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8.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25.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33.xml" ContentType="application/inkml+xml"/>
  <Override PartName="/ppt/ink/ink34.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ink/ink35.xml" ContentType="application/inkml+xml"/>
  <Override PartName="/ppt/ink/ink36.xml" ContentType="application/inkml+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ink/ink37.xml" ContentType="application/inkml+xml"/>
  <Override PartName="/ppt/notesSlides/notesSlide75.xml" ContentType="application/vnd.openxmlformats-officedocument.presentationml.notesSlide+xml"/>
  <Override PartName="/ppt/ink/ink38.xml" ContentType="application/inkml+xml"/>
  <Override PartName="/ppt/notesSlides/notesSlide76.xml" ContentType="application/vnd.openxmlformats-officedocument.presentationml.notesSlide+xml"/>
  <Override PartName="/ppt/ink/ink39.xml" ContentType="application/inkml+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ink/ink40.xml" ContentType="application/inkml+xml"/>
  <Override PartName="/ppt/notesSlides/notesSlide83.xml" ContentType="application/vnd.openxmlformats-officedocument.presentationml.notesSlide+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notesSlides/notesSlide84.xml" ContentType="application/vnd.openxmlformats-officedocument.presentationml.notesSlide+xml"/>
  <Override PartName="/ppt/ink/ink53.xml" ContentType="application/inkml+xml"/>
  <Override PartName="/ppt/notesSlides/notesSlide85.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60.xml" ContentType="application/inkml+xml"/>
  <Override PartName="/ppt/ink/ink61.xml" ContentType="application/inkml+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ink/ink62.xml" ContentType="application/inkml+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63.xml" ContentType="application/inkml+xml"/>
  <Override PartName="/ppt/ink/ink64.xml" ContentType="application/inkml+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65.xml" ContentType="application/inkml+xml"/>
  <Override PartName="/ppt/ink/ink66.xml" ContentType="application/inkml+xml"/>
  <Override PartName="/ppt/ink/ink67.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notesSlides/notesSlide107.xml" ContentType="application/vnd.openxmlformats-officedocument.presentationml.notesSlide+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00" r:id="rId5"/>
    <p:sldMasterId id="2147483748" r:id="rId6"/>
    <p:sldMasterId id="2147483784" r:id="rId7"/>
    <p:sldMasterId id="2147483796" r:id="rId8"/>
    <p:sldMasterId id="2147484794" r:id="rId9"/>
  </p:sldMasterIdLst>
  <p:notesMasterIdLst>
    <p:notesMasterId r:id="rId299"/>
  </p:notesMasterIdLst>
  <p:sldIdLst>
    <p:sldId id="1798" r:id="rId10"/>
    <p:sldId id="3330" r:id="rId11"/>
    <p:sldId id="3329" r:id="rId12"/>
    <p:sldId id="4588" r:id="rId13"/>
    <p:sldId id="4732" r:id="rId14"/>
    <p:sldId id="4731" r:id="rId15"/>
    <p:sldId id="3341" r:id="rId16"/>
    <p:sldId id="3342" r:id="rId17"/>
    <p:sldId id="3718" r:id="rId18"/>
    <p:sldId id="3719" r:id="rId19"/>
    <p:sldId id="3720" r:id="rId20"/>
    <p:sldId id="3721" r:id="rId21"/>
    <p:sldId id="3722" r:id="rId22"/>
    <p:sldId id="3723" r:id="rId23"/>
    <p:sldId id="3724" r:id="rId24"/>
    <p:sldId id="3725" r:id="rId25"/>
    <p:sldId id="3726" r:id="rId26"/>
    <p:sldId id="3694" r:id="rId27"/>
    <p:sldId id="3695" r:id="rId28"/>
    <p:sldId id="3354" r:id="rId29"/>
    <p:sldId id="3728" r:id="rId30"/>
    <p:sldId id="3729" r:id="rId31"/>
    <p:sldId id="3492" r:id="rId32"/>
    <p:sldId id="3731" r:id="rId33"/>
    <p:sldId id="3361" r:id="rId34"/>
    <p:sldId id="3491" r:id="rId35"/>
    <p:sldId id="3734" r:id="rId36"/>
    <p:sldId id="3735" r:id="rId37"/>
    <p:sldId id="3736" r:id="rId38"/>
    <p:sldId id="3737" r:id="rId39"/>
    <p:sldId id="3738" r:id="rId40"/>
    <p:sldId id="3433" r:id="rId41"/>
    <p:sldId id="3434" r:id="rId42"/>
    <p:sldId id="3317" r:id="rId43"/>
    <p:sldId id="3274" r:id="rId44"/>
    <p:sldId id="4938" r:id="rId45"/>
    <p:sldId id="4939" r:id="rId46"/>
    <p:sldId id="4690" r:id="rId47"/>
    <p:sldId id="4914" r:id="rId48"/>
    <p:sldId id="3275" r:id="rId49"/>
    <p:sldId id="4940" r:id="rId50"/>
    <p:sldId id="4915" r:id="rId51"/>
    <p:sldId id="4916" r:id="rId52"/>
    <p:sldId id="3321" r:id="rId53"/>
    <p:sldId id="3280" r:id="rId54"/>
    <p:sldId id="3400" r:id="rId55"/>
    <p:sldId id="4917" r:id="rId56"/>
    <p:sldId id="3277" r:id="rId57"/>
    <p:sldId id="3613" r:id="rId58"/>
    <p:sldId id="3253" r:id="rId59"/>
    <p:sldId id="4799" r:id="rId60"/>
    <p:sldId id="4691" r:id="rId61"/>
    <p:sldId id="3278" r:id="rId62"/>
    <p:sldId id="3322" r:id="rId63"/>
    <p:sldId id="3279" r:id="rId64"/>
    <p:sldId id="3281" r:id="rId65"/>
    <p:sldId id="3283" r:id="rId66"/>
    <p:sldId id="3302" r:id="rId67"/>
    <p:sldId id="3284" r:id="rId68"/>
    <p:sldId id="3285" r:id="rId69"/>
    <p:sldId id="3286" r:id="rId70"/>
    <p:sldId id="3287" r:id="rId71"/>
    <p:sldId id="3288" r:id="rId72"/>
    <p:sldId id="4634" r:id="rId73"/>
    <p:sldId id="3303" r:id="rId74"/>
    <p:sldId id="3291" r:id="rId75"/>
    <p:sldId id="3309" r:id="rId76"/>
    <p:sldId id="3311" r:id="rId77"/>
    <p:sldId id="4779" r:id="rId78"/>
    <p:sldId id="4780" r:id="rId79"/>
    <p:sldId id="4781" r:id="rId80"/>
    <p:sldId id="4782" r:id="rId81"/>
    <p:sldId id="4783" r:id="rId82"/>
    <p:sldId id="4784" r:id="rId83"/>
    <p:sldId id="4785" r:id="rId84"/>
    <p:sldId id="4786" r:id="rId85"/>
    <p:sldId id="4787" r:id="rId86"/>
    <p:sldId id="4596" r:id="rId87"/>
    <p:sldId id="4668" r:id="rId88"/>
    <p:sldId id="4669" r:id="rId89"/>
    <p:sldId id="4673" r:id="rId90"/>
    <p:sldId id="4674" r:id="rId91"/>
    <p:sldId id="4675" r:id="rId92"/>
    <p:sldId id="4676" r:id="rId93"/>
    <p:sldId id="4680" r:id="rId94"/>
    <p:sldId id="3498" r:id="rId95"/>
    <p:sldId id="4954" r:id="rId96"/>
    <p:sldId id="3499" r:id="rId97"/>
    <p:sldId id="4943" r:id="rId98"/>
    <p:sldId id="4920" r:id="rId99"/>
    <p:sldId id="4827" r:id="rId100"/>
    <p:sldId id="4944" r:id="rId101"/>
    <p:sldId id="4945" r:id="rId102"/>
    <p:sldId id="4913" r:id="rId103"/>
    <p:sldId id="3503" r:id="rId104"/>
    <p:sldId id="3504" r:id="rId105"/>
    <p:sldId id="4994" r:id="rId106"/>
    <p:sldId id="4995" r:id="rId107"/>
    <p:sldId id="3313" r:id="rId108"/>
    <p:sldId id="3507" r:id="rId109"/>
    <p:sldId id="4692" r:id="rId110"/>
    <p:sldId id="4599" r:id="rId111"/>
    <p:sldId id="4600" r:id="rId112"/>
    <p:sldId id="3314" r:id="rId113"/>
    <p:sldId id="3324" r:id="rId114"/>
    <p:sldId id="3334" r:id="rId115"/>
    <p:sldId id="3318" r:id="rId116"/>
    <p:sldId id="3495" r:id="rId117"/>
    <p:sldId id="4607" r:id="rId118"/>
    <p:sldId id="3320" r:id="rId119"/>
    <p:sldId id="3509" r:id="rId120"/>
    <p:sldId id="4993" r:id="rId121"/>
    <p:sldId id="3565" r:id="rId122"/>
    <p:sldId id="3566" r:id="rId123"/>
    <p:sldId id="3336" r:id="rId124"/>
    <p:sldId id="3556" r:id="rId125"/>
    <p:sldId id="3519" r:id="rId126"/>
    <p:sldId id="3521" r:id="rId127"/>
    <p:sldId id="3622" r:id="rId128"/>
    <p:sldId id="4693" r:id="rId129"/>
    <p:sldId id="4694" r:id="rId130"/>
    <p:sldId id="4695" r:id="rId131"/>
    <p:sldId id="3567" r:id="rId132"/>
    <p:sldId id="3568" r:id="rId133"/>
    <p:sldId id="4798" r:id="rId134"/>
    <p:sldId id="3569" r:id="rId135"/>
    <p:sldId id="4682" r:id="rId136"/>
    <p:sldId id="3522" r:id="rId137"/>
    <p:sldId id="3523" r:id="rId138"/>
    <p:sldId id="3563" r:id="rId139"/>
    <p:sldId id="3557" r:id="rId140"/>
    <p:sldId id="3558" r:id="rId141"/>
    <p:sldId id="3560" r:id="rId142"/>
    <p:sldId id="3587" r:id="rId143"/>
    <p:sldId id="4696" r:id="rId144"/>
    <p:sldId id="4697" r:id="rId145"/>
    <p:sldId id="4996" r:id="rId146"/>
    <p:sldId id="4698" r:id="rId147"/>
    <p:sldId id="4699" r:id="rId148"/>
    <p:sldId id="4700" r:id="rId149"/>
    <p:sldId id="4701" r:id="rId150"/>
    <p:sldId id="4702" r:id="rId151"/>
    <p:sldId id="4703" r:id="rId152"/>
    <p:sldId id="4704" r:id="rId153"/>
    <p:sldId id="3588" r:id="rId154"/>
    <p:sldId id="3617" r:id="rId155"/>
    <p:sldId id="3589" r:id="rId156"/>
    <p:sldId id="3590" r:id="rId157"/>
    <p:sldId id="3591" r:id="rId158"/>
    <p:sldId id="3592" r:id="rId159"/>
    <p:sldId id="3593" r:id="rId160"/>
    <p:sldId id="3594" r:id="rId161"/>
    <p:sldId id="3595" r:id="rId162"/>
    <p:sldId id="3596" r:id="rId163"/>
    <p:sldId id="3597" r:id="rId164"/>
    <p:sldId id="3598" r:id="rId165"/>
    <p:sldId id="4997" r:id="rId166"/>
    <p:sldId id="4955" r:id="rId167"/>
    <p:sldId id="3524" r:id="rId168"/>
    <p:sldId id="3525" r:id="rId169"/>
    <p:sldId id="3527" r:id="rId170"/>
    <p:sldId id="3526" r:id="rId171"/>
    <p:sldId id="3528" r:id="rId172"/>
    <p:sldId id="3530" r:id="rId173"/>
    <p:sldId id="3531" r:id="rId174"/>
    <p:sldId id="1918" r:id="rId175"/>
    <p:sldId id="1919" r:id="rId176"/>
    <p:sldId id="3619" r:id="rId177"/>
    <p:sldId id="4705" r:id="rId178"/>
    <p:sldId id="3532" r:id="rId179"/>
    <p:sldId id="3533" r:id="rId180"/>
    <p:sldId id="3621" r:id="rId181"/>
    <p:sldId id="3534" r:id="rId182"/>
    <p:sldId id="4614" r:id="rId183"/>
    <p:sldId id="4615" r:id="rId184"/>
    <p:sldId id="4616" r:id="rId185"/>
    <p:sldId id="4617" r:id="rId186"/>
    <p:sldId id="3337" r:id="rId187"/>
    <p:sldId id="3338" r:id="rId188"/>
    <p:sldId id="3447" r:id="rId189"/>
    <p:sldId id="4998" r:id="rId190"/>
    <p:sldId id="4999" r:id="rId191"/>
    <p:sldId id="3450" r:id="rId192"/>
    <p:sldId id="3602" r:id="rId193"/>
    <p:sldId id="3603" r:id="rId194"/>
    <p:sldId id="3605" r:id="rId195"/>
    <p:sldId id="3606" r:id="rId196"/>
    <p:sldId id="3607" r:id="rId197"/>
    <p:sldId id="3608" r:id="rId198"/>
    <p:sldId id="3599" r:id="rId199"/>
    <p:sldId id="3451" r:id="rId200"/>
    <p:sldId id="3452" r:id="rId201"/>
    <p:sldId id="3454" r:id="rId202"/>
    <p:sldId id="3455" r:id="rId203"/>
    <p:sldId id="3456" r:id="rId204"/>
    <p:sldId id="3457" r:id="rId205"/>
    <p:sldId id="3458" r:id="rId206"/>
    <p:sldId id="3459" r:id="rId207"/>
    <p:sldId id="3950" r:id="rId208"/>
    <p:sldId id="3903" r:id="rId209"/>
    <p:sldId id="1496" r:id="rId210"/>
    <p:sldId id="4066" r:id="rId211"/>
    <p:sldId id="3570" r:id="rId212"/>
    <p:sldId id="784" r:id="rId213"/>
    <p:sldId id="3935" r:id="rId214"/>
    <p:sldId id="3936" r:id="rId215"/>
    <p:sldId id="3610" r:id="rId216"/>
    <p:sldId id="906" r:id="rId217"/>
    <p:sldId id="481" r:id="rId218"/>
    <p:sldId id="482" r:id="rId219"/>
    <p:sldId id="926" r:id="rId220"/>
    <p:sldId id="651" r:id="rId221"/>
    <p:sldId id="3611" r:id="rId222"/>
    <p:sldId id="1228" r:id="rId223"/>
    <p:sldId id="3612" r:id="rId224"/>
    <p:sldId id="1229" r:id="rId225"/>
    <p:sldId id="652" r:id="rId226"/>
    <p:sldId id="653" r:id="rId227"/>
    <p:sldId id="654" r:id="rId228"/>
    <p:sldId id="655" r:id="rId229"/>
    <p:sldId id="3625" r:id="rId230"/>
    <p:sldId id="513" r:id="rId231"/>
    <p:sldId id="514" r:id="rId232"/>
    <p:sldId id="515" r:id="rId233"/>
    <p:sldId id="661" r:id="rId234"/>
    <p:sldId id="1197" r:id="rId235"/>
    <p:sldId id="662" r:id="rId236"/>
    <p:sldId id="663" r:id="rId237"/>
    <p:sldId id="664" r:id="rId238"/>
    <p:sldId id="484" r:id="rId239"/>
    <p:sldId id="485" r:id="rId240"/>
    <p:sldId id="1211" r:id="rId241"/>
    <p:sldId id="665" r:id="rId242"/>
    <p:sldId id="4946" r:id="rId243"/>
    <p:sldId id="4947" r:id="rId244"/>
    <p:sldId id="666" r:id="rId245"/>
    <p:sldId id="1204" r:id="rId246"/>
    <p:sldId id="1198" r:id="rId247"/>
    <p:sldId id="812" r:id="rId248"/>
    <p:sldId id="4948" r:id="rId249"/>
    <p:sldId id="4953" r:id="rId250"/>
    <p:sldId id="667" r:id="rId251"/>
    <p:sldId id="3574" r:id="rId252"/>
    <p:sldId id="3575" r:id="rId253"/>
    <p:sldId id="3576" r:id="rId254"/>
    <p:sldId id="3577" r:id="rId255"/>
    <p:sldId id="3578" r:id="rId256"/>
    <p:sldId id="3579" r:id="rId257"/>
    <p:sldId id="3580" r:id="rId258"/>
    <p:sldId id="3626" r:id="rId259"/>
    <p:sldId id="1147" r:id="rId260"/>
    <p:sldId id="580" r:id="rId261"/>
    <p:sldId id="1115" r:id="rId262"/>
    <p:sldId id="839" r:id="rId263"/>
    <p:sldId id="841" r:id="rId264"/>
    <p:sldId id="1440" r:id="rId265"/>
    <p:sldId id="838" r:id="rId266"/>
    <p:sldId id="842" r:id="rId267"/>
    <p:sldId id="1564" r:id="rId268"/>
    <p:sldId id="581" r:id="rId269"/>
    <p:sldId id="601" r:id="rId270"/>
    <p:sldId id="1247" r:id="rId271"/>
    <p:sldId id="1248" r:id="rId272"/>
    <p:sldId id="837" r:id="rId273"/>
    <p:sldId id="844" r:id="rId274"/>
    <p:sldId id="582" r:id="rId275"/>
    <p:sldId id="843" r:id="rId276"/>
    <p:sldId id="3627" r:id="rId277"/>
    <p:sldId id="1150" r:id="rId278"/>
    <p:sldId id="4637" r:id="rId279"/>
    <p:sldId id="4684" r:id="rId280"/>
    <p:sldId id="4667" r:id="rId281"/>
    <p:sldId id="4641" r:id="rId282"/>
    <p:sldId id="4685" r:id="rId283"/>
    <p:sldId id="4642" r:id="rId284"/>
    <p:sldId id="4686" r:id="rId285"/>
    <p:sldId id="4643" r:id="rId286"/>
    <p:sldId id="4644" r:id="rId287"/>
    <p:sldId id="4645" r:id="rId288"/>
    <p:sldId id="4646" r:id="rId289"/>
    <p:sldId id="646" r:id="rId290"/>
    <p:sldId id="509" r:id="rId291"/>
    <p:sldId id="510" r:id="rId292"/>
    <p:sldId id="1182" r:id="rId293"/>
    <p:sldId id="1060" r:id="rId294"/>
    <p:sldId id="511" r:id="rId295"/>
    <p:sldId id="647" r:id="rId296"/>
    <p:sldId id="3628" r:id="rId297"/>
    <p:sldId id="3615" r:id="rId298"/>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7A66"/>
    <a:srgbClr val="291709"/>
    <a:srgbClr val="0C5787"/>
    <a:srgbClr val="201A36"/>
    <a:srgbClr val="000000"/>
    <a:srgbClr val="FEF9F5"/>
    <a:srgbClr val="413C33"/>
    <a:srgbClr val="69655A"/>
    <a:srgbClr val="36312B"/>
    <a:srgbClr val="F8F9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60" autoAdjust="0"/>
    <p:restoredTop sz="94404" autoAdjust="0"/>
  </p:normalViewPr>
  <p:slideViewPr>
    <p:cSldViewPr>
      <p:cViewPr varScale="1">
        <p:scale>
          <a:sx n="67" d="100"/>
          <a:sy n="67" d="100"/>
        </p:scale>
        <p:origin x="292" y="44"/>
      </p:cViewPr>
      <p:guideLst>
        <p:guide orient="horz" pos="2160"/>
        <p:guide pos="2880"/>
      </p:guideLst>
    </p:cSldViewPr>
  </p:slideViewPr>
  <p:outlineViewPr>
    <p:cViewPr>
      <p:scale>
        <a:sx n="33" d="100"/>
        <a:sy n="33" d="100"/>
      </p:scale>
      <p:origin x="0" y="0"/>
    </p:cViewPr>
  </p:outlineViewPr>
  <p:notesTextViewPr>
    <p:cViewPr>
      <p:scale>
        <a:sx n="50" d="100"/>
        <a:sy n="50" d="100"/>
      </p:scale>
      <p:origin x="0" y="0"/>
    </p:cViewPr>
  </p:notesTextViewPr>
  <p:sorterViewPr>
    <p:cViewPr varScale="1">
      <p:scale>
        <a:sx n="100" d="100"/>
        <a:sy n="100" d="100"/>
      </p:scale>
      <p:origin x="0" y="-81992"/>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99" Type="http://schemas.openxmlformats.org/officeDocument/2006/relationships/notesMaster" Target="notesMasters/notesMaster1.xml"/><Relationship Id="rId21" Type="http://schemas.openxmlformats.org/officeDocument/2006/relationships/slide" Target="slides/slide12.xml"/><Relationship Id="rId63" Type="http://schemas.openxmlformats.org/officeDocument/2006/relationships/slide" Target="slides/slide54.xml"/><Relationship Id="rId159" Type="http://schemas.openxmlformats.org/officeDocument/2006/relationships/slide" Target="slides/slide150.xml"/><Relationship Id="rId170" Type="http://schemas.openxmlformats.org/officeDocument/2006/relationships/slide" Target="slides/slide161.xml"/><Relationship Id="rId226" Type="http://schemas.openxmlformats.org/officeDocument/2006/relationships/slide" Target="slides/slide217.xml"/><Relationship Id="rId268" Type="http://schemas.openxmlformats.org/officeDocument/2006/relationships/slide" Target="slides/slide259.xml"/><Relationship Id="rId32" Type="http://schemas.openxmlformats.org/officeDocument/2006/relationships/slide" Target="slides/slide23.xml"/><Relationship Id="rId74" Type="http://schemas.openxmlformats.org/officeDocument/2006/relationships/slide" Target="slides/slide65.xml"/><Relationship Id="rId128" Type="http://schemas.openxmlformats.org/officeDocument/2006/relationships/slide" Target="slides/slide119.xml"/><Relationship Id="rId5" Type="http://schemas.openxmlformats.org/officeDocument/2006/relationships/slideMaster" Target="slideMasters/slideMaster5.xml"/><Relationship Id="rId181" Type="http://schemas.openxmlformats.org/officeDocument/2006/relationships/slide" Target="slides/slide172.xml"/><Relationship Id="rId237" Type="http://schemas.openxmlformats.org/officeDocument/2006/relationships/slide" Target="slides/slide228.xml"/><Relationship Id="rId279" Type="http://schemas.openxmlformats.org/officeDocument/2006/relationships/slide" Target="slides/slide270.xml"/><Relationship Id="rId43" Type="http://schemas.openxmlformats.org/officeDocument/2006/relationships/slide" Target="slides/slide34.xml"/><Relationship Id="rId139" Type="http://schemas.openxmlformats.org/officeDocument/2006/relationships/slide" Target="slides/slide130.xml"/><Relationship Id="rId290" Type="http://schemas.openxmlformats.org/officeDocument/2006/relationships/slide" Target="slides/slide281.xml"/><Relationship Id="rId85" Type="http://schemas.openxmlformats.org/officeDocument/2006/relationships/slide" Target="slides/slide76.xml"/><Relationship Id="rId150" Type="http://schemas.openxmlformats.org/officeDocument/2006/relationships/slide" Target="slides/slide141.xml"/><Relationship Id="rId192" Type="http://schemas.openxmlformats.org/officeDocument/2006/relationships/slide" Target="slides/slide183.xml"/><Relationship Id="rId206" Type="http://schemas.openxmlformats.org/officeDocument/2006/relationships/slide" Target="slides/slide197.xml"/><Relationship Id="rId248" Type="http://schemas.openxmlformats.org/officeDocument/2006/relationships/slide" Target="slides/slide239.xml"/><Relationship Id="rId12" Type="http://schemas.openxmlformats.org/officeDocument/2006/relationships/slide" Target="slides/slide3.xml"/><Relationship Id="rId108" Type="http://schemas.openxmlformats.org/officeDocument/2006/relationships/slide" Target="slides/slide99.xml"/><Relationship Id="rId54" Type="http://schemas.openxmlformats.org/officeDocument/2006/relationships/slide" Target="slides/slide45.xml"/><Relationship Id="rId96" Type="http://schemas.openxmlformats.org/officeDocument/2006/relationships/slide" Target="slides/slide87.xml"/><Relationship Id="rId161" Type="http://schemas.openxmlformats.org/officeDocument/2006/relationships/slide" Target="slides/slide152.xml"/><Relationship Id="rId217" Type="http://schemas.openxmlformats.org/officeDocument/2006/relationships/slide" Target="slides/slide208.xml"/><Relationship Id="rId6" Type="http://schemas.openxmlformats.org/officeDocument/2006/relationships/slideMaster" Target="slideMasters/slideMaster6.xml"/><Relationship Id="rId238" Type="http://schemas.openxmlformats.org/officeDocument/2006/relationships/slide" Target="slides/slide229.xml"/><Relationship Id="rId259" Type="http://schemas.openxmlformats.org/officeDocument/2006/relationships/slide" Target="slides/slide250.xml"/><Relationship Id="rId23" Type="http://schemas.openxmlformats.org/officeDocument/2006/relationships/slide" Target="slides/slide14.xml"/><Relationship Id="rId119" Type="http://schemas.openxmlformats.org/officeDocument/2006/relationships/slide" Target="slides/slide110.xml"/><Relationship Id="rId270" Type="http://schemas.openxmlformats.org/officeDocument/2006/relationships/slide" Target="slides/slide261.xml"/><Relationship Id="rId291" Type="http://schemas.openxmlformats.org/officeDocument/2006/relationships/slide" Target="slides/slide282.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228" Type="http://schemas.openxmlformats.org/officeDocument/2006/relationships/slide" Target="slides/slide219.xml"/><Relationship Id="rId249" Type="http://schemas.openxmlformats.org/officeDocument/2006/relationships/slide" Target="slides/slide240.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281" Type="http://schemas.openxmlformats.org/officeDocument/2006/relationships/slide" Target="slides/slide272.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slide" Target="slides/slide209.xml"/><Relationship Id="rId239" Type="http://schemas.openxmlformats.org/officeDocument/2006/relationships/slide" Target="slides/slide230.xml"/><Relationship Id="rId250" Type="http://schemas.openxmlformats.org/officeDocument/2006/relationships/slide" Target="slides/slide241.xml"/><Relationship Id="rId271" Type="http://schemas.openxmlformats.org/officeDocument/2006/relationships/slide" Target="slides/slide262.xml"/><Relationship Id="rId292" Type="http://schemas.openxmlformats.org/officeDocument/2006/relationships/slide" Target="slides/slide283.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slide" Target="slides/slide220.xml"/><Relationship Id="rId240" Type="http://schemas.openxmlformats.org/officeDocument/2006/relationships/slide" Target="slides/slide231.xml"/><Relationship Id="rId261" Type="http://schemas.openxmlformats.org/officeDocument/2006/relationships/slide" Target="slides/slide252.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8" Type="http://schemas.openxmlformats.org/officeDocument/2006/relationships/slideMaster" Target="slideMasters/slideMaster8.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219" Type="http://schemas.openxmlformats.org/officeDocument/2006/relationships/slide" Target="slides/slide210.xml"/><Relationship Id="rId230" Type="http://schemas.openxmlformats.org/officeDocument/2006/relationships/slide" Target="slides/slide221.xml"/><Relationship Id="rId251" Type="http://schemas.openxmlformats.org/officeDocument/2006/relationships/slide" Target="slides/slide242.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72" Type="http://schemas.openxmlformats.org/officeDocument/2006/relationships/slide" Target="slides/slide263.xml"/><Relationship Id="rId293" Type="http://schemas.openxmlformats.org/officeDocument/2006/relationships/slide" Target="slides/slide28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95" Type="http://schemas.openxmlformats.org/officeDocument/2006/relationships/slide" Target="slides/slide186.xml"/><Relationship Id="rId209" Type="http://schemas.openxmlformats.org/officeDocument/2006/relationships/slide" Target="slides/slide200.xml"/><Relationship Id="rId220" Type="http://schemas.openxmlformats.org/officeDocument/2006/relationships/slide" Target="slides/slide211.xml"/><Relationship Id="rId241" Type="http://schemas.openxmlformats.org/officeDocument/2006/relationships/slide" Target="slides/slide23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262" Type="http://schemas.openxmlformats.org/officeDocument/2006/relationships/slide" Target="slides/slide253.xml"/><Relationship Id="rId283" Type="http://schemas.openxmlformats.org/officeDocument/2006/relationships/slide" Target="slides/slide274.xml"/><Relationship Id="rId78" Type="http://schemas.openxmlformats.org/officeDocument/2006/relationships/slide" Target="slides/slide69.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64" Type="http://schemas.openxmlformats.org/officeDocument/2006/relationships/slide" Target="slides/slide155.xml"/><Relationship Id="rId185" Type="http://schemas.openxmlformats.org/officeDocument/2006/relationships/slide" Target="slides/slide176.xml"/><Relationship Id="rId9" Type="http://schemas.openxmlformats.org/officeDocument/2006/relationships/slideMaster" Target="slideMasters/slideMaster9.xml"/><Relationship Id="rId210" Type="http://schemas.openxmlformats.org/officeDocument/2006/relationships/slide" Target="slides/slide201.xml"/><Relationship Id="rId26" Type="http://schemas.openxmlformats.org/officeDocument/2006/relationships/slide" Target="slides/slide17.xml"/><Relationship Id="rId231" Type="http://schemas.openxmlformats.org/officeDocument/2006/relationships/slide" Target="slides/slide222.xml"/><Relationship Id="rId252" Type="http://schemas.openxmlformats.org/officeDocument/2006/relationships/slide" Target="slides/slide243.xml"/><Relationship Id="rId273" Type="http://schemas.openxmlformats.org/officeDocument/2006/relationships/slide" Target="slides/slide264.xml"/><Relationship Id="rId294" Type="http://schemas.openxmlformats.org/officeDocument/2006/relationships/slide" Target="slides/slide285.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slide" Target="slides/slide233.xml"/><Relationship Id="rId263" Type="http://schemas.openxmlformats.org/officeDocument/2006/relationships/slide" Target="slides/slide254.xml"/><Relationship Id="rId284" Type="http://schemas.openxmlformats.org/officeDocument/2006/relationships/slide" Target="slides/slide275.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4" Type="http://schemas.openxmlformats.org/officeDocument/2006/relationships/slide" Target="slides/slide265.xml"/><Relationship Id="rId295" Type="http://schemas.openxmlformats.org/officeDocument/2006/relationships/slide" Target="slides/slide28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264" Type="http://schemas.openxmlformats.org/officeDocument/2006/relationships/slide" Target="slides/slide255.xml"/><Relationship Id="rId285" Type="http://schemas.openxmlformats.org/officeDocument/2006/relationships/slide" Target="slides/slide27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12" Type="http://schemas.openxmlformats.org/officeDocument/2006/relationships/slide" Target="slides/slide203.xml"/><Relationship Id="rId233" Type="http://schemas.openxmlformats.org/officeDocument/2006/relationships/slide" Target="slides/slide224.xml"/><Relationship Id="rId254" Type="http://schemas.openxmlformats.org/officeDocument/2006/relationships/slide" Target="slides/slide245.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275" Type="http://schemas.openxmlformats.org/officeDocument/2006/relationships/slide" Target="slides/slide266.xml"/><Relationship Id="rId296" Type="http://schemas.openxmlformats.org/officeDocument/2006/relationships/slide" Target="slides/slide287.xml"/><Relationship Id="rId300" Type="http://schemas.openxmlformats.org/officeDocument/2006/relationships/presProps" Target="presProps.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223" Type="http://schemas.openxmlformats.org/officeDocument/2006/relationships/slide" Target="slides/slide214.xml"/><Relationship Id="rId244" Type="http://schemas.openxmlformats.org/officeDocument/2006/relationships/slide" Target="slides/slide235.xml"/><Relationship Id="rId18" Type="http://schemas.openxmlformats.org/officeDocument/2006/relationships/slide" Target="slides/slide9.xml"/><Relationship Id="rId39" Type="http://schemas.openxmlformats.org/officeDocument/2006/relationships/slide" Target="slides/slide30.xml"/><Relationship Id="rId265" Type="http://schemas.openxmlformats.org/officeDocument/2006/relationships/slide" Target="slides/slide256.xml"/><Relationship Id="rId286" Type="http://schemas.openxmlformats.org/officeDocument/2006/relationships/slide" Target="slides/slide277.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20.xml"/><Relationship Id="rId255" Type="http://schemas.openxmlformats.org/officeDocument/2006/relationships/slide" Target="slides/slide246.xml"/><Relationship Id="rId276" Type="http://schemas.openxmlformats.org/officeDocument/2006/relationships/slide" Target="slides/slide267.xml"/><Relationship Id="rId297" Type="http://schemas.openxmlformats.org/officeDocument/2006/relationships/slide" Target="slides/slide288.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30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245" Type="http://schemas.openxmlformats.org/officeDocument/2006/relationships/slide" Target="slides/slide236.xml"/><Relationship Id="rId266" Type="http://schemas.openxmlformats.org/officeDocument/2006/relationships/slide" Target="slides/slide257.xml"/><Relationship Id="rId287" Type="http://schemas.openxmlformats.org/officeDocument/2006/relationships/slide" Target="slides/slide278.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 Type="http://schemas.openxmlformats.org/officeDocument/2006/relationships/slideMaster" Target="slideMasters/slideMaster3.xml"/><Relationship Id="rId214" Type="http://schemas.openxmlformats.org/officeDocument/2006/relationships/slide" Target="slides/slide205.xml"/><Relationship Id="rId235" Type="http://schemas.openxmlformats.org/officeDocument/2006/relationships/slide" Target="slides/slide226.xml"/><Relationship Id="rId256" Type="http://schemas.openxmlformats.org/officeDocument/2006/relationships/slide" Target="slides/slide247.xml"/><Relationship Id="rId277" Type="http://schemas.openxmlformats.org/officeDocument/2006/relationships/slide" Target="slides/slide268.xml"/><Relationship Id="rId298" Type="http://schemas.openxmlformats.org/officeDocument/2006/relationships/slide" Target="slides/slide289.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302"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179" Type="http://schemas.openxmlformats.org/officeDocument/2006/relationships/slide" Target="slides/slide170.xml"/><Relationship Id="rId190" Type="http://schemas.openxmlformats.org/officeDocument/2006/relationships/slide" Target="slides/slide181.xml"/><Relationship Id="rId204" Type="http://schemas.openxmlformats.org/officeDocument/2006/relationships/slide" Target="slides/slide195.xml"/><Relationship Id="rId225" Type="http://schemas.openxmlformats.org/officeDocument/2006/relationships/slide" Target="slides/slide216.xml"/><Relationship Id="rId246" Type="http://schemas.openxmlformats.org/officeDocument/2006/relationships/slide" Target="slides/slide237.xml"/><Relationship Id="rId267" Type="http://schemas.openxmlformats.org/officeDocument/2006/relationships/slide" Target="slides/slide258.xml"/><Relationship Id="rId288" Type="http://schemas.openxmlformats.org/officeDocument/2006/relationships/slide" Target="slides/slide279.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94" Type="http://schemas.openxmlformats.org/officeDocument/2006/relationships/slide" Target="slides/slide85.xml"/><Relationship Id="rId148" Type="http://schemas.openxmlformats.org/officeDocument/2006/relationships/slide" Target="slides/slide139.xml"/><Relationship Id="rId169" Type="http://schemas.openxmlformats.org/officeDocument/2006/relationships/slide" Target="slides/slide160.xml"/><Relationship Id="rId4" Type="http://schemas.openxmlformats.org/officeDocument/2006/relationships/slideMaster" Target="slideMasters/slideMaster4.xml"/><Relationship Id="rId180" Type="http://schemas.openxmlformats.org/officeDocument/2006/relationships/slide" Target="slides/slide17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slide" Target="slides/slide248.xml"/><Relationship Id="rId278" Type="http://schemas.openxmlformats.org/officeDocument/2006/relationships/slide" Target="slides/slide269.xml"/><Relationship Id="rId303" Type="http://schemas.openxmlformats.org/officeDocument/2006/relationships/tableStyles" Target="tableStyles.xml"/><Relationship Id="rId42" Type="http://schemas.openxmlformats.org/officeDocument/2006/relationships/slide" Target="slides/slide33.xml"/><Relationship Id="rId84" Type="http://schemas.openxmlformats.org/officeDocument/2006/relationships/slide" Target="slides/slide75.xml"/><Relationship Id="rId138" Type="http://schemas.openxmlformats.org/officeDocument/2006/relationships/slide" Target="slides/slide129.xml"/><Relationship Id="rId191" Type="http://schemas.openxmlformats.org/officeDocument/2006/relationships/slide" Target="slides/slide182.xml"/><Relationship Id="rId205" Type="http://schemas.openxmlformats.org/officeDocument/2006/relationships/slide" Target="slides/slide196.xml"/><Relationship Id="rId247" Type="http://schemas.openxmlformats.org/officeDocument/2006/relationships/slide" Target="slides/slide238.xml"/><Relationship Id="rId107" Type="http://schemas.openxmlformats.org/officeDocument/2006/relationships/slide" Target="slides/slide98.xml"/><Relationship Id="rId289" Type="http://schemas.openxmlformats.org/officeDocument/2006/relationships/slide" Target="slides/slide280.xml"/><Relationship Id="rId11" Type="http://schemas.openxmlformats.org/officeDocument/2006/relationships/slide" Target="slides/slide2.xml"/><Relationship Id="rId53" Type="http://schemas.openxmlformats.org/officeDocument/2006/relationships/slide" Target="slides/slide44.xml"/><Relationship Id="rId149" Type="http://schemas.openxmlformats.org/officeDocument/2006/relationships/slide" Target="slides/slide140.xml"/><Relationship Id="rId95" Type="http://schemas.openxmlformats.org/officeDocument/2006/relationships/slide" Target="slides/slide86.xml"/><Relationship Id="rId160" Type="http://schemas.openxmlformats.org/officeDocument/2006/relationships/slide" Target="slides/slide151.xml"/><Relationship Id="rId216" Type="http://schemas.openxmlformats.org/officeDocument/2006/relationships/slide" Target="slides/slide207.xml"/><Relationship Id="rId258" Type="http://schemas.openxmlformats.org/officeDocument/2006/relationships/slide" Target="slides/slide249.xml"/><Relationship Id="rId22" Type="http://schemas.openxmlformats.org/officeDocument/2006/relationships/slide" Target="slides/slide13.xml"/><Relationship Id="rId64" Type="http://schemas.openxmlformats.org/officeDocument/2006/relationships/slide" Target="slides/slide55.xml"/><Relationship Id="rId118" Type="http://schemas.openxmlformats.org/officeDocument/2006/relationships/slide" Target="slides/slide109.xml"/><Relationship Id="rId171" Type="http://schemas.openxmlformats.org/officeDocument/2006/relationships/slide" Target="slides/slide162.xml"/><Relationship Id="rId227" Type="http://schemas.openxmlformats.org/officeDocument/2006/relationships/slide" Target="slides/slide218.xml"/><Relationship Id="rId269" Type="http://schemas.openxmlformats.org/officeDocument/2006/relationships/slide" Target="slides/slide260.xml"/><Relationship Id="rId33" Type="http://schemas.openxmlformats.org/officeDocument/2006/relationships/slide" Target="slides/slide24.xml"/><Relationship Id="rId129" Type="http://schemas.openxmlformats.org/officeDocument/2006/relationships/slide" Target="slides/slide120.xml"/><Relationship Id="rId280" Type="http://schemas.openxmlformats.org/officeDocument/2006/relationships/slide" Target="slides/slide271.xml"/><Relationship Id="rId75" Type="http://schemas.openxmlformats.org/officeDocument/2006/relationships/slide" Target="slides/slide66.xml"/><Relationship Id="rId140" Type="http://schemas.openxmlformats.org/officeDocument/2006/relationships/slide" Target="slides/slide131.xml"/><Relationship Id="rId182" Type="http://schemas.openxmlformats.org/officeDocument/2006/relationships/slide" Target="slides/slide17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28.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0 188,'30'-2,"52"-8,2-2,36 11,-81 2,1-2,73-11,-21-5,0 4,186-2,-142 17,255-3,-160-26,-148 15,99-3,375 15,-232 1,-133-14,-35 0,96 13,29-2,-140-10,36-1,-61 16,133 21,95 4,560-30,-841 5,114 21,-112-12,103 4,429-18,-569 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29.6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0,'1476'0,"-1419"3,76 13,38 2,328-17,-235-3,-224 2,-5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4.5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0 214,'4'-3,"-1"0,1 1,0-1,0 1,1 0,-1 0,0 0,6-1,4-3,12-3,-1 0,2 2,-1 1,1 1,42-2,141 6,-116 3,-57-1,0-1,-1-2,1-2,0-1,46-13,-62 11,154-43,-140 42,0 2,0 1,40 1,447 4,-178 2,1127-2,-1421-2,77-14,18-1,204 15,-184 3,-133-1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38.9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0 142,'0'-1,"1"0,-1-1,1 1,-1 0,1 0,-1 0,1 0,0 0,0-1,-1 1,1 0,0 1,0-1,0 0,0 0,0 0,0 0,0 1,1-1,-1 1,0-1,0 1,0-1,1 1,-1-1,0 1,3 0,40-7,-39 7,139-3,-9 1,-106-2,33-8,25-3,36-2,49-4,-23 3,-100 10,63-3,515 10,-294 3,1699-2,-2003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2.0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0 108,'1'-1,"-1"0,0-1,1 1,-1 0,1 0,-1-1,1 1,0 0,-1 0,1 0,0 0,0 0,0 0,0 0,0 0,0 0,0 1,0-1,0 0,0 1,0-1,1 0,-1 1,0 0,0-1,1 1,1-1,41-6,-39 7,335-6,-200 8,-21 0,147-5,-164-13,-13 1,34-2,-62 7,72-2,7 12,-110 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4.7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0 156,'13'0,"27"1,-1-2,80-13,140-32,-108 22,-72 13,1 3,100 3,-137 4,78-14,16-2,107 17,35-2,-237-3,-6-2</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2:49:47.3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0,'1180'0,"-1137"0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13.2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0,'4'3,"1"0,-1-1,1 1,-1-1,1-1,0 1,0-1,0 1,-1-1,9 0,9 3,-19-3,214 49,-160-39,-21-3,73 5,131-15,65 3,-156 15,-72-7,110 20,-147-20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16.5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1,'52'0,"0"3,57 10,-62-7,0-2,69-4,30 2,-110 3,1 1,36 11,9 3,-53-14,114 19,-110-19,-3 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19.8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1,'160'13,"-12"0,-66-12,-22-2,1 4,68 10,-103-8</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23.2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1,'98'3,"191"30,-215-24,1-3,87-4,-134 0,0 0,28 7,33 3,31 1,-40-3,-47-7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2.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0,-1 0,0 0,1 0,-1 0,1-1,-1 1,1 0,-1 0,1-1,0 1,-1 0,1 0,0-1,-1 1,1-1,0 1,0-1,0 1,0-1,-1 1,3-1,26 10,-20-8,48 13,0-4,101 8,-62-9,239 13,1-21,-186-3,71-15,-131 7,23-4,120-5,-148 18,113-14,-158 8,0 3,1 1,-1 2,0 1,1 3,-1 1,74 19,-85-17,-1-1,1-1,44 1,91-8,-71 0,766 2,-851-1,-1 2,1-1,0 1,9 2,0 3</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26.3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82,'4'-2,"-1"0,1-1,0 1,0 0,0 1,0-1,1 1,-1 0,0 0,1 0,-1 1,7-1,9-2,158-27,-110 19,-28 4,69-4,357 11,-204 1,-254-1,1 0,0 1,16 3,-8 2</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37.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2,'58'0,"24"-1,151 18,-154-9,0-3,98-6,-54-1,33 2,-130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40.9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58,'0'-1,"1"0,-1 0,1-1,-1 1,1 0,0 0,-1 0,1 0,0-1,0 1,0 0,0 1,0-1,0 0,0 0,0 0,1 1,-1-1,0 0,0 1,1-1,0 1,35-13,-32 12,23-6,2 1,-1 2,39-2,93 10,-4 14,-109-11,22 6,-45-7,0-1,28 1,30-2,141 27,-164-22,1-3,118-3,-141-3,-10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44.8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0,'431'0,"-418"1,1 1,-1 0,1 1,-1 0,0 1,20 9,-19-7,1-1,0 0,0-1,25 3,-18-5</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48.9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55,'93'1,"103"-3,-146-4,54-14,-61 11,-1 1,53-2,208 10,-140 1,-140 0,-1 1,0 1,0 1,36 11,-29-6</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5:40:53.4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0,'752'0,"-736"1,0 1,0 0,22 7,-19-5,36 5,92-7,-93-3,-19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7:37.4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1,'45'2,"1"3,72 17,-48-8,356 50,-342-52,-43-5,58 1,696-7,-365-3,-386 0,52-9,36-2,480 12,-289 2,-292-3,-1-1,52-12,-17 2,25 1,104 0,93 13,-103 1,-120-2,0 3,0 2,0 4,83 21,-103-19,-1-2,1-2,58 2,135-9,-93-3,75 3,-193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0.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1,'58'2,"64"12,-63-6,26 4,-41-4,63 2,-63-7,60 11,-62-7,19 4,-28-4,66 4,-54-11,-10 0,0 2,41 6,-20 0,87 3,58-12,-70-1,645 2,-751-1,0-2,34-7,-31 5,48-4,374 8,-218 3,-207-2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04.7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31,'62'0,"13"1,112-13,67-8,3 21,-90 1,-119 0,50 9,11 1,-43-10,-37-3,-1 2,0 2,31 6,-25-3,1-1,51 2,72-8,-52-2,-19 7,167 30,-185-24,89 0,71-11,-77-1,422 2,-568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3.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55,'159'-13,"-12"0,-72 12,138 18,-116-8,180-6,-140-5,-70 3,-7 0,120-13,-109 3,79-1,75 11,-77 1,1750-2,-1858-2,57-9,20-2,229 11,-177 3,-158-1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4:47:18.3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0,'7'1,"1"0,-1 0,1 0,11 4,12 3,108 7,-10-3,-57-1,136 16,-102-16,91 4,452-16,-614-1,53-9,18-2,35 0,0-1,-26 1,4 0,198 13,-280 5,68 17,-71-14,1-1,49 4,283-9,-178-4,-116 1,21 0,103 13,-24 1,-90-9,92 23,-123-17,1-2,55 1,3-9,-81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17:04:24.3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82,'3'-2,"0"-1,0 1,0 0,0 0,0 0,1 1,-1-1,0 1,1 0,0 0,-1 0,5 0,46-4,-41 4,370-1,-198 4,482-2,-635 1,53 11,2-1,298-6,-214-7,-60 3,128-3,-213-1,31-7,-32 5,32-3,33-5,-61 7,42-2,70-5,35-1,-129 14,0 2,72 12,-44-6,-59-7,1 0,-1 1,0 0,0 2,20 6,-11 0,91 39,-93-36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20.8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73,'1414'0,"-1362"2,56 10,-1 0,-55-9,6 1,71 12,-72-6,106 4,59-15,-87-1,286 2,-396 1,-1 2,1 0,24 8,-20-5,45 5,-44-8,42 11,-43-8,50 5,278-8,-182-5,132-23,-250 18,185-30,-157 24,99-9,-27 4,28 0,239-28,-329 32,-10 7,-1 2,1 5,-1 3,88 15,-118-12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05:37.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1,'83'4,"1"4,132 30,-177-30,125 13,-84-13,327 52,-49-7,-238-41,32 5,120 4,4-21,-106-2,-158 2,86 0,111-15,55-13,-115 13,-84 9,-22 3,74-16,-70 10,0 2,62 0,37-6,83-13,-77 10,-12 5,145 8,-175 4,314 20,-331-14,439 47,-368-35,-152-17,0-1,0 0,0-1,0 0,0 0,0-2,0 1,16-5,12-8,-9 3,0 1,45-8,20 9,187 7,-134 5,1017-3,-912 18,-6 1,-154-19,335 19,-287-1,389 63,-470-70,122 5,61-17,-105-1,455 1,-530-2,64-11,19-2,71 12,112-10,-181-7,172-14,-269 34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3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3.9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5.1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19:36.1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04:18.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84,'98'-1,"111"-14,-100 5,171 8,-138 4,26 11,-5 1,-26-16,102 3,-32 26,-129-15,125 5,-109-19,109-14,-112 1,-29 5,109-5,977 17,-1120-1,1 2,28 6,41 4,37 1,23 0,32-1,51 1,697-15,-876-2,60-10,-62 5,19-2,129-10,-97 13,122-22,-186 22,71-2,-75 8,51-10,33-1,-84 9,50-9,-27 3,0 3,1 3,70 5,-26 0,-47-3,-21-1,0 3,83 11,-87-6,74 1,-28-3,-19 8,-49-7,0-2,23 2,363-2,-206-5,-59 0,155 5,-160 9,36 1,473-12,-308-2,-299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5.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29,'3'-2,"-1"-1,1 1,0 1,0-1,0 0,0 1,0-1,0 1,0 0,0 0,5 0,39-4,-36 4,322-3,-215 5,-20 4,100 17,31 3,-84-11,30 1,225-16,60 3,-107 28,-180-12,-109-12,340 21,-296-24,-1 5,158 32,124 31,-355-66,-1-2,1-1,45-4,-57 0,0-2,0 0,-1-1,1-1,-1-1,22-10,-26 9,1 2,0 0,0 1,1 1,-1 1,25-2,116 5,-79 3,26-2,204-2,-165-12,28 0,504 12,-321 2,-183 13,-6-1,329-14,-486 1,1 1,20 3,-9 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09.4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83,'0'-1,"1"0,0 0,0 0,-1 0,1 0,0 0,0 0,0 0,0 0,0 1,0-1,0 0,1 1,-1-1,0 1,0-1,0 1,1-1,-1 1,0 0,0 0,1-1,1 1,2-1,44-11,1 2,0 3,56-2,157 8,-132 3,482 14,-584-14,68 6,154-7,-100-24,-19 2,350 9,-316 14,512 14,-39-4,-443-13,-133 4,119 22,-118-14,108 6,25-2,-120-8,333 52,-319-45,-33-7,0-3,68-5,-58 0,93-12,-9 0,-140 13,26-1,40 4,-64-1,-1 0,0 1,0 1,0-1,0 2,20 10,-3 0,1-2,0-1,1-1,34 6,133 13,-177-27,1 1,-1 0,0 2,26 9,-29-9,-1-1,1 0,0-2,37 2,80-6,-66 0,-20 0,-1 3,84 12,-109-10,0-1,0-1,1-1,-1-1,0-1,33-7,50-6,-104 13,-5 0,-11 0,-21 0,-13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13.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1 216,'7'-3,"1"0,0 0,0 1,0 1,0-1,1 1,9 0,0 0,510-12,-375 14,129 1,294-3,-335-11,-172 5,100-23,135-25,-125 26,121-17,-193 37,213 10,-243 5,0 4,126 33,-155-33,1-2,54 1,-27-2,337 43,-324-40,167-2,-222-7,0 3,-1 0,52 14,-50-9,2-2,68 5,29-13,-61-1,135 14,-122 1,-10 0,135 5,457-19,-640 2,57 11,9 0,253-10,-175-4,-121 1,-23 0,-1 1,0 1,35 5,-40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26.6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24:45.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3,'175'14,"-5"1,556-17,-688 1,59-12,-58 7,56-2,-18 7,170 4,-163 10,-13-2,-47-9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39:53.7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82,'780'0,"-752"-1,0-2,36-8,4-1,59-10,31-4,226 19,-228 9,-111 0,57 10,35 2,-59-15,-42 0,0 2,1 0,37 8,-31-2,75 2,-71-8,48 9,-23-1,1-3,81-5,-125-1,-12 1,-1 1,0 0,17 5,-20-4,-1 0,1-1,-1 0,1-1,0-1,15-1,77-22,-76 15,0 1,50-4,23-2,11 0,381 11,-253 4,-211 0,54 9,-6-1,11 5,-60-9,44 3,43-7,-61-3,88 11,-71-1,85 0,-148-10,-7 1,0 0,0 0,0 0,0 0,0 0,0 1,0-1,1 0,-1 1,0 0,3 1,-1 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1.3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0 108,'1339'0,"-1303"-2,-1-1,62-16,5 0,122-9,-49 2,-119 19,1 3,95 4,-61 2,569-2,-607 4,0 1,-1 3,52 15,-92-20,145 34,-134-32,19 3,1-1,59 1,406-10,-478 0,-1-1,1-2,49-14,1 0,-41 11,3-1,86-7,-123 16,254 2,-155 13,-50-6,-31-4,0 1,0 0,31 14,63 35,-96-44,-10-5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8T02:40:06.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83,'2'0,"0"-1,0 1,0-1,0 0,0 0,0 1,0-1,3-3,11-3,6 1,0 2,33-3,-6 1,75-7,24-5,-87 10,-1 3,103 6,-66 1,-53-2,0 1,76 14,-69-8,1-2,-1-2,62-5,-24 0,81 15,-18 0,-100-12,4-1,65 10,-112-9,122 19,209 3,-146-10,-11 0,-108-14,-31 0,0 1,83 12,-54-2,1-3,142-6,-101-3,-5 4,124-4,-120-11,8 0,-42 11,-38 2,76-9,86-24,6 1,-110 25,123 7,-88 2,-56-2,-57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4.6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1 162,'14'-1,"1"-1,-1 0,17-5,15-2,5 2,171-19,-93 13,3 0,405 11,-273 4,1374-2,-1455-14,-5 1,350 14,-451 3,119 21,-152-18,58 11,54 8,152 1,-208-15,21 2,14-14,26 1,-68 12,7 0,-62-13,-1-2,57-9,-9 0,-62 7,0-1,0-1,-1-1,0-1,23-11,12-5,-4 0,-40 17,1 1,0 0,0 1,17-4,177-26,-136 24,-34 5,51-2,621 7,-334 3,14 13,-27-6,-91-7,-159 11,19 1,242-13,-174-2,-177 0,-1-2,30-6,28-3,52-1,47-2,18 14,-139 1,-19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49:36.9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29:57.7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77,'283'-22,"-246"18,25-7,-40 6,29-3,301 4,-191 6,-116-1,1 0,1-2,55-9,-51 2,0 3,91 3,100 21,-183-14,-6 0,54 12,197 34,-206-46,-77-5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30:01.1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1,'167'14,"-67"-2,137 11,-139-11,91 4,-151-16,-4 0,1 2,41 6,-11 0,0-2,111-6,23 2,-101 9,24 2,-80-12,6 0,95 12,-82-5,0-3,115-5,-65-2,-83 2,-1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10:03.4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73,'22'1,"0"1,39 10,9 1,67-4,148-8,-124-3,-151 2,40-1,1 3,66 10,-52-2,99 3,68-14,-94 0,-96-2,-1-2,0-1,0-2,55-19,83-16,126 6,-154 26,172 9,-154 4,-94-3,89 3,-140 1,33 9,-2 1,222 27,-160-25,-35-4,94 1,-117-12,0 3,-1 2,1 2,80 21,-97-18,1-2,61 3,18 2,-36-2,96 1,90-13,-94-1,-46 3,157-3,-136-15,17-1,-162 18,36-1,77-14,111-27,-134 32,194 6,-169 5,894 0,-986-1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39.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26,'703'0,"-545"-12,-13-1,498 12,-309 3,-149 11,-19-1,-54-13,-46 0,120 13,-70 0,224-7,-190-7,867 2,-996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27,'666'0,"-620"2,51 10,33 1,407-12,-261-3,1394 2,-1653 0,0-2,-1 0,1 0,-1-2,0 0,0-1,22-9,-28 10,1 0,-1 2,1-1,19-1,-5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0:45:13.2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0 111,'123'1,"139"-2,-114-17,-93 10,87-14,-66 8,149-7,-36 7,5 0,-110 14,134 18,-41 10,-110-21,-1-3,76-5,46 1,-165 2,-1 0,1 1,-1 1,0 1,22 9,-27-6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39.5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26,'703'0,"-545"-12,-13-1,498 12,-309 3,-149 11,-19-1,-54-13,-46 0,120 13,-70 0,224-7,-190-7,867 2,-996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0T02:11:49.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27,'666'0,"-620"2,51 10,33 1,407-12,-261-3,1394 2,-1653 0,0-2,-1 0,1 0,-1-2,0 0,0-1,22-9,-28 10,1 0,-1 2,1-1,19-1,-5 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14.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1 298,'1539'0,"-1508"2,52 9,9 1,305-8,-223-6,-16-11,-27 0,38 0,36-1,-151 13,257 3,-254 4,62 14,-70-9,1-3,55 1,471-9,-251-2,133 2,-431-1,0-1,27-7,33-3,120 9,-25 2,-145-3,-27-2,-14 0,-18-4,18 9,-22-8,0-1,-44-24,64 31,0-1,0 0,0 0,0-1,1 0,0 0,0 0,0-1,0 1,1-1,0 0,0 0,1-1,0 1,0-1,-3-10,5 14,0 1,1-1,0 0,-1 1,1-1,0 1,1-1,-1 0,0 1,1-1,-1 1,1-1,0 1,0-1,0 1,0-1,0 1,0 0,1 0,-1-1,1 1,0 0,0 0,-1 1,1-1,0 0,1 1,-1-1,0 1,0-1,4 0,7-4,0 1,0 1,0 0,25-3,-25 4,13-2,-1 1,1 1,0 2,0 0,0 1,0 2,0 1,0 1,0 1,-1 1,27 10,-21-4,0-3,0 0,1-2,41 4,35 6,0 5,115 39,-141-40,87 11,-93-25,1-3,81-6,-44 0,-81 2,205-10,-59-4,208 11,-199 4,346-1,-510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4.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58,'14'-1,"0"-1,0 0,17-5,21-3,20 5,-32 2,59-11,-58 8,2 1,-1 3,68 4,-28 0,1885-2,-1944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0:58.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83,'0'-1,"0"0,0 0,1 1,-1-1,0 0,1 0,-1 0,1 0,-1 1,1-1,-1 0,1 1,0-1,-1 0,1 1,0-1,-1 1,1-1,0 1,0-1,0 1,-1-1,1 1,0 0,0 0,0-1,1 1,32-6,-23 5,38-8,68-9,-30 4,3 1,276 9,-200 6,-64-3,118 2,-123 12,8 0,-62-11,-1-1,53 8,83 24,-144-28,39 1,27 4,1 5,60 12,39 18,-161-40,1-1,-1-2,51-3,-36 0,-29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3.4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58,'1680'0,"-1528"-13,-26 1,37 13,40-3,-117-11,-54 7,35-1,-40 6,19-2,1 2,90 10,-109-3</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16.5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1,'29'0,"48"-1,90 12,109 9,1-21,-90-1,-122 3,110 15,-95-8,1-3,96-6,-59-1,582 2,-515 15,-103-6,71 11,-113-15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28.7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0,'52'1,"-1"1,58 12,-58-8,103 0,-96-6,69 9,-28 1,139-4,-189-4,0 3,78 17,29 4,10-3,87 6,-218-26,34 8,-37-5,47 2,144-8,-97-1,-97 0,55-11,-1 1,10 9,-60 2,63-7,-68 2</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31.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0,'859'0,"-831"2,0 1,1 2,37 10,-21-4,217 41,-193-43,128 2,406-13,-349 2,-213 2,58 10,30 2,24-14,-129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1.3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0,'609'0,"-575"2,0 2,-1 1,48 13,27 5,-45-12,-22-4,57 4,233-10,-155-2,-142 2,52 10,5 1,-64-10,152 15,-96-9,162-5,-126-4,-54 1,-15 2,1-3,71-10,29-9,-40 7,-102 13,-14 2,-12 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9T00:45:16.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31,'6'0,"270"10,288 7,-396-18,-138 0,55-11,12-1,43-1,37-1,-82 14,225 4,-163 13,-61-5,-72-7,1 1,-1 1,-1 1,26 11,-28-9,1-1,0-1,0-1,1-1,26 2,0-5,-20-2,54 8,-55-2,-3-2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46.3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1,'8'0,"-1"1,1 0,-1 1,0 0,1 0,6 4,7 1,69 27,-64-23,1-1,-1-1,48 10,60 5,31 5,-136-26,-1-1,1-2,54-5,11-8,136 1,267 13,-459-3,55-9,-53 5,51-2,605 9,-666 1,53 9,0 0,-17-8,-40-3</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1:56.8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29,'13'-5,"0"0,0 0,0 2,1 0,0 0,21-1,88 4,-68 2,467-2,-483 2,56 9,27 3,-89-12,46 10,-15-1,12 0,-25-3,65 3,-72-10,161-4,-120-10,14 0,-48 8,71-17,-76 12,89-7,-81 15,78 7,-111-3,-1 1,0 2,0 0,0 0,-1 2,0 1,19 9,-14-4,0-2,2 0,29 7,-50-16</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00.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1,'169'13,"-28"-1,-133-12,234 18,-141-9,175-6,-139-5,284 2,-376-2,56-10,17-1,230 11,-178 4,-129 0,56 9,18 2,67-11,-136-3,-27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5:25.9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37.4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0 135,'29'-1,"-1"-2,0-2,37-9,27-5,26 2,191-4,-267 22,0-3,46-6,-16-5,-8 0,125-6,362 20,-507 1,54 10,18 1,4 1,5-1,82 4,-118-9,171-5,-131-5,332 2,-413 2,56 11,-55-7,51 2,299-9,-348-2,53-8,38-3,235 14,-149 20,-208-18,138 24,-93-13,1-4,93 3,4-27,6 0,235 16,-378-2,-1-1,31-7,31-4,10 0,-65 7,41-2,273 6,-177 3,-157-1,60 3,-65-3,-1 1,0 0,1 0,-1 1,0 0,0 0,0 0,8 5,-13-6,-1-1,0 0,1 0,-1 0,0 0,0 1,1-1,-1 0,0 0,0 1,1-1,-1 0,0 0,0 1,1-1,-1 0,0 1,0-1,0 0,0 0,0 1,0-1,0 0,1 1,-1-1,0 0,0 1,0-1,0 1,0-1,-1 0,1 1,0-1,-10 9,-21 3,29-12,-39 10,-1-1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1.0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81,'162'-13,"-12"0,-99 9,98-19,-101 13,0 2,68-1,251 10,-341-1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2:44.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30,'7'0,"-1"-1,0 0,0 0,12-5,9-1,35-1,1 3,118 5,-75 2,483-2,-566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08.3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55,'512'0,"-474"-2,69-12,-49 5,9-2,-20 3,67-2,-85 9</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29.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2,'97'0,"113"15,-85-1,57 9,-104-10,1-4,127-2,558-8,-744 0,-1-2,0 0,1-1,34-12,-31 9,1 0,41-5,-22 10,1 2,-1 2,52 10,-40-5,64 1,2421-9,-2493-1,57-10,-56 5,52-1,40-4,-8-1,144 13,-124 1,-91 2,-1 3,84 19,-44-7,-18-4,6 2,0-4,93 1,74-14,-223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3:34.8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0,'855'0,"-807"2,49 9,40 3,164-14,-135-1,-132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0.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83,'349'0,"-325"-1,1-2,29-6,-26 4,34-2,57-8,-76 9,58-2,-25 8,4 0,91-10,0-4,217 10,-206 6,292-3,-429 4,-1 2,85 19,-17-2,9 2,40 5,-93-20,157 12,-73-9,-15 0,196 15,77 0,-335-27,-13 1,110-13,-82 2,155 4,-215 6,1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4:44:53.6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83,'94'-1,"114"-15,-19 0,-39 5,-34-3,-25 2,106 0,-195 12,172 5,-132-2,1 2,45 12,-48-8,44 2,25 6,-63-10,-1-1,1-2,0-2,68-6,-35-9,-54 7,41-2,319 5,-198 5,670-2,-800 4,1 1,64 16,-114-19,341 54,-231-44,118-3,-63-9,110-2,-138-11,40-2,-170 15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8:21:15.5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0 191,'53'-3,"52"-8,22-2,183 13,17-1,-162-16,-102 9,93-17,-87 13,95-6,-12 4,18 0,88 16,101-4,-228-11,36 0,-96 12,134 4,-158 3,51 13,20 3,-46-12,138 14,-42 1,-108-14,84 5,-60-14,157 12,-121-4,184-7,-152-5,-67 3,96-3,-42-22,140-7,-196 20,32-3,0 1,-74 6,47-1,70 10,69-4,-116-10,36-3,9 2,11 0,784 12,-456 3,-434-2,395 16,-334 0,-52-6,105 2,-131-10,54 9,22 2,323-11,-228-4,-33-12,-18 0,-116 11,51-10,-26 2,104-19,-114 18,-2 4,0 3,115 6,-71 1,-80-3,1 2,-1 1,30 7,-15-2,-25-5,0 1,16 5,-13-1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6:29:17.0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1,'3'3,"1"-1,-1 1,1-1,0 0,-1 0,1 0,0 0,8 1,38 9,-27-8,26 8,99 19,-78-20,54 6,-109-17,-1 0,1 0,-1-1,1-1,-1-1,22-6,23-8,1 2,1 2,1 4,-1 2,96 1,-27 5,139 4,-212 2,80 18,-28-4,-42-13,0-2,68-7,-26 1,-102 2,48 0,96 11,-59-1,181-3,-191-8,-57 1,-1-2,31-6,-27 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06:29:18.2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13.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82,'149'-2,"162"4,-200 11,26 1,244-14,-209-14,-11 0,525 13,-328 3,-259-7,105-17,-106 8,122 0,-127 16,128-3,-108-12,-63 6,53-1,538 9,-590 2,53 8,43 3,53-15,89 2,-142 11,62 2,-177-14,0 2,38 7,267 45,-121-22,-141-23,0-4,102-7,-56 0,-20 1,116-15,-66 2,-87 9,115-23,-36 0,-105 22,27-2,0 3,106 6,-67 1,1792-2,-1843 3,63 11,-29-3,335 41,-202-25,-137-16,-25-2,59 0,-1 3,-21-1,49 3,57 2,599-17,-757-1,1-3,81-18,-12 1,317-65,-394 79,0 1,70-3,76 11,-67 2,-50-3,-131 0,17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1.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0 164,'749'0,"-581"13,-11 0,225-13,-174-1,-41-12,-29 1,8-2,17 0,608 13,-364 2,652-1,-1003 2,0 1,0 3,82 20,-106-19,1-2,55 2,70-8,-58-1,232 2,-300-1,-1-3,34-6,-17 1,7 0,-3 1,60-4,403 10,-256 4,537-2,-720-4,0-4,124-29,-168 30,89-28,-94 25,1 1,0 2,0 1,0 1,37-2,680 9,-442 18,-244-14,121 22,-36-2,-35-5,-44-10,-21-2,0-2,46 0,27-7,170 9,320 9,-414-19,-71 0,141 2,-137 11,8 1,13 1,22 1,138-33,-172 8,164 8,-146 3,-132-1,-3 1,1 0,0-2,0-1,-1 0,1-1,34-11,-29 6,0 0,0 2,0 1,1 1,26-1,3 4,67 5,-93 1,-9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5.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0,'472'0,"-425"3,0 1,65 16,-56-9,59 3,39 0,87 2,1170-17,-1256-5,183-32,-246 30,149 5,-138 5,8 3,0 6,160 35,-13-13,-233-30,127 7,46 5,-55-4,155-10,-142-3,637 2,-760-1,60-12,-57 7,47-2,-49 6,40-8,-1-1,-50 9</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0.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3,'8'0,"0"1,0 0,14 4,7 2,313 38,-152-21,160 23,-198-36,190-8,-160-5,-117-1,71-13,46-2,-123 14,64-14,-63 9,152-28,-155 28,187-20,214 28,-225 3,-177 0,74 14,22 1,-59-13,109-8,-105-13,-65 10,51-4,316 9,-204 4,579-2,-733 2,1 2,40 9,-23-3,-5-2,213 28,-151-22,101 6,-170-19,165-4,-114-13,-63 9,42-3,75 9,-97 2,0-2,86-13,-102 7</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4.1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2,'44'0,"761"22,-291 49,-284-35,-177-29,0-3,1-2,0-3,86-11,177-11,2 22,-154 2,-128-4,1 0,-1-3,61-17,-54 12,83-11,-63 18,94-11,-28 2,192 5,-283 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1.4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1 161,'513'0,"-459"-3,0-2,60-14,-58 8,102-5,213 17,-327 1,0 3,70 15,-66-10,83 7,207-16,-160-3,-134-1,-1-1,71-16,35-5,130 22,-156 5,-117-2,46-1,0 3,0 1,64 14,-66-6,0-2,0-2,71 0,581-9,-659 0,1-2,46-11,-70 10,1-1,23-10,-23 9,38-11,8 5,0 3,104-1,364 12,-484 1,0 3,65 15,-63-10,107 7,7-19,82 4,-6 29,-135-14,-51-8,7 1,117 4,-11-14,122-3,-250-1,-1-2,52-15,-9 1,-39 11,227-36,-255 44,0 1,1 0,-1 1,1 1,-1 1,25 6,-15-5,-27-4,0 0,1 0,-1 0,0 0,0 0,0 0,0 0,0 0,1 0,-1 0,0 0,0 0,0 0,0 0,1 0,-1 0,0-1,0 1,0 0,0 0,0 0,0 0,1 0,-1 0,0 0,0 0,0 0,0-1,0 1,0 0,0 0,0 0,1 0,-1 0,0-1,0 1,0 0,0 0,0 0,0 0,0-1,-12-8,8 7,-14-10,18 12,-1 0,1 0,0-1,0 1,0 0,0 0,0 0,0 0,0 0,0-1,0 1,0 0,0 0,0 0,0 0,-1-1,1 1,0 0,0 0,0 0,1 0,-1-1,0 1,0 0,0 0,0 0,0 0,0 0,0-1,0 1,0 0,0 0,0 0,0 0,0 0,1-1,-1 1,0 0,0 0,15-4,22 2,1 2,61 8,-8-1,49-6,-117-3,0-1,-1-1,1 0,24-10,-10 3,0 2,1 1,42-3,115 0,-194 11,290 1,-235 5,61 15,-66-11,88 7,290-15,-208-4,37 2,-227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00.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39,'206'-2,"228"5,-207 13,49 2,846-19,-1059-2,64-11,26-3,16-1,20-1,360 18,-257 3,-287-2,118-1,192 24,-214-5,-37-6,123 8,249-21,-164 0,-235 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10.8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0 109,'3'-1,"0"1,0 0,-1-1,1 0,0 0,-1 0,6-2,8-4,22-1,0 2,0 1,56 0,58-8,-47 1,205 3,-260 9,168-17,-23 0,428 16,-295 3,1266-2,-1517 3,1 5,83 18,-106-16,-7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14.7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0 110,'6'-1,"0"0,0 0,-1-1,1 0,-1 0,1 0,8-5,9-4,17-1,2 1,-1 3,1 1,68-3,10-1,179-10,2 22,-113 1,51 15,3 1,-96-20,-4 0,184 19,-70 4,-195-18,122 17,-89-9,14 5,66 5,-135-20,3 2,0-2,0-2,57-9,-67 2</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20.0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0 250,'288'-15,"11"-21,213-21,-265 28,-224 25,16-3,-1-3,57-21,-56 17,0 2,45-8,-53 14,0 2,0 1,1 2,-1 1,0 1,60 11,209 45,-218-43,64 7,35-4,-94-3,-50-10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25.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0 285,'7'-1,"-1"0,0 0,0-1,1 0,-1 0,0 0,0-1,9-5,12-5,20-5,1 2,0 3,74-12,96-8,-17-1,-22 2,-99 25,149 5,-113 5,914-3,-970-3,67-12,47-2,320 16,-230 3,-231-4,0-1,43-10,-38 5,45-2,333 8,-210 4,-80-4,156 5,31 42,-189-22,190 28,-182-29,-49-8,136 8,-191-24,1 0,0-2,36-10,-11 2,20-2,1 2,96-2,-37 14,-115 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3.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0 143,'30'-2,"0"-1,30-7,19-2,197-19,-128 17,3 0,-61 1,36-7,185-3,1071 25,-1346 0,-1 2,0 1,0 2,40 13,-9-3,-27-9,-23-6,29 10,-23-3</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8.0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0 142,'1691'0,"-1634"-3,69-11,25-3,-8 17,29-2,-53-14,15-2,-86 16,116-11,-56 1,213 4,-247 8,-19-2,78-14,19-1,-95 16,1 1,-1 3,-1 3,59 13,-38-3,1-3,115 3,-153-13,60 11,26 2,1-14,-86-2</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2.8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0 107,'32'-2,"0"-1,55-14,-28 5,12-3,-35 7,73-8,-74 15,127-12,-21 0,202 6,-249 8,-51 1,69 12,25 3,69 1,57 2,903-21,-1144 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6.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0 109,'48'-3,"65"-10,11-2,85-3,-62 4,37-4,89-5,251 19,-289 6,-171 1,81 14,-85-8,44 6,143 13,-178-26,141 10,123 11,4-24,-122-1,-139 2,-18 2,1-3,97-14,-60-5,53-10,-107 25</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44.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0 108,'169'-2,"191"5,-4 31,79 3,-415-37,19-1,0 2,67 11,59 11,-53-10,168 10,0-24,-99-1,1292 2,-1279-16,-51 1,133-11,-144 15,173 7,-173 6,-90-4,80-15,-76 9,61-2,87-7,-108 8,62-10,43-3,233 17,-235 8,783-3,-939 1,64 13,-9-1,446-3,-332-12,443 2,-618-2,-1 0,46-12,15-1,-28 6,65-18,-77 15,0 2,84-6,138 15,-130 3,-88 0,67 13,28 1,-25-16,30 2,-150-2,1 0,0 0,0 0,0 0,0 1,0-1,0 0,0 1,0-1,0 1,-1-1,1 1,0 0,0 0,-1 0,1 0,0 0,-1 0,2 2,-2 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1:44.0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49,'0'-5,"0"-5,0-7,0 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6.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1,'1521'0,"-1492"0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8.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37,'10'-1,"-1"0,1-1,0 0,11-4,17-3,45-1,0 4,115 6,-103 2,876-1,-926-1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34.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0 215,'54'-3,"58"-9,2-1,604 2,-435 14,-169-2,132-3,-108-16,28 0,367 17,-252 3,-178 1,-1 6,126 25,-80-9,242 11,-141-19,-5 0,295-15,-275-3,-8-20,-116 5,108-15,69-5,157-9,-228 18,-124 10,45-3,-115 19,173-12,180-11,4 25,-149 1,61-20,-24 1,607 16,-423 3,-403 2,145 26,-109-11,71 7,232 3,706-31,-1012-3,0-5,154-32,-192 32,1 3,0 3,76 7,-32-1,1490-1,-1578-1,39 6,-24 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40.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0 108,'934'0,"-521"-17,-96 1,449 12,-682 4,-36-2,88-16,-49 5,-19 4,220-19,142 27,-206 3,-164 0,61 12,17 0,193 32,-190-22,-71-13,128 17,36 4,-117-14,152 5,295-25,-337-15,-41 0,5 1,-88 4,208 3,-295 9,20 2,0 2,37 8,-32-4,46 2,85 7,19 0,-69-13,215-21,-168 3,201 7,-267 8,-24-5,99-17,-148 17,216-37,-87 11,-90 14,107-8,5 6,72-2,-133 21,-87-1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16.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85,'69'-1,"17"0,144 17,68 21,-207-25,98 0,93-13,-110-1,353 2,-485-2,71-13,4-1,326 11,-249 7,670-2,-800-3,66-12,6 0,21-3,39-1,373 17,-284 4,-34-21,-19 1,176 18,-176 1,-217-1,1-1,-1 0,20-4,-8-3</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22.9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0 142,'6'-1,"-1"0,1 0,-1 0,1 0,10-5,17-4,30 3,122 2,-15 2,-66-13,-8 1,39 12,-10 1,-23-13,-66 8,43-3,344 8,-220 4,-8-1,217-3,-239-16,29 0,-186 17,308 4,-198 15,-45-4,-29-6,186 19,6-1,-173-16,18 4,57 6,21-2,25 1,-172-18,6 0,0 0,0 2,32 7,-23-2,1-2,69 4,73-11,-70-1,1318 2,-1374-3,0-3,90-20,29-4,-165 29,38-3,0-1,0-3,-1-1,51-18,-55 13,0 3,1 1,56-7,-49 11,362-31,726 39,-1103-2</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2.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1,'10'0,"-1"1,0 1,0 0,14 4,19 4,99 13,208 4,596-27,-398-1,-72 1,-408 3,69 12,31 2,18-1,80 26,-109-19,302 4,809-28,-1229-2,0-1,0-1,59-18,39-6,-100 25,-21 3,-1-1,23-6,-14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8.1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3,'537'14,"-12"49,-209-28,-126-17,292-4,-31-3,-307 2,94 10,330-2,-559-21,25-2,70-13,7-1,369 11,-272 7,-112-3,26 0,144 17,-111-1,1-6,169-12,-96-18,-112 9,213-23,-81-1,420-31,-499 51,228-10,-246 25,266 5,84 54,-304-28,-65-18,207-6,-294-9,59-11,13-1,-98 14,-1 1,0 0,0 2,25 4,12 4,110 6,59-17,-96 0,-87-1,75-14,15-2,-63 15,88 6,-149-2,0 0,-1 1,1 0,-1 0,0 1,0 0,0 0,0 1,0 0,0 0,-1 0,8 8,4 5,-1 1,23 31,14 14,-52-60,1-1,0 0,0 1,-1-1,2-1,-1 1,0 0,0-1,0 1,1-1,-1 0,1 0,-1 0,1-1,-1 1,1-1,5 0,-1-1,0 0,0 0,0-1,0 0,-1-1,12-5,17-9</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3.9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75,'16'0,"51"0,116-14,-149 9,13-2,57-16,-74 15,-1 2,1 1,47-1,94 7,-75 1,1974 0,-1097-3,-907 4,117 22,-45-5,203 13,52 7,-67-18,-1-22,-131-1,-67 2,149-3,-122-19,-69 6,-2 2,-27 3,89-4,162 15,-297-1,31 2,-39-2,-1 0,0 0,1 1,-1-1,0 0,0 1,1-1,-1 1,0-1,0 1,0-1,0 1,0 0,1 0,-1 0,-1-1,1 1,0 0,0 0,0 0,0 0,-1 1,1-1,0 0,0 1,-2 14</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6.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1,'25'0,"189"4,-162-1,-1 3,57 14,-4 6,147 32,-191-47,1-3,76 0,960-12,-782 18,-250-6,132 21,-138-19,113 5,63-17,-82 0,-119 2,-5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9T17:53:18.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1 136,'1368'0,"-1324"-3,1-2,82-19,-26 3,56-6,-97 17,-26 3,70-4,380 11,-213 1,-117-14,-19 0,313 11,-232 3,-55 13,-31-1,9 0,29 1,-1-4,92 10,4-21,-85-2,-127 3,11-1,110 13,-93-2,83 0,81-11,-84-1,844 2,-971-2,53-9,12-1,90-1,143-5,-241 19,4 0,97-12,284-5,-367 16,-15 5,111 19,-103-10,70 12,-77-10,0-4,105-1,-185-11,96-2,174 19,-198-9,117-4,-169-4,7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3.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1,'2983'0,"-2943"2,77 14,13 1,12 0,4 0,-110-13,50 10,12 2,12 2,-72-10,61 5,116-12,-122-3,155 16,40 9,1-24,-115 0,-137 3,74 13,-3 0,305-9,-232-8,-62 3,139-3,-95-16,31 0,-50 18,-115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7.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0 109,'8'-7,"0"1,0 1,0-1,1 1,-1 1,1 0,0 0,1 0,14-2,11-2,47-3,-23 4,325-25,3 32,-155 3,-148-4,19 0,149 17,-110-3,212-6,-56-4,-120 13,-22-1,24 3,28 2,-60-3,2 1,174-16,-199-3,-89-1,1-2,36-8,-31 5,49-4,327 9,-220 4,-121-6,98-16,-122 12,193-29,-116 12,-92 19</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1.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39,'17'-1,"1"-1,30-7,11-1,496-7,-415 18,410 22,94-8,-492-15,82 18,-23 0,431-16,-303-4,-85 18,-84-2,142 24,-80-7,-151-24,127 15,-16-7,-27-3,187 10,1-22,-142-1,200 1,-389-2,0 0,0-2,0 0,40-14,32-7,-30 16,103-3,68 15,-76 0,2729-3,-2844-2,75-14,22-2,42 1,-9 1,29-2,82-2,328 21,-560 1,70 13,43 2,206-16,-166-2,-175 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8.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16,'107'-1,"170"22,-173-10,205-6,-177-7,77 0,305 5,-109 36,-272-22,183 2,0-21,-103 0,-184 2,78 0,107-15,-86-2,8-3,177-2,405 24,-474 16,-46-1,94 9,-216-17,37 6,82 6,401-19,-287-4,-223 2,55 1,193-23,-213 11,209 7,-184 6,1056-2,-980-19,-23 1,-190 18,1 0,-1-1,0 0,0-1,1 0,-1 0,0-1,14-6,-19 7,1 1,-1-1,1 1,0 0,-1 1,1-1,0 1,-1 0,1 0,0 0,-1 1,9 1,6 3,33 13,-15-4,11 1,0-2,1-1,77 6,280-15,-210-5,469 2,-646 0,0-1,-1-1,1 0,-1-1,0-1,0-1,0-1,-1 0,24-12,87-43,-108 53,-1 2,1 0,0 2,38-5,13 5,127 9,-102 11,-61-9,45 3,-53-8,0-2,0-1,1-1,39-9,-20 2,1 3,-1 1,59 2,-89 3,0-1,25-4,-12-2</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7:1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1,'808'0,"-771"2,-1 1,45 11,-7-2,-27-5,57 9,112 1,528-16,-333-3,1340 2,-1701-3,69-11,9-2,192 11,-249 6,-13 2,73 13,46 3,106-19,-141-1,-103-1,72-14,-6 1,-67 12</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7:54.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37,'7'0,"0"1,0 0,-1 0,1 1,11 4,18 4,10-3,57 1,-55-6,59 10,-15 6,221 48,-29 1,-183-43,-75-19,-1 0,1-1,-1-2,1 0,0-2,0-1,43-6,15-5,2 4,117 4,-178 3,0-2,41-8,7-1,-34 7,0-2,-1-1,62-22,-62 18,0 3,78-10,-75 14,256-36,37-9,-246 37,87-8,142 21,-194 17,9 1,-89-14,43 10,-44-6,53 2,397-7,-246-5,1586 2,-1803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8:10.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0 145,'101'1,"114"-3,-90-14,-8 0,9-1,19-1,323 14,-257 6,2803-2,-2985-2,0-1,41-9,31-4,-19 11,90-9,121-9,3 24,-115 1,547-2,-503 18,-4 1,-182-16,1 1,-1 2,68 20,-57-13,-12-4</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7:36.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32,'25'0,"0"-1,0-1,25-6,18-2,1 3,0 4,72 4,-54 1,-24-2,92 2,-122 1,0 1,55 14,-31-3,0-2,1-2,1-3,62 1,-68-10,-20 0,0 2,65 9,-53-2,90 3,48-12,-71-1,-48 2,23-1,112 13,-93-2,140-3,-219-6,-1 1,31 7,34 4,50-13,-92-2,1 2,91 13,55 20,-145-25,26 5,111 4,552-17,-331-2,-360 0,-1-3,78-18,-10 1,-55 12,-20 2,54-2,83-1,26-1,-154 11,0 3,54 9,60 18,228 45,-146-49,-134-18,101 20,-154-16,-11-1,2-2,52 1,55-10,67 2,-121 11,18 1,129-14,85 3,-286 1,0 2,64 15,-85-11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7:41.4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0 134,'86'-1,"107"-14,-79 5,182 7,-149 5,-87-2,16 1,102-12,-70 1,138 4,-172 2,123-20,-118 11,96-2,-34 3,-15 0,-99 11,1 2,-1 0,0 2,0 1,0 1,0 1,50 19,-45-12,0-1,1-2,0-2,0-1,1-1,0-2,37 0,122 9,-14 0,-134-12,231-4,-190-9,-59 6,38-2,42 8,-63 1,1-2,61-9,-24 0,0 3,129 7,-96 1,-52-2,-26 0,0 1,0 2,50 8,130 25,-45-9,-114-14,-19-3,54 4,52 5,-68-7,85 15,-103-18,14 2,73 0,1511-11,-1636-1,0 0,1-1,-1-1,32-11,-28 7,0 2,44-6,47 1,180-8,-32 36,-201-12,-20-1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5:28:19.0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1</a:t>
            </a:fld>
            <a:endParaRPr lang="en-US"/>
          </a:p>
        </p:txBody>
      </p:sp>
    </p:spTree>
    <p:extLst>
      <p:ext uri="{BB962C8B-B14F-4D97-AF65-F5344CB8AC3E}">
        <p14:creationId xmlns:p14="http://schemas.microsoft.com/office/powerpoint/2010/main" val="1992517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6931968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093982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475459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76192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05932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586022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216561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53B20E0-FAAB-4156-B840-051A0FB212E5}"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989462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B97160C-AC9F-4372-9853-CEDCB23910CF}" type="slidenum">
              <a:rPr kumimoji="0" lang="en-US" sz="1200" b="1" i="1"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240</a:t>
            </a:fld>
            <a:endParaRPr kumimoji="0" lang="en-US" sz="1200" b="1" i="1"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8576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2844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891887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0755041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64786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79428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318817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9820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7F7D2329-ED9E-EB0F-BD36-41F232300C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1967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9241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34747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706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37893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50108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25955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502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82548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66203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71854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25394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63693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2736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7908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56148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89709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75705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12277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07289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24028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6794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76818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2871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35326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4555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02835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030335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97</a:t>
            </a:fld>
            <a:endParaRPr lang="en-US"/>
          </a:p>
        </p:txBody>
      </p:sp>
    </p:spTree>
    <p:extLst>
      <p:ext uri="{BB962C8B-B14F-4D97-AF65-F5344CB8AC3E}">
        <p14:creationId xmlns:p14="http://schemas.microsoft.com/office/powerpoint/2010/main" val="15844972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27610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52179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55441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085076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08642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68887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58997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106386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29943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654234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75193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8172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971753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63348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4376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059371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87052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552493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22303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996188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41292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50869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666637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5A3BB2A0-9F96-4455-8764-AB3F92E3EFD1}" type="slidenum">
              <a:rPr lang="en-US" smtClean="0"/>
              <a:pPr>
                <a:defRPr/>
              </a:pPr>
              <a:t>137</a:t>
            </a:fld>
            <a:endParaRPr lang="en-US"/>
          </a:p>
        </p:txBody>
      </p:sp>
    </p:spTree>
    <p:extLst>
      <p:ext uri="{BB962C8B-B14F-4D97-AF65-F5344CB8AC3E}">
        <p14:creationId xmlns:p14="http://schemas.microsoft.com/office/powerpoint/2010/main" val="775771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1943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260624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774819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902692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106593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94197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684700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315956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346036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265364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9087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3855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860870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9853823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46107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560907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689805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846790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760161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C45E34F-7045-4340-8FF5-6BB63BA1B6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35082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0002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21639901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6A3BF3F-9549-4D82-98FC-D6B5B541A4D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388833A-7BAA-4E65-AFC6-67AEF11DE8E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E794A2-5C3D-4CD8-B0FF-2AC6C9184CF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022F0A4-E435-4792-A9E2-35F326441C9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3EDE7C-F9D4-4719-AAC4-9CA4EA87B67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92FA0E-E903-4224-A1E5-33C761F5EA6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BF8E86-F3B5-4A08-B704-F259D6856AC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650FFB7-C636-4C5A-A5C8-E91ACC4E70C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14F7130-E6C5-4925-87AB-79A94A7702E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91C21E6-C9F1-4889-8D99-819FDC3D81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86EB34-0A52-4C7A-84F6-5FD7D0F03F3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63781231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50382348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102685548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27499522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6972890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08292979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16593512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63623757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405886312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3792670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rtl="0" fontAlgn="base">
              <a:spcAft>
                <a:spcPct val="0"/>
              </a:spcAft>
              <a:defRPr/>
            </a:pPr>
            <a:fld id="{DE66C4BD-4008-4B64-96F5-B40D9260EE4E}"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1093347637"/>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d.umn.edu/~troufs/#title"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customXml" Target="../ink/ink30.xml"/><Relationship Id="rId18" Type="http://schemas.openxmlformats.org/officeDocument/2006/relationships/image" Target="../media/image71.png"/><Relationship Id="rId3" Type="http://schemas.openxmlformats.org/officeDocument/2006/relationships/hyperlink" Target="http://seekingalpha.com/article/1246651-italy-faces-ugly-future-without-reforms-eurozone-exit" TargetMode="External"/><Relationship Id="rId7" Type="http://schemas.openxmlformats.org/officeDocument/2006/relationships/customXml" Target="../ink/ink27.xml"/><Relationship Id="rId12" Type="http://schemas.openxmlformats.org/officeDocument/2006/relationships/image" Target="../media/image54.png"/><Relationship Id="rId17" Type="http://schemas.openxmlformats.org/officeDocument/2006/relationships/customXml" Target="../ink/ink32.xml"/><Relationship Id="rId2" Type="http://schemas.openxmlformats.org/officeDocument/2006/relationships/notesSlide" Target="../notesSlides/notesSlide57.xml"/><Relationship Id="rId16" Type="http://schemas.openxmlformats.org/officeDocument/2006/relationships/image" Target="../media/image70.png"/><Relationship Id="rId1" Type="http://schemas.openxmlformats.org/officeDocument/2006/relationships/slideLayout" Target="../slideLayouts/slideLayout63.xml"/><Relationship Id="rId6" Type="http://schemas.openxmlformats.org/officeDocument/2006/relationships/image" Target="../media/image66.png"/><Relationship Id="rId11" Type="http://schemas.openxmlformats.org/officeDocument/2006/relationships/customXml" Target="../ink/ink29.xml"/><Relationship Id="rId5" Type="http://schemas.openxmlformats.org/officeDocument/2006/relationships/customXml" Target="../ink/ink26.xml"/><Relationship Id="rId15" Type="http://schemas.openxmlformats.org/officeDocument/2006/relationships/customXml" Target="../ink/ink31.xml"/><Relationship Id="rId10" Type="http://schemas.openxmlformats.org/officeDocument/2006/relationships/image" Target="../media/image68.png"/><Relationship Id="rId4" Type="http://schemas.openxmlformats.org/officeDocument/2006/relationships/image" Target="../media/image55.png"/><Relationship Id="rId9" Type="http://schemas.openxmlformats.org/officeDocument/2006/relationships/customXml" Target="../ink/ink28.xml"/><Relationship Id="rId14" Type="http://schemas.openxmlformats.org/officeDocument/2006/relationships/image" Target="../media/image6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0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60.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nytimes.com/2019/12/05/business/italy-china-far-right.html?nl=todaysheadlines&amp;emc=edit_th_191208?campaign_id=2&amp;instance_id=14317&amp;segment_id=19407&amp;user_id=d5f6f8946476100eb7f26d6f1ebd24ab&amp;regi_id=600462041208" TargetMode="External"/><Relationship Id="rId1" Type="http://schemas.openxmlformats.org/officeDocument/2006/relationships/slideLayout" Target="../slideLayouts/slideLayout63.xml"/><Relationship Id="rId4" Type="http://schemas.openxmlformats.org/officeDocument/2006/relationships/image" Target="../media/image3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580.png"/><Relationship Id="rId5" Type="http://schemas.openxmlformats.org/officeDocument/2006/relationships/customXml" Target="../ink/ink34.xml"/><Relationship Id="rId4" Type="http://schemas.openxmlformats.org/officeDocument/2006/relationships/image" Target="../media/image5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hyperlink" Target="https://apnews.com/article/italy-eu-africa-migration-strategy-energy-bfffac3ff93ad2a97aead324caa11130"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19.xml"/><Relationship Id="rId5" Type="http://schemas.openxmlformats.org/officeDocument/2006/relationships/image" Target="../media/image30.png"/><Relationship Id="rId4" Type="http://schemas.openxmlformats.org/officeDocument/2006/relationships/hyperlink" Target="https://www.nytimes.com/2021/08/18/world/europe/afghanistan-refugees-europe-migration-asylum.html"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www.jhalak.com/global-news-Italy-pushing-for-special-G20-meeting-on-Afghanistan-83161" TargetMode="External"/><Relationship Id="rId2" Type="http://schemas.openxmlformats.org/officeDocument/2006/relationships/notesSlide" Target="../notesSlides/notesSlide63.xml"/><Relationship Id="rId1" Type="http://schemas.openxmlformats.org/officeDocument/2006/relationships/slideLayout" Target="../slideLayouts/slideLayout19.xml"/><Relationship Id="rId5" Type="http://schemas.openxmlformats.org/officeDocument/2006/relationships/image" Target="../media/image64.png"/><Relationship Id="rId4" Type="http://schemas.openxmlformats.org/officeDocument/2006/relationships/image" Target="../media/image63.png"/></Relationships>
</file>

<file path=ppt/slides/_rels/slide1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63.xml"/></Relationships>
</file>

<file path=ppt/slides/_rels/slide116.xml.rels><?xml version="1.0" encoding="UTF-8" standalone="yes"?>
<Relationships xmlns="http://schemas.openxmlformats.org/package/2006/relationships"><Relationship Id="rId3" Type="http://schemas.openxmlformats.org/officeDocument/2006/relationships/hyperlink" Target="http://www.bbc.com/news/world-europe-34278886" TargetMode="External"/><Relationship Id="rId2" Type="http://schemas.openxmlformats.org/officeDocument/2006/relationships/notesSlide" Target="../notesSlides/notesSlide65.xml"/><Relationship Id="rId1" Type="http://schemas.openxmlformats.org/officeDocument/2006/relationships/slideLayout" Target="../slideLayouts/slideLayout41.xml"/><Relationship Id="rId5" Type="http://schemas.openxmlformats.org/officeDocument/2006/relationships/image" Target="../media/image73.jpeg"/><Relationship Id="rId4" Type="http://schemas.openxmlformats.org/officeDocument/2006/relationships/image" Target="../media/image72.png"/></Relationships>
</file>

<file path=ppt/slides/_rels/slide1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hyperlink" Target="https://www.statista.com/statistics/624866/top-immigrant-nationalities-declared-upon-landing-italy/" TargetMode="External"/><Relationship Id="rId2" Type="http://schemas.openxmlformats.org/officeDocument/2006/relationships/notesSlide" Target="../notesSlides/notesSlide67.xml"/><Relationship Id="rId1" Type="http://schemas.openxmlformats.org/officeDocument/2006/relationships/slideLayout" Target="../slideLayouts/slideLayout74.xml"/><Relationship Id="rId5" Type="http://schemas.openxmlformats.org/officeDocument/2006/relationships/image" Target="../media/image76.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3" Type="http://schemas.openxmlformats.org/officeDocument/2006/relationships/hyperlink" Target="https://en.wikipedia.org/wiki/Immigration_to_Italy" TargetMode="External"/><Relationship Id="rId2" Type="http://schemas.openxmlformats.org/officeDocument/2006/relationships/notesSlide" Target="../notesSlides/notesSlide68.xml"/><Relationship Id="rId1" Type="http://schemas.openxmlformats.org/officeDocument/2006/relationships/slideLayout" Target="../slideLayouts/slideLayout74.xml"/><Relationship Id="rId5" Type="http://schemas.openxmlformats.org/officeDocument/2006/relationships/image" Target="../media/image78.png"/><Relationship Id="rId4" Type="http://schemas.openxmlformats.org/officeDocument/2006/relationships/image" Target="../media/image77.png"/></Relationships>
</file>

<file path=ppt/slides/_rels/slide121.xml.rels><?xml version="1.0" encoding="UTF-8" standalone="yes"?>
<Relationships xmlns="http://schemas.openxmlformats.org/package/2006/relationships"><Relationship Id="rId8" Type="http://schemas.openxmlformats.org/officeDocument/2006/relationships/customXml" Target="../ink/ink36.xml"/><Relationship Id="rId3" Type="http://schemas.openxmlformats.org/officeDocument/2006/relationships/hyperlink" Target="https://www.dailysabah.com/world/europe/number-of-migrants-arriving-in-italy-doubles-in-12-months" TargetMode="External"/><Relationship Id="rId7" Type="http://schemas.openxmlformats.org/officeDocument/2006/relationships/image" Target="../media/image180.png"/><Relationship Id="rId2" Type="http://schemas.openxmlformats.org/officeDocument/2006/relationships/notesSlide" Target="../notesSlides/notesSlide69.xml"/><Relationship Id="rId1" Type="http://schemas.openxmlformats.org/officeDocument/2006/relationships/slideLayout" Target="../slideLayouts/slideLayout74.xml"/><Relationship Id="rId6" Type="http://schemas.openxmlformats.org/officeDocument/2006/relationships/customXml" Target="../ink/ink35.xml"/><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181.png"/></Relationships>
</file>

<file path=ppt/slides/_rels/slide122.xml.rels><?xml version="1.0" encoding="UTF-8" standalone="yes"?>
<Relationships xmlns="http://schemas.openxmlformats.org/package/2006/relationships"><Relationship Id="rId3" Type="http://schemas.openxmlformats.org/officeDocument/2006/relationships/hyperlink" Target="https://thehill.com/policy/international/569879-italian-coast-guard-rescues-fishing-boat-with-over-500-migrants-on-board" TargetMode="External"/><Relationship Id="rId2" Type="http://schemas.openxmlformats.org/officeDocument/2006/relationships/notesSlide" Target="../notesSlides/notesSlide70.xml"/><Relationship Id="rId1" Type="http://schemas.openxmlformats.org/officeDocument/2006/relationships/slideLayout" Target="../slideLayouts/slideLayout1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71.xml"/><Relationship Id="rId1" Type="http://schemas.openxmlformats.org/officeDocument/2006/relationships/slideLayout" Target="../slideLayouts/slideLayout96.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96.xml"/><Relationship Id="rId4" Type="http://schemas.openxmlformats.org/officeDocument/2006/relationships/hyperlink" Target="https://www.statista.com/statistics/1082077/deaths-of-migrants-in-the-mediterranean-sea/"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73.xml"/><Relationship Id="rId1" Type="http://schemas.openxmlformats.org/officeDocument/2006/relationships/slideLayout" Target="../slideLayouts/slideLayout74.xml"/><Relationship Id="rId4" Type="http://schemas.openxmlformats.org/officeDocument/2006/relationships/image" Target="../media/image8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41.xml"/><Relationship Id="rId6" Type="http://schemas.openxmlformats.org/officeDocument/2006/relationships/image" Target="../media/image651.png"/><Relationship Id="rId5" Type="http://schemas.openxmlformats.org/officeDocument/2006/relationships/customXml" Target="../ink/ink37.xml"/><Relationship Id="rId4" Type="http://schemas.openxmlformats.org/officeDocument/2006/relationships/hyperlink" Target="http://www.bbc.com/news/world-africa-32311358"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www.michigansthumb.com/news/article/Italy-presses-EU-nations-to-open-ports-to-rescued-16362678.php" TargetMode="External"/><Relationship Id="rId7" Type="http://schemas.openxmlformats.org/officeDocument/2006/relationships/image" Target="../media/image193.png"/><Relationship Id="rId2" Type="http://schemas.openxmlformats.org/officeDocument/2006/relationships/notesSlide" Target="../notesSlides/notesSlide75.xml"/><Relationship Id="rId1" Type="http://schemas.openxmlformats.org/officeDocument/2006/relationships/slideLayout" Target="../slideLayouts/slideLayout74.xml"/><Relationship Id="rId6" Type="http://schemas.openxmlformats.org/officeDocument/2006/relationships/customXml" Target="../ink/ink38.xml"/><Relationship Id="rId5" Type="http://schemas.openxmlformats.org/officeDocument/2006/relationships/image" Target="../media/image88.png"/><Relationship Id="rId4" Type="http://schemas.openxmlformats.org/officeDocument/2006/relationships/image" Target="../media/image87.png"/></Relationships>
</file>

<file path=ppt/slides/_rels/slide132.xml.rels><?xml version="1.0" encoding="UTF-8" standalone="yes"?>
<Relationships xmlns="http://schemas.openxmlformats.org/package/2006/relationships"><Relationship Id="rId3" Type="http://schemas.openxmlformats.org/officeDocument/2006/relationships/hyperlink" Target="http://www.bbc.com/news/world-africa-32332767" TargetMode="External"/><Relationship Id="rId2" Type="http://schemas.openxmlformats.org/officeDocument/2006/relationships/notesSlide" Target="../notesSlides/notesSlide76.xml"/><Relationship Id="rId1" Type="http://schemas.openxmlformats.org/officeDocument/2006/relationships/slideLayout" Target="../slideLayouts/slideLayout74.xml"/><Relationship Id="rId6" Type="http://schemas.openxmlformats.org/officeDocument/2006/relationships/image" Target="../media/image195.png"/><Relationship Id="rId5" Type="http://schemas.openxmlformats.org/officeDocument/2006/relationships/customXml" Target="../ink/ink39.xml"/><Relationship Id="rId4" Type="http://schemas.openxmlformats.org/officeDocument/2006/relationships/image" Target="../media/image89.png"/></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74.xml"/><Relationship Id="rId4" Type="http://schemas.openxmlformats.org/officeDocument/2006/relationships/hyperlink" Target="http://www.bbc.com/news/world-europe-24583286" TargetMode="External"/></Relationships>
</file>

<file path=ppt/slides/_rels/slide13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hyperlink" Target="https://europeanconservative.com/articles/news/europes-open-back-door-italian-migration-up-50-in-2023/" TargetMode="External"/></Relationships>
</file>

<file path=ppt/slides/_rels/slide1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41.xml"/><Relationship Id="rId5" Type="http://schemas.openxmlformats.org/officeDocument/2006/relationships/image" Target="../media/image94.png"/><Relationship Id="rId4" Type="http://schemas.openxmlformats.org/officeDocument/2006/relationships/hyperlink" Target="https://www.politico.eu/cdn-cgi/image/width=1920,quality=80,onerror=redirect,format=auto/wp-content/uploads/2023/10/06/GettyImages-1674680061-scaled.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www.bbc.com/news/world-europe-32371348" TargetMode="External"/><Relationship Id="rId2" Type="http://schemas.openxmlformats.org/officeDocument/2006/relationships/notesSlide" Target="../notesSlides/notesSlide80.xml"/><Relationship Id="rId1" Type="http://schemas.openxmlformats.org/officeDocument/2006/relationships/slideLayout" Target="../slideLayouts/slideLayout41.xml"/><Relationship Id="rId4" Type="http://schemas.openxmlformats.org/officeDocument/2006/relationships/image" Target="../media/image95.png"/></Relationships>
</file>

<file path=ppt/slides/_rels/slide1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74.xml"/><Relationship Id="rId4" Type="http://schemas.openxmlformats.org/officeDocument/2006/relationships/hyperlink" Target="http://www.bbc.com/news/world-europe-24583286"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www.michigansthumb.com/news/article/Italy-presses-EU-nations-to-open-ports-to-rescued-16362678.php" TargetMode="External"/><Relationship Id="rId7" Type="http://schemas.openxmlformats.org/officeDocument/2006/relationships/image" Target="../media/image1930.png"/><Relationship Id="rId2" Type="http://schemas.openxmlformats.org/officeDocument/2006/relationships/notesSlide" Target="../notesSlides/notesSlide82.xml"/><Relationship Id="rId1" Type="http://schemas.openxmlformats.org/officeDocument/2006/relationships/slideLayout" Target="../slideLayouts/slideLayout74.xml"/><Relationship Id="rId6" Type="http://schemas.openxmlformats.org/officeDocument/2006/relationships/customXml" Target="../ink/ink40.xml"/><Relationship Id="rId5" Type="http://schemas.openxmlformats.org/officeDocument/2006/relationships/image" Target="../media/image88.png"/><Relationship Id="rId4" Type="http://schemas.openxmlformats.org/officeDocument/2006/relationships/image" Target="../media/image87.png"/></Relationships>
</file>

<file path=ppt/slides/_rels/slide144.xml.rels><?xml version="1.0" encoding="UTF-8" standalone="yes"?>
<Relationships xmlns="http://schemas.openxmlformats.org/package/2006/relationships"><Relationship Id="rId3" Type="http://schemas.openxmlformats.org/officeDocument/2006/relationships/hyperlink" Target="http://www.bbc.com/news/world-africa-32332767" TargetMode="External"/><Relationship Id="rId2" Type="http://schemas.openxmlformats.org/officeDocument/2006/relationships/notesSlide" Target="../notesSlides/notesSlide83.xml"/><Relationship Id="rId1" Type="http://schemas.openxmlformats.org/officeDocument/2006/relationships/slideLayout" Target="../slideLayouts/slideLayout74.xml"/><Relationship Id="rId6" Type="http://schemas.openxmlformats.org/officeDocument/2006/relationships/image" Target="../media/image1950.png"/><Relationship Id="rId5" Type="http://schemas.openxmlformats.org/officeDocument/2006/relationships/customXml" Target="../ink/ink41.xml"/><Relationship Id="rId4" Type="http://schemas.openxmlformats.org/officeDocument/2006/relationships/image" Target="../media/image89.png"/></Relationships>
</file>

<file path=ppt/slides/_rels/slide14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30.png"/></Relationships>
</file>

<file path=ppt/slides/_rels/slide1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7.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news.bbc.co.uk/2/hi/europe/8450083.stm" TargetMode="Externa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news.bbc.co.uk/2/hi/europe/8504591.stm" TargetMode="External"/><Relationship Id="rId1" Type="http://schemas.openxmlformats.org/officeDocument/2006/relationships/slideLayout" Target="../slideLayouts/slideLayout80.xml"/></Relationships>
</file>

<file path=ppt/slides/_rels/slide151.xml.rels><?xml version="1.0" encoding="UTF-8" standalone="yes"?>
<Relationships xmlns="http://schemas.openxmlformats.org/package/2006/relationships"><Relationship Id="rId3" Type="http://schemas.openxmlformats.org/officeDocument/2006/relationships/customXml" Target="../ink/ink4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810.png"/></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840.png"/><Relationship Id="rId2" Type="http://schemas.openxmlformats.org/officeDocument/2006/relationships/hyperlink" Target="http://news.bbc.co.uk/2/hi/europe/8450657.stm" TargetMode="External"/><Relationship Id="rId1" Type="http://schemas.openxmlformats.org/officeDocument/2006/relationships/slideLayout" Target="../slideLayouts/slideLayout80.xml"/><Relationship Id="rId6" Type="http://schemas.openxmlformats.org/officeDocument/2006/relationships/customXml" Target="../ink/ink44.xml"/><Relationship Id="rId5" Type="http://schemas.openxmlformats.org/officeDocument/2006/relationships/image" Target="../media/image830.png"/><Relationship Id="rId4" Type="http://schemas.openxmlformats.org/officeDocument/2006/relationships/customXml" Target="../ink/ink43.xml"/></Relationships>
</file>

<file path=ppt/slides/_rels/slide153.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7" Type="http://schemas.openxmlformats.org/officeDocument/2006/relationships/image" Target="../media/image870.png"/><Relationship Id="rId2" Type="http://schemas.openxmlformats.org/officeDocument/2006/relationships/image" Target="../media/image101.png"/><Relationship Id="rId1" Type="http://schemas.openxmlformats.org/officeDocument/2006/relationships/slideLayout" Target="../slideLayouts/slideLayout80.xml"/><Relationship Id="rId6" Type="http://schemas.openxmlformats.org/officeDocument/2006/relationships/customXml" Target="../ink/ink46.xml"/><Relationship Id="rId5" Type="http://schemas.openxmlformats.org/officeDocument/2006/relationships/image" Target="../media/image860.png"/><Relationship Id="rId4" Type="http://schemas.openxmlformats.org/officeDocument/2006/relationships/customXml" Target="../ink/ink45.xml"/></Relationships>
</file>

<file path=ppt/slides/_rels/slide154.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7" Type="http://schemas.openxmlformats.org/officeDocument/2006/relationships/image" Target="../media/image900.png"/><Relationship Id="rId2" Type="http://schemas.openxmlformats.org/officeDocument/2006/relationships/image" Target="../media/image102.png"/><Relationship Id="rId1" Type="http://schemas.openxmlformats.org/officeDocument/2006/relationships/slideLayout" Target="../slideLayouts/slideLayout80.xml"/><Relationship Id="rId6" Type="http://schemas.openxmlformats.org/officeDocument/2006/relationships/customXml" Target="../ink/ink48.xml"/><Relationship Id="rId5" Type="http://schemas.openxmlformats.org/officeDocument/2006/relationships/image" Target="../media/image890.png"/><Relationship Id="rId4" Type="http://schemas.openxmlformats.org/officeDocument/2006/relationships/customXml" Target="../ink/ink47.xml"/></Relationships>
</file>

<file path=ppt/slides/_rels/slide155.xml.rels><?xml version="1.0" encoding="UTF-8" standalone="yes"?>
<Relationships xmlns="http://schemas.openxmlformats.org/package/2006/relationships"><Relationship Id="rId8" Type="http://schemas.openxmlformats.org/officeDocument/2006/relationships/image" Target="../media/image940.png"/><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7" Type="http://schemas.openxmlformats.org/officeDocument/2006/relationships/customXml" Target="../ink/ink50.xml"/><Relationship Id="rId2" Type="http://schemas.openxmlformats.org/officeDocument/2006/relationships/image" Target="../media/image103.png"/><Relationship Id="rId1" Type="http://schemas.openxmlformats.org/officeDocument/2006/relationships/slideLayout" Target="../slideLayouts/slideLayout80.xml"/><Relationship Id="rId6" Type="http://schemas.openxmlformats.org/officeDocument/2006/relationships/image" Target="../media/image930.png"/><Relationship Id="rId5" Type="http://schemas.openxmlformats.org/officeDocument/2006/relationships/customXml" Target="../ink/ink49.xml"/><Relationship Id="rId4" Type="http://schemas.openxmlformats.org/officeDocument/2006/relationships/image" Target="../media/image104.png"/></Relationships>
</file>

<file path=ppt/slides/_rels/slide156.xml.rels><?xml version="1.0" encoding="UTF-8" standalone="yes"?>
<Relationships xmlns="http://schemas.openxmlformats.org/package/2006/relationships"><Relationship Id="rId8" Type="http://schemas.openxmlformats.org/officeDocument/2006/relationships/customXml" Target="../ink/ink52.xml"/><Relationship Id="rId3" Type="http://schemas.openxmlformats.org/officeDocument/2006/relationships/image" Target="../media/image105.png"/><Relationship Id="rId7" Type="http://schemas.openxmlformats.org/officeDocument/2006/relationships/image" Target="../media/image980.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80.xml"/><Relationship Id="rId6" Type="http://schemas.openxmlformats.org/officeDocument/2006/relationships/customXml" Target="../ink/ink51.xml"/><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9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notesSlide" Target="../notesSlides/notesSlide84.xml"/><Relationship Id="rId1" Type="http://schemas.openxmlformats.org/officeDocument/2006/relationships/slideLayout" Target="../slideLayouts/slideLayout96.xml"/><Relationship Id="rId4" Type="http://schemas.openxmlformats.org/officeDocument/2006/relationships/image" Target="../media/image1000.png"/></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11.png"/></Relationships>
</file>

<file path=ppt/slides/_rels/slide160.xml.rels><?xml version="1.0" encoding="UTF-8" standalone="yes"?>
<Relationships xmlns="http://schemas.openxmlformats.org/package/2006/relationships"><Relationship Id="rId8" Type="http://schemas.openxmlformats.org/officeDocument/2006/relationships/image" Target="../media/image1030.png"/><Relationship Id="rId13" Type="http://schemas.openxmlformats.org/officeDocument/2006/relationships/customXml" Target="../ink/ink58.xml"/><Relationship Id="rId3" Type="http://schemas.openxmlformats.org/officeDocument/2006/relationships/hyperlink" Target="https://en.wikipedia.org/wiki/Schengen_Agreement" TargetMode="External"/><Relationship Id="rId7" Type="http://schemas.openxmlformats.org/officeDocument/2006/relationships/customXml" Target="../ink/ink55.xml"/><Relationship Id="rId12" Type="http://schemas.openxmlformats.org/officeDocument/2006/relationships/image" Target="../media/image1050.png"/><Relationship Id="rId2" Type="http://schemas.openxmlformats.org/officeDocument/2006/relationships/notesSlide" Target="../notesSlides/notesSlide85.xml"/><Relationship Id="rId16" Type="http://schemas.openxmlformats.org/officeDocument/2006/relationships/image" Target="../media/image1070.png"/><Relationship Id="rId1" Type="http://schemas.openxmlformats.org/officeDocument/2006/relationships/slideLayout" Target="../slideLayouts/slideLayout74.xml"/><Relationship Id="rId6" Type="http://schemas.openxmlformats.org/officeDocument/2006/relationships/image" Target="../media/image1020.png"/><Relationship Id="rId11" Type="http://schemas.openxmlformats.org/officeDocument/2006/relationships/customXml" Target="../ink/ink57.xml"/><Relationship Id="rId5" Type="http://schemas.openxmlformats.org/officeDocument/2006/relationships/customXml" Target="../ink/ink54.xml"/><Relationship Id="rId15" Type="http://schemas.openxmlformats.org/officeDocument/2006/relationships/customXml" Target="../ink/ink59.xml"/><Relationship Id="rId10" Type="http://schemas.openxmlformats.org/officeDocument/2006/relationships/image" Target="../media/image1040.png"/><Relationship Id="rId4" Type="http://schemas.openxmlformats.org/officeDocument/2006/relationships/image" Target="../media/image108.png"/><Relationship Id="rId9" Type="http://schemas.openxmlformats.org/officeDocument/2006/relationships/customXml" Target="../ink/ink56.xml"/><Relationship Id="rId14" Type="http://schemas.openxmlformats.org/officeDocument/2006/relationships/image" Target="../media/image1060.png"/></Relationships>
</file>

<file path=ppt/slides/_rels/slide161.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86.xml"/><Relationship Id="rId1" Type="http://schemas.openxmlformats.org/officeDocument/2006/relationships/slideLayout" Target="../slideLayouts/slideLayout74.xml"/><Relationship Id="rId4" Type="http://schemas.openxmlformats.org/officeDocument/2006/relationships/image" Target="../media/image109.png"/></Relationships>
</file>

<file path=ppt/slides/_rels/slide162.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87.xml"/><Relationship Id="rId1" Type="http://schemas.openxmlformats.org/officeDocument/2006/relationships/slideLayout" Target="../slideLayouts/slideLayout74.xml"/><Relationship Id="rId4" Type="http://schemas.openxmlformats.org/officeDocument/2006/relationships/image" Target="../media/image109.png"/></Relationships>
</file>

<file path=ppt/slides/_rels/slide163.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88.xml"/><Relationship Id="rId1" Type="http://schemas.openxmlformats.org/officeDocument/2006/relationships/slideLayout" Target="../slideLayouts/slideLayout74.xml"/><Relationship Id="rId4" Type="http://schemas.openxmlformats.org/officeDocument/2006/relationships/image" Target="../media/image109.png"/></Relationships>
</file>

<file path=ppt/slides/_rels/slide164.xml.rels><?xml version="1.0" encoding="UTF-8" standalone="yes"?>
<Relationships xmlns="http://schemas.openxmlformats.org/package/2006/relationships"><Relationship Id="rId3" Type="http://schemas.openxmlformats.org/officeDocument/2006/relationships/hyperlink" Target="http://www.bbc.com/news/world-europe-13194723" TargetMode="External"/><Relationship Id="rId2" Type="http://schemas.openxmlformats.org/officeDocument/2006/relationships/notesSlide" Target="../notesSlides/notesSlide89.xml"/><Relationship Id="rId1" Type="http://schemas.openxmlformats.org/officeDocument/2006/relationships/slideLayout" Target="../slideLayouts/slideLayout74.xml"/><Relationship Id="rId4" Type="http://schemas.openxmlformats.org/officeDocument/2006/relationships/image" Target="../media/image109.png"/></Relationships>
</file>

<file path=ppt/slides/_rels/slide16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hyperlink" Target="https://en.wikipedia.org/wiki/Dublin_Regulation"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13.png"/><Relationship Id="rId4" Type="http://schemas.openxmlformats.org/officeDocument/2006/relationships/hyperlink" Target="http://en.wikipedia.org/wiki/History_of_Italy_during_foreign_domination_and_the_unification" TargetMode="External"/></Relationships>
</file>

<file path=ppt/slides/_rels/slide170.xml.rels><?xml version="1.0" encoding="UTF-8" standalone="yes"?>
<Relationships xmlns="http://schemas.openxmlformats.org/package/2006/relationships"><Relationship Id="rId8" Type="http://schemas.openxmlformats.org/officeDocument/2006/relationships/customXml" Target="../ink/ink61.xml"/><Relationship Id="rId3" Type="http://schemas.openxmlformats.org/officeDocument/2006/relationships/hyperlink" Target="https://en.wikipedia.org/wiki/Dublin_Regulation" TargetMode="External"/><Relationship Id="rId7" Type="http://schemas.openxmlformats.org/officeDocument/2006/relationships/image" Target="../media/image1111.png"/><Relationship Id="rId2" Type="http://schemas.openxmlformats.org/officeDocument/2006/relationships/notesSlide" Target="../notesSlides/notesSlide90.xml"/><Relationship Id="rId1" Type="http://schemas.openxmlformats.org/officeDocument/2006/relationships/slideLayout" Target="../slideLayouts/slideLayout74.xml"/><Relationship Id="rId6" Type="http://schemas.openxmlformats.org/officeDocument/2006/relationships/customXml" Target="../ink/ink60.xml"/><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2.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6.xml"/></Relationships>
</file>

<file path=ppt/slides/_rels/slide172.xml.rels><?xml version="1.0" encoding="UTF-8" standalone="yes"?>
<Relationships xmlns="http://schemas.openxmlformats.org/package/2006/relationships"><Relationship Id="rId2" Type="http://schemas.openxmlformats.org/officeDocument/2006/relationships/hyperlink" Target="https://en.wikipedia.org/wiki/PIGS_(economics)" TargetMode="Externa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www.bbc.com/news/world-europe-24583286" TargetMode="External"/><Relationship Id="rId2" Type="http://schemas.openxmlformats.org/officeDocument/2006/relationships/notesSlide" Target="../notesSlides/notesSlide92.xml"/><Relationship Id="rId1" Type="http://schemas.openxmlformats.org/officeDocument/2006/relationships/slideLayout" Target="../slideLayouts/slideLayout74.xml"/><Relationship Id="rId4" Type="http://schemas.openxmlformats.org/officeDocument/2006/relationships/image" Target="../media/image11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3.xml"/></Relationships>
</file>

<file path=ppt/slides/_rels/slide176.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94.xml"/><Relationship Id="rId1" Type="http://schemas.openxmlformats.org/officeDocument/2006/relationships/slideLayout" Target="../slideLayouts/slideLayout63.xml"/><Relationship Id="rId4" Type="http://schemas.openxmlformats.org/officeDocument/2006/relationships/image" Target="../media/image114.png"/></Relationships>
</file>

<file path=ppt/slides/_rels/slide177.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95.xml"/><Relationship Id="rId1" Type="http://schemas.openxmlformats.org/officeDocument/2006/relationships/slideLayout" Target="../slideLayouts/slideLayout63.xml"/><Relationship Id="rId4" Type="http://schemas.openxmlformats.org/officeDocument/2006/relationships/image" Target="../media/image114.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customXml" Target="../ink/ink62.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3.xml"/><Relationship Id="rId5" Type="http://schemas.openxmlformats.org/officeDocument/2006/relationships/image" Target="../media/image13.png"/><Relationship Id="rId4" Type="http://schemas.openxmlformats.org/officeDocument/2006/relationships/hyperlink" Target="http://en.wikipedia.org/wiki/History_of_Italy_during_foreign_domination_and_the_unification" TargetMode="External"/></Relationships>
</file>

<file path=ppt/slides/_rels/slide180.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1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6.xml"/><Relationship Id="rId1" Type="http://schemas.openxmlformats.org/officeDocument/2006/relationships/slideLayout" Target="../slideLayouts/slideLayout74.xml"/></Relationships>
</file>

<file path=ppt/slides/_rels/slide1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7.xml"/><Relationship Id="rId1" Type="http://schemas.openxmlformats.org/officeDocument/2006/relationships/slideLayout" Target="../slideLayouts/slideLayout74.xml"/></Relationships>
</file>

<file path=ppt/slides/_rels/slide183.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hyperlink" Target="https://en.wikipedia.org/wiki/Demographics_of_the_European_Union#Population_by_nation" TargetMode="External"/><Relationship Id="rId7" Type="http://schemas.openxmlformats.org/officeDocument/2006/relationships/customXml" Target="../ink/ink64.xml"/><Relationship Id="rId2" Type="http://schemas.openxmlformats.org/officeDocument/2006/relationships/notesSlide" Target="../notesSlides/notesSlide98.xml"/><Relationship Id="rId1" Type="http://schemas.openxmlformats.org/officeDocument/2006/relationships/slideLayout" Target="../slideLayouts/slideLayout63.xml"/><Relationship Id="rId6" Type="http://schemas.openxmlformats.org/officeDocument/2006/relationships/image" Target="../media/image790.png"/><Relationship Id="rId5" Type="http://schemas.openxmlformats.org/officeDocument/2006/relationships/customXml" Target="../ink/ink63.xml"/><Relationship Id="rId4" Type="http://schemas.openxmlformats.org/officeDocument/2006/relationships/image" Target="../media/image11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186.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8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11.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1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9.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0.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1.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2.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121.png"/></Relationships>
</file>

<file path=ppt/slides/_rels/slide198.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103.xml"/><Relationship Id="rId1" Type="http://schemas.openxmlformats.org/officeDocument/2006/relationships/slideLayout" Target="../slideLayouts/slideLayout63.xml"/><Relationship Id="rId4" Type="http://schemas.openxmlformats.org/officeDocument/2006/relationships/image" Target="../media/image122.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4.png"/></Relationships>
</file>

<file path=ppt/slides/_rels/slide200.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123.png"/><Relationship Id="rId7" Type="http://schemas.openxmlformats.org/officeDocument/2006/relationships/customXml" Target="../ink/ink66.xml"/><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1951.png"/><Relationship Id="rId5" Type="http://schemas.openxmlformats.org/officeDocument/2006/relationships/customXml" Target="../ink/ink65.xml"/><Relationship Id="rId10" Type="http://schemas.openxmlformats.org/officeDocument/2006/relationships/image" Target="../media/image214.png"/><Relationship Id="rId4" Type="http://schemas.openxmlformats.org/officeDocument/2006/relationships/image" Target="../media/image124.jpg"/><Relationship Id="rId9" Type="http://schemas.openxmlformats.org/officeDocument/2006/relationships/customXml" Target="../ink/ink67.xml"/></Relationships>
</file>

<file path=ppt/slides/_rels/slide201.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204.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104.xml"/><Relationship Id="rId1" Type="http://schemas.openxmlformats.org/officeDocument/2006/relationships/slideLayout" Target="../slideLayouts/slideLayout19.xml"/><Relationship Id="rId4" Type="http://schemas.openxmlformats.org/officeDocument/2006/relationships/image" Target="../media/image125.png"/></Relationships>
</file>

<file path=ppt/slides/_rels/slide2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5.xml"/><Relationship Id="rId1" Type="http://schemas.openxmlformats.org/officeDocument/2006/relationships/slideLayout" Target="../slideLayouts/slideLayout63.xml"/><Relationship Id="rId4" Type="http://schemas.openxmlformats.org/officeDocument/2006/relationships/hyperlink" Target="https://en.wikipedia.org/wiki/Padania"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6.xml"/><Relationship Id="rId1" Type="http://schemas.openxmlformats.org/officeDocument/2006/relationships/slideLayout" Target="../slideLayouts/slideLayout63.xml"/><Relationship Id="rId4" Type="http://schemas.openxmlformats.org/officeDocument/2006/relationships/hyperlink" Target="http://en.wikipedia.org/wiki/Northern_League_(Italy)"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1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customXml" Target="../ink/ink68.xml"/><Relationship Id="rId7" Type="http://schemas.openxmlformats.org/officeDocument/2006/relationships/customXml" Target="../ink/ink70.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100.png"/><Relationship Id="rId5" Type="http://schemas.openxmlformats.org/officeDocument/2006/relationships/customXml" Target="../ink/ink69.xml"/><Relationship Id="rId4" Type="http://schemas.openxmlformats.org/officeDocument/2006/relationships/image" Target="../media/image1090.png"/></Relationships>
</file>

<file path=ppt/slides/_rels/slide213.xml.rels><?xml version="1.0" encoding="UTF-8" standalone="yes"?>
<Relationships xmlns="http://schemas.openxmlformats.org/package/2006/relationships"><Relationship Id="rId8" Type="http://schemas.openxmlformats.org/officeDocument/2006/relationships/image" Target="../media/image1150.png"/><Relationship Id="rId3" Type="http://schemas.openxmlformats.org/officeDocument/2006/relationships/customXml" Target="../ink/ink71.xml"/><Relationship Id="rId7" Type="http://schemas.openxmlformats.org/officeDocument/2006/relationships/customXml" Target="../ink/ink73.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140.png"/><Relationship Id="rId5" Type="http://schemas.openxmlformats.org/officeDocument/2006/relationships/customXml" Target="../ink/ink72.xml"/><Relationship Id="rId10" Type="http://schemas.openxmlformats.org/officeDocument/2006/relationships/image" Target="../media/image1160.png"/><Relationship Id="rId4" Type="http://schemas.openxmlformats.org/officeDocument/2006/relationships/image" Target="../media/image1130.png"/><Relationship Id="rId9" Type="http://schemas.openxmlformats.org/officeDocument/2006/relationships/customXml" Target="../ink/ink74.xml"/></Relationships>
</file>

<file path=ppt/slides/_rels/slide214.xml.rels><?xml version="1.0" encoding="UTF-8" standalone="yes"?>
<Relationships xmlns="http://schemas.openxmlformats.org/package/2006/relationships"><Relationship Id="rId3" Type="http://schemas.openxmlformats.org/officeDocument/2006/relationships/customXml" Target="../ink/ink7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 Id="rId6" Type="http://schemas.openxmlformats.org/officeDocument/2006/relationships/image" Target="../media/image1180.png"/><Relationship Id="rId5" Type="http://schemas.openxmlformats.org/officeDocument/2006/relationships/customXml" Target="../ink/ink76.xml"/><Relationship Id="rId4" Type="http://schemas.openxmlformats.org/officeDocument/2006/relationships/image" Target="../media/image1170.png"/></Relationships>
</file>

<file path=ppt/slides/_rels/slide215.xml.rels><?xml version="1.0" encoding="UTF-8" standalone="yes"?>
<Relationships xmlns="http://schemas.openxmlformats.org/package/2006/relationships"><Relationship Id="rId8" Type="http://schemas.openxmlformats.org/officeDocument/2006/relationships/image" Target="../media/image1210.png"/><Relationship Id="rId3" Type="http://schemas.openxmlformats.org/officeDocument/2006/relationships/customXml" Target="../ink/ink77.xml"/><Relationship Id="rId7" Type="http://schemas.openxmlformats.org/officeDocument/2006/relationships/customXml" Target="../ink/ink79.xml"/><Relationship Id="rId12" Type="http://schemas.openxmlformats.org/officeDocument/2006/relationships/image" Target="../media/image1230.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 Id="rId6" Type="http://schemas.openxmlformats.org/officeDocument/2006/relationships/image" Target="../media/image1200.png"/><Relationship Id="rId11" Type="http://schemas.openxmlformats.org/officeDocument/2006/relationships/customXml" Target="../ink/ink81.xml"/><Relationship Id="rId5" Type="http://schemas.openxmlformats.org/officeDocument/2006/relationships/customXml" Target="../ink/ink78.xml"/><Relationship Id="rId10" Type="http://schemas.openxmlformats.org/officeDocument/2006/relationships/image" Target="../media/image1220.png"/><Relationship Id="rId4" Type="http://schemas.openxmlformats.org/officeDocument/2006/relationships/image" Target="../media/image1190.png"/><Relationship Id="rId9" Type="http://schemas.openxmlformats.org/officeDocument/2006/relationships/customXml" Target="../ink/ink80.xml"/></Relationships>
</file>

<file path=ppt/slides/_rels/slide216.xml.rels><?xml version="1.0" encoding="UTF-8" standalone="yes"?>
<Relationships xmlns="http://schemas.openxmlformats.org/package/2006/relationships"><Relationship Id="rId3" Type="http://schemas.openxmlformats.org/officeDocument/2006/relationships/customXml" Target="../ink/ink8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 Id="rId6" Type="http://schemas.openxmlformats.org/officeDocument/2006/relationships/image" Target="../media/image1250.png"/><Relationship Id="rId5" Type="http://schemas.openxmlformats.org/officeDocument/2006/relationships/customXml" Target="../ink/ink83.xml"/><Relationship Id="rId4" Type="http://schemas.openxmlformats.org/officeDocument/2006/relationships/image" Target="../media/image1240.png"/></Relationships>
</file>

<file path=ppt/slides/_rels/slide21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customXml" Target="../ink/ink84.xml"/><Relationship Id="rId7" Type="http://schemas.openxmlformats.org/officeDocument/2006/relationships/customXml" Target="../ink/ink8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270.png"/><Relationship Id="rId5" Type="http://schemas.openxmlformats.org/officeDocument/2006/relationships/customXml" Target="../ink/ink85.xml"/><Relationship Id="rId10" Type="http://schemas.openxmlformats.org/officeDocument/2006/relationships/image" Target="../media/image129.png"/><Relationship Id="rId4" Type="http://schemas.openxmlformats.org/officeDocument/2006/relationships/image" Target="../media/image1260.png"/><Relationship Id="rId9" Type="http://schemas.openxmlformats.org/officeDocument/2006/relationships/customXml" Target="../ink/ink87.xml"/></Relationships>
</file>

<file path=ppt/slides/_rels/slide218.xml.rels><?xml version="1.0" encoding="UTF-8" standalone="yes"?>
<Relationships xmlns="http://schemas.openxmlformats.org/package/2006/relationships"><Relationship Id="rId3" Type="http://schemas.openxmlformats.org/officeDocument/2006/relationships/customXml" Target="../ink/ink8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customXml" Target="../ink/ink89.xml"/><Relationship Id="rId4" Type="http://schemas.openxmlformats.org/officeDocument/2006/relationships/image" Target="../media/image130.png"/></Relationships>
</file>

<file path=ppt/slides/_rels/slide21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customXml" Target="../ink/ink90.xml"/><Relationship Id="rId7" Type="http://schemas.openxmlformats.org/officeDocument/2006/relationships/customXml" Target="../ink/ink9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3.png"/><Relationship Id="rId5" Type="http://schemas.openxmlformats.org/officeDocument/2006/relationships/customXml" Target="../ink/ink91.xml"/><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customXml" Target="../ink/ink93.xml"/></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customXml" Target="../ink/ink9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221.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107.xml"/><Relationship Id="rId1" Type="http://schemas.openxmlformats.org/officeDocument/2006/relationships/slideLayout" Target="../slideLayouts/slideLayout19.xml"/><Relationship Id="rId4" Type="http://schemas.openxmlformats.org/officeDocument/2006/relationships/image" Target="../media/image125.png"/></Relationships>
</file>

<file path=ppt/slides/_rels/slide2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3" Type="http://schemas.openxmlformats.org/officeDocument/2006/relationships/customXml" Target="../ink/ink9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224.xml.rels><?xml version="1.0" encoding="UTF-8" standalone="yes"?>
<Relationships xmlns="http://schemas.openxmlformats.org/package/2006/relationships"><Relationship Id="rId3" Type="http://schemas.openxmlformats.org/officeDocument/2006/relationships/customXml" Target="../ink/ink9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22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4.png"/></Relationships>
</file>

<file path=ppt/slides/_rels/slide230.xml.rels><?xml version="1.0" encoding="UTF-8" standalone="yes"?>
<Relationships xmlns="http://schemas.openxmlformats.org/package/2006/relationships"><Relationship Id="rId3" Type="http://schemas.openxmlformats.org/officeDocument/2006/relationships/customXml" Target="../ink/ink97.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40.png"/><Relationship Id="rId5" Type="http://schemas.openxmlformats.org/officeDocument/2006/relationships/customXml" Target="../ink/ink98.xml"/><Relationship Id="rId4" Type="http://schemas.openxmlformats.org/officeDocument/2006/relationships/image" Target="../media/image139.png"/></Relationships>
</file>

<file path=ppt/slides/_rels/slide2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 Id="rId5" Type="http://schemas.openxmlformats.org/officeDocument/2006/relationships/image" Target="../media/image1000.png"/><Relationship Id="rId4" Type="http://schemas.openxmlformats.org/officeDocument/2006/relationships/customXml" Target="../ink/ink99.xml"/></Relationships>
</file>

<file path=ppt/slides/_rels/slide2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hyperlink" Target="https://www.cia.gov/the-world-factbook/countries/italy/#introduction"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hyperlink" Target="https://en.wikipedia.org/wiki/List_of_countries_by_government_debt" TargetMode="Externa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en.wikipedia.org/wiki/List_of_countries_by_public_debt" TargetMode="External"/><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8" Type="http://schemas.openxmlformats.org/officeDocument/2006/relationships/customXml" Target="../ink/ink102.xml"/><Relationship Id="rId13"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5.png"/><Relationship Id="rId12" Type="http://schemas.openxmlformats.org/officeDocument/2006/relationships/customXml" Target="../ink/ink104.xml"/><Relationship Id="rId2" Type="http://schemas.openxmlformats.org/officeDocument/2006/relationships/image" Target="../media/image142.png"/><Relationship Id="rId16" Type="http://schemas.openxmlformats.org/officeDocument/2006/relationships/hyperlink" Target="https://en.wikipedia.org/wiki/List_of_countries_by_government_debt" TargetMode="External"/><Relationship Id="rId1" Type="http://schemas.openxmlformats.org/officeDocument/2006/relationships/slideLayout" Target="../slideLayouts/slideLayout14.xml"/><Relationship Id="rId6" Type="http://schemas.openxmlformats.org/officeDocument/2006/relationships/customXml" Target="../ink/ink101.xml"/><Relationship Id="rId11" Type="http://schemas.openxmlformats.org/officeDocument/2006/relationships/image" Target="../media/image147.png"/><Relationship Id="rId5" Type="http://schemas.openxmlformats.org/officeDocument/2006/relationships/image" Target="../media/image144.png"/><Relationship Id="rId15" Type="http://schemas.openxmlformats.org/officeDocument/2006/relationships/image" Target="../media/image149.png"/><Relationship Id="rId10" Type="http://schemas.openxmlformats.org/officeDocument/2006/relationships/customXml" Target="../ink/ink103.xml"/><Relationship Id="rId4" Type="http://schemas.openxmlformats.org/officeDocument/2006/relationships/customXml" Target="../ink/ink100.xml"/><Relationship Id="rId9" Type="http://schemas.openxmlformats.org/officeDocument/2006/relationships/image" Target="../media/image146.png"/><Relationship Id="rId14" Type="http://schemas.openxmlformats.org/officeDocument/2006/relationships/customXml" Target="../ink/ink105.xml"/></Relationships>
</file>

<file path=ppt/slides/_rels/slide2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08.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3.xml"/><Relationship Id="rId4" Type="http://schemas.openxmlformats.org/officeDocument/2006/relationships/hyperlink" Target="https://barnes-italy.com/tavolara-the-smallest-kingdom-in-the-world/" TargetMode="External"/></Relationships>
</file>

<file path=ppt/slides/_rels/slide2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9.xml"/><Relationship Id="rId1" Type="http://schemas.openxmlformats.org/officeDocument/2006/relationships/slideLayout" Target="../slideLayouts/slideLayout52.xml"/><Relationship Id="rId5" Type="http://schemas.openxmlformats.org/officeDocument/2006/relationships/image" Target="../media/image151.png"/><Relationship Id="rId4" Type="http://schemas.openxmlformats.org/officeDocument/2006/relationships/hyperlink" Target="http://www.cbsnews.com/stories/2008/06/27/ap/entertainment/main4215219.shtml" TargetMode="External"/></Relationships>
</file>

<file path=ppt/slides/_rels/slide24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static.independent.co.uk/2023/10/19/13/Italy_Naples_Trash_82494.jpg?quality=75&amp;width=990&amp;height=614&amp;fit=bounds&amp;format=pjpg&amp;crop=16%3A9%2Coffset-y0.5&amp;auto=webp" TargetMode="External"/><Relationship Id="rId1" Type="http://schemas.openxmlformats.org/officeDocument/2006/relationships/slideLayout" Target="../slideLayouts/slideLayout14.xml"/><Relationship Id="rId4" Type="http://schemas.openxmlformats.org/officeDocument/2006/relationships/image" Target="../media/image153.png"/></Relationships>
</file>

<file path=ppt/slides/_rels/slide2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3.xml"/></Relationships>
</file>

<file path=ppt/slides/_rels/slide245.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11.xml"/><Relationship Id="rId1" Type="http://schemas.openxmlformats.org/officeDocument/2006/relationships/slideLayout" Target="../slideLayouts/slideLayout63.xml"/><Relationship Id="rId4" Type="http://schemas.openxmlformats.org/officeDocument/2006/relationships/image" Target="../media/image114.png"/></Relationships>
</file>

<file path=ppt/slides/_rels/slide246.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12.xml"/><Relationship Id="rId1" Type="http://schemas.openxmlformats.org/officeDocument/2006/relationships/slideLayout" Target="../slideLayouts/slideLayout63.xml"/><Relationship Id="rId4" Type="http://schemas.openxmlformats.org/officeDocument/2006/relationships/image" Target="../media/image114.png"/></Relationships>
</file>

<file path=ppt/slides/_rels/slide247.xml.rels><?xml version="1.0" encoding="UTF-8" standalone="yes"?>
<Relationships xmlns="http://schemas.openxmlformats.org/package/2006/relationships"><Relationship Id="rId8" Type="http://schemas.openxmlformats.org/officeDocument/2006/relationships/customXml" Target="../ink/ink107.xml"/><Relationship Id="rId13" Type="http://schemas.openxmlformats.org/officeDocument/2006/relationships/image" Target="../media/image650.png"/><Relationship Id="rId3" Type="http://schemas.openxmlformats.org/officeDocument/2006/relationships/hyperlink" Target="https://en.wikipedia.org/wiki/PIGS_(economics)" TargetMode="External"/><Relationship Id="rId7" Type="http://schemas.openxmlformats.org/officeDocument/2006/relationships/image" Target="../media/image620.png"/><Relationship Id="rId12" Type="http://schemas.openxmlformats.org/officeDocument/2006/relationships/customXml" Target="../ink/ink109.xml"/><Relationship Id="rId2" Type="http://schemas.openxmlformats.org/officeDocument/2006/relationships/notesSlide" Target="../notesSlides/notesSlide113.xml"/><Relationship Id="rId1" Type="http://schemas.openxmlformats.org/officeDocument/2006/relationships/slideLayout" Target="../slideLayouts/slideLayout63.xml"/><Relationship Id="rId6" Type="http://schemas.openxmlformats.org/officeDocument/2006/relationships/customXml" Target="../ink/ink106.xml"/><Relationship Id="rId11" Type="http://schemas.openxmlformats.org/officeDocument/2006/relationships/image" Target="../media/image640.png"/><Relationship Id="rId5" Type="http://schemas.openxmlformats.org/officeDocument/2006/relationships/image" Target="../media/image154.png"/><Relationship Id="rId15" Type="http://schemas.openxmlformats.org/officeDocument/2006/relationships/image" Target="../media/image660.png"/><Relationship Id="rId10" Type="http://schemas.openxmlformats.org/officeDocument/2006/relationships/customXml" Target="../ink/ink108.xml"/><Relationship Id="rId4" Type="http://schemas.openxmlformats.org/officeDocument/2006/relationships/image" Target="../media/image114.png"/><Relationship Id="rId9" Type="http://schemas.openxmlformats.org/officeDocument/2006/relationships/image" Target="../media/image630.png"/><Relationship Id="rId14" Type="http://schemas.openxmlformats.org/officeDocument/2006/relationships/customXml" Target="../ink/ink110.xml"/></Relationships>
</file>

<file path=ppt/slides/_rels/slide248.xml.rels><?xml version="1.0" encoding="UTF-8" standalone="yes"?>
<Relationships xmlns="http://schemas.openxmlformats.org/package/2006/relationships"><Relationship Id="rId3" Type="http://schemas.openxmlformats.org/officeDocument/2006/relationships/hyperlink" Target="https://en.wikipedia.org/wiki/PIGS_(economics)" TargetMode="External"/><Relationship Id="rId2" Type="http://schemas.openxmlformats.org/officeDocument/2006/relationships/notesSlide" Target="../notesSlides/notesSlide114.xml"/><Relationship Id="rId1" Type="http://schemas.openxmlformats.org/officeDocument/2006/relationships/slideLayout" Target="../slideLayouts/slideLayout63.xml"/></Relationships>
</file>

<file path=ppt/slides/_rels/slide249.xml.rels><?xml version="1.0" encoding="UTF-8" standalone="yes"?>
<Relationships xmlns="http://schemas.openxmlformats.org/package/2006/relationships"><Relationship Id="rId8" Type="http://schemas.openxmlformats.org/officeDocument/2006/relationships/customXml" Target="../ink/ink112.xml"/><Relationship Id="rId13" Type="http://schemas.openxmlformats.org/officeDocument/2006/relationships/image" Target="../media/image700.png"/><Relationship Id="rId3" Type="http://schemas.openxmlformats.org/officeDocument/2006/relationships/hyperlink" Target="https://en.wikipedia.org/wiki/PIGS_(economics)" TargetMode="External"/><Relationship Id="rId7" Type="http://schemas.openxmlformats.org/officeDocument/2006/relationships/image" Target="../media/image670.png"/><Relationship Id="rId12" Type="http://schemas.openxmlformats.org/officeDocument/2006/relationships/customXml" Target="../ink/ink114.xml"/><Relationship Id="rId2" Type="http://schemas.openxmlformats.org/officeDocument/2006/relationships/notesSlide" Target="../notesSlides/notesSlide115.xml"/><Relationship Id="rId1" Type="http://schemas.openxmlformats.org/officeDocument/2006/relationships/slideLayout" Target="../slideLayouts/slideLayout63.xml"/><Relationship Id="rId6" Type="http://schemas.openxmlformats.org/officeDocument/2006/relationships/customXml" Target="../ink/ink111.xml"/><Relationship Id="rId11" Type="http://schemas.openxmlformats.org/officeDocument/2006/relationships/image" Target="../media/image690.png"/><Relationship Id="rId5" Type="http://schemas.openxmlformats.org/officeDocument/2006/relationships/image" Target="../media/image154.png"/><Relationship Id="rId15" Type="http://schemas.openxmlformats.org/officeDocument/2006/relationships/image" Target="../media/image710.png"/><Relationship Id="rId10" Type="http://schemas.openxmlformats.org/officeDocument/2006/relationships/customXml" Target="../ink/ink113.xml"/><Relationship Id="rId4" Type="http://schemas.openxmlformats.org/officeDocument/2006/relationships/image" Target="../media/image114.png"/><Relationship Id="rId9" Type="http://schemas.openxmlformats.org/officeDocument/2006/relationships/image" Target="../media/image680.png"/><Relationship Id="rId14" Type="http://schemas.openxmlformats.org/officeDocument/2006/relationships/customXml" Target="../ink/ink115.xml"/></Relationships>
</file>

<file path=ppt/slides/_rels/slide25.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54.xml.rels><?xml version="1.0" encoding="UTF-8" standalone="yes"?>
<Relationships xmlns="http://schemas.openxmlformats.org/package/2006/relationships"><Relationship Id="rId3" Type="http://schemas.openxmlformats.org/officeDocument/2006/relationships/hyperlink" Target="http://tintore.org/cgi-bin/article.cgi?article_id=110" TargetMode="External"/><Relationship Id="rId2" Type="http://schemas.openxmlformats.org/officeDocument/2006/relationships/image" Target="../media/image155.jpeg"/><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3" Type="http://schemas.openxmlformats.org/officeDocument/2006/relationships/hyperlink" Target="http://www.traveladventures.org/continents/europe/romefountains01.shtml" TargetMode="External"/><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en.wikipedia.org/wiki/Trevi_Fountain" TargetMode="External"/><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hyperlink" Target="http://dl.lib.brown.edu:8080/exist/mjp/plookup.xq?id=BerniniGiovanni" TargetMode="External"/><Relationship Id="rId2" Type="http://schemas.openxmlformats.org/officeDocument/2006/relationships/image" Target="../media/image158.png"/><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hyperlink" Target="http://dl.lib.brown.edu:8080/exist/mjp/plookup.xq?id=BerniniGiovanni" TargetMode="External"/><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6.xml"/><Relationship Id="rId1" Type="http://schemas.openxmlformats.org/officeDocument/2006/relationships/slideLayout" Target="../slideLayouts/slideLayout63.xml"/><Relationship Id="rId4" Type="http://schemas.openxmlformats.org/officeDocument/2006/relationships/hyperlink" Target="https://www.walksofitaly.com/blog/venice/flooding-acqua-alta-tip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4.png"/></Relationships>
</file>

<file path=ppt/slides/_rels/slide26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www.liveromelikearoman.com/piazzatoday.htm" TargetMode="External"/><Relationship Id="rId1" Type="http://schemas.openxmlformats.org/officeDocument/2006/relationships/slideLayout" Target="../slideLayouts/slideLayout14.xml"/></Relationships>
</file>

<file path=ppt/slides/_rels/slide2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www.bed-breakfast-italy.com/bars.htm" TargetMode="External"/><Relationship Id="rId1" Type="http://schemas.openxmlformats.org/officeDocument/2006/relationships/slideLayout" Target="../slideLayouts/slideLayout14.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image" Target="../media/image17.jp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80.xml"/></Relationships>
</file>

<file path=ppt/slides/_rels/slide28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5.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customXml" Target="../ink/ink4.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cnn.com/2023/05/17/europe/italy-record-low-birth-rate-intl-cmd" TargetMode="Externa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thestreet.com/technology/elon-musk-is-very-worried-about-italy" TargetMode="External"/><Relationship Id="rId2" Type="http://schemas.openxmlformats.org/officeDocument/2006/relationships/image" Target="../media/image25.png"/><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28.JPG"/><Relationship Id="rId4" Type="http://schemas.openxmlformats.org/officeDocument/2006/relationships/hyperlink" Target="https://www.theguardian.com/world/2023/oct/07/italy-births-far-right-demographic-winter?CMP=Share_iOSApp_Othe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nytimes.com/2023/01/30/world/europe/italy-birthrate.html?smid=em-share" TargetMode="External"/><Relationship Id="rId2" Type="http://schemas.openxmlformats.org/officeDocument/2006/relationships/image" Target="../media/image29.pn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customXml" Target="../ink/ink8.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hyperlink" Target="https://www.theguardian.com/world/2020/jul/21/italian-village-morterone-celebrates-first-birth-in-eight-years?CMP=Share_iOSApp_Other" TargetMode="External"/><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28.JP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bbc.com/news/world-53424726" TargetMode="External"/><Relationship Id="rId1" Type="http://schemas.openxmlformats.org/officeDocument/2006/relationships/slideLayout" Target="../slideLayouts/slideLayout19.xml"/><Relationship Id="rId4" Type="http://schemas.openxmlformats.org/officeDocument/2006/relationships/image" Target="../media/image34.jpg"/></Relationships>
</file>

<file path=ppt/slides/_rels/slide4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customXml" Target="../ink/ink11.xml"/><Relationship Id="rId4" Type="http://schemas.openxmlformats.org/officeDocument/2006/relationships/image" Target="../media/image2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hyperlink" Target="https://www.theguardian.com/world/2019/sep/11/underpopulated-italian-region-molise?CMP=Share_iOSApp_Other" TargetMode="External"/><Relationship Id="rId2" Type="http://schemas.openxmlformats.org/officeDocument/2006/relationships/image" Target="../media/image35.png"/><Relationship Id="rId1" Type="http://schemas.openxmlformats.org/officeDocument/2006/relationships/slideLayout" Target="../slideLayouts/slideLayout63.xml"/><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20.png"/><Relationship Id="rId12" Type="http://schemas.openxmlformats.org/officeDocument/2006/relationships/customXml" Target="../ink/ink17.xml"/><Relationship Id="rId2" Type="http://schemas.openxmlformats.org/officeDocument/2006/relationships/hyperlink" Target="http://edition.cnn.com/travel/article/italy-one-euro-homes-maenza-rome/index.html" TargetMode="External"/><Relationship Id="rId1" Type="http://schemas.openxmlformats.org/officeDocument/2006/relationships/slideLayout" Target="../slideLayouts/slideLayout63.xml"/><Relationship Id="rId6" Type="http://schemas.openxmlformats.org/officeDocument/2006/relationships/customXml" Target="../ink/ink14.xml"/><Relationship Id="rId11" Type="http://schemas.openxmlformats.org/officeDocument/2006/relationships/image" Target="../media/image34.png"/><Relationship Id="rId5" Type="http://schemas.openxmlformats.org/officeDocument/2006/relationships/image" Target="../media/image311.png"/><Relationship Id="rId10" Type="http://schemas.openxmlformats.org/officeDocument/2006/relationships/customXml" Target="../ink/ink16.xml"/><Relationship Id="rId4" Type="http://schemas.openxmlformats.org/officeDocument/2006/relationships/customXml" Target="../ink/ink13.xml"/><Relationship Id="rId9" Type="http://schemas.openxmlformats.org/officeDocument/2006/relationships/image" Target="../media/image330.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theguardian.com/world/2023/oct/07/italy-births-far-right-demographic-winter?CMP=Share_iOSApp_Other" TargetMode="External"/><Relationship Id="rId1" Type="http://schemas.openxmlformats.org/officeDocument/2006/relationships/slideLayout" Target="../slideLayouts/slideLayout63.xml"/><Relationship Id="rId4" Type="http://schemas.openxmlformats.org/officeDocument/2006/relationships/image" Target="../media/image28.JPG"/></Relationships>
</file>

<file path=ppt/slides/_rels/slide5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d.umn.edu/cla/faculty/troufs/anth3635/cetexts.html" TargetMode="Externa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en.wikipedia.org/wiki/Population_pyramid" TargetMode="External"/><Relationship Id="rId2" Type="http://schemas.openxmlformats.org/officeDocument/2006/relationships/notesSlide" Target="../notesSlides/notesSlide31.xml"/><Relationship Id="rId1" Type="http://schemas.openxmlformats.org/officeDocument/2006/relationships/slideLayout" Target="../slideLayouts/slideLayout63.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32.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33.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hyperlink" Target="https://en.wikipedia.org/wiki/Demographic_transitionhttps:/en.wikipedia.org/wiki/Population_pyramid" TargetMode="External"/><Relationship Id="rId2" Type="http://schemas.openxmlformats.org/officeDocument/2006/relationships/notesSlide" Target="../notesSlides/notesSlide35.xml"/><Relationship Id="rId1" Type="http://schemas.openxmlformats.org/officeDocument/2006/relationships/slideLayout" Target="../slideLayouts/slideLayout63.xml"/><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customXml" Target="../ink/ink18.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s://www.cia.gov/library/publications/the-world-factbook/geos/it.html" TargetMode="External"/><Relationship Id="rId2" Type="http://schemas.openxmlformats.org/officeDocument/2006/relationships/notesSlide" Target="../notesSlides/notesSlide47.xml"/><Relationship Id="rId1" Type="http://schemas.openxmlformats.org/officeDocument/2006/relationships/slideLayout" Target="../slideLayouts/slideLayout63.xml"/><Relationship Id="rId5" Type="http://schemas.openxmlformats.org/officeDocument/2006/relationships/image" Target="../media/image310.png"/><Relationship Id="rId4" Type="http://schemas.openxmlformats.org/officeDocument/2006/relationships/customXml" Target="../ink/ink19.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customXml" Target="../ink/ink24.xml"/><Relationship Id="rId2" Type="http://schemas.openxmlformats.org/officeDocument/2006/relationships/customXml" Target="../ink/ink20.xml"/><Relationship Id="rId1" Type="http://schemas.openxmlformats.org/officeDocument/2006/relationships/slideLayout" Target="../slideLayouts/slideLayout7.xml"/><Relationship Id="rId6" Type="http://schemas.openxmlformats.org/officeDocument/2006/relationships/customXml" Target="../ink/ink23.xml"/><Relationship Id="rId5" Type="http://schemas.openxmlformats.org/officeDocument/2006/relationships/customXml" Target="../ink/ink22.xml"/><Relationship Id="rId4" Type="http://schemas.openxmlformats.org/officeDocument/2006/relationships/customXml" Target="../ink/ink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bbc.com/news/in-pictures-37289713" TargetMode="External"/><Relationship Id="rId2" Type="http://schemas.openxmlformats.org/officeDocument/2006/relationships/notesSlide" Target="../notesSlides/notesSlide48.xml"/><Relationship Id="rId1" Type="http://schemas.openxmlformats.org/officeDocument/2006/relationships/slideLayout" Target="../slideLayouts/slideLayout74.xml"/><Relationship Id="rId6" Type="http://schemas.openxmlformats.org/officeDocument/2006/relationships/image" Target="../media/image43.png"/><Relationship Id="rId5" Type="http://schemas.openxmlformats.org/officeDocument/2006/relationships/image" Target="../media/image17.jpg"/><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hyperlink" Target="https://www.nytimes.com/2022/07/13/world/europe/italy-sardinia-perdasdefogu-seulo-longevity.html?smid=em-share" TargetMode="External"/><Relationship Id="rId2" Type="http://schemas.openxmlformats.org/officeDocument/2006/relationships/image" Target="../media/image44.png"/><Relationship Id="rId1" Type="http://schemas.openxmlformats.org/officeDocument/2006/relationships/slideLayout" Target="../slideLayouts/slideLayout6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hyperlink" Target="https://www.theguardian.com/world/2024/jan/01/italys-oldest-man-tripoli-giannini-dies-at-age-of-111?CMP=share_btn_link" TargetMode="External"/><Relationship Id="rId2" Type="http://schemas.openxmlformats.org/officeDocument/2006/relationships/image" Target="../media/image45.png"/><Relationship Id="rId1" Type="http://schemas.openxmlformats.org/officeDocument/2006/relationships/slideLayout" Target="../slideLayouts/slideLayout63.xml"/><Relationship Id="rId4" Type="http://schemas.openxmlformats.org/officeDocument/2006/relationships/image" Target="../media/image28.JPG"/></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3.xml"/><Relationship Id="rId5" Type="http://schemas.openxmlformats.org/officeDocument/2006/relationships/image" Target="../media/image30.png"/><Relationship Id="rId4" Type="http://schemas.openxmlformats.org/officeDocument/2006/relationships/hyperlink" Target="http://www.nytimes.com/2016/10/20/world/what-in-the-world/rosemary-and-time-does-this-italian-hamlet-have-a-recipe-for-long-life.html?emc=edit_ne_20161019&amp;nl=evening-briefing&amp;nlid=60046204&amp;te=1"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www.telegraph.co.uk/news/2016/09/05/want-to-live-to-be-100-these-italian-villagers-may-hold-the-secr/" TargetMode="External"/><Relationship Id="rId2" Type="http://schemas.openxmlformats.org/officeDocument/2006/relationships/notesSlide" Target="../notesSlides/notesSlide51.xml"/><Relationship Id="rId1" Type="http://schemas.openxmlformats.org/officeDocument/2006/relationships/slideLayout" Target="../slideLayouts/slideLayout63.xml"/><Relationship Id="rId5" Type="http://schemas.openxmlformats.org/officeDocument/2006/relationships/image" Target="../media/image48.JPG"/><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63.xml"/><Relationship Id="rId5" Type="http://schemas.openxmlformats.org/officeDocument/2006/relationships/image" Target="../media/image17.jpg"/><Relationship Id="rId4" Type="http://schemas.openxmlformats.org/officeDocument/2006/relationships/hyperlink" Target="http://www.bbc.com/news/world-europe-39610937'"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www.nytimes.com/2023/03/25/world/europe/who-will-take-care-of-italys-older-people-robots-maybe.html?smid=nytcore-ios-share&amp;referringSource=articleShare" TargetMode="External"/><Relationship Id="rId2" Type="http://schemas.openxmlformats.org/officeDocument/2006/relationships/notesSlide" Target="../notesSlides/notesSlide53.xml"/><Relationship Id="rId1" Type="http://schemas.openxmlformats.org/officeDocument/2006/relationships/slideLayout" Target="../slideLayouts/slideLayout63.xml"/><Relationship Id="rId5" Type="http://schemas.openxmlformats.org/officeDocument/2006/relationships/image" Target="../media/image30.png"/><Relationship Id="rId4" Type="http://schemas.openxmlformats.org/officeDocument/2006/relationships/image" Target="../media/image50.png"/></Relationships>
</file>

<file path=ppt/slides/_rels/slide9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worldometers.info/coronavirus/country/italy/" TargetMode="Externa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cia.gov/the-world-factbook/countries/italy/"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indent="-342900" eaLnBrk="0" hangingPunct="0">
              <a:defRPr/>
            </a:pPr>
            <a:r>
              <a:rPr lang="en-US" sz="4400" dirty="0">
                <a:ln w="12700">
                  <a:solidFill>
                    <a:schemeClr val="accent1"/>
                  </a:solidFill>
                </a:ln>
                <a:solidFill>
                  <a:srgbClr val="FF0000"/>
                </a:solidFill>
                <a:effectLst>
                  <a:outerShdw blurRad="50800" dist="38100" algn="l" rotWithShape="0">
                    <a:prstClr val="black">
                      <a:alpha val="40000"/>
                    </a:prstClr>
                  </a:outerShdw>
                </a:effectLst>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endParaRPr lang="en-US"/>
          </a:p>
        </p:txBody>
      </p:sp>
      <p:sp>
        <p:nvSpPr>
          <p:cNvPr id="5" name="Text Box 3"/>
          <p:cNvSpPr txBox="1">
            <a:spLocks noChangeArrowheads="1"/>
          </p:cNvSpPr>
          <p:nvPr/>
        </p:nvSpPr>
        <p:spPr bwMode="auto">
          <a:xfrm>
            <a:off x="1248230" y="2380344"/>
            <a:ext cx="6654386" cy="904863"/>
          </a:xfrm>
          <a:prstGeom prst="rect">
            <a:avLst/>
          </a:prstGeom>
          <a:noFill/>
          <a:ln w="9525">
            <a:noFill/>
            <a:miter lim="800000"/>
            <a:headEnd/>
            <a:tailEnd/>
          </a:ln>
        </p:spPr>
        <p:txBody>
          <a:bodyPr wrap="none">
            <a:spAutoFit/>
          </a:bodyPr>
          <a:lstStyle/>
          <a:p>
            <a:r>
              <a:rPr lang="en-US" sz="2400" dirty="0">
                <a:ln w="12700">
                  <a:solidFill>
                    <a:schemeClr val="accent1"/>
                  </a:solidFill>
                </a:ln>
                <a:solidFill>
                  <a:srgbClr val="000000"/>
                </a:solidFill>
                <a:effectLst>
                  <a:outerShdw blurRad="50800" dist="38100" algn="l" rotWithShape="0">
                    <a:prstClr val="black">
                      <a:alpha val="40000"/>
                    </a:prstClr>
                  </a:outerShdw>
                </a:effectLst>
              </a:rPr>
              <a:t>An Introduction </a:t>
            </a:r>
          </a:p>
          <a:p>
            <a:r>
              <a:rPr lang="en-US" sz="2400" dirty="0">
                <a:ln w="12700">
                  <a:solidFill>
                    <a:schemeClr val="accent1"/>
                  </a:solidFill>
                </a:ln>
                <a:solidFill>
                  <a:srgbClr val="000000"/>
                </a:solidFill>
                <a:effectLst>
                  <a:outerShdw blurRad="50800" dist="38100" algn="l" rotWithShape="0">
                    <a:prstClr val="black">
                      <a:alpha val="40000"/>
                    </a:prstClr>
                  </a:outerShdw>
                </a:effectLst>
              </a:rPr>
              <a:t>and Some Background to the Country</a:t>
            </a:r>
          </a:p>
        </p:txBody>
      </p:sp>
      <p:sp>
        <p:nvSpPr>
          <p:cNvPr id="6" name="Text Box 3"/>
          <p:cNvSpPr txBox="1">
            <a:spLocks noChangeArrowheads="1"/>
          </p:cNvSpPr>
          <p:nvPr/>
        </p:nvSpPr>
        <p:spPr bwMode="auto">
          <a:xfrm>
            <a:off x="4892116" y="3657600"/>
            <a:ext cx="3413684" cy="1717393"/>
          </a:xfrm>
          <a:prstGeom prst="rect">
            <a:avLst/>
          </a:prstGeom>
          <a:noFill/>
          <a:ln w="9525">
            <a:noFill/>
            <a:miter lim="800000"/>
            <a:headEnd/>
            <a:tailEnd/>
          </a:ln>
        </p:spPr>
        <p:txBody>
          <a:bodyPr wrap="square">
            <a:spAutoFit/>
          </a:bodyPr>
          <a:lstStyle/>
          <a:p>
            <a:r>
              <a:rPr lang="en-US" sz="2400" dirty="0">
                <a:ln w="12700">
                  <a:solidFill>
                    <a:schemeClr val="accent1"/>
                  </a:solidFill>
                </a:ln>
                <a:solidFill>
                  <a:srgbClr val="000000"/>
                </a:solidFill>
                <a:effectLst>
                  <a:outerShdw blurRad="50800" dist="38100" algn="l" rotWithShape="0">
                    <a:prstClr val="black">
                      <a:alpha val="40000"/>
                    </a:prstClr>
                  </a:outerShdw>
                </a:effectLst>
              </a:rPr>
              <a:t>and </a:t>
            </a:r>
          </a:p>
          <a:p>
            <a:r>
              <a:rPr lang="en-US" sz="2400" dirty="0">
                <a:ln w="12700">
                  <a:solidFill>
                    <a:schemeClr val="accent1"/>
                  </a:solidFill>
                </a:ln>
                <a:solidFill>
                  <a:srgbClr val="000000"/>
                </a:solidFill>
                <a:effectLst>
                  <a:outerShdw blurRad="50800" dist="38100" algn="l" rotWithShape="0">
                    <a:prstClr val="black">
                      <a:alpha val="40000"/>
                    </a:prstClr>
                  </a:outerShdw>
                </a:effectLst>
              </a:rPr>
              <a:t>An Introduction to </a:t>
            </a:r>
          </a:p>
          <a:p>
            <a:r>
              <a:rPr lang="en-US" sz="2400" dirty="0">
                <a:ln w="12700">
                  <a:solidFill>
                    <a:schemeClr val="accent1"/>
                  </a:solidFill>
                </a:ln>
                <a:solidFill>
                  <a:srgbClr val="000000"/>
                </a:solidFill>
                <a:effectLst>
                  <a:outerShdw blurRad="50800" dist="38100" algn="l" rotWithShape="0">
                    <a:prstClr val="black">
                      <a:alpha val="40000"/>
                    </a:prstClr>
                  </a:outerShdw>
                </a:effectLst>
              </a:rPr>
              <a:t>the Makings of a Metaphor</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eaLnBrk="0" hangingPunct="0"/>
            <a:r>
              <a:rPr lang="en-US" sz="800" b="0" dirty="0">
                <a:solidFill>
                  <a:srgbClr val="000000"/>
                </a:solidFill>
              </a:rPr>
              <a:t>© 2009-2024  </a:t>
            </a:r>
            <a:r>
              <a:rPr lang="en-US" sz="800" b="0" dirty="0">
                <a:solidFill>
                  <a:srgbClr val="000000"/>
                </a:solidFill>
                <a:hlinkClick r:id="rId4"/>
              </a:rPr>
              <a:t>Timothy G. Roufs</a:t>
            </a:r>
            <a:r>
              <a:rPr lang="en-US" sz="800" b="0" dirty="0">
                <a:solidFill>
                  <a:srgbClr val="000000"/>
                </a:solidFill>
              </a:rPr>
              <a:t>, University of Minnesota Duluth</a:t>
            </a:r>
            <a:endParaRPr kumimoji="1" lang="en-US" sz="800" b="0" dirty="0">
              <a:solidFill>
                <a:srgbClr val="000000"/>
              </a:solidFill>
            </a:endParaRPr>
          </a:p>
        </p:txBody>
      </p:sp>
      <p:sp>
        <p:nvSpPr>
          <p:cNvPr id="9" name="Subtitle 2">
            <a:extLst>
              <a:ext uri="{FF2B5EF4-FFF2-40B4-BE49-F238E27FC236}">
                <a16:creationId xmlns:a16="http://schemas.microsoft.com/office/drawing/2014/main" id="{6EF6A265-C4ED-456A-BC34-62935D95884A}"/>
              </a:ext>
            </a:extLst>
          </p:cNvPr>
          <p:cNvSpPr txBox="1">
            <a:spLocks/>
          </p:cNvSpPr>
          <p:nvPr/>
        </p:nvSpPr>
        <p:spPr>
          <a:xfrm>
            <a:off x="685800" y="381000"/>
            <a:ext cx="7772400" cy="6401775"/>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0" name="Text Box 5">
            <a:extLst>
              <a:ext uri="{FF2B5EF4-FFF2-40B4-BE49-F238E27FC236}">
                <a16:creationId xmlns:a16="http://schemas.microsoft.com/office/drawing/2014/main" id="{945501BE-5ABF-4B69-A654-94FEA0DFB34B}"/>
              </a:ext>
            </a:extLst>
          </p:cNvPr>
          <p:cNvSpPr txBox="1">
            <a:spLocks noChangeArrowheads="1"/>
          </p:cNvSpPr>
          <p:nvPr/>
        </p:nvSpPr>
        <p:spPr bwMode="auto">
          <a:xfrm>
            <a:off x="1276150" y="2456688"/>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Demography</a:t>
            </a:r>
          </a:p>
        </p:txBody>
      </p:sp>
      <p:sp>
        <p:nvSpPr>
          <p:cNvPr id="13" name="Subtitle 2">
            <a:extLst>
              <a:ext uri="{FF2B5EF4-FFF2-40B4-BE49-F238E27FC236}">
                <a16:creationId xmlns:a16="http://schemas.microsoft.com/office/drawing/2014/main" id="{BDBDCCDA-1AE6-4101-80B2-359634D74DBC}"/>
              </a:ext>
            </a:extLst>
          </p:cNvPr>
          <p:cNvSpPr txBox="1">
            <a:spLocks/>
          </p:cNvSpPr>
          <p:nvPr/>
        </p:nvSpPr>
        <p:spPr>
          <a:xfrm>
            <a:off x="1143000" y="2286001"/>
            <a:ext cx="6934200" cy="1287292"/>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14" name="Rectangle 13">
            <a:extLst>
              <a:ext uri="{FF2B5EF4-FFF2-40B4-BE49-F238E27FC236}">
                <a16:creationId xmlns:a16="http://schemas.microsoft.com/office/drawing/2014/main" id="{BCC58523-5815-4AB1-A49C-BFD68D804CFA}"/>
              </a:ext>
            </a:extLst>
          </p:cNvPr>
          <p:cNvSpPr>
            <a:spLocks noChangeArrowheads="1"/>
          </p:cNvSpPr>
          <p:nvPr/>
        </p:nvSpPr>
        <p:spPr bwMode="auto">
          <a:xfrm>
            <a:off x="609222" y="563940"/>
            <a:ext cx="7925568" cy="1569660"/>
          </a:xfrm>
          <a:prstGeom prst="rect">
            <a:avLst/>
          </a:prstGeom>
          <a:solidFill>
            <a:srgbClr val="E3F4FF"/>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150098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1438814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286369784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http://seekingalpha.com/article/1246651-italy-faces-ugly-future-without-reforms-eurozone-exit</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5250"/>
            <a:ext cx="8229600" cy="5830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76514" y="5907613"/>
            <a:ext cx="7543800" cy="56938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Italy Faces Ugly Future Without Reforms, Eurozone Exit</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Jake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1100" b="0" i="0" u="none" strike="noStrike" kern="1200" cap="none" spc="0" normalizeH="0" baseline="0" noProof="0" dirty="0" err="1">
                <a:ln>
                  <a:noFill/>
                </a:ln>
                <a:solidFill>
                  <a:srgbClr val="000000"/>
                </a:solidFill>
                <a:effectLst/>
                <a:uLnTx/>
                <a:uFillTx/>
                <a:latin typeface="Verdana" pitchFamily="34" charset="0"/>
                <a:ea typeface="+mn-ea"/>
                <a:cs typeface="+mn-cs"/>
              </a:rPr>
              <a:t>Huneycutt</a:t>
            </a:r>
            <a:r>
              <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rPr>
              <a:t> Capital + Research </a:t>
            </a:r>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DF9421B-4D90-4B25-BCAD-A602445E289E}"/>
                  </a:ext>
                </a:extLst>
              </p14:cNvPr>
              <p14:cNvContentPartPr/>
              <p14:nvPr/>
            </p14:nvContentPartPr>
            <p14:xfrm>
              <a:off x="5380048" y="3666392"/>
              <a:ext cx="2713680" cy="106560"/>
            </p14:xfrm>
          </p:contentPart>
        </mc:Choice>
        <mc:Fallback xmlns="">
          <p:pic>
            <p:nvPicPr>
              <p:cNvPr id="7" name="Ink 6">
                <a:extLst>
                  <a:ext uri="{FF2B5EF4-FFF2-40B4-BE49-F238E27FC236}">
                    <a16:creationId xmlns:a16="http://schemas.microsoft.com/office/drawing/2014/main" id="{BDF9421B-4D90-4B25-BCAD-A602445E289E}"/>
                  </a:ext>
                </a:extLst>
              </p:cNvPr>
              <p:cNvPicPr/>
              <p:nvPr/>
            </p:nvPicPr>
            <p:blipFill>
              <a:blip r:embed="rId6"/>
              <a:stretch>
                <a:fillRect/>
              </a:stretch>
            </p:blipFill>
            <p:spPr>
              <a:xfrm>
                <a:off x="5326408" y="3558392"/>
                <a:ext cx="282132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2162747-A930-46A1-93EE-82E1FB43C109}"/>
                  </a:ext>
                </a:extLst>
              </p14:cNvPr>
              <p14:cNvContentPartPr/>
              <p14:nvPr/>
            </p14:nvContentPartPr>
            <p14:xfrm>
              <a:off x="5187448" y="3781592"/>
              <a:ext cx="2751120" cy="135720"/>
            </p14:xfrm>
          </p:contentPart>
        </mc:Choice>
        <mc:Fallback xmlns="">
          <p:pic>
            <p:nvPicPr>
              <p:cNvPr id="8" name="Ink 7">
                <a:extLst>
                  <a:ext uri="{FF2B5EF4-FFF2-40B4-BE49-F238E27FC236}">
                    <a16:creationId xmlns:a16="http://schemas.microsoft.com/office/drawing/2014/main" id="{82162747-A930-46A1-93EE-82E1FB43C109}"/>
                  </a:ext>
                </a:extLst>
              </p:cNvPr>
              <p:cNvPicPr/>
              <p:nvPr/>
            </p:nvPicPr>
            <p:blipFill>
              <a:blip r:embed="rId8"/>
              <a:stretch>
                <a:fillRect/>
              </a:stretch>
            </p:blipFill>
            <p:spPr>
              <a:xfrm>
                <a:off x="5133808" y="3673592"/>
                <a:ext cx="285876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0E842E2-A582-42C6-9026-6409B74F8501}"/>
                  </a:ext>
                </a:extLst>
              </p14:cNvPr>
              <p14:cNvContentPartPr/>
              <p14:nvPr/>
            </p14:nvContentPartPr>
            <p14:xfrm>
              <a:off x="5264488" y="3868712"/>
              <a:ext cx="2691000" cy="110160"/>
            </p14:xfrm>
          </p:contentPart>
        </mc:Choice>
        <mc:Fallback xmlns="">
          <p:pic>
            <p:nvPicPr>
              <p:cNvPr id="9" name="Ink 8">
                <a:extLst>
                  <a:ext uri="{FF2B5EF4-FFF2-40B4-BE49-F238E27FC236}">
                    <a16:creationId xmlns:a16="http://schemas.microsoft.com/office/drawing/2014/main" id="{F0E842E2-A582-42C6-9026-6409B74F8501}"/>
                  </a:ext>
                </a:extLst>
              </p:cNvPr>
              <p:cNvPicPr/>
              <p:nvPr/>
            </p:nvPicPr>
            <p:blipFill>
              <a:blip r:embed="rId10"/>
              <a:stretch>
                <a:fillRect/>
              </a:stretch>
            </p:blipFill>
            <p:spPr>
              <a:xfrm>
                <a:off x="5210848" y="3760712"/>
                <a:ext cx="279864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7F2D3E81-8973-4E0F-B9E3-1855E1B456EB}"/>
                  </a:ext>
                </a:extLst>
              </p14:cNvPr>
              <p14:cNvContentPartPr/>
              <p14:nvPr/>
            </p14:nvContentPartPr>
            <p14:xfrm>
              <a:off x="-587672" y="1548872"/>
              <a:ext cx="360" cy="360"/>
            </p14:xfrm>
          </p:contentPart>
        </mc:Choice>
        <mc:Fallback xmlns="">
          <p:pic>
            <p:nvPicPr>
              <p:cNvPr id="10" name="Ink 9">
                <a:extLst>
                  <a:ext uri="{FF2B5EF4-FFF2-40B4-BE49-F238E27FC236}">
                    <a16:creationId xmlns:a16="http://schemas.microsoft.com/office/drawing/2014/main" id="{7F2D3E81-8973-4E0F-B9E3-1855E1B456EB}"/>
                  </a:ext>
                </a:extLst>
              </p:cNvPr>
              <p:cNvPicPr/>
              <p:nvPr/>
            </p:nvPicPr>
            <p:blipFill>
              <a:blip r:embed="rId12"/>
              <a:stretch>
                <a:fillRect/>
              </a:stretch>
            </p:blipFill>
            <p:spPr>
              <a:xfrm>
                <a:off x="-641312" y="1441232"/>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E65D4B9F-F2FF-4961-9962-687B99F012FD}"/>
                  </a:ext>
                </a:extLst>
              </p14:cNvPr>
              <p14:cNvContentPartPr/>
              <p14:nvPr/>
            </p14:nvContentPartPr>
            <p14:xfrm>
              <a:off x="5601808" y="4888592"/>
              <a:ext cx="1913400" cy="43560"/>
            </p14:xfrm>
          </p:contentPart>
        </mc:Choice>
        <mc:Fallback xmlns="">
          <p:pic>
            <p:nvPicPr>
              <p:cNvPr id="11" name="Ink 10">
                <a:extLst>
                  <a:ext uri="{FF2B5EF4-FFF2-40B4-BE49-F238E27FC236}">
                    <a16:creationId xmlns:a16="http://schemas.microsoft.com/office/drawing/2014/main" id="{E65D4B9F-F2FF-4961-9962-687B99F012FD}"/>
                  </a:ext>
                </a:extLst>
              </p:cNvPr>
              <p:cNvPicPr/>
              <p:nvPr/>
            </p:nvPicPr>
            <p:blipFill>
              <a:blip r:embed="rId14"/>
              <a:stretch>
                <a:fillRect/>
              </a:stretch>
            </p:blipFill>
            <p:spPr>
              <a:xfrm>
                <a:off x="5547808" y="4780592"/>
                <a:ext cx="202104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60FEA8B6-5C3A-4506-BE01-C3323AD1FC08}"/>
                  </a:ext>
                </a:extLst>
              </p14:cNvPr>
              <p14:cNvContentPartPr/>
              <p14:nvPr/>
            </p14:nvContentPartPr>
            <p14:xfrm>
              <a:off x="5592088" y="5004152"/>
              <a:ext cx="1917000" cy="58680"/>
            </p14:xfrm>
          </p:contentPart>
        </mc:Choice>
        <mc:Fallback xmlns="">
          <p:pic>
            <p:nvPicPr>
              <p:cNvPr id="12" name="Ink 11">
                <a:extLst>
                  <a:ext uri="{FF2B5EF4-FFF2-40B4-BE49-F238E27FC236}">
                    <a16:creationId xmlns:a16="http://schemas.microsoft.com/office/drawing/2014/main" id="{60FEA8B6-5C3A-4506-BE01-C3323AD1FC08}"/>
                  </a:ext>
                </a:extLst>
              </p:cNvPr>
              <p:cNvPicPr/>
              <p:nvPr/>
            </p:nvPicPr>
            <p:blipFill>
              <a:blip r:embed="rId16"/>
              <a:stretch>
                <a:fillRect/>
              </a:stretch>
            </p:blipFill>
            <p:spPr>
              <a:xfrm>
                <a:off x="5538088" y="4896152"/>
                <a:ext cx="202464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A1F5E7CC-CA53-444D-ABD1-F3BBCF76B05A}"/>
                  </a:ext>
                </a:extLst>
              </p14:cNvPr>
              <p14:cNvContentPartPr/>
              <p14:nvPr/>
            </p14:nvContentPartPr>
            <p14:xfrm>
              <a:off x="5573008" y="5157872"/>
              <a:ext cx="1933920" cy="59400"/>
            </p14:xfrm>
          </p:contentPart>
        </mc:Choice>
        <mc:Fallback xmlns="">
          <p:pic>
            <p:nvPicPr>
              <p:cNvPr id="13" name="Ink 12">
                <a:extLst>
                  <a:ext uri="{FF2B5EF4-FFF2-40B4-BE49-F238E27FC236}">
                    <a16:creationId xmlns:a16="http://schemas.microsoft.com/office/drawing/2014/main" id="{A1F5E7CC-CA53-444D-ABD1-F3BBCF76B05A}"/>
                  </a:ext>
                </a:extLst>
              </p:cNvPr>
              <p:cNvPicPr/>
              <p:nvPr/>
            </p:nvPicPr>
            <p:blipFill>
              <a:blip r:embed="rId18"/>
              <a:stretch>
                <a:fillRect/>
              </a:stretch>
            </p:blipFill>
            <p:spPr>
              <a:xfrm>
                <a:off x="5519008" y="5049872"/>
                <a:ext cx="2041560" cy="275040"/>
              </a:xfrm>
              <a:prstGeom prst="rect">
                <a:avLst/>
              </a:prstGeom>
            </p:spPr>
          </p:pic>
        </mc:Fallback>
      </mc:AlternateContent>
    </p:spTree>
    <p:extLst>
      <p:ext uri="{BB962C8B-B14F-4D97-AF65-F5344CB8AC3E}">
        <p14:creationId xmlns:p14="http://schemas.microsoft.com/office/powerpoint/2010/main" val="242647642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BUT . . .</a:t>
            </a:r>
          </a:p>
        </p:txBody>
      </p:sp>
    </p:spTree>
    <p:extLst>
      <p:ext uri="{BB962C8B-B14F-4D97-AF65-F5344CB8AC3E}">
        <p14:creationId xmlns:p14="http://schemas.microsoft.com/office/powerpoint/2010/main" val="165105914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One solution to the demographic problem is to bring in outsiders (immigration)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Arial" charset="0"/>
                <a:ea typeface="+mn-ea"/>
                <a:cs typeface="+mn-cs"/>
              </a:rPr>
              <a:t>    BUT . . .</a:t>
            </a:r>
            <a:endParaRPr kumimoji="0" lang="en-US" sz="88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6563692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428272063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A4E9BD23-521B-4707-818E-CBB27F267B6D}"/>
              </a:ext>
            </a:extLst>
          </p:cNvPr>
          <p:cNvSpPr/>
          <p:nvPr/>
        </p:nvSpPr>
        <p:spPr>
          <a:xfrm>
            <a:off x="1981200" y="2281059"/>
            <a:ext cx="5105400" cy="393954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they can import people for the work force, </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but</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 they only want </a:t>
            </a:r>
            <a:r>
              <a:rPr kumimoji="0" lang="en-US" sz="3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certain kinds of people</a:t>
            </a: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(basically skilled, who are not immigrants of the boats from Africa or the Near East, or from Afghanistan)</a:t>
            </a:r>
            <a:endParaRPr kumimoji="0" 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10154943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889000" y="2362200"/>
            <a:ext cx="7391400" cy="2861104"/>
          </a:xfrm>
          <a:prstGeom prst="rect">
            <a:avLst/>
          </a:prstGeom>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And the migration picture has been rapidly changing since 2015, with Italy, Greece, and Hungary under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“unprecedented pressure”</a:t>
            </a:r>
          </a:p>
        </p:txBody>
      </p:sp>
    </p:spTree>
    <p:extLst>
      <p:ext uri="{BB962C8B-B14F-4D97-AF65-F5344CB8AC3E}">
        <p14:creationId xmlns:p14="http://schemas.microsoft.com/office/powerpoint/2010/main" val="158648614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4302528" y="6642556"/>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3"/>
          <a:stretch>
            <a:fillRect/>
          </a:stretch>
        </p:blipFill>
        <p:spPr>
          <a:xfrm>
            <a:off x="38500" y="228600"/>
            <a:ext cx="9068404" cy="6400800"/>
          </a:xfrm>
          <a:prstGeom prst="rect">
            <a:avLst/>
          </a:prstGeom>
        </p:spPr>
      </p:pic>
      <p:sp>
        <p:nvSpPr>
          <p:cNvPr id="7" name="Rectangle 6"/>
          <p:cNvSpPr/>
          <p:nvPr/>
        </p:nvSpPr>
        <p:spPr>
          <a:xfrm>
            <a:off x="7186032" y="1295400"/>
            <a:ext cx="1208985"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5 Dec 2019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479" y="876354"/>
            <a:ext cx="1905000" cy="276225"/>
          </a:xfrm>
          <a:prstGeom prst="rect">
            <a:avLst/>
          </a:prstGeom>
        </p:spPr>
      </p:pic>
      <p:sp>
        <p:nvSpPr>
          <p:cNvPr id="9" name="TextBox 8">
            <a:extLst>
              <a:ext uri="{FF2B5EF4-FFF2-40B4-BE49-F238E27FC236}">
                <a16:creationId xmlns:a16="http://schemas.microsoft.com/office/drawing/2014/main" id="{F3F50C22-2E1E-4126-83F5-C09FB825F2C4}"/>
              </a:ext>
            </a:extLst>
          </p:cNvPr>
          <p:cNvSpPr txBox="1"/>
          <p:nvPr/>
        </p:nvSpPr>
        <p:spPr>
          <a:xfrm>
            <a:off x="1066800" y="1577876"/>
            <a:ext cx="7010400"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And issues related to immigration have already severely affected Italian politics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This is discussed in Betsey Krause’s book . . . </a:t>
            </a:r>
            <a:endPar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4051960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5740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high . . .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effectLst/>
                <a:uLnTx/>
                <a:uFillTx/>
                <a:latin typeface="Arial" charset="0"/>
                <a:ea typeface="+mn-ea"/>
                <a:cs typeface="+mn-cs"/>
              </a:rPr>
              <a:t>and immigration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effectLst/>
                <a:uLnTx/>
                <a:uFillTx/>
                <a:latin typeface="Arial" charset="0"/>
                <a:ea typeface="+mn-ea"/>
                <a:cs typeface="+mn-cs"/>
              </a:rPr>
              <a:t>is a hot political issue . . .</a:t>
            </a:r>
          </a:p>
        </p:txBody>
      </p:sp>
    </p:spTree>
    <p:extLst>
      <p:ext uri="{BB962C8B-B14F-4D97-AF65-F5344CB8AC3E}">
        <p14:creationId xmlns:p14="http://schemas.microsoft.com/office/powerpoint/2010/main" val="152393515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 although Italy really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needs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immigrants for its labor force,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 wants to have only certain kinds of immigrants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also limit the </a:t>
            </a:r>
            <a:r>
              <a:rPr kumimoji="0" lang="en-US" sz="4000" b="1" i="1" u="none" strike="noStrike" kern="1200" cap="none" spc="0" normalizeH="0" baseline="0" noProof="0" dirty="0">
                <a:ln>
                  <a:noFill/>
                </a:ln>
                <a:solidFill>
                  <a:srgbClr val="FF0000"/>
                </a:solidFill>
                <a:effectLst/>
                <a:uLnTx/>
                <a:uFillTx/>
                <a:latin typeface="Arial" charset="0"/>
                <a:ea typeface="+mn-ea"/>
                <a:cs typeface="+mn-cs"/>
              </a:rPr>
              <a:t>numbers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immigrants . . .</a:t>
            </a:r>
          </a:p>
        </p:txBody>
      </p:sp>
    </p:spTree>
    <p:extLst>
      <p:ext uri="{BB962C8B-B14F-4D97-AF65-F5344CB8AC3E}">
        <p14:creationId xmlns:p14="http://schemas.microsoft.com/office/powerpoint/2010/main" val="406389233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75201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3.2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39</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11.3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1.24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79D2D95-687F-41CA-8B45-92D106856C5E}"/>
                  </a:ext>
                </a:extLst>
              </p14:cNvPr>
              <p14:cNvContentPartPr/>
              <p14:nvPr/>
            </p14:nvContentPartPr>
            <p14:xfrm>
              <a:off x="2713851" y="5486400"/>
              <a:ext cx="3709080" cy="77760"/>
            </p14:xfrm>
          </p:contentPart>
        </mc:Choice>
        <mc:Fallback xmlns="">
          <p:pic>
            <p:nvPicPr>
              <p:cNvPr id="2" name="Ink 1">
                <a:extLst>
                  <a:ext uri="{FF2B5EF4-FFF2-40B4-BE49-F238E27FC236}">
                    <a16:creationId xmlns:a16="http://schemas.microsoft.com/office/drawing/2014/main" id="{479D2D95-687F-41CA-8B45-92D106856C5E}"/>
                  </a:ext>
                </a:extLst>
              </p:cNvPr>
              <p:cNvPicPr/>
              <p:nvPr/>
            </p:nvPicPr>
            <p:blipFill>
              <a:blip r:embed="rId4"/>
              <a:stretch>
                <a:fillRect/>
              </a:stretch>
            </p:blipFill>
            <p:spPr>
              <a:xfrm>
                <a:off x="2659851" y="5378400"/>
                <a:ext cx="38167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0F0705E-7FB8-4BE1-8517-0AE3AEFEE9E8}"/>
                  </a:ext>
                </a:extLst>
              </p14:cNvPr>
              <p14:cNvContentPartPr/>
              <p14:nvPr/>
            </p14:nvContentPartPr>
            <p14:xfrm>
              <a:off x="-1434429" y="3493952"/>
              <a:ext cx="360" cy="360"/>
            </p14:xfrm>
          </p:contentPart>
        </mc:Choice>
        <mc:Fallback xmlns="">
          <p:pic>
            <p:nvPicPr>
              <p:cNvPr id="3" name="Ink 2">
                <a:extLst>
                  <a:ext uri="{FF2B5EF4-FFF2-40B4-BE49-F238E27FC236}">
                    <a16:creationId xmlns:a16="http://schemas.microsoft.com/office/drawing/2014/main" id="{B0F0705E-7FB8-4BE1-8517-0AE3AEFEE9E8}"/>
                  </a:ext>
                </a:extLst>
              </p:cNvPr>
              <p:cNvPicPr/>
              <p:nvPr/>
            </p:nvPicPr>
            <p:blipFill>
              <a:blip r:embed="rId6"/>
              <a:stretch>
                <a:fillRect/>
              </a:stretch>
            </p:blipFill>
            <p:spPr>
              <a:xfrm>
                <a:off x="-1488429" y="3385952"/>
                <a:ext cx="108000" cy="216000"/>
              </a:xfrm>
              <a:prstGeom prst="rect">
                <a:avLst/>
              </a:prstGeom>
            </p:spPr>
          </p:pic>
        </mc:Fallback>
      </mc:AlternateContent>
    </p:spTree>
    <p:extLst>
      <p:ext uri="{BB962C8B-B14F-4D97-AF65-F5344CB8AC3E}">
        <p14:creationId xmlns:p14="http://schemas.microsoft.com/office/powerpoint/2010/main" val="195888325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023170"/>
            <a:ext cx="8229600" cy="353943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as immigration to Italy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lumMod val="75000"/>
                  </a:schemeClr>
                </a:solidFill>
                <a:effectLst/>
                <a:uLnTx/>
                <a:uFillTx/>
                <a:latin typeface="Arial" charset="0"/>
                <a:ea typeface="+mn-ea"/>
                <a:cs typeface="+mn-cs"/>
              </a:rPr>
              <a:t>is high . . .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immigration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is a hot political issue . . .</a:t>
            </a:r>
          </a:p>
        </p:txBody>
      </p:sp>
    </p:spTree>
    <p:extLst>
      <p:ext uri="{BB962C8B-B14F-4D97-AF65-F5344CB8AC3E}">
        <p14:creationId xmlns:p14="http://schemas.microsoft.com/office/powerpoint/2010/main" val="118402313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A3451-7453-29D0-1151-153C434A9B88}"/>
              </a:ext>
            </a:extLst>
          </p:cNvPr>
          <p:cNvPicPr>
            <a:picLocks noChangeAspect="1"/>
          </p:cNvPicPr>
          <p:nvPr/>
        </p:nvPicPr>
        <p:blipFill>
          <a:blip r:embed="rId3"/>
          <a:stretch>
            <a:fillRect/>
          </a:stretch>
        </p:blipFill>
        <p:spPr>
          <a:xfrm>
            <a:off x="0" y="381000"/>
            <a:ext cx="9144000" cy="6096000"/>
          </a:xfrm>
          <a:prstGeom prst="rect">
            <a:avLst/>
          </a:prstGeom>
        </p:spPr>
      </p:pic>
      <p:sp>
        <p:nvSpPr>
          <p:cNvPr id="8" name="TextBox 7">
            <a:extLst>
              <a:ext uri="{FF2B5EF4-FFF2-40B4-BE49-F238E27FC236}">
                <a16:creationId xmlns:a16="http://schemas.microsoft.com/office/drawing/2014/main" id="{E108CF38-CE2F-D7B7-976C-55E97B9E3922}"/>
              </a:ext>
            </a:extLst>
          </p:cNvPr>
          <p:cNvSpPr txBox="1"/>
          <p:nvPr/>
        </p:nvSpPr>
        <p:spPr>
          <a:xfrm>
            <a:off x="914400" y="1981200"/>
            <a:ext cx="7315200" cy="1447800"/>
          </a:xfrm>
          <a:prstGeom prst="rect">
            <a:avLst/>
          </a:prstGeom>
          <a:no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Italian Premier </a:t>
            </a:r>
            <a:r>
              <a:rPr kumimoji="0" lang="en-US" sz="2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Meloni</a:t>
            </a:r>
            <a:r>
              <a:rPr kumimoji="0" lang="en-US" sz="2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says curbing migrant arrivals from Africa is about investment, not charity</a:t>
            </a:r>
          </a:p>
        </p:txBody>
      </p:sp>
      <p:sp>
        <p:nvSpPr>
          <p:cNvPr id="10" name="TextBox 9">
            <a:extLst>
              <a:ext uri="{FF2B5EF4-FFF2-40B4-BE49-F238E27FC236}">
                <a16:creationId xmlns:a16="http://schemas.microsoft.com/office/drawing/2014/main" id="{9C9D3C68-94B9-7187-E01E-855095512BB4}"/>
              </a:ext>
            </a:extLst>
          </p:cNvPr>
          <p:cNvSpPr txBox="1"/>
          <p:nvPr/>
        </p:nvSpPr>
        <p:spPr>
          <a:xfrm>
            <a:off x="279400" y="6502400"/>
            <a:ext cx="8610600" cy="25391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https://apnews.com/article/italy-eu-africa-migration-strategy-energy-bfffac3ff93ad2a97aead324caa11130</a:t>
            </a:r>
            <a:endParaRPr kumimoji="0" lang="en-US" sz="105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 name="Graphic 11">
            <a:extLst>
              <a:ext uri="{FF2B5EF4-FFF2-40B4-BE49-F238E27FC236}">
                <a16:creationId xmlns:a16="http://schemas.microsoft.com/office/drawing/2014/main" id="{23659808-054A-F1ED-8225-27EEDAA1AD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4400" y="355600"/>
            <a:ext cx="657225" cy="762000"/>
          </a:xfrm>
          <a:prstGeom prst="rect">
            <a:avLst/>
          </a:prstGeom>
        </p:spPr>
      </p:pic>
      <p:sp>
        <p:nvSpPr>
          <p:cNvPr id="13" name="TextBox 12">
            <a:extLst>
              <a:ext uri="{FF2B5EF4-FFF2-40B4-BE49-F238E27FC236}">
                <a16:creationId xmlns:a16="http://schemas.microsoft.com/office/drawing/2014/main" id="{49E2530E-9B17-AC5D-C705-2E916E10042E}"/>
              </a:ext>
            </a:extLst>
          </p:cNvPr>
          <p:cNvSpPr txBox="1"/>
          <p:nvPr/>
        </p:nvSpPr>
        <p:spPr>
          <a:xfrm>
            <a:off x="850900" y="1155700"/>
            <a:ext cx="1895856" cy="347698"/>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4 January 2024</a:t>
            </a:r>
          </a:p>
        </p:txBody>
      </p:sp>
    </p:spTree>
    <p:extLst>
      <p:ext uri="{BB962C8B-B14F-4D97-AF65-F5344CB8AC3E}">
        <p14:creationId xmlns:p14="http://schemas.microsoft.com/office/powerpoint/2010/main" val="374336022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83B1DA-2FF5-4E7B-BBBB-E7248B8B94B8}"/>
              </a:ext>
            </a:extLst>
          </p:cNvPr>
          <p:cNvPicPr>
            <a:picLocks noChangeAspect="1"/>
          </p:cNvPicPr>
          <p:nvPr/>
        </p:nvPicPr>
        <p:blipFill>
          <a:blip r:embed="rId3"/>
          <a:stretch>
            <a:fillRect/>
          </a:stretch>
        </p:blipFill>
        <p:spPr>
          <a:xfrm>
            <a:off x="1600200" y="172859"/>
            <a:ext cx="5943600" cy="6456541"/>
          </a:xfrm>
          <a:prstGeom prst="rect">
            <a:avLst/>
          </a:prstGeom>
        </p:spPr>
      </p:pic>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https://www.nytimes.com/2021/08/18/world/europe/afghanistan-refugees-europe-migration-asylum.html</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E088C19B-B12E-4CB5-A86C-2C8B9ADB03D7}"/>
              </a:ext>
            </a:extLst>
          </p:cNvPr>
          <p:cNvSpPr txBox="1"/>
          <p:nvPr/>
        </p:nvSpPr>
        <p:spPr>
          <a:xfrm>
            <a:off x="2599944" y="1938302"/>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18 August 2021</a:t>
            </a:r>
          </a:p>
        </p:txBody>
      </p:sp>
      <p:pic>
        <p:nvPicPr>
          <p:cNvPr id="10" name="Picture 9">
            <a:extLst>
              <a:ext uri="{FF2B5EF4-FFF2-40B4-BE49-F238E27FC236}">
                <a16:creationId xmlns:a16="http://schemas.microsoft.com/office/drawing/2014/main" id="{9A907CA2-D781-4B54-986D-3372C8CC2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44" y="342519"/>
            <a:ext cx="1905000" cy="276225"/>
          </a:xfrm>
          <a:prstGeom prst="rect">
            <a:avLst/>
          </a:prstGeom>
        </p:spPr>
      </p:pic>
    </p:spTree>
    <p:extLst>
      <p:ext uri="{BB962C8B-B14F-4D97-AF65-F5344CB8AC3E}">
        <p14:creationId xmlns:p14="http://schemas.microsoft.com/office/powerpoint/2010/main" val="2210968798"/>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https://www.jhalak.com/global-news-Italy-pushing-for-special-G20-meeting-on-Afghanistan-83161</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CE8866FC-A56B-4C21-9BEC-98AC4888E2AC}"/>
              </a:ext>
            </a:extLst>
          </p:cNvPr>
          <p:cNvPicPr>
            <a:picLocks noChangeAspect="1"/>
          </p:cNvPicPr>
          <p:nvPr/>
        </p:nvPicPr>
        <p:blipFill>
          <a:blip r:embed="rId4"/>
          <a:stretch>
            <a:fillRect/>
          </a:stretch>
        </p:blipFill>
        <p:spPr>
          <a:xfrm>
            <a:off x="1600200" y="269370"/>
            <a:ext cx="5943600" cy="6360030"/>
          </a:xfrm>
          <a:prstGeom prst="rect">
            <a:avLst/>
          </a:prstGeom>
        </p:spPr>
      </p:pic>
      <p:sp>
        <p:nvSpPr>
          <p:cNvPr id="9" name="TextBox 8">
            <a:extLst>
              <a:ext uri="{FF2B5EF4-FFF2-40B4-BE49-F238E27FC236}">
                <a16:creationId xmlns:a16="http://schemas.microsoft.com/office/drawing/2014/main" id="{4C19E6CA-2F3D-415A-9F13-D98DFB999C23}"/>
              </a:ext>
            </a:extLst>
          </p:cNvPr>
          <p:cNvSpPr txBox="1"/>
          <p:nvPr/>
        </p:nvSpPr>
        <p:spPr>
          <a:xfrm>
            <a:off x="1639824" y="737390"/>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7" name="Picture 6">
            <a:extLst>
              <a:ext uri="{FF2B5EF4-FFF2-40B4-BE49-F238E27FC236}">
                <a16:creationId xmlns:a16="http://schemas.microsoft.com/office/drawing/2014/main" id="{F96F95C5-8A95-40DE-8E0D-2DADD41A9DEF}"/>
              </a:ext>
            </a:extLst>
          </p:cNvPr>
          <p:cNvPicPr>
            <a:picLocks noChangeAspect="1"/>
          </p:cNvPicPr>
          <p:nvPr/>
        </p:nvPicPr>
        <p:blipFill>
          <a:blip r:embed="rId5"/>
          <a:stretch>
            <a:fillRect/>
          </a:stretch>
        </p:blipFill>
        <p:spPr>
          <a:xfrm>
            <a:off x="542544" y="393661"/>
            <a:ext cx="971600" cy="749339"/>
          </a:xfrm>
          <a:prstGeom prst="rect">
            <a:avLst/>
          </a:prstGeom>
        </p:spPr>
      </p:pic>
    </p:spTree>
    <p:extLst>
      <p:ext uri="{BB962C8B-B14F-4D97-AF65-F5344CB8AC3E}">
        <p14:creationId xmlns:p14="http://schemas.microsoft.com/office/powerpoint/2010/main" val="398531084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034" y="381000"/>
            <a:ext cx="62621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03350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http://www.bbc.com/news/world-europe-34278886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434" y="76200"/>
            <a:ext cx="595936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1228" y="838200"/>
            <a:ext cx="1143000" cy="549519"/>
          </a:xfrm>
          <a:prstGeom prst="rect">
            <a:avLst/>
          </a:prstGeom>
        </p:spPr>
      </p:pic>
    </p:spTree>
    <p:extLst>
      <p:ext uri="{BB962C8B-B14F-4D97-AF65-F5344CB8AC3E}">
        <p14:creationId xmlns:p14="http://schemas.microsoft.com/office/powerpoint/2010/main" val="97995404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t>Also, there are </a:t>
            </a:r>
            <a:r>
              <a:rPr lang="en-US" sz="3600" b="1" i="1" dirty="0"/>
              <a:t>many</a:t>
            </a:r>
            <a:r>
              <a:rPr lang="en-US" sz="3600" b="1" dirty="0"/>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735945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IMG_0430.JPG"/>
          <p:cNvPicPr>
            <a:picLocks noChangeAspect="1"/>
          </p:cNvPicPr>
          <p:nvPr/>
        </p:nvPicPr>
        <p:blipFill>
          <a:blip r:embed="rId3" cstate="print">
            <a:lum bright="10000"/>
          </a:blip>
          <a:stretch>
            <a:fillRect/>
          </a:stretch>
        </p:blipFill>
        <p:spPr>
          <a:xfrm>
            <a:off x="672152" y="405452"/>
            <a:ext cx="7772400" cy="5829300"/>
          </a:xfrm>
          <a:prstGeom prst="rect">
            <a:avLst/>
          </a:prstGeom>
        </p:spPr>
      </p:pic>
    </p:spTree>
    <p:extLst>
      <p:ext uri="{BB962C8B-B14F-4D97-AF65-F5344CB8AC3E}">
        <p14:creationId xmlns:p14="http://schemas.microsoft.com/office/powerpoint/2010/main" val="390121614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02502" y="6589776"/>
            <a:ext cx="541269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https://www.statista.com/statistics/624866/top-immigrant-nationalities-declared-upon-landing-italy/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a:extLst>
              <a:ext uri="{FF2B5EF4-FFF2-40B4-BE49-F238E27FC236}">
                <a16:creationId xmlns:a16="http://schemas.microsoft.com/office/drawing/2014/main" id="{F5A7B939-DFF6-4945-826F-38892227B0CE}"/>
              </a:ext>
            </a:extLst>
          </p:cNvPr>
          <p:cNvPicPr>
            <a:picLocks noChangeAspect="1"/>
          </p:cNvPicPr>
          <p:nvPr/>
        </p:nvPicPr>
        <p:blipFill>
          <a:blip r:embed="rId4"/>
          <a:stretch>
            <a:fillRect/>
          </a:stretch>
        </p:blipFill>
        <p:spPr>
          <a:xfrm>
            <a:off x="2057400" y="612668"/>
            <a:ext cx="5029200" cy="5940532"/>
          </a:xfrm>
          <a:prstGeom prst="rect">
            <a:avLst/>
          </a:prstGeom>
        </p:spPr>
      </p:pic>
      <p:pic>
        <p:nvPicPr>
          <p:cNvPr id="9" name="Picture 8">
            <a:extLst>
              <a:ext uri="{FF2B5EF4-FFF2-40B4-BE49-F238E27FC236}">
                <a16:creationId xmlns:a16="http://schemas.microsoft.com/office/drawing/2014/main" id="{EC7203B5-7931-4294-A277-30BEA7F652DA}"/>
              </a:ext>
            </a:extLst>
          </p:cNvPr>
          <p:cNvPicPr>
            <a:picLocks noChangeAspect="1"/>
          </p:cNvPicPr>
          <p:nvPr/>
        </p:nvPicPr>
        <p:blipFill>
          <a:blip r:embed="rId5"/>
          <a:stretch>
            <a:fillRect/>
          </a:stretch>
        </p:blipFill>
        <p:spPr>
          <a:xfrm>
            <a:off x="381000" y="724639"/>
            <a:ext cx="1600200" cy="406830"/>
          </a:xfrm>
          <a:prstGeom prst="rect">
            <a:avLst/>
          </a:prstGeom>
        </p:spPr>
      </p:pic>
      <p:sp>
        <p:nvSpPr>
          <p:cNvPr id="11" name="AutoShape 8">
            <a:extLst>
              <a:ext uri="{FF2B5EF4-FFF2-40B4-BE49-F238E27FC236}">
                <a16:creationId xmlns:a16="http://schemas.microsoft.com/office/drawing/2014/main" id="{91880A5F-B5A7-4333-9C13-1072D699B34E}"/>
              </a:ext>
            </a:extLst>
          </p:cNvPr>
          <p:cNvSpPr>
            <a:spLocks noChangeArrowheads="1"/>
          </p:cNvSpPr>
          <p:nvPr/>
        </p:nvSpPr>
        <p:spPr bwMode="auto">
          <a:xfrm rot="16200000">
            <a:off x="1596685" y="1622003"/>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2047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486075" y="6162575"/>
            <a:ext cx="81534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https://en.wikipedia.org/wiki/Immigration_to_Italy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2E17AEA-50A5-4BF7-A555-7F56867198FF}"/>
              </a:ext>
            </a:extLst>
          </p:cNvPr>
          <p:cNvPicPr>
            <a:picLocks noChangeAspect="1"/>
          </p:cNvPicPr>
          <p:nvPr/>
        </p:nvPicPr>
        <p:blipFill>
          <a:blip r:embed="rId4"/>
          <a:stretch>
            <a:fillRect/>
          </a:stretch>
        </p:blipFill>
        <p:spPr>
          <a:xfrm>
            <a:off x="228600" y="1676400"/>
            <a:ext cx="8686800" cy="430481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E0C971B-60A3-438A-BA17-8832A62505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 y="257175"/>
            <a:ext cx="1476375" cy="1343025"/>
          </a:xfrm>
          <a:prstGeom prst="rect">
            <a:avLst/>
          </a:prstGeom>
        </p:spPr>
      </p:pic>
      <p:sp>
        <p:nvSpPr>
          <p:cNvPr id="8" name="TextBox 7">
            <a:extLst>
              <a:ext uri="{FF2B5EF4-FFF2-40B4-BE49-F238E27FC236}">
                <a16:creationId xmlns:a16="http://schemas.microsoft.com/office/drawing/2014/main" id="{FFB65345-CDD9-4B62-90DF-814B9CA1BFCE}"/>
              </a:ext>
            </a:extLst>
          </p:cNvPr>
          <p:cNvSpPr txBox="1"/>
          <p:nvPr/>
        </p:nvSpPr>
        <p:spPr>
          <a:xfrm>
            <a:off x="2133600" y="7106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Immigration to Italy</a:t>
            </a:r>
          </a:p>
        </p:txBody>
      </p:sp>
      <p:sp>
        <p:nvSpPr>
          <p:cNvPr id="7" name="Rectangle 2">
            <a:extLst>
              <a:ext uri="{FF2B5EF4-FFF2-40B4-BE49-F238E27FC236}">
                <a16:creationId xmlns:a16="http://schemas.microsoft.com/office/drawing/2014/main" id="{449B4344-7D8E-47F2-AC7C-61314AC15426}"/>
              </a:ext>
            </a:extLst>
          </p:cNvPr>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If you are interested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in this situation,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check link below for details . . .</a:t>
            </a:r>
          </a:p>
        </p:txBody>
      </p:sp>
    </p:spTree>
    <p:extLst>
      <p:ext uri="{BB962C8B-B14F-4D97-AF65-F5344CB8AC3E}">
        <p14:creationId xmlns:p14="http://schemas.microsoft.com/office/powerpoint/2010/main" val="150719959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36776" y="6589776"/>
            <a:ext cx="5867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https://www.dailysabah.com/world/europe/number-of-migrants-arriving-in-italy-doubles-in-12-months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a:extLst>
              <a:ext uri="{FF2B5EF4-FFF2-40B4-BE49-F238E27FC236}">
                <a16:creationId xmlns:a16="http://schemas.microsoft.com/office/drawing/2014/main" id="{B3C829ED-C225-45E2-AD12-4817411631A1}"/>
              </a:ext>
            </a:extLst>
          </p:cNvPr>
          <p:cNvPicPr>
            <a:picLocks noChangeAspect="1"/>
          </p:cNvPicPr>
          <p:nvPr/>
        </p:nvPicPr>
        <p:blipFill>
          <a:blip r:embed="rId4"/>
          <a:stretch>
            <a:fillRect/>
          </a:stretch>
        </p:blipFill>
        <p:spPr>
          <a:xfrm>
            <a:off x="1828800" y="201611"/>
            <a:ext cx="5486400" cy="6275389"/>
          </a:xfrm>
          <a:prstGeom prst="rect">
            <a:avLst/>
          </a:prstGeom>
        </p:spPr>
      </p:pic>
      <p:sp>
        <p:nvSpPr>
          <p:cNvPr id="16" name="TextBox 15">
            <a:extLst>
              <a:ext uri="{FF2B5EF4-FFF2-40B4-BE49-F238E27FC236}">
                <a16:creationId xmlns:a16="http://schemas.microsoft.com/office/drawing/2014/main" id="{701C0333-CEDD-42AD-85F6-15E7872AEE9F}"/>
              </a:ext>
            </a:extLst>
          </p:cNvPr>
          <p:cNvSpPr txBox="1"/>
          <p:nvPr/>
        </p:nvSpPr>
        <p:spPr>
          <a:xfrm>
            <a:off x="3599688" y="4751832"/>
            <a:ext cx="4572000"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16 August 2021</a:t>
            </a:r>
          </a:p>
        </p:txBody>
      </p:sp>
      <p:pic>
        <p:nvPicPr>
          <p:cNvPr id="17" name="Picture 16">
            <a:extLst>
              <a:ext uri="{FF2B5EF4-FFF2-40B4-BE49-F238E27FC236}">
                <a16:creationId xmlns:a16="http://schemas.microsoft.com/office/drawing/2014/main" id="{3821B58A-15AC-4426-93D4-EFAC9653CF0C}"/>
              </a:ext>
            </a:extLst>
          </p:cNvPr>
          <p:cNvPicPr>
            <a:picLocks noChangeAspect="1"/>
          </p:cNvPicPr>
          <p:nvPr/>
        </p:nvPicPr>
        <p:blipFill>
          <a:blip r:embed="rId5"/>
          <a:stretch>
            <a:fillRect/>
          </a:stretch>
        </p:blipFill>
        <p:spPr>
          <a:xfrm>
            <a:off x="914400" y="5448243"/>
            <a:ext cx="7302875" cy="1104957"/>
          </a:xfrm>
          <a:prstGeom prst="rect">
            <a:avLst/>
          </a:prstGeom>
          <a:ln w="50800">
            <a:solidFill>
              <a:srgbClr val="C00000"/>
            </a:solidFill>
          </a:ln>
        </p:spPr>
      </p:pic>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AE5D2476-F03F-47B3-90F1-12113B389E95}"/>
                  </a:ext>
                </a:extLst>
              </p14:cNvPr>
              <p14:cNvContentPartPr/>
              <p14:nvPr/>
            </p14:nvContentPartPr>
            <p14:xfrm>
              <a:off x="1380168" y="6171768"/>
              <a:ext cx="840960" cy="37080"/>
            </p14:xfrm>
          </p:contentPart>
        </mc:Choice>
        <mc:Fallback xmlns="">
          <p:pic>
            <p:nvPicPr>
              <p:cNvPr id="18" name="Ink 17">
                <a:extLst>
                  <a:ext uri="{FF2B5EF4-FFF2-40B4-BE49-F238E27FC236}">
                    <a16:creationId xmlns:a16="http://schemas.microsoft.com/office/drawing/2014/main" id="{AE5D2476-F03F-47B3-90F1-12113B389E95}"/>
                  </a:ext>
                </a:extLst>
              </p:cNvPr>
              <p:cNvPicPr/>
              <p:nvPr/>
            </p:nvPicPr>
            <p:blipFill>
              <a:blip r:embed="rId7"/>
              <a:stretch>
                <a:fillRect/>
              </a:stretch>
            </p:blipFill>
            <p:spPr>
              <a:xfrm>
                <a:off x="1326168" y="6064128"/>
                <a:ext cx="9486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D589105C-6F3F-4689-B805-F50BF359DC99}"/>
                  </a:ext>
                </a:extLst>
              </p14:cNvPr>
              <p14:cNvContentPartPr/>
              <p14:nvPr/>
            </p14:nvContentPartPr>
            <p14:xfrm>
              <a:off x="1362168" y="6317928"/>
              <a:ext cx="862920" cy="56160"/>
            </p14:xfrm>
          </p:contentPart>
        </mc:Choice>
        <mc:Fallback xmlns="">
          <p:pic>
            <p:nvPicPr>
              <p:cNvPr id="19" name="Ink 18">
                <a:extLst>
                  <a:ext uri="{FF2B5EF4-FFF2-40B4-BE49-F238E27FC236}">
                    <a16:creationId xmlns:a16="http://schemas.microsoft.com/office/drawing/2014/main" id="{D589105C-6F3F-4689-B805-F50BF359DC99}"/>
                  </a:ext>
                </a:extLst>
              </p:cNvPr>
              <p:cNvPicPr/>
              <p:nvPr/>
            </p:nvPicPr>
            <p:blipFill>
              <a:blip r:embed="rId9"/>
              <a:stretch>
                <a:fillRect/>
              </a:stretch>
            </p:blipFill>
            <p:spPr>
              <a:xfrm>
                <a:off x="1308168" y="6210288"/>
                <a:ext cx="970560" cy="271800"/>
              </a:xfrm>
              <a:prstGeom prst="rect">
                <a:avLst/>
              </a:prstGeom>
            </p:spPr>
          </p:pic>
        </mc:Fallback>
      </mc:AlternateContent>
    </p:spTree>
    <p:extLst>
      <p:ext uri="{BB962C8B-B14F-4D97-AF65-F5344CB8AC3E}">
        <p14:creationId xmlns:p14="http://schemas.microsoft.com/office/powerpoint/2010/main" val="158904270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634E99-F462-49FA-83B2-B8CF3C712436}"/>
              </a:ext>
            </a:extLst>
          </p:cNvPr>
          <p:cNvSpPr txBox="1"/>
          <p:nvPr/>
        </p:nvSpPr>
        <p:spPr>
          <a:xfrm>
            <a:off x="838200" y="6629400"/>
            <a:ext cx="7467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https://thehill.com/policy/international/569879-italian-coast-guard-rescues-fishing-boat-with-over-500-migrants-on-board</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5F1FD610-A7A9-48B5-ABC6-5A56DB8BB128}"/>
              </a:ext>
            </a:extLst>
          </p:cNvPr>
          <p:cNvPicPr>
            <a:picLocks noChangeAspect="1"/>
          </p:cNvPicPr>
          <p:nvPr/>
        </p:nvPicPr>
        <p:blipFill>
          <a:blip r:embed="rId4"/>
          <a:stretch>
            <a:fillRect/>
          </a:stretch>
        </p:blipFill>
        <p:spPr>
          <a:xfrm>
            <a:off x="1371600" y="1828800"/>
            <a:ext cx="6400800" cy="4701822"/>
          </a:xfrm>
          <a:prstGeom prst="rect">
            <a:avLst/>
          </a:prstGeom>
        </p:spPr>
      </p:pic>
      <p:pic>
        <p:nvPicPr>
          <p:cNvPr id="12" name="Picture 11">
            <a:extLst>
              <a:ext uri="{FF2B5EF4-FFF2-40B4-BE49-F238E27FC236}">
                <a16:creationId xmlns:a16="http://schemas.microsoft.com/office/drawing/2014/main" id="{BD79640C-E779-44E3-BFA2-8147D8415055}"/>
              </a:ext>
            </a:extLst>
          </p:cNvPr>
          <p:cNvPicPr>
            <a:picLocks noChangeAspect="1"/>
          </p:cNvPicPr>
          <p:nvPr/>
        </p:nvPicPr>
        <p:blipFill>
          <a:blip r:embed="rId5"/>
          <a:stretch>
            <a:fillRect/>
          </a:stretch>
        </p:blipFill>
        <p:spPr>
          <a:xfrm>
            <a:off x="1429512" y="398973"/>
            <a:ext cx="6400800" cy="1452405"/>
          </a:xfrm>
          <a:prstGeom prst="rect">
            <a:avLst/>
          </a:prstGeom>
        </p:spPr>
      </p:pic>
      <p:sp>
        <p:nvSpPr>
          <p:cNvPr id="14" name="TextBox 13">
            <a:extLst>
              <a:ext uri="{FF2B5EF4-FFF2-40B4-BE49-F238E27FC236}">
                <a16:creationId xmlns:a16="http://schemas.microsoft.com/office/drawing/2014/main" id="{A9ED0C55-B9FB-41C4-8259-02C3B1991FA1}"/>
              </a:ext>
            </a:extLst>
          </p:cNvPr>
          <p:cNvSpPr txBox="1"/>
          <p:nvPr/>
        </p:nvSpPr>
        <p:spPr>
          <a:xfrm>
            <a:off x="1380744" y="1783166"/>
            <a:ext cx="6422136"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28 August 2021</a:t>
            </a:r>
          </a:p>
        </p:txBody>
      </p:sp>
      <p:pic>
        <p:nvPicPr>
          <p:cNvPr id="15" name="Picture 14">
            <a:extLst>
              <a:ext uri="{FF2B5EF4-FFF2-40B4-BE49-F238E27FC236}">
                <a16:creationId xmlns:a16="http://schemas.microsoft.com/office/drawing/2014/main" id="{0CF38979-74B3-4129-9B45-6CB8B11F3EDE}"/>
              </a:ext>
            </a:extLst>
          </p:cNvPr>
          <p:cNvPicPr>
            <a:picLocks noChangeAspect="1"/>
          </p:cNvPicPr>
          <p:nvPr/>
        </p:nvPicPr>
        <p:blipFill>
          <a:blip r:embed="rId6"/>
          <a:stretch>
            <a:fillRect/>
          </a:stretch>
        </p:blipFill>
        <p:spPr>
          <a:xfrm>
            <a:off x="304800" y="457200"/>
            <a:ext cx="914400" cy="921380"/>
          </a:xfrm>
          <a:prstGeom prst="rect">
            <a:avLst/>
          </a:prstGeom>
        </p:spPr>
      </p:pic>
    </p:spTree>
    <p:extLst>
      <p:ext uri="{BB962C8B-B14F-4D97-AF65-F5344CB8AC3E}">
        <p14:creationId xmlns:p14="http://schemas.microsoft.com/office/powerpoint/2010/main" val="2618685757"/>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932296"/>
            <a:ext cx="7315200" cy="4339650"/>
          </a:xfrm>
        </p:spPr>
        <p:txBody>
          <a:bodyPr/>
          <a:lstStyle/>
          <a:p>
            <a:pPr eaLnBrk="1" hangingPunct="1"/>
            <a:r>
              <a:rPr lang="en-US" sz="2800" dirty="0">
                <a:solidFill>
                  <a:schemeClr val="accent1"/>
                </a:solidFill>
              </a:rPr>
              <a:t>“Still, the population is large, and these trends are likely to reverse.  </a:t>
            </a:r>
            <a:r>
              <a:rPr lang="en-US" sz="3600" b="1" dirty="0">
                <a:solidFill>
                  <a:schemeClr val="bg1">
                    <a:lumMod val="75000"/>
                  </a:schemeClr>
                </a:solidFill>
              </a:rPr>
              <a:t>Also, there are </a:t>
            </a:r>
            <a:r>
              <a:rPr lang="en-US" sz="3600" b="1" i="1" dirty="0">
                <a:solidFill>
                  <a:schemeClr val="bg1">
                    <a:lumMod val="75000"/>
                  </a:schemeClr>
                </a:solidFill>
              </a:rPr>
              <a:t>many</a:t>
            </a:r>
            <a:r>
              <a:rPr lang="en-US" sz="3600" b="1" dirty="0">
                <a:solidFill>
                  <a:schemeClr val="bg1">
                    <a:lumMod val="75000"/>
                  </a:schemeClr>
                </a:solidFill>
              </a:rPr>
              <a:t> people who want to immigrate to Italy</a:t>
            </a:r>
            <a:r>
              <a:rPr lang="en-US" sz="2800" dirty="0">
                <a:solidFill>
                  <a:schemeClr val="accent1"/>
                </a:solidFill>
              </a:rPr>
              <a:t>, and in fact, there are countless numbers of illegal aliens crossing its borders daily.  Thus, although Italy will probably change, its cultural base should be relatively secure, at least for the foreseeable future.”</a:t>
            </a:r>
            <a:endParaRPr lang="en-US" dirty="0">
              <a:solidFill>
                <a:schemeClr val="accent1"/>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a:extLst>
              <a:ext uri="{FF2B5EF4-FFF2-40B4-BE49-F238E27FC236}">
                <a16:creationId xmlns:a16="http://schemas.microsoft.com/office/drawing/2014/main" id="{44B196DF-E228-4B46-B31D-FF54D1E2D55A}"/>
              </a:ext>
            </a:extLst>
          </p:cNvPr>
          <p:cNvSpPr txBox="1">
            <a:spLocks noChangeArrowheads="1"/>
          </p:cNvSpPr>
          <p:nvPr/>
        </p:nvSpPr>
        <p:spPr bwMode="auto">
          <a:xfrm>
            <a:off x="1276150" y="4497050"/>
            <a:ext cx="6629400" cy="1446550"/>
          </a:xfrm>
          <a:prstGeom prst="rect">
            <a:avLst/>
          </a:prstGeom>
          <a:solidFill>
            <a:schemeClr val="bg1"/>
          </a:solidFill>
          <a:ln w="76200">
            <a:solidFill>
              <a:schemeClr val="tx1"/>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they’re willing to risk dying to get there . . .</a:t>
            </a:r>
          </a:p>
        </p:txBody>
      </p:sp>
    </p:spTree>
    <p:extLst>
      <p:ext uri="{BB962C8B-B14F-4D97-AF65-F5344CB8AC3E}">
        <p14:creationId xmlns:p14="http://schemas.microsoft.com/office/powerpoint/2010/main" val="20511568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762000" y="251460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Thousands of migrants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drown each year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trying to reach Greece or Italy . . .</a:t>
            </a:r>
          </a:p>
        </p:txBody>
      </p:sp>
      <p:sp>
        <p:nvSpPr>
          <p:cNvPr id="3" name="Rectangle 4"/>
          <p:cNvSpPr>
            <a:spLocks noChangeArrowheads="1"/>
          </p:cNvSpPr>
          <p:nvPr/>
        </p:nvSpPr>
        <p:spPr bwMode="auto">
          <a:xfrm>
            <a:off x="3134778" y="6541635"/>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1218186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7B36F3-5E1C-3233-61E2-6B5D4FCDE2C0}"/>
              </a:ext>
            </a:extLst>
          </p:cNvPr>
          <p:cNvPicPr>
            <a:picLocks noChangeAspect="1"/>
          </p:cNvPicPr>
          <p:nvPr/>
        </p:nvPicPr>
        <p:blipFill>
          <a:blip r:embed="rId3"/>
          <a:stretch>
            <a:fillRect/>
          </a:stretch>
        </p:blipFill>
        <p:spPr>
          <a:xfrm>
            <a:off x="547486" y="762000"/>
            <a:ext cx="8072123" cy="5862351"/>
          </a:xfrm>
          <a:prstGeom prst="rect">
            <a:avLst/>
          </a:prstGeom>
        </p:spPr>
      </p:pic>
      <p:sp>
        <p:nvSpPr>
          <p:cNvPr id="5" name="Rectangle 4">
            <a:extLst>
              <a:ext uri="{FF2B5EF4-FFF2-40B4-BE49-F238E27FC236}">
                <a16:creationId xmlns:a16="http://schemas.microsoft.com/office/drawing/2014/main" id="{E62E5B48-F60A-B74D-455B-4C237A758F85}"/>
              </a:ext>
            </a:extLst>
          </p:cNvPr>
          <p:cNvSpPr>
            <a:spLocks noChangeArrowheads="1"/>
          </p:cNvSpPr>
          <p:nvPr/>
        </p:nvSpPr>
        <p:spPr bwMode="auto">
          <a:xfrm>
            <a:off x="1905000" y="6574686"/>
            <a:ext cx="5317073"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https://www.statista.com/statistics/1082077/deaths-of-migrants-in-the-mediterranean-sea/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3">
            <a:extLst>
              <a:ext uri="{FF2B5EF4-FFF2-40B4-BE49-F238E27FC236}">
                <a16:creationId xmlns:a16="http://schemas.microsoft.com/office/drawing/2014/main" id="{F14DCDA2-0F56-F0A8-ED7B-7EE528D3944F}"/>
              </a:ext>
            </a:extLst>
          </p:cNvPr>
          <p:cNvSpPr>
            <a:spLocks noChangeArrowheads="1"/>
          </p:cNvSpPr>
          <p:nvPr/>
        </p:nvSpPr>
        <p:spPr bwMode="auto">
          <a:xfrm>
            <a:off x="762000" y="457200"/>
            <a:ext cx="7645400" cy="95410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Number of recorded deaths of migrants in the Mediterranean Sea from 2014 to 2021 </a:t>
            </a:r>
          </a:p>
        </p:txBody>
      </p:sp>
    </p:spTree>
    <p:extLst>
      <p:ext uri="{BB962C8B-B14F-4D97-AF65-F5344CB8AC3E}">
        <p14:creationId xmlns:p14="http://schemas.microsoft.com/office/powerpoint/2010/main" val="311342720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http://www.bbc.com/news/world-europe-24583286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173BFE79-36E5-4294-863F-0A7E2A19DA0B}"/>
              </a:ext>
            </a:extLst>
          </p:cNvPr>
          <p:cNvPicPr>
            <a:picLocks noChangeAspect="1"/>
          </p:cNvPicPr>
          <p:nvPr/>
        </p:nvPicPr>
        <p:blipFill>
          <a:blip r:embed="rId4"/>
          <a:stretch>
            <a:fillRect/>
          </a:stretch>
        </p:blipFill>
        <p:spPr>
          <a:xfrm>
            <a:off x="457200" y="1219200"/>
            <a:ext cx="8229600" cy="4758922"/>
          </a:xfrm>
          <a:prstGeom prst="rect">
            <a:avLst/>
          </a:prstGeom>
        </p:spPr>
      </p:pic>
      <p:sp>
        <p:nvSpPr>
          <p:cNvPr id="6" name="Rectangle 5">
            <a:extLst>
              <a:ext uri="{FF2B5EF4-FFF2-40B4-BE49-F238E27FC236}">
                <a16:creationId xmlns:a16="http://schemas.microsoft.com/office/drawing/2014/main" id="{4E9CEC70-D173-48E6-A2E3-3F3BE2AD768D}"/>
              </a:ext>
            </a:extLst>
          </p:cNvPr>
          <p:cNvSpPr/>
          <p:nvPr/>
        </p:nvSpPr>
        <p:spPr bwMode="auto">
          <a:xfrm>
            <a:off x="5821680" y="990600"/>
            <a:ext cx="1600200" cy="609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6936820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267614437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266873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16223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23772425"/>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9" y="97398"/>
            <a:ext cx="6858000" cy="6455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173233" y="6553200"/>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http://www.bbc.com/news/world-africa-32311358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56AF440-21DA-4E6D-800D-762A331B5207}"/>
                  </a:ext>
                </a:extLst>
              </p14:cNvPr>
              <p14:cNvContentPartPr/>
              <p14:nvPr/>
            </p14:nvContentPartPr>
            <p14:xfrm>
              <a:off x="1739660" y="4735880"/>
              <a:ext cx="2921040" cy="78480"/>
            </p14:xfrm>
          </p:contentPart>
        </mc:Choice>
        <mc:Fallback xmlns="">
          <p:pic>
            <p:nvPicPr>
              <p:cNvPr id="2" name="Ink 1">
                <a:extLst>
                  <a:ext uri="{FF2B5EF4-FFF2-40B4-BE49-F238E27FC236}">
                    <a16:creationId xmlns:a16="http://schemas.microsoft.com/office/drawing/2014/main" id="{356AF440-21DA-4E6D-800D-762A331B5207}"/>
                  </a:ext>
                </a:extLst>
              </p:cNvPr>
              <p:cNvPicPr/>
              <p:nvPr/>
            </p:nvPicPr>
            <p:blipFill>
              <a:blip r:embed="rId6"/>
              <a:stretch>
                <a:fillRect/>
              </a:stretch>
            </p:blipFill>
            <p:spPr>
              <a:xfrm>
                <a:off x="1685660" y="4628240"/>
                <a:ext cx="3028680" cy="294120"/>
              </a:xfrm>
              <a:prstGeom prst="rect">
                <a:avLst/>
              </a:prstGeom>
            </p:spPr>
          </p:pic>
        </mc:Fallback>
      </mc:AlternateContent>
    </p:spTree>
    <p:extLst>
      <p:ext uri="{BB962C8B-B14F-4D97-AF65-F5344CB8AC3E}">
        <p14:creationId xmlns:p14="http://schemas.microsoft.com/office/powerpoint/2010/main" val="379509732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447800" y="6551842"/>
            <a:ext cx="6248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https://www.michigansthumb.com/news/article/Italy-presses-EU-nations-to-open-ports-to-rescued-16362678.php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3F5CF555-FC96-40F1-92F8-E9FD6DC23A4A}"/>
              </a:ext>
            </a:extLst>
          </p:cNvPr>
          <p:cNvPicPr>
            <a:picLocks noChangeAspect="1"/>
          </p:cNvPicPr>
          <p:nvPr/>
        </p:nvPicPr>
        <p:blipFill>
          <a:blip r:embed="rId4"/>
          <a:stretch>
            <a:fillRect/>
          </a:stretch>
        </p:blipFill>
        <p:spPr>
          <a:xfrm>
            <a:off x="1600200" y="311615"/>
            <a:ext cx="5943600" cy="6241585"/>
          </a:xfrm>
          <a:prstGeom prst="rect">
            <a:avLst/>
          </a:prstGeom>
        </p:spPr>
      </p:pic>
      <p:sp>
        <p:nvSpPr>
          <p:cNvPr id="7" name="TextBox 6">
            <a:extLst>
              <a:ext uri="{FF2B5EF4-FFF2-40B4-BE49-F238E27FC236}">
                <a16:creationId xmlns:a16="http://schemas.microsoft.com/office/drawing/2014/main" id="{13CBA029-ECAC-4FA0-AC87-8647E7B96E29}"/>
              </a:ext>
            </a:extLst>
          </p:cNvPr>
          <p:cNvSpPr txBox="1"/>
          <p:nvPr/>
        </p:nvSpPr>
        <p:spPr>
          <a:xfrm>
            <a:off x="1551432" y="1389888"/>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04 August 2021</a:t>
            </a:r>
          </a:p>
        </p:txBody>
      </p:sp>
      <p:sp>
        <p:nvSpPr>
          <p:cNvPr id="11" name="Rectangle 10">
            <a:extLst>
              <a:ext uri="{FF2B5EF4-FFF2-40B4-BE49-F238E27FC236}">
                <a16:creationId xmlns:a16="http://schemas.microsoft.com/office/drawing/2014/main" id="{8659672B-F4E6-443C-844D-F993D8CEE78A}"/>
              </a:ext>
            </a:extLst>
          </p:cNvPr>
          <p:cNvSpPr/>
          <p:nvPr/>
        </p:nvSpPr>
        <p:spPr bwMode="auto">
          <a:xfrm>
            <a:off x="5715000" y="1066800"/>
            <a:ext cx="1143000" cy="66164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69628E29-E123-4B6A-AFA1-062AA94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565" y="838200"/>
            <a:ext cx="761123" cy="89024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E6B1AA-7C22-46BD-84F6-349A9FCD4ED7}"/>
                  </a:ext>
                </a:extLst>
              </p14:cNvPr>
              <p14:cNvContentPartPr/>
              <p14:nvPr/>
            </p14:nvContentPartPr>
            <p14:xfrm>
              <a:off x="1636128" y="1535328"/>
              <a:ext cx="1563480" cy="19800"/>
            </p14:xfrm>
          </p:contentPart>
        </mc:Choice>
        <mc:Fallback xmlns="">
          <p:pic>
            <p:nvPicPr>
              <p:cNvPr id="12" name="Ink 11">
                <a:extLst>
                  <a:ext uri="{FF2B5EF4-FFF2-40B4-BE49-F238E27FC236}">
                    <a16:creationId xmlns:a16="http://schemas.microsoft.com/office/drawing/2014/main" id="{37E6B1AA-7C22-46BD-84F6-349A9FCD4ED7}"/>
                  </a:ext>
                </a:extLst>
              </p:cNvPr>
              <p:cNvPicPr/>
              <p:nvPr/>
            </p:nvPicPr>
            <p:blipFill>
              <a:blip r:embed="rId7"/>
              <a:stretch>
                <a:fillRect/>
              </a:stretch>
            </p:blipFill>
            <p:spPr>
              <a:xfrm>
                <a:off x="1582488" y="1427328"/>
                <a:ext cx="1671120" cy="235440"/>
              </a:xfrm>
              <a:prstGeom prst="rect">
                <a:avLst/>
              </a:prstGeom>
            </p:spPr>
          </p:pic>
        </mc:Fallback>
      </mc:AlternateContent>
    </p:spTree>
    <p:extLst>
      <p:ext uri="{BB962C8B-B14F-4D97-AF65-F5344CB8AC3E}">
        <p14:creationId xmlns:p14="http://schemas.microsoft.com/office/powerpoint/2010/main" val="113770227"/>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http://www.bbc.com/news/world-africa-32332767</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8" y="381000"/>
            <a:ext cx="792158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C4CD6EB-556E-4389-B579-DE93E8B51388}"/>
              </a:ext>
            </a:extLst>
          </p:cNvPr>
          <p:cNvSpPr txBox="1"/>
          <p:nvPr/>
        </p:nvSpPr>
        <p:spPr>
          <a:xfrm>
            <a:off x="734568" y="847344"/>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16 April 2018</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9EF522-3B07-4348-B963-2F84C7050144}"/>
                  </a:ext>
                </a:extLst>
              </p14:cNvPr>
              <p14:cNvContentPartPr/>
              <p14:nvPr/>
            </p14:nvContentPartPr>
            <p14:xfrm>
              <a:off x="849888" y="1014048"/>
              <a:ext cx="1322280" cy="19800"/>
            </p14:xfrm>
          </p:contentPart>
        </mc:Choice>
        <mc:Fallback xmlns="">
          <p:pic>
            <p:nvPicPr>
              <p:cNvPr id="3" name="Ink 2">
                <a:extLst>
                  <a:ext uri="{FF2B5EF4-FFF2-40B4-BE49-F238E27FC236}">
                    <a16:creationId xmlns:a16="http://schemas.microsoft.com/office/drawing/2014/main" id="{C09EF522-3B07-4348-B963-2F84C7050144}"/>
                  </a:ext>
                </a:extLst>
              </p:cNvPr>
              <p:cNvPicPr/>
              <p:nvPr/>
            </p:nvPicPr>
            <p:blipFill>
              <a:blip r:embed="rId6"/>
              <a:stretch>
                <a:fillRect/>
              </a:stretch>
            </p:blipFill>
            <p:spPr>
              <a:xfrm>
                <a:off x="795888" y="906408"/>
                <a:ext cx="1429920" cy="235440"/>
              </a:xfrm>
              <a:prstGeom prst="rect">
                <a:avLst/>
              </a:prstGeom>
            </p:spPr>
          </p:pic>
        </mc:Fallback>
      </mc:AlternateContent>
    </p:spTree>
    <p:extLst>
      <p:ext uri="{BB962C8B-B14F-4D97-AF65-F5344CB8AC3E}">
        <p14:creationId xmlns:p14="http://schemas.microsoft.com/office/powerpoint/2010/main" val="35774363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7" y="228600"/>
            <a:ext cx="517660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4"/>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4" name="Freeform 3"/>
          <p:cNvSpPr/>
          <p:nvPr/>
        </p:nvSpPr>
        <p:spPr bwMode="auto">
          <a:xfrm>
            <a:off x="1846943" y="4981748"/>
            <a:ext cx="3113315" cy="1087483"/>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145296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367894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29025"/>
            <a:ext cx="8229600" cy="15240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to complicate the situation still further . . .</a:t>
            </a:r>
          </a:p>
        </p:txBody>
      </p:sp>
    </p:spTree>
    <p:extLst>
      <p:ext uri="{BB962C8B-B14F-4D97-AF65-F5344CB8AC3E}">
        <p14:creationId xmlns:p14="http://schemas.microsoft.com/office/powerpoint/2010/main" val="51418413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295400"/>
            <a:ext cx="7315200" cy="4893647"/>
          </a:xfrm>
        </p:spPr>
        <p:txBody>
          <a:bodyPr/>
          <a:lstStyle/>
          <a:p>
            <a:pPr eaLnBrk="1" hangingPunct="1"/>
            <a:r>
              <a:rPr lang="en-US" sz="2800" dirty="0">
                <a:solidFill>
                  <a:schemeClr val="accent1"/>
                </a:solidFill>
              </a:rPr>
              <a:t>“Still, the population is large, and these trends are likely to reverse.  Also, there are many people who want to immigrate to Italy, and in fac</a:t>
            </a:r>
            <a:r>
              <a:rPr lang="en-US" sz="2400" dirty="0">
                <a:solidFill>
                  <a:schemeClr val="accent1"/>
                </a:solidFill>
              </a:rPr>
              <a:t>t</a:t>
            </a:r>
            <a:r>
              <a:rPr lang="en-US" sz="2800" dirty="0">
                <a:solidFill>
                  <a:schemeClr val="accent1"/>
                </a:solidFill>
              </a:rPr>
              <a:t>, </a:t>
            </a:r>
            <a:r>
              <a:rPr lang="en-US" sz="3600" b="1" dirty="0"/>
              <a:t>there are countless numbers of illegal aliens crossing its borders daily</a:t>
            </a:r>
            <a:r>
              <a:rPr lang="en-US" sz="2800" dirty="0">
                <a:solidFill>
                  <a:schemeClr val="accent1"/>
                </a:solidFill>
              </a:rPr>
              <a:t>. </a:t>
            </a:r>
            <a:r>
              <a:rPr lang="en-US" dirty="0"/>
              <a:t> </a:t>
            </a:r>
            <a:r>
              <a:rPr lang="en-US" sz="2800" dirty="0">
                <a:solidFill>
                  <a:schemeClr val="accent1"/>
                </a:solidFill>
              </a:rPr>
              <a:t>Thus, although Italy will probably change, its cultural base should be relatively secure, at least for the foreseeable future.”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98560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291709"/>
        </a:solidFill>
        <a:effectLst/>
      </p:bgPr>
    </p:bg>
    <p:spTree>
      <p:nvGrpSpPr>
        <p:cNvPr id="1" name=""/>
        <p:cNvGrpSpPr/>
        <p:nvPr/>
      </p:nvGrpSpPr>
      <p:grpSpPr>
        <a:xfrm>
          <a:off x="0" y="0"/>
          <a:ext cx="0" cy="0"/>
          <a:chOff x="0" y="0"/>
          <a:chExt cx="0" cy="0"/>
        </a:xfrm>
      </p:grpSpPr>
      <p:pic>
        <p:nvPicPr>
          <p:cNvPr id="3" name="Picture 2" descr="A person speaking into microphones&#10;&#10;Description automatically generated">
            <a:extLst>
              <a:ext uri="{FF2B5EF4-FFF2-40B4-BE49-F238E27FC236}">
                <a16:creationId xmlns:a16="http://schemas.microsoft.com/office/drawing/2014/main" id="{F483EF71-5754-0DEA-6E29-E14F14F23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964"/>
            <a:ext cx="9144000" cy="5148072"/>
          </a:xfrm>
          <a:prstGeom prst="rect">
            <a:avLst/>
          </a:prstGeom>
        </p:spPr>
      </p:pic>
      <p:sp>
        <p:nvSpPr>
          <p:cNvPr id="5" name="TextBox 4">
            <a:extLst>
              <a:ext uri="{FF2B5EF4-FFF2-40B4-BE49-F238E27FC236}">
                <a16:creationId xmlns:a16="http://schemas.microsoft.com/office/drawing/2014/main" id="{191C23D1-2EAD-6551-7D06-2DC9A9EA6E5F}"/>
              </a:ext>
            </a:extLst>
          </p:cNvPr>
          <p:cNvSpPr txBox="1"/>
          <p:nvPr/>
        </p:nvSpPr>
        <p:spPr>
          <a:xfrm>
            <a:off x="685800" y="4532293"/>
            <a:ext cx="7772400"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Europe’s Open Back Door: Italian Migration Up 50% in 2023</a:t>
            </a:r>
          </a:p>
        </p:txBody>
      </p:sp>
      <p:sp>
        <p:nvSpPr>
          <p:cNvPr id="7" name="TextBox 6">
            <a:extLst>
              <a:ext uri="{FF2B5EF4-FFF2-40B4-BE49-F238E27FC236}">
                <a16:creationId xmlns:a16="http://schemas.microsoft.com/office/drawing/2014/main" id="{8420E228-2096-3056-3779-EECBA1DA4B44}"/>
              </a:ext>
            </a:extLst>
          </p:cNvPr>
          <p:cNvSpPr txBox="1"/>
          <p:nvPr/>
        </p:nvSpPr>
        <p:spPr>
          <a:xfrm>
            <a:off x="447675" y="6400800"/>
            <a:ext cx="8229600" cy="400110"/>
          </a:xfrm>
          <a:prstGeom prst="rect">
            <a:avLst/>
          </a:prstGeom>
          <a:noFill/>
        </p:spPr>
        <p:txBody>
          <a:bodyPr wrap="square">
            <a:spAutoFit/>
          </a:bodyPr>
          <a:lstStyle/>
          <a:p>
            <a:r>
              <a:rPr lang="en-US" sz="1000" i="0" dirty="0">
                <a:solidFill>
                  <a:schemeClr val="bg1"/>
                </a:solidFill>
                <a:hlinkClick r:id="rId4"/>
              </a:rPr>
              <a:t>https://europeanconservative.com/articles/news/europes-open-back-door-italian-migration-up-50-in-2023/</a:t>
            </a:r>
            <a:endParaRPr lang="en-US" sz="1000" i="0" dirty="0">
              <a:solidFill>
                <a:schemeClr val="bg1"/>
              </a:solidFill>
            </a:endParaRPr>
          </a:p>
        </p:txBody>
      </p:sp>
      <p:sp>
        <p:nvSpPr>
          <p:cNvPr id="9" name="TextBox 8">
            <a:extLst>
              <a:ext uri="{FF2B5EF4-FFF2-40B4-BE49-F238E27FC236}">
                <a16:creationId xmlns:a16="http://schemas.microsoft.com/office/drawing/2014/main" id="{5C9A0817-63EC-0324-ABB1-2B56434C866C}"/>
              </a:ext>
            </a:extLst>
          </p:cNvPr>
          <p:cNvSpPr txBox="1"/>
          <p:nvPr/>
        </p:nvSpPr>
        <p:spPr>
          <a:xfrm>
            <a:off x="2286000" y="5410200"/>
            <a:ext cx="4572000" cy="461665"/>
          </a:xfrm>
          <a:prstGeom prst="rect">
            <a:avLst/>
          </a:prstGeom>
          <a:noFill/>
        </p:spPr>
        <p:txBody>
          <a:bodyPr wrap="square">
            <a:spAutoFit/>
          </a:bodyPr>
          <a:lstStyle/>
          <a:p>
            <a:r>
              <a:rPr lang="en-US" sz="2400" b="1" dirty="0" err="1">
                <a:solidFill>
                  <a:schemeClr val="bg1"/>
                </a:solidFill>
                <a:effectLst>
                  <a:outerShdw blurRad="38100" dist="38100" dir="2700000" algn="tl">
                    <a:srgbClr val="000000">
                      <a:alpha val="43137"/>
                    </a:srgbClr>
                  </a:outerShdw>
                </a:effectLst>
              </a:rPr>
              <a:t>Giorgia</a:t>
            </a:r>
            <a:r>
              <a:rPr lang="en-US" sz="2400" b="1" dirty="0">
                <a:solidFill>
                  <a:schemeClr val="bg1"/>
                </a:solidFill>
                <a:effectLst>
                  <a:outerShdw blurRad="38100" dist="38100" dir="2700000" algn="tl">
                    <a:srgbClr val="000000">
                      <a:alpha val="43137"/>
                    </a:srgbClr>
                  </a:outerShdw>
                </a:effectLst>
              </a:rPr>
              <a:t> </a:t>
            </a:r>
            <a:r>
              <a:rPr lang="en-US" sz="2400" b="1" dirty="0" err="1">
                <a:solidFill>
                  <a:schemeClr val="bg1"/>
                </a:solidFill>
                <a:effectLst>
                  <a:outerShdw blurRad="38100" dist="38100" dir="2700000" algn="tl">
                    <a:srgbClr val="000000">
                      <a:alpha val="43137"/>
                    </a:srgbClr>
                  </a:outerShdw>
                </a:effectLst>
              </a:rPr>
              <a:t>Meloni</a:t>
            </a:r>
            <a:endParaRPr lang="en-US" sz="2400" b="1"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FF0ED093-8918-6AFB-CE18-A6ADCC9311F8}"/>
              </a:ext>
            </a:extLst>
          </p:cNvPr>
          <p:cNvSpPr txBox="1"/>
          <p:nvPr/>
        </p:nvSpPr>
        <p:spPr>
          <a:xfrm>
            <a:off x="3609975" y="6016823"/>
            <a:ext cx="1905000" cy="307777"/>
          </a:xfrm>
          <a:prstGeom prst="rect">
            <a:avLst/>
          </a:prstGeom>
          <a:noFill/>
        </p:spPr>
        <p:txBody>
          <a:bodyPr wrap="square">
            <a:spAutoFit/>
          </a:bodyPr>
          <a:lstStyle/>
          <a:p>
            <a:r>
              <a:rPr lang="en-US" sz="1400" b="0" i="0" dirty="0">
                <a:solidFill>
                  <a:schemeClr val="bg1"/>
                </a:solidFill>
              </a:rPr>
              <a:t>4 January 2024 </a:t>
            </a:r>
          </a:p>
        </p:txBody>
      </p:sp>
      <p:pic>
        <p:nvPicPr>
          <p:cNvPr id="15" name="Picture 14" descr="A black and white logo&#10;&#10;Description automatically generated">
            <a:extLst>
              <a:ext uri="{FF2B5EF4-FFF2-40B4-BE49-F238E27FC236}">
                <a16:creationId xmlns:a16="http://schemas.microsoft.com/office/drawing/2014/main" id="{15AB43BE-3A32-3B26-FE6B-02C70E478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1393295"/>
            <a:ext cx="3200400" cy="511705"/>
          </a:xfrm>
          <a:prstGeom prst="rect">
            <a:avLst/>
          </a:prstGeom>
        </p:spPr>
      </p:pic>
    </p:spTree>
    <p:extLst>
      <p:ext uri="{BB962C8B-B14F-4D97-AF65-F5344CB8AC3E}">
        <p14:creationId xmlns:p14="http://schemas.microsoft.com/office/powerpoint/2010/main" val="159997740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9635" name="Rectangle 3"/>
          <p:cNvSpPr>
            <a:spLocks noGrp="1" noChangeArrowheads="1"/>
          </p:cNvSpPr>
          <p:nvPr>
            <p:ph type="body" idx="1"/>
          </p:nvPr>
        </p:nvSpPr>
        <p:spPr>
          <a:xfrm>
            <a:off x="914400" y="1647885"/>
            <a:ext cx="7315200" cy="4524315"/>
          </a:xfrm>
        </p:spPr>
        <p:txBody>
          <a:bodyPr/>
          <a:lstStyle/>
          <a:p>
            <a:pPr eaLnBrk="1" hangingPunct="1"/>
            <a:r>
              <a:rPr lang="en-US" sz="2400" dirty="0">
                <a:solidFill>
                  <a:schemeClr val="accent1"/>
                </a:solidFill>
              </a:rPr>
              <a:t>“Still, the population is large, and these trends are likely to reverse.  Also, there are many people who want to </a:t>
            </a:r>
            <a:r>
              <a:rPr lang="en-US" sz="3600" b="1" dirty="0"/>
              <a:t>immigrate to Italy</a:t>
            </a:r>
            <a:r>
              <a:rPr lang="en-US" sz="2400" dirty="0">
                <a:solidFill>
                  <a:schemeClr val="accent1"/>
                </a:solidFill>
              </a:rPr>
              <a:t>, and in fact, there are countless numbers of </a:t>
            </a:r>
          </a:p>
          <a:p>
            <a:pPr eaLnBrk="1" hangingPunct="1">
              <a:buNone/>
            </a:pPr>
            <a:r>
              <a:rPr lang="en-US" sz="2400" b="1" dirty="0">
                <a:solidFill>
                  <a:schemeClr val="accent1"/>
                </a:solidFill>
              </a:rPr>
              <a:t>	</a:t>
            </a:r>
            <a:r>
              <a:rPr lang="en-US" sz="3600" b="1" dirty="0"/>
              <a:t>illegal aliens crossing its borders daily</a:t>
            </a:r>
            <a:r>
              <a:rPr lang="en-US" sz="2400" dirty="0">
                <a:solidFill>
                  <a:schemeClr val="accent1"/>
                </a:solidFill>
              </a:rPr>
              <a:t>.</a:t>
            </a:r>
            <a:r>
              <a:rPr lang="en-US" dirty="0"/>
              <a:t>  </a:t>
            </a:r>
            <a:r>
              <a:rPr lang="en-US" sz="2400" dirty="0">
                <a:solidFill>
                  <a:schemeClr val="accent1"/>
                </a:solidFill>
              </a:rPr>
              <a:t>Thus, although</a:t>
            </a:r>
            <a:r>
              <a:rPr lang="en-US" dirty="0"/>
              <a:t> </a:t>
            </a:r>
            <a:r>
              <a:rPr lang="en-US" sz="3600" b="1" dirty="0"/>
              <a:t>Italy will probably change, its cultural base </a:t>
            </a:r>
            <a:r>
              <a:rPr lang="en-US" sz="2400" dirty="0">
                <a:solidFill>
                  <a:schemeClr val="accent1"/>
                </a:solidFill>
              </a:rPr>
              <a:t>should be relatively secure, at least for the foreseeable future.”</a:t>
            </a:r>
            <a:endParaRPr lang="en-US" dirty="0">
              <a:solidFill>
                <a:schemeClr val="accent1"/>
              </a:solidFill>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393207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8B7A6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090C6-F47E-5483-91FD-CAAAFE6ECE4A}"/>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Rectangle 2"/>
          <p:cNvSpPr>
            <a:spLocks noChangeArrowheads="1"/>
          </p:cNvSpPr>
          <p:nvPr/>
        </p:nvSpPr>
        <p:spPr bwMode="auto">
          <a:xfrm>
            <a:off x="183632" y="6551842"/>
            <a:ext cx="8773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https://www.politico.eu/cdn-cgi/image/width=1920,quality=80,onerror=redirect,format=auto/wp-content/uploads/2023/10/06/GettyImages-1674680061-scaled.jpg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0C654CAB-D838-64A0-6D62-A3F0F0FDF5E4}"/>
              </a:ext>
            </a:extLst>
          </p:cNvPr>
          <p:cNvSpPr txBox="1"/>
          <p:nvPr/>
        </p:nvSpPr>
        <p:spPr>
          <a:xfrm>
            <a:off x="684210" y="1219200"/>
            <a:ext cx="7772400" cy="1128653"/>
          </a:xfrm>
          <a:prstGeom prst="rect">
            <a:avLst/>
          </a:prstGeom>
          <a:noFill/>
        </p:spPr>
        <p:txBody>
          <a:bodyPr wrap="square">
            <a:noAutofit/>
          </a:bodyPr>
          <a:lstStyle/>
          <a:p>
            <a:r>
              <a:rPr lang="en-US" b="1" dirty="0">
                <a:solidFill>
                  <a:schemeClr val="bg1"/>
                </a:solidFill>
                <a:effectLst>
                  <a:outerShdw blurRad="38100" dist="38100" dir="2700000" algn="tl">
                    <a:srgbClr val="000000">
                      <a:alpha val="43137"/>
                    </a:srgbClr>
                  </a:outerShdw>
                </a:effectLst>
              </a:rPr>
              <a:t>Sunak, </a:t>
            </a:r>
            <a:r>
              <a:rPr lang="en-US" b="1" dirty="0" err="1">
                <a:solidFill>
                  <a:schemeClr val="bg1"/>
                </a:solidFill>
                <a:effectLst>
                  <a:outerShdw blurRad="38100" dist="38100" dir="2700000" algn="tl">
                    <a:srgbClr val="000000">
                      <a:alpha val="43137"/>
                    </a:srgbClr>
                  </a:outerShdw>
                </a:effectLst>
              </a:rPr>
              <a:t>Meloni</a:t>
            </a:r>
            <a:r>
              <a:rPr lang="en-US" b="1" dirty="0">
                <a:solidFill>
                  <a:schemeClr val="bg1"/>
                </a:solidFill>
                <a:effectLst>
                  <a:outerShdw blurRad="38100" dist="38100" dir="2700000" algn="tl">
                    <a:srgbClr val="000000">
                      <a:alpha val="43137"/>
                    </a:srgbClr>
                  </a:outerShdw>
                </a:effectLst>
              </a:rPr>
              <a:t> demand more urgency to combat migration</a:t>
            </a:r>
          </a:p>
        </p:txBody>
      </p:sp>
      <p:sp>
        <p:nvSpPr>
          <p:cNvPr id="7" name="TextBox 6">
            <a:extLst>
              <a:ext uri="{FF2B5EF4-FFF2-40B4-BE49-F238E27FC236}">
                <a16:creationId xmlns:a16="http://schemas.microsoft.com/office/drawing/2014/main" id="{3F72E130-20D8-B992-78BF-6578903D4D6C}"/>
              </a:ext>
            </a:extLst>
          </p:cNvPr>
          <p:cNvSpPr txBox="1"/>
          <p:nvPr/>
        </p:nvSpPr>
        <p:spPr>
          <a:xfrm>
            <a:off x="685800" y="5181600"/>
            <a:ext cx="7772400" cy="820072"/>
          </a:xfrm>
          <a:prstGeom prst="rect">
            <a:avLst/>
          </a:prstGeom>
          <a:noFill/>
        </p:spPr>
        <p:txBody>
          <a:bodyPr wrap="square">
            <a:noAutofit/>
          </a:bodyPr>
          <a:lstStyle/>
          <a:p>
            <a:r>
              <a:rPr lang="en-US" sz="2400" dirty="0">
                <a:solidFill>
                  <a:schemeClr val="bg1"/>
                </a:solidFill>
                <a:effectLst>
                  <a:outerShdw blurRad="38100" dist="38100" dir="2700000" algn="tl">
                    <a:srgbClr val="000000">
                      <a:alpha val="43137"/>
                    </a:srgbClr>
                  </a:outerShdw>
                </a:effectLst>
              </a:rPr>
              <a:t>‘We are two of the closest friends in Europe today,’ British and Italian leaders write. </a:t>
            </a:r>
          </a:p>
        </p:txBody>
      </p:sp>
      <p:sp>
        <p:nvSpPr>
          <p:cNvPr id="10" name="TextBox 9">
            <a:extLst>
              <a:ext uri="{FF2B5EF4-FFF2-40B4-BE49-F238E27FC236}">
                <a16:creationId xmlns:a16="http://schemas.microsoft.com/office/drawing/2014/main" id="{2E4B56B9-B8A0-A34E-5B87-56E8B049347B}"/>
              </a:ext>
            </a:extLst>
          </p:cNvPr>
          <p:cNvSpPr txBox="1"/>
          <p:nvPr/>
        </p:nvSpPr>
        <p:spPr>
          <a:xfrm>
            <a:off x="1123950" y="1044773"/>
            <a:ext cx="1688484" cy="307777"/>
          </a:xfrm>
          <a:prstGeom prst="rect">
            <a:avLst/>
          </a:prstGeom>
          <a:noFill/>
        </p:spPr>
        <p:txBody>
          <a:bodyPr wrap="square">
            <a:spAutoFit/>
          </a:bodyPr>
          <a:lstStyle/>
          <a:p>
            <a:r>
              <a:rPr lang="en-US" sz="1400" b="0" i="0" dirty="0">
                <a:solidFill>
                  <a:schemeClr val="bg1"/>
                </a:solidFill>
                <a:effectLst>
                  <a:outerShdw blurRad="38100" dist="38100" dir="2700000" algn="tl">
                    <a:srgbClr val="000000">
                      <a:alpha val="43137"/>
                    </a:srgbClr>
                  </a:outerShdw>
                </a:effectLst>
              </a:rPr>
              <a:t>6 October 2023 </a:t>
            </a:r>
          </a:p>
        </p:txBody>
      </p:sp>
      <p:pic>
        <p:nvPicPr>
          <p:cNvPr id="12" name="Picture 11">
            <a:extLst>
              <a:ext uri="{FF2B5EF4-FFF2-40B4-BE49-F238E27FC236}">
                <a16:creationId xmlns:a16="http://schemas.microsoft.com/office/drawing/2014/main" id="{F069C580-C856-DE43-09CD-5973AE0C0406}"/>
              </a:ext>
            </a:extLst>
          </p:cNvPr>
          <p:cNvPicPr>
            <a:picLocks noChangeAspect="1"/>
          </p:cNvPicPr>
          <p:nvPr/>
        </p:nvPicPr>
        <p:blipFill>
          <a:blip r:embed="rId5"/>
          <a:stretch>
            <a:fillRect/>
          </a:stretch>
        </p:blipFill>
        <p:spPr>
          <a:xfrm>
            <a:off x="1447800" y="703920"/>
            <a:ext cx="1130358" cy="304816"/>
          </a:xfrm>
          <a:prstGeom prst="rect">
            <a:avLst/>
          </a:prstGeom>
        </p:spPr>
      </p:pic>
    </p:spTree>
    <p:extLst>
      <p:ext uri="{BB962C8B-B14F-4D97-AF65-F5344CB8AC3E}">
        <p14:creationId xmlns:p14="http://schemas.microsoft.com/office/powerpoint/2010/main" val="10865283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0296082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3136363"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http://www.bbc.com/news/world-europe-32371348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86" y="316214"/>
            <a:ext cx="7772400" cy="599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35066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051488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197" y="228600"/>
            <a:ext cx="517660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4"/>
              </a:rPr>
              <a:t>http://www.bbc.com/news/world-europe-24583286</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4" name="Freeform 3"/>
          <p:cNvSpPr/>
          <p:nvPr/>
        </p:nvSpPr>
        <p:spPr bwMode="auto">
          <a:xfrm>
            <a:off x="1846943" y="4981748"/>
            <a:ext cx="3113315" cy="1087483"/>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570582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447800" y="6551842"/>
            <a:ext cx="62484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https://www.michigansthumb.com/news/article/Italy-presses-EU-nations-to-open-ports-to-rescued-16362678.php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3F5CF555-FC96-40F1-92F8-E9FD6DC23A4A}"/>
              </a:ext>
            </a:extLst>
          </p:cNvPr>
          <p:cNvPicPr>
            <a:picLocks noChangeAspect="1"/>
          </p:cNvPicPr>
          <p:nvPr/>
        </p:nvPicPr>
        <p:blipFill>
          <a:blip r:embed="rId4"/>
          <a:stretch>
            <a:fillRect/>
          </a:stretch>
        </p:blipFill>
        <p:spPr>
          <a:xfrm>
            <a:off x="1600200" y="311615"/>
            <a:ext cx="5943600" cy="6241585"/>
          </a:xfrm>
          <a:prstGeom prst="rect">
            <a:avLst/>
          </a:prstGeom>
        </p:spPr>
      </p:pic>
      <p:sp>
        <p:nvSpPr>
          <p:cNvPr id="7" name="TextBox 6">
            <a:extLst>
              <a:ext uri="{FF2B5EF4-FFF2-40B4-BE49-F238E27FC236}">
                <a16:creationId xmlns:a16="http://schemas.microsoft.com/office/drawing/2014/main" id="{13CBA029-ECAC-4FA0-AC87-8647E7B96E29}"/>
              </a:ext>
            </a:extLst>
          </p:cNvPr>
          <p:cNvSpPr txBox="1"/>
          <p:nvPr/>
        </p:nvSpPr>
        <p:spPr>
          <a:xfrm>
            <a:off x="1551432" y="1389888"/>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04 August 2021</a:t>
            </a:r>
          </a:p>
        </p:txBody>
      </p:sp>
      <p:sp>
        <p:nvSpPr>
          <p:cNvPr id="11" name="Rectangle 10">
            <a:extLst>
              <a:ext uri="{FF2B5EF4-FFF2-40B4-BE49-F238E27FC236}">
                <a16:creationId xmlns:a16="http://schemas.microsoft.com/office/drawing/2014/main" id="{8659672B-F4E6-443C-844D-F993D8CEE78A}"/>
              </a:ext>
            </a:extLst>
          </p:cNvPr>
          <p:cNvSpPr/>
          <p:nvPr/>
        </p:nvSpPr>
        <p:spPr bwMode="auto">
          <a:xfrm>
            <a:off x="5715000" y="1066800"/>
            <a:ext cx="1143000" cy="66164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pic>
        <p:nvPicPr>
          <p:cNvPr id="17" name="Picture 16" descr="A picture containing text, clipart&#10;&#10;Description automatically generated">
            <a:extLst>
              <a:ext uri="{FF2B5EF4-FFF2-40B4-BE49-F238E27FC236}">
                <a16:creationId xmlns:a16="http://schemas.microsoft.com/office/drawing/2014/main" id="{69628E29-E123-4B6A-AFA1-062AA943B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565" y="838200"/>
            <a:ext cx="761123" cy="890242"/>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37E6B1AA-7C22-46BD-84F6-349A9FCD4ED7}"/>
                  </a:ext>
                </a:extLst>
              </p14:cNvPr>
              <p14:cNvContentPartPr/>
              <p14:nvPr/>
            </p14:nvContentPartPr>
            <p14:xfrm>
              <a:off x="1636128" y="1535328"/>
              <a:ext cx="1563480" cy="19800"/>
            </p14:xfrm>
          </p:contentPart>
        </mc:Choice>
        <mc:Fallback xmlns="">
          <p:pic>
            <p:nvPicPr>
              <p:cNvPr id="12" name="Ink 11">
                <a:extLst>
                  <a:ext uri="{FF2B5EF4-FFF2-40B4-BE49-F238E27FC236}">
                    <a16:creationId xmlns:a16="http://schemas.microsoft.com/office/drawing/2014/main" id="{37E6B1AA-7C22-46BD-84F6-349A9FCD4ED7}"/>
                  </a:ext>
                </a:extLst>
              </p:cNvPr>
              <p:cNvPicPr/>
              <p:nvPr/>
            </p:nvPicPr>
            <p:blipFill>
              <a:blip r:embed="rId7"/>
              <a:stretch>
                <a:fillRect/>
              </a:stretch>
            </p:blipFill>
            <p:spPr>
              <a:xfrm>
                <a:off x="1582488" y="1427328"/>
                <a:ext cx="1671120" cy="235440"/>
              </a:xfrm>
              <a:prstGeom prst="rect">
                <a:avLst/>
              </a:prstGeom>
            </p:spPr>
          </p:pic>
        </mc:Fallback>
      </mc:AlternateContent>
    </p:spTree>
    <p:extLst>
      <p:ext uri="{BB962C8B-B14F-4D97-AF65-F5344CB8AC3E}">
        <p14:creationId xmlns:p14="http://schemas.microsoft.com/office/powerpoint/2010/main" val="388021619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http://www.bbc.com/news/world-africa-32332767</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8" y="381000"/>
            <a:ext cx="792158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C4CD6EB-556E-4389-B579-DE93E8B51388}"/>
              </a:ext>
            </a:extLst>
          </p:cNvPr>
          <p:cNvSpPr txBox="1"/>
          <p:nvPr/>
        </p:nvSpPr>
        <p:spPr>
          <a:xfrm>
            <a:off x="734568" y="847344"/>
            <a:ext cx="4105656" cy="338554"/>
          </a:xfrm>
          <a:prstGeom prst="rect">
            <a:avLst/>
          </a:prstGeom>
          <a:solidFill>
            <a:srgbClr val="FFFFFF"/>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16 April 2018</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09EF522-3B07-4348-B963-2F84C7050144}"/>
                  </a:ext>
                </a:extLst>
              </p14:cNvPr>
              <p14:cNvContentPartPr/>
              <p14:nvPr/>
            </p14:nvContentPartPr>
            <p14:xfrm>
              <a:off x="849888" y="1014048"/>
              <a:ext cx="1322280" cy="19800"/>
            </p14:xfrm>
          </p:contentPart>
        </mc:Choice>
        <mc:Fallback xmlns="">
          <p:pic>
            <p:nvPicPr>
              <p:cNvPr id="3" name="Ink 2">
                <a:extLst>
                  <a:ext uri="{FF2B5EF4-FFF2-40B4-BE49-F238E27FC236}">
                    <a16:creationId xmlns:a16="http://schemas.microsoft.com/office/drawing/2014/main" id="{C09EF522-3B07-4348-B963-2F84C7050144}"/>
                  </a:ext>
                </a:extLst>
              </p:cNvPr>
              <p:cNvPicPr/>
              <p:nvPr/>
            </p:nvPicPr>
            <p:blipFill>
              <a:blip r:embed="rId6"/>
              <a:stretch>
                <a:fillRect/>
              </a:stretch>
            </p:blipFill>
            <p:spPr>
              <a:xfrm>
                <a:off x="795888" y="906408"/>
                <a:ext cx="1429920" cy="235440"/>
              </a:xfrm>
              <a:prstGeom prst="rect">
                <a:avLst/>
              </a:prstGeom>
            </p:spPr>
          </p:pic>
        </mc:Fallback>
      </mc:AlternateContent>
    </p:spTree>
    <p:extLst>
      <p:ext uri="{BB962C8B-B14F-4D97-AF65-F5344CB8AC3E}">
        <p14:creationId xmlns:p14="http://schemas.microsoft.com/office/powerpoint/2010/main" val="425145385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a:p>
            <a:pPr eaLnBrk="1" hangingPunct="1">
              <a:lnSpc>
                <a:spcPct val="80000"/>
              </a:lnSpc>
              <a:spcBef>
                <a:spcPts val="0"/>
              </a:spcBef>
            </a:pPr>
            <a:endParaRPr lang="en-US" sz="2800" dirty="0"/>
          </a:p>
          <a:p>
            <a:pPr eaLnBrk="1" hangingPunct="1">
              <a:lnSpc>
                <a:spcPct val="80000"/>
              </a:lnSpc>
              <a:spcBef>
                <a:spcPts val="0"/>
              </a:spcBef>
            </a:pPr>
            <a:r>
              <a:rPr lang="en-US" sz="2400" dirty="0">
                <a:solidFill>
                  <a:schemeClr val="bg1"/>
                </a:solidFill>
              </a:rPr>
              <a:t>Many Italians are upset by a trend of </a:t>
            </a:r>
            <a:r>
              <a:rPr lang="en-US" sz="2800" b="1" dirty="0">
                <a:solidFill>
                  <a:schemeClr val="bg1"/>
                </a:solidFill>
              </a:rPr>
              <a:t>increasing “disturbing incidents” of violence against the immigrants</a:t>
            </a:r>
          </a:p>
          <a:p>
            <a:pPr eaLnBrk="1" hangingPunct="1">
              <a:lnSpc>
                <a:spcPct val="80000"/>
              </a:lnSpc>
              <a:spcBef>
                <a:spcPts val="0"/>
              </a:spcBef>
            </a:pPr>
            <a:endParaRPr lang="en-US" sz="2800" dirty="0">
              <a:solidFill>
                <a:schemeClr val="bg1"/>
              </a:solidFill>
            </a:endParaRPr>
          </a:p>
          <a:p>
            <a:pPr lvl="1" eaLnBrk="1" hangingPunct="1">
              <a:lnSpc>
                <a:spcPct val="80000"/>
              </a:lnSpc>
              <a:spcBef>
                <a:spcPts val="0"/>
              </a:spcBef>
            </a:pPr>
            <a:r>
              <a:rPr lang="en-US" sz="2400" dirty="0">
                <a:solidFill>
                  <a:schemeClr val="bg1"/>
                </a:solidFill>
              </a:rPr>
              <a:t>They have </a:t>
            </a:r>
            <a:r>
              <a:rPr lang="en-US" sz="2400" b="1" dirty="0">
                <a:solidFill>
                  <a:schemeClr val="bg1"/>
                </a:solidFill>
              </a:rPr>
              <a:t>“externalized” the problem </a:t>
            </a:r>
            <a:r>
              <a:rPr lang="en-US" sz="2400" dirty="0">
                <a:solidFill>
                  <a:schemeClr val="bg1"/>
                </a:solidFill>
              </a:rPr>
              <a:t>dramatically in newspapers, on television, and in the traditional 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43378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solidFill>
                  <a:schemeClr val="bg1">
                    <a:lumMod val="75000"/>
                  </a:schemeClr>
                </a:solidFill>
              </a:rPr>
              <a:t>The </a:t>
            </a:r>
            <a:r>
              <a:rPr lang="en-US" sz="2800" b="1" dirty="0">
                <a:solidFill>
                  <a:schemeClr val="bg1">
                    <a:lumMod val="75000"/>
                  </a:schemeClr>
                </a:solidFill>
              </a:rPr>
              <a:t>poorest Italians </a:t>
            </a:r>
            <a:r>
              <a:rPr lang="en-US" sz="2800" dirty="0">
                <a:solidFill>
                  <a:schemeClr val="bg1">
                    <a:lumMod val="75000"/>
                  </a:schemeClr>
                </a:solidFill>
              </a:rPr>
              <a:t>are most affected in that they </a:t>
            </a:r>
            <a:r>
              <a:rPr lang="en-US" sz="2800" b="1" dirty="0">
                <a:solidFill>
                  <a:schemeClr val="bg1">
                    <a:lumMod val="75000"/>
                  </a:schemeClr>
                </a:solidFill>
              </a:rPr>
              <a:t>feel that these immigrants are taking jobs away </a:t>
            </a:r>
            <a:r>
              <a:rPr lang="en-US" sz="2400" dirty="0">
                <a:solidFill>
                  <a:schemeClr val="bg1">
                    <a:lumMod val="75000"/>
                  </a:schemeClr>
                </a:solidFill>
              </a:rPr>
              <a:t>from them.</a:t>
            </a:r>
            <a:endParaRPr lang="en-US" sz="2800" dirty="0">
              <a:solidFill>
                <a:schemeClr val="bg1">
                  <a:lumMod val="75000"/>
                </a:schemeClr>
              </a:solidFill>
            </a:endParaRPr>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a:t>
            </a:r>
            <a:r>
              <a:rPr lang="en-US" sz="2400" i="1" dirty="0"/>
              <a:t>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2777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12984699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05247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extLst>
      <p:ext uri="{BB962C8B-B14F-4D97-AF65-F5344CB8AC3E}">
        <p14:creationId xmlns:p14="http://schemas.microsoft.com/office/powerpoint/2010/main" val="30784436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3853450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extLst>
      <p:ext uri="{BB962C8B-B14F-4D97-AF65-F5344CB8AC3E}">
        <p14:creationId xmlns:p14="http://schemas.microsoft.com/office/powerpoint/2010/main" val="1287285278"/>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EFFCB47C-F595-4009-A833-F8ACBCD3C15D}"/>
                  </a:ext>
                </a:extLst>
              </p14:cNvPr>
              <p14:cNvContentPartPr/>
              <p14:nvPr/>
            </p14:nvContentPartPr>
            <p14:xfrm>
              <a:off x="3869091" y="2269592"/>
              <a:ext cx="3186360" cy="117720"/>
            </p14:xfrm>
          </p:contentPart>
        </mc:Choice>
        <mc:Fallback xmlns="">
          <p:pic>
            <p:nvPicPr>
              <p:cNvPr id="2" name="Ink 1">
                <a:extLst>
                  <a:ext uri="{FF2B5EF4-FFF2-40B4-BE49-F238E27FC236}">
                    <a16:creationId xmlns:a16="http://schemas.microsoft.com/office/drawing/2014/main" id="{EFFCB47C-F595-4009-A833-F8ACBCD3C15D}"/>
                  </a:ext>
                </a:extLst>
              </p:cNvPr>
              <p:cNvPicPr/>
              <p:nvPr/>
            </p:nvPicPr>
            <p:blipFill>
              <a:blip r:embed="rId4"/>
              <a:stretch>
                <a:fillRect/>
              </a:stretch>
            </p:blipFill>
            <p:spPr>
              <a:xfrm>
                <a:off x="3815451" y="2161952"/>
                <a:ext cx="3294000" cy="333360"/>
              </a:xfrm>
              <a:prstGeom prst="rect">
                <a:avLst/>
              </a:prstGeom>
            </p:spPr>
          </p:pic>
        </mc:Fallback>
      </mc:AlternateContent>
    </p:spTree>
    <p:extLst>
      <p:ext uri="{BB962C8B-B14F-4D97-AF65-F5344CB8AC3E}">
        <p14:creationId xmlns:p14="http://schemas.microsoft.com/office/powerpoint/2010/main" val="22249560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9D5E7DA-5695-4895-B3B2-4D56E30B395C}"/>
                  </a:ext>
                </a:extLst>
              </p14:cNvPr>
              <p14:cNvContentPartPr/>
              <p14:nvPr/>
            </p14:nvContentPartPr>
            <p14:xfrm>
              <a:off x="5409171" y="5619392"/>
              <a:ext cx="952200" cy="20880"/>
            </p14:xfrm>
          </p:contentPart>
        </mc:Choice>
        <mc:Fallback xmlns="">
          <p:pic>
            <p:nvPicPr>
              <p:cNvPr id="3" name="Ink 2">
                <a:extLst>
                  <a:ext uri="{FF2B5EF4-FFF2-40B4-BE49-F238E27FC236}">
                    <a16:creationId xmlns:a16="http://schemas.microsoft.com/office/drawing/2014/main" id="{B9D5E7DA-5695-4895-B3B2-4D56E30B395C}"/>
                  </a:ext>
                </a:extLst>
              </p:cNvPr>
              <p:cNvPicPr/>
              <p:nvPr/>
            </p:nvPicPr>
            <p:blipFill>
              <a:blip r:embed="rId5"/>
              <a:stretch>
                <a:fillRect/>
              </a:stretch>
            </p:blipFill>
            <p:spPr>
              <a:xfrm>
                <a:off x="5355171" y="5511752"/>
                <a:ext cx="10598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9A78E2E4-6F42-4871-B47B-D6B188DE136E}"/>
                  </a:ext>
                </a:extLst>
              </p14:cNvPr>
              <p14:cNvContentPartPr/>
              <p14:nvPr/>
            </p14:nvContentPartPr>
            <p14:xfrm>
              <a:off x="5399811" y="5764112"/>
              <a:ext cx="1000080" cy="69840"/>
            </p14:xfrm>
          </p:contentPart>
        </mc:Choice>
        <mc:Fallback xmlns="">
          <p:pic>
            <p:nvPicPr>
              <p:cNvPr id="4" name="Ink 3">
                <a:extLst>
                  <a:ext uri="{FF2B5EF4-FFF2-40B4-BE49-F238E27FC236}">
                    <a16:creationId xmlns:a16="http://schemas.microsoft.com/office/drawing/2014/main" id="{9A78E2E4-6F42-4871-B47B-D6B188DE136E}"/>
                  </a:ext>
                </a:extLst>
              </p:cNvPr>
              <p:cNvPicPr/>
              <p:nvPr/>
            </p:nvPicPr>
            <p:blipFill>
              <a:blip r:embed="rId7"/>
              <a:stretch>
                <a:fillRect/>
              </a:stretch>
            </p:blipFill>
            <p:spPr>
              <a:xfrm>
                <a:off x="5346171" y="5656472"/>
                <a:ext cx="1107720" cy="285480"/>
              </a:xfrm>
              <a:prstGeom prst="rect">
                <a:avLst/>
              </a:prstGeom>
            </p:spPr>
          </p:pic>
        </mc:Fallback>
      </mc:AlternateContent>
    </p:spTree>
    <p:extLst>
      <p:ext uri="{BB962C8B-B14F-4D97-AF65-F5344CB8AC3E}">
        <p14:creationId xmlns:p14="http://schemas.microsoft.com/office/powerpoint/2010/main" val="422814733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A2D39DD3-948B-471E-96BA-C243194DFBA5}"/>
                  </a:ext>
                </a:extLst>
              </p14:cNvPr>
              <p14:cNvContentPartPr/>
              <p14:nvPr/>
            </p14:nvContentPartPr>
            <p14:xfrm>
              <a:off x="5024331" y="5609312"/>
              <a:ext cx="1006560" cy="21240"/>
            </p14:xfrm>
          </p:contentPart>
        </mc:Choice>
        <mc:Fallback xmlns="">
          <p:pic>
            <p:nvPicPr>
              <p:cNvPr id="3" name="Ink 2">
                <a:extLst>
                  <a:ext uri="{FF2B5EF4-FFF2-40B4-BE49-F238E27FC236}">
                    <a16:creationId xmlns:a16="http://schemas.microsoft.com/office/drawing/2014/main" id="{A2D39DD3-948B-471E-96BA-C243194DFBA5}"/>
                  </a:ext>
                </a:extLst>
              </p:cNvPr>
              <p:cNvPicPr/>
              <p:nvPr/>
            </p:nvPicPr>
            <p:blipFill>
              <a:blip r:embed="rId5"/>
              <a:stretch>
                <a:fillRect/>
              </a:stretch>
            </p:blipFill>
            <p:spPr>
              <a:xfrm>
                <a:off x="4970691" y="5501672"/>
                <a:ext cx="111420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C819BB30-F3F4-4C58-A5BB-7335AC14A269}"/>
                  </a:ext>
                </a:extLst>
              </p14:cNvPr>
              <p14:cNvContentPartPr/>
              <p14:nvPr/>
            </p14:nvContentPartPr>
            <p14:xfrm>
              <a:off x="4995531" y="5764832"/>
              <a:ext cx="1033200" cy="37440"/>
            </p14:xfrm>
          </p:contentPart>
        </mc:Choice>
        <mc:Fallback xmlns="">
          <p:pic>
            <p:nvPicPr>
              <p:cNvPr id="4" name="Ink 3">
                <a:extLst>
                  <a:ext uri="{FF2B5EF4-FFF2-40B4-BE49-F238E27FC236}">
                    <a16:creationId xmlns:a16="http://schemas.microsoft.com/office/drawing/2014/main" id="{C819BB30-F3F4-4C58-A5BB-7335AC14A269}"/>
                  </a:ext>
                </a:extLst>
              </p:cNvPr>
              <p:cNvPicPr/>
              <p:nvPr/>
            </p:nvPicPr>
            <p:blipFill>
              <a:blip r:embed="rId7"/>
              <a:stretch>
                <a:fillRect/>
              </a:stretch>
            </p:blipFill>
            <p:spPr>
              <a:xfrm>
                <a:off x="4941531" y="5656832"/>
                <a:ext cx="1140840" cy="253080"/>
              </a:xfrm>
              <a:prstGeom prst="rect">
                <a:avLst/>
              </a:prstGeom>
            </p:spPr>
          </p:pic>
        </mc:Fallback>
      </mc:AlternateContent>
    </p:spTree>
    <p:extLst>
      <p:ext uri="{BB962C8B-B14F-4D97-AF65-F5344CB8AC3E}">
        <p14:creationId xmlns:p14="http://schemas.microsoft.com/office/powerpoint/2010/main" val="235090922"/>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E0CA3462-8390-4AEB-A642-C7BD4EA70B6B}"/>
                  </a:ext>
                </a:extLst>
              </p14:cNvPr>
              <p14:cNvContentPartPr/>
              <p14:nvPr/>
            </p14:nvContentPartPr>
            <p14:xfrm>
              <a:off x="5582691" y="5611112"/>
              <a:ext cx="990000" cy="68400"/>
            </p14:xfrm>
          </p:contentPart>
        </mc:Choice>
        <mc:Fallback xmlns="">
          <p:pic>
            <p:nvPicPr>
              <p:cNvPr id="2" name="Ink 1">
                <a:extLst>
                  <a:ext uri="{FF2B5EF4-FFF2-40B4-BE49-F238E27FC236}">
                    <a16:creationId xmlns:a16="http://schemas.microsoft.com/office/drawing/2014/main" id="{E0CA3462-8390-4AEB-A642-C7BD4EA70B6B}"/>
                  </a:ext>
                </a:extLst>
              </p:cNvPr>
              <p:cNvPicPr/>
              <p:nvPr/>
            </p:nvPicPr>
            <p:blipFill>
              <a:blip r:embed="rId5"/>
              <a:stretch>
                <a:fillRect/>
              </a:stretch>
            </p:blipFill>
            <p:spPr>
              <a:xfrm>
                <a:off x="5528691" y="5503112"/>
                <a:ext cx="10976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5B511B0-54EA-4787-9435-EC20D7E11501}"/>
                  </a:ext>
                </a:extLst>
              </p14:cNvPr>
              <p14:cNvContentPartPr/>
              <p14:nvPr/>
            </p14:nvContentPartPr>
            <p14:xfrm>
              <a:off x="5572971" y="5784632"/>
              <a:ext cx="1039320" cy="48600"/>
            </p14:xfrm>
          </p:contentPart>
        </mc:Choice>
        <mc:Fallback xmlns="">
          <p:pic>
            <p:nvPicPr>
              <p:cNvPr id="3" name="Ink 2">
                <a:extLst>
                  <a:ext uri="{FF2B5EF4-FFF2-40B4-BE49-F238E27FC236}">
                    <a16:creationId xmlns:a16="http://schemas.microsoft.com/office/drawing/2014/main" id="{A5B511B0-54EA-4787-9435-EC20D7E11501}"/>
                  </a:ext>
                </a:extLst>
              </p:cNvPr>
              <p:cNvPicPr/>
              <p:nvPr/>
            </p:nvPicPr>
            <p:blipFill>
              <a:blip r:embed="rId7"/>
              <a:stretch>
                <a:fillRect/>
              </a:stretch>
            </p:blipFill>
            <p:spPr>
              <a:xfrm>
                <a:off x="5518971" y="5676632"/>
                <a:ext cx="1146960" cy="264240"/>
              </a:xfrm>
              <a:prstGeom prst="rect">
                <a:avLst/>
              </a:prstGeom>
            </p:spPr>
          </p:pic>
        </mc:Fallback>
      </mc:AlternateContent>
    </p:spTree>
    <p:extLst>
      <p:ext uri="{BB962C8B-B14F-4D97-AF65-F5344CB8AC3E}">
        <p14:creationId xmlns:p14="http://schemas.microsoft.com/office/powerpoint/2010/main" val="170567736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EBFC5D1-612D-4669-A500-9751AF1DBF4B}"/>
                  </a:ext>
                </a:extLst>
              </p14:cNvPr>
              <p14:cNvContentPartPr/>
              <p14:nvPr/>
            </p14:nvContentPartPr>
            <p14:xfrm>
              <a:off x="5688531" y="5611112"/>
              <a:ext cx="1091160" cy="48960"/>
            </p14:xfrm>
          </p:contentPart>
        </mc:Choice>
        <mc:Fallback xmlns="">
          <p:pic>
            <p:nvPicPr>
              <p:cNvPr id="2" name="Ink 1">
                <a:extLst>
                  <a:ext uri="{FF2B5EF4-FFF2-40B4-BE49-F238E27FC236}">
                    <a16:creationId xmlns:a16="http://schemas.microsoft.com/office/drawing/2014/main" id="{FEBFC5D1-612D-4669-A500-9751AF1DBF4B}"/>
                  </a:ext>
                </a:extLst>
              </p:cNvPr>
              <p:cNvPicPr/>
              <p:nvPr/>
            </p:nvPicPr>
            <p:blipFill>
              <a:blip r:embed="rId6"/>
              <a:stretch>
                <a:fillRect/>
              </a:stretch>
            </p:blipFill>
            <p:spPr>
              <a:xfrm>
                <a:off x="5634531" y="5503112"/>
                <a:ext cx="11988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A3337FCB-035F-4BFA-8550-3CC883D64C60}"/>
                  </a:ext>
                </a:extLst>
              </p14:cNvPr>
              <p14:cNvContentPartPr/>
              <p14:nvPr/>
            </p14:nvContentPartPr>
            <p14:xfrm>
              <a:off x="5678811" y="5745752"/>
              <a:ext cx="1029240" cy="59040"/>
            </p14:xfrm>
          </p:contentPart>
        </mc:Choice>
        <mc:Fallback xmlns="">
          <p:pic>
            <p:nvPicPr>
              <p:cNvPr id="4" name="Ink 3">
                <a:extLst>
                  <a:ext uri="{FF2B5EF4-FFF2-40B4-BE49-F238E27FC236}">
                    <a16:creationId xmlns:a16="http://schemas.microsoft.com/office/drawing/2014/main" id="{A3337FCB-035F-4BFA-8550-3CC883D64C60}"/>
                  </a:ext>
                </a:extLst>
              </p:cNvPr>
              <p:cNvPicPr/>
              <p:nvPr/>
            </p:nvPicPr>
            <p:blipFill>
              <a:blip r:embed="rId8"/>
              <a:stretch>
                <a:fillRect/>
              </a:stretch>
            </p:blipFill>
            <p:spPr>
              <a:xfrm>
                <a:off x="5624811" y="5638112"/>
                <a:ext cx="1136880" cy="274680"/>
              </a:xfrm>
              <a:prstGeom prst="rect">
                <a:avLst/>
              </a:prstGeom>
            </p:spPr>
          </p:pic>
        </mc:Fallback>
      </mc:AlternateContent>
    </p:spTree>
    <p:extLst>
      <p:ext uri="{BB962C8B-B14F-4D97-AF65-F5344CB8AC3E}">
        <p14:creationId xmlns:p14="http://schemas.microsoft.com/office/powerpoint/2010/main" val="146714751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A58F611-D793-4B63-A2D1-AB96112A6F36}"/>
                  </a:ext>
                </a:extLst>
              </p14:cNvPr>
              <p14:cNvContentPartPr/>
              <p14:nvPr/>
            </p14:nvContentPartPr>
            <p14:xfrm>
              <a:off x="5265171" y="5590952"/>
              <a:ext cx="999000" cy="40680"/>
            </p14:xfrm>
          </p:contentPart>
        </mc:Choice>
        <mc:Fallback xmlns="">
          <p:pic>
            <p:nvPicPr>
              <p:cNvPr id="2" name="Ink 1">
                <a:extLst>
                  <a:ext uri="{FF2B5EF4-FFF2-40B4-BE49-F238E27FC236}">
                    <a16:creationId xmlns:a16="http://schemas.microsoft.com/office/drawing/2014/main" id="{2A58F611-D793-4B63-A2D1-AB96112A6F36}"/>
                  </a:ext>
                </a:extLst>
              </p:cNvPr>
              <p:cNvPicPr/>
              <p:nvPr/>
            </p:nvPicPr>
            <p:blipFill>
              <a:blip r:embed="rId7"/>
              <a:stretch>
                <a:fillRect/>
              </a:stretch>
            </p:blipFill>
            <p:spPr>
              <a:xfrm>
                <a:off x="5211171" y="5483312"/>
                <a:ext cx="1106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7B993D94-AB16-4715-9973-1148393765A4}"/>
                  </a:ext>
                </a:extLst>
              </p14:cNvPr>
              <p14:cNvContentPartPr/>
              <p14:nvPr/>
            </p14:nvContentPartPr>
            <p14:xfrm>
              <a:off x="5293251" y="5755472"/>
              <a:ext cx="1000080" cy="20160"/>
            </p14:xfrm>
          </p:contentPart>
        </mc:Choice>
        <mc:Fallback xmlns="">
          <p:pic>
            <p:nvPicPr>
              <p:cNvPr id="3" name="Ink 2">
                <a:extLst>
                  <a:ext uri="{FF2B5EF4-FFF2-40B4-BE49-F238E27FC236}">
                    <a16:creationId xmlns:a16="http://schemas.microsoft.com/office/drawing/2014/main" id="{7B993D94-AB16-4715-9973-1148393765A4}"/>
                  </a:ext>
                </a:extLst>
              </p:cNvPr>
              <p:cNvPicPr/>
              <p:nvPr/>
            </p:nvPicPr>
            <p:blipFill>
              <a:blip r:embed="rId9"/>
              <a:stretch>
                <a:fillRect/>
              </a:stretch>
            </p:blipFill>
            <p:spPr>
              <a:xfrm>
                <a:off x="5239611" y="5647832"/>
                <a:ext cx="1107720" cy="235800"/>
              </a:xfrm>
              <a:prstGeom prst="rect">
                <a:avLst/>
              </a:prstGeom>
            </p:spPr>
          </p:pic>
        </mc:Fallback>
      </mc:AlternateContent>
    </p:spTree>
    <p:extLst>
      <p:ext uri="{BB962C8B-B14F-4D97-AF65-F5344CB8AC3E}">
        <p14:creationId xmlns:p14="http://schemas.microsoft.com/office/powerpoint/2010/main" val="50683446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37B7-E940-BF26-EE9B-31C75C55E1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344086-B3BA-4731-D7F0-3D4335023EB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592700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3778289"/>
            <a:ext cx="7315200" cy="70788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p>
        </p:txBody>
      </p:sp>
    </p:spTree>
    <p:extLst>
      <p:ext uri="{BB962C8B-B14F-4D97-AF65-F5344CB8AC3E}">
        <p14:creationId xmlns:p14="http://schemas.microsoft.com/office/powerpoint/2010/main" val="65545809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85884"/>
            <a:ext cx="7874000" cy="459491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It is important to </a:t>
            </a:r>
            <a:r>
              <a:rPr kumimoji="1" lang="en-US" sz="4000" i="0" dirty="0">
                <a:solidFill>
                  <a:srgbClr val="FFFFFF"/>
                </a:solidFill>
                <a:latin typeface="Arial" charset="0"/>
              </a:rPr>
              <a:t>note that </a:t>
            </a:r>
            <a:r>
              <a:rPr kumimoji="1" lang="en-US" sz="4000" b="1" i="0" u="none" strike="noStrike" kern="1200" cap="none" spc="0" normalizeH="0" baseline="0" noProof="0" dirty="0">
                <a:ln>
                  <a:noFill/>
                </a:ln>
                <a:solidFill>
                  <a:srgbClr val="FFFFFF"/>
                </a:solidFill>
                <a:effectLst/>
                <a:uLnTx/>
                <a:uFillTx/>
                <a:latin typeface="Arial" charset="0"/>
                <a:ea typeface="+mn-ea"/>
                <a:cs typeface="+mn-cs"/>
              </a:rPr>
              <a:t>people can move freely within the EU and certain other countries because of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0000"/>
                </a:solidFill>
                <a:effectLst/>
                <a:uLnTx/>
                <a:uFillTx/>
                <a:latin typeface="Arial" charset="0"/>
                <a:ea typeface="+mn-ea"/>
                <a:cs typeface="+mn-cs"/>
              </a:rPr>
              <a:t>“The Schengen Agreement” </a:t>
            </a:r>
            <a:r>
              <a:rPr kumimoji="1"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BAF7B4B-81D6-4EF3-8699-2FCF14DC3085}"/>
                  </a:ext>
                </a:extLst>
              </p14:cNvPr>
              <p14:cNvContentPartPr/>
              <p14:nvPr/>
            </p14:nvContentPartPr>
            <p14:xfrm>
              <a:off x="1078011" y="5447312"/>
              <a:ext cx="360" cy="360"/>
            </p14:xfrm>
          </p:contentPart>
        </mc:Choice>
        <mc:Fallback xmlns="">
          <p:pic>
            <p:nvPicPr>
              <p:cNvPr id="2" name="Ink 1">
                <a:extLst>
                  <a:ext uri="{FF2B5EF4-FFF2-40B4-BE49-F238E27FC236}">
                    <a16:creationId xmlns:a16="http://schemas.microsoft.com/office/drawing/2014/main" id="{6BAF7B4B-81D6-4EF3-8699-2FCF14DC3085}"/>
                  </a:ext>
                </a:extLst>
              </p:cNvPr>
              <p:cNvPicPr/>
              <p:nvPr/>
            </p:nvPicPr>
            <p:blipFill>
              <a:blip r:embed="rId4"/>
              <a:stretch>
                <a:fillRect/>
              </a:stretch>
            </p:blipFill>
            <p:spPr>
              <a:xfrm>
                <a:off x="1024011" y="5339672"/>
                <a:ext cx="108000" cy="216000"/>
              </a:xfrm>
              <a:prstGeom prst="rect">
                <a:avLst/>
              </a:prstGeom>
            </p:spPr>
          </p:pic>
        </mc:Fallback>
      </mc:AlternateContent>
    </p:spTree>
    <p:extLst>
      <p:ext uri="{BB962C8B-B14F-4D97-AF65-F5344CB8AC3E}">
        <p14:creationId xmlns:p14="http://schemas.microsoft.com/office/powerpoint/2010/main" val="21435235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hlinkClick r:id="rId3"/>
              </a:rPr>
              <a:t>https://en.wikipedia.org/wiki/Schengen_Agreement</a:t>
            </a:r>
            <a:endParaRPr kumimoji="0" lang="en-US" sz="800" b="0" i="0" u="none" strike="noStrike" kern="1200" cap="none" spc="0" normalizeH="0" baseline="0" noProof="0" dirty="0">
              <a:ln>
                <a:noFill/>
              </a:ln>
              <a:solidFill>
                <a:srgbClr val="00808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7200"/>
            <a:ext cx="8229600" cy="595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CC9CBA9-B7D0-4EFB-BA8A-DEDAB5BB4842}"/>
                  </a:ext>
                </a:extLst>
              </p14:cNvPr>
              <p14:cNvContentPartPr/>
              <p14:nvPr/>
            </p14:nvContentPartPr>
            <p14:xfrm>
              <a:off x="1674531" y="3925952"/>
              <a:ext cx="2605680" cy="59040"/>
            </p14:xfrm>
          </p:contentPart>
        </mc:Choice>
        <mc:Fallback xmlns="">
          <p:pic>
            <p:nvPicPr>
              <p:cNvPr id="3" name="Ink 2">
                <a:extLst>
                  <a:ext uri="{FF2B5EF4-FFF2-40B4-BE49-F238E27FC236}">
                    <a16:creationId xmlns:a16="http://schemas.microsoft.com/office/drawing/2014/main" id="{2CC9CBA9-B7D0-4EFB-BA8A-DEDAB5BB4842}"/>
                  </a:ext>
                </a:extLst>
              </p:cNvPr>
              <p:cNvPicPr/>
              <p:nvPr/>
            </p:nvPicPr>
            <p:blipFill>
              <a:blip r:embed="rId6"/>
              <a:stretch>
                <a:fillRect/>
              </a:stretch>
            </p:blipFill>
            <p:spPr>
              <a:xfrm>
                <a:off x="1620531" y="3818312"/>
                <a:ext cx="271332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01C6791F-532F-4D38-BF24-EA3775069AE7}"/>
                  </a:ext>
                </a:extLst>
              </p14:cNvPr>
              <p14:cNvContentPartPr/>
              <p14:nvPr/>
            </p14:nvContentPartPr>
            <p14:xfrm>
              <a:off x="673731" y="4292072"/>
              <a:ext cx="402480" cy="29160"/>
            </p14:xfrm>
          </p:contentPart>
        </mc:Choice>
        <mc:Fallback xmlns="">
          <p:pic>
            <p:nvPicPr>
              <p:cNvPr id="4" name="Ink 3">
                <a:extLst>
                  <a:ext uri="{FF2B5EF4-FFF2-40B4-BE49-F238E27FC236}">
                    <a16:creationId xmlns:a16="http://schemas.microsoft.com/office/drawing/2014/main" id="{01C6791F-532F-4D38-BF24-EA3775069AE7}"/>
                  </a:ext>
                </a:extLst>
              </p:cNvPr>
              <p:cNvPicPr/>
              <p:nvPr/>
            </p:nvPicPr>
            <p:blipFill>
              <a:blip r:embed="rId8"/>
              <a:stretch>
                <a:fillRect/>
              </a:stretch>
            </p:blipFill>
            <p:spPr>
              <a:xfrm>
                <a:off x="619731" y="4184432"/>
                <a:ext cx="51012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E664B89-77F8-4C7A-A9B2-B6B84EAD843C}"/>
                  </a:ext>
                </a:extLst>
              </p14:cNvPr>
              <p14:cNvContentPartPr/>
              <p14:nvPr/>
            </p14:nvContentPartPr>
            <p14:xfrm>
              <a:off x="711891" y="4599512"/>
              <a:ext cx="394200" cy="11160"/>
            </p14:xfrm>
          </p:contentPart>
        </mc:Choice>
        <mc:Fallback xmlns="">
          <p:pic>
            <p:nvPicPr>
              <p:cNvPr id="5" name="Ink 4">
                <a:extLst>
                  <a:ext uri="{FF2B5EF4-FFF2-40B4-BE49-F238E27FC236}">
                    <a16:creationId xmlns:a16="http://schemas.microsoft.com/office/drawing/2014/main" id="{5E664B89-77F8-4C7A-A9B2-B6B84EAD843C}"/>
                  </a:ext>
                </a:extLst>
              </p:cNvPr>
              <p:cNvPicPr/>
              <p:nvPr/>
            </p:nvPicPr>
            <p:blipFill>
              <a:blip r:embed="rId10"/>
              <a:stretch>
                <a:fillRect/>
              </a:stretch>
            </p:blipFill>
            <p:spPr>
              <a:xfrm>
                <a:off x="657891" y="4491872"/>
                <a:ext cx="50184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D70E6492-07BC-426A-8ABF-10E1337BF7EA}"/>
                  </a:ext>
                </a:extLst>
              </p14:cNvPr>
              <p14:cNvContentPartPr/>
              <p14:nvPr/>
            </p14:nvContentPartPr>
            <p14:xfrm>
              <a:off x="3503691" y="5543432"/>
              <a:ext cx="350280" cy="19800"/>
            </p14:xfrm>
          </p:contentPart>
        </mc:Choice>
        <mc:Fallback xmlns="">
          <p:pic>
            <p:nvPicPr>
              <p:cNvPr id="6" name="Ink 5">
                <a:extLst>
                  <a:ext uri="{FF2B5EF4-FFF2-40B4-BE49-F238E27FC236}">
                    <a16:creationId xmlns:a16="http://schemas.microsoft.com/office/drawing/2014/main" id="{D70E6492-07BC-426A-8ABF-10E1337BF7EA}"/>
                  </a:ext>
                </a:extLst>
              </p:cNvPr>
              <p:cNvPicPr/>
              <p:nvPr/>
            </p:nvPicPr>
            <p:blipFill>
              <a:blip r:embed="rId12"/>
              <a:stretch>
                <a:fillRect/>
              </a:stretch>
            </p:blipFill>
            <p:spPr>
              <a:xfrm>
                <a:off x="3449691" y="5435432"/>
                <a:ext cx="45792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49667BB4-90CF-42B4-A7BC-CB8A3C868C10}"/>
                  </a:ext>
                </a:extLst>
              </p14:cNvPr>
              <p14:cNvContentPartPr/>
              <p14:nvPr/>
            </p14:nvContentPartPr>
            <p14:xfrm>
              <a:off x="1539531" y="5832152"/>
              <a:ext cx="2525760" cy="39240"/>
            </p14:xfrm>
          </p:contentPart>
        </mc:Choice>
        <mc:Fallback xmlns="">
          <p:pic>
            <p:nvPicPr>
              <p:cNvPr id="7" name="Ink 6">
                <a:extLst>
                  <a:ext uri="{FF2B5EF4-FFF2-40B4-BE49-F238E27FC236}">
                    <a16:creationId xmlns:a16="http://schemas.microsoft.com/office/drawing/2014/main" id="{49667BB4-90CF-42B4-A7BC-CB8A3C868C10}"/>
                  </a:ext>
                </a:extLst>
              </p:cNvPr>
              <p:cNvPicPr/>
              <p:nvPr/>
            </p:nvPicPr>
            <p:blipFill>
              <a:blip r:embed="rId14"/>
              <a:stretch>
                <a:fillRect/>
              </a:stretch>
            </p:blipFill>
            <p:spPr>
              <a:xfrm>
                <a:off x="1485891" y="5724512"/>
                <a:ext cx="26334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2BCF1F39-08CB-4495-87BD-51DA3ABDE9F7}"/>
                  </a:ext>
                </a:extLst>
              </p14:cNvPr>
              <p14:cNvContentPartPr/>
              <p14:nvPr/>
            </p14:nvContentPartPr>
            <p14:xfrm>
              <a:off x="654291" y="6179192"/>
              <a:ext cx="590040" cy="10080"/>
            </p14:xfrm>
          </p:contentPart>
        </mc:Choice>
        <mc:Fallback xmlns="">
          <p:pic>
            <p:nvPicPr>
              <p:cNvPr id="8" name="Ink 7">
                <a:extLst>
                  <a:ext uri="{FF2B5EF4-FFF2-40B4-BE49-F238E27FC236}">
                    <a16:creationId xmlns:a16="http://schemas.microsoft.com/office/drawing/2014/main" id="{2BCF1F39-08CB-4495-87BD-51DA3ABDE9F7}"/>
                  </a:ext>
                </a:extLst>
              </p:cNvPr>
              <p:cNvPicPr/>
              <p:nvPr/>
            </p:nvPicPr>
            <p:blipFill>
              <a:blip r:embed="rId16"/>
              <a:stretch>
                <a:fillRect/>
              </a:stretch>
            </p:blipFill>
            <p:spPr>
              <a:xfrm>
                <a:off x="600651" y="6071192"/>
                <a:ext cx="697680" cy="225720"/>
              </a:xfrm>
              <a:prstGeom prst="rect">
                <a:avLst/>
              </a:prstGeom>
            </p:spPr>
          </p:pic>
        </mc:Fallback>
      </mc:AlternateContent>
    </p:spTree>
    <p:extLst>
      <p:ext uri="{BB962C8B-B14F-4D97-AF65-F5344CB8AC3E}">
        <p14:creationId xmlns:p14="http://schemas.microsoft.com/office/powerpoint/2010/main" val="270654852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91028" y="1963507"/>
            <a:ext cx="7543800" cy="4665893"/>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“There are 26 countries in Schengen - 22 EU members and four non-EU.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Those four are: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Iceland and Norway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Switzerland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2008)</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Liechtenstein </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(since 2011)</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t>
            </a:r>
          </a:p>
        </p:txBody>
      </p:sp>
    </p:spTree>
    <p:extLst>
      <p:ext uri="{BB962C8B-B14F-4D97-AF65-F5344CB8AC3E}">
        <p14:creationId xmlns:p14="http://schemas.microsoft.com/office/powerpoint/2010/main" val="75331165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Tree>
    <p:extLst>
      <p:ext uri="{BB962C8B-B14F-4D97-AF65-F5344CB8AC3E}">
        <p14:creationId xmlns:p14="http://schemas.microsoft.com/office/powerpoint/2010/main" val="2517632581"/>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685800"/>
            <a:ext cx="7543800" cy="3077766"/>
          </a:xfrm>
          <a:prstGeom prst="rect">
            <a:avLst/>
          </a:prstGeom>
          <a:solidFill>
            <a:srgbClr val="FFFFFF"/>
          </a:solidFill>
          <a:ln w="76200">
            <a:solidFill>
              <a:srgbClr val="008080"/>
            </a:solidFill>
          </a:ln>
        </p:spPr>
        <p:txBody>
          <a:bodyPr wrap="square" lIns="457200" tIns="457200" rIns="45720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 surge of desperate migrants from the Middle East and Africa has put unprecedented pressure on EU countries, especially Italy, Greece, and Hungary.”</a:t>
            </a:r>
          </a:p>
        </p:txBody>
      </p:sp>
      <p:sp>
        <p:nvSpPr>
          <p:cNvPr id="3" name="Freeform 2"/>
          <p:cNvSpPr/>
          <p:nvPr/>
        </p:nvSpPr>
        <p:spPr bwMode="auto">
          <a:xfrm>
            <a:off x="3639457" y="3951074"/>
            <a:ext cx="3218543" cy="2449726"/>
          </a:xfrm>
          <a:custGeom>
            <a:avLst/>
            <a:gdLst>
              <a:gd name="connsiteX0" fmla="*/ 2075543 w 2989943"/>
              <a:gd name="connsiteY0" fmla="*/ 1114412 h 2449726"/>
              <a:gd name="connsiteX1" fmla="*/ 2148114 w 2989943"/>
              <a:gd name="connsiteY1" fmla="*/ 1099898 h 2449726"/>
              <a:gd name="connsiteX2" fmla="*/ 2235200 w 2989943"/>
              <a:gd name="connsiteY2" fmla="*/ 1085384 h 2449726"/>
              <a:gd name="connsiteX3" fmla="*/ 2293257 w 2989943"/>
              <a:gd name="connsiteY3" fmla="*/ 1070869 h 2449726"/>
              <a:gd name="connsiteX4" fmla="*/ 2409372 w 2989943"/>
              <a:gd name="connsiteY4" fmla="*/ 1056355 h 2449726"/>
              <a:gd name="connsiteX5" fmla="*/ 2496457 w 2989943"/>
              <a:gd name="connsiteY5" fmla="*/ 1070869 h 2449726"/>
              <a:gd name="connsiteX6" fmla="*/ 2525486 w 2989943"/>
              <a:gd name="connsiteY6" fmla="*/ 1114412 h 2449726"/>
              <a:gd name="connsiteX7" fmla="*/ 2540000 w 2989943"/>
              <a:gd name="connsiteY7" fmla="*/ 1157955 h 2449726"/>
              <a:gd name="connsiteX8" fmla="*/ 2569029 w 2989943"/>
              <a:gd name="connsiteY8" fmla="*/ 1216012 h 2449726"/>
              <a:gd name="connsiteX9" fmla="*/ 2554514 w 2989943"/>
              <a:gd name="connsiteY9" fmla="*/ 1506298 h 2449726"/>
              <a:gd name="connsiteX10" fmla="*/ 2540000 w 2989943"/>
              <a:gd name="connsiteY10" fmla="*/ 1593384 h 2449726"/>
              <a:gd name="connsiteX11" fmla="*/ 2583543 w 2989943"/>
              <a:gd name="connsiteY11" fmla="*/ 1709498 h 2449726"/>
              <a:gd name="connsiteX12" fmla="*/ 2627086 w 2989943"/>
              <a:gd name="connsiteY12" fmla="*/ 1738526 h 2449726"/>
              <a:gd name="connsiteX13" fmla="*/ 2728686 w 2989943"/>
              <a:gd name="connsiteY13" fmla="*/ 1782069 h 2449726"/>
              <a:gd name="connsiteX14" fmla="*/ 2772229 w 2989943"/>
              <a:gd name="connsiteY14" fmla="*/ 1811098 h 2449726"/>
              <a:gd name="connsiteX15" fmla="*/ 2830286 w 2989943"/>
              <a:gd name="connsiteY15" fmla="*/ 1898184 h 2449726"/>
              <a:gd name="connsiteX16" fmla="*/ 2873829 w 2989943"/>
              <a:gd name="connsiteY16" fmla="*/ 1912698 h 2449726"/>
              <a:gd name="connsiteX17" fmla="*/ 2902857 w 2989943"/>
              <a:gd name="connsiteY17" fmla="*/ 1956241 h 2449726"/>
              <a:gd name="connsiteX18" fmla="*/ 2989943 w 2989943"/>
              <a:gd name="connsiteY18" fmla="*/ 2014298 h 2449726"/>
              <a:gd name="connsiteX19" fmla="*/ 2975429 w 2989943"/>
              <a:gd name="connsiteY19" fmla="*/ 2202984 h 2449726"/>
              <a:gd name="connsiteX20" fmla="*/ 2931886 w 2989943"/>
              <a:gd name="connsiteY20" fmla="*/ 2246526 h 2449726"/>
              <a:gd name="connsiteX21" fmla="*/ 2801257 w 2989943"/>
              <a:gd name="connsiteY21" fmla="*/ 2304584 h 2449726"/>
              <a:gd name="connsiteX22" fmla="*/ 2757714 w 2989943"/>
              <a:gd name="connsiteY22" fmla="*/ 2333612 h 2449726"/>
              <a:gd name="connsiteX23" fmla="*/ 2714172 w 2989943"/>
              <a:gd name="connsiteY23" fmla="*/ 2377155 h 2449726"/>
              <a:gd name="connsiteX24" fmla="*/ 2670629 w 2989943"/>
              <a:gd name="connsiteY24" fmla="*/ 2391669 h 2449726"/>
              <a:gd name="connsiteX25" fmla="*/ 2627086 w 2989943"/>
              <a:gd name="connsiteY25" fmla="*/ 2420698 h 2449726"/>
              <a:gd name="connsiteX26" fmla="*/ 2525486 w 2989943"/>
              <a:gd name="connsiteY26" fmla="*/ 2449726 h 2449726"/>
              <a:gd name="connsiteX27" fmla="*/ 2148114 w 2989943"/>
              <a:gd name="connsiteY27" fmla="*/ 2420698 h 2449726"/>
              <a:gd name="connsiteX28" fmla="*/ 2061029 w 2989943"/>
              <a:gd name="connsiteY28" fmla="*/ 2406184 h 2449726"/>
              <a:gd name="connsiteX29" fmla="*/ 1799772 w 2989943"/>
              <a:gd name="connsiteY29" fmla="*/ 2391669 h 2449726"/>
              <a:gd name="connsiteX30" fmla="*/ 1582057 w 2989943"/>
              <a:gd name="connsiteY30" fmla="*/ 2362641 h 2449726"/>
              <a:gd name="connsiteX31" fmla="*/ 1509486 w 2989943"/>
              <a:gd name="connsiteY31" fmla="*/ 2348126 h 2449726"/>
              <a:gd name="connsiteX32" fmla="*/ 1407886 w 2989943"/>
              <a:gd name="connsiteY32" fmla="*/ 2333612 h 2449726"/>
              <a:gd name="connsiteX33" fmla="*/ 1262743 w 2989943"/>
              <a:gd name="connsiteY33" fmla="*/ 2304584 h 2449726"/>
              <a:gd name="connsiteX34" fmla="*/ 1204686 w 2989943"/>
              <a:gd name="connsiteY34" fmla="*/ 2290069 h 2449726"/>
              <a:gd name="connsiteX35" fmla="*/ 1103086 w 2989943"/>
              <a:gd name="connsiteY35" fmla="*/ 2275555 h 2449726"/>
              <a:gd name="connsiteX36" fmla="*/ 1001486 w 2989943"/>
              <a:gd name="connsiteY36" fmla="*/ 2246526 h 2449726"/>
              <a:gd name="connsiteX37" fmla="*/ 914400 w 2989943"/>
              <a:gd name="connsiteY37" fmla="*/ 2232012 h 2449726"/>
              <a:gd name="connsiteX38" fmla="*/ 870857 w 2989943"/>
              <a:gd name="connsiteY38" fmla="*/ 2217498 h 2449726"/>
              <a:gd name="connsiteX39" fmla="*/ 812800 w 2989943"/>
              <a:gd name="connsiteY39" fmla="*/ 2202984 h 2449726"/>
              <a:gd name="connsiteX40" fmla="*/ 725714 w 2989943"/>
              <a:gd name="connsiteY40" fmla="*/ 2144926 h 2449726"/>
              <a:gd name="connsiteX41" fmla="*/ 653143 w 2989943"/>
              <a:gd name="connsiteY41" fmla="*/ 2057841 h 2449726"/>
              <a:gd name="connsiteX42" fmla="*/ 638629 w 2989943"/>
              <a:gd name="connsiteY42" fmla="*/ 2014298 h 2449726"/>
              <a:gd name="connsiteX43" fmla="*/ 595086 w 2989943"/>
              <a:gd name="connsiteY43" fmla="*/ 1985269 h 2449726"/>
              <a:gd name="connsiteX44" fmla="*/ 566057 w 2989943"/>
              <a:gd name="connsiteY44" fmla="*/ 1941726 h 2449726"/>
              <a:gd name="connsiteX45" fmla="*/ 537029 w 2989943"/>
              <a:gd name="connsiteY45" fmla="*/ 1854641 h 2449726"/>
              <a:gd name="connsiteX46" fmla="*/ 522514 w 2989943"/>
              <a:gd name="connsiteY46" fmla="*/ 1811098 h 2449726"/>
              <a:gd name="connsiteX47" fmla="*/ 493486 w 2989943"/>
              <a:gd name="connsiteY47" fmla="*/ 1767555 h 2449726"/>
              <a:gd name="connsiteX48" fmla="*/ 493486 w 2989943"/>
              <a:gd name="connsiteY48" fmla="*/ 1419212 h 2449726"/>
              <a:gd name="connsiteX49" fmla="*/ 508000 w 2989943"/>
              <a:gd name="connsiteY49" fmla="*/ 1186984 h 2449726"/>
              <a:gd name="connsiteX50" fmla="*/ 449943 w 2989943"/>
              <a:gd name="connsiteY50" fmla="*/ 867669 h 2449726"/>
              <a:gd name="connsiteX51" fmla="*/ 406400 w 2989943"/>
              <a:gd name="connsiteY51" fmla="*/ 838641 h 2449726"/>
              <a:gd name="connsiteX52" fmla="*/ 362857 w 2989943"/>
              <a:gd name="connsiteY52" fmla="*/ 795098 h 2449726"/>
              <a:gd name="connsiteX53" fmla="*/ 275772 w 2989943"/>
              <a:gd name="connsiteY53" fmla="*/ 766069 h 2449726"/>
              <a:gd name="connsiteX54" fmla="*/ 145143 w 2989943"/>
              <a:gd name="connsiteY54" fmla="*/ 678984 h 2449726"/>
              <a:gd name="connsiteX55" fmla="*/ 101600 w 2989943"/>
              <a:gd name="connsiteY55" fmla="*/ 649955 h 2449726"/>
              <a:gd name="connsiteX56" fmla="*/ 58057 w 2989943"/>
              <a:gd name="connsiteY56" fmla="*/ 620926 h 2449726"/>
              <a:gd name="connsiteX57" fmla="*/ 43543 w 2989943"/>
              <a:gd name="connsiteY57" fmla="*/ 577384 h 2449726"/>
              <a:gd name="connsiteX58" fmla="*/ 0 w 2989943"/>
              <a:gd name="connsiteY58" fmla="*/ 475784 h 2449726"/>
              <a:gd name="connsiteX59" fmla="*/ 43543 w 2989943"/>
              <a:gd name="connsiteY59" fmla="*/ 316126 h 2449726"/>
              <a:gd name="connsiteX60" fmla="*/ 174172 w 2989943"/>
              <a:gd name="connsiteY60" fmla="*/ 272584 h 2449726"/>
              <a:gd name="connsiteX61" fmla="*/ 217714 w 2989943"/>
              <a:gd name="connsiteY61" fmla="*/ 258069 h 2449726"/>
              <a:gd name="connsiteX62" fmla="*/ 783772 w 2989943"/>
              <a:gd name="connsiteY62" fmla="*/ 272584 h 2449726"/>
              <a:gd name="connsiteX63" fmla="*/ 1016000 w 2989943"/>
              <a:gd name="connsiteY63" fmla="*/ 258069 h 2449726"/>
              <a:gd name="connsiteX64" fmla="*/ 1074057 w 2989943"/>
              <a:gd name="connsiteY64" fmla="*/ 243555 h 2449726"/>
              <a:gd name="connsiteX65" fmla="*/ 1161143 w 2989943"/>
              <a:gd name="connsiteY65" fmla="*/ 214526 h 2449726"/>
              <a:gd name="connsiteX66" fmla="*/ 1204686 w 2989943"/>
              <a:gd name="connsiteY66" fmla="*/ 170984 h 2449726"/>
              <a:gd name="connsiteX67" fmla="*/ 1306286 w 2989943"/>
              <a:gd name="connsiteY67" fmla="*/ 127441 h 2449726"/>
              <a:gd name="connsiteX68" fmla="*/ 1393372 w 2989943"/>
              <a:gd name="connsiteY68" fmla="*/ 83898 h 2449726"/>
              <a:gd name="connsiteX69" fmla="*/ 1436914 w 2989943"/>
              <a:gd name="connsiteY69" fmla="*/ 54869 h 2449726"/>
              <a:gd name="connsiteX70" fmla="*/ 1553029 w 2989943"/>
              <a:gd name="connsiteY70" fmla="*/ 25841 h 2449726"/>
              <a:gd name="connsiteX71" fmla="*/ 1596572 w 2989943"/>
              <a:gd name="connsiteY71" fmla="*/ 11326 h 2449726"/>
              <a:gd name="connsiteX72" fmla="*/ 1872343 w 2989943"/>
              <a:gd name="connsiteY72" fmla="*/ 69384 h 2449726"/>
              <a:gd name="connsiteX73" fmla="*/ 1901372 w 2989943"/>
              <a:gd name="connsiteY73" fmla="*/ 112926 h 2449726"/>
              <a:gd name="connsiteX74" fmla="*/ 1915886 w 2989943"/>
              <a:gd name="connsiteY74" fmla="*/ 156469 h 2449726"/>
              <a:gd name="connsiteX75" fmla="*/ 1843314 w 2989943"/>
              <a:gd name="connsiteY75" fmla="*/ 345155 h 2449726"/>
              <a:gd name="connsiteX76" fmla="*/ 1770743 w 2989943"/>
              <a:gd name="connsiteY76" fmla="*/ 446755 h 2449726"/>
              <a:gd name="connsiteX77" fmla="*/ 1727200 w 2989943"/>
              <a:gd name="connsiteY77" fmla="*/ 490298 h 2449726"/>
              <a:gd name="connsiteX78" fmla="*/ 1727200 w 2989943"/>
              <a:gd name="connsiteY78" fmla="*/ 737041 h 2449726"/>
              <a:gd name="connsiteX79" fmla="*/ 1828800 w 2989943"/>
              <a:gd name="connsiteY79" fmla="*/ 867669 h 2449726"/>
              <a:gd name="connsiteX80" fmla="*/ 1872343 w 2989943"/>
              <a:gd name="connsiteY80" fmla="*/ 925726 h 2449726"/>
              <a:gd name="connsiteX81" fmla="*/ 1915886 w 2989943"/>
              <a:gd name="connsiteY81" fmla="*/ 954755 h 2449726"/>
              <a:gd name="connsiteX82" fmla="*/ 2017486 w 2989943"/>
              <a:gd name="connsiteY82" fmla="*/ 1027326 h 2449726"/>
              <a:gd name="connsiteX83" fmla="*/ 2061029 w 2989943"/>
              <a:gd name="connsiteY83" fmla="*/ 1070869 h 2449726"/>
              <a:gd name="connsiteX84" fmla="*/ 2104572 w 2989943"/>
              <a:gd name="connsiteY84" fmla="*/ 1085384 h 2449726"/>
              <a:gd name="connsiteX85" fmla="*/ 2162629 w 2989943"/>
              <a:gd name="connsiteY85" fmla="*/ 1172469 h 2449726"/>
              <a:gd name="connsiteX86" fmla="*/ 2191657 w 2989943"/>
              <a:gd name="connsiteY86" fmla="*/ 1114412 h 244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89943" h="2449726">
                <a:moveTo>
                  <a:pt x="2075543" y="1114412"/>
                </a:moveTo>
                <a:lnTo>
                  <a:pt x="2148114" y="1099898"/>
                </a:lnTo>
                <a:cubicBezTo>
                  <a:pt x="2177068" y="1094634"/>
                  <a:pt x="2206342" y="1091156"/>
                  <a:pt x="2235200" y="1085384"/>
                </a:cubicBezTo>
                <a:cubicBezTo>
                  <a:pt x="2254761" y="1081472"/>
                  <a:pt x="2273580" y="1074148"/>
                  <a:pt x="2293257" y="1070869"/>
                </a:cubicBezTo>
                <a:cubicBezTo>
                  <a:pt x="2331732" y="1064456"/>
                  <a:pt x="2370667" y="1061193"/>
                  <a:pt x="2409372" y="1056355"/>
                </a:cubicBezTo>
                <a:cubicBezTo>
                  <a:pt x="2438400" y="1061193"/>
                  <a:pt x="2470135" y="1057708"/>
                  <a:pt x="2496457" y="1070869"/>
                </a:cubicBezTo>
                <a:cubicBezTo>
                  <a:pt x="2512059" y="1078670"/>
                  <a:pt x="2517685" y="1098810"/>
                  <a:pt x="2525486" y="1114412"/>
                </a:cubicBezTo>
                <a:cubicBezTo>
                  <a:pt x="2532328" y="1128096"/>
                  <a:pt x="2533973" y="1143893"/>
                  <a:pt x="2540000" y="1157955"/>
                </a:cubicBezTo>
                <a:cubicBezTo>
                  <a:pt x="2548523" y="1177842"/>
                  <a:pt x="2559353" y="1196660"/>
                  <a:pt x="2569029" y="1216012"/>
                </a:cubicBezTo>
                <a:cubicBezTo>
                  <a:pt x="2564191" y="1312774"/>
                  <a:pt x="2561945" y="1409700"/>
                  <a:pt x="2554514" y="1506298"/>
                </a:cubicBezTo>
                <a:cubicBezTo>
                  <a:pt x="2552257" y="1535640"/>
                  <a:pt x="2540000" y="1563955"/>
                  <a:pt x="2540000" y="1593384"/>
                </a:cubicBezTo>
                <a:cubicBezTo>
                  <a:pt x="2540000" y="1634923"/>
                  <a:pt x="2553512" y="1679467"/>
                  <a:pt x="2583543" y="1709498"/>
                </a:cubicBezTo>
                <a:cubicBezTo>
                  <a:pt x="2595878" y="1721833"/>
                  <a:pt x="2611940" y="1729871"/>
                  <a:pt x="2627086" y="1738526"/>
                </a:cubicBezTo>
                <a:cubicBezTo>
                  <a:pt x="2677308" y="1767224"/>
                  <a:pt x="2679833" y="1765785"/>
                  <a:pt x="2728686" y="1782069"/>
                </a:cubicBezTo>
                <a:cubicBezTo>
                  <a:pt x="2743200" y="1791745"/>
                  <a:pt x="2760742" y="1797970"/>
                  <a:pt x="2772229" y="1811098"/>
                </a:cubicBezTo>
                <a:cubicBezTo>
                  <a:pt x="2795203" y="1837354"/>
                  <a:pt x="2797188" y="1887152"/>
                  <a:pt x="2830286" y="1898184"/>
                </a:cubicBezTo>
                <a:lnTo>
                  <a:pt x="2873829" y="1912698"/>
                </a:lnTo>
                <a:cubicBezTo>
                  <a:pt x="2883505" y="1927212"/>
                  <a:pt x="2889729" y="1944754"/>
                  <a:pt x="2902857" y="1956241"/>
                </a:cubicBezTo>
                <a:cubicBezTo>
                  <a:pt x="2929113" y="1979215"/>
                  <a:pt x="2989943" y="2014298"/>
                  <a:pt x="2989943" y="2014298"/>
                </a:cubicBezTo>
                <a:cubicBezTo>
                  <a:pt x="2985105" y="2077193"/>
                  <a:pt x="2990728" y="2141786"/>
                  <a:pt x="2975429" y="2202984"/>
                </a:cubicBezTo>
                <a:cubicBezTo>
                  <a:pt x="2970451" y="2222897"/>
                  <a:pt x="2947655" y="2233386"/>
                  <a:pt x="2931886" y="2246526"/>
                </a:cubicBezTo>
                <a:cubicBezTo>
                  <a:pt x="2813726" y="2344991"/>
                  <a:pt x="2991118" y="2178013"/>
                  <a:pt x="2801257" y="2304584"/>
                </a:cubicBezTo>
                <a:cubicBezTo>
                  <a:pt x="2786743" y="2314260"/>
                  <a:pt x="2771115" y="2322445"/>
                  <a:pt x="2757714" y="2333612"/>
                </a:cubicBezTo>
                <a:cubicBezTo>
                  <a:pt x="2741945" y="2346753"/>
                  <a:pt x="2731251" y="2365769"/>
                  <a:pt x="2714172" y="2377155"/>
                </a:cubicBezTo>
                <a:cubicBezTo>
                  <a:pt x="2701442" y="2385642"/>
                  <a:pt x="2685143" y="2386831"/>
                  <a:pt x="2670629" y="2391669"/>
                </a:cubicBezTo>
                <a:cubicBezTo>
                  <a:pt x="2656115" y="2401345"/>
                  <a:pt x="2642688" y="2412897"/>
                  <a:pt x="2627086" y="2420698"/>
                </a:cubicBezTo>
                <a:cubicBezTo>
                  <a:pt x="2606265" y="2431109"/>
                  <a:pt x="2544086" y="2445076"/>
                  <a:pt x="2525486" y="2449726"/>
                </a:cubicBezTo>
                <a:cubicBezTo>
                  <a:pt x="2386585" y="2441045"/>
                  <a:pt x="2281504" y="2437372"/>
                  <a:pt x="2148114" y="2420698"/>
                </a:cubicBezTo>
                <a:cubicBezTo>
                  <a:pt x="2118913" y="2417048"/>
                  <a:pt x="2090356" y="2408628"/>
                  <a:pt x="2061029" y="2406184"/>
                </a:cubicBezTo>
                <a:cubicBezTo>
                  <a:pt x="1974110" y="2398941"/>
                  <a:pt x="1886858" y="2396507"/>
                  <a:pt x="1799772" y="2391669"/>
                </a:cubicBezTo>
                <a:cubicBezTo>
                  <a:pt x="1636463" y="2359008"/>
                  <a:pt x="1836613" y="2396582"/>
                  <a:pt x="1582057" y="2362641"/>
                </a:cubicBezTo>
                <a:cubicBezTo>
                  <a:pt x="1557604" y="2359381"/>
                  <a:pt x="1533820" y="2352182"/>
                  <a:pt x="1509486" y="2348126"/>
                </a:cubicBezTo>
                <a:cubicBezTo>
                  <a:pt x="1475741" y="2342502"/>
                  <a:pt x="1441753" y="2338450"/>
                  <a:pt x="1407886" y="2333612"/>
                </a:cubicBezTo>
                <a:cubicBezTo>
                  <a:pt x="1318460" y="2303804"/>
                  <a:pt x="1409515" y="2331270"/>
                  <a:pt x="1262743" y="2304584"/>
                </a:cubicBezTo>
                <a:cubicBezTo>
                  <a:pt x="1243117" y="2301016"/>
                  <a:pt x="1224312" y="2293637"/>
                  <a:pt x="1204686" y="2290069"/>
                </a:cubicBezTo>
                <a:cubicBezTo>
                  <a:pt x="1171027" y="2283949"/>
                  <a:pt x="1136745" y="2281675"/>
                  <a:pt x="1103086" y="2275555"/>
                </a:cubicBezTo>
                <a:cubicBezTo>
                  <a:pt x="929215" y="2243943"/>
                  <a:pt x="1141396" y="2277617"/>
                  <a:pt x="1001486" y="2246526"/>
                </a:cubicBezTo>
                <a:cubicBezTo>
                  <a:pt x="972758" y="2240142"/>
                  <a:pt x="943128" y="2238396"/>
                  <a:pt x="914400" y="2232012"/>
                </a:cubicBezTo>
                <a:cubicBezTo>
                  <a:pt x="899465" y="2228693"/>
                  <a:pt x="885568" y="2221701"/>
                  <a:pt x="870857" y="2217498"/>
                </a:cubicBezTo>
                <a:cubicBezTo>
                  <a:pt x="851677" y="2212018"/>
                  <a:pt x="832152" y="2207822"/>
                  <a:pt x="812800" y="2202984"/>
                </a:cubicBezTo>
                <a:cubicBezTo>
                  <a:pt x="783771" y="2183631"/>
                  <a:pt x="745067" y="2173955"/>
                  <a:pt x="725714" y="2144926"/>
                </a:cubicBezTo>
                <a:cubicBezTo>
                  <a:pt x="685300" y="2084305"/>
                  <a:pt x="709021" y="2113719"/>
                  <a:pt x="653143" y="2057841"/>
                </a:cubicBezTo>
                <a:cubicBezTo>
                  <a:pt x="648305" y="2043327"/>
                  <a:pt x="648186" y="2026245"/>
                  <a:pt x="638629" y="2014298"/>
                </a:cubicBezTo>
                <a:cubicBezTo>
                  <a:pt x="627732" y="2000676"/>
                  <a:pt x="607421" y="1997604"/>
                  <a:pt x="595086" y="1985269"/>
                </a:cubicBezTo>
                <a:cubicBezTo>
                  <a:pt x="582751" y="1972934"/>
                  <a:pt x="575733" y="1956240"/>
                  <a:pt x="566057" y="1941726"/>
                </a:cubicBezTo>
                <a:lnTo>
                  <a:pt x="537029" y="1854641"/>
                </a:lnTo>
                <a:cubicBezTo>
                  <a:pt x="532191" y="1840127"/>
                  <a:pt x="531001" y="1823828"/>
                  <a:pt x="522514" y="1811098"/>
                </a:cubicBezTo>
                <a:lnTo>
                  <a:pt x="493486" y="1767555"/>
                </a:lnTo>
                <a:cubicBezTo>
                  <a:pt x="461202" y="1606133"/>
                  <a:pt x="476621" y="1714349"/>
                  <a:pt x="493486" y="1419212"/>
                </a:cubicBezTo>
                <a:cubicBezTo>
                  <a:pt x="497911" y="1341778"/>
                  <a:pt x="503162" y="1264393"/>
                  <a:pt x="508000" y="1186984"/>
                </a:cubicBezTo>
                <a:cubicBezTo>
                  <a:pt x="502174" y="1131638"/>
                  <a:pt x="525521" y="943246"/>
                  <a:pt x="449943" y="867669"/>
                </a:cubicBezTo>
                <a:cubicBezTo>
                  <a:pt x="437608" y="855334"/>
                  <a:pt x="419801" y="849808"/>
                  <a:pt x="406400" y="838641"/>
                </a:cubicBezTo>
                <a:cubicBezTo>
                  <a:pt x="390631" y="825500"/>
                  <a:pt x="380800" y="805067"/>
                  <a:pt x="362857" y="795098"/>
                </a:cubicBezTo>
                <a:cubicBezTo>
                  <a:pt x="336109" y="780238"/>
                  <a:pt x="301232" y="783042"/>
                  <a:pt x="275772" y="766069"/>
                </a:cubicBezTo>
                <a:lnTo>
                  <a:pt x="145143" y="678984"/>
                </a:lnTo>
                <a:lnTo>
                  <a:pt x="101600" y="649955"/>
                </a:lnTo>
                <a:lnTo>
                  <a:pt x="58057" y="620926"/>
                </a:lnTo>
                <a:cubicBezTo>
                  <a:pt x="53219" y="606412"/>
                  <a:pt x="49570" y="591446"/>
                  <a:pt x="43543" y="577384"/>
                </a:cubicBezTo>
                <a:cubicBezTo>
                  <a:pt x="-10263" y="451837"/>
                  <a:pt x="34038" y="577897"/>
                  <a:pt x="0" y="475784"/>
                </a:cubicBezTo>
                <a:cubicBezTo>
                  <a:pt x="3237" y="449890"/>
                  <a:pt x="-1112" y="344035"/>
                  <a:pt x="43543" y="316126"/>
                </a:cubicBezTo>
                <a:cubicBezTo>
                  <a:pt x="43545" y="316125"/>
                  <a:pt x="152399" y="279842"/>
                  <a:pt x="174172" y="272584"/>
                </a:cubicBezTo>
                <a:lnTo>
                  <a:pt x="217714" y="258069"/>
                </a:lnTo>
                <a:cubicBezTo>
                  <a:pt x="406400" y="262907"/>
                  <a:pt x="595024" y="272584"/>
                  <a:pt x="783772" y="272584"/>
                </a:cubicBezTo>
                <a:cubicBezTo>
                  <a:pt x="861332" y="272584"/>
                  <a:pt x="938825" y="265787"/>
                  <a:pt x="1016000" y="258069"/>
                </a:cubicBezTo>
                <a:cubicBezTo>
                  <a:pt x="1035849" y="256084"/>
                  <a:pt x="1054950" y="249287"/>
                  <a:pt x="1074057" y="243555"/>
                </a:cubicBezTo>
                <a:cubicBezTo>
                  <a:pt x="1103365" y="234762"/>
                  <a:pt x="1161143" y="214526"/>
                  <a:pt x="1161143" y="214526"/>
                </a:cubicBezTo>
                <a:cubicBezTo>
                  <a:pt x="1175657" y="200012"/>
                  <a:pt x="1187983" y="182915"/>
                  <a:pt x="1204686" y="170984"/>
                </a:cubicBezTo>
                <a:cubicBezTo>
                  <a:pt x="1236076" y="148563"/>
                  <a:pt x="1270750" y="139286"/>
                  <a:pt x="1306286" y="127441"/>
                </a:cubicBezTo>
                <a:cubicBezTo>
                  <a:pt x="1431079" y="44244"/>
                  <a:pt x="1273184" y="143993"/>
                  <a:pt x="1393372" y="83898"/>
                </a:cubicBezTo>
                <a:cubicBezTo>
                  <a:pt x="1408974" y="76097"/>
                  <a:pt x="1420520" y="60830"/>
                  <a:pt x="1436914" y="54869"/>
                </a:cubicBezTo>
                <a:cubicBezTo>
                  <a:pt x="1474408" y="41235"/>
                  <a:pt x="1515180" y="38458"/>
                  <a:pt x="1553029" y="25841"/>
                </a:cubicBezTo>
                <a:lnTo>
                  <a:pt x="1596572" y="11326"/>
                </a:lnTo>
                <a:cubicBezTo>
                  <a:pt x="1996535" y="33547"/>
                  <a:pt x="1808597" y="-58106"/>
                  <a:pt x="1872343" y="69384"/>
                </a:cubicBezTo>
                <a:cubicBezTo>
                  <a:pt x="1880144" y="84986"/>
                  <a:pt x="1891696" y="98412"/>
                  <a:pt x="1901372" y="112926"/>
                </a:cubicBezTo>
                <a:cubicBezTo>
                  <a:pt x="1906210" y="127440"/>
                  <a:pt x="1915886" y="141170"/>
                  <a:pt x="1915886" y="156469"/>
                </a:cubicBezTo>
                <a:cubicBezTo>
                  <a:pt x="1915886" y="263436"/>
                  <a:pt x="1900516" y="259353"/>
                  <a:pt x="1843314" y="345155"/>
                </a:cubicBezTo>
                <a:cubicBezTo>
                  <a:pt x="1820336" y="379622"/>
                  <a:pt x="1797755" y="415241"/>
                  <a:pt x="1770743" y="446755"/>
                </a:cubicBezTo>
                <a:cubicBezTo>
                  <a:pt x="1757385" y="462340"/>
                  <a:pt x="1741714" y="475784"/>
                  <a:pt x="1727200" y="490298"/>
                </a:cubicBezTo>
                <a:cubicBezTo>
                  <a:pt x="1716392" y="576760"/>
                  <a:pt x="1698112" y="649777"/>
                  <a:pt x="1727200" y="737041"/>
                </a:cubicBezTo>
                <a:cubicBezTo>
                  <a:pt x="1750365" y="806537"/>
                  <a:pt x="1787815" y="819854"/>
                  <a:pt x="1828800" y="867669"/>
                </a:cubicBezTo>
                <a:cubicBezTo>
                  <a:pt x="1844543" y="886036"/>
                  <a:pt x="1855238" y="908621"/>
                  <a:pt x="1872343" y="925726"/>
                </a:cubicBezTo>
                <a:cubicBezTo>
                  <a:pt x="1884678" y="938061"/>
                  <a:pt x="1902485" y="943588"/>
                  <a:pt x="1915886" y="954755"/>
                </a:cubicBezTo>
                <a:cubicBezTo>
                  <a:pt x="2004148" y="1028307"/>
                  <a:pt x="1910059" y="973613"/>
                  <a:pt x="2017486" y="1027326"/>
                </a:cubicBezTo>
                <a:cubicBezTo>
                  <a:pt x="2032000" y="1041840"/>
                  <a:pt x="2043950" y="1059483"/>
                  <a:pt x="2061029" y="1070869"/>
                </a:cubicBezTo>
                <a:cubicBezTo>
                  <a:pt x="2073759" y="1079356"/>
                  <a:pt x="2093754" y="1074566"/>
                  <a:pt x="2104572" y="1085384"/>
                </a:cubicBezTo>
                <a:cubicBezTo>
                  <a:pt x="2129241" y="1110053"/>
                  <a:pt x="2162629" y="1172469"/>
                  <a:pt x="2162629" y="1172469"/>
                </a:cubicBezTo>
                <a:lnTo>
                  <a:pt x="2191657" y="1114412"/>
                </a:lnTo>
              </a:path>
            </a:pathLst>
          </a:custGeom>
          <a:noFill/>
          <a:ln w="76200" cap="flat" cmpd="sng" algn="ctr">
            <a:solidFill>
              <a:srgbClr val="FFC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5155609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hlinkClick r:id="rId3"/>
              </a:rPr>
              <a:t>http://www.bbc.com/news/world-europe-13194723</a:t>
            </a:r>
            <a:endParaRPr kumimoji="0" lang="en-US" sz="800" b="0"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endParaRPr>
          </a:p>
        </p:txBody>
      </p:sp>
      <p:pic>
        <p:nvPicPr>
          <p:cNvPr id="2050" name="Picture 2" descr="Schengen 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6526305"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448" y="990600"/>
            <a:ext cx="3594848" cy="1175706"/>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8080"/>
                </a:solidFill>
                <a:effectLst/>
                <a:uLnTx/>
                <a:uFillTx/>
                <a:latin typeface="Verdana" pitchFamily="34" charset="0"/>
                <a:ea typeface="+mn-ea"/>
                <a:cs typeface="+mn-cs"/>
              </a:rPr>
              <a:t>Schengen Agreement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080"/>
                </a:solidFill>
                <a:effectLst/>
                <a:uLnTx/>
                <a:uFillTx/>
                <a:latin typeface="Verdana" pitchFamily="34" charset="0"/>
                <a:ea typeface="+mn-ea"/>
                <a:cs typeface="+mn-cs"/>
              </a:rPr>
              <a:t>1995</a:t>
            </a:r>
          </a:p>
        </p:txBody>
      </p:sp>
      <p:sp>
        <p:nvSpPr>
          <p:cNvPr id="5" name="Rectangle 4"/>
          <p:cNvSpPr/>
          <p:nvPr/>
        </p:nvSpPr>
        <p:spPr>
          <a:xfrm>
            <a:off x="762000" y="519970"/>
            <a:ext cx="7543800" cy="4973669"/>
          </a:xfrm>
          <a:prstGeom prst="rect">
            <a:avLst/>
          </a:prstGeom>
          <a:solidFill>
            <a:srgbClr val="FFFFFF"/>
          </a:solidFill>
          <a:ln w="76200">
            <a:solidFill>
              <a:srgbClr val="FFC000"/>
            </a:solidFill>
          </a:ln>
        </p:spPr>
        <p:txBody>
          <a:bodyPr wrap="square" lIns="457200" tIns="457200" rIns="457200" bIns="4572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It is expected that those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asylum seekers who are admitted will compete with current residents at the bottom of the social scale for existing low-paying jobs.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This quite likely will be a continuing source social unrest. </a:t>
            </a:r>
          </a:p>
        </p:txBody>
      </p:sp>
    </p:spTree>
    <p:extLst>
      <p:ext uri="{BB962C8B-B14F-4D97-AF65-F5344CB8AC3E}">
        <p14:creationId xmlns:p14="http://schemas.microsoft.com/office/powerpoint/2010/main" val="187414809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3168418"/>
            <a:ext cx="7315200" cy="1951496"/>
          </a:xfrm>
        </p:spPr>
        <p:txBody>
          <a:bodyPr/>
          <a:lstStyle/>
          <a:p>
            <a:pPr eaLnBrk="1" hangingPunct="1">
              <a:lnSpc>
                <a:spcPct val="15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98424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85432432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and, in the end, as in other countries, many “take it out” on and blame the immigrants and migrants for their problems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becomes a huge political problem in Italy and throughout Europe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65514287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effectLst/>
                <a:uLnTx/>
                <a:uFillTx/>
                <a:latin typeface="Arial" charset="0"/>
                <a:ea typeface="+mn-ea"/>
                <a:cs typeface="+mn-cs"/>
              </a:rPr>
              <a:t>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r>
              <a:rPr lang="en-US" sz="800" b="0" dirty="0">
                <a:solidFill>
                  <a:schemeClr val="bg1"/>
                </a:solidFill>
                <a:hlinkClick r:id="rId2">
                  <a:extLst>
                    <a:ext uri="{A12FA001-AC4F-418D-AE19-62706E023703}">
                      <ahyp:hlinkClr xmlns:ahyp="http://schemas.microsoft.com/office/drawing/2018/hyperlinkcolor" val="tx"/>
                    </a:ext>
                  </a:extLst>
                </a:hlinkClick>
              </a:rPr>
              <a:t>https://en.wikipedia.org/wiki/Dublin_Regulation</a:t>
            </a:r>
            <a:endParaRPr lang="en-US" sz="800" b="0" dirty="0">
              <a:solidFill>
                <a:schemeClr val="bg1"/>
              </a:solidFill>
            </a:endParaRPr>
          </a:p>
        </p:txBody>
      </p:sp>
    </p:spTree>
    <p:extLst>
      <p:ext uri="{BB962C8B-B14F-4D97-AF65-F5344CB8AC3E}">
        <p14:creationId xmlns:p14="http://schemas.microsoft.com/office/powerpoint/2010/main" val="347788831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914400" y="2880920"/>
            <a:ext cx="7315200" cy="21482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“The Dublin Regulation”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essentially gives EU member states the right to transfer migrants to the first country of entry to the EU </a:t>
            </a:r>
          </a:p>
        </p:txBody>
      </p:sp>
      <p:sp>
        <p:nvSpPr>
          <p:cNvPr id="4" name="TextBox 3">
            <a:extLst>
              <a:ext uri="{FF2B5EF4-FFF2-40B4-BE49-F238E27FC236}">
                <a16:creationId xmlns:a16="http://schemas.microsoft.com/office/drawing/2014/main" id="{823A8969-6987-46D5-B621-8E540E5C34CD}"/>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https://en.wikipedia.org/wiki/Dublin_Regulation</a:t>
            </a:r>
            <a:endParaRPr kumimoji="0" lang="en-US" sz="800" b="0"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111636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30749280"/>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https://en.wikipedia.org/wiki/Dublin_Regulation</a:t>
            </a:r>
            <a:endPar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66841"/>
            <a:ext cx="8229600" cy="5205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10000"/>
            <a:ext cx="5223867" cy="22098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BCEDB63E-02E6-4EFB-BD2D-6B078A82E900}"/>
                  </a:ext>
                </a:extLst>
              </p14:cNvPr>
              <p14:cNvContentPartPr/>
              <p14:nvPr/>
            </p14:nvContentPartPr>
            <p14:xfrm>
              <a:off x="663651" y="1124792"/>
              <a:ext cx="1796400" cy="78480"/>
            </p14:xfrm>
          </p:contentPart>
        </mc:Choice>
        <mc:Fallback xmlns="">
          <p:pic>
            <p:nvPicPr>
              <p:cNvPr id="3" name="Ink 2">
                <a:extLst>
                  <a:ext uri="{FF2B5EF4-FFF2-40B4-BE49-F238E27FC236}">
                    <a16:creationId xmlns:a16="http://schemas.microsoft.com/office/drawing/2014/main" id="{BCEDB63E-02E6-4EFB-BD2D-6B078A82E900}"/>
                  </a:ext>
                </a:extLst>
              </p:cNvPr>
              <p:cNvPicPr/>
              <p:nvPr/>
            </p:nvPicPr>
            <p:blipFill>
              <a:blip r:embed="rId7"/>
              <a:stretch>
                <a:fillRect/>
              </a:stretch>
            </p:blipFill>
            <p:spPr>
              <a:xfrm>
                <a:off x="610011" y="1017152"/>
                <a:ext cx="19040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ABC3B0A-F080-4CF2-B883-83D79030B6B6}"/>
                  </a:ext>
                </a:extLst>
              </p14:cNvPr>
              <p14:cNvContentPartPr/>
              <p14:nvPr/>
            </p14:nvContentPartPr>
            <p14:xfrm>
              <a:off x="663651" y="1269512"/>
              <a:ext cx="1898280" cy="59040"/>
            </p14:xfrm>
          </p:contentPart>
        </mc:Choice>
        <mc:Fallback xmlns="">
          <p:pic>
            <p:nvPicPr>
              <p:cNvPr id="4" name="Ink 3">
                <a:extLst>
                  <a:ext uri="{FF2B5EF4-FFF2-40B4-BE49-F238E27FC236}">
                    <a16:creationId xmlns:a16="http://schemas.microsoft.com/office/drawing/2014/main" id="{3ABC3B0A-F080-4CF2-B883-83D79030B6B6}"/>
                  </a:ext>
                </a:extLst>
              </p:cNvPr>
              <p:cNvPicPr/>
              <p:nvPr/>
            </p:nvPicPr>
            <p:blipFill>
              <a:blip r:embed="rId9"/>
              <a:stretch>
                <a:fillRect/>
              </a:stretch>
            </p:blipFill>
            <p:spPr>
              <a:xfrm>
                <a:off x="610011" y="1161872"/>
                <a:ext cx="2005920" cy="274680"/>
              </a:xfrm>
              <a:prstGeom prst="rect">
                <a:avLst/>
              </a:prstGeom>
            </p:spPr>
          </p:pic>
        </mc:Fallback>
      </mc:AlternateContent>
    </p:spTree>
    <p:extLst>
      <p:ext uri="{BB962C8B-B14F-4D97-AF65-F5344CB8AC3E}">
        <p14:creationId xmlns:p14="http://schemas.microsoft.com/office/powerpoint/2010/main" val="267214979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609600" y="1228850"/>
            <a:ext cx="7874000" cy="470898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And what are the mostly likely “ . . . responsible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Member State[s] . . . through which the asylum seeker[s] first entered the EU”?</a:t>
            </a:r>
          </a:p>
        </p:txBody>
      </p:sp>
    </p:spTree>
    <p:extLst>
      <p:ext uri="{BB962C8B-B14F-4D97-AF65-F5344CB8AC3E}">
        <p14:creationId xmlns:p14="http://schemas.microsoft.com/office/powerpoint/2010/main" val="142128160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752600"/>
            <a:ext cx="8229600" cy="4038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so-called </a:t>
            </a:r>
          </a:p>
          <a:p>
            <a:pPr marL="0" marR="0" lvl="0" indent="0" algn="ctr" defTabSz="914400" rtl="0" eaLnBrk="1" fontAlgn="base" latinLnBrk="0" hangingPunct="1">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Europe . . .</a:t>
            </a:r>
          </a:p>
        </p:txBody>
      </p:sp>
      <p:sp>
        <p:nvSpPr>
          <p:cNvPr id="4" name="Rectangle 3">
            <a:extLst>
              <a:ext uri="{FF2B5EF4-FFF2-40B4-BE49-F238E27FC236}">
                <a16:creationId xmlns:a16="http://schemas.microsoft.com/office/drawing/2014/main" id="{E3DBEB20-62DD-43A9-99E2-0EA395BDA2BE}"/>
              </a:ext>
            </a:extLst>
          </p:cNvPr>
          <p:cNvSpPr/>
          <p:nvPr/>
        </p:nvSpPr>
        <p:spPr>
          <a:xfrm>
            <a:off x="533400" y="4932402"/>
            <a:ext cx="8153400" cy="553998"/>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reland</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6" name="TextBox 5">
            <a:extLst>
              <a:ext uri="{FF2B5EF4-FFF2-40B4-BE49-F238E27FC236}">
                <a16:creationId xmlns:a16="http://schemas.microsoft.com/office/drawing/2014/main" id="{346D6651-444C-4271-A9EF-9D4C55FACBD5}"/>
              </a:ext>
            </a:extLst>
          </p:cNvPr>
          <p:cNvSpPr txBox="1"/>
          <p:nvPr/>
        </p:nvSpPr>
        <p:spPr>
          <a:xfrm>
            <a:off x="2286000" y="6639025"/>
            <a:ext cx="4572000" cy="215444"/>
          </a:xfrm>
          <a:prstGeom prst="rect">
            <a:avLst/>
          </a:prstGeom>
          <a:noFill/>
        </p:spPr>
        <p:txBody>
          <a:bodyPr wrap="square">
            <a:spAutoFit/>
          </a:bodyPr>
          <a:lstStyle/>
          <a:p>
            <a:r>
              <a:rPr lang="en-US" sz="800" b="0" i="0" dirty="0">
                <a:solidFill>
                  <a:schemeClr val="bg1"/>
                </a:solidFill>
                <a:latin typeface="+mn-lt"/>
                <a:hlinkClick r:id="rId2">
                  <a:extLst>
                    <a:ext uri="{A12FA001-AC4F-418D-AE19-62706E023703}">
                      <ahyp:hlinkClr xmlns:ahyp="http://schemas.microsoft.com/office/drawing/2018/hyperlinkcolor" val="tx"/>
                    </a:ext>
                  </a:extLst>
                </a:hlinkClick>
              </a:rPr>
              <a:t>https://en.wikipedia.org/wiki/PIGS_(economics)</a:t>
            </a:r>
            <a:endParaRPr lang="en-US" sz="800" b="0" i="0" dirty="0">
              <a:solidFill>
                <a:schemeClr val="bg1"/>
              </a:solidFill>
              <a:latin typeface="+mn-lt"/>
            </a:endParaRPr>
          </a:p>
        </p:txBody>
      </p:sp>
    </p:spTree>
    <p:extLst>
      <p:ext uri="{BB962C8B-B14F-4D97-AF65-F5344CB8AC3E}">
        <p14:creationId xmlns:p14="http://schemas.microsoft.com/office/powerpoint/2010/main" val="130038404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2288498"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http://www.bbc.com/news/world-europe-24583286</a:t>
            </a:r>
            <a:endParaRPr kumimoji="0" lang="en-US" sz="800" b="0" i="0" u="none" strike="noStrike" kern="1200" cap="none" spc="0" normalizeH="0" baseline="0" noProof="0" dirty="0">
              <a:ln>
                <a:noFill/>
              </a:ln>
              <a:solidFill>
                <a:srgbClr val="FEF9F5"/>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2400"/>
            <a:ext cx="544528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4"/>
          <p:cNvSpPr/>
          <p:nvPr/>
        </p:nvSpPr>
        <p:spPr bwMode="auto">
          <a:xfrm>
            <a:off x="1482436" y="100776"/>
            <a:ext cx="5551715" cy="494310"/>
          </a:xfrm>
          <a:custGeom>
            <a:avLst/>
            <a:gdLst>
              <a:gd name="connsiteX0" fmla="*/ 1190172 w 2830286"/>
              <a:gd name="connsiteY0" fmla="*/ 555798 h 613855"/>
              <a:gd name="connsiteX1" fmla="*/ 1364343 w 2830286"/>
              <a:gd name="connsiteY1" fmla="*/ 584826 h 613855"/>
              <a:gd name="connsiteX2" fmla="*/ 1436914 w 2830286"/>
              <a:gd name="connsiteY2" fmla="*/ 599341 h 613855"/>
              <a:gd name="connsiteX3" fmla="*/ 1596572 w 2830286"/>
              <a:gd name="connsiteY3" fmla="*/ 613855 h 613855"/>
              <a:gd name="connsiteX4" fmla="*/ 1872343 w 2830286"/>
              <a:gd name="connsiteY4" fmla="*/ 599341 h 613855"/>
              <a:gd name="connsiteX5" fmla="*/ 1930400 w 2830286"/>
              <a:gd name="connsiteY5" fmla="*/ 584826 h 613855"/>
              <a:gd name="connsiteX6" fmla="*/ 2090057 w 2830286"/>
              <a:gd name="connsiteY6" fmla="*/ 555798 h 613855"/>
              <a:gd name="connsiteX7" fmla="*/ 2177143 w 2830286"/>
              <a:gd name="connsiteY7" fmla="*/ 526769 h 613855"/>
              <a:gd name="connsiteX8" fmla="*/ 2220686 w 2830286"/>
              <a:gd name="connsiteY8" fmla="*/ 512255 h 613855"/>
              <a:gd name="connsiteX9" fmla="*/ 2264229 w 2830286"/>
              <a:gd name="connsiteY9" fmla="*/ 497741 h 613855"/>
              <a:gd name="connsiteX10" fmla="*/ 2380343 w 2830286"/>
              <a:gd name="connsiteY10" fmla="*/ 483226 h 613855"/>
              <a:gd name="connsiteX11" fmla="*/ 2423886 w 2830286"/>
              <a:gd name="connsiteY11" fmla="*/ 468712 h 613855"/>
              <a:gd name="connsiteX12" fmla="*/ 2583543 w 2830286"/>
              <a:gd name="connsiteY12" fmla="*/ 425169 h 613855"/>
              <a:gd name="connsiteX13" fmla="*/ 2685143 w 2830286"/>
              <a:gd name="connsiteY13" fmla="*/ 367112 h 613855"/>
              <a:gd name="connsiteX14" fmla="*/ 2772229 w 2830286"/>
              <a:gd name="connsiteY14" fmla="*/ 309055 h 613855"/>
              <a:gd name="connsiteX15" fmla="*/ 2801257 w 2830286"/>
              <a:gd name="connsiteY15" fmla="*/ 265512 h 613855"/>
              <a:gd name="connsiteX16" fmla="*/ 2830286 w 2830286"/>
              <a:gd name="connsiteY16" fmla="*/ 178426 h 613855"/>
              <a:gd name="connsiteX17" fmla="*/ 2815772 w 2830286"/>
              <a:gd name="connsiteY17" fmla="*/ 105855 h 613855"/>
              <a:gd name="connsiteX18" fmla="*/ 2772229 w 2830286"/>
              <a:gd name="connsiteY18" fmla="*/ 91341 h 613855"/>
              <a:gd name="connsiteX19" fmla="*/ 2670629 w 2830286"/>
              <a:gd name="connsiteY19" fmla="*/ 47798 h 613855"/>
              <a:gd name="connsiteX20" fmla="*/ 2627086 w 2830286"/>
              <a:gd name="connsiteY20" fmla="*/ 33284 h 613855"/>
              <a:gd name="connsiteX21" fmla="*/ 2046514 w 2830286"/>
              <a:gd name="connsiteY21" fmla="*/ 18769 h 613855"/>
              <a:gd name="connsiteX22" fmla="*/ 1596572 w 2830286"/>
              <a:gd name="connsiteY22" fmla="*/ 18769 h 613855"/>
              <a:gd name="connsiteX23" fmla="*/ 1146629 w 2830286"/>
              <a:gd name="connsiteY23" fmla="*/ 4255 h 613855"/>
              <a:gd name="connsiteX24" fmla="*/ 478972 w 2830286"/>
              <a:gd name="connsiteY24" fmla="*/ 33284 h 613855"/>
              <a:gd name="connsiteX25" fmla="*/ 348343 w 2830286"/>
              <a:gd name="connsiteY25" fmla="*/ 47798 h 613855"/>
              <a:gd name="connsiteX26" fmla="*/ 290286 w 2830286"/>
              <a:gd name="connsiteY26" fmla="*/ 62312 h 613855"/>
              <a:gd name="connsiteX27" fmla="*/ 174172 w 2830286"/>
              <a:gd name="connsiteY27" fmla="*/ 91341 h 613855"/>
              <a:gd name="connsiteX28" fmla="*/ 43543 w 2830286"/>
              <a:gd name="connsiteY28" fmla="*/ 163912 h 613855"/>
              <a:gd name="connsiteX29" fmla="*/ 0 w 2830286"/>
              <a:gd name="connsiteY29" fmla="*/ 250998 h 613855"/>
              <a:gd name="connsiteX30" fmla="*/ 29029 w 2830286"/>
              <a:gd name="connsiteY30" fmla="*/ 381626 h 613855"/>
              <a:gd name="connsiteX31" fmla="*/ 43543 w 2830286"/>
              <a:gd name="connsiteY31" fmla="*/ 439684 h 613855"/>
              <a:gd name="connsiteX32" fmla="*/ 145143 w 2830286"/>
              <a:gd name="connsiteY32" fmla="*/ 555798 h 613855"/>
              <a:gd name="connsiteX33" fmla="*/ 188686 w 2830286"/>
              <a:gd name="connsiteY33" fmla="*/ 570312 h 613855"/>
              <a:gd name="connsiteX34" fmla="*/ 812800 w 2830286"/>
              <a:gd name="connsiteY34" fmla="*/ 555798 h 613855"/>
              <a:gd name="connsiteX35" fmla="*/ 1030514 w 2830286"/>
              <a:gd name="connsiteY35" fmla="*/ 570312 h 613855"/>
              <a:gd name="connsiteX36" fmla="*/ 1088572 w 2830286"/>
              <a:gd name="connsiteY36" fmla="*/ 584826 h 613855"/>
              <a:gd name="connsiteX37" fmla="*/ 1190172 w 2830286"/>
              <a:gd name="connsiteY37" fmla="*/ 599341 h 613855"/>
              <a:gd name="connsiteX38" fmla="*/ 1378857 w 2830286"/>
              <a:gd name="connsiteY38" fmla="*/ 613855 h 613855"/>
              <a:gd name="connsiteX39" fmla="*/ 1654629 w 2830286"/>
              <a:gd name="connsiteY39" fmla="*/ 599341 h 613855"/>
              <a:gd name="connsiteX40" fmla="*/ 1756229 w 2830286"/>
              <a:gd name="connsiteY40" fmla="*/ 584826 h 613855"/>
              <a:gd name="connsiteX41" fmla="*/ 1814286 w 2830286"/>
              <a:gd name="connsiteY41" fmla="*/ 570312 h 613855"/>
              <a:gd name="connsiteX42" fmla="*/ 2162629 w 2830286"/>
              <a:gd name="connsiteY42" fmla="*/ 555798 h 61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830286" h="613855">
                <a:moveTo>
                  <a:pt x="1190172" y="555798"/>
                </a:moveTo>
                <a:cubicBezTo>
                  <a:pt x="1361226" y="590008"/>
                  <a:pt x="1148270" y="548813"/>
                  <a:pt x="1364343" y="584826"/>
                </a:cubicBezTo>
                <a:cubicBezTo>
                  <a:pt x="1388677" y="588882"/>
                  <a:pt x="1412435" y="596281"/>
                  <a:pt x="1436914" y="599341"/>
                </a:cubicBezTo>
                <a:cubicBezTo>
                  <a:pt x="1489940" y="605969"/>
                  <a:pt x="1543353" y="609017"/>
                  <a:pt x="1596572" y="613855"/>
                </a:cubicBezTo>
                <a:cubicBezTo>
                  <a:pt x="1688496" y="609017"/>
                  <a:pt x="1780638" y="607315"/>
                  <a:pt x="1872343" y="599341"/>
                </a:cubicBezTo>
                <a:cubicBezTo>
                  <a:pt x="1892216" y="597613"/>
                  <a:pt x="1910839" y="588738"/>
                  <a:pt x="1930400" y="584826"/>
                </a:cubicBezTo>
                <a:cubicBezTo>
                  <a:pt x="1971891" y="576528"/>
                  <a:pt x="2047247" y="567473"/>
                  <a:pt x="2090057" y="555798"/>
                </a:cubicBezTo>
                <a:cubicBezTo>
                  <a:pt x="2119578" y="547747"/>
                  <a:pt x="2148114" y="536445"/>
                  <a:pt x="2177143" y="526769"/>
                </a:cubicBezTo>
                <a:lnTo>
                  <a:pt x="2220686" y="512255"/>
                </a:lnTo>
                <a:cubicBezTo>
                  <a:pt x="2235200" y="507417"/>
                  <a:pt x="2249048" y="499639"/>
                  <a:pt x="2264229" y="497741"/>
                </a:cubicBezTo>
                <a:lnTo>
                  <a:pt x="2380343" y="483226"/>
                </a:lnTo>
                <a:cubicBezTo>
                  <a:pt x="2394857" y="478388"/>
                  <a:pt x="2409043" y="472423"/>
                  <a:pt x="2423886" y="468712"/>
                </a:cubicBezTo>
                <a:cubicBezTo>
                  <a:pt x="2487594" y="452785"/>
                  <a:pt x="2521263" y="456308"/>
                  <a:pt x="2583543" y="425169"/>
                </a:cubicBezTo>
                <a:cubicBezTo>
                  <a:pt x="2619036" y="407423"/>
                  <a:pt x="2654368" y="392758"/>
                  <a:pt x="2685143" y="367112"/>
                </a:cubicBezTo>
                <a:cubicBezTo>
                  <a:pt x="2757624" y="306711"/>
                  <a:pt x="2695707" y="334562"/>
                  <a:pt x="2772229" y="309055"/>
                </a:cubicBezTo>
                <a:cubicBezTo>
                  <a:pt x="2781905" y="294541"/>
                  <a:pt x="2794172" y="281452"/>
                  <a:pt x="2801257" y="265512"/>
                </a:cubicBezTo>
                <a:cubicBezTo>
                  <a:pt x="2813684" y="237550"/>
                  <a:pt x="2830286" y="178426"/>
                  <a:pt x="2830286" y="178426"/>
                </a:cubicBezTo>
                <a:cubicBezTo>
                  <a:pt x="2825448" y="154236"/>
                  <a:pt x="2829456" y="126381"/>
                  <a:pt x="2815772" y="105855"/>
                </a:cubicBezTo>
                <a:cubicBezTo>
                  <a:pt x="2807285" y="93125"/>
                  <a:pt x="2785913" y="98183"/>
                  <a:pt x="2772229" y="91341"/>
                </a:cubicBezTo>
                <a:cubicBezTo>
                  <a:pt x="2654384" y="32418"/>
                  <a:pt x="2811596" y="88074"/>
                  <a:pt x="2670629" y="47798"/>
                </a:cubicBezTo>
                <a:cubicBezTo>
                  <a:pt x="2655918" y="43595"/>
                  <a:pt x="2642369" y="33995"/>
                  <a:pt x="2627086" y="33284"/>
                </a:cubicBezTo>
                <a:cubicBezTo>
                  <a:pt x="2433711" y="24290"/>
                  <a:pt x="2240038" y="23607"/>
                  <a:pt x="2046514" y="18769"/>
                </a:cubicBezTo>
                <a:cubicBezTo>
                  <a:pt x="1835353" y="-23463"/>
                  <a:pt x="2075906" y="18769"/>
                  <a:pt x="1596572" y="18769"/>
                </a:cubicBezTo>
                <a:cubicBezTo>
                  <a:pt x="1446513" y="18769"/>
                  <a:pt x="1296610" y="9093"/>
                  <a:pt x="1146629" y="4255"/>
                </a:cubicBezTo>
                <a:cubicBezTo>
                  <a:pt x="950585" y="11256"/>
                  <a:pt x="684137" y="18086"/>
                  <a:pt x="478972" y="33284"/>
                </a:cubicBezTo>
                <a:cubicBezTo>
                  <a:pt x="435281" y="36520"/>
                  <a:pt x="391886" y="42960"/>
                  <a:pt x="348343" y="47798"/>
                </a:cubicBezTo>
                <a:cubicBezTo>
                  <a:pt x="328991" y="52636"/>
                  <a:pt x="309759" y="57985"/>
                  <a:pt x="290286" y="62312"/>
                </a:cubicBezTo>
                <a:cubicBezTo>
                  <a:pt x="268832" y="67080"/>
                  <a:pt x="200113" y="76929"/>
                  <a:pt x="174172" y="91341"/>
                </a:cubicBezTo>
                <a:cubicBezTo>
                  <a:pt x="24456" y="174517"/>
                  <a:pt x="142066" y="131072"/>
                  <a:pt x="43543" y="163912"/>
                </a:cubicBezTo>
                <a:cubicBezTo>
                  <a:pt x="28865" y="185928"/>
                  <a:pt x="0" y="220951"/>
                  <a:pt x="0" y="250998"/>
                </a:cubicBezTo>
                <a:cubicBezTo>
                  <a:pt x="0" y="316493"/>
                  <a:pt x="14060" y="329235"/>
                  <a:pt x="29029" y="381626"/>
                </a:cubicBezTo>
                <a:cubicBezTo>
                  <a:pt x="34509" y="400807"/>
                  <a:pt x="35441" y="421455"/>
                  <a:pt x="43543" y="439684"/>
                </a:cubicBezTo>
                <a:cubicBezTo>
                  <a:pt x="70071" y="499373"/>
                  <a:pt x="89780" y="524162"/>
                  <a:pt x="145143" y="555798"/>
                </a:cubicBezTo>
                <a:cubicBezTo>
                  <a:pt x="158427" y="563389"/>
                  <a:pt x="174172" y="565474"/>
                  <a:pt x="188686" y="570312"/>
                </a:cubicBezTo>
                <a:cubicBezTo>
                  <a:pt x="396724" y="565474"/>
                  <a:pt x="604706" y="555798"/>
                  <a:pt x="812800" y="555798"/>
                </a:cubicBezTo>
                <a:cubicBezTo>
                  <a:pt x="885532" y="555798"/>
                  <a:pt x="958181" y="562698"/>
                  <a:pt x="1030514" y="570312"/>
                </a:cubicBezTo>
                <a:cubicBezTo>
                  <a:pt x="1050353" y="572400"/>
                  <a:pt x="1068946" y="581258"/>
                  <a:pt x="1088572" y="584826"/>
                </a:cubicBezTo>
                <a:cubicBezTo>
                  <a:pt x="1122231" y="590946"/>
                  <a:pt x="1156131" y="595937"/>
                  <a:pt x="1190172" y="599341"/>
                </a:cubicBezTo>
                <a:cubicBezTo>
                  <a:pt x="1252940" y="605618"/>
                  <a:pt x="1315962" y="609017"/>
                  <a:pt x="1378857" y="613855"/>
                </a:cubicBezTo>
                <a:cubicBezTo>
                  <a:pt x="1470781" y="609017"/>
                  <a:pt x="1562849" y="606401"/>
                  <a:pt x="1654629" y="599341"/>
                </a:cubicBezTo>
                <a:cubicBezTo>
                  <a:pt x="1688739" y="596717"/>
                  <a:pt x="1722570" y="590946"/>
                  <a:pt x="1756229" y="584826"/>
                </a:cubicBezTo>
                <a:cubicBezTo>
                  <a:pt x="1775855" y="581258"/>
                  <a:pt x="1794402" y="571903"/>
                  <a:pt x="1814286" y="570312"/>
                </a:cubicBezTo>
                <a:cubicBezTo>
                  <a:pt x="2004344" y="555108"/>
                  <a:pt x="2035813" y="555798"/>
                  <a:pt x="2162629" y="555798"/>
                </a:cubicBezTo>
              </a:path>
            </a:pathLst>
          </a:custGeom>
          <a:noFill/>
          <a:ln w="7620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7" name="Rectangle 6"/>
          <p:cNvSpPr/>
          <p:nvPr/>
        </p:nvSpPr>
        <p:spPr>
          <a:xfrm>
            <a:off x="1371600" y="6019800"/>
            <a:ext cx="6400800" cy="461665"/>
          </a:xfrm>
          <a:prstGeom prst="rect">
            <a:avLst/>
          </a:prstGeom>
          <a:solidFill>
            <a:srgbClr val="FFFFFF"/>
          </a:solidFill>
          <a:ln w="76200">
            <a:solidFill>
              <a:srgbClr val="FF0000"/>
            </a:solidFill>
          </a:ln>
        </p:spPr>
        <p:txBody>
          <a:bodyPr wrap="square" lIns="91440" tIns="91440" r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ortugal</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1800" b="1" i="0" u="none" strike="noStrike" kern="1200" cap="none" spc="0" normalizeH="0" baseline="0" noProof="0" dirty="0">
                <a:ln>
                  <a:noFill/>
                </a:ln>
                <a:solidFill>
                  <a:srgbClr val="3366FF">
                    <a:lumMod val="20000"/>
                    <a:lumOff val="80000"/>
                  </a:srgbClr>
                </a:solidFill>
                <a:effectLst/>
                <a:uLnTx/>
                <a:uFillTx/>
                <a:latin typeface="Verdana" pitchFamily="34" charset="0"/>
                <a:ea typeface="+mn-ea"/>
                <a:cs typeface="+mn-cs"/>
              </a:rPr>
              <a:t>, Ireland</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reece</a:t>
            </a:r>
            <a:r>
              <a:rPr kumimoji="0" lang="en-US" sz="1800" b="1" i="0" u="none" strike="noStrike" kern="1200" cap="none" spc="0" normalizeH="0" baseline="0" noProof="0" dirty="0">
                <a:ln>
                  <a:noFill/>
                </a:ln>
                <a:solidFill>
                  <a:srgbClr val="EAEAEA"/>
                </a:solidFill>
                <a:effectLst/>
                <a:uLnTx/>
                <a:uFillTx/>
                <a:latin typeface="Verdana" pitchFamily="34" charset="0"/>
                <a:ea typeface="+mn-ea"/>
                <a:cs typeface="+mn-cs"/>
              </a:rPr>
              <a:t>, and </a:t>
            </a:r>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
        <p:nvSpPr>
          <p:cNvPr id="8" name="Rectangle 7"/>
          <p:cNvSpPr/>
          <p:nvPr/>
        </p:nvSpPr>
        <p:spPr>
          <a:xfrm>
            <a:off x="2007330" y="2300514"/>
            <a:ext cx="1040670"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PORTUGAL</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2963179" y="1905652"/>
            <a:ext cx="694421"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SPAIN</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4782362" y="1676400"/>
            <a:ext cx="660757" cy="26161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rPr>
              <a:t>ITALY</a:t>
            </a: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68481265"/>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demographic features combined with economic indices and policies led to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derogatory classification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of Italy as one of the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Europe . . .</a:t>
            </a:r>
          </a:p>
        </p:txBody>
      </p:sp>
    </p:spTree>
    <p:extLst>
      <p:ext uri="{BB962C8B-B14F-4D97-AF65-F5344CB8AC3E}">
        <p14:creationId xmlns:p14="http://schemas.microsoft.com/office/powerpoint/2010/main" val="362692486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704310100"/>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33393056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46171" y="4325257"/>
            <a:ext cx="4267200" cy="15240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257800" y="2057400"/>
            <a:ext cx="34290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1136764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143000" y="2895600"/>
            <a:ext cx="6858000" cy="217142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other important demographics . . .</a:t>
            </a:r>
          </a:p>
        </p:txBody>
      </p:sp>
    </p:spTree>
    <p:extLst>
      <p:ext uri="{BB962C8B-B14F-4D97-AF65-F5344CB8AC3E}">
        <p14:creationId xmlns:p14="http://schemas.microsoft.com/office/powerpoint/2010/main" val="145700577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10"/>
          <p:cNvSpPr txBox="1">
            <a:spLocks noChangeArrowheads="1"/>
          </p:cNvSpPr>
          <p:nvPr/>
        </p:nvSpPr>
        <p:spPr bwMode="auto">
          <a:xfrm>
            <a:off x="2369548"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24 </a:t>
            </a:r>
          </a:p>
        </p:txBody>
      </p:sp>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46086"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p:txBody>
      </p:sp>
      <p:sp>
        <p:nvSpPr>
          <p:cNvPr id="9" name="Rectangle 3">
            <a:extLst>
              <a:ext uri="{FF2B5EF4-FFF2-40B4-BE49-F238E27FC236}">
                <a16:creationId xmlns:a16="http://schemas.microsoft.com/office/drawing/2014/main" id="{C621D2DC-C686-455B-9A76-FDDFCFE9628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BD4156B-A256-4186-9F44-095509DE5245}"/>
                  </a:ext>
                </a:extLst>
              </p14:cNvPr>
              <p14:cNvContentPartPr/>
              <p14:nvPr/>
            </p14:nvContentPartPr>
            <p14:xfrm>
              <a:off x="2377269" y="2825760"/>
              <a:ext cx="4201560" cy="69840"/>
            </p14:xfrm>
          </p:contentPart>
        </mc:Choice>
        <mc:Fallback xmlns="">
          <p:pic>
            <p:nvPicPr>
              <p:cNvPr id="3" name="Ink 2">
                <a:extLst>
                  <a:ext uri="{FF2B5EF4-FFF2-40B4-BE49-F238E27FC236}">
                    <a16:creationId xmlns:a16="http://schemas.microsoft.com/office/drawing/2014/main" id="{1BD4156B-A256-4186-9F44-095509DE5245}"/>
                  </a:ext>
                </a:extLst>
              </p:cNvPr>
              <p:cNvPicPr/>
              <p:nvPr/>
            </p:nvPicPr>
            <p:blipFill>
              <a:blip r:embed="rId4"/>
              <a:stretch>
                <a:fillRect/>
              </a:stretch>
            </p:blipFill>
            <p:spPr>
              <a:xfrm>
                <a:off x="2323274" y="2717760"/>
                <a:ext cx="4309191" cy="285480"/>
              </a:xfrm>
              <a:prstGeom prst="rect">
                <a:avLst/>
              </a:prstGeom>
            </p:spPr>
          </p:pic>
        </mc:Fallback>
      </mc:AlternateContent>
    </p:spTree>
    <p:extLst>
      <p:ext uri="{BB962C8B-B14F-4D97-AF65-F5344CB8AC3E}">
        <p14:creationId xmlns:p14="http://schemas.microsoft.com/office/powerpoint/2010/main" val="35789276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Italy has the third-largest population in the European Union and about the 23</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rd</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6804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201.7 persons per km</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(over 522.4 / mi</a:t>
            </a:r>
            <a:r>
              <a:rPr kumimoji="0" lang="en-US" sz="1800" b="0" i="0" u="none" strike="noStrike" kern="1200" cap="none" spc="0" normalizeH="0" baseline="30000" noProof="0" dirty="0">
                <a:ln>
                  <a:noFill/>
                </a:ln>
                <a:solidFill>
                  <a:srgbClr val="000000"/>
                </a:solidFill>
                <a:effectLst/>
                <a:uLnTx/>
                <a:uFillTx/>
                <a:latin typeface="Verdana" pitchFamily="34" charset="0"/>
                <a:ea typeface="+mn-ea"/>
                <a:cs typeface="+mn-cs"/>
              </a:rPr>
              <a:t>2</a:t>
            </a: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is the 6</a:t>
            </a:r>
            <a:r>
              <a:rPr kumimoji="0" lang="en-US" sz="24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highest in the European Union</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466725"/>
            <a:ext cx="76390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61,021,855</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(2023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7"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522.4+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(201.7+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2139713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471488"/>
            <a:ext cx="7610475"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0"/>
          <p:cNvSpPr txBox="1">
            <a:spLocks noChangeArrowheads="1"/>
          </p:cNvSpPr>
          <p:nvPr/>
        </p:nvSpPr>
        <p:spPr bwMode="auto">
          <a:xfrm>
            <a:off x="914400" y="4876800"/>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Density: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532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(206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71.0 /  mi</a:t>
            </a:r>
            <a:r>
              <a:rPr kumimoji="0" lang="en-US" sz="2000" b="1" i="0" u="none" strike="noStrike" kern="1200" cap="none" spc="0" normalizeH="0" baseline="30000" noProof="0" dirty="0">
                <a:ln>
                  <a:noFill/>
                </a:ln>
                <a:solidFill>
                  <a:srgbClr val="FFFFFF"/>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(27.4 / km</a:t>
            </a:r>
            <a:r>
              <a:rPr kumimoji="0" lang="en-US" sz="2000" b="1" i="0" u="none" strike="noStrike" kern="1200" cap="none" spc="0" normalizeH="0" baseline="30000" noProof="0" dirty="0">
                <a:ln>
                  <a:noFill/>
                </a:ln>
                <a:solidFill>
                  <a:srgbClr val="C00000"/>
                </a:solidFill>
                <a:effectLst/>
                <a:uLnTx/>
                <a:uFillTx/>
                <a:latin typeface="Verdana"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t>
            </a:r>
            <a:endParaRPr kumimoji="0" lang="en-US" sz="20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7" name="Text Box 10"/>
          <p:cNvSpPr txBox="1">
            <a:spLocks noChangeArrowheads="1"/>
          </p:cNvSpPr>
          <p:nvPr/>
        </p:nvSpPr>
        <p:spPr bwMode="auto">
          <a:xfrm>
            <a:off x="914400" y="3147739"/>
            <a:ext cx="7315200" cy="13480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Population:  </a:t>
            </a: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Italy: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61,021,855</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(2023 est.)</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Minnesota: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5,705,494</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(2020 Census)</a:t>
            </a:r>
          </a:p>
        </p:txBody>
      </p:sp>
      <p:sp>
        <p:nvSpPr>
          <p:cNvPr id="5" name="Text Box 10"/>
          <p:cNvSpPr txBox="1">
            <a:spLocks noChangeArrowheads="1"/>
          </p:cNvSpPr>
          <p:nvPr/>
        </p:nvSpPr>
        <p:spPr bwMode="auto">
          <a:xfrm>
            <a:off x="914400" y="1900535"/>
            <a:ext cx="73152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Coparisons</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 with Minnesota</a:t>
            </a:r>
            <a:endPar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9021264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38514" y="6551842"/>
            <a:ext cx="6081486"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7" name="Picture 6" descr="Table&#10;&#10;Description automatically generated">
            <a:extLst>
              <a:ext uri="{FF2B5EF4-FFF2-40B4-BE49-F238E27FC236}">
                <a16:creationId xmlns:a16="http://schemas.microsoft.com/office/drawing/2014/main" id="{61651C97-F532-4F02-9863-F7B18F2211B7}"/>
              </a:ext>
            </a:extLst>
          </p:cNvPr>
          <p:cNvPicPr>
            <a:picLocks noChangeAspect="1"/>
          </p:cNvPicPr>
          <p:nvPr/>
        </p:nvPicPr>
        <p:blipFill>
          <a:blip r:embed="rId4"/>
          <a:stretch>
            <a:fillRect/>
          </a:stretch>
        </p:blipFill>
        <p:spPr>
          <a:xfrm>
            <a:off x="457200" y="152400"/>
            <a:ext cx="8229600" cy="6292379"/>
          </a:xfrm>
          <a:prstGeom prst="rect">
            <a:avLst/>
          </a:prstGeom>
          <a:ln>
            <a:solidFill>
              <a:schemeClr val="tx1"/>
            </a:solidFill>
          </a:ln>
        </p:spPr>
      </p:pic>
      <p:sp>
        <p:nvSpPr>
          <p:cNvPr id="9" name="AutoShape 8">
            <a:extLst>
              <a:ext uri="{FF2B5EF4-FFF2-40B4-BE49-F238E27FC236}">
                <a16:creationId xmlns:a16="http://schemas.microsoft.com/office/drawing/2014/main" id="{81CFD647-12EC-4E87-B002-573792896024}"/>
              </a:ext>
            </a:extLst>
          </p:cNvPr>
          <p:cNvSpPr>
            <a:spLocks noChangeArrowheads="1"/>
          </p:cNvSpPr>
          <p:nvPr/>
        </p:nvSpPr>
        <p:spPr bwMode="auto">
          <a:xfrm rot="16200000">
            <a:off x="72685" y="5803840"/>
            <a:ext cx="485775" cy="478745"/>
          </a:xfrm>
          <a:prstGeom prst="downArrow">
            <a:avLst>
              <a:gd name="adj1" fmla="val 50000"/>
              <a:gd name="adj2" fmla="val 50245"/>
            </a:avLst>
          </a:prstGeom>
          <a:solidFill>
            <a:srgbClr val="009246"/>
          </a:solidFill>
          <a:ln w="3810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11" name="Freeform 1">
            <a:extLst>
              <a:ext uri="{FF2B5EF4-FFF2-40B4-BE49-F238E27FC236}">
                <a16:creationId xmlns:a16="http://schemas.microsoft.com/office/drawing/2014/main" id="{2B465311-71BE-436A-80CA-C1D9FE52D380}"/>
              </a:ext>
            </a:extLst>
          </p:cNvPr>
          <p:cNvSpPr/>
          <p:nvPr/>
        </p:nvSpPr>
        <p:spPr>
          <a:xfrm>
            <a:off x="8032643" y="5860697"/>
            <a:ext cx="669667" cy="350862"/>
          </a:xfrm>
          <a:custGeom>
            <a:avLst/>
            <a:gdLst>
              <a:gd name="connsiteX0" fmla="*/ 439877 w 1078506"/>
              <a:gd name="connsiteY0" fmla="*/ 435428 h 478971"/>
              <a:gd name="connsiteX1" fmla="*/ 585020 w 1078506"/>
              <a:gd name="connsiteY1" fmla="*/ 449943 h 478971"/>
              <a:gd name="connsiteX2" fmla="*/ 686620 w 1078506"/>
              <a:gd name="connsiteY2" fmla="*/ 464457 h 478971"/>
              <a:gd name="connsiteX3" fmla="*/ 933363 w 1078506"/>
              <a:gd name="connsiteY3" fmla="*/ 449943 h 478971"/>
              <a:gd name="connsiteX4" fmla="*/ 976906 w 1078506"/>
              <a:gd name="connsiteY4" fmla="*/ 435428 h 478971"/>
              <a:gd name="connsiteX5" fmla="*/ 1049477 w 1078506"/>
              <a:gd name="connsiteY5" fmla="*/ 304800 h 478971"/>
              <a:gd name="connsiteX6" fmla="*/ 1078506 w 1078506"/>
              <a:gd name="connsiteY6" fmla="*/ 174171 h 478971"/>
              <a:gd name="connsiteX7" fmla="*/ 1063991 w 1078506"/>
              <a:gd name="connsiteY7" fmla="*/ 101600 h 478971"/>
              <a:gd name="connsiteX8" fmla="*/ 1020448 w 1078506"/>
              <a:gd name="connsiteY8" fmla="*/ 72571 h 478971"/>
              <a:gd name="connsiteX9" fmla="*/ 889820 w 1078506"/>
              <a:gd name="connsiteY9" fmla="*/ 43543 h 478971"/>
              <a:gd name="connsiteX10" fmla="*/ 846277 w 1078506"/>
              <a:gd name="connsiteY10" fmla="*/ 29028 h 478971"/>
              <a:gd name="connsiteX11" fmla="*/ 730163 w 1078506"/>
              <a:gd name="connsiteY11" fmla="*/ 0 h 478971"/>
              <a:gd name="connsiteX12" fmla="*/ 309248 w 1078506"/>
              <a:gd name="connsiteY12" fmla="*/ 14514 h 478971"/>
              <a:gd name="connsiteX13" fmla="*/ 222163 w 1078506"/>
              <a:gd name="connsiteY13" fmla="*/ 29028 h 478971"/>
              <a:gd name="connsiteX14" fmla="*/ 135077 w 1078506"/>
              <a:gd name="connsiteY14" fmla="*/ 58057 h 478971"/>
              <a:gd name="connsiteX15" fmla="*/ 91534 w 1078506"/>
              <a:gd name="connsiteY15" fmla="*/ 87086 h 478971"/>
              <a:gd name="connsiteX16" fmla="*/ 33477 w 1078506"/>
              <a:gd name="connsiteY16" fmla="*/ 174171 h 478971"/>
              <a:gd name="connsiteX17" fmla="*/ 18963 w 1078506"/>
              <a:gd name="connsiteY17" fmla="*/ 362857 h 478971"/>
              <a:gd name="connsiteX18" fmla="*/ 164106 w 1078506"/>
              <a:gd name="connsiteY18" fmla="*/ 435428 h 478971"/>
              <a:gd name="connsiteX19" fmla="*/ 323763 w 1078506"/>
              <a:gd name="connsiteY19" fmla="*/ 478971 h 478971"/>
              <a:gd name="connsiteX20" fmla="*/ 555991 w 1078506"/>
              <a:gd name="connsiteY20" fmla="*/ 464457 h 478971"/>
              <a:gd name="connsiteX21" fmla="*/ 628563 w 1078506"/>
              <a:gd name="connsiteY21" fmla="*/ 449943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8506" h="478971">
                <a:moveTo>
                  <a:pt x="439877" y="435428"/>
                </a:moveTo>
                <a:lnTo>
                  <a:pt x="585020" y="449943"/>
                </a:lnTo>
                <a:cubicBezTo>
                  <a:pt x="618996" y="453940"/>
                  <a:pt x="652410" y="464457"/>
                  <a:pt x="686620" y="464457"/>
                </a:cubicBezTo>
                <a:cubicBezTo>
                  <a:pt x="769010" y="464457"/>
                  <a:pt x="851115" y="454781"/>
                  <a:pt x="933363" y="449943"/>
                </a:cubicBezTo>
                <a:cubicBezTo>
                  <a:pt x="947877" y="445105"/>
                  <a:pt x="964176" y="443915"/>
                  <a:pt x="976906" y="435428"/>
                </a:cubicBezTo>
                <a:cubicBezTo>
                  <a:pt x="1032773" y="398183"/>
                  <a:pt x="1027838" y="369716"/>
                  <a:pt x="1049477" y="304800"/>
                </a:cubicBezTo>
                <a:cubicBezTo>
                  <a:pt x="1073297" y="233341"/>
                  <a:pt x="1061477" y="276342"/>
                  <a:pt x="1078506" y="174171"/>
                </a:cubicBezTo>
                <a:cubicBezTo>
                  <a:pt x="1073668" y="149981"/>
                  <a:pt x="1076231" y="123019"/>
                  <a:pt x="1063991" y="101600"/>
                </a:cubicBezTo>
                <a:cubicBezTo>
                  <a:pt x="1055336" y="86454"/>
                  <a:pt x="1036050" y="80372"/>
                  <a:pt x="1020448" y="72571"/>
                </a:cubicBezTo>
                <a:cubicBezTo>
                  <a:pt x="984718" y="54706"/>
                  <a:pt x="923266" y="49117"/>
                  <a:pt x="889820" y="43543"/>
                </a:cubicBezTo>
                <a:cubicBezTo>
                  <a:pt x="875306" y="38705"/>
                  <a:pt x="861120" y="32739"/>
                  <a:pt x="846277" y="29028"/>
                </a:cubicBezTo>
                <a:lnTo>
                  <a:pt x="730163" y="0"/>
                </a:lnTo>
                <a:cubicBezTo>
                  <a:pt x="589858" y="4838"/>
                  <a:pt x="449408" y="6505"/>
                  <a:pt x="309248" y="14514"/>
                </a:cubicBezTo>
                <a:cubicBezTo>
                  <a:pt x="279867" y="16193"/>
                  <a:pt x="250713" y="21890"/>
                  <a:pt x="222163" y="29028"/>
                </a:cubicBezTo>
                <a:cubicBezTo>
                  <a:pt x="192478" y="36449"/>
                  <a:pt x="135077" y="58057"/>
                  <a:pt x="135077" y="58057"/>
                </a:cubicBezTo>
                <a:cubicBezTo>
                  <a:pt x="120563" y="67733"/>
                  <a:pt x="103021" y="73958"/>
                  <a:pt x="91534" y="87086"/>
                </a:cubicBezTo>
                <a:cubicBezTo>
                  <a:pt x="68560" y="113342"/>
                  <a:pt x="33477" y="174171"/>
                  <a:pt x="33477" y="174171"/>
                </a:cubicBezTo>
                <a:cubicBezTo>
                  <a:pt x="13642" y="233676"/>
                  <a:pt x="-22254" y="298088"/>
                  <a:pt x="18963" y="362857"/>
                </a:cubicBezTo>
                <a:cubicBezTo>
                  <a:pt x="55187" y="419780"/>
                  <a:pt x="110774" y="419428"/>
                  <a:pt x="164106" y="435428"/>
                </a:cubicBezTo>
                <a:cubicBezTo>
                  <a:pt x="311430" y="479625"/>
                  <a:pt x="191489" y="452517"/>
                  <a:pt x="323763" y="478971"/>
                </a:cubicBezTo>
                <a:cubicBezTo>
                  <a:pt x="401172" y="474133"/>
                  <a:pt x="478857" y="472576"/>
                  <a:pt x="555991" y="464457"/>
                </a:cubicBezTo>
                <a:cubicBezTo>
                  <a:pt x="722946" y="446883"/>
                  <a:pt x="511987" y="449943"/>
                  <a:pt x="628563"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309AB48-B4FF-435E-803A-7ABDEE0BD71D}"/>
                  </a:ext>
                </a:extLst>
              </p14:cNvPr>
              <p14:cNvContentPartPr/>
              <p14:nvPr/>
            </p14:nvContentPartPr>
            <p14:xfrm>
              <a:off x="4388589" y="567152"/>
              <a:ext cx="1066320" cy="39600"/>
            </p14:xfrm>
          </p:contentPart>
        </mc:Choice>
        <mc:Fallback xmlns="">
          <p:pic>
            <p:nvPicPr>
              <p:cNvPr id="8" name="Ink 7">
                <a:extLst>
                  <a:ext uri="{FF2B5EF4-FFF2-40B4-BE49-F238E27FC236}">
                    <a16:creationId xmlns:a16="http://schemas.microsoft.com/office/drawing/2014/main" id="{D309AB48-B4FF-435E-803A-7ABDEE0BD71D}"/>
                  </a:ext>
                </a:extLst>
              </p:cNvPr>
              <p:cNvPicPr/>
              <p:nvPr/>
            </p:nvPicPr>
            <p:blipFill>
              <a:blip r:embed="rId6"/>
              <a:stretch>
                <a:fillRect/>
              </a:stretch>
            </p:blipFill>
            <p:spPr>
              <a:xfrm>
                <a:off x="4334949" y="459512"/>
                <a:ext cx="117396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A1F4323D-6753-460C-AF4C-F2C974E95DA0}"/>
                  </a:ext>
                </a:extLst>
              </p14:cNvPr>
              <p14:cNvContentPartPr/>
              <p14:nvPr/>
            </p14:nvContentPartPr>
            <p14:xfrm>
              <a:off x="-423891" y="2116952"/>
              <a:ext cx="360" cy="360"/>
            </p14:xfrm>
          </p:contentPart>
        </mc:Choice>
        <mc:Fallback xmlns="">
          <p:pic>
            <p:nvPicPr>
              <p:cNvPr id="12" name="Ink 11">
                <a:extLst>
                  <a:ext uri="{FF2B5EF4-FFF2-40B4-BE49-F238E27FC236}">
                    <a16:creationId xmlns:a16="http://schemas.microsoft.com/office/drawing/2014/main" id="{A1F4323D-6753-460C-AF4C-F2C974E95DA0}"/>
                  </a:ext>
                </a:extLst>
              </p:cNvPr>
              <p:cNvPicPr/>
              <p:nvPr/>
            </p:nvPicPr>
            <p:blipFill>
              <a:blip r:embed="rId8"/>
              <a:stretch>
                <a:fillRect/>
              </a:stretch>
            </p:blipFill>
            <p:spPr>
              <a:xfrm>
                <a:off x="-477531" y="2009312"/>
                <a:ext cx="108000" cy="216000"/>
              </a:xfrm>
              <a:prstGeom prst="rect">
                <a:avLst/>
              </a:prstGeom>
            </p:spPr>
          </p:pic>
        </mc:Fallback>
      </mc:AlternateContent>
      <p:sp>
        <p:nvSpPr>
          <p:cNvPr id="3" name="TextBox 2">
            <a:extLst>
              <a:ext uri="{FF2B5EF4-FFF2-40B4-BE49-F238E27FC236}">
                <a16:creationId xmlns:a16="http://schemas.microsoft.com/office/drawing/2014/main" id="{CDA01695-5007-D1B1-5649-7C7B194C1971}"/>
              </a:ext>
            </a:extLst>
          </p:cNvPr>
          <p:cNvSpPr txBox="1"/>
          <p:nvPr/>
        </p:nvSpPr>
        <p:spPr>
          <a:xfrm>
            <a:off x="2006600" y="5846738"/>
            <a:ext cx="1645389" cy="350862"/>
          </a:xfrm>
          <a:prstGeom prst="rect">
            <a:avLst/>
          </a:prstGeom>
          <a:solidFill>
            <a:schemeClr val="bg1"/>
          </a:solidFill>
        </p:spPr>
        <p:txBody>
          <a:bodyPr wrap="square" lIns="45720" rIns="45720">
            <a:noAutofit/>
          </a:bodyPr>
          <a:lstStyle/>
          <a:p>
            <a:r>
              <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rPr>
              <a:t>61,021,855</a:t>
            </a:r>
            <a:endParaRPr lang="en-US" sz="1800" dirty="0"/>
          </a:p>
        </p:txBody>
      </p:sp>
      <p:sp>
        <p:nvSpPr>
          <p:cNvPr id="4" name="Freeform 2">
            <a:extLst>
              <a:ext uri="{FF2B5EF4-FFF2-40B4-BE49-F238E27FC236}">
                <a16:creationId xmlns:a16="http://schemas.microsoft.com/office/drawing/2014/main" id="{01D4C5F8-CEE1-BF72-9CA5-82384B525361}"/>
              </a:ext>
            </a:extLst>
          </p:cNvPr>
          <p:cNvSpPr/>
          <p:nvPr/>
        </p:nvSpPr>
        <p:spPr>
          <a:xfrm>
            <a:off x="1938514" y="5791200"/>
            <a:ext cx="1777303" cy="493486"/>
          </a:xfrm>
          <a:custGeom>
            <a:avLst/>
            <a:gdLst>
              <a:gd name="connsiteX0" fmla="*/ 304800 w 1335314"/>
              <a:gd name="connsiteY0" fmla="*/ 464457 h 493486"/>
              <a:gd name="connsiteX1" fmla="*/ 783771 w 1335314"/>
              <a:gd name="connsiteY1" fmla="*/ 478972 h 493486"/>
              <a:gd name="connsiteX2" fmla="*/ 856342 w 1335314"/>
              <a:gd name="connsiteY2" fmla="*/ 493486 h 493486"/>
              <a:gd name="connsiteX3" fmla="*/ 1175657 w 1335314"/>
              <a:gd name="connsiteY3" fmla="*/ 478972 h 493486"/>
              <a:gd name="connsiteX4" fmla="*/ 1233714 w 1335314"/>
              <a:gd name="connsiteY4" fmla="*/ 464457 h 493486"/>
              <a:gd name="connsiteX5" fmla="*/ 1277257 w 1335314"/>
              <a:gd name="connsiteY5" fmla="*/ 420915 h 493486"/>
              <a:gd name="connsiteX6" fmla="*/ 1306285 w 1335314"/>
              <a:gd name="connsiteY6" fmla="*/ 377372 h 493486"/>
              <a:gd name="connsiteX7" fmla="*/ 1335314 w 1335314"/>
              <a:gd name="connsiteY7" fmla="*/ 275772 h 493486"/>
              <a:gd name="connsiteX8" fmla="*/ 1320800 w 1335314"/>
              <a:gd name="connsiteY8" fmla="*/ 174172 h 493486"/>
              <a:gd name="connsiteX9" fmla="*/ 1277257 w 1335314"/>
              <a:gd name="connsiteY9" fmla="*/ 145143 h 493486"/>
              <a:gd name="connsiteX10" fmla="*/ 1262742 w 1335314"/>
              <a:gd name="connsiteY10" fmla="*/ 101600 h 493486"/>
              <a:gd name="connsiteX11" fmla="*/ 1161142 w 1335314"/>
              <a:gd name="connsiteY11" fmla="*/ 72572 h 493486"/>
              <a:gd name="connsiteX12" fmla="*/ 1016000 w 1335314"/>
              <a:gd name="connsiteY12" fmla="*/ 14515 h 493486"/>
              <a:gd name="connsiteX13" fmla="*/ 972457 w 1335314"/>
              <a:gd name="connsiteY13" fmla="*/ 0 h 493486"/>
              <a:gd name="connsiteX14" fmla="*/ 188685 w 1335314"/>
              <a:gd name="connsiteY14" fmla="*/ 14515 h 493486"/>
              <a:gd name="connsiteX15" fmla="*/ 101600 w 1335314"/>
              <a:gd name="connsiteY15" fmla="*/ 43543 h 493486"/>
              <a:gd name="connsiteX16" fmla="*/ 58057 w 1335314"/>
              <a:gd name="connsiteY16" fmla="*/ 58057 h 493486"/>
              <a:gd name="connsiteX17" fmla="*/ 29028 w 1335314"/>
              <a:gd name="connsiteY17" fmla="*/ 101600 h 493486"/>
              <a:gd name="connsiteX18" fmla="*/ 0 w 1335314"/>
              <a:gd name="connsiteY18" fmla="*/ 203200 h 493486"/>
              <a:gd name="connsiteX19" fmla="*/ 29028 w 1335314"/>
              <a:gd name="connsiteY19" fmla="*/ 348343 h 493486"/>
              <a:gd name="connsiteX20" fmla="*/ 72571 w 1335314"/>
              <a:gd name="connsiteY20" fmla="*/ 391886 h 493486"/>
              <a:gd name="connsiteX21" fmla="*/ 116114 w 1335314"/>
              <a:gd name="connsiteY21" fmla="*/ 420915 h 493486"/>
              <a:gd name="connsiteX22" fmla="*/ 232228 w 1335314"/>
              <a:gd name="connsiteY22" fmla="*/ 449943 h 493486"/>
              <a:gd name="connsiteX23" fmla="*/ 290285 w 1335314"/>
              <a:gd name="connsiteY23" fmla="*/ 464457 h 493486"/>
              <a:gd name="connsiteX24" fmla="*/ 391885 w 1335314"/>
              <a:gd name="connsiteY24" fmla="*/ 449943 h 4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5314" h="493486">
                <a:moveTo>
                  <a:pt x="304800" y="464457"/>
                </a:moveTo>
                <a:cubicBezTo>
                  <a:pt x="464457" y="469295"/>
                  <a:pt x="624261" y="470577"/>
                  <a:pt x="783771" y="478972"/>
                </a:cubicBezTo>
                <a:cubicBezTo>
                  <a:pt x="808406" y="480269"/>
                  <a:pt x="831673" y="493486"/>
                  <a:pt x="856342" y="493486"/>
                </a:cubicBezTo>
                <a:cubicBezTo>
                  <a:pt x="962890" y="493486"/>
                  <a:pt x="1069219" y="483810"/>
                  <a:pt x="1175657" y="478972"/>
                </a:cubicBezTo>
                <a:cubicBezTo>
                  <a:pt x="1195009" y="474134"/>
                  <a:pt x="1216394" y="474354"/>
                  <a:pt x="1233714" y="464457"/>
                </a:cubicBezTo>
                <a:cubicBezTo>
                  <a:pt x="1251536" y="454273"/>
                  <a:pt x="1264116" y="436684"/>
                  <a:pt x="1277257" y="420915"/>
                </a:cubicBezTo>
                <a:cubicBezTo>
                  <a:pt x="1288424" y="407514"/>
                  <a:pt x="1298484" y="392974"/>
                  <a:pt x="1306285" y="377372"/>
                </a:cubicBezTo>
                <a:cubicBezTo>
                  <a:pt x="1316698" y="356545"/>
                  <a:pt x="1330662" y="294380"/>
                  <a:pt x="1335314" y="275772"/>
                </a:cubicBezTo>
                <a:cubicBezTo>
                  <a:pt x="1330476" y="241905"/>
                  <a:pt x="1334694" y="205434"/>
                  <a:pt x="1320800" y="174172"/>
                </a:cubicBezTo>
                <a:cubicBezTo>
                  <a:pt x="1313715" y="158231"/>
                  <a:pt x="1288154" y="158765"/>
                  <a:pt x="1277257" y="145143"/>
                </a:cubicBezTo>
                <a:cubicBezTo>
                  <a:pt x="1267699" y="133196"/>
                  <a:pt x="1273560" y="112418"/>
                  <a:pt x="1262742" y="101600"/>
                </a:cubicBezTo>
                <a:cubicBezTo>
                  <a:pt x="1255801" y="94659"/>
                  <a:pt x="1161644" y="72697"/>
                  <a:pt x="1161142" y="72572"/>
                </a:cubicBezTo>
                <a:cubicBezTo>
                  <a:pt x="1075714" y="29857"/>
                  <a:pt x="1123615" y="50387"/>
                  <a:pt x="1016000" y="14515"/>
                </a:cubicBezTo>
                <a:lnTo>
                  <a:pt x="972457" y="0"/>
                </a:lnTo>
                <a:cubicBezTo>
                  <a:pt x="711200" y="4838"/>
                  <a:pt x="449661" y="1466"/>
                  <a:pt x="188685" y="14515"/>
                </a:cubicBezTo>
                <a:cubicBezTo>
                  <a:pt x="158125" y="16043"/>
                  <a:pt x="130628" y="33867"/>
                  <a:pt x="101600" y="43543"/>
                </a:cubicBezTo>
                <a:lnTo>
                  <a:pt x="58057" y="58057"/>
                </a:lnTo>
                <a:cubicBezTo>
                  <a:pt x="48381" y="72571"/>
                  <a:pt x="36829" y="85998"/>
                  <a:pt x="29028" y="101600"/>
                </a:cubicBezTo>
                <a:cubicBezTo>
                  <a:pt x="18617" y="122421"/>
                  <a:pt x="4650" y="184600"/>
                  <a:pt x="0" y="203200"/>
                </a:cubicBezTo>
                <a:cubicBezTo>
                  <a:pt x="1229" y="211803"/>
                  <a:pt x="10605" y="320708"/>
                  <a:pt x="29028" y="348343"/>
                </a:cubicBezTo>
                <a:cubicBezTo>
                  <a:pt x="40414" y="365422"/>
                  <a:pt x="56802" y="378745"/>
                  <a:pt x="72571" y="391886"/>
                </a:cubicBezTo>
                <a:cubicBezTo>
                  <a:pt x="85972" y="403053"/>
                  <a:pt x="100512" y="413114"/>
                  <a:pt x="116114" y="420915"/>
                </a:cubicBezTo>
                <a:cubicBezTo>
                  <a:pt x="147236" y="436476"/>
                  <a:pt x="202420" y="443319"/>
                  <a:pt x="232228" y="449943"/>
                </a:cubicBezTo>
                <a:cubicBezTo>
                  <a:pt x="251701" y="454270"/>
                  <a:pt x="270933" y="459619"/>
                  <a:pt x="290285" y="464457"/>
                </a:cubicBezTo>
                <a:cubicBezTo>
                  <a:pt x="372345" y="448045"/>
                  <a:pt x="338187" y="449943"/>
                  <a:pt x="391885" y="44994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6835621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617720"/>
            <a:ext cx="7543800" cy="22590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throughout the country most people are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urban and Catholic . . .</a:t>
            </a:r>
          </a:p>
        </p:txBody>
      </p:sp>
    </p:spTree>
    <p:extLst>
      <p:ext uri="{BB962C8B-B14F-4D97-AF65-F5344CB8AC3E}">
        <p14:creationId xmlns:p14="http://schemas.microsoft.com/office/powerpoint/2010/main" val="426421546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72%</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2360343"/>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40120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one-third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and a growing Muslim immigrant community</a:t>
            </a:r>
          </a:p>
        </p:txBody>
      </p:sp>
      <p:sp>
        <p:nvSpPr>
          <p:cNvPr id="7" name="Rectangle 3">
            <a:extLst>
              <a:ext uri="{FF2B5EF4-FFF2-40B4-BE49-F238E27FC236}">
                <a16:creationId xmlns:a16="http://schemas.microsoft.com/office/drawing/2014/main" id="{BBB18B85-9676-4C26-8AD4-ECC01B14D13C}"/>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2">
            <a:extLst>
              <a:ext uri="{FF2B5EF4-FFF2-40B4-BE49-F238E27FC236}">
                <a16:creationId xmlns:a16="http://schemas.microsoft.com/office/drawing/2014/main" id="{1C3A8413-CAAE-4A8F-9DB0-93D0CFB8F68F}"/>
              </a:ext>
            </a:extLst>
          </p:cNvPr>
          <p:cNvSpPr txBox="1">
            <a:spLocks noChangeArrowheads="1"/>
          </p:cNvSpPr>
          <p:nvPr/>
        </p:nvSpPr>
        <p:spPr bwMode="auto">
          <a:xfrm>
            <a:off x="3581400" y="63246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Tree>
    <p:extLst>
      <p:ext uri="{BB962C8B-B14F-4D97-AF65-F5344CB8AC3E}">
        <p14:creationId xmlns:p14="http://schemas.microsoft.com/office/powerpoint/2010/main" val="3288960300"/>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12"/>
          <p:cNvSpPr txBox="1">
            <a:spLocks noChangeArrowheads="1"/>
          </p:cNvSpPr>
          <p:nvPr/>
        </p:nvSpPr>
        <p:spPr bwMode="auto">
          <a:xfrm>
            <a:off x="3581400" y="63246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8132"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8133" name="Text Box 9"/>
          <p:cNvSpPr txBox="1">
            <a:spLocks noChangeArrowheads="1"/>
          </p:cNvSpPr>
          <p:nvPr/>
        </p:nvSpPr>
        <p:spPr bwMode="auto">
          <a:xfrm>
            <a:off x="1752600" y="1828800"/>
            <a:ext cx="5541963" cy="440120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Religions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Roman Catholic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80%-90%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approximately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about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one-third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regularly attend services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Other 10-20%%</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includes “mature Protestant” and Jewish communities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and a growing Muslim immigrant community</a:t>
            </a:r>
          </a:p>
        </p:txBody>
      </p:sp>
      <p:sp>
        <p:nvSpPr>
          <p:cNvPr id="7" name="Rectangle 3">
            <a:extLst>
              <a:ext uri="{FF2B5EF4-FFF2-40B4-BE49-F238E27FC236}">
                <a16:creationId xmlns:a16="http://schemas.microsoft.com/office/drawing/2014/main" id="{3DD61D49-C9A0-485F-8F7D-0962F84C9FA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44985564"/>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819400"/>
            <a:ext cx="7543800" cy="225908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And virtually everyone, male and female,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is literate . . .</a:t>
            </a:r>
          </a:p>
        </p:txBody>
      </p:sp>
    </p:spTree>
    <p:extLst>
      <p:ext uri="{BB962C8B-B14F-4D97-AF65-F5344CB8AC3E}">
        <p14:creationId xmlns:p14="http://schemas.microsoft.com/office/powerpoint/2010/main" val="1642726155"/>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9"/>
          <p:cNvSpPr txBox="1">
            <a:spLocks noChangeArrowheads="1"/>
          </p:cNvSpPr>
          <p:nvPr/>
        </p:nvSpPr>
        <p:spPr bwMode="auto">
          <a:xfrm>
            <a:off x="762000" y="2247102"/>
            <a:ext cx="7696200" cy="3391698"/>
          </a:xfrm>
          <a:prstGeom prst="rect">
            <a:avLst/>
          </a:prstGeom>
          <a:noFill/>
          <a:ln w="9525">
            <a:noFill/>
            <a:miter lim="800000"/>
            <a:headEnd/>
            <a:tailEnd/>
          </a:ln>
        </p:spPr>
        <p:txBody>
          <a:bodyPr wrap="square">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Literacy</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definition: age 15 and over can read and write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population: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99.2%</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male: 99.4%</a:t>
            </a:r>
          </a:p>
          <a:p>
            <a:pPr marL="914400" marR="0" lvl="2"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female: 99% </a:t>
            </a:r>
          </a:p>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(2018 est.)</a:t>
            </a:r>
          </a:p>
        </p:txBody>
      </p:sp>
      <p:sp>
        <p:nvSpPr>
          <p:cNvPr id="5" name="Rectangle 3">
            <a:extLst>
              <a:ext uri="{FF2B5EF4-FFF2-40B4-BE49-F238E27FC236}">
                <a16:creationId xmlns:a16="http://schemas.microsoft.com/office/drawing/2014/main" id="{90D2B23E-8584-490E-8A56-EEADBF6DED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10">
            <a:extLst>
              <a:ext uri="{FF2B5EF4-FFF2-40B4-BE49-F238E27FC236}">
                <a16:creationId xmlns:a16="http://schemas.microsoft.com/office/drawing/2014/main" id="{F070A652-DFEF-4510-B6E1-7DB37E30B379}"/>
              </a:ext>
            </a:extLst>
          </p:cNvPr>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2">
            <a:extLst>
              <a:ext uri="{FF2B5EF4-FFF2-40B4-BE49-F238E27FC236}">
                <a16:creationId xmlns:a16="http://schemas.microsoft.com/office/drawing/2014/main" id="{C8E2E6FB-1C6C-4A86-B29E-B857E6D8D00C}"/>
              </a:ext>
            </a:extLst>
          </p:cNvPr>
          <p:cNvSpPr txBox="1">
            <a:spLocks noChangeArrowheads="1"/>
          </p:cNvSpPr>
          <p:nvPr/>
        </p:nvSpPr>
        <p:spPr bwMode="auto">
          <a:xfrm>
            <a:off x="3581400" y="63246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Tree>
    <p:extLst>
      <p:ext uri="{BB962C8B-B14F-4D97-AF65-F5344CB8AC3E}">
        <p14:creationId xmlns:p14="http://schemas.microsoft.com/office/powerpoint/2010/main" val="11892071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38200" y="2280842"/>
            <a:ext cx="7543800" cy="320555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lang="en-US" i="0" dirty="0">
                <a:solidFill>
                  <a:schemeClr val="bg1"/>
                </a:solidFill>
                <a:latin typeface="Arial" charset="0"/>
              </a:rPr>
              <a:t>However, with many other things, </a:t>
            </a:r>
          </a:p>
          <a:p>
            <a:pPr marL="0" marR="0" lvl="0" indent="0" algn="ctr" defTabSz="914400" rtl="0" eaLnBrk="1" fontAlgn="base" latinLnBrk="0" hangingPunct="1">
              <a:lnSpc>
                <a:spcPct val="150000"/>
              </a:lnSpc>
              <a:spcBef>
                <a:spcPct val="20000"/>
              </a:spcBef>
              <a:spcAft>
                <a:spcPct val="0"/>
              </a:spcAft>
              <a:buClrTx/>
              <a:buSzTx/>
              <a:buFontTx/>
              <a:buNone/>
              <a:tabLst/>
              <a:defRPr/>
            </a:pPr>
            <a:r>
              <a:rPr lang="en-US" sz="4800" i="0" dirty="0">
                <a:solidFill>
                  <a:schemeClr val="bg1"/>
                </a:solidFill>
                <a:latin typeface="Arial" charset="0"/>
              </a:rPr>
              <a:t>there is a large </a:t>
            </a:r>
          </a:p>
          <a:p>
            <a:pPr marL="0" marR="0" lvl="0" indent="0" algn="ctr" defTabSz="914400" rtl="0" eaLnBrk="1" fontAlgn="base" latinLnBrk="0" hangingPunct="1">
              <a:lnSpc>
                <a:spcPct val="150000"/>
              </a:lnSpc>
              <a:spcBef>
                <a:spcPct val="20000"/>
              </a:spcBef>
              <a:spcAft>
                <a:spcPct val="0"/>
              </a:spcAft>
              <a:buClrTx/>
              <a:buSzTx/>
              <a:buFontTx/>
              <a:buNone/>
              <a:tabLst/>
              <a:defRPr/>
            </a:pPr>
            <a:r>
              <a:rPr lang="en-US" sz="4800" i="0" dirty="0">
                <a:solidFill>
                  <a:schemeClr val="bg1"/>
                </a:solidFill>
                <a:latin typeface="Arial" charset="0"/>
              </a:rPr>
              <a:t>North-South divide </a:t>
            </a:r>
            <a:r>
              <a:rPr kumimoji="0" lang="en-US" sz="4800" b="1" i="0" u="none" strike="noStrike" kern="1200" cap="none" spc="0" normalizeH="0" baseline="0" noProof="0" dirty="0">
                <a:ln>
                  <a:noFill/>
                </a:ln>
                <a:solidFill>
                  <a:schemeClr val="bg1"/>
                </a:solidFill>
                <a:effectLst/>
                <a:uLnTx/>
                <a:uFillTx/>
                <a:latin typeface="Arial" charset="0"/>
                <a:ea typeface="+mn-ea"/>
                <a:cs typeface="+mn-cs"/>
              </a:rPr>
              <a:t>. . .</a:t>
            </a:r>
          </a:p>
        </p:txBody>
      </p:sp>
    </p:spTree>
    <p:extLst>
      <p:ext uri="{BB962C8B-B14F-4D97-AF65-F5344CB8AC3E}">
        <p14:creationId xmlns:p14="http://schemas.microsoft.com/office/powerpoint/2010/main" val="2354174324"/>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has the fourth-largest population in the European Union and the 23</a:t>
            </a:r>
            <a:r>
              <a:rPr kumimoji="0" lang="en-US" sz="2400" b="1" i="0" u="none" strike="noStrike" kern="1200" cap="none" spc="0" normalizeH="0" baseline="30000" noProof="0" dirty="0">
                <a:ln>
                  <a:noFill/>
                </a:ln>
                <a:solidFill>
                  <a:srgbClr val="BBE0E3">
                    <a:lumMod val="90000"/>
                  </a:srgbClr>
                </a:solidFill>
                <a:effectLst/>
                <a:uLnTx/>
                <a:uFillTx/>
                <a:latin typeface="Verdana" pitchFamily="34" charset="0"/>
                <a:ea typeface="+mn-ea"/>
                <a:cs typeface="+mn-cs"/>
              </a:rPr>
              <a:t>rd</a:t>
            </a: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5696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The population density, at over 201.7 persons per square kilometer (over 522.4/</a:t>
            </a:r>
            <a:r>
              <a:rPr kumimoji="0" lang="en-US" sz="2400" b="1" i="0" u="none" strike="noStrike" kern="1200" cap="none" spc="0" normalizeH="0" baseline="0" noProof="0" dirty="0" err="1">
                <a:ln>
                  <a:noFill/>
                </a:ln>
                <a:solidFill>
                  <a:srgbClr val="BBE0E3">
                    <a:lumMod val="90000"/>
                  </a:srgbClr>
                </a:solidFill>
                <a:effectLst/>
                <a:uLnTx/>
                <a:uFillTx/>
                <a:latin typeface="Verdana" pitchFamily="34" charset="0"/>
                <a:ea typeface="+mn-ea"/>
                <a:cs typeface="+mn-cs"/>
              </a:rPr>
              <a:t>sq</a:t>
            </a: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 mi), is the fifth highest in the European Union</a:t>
            </a:r>
            <a:endParaRPr kumimoji="0" lang="en-US" sz="18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5105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highest density is in </a:t>
            </a:r>
            <a:r>
              <a:rPr kumimoji="0" lang="en-US" sz="24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as that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18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82715238"/>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4" name="Text Box 10"/>
          <p:cNvSpPr txBox="1">
            <a:spLocks noChangeArrowheads="1"/>
          </p:cNvSpPr>
          <p:nvPr/>
        </p:nvSpPr>
        <p:spPr bwMode="auto">
          <a:xfrm>
            <a:off x="914400" y="2057400"/>
            <a:ext cx="7315200" cy="120032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Verdana" pitchFamily="34" charset="0"/>
                <a:ea typeface="+mn-ea"/>
                <a:cs typeface="+mn-cs"/>
              </a:rPr>
              <a:t>Italy has the fourth-largest population in the European Union and the 23</a:t>
            </a:r>
            <a:r>
              <a:rPr kumimoji="0" lang="en-US" sz="2400" b="1" i="0" u="none" strike="noStrike" kern="1200" cap="none" spc="0" normalizeH="0" baseline="30000" noProof="0" dirty="0">
                <a:ln>
                  <a:noFill/>
                </a:ln>
                <a:solidFill>
                  <a:schemeClr val="bg1"/>
                </a:solidFill>
                <a:effectLst/>
                <a:uLnTx/>
                <a:uFillTx/>
                <a:latin typeface="Verdana" pitchFamily="34" charset="0"/>
                <a:ea typeface="+mn-ea"/>
                <a:cs typeface="+mn-cs"/>
              </a:rPr>
              <a:t>rd</a:t>
            </a:r>
            <a:r>
              <a:rPr kumimoji="0" lang="en-US" sz="2400" b="1" i="0" u="none" strike="noStrike" kern="1200" cap="none" spc="0" normalizeH="0" baseline="0" noProof="0" dirty="0">
                <a:ln>
                  <a:noFill/>
                </a:ln>
                <a:solidFill>
                  <a:schemeClr val="bg1"/>
                </a:solidFill>
                <a:effectLst/>
                <a:uLnTx/>
                <a:uFillTx/>
                <a:latin typeface="Verdana" pitchFamily="34" charset="0"/>
                <a:ea typeface="+mn-ea"/>
                <a:cs typeface="+mn-cs"/>
              </a:rPr>
              <a:t>-largest population worldwide</a:t>
            </a:r>
            <a:endParaRPr kumimoji="0" lang="en-US" sz="1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914400" y="3383340"/>
            <a:ext cx="7315200" cy="156966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Verdana" pitchFamily="34" charset="0"/>
                <a:ea typeface="+mn-ea"/>
                <a:cs typeface="+mn-cs"/>
              </a:rPr>
              <a:t>The population density, at over 201.7 persons per square kilometer (over 522.4/</a:t>
            </a:r>
            <a:r>
              <a:rPr kumimoji="0" lang="en-US" sz="2400" b="1" i="0" u="none" strike="noStrike" kern="1200" cap="none" spc="0" normalizeH="0" baseline="0" noProof="0" dirty="0" err="1">
                <a:ln>
                  <a:noFill/>
                </a:ln>
                <a:solidFill>
                  <a:schemeClr val="bg1"/>
                </a:solidFill>
                <a:effectLst/>
                <a:uLnTx/>
                <a:uFillTx/>
                <a:latin typeface="Verdana" pitchFamily="34" charset="0"/>
                <a:ea typeface="+mn-ea"/>
                <a:cs typeface="+mn-cs"/>
              </a:rPr>
              <a:t>sq</a:t>
            </a:r>
            <a:r>
              <a:rPr kumimoji="0" lang="en-US" sz="2400" b="1" i="0" u="none" strike="noStrike" kern="1200" cap="none" spc="0" normalizeH="0" baseline="0" noProof="0" dirty="0">
                <a:ln>
                  <a:noFill/>
                </a:ln>
                <a:solidFill>
                  <a:schemeClr val="bg1"/>
                </a:solidFill>
                <a:effectLst/>
                <a:uLnTx/>
                <a:uFillTx/>
                <a:latin typeface="Verdana" pitchFamily="34" charset="0"/>
                <a:ea typeface="+mn-ea"/>
                <a:cs typeface="+mn-cs"/>
              </a:rPr>
              <a:t> mi), is the fifth highest in the European Union</a:t>
            </a:r>
            <a:endParaRPr kumimoji="0" lang="en-US" sz="1800" b="0" i="0" u="none" strike="noStrike" kern="1200" cap="none" spc="0" normalizeH="0" baseline="0" noProof="0" dirty="0">
              <a:ln>
                <a:noFill/>
              </a:ln>
              <a:solidFill>
                <a:schemeClr val="bg1"/>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656772" y="4508718"/>
            <a:ext cx="7848600" cy="181588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The highest density is in </a:t>
            </a:r>
            <a:r>
              <a:rPr kumimoji="0" lang="en-US" sz="28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Italy, as that one-third of the country contains almost half of the total population</a:t>
            </a:r>
            <a:endParaRPr kumimoji="0" lang="en-US" sz="20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82423217"/>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872254786"/>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41830563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EC21271D-740B-4388-8E82-49066E8D9751}"/>
              </a:ext>
            </a:extLst>
          </p:cNvPr>
          <p:cNvSpPr/>
          <p:nvPr/>
        </p:nvSpPr>
        <p:spPr>
          <a:xfrm>
            <a:off x="3733800" y="4286450"/>
            <a:ext cx="14013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Verdana" pitchFamily="34" charset="0"/>
                <a:ea typeface="+mn-ea"/>
                <a:cs typeface="+mn-cs"/>
              </a:rPr>
              <a:t>“The North”</a:t>
            </a:r>
            <a:endParaRPr kumimoji="0" lang="en-US" sz="2400" b="1" i="1" u="none" strike="noStrike" kern="1200" cap="none" spc="0" normalizeH="0" baseline="0" noProof="0" dirty="0">
              <a:ln>
                <a:noFill/>
              </a:ln>
              <a:solidFill>
                <a:schemeClr val="bg1"/>
              </a:solidFill>
              <a:effectLst/>
              <a:uLnTx/>
              <a:uFillTx/>
              <a:latin typeface="Verdana" pitchFamily="34" charset="0"/>
              <a:ea typeface="+mn-ea"/>
              <a:cs typeface="+mn-cs"/>
            </a:endParaRPr>
          </a:p>
        </p:txBody>
      </p:sp>
    </p:spTree>
    <p:extLst>
      <p:ext uri="{BB962C8B-B14F-4D97-AF65-F5344CB8AC3E}">
        <p14:creationId xmlns:p14="http://schemas.microsoft.com/office/powerpoint/2010/main" val="6725057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539716830"/>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6221519"/>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600200" y="6551842"/>
            <a:ext cx="5943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28600"/>
            <a:ext cx="36195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3950177" y="3236686"/>
            <a:ext cx="759709" cy="4934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rot="759346">
            <a:off x="3884760" y="5266266"/>
            <a:ext cx="712005" cy="6458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Freeform 7"/>
          <p:cNvSpPr/>
          <p:nvPr/>
        </p:nvSpPr>
        <p:spPr>
          <a:xfrm rot="193539">
            <a:off x="3889533" y="5836628"/>
            <a:ext cx="665490" cy="622141"/>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40108" y="3810000"/>
            <a:ext cx="2226892"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European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Union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Populations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5126872"/>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677347"/>
            <a:ext cx="7315200" cy="3342453"/>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regions, and subcultures 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
        <p:nvSpPr>
          <p:cNvPr id="3" name="Title 2">
            <a:extLst>
              <a:ext uri="{FF2B5EF4-FFF2-40B4-BE49-F238E27FC236}">
                <a16:creationId xmlns:a16="http://schemas.microsoft.com/office/drawing/2014/main" id="{AEE34236-A7C5-4722-A96D-E9305261FCA6}"/>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8D88DF0F-124D-49BD-8E62-33A8A5B675FB}"/>
              </a:ext>
            </a:extLst>
          </p:cNvPr>
          <p:cNvSpPr txBox="1"/>
          <p:nvPr/>
        </p:nvSpPr>
        <p:spPr>
          <a:xfrm>
            <a:off x="914400" y="1484293"/>
            <a:ext cx="7315200" cy="954107"/>
          </a:xfrm>
          <a:prstGeom prst="rect">
            <a:avLst/>
          </a:prstGeom>
          <a:noFill/>
        </p:spPr>
        <p:txBody>
          <a:bodyPr wrap="square">
            <a:spAutoFit/>
          </a:bodyPr>
          <a:lstStyle/>
          <a:p>
            <a:r>
              <a:rPr lang="en-US" sz="2800" b="0" i="0" dirty="0">
                <a:solidFill>
                  <a:schemeClr val="bg1"/>
                </a:solidFill>
              </a:rPr>
              <a:t>That is one of the reasons Italy is classified by Gannon and Pillai as a</a:t>
            </a:r>
          </a:p>
        </p:txBody>
      </p:sp>
    </p:spTree>
    <p:extLst>
      <p:ext uri="{BB962C8B-B14F-4D97-AF65-F5344CB8AC3E}">
        <p14:creationId xmlns:p14="http://schemas.microsoft.com/office/powerpoint/2010/main" val="31141777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endParaRPr lang="en-US"/>
          </a:p>
        </p:txBody>
      </p:sp>
      <p:sp>
        <p:nvSpPr>
          <p:cNvPr id="5" name="Rectangle 11">
            <a:extLst>
              <a:ext uri="{FF2B5EF4-FFF2-40B4-BE49-F238E27FC236}">
                <a16:creationId xmlns:a16="http://schemas.microsoft.com/office/drawing/2014/main" id="{5D372D00-ADB2-4284-96EB-FC187E821E9D}"/>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eaLnBrk="0" hangingPunct="0"/>
            <a:r>
              <a:rPr lang="en-US" sz="800" b="0" dirty="0">
                <a:solidFill>
                  <a:srgbClr val="000000"/>
                </a:solidFill>
              </a:rPr>
              <a:t>© 2009-2024  </a:t>
            </a:r>
            <a:r>
              <a:rPr lang="en-US" sz="800" b="0" dirty="0">
                <a:solidFill>
                  <a:srgbClr val="000000"/>
                </a:solidFill>
                <a:hlinkClick r:id="rId3"/>
              </a:rPr>
              <a:t>Timothy G. Roufs</a:t>
            </a:r>
            <a:r>
              <a:rPr lang="en-US" sz="800" b="0" dirty="0">
                <a:solidFill>
                  <a:srgbClr val="000000"/>
                </a:solidFill>
              </a:rPr>
              <a:t>, University of Minnesota Duluth</a:t>
            </a:r>
            <a:endParaRPr kumimoji="1" lang="en-US" sz="800" b="0" dirty="0">
              <a:solidFill>
                <a:srgbClr val="000000"/>
              </a:solidFill>
            </a:endParaRPr>
          </a:p>
        </p:txBody>
      </p:sp>
    </p:spTree>
    <p:extLst>
      <p:ext uri="{BB962C8B-B14F-4D97-AF65-F5344CB8AC3E}">
        <p14:creationId xmlns:p14="http://schemas.microsoft.com/office/powerpoint/2010/main" val="194756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61,021,855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(2023 est.)</a:t>
            </a:r>
          </a:p>
        </p:txBody>
      </p:sp>
    </p:spTree>
    <p:extLst>
      <p:ext uri="{BB962C8B-B14F-4D97-AF65-F5344CB8AC3E}">
        <p14:creationId xmlns:p14="http://schemas.microsoft.com/office/powerpoint/2010/main" val="100103115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2A393E-1C68-4EA2-BFE1-D4D1CBB389F1}"/>
                  </a:ext>
                </a:extLst>
              </p14:cNvPr>
              <p14:cNvContentPartPr/>
              <p14:nvPr/>
            </p14:nvContentPartPr>
            <p14:xfrm>
              <a:off x="2454309" y="3743432"/>
              <a:ext cx="4893120" cy="87840"/>
            </p14:xfrm>
          </p:contentPart>
        </mc:Choice>
        <mc:Fallback xmlns="">
          <p:pic>
            <p:nvPicPr>
              <p:cNvPr id="3" name="Ink 2">
                <a:extLst>
                  <a:ext uri="{FF2B5EF4-FFF2-40B4-BE49-F238E27FC236}">
                    <a16:creationId xmlns:a16="http://schemas.microsoft.com/office/drawing/2014/main" id="{F22A393E-1C68-4EA2-BFE1-D4D1CBB389F1}"/>
                  </a:ext>
                </a:extLst>
              </p:cNvPr>
              <p:cNvPicPr/>
              <p:nvPr/>
            </p:nvPicPr>
            <p:blipFill>
              <a:blip r:embed="rId6"/>
              <a:stretch>
                <a:fillRect/>
              </a:stretch>
            </p:blipFill>
            <p:spPr>
              <a:xfrm>
                <a:off x="2400309" y="3635432"/>
                <a:ext cx="50007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E160FA7-F595-42CC-A4D7-954B045575D3}"/>
                  </a:ext>
                </a:extLst>
              </p14:cNvPr>
              <p14:cNvContentPartPr/>
              <p14:nvPr/>
            </p14:nvContentPartPr>
            <p14:xfrm>
              <a:off x="2483109" y="3887432"/>
              <a:ext cx="4917960" cy="78480"/>
            </p14:xfrm>
          </p:contentPart>
        </mc:Choice>
        <mc:Fallback xmlns="">
          <p:pic>
            <p:nvPicPr>
              <p:cNvPr id="4" name="Ink 3">
                <a:extLst>
                  <a:ext uri="{FF2B5EF4-FFF2-40B4-BE49-F238E27FC236}">
                    <a16:creationId xmlns:a16="http://schemas.microsoft.com/office/drawing/2014/main" id="{9E160FA7-F595-42CC-A4D7-954B045575D3}"/>
                  </a:ext>
                </a:extLst>
              </p:cNvPr>
              <p:cNvPicPr/>
              <p:nvPr/>
            </p:nvPicPr>
            <p:blipFill>
              <a:blip r:embed="rId8"/>
              <a:stretch>
                <a:fillRect/>
              </a:stretch>
            </p:blipFill>
            <p:spPr>
              <a:xfrm>
                <a:off x="2429109" y="3779792"/>
                <a:ext cx="502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7CC2BC-937B-4536-9841-3122F61F3ECB}"/>
                  </a:ext>
                </a:extLst>
              </p14:cNvPr>
              <p14:cNvContentPartPr/>
              <p14:nvPr/>
            </p14:nvContentPartPr>
            <p14:xfrm>
              <a:off x="3272229" y="5428232"/>
              <a:ext cx="2358000" cy="59040"/>
            </p14:xfrm>
          </p:contentPart>
        </mc:Choice>
        <mc:Fallback xmlns="">
          <p:pic>
            <p:nvPicPr>
              <p:cNvPr id="6" name="Ink 5">
                <a:extLst>
                  <a:ext uri="{FF2B5EF4-FFF2-40B4-BE49-F238E27FC236}">
                    <a16:creationId xmlns:a16="http://schemas.microsoft.com/office/drawing/2014/main" id="{987CC2BC-937B-4536-9841-3122F61F3ECB}"/>
                  </a:ext>
                </a:extLst>
              </p:cNvPr>
              <p:cNvPicPr/>
              <p:nvPr/>
            </p:nvPicPr>
            <p:blipFill>
              <a:blip r:embed="rId10"/>
              <a:stretch>
                <a:fillRect/>
              </a:stretch>
            </p:blipFill>
            <p:spPr>
              <a:xfrm>
                <a:off x="3218229" y="5320232"/>
                <a:ext cx="2465640" cy="274680"/>
              </a:xfrm>
              <a:prstGeom prst="rect">
                <a:avLst/>
              </a:prstGeom>
            </p:spPr>
          </p:pic>
        </mc:Fallback>
      </mc:AlternateContent>
    </p:spTree>
    <p:extLst>
      <p:ext uri="{BB962C8B-B14F-4D97-AF65-F5344CB8AC3E}">
        <p14:creationId xmlns:p14="http://schemas.microsoft.com/office/powerpoint/2010/main" val="325703472"/>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t>
            </a:r>
            <a:r>
              <a:rPr lang="en-US" sz="4000" b="1" dirty="0" err="1">
                <a:solidFill>
                  <a:schemeClr val="accent1">
                    <a:lumMod val="90000"/>
                  </a:schemeClr>
                </a:solidFill>
              </a:rPr>
              <a:t>Appenine</a:t>
            </a:r>
            <a:r>
              <a:rPr lang="en-US" sz="4000" b="1" dirty="0">
                <a:solidFill>
                  <a:schemeClr val="accent1">
                    <a:lumMod val="90000"/>
                  </a:schemeClr>
                </a:solidFill>
              </a:rPr>
              <a:t>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t>Many Italians view Italy as two separate nations</a:t>
            </a:r>
          </a:p>
          <a:p>
            <a:pPr lvl="2" eaLnBrk="1" hangingPunct="1">
              <a:lnSpc>
                <a:spcPct val="150000"/>
              </a:lnSpc>
            </a:pPr>
            <a:r>
              <a:rPr lang="en-US" b="1" dirty="0"/>
              <a:t>The wealthier, industrial north</a:t>
            </a:r>
          </a:p>
          <a:p>
            <a:pPr lvl="2" eaLnBrk="1" hangingPunct="1">
              <a:lnSpc>
                <a:spcPct val="150000"/>
              </a:lnSpc>
            </a:pPr>
            <a:r>
              <a:rPr lang="en-US" b="1" dirty="0"/>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4399882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327896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78142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
        <p:nvSpPr>
          <p:cNvPr id="6" name="Rectangle 3">
            <a:extLst>
              <a:ext uri="{FF2B5EF4-FFF2-40B4-BE49-F238E27FC236}">
                <a16:creationId xmlns:a16="http://schemas.microsoft.com/office/drawing/2014/main" id="{9B34F018-9B49-408D-906B-F7CEAAB79D68}"/>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88107813"/>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76200"/>
            <a:ext cx="9382126"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05000" y="2895600"/>
            <a:ext cx="3600029" cy="14478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5780177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76200"/>
            <a:ext cx="9372600"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1857318" y="3581400"/>
            <a:ext cx="3658527" cy="1172029"/>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125029" y="5486400"/>
            <a:ext cx="2104571" cy="856343"/>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1559"/>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 bit of background . . .</a:t>
            </a:r>
          </a:p>
        </p:txBody>
      </p:sp>
    </p:spTree>
    <p:extLst>
      <p:ext uri="{BB962C8B-B14F-4D97-AF65-F5344CB8AC3E}">
        <p14:creationId xmlns:p14="http://schemas.microsoft.com/office/powerpoint/2010/main" val="51553978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2133600"/>
            <a:ext cx="7315200" cy="4154984"/>
          </a:xfrm>
        </p:spPr>
        <p:txBody>
          <a:bodyPr/>
          <a:lstStyle/>
          <a:p>
            <a:pPr lvl="1" eaLnBrk="1" hangingPunct="1"/>
            <a:r>
              <a:rPr lang="en-US" dirty="0"/>
              <a:t>In the </a:t>
            </a:r>
            <a:r>
              <a:rPr lang="en-US" sz="3600" b="1" dirty="0"/>
              <a:t>11</a:t>
            </a:r>
            <a:r>
              <a:rPr lang="en-US" sz="3600" b="1" baseline="30000" dirty="0"/>
              <a:t>th</a:t>
            </a:r>
            <a:r>
              <a:rPr lang="en-US" sz="3600" b="1" dirty="0"/>
              <a:t> century </a:t>
            </a:r>
            <a:r>
              <a:rPr lang="en-US" dirty="0"/>
              <a:t>King </a:t>
            </a:r>
            <a:r>
              <a:rPr lang="en-US" dirty="0" err="1"/>
              <a:t>Frederico</a:t>
            </a:r>
            <a:r>
              <a:rPr lang="en-US" dirty="0"/>
              <a:t> established an autocratic form of government in the south that was both politically and economically successful</a:t>
            </a:r>
          </a:p>
          <a:p>
            <a:pPr lvl="1" eaLnBrk="1" hangingPunct="1"/>
            <a:endParaRPr lang="en-US" sz="1200" dirty="0"/>
          </a:p>
          <a:p>
            <a:pPr lvl="2" eaLnBrk="1" hangingPunct="1"/>
            <a:r>
              <a:rPr lang="en-US" dirty="0"/>
              <a:t>But his successors corrupted it</a:t>
            </a:r>
            <a:br>
              <a:rPr lang="en-US" dirty="0"/>
            </a:br>
            <a:endParaRPr lang="en-US" dirty="0"/>
          </a:p>
          <a:p>
            <a:pPr lvl="2" eaLnBrk="1" hangingPunct="1"/>
            <a:r>
              <a:rPr lang="en-US" dirty="0"/>
              <a:t>The Mafia arose as the middlemen between the kings and the people, which tended to reinforce corruption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solidFill>
                  <a:schemeClr val="bg1"/>
                </a:solidFill>
              </a:rPr>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2BCD8BB-09DD-47A3-9E00-8382C82331DD}"/>
                  </a:ext>
                </a:extLst>
              </p14:cNvPr>
              <p14:cNvContentPartPr/>
              <p14:nvPr/>
            </p14:nvContentPartPr>
            <p14:xfrm>
              <a:off x="3505100" y="2360600"/>
              <a:ext cx="2687400" cy="52920"/>
            </p14:xfrm>
          </p:contentPart>
        </mc:Choice>
        <mc:Fallback xmlns="">
          <p:pic>
            <p:nvPicPr>
              <p:cNvPr id="2" name="Ink 1">
                <a:extLst>
                  <a:ext uri="{FF2B5EF4-FFF2-40B4-BE49-F238E27FC236}">
                    <a16:creationId xmlns:a16="http://schemas.microsoft.com/office/drawing/2014/main" id="{92BCD8BB-09DD-47A3-9E00-8382C82331DD}"/>
                  </a:ext>
                </a:extLst>
              </p:cNvPr>
              <p:cNvPicPr/>
              <p:nvPr/>
            </p:nvPicPr>
            <p:blipFill>
              <a:blip r:embed="rId4"/>
              <a:stretch>
                <a:fillRect/>
              </a:stretch>
            </p:blipFill>
            <p:spPr>
              <a:xfrm>
                <a:off x="3451100" y="2252960"/>
                <a:ext cx="279504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AB986FB-4406-49AD-9B63-BF00342DE8C0}"/>
                  </a:ext>
                </a:extLst>
              </p14:cNvPr>
              <p14:cNvContentPartPr/>
              <p14:nvPr/>
            </p14:nvContentPartPr>
            <p14:xfrm>
              <a:off x="6552860" y="2360960"/>
              <a:ext cx="1383480" cy="51840"/>
            </p14:xfrm>
          </p:contentPart>
        </mc:Choice>
        <mc:Fallback xmlns="">
          <p:pic>
            <p:nvPicPr>
              <p:cNvPr id="3" name="Ink 2">
                <a:extLst>
                  <a:ext uri="{FF2B5EF4-FFF2-40B4-BE49-F238E27FC236}">
                    <a16:creationId xmlns:a16="http://schemas.microsoft.com/office/drawing/2014/main" id="{FAB986FB-4406-49AD-9B63-BF00342DE8C0}"/>
                  </a:ext>
                </a:extLst>
              </p:cNvPr>
              <p:cNvPicPr/>
              <p:nvPr/>
            </p:nvPicPr>
            <p:blipFill>
              <a:blip r:embed="rId6"/>
              <a:stretch>
                <a:fillRect/>
              </a:stretch>
            </p:blipFill>
            <p:spPr>
              <a:xfrm>
                <a:off x="6498860" y="2252960"/>
                <a:ext cx="14911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E6E8AEB-0CA6-4FC7-A094-07271A7BC4DA}"/>
                  </a:ext>
                </a:extLst>
              </p14:cNvPr>
              <p14:cNvContentPartPr/>
              <p14:nvPr/>
            </p14:nvContentPartPr>
            <p14:xfrm>
              <a:off x="1383980" y="3821480"/>
              <a:ext cx="1925280" cy="27000"/>
            </p14:xfrm>
          </p:contentPart>
        </mc:Choice>
        <mc:Fallback xmlns="">
          <p:pic>
            <p:nvPicPr>
              <p:cNvPr id="4" name="Ink 3">
                <a:extLst>
                  <a:ext uri="{FF2B5EF4-FFF2-40B4-BE49-F238E27FC236}">
                    <a16:creationId xmlns:a16="http://schemas.microsoft.com/office/drawing/2014/main" id="{5E6E8AEB-0CA6-4FC7-A094-07271A7BC4DA}"/>
                  </a:ext>
                </a:extLst>
              </p:cNvPr>
              <p:cNvPicPr/>
              <p:nvPr/>
            </p:nvPicPr>
            <p:blipFill>
              <a:blip r:embed="rId8"/>
              <a:stretch>
                <a:fillRect/>
              </a:stretch>
            </p:blipFill>
            <p:spPr>
              <a:xfrm>
                <a:off x="1329980" y="3713840"/>
                <a:ext cx="2032920" cy="242640"/>
              </a:xfrm>
              <a:prstGeom prst="rect">
                <a:avLst/>
              </a:prstGeom>
            </p:spPr>
          </p:pic>
        </mc:Fallback>
      </mc:AlternateContent>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solidFill>
                  <a:schemeClr val="bg1">
                    <a:lumMod val="75000"/>
                  </a:schemeClr>
                </a:solidFill>
              </a:rPr>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FA6EDB2-E732-487E-9A47-704AE44B6922}"/>
                  </a:ext>
                </a:extLst>
              </p14:cNvPr>
              <p14:cNvContentPartPr/>
              <p14:nvPr/>
            </p14:nvContentPartPr>
            <p14:xfrm>
              <a:off x="3479900" y="4596200"/>
              <a:ext cx="1528560" cy="39240"/>
            </p14:xfrm>
          </p:contentPart>
        </mc:Choice>
        <mc:Fallback xmlns="">
          <p:pic>
            <p:nvPicPr>
              <p:cNvPr id="2" name="Ink 1">
                <a:extLst>
                  <a:ext uri="{FF2B5EF4-FFF2-40B4-BE49-F238E27FC236}">
                    <a16:creationId xmlns:a16="http://schemas.microsoft.com/office/drawing/2014/main" id="{AFA6EDB2-E732-487E-9A47-704AE44B6922}"/>
                  </a:ext>
                </a:extLst>
              </p:cNvPr>
              <p:cNvPicPr/>
              <p:nvPr/>
            </p:nvPicPr>
            <p:blipFill>
              <a:blip r:embed="rId4"/>
              <a:stretch>
                <a:fillRect/>
              </a:stretch>
            </p:blipFill>
            <p:spPr>
              <a:xfrm>
                <a:off x="3425900" y="4488560"/>
                <a:ext cx="16362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E6493AEA-EC34-4E2E-8DB2-2F041709664D}"/>
                  </a:ext>
                </a:extLst>
              </p14:cNvPr>
              <p14:cNvContentPartPr/>
              <p14:nvPr/>
            </p14:nvContentPartPr>
            <p14:xfrm>
              <a:off x="4025660" y="5053040"/>
              <a:ext cx="1270080" cy="53640"/>
            </p14:xfrm>
          </p:contentPart>
        </mc:Choice>
        <mc:Fallback xmlns="">
          <p:pic>
            <p:nvPicPr>
              <p:cNvPr id="3" name="Ink 2">
                <a:extLst>
                  <a:ext uri="{FF2B5EF4-FFF2-40B4-BE49-F238E27FC236}">
                    <a16:creationId xmlns:a16="http://schemas.microsoft.com/office/drawing/2014/main" id="{E6493AEA-EC34-4E2E-8DB2-2F041709664D}"/>
                  </a:ext>
                </a:extLst>
              </p:cNvPr>
              <p:cNvPicPr/>
              <p:nvPr/>
            </p:nvPicPr>
            <p:blipFill>
              <a:blip r:embed="rId6"/>
              <a:stretch>
                <a:fillRect/>
              </a:stretch>
            </p:blipFill>
            <p:spPr>
              <a:xfrm>
                <a:off x="3971660" y="4945400"/>
                <a:ext cx="13777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7AA67A7-4FE0-4612-B3C9-C2E085579254}"/>
                  </a:ext>
                </a:extLst>
              </p14:cNvPr>
              <p14:cNvContentPartPr/>
              <p14:nvPr/>
            </p14:nvContentPartPr>
            <p14:xfrm>
              <a:off x="6667340" y="5498000"/>
              <a:ext cx="1013040" cy="90000"/>
            </p14:xfrm>
          </p:contentPart>
        </mc:Choice>
        <mc:Fallback xmlns="">
          <p:pic>
            <p:nvPicPr>
              <p:cNvPr id="4" name="Ink 3">
                <a:extLst>
                  <a:ext uri="{FF2B5EF4-FFF2-40B4-BE49-F238E27FC236}">
                    <a16:creationId xmlns:a16="http://schemas.microsoft.com/office/drawing/2014/main" id="{87AA67A7-4FE0-4612-B3C9-C2E085579254}"/>
                  </a:ext>
                </a:extLst>
              </p:cNvPr>
              <p:cNvPicPr/>
              <p:nvPr/>
            </p:nvPicPr>
            <p:blipFill>
              <a:blip r:embed="rId8"/>
              <a:stretch>
                <a:fillRect/>
              </a:stretch>
            </p:blipFill>
            <p:spPr>
              <a:xfrm>
                <a:off x="6613340" y="5390360"/>
                <a:ext cx="112068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485B3298-0B32-4BCE-A463-B1E4FAD43A39}"/>
                  </a:ext>
                </a:extLst>
              </p14:cNvPr>
              <p14:cNvContentPartPr/>
              <p14:nvPr/>
            </p14:nvContentPartPr>
            <p14:xfrm>
              <a:off x="2196860" y="5954840"/>
              <a:ext cx="2406600" cy="102600"/>
            </p14:xfrm>
          </p:contentPart>
        </mc:Choice>
        <mc:Fallback xmlns="">
          <p:pic>
            <p:nvPicPr>
              <p:cNvPr id="6" name="Ink 5">
                <a:extLst>
                  <a:ext uri="{FF2B5EF4-FFF2-40B4-BE49-F238E27FC236}">
                    <a16:creationId xmlns:a16="http://schemas.microsoft.com/office/drawing/2014/main" id="{485B3298-0B32-4BCE-A463-B1E4FAD43A39}"/>
                  </a:ext>
                </a:extLst>
              </p:cNvPr>
              <p:cNvPicPr/>
              <p:nvPr/>
            </p:nvPicPr>
            <p:blipFill>
              <a:blip r:embed="rId10"/>
              <a:stretch>
                <a:fillRect/>
              </a:stretch>
            </p:blipFill>
            <p:spPr>
              <a:xfrm>
                <a:off x="2142860" y="5847200"/>
                <a:ext cx="2514240" cy="318240"/>
              </a:xfrm>
              <a:prstGeom prst="rect">
                <a:avLst/>
              </a:prstGeom>
            </p:spPr>
          </p:pic>
        </mc:Fallback>
      </mc:AlternateContent>
    </p:spTree>
    <p:extLst>
      <p:ext uri="{BB962C8B-B14F-4D97-AF65-F5344CB8AC3E}">
        <p14:creationId xmlns:p14="http://schemas.microsoft.com/office/powerpoint/2010/main" val="2455236145"/>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solidFill>
                  <a:schemeClr val="bg1"/>
                </a:solidFill>
              </a:rPr>
              <a:t>Italian industry has become increasingly successful, but success is not shared equally by everyone</a:t>
            </a:r>
          </a:p>
          <a:p>
            <a:pPr eaLnBrk="1" hangingPunct="1">
              <a:spcBef>
                <a:spcPts val="0"/>
              </a:spcBef>
            </a:pPr>
            <a:endParaRPr lang="en-US" sz="2800" dirty="0">
              <a:solidFill>
                <a:schemeClr val="bg1"/>
              </a:solidFill>
            </a:endParaRPr>
          </a:p>
          <a:p>
            <a:pPr lvl="1" eaLnBrk="1" hangingPunct="1">
              <a:spcBef>
                <a:spcPts val="0"/>
              </a:spcBef>
            </a:pPr>
            <a:r>
              <a:rPr lang="en-US" sz="2400" dirty="0">
                <a:solidFill>
                  <a:schemeClr val="bg1"/>
                </a:solidFill>
              </a:rPr>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0596BBC-98EB-4630-BE65-C82C6C24EDAD}"/>
                  </a:ext>
                </a:extLst>
              </p14:cNvPr>
              <p14:cNvContentPartPr/>
              <p14:nvPr/>
            </p14:nvContentPartPr>
            <p14:xfrm>
              <a:off x="2451020" y="1853000"/>
              <a:ext cx="1111680" cy="51480"/>
            </p14:xfrm>
          </p:contentPart>
        </mc:Choice>
        <mc:Fallback xmlns="">
          <p:pic>
            <p:nvPicPr>
              <p:cNvPr id="2" name="Ink 1">
                <a:extLst>
                  <a:ext uri="{FF2B5EF4-FFF2-40B4-BE49-F238E27FC236}">
                    <a16:creationId xmlns:a16="http://schemas.microsoft.com/office/drawing/2014/main" id="{80596BBC-98EB-4630-BE65-C82C6C24EDAD}"/>
                  </a:ext>
                </a:extLst>
              </p:cNvPr>
              <p:cNvPicPr/>
              <p:nvPr/>
            </p:nvPicPr>
            <p:blipFill>
              <a:blip r:embed="rId4"/>
              <a:stretch>
                <a:fillRect/>
              </a:stretch>
            </p:blipFill>
            <p:spPr>
              <a:xfrm>
                <a:off x="2397020" y="1745360"/>
                <a:ext cx="12193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C50CEB0-0ABC-4E04-A317-7336AFB20D95}"/>
                  </a:ext>
                </a:extLst>
              </p14:cNvPr>
              <p14:cNvContentPartPr/>
              <p14:nvPr/>
            </p14:nvContentPartPr>
            <p14:xfrm>
              <a:off x="3199820" y="2272400"/>
              <a:ext cx="1718640" cy="51120"/>
            </p14:xfrm>
          </p:contentPart>
        </mc:Choice>
        <mc:Fallback xmlns="">
          <p:pic>
            <p:nvPicPr>
              <p:cNvPr id="3" name="Ink 2">
                <a:extLst>
                  <a:ext uri="{FF2B5EF4-FFF2-40B4-BE49-F238E27FC236}">
                    <a16:creationId xmlns:a16="http://schemas.microsoft.com/office/drawing/2014/main" id="{3C50CEB0-0ABC-4E04-A317-7336AFB20D95}"/>
                  </a:ext>
                </a:extLst>
              </p:cNvPr>
              <p:cNvPicPr/>
              <p:nvPr/>
            </p:nvPicPr>
            <p:blipFill>
              <a:blip r:embed="rId6"/>
              <a:stretch>
                <a:fillRect/>
              </a:stretch>
            </p:blipFill>
            <p:spPr>
              <a:xfrm>
                <a:off x="3145820" y="2164760"/>
                <a:ext cx="1826280" cy="266760"/>
              </a:xfrm>
              <a:prstGeom prst="rect">
                <a:avLst/>
              </a:prstGeom>
            </p:spPr>
          </p:pic>
        </mc:Fallback>
      </mc:AlternateContent>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solidFill>
                  <a:schemeClr val="bg1">
                    <a:lumMod val="75000"/>
                  </a:schemeClr>
                </a:solidFill>
              </a:rPr>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C2BDC2F-D8D6-4B33-A618-E097415D5195}"/>
                  </a:ext>
                </a:extLst>
              </p14:cNvPr>
              <p14:cNvContentPartPr/>
              <p14:nvPr/>
            </p14:nvContentPartPr>
            <p14:xfrm>
              <a:off x="2438060" y="3161960"/>
              <a:ext cx="1134360" cy="38880"/>
            </p14:xfrm>
          </p:contentPart>
        </mc:Choice>
        <mc:Fallback xmlns="">
          <p:pic>
            <p:nvPicPr>
              <p:cNvPr id="2" name="Ink 1">
                <a:extLst>
                  <a:ext uri="{FF2B5EF4-FFF2-40B4-BE49-F238E27FC236}">
                    <a16:creationId xmlns:a16="http://schemas.microsoft.com/office/drawing/2014/main" id="{1C2BDC2F-D8D6-4B33-A618-E097415D5195}"/>
                  </a:ext>
                </a:extLst>
              </p:cNvPr>
              <p:cNvPicPr/>
              <p:nvPr/>
            </p:nvPicPr>
            <p:blipFill>
              <a:blip r:embed="rId4"/>
              <a:stretch>
                <a:fillRect/>
              </a:stretch>
            </p:blipFill>
            <p:spPr>
              <a:xfrm>
                <a:off x="2384060" y="3053960"/>
                <a:ext cx="12420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5C6BFE9-D794-40F5-9253-526666097B1B}"/>
                  </a:ext>
                </a:extLst>
              </p14:cNvPr>
              <p14:cNvContentPartPr/>
              <p14:nvPr/>
            </p14:nvContentPartPr>
            <p14:xfrm>
              <a:off x="1383980" y="3592520"/>
              <a:ext cx="1539720" cy="40320"/>
            </p14:xfrm>
          </p:contentPart>
        </mc:Choice>
        <mc:Fallback xmlns="">
          <p:pic>
            <p:nvPicPr>
              <p:cNvPr id="3" name="Ink 2">
                <a:extLst>
                  <a:ext uri="{FF2B5EF4-FFF2-40B4-BE49-F238E27FC236}">
                    <a16:creationId xmlns:a16="http://schemas.microsoft.com/office/drawing/2014/main" id="{15C6BFE9-D794-40F5-9253-526666097B1B}"/>
                  </a:ext>
                </a:extLst>
              </p:cNvPr>
              <p:cNvPicPr/>
              <p:nvPr/>
            </p:nvPicPr>
            <p:blipFill>
              <a:blip r:embed="rId6"/>
              <a:stretch>
                <a:fillRect/>
              </a:stretch>
            </p:blipFill>
            <p:spPr>
              <a:xfrm>
                <a:off x="1329980" y="3484880"/>
                <a:ext cx="164736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CEA2466-CABD-46EB-9E14-D50181A679F2}"/>
                  </a:ext>
                </a:extLst>
              </p14:cNvPr>
              <p14:cNvContentPartPr/>
              <p14:nvPr/>
            </p14:nvContentPartPr>
            <p14:xfrm>
              <a:off x="3250940" y="3542480"/>
              <a:ext cx="3949200" cy="90720"/>
            </p14:xfrm>
          </p:contentPart>
        </mc:Choice>
        <mc:Fallback xmlns="">
          <p:pic>
            <p:nvPicPr>
              <p:cNvPr id="4" name="Ink 3">
                <a:extLst>
                  <a:ext uri="{FF2B5EF4-FFF2-40B4-BE49-F238E27FC236}">
                    <a16:creationId xmlns:a16="http://schemas.microsoft.com/office/drawing/2014/main" id="{8CEA2466-CABD-46EB-9E14-D50181A679F2}"/>
                  </a:ext>
                </a:extLst>
              </p:cNvPr>
              <p:cNvPicPr/>
              <p:nvPr/>
            </p:nvPicPr>
            <p:blipFill>
              <a:blip r:embed="rId8"/>
              <a:stretch>
                <a:fillRect/>
              </a:stretch>
            </p:blipFill>
            <p:spPr>
              <a:xfrm>
                <a:off x="3196940" y="3434480"/>
                <a:ext cx="405684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7885CF9-7E73-4D09-A911-73E4F2500D48}"/>
                  </a:ext>
                </a:extLst>
              </p14:cNvPr>
              <p14:cNvContentPartPr/>
              <p14:nvPr/>
            </p14:nvContentPartPr>
            <p14:xfrm>
              <a:off x="7124540" y="5168600"/>
              <a:ext cx="558360" cy="360"/>
            </p14:xfrm>
          </p:contentPart>
        </mc:Choice>
        <mc:Fallback xmlns="">
          <p:pic>
            <p:nvPicPr>
              <p:cNvPr id="6" name="Ink 5">
                <a:extLst>
                  <a:ext uri="{FF2B5EF4-FFF2-40B4-BE49-F238E27FC236}">
                    <a16:creationId xmlns:a16="http://schemas.microsoft.com/office/drawing/2014/main" id="{B7885CF9-7E73-4D09-A911-73E4F2500D48}"/>
                  </a:ext>
                </a:extLst>
              </p:cNvPr>
              <p:cNvPicPr/>
              <p:nvPr/>
            </p:nvPicPr>
            <p:blipFill>
              <a:blip r:embed="rId10"/>
              <a:stretch>
                <a:fillRect/>
              </a:stretch>
            </p:blipFill>
            <p:spPr>
              <a:xfrm>
                <a:off x="7070540" y="5060960"/>
                <a:ext cx="66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1F307AB4-4609-4A22-A021-B84F940015DD}"/>
                  </a:ext>
                </a:extLst>
              </p14:cNvPr>
              <p14:cNvContentPartPr/>
              <p14:nvPr/>
            </p14:nvContentPartPr>
            <p14:xfrm>
              <a:off x="1752620" y="5510600"/>
              <a:ext cx="566640" cy="13320"/>
            </p14:xfrm>
          </p:contentPart>
        </mc:Choice>
        <mc:Fallback xmlns="">
          <p:pic>
            <p:nvPicPr>
              <p:cNvPr id="7" name="Ink 6">
                <a:extLst>
                  <a:ext uri="{FF2B5EF4-FFF2-40B4-BE49-F238E27FC236}">
                    <a16:creationId xmlns:a16="http://schemas.microsoft.com/office/drawing/2014/main" id="{1F307AB4-4609-4A22-A021-B84F940015DD}"/>
                  </a:ext>
                </a:extLst>
              </p:cNvPr>
              <p:cNvPicPr/>
              <p:nvPr/>
            </p:nvPicPr>
            <p:blipFill>
              <a:blip r:embed="rId12"/>
              <a:stretch>
                <a:fillRect/>
              </a:stretch>
            </p:blipFill>
            <p:spPr>
              <a:xfrm>
                <a:off x="1698620" y="5402600"/>
                <a:ext cx="674280" cy="228960"/>
              </a:xfrm>
              <a:prstGeom prst="rect">
                <a:avLst/>
              </a:prstGeom>
            </p:spPr>
          </p:pic>
        </mc:Fallback>
      </mc:AlternateContent>
    </p:spTree>
    <p:extLst>
      <p:ext uri="{BB962C8B-B14F-4D97-AF65-F5344CB8AC3E}">
        <p14:creationId xmlns:p14="http://schemas.microsoft.com/office/powerpoint/2010/main" val="537537050"/>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6999A31-B475-4BD9-B752-1986D56C3A7B}"/>
                  </a:ext>
                </a:extLst>
              </p14:cNvPr>
              <p14:cNvContentPartPr/>
              <p14:nvPr/>
            </p14:nvContentPartPr>
            <p14:xfrm>
              <a:off x="2183900" y="2665880"/>
              <a:ext cx="5478480" cy="102960"/>
            </p14:xfrm>
          </p:contentPart>
        </mc:Choice>
        <mc:Fallback xmlns="">
          <p:pic>
            <p:nvPicPr>
              <p:cNvPr id="2" name="Ink 1">
                <a:extLst>
                  <a:ext uri="{FF2B5EF4-FFF2-40B4-BE49-F238E27FC236}">
                    <a16:creationId xmlns:a16="http://schemas.microsoft.com/office/drawing/2014/main" id="{86999A31-B475-4BD9-B752-1986D56C3A7B}"/>
                  </a:ext>
                </a:extLst>
              </p:cNvPr>
              <p:cNvPicPr/>
              <p:nvPr/>
            </p:nvPicPr>
            <p:blipFill>
              <a:blip r:embed="rId4"/>
              <a:stretch>
                <a:fillRect/>
              </a:stretch>
            </p:blipFill>
            <p:spPr>
              <a:xfrm>
                <a:off x="2129900" y="2558240"/>
                <a:ext cx="55861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7B78DCC-30BB-46A6-9D58-5702485FBF43}"/>
                  </a:ext>
                </a:extLst>
              </p14:cNvPr>
              <p14:cNvContentPartPr/>
              <p14:nvPr/>
            </p14:nvContentPartPr>
            <p14:xfrm>
              <a:off x="1358780" y="3161600"/>
              <a:ext cx="3720240" cy="77760"/>
            </p14:xfrm>
          </p:contentPart>
        </mc:Choice>
        <mc:Fallback xmlns="">
          <p:pic>
            <p:nvPicPr>
              <p:cNvPr id="3" name="Ink 2">
                <a:extLst>
                  <a:ext uri="{FF2B5EF4-FFF2-40B4-BE49-F238E27FC236}">
                    <a16:creationId xmlns:a16="http://schemas.microsoft.com/office/drawing/2014/main" id="{A7B78DCC-30BB-46A6-9D58-5702485FBF43}"/>
                  </a:ext>
                </a:extLst>
              </p:cNvPr>
              <p:cNvPicPr/>
              <p:nvPr/>
            </p:nvPicPr>
            <p:blipFill>
              <a:blip r:embed="rId6"/>
              <a:stretch>
                <a:fillRect/>
              </a:stretch>
            </p:blipFill>
            <p:spPr>
              <a:xfrm>
                <a:off x="1304780" y="3053600"/>
                <a:ext cx="3827880" cy="293400"/>
              </a:xfrm>
              <a:prstGeom prst="rect">
                <a:avLst/>
              </a:prstGeom>
            </p:spPr>
          </p:pic>
        </mc:Fallback>
      </mc:AlternateContent>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a:t>
            </a:r>
          </a:p>
          <a:p>
            <a:pPr marL="0" indent="0" algn="ctr" eaLnBrk="1" hangingPunct="1">
              <a:spcBef>
                <a:spcPts val="0"/>
              </a:spcBef>
              <a:buNone/>
            </a:pPr>
            <a:r>
              <a:rPr lang="en-US" b="1" dirty="0"/>
              <a:t>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0E53514-5401-4D72-AC92-C93A5E09C00A}"/>
                  </a:ext>
                </a:extLst>
              </p14:cNvPr>
              <p14:cNvContentPartPr/>
              <p14:nvPr/>
            </p14:nvContentPartPr>
            <p14:xfrm>
              <a:off x="2895260" y="4375880"/>
              <a:ext cx="2318040" cy="57960"/>
            </p14:xfrm>
          </p:contentPart>
        </mc:Choice>
        <mc:Fallback xmlns="">
          <p:pic>
            <p:nvPicPr>
              <p:cNvPr id="2" name="Ink 1">
                <a:extLst>
                  <a:ext uri="{FF2B5EF4-FFF2-40B4-BE49-F238E27FC236}">
                    <a16:creationId xmlns:a16="http://schemas.microsoft.com/office/drawing/2014/main" id="{C0E53514-5401-4D72-AC92-C93A5E09C00A}"/>
                  </a:ext>
                </a:extLst>
              </p:cNvPr>
              <p:cNvPicPr/>
              <p:nvPr/>
            </p:nvPicPr>
            <p:blipFill>
              <a:blip r:embed="rId4"/>
              <a:stretch>
                <a:fillRect/>
              </a:stretch>
            </p:blipFill>
            <p:spPr>
              <a:xfrm>
                <a:off x="2841260" y="4267880"/>
                <a:ext cx="24256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8671A51-9E01-434B-BB5F-4FE29995DEF5}"/>
                  </a:ext>
                </a:extLst>
              </p14:cNvPr>
              <p14:cNvContentPartPr/>
              <p14:nvPr/>
            </p14:nvContentPartPr>
            <p14:xfrm>
              <a:off x="2311340" y="4875920"/>
              <a:ext cx="3276000" cy="78480"/>
            </p14:xfrm>
          </p:contentPart>
        </mc:Choice>
        <mc:Fallback xmlns="">
          <p:pic>
            <p:nvPicPr>
              <p:cNvPr id="3" name="Ink 2">
                <a:extLst>
                  <a:ext uri="{FF2B5EF4-FFF2-40B4-BE49-F238E27FC236}">
                    <a16:creationId xmlns:a16="http://schemas.microsoft.com/office/drawing/2014/main" id="{A8671A51-9E01-434B-BB5F-4FE29995DEF5}"/>
                  </a:ext>
                </a:extLst>
              </p:cNvPr>
              <p:cNvPicPr/>
              <p:nvPr/>
            </p:nvPicPr>
            <p:blipFill>
              <a:blip r:embed="rId6"/>
              <a:stretch>
                <a:fillRect/>
              </a:stretch>
            </p:blipFill>
            <p:spPr>
              <a:xfrm>
                <a:off x="2257340" y="4767920"/>
                <a:ext cx="33836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4746834-FCB0-4D49-9B55-090F246A2495}"/>
                  </a:ext>
                </a:extLst>
              </p14:cNvPr>
              <p14:cNvContentPartPr/>
              <p14:nvPr/>
            </p14:nvContentPartPr>
            <p14:xfrm>
              <a:off x="4978220" y="5358680"/>
              <a:ext cx="2063880" cy="77400"/>
            </p14:xfrm>
          </p:contentPart>
        </mc:Choice>
        <mc:Fallback xmlns="">
          <p:pic>
            <p:nvPicPr>
              <p:cNvPr id="4" name="Ink 3">
                <a:extLst>
                  <a:ext uri="{FF2B5EF4-FFF2-40B4-BE49-F238E27FC236}">
                    <a16:creationId xmlns:a16="http://schemas.microsoft.com/office/drawing/2014/main" id="{B4746834-FCB0-4D49-9B55-090F246A2495}"/>
                  </a:ext>
                </a:extLst>
              </p:cNvPr>
              <p:cNvPicPr/>
              <p:nvPr/>
            </p:nvPicPr>
            <p:blipFill>
              <a:blip r:embed="rId8"/>
              <a:stretch>
                <a:fillRect/>
              </a:stretch>
            </p:blipFill>
            <p:spPr>
              <a:xfrm>
                <a:off x="4924220" y="5251040"/>
                <a:ext cx="2171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F3998B-12A0-4CAC-A202-CA4B69C8EDE0}"/>
                  </a:ext>
                </a:extLst>
              </p14:cNvPr>
              <p14:cNvContentPartPr/>
              <p14:nvPr/>
            </p14:nvContentPartPr>
            <p14:xfrm>
              <a:off x="2438060" y="5853320"/>
              <a:ext cx="4068000" cy="104760"/>
            </p14:xfrm>
          </p:contentPart>
        </mc:Choice>
        <mc:Fallback xmlns="">
          <p:pic>
            <p:nvPicPr>
              <p:cNvPr id="6" name="Ink 5">
                <a:extLst>
                  <a:ext uri="{FF2B5EF4-FFF2-40B4-BE49-F238E27FC236}">
                    <a16:creationId xmlns:a16="http://schemas.microsoft.com/office/drawing/2014/main" id="{89F3998B-12A0-4CAC-A202-CA4B69C8EDE0}"/>
                  </a:ext>
                </a:extLst>
              </p:cNvPr>
              <p:cNvPicPr/>
              <p:nvPr/>
            </p:nvPicPr>
            <p:blipFill>
              <a:blip r:embed="rId10"/>
              <a:stretch>
                <a:fillRect/>
              </a:stretch>
            </p:blipFill>
            <p:spPr>
              <a:xfrm>
                <a:off x="2384060" y="5745320"/>
                <a:ext cx="4175640" cy="320400"/>
              </a:xfrm>
              <a:prstGeom prst="rect">
                <a:avLst/>
              </a:prstGeom>
            </p:spPr>
          </p:pic>
        </mc:Fallback>
      </mc:AlternateContent>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9A1BF4F-D26B-4C80-B02F-08A252BB62DE}"/>
                  </a:ext>
                </a:extLst>
              </p14:cNvPr>
              <p14:cNvContentPartPr/>
              <p14:nvPr/>
            </p14:nvContentPartPr>
            <p14:xfrm>
              <a:off x="3250940" y="2195000"/>
              <a:ext cx="2594160" cy="53640"/>
            </p14:xfrm>
          </p:contentPart>
        </mc:Choice>
        <mc:Fallback xmlns="">
          <p:pic>
            <p:nvPicPr>
              <p:cNvPr id="2" name="Ink 1">
                <a:extLst>
                  <a:ext uri="{FF2B5EF4-FFF2-40B4-BE49-F238E27FC236}">
                    <a16:creationId xmlns:a16="http://schemas.microsoft.com/office/drawing/2014/main" id="{C9A1BF4F-D26B-4C80-B02F-08A252BB62DE}"/>
                  </a:ext>
                </a:extLst>
              </p:cNvPr>
              <p:cNvPicPr/>
              <p:nvPr/>
            </p:nvPicPr>
            <p:blipFill>
              <a:blip r:embed="rId4"/>
              <a:stretch>
                <a:fillRect/>
              </a:stretch>
            </p:blipFill>
            <p:spPr>
              <a:xfrm>
                <a:off x="3196940" y="2087360"/>
                <a:ext cx="27018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D03301-DB8E-438B-BB82-3888AD2C9E94}"/>
                  </a:ext>
                </a:extLst>
              </p14:cNvPr>
              <p14:cNvContentPartPr/>
              <p14:nvPr/>
            </p14:nvContentPartPr>
            <p14:xfrm>
              <a:off x="3911180" y="2768120"/>
              <a:ext cx="1231200" cy="78120"/>
            </p14:xfrm>
          </p:contentPart>
        </mc:Choice>
        <mc:Fallback xmlns="">
          <p:pic>
            <p:nvPicPr>
              <p:cNvPr id="3" name="Ink 2">
                <a:extLst>
                  <a:ext uri="{FF2B5EF4-FFF2-40B4-BE49-F238E27FC236}">
                    <a16:creationId xmlns:a16="http://schemas.microsoft.com/office/drawing/2014/main" id="{B2D03301-DB8E-438B-BB82-3888AD2C9E94}"/>
                  </a:ext>
                </a:extLst>
              </p:cNvPr>
              <p:cNvPicPr/>
              <p:nvPr/>
            </p:nvPicPr>
            <p:blipFill>
              <a:blip r:embed="rId6"/>
              <a:stretch>
                <a:fillRect/>
              </a:stretch>
            </p:blipFill>
            <p:spPr>
              <a:xfrm>
                <a:off x="3857180" y="2660480"/>
                <a:ext cx="1338840" cy="293760"/>
              </a:xfrm>
              <a:prstGeom prst="rect">
                <a:avLst/>
              </a:prstGeom>
            </p:spPr>
          </p:pic>
        </mc:Fallback>
      </mc:AlternateContent>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ECCC31A-38CC-48E9-9DA9-D6FC82DEFA1C}"/>
                  </a:ext>
                </a:extLst>
              </p14:cNvPr>
              <p14:cNvContentPartPr/>
              <p14:nvPr/>
            </p14:nvContentPartPr>
            <p14:xfrm>
              <a:off x="3225740" y="2018600"/>
              <a:ext cx="2552400" cy="77400"/>
            </p14:xfrm>
          </p:contentPart>
        </mc:Choice>
        <mc:Fallback xmlns="">
          <p:pic>
            <p:nvPicPr>
              <p:cNvPr id="2" name="Ink 1">
                <a:extLst>
                  <a:ext uri="{FF2B5EF4-FFF2-40B4-BE49-F238E27FC236}">
                    <a16:creationId xmlns:a16="http://schemas.microsoft.com/office/drawing/2014/main" id="{FECCC31A-38CC-48E9-9DA9-D6FC82DEFA1C}"/>
                  </a:ext>
                </a:extLst>
              </p:cNvPr>
              <p:cNvPicPr/>
              <p:nvPr/>
            </p:nvPicPr>
            <p:blipFill>
              <a:blip r:embed="rId4"/>
              <a:stretch>
                <a:fillRect/>
              </a:stretch>
            </p:blipFill>
            <p:spPr>
              <a:xfrm>
                <a:off x="3171740" y="1910960"/>
                <a:ext cx="26600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E516579-BBE1-4692-87AB-6582A3D6E983}"/>
                  </a:ext>
                </a:extLst>
              </p14:cNvPr>
              <p14:cNvContentPartPr/>
              <p14:nvPr/>
            </p14:nvContentPartPr>
            <p14:xfrm>
              <a:off x="3555500" y="2817800"/>
              <a:ext cx="2014920" cy="52920"/>
            </p14:xfrm>
          </p:contentPart>
        </mc:Choice>
        <mc:Fallback xmlns="">
          <p:pic>
            <p:nvPicPr>
              <p:cNvPr id="3" name="Ink 2">
                <a:extLst>
                  <a:ext uri="{FF2B5EF4-FFF2-40B4-BE49-F238E27FC236}">
                    <a16:creationId xmlns:a16="http://schemas.microsoft.com/office/drawing/2014/main" id="{6E516579-BBE1-4692-87AB-6582A3D6E983}"/>
                  </a:ext>
                </a:extLst>
              </p:cNvPr>
              <p:cNvPicPr/>
              <p:nvPr/>
            </p:nvPicPr>
            <p:blipFill>
              <a:blip r:embed="rId6"/>
              <a:stretch>
                <a:fillRect/>
              </a:stretch>
            </p:blipFill>
            <p:spPr>
              <a:xfrm>
                <a:off x="3501500" y="2709800"/>
                <a:ext cx="2122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DED894C-4A6F-473C-8BA2-F697929CE4AC}"/>
                  </a:ext>
                </a:extLst>
              </p14:cNvPr>
              <p14:cNvContentPartPr/>
              <p14:nvPr/>
            </p14:nvContentPartPr>
            <p14:xfrm>
              <a:off x="2145740" y="3313160"/>
              <a:ext cx="4687560" cy="91080"/>
            </p14:xfrm>
          </p:contentPart>
        </mc:Choice>
        <mc:Fallback xmlns="">
          <p:pic>
            <p:nvPicPr>
              <p:cNvPr id="4" name="Ink 3">
                <a:extLst>
                  <a:ext uri="{FF2B5EF4-FFF2-40B4-BE49-F238E27FC236}">
                    <a16:creationId xmlns:a16="http://schemas.microsoft.com/office/drawing/2014/main" id="{BDED894C-4A6F-473C-8BA2-F697929CE4AC}"/>
                  </a:ext>
                </a:extLst>
              </p:cNvPr>
              <p:cNvPicPr/>
              <p:nvPr/>
            </p:nvPicPr>
            <p:blipFill>
              <a:blip r:embed="rId8"/>
              <a:stretch>
                <a:fillRect/>
              </a:stretch>
            </p:blipFill>
            <p:spPr>
              <a:xfrm>
                <a:off x="2091740" y="3205160"/>
                <a:ext cx="4795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5D06C883-182D-490F-B730-4D3480C2EF3C}"/>
                  </a:ext>
                </a:extLst>
              </p14:cNvPr>
              <p14:cNvContentPartPr/>
              <p14:nvPr/>
            </p14:nvContentPartPr>
            <p14:xfrm>
              <a:off x="2222060" y="3854960"/>
              <a:ext cx="4599360" cy="56880"/>
            </p14:xfrm>
          </p:contentPart>
        </mc:Choice>
        <mc:Fallback xmlns="">
          <p:pic>
            <p:nvPicPr>
              <p:cNvPr id="6" name="Ink 5">
                <a:extLst>
                  <a:ext uri="{FF2B5EF4-FFF2-40B4-BE49-F238E27FC236}">
                    <a16:creationId xmlns:a16="http://schemas.microsoft.com/office/drawing/2014/main" id="{5D06C883-182D-490F-B730-4D3480C2EF3C}"/>
                  </a:ext>
                </a:extLst>
              </p:cNvPr>
              <p:cNvPicPr/>
              <p:nvPr/>
            </p:nvPicPr>
            <p:blipFill>
              <a:blip r:embed="rId10"/>
              <a:stretch>
                <a:fillRect/>
              </a:stretch>
            </p:blipFill>
            <p:spPr>
              <a:xfrm>
                <a:off x="2168060" y="3747320"/>
                <a:ext cx="4707000" cy="27252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25401189"/>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944C0AE-5F53-4069-8B35-53A1A4DA9007}"/>
                  </a:ext>
                </a:extLst>
              </p14:cNvPr>
              <p14:cNvContentPartPr/>
              <p14:nvPr/>
            </p14:nvContentPartPr>
            <p14:xfrm>
              <a:off x="3974540" y="2387240"/>
              <a:ext cx="2189520" cy="26280"/>
            </p14:xfrm>
          </p:contentPart>
        </mc:Choice>
        <mc:Fallback xmlns="">
          <p:pic>
            <p:nvPicPr>
              <p:cNvPr id="2" name="Ink 1">
                <a:extLst>
                  <a:ext uri="{FF2B5EF4-FFF2-40B4-BE49-F238E27FC236}">
                    <a16:creationId xmlns:a16="http://schemas.microsoft.com/office/drawing/2014/main" id="{0944C0AE-5F53-4069-8B35-53A1A4DA9007}"/>
                  </a:ext>
                </a:extLst>
              </p:cNvPr>
              <p:cNvPicPr/>
              <p:nvPr/>
            </p:nvPicPr>
            <p:blipFill>
              <a:blip r:embed="rId4"/>
              <a:stretch>
                <a:fillRect/>
              </a:stretch>
            </p:blipFill>
            <p:spPr>
              <a:xfrm>
                <a:off x="3920540" y="2279600"/>
                <a:ext cx="2297160" cy="241920"/>
              </a:xfrm>
              <a:prstGeom prst="rect">
                <a:avLst/>
              </a:prstGeom>
            </p:spPr>
          </p:pic>
        </mc:Fallback>
      </mc:AlternateContent>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7792" y="6566356"/>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Text Box 5">
            <a:extLst>
              <a:ext uri="{FF2B5EF4-FFF2-40B4-BE49-F238E27FC236}">
                <a16:creationId xmlns:a16="http://schemas.microsoft.com/office/drawing/2014/main" id="{2D4D6640-B2A5-44C0-9456-1C0154C23C69}"/>
              </a:ext>
            </a:extLst>
          </p:cNvPr>
          <p:cNvSpPr txBox="1">
            <a:spLocks noChangeArrowheads="1"/>
          </p:cNvSpPr>
          <p:nvPr/>
        </p:nvSpPr>
        <p:spPr bwMode="auto">
          <a:xfrm>
            <a:off x="900752" y="5486400"/>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Tree>
    <p:extLst>
      <p:ext uri="{BB962C8B-B14F-4D97-AF65-F5344CB8AC3E}">
        <p14:creationId xmlns:p14="http://schemas.microsoft.com/office/powerpoint/2010/main" val="3081541459"/>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914400" y="2743200"/>
            <a:ext cx="7315200" cy="2308324"/>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315018"/>
            <a:ext cx="7315200" cy="4862870"/>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b="1" dirty="0"/>
              <a:t>northern Italy</a:t>
            </a:r>
            <a:endParaRPr lang="en-US" sz="2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is </a:t>
            </a:r>
            <a:br>
              <a:rPr lang="en-US" sz="2800" dirty="0"/>
            </a:br>
            <a:r>
              <a:rPr lang="en-US" b="1" dirty="0"/>
              <a:t>much like dealing with the Americans or Germans</a:t>
            </a:r>
            <a:endParaRPr lang="en-US" sz="2800" b="1" dirty="0"/>
          </a:p>
          <a:p>
            <a:pPr eaLnBrk="1" hangingPunct="1">
              <a:spcBef>
                <a:spcPts val="0"/>
              </a:spcBef>
            </a:pPr>
            <a:endParaRPr lang="en-US" sz="1400" dirty="0"/>
          </a:p>
          <a:p>
            <a:pPr lvl="1" eaLnBrk="1" hangingPunct="1">
              <a:spcBef>
                <a:spcPts val="0"/>
              </a:spcBef>
            </a:pPr>
            <a:r>
              <a:rPr lang="en-US" sz="2000" dirty="0">
                <a:solidFill>
                  <a:schemeClr val="accent1">
                    <a:lumMod val="90000"/>
                  </a:schemeClr>
                </a:solidFill>
              </a:rPr>
              <a:t>Negotiating effectively with northern Italians essentially means communicating with them in A</a:t>
            </a:r>
            <a:br>
              <a:rPr lang="en-US" sz="2000" dirty="0"/>
            </a:br>
            <a:r>
              <a:rPr lang="en-US" sz="2400" b="1" dirty="0"/>
              <a:t>straightforward, sophisticated manner</a:t>
            </a:r>
            <a:endParaRPr lang="en-US" sz="2000" b="1" dirty="0"/>
          </a:p>
          <a:p>
            <a:pPr lvl="1" eaLnBrk="1" hangingPunct="1">
              <a:spcBef>
                <a:spcPts val="0"/>
              </a:spcBef>
            </a:pPr>
            <a:endParaRPr lang="en-US" sz="1600" dirty="0"/>
          </a:p>
          <a:p>
            <a:pPr lvl="1" eaLnBrk="1" hangingPunct="1">
              <a:spcBef>
                <a:spcPts val="0"/>
              </a:spcBef>
            </a:pPr>
            <a:r>
              <a:rPr lang="en-US" sz="2400" b="1" dirty="0"/>
              <a:t>social talk should be kept to a minimum </a:t>
            </a:r>
            <a:br>
              <a:rPr lang="en-US" sz="2400" b="1" dirty="0"/>
            </a:br>
            <a:r>
              <a:rPr lang="en-US" sz="2000" dirty="0">
                <a:solidFill>
                  <a:schemeClr val="accent1">
                    <a:lumMod val="90000"/>
                  </a:schemeClr>
                </a:solidFill>
              </a:rPr>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118DB45-4EDB-4289-AEB6-5C077A09F01C}"/>
                  </a:ext>
                </a:extLst>
              </p14:cNvPr>
              <p14:cNvContentPartPr/>
              <p14:nvPr/>
            </p14:nvContentPartPr>
            <p14:xfrm>
              <a:off x="3314300" y="1942280"/>
              <a:ext cx="2438640" cy="100800"/>
            </p14:xfrm>
          </p:contentPart>
        </mc:Choice>
        <mc:Fallback xmlns="">
          <p:pic>
            <p:nvPicPr>
              <p:cNvPr id="2" name="Ink 1">
                <a:extLst>
                  <a:ext uri="{FF2B5EF4-FFF2-40B4-BE49-F238E27FC236}">
                    <a16:creationId xmlns:a16="http://schemas.microsoft.com/office/drawing/2014/main" id="{9118DB45-4EDB-4289-AEB6-5C077A09F01C}"/>
                  </a:ext>
                </a:extLst>
              </p:cNvPr>
              <p:cNvPicPr/>
              <p:nvPr/>
            </p:nvPicPr>
            <p:blipFill>
              <a:blip r:embed="rId4"/>
              <a:stretch>
                <a:fillRect/>
              </a:stretch>
            </p:blipFill>
            <p:spPr>
              <a:xfrm>
                <a:off x="3260300" y="1834640"/>
                <a:ext cx="2546280" cy="316440"/>
              </a:xfrm>
              <a:prstGeom prst="rect">
                <a:avLst/>
              </a:prstGeom>
            </p:spPr>
          </p:pic>
        </mc:Fallback>
      </mc:AlternateContent>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314736"/>
            <a:ext cx="7315200" cy="5386090"/>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b="1" dirty="0"/>
              <a:t>southern Italy</a:t>
            </a:r>
            <a:endParaRPr lang="en-US" sz="2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E81E0CB-CE01-4A34-BB5C-6259DCE2D313}"/>
                  </a:ext>
                </a:extLst>
              </p14:cNvPr>
              <p14:cNvContentPartPr/>
              <p14:nvPr/>
            </p14:nvContentPartPr>
            <p14:xfrm>
              <a:off x="3276140" y="1903400"/>
              <a:ext cx="2614320" cy="52920"/>
            </p14:xfrm>
          </p:contentPart>
        </mc:Choice>
        <mc:Fallback xmlns="">
          <p:pic>
            <p:nvPicPr>
              <p:cNvPr id="2" name="Ink 1">
                <a:extLst>
                  <a:ext uri="{FF2B5EF4-FFF2-40B4-BE49-F238E27FC236}">
                    <a16:creationId xmlns:a16="http://schemas.microsoft.com/office/drawing/2014/main" id="{4E81E0CB-CE01-4A34-BB5C-6259DCE2D313}"/>
                  </a:ext>
                </a:extLst>
              </p:cNvPr>
              <p:cNvPicPr/>
              <p:nvPr/>
            </p:nvPicPr>
            <p:blipFill>
              <a:blip r:embed="rId4"/>
              <a:stretch>
                <a:fillRect/>
              </a:stretch>
            </p:blipFill>
            <p:spPr>
              <a:xfrm>
                <a:off x="3222140" y="1795400"/>
                <a:ext cx="2721960" cy="268560"/>
              </a:xfrm>
              <a:prstGeom prst="rect">
                <a:avLst/>
              </a:prstGeom>
            </p:spPr>
          </p:pic>
        </mc:Fallback>
      </mc:AlternateContent>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4801314"/>
          </a:xfrm>
        </p:spPr>
        <p:txBody>
          <a:bodyPr/>
          <a:lstStyle/>
          <a:p>
            <a:pPr marL="0" indent="0" algn="ctr" eaLnBrk="1" hangingPunct="1">
              <a:spcBef>
                <a:spcPts val="0"/>
              </a:spcBef>
              <a:buNone/>
            </a:pPr>
            <a:r>
              <a:rPr lang="en-US" sz="2400" dirty="0"/>
              <a:t>In spite of these subtle differences, </a:t>
            </a:r>
          </a:p>
          <a:p>
            <a:pPr marL="0" indent="0" algn="ctr" eaLnBrk="1" hangingPunct="1">
              <a:spcBef>
                <a:spcPts val="0"/>
              </a:spcBef>
              <a:buNone/>
            </a:pPr>
            <a:r>
              <a:rPr lang="en-US" b="1" dirty="0"/>
              <a:t>most Italians use </a:t>
            </a:r>
          </a:p>
          <a:p>
            <a:pPr marL="0" indent="0" algn="ctr" eaLnBrk="1" hangingPunct="1">
              <a:spcBef>
                <a:spcPts val="0"/>
              </a:spcBef>
              <a:buNone/>
            </a:pPr>
            <a:r>
              <a:rPr lang="en-US" b="1" dirty="0"/>
              <a:t>a collaborative style of negotiating </a:t>
            </a:r>
          </a:p>
          <a:p>
            <a:pPr marL="0" indent="0" algn="ctr" eaLnBrk="1" hangingPunct="1">
              <a:spcBef>
                <a:spcPts val="0"/>
              </a:spcBef>
              <a:buNone/>
            </a:pPr>
            <a:r>
              <a:rPr lang="en-US" b="1" dirty="0"/>
              <a:t>in that they will continue a dialogue until everyone’s needs are met</a:t>
            </a:r>
          </a:p>
          <a:p>
            <a:pPr eaLnBrk="1" hangingPunct="1">
              <a:spcBef>
                <a:spcPts val="0"/>
              </a:spcBef>
            </a:pPr>
            <a:endParaRPr lang="en-US" sz="1200" dirty="0"/>
          </a:p>
          <a:p>
            <a:pPr lvl="1" eaLnBrk="1" hangingPunct="1">
              <a:spcBef>
                <a:spcPts val="0"/>
              </a:spcBef>
            </a:pPr>
            <a:r>
              <a:rPr lang="en-US" sz="2400" dirty="0"/>
              <a:t>Part of this style is due to the </a:t>
            </a:r>
            <a:br>
              <a:rPr lang="en-US" sz="2400" dirty="0"/>
            </a:br>
            <a:r>
              <a:rPr lang="en-US" b="1" dirty="0"/>
              <a:t>emotional nature</a:t>
            </a:r>
            <a:r>
              <a:rPr lang="en-US" sz="2400" b="1" dirty="0"/>
              <a:t> </a:t>
            </a:r>
            <a:r>
              <a:rPr lang="en-US" sz="2400" dirty="0"/>
              <a:t>of many Italians</a:t>
            </a:r>
            <a:endParaRPr lang="en-US" sz="2000" dirty="0"/>
          </a:p>
          <a:p>
            <a:pPr lvl="1" eaLnBrk="1" hangingPunct="1">
              <a:spcBef>
                <a:spcPts val="0"/>
              </a:spcBef>
              <a:buNone/>
            </a:pPr>
            <a:endParaRPr lang="en-US" sz="1200" dirty="0"/>
          </a:p>
          <a:p>
            <a:pPr lvl="1" eaLnBrk="1" hangingPunct="1">
              <a:spcBef>
                <a:spcPts val="0"/>
              </a:spcBef>
            </a:pPr>
            <a:r>
              <a:rPr lang="en-US" sz="2400" dirty="0"/>
              <a:t>The  emotional nature of such Italians enables them to </a:t>
            </a:r>
            <a:r>
              <a:rPr lang="en-US" b="1" dirty="0"/>
              <a:t>see past the words spoken to the emotions felt </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1059" name="Rectangle 3"/>
          <p:cNvSpPr>
            <a:spLocks noGrp="1" noChangeArrowheads="1"/>
          </p:cNvSpPr>
          <p:nvPr>
            <p:ph type="body" idx="1"/>
          </p:nvPr>
        </p:nvSpPr>
        <p:spPr>
          <a:xfrm>
            <a:off x="914400" y="1509638"/>
            <a:ext cx="7315200" cy="3600986"/>
          </a:xfrm>
        </p:spPr>
        <p:txBody>
          <a:bodyPr/>
          <a:lstStyle/>
          <a:p>
            <a:pPr marL="0" indent="0" algn="ctr" eaLnBrk="1" hangingPunct="1">
              <a:spcBef>
                <a:spcPts val="0"/>
              </a:spcBef>
              <a:buNone/>
            </a:pPr>
            <a:r>
              <a:rPr lang="en-US" sz="2400" dirty="0">
                <a:solidFill>
                  <a:schemeClr val="accent1"/>
                </a:solidFill>
              </a:rPr>
              <a:t>In spite of these subtle differences, </a:t>
            </a:r>
          </a:p>
          <a:p>
            <a:pPr marL="0" indent="0" algn="ctr" eaLnBrk="1" hangingPunct="1">
              <a:spcBef>
                <a:spcPts val="0"/>
              </a:spcBef>
              <a:buNone/>
            </a:pPr>
            <a:r>
              <a:rPr lang="en-US" b="1" dirty="0">
                <a:solidFill>
                  <a:schemeClr val="accent1"/>
                </a:solidFill>
              </a:rPr>
              <a:t>most Italians use </a:t>
            </a:r>
          </a:p>
          <a:p>
            <a:pPr marL="0" indent="0" algn="ctr" eaLnBrk="1" hangingPunct="1">
              <a:spcBef>
                <a:spcPts val="0"/>
              </a:spcBef>
              <a:buNone/>
            </a:pPr>
            <a:r>
              <a:rPr lang="en-US" b="1" dirty="0">
                <a:solidFill>
                  <a:schemeClr val="accent1"/>
                </a:solidFill>
              </a:rPr>
              <a:t>a collaborative style of negotiating </a:t>
            </a:r>
          </a:p>
          <a:p>
            <a:pPr marL="0" indent="0" algn="ctr" eaLnBrk="1" hangingPunct="1">
              <a:spcBef>
                <a:spcPts val="0"/>
              </a:spcBef>
              <a:buNone/>
            </a:pPr>
            <a:r>
              <a:rPr lang="en-US" b="1" dirty="0">
                <a:solidFill>
                  <a:schemeClr val="accent1"/>
                </a:solidFill>
              </a:rPr>
              <a:t>in that they will continue a dialogue until everyone’s needs are met</a:t>
            </a:r>
          </a:p>
          <a:p>
            <a:pPr eaLnBrk="1" hangingPunct="1">
              <a:spcBef>
                <a:spcPts val="0"/>
              </a:spcBef>
            </a:pPr>
            <a:endParaRPr lang="en-US" sz="1200" dirty="0"/>
          </a:p>
          <a:p>
            <a:pPr lvl="1" eaLnBrk="1" hangingPunct="1">
              <a:spcBef>
                <a:spcPts val="0"/>
              </a:spcBef>
            </a:pPr>
            <a:r>
              <a:rPr lang="en-US" sz="3200" b="1" dirty="0"/>
              <a:t>communication involves much more than words</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2083" name="Rectangle 3"/>
          <p:cNvSpPr>
            <a:spLocks noGrp="1" noChangeArrowheads="1"/>
          </p:cNvSpPr>
          <p:nvPr>
            <p:ph type="body" idx="1"/>
          </p:nvPr>
        </p:nvSpPr>
        <p:spPr>
          <a:xfrm>
            <a:off x="914400" y="1820840"/>
            <a:ext cx="7315200" cy="4339650"/>
          </a:xfrm>
        </p:spPr>
        <p:txBody>
          <a:bodyPr/>
          <a:lstStyle/>
          <a:p>
            <a:pPr eaLnBrk="1" hangingPunct="1">
              <a:spcBef>
                <a:spcPts val="0"/>
              </a:spcBef>
            </a:pPr>
            <a:r>
              <a:rPr lang="en-US" sz="2800" dirty="0"/>
              <a:t>This insight helps them </a:t>
            </a:r>
            <a:r>
              <a:rPr lang="en-US" b="1" dirty="0"/>
              <a:t>empathize and understand the needs</a:t>
            </a:r>
            <a:r>
              <a:rPr lang="en-US" sz="2800" dirty="0"/>
              <a:t> </a:t>
            </a:r>
            <a:r>
              <a:rPr lang="en-US" sz="2800" dirty="0">
                <a:solidFill>
                  <a:schemeClr val="accent1"/>
                </a:solidFill>
              </a:rPr>
              <a:t>of those with whom they negotiate</a:t>
            </a:r>
          </a:p>
          <a:p>
            <a:pPr eaLnBrk="1" hangingPunct="1">
              <a:spcBef>
                <a:spcPts val="0"/>
              </a:spcBef>
            </a:pPr>
            <a:endParaRPr lang="en-US" sz="1600" dirty="0"/>
          </a:p>
          <a:p>
            <a:pPr eaLnBrk="1" hangingPunct="1">
              <a:spcBef>
                <a:spcPts val="0"/>
              </a:spcBef>
            </a:pPr>
            <a:r>
              <a:rPr lang="en-US" sz="2800" dirty="0">
                <a:solidFill>
                  <a:schemeClr val="accent1"/>
                </a:solidFill>
              </a:rPr>
              <a:t>Such aggressive yet emotional Italians </a:t>
            </a:r>
            <a:r>
              <a:rPr lang="en-US" b="1" dirty="0"/>
              <a:t>want to please everyone, including themselves</a:t>
            </a:r>
            <a:endParaRPr lang="en-US" sz="2800" b="1" dirty="0"/>
          </a:p>
          <a:p>
            <a:pPr eaLnBrk="1" hangingPunct="1">
              <a:spcBef>
                <a:spcPts val="0"/>
              </a:spcBef>
            </a:pPr>
            <a:endParaRPr lang="en-US" sz="1600" dirty="0"/>
          </a:p>
          <a:p>
            <a:pPr eaLnBrk="1" hangingPunct="1">
              <a:spcBef>
                <a:spcPts val="0"/>
              </a:spcBef>
            </a:pPr>
            <a:r>
              <a:rPr lang="en-US" sz="2800" dirty="0">
                <a:solidFill>
                  <a:schemeClr val="accent1"/>
                </a:solidFill>
              </a:rPr>
              <a:t>Therefore, </a:t>
            </a:r>
            <a:r>
              <a:rPr lang="en-US" sz="2800" dirty="0"/>
              <a:t>the </a:t>
            </a:r>
            <a:r>
              <a:rPr lang="en-US" b="1" dirty="0"/>
              <a:t>collaborative style </a:t>
            </a:r>
            <a:r>
              <a:rPr lang="en-US" sz="2800" dirty="0"/>
              <a:t>of negotiating is common throughout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3107" name="Rectangle 3"/>
          <p:cNvSpPr>
            <a:spLocks noGrp="1" noChangeArrowheads="1"/>
          </p:cNvSpPr>
          <p:nvPr>
            <p:ph type="body" idx="1"/>
          </p:nvPr>
        </p:nvSpPr>
        <p:spPr>
          <a:xfrm>
            <a:off x="914400" y="1613848"/>
            <a:ext cx="7315200" cy="4693593"/>
          </a:xfrm>
        </p:spPr>
        <p:txBody>
          <a:bodyPr/>
          <a:lstStyle/>
          <a:p>
            <a:pPr marL="0" indent="0" algn="ctr" eaLnBrk="1" hangingPunct="1">
              <a:spcBef>
                <a:spcPts val="0"/>
              </a:spcBef>
              <a:buNone/>
            </a:pPr>
            <a:r>
              <a:rPr lang="en-US" sz="2800" dirty="0">
                <a:solidFill>
                  <a:schemeClr val="accent1"/>
                </a:solidFill>
              </a:rPr>
              <a:t>Similar to the operative importance of both </a:t>
            </a:r>
            <a:r>
              <a:rPr lang="en-US" sz="2800" dirty="0"/>
              <a:t>the </a:t>
            </a:r>
            <a:r>
              <a:rPr lang="en-US" b="1" dirty="0"/>
              <a:t>chorus and soloists</a:t>
            </a:r>
            <a:r>
              <a:rPr lang="en-US" sz="2800" dirty="0"/>
              <a:t>, </a:t>
            </a:r>
          </a:p>
          <a:p>
            <a:pPr marL="0" indent="0" algn="ctr" eaLnBrk="1" hangingPunct="1">
              <a:spcBef>
                <a:spcPts val="0"/>
              </a:spcBef>
              <a:buNone/>
            </a:pPr>
            <a:r>
              <a:rPr lang="en-US" sz="2800" dirty="0"/>
              <a:t>the </a:t>
            </a:r>
            <a:r>
              <a:rPr lang="en-US" b="1" dirty="0"/>
              <a:t>regional Italian differences</a:t>
            </a:r>
            <a:r>
              <a:rPr lang="en-US" sz="2800" dirty="0"/>
              <a:t>, </a:t>
            </a:r>
            <a:r>
              <a:rPr lang="en-US" sz="2800" dirty="0">
                <a:solidFill>
                  <a:schemeClr val="accent1"/>
                </a:solidFill>
              </a:rPr>
              <a:t>combined with the overall Italian culture, </a:t>
            </a:r>
          </a:p>
          <a:p>
            <a:pPr marL="0" indent="0" algn="ctr" eaLnBrk="1" hangingPunct="1">
              <a:spcBef>
                <a:spcPts val="0"/>
              </a:spcBef>
              <a:buNone/>
            </a:pPr>
            <a:r>
              <a:rPr lang="en-US" b="1" dirty="0"/>
              <a:t>helped Italy gain economic strength </a:t>
            </a:r>
          </a:p>
          <a:p>
            <a:pPr marL="0" indent="0" algn="ctr" eaLnBrk="1" hangingPunct="1">
              <a:spcBef>
                <a:spcPts val="0"/>
              </a:spcBef>
              <a:buNone/>
            </a:pPr>
            <a:r>
              <a:rPr lang="en-US" sz="2800" dirty="0"/>
              <a:t>during the 1970s and 1980s</a:t>
            </a:r>
          </a:p>
          <a:p>
            <a:pPr eaLnBrk="1" hangingPunct="1">
              <a:spcBef>
                <a:spcPts val="0"/>
              </a:spcBef>
            </a:pPr>
            <a:endParaRPr lang="en-US" sz="1100" dirty="0"/>
          </a:p>
          <a:p>
            <a:pPr lvl="1" eaLnBrk="1" hangingPunct="1">
              <a:spcBef>
                <a:spcPts val="0"/>
              </a:spcBef>
            </a:pPr>
            <a:r>
              <a:rPr lang="en-US" sz="2400" dirty="0"/>
              <a:t>As noted, this strength of Italy lies in the proliferation of </a:t>
            </a:r>
            <a:r>
              <a:rPr lang="en-US" b="1" dirty="0"/>
              <a:t>small-scale commercial and industrial enterprises, which are usually family run</a:t>
            </a:r>
            <a:endParaRPr lang="en-US" sz="2400" b="1" dirty="0"/>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4131" name="Rectangle 3"/>
          <p:cNvSpPr>
            <a:spLocks noGrp="1" noChangeArrowheads="1"/>
          </p:cNvSpPr>
          <p:nvPr>
            <p:ph type="body" idx="1"/>
          </p:nvPr>
        </p:nvSpPr>
        <p:spPr>
          <a:xfrm>
            <a:off x="914400" y="1676400"/>
            <a:ext cx="7315200" cy="4832092"/>
          </a:xfrm>
        </p:spPr>
        <p:txBody>
          <a:bodyPr/>
          <a:lstStyle/>
          <a:p>
            <a:pPr marL="0" indent="0" algn="ctr" eaLnBrk="1" hangingPunct="1">
              <a:spcBef>
                <a:spcPts val="0"/>
              </a:spcBef>
              <a:buNone/>
            </a:pPr>
            <a:r>
              <a:rPr lang="en-US" sz="2400" dirty="0"/>
              <a:t>People whose families used to be </a:t>
            </a:r>
          </a:p>
          <a:p>
            <a:pPr marL="0" indent="0" algn="ctr" eaLnBrk="1" hangingPunct="1">
              <a:spcBef>
                <a:spcPts val="0"/>
              </a:spcBef>
              <a:buNone/>
            </a:pPr>
            <a:r>
              <a:rPr lang="en-US" b="1" dirty="0"/>
              <a:t>southern farmers brought their deep-rooted traditions to the north</a:t>
            </a:r>
          </a:p>
          <a:p>
            <a:pPr eaLnBrk="1" hangingPunct="1">
              <a:spcBef>
                <a:spcPts val="0"/>
              </a:spcBef>
            </a:pPr>
            <a:endParaRPr lang="en-US" sz="1600" dirty="0"/>
          </a:p>
          <a:p>
            <a:pPr marL="463550" lvl="1" indent="-231775" eaLnBrk="1" hangingPunct="1">
              <a:spcBef>
                <a:spcPts val="0"/>
              </a:spcBef>
            </a:pPr>
            <a:r>
              <a:rPr lang="en-US" sz="2000" dirty="0"/>
              <a:t>Some of these traditions and skills enabled many southerners to move their families from farming into the commercial market</a:t>
            </a:r>
          </a:p>
          <a:p>
            <a:pPr marL="463550" lvl="1" indent="-231775" eaLnBrk="1" hangingPunct="1">
              <a:spcBef>
                <a:spcPts val="0"/>
              </a:spcBef>
            </a:pPr>
            <a:endParaRPr lang="en-US" sz="1600" dirty="0"/>
          </a:p>
          <a:p>
            <a:pPr marL="463550" lvl="1" indent="-231775" eaLnBrk="1" hangingPunct="1">
              <a:spcBef>
                <a:spcPts val="0"/>
              </a:spcBef>
            </a:pPr>
            <a:r>
              <a:rPr lang="en-US" sz="2000" dirty="0">
                <a:solidFill>
                  <a:schemeClr val="accent1"/>
                </a:solidFill>
              </a:rPr>
              <a:t>The tradition of </a:t>
            </a:r>
            <a:r>
              <a:rPr lang="en-US" sz="2400" b="1" dirty="0"/>
              <a:t>keeping ownership within the family</a:t>
            </a:r>
            <a:r>
              <a:rPr lang="en-US" sz="2000" dirty="0"/>
              <a:t> </a:t>
            </a:r>
            <a:r>
              <a:rPr lang="en-US" sz="2000" dirty="0">
                <a:solidFill>
                  <a:schemeClr val="accent1"/>
                </a:solidFill>
              </a:rPr>
              <a:t>combined with the </a:t>
            </a:r>
            <a:r>
              <a:rPr lang="en-US" sz="2400" b="1" dirty="0"/>
              <a:t>skill of managing a diverse product mix</a:t>
            </a:r>
            <a:r>
              <a:rPr lang="en-US" sz="2000" dirty="0"/>
              <a:t> </a:t>
            </a:r>
            <a:r>
              <a:rPr lang="en-US" sz="2000" dirty="0">
                <a:solidFill>
                  <a:schemeClr val="accent1"/>
                </a:solidFill>
              </a:rPr>
              <a:t>and</a:t>
            </a:r>
            <a:r>
              <a:rPr lang="en-US" sz="2000" dirty="0"/>
              <a:t> </a:t>
            </a:r>
            <a:r>
              <a:rPr lang="en-US" sz="2400" b="1" dirty="0"/>
              <a:t>willingness to work long hours</a:t>
            </a:r>
            <a:r>
              <a:rPr lang="en-US" sz="2000" dirty="0">
                <a:solidFill>
                  <a:schemeClr val="accent1"/>
                </a:solidFill>
              </a:rPr>
              <a:t>, makes the new entrepreneurs able to compete effectively with their European neighbors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437809"/>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1600200"/>
            <a:ext cx="7315200" cy="4647426"/>
          </a:xfrm>
        </p:spPr>
        <p:txBody>
          <a:bodyPr/>
          <a:lstStyle/>
          <a:p>
            <a:pPr eaLnBrk="1" hangingPunct="1"/>
            <a:endParaRPr lang="en-US" dirty="0"/>
          </a:p>
          <a:p>
            <a:pPr eaLnBrk="1" hangingPunct="1"/>
            <a:r>
              <a:rPr lang="en-US" dirty="0"/>
              <a:t>. . . </a:t>
            </a:r>
            <a:r>
              <a:rPr lang="en-US" b="1" dirty="0"/>
              <a:t>the Northern League</a:t>
            </a:r>
            <a:r>
              <a:rPr lang="en-US" dirty="0"/>
              <a:t> . . . periodically seeks to create </a:t>
            </a:r>
            <a:br>
              <a:rPr lang="en-US" dirty="0"/>
            </a:br>
            <a:r>
              <a:rPr lang="en-US" dirty="0"/>
              <a:t>two separate nations in Italy</a:t>
            </a:r>
          </a:p>
          <a:p>
            <a:pPr eaLnBrk="1" hangingPunct="1"/>
            <a:endParaRPr lang="en-US" sz="1600" dirty="0"/>
          </a:p>
          <a:p>
            <a:pPr eaLnBrk="1" hangingPunct="1"/>
            <a:r>
              <a:rPr lang="en-US" dirty="0"/>
              <a:t>But the economically prosperous north </a:t>
            </a:r>
            <a:r>
              <a:rPr lang="en-US" sz="3600" b="1" dirty="0"/>
              <a:t>depends heavily on emigration from the south</a:t>
            </a:r>
            <a:r>
              <a:rPr lang="en-US" dirty="0"/>
              <a:t> for its workforce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A49FC07-B73E-4DD2-93B5-DAB00980CF5D}"/>
                  </a:ext>
                </a:extLst>
              </p14:cNvPr>
              <p14:cNvContentPartPr/>
              <p14:nvPr/>
            </p14:nvContentPartPr>
            <p14:xfrm>
              <a:off x="2781549" y="2298392"/>
              <a:ext cx="3188880" cy="150120"/>
            </p14:xfrm>
          </p:contentPart>
        </mc:Choice>
        <mc:Fallback xmlns="">
          <p:pic>
            <p:nvPicPr>
              <p:cNvPr id="2" name="Ink 1">
                <a:extLst>
                  <a:ext uri="{FF2B5EF4-FFF2-40B4-BE49-F238E27FC236}">
                    <a16:creationId xmlns:a16="http://schemas.microsoft.com/office/drawing/2014/main" id="{8A49FC07-B73E-4DD2-93B5-DAB00980CF5D}"/>
                  </a:ext>
                </a:extLst>
              </p:cNvPr>
              <p:cNvPicPr/>
              <p:nvPr/>
            </p:nvPicPr>
            <p:blipFill>
              <a:blip r:embed="rId4"/>
              <a:stretch>
                <a:fillRect/>
              </a:stretch>
            </p:blipFill>
            <p:spPr>
              <a:xfrm>
                <a:off x="2727909" y="2190752"/>
                <a:ext cx="3296520" cy="365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A0CB16C-56F1-4008-881F-25143801B424}"/>
                  </a:ext>
                </a:extLst>
              </p14:cNvPr>
              <p14:cNvContentPartPr/>
              <p14:nvPr/>
            </p14:nvContentPartPr>
            <p14:xfrm>
              <a:off x="2771829" y="2502152"/>
              <a:ext cx="3141360" cy="96840"/>
            </p14:xfrm>
          </p:contentPart>
        </mc:Choice>
        <mc:Fallback xmlns="">
          <p:pic>
            <p:nvPicPr>
              <p:cNvPr id="3" name="Ink 2">
                <a:extLst>
                  <a:ext uri="{FF2B5EF4-FFF2-40B4-BE49-F238E27FC236}">
                    <a16:creationId xmlns:a16="http://schemas.microsoft.com/office/drawing/2014/main" id="{1A0CB16C-56F1-4008-881F-25143801B424}"/>
                  </a:ext>
                </a:extLst>
              </p:cNvPr>
              <p:cNvPicPr/>
              <p:nvPr/>
            </p:nvPicPr>
            <p:blipFill>
              <a:blip r:embed="rId6"/>
              <a:stretch>
                <a:fillRect/>
              </a:stretch>
            </p:blipFill>
            <p:spPr>
              <a:xfrm>
                <a:off x="2717829" y="2394152"/>
                <a:ext cx="3249000" cy="312480"/>
              </a:xfrm>
              <a:prstGeom prst="rect">
                <a:avLst/>
              </a:prstGeom>
            </p:spPr>
          </p:pic>
        </mc:Fallback>
      </mc:AlternateContent>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524000"/>
            <a:ext cx="7315200" cy="4366260"/>
          </a:xfrm>
        </p:spPr>
        <p:txBody>
          <a:bodyPr/>
          <a:lstStyle/>
          <a:p>
            <a:pPr marL="0" indent="0" algn="ctr" eaLnBrk="1" hangingPunct="1">
              <a:lnSpc>
                <a:spcPct val="150000"/>
              </a:lnSpc>
              <a:buNone/>
            </a:pPr>
            <a:r>
              <a:rPr lang="en-US" sz="3600" b="1" dirty="0"/>
              <a:t>In the end,</a:t>
            </a:r>
          </a:p>
          <a:p>
            <a:pPr marL="0" indent="0" algn="ctr" eaLnBrk="1" hangingPunct="1">
              <a:lnSpc>
                <a:spcPct val="150000"/>
              </a:lnSpc>
              <a:buNone/>
            </a:pPr>
            <a:r>
              <a:rPr lang="en-US" sz="3600" b="1" dirty="0"/>
              <a:t>the north and south </a:t>
            </a:r>
          </a:p>
          <a:p>
            <a:pPr marL="0" indent="0" algn="ctr" eaLnBrk="1" hangingPunct="1">
              <a:lnSpc>
                <a:spcPct val="150000"/>
              </a:lnSpc>
              <a:buNone/>
            </a:pPr>
            <a:r>
              <a:rPr lang="en-US" sz="3600" b="1" dirty="0"/>
              <a:t>are closely linked to one another culturally, even though there are regional differences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8" name="Text Box 5"/>
          <p:cNvSpPr txBox="1">
            <a:spLocks noChangeArrowheads="1"/>
          </p:cNvSpPr>
          <p:nvPr/>
        </p:nvSpPr>
        <p:spPr bwMode="auto">
          <a:xfrm>
            <a:off x="914400" y="5004137"/>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public debt</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0BBB36C-B9EC-49A1-8A63-50D1B28728E3}"/>
                  </a:ext>
                </a:extLst>
              </p14:cNvPr>
              <p14:cNvContentPartPr/>
              <p14:nvPr/>
            </p14:nvContentPartPr>
            <p14:xfrm>
              <a:off x="4437189" y="2097872"/>
              <a:ext cx="360" cy="360"/>
            </p14:xfrm>
          </p:contentPart>
        </mc:Choice>
        <mc:Fallback xmlns="">
          <p:pic>
            <p:nvPicPr>
              <p:cNvPr id="2" name="Ink 1">
                <a:extLst>
                  <a:ext uri="{FF2B5EF4-FFF2-40B4-BE49-F238E27FC236}">
                    <a16:creationId xmlns:a16="http://schemas.microsoft.com/office/drawing/2014/main" id="{00BBB36C-B9EC-49A1-8A63-50D1B28728E3}"/>
                  </a:ext>
                </a:extLst>
              </p:cNvPr>
              <p:cNvPicPr/>
              <p:nvPr/>
            </p:nvPicPr>
            <p:blipFill>
              <a:blip r:embed="rId5"/>
              <a:stretch>
                <a:fillRect/>
              </a:stretch>
            </p:blipFill>
            <p:spPr>
              <a:xfrm>
                <a:off x="4383549" y="1990232"/>
                <a:ext cx="108000" cy="216000"/>
              </a:xfrm>
              <a:prstGeom prst="rect">
                <a:avLst/>
              </a:prstGeom>
            </p:spPr>
          </p:pic>
        </mc:Fallback>
      </mc:AlternateContent>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819400"/>
            <a:ext cx="7315200" cy="1569660"/>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4000" b="1" dirty="0"/>
              <a:t>its public debt is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819400"/>
            <a:ext cx="7315200" cy="1569660"/>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4000" b="1" dirty="0"/>
              <a:t>its public debt is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2EF175C4-CB16-A08F-23C1-C1B0581EC3BA}"/>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a:spcBef>
                <a:spcPts val="900"/>
              </a:spcBef>
              <a:spcAft>
                <a:spcPts val="500"/>
              </a:spcAft>
            </a:pPr>
            <a:r>
              <a:rPr lang="en-US" i="0" dirty="0"/>
              <a:t>131.8% of GDP </a:t>
            </a:r>
          </a:p>
          <a:p>
            <a:pPr>
              <a:spcBef>
                <a:spcPts val="900"/>
              </a:spcBef>
              <a:spcAft>
                <a:spcPts val="500"/>
              </a:spcAft>
            </a:pPr>
            <a:r>
              <a:rPr lang="en-US" sz="1800" b="0" i="0" dirty="0"/>
              <a:t>(2017 est.)</a:t>
            </a:r>
          </a:p>
          <a:p>
            <a:pPr>
              <a:spcBef>
                <a:spcPts val="900"/>
              </a:spcBef>
              <a:spcAft>
                <a:spcPts val="500"/>
              </a:spcAft>
            </a:pPr>
            <a:r>
              <a:rPr lang="en-US" sz="1200" b="0" i="0" dirty="0">
                <a:hlinkClick r:id="rId3"/>
              </a:rPr>
              <a:t>https://www.cia.gov/the-world-factbook/countries/italy/#introduction</a:t>
            </a:r>
            <a:endParaRPr lang="en-US" sz="1200" b="0" i="0" dirty="0"/>
          </a:p>
        </p:txBody>
      </p:sp>
    </p:spTree>
    <p:extLst>
      <p:ext uri="{BB962C8B-B14F-4D97-AF65-F5344CB8AC3E}">
        <p14:creationId xmlns:p14="http://schemas.microsoft.com/office/powerpoint/2010/main" val="370876882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3009303"/>
            <a:ext cx="7315200" cy="1508105"/>
          </a:xfrm>
        </p:spPr>
        <p:txBody>
          <a:bodyPr/>
          <a:lstStyle/>
          <a:p>
            <a:pPr marL="0" indent="0" algn="ctr" eaLnBrk="1" hangingPunct="1">
              <a:spcBef>
                <a:spcPts val="0"/>
              </a:spcBef>
              <a:buNone/>
            </a:pPr>
            <a:r>
              <a:rPr lang="en-US" sz="2800" dirty="0"/>
              <a:t>However, Italy is facing major economic problems, and </a:t>
            </a:r>
          </a:p>
          <a:p>
            <a:pPr marL="0" indent="0" algn="ctr" eaLnBrk="1" hangingPunct="1">
              <a:spcBef>
                <a:spcPts val="0"/>
              </a:spcBef>
              <a:buNone/>
            </a:pPr>
            <a:r>
              <a:rPr lang="en-US" sz="3600" b="1" dirty="0"/>
              <a:t>its public debt is still large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TextBox 1">
            <a:extLst>
              <a:ext uri="{FF2B5EF4-FFF2-40B4-BE49-F238E27FC236}">
                <a16:creationId xmlns:a16="http://schemas.microsoft.com/office/drawing/2014/main" id="{2F9BDDC0-7BCF-3842-FD22-F8C58BF5AF28}"/>
              </a:ext>
            </a:extLst>
          </p:cNvPr>
          <p:cNvSpPr txBox="1"/>
          <p:nvPr/>
        </p:nvSpPr>
        <p:spPr>
          <a:xfrm>
            <a:off x="1600200" y="4718288"/>
            <a:ext cx="5943600" cy="1682512"/>
          </a:xfrm>
          <a:prstGeom prst="rect">
            <a:avLst/>
          </a:prstGeom>
          <a:solidFill>
            <a:srgbClr val="FFC000"/>
          </a:solidFill>
          <a:ln w="76200">
            <a:solidFill>
              <a:srgbClr val="C00000"/>
            </a:solidFill>
          </a:ln>
        </p:spPr>
        <p:txBody>
          <a:bodyPr wrap="square" lIns="182880" tIns="182880" rIns="182880" bIns="182880">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$49,060 per capita</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(2017 est.)</a:t>
            </a:r>
          </a:p>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https://en.wikipedia.org/wiki/List_of_countries_by_government_debt</a:t>
            </a:r>
            <a:endPar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0686037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202" name="Rectangle 4"/>
          <p:cNvSpPr>
            <a:spLocks noChangeArrowheads="1"/>
          </p:cNvSpPr>
          <p:nvPr/>
        </p:nvSpPr>
        <p:spPr bwMode="auto">
          <a:xfrm>
            <a:off x="2819400" y="6551842"/>
            <a:ext cx="341952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http://en.wikipedia.org/wiki/List_of_countries_by_public_debt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7" name="Rectangle 6"/>
          <p:cNvSpPr/>
          <p:nvPr/>
        </p:nvSpPr>
        <p:spPr>
          <a:xfrm>
            <a:off x="4904096" y="1600200"/>
            <a:ext cx="904415"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Italy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4901957" y="2413324"/>
            <a:ext cx="1643399"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Hungary</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4908028" y="5437496"/>
            <a:ext cx="2483372"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United States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p:cNvSpPr/>
          <p:nvPr/>
        </p:nvSpPr>
        <p:spPr>
          <a:xfrm>
            <a:off x="4881187" y="1112236"/>
            <a:ext cx="1941557"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Zimbabwe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44736ED-8EFF-57D7-3C95-13E0D6579B62}"/>
              </a:ext>
            </a:extLst>
          </p:cNvPr>
          <p:cNvPicPr>
            <a:picLocks noChangeAspect="1"/>
          </p:cNvPicPr>
          <p:nvPr/>
        </p:nvPicPr>
        <p:blipFill>
          <a:blip r:embed="rId2"/>
          <a:stretch>
            <a:fillRect/>
          </a:stretch>
        </p:blipFill>
        <p:spPr>
          <a:xfrm>
            <a:off x="491924" y="165100"/>
            <a:ext cx="8160152" cy="6705600"/>
          </a:xfrm>
          <a:prstGeom prst="rect">
            <a:avLst/>
          </a:prstGeom>
        </p:spPr>
      </p:pic>
      <p:pic>
        <p:nvPicPr>
          <p:cNvPr id="15" name="Picture 14">
            <a:extLst>
              <a:ext uri="{FF2B5EF4-FFF2-40B4-BE49-F238E27FC236}">
                <a16:creationId xmlns:a16="http://schemas.microsoft.com/office/drawing/2014/main" id="{C6EE96E5-920B-6ADF-1D46-780BE19DE0E9}"/>
              </a:ext>
            </a:extLst>
          </p:cNvPr>
          <p:cNvPicPr>
            <a:picLocks noChangeAspect="1"/>
          </p:cNvPicPr>
          <p:nvPr/>
        </p:nvPicPr>
        <p:blipFill>
          <a:blip r:embed="rId3"/>
          <a:stretch>
            <a:fillRect/>
          </a:stretch>
        </p:blipFill>
        <p:spPr>
          <a:xfrm>
            <a:off x="441124" y="4876800"/>
            <a:ext cx="8309176" cy="1756378"/>
          </a:xfrm>
          <a:prstGeom prst="rect">
            <a:avLst/>
          </a:prstGeom>
          <a:ln w="57150">
            <a:solidFill>
              <a:srgbClr val="C00000"/>
            </a:solidFill>
          </a:ln>
        </p:spPr>
      </p:pic>
      <p:sp>
        <p:nvSpPr>
          <p:cNvPr id="19" name="Left Arrow 5">
            <a:extLst>
              <a:ext uri="{FF2B5EF4-FFF2-40B4-BE49-F238E27FC236}">
                <a16:creationId xmlns:a16="http://schemas.microsoft.com/office/drawing/2014/main" id="{A025197E-D841-8C77-211E-854F7D719616}"/>
              </a:ext>
            </a:extLst>
          </p:cNvPr>
          <p:cNvSpPr/>
          <p:nvPr/>
        </p:nvSpPr>
        <p:spPr bwMode="auto">
          <a:xfrm rot="10800000">
            <a:off x="2522682" y="4470400"/>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Left Arrow 5">
            <a:extLst>
              <a:ext uri="{FF2B5EF4-FFF2-40B4-BE49-F238E27FC236}">
                <a16:creationId xmlns:a16="http://schemas.microsoft.com/office/drawing/2014/main" id="{59422E04-A041-20B3-0F01-0C4E4828FC1C}"/>
              </a:ext>
            </a:extLst>
          </p:cNvPr>
          <p:cNvSpPr/>
          <p:nvPr/>
        </p:nvSpPr>
        <p:spPr bwMode="auto">
          <a:xfrm rot="10800000">
            <a:off x="2484582" y="32765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1" name="Left Arrow 5">
            <a:extLst>
              <a:ext uri="{FF2B5EF4-FFF2-40B4-BE49-F238E27FC236}">
                <a16:creationId xmlns:a16="http://schemas.microsoft.com/office/drawing/2014/main" id="{389BE3F4-0657-8CCA-ED35-67F57FB8FF1A}"/>
              </a:ext>
            </a:extLst>
          </p:cNvPr>
          <p:cNvSpPr/>
          <p:nvPr/>
        </p:nvSpPr>
        <p:spPr bwMode="auto">
          <a:xfrm rot="10800000">
            <a:off x="2514601" y="4965699"/>
            <a:ext cx="1731818" cy="228600"/>
          </a:xfrm>
          <a:prstGeom prst="leftArrow">
            <a:avLst/>
          </a:prstGeom>
          <a:solidFill>
            <a:srgbClr val="FFC000"/>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D5966150-9A48-8151-1344-974134A7C628}"/>
                  </a:ext>
                </a:extLst>
              </p14:cNvPr>
              <p14:cNvContentPartPr/>
              <p14:nvPr/>
            </p14:nvContentPartPr>
            <p14:xfrm>
              <a:off x="711500" y="3416300"/>
              <a:ext cx="963360" cy="14040"/>
            </p14:xfrm>
          </p:contentPart>
        </mc:Choice>
        <mc:Fallback xmlns="">
          <p:pic>
            <p:nvPicPr>
              <p:cNvPr id="22" name="Ink 21">
                <a:extLst>
                  <a:ext uri="{FF2B5EF4-FFF2-40B4-BE49-F238E27FC236}">
                    <a16:creationId xmlns:a16="http://schemas.microsoft.com/office/drawing/2014/main" id="{D5966150-9A48-8151-1344-974134A7C628}"/>
                  </a:ext>
                </a:extLst>
              </p:cNvPr>
              <p:cNvPicPr/>
              <p:nvPr/>
            </p:nvPicPr>
            <p:blipFill>
              <a:blip r:embed="rId5"/>
              <a:stretch>
                <a:fillRect/>
              </a:stretch>
            </p:blipFill>
            <p:spPr>
              <a:xfrm>
                <a:off x="657500" y="3308300"/>
                <a:ext cx="10710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B28A9787-9931-BC9C-8FC1-AD63C63ECF04}"/>
                  </a:ext>
                </a:extLst>
              </p14:cNvPr>
              <p14:cNvContentPartPr/>
              <p14:nvPr/>
            </p14:nvContentPartPr>
            <p14:xfrm>
              <a:off x="813020" y="4533020"/>
              <a:ext cx="1586880" cy="77400"/>
            </p14:xfrm>
          </p:contentPart>
        </mc:Choice>
        <mc:Fallback xmlns="">
          <p:pic>
            <p:nvPicPr>
              <p:cNvPr id="23" name="Ink 22">
                <a:extLst>
                  <a:ext uri="{FF2B5EF4-FFF2-40B4-BE49-F238E27FC236}">
                    <a16:creationId xmlns:a16="http://schemas.microsoft.com/office/drawing/2014/main" id="{B28A9787-9931-BC9C-8FC1-AD63C63ECF04}"/>
                  </a:ext>
                </a:extLst>
              </p:cNvPr>
              <p:cNvPicPr/>
              <p:nvPr/>
            </p:nvPicPr>
            <p:blipFill>
              <a:blip r:embed="rId7"/>
              <a:stretch>
                <a:fillRect/>
              </a:stretch>
            </p:blipFill>
            <p:spPr>
              <a:xfrm>
                <a:off x="759020" y="4425380"/>
                <a:ext cx="1694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C19F2A55-8425-7A9B-4C45-C6F9C7D179E3}"/>
                  </a:ext>
                </a:extLst>
              </p14:cNvPr>
              <p14:cNvContentPartPr/>
              <p14:nvPr/>
            </p14:nvContentPartPr>
            <p14:xfrm>
              <a:off x="787100" y="5066540"/>
              <a:ext cx="1497960" cy="51480"/>
            </p14:xfrm>
          </p:contentPart>
        </mc:Choice>
        <mc:Fallback xmlns="">
          <p:pic>
            <p:nvPicPr>
              <p:cNvPr id="24" name="Ink 23">
                <a:extLst>
                  <a:ext uri="{FF2B5EF4-FFF2-40B4-BE49-F238E27FC236}">
                    <a16:creationId xmlns:a16="http://schemas.microsoft.com/office/drawing/2014/main" id="{C19F2A55-8425-7A9B-4C45-C6F9C7D179E3}"/>
                  </a:ext>
                </a:extLst>
              </p:cNvPr>
              <p:cNvPicPr/>
              <p:nvPr/>
            </p:nvPicPr>
            <p:blipFill>
              <a:blip r:embed="rId9"/>
              <a:stretch>
                <a:fillRect/>
              </a:stretch>
            </p:blipFill>
            <p:spPr>
              <a:xfrm>
                <a:off x="733100" y="4958540"/>
                <a:ext cx="16056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10D1CB6B-80E7-F11E-E50F-9D375EA4D593}"/>
                  </a:ext>
                </a:extLst>
              </p14:cNvPr>
              <p14:cNvContentPartPr/>
              <p14:nvPr/>
            </p14:nvContentPartPr>
            <p14:xfrm>
              <a:off x="4533980" y="3314060"/>
              <a:ext cx="583200" cy="38880"/>
            </p14:xfrm>
          </p:contentPart>
        </mc:Choice>
        <mc:Fallback xmlns="">
          <p:pic>
            <p:nvPicPr>
              <p:cNvPr id="25" name="Ink 24">
                <a:extLst>
                  <a:ext uri="{FF2B5EF4-FFF2-40B4-BE49-F238E27FC236}">
                    <a16:creationId xmlns:a16="http://schemas.microsoft.com/office/drawing/2014/main" id="{10D1CB6B-80E7-F11E-E50F-9D375EA4D593}"/>
                  </a:ext>
                </a:extLst>
              </p:cNvPr>
              <p:cNvPicPr/>
              <p:nvPr/>
            </p:nvPicPr>
            <p:blipFill>
              <a:blip r:embed="rId11"/>
              <a:stretch>
                <a:fillRect/>
              </a:stretch>
            </p:blipFill>
            <p:spPr>
              <a:xfrm>
                <a:off x="4479980" y="3206420"/>
                <a:ext cx="69084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A2D0C64A-FDAD-51E1-E193-C75301332DC9}"/>
                  </a:ext>
                </a:extLst>
              </p14:cNvPr>
              <p14:cNvContentPartPr/>
              <p14:nvPr/>
            </p14:nvContentPartPr>
            <p14:xfrm>
              <a:off x="4508060" y="4553900"/>
              <a:ext cx="670680" cy="56520"/>
            </p14:xfrm>
          </p:contentPart>
        </mc:Choice>
        <mc:Fallback xmlns="">
          <p:pic>
            <p:nvPicPr>
              <p:cNvPr id="26" name="Ink 25">
                <a:extLst>
                  <a:ext uri="{FF2B5EF4-FFF2-40B4-BE49-F238E27FC236}">
                    <a16:creationId xmlns:a16="http://schemas.microsoft.com/office/drawing/2014/main" id="{A2D0C64A-FDAD-51E1-E193-C75301332DC9}"/>
                  </a:ext>
                </a:extLst>
              </p:cNvPr>
              <p:cNvPicPr/>
              <p:nvPr/>
            </p:nvPicPr>
            <p:blipFill>
              <a:blip r:embed="rId13"/>
              <a:stretch>
                <a:fillRect/>
              </a:stretch>
            </p:blipFill>
            <p:spPr>
              <a:xfrm>
                <a:off x="4454060" y="4446260"/>
                <a:ext cx="7783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9BC0A9CF-1098-470A-E0BF-C667F5543821}"/>
                  </a:ext>
                </a:extLst>
              </p14:cNvPr>
              <p14:cNvContentPartPr/>
              <p14:nvPr/>
            </p14:nvContentPartPr>
            <p14:xfrm>
              <a:off x="4444700" y="5080220"/>
              <a:ext cx="440640" cy="360"/>
            </p14:xfrm>
          </p:contentPart>
        </mc:Choice>
        <mc:Fallback xmlns="">
          <p:pic>
            <p:nvPicPr>
              <p:cNvPr id="27" name="Ink 26">
                <a:extLst>
                  <a:ext uri="{FF2B5EF4-FFF2-40B4-BE49-F238E27FC236}">
                    <a16:creationId xmlns:a16="http://schemas.microsoft.com/office/drawing/2014/main" id="{9BC0A9CF-1098-470A-E0BF-C667F5543821}"/>
                  </a:ext>
                </a:extLst>
              </p:cNvPr>
              <p:cNvPicPr/>
              <p:nvPr/>
            </p:nvPicPr>
            <p:blipFill>
              <a:blip r:embed="rId15"/>
              <a:stretch>
                <a:fillRect/>
              </a:stretch>
            </p:blipFill>
            <p:spPr>
              <a:xfrm>
                <a:off x="4390700" y="4972220"/>
                <a:ext cx="548280" cy="216000"/>
              </a:xfrm>
              <a:prstGeom prst="rect">
                <a:avLst/>
              </a:prstGeom>
            </p:spPr>
          </p:pic>
        </mc:Fallback>
      </mc:AlternateContent>
      <p:sp>
        <p:nvSpPr>
          <p:cNvPr id="29" name="TextBox 28">
            <a:extLst>
              <a:ext uri="{FF2B5EF4-FFF2-40B4-BE49-F238E27FC236}">
                <a16:creationId xmlns:a16="http://schemas.microsoft.com/office/drawing/2014/main" id="{E036370B-464F-C9CB-5326-53EC69F112D3}"/>
              </a:ext>
            </a:extLst>
          </p:cNvPr>
          <p:cNvSpPr txBox="1"/>
          <p:nvPr/>
        </p:nvSpPr>
        <p:spPr>
          <a:xfrm>
            <a:off x="2286000" y="6362700"/>
            <a:ext cx="4572000" cy="230832"/>
          </a:xfrm>
          <a:prstGeom prst="rect">
            <a:avLst/>
          </a:prstGeom>
          <a:noFill/>
        </p:spPr>
        <p:txBody>
          <a:bodyPr wrap="square">
            <a:spAutoFit/>
          </a:bodyPr>
          <a:lstStyle/>
          <a:p>
            <a:pPr marL="0" marR="0" lvl="0" indent="0" algn="ctr" defTabSz="914400" rtl="0" eaLnBrk="1" fontAlgn="base" latinLnBrk="0" hangingPunct="1">
              <a:lnSpc>
                <a:spcPct val="100000"/>
              </a:lnSpc>
              <a:spcBef>
                <a:spcPts val="900"/>
              </a:spcBef>
              <a:spcAft>
                <a:spcPts val="500"/>
              </a:spcAft>
              <a:buClrTx/>
              <a:buSzTx/>
              <a:buFontTx/>
              <a:buNone/>
              <a:tabLst/>
              <a:defRPr/>
            </a:pPr>
            <a:r>
              <a:rPr kumimoji="0" lang="en-US" sz="900" b="0" i="0" u="none" strike="noStrike" kern="1200" cap="none" spc="0" normalizeH="0" baseline="0" noProof="0" dirty="0">
                <a:ln>
                  <a:noFill/>
                </a:ln>
                <a:effectLst/>
                <a:uLnTx/>
                <a:uFillTx/>
                <a:latin typeface="Verdana" pitchFamily="34" charset="0"/>
                <a:ea typeface="+mn-ea"/>
                <a:cs typeface="+mn-cs"/>
                <a:hlinkClick r:id="rId16">
                  <a:extLst>
                    <a:ext uri="{A12FA001-AC4F-418D-AE19-62706E023703}">
                      <ahyp:hlinkClr xmlns:ahyp="http://schemas.microsoft.com/office/drawing/2018/hyperlinkcolor" val="tx"/>
                    </a:ext>
                  </a:extLst>
                </a:hlinkClick>
              </a:rPr>
              <a:t>https://en.wikipedia.org/wiki/List_of_countries_by_government_debt</a:t>
            </a:r>
            <a:endParaRPr kumimoji="0" lang="en-US" sz="900" b="0" i="0" u="none" strike="noStrike" kern="1200" cap="none" spc="0" normalizeH="0" baseline="0" noProof="0" dirty="0">
              <a:ln>
                <a:noFill/>
              </a:ln>
              <a:effectLst/>
              <a:uLnTx/>
              <a:uFillTx/>
              <a:latin typeface="Verdana" pitchFamily="34" charset="0"/>
              <a:ea typeface="+mn-ea"/>
              <a:cs typeface="+mn-cs"/>
            </a:endParaRPr>
          </a:p>
        </p:txBody>
      </p:sp>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5155" name="Rectangle 3"/>
          <p:cNvSpPr>
            <a:spLocks noGrp="1" noChangeArrowheads="1"/>
          </p:cNvSpPr>
          <p:nvPr>
            <p:ph type="body" idx="1"/>
          </p:nvPr>
        </p:nvSpPr>
        <p:spPr>
          <a:xfrm>
            <a:off x="914400" y="2590800"/>
            <a:ext cx="7315200" cy="2185214"/>
          </a:xfrm>
        </p:spPr>
        <p:txBody>
          <a:bodyPr/>
          <a:lstStyle/>
          <a:p>
            <a:pPr marL="0" indent="0" algn="ctr" eaLnBrk="1" hangingPunct="1">
              <a:spcBef>
                <a:spcPts val="0"/>
              </a:spcBef>
              <a:buNone/>
            </a:pPr>
            <a:r>
              <a:rPr lang="en-US" sz="2800" dirty="0"/>
              <a:t>Some governments </a:t>
            </a:r>
          </a:p>
          <a:p>
            <a:pPr marL="0" indent="0" algn="ctr" eaLnBrk="1" hangingPunct="1">
              <a:spcBef>
                <a:spcPts val="0"/>
              </a:spcBef>
              <a:buNone/>
            </a:pPr>
            <a:r>
              <a:rPr lang="en-US" sz="2800" dirty="0"/>
              <a:t>in villages and even large towns </a:t>
            </a:r>
          </a:p>
          <a:p>
            <a:pPr marL="0" indent="0" algn="ctr" eaLnBrk="1" hangingPunct="1">
              <a:spcBef>
                <a:spcPts val="0"/>
              </a:spcBef>
              <a:buNone/>
            </a:pPr>
            <a:r>
              <a:rPr lang="en-US" sz="4000" b="1" dirty="0"/>
              <a:t>do not have the money to manage critical services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6178"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793604" name="Oval 4"/>
          <p:cNvSpPr>
            <a:spLocks noChangeArrowheads="1"/>
          </p:cNvSpPr>
          <p:nvPr/>
        </p:nvSpPr>
        <p:spPr bwMode="auto">
          <a:xfrm rot="232075">
            <a:off x="4310063" y="3395663"/>
            <a:ext cx="762000" cy="4572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16871527"/>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cstate="print"/>
          <a:srcRect/>
          <a:stretch>
            <a:fillRect/>
          </a:stretch>
        </p:blipFill>
        <p:spPr bwMode="auto">
          <a:xfrm>
            <a:off x="457200" y="685800"/>
            <a:ext cx="8229600" cy="5720043"/>
          </a:xfrm>
          <a:prstGeom prst="rect">
            <a:avLst/>
          </a:prstGeom>
          <a:noFill/>
          <a:ln w="9525">
            <a:noFill/>
            <a:miter lim="800000"/>
            <a:headEnd/>
            <a:tailEnd/>
          </a:ln>
        </p:spPr>
      </p:pic>
      <p:sp>
        <p:nvSpPr>
          <p:cNvPr id="4" name="Rectangle 2"/>
          <p:cNvSpPr>
            <a:spLocks noChangeArrowheads="1"/>
          </p:cNvSpPr>
          <p:nvPr/>
        </p:nvSpPr>
        <p:spPr bwMode="auto">
          <a:xfrm>
            <a:off x="2449310" y="6551842"/>
            <a:ext cx="424507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www.cbsnews.com/stories/2008/06/27/ap/entertainment/main4215219.shtml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B521012-C634-AB52-6008-5ED36E1F03C9}"/>
              </a:ext>
            </a:extLst>
          </p:cNvPr>
          <p:cNvPicPr>
            <a:picLocks noChangeAspect="1"/>
          </p:cNvPicPr>
          <p:nvPr/>
        </p:nvPicPr>
        <p:blipFill>
          <a:blip r:embed="rId5"/>
          <a:stretch>
            <a:fillRect/>
          </a:stretch>
        </p:blipFill>
        <p:spPr>
          <a:xfrm>
            <a:off x="4343400" y="469865"/>
            <a:ext cx="4229317" cy="673135"/>
          </a:xfrm>
          <a:prstGeom prst="rect">
            <a:avLst/>
          </a:prstGeom>
        </p:spPr>
      </p:pic>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413C33"/>
        </a:solidFill>
        <a:effectLst/>
      </p:bgPr>
    </p:bg>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838200" y="6570663"/>
            <a:ext cx="7510389" cy="18466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https://static.independent.co.uk/2023/10/19/13/Italy_Naples_Trash_82494.jpg?quality=75&amp;width=990&amp;height=614&amp;fit=bounds&amp;format=pjpg&amp;crop=16%3A9%2Coffset-y0.5&amp;auto=webp</a:t>
            </a:r>
            <a:endParaRPr kumimoji="0" lang="en-US" sz="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A44F045D-E7F2-7DDB-9147-AEE0CE518677}"/>
              </a:ext>
            </a:extLst>
          </p:cNvPr>
          <p:cNvPicPr>
            <a:picLocks noChangeAspect="1"/>
          </p:cNvPicPr>
          <p:nvPr/>
        </p:nvPicPr>
        <p:blipFill>
          <a:blip r:embed="rId3"/>
          <a:stretch>
            <a:fillRect/>
          </a:stretch>
        </p:blipFill>
        <p:spPr>
          <a:xfrm>
            <a:off x="0" y="856672"/>
            <a:ext cx="9144000" cy="5144655"/>
          </a:xfrm>
          <a:prstGeom prst="rect">
            <a:avLst/>
          </a:prstGeom>
        </p:spPr>
      </p:pic>
      <p:sp>
        <p:nvSpPr>
          <p:cNvPr id="6" name="TextBox 5">
            <a:extLst>
              <a:ext uri="{FF2B5EF4-FFF2-40B4-BE49-F238E27FC236}">
                <a16:creationId xmlns:a16="http://schemas.microsoft.com/office/drawing/2014/main" id="{B700B6EA-B976-C611-C964-0D0929539FC1}"/>
              </a:ext>
            </a:extLst>
          </p:cNvPr>
          <p:cNvSpPr txBox="1"/>
          <p:nvPr/>
        </p:nvSpPr>
        <p:spPr>
          <a:xfrm>
            <a:off x="838200" y="1841500"/>
            <a:ext cx="7450211"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European court says Italy violated rights of residents near Naples over garbage crisis</a:t>
            </a:r>
          </a:p>
        </p:txBody>
      </p:sp>
      <p:sp>
        <p:nvSpPr>
          <p:cNvPr id="12" name="TextBox 11">
            <a:extLst>
              <a:ext uri="{FF2B5EF4-FFF2-40B4-BE49-F238E27FC236}">
                <a16:creationId xmlns:a16="http://schemas.microsoft.com/office/drawing/2014/main" id="{05D38561-8598-849F-67E4-CC35C3CF8BA7}"/>
              </a:ext>
            </a:extLst>
          </p:cNvPr>
          <p:cNvSpPr txBox="1"/>
          <p:nvPr/>
        </p:nvSpPr>
        <p:spPr>
          <a:xfrm>
            <a:off x="977900" y="1231900"/>
            <a:ext cx="2438400" cy="30480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19 October 2023</a:t>
            </a:r>
          </a:p>
        </p:txBody>
      </p:sp>
      <p:pic>
        <p:nvPicPr>
          <p:cNvPr id="14" name="Picture 13">
            <a:extLst>
              <a:ext uri="{FF2B5EF4-FFF2-40B4-BE49-F238E27FC236}">
                <a16:creationId xmlns:a16="http://schemas.microsoft.com/office/drawing/2014/main" id="{3D9BDE54-E5BA-D93A-17C1-C5FBA9A7B2F3}"/>
              </a:ext>
            </a:extLst>
          </p:cNvPr>
          <p:cNvPicPr>
            <a:picLocks noChangeAspect="1"/>
          </p:cNvPicPr>
          <p:nvPr/>
        </p:nvPicPr>
        <p:blipFill>
          <a:blip r:embed="rId4"/>
          <a:stretch>
            <a:fillRect/>
          </a:stretch>
        </p:blipFill>
        <p:spPr>
          <a:xfrm>
            <a:off x="901629" y="670265"/>
            <a:ext cx="2768742" cy="444523"/>
          </a:xfrm>
          <a:prstGeom prst="rect">
            <a:avLst/>
          </a:prstGeom>
        </p:spPr>
      </p:pic>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2323" name="Rectangle 3"/>
          <p:cNvSpPr>
            <a:spLocks noGrp="1" noChangeArrowheads="1"/>
          </p:cNvSpPr>
          <p:nvPr>
            <p:ph type="body" idx="1"/>
          </p:nvPr>
        </p:nvSpPr>
        <p:spPr>
          <a:xfrm>
            <a:off x="914400" y="2971800"/>
            <a:ext cx="7315200" cy="2554545"/>
          </a:xfrm>
        </p:spPr>
        <p:txBody>
          <a:bodyPr/>
          <a:lstStyle/>
          <a:p>
            <a:pPr marL="0" indent="0" algn="ctr" eaLnBrk="1" hangingPunct="1">
              <a:spcBef>
                <a:spcPts val="0"/>
              </a:spcBef>
              <a:buNone/>
            </a:pPr>
            <a:r>
              <a:rPr lang="en-US" dirty="0"/>
              <a:t>To maintain a leading role in the European Union, </a:t>
            </a:r>
          </a:p>
          <a:p>
            <a:pPr marL="0" indent="0" algn="ctr" eaLnBrk="1" hangingPunct="1">
              <a:spcBef>
                <a:spcPts val="0"/>
              </a:spcBef>
              <a:buNone/>
            </a:pPr>
            <a:r>
              <a:rPr lang="en-US" dirty="0"/>
              <a:t>Italy must change this situation . . .</a:t>
            </a:r>
          </a:p>
          <a:p>
            <a:pPr marL="0" indent="0" algn="ctr" eaLnBrk="1" hangingPunct="1">
              <a:spcBef>
                <a:spcPts val="0"/>
              </a:spcBef>
              <a:buNone/>
            </a:pPr>
            <a:r>
              <a:rPr lang="en-US" dirty="0"/>
              <a:t>and they’re still working on</a:t>
            </a:r>
          </a:p>
          <a:p>
            <a:pPr marL="0" indent="0" algn="ctr" eaLnBrk="1" hangingPunct="1">
              <a:spcBef>
                <a:spcPts val="0"/>
              </a:spcBef>
              <a:buNone/>
            </a:pPr>
            <a:r>
              <a:rPr lang="en-US" dirty="0"/>
              <a:t>the problem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demographic features combined with economic indices and policies led to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derogatory classification </a:t>
            </a:r>
          </a:p>
          <a:p>
            <a:pPr marL="0" marR="0" lvl="0" indent="0" algn="ctr" defTabSz="914400" rtl="0" eaLnBrk="1" fontAlgn="base" latinLnBrk="0" hangingPunct="1">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of Italy as one of the </a:t>
            </a:r>
          </a:p>
          <a:p>
            <a:pPr marL="0" marR="0" lvl="0" indent="0" algn="ctr" defTabSz="914400" rtl="0" eaLnBrk="1" fontAlgn="base" latinLnBrk="0" hangingPunct="1">
              <a:spcBef>
                <a:spcPct val="20000"/>
              </a:spcBef>
              <a:spcAft>
                <a:spcPct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charset="0"/>
                <a:ea typeface="+mn-ea"/>
                <a:cs typeface="+mn-cs"/>
              </a:rPr>
              <a:t>PIIGS</a:t>
            </a:r>
            <a:r>
              <a:rPr kumimoji="0" lang="en-US" sz="4000" b="1" i="0" u="none" strike="noStrike" kern="1200" cap="none" spc="0" normalizeH="0" baseline="0" noProof="0" dirty="0">
                <a:ln>
                  <a:noFill/>
                </a:ln>
                <a:solidFill>
                  <a:srgbClr val="FF0000"/>
                </a:solidFill>
                <a:effectLst/>
                <a:uLnTx/>
                <a:uFillTx/>
                <a:latin typeface="Arial" charset="0"/>
                <a:ea typeface="+mn-ea"/>
                <a:cs typeface="+mn-cs"/>
              </a:rPr>
              <a:t> of Europe . . .</a:t>
            </a:r>
          </a:p>
        </p:txBody>
      </p:sp>
    </p:spTree>
    <p:extLst>
      <p:ext uri="{BB962C8B-B14F-4D97-AF65-F5344CB8AC3E}">
        <p14:creationId xmlns:p14="http://schemas.microsoft.com/office/powerpoint/2010/main" val="4029160108"/>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4293187191"/>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5108138"/>
            <a:ext cx="7620000" cy="1292662"/>
          </a:xfrm>
          <a:prstGeom prst="rect">
            <a:avLst/>
          </a:prstGeom>
          <a:solidFill>
            <a:srgbClr val="FFFFFF"/>
          </a:solidFill>
          <a:ln w="76200">
            <a:solidFill>
              <a:srgbClr val="FF0000"/>
            </a:solidFill>
          </a:ln>
        </p:spPr>
        <p:txBody>
          <a:bodyPr wrap="square" lIns="45720" tIns="457200" rIns="45720" bIns="4572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ortugal,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taly,</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reland,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G</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reece, and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S</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pain</a:t>
            </a:r>
          </a:p>
        </p:txBody>
      </p:sp>
    </p:spTree>
    <p:extLst>
      <p:ext uri="{BB962C8B-B14F-4D97-AF65-F5344CB8AC3E}">
        <p14:creationId xmlns:p14="http://schemas.microsoft.com/office/powerpoint/2010/main" val="1661944331"/>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4746171" y="4325257"/>
            <a:ext cx="4267200" cy="15240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257800" y="2057400"/>
            <a:ext cx="3429000" cy="2514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93290396"/>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4356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7E0EDD9-E9E6-40A2-9549-0C1DF29B10EA}"/>
                  </a:ext>
                </a:extLst>
              </p14:cNvPr>
              <p14:cNvContentPartPr/>
              <p14:nvPr/>
            </p14:nvContentPartPr>
            <p14:xfrm>
              <a:off x="1010349" y="2473352"/>
              <a:ext cx="540360" cy="61200"/>
            </p14:xfrm>
          </p:contentPart>
        </mc:Choice>
        <mc:Fallback xmlns="">
          <p:pic>
            <p:nvPicPr>
              <p:cNvPr id="2" name="Ink 1">
                <a:extLst>
                  <a:ext uri="{FF2B5EF4-FFF2-40B4-BE49-F238E27FC236}">
                    <a16:creationId xmlns:a16="http://schemas.microsoft.com/office/drawing/2014/main" id="{B7E0EDD9-E9E6-40A2-9549-0C1DF29B10EA}"/>
                  </a:ext>
                </a:extLst>
              </p:cNvPr>
              <p:cNvPicPr/>
              <p:nvPr/>
            </p:nvPicPr>
            <p:blipFill>
              <a:blip r:embed="rId7"/>
              <a:stretch>
                <a:fillRect/>
              </a:stretch>
            </p:blipFill>
            <p:spPr>
              <a:xfrm>
                <a:off x="956349" y="2365352"/>
                <a:ext cx="64800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517DA461-9371-4614-9128-7B2BED02AE1E}"/>
                  </a:ext>
                </a:extLst>
              </p14:cNvPr>
              <p14:cNvContentPartPr/>
              <p14:nvPr/>
            </p14:nvContentPartPr>
            <p14:xfrm>
              <a:off x="1222029" y="2934872"/>
              <a:ext cx="371880" cy="43560"/>
            </p14:xfrm>
          </p:contentPart>
        </mc:Choice>
        <mc:Fallback xmlns="">
          <p:pic>
            <p:nvPicPr>
              <p:cNvPr id="4" name="Ink 3">
                <a:extLst>
                  <a:ext uri="{FF2B5EF4-FFF2-40B4-BE49-F238E27FC236}">
                    <a16:creationId xmlns:a16="http://schemas.microsoft.com/office/drawing/2014/main" id="{517DA461-9371-4614-9128-7B2BED02AE1E}"/>
                  </a:ext>
                </a:extLst>
              </p:cNvPr>
              <p:cNvPicPr/>
              <p:nvPr/>
            </p:nvPicPr>
            <p:blipFill>
              <a:blip r:embed="rId9"/>
              <a:stretch>
                <a:fillRect/>
              </a:stretch>
            </p:blipFill>
            <p:spPr>
              <a:xfrm>
                <a:off x="1168029" y="2827232"/>
                <a:ext cx="47952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D5851DC6-607D-4A35-B611-3A022EE57759}"/>
                  </a:ext>
                </a:extLst>
              </p14:cNvPr>
              <p14:cNvContentPartPr/>
              <p14:nvPr/>
            </p14:nvContentPartPr>
            <p14:xfrm>
              <a:off x="1299069" y="2001752"/>
              <a:ext cx="240120" cy="17280"/>
            </p14:xfrm>
          </p:contentPart>
        </mc:Choice>
        <mc:Fallback xmlns="">
          <p:pic>
            <p:nvPicPr>
              <p:cNvPr id="9" name="Ink 8">
                <a:extLst>
                  <a:ext uri="{FF2B5EF4-FFF2-40B4-BE49-F238E27FC236}">
                    <a16:creationId xmlns:a16="http://schemas.microsoft.com/office/drawing/2014/main" id="{D5851DC6-607D-4A35-B611-3A022EE57759}"/>
                  </a:ext>
                </a:extLst>
              </p:cNvPr>
              <p:cNvPicPr/>
              <p:nvPr/>
            </p:nvPicPr>
            <p:blipFill>
              <a:blip r:embed="rId11"/>
              <a:stretch>
                <a:fillRect/>
              </a:stretch>
            </p:blipFill>
            <p:spPr>
              <a:xfrm>
                <a:off x="1245069" y="1894112"/>
                <a:ext cx="3477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3F0B474D-950C-41A8-99D0-E2540F42AD2B}"/>
                  </a:ext>
                </a:extLst>
              </p14:cNvPr>
              <p14:cNvContentPartPr/>
              <p14:nvPr/>
            </p14:nvContentPartPr>
            <p14:xfrm>
              <a:off x="1125909" y="1539512"/>
              <a:ext cx="407880" cy="37800"/>
            </p14:xfrm>
          </p:contentPart>
        </mc:Choice>
        <mc:Fallback xmlns="">
          <p:pic>
            <p:nvPicPr>
              <p:cNvPr id="10" name="Ink 9">
                <a:extLst>
                  <a:ext uri="{FF2B5EF4-FFF2-40B4-BE49-F238E27FC236}">
                    <a16:creationId xmlns:a16="http://schemas.microsoft.com/office/drawing/2014/main" id="{3F0B474D-950C-41A8-99D0-E2540F42AD2B}"/>
                  </a:ext>
                </a:extLst>
              </p:cNvPr>
              <p:cNvPicPr/>
              <p:nvPr/>
            </p:nvPicPr>
            <p:blipFill>
              <a:blip r:embed="rId13"/>
              <a:stretch>
                <a:fillRect/>
              </a:stretch>
            </p:blipFill>
            <p:spPr>
              <a:xfrm>
                <a:off x="1072269" y="1431872"/>
                <a:ext cx="5155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C98CD1CC-6C3D-411F-811D-6496F2119174}"/>
                  </a:ext>
                </a:extLst>
              </p14:cNvPr>
              <p14:cNvContentPartPr/>
              <p14:nvPr/>
            </p14:nvContentPartPr>
            <p14:xfrm>
              <a:off x="1087389" y="1076912"/>
              <a:ext cx="457920" cy="29880"/>
            </p14:xfrm>
          </p:contentPart>
        </mc:Choice>
        <mc:Fallback xmlns="">
          <p:pic>
            <p:nvPicPr>
              <p:cNvPr id="11" name="Ink 10">
                <a:extLst>
                  <a:ext uri="{FF2B5EF4-FFF2-40B4-BE49-F238E27FC236}">
                    <a16:creationId xmlns:a16="http://schemas.microsoft.com/office/drawing/2014/main" id="{C98CD1CC-6C3D-411F-811D-6496F2119174}"/>
                  </a:ext>
                </a:extLst>
              </p:cNvPr>
              <p:cNvPicPr/>
              <p:nvPr/>
            </p:nvPicPr>
            <p:blipFill>
              <a:blip r:embed="rId15"/>
              <a:stretch>
                <a:fillRect/>
              </a:stretch>
            </p:blipFill>
            <p:spPr>
              <a:xfrm>
                <a:off x="1033389" y="969272"/>
                <a:ext cx="565560" cy="245520"/>
              </a:xfrm>
              <a:prstGeom prst="rect">
                <a:avLst/>
              </a:prstGeom>
            </p:spPr>
          </p:pic>
        </mc:Fallback>
      </mc:AlternateContent>
    </p:spTree>
    <p:extLst>
      <p:ext uri="{BB962C8B-B14F-4D97-AF65-F5344CB8AC3E}">
        <p14:creationId xmlns:p14="http://schemas.microsoft.com/office/powerpoint/2010/main" val="3076645567"/>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1600200" y="2438400"/>
            <a:ext cx="5943600" cy="334245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These are a problem because they have huge public sector debt with no growth . . . and a rapidly expanding “dependent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(old people and children not in the work force)</a:t>
            </a:r>
          </a:p>
        </p:txBody>
      </p:sp>
    </p:spTree>
    <p:extLst>
      <p:ext uri="{BB962C8B-B14F-4D97-AF65-F5344CB8AC3E}">
        <p14:creationId xmlns:p14="http://schemas.microsoft.com/office/powerpoint/2010/main" val="529152592"/>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51842"/>
            <a:ext cx="6048828"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https://en.wikipedia.org/wiki/PIGS_%28economics%29</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875628"/>
            <a:ext cx="8686800" cy="595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File:Piiggs balance sheet 200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42949"/>
            <a:ext cx="7620000" cy="5581651"/>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914400" y="5638800"/>
            <a:ext cx="2514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Author: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Rannpháirtí</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anaithnid</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Freeform 5">
            <a:extLst>
              <a:ext uri="{FF2B5EF4-FFF2-40B4-BE49-F238E27FC236}">
                <a16:creationId xmlns:a16="http://schemas.microsoft.com/office/drawing/2014/main" id="{B3D76408-20CA-4FF5-8B96-3D15DD640D42}"/>
              </a:ext>
            </a:extLst>
          </p:cNvPr>
          <p:cNvSpPr/>
          <p:nvPr/>
        </p:nvSpPr>
        <p:spPr>
          <a:xfrm>
            <a:off x="5867400" y="1799925"/>
            <a:ext cx="2078182" cy="45720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a:extLst>
              <a:ext uri="{FF2B5EF4-FFF2-40B4-BE49-F238E27FC236}">
                <a16:creationId xmlns:a16="http://schemas.microsoft.com/office/drawing/2014/main" id="{03846469-1ABD-4592-BBB7-AED343514FA7}"/>
              </a:ext>
            </a:extLst>
          </p:cNvPr>
          <p:cNvSpPr/>
          <p:nvPr/>
        </p:nvSpPr>
        <p:spPr>
          <a:xfrm>
            <a:off x="2362200" y="1781475"/>
            <a:ext cx="503802" cy="502920"/>
          </a:xfrm>
          <a:custGeom>
            <a:avLst/>
            <a:gdLst>
              <a:gd name="connsiteX0" fmla="*/ 2278743 w 4267200"/>
              <a:gd name="connsiteY0" fmla="*/ 1480457 h 1524000"/>
              <a:gd name="connsiteX1" fmla="*/ 2815772 w 4267200"/>
              <a:gd name="connsiteY1" fmla="*/ 1480457 h 1524000"/>
              <a:gd name="connsiteX2" fmla="*/ 2946400 w 4267200"/>
              <a:gd name="connsiteY2" fmla="*/ 1465943 h 1524000"/>
              <a:gd name="connsiteX3" fmla="*/ 3091543 w 4267200"/>
              <a:gd name="connsiteY3" fmla="*/ 1451429 h 1524000"/>
              <a:gd name="connsiteX4" fmla="*/ 3280229 w 4267200"/>
              <a:gd name="connsiteY4" fmla="*/ 1422400 h 1524000"/>
              <a:gd name="connsiteX5" fmla="*/ 3454400 w 4267200"/>
              <a:gd name="connsiteY5" fmla="*/ 1407886 h 1524000"/>
              <a:gd name="connsiteX6" fmla="*/ 3802743 w 4267200"/>
              <a:gd name="connsiteY6" fmla="*/ 1378857 h 1524000"/>
              <a:gd name="connsiteX7" fmla="*/ 3846286 w 4267200"/>
              <a:gd name="connsiteY7" fmla="*/ 1364343 h 1524000"/>
              <a:gd name="connsiteX8" fmla="*/ 3991429 w 4267200"/>
              <a:gd name="connsiteY8" fmla="*/ 1349829 h 1524000"/>
              <a:gd name="connsiteX9" fmla="*/ 4151086 w 4267200"/>
              <a:gd name="connsiteY9" fmla="*/ 1291772 h 1524000"/>
              <a:gd name="connsiteX10" fmla="*/ 4180115 w 4267200"/>
              <a:gd name="connsiteY10" fmla="*/ 1204686 h 1524000"/>
              <a:gd name="connsiteX11" fmla="*/ 4238172 w 4267200"/>
              <a:gd name="connsiteY11" fmla="*/ 1088572 h 1524000"/>
              <a:gd name="connsiteX12" fmla="*/ 4252686 w 4267200"/>
              <a:gd name="connsiteY12" fmla="*/ 972457 h 1524000"/>
              <a:gd name="connsiteX13" fmla="*/ 4267200 w 4267200"/>
              <a:gd name="connsiteY13" fmla="*/ 914400 h 1524000"/>
              <a:gd name="connsiteX14" fmla="*/ 4238172 w 4267200"/>
              <a:gd name="connsiteY14" fmla="*/ 638629 h 1524000"/>
              <a:gd name="connsiteX15" fmla="*/ 4223658 w 4267200"/>
              <a:gd name="connsiteY15" fmla="*/ 522514 h 1524000"/>
              <a:gd name="connsiteX16" fmla="*/ 4209143 w 4267200"/>
              <a:gd name="connsiteY16" fmla="*/ 478972 h 1524000"/>
              <a:gd name="connsiteX17" fmla="*/ 4180115 w 4267200"/>
              <a:gd name="connsiteY17" fmla="*/ 362857 h 1524000"/>
              <a:gd name="connsiteX18" fmla="*/ 4122058 w 4267200"/>
              <a:gd name="connsiteY18" fmla="*/ 348343 h 1524000"/>
              <a:gd name="connsiteX19" fmla="*/ 3991429 w 4267200"/>
              <a:gd name="connsiteY19" fmla="*/ 275772 h 1524000"/>
              <a:gd name="connsiteX20" fmla="*/ 3889829 w 4267200"/>
              <a:gd name="connsiteY20" fmla="*/ 217714 h 1524000"/>
              <a:gd name="connsiteX21" fmla="*/ 3831772 w 4267200"/>
              <a:gd name="connsiteY21" fmla="*/ 203200 h 1524000"/>
              <a:gd name="connsiteX22" fmla="*/ 3744686 w 4267200"/>
              <a:gd name="connsiteY22" fmla="*/ 159657 h 1524000"/>
              <a:gd name="connsiteX23" fmla="*/ 3701143 w 4267200"/>
              <a:gd name="connsiteY23" fmla="*/ 130629 h 1524000"/>
              <a:gd name="connsiteX24" fmla="*/ 3643086 w 4267200"/>
              <a:gd name="connsiteY24" fmla="*/ 116114 h 1524000"/>
              <a:gd name="connsiteX25" fmla="*/ 3556000 w 4267200"/>
              <a:gd name="connsiteY25" fmla="*/ 87086 h 1524000"/>
              <a:gd name="connsiteX26" fmla="*/ 3512458 w 4267200"/>
              <a:gd name="connsiteY26" fmla="*/ 72572 h 1524000"/>
              <a:gd name="connsiteX27" fmla="*/ 3222172 w 4267200"/>
              <a:gd name="connsiteY27" fmla="*/ 87086 h 1524000"/>
              <a:gd name="connsiteX28" fmla="*/ 3077029 w 4267200"/>
              <a:gd name="connsiteY28" fmla="*/ 72572 h 1524000"/>
              <a:gd name="connsiteX29" fmla="*/ 2365829 w 4267200"/>
              <a:gd name="connsiteY29" fmla="*/ 58057 h 1524000"/>
              <a:gd name="connsiteX30" fmla="*/ 1756229 w 4267200"/>
              <a:gd name="connsiteY30" fmla="*/ 58057 h 1524000"/>
              <a:gd name="connsiteX31" fmla="*/ 1233715 w 4267200"/>
              <a:gd name="connsiteY31" fmla="*/ 43543 h 1524000"/>
              <a:gd name="connsiteX32" fmla="*/ 1074058 w 4267200"/>
              <a:gd name="connsiteY32" fmla="*/ 29029 h 1524000"/>
              <a:gd name="connsiteX33" fmla="*/ 667658 w 4267200"/>
              <a:gd name="connsiteY33" fmla="*/ 0 h 1524000"/>
              <a:gd name="connsiteX34" fmla="*/ 508000 w 4267200"/>
              <a:gd name="connsiteY34" fmla="*/ 14514 h 1524000"/>
              <a:gd name="connsiteX35" fmla="*/ 406400 w 4267200"/>
              <a:gd name="connsiteY35" fmla="*/ 116114 h 1524000"/>
              <a:gd name="connsiteX36" fmla="*/ 362858 w 4267200"/>
              <a:gd name="connsiteY36" fmla="*/ 159657 h 1524000"/>
              <a:gd name="connsiteX37" fmla="*/ 319315 w 4267200"/>
              <a:gd name="connsiteY37" fmla="*/ 203200 h 1524000"/>
              <a:gd name="connsiteX38" fmla="*/ 232229 w 4267200"/>
              <a:gd name="connsiteY38" fmla="*/ 290286 h 1524000"/>
              <a:gd name="connsiteX39" fmla="*/ 159658 w 4267200"/>
              <a:gd name="connsiteY39" fmla="*/ 391886 h 1524000"/>
              <a:gd name="connsiteX40" fmla="*/ 101600 w 4267200"/>
              <a:gd name="connsiteY40" fmla="*/ 478972 h 1524000"/>
              <a:gd name="connsiteX41" fmla="*/ 72572 w 4267200"/>
              <a:gd name="connsiteY41" fmla="*/ 522514 h 1524000"/>
              <a:gd name="connsiteX42" fmla="*/ 43543 w 4267200"/>
              <a:gd name="connsiteY42" fmla="*/ 566057 h 1524000"/>
              <a:gd name="connsiteX43" fmla="*/ 14515 w 4267200"/>
              <a:gd name="connsiteY43" fmla="*/ 667657 h 1524000"/>
              <a:gd name="connsiteX44" fmla="*/ 0 w 4267200"/>
              <a:gd name="connsiteY44" fmla="*/ 798286 h 1524000"/>
              <a:gd name="connsiteX45" fmla="*/ 14515 w 4267200"/>
              <a:gd name="connsiteY45" fmla="*/ 1059543 h 1524000"/>
              <a:gd name="connsiteX46" fmla="*/ 29029 w 4267200"/>
              <a:gd name="connsiteY46" fmla="*/ 1117600 h 1524000"/>
              <a:gd name="connsiteX47" fmla="*/ 58058 w 4267200"/>
              <a:gd name="connsiteY47" fmla="*/ 1161143 h 1524000"/>
              <a:gd name="connsiteX48" fmla="*/ 101600 w 4267200"/>
              <a:gd name="connsiteY48" fmla="*/ 1190172 h 1524000"/>
              <a:gd name="connsiteX49" fmla="*/ 174172 w 4267200"/>
              <a:gd name="connsiteY49" fmla="*/ 1277257 h 1524000"/>
              <a:gd name="connsiteX50" fmla="*/ 304800 w 4267200"/>
              <a:gd name="connsiteY50" fmla="*/ 1320800 h 1524000"/>
              <a:gd name="connsiteX51" fmla="*/ 406400 w 4267200"/>
              <a:gd name="connsiteY51" fmla="*/ 1349829 h 1524000"/>
              <a:gd name="connsiteX52" fmla="*/ 493486 w 4267200"/>
              <a:gd name="connsiteY52" fmla="*/ 1378857 h 1524000"/>
              <a:gd name="connsiteX53" fmla="*/ 537029 w 4267200"/>
              <a:gd name="connsiteY53" fmla="*/ 1393372 h 1524000"/>
              <a:gd name="connsiteX54" fmla="*/ 740229 w 4267200"/>
              <a:gd name="connsiteY54" fmla="*/ 1378857 h 1524000"/>
              <a:gd name="connsiteX55" fmla="*/ 827315 w 4267200"/>
              <a:gd name="connsiteY55" fmla="*/ 1364343 h 1524000"/>
              <a:gd name="connsiteX56" fmla="*/ 1219200 w 4267200"/>
              <a:gd name="connsiteY56" fmla="*/ 1378857 h 1524000"/>
              <a:gd name="connsiteX57" fmla="*/ 1436915 w 4267200"/>
              <a:gd name="connsiteY57" fmla="*/ 1407886 h 1524000"/>
              <a:gd name="connsiteX58" fmla="*/ 1509486 w 4267200"/>
              <a:gd name="connsiteY58" fmla="*/ 1422400 h 1524000"/>
              <a:gd name="connsiteX59" fmla="*/ 1611086 w 4267200"/>
              <a:gd name="connsiteY59" fmla="*/ 1436914 h 1524000"/>
              <a:gd name="connsiteX60" fmla="*/ 1988458 w 4267200"/>
              <a:gd name="connsiteY60" fmla="*/ 1465943 h 1524000"/>
              <a:gd name="connsiteX61" fmla="*/ 2075543 w 4267200"/>
              <a:gd name="connsiteY61" fmla="*/ 1480457 h 1524000"/>
              <a:gd name="connsiteX62" fmla="*/ 2235200 w 4267200"/>
              <a:gd name="connsiteY62" fmla="*/ 1494972 h 1524000"/>
              <a:gd name="connsiteX63" fmla="*/ 2351315 w 4267200"/>
              <a:gd name="connsiteY63" fmla="*/ 1524000 h 1524000"/>
              <a:gd name="connsiteX64" fmla="*/ 2438400 w 4267200"/>
              <a:gd name="connsiteY64" fmla="*/ 150948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267200" h="1524000">
                <a:moveTo>
                  <a:pt x="2278743" y="1480457"/>
                </a:moveTo>
                <a:cubicBezTo>
                  <a:pt x="2834580" y="1445718"/>
                  <a:pt x="2142243" y="1480457"/>
                  <a:pt x="2815772" y="1480457"/>
                </a:cubicBezTo>
                <a:cubicBezTo>
                  <a:pt x="2859583" y="1480457"/>
                  <a:pt x="2902830" y="1470529"/>
                  <a:pt x="2946400" y="1465943"/>
                </a:cubicBezTo>
                <a:cubicBezTo>
                  <a:pt x="2994755" y="1460853"/>
                  <a:pt x="3043296" y="1457460"/>
                  <a:pt x="3091543" y="1451429"/>
                </a:cubicBezTo>
                <a:cubicBezTo>
                  <a:pt x="3253284" y="1431211"/>
                  <a:pt x="3101939" y="1441167"/>
                  <a:pt x="3280229" y="1422400"/>
                </a:cubicBezTo>
                <a:cubicBezTo>
                  <a:pt x="3338167" y="1416301"/>
                  <a:pt x="3396343" y="1412724"/>
                  <a:pt x="3454400" y="1407886"/>
                </a:cubicBezTo>
                <a:cubicBezTo>
                  <a:pt x="3620926" y="1366256"/>
                  <a:pt x="3422219" y="1411947"/>
                  <a:pt x="3802743" y="1378857"/>
                </a:cubicBezTo>
                <a:cubicBezTo>
                  <a:pt x="3817985" y="1377532"/>
                  <a:pt x="3831164" y="1366669"/>
                  <a:pt x="3846286" y="1364343"/>
                </a:cubicBezTo>
                <a:cubicBezTo>
                  <a:pt x="3894343" y="1356950"/>
                  <a:pt x="3943048" y="1354667"/>
                  <a:pt x="3991429" y="1349829"/>
                </a:cubicBezTo>
                <a:cubicBezTo>
                  <a:pt x="4124466" y="1316569"/>
                  <a:pt x="4074347" y="1342930"/>
                  <a:pt x="4151086" y="1291772"/>
                </a:cubicBezTo>
                <a:cubicBezTo>
                  <a:pt x="4160762" y="1262743"/>
                  <a:pt x="4163142" y="1230146"/>
                  <a:pt x="4180115" y="1204686"/>
                </a:cubicBezTo>
                <a:cubicBezTo>
                  <a:pt x="4223595" y="1139465"/>
                  <a:pt x="4202664" y="1177339"/>
                  <a:pt x="4238172" y="1088572"/>
                </a:cubicBezTo>
                <a:cubicBezTo>
                  <a:pt x="4243010" y="1049867"/>
                  <a:pt x="4246274" y="1010932"/>
                  <a:pt x="4252686" y="972457"/>
                </a:cubicBezTo>
                <a:cubicBezTo>
                  <a:pt x="4255965" y="952780"/>
                  <a:pt x="4267200" y="934348"/>
                  <a:pt x="4267200" y="914400"/>
                </a:cubicBezTo>
                <a:cubicBezTo>
                  <a:pt x="4267200" y="677441"/>
                  <a:pt x="4260092" y="781112"/>
                  <a:pt x="4238172" y="638629"/>
                </a:cubicBezTo>
                <a:cubicBezTo>
                  <a:pt x="4232241" y="600076"/>
                  <a:pt x="4230636" y="560891"/>
                  <a:pt x="4223658" y="522514"/>
                </a:cubicBezTo>
                <a:cubicBezTo>
                  <a:pt x="4220921" y="507462"/>
                  <a:pt x="4213169" y="493732"/>
                  <a:pt x="4209143" y="478972"/>
                </a:cubicBezTo>
                <a:cubicBezTo>
                  <a:pt x="4198646" y="440482"/>
                  <a:pt x="4218820" y="372533"/>
                  <a:pt x="4180115" y="362857"/>
                </a:cubicBezTo>
                <a:lnTo>
                  <a:pt x="4122058" y="348343"/>
                </a:lnTo>
                <a:cubicBezTo>
                  <a:pt x="4022242" y="281799"/>
                  <a:pt x="4068070" y="301318"/>
                  <a:pt x="3991429" y="275772"/>
                </a:cubicBezTo>
                <a:cubicBezTo>
                  <a:pt x="3955335" y="251709"/>
                  <a:pt x="3931919" y="233498"/>
                  <a:pt x="3889829" y="217714"/>
                </a:cubicBezTo>
                <a:cubicBezTo>
                  <a:pt x="3871151" y="210710"/>
                  <a:pt x="3851124" y="208038"/>
                  <a:pt x="3831772" y="203200"/>
                </a:cubicBezTo>
                <a:cubicBezTo>
                  <a:pt x="3706985" y="120010"/>
                  <a:pt x="3864869" y="219749"/>
                  <a:pt x="3744686" y="159657"/>
                </a:cubicBezTo>
                <a:cubicBezTo>
                  <a:pt x="3729084" y="151856"/>
                  <a:pt x="3717176" y="137501"/>
                  <a:pt x="3701143" y="130629"/>
                </a:cubicBezTo>
                <a:cubicBezTo>
                  <a:pt x="3682808" y="122771"/>
                  <a:pt x="3662193" y="121846"/>
                  <a:pt x="3643086" y="116114"/>
                </a:cubicBezTo>
                <a:cubicBezTo>
                  <a:pt x="3613778" y="107321"/>
                  <a:pt x="3585029" y="96762"/>
                  <a:pt x="3556000" y="87086"/>
                </a:cubicBezTo>
                <a:lnTo>
                  <a:pt x="3512458" y="72572"/>
                </a:lnTo>
                <a:cubicBezTo>
                  <a:pt x="3415696" y="77410"/>
                  <a:pt x="3319055" y="87086"/>
                  <a:pt x="3222172" y="87086"/>
                </a:cubicBezTo>
                <a:cubicBezTo>
                  <a:pt x="3173550" y="87086"/>
                  <a:pt x="3125623" y="74219"/>
                  <a:pt x="3077029" y="72572"/>
                </a:cubicBezTo>
                <a:cubicBezTo>
                  <a:pt x="2840049" y="64539"/>
                  <a:pt x="2602896" y="62895"/>
                  <a:pt x="2365829" y="58057"/>
                </a:cubicBezTo>
                <a:cubicBezTo>
                  <a:pt x="2037342" y="21559"/>
                  <a:pt x="2421563" y="58057"/>
                  <a:pt x="1756229" y="58057"/>
                </a:cubicBezTo>
                <a:cubicBezTo>
                  <a:pt x="1581990" y="58057"/>
                  <a:pt x="1407886" y="48381"/>
                  <a:pt x="1233715" y="43543"/>
                </a:cubicBezTo>
                <a:lnTo>
                  <a:pt x="1074058" y="29029"/>
                </a:lnTo>
                <a:cubicBezTo>
                  <a:pt x="420680" y="-19370"/>
                  <a:pt x="1191785" y="43677"/>
                  <a:pt x="667658" y="0"/>
                </a:cubicBezTo>
                <a:cubicBezTo>
                  <a:pt x="614439" y="4838"/>
                  <a:pt x="556833" y="-7189"/>
                  <a:pt x="508000" y="14514"/>
                </a:cubicBezTo>
                <a:cubicBezTo>
                  <a:pt x="464233" y="33966"/>
                  <a:pt x="440267" y="82247"/>
                  <a:pt x="406400" y="116114"/>
                </a:cubicBezTo>
                <a:lnTo>
                  <a:pt x="362858" y="159657"/>
                </a:lnTo>
                <a:cubicBezTo>
                  <a:pt x="348344" y="174171"/>
                  <a:pt x="331631" y="186779"/>
                  <a:pt x="319315" y="203200"/>
                </a:cubicBezTo>
                <a:cubicBezTo>
                  <a:pt x="265305" y="275212"/>
                  <a:pt x="295900" y="247838"/>
                  <a:pt x="232229" y="290286"/>
                </a:cubicBezTo>
                <a:cubicBezTo>
                  <a:pt x="137851" y="431851"/>
                  <a:pt x="285680" y="211854"/>
                  <a:pt x="159658" y="391886"/>
                </a:cubicBezTo>
                <a:cubicBezTo>
                  <a:pt x="139651" y="420468"/>
                  <a:pt x="120953" y="449943"/>
                  <a:pt x="101600" y="478972"/>
                </a:cubicBezTo>
                <a:lnTo>
                  <a:pt x="72572" y="522514"/>
                </a:lnTo>
                <a:lnTo>
                  <a:pt x="43543" y="566057"/>
                </a:lnTo>
                <a:cubicBezTo>
                  <a:pt x="32705" y="598572"/>
                  <a:pt x="19722" y="633810"/>
                  <a:pt x="14515" y="667657"/>
                </a:cubicBezTo>
                <a:cubicBezTo>
                  <a:pt x="7853" y="710959"/>
                  <a:pt x="4838" y="754743"/>
                  <a:pt x="0" y="798286"/>
                </a:cubicBezTo>
                <a:cubicBezTo>
                  <a:pt x="4838" y="885372"/>
                  <a:pt x="6618" y="972681"/>
                  <a:pt x="14515" y="1059543"/>
                </a:cubicBezTo>
                <a:cubicBezTo>
                  <a:pt x="16321" y="1079409"/>
                  <a:pt x="21171" y="1099265"/>
                  <a:pt x="29029" y="1117600"/>
                </a:cubicBezTo>
                <a:cubicBezTo>
                  <a:pt x="35901" y="1133634"/>
                  <a:pt x="45723" y="1148808"/>
                  <a:pt x="58058" y="1161143"/>
                </a:cubicBezTo>
                <a:cubicBezTo>
                  <a:pt x="70393" y="1173478"/>
                  <a:pt x="87086" y="1180496"/>
                  <a:pt x="101600" y="1190172"/>
                </a:cubicBezTo>
                <a:cubicBezTo>
                  <a:pt x="118271" y="1215178"/>
                  <a:pt x="146235" y="1263288"/>
                  <a:pt x="174172" y="1277257"/>
                </a:cubicBezTo>
                <a:cubicBezTo>
                  <a:pt x="215224" y="1297783"/>
                  <a:pt x="261257" y="1306286"/>
                  <a:pt x="304800" y="1320800"/>
                </a:cubicBezTo>
                <a:cubicBezTo>
                  <a:pt x="451101" y="1369567"/>
                  <a:pt x="224194" y="1295167"/>
                  <a:pt x="406400" y="1349829"/>
                </a:cubicBezTo>
                <a:cubicBezTo>
                  <a:pt x="435708" y="1358622"/>
                  <a:pt x="464457" y="1369181"/>
                  <a:pt x="493486" y="1378857"/>
                </a:cubicBezTo>
                <a:lnTo>
                  <a:pt x="537029" y="1393372"/>
                </a:lnTo>
                <a:cubicBezTo>
                  <a:pt x="604762" y="1388534"/>
                  <a:pt x="672660" y="1385614"/>
                  <a:pt x="740229" y="1378857"/>
                </a:cubicBezTo>
                <a:cubicBezTo>
                  <a:pt x="769512" y="1375929"/>
                  <a:pt x="797886" y="1364343"/>
                  <a:pt x="827315" y="1364343"/>
                </a:cubicBezTo>
                <a:cubicBezTo>
                  <a:pt x="958033" y="1364343"/>
                  <a:pt x="1088572" y="1374019"/>
                  <a:pt x="1219200" y="1378857"/>
                </a:cubicBezTo>
                <a:cubicBezTo>
                  <a:pt x="1492630" y="1424431"/>
                  <a:pt x="1063961" y="1354608"/>
                  <a:pt x="1436915" y="1407886"/>
                </a:cubicBezTo>
                <a:cubicBezTo>
                  <a:pt x="1461336" y="1411375"/>
                  <a:pt x="1485152" y="1418344"/>
                  <a:pt x="1509486" y="1422400"/>
                </a:cubicBezTo>
                <a:cubicBezTo>
                  <a:pt x="1543231" y="1428024"/>
                  <a:pt x="1577219" y="1432076"/>
                  <a:pt x="1611086" y="1436914"/>
                </a:cubicBezTo>
                <a:cubicBezTo>
                  <a:pt x="1764917" y="1488193"/>
                  <a:pt x="1605689" y="1439546"/>
                  <a:pt x="1988458" y="1465943"/>
                </a:cubicBezTo>
                <a:cubicBezTo>
                  <a:pt x="2017817" y="1467968"/>
                  <a:pt x="2046316" y="1477018"/>
                  <a:pt x="2075543" y="1480457"/>
                </a:cubicBezTo>
                <a:cubicBezTo>
                  <a:pt x="2128615" y="1486701"/>
                  <a:pt x="2181981" y="1490134"/>
                  <a:pt x="2235200" y="1494972"/>
                </a:cubicBezTo>
                <a:cubicBezTo>
                  <a:pt x="2269560" y="1506425"/>
                  <a:pt x="2316285" y="1524000"/>
                  <a:pt x="2351315" y="1524000"/>
                </a:cubicBezTo>
                <a:cubicBezTo>
                  <a:pt x="2380744" y="1524000"/>
                  <a:pt x="2438400" y="1509486"/>
                  <a:pt x="2438400" y="1509486"/>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DA7C6C1-901C-442E-80E7-C8DDF5830945}"/>
                  </a:ext>
                </a:extLst>
              </p14:cNvPr>
              <p14:cNvContentPartPr/>
              <p14:nvPr/>
            </p14:nvContentPartPr>
            <p14:xfrm>
              <a:off x="1203006" y="2944478"/>
              <a:ext cx="365040" cy="11160"/>
            </p14:xfrm>
          </p:contentPart>
        </mc:Choice>
        <mc:Fallback xmlns="">
          <p:pic>
            <p:nvPicPr>
              <p:cNvPr id="2" name="Ink 1">
                <a:extLst>
                  <a:ext uri="{FF2B5EF4-FFF2-40B4-BE49-F238E27FC236}">
                    <a16:creationId xmlns:a16="http://schemas.microsoft.com/office/drawing/2014/main" id="{BDA7C6C1-901C-442E-80E7-C8DDF5830945}"/>
                  </a:ext>
                </a:extLst>
              </p:cNvPr>
              <p:cNvPicPr/>
              <p:nvPr/>
            </p:nvPicPr>
            <p:blipFill>
              <a:blip r:embed="rId7"/>
              <a:stretch>
                <a:fillRect/>
              </a:stretch>
            </p:blipFill>
            <p:spPr>
              <a:xfrm>
                <a:off x="1149006" y="2836838"/>
                <a:ext cx="47268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04FCF5AF-2E12-4859-A818-5A08794AD18B}"/>
                  </a:ext>
                </a:extLst>
              </p14:cNvPr>
              <p14:cNvContentPartPr/>
              <p14:nvPr/>
            </p14:nvContentPartPr>
            <p14:xfrm>
              <a:off x="1048926" y="2471798"/>
              <a:ext cx="515880" cy="40680"/>
            </p14:xfrm>
          </p:contentPart>
        </mc:Choice>
        <mc:Fallback xmlns="">
          <p:pic>
            <p:nvPicPr>
              <p:cNvPr id="4" name="Ink 3">
                <a:extLst>
                  <a:ext uri="{FF2B5EF4-FFF2-40B4-BE49-F238E27FC236}">
                    <a16:creationId xmlns:a16="http://schemas.microsoft.com/office/drawing/2014/main" id="{04FCF5AF-2E12-4859-A818-5A08794AD18B}"/>
                  </a:ext>
                </a:extLst>
              </p:cNvPr>
              <p:cNvPicPr/>
              <p:nvPr/>
            </p:nvPicPr>
            <p:blipFill>
              <a:blip r:embed="rId9"/>
              <a:stretch>
                <a:fillRect/>
              </a:stretch>
            </p:blipFill>
            <p:spPr>
              <a:xfrm>
                <a:off x="995286" y="2363798"/>
                <a:ext cx="623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9BC924C-076F-43BC-BA89-2F8B72A004A4}"/>
                  </a:ext>
                </a:extLst>
              </p14:cNvPr>
              <p14:cNvContentPartPr/>
              <p14:nvPr/>
            </p14:nvContentPartPr>
            <p14:xfrm>
              <a:off x="1327926" y="2020718"/>
              <a:ext cx="239760" cy="20520"/>
            </p14:xfrm>
          </p:contentPart>
        </mc:Choice>
        <mc:Fallback xmlns="">
          <p:pic>
            <p:nvPicPr>
              <p:cNvPr id="8" name="Ink 7">
                <a:extLst>
                  <a:ext uri="{FF2B5EF4-FFF2-40B4-BE49-F238E27FC236}">
                    <a16:creationId xmlns:a16="http://schemas.microsoft.com/office/drawing/2014/main" id="{99BC924C-076F-43BC-BA89-2F8B72A004A4}"/>
                  </a:ext>
                </a:extLst>
              </p:cNvPr>
              <p:cNvPicPr/>
              <p:nvPr/>
            </p:nvPicPr>
            <p:blipFill>
              <a:blip r:embed="rId11"/>
              <a:stretch>
                <a:fillRect/>
              </a:stretch>
            </p:blipFill>
            <p:spPr>
              <a:xfrm>
                <a:off x="1273926" y="1912718"/>
                <a:ext cx="34740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156C364-BD3F-4DB8-9568-64820C06EFF7}"/>
                  </a:ext>
                </a:extLst>
              </p14:cNvPr>
              <p14:cNvContentPartPr/>
              <p14:nvPr/>
            </p14:nvContentPartPr>
            <p14:xfrm>
              <a:off x="1106886" y="1539398"/>
              <a:ext cx="455760" cy="20160"/>
            </p14:xfrm>
          </p:contentPart>
        </mc:Choice>
        <mc:Fallback xmlns="">
          <p:pic>
            <p:nvPicPr>
              <p:cNvPr id="9" name="Ink 8">
                <a:extLst>
                  <a:ext uri="{FF2B5EF4-FFF2-40B4-BE49-F238E27FC236}">
                    <a16:creationId xmlns:a16="http://schemas.microsoft.com/office/drawing/2014/main" id="{3156C364-BD3F-4DB8-9568-64820C06EFF7}"/>
                  </a:ext>
                </a:extLst>
              </p:cNvPr>
              <p:cNvPicPr/>
              <p:nvPr/>
            </p:nvPicPr>
            <p:blipFill>
              <a:blip r:embed="rId13"/>
              <a:stretch>
                <a:fillRect/>
              </a:stretch>
            </p:blipFill>
            <p:spPr>
              <a:xfrm>
                <a:off x="1052886" y="1431758"/>
                <a:ext cx="5634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AC5A4602-D1C4-46D0-9A55-51C09503964F}"/>
                  </a:ext>
                </a:extLst>
              </p14:cNvPr>
              <p14:cNvContentPartPr/>
              <p14:nvPr/>
            </p14:nvContentPartPr>
            <p14:xfrm>
              <a:off x="1135326" y="1125758"/>
              <a:ext cx="413280" cy="10440"/>
            </p14:xfrm>
          </p:contentPart>
        </mc:Choice>
        <mc:Fallback xmlns="">
          <p:pic>
            <p:nvPicPr>
              <p:cNvPr id="10" name="Ink 9">
                <a:extLst>
                  <a:ext uri="{FF2B5EF4-FFF2-40B4-BE49-F238E27FC236}">
                    <a16:creationId xmlns:a16="http://schemas.microsoft.com/office/drawing/2014/main" id="{AC5A4602-D1C4-46D0-9A55-51C09503964F}"/>
                  </a:ext>
                </a:extLst>
              </p:cNvPr>
              <p:cNvPicPr/>
              <p:nvPr/>
            </p:nvPicPr>
            <p:blipFill>
              <a:blip r:embed="rId15"/>
              <a:stretch>
                <a:fillRect/>
              </a:stretch>
            </p:blipFill>
            <p:spPr>
              <a:xfrm>
                <a:off x="1081326" y="1017758"/>
                <a:ext cx="520920" cy="226080"/>
              </a:xfrm>
              <a:prstGeom prst="rect">
                <a:avLst/>
              </a:prstGeom>
            </p:spPr>
          </p:pic>
        </mc:Fallback>
      </mc:AlternateContent>
    </p:spTree>
    <p:extLst>
      <p:ext uri="{BB962C8B-B14F-4D97-AF65-F5344CB8AC3E}">
        <p14:creationId xmlns:p14="http://schemas.microsoft.com/office/powerpoint/2010/main" val="37458264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1954420726"/>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2846320"/>
            <a:ext cx="7543800" cy="239450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On a brighter note,</a:t>
            </a:r>
          </a:p>
          <a:p>
            <a:pPr marL="0" marR="0" lvl="0" indent="0" algn="ctr" defTabSz="914400" rtl="0" eaLnBrk="1" fontAlgn="base" latinLnBrk="0" hangingPunct="1">
              <a:lnSpc>
                <a:spcPct val="100000"/>
              </a:lnSpc>
              <a:spcBef>
                <a:spcPct val="20000"/>
              </a:spcBef>
              <a:spcAft>
                <a:spcPct val="0"/>
              </a:spcAft>
              <a:buClrTx/>
              <a:buSzTx/>
              <a:buFontTx/>
              <a:buNone/>
              <a:tabLst/>
              <a:defRPr/>
            </a:pPr>
            <a:r>
              <a:rPr lang="en-US" sz="4400" i="0" dirty="0">
                <a:solidFill>
                  <a:srgbClr val="FFFFFF"/>
                </a:solidFill>
                <a:latin typeface="Arial" charset="0"/>
              </a:rPr>
              <a:t>The</a:t>
            </a:r>
            <a:r>
              <a:rPr kumimoji="0" lang="en-US" sz="4400" b="1" i="0" u="none" strike="noStrike" kern="1200" cap="none" spc="0" normalizeH="0" baseline="0" noProof="0" dirty="0">
                <a:ln>
                  <a:noFill/>
                </a:ln>
                <a:solidFill>
                  <a:srgbClr val="FFFFFF"/>
                </a:solidFill>
                <a:effectLst/>
                <a:uLnTx/>
                <a:uFillTx/>
                <a:latin typeface="Arial" charset="0"/>
                <a:ea typeface="+mn-ea"/>
                <a:cs typeface="+mn-cs"/>
              </a:rPr>
              <a:t> </a:t>
            </a:r>
            <a:r>
              <a:rPr kumimoji="0" lang="en-US" sz="4400" b="1" u="none" strike="noStrike" kern="1200" cap="none" spc="0" normalizeH="0" baseline="0" noProof="0" dirty="0">
                <a:ln>
                  <a:noFill/>
                </a:ln>
                <a:solidFill>
                  <a:srgbClr val="FFFFFF"/>
                </a:solidFill>
                <a:effectLst/>
                <a:uLnTx/>
                <a:uFillTx/>
                <a:latin typeface="Arial" charset="0"/>
                <a:ea typeface="+mn-ea"/>
                <a:cs typeface="+mn-cs"/>
              </a:rPr>
              <a:t>piazzas</a:t>
            </a:r>
            <a:r>
              <a:rPr kumimoji="0" lang="en-US" sz="4400" b="1" i="0" u="none" strike="noStrike" kern="1200" cap="none" spc="0" normalizeH="0" baseline="0" noProof="0" dirty="0">
                <a:ln>
                  <a:noFill/>
                </a:ln>
                <a:solidFill>
                  <a:srgbClr val="FFFFFF"/>
                </a:solidFill>
                <a:effectLst/>
                <a:uLnTx/>
                <a:uFillTx/>
                <a:latin typeface="Arial" charset="0"/>
                <a:ea typeface="+mn-ea"/>
                <a:cs typeface="+mn-cs"/>
              </a:rPr>
              <a:t> are wonderful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 . . .</a:t>
            </a:r>
          </a:p>
        </p:txBody>
      </p:sp>
    </p:spTree>
    <p:extLst>
      <p:ext uri="{BB962C8B-B14F-4D97-AF65-F5344CB8AC3E}">
        <p14:creationId xmlns:p14="http://schemas.microsoft.com/office/powerpoint/2010/main" val="663469070"/>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piazza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2515" name="Rectangle 3"/>
          <p:cNvSpPr>
            <a:spLocks noGrp="1" noChangeArrowheads="1"/>
          </p:cNvSpPr>
          <p:nvPr>
            <p:ph type="body" idx="1"/>
          </p:nvPr>
        </p:nvSpPr>
        <p:spPr>
          <a:xfrm>
            <a:off x="914400" y="1600200"/>
            <a:ext cx="7315200" cy="4687437"/>
          </a:xfrm>
        </p:spPr>
        <p:txBody>
          <a:bodyPr/>
          <a:lstStyle/>
          <a:p>
            <a:pPr marL="0" lvl="1" indent="0" algn="ctr" eaLnBrk="1" hangingPunct="1">
              <a:lnSpc>
                <a:spcPct val="80000"/>
              </a:lnSpc>
              <a:buNone/>
            </a:pPr>
            <a:r>
              <a:rPr lang="en-US" dirty="0"/>
              <a:t>Because of the importance of drama in everyday life, Italians value </a:t>
            </a:r>
            <a:r>
              <a:rPr lang="en-US" sz="3200" b="1" dirty="0"/>
              <a:t>the piazza </a:t>
            </a:r>
            <a:r>
              <a:rPr lang="en-US" dirty="0"/>
              <a:t>as the center of every town and village</a:t>
            </a:r>
          </a:p>
          <a:p>
            <a:pPr eaLnBrk="1" hangingPunct="1">
              <a:lnSpc>
                <a:spcPct val="80000"/>
              </a:lnSpc>
            </a:pPr>
            <a:endParaRPr lang="en-US" sz="900" dirty="0"/>
          </a:p>
          <a:p>
            <a:pPr lvl="1" eaLnBrk="1" hangingPunct="1">
              <a:lnSpc>
                <a:spcPct val="110000"/>
              </a:lnSpc>
            </a:pPr>
            <a:r>
              <a:rPr lang="en-US" sz="2000" dirty="0"/>
              <a:t>It is </a:t>
            </a:r>
            <a:r>
              <a:rPr lang="en-US" sz="3200" b="1" dirty="0"/>
              <a:t>the stage </a:t>
            </a:r>
            <a:r>
              <a:rPr lang="en-US" sz="2000" dirty="0"/>
              <a:t>on which people gather to share conversation and relate experiences</a:t>
            </a:r>
          </a:p>
          <a:p>
            <a:pPr lvl="1" eaLnBrk="1" hangingPunct="1">
              <a:lnSpc>
                <a:spcPct val="80000"/>
              </a:lnSpc>
            </a:pPr>
            <a:endParaRPr lang="en-US" sz="2000" dirty="0"/>
          </a:p>
          <a:p>
            <a:pPr lvl="1" eaLnBrk="1" hangingPunct="1">
              <a:lnSpc>
                <a:spcPct val="80000"/>
              </a:lnSpc>
            </a:pPr>
            <a:r>
              <a:rPr lang="en-US" sz="2000" dirty="0"/>
              <a:t>The actions that take place in the piazza are </a:t>
            </a:r>
            <a:br>
              <a:rPr lang="en-US" sz="2000" dirty="0"/>
            </a:br>
            <a:r>
              <a:rPr lang="en-US" sz="3200" b="1" dirty="0"/>
              <a:t>minor dramas </a:t>
            </a:r>
            <a:r>
              <a:rPr lang="en-US" sz="2000" dirty="0"/>
              <a:t>of Italian life</a:t>
            </a:r>
          </a:p>
          <a:p>
            <a:pPr lvl="1" eaLnBrk="1" hangingPunct="1">
              <a:lnSpc>
                <a:spcPct val="80000"/>
              </a:lnSpc>
            </a:pPr>
            <a:endParaRPr lang="en-US" sz="1200" dirty="0"/>
          </a:p>
          <a:p>
            <a:pPr lvl="1" eaLnBrk="1" hangingPunct="1">
              <a:lnSpc>
                <a:spcPct val="110000"/>
              </a:lnSpc>
            </a:pPr>
            <a:r>
              <a:rPr lang="en-US" sz="2000" dirty="0"/>
              <a:t>“everyone knows that gatherings will occur at </a:t>
            </a:r>
            <a:br>
              <a:rPr lang="en-US" sz="2000" dirty="0"/>
            </a:br>
            <a:r>
              <a:rPr lang="en-US" sz="2400" b="1" dirty="0"/>
              <a:t>regular times </a:t>
            </a:r>
            <a:r>
              <a:rPr lang="en-US" sz="2000" dirty="0"/>
              <a:t>at the piazza, usually around noon and at 5 or 6 p.m. after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2515" name="Rectangle 3"/>
          <p:cNvSpPr>
            <a:spLocks noGrp="1" noChangeArrowheads="1"/>
          </p:cNvSpPr>
          <p:nvPr>
            <p:ph type="body" idx="1"/>
          </p:nvPr>
        </p:nvSpPr>
        <p:spPr>
          <a:xfrm>
            <a:off x="914400" y="1600200"/>
            <a:ext cx="7315200" cy="4687437"/>
          </a:xfrm>
        </p:spPr>
        <p:txBody>
          <a:bodyPr/>
          <a:lstStyle/>
          <a:p>
            <a:pPr marL="0" lvl="1" indent="0" algn="ctr" eaLnBrk="1" hangingPunct="1">
              <a:lnSpc>
                <a:spcPct val="80000"/>
              </a:lnSpc>
              <a:buNone/>
            </a:pPr>
            <a:r>
              <a:rPr lang="en-US" dirty="0">
                <a:solidFill>
                  <a:schemeClr val="accent1">
                    <a:lumMod val="90000"/>
                  </a:schemeClr>
                </a:solidFill>
              </a:rPr>
              <a:t>Because of the importance of drama in everyday life, Italians value </a:t>
            </a:r>
            <a:r>
              <a:rPr lang="en-US" sz="3200" b="1" dirty="0"/>
              <a:t>the piazza </a:t>
            </a:r>
            <a:r>
              <a:rPr lang="en-US" dirty="0">
                <a:solidFill>
                  <a:schemeClr val="accent1">
                    <a:lumMod val="90000"/>
                  </a:schemeClr>
                </a:solidFill>
              </a:rPr>
              <a:t>as the center of every town and village</a:t>
            </a:r>
          </a:p>
          <a:p>
            <a:pPr eaLnBrk="1" hangingPunct="1">
              <a:lnSpc>
                <a:spcPct val="80000"/>
              </a:lnSpc>
            </a:pPr>
            <a:endParaRPr lang="en-US" sz="900" dirty="0"/>
          </a:p>
          <a:p>
            <a:pPr lvl="1" eaLnBrk="1" hangingPunct="1">
              <a:lnSpc>
                <a:spcPct val="110000"/>
              </a:lnSpc>
            </a:pPr>
            <a:r>
              <a:rPr lang="en-US" sz="2000" dirty="0">
                <a:solidFill>
                  <a:schemeClr val="accent1">
                    <a:lumMod val="90000"/>
                  </a:schemeClr>
                </a:solidFill>
              </a:rPr>
              <a:t>It is </a:t>
            </a:r>
            <a:r>
              <a:rPr lang="en-US" sz="3200" b="1" dirty="0"/>
              <a:t>the stage </a:t>
            </a:r>
            <a:r>
              <a:rPr lang="en-US" sz="2000" dirty="0">
                <a:solidFill>
                  <a:schemeClr val="accent1">
                    <a:lumMod val="90000"/>
                  </a:schemeClr>
                </a:solidFill>
              </a:rPr>
              <a:t>on which people gather to share conversation and relate experiences</a:t>
            </a:r>
          </a:p>
          <a:p>
            <a:pPr lvl="1" eaLnBrk="1" hangingPunct="1">
              <a:lnSpc>
                <a:spcPct val="80000"/>
              </a:lnSpc>
            </a:pPr>
            <a:endParaRPr lang="en-US" sz="2000" dirty="0"/>
          </a:p>
          <a:p>
            <a:pPr lvl="1" eaLnBrk="1" hangingPunct="1">
              <a:lnSpc>
                <a:spcPct val="80000"/>
              </a:lnSpc>
            </a:pPr>
            <a:r>
              <a:rPr lang="en-US" sz="2000" dirty="0">
                <a:solidFill>
                  <a:schemeClr val="accent1">
                    <a:lumMod val="90000"/>
                  </a:schemeClr>
                </a:solidFill>
              </a:rPr>
              <a:t>The actions that take place in the piazza are </a:t>
            </a:r>
            <a:br>
              <a:rPr lang="en-US" sz="2000" dirty="0"/>
            </a:br>
            <a:r>
              <a:rPr lang="en-US" sz="3200" b="1" dirty="0"/>
              <a:t>minor dramas </a:t>
            </a:r>
            <a:r>
              <a:rPr lang="en-US" sz="2000" dirty="0">
                <a:solidFill>
                  <a:schemeClr val="accent1">
                    <a:lumMod val="90000"/>
                  </a:schemeClr>
                </a:solidFill>
              </a:rPr>
              <a:t>of Italian life</a:t>
            </a:r>
          </a:p>
          <a:p>
            <a:pPr lvl="1" eaLnBrk="1" hangingPunct="1">
              <a:lnSpc>
                <a:spcPct val="80000"/>
              </a:lnSpc>
            </a:pPr>
            <a:endParaRPr lang="en-US" sz="1200" dirty="0"/>
          </a:p>
          <a:p>
            <a:pPr lvl="1" eaLnBrk="1" hangingPunct="1">
              <a:lnSpc>
                <a:spcPct val="110000"/>
              </a:lnSpc>
            </a:pPr>
            <a:r>
              <a:rPr lang="en-US" sz="2000" dirty="0">
                <a:solidFill>
                  <a:schemeClr val="accent1">
                    <a:lumMod val="90000"/>
                  </a:schemeClr>
                </a:solidFill>
              </a:rPr>
              <a:t>“everyone knows that gatherings will occur at </a:t>
            </a:r>
            <a:br>
              <a:rPr lang="en-US" sz="2000" dirty="0"/>
            </a:br>
            <a:r>
              <a:rPr lang="en-US" sz="2400" b="1" dirty="0"/>
              <a:t>regular times </a:t>
            </a:r>
            <a:r>
              <a:rPr lang="en-US" sz="2000" dirty="0">
                <a:solidFill>
                  <a:schemeClr val="accent1">
                    <a:lumMod val="90000"/>
                  </a:schemeClr>
                </a:solidFill>
              </a:rPr>
              <a:t>at the piazza, usually around noon and at 5 or 6 p.m. after work”</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cstate="print"/>
          <a:srcRect/>
          <a:stretch>
            <a:fillRect/>
          </a:stretch>
        </p:blipFill>
        <p:spPr bwMode="auto">
          <a:xfrm>
            <a:off x="0" y="495"/>
            <a:ext cx="9144000" cy="6857505"/>
          </a:xfrm>
          <a:prstGeom prst="rect">
            <a:avLst/>
          </a:prstGeom>
          <a:noFill/>
          <a:ln w="9525">
            <a:noFill/>
            <a:miter lim="800000"/>
            <a:headEnd/>
            <a:tailEnd/>
          </a:ln>
        </p:spPr>
      </p:pic>
      <p:sp>
        <p:nvSpPr>
          <p:cNvPr id="5" name="Rectangle 3"/>
          <p:cNvSpPr>
            <a:spLocks noChangeArrowheads="1"/>
          </p:cNvSpPr>
          <p:nvPr/>
        </p:nvSpPr>
        <p:spPr bwMode="auto">
          <a:xfrm>
            <a:off x="3132138" y="6171198"/>
            <a:ext cx="3251211"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dei</a:t>
            </a: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6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Mercanti</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Milan </a:t>
            </a:r>
          </a:p>
        </p:txBody>
      </p:sp>
      <p:sp>
        <p:nvSpPr>
          <p:cNvPr id="6" name="Rectangle 2"/>
          <p:cNvSpPr>
            <a:spLocks noChangeArrowheads="1"/>
          </p:cNvSpPr>
          <p:nvPr/>
        </p:nvSpPr>
        <p:spPr bwMode="auto">
          <a:xfrm>
            <a:off x="3151602" y="6551842"/>
            <a:ext cx="28360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http://tintore.org/cgi-bin/article.cgi?article_id=110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6612" name="Picture 5"/>
          <p:cNvPicPr>
            <a:picLocks noChangeAspect="1" noChangeArrowheads="1"/>
          </p:cNvPicPr>
          <p:nvPr/>
        </p:nvPicPr>
        <p:blipFill>
          <a:blip r:embed="rId2" cstate="print"/>
          <a:srcRect/>
          <a:stretch>
            <a:fillRect/>
          </a:stretch>
        </p:blipFill>
        <p:spPr bwMode="auto">
          <a:xfrm>
            <a:off x="0" y="0"/>
            <a:ext cx="9144000" cy="6857505"/>
          </a:xfrm>
          <a:prstGeom prst="rect">
            <a:avLst/>
          </a:prstGeom>
          <a:noFill/>
          <a:ln w="9525">
            <a:noFill/>
            <a:miter lim="800000"/>
            <a:headEnd/>
            <a:tailEnd/>
          </a:ln>
        </p:spPr>
      </p:pic>
      <p:sp>
        <p:nvSpPr>
          <p:cNvPr id="5" name="Rectangle 5"/>
          <p:cNvSpPr>
            <a:spLocks noChangeArrowheads="1"/>
          </p:cNvSpPr>
          <p:nvPr/>
        </p:nvSpPr>
        <p:spPr bwMode="auto">
          <a:xfrm>
            <a:off x="1865413" y="6172200"/>
            <a:ext cx="6026009" cy="369332"/>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Fontana del </a:t>
            </a:r>
            <a:r>
              <a:rPr kumimoji="0" lang="en-US" sz="1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Nettuno</a:t>
            </a: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in Piazza </a:t>
            </a:r>
            <a:r>
              <a:rPr kumimoji="0" lang="en-US" sz="18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Navone</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Rome</a:t>
            </a:r>
          </a:p>
        </p:txBody>
      </p:sp>
      <p:sp>
        <p:nvSpPr>
          <p:cNvPr id="6" name="Rectangle 2"/>
          <p:cNvSpPr>
            <a:spLocks noChangeArrowheads="1"/>
          </p:cNvSpPr>
          <p:nvPr/>
        </p:nvSpPr>
        <p:spPr bwMode="auto">
          <a:xfrm>
            <a:off x="2503989" y="6551842"/>
            <a:ext cx="41312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www.traveladventures.org/continents/europe/romefountains01.shtml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3317513" y="6551842"/>
            <a:ext cx="25042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https://en.wikipedia.org/wiki/Trevi_Fountain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670"/>
            <a:ext cx="9144000" cy="6069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5"/>
          <p:cNvSpPr>
            <a:spLocks noChangeArrowheads="1"/>
          </p:cNvSpPr>
          <p:nvPr/>
        </p:nvSpPr>
        <p:spPr bwMode="auto">
          <a:xfrm>
            <a:off x="3136535" y="6123057"/>
            <a:ext cx="2648482"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Trevi</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Fountain, Rome</a:t>
            </a:r>
          </a:p>
        </p:txBody>
      </p:sp>
    </p:spTree>
    <p:extLst>
      <p:ext uri="{BB962C8B-B14F-4D97-AF65-F5344CB8AC3E}">
        <p14:creationId xmlns:p14="http://schemas.microsoft.com/office/powerpoint/2010/main" val="159955900"/>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7636" name="Picture 4"/>
          <p:cNvPicPr>
            <a:picLocks noChangeAspect="1" noChangeArrowheads="1"/>
          </p:cNvPicPr>
          <p:nvPr/>
        </p:nvPicPr>
        <p:blipFill>
          <a:blip r:embed="rId2" cstate="print"/>
          <a:srcRect/>
          <a:stretch>
            <a:fillRect/>
          </a:stretch>
        </p:blipFill>
        <p:spPr bwMode="auto">
          <a:xfrm>
            <a:off x="0" y="381000"/>
            <a:ext cx="9144000" cy="6082927"/>
          </a:xfrm>
          <a:prstGeom prst="rect">
            <a:avLst/>
          </a:prstGeom>
          <a:noFill/>
          <a:ln w="9525">
            <a:noFill/>
            <a:miter lim="800000"/>
            <a:headEnd/>
            <a:tailEnd/>
          </a:ln>
        </p:spPr>
      </p:pic>
      <p:sp>
        <p:nvSpPr>
          <p:cNvPr id="5" name="Rectangle 3"/>
          <p:cNvSpPr>
            <a:spLocks noChangeArrowheads="1"/>
          </p:cNvSpPr>
          <p:nvPr/>
        </p:nvSpPr>
        <p:spPr bwMode="auto">
          <a:xfrm>
            <a:off x="2710542" y="5987048"/>
            <a:ext cx="4129657"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St. Peters, The Holy See </a:t>
            </a:r>
          </a:p>
        </p:txBody>
      </p:sp>
      <p:sp>
        <p:nvSpPr>
          <p:cNvPr id="6" name="Rectangle 2"/>
          <p:cNvSpPr>
            <a:spLocks noChangeArrowheads="1"/>
          </p:cNvSpPr>
          <p:nvPr/>
        </p:nvSpPr>
        <p:spPr bwMode="auto">
          <a:xfrm>
            <a:off x="2629023" y="6551842"/>
            <a:ext cx="38811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dl.lib.brown.edu:8080/exist/mjp/plookup.xq?id=BerniniGiovanni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8660" name="Picture 6"/>
          <p:cNvPicPr>
            <a:picLocks noChangeAspect="1" noChangeArrowheads="1"/>
          </p:cNvPicPr>
          <p:nvPr/>
        </p:nvPicPr>
        <p:blipFill>
          <a:blip r:embed="rId2" cstate="print"/>
          <a:srcRect/>
          <a:stretch>
            <a:fillRect/>
          </a:stretch>
        </p:blipFill>
        <p:spPr bwMode="auto">
          <a:xfrm rot="21446776">
            <a:off x="2130845" y="199519"/>
            <a:ext cx="5035438" cy="6796677"/>
          </a:xfrm>
          <a:prstGeom prst="rect">
            <a:avLst/>
          </a:prstGeom>
          <a:noFill/>
          <a:ln w="9525">
            <a:noFill/>
            <a:miter lim="800000"/>
            <a:headEnd/>
            <a:tailEnd/>
          </a:ln>
        </p:spPr>
      </p:pic>
      <p:sp>
        <p:nvSpPr>
          <p:cNvPr id="850952" name="Text Box 8"/>
          <p:cNvSpPr txBox="1">
            <a:spLocks noChangeArrowheads="1"/>
          </p:cNvSpPr>
          <p:nvPr/>
        </p:nvSpPr>
        <p:spPr bwMode="auto">
          <a:xfrm>
            <a:off x="5441950" y="2819400"/>
            <a:ext cx="1339850" cy="5794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1496</a:t>
            </a:r>
          </a:p>
        </p:txBody>
      </p:sp>
      <p:sp>
        <p:nvSpPr>
          <p:cNvPr id="7" name="Rectangle 2"/>
          <p:cNvSpPr>
            <a:spLocks noChangeArrowheads="1"/>
          </p:cNvSpPr>
          <p:nvPr/>
        </p:nvSpPr>
        <p:spPr bwMode="auto">
          <a:xfrm>
            <a:off x="2629023" y="6551842"/>
            <a:ext cx="38811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a:t>
            </a: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dl.lib.brown.edu:8080/exist/mjp/plookup.xq?id=BerniniGiovanni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p:cNvSpPr>
            <a:spLocks noChangeArrowheads="1"/>
          </p:cNvSpPr>
          <p:nvPr/>
        </p:nvSpPr>
        <p:spPr bwMode="auto">
          <a:xfrm>
            <a:off x="3162300" y="5896334"/>
            <a:ext cx="3102131"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San Marco, Venice</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descr="https://www.walksofitaly.com/blog/wp-content/uploads/2012/11/2367910709_e6442a97c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14400" y="5334000"/>
            <a:ext cx="7315200" cy="101566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 .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acqua</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alta</a:t>
            </a: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 . water reaching 110 cm, at which point flooding covers 14 percent of Venice, happens about four times a year.”</a:t>
            </a:r>
          </a:p>
        </p:txBody>
      </p:sp>
      <p:sp>
        <p:nvSpPr>
          <p:cNvPr id="6" name="Rectangle 3"/>
          <p:cNvSpPr>
            <a:spLocks noChangeArrowheads="1"/>
          </p:cNvSpPr>
          <p:nvPr/>
        </p:nvSpPr>
        <p:spPr bwMode="auto">
          <a:xfrm>
            <a:off x="811997" y="4387334"/>
            <a:ext cx="7520008" cy="707886"/>
          </a:xfrm>
          <a:prstGeom prst="rect">
            <a:avLst/>
          </a:prstGeom>
          <a:noFill/>
          <a:ln w="9525">
            <a:noFill/>
            <a:miter lim="800000"/>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San Marco, Venice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(the same one that floods about four times a year)</a:t>
            </a:r>
          </a:p>
        </p:txBody>
      </p:sp>
    </p:spTree>
    <p:extLst>
      <p:ext uri="{BB962C8B-B14F-4D97-AF65-F5344CB8AC3E}">
        <p14:creationId xmlns:p14="http://schemas.microsoft.com/office/powerpoint/2010/main" val="42131354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8965105"/>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9683" name="Rectangle 3"/>
          <p:cNvSpPr>
            <a:spLocks noGrp="1" noChangeArrowheads="1"/>
          </p:cNvSpPr>
          <p:nvPr>
            <p:ph type="body" idx="1"/>
          </p:nvPr>
        </p:nvSpPr>
        <p:spPr>
          <a:xfrm>
            <a:off x="914400" y="1600200"/>
            <a:ext cx="7315200" cy="4407360"/>
          </a:xfrm>
        </p:spPr>
        <p:txBody>
          <a:bodyPr/>
          <a:lstStyle/>
          <a:p>
            <a:pPr marL="0" indent="0" algn="ctr" eaLnBrk="1" hangingPunct="1">
              <a:lnSpc>
                <a:spcPct val="90000"/>
              </a:lnSpc>
              <a:buNone/>
            </a:pPr>
            <a:endParaRPr lang="en-US" sz="2400" dirty="0"/>
          </a:p>
          <a:p>
            <a:pPr marL="0" indent="0" algn="ctr" eaLnBrk="1" hangingPunct="1">
              <a:lnSpc>
                <a:spcPct val="90000"/>
              </a:lnSpc>
              <a:buNone/>
            </a:pPr>
            <a:r>
              <a:rPr lang="en-US" sz="2400" dirty="0"/>
              <a:t>Even in Italian cities where there is no central piazza, it is well-known that </a:t>
            </a:r>
          </a:p>
          <a:p>
            <a:pPr marL="0" indent="0" algn="ctr" eaLnBrk="1" hangingPunct="1">
              <a:lnSpc>
                <a:spcPct val="90000"/>
              </a:lnSpc>
              <a:buNone/>
            </a:pPr>
            <a:r>
              <a:rPr lang="en-US" sz="3600" b="1" dirty="0"/>
              <a:t>certain avenues</a:t>
            </a:r>
            <a:r>
              <a:rPr lang="en-US" dirty="0"/>
              <a:t> </a:t>
            </a:r>
            <a:r>
              <a:rPr lang="en-US" b="1" dirty="0"/>
              <a:t>serve as substitutes </a:t>
            </a:r>
            <a:r>
              <a:rPr lang="en-US" sz="2400" dirty="0"/>
              <a:t>for them, and the village-like behavior is replaced along them</a:t>
            </a:r>
          </a:p>
          <a:p>
            <a:pPr marL="0" indent="0" algn="ctr" eaLnBrk="1" hangingPunct="1">
              <a:lnSpc>
                <a:spcPct val="90000"/>
              </a:lnSpc>
              <a:buNone/>
            </a:pPr>
            <a:endParaRPr lang="en-US" sz="1200" dirty="0"/>
          </a:p>
          <a:p>
            <a:pPr lvl="1" eaLnBrk="1" hangingPunct="1">
              <a:lnSpc>
                <a:spcPct val="90000"/>
              </a:lnSpc>
            </a:pPr>
            <a:r>
              <a:rPr lang="en-US" dirty="0"/>
              <a:t>On these avenues there are many </a:t>
            </a:r>
            <a:r>
              <a:rPr lang="en-US" sz="3200" b="1" dirty="0"/>
              <a:t>outdoor caf</a:t>
            </a:r>
            <a:r>
              <a:rPr lang="en-US" sz="3200" b="1" dirty="0">
                <a:cs typeface="Arial" charset="0"/>
              </a:rPr>
              <a:t>és</a:t>
            </a:r>
            <a:endParaRPr lang="en-US" b="1" dirty="0">
              <a:cs typeface="Arial" charset="0"/>
            </a:endParaRPr>
          </a:p>
          <a:p>
            <a:pPr lvl="2" eaLnBrk="1" hangingPunct="1">
              <a:lnSpc>
                <a:spcPct val="90000"/>
              </a:lnSpc>
            </a:pPr>
            <a:r>
              <a:rPr lang="en-US" dirty="0">
                <a:cs typeface="Arial" charset="0"/>
              </a:rPr>
              <a:t>Italy has far more bars and restaurants per capita than comparable European nations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0707" name="Rectangle 3"/>
          <p:cNvSpPr>
            <a:spLocks noGrp="1" noChangeArrowheads="1"/>
          </p:cNvSpPr>
          <p:nvPr>
            <p:ph type="body" idx="1"/>
          </p:nvPr>
        </p:nvSpPr>
        <p:spPr>
          <a:xfrm>
            <a:off x="914400" y="1600200"/>
            <a:ext cx="7315200" cy="4632037"/>
          </a:xfrm>
        </p:spPr>
        <p:txBody>
          <a:bodyPr/>
          <a:lstStyle/>
          <a:p>
            <a:pPr marL="0" lvl="1" indent="0" algn="ctr" eaLnBrk="1" hangingPunct="1">
              <a:lnSpc>
                <a:spcPct val="90000"/>
              </a:lnSpc>
              <a:buNone/>
            </a:pPr>
            <a:r>
              <a:rPr lang="en-US" sz="2400" dirty="0">
                <a:solidFill>
                  <a:schemeClr val="accent1"/>
                </a:solidFill>
              </a:rPr>
              <a:t>On these avenues there are many </a:t>
            </a:r>
            <a:r>
              <a:rPr lang="en-US" b="1" dirty="0">
                <a:solidFill>
                  <a:schemeClr val="accent1"/>
                </a:solidFill>
              </a:rPr>
              <a:t>outdoor caf</a:t>
            </a:r>
            <a:r>
              <a:rPr lang="en-US" b="1" dirty="0">
                <a:solidFill>
                  <a:schemeClr val="accent1"/>
                </a:solidFill>
                <a:cs typeface="Arial" charset="0"/>
              </a:rPr>
              <a:t>és</a:t>
            </a:r>
            <a:endParaRPr lang="en-US" sz="2400" b="1" dirty="0">
              <a:solidFill>
                <a:schemeClr val="accent1"/>
              </a:solidFill>
              <a:cs typeface="Arial" charset="0"/>
            </a:endParaRPr>
          </a:p>
          <a:p>
            <a:pPr lvl="2" eaLnBrk="1" hangingPunct="1">
              <a:lnSpc>
                <a:spcPct val="90000"/>
              </a:lnSpc>
            </a:pPr>
            <a:r>
              <a:rPr lang="en-US" dirty="0">
                <a:solidFill>
                  <a:schemeClr val="accent1"/>
                </a:solidFill>
                <a:cs typeface="Arial" charset="0"/>
              </a:rPr>
              <a:t>Italy has </a:t>
            </a:r>
            <a:r>
              <a:rPr lang="en-US" sz="2800" b="1" dirty="0">
                <a:solidFill>
                  <a:srgbClr val="000000"/>
                </a:solidFill>
                <a:cs typeface="Arial" charset="0"/>
              </a:rPr>
              <a:t>far more bars and restaurants </a:t>
            </a:r>
            <a:r>
              <a:rPr lang="en-US" dirty="0">
                <a:solidFill>
                  <a:schemeClr val="accent1"/>
                </a:solidFill>
                <a:cs typeface="Arial" charset="0"/>
              </a:rPr>
              <a:t>per capita than comparable European nations</a:t>
            </a:r>
          </a:p>
          <a:p>
            <a:pPr lvl="2" eaLnBrk="1" hangingPunct="1">
              <a:lnSpc>
                <a:spcPct val="90000"/>
              </a:lnSpc>
            </a:pPr>
            <a:endParaRPr lang="en-US" dirty="0">
              <a:cs typeface="Arial" charset="0"/>
            </a:endParaRPr>
          </a:p>
          <a:p>
            <a:pPr lvl="3" eaLnBrk="1" hangingPunct="1">
              <a:lnSpc>
                <a:spcPct val="90000"/>
              </a:lnSpc>
            </a:pPr>
            <a:r>
              <a:rPr lang="en-US" sz="2800" b="1" dirty="0">
                <a:solidFill>
                  <a:srgbClr val="FF0000"/>
                </a:solidFill>
                <a:cs typeface="Arial" charset="0"/>
              </a:rPr>
              <a:t>Italy:</a:t>
            </a:r>
            <a:r>
              <a:rPr lang="en-US" sz="2400" dirty="0">
                <a:solidFill>
                  <a:srgbClr val="FF0000"/>
                </a:solidFill>
                <a:cs typeface="Arial" charset="0"/>
              </a:rPr>
              <a:t>	   	</a:t>
            </a:r>
            <a:r>
              <a:rPr lang="en-US" sz="2800" b="1" dirty="0">
                <a:solidFill>
                  <a:srgbClr val="FF0000"/>
                </a:solidFill>
                <a:cs typeface="Arial" charset="0"/>
              </a:rPr>
              <a:t>257</a:t>
            </a:r>
            <a:r>
              <a:rPr lang="en-US" sz="2400" dirty="0">
                <a:solidFill>
                  <a:srgbClr val="FF0000"/>
                </a:solidFill>
                <a:cs typeface="Arial" charset="0"/>
              </a:rPr>
              <a:t>   </a:t>
            </a:r>
            <a:r>
              <a:rPr lang="en-US" sz="1800" dirty="0">
                <a:solidFill>
                  <a:srgbClr val="FF0000"/>
                </a:solidFill>
                <a:cs typeface="Arial" charset="0"/>
              </a:rPr>
              <a:t>(inhabitants per café 				    and restaurant)</a:t>
            </a:r>
          </a:p>
          <a:p>
            <a:pPr lvl="3" eaLnBrk="1" hangingPunct="1">
              <a:lnSpc>
                <a:spcPct val="90000"/>
              </a:lnSpc>
            </a:pPr>
            <a:r>
              <a:rPr lang="en-US" sz="2400" dirty="0">
                <a:cs typeface="Arial" charset="0"/>
              </a:rPr>
              <a:t>Britain: 	  	451</a:t>
            </a:r>
          </a:p>
          <a:p>
            <a:pPr lvl="3" eaLnBrk="1" hangingPunct="1">
              <a:lnSpc>
                <a:spcPct val="90000"/>
              </a:lnSpc>
            </a:pPr>
            <a:r>
              <a:rPr lang="en-US" sz="2400" dirty="0">
                <a:cs typeface="Arial" charset="0"/>
              </a:rPr>
              <a:t>France:	   	795 </a:t>
            </a:r>
          </a:p>
          <a:p>
            <a:pPr lvl="3" eaLnBrk="1" hangingPunct="1">
              <a:lnSpc>
                <a:spcPct val="90000"/>
              </a:lnSpc>
            </a:pPr>
            <a:r>
              <a:rPr lang="en-US" sz="2400" dirty="0">
                <a:cs typeface="Arial" charset="0"/>
              </a:rPr>
              <a:t>Germany:	558</a:t>
            </a:r>
          </a:p>
          <a:p>
            <a:pPr lvl="3" eaLnBrk="1" hangingPunct="1">
              <a:lnSpc>
                <a:spcPct val="90000"/>
              </a:lnSpc>
            </a:pPr>
            <a:r>
              <a:rPr lang="en-US" sz="2400" dirty="0">
                <a:cs typeface="Arial" charset="0"/>
              </a:rPr>
              <a:t>Spain:	  	778</a:t>
            </a:r>
          </a:p>
          <a:p>
            <a:pPr lvl="4" eaLnBrk="1" hangingPunct="1">
              <a:lnSpc>
                <a:spcPct val="90000"/>
              </a:lnSpc>
              <a:buFontTx/>
              <a:buNone/>
            </a:pPr>
            <a:r>
              <a:rPr lang="en-US" sz="1200" dirty="0">
                <a:cs typeface="Arial" charset="0"/>
              </a:rPr>
              <a:t>                                       (Richard 1995)</a:t>
            </a:r>
          </a:p>
        </p:txBody>
      </p:sp>
      <p:sp>
        <p:nvSpPr>
          <p:cNvPr id="5" name="AutoShape 8"/>
          <p:cNvSpPr>
            <a:spLocks noChangeArrowheads="1"/>
          </p:cNvSpPr>
          <p:nvPr/>
        </p:nvSpPr>
        <p:spPr bwMode="auto">
          <a:xfrm rot="16200000">
            <a:off x="163399" y="3632539"/>
            <a:ext cx="485775" cy="478745"/>
          </a:xfrm>
          <a:prstGeom prst="downArrow">
            <a:avLst>
              <a:gd name="adj1" fmla="val 50000"/>
              <a:gd name="adj2" fmla="val 50245"/>
            </a:avLst>
          </a:prstGeom>
          <a:solidFill>
            <a:srgbClr val="C000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059342" y="6551842"/>
            <a:ext cx="299152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http://www.liveromelikearoman.com/piazzatoday.htm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1731" name="Picture 7"/>
          <p:cNvPicPr>
            <a:picLocks noChangeAspect="1" noChangeArrowheads="1"/>
          </p:cNvPicPr>
          <p:nvPr/>
        </p:nvPicPr>
        <p:blipFill>
          <a:blip r:embed="rId3" cstate="print"/>
          <a:srcRect/>
          <a:stretch>
            <a:fillRect/>
          </a:stretch>
        </p:blipFill>
        <p:spPr bwMode="auto">
          <a:xfrm>
            <a:off x="685800" y="381000"/>
            <a:ext cx="7772400" cy="5465364"/>
          </a:xfrm>
          <a:prstGeom prst="rect">
            <a:avLst/>
          </a:prstGeom>
          <a:noFill/>
          <a:ln w="9525">
            <a:noFill/>
            <a:miter lim="800000"/>
            <a:headEnd/>
            <a:tailEnd/>
          </a:ln>
        </p:spPr>
      </p:pic>
      <p:sp>
        <p:nvSpPr>
          <p:cNvPr id="201732" name="Rectangle 8"/>
          <p:cNvSpPr>
            <a:spLocks noChangeArrowheads="1"/>
          </p:cNvSpPr>
          <p:nvPr/>
        </p:nvSpPr>
        <p:spPr bwMode="auto">
          <a:xfrm>
            <a:off x="3181350" y="5911850"/>
            <a:ext cx="2762250" cy="33655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a:t>
            </a:r>
            <a:r>
              <a:rPr kumimoji="0" lang="en-US" sz="1600" b="0"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Sant'Egidio</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Rome</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99683" name="Rectangle 3"/>
          <p:cNvSpPr>
            <a:spLocks noGrp="1" noChangeArrowheads="1"/>
          </p:cNvSpPr>
          <p:nvPr>
            <p:ph type="body" idx="1"/>
          </p:nvPr>
        </p:nvSpPr>
        <p:spPr>
          <a:xfrm>
            <a:off x="914400" y="1600200"/>
            <a:ext cx="7315200" cy="4388894"/>
          </a:xfrm>
        </p:spPr>
        <p:txBody>
          <a:bodyPr/>
          <a:lstStyle/>
          <a:p>
            <a:pPr marL="0" indent="0" algn="ctr" eaLnBrk="1" hangingPunct="1">
              <a:lnSpc>
                <a:spcPct val="90000"/>
              </a:lnSpc>
              <a:buNone/>
            </a:pPr>
            <a:endParaRPr lang="en-US" sz="2400" dirty="0">
              <a:solidFill>
                <a:schemeClr val="accent1">
                  <a:lumMod val="90000"/>
                </a:schemeClr>
              </a:solidFill>
            </a:endParaRPr>
          </a:p>
          <a:p>
            <a:pPr marL="0" indent="0" algn="ctr" eaLnBrk="1" hangingPunct="1">
              <a:lnSpc>
                <a:spcPct val="90000"/>
              </a:lnSpc>
              <a:buNone/>
            </a:pPr>
            <a:r>
              <a:rPr lang="en-US" sz="2400" dirty="0">
                <a:solidFill>
                  <a:schemeClr val="accent1">
                    <a:lumMod val="90000"/>
                  </a:schemeClr>
                </a:solidFill>
              </a:rPr>
              <a:t>Even in Italian cities where there is no central piazza, it is well-known that </a:t>
            </a:r>
          </a:p>
          <a:p>
            <a:pPr marL="0" indent="0" algn="ctr" eaLnBrk="1" hangingPunct="1">
              <a:lnSpc>
                <a:spcPct val="90000"/>
              </a:lnSpc>
              <a:buNone/>
            </a:pPr>
            <a:r>
              <a:rPr lang="en-US" sz="3600" b="1" dirty="0">
                <a:solidFill>
                  <a:schemeClr val="accent1">
                    <a:lumMod val="90000"/>
                  </a:schemeClr>
                </a:solidFill>
              </a:rPr>
              <a:t>certain avenues</a:t>
            </a:r>
            <a:r>
              <a:rPr lang="en-US" dirty="0">
                <a:solidFill>
                  <a:schemeClr val="accent1">
                    <a:lumMod val="90000"/>
                  </a:schemeClr>
                </a:solidFill>
              </a:rPr>
              <a:t> </a:t>
            </a:r>
            <a:r>
              <a:rPr lang="en-US" b="1" dirty="0">
                <a:solidFill>
                  <a:schemeClr val="accent1">
                    <a:lumMod val="90000"/>
                  </a:schemeClr>
                </a:solidFill>
              </a:rPr>
              <a:t>serve as substitutes </a:t>
            </a:r>
            <a:r>
              <a:rPr lang="en-US" sz="2400" dirty="0">
                <a:solidFill>
                  <a:schemeClr val="accent1">
                    <a:lumMod val="90000"/>
                  </a:schemeClr>
                </a:solidFill>
              </a:rPr>
              <a:t>for them, and the village-like behavior is replaced along them</a:t>
            </a:r>
          </a:p>
          <a:p>
            <a:pPr marL="0" indent="0" algn="ctr" eaLnBrk="1" hangingPunct="1">
              <a:lnSpc>
                <a:spcPct val="90000"/>
              </a:lnSpc>
              <a:buNone/>
            </a:pPr>
            <a:endParaRPr lang="en-US" sz="1200" dirty="0"/>
          </a:p>
          <a:p>
            <a:pPr lvl="1" eaLnBrk="1" hangingPunct="1">
              <a:lnSpc>
                <a:spcPct val="90000"/>
              </a:lnSpc>
            </a:pPr>
            <a:r>
              <a:rPr lang="en-US" dirty="0"/>
              <a:t>And if there’s not a proper outdoor caf</a:t>
            </a:r>
            <a:r>
              <a:rPr lang="en-US" dirty="0">
                <a:cs typeface="Arial" charset="0"/>
              </a:rPr>
              <a:t>é</a:t>
            </a:r>
            <a:br>
              <a:rPr lang="en-US" dirty="0">
                <a:cs typeface="Arial" charset="0"/>
              </a:rPr>
            </a:br>
            <a:r>
              <a:rPr lang="en-US" dirty="0">
                <a:cs typeface="Arial" charset="0"/>
              </a:rPr>
              <a:t>there will still be tables and chairs and other places to sit and visit in the public space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3815963" y="6199496"/>
            <a:ext cx="1478290"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Willie Henderson</a:t>
            </a:r>
          </a:p>
        </p:txBody>
      </p:sp>
      <p:sp>
        <p:nvSpPr>
          <p:cNvPr id="201732" name="Rectangle 8"/>
          <p:cNvSpPr>
            <a:spLocks noChangeArrowheads="1"/>
          </p:cNvSpPr>
          <p:nvPr/>
        </p:nvSpPr>
        <p:spPr bwMode="auto">
          <a:xfrm>
            <a:off x="1066800" y="5894696"/>
            <a:ext cx="697729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Castagneto</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Carducci, Province of Livorno, region of Tuscany, Italy</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5" name="Picture 4" descr="Hill-town blues 020"/>
          <p:cNvPicPr>
            <a:picLocks noChangeAspect="1" noChangeArrowheads="1"/>
          </p:cNvPicPr>
          <p:nvPr/>
        </p:nvPicPr>
        <p:blipFill>
          <a:blip r:embed="rId2" cstate="print"/>
          <a:srcRect/>
          <a:stretch>
            <a:fillRect/>
          </a:stretch>
        </p:blipFill>
        <p:spPr bwMode="auto">
          <a:xfrm>
            <a:off x="685800" y="33669"/>
            <a:ext cx="7772400" cy="5828955"/>
          </a:xfrm>
          <a:prstGeom prst="rect">
            <a:avLst/>
          </a:prstGeom>
          <a:noFill/>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2755" name="Rectangle 3"/>
          <p:cNvSpPr>
            <a:spLocks noChangeArrowheads="1"/>
          </p:cNvSpPr>
          <p:nvPr/>
        </p:nvSpPr>
        <p:spPr bwMode="auto">
          <a:xfrm>
            <a:off x="2303461" y="5972628"/>
            <a:ext cx="454002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202756" name="Picture 5"/>
          <p:cNvPicPr>
            <a:picLocks noChangeAspect="1" noChangeArrowheads="1"/>
          </p:cNvPicPr>
          <p:nvPr/>
        </p:nvPicPr>
        <p:blipFill>
          <a:blip r:embed="rId3" cstate="print"/>
          <a:srcRect/>
          <a:stretch>
            <a:fillRect/>
          </a:stretch>
        </p:blipFill>
        <p:spPr bwMode="auto">
          <a:xfrm>
            <a:off x="155349" y="359226"/>
            <a:ext cx="8821737" cy="5486400"/>
          </a:xfrm>
          <a:prstGeom prst="rect">
            <a:avLst/>
          </a:prstGeom>
          <a:noFill/>
          <a:ln w="9525">
            <a:noFill/>
            <a:miter lim="800000"/>
            <a:headEnd/>
            <a:tailEnd/>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03779" name="Rectangle 3"/>
          <p:cNvSpPr>
            <a:spLocks noGrp="1" noChangeArrowheads="1"/>
          </p:cNvSpPr>
          <p:nvPr>
            <p:ph type="body" idx="1"/>
          </p:nvPr>
        </p:nvSpPr>
        <p:spPr>
          <a:xfrm>
            <a:off x="914400" y="2481942"/>
            <a:ext cx="7315200" cy="3046988"/>
          </a:xfrm>
        </p:spPr>
        <p:txBody>
          <a:bodyPr/>
          <a:lstStyle/>
          <a:p>
            <a:pPr marL="0" indent="0" algn="ctr" eaLnBrk="1" hangingPunct="1">
              <a:spcBef>
                <a:spcPts val="0"/>
              </a:spcBef>
              <a:buNone/>
            </a:pPr>
            <a:r>
              <a:rPr lang="en-US" dirty="0" err="1"/>
              <a:t>Venezia</a:t>
            </a:r>
            <a:r>
              <a:rPr lang="en-US" dirty="0"/>
              <a:t> </a:t>
            </a:r>
            <a:r>
              <a:rPr lang="en-US" sz="1600" dirty="0"/>
              <a:t>(1997)</a:t>
            </a:r>
            <a:r>
              <a:rPr lang="en-US" dirty="0"/>
              <a:t> suggests that the large </a:t>
            </a:r>
          </a:p>
          <a:p>
            <a:pPr algn="ctr" eaLnBrk="1" hangingPunct="1">
              <a:spcBef>
                <a:spcPts val="0"/>
              </a:spcBef>
              <a:buFontTx/>
              <a:buNone/>
            </a:pPr>
            <a:r>
              <a:rPr lang="en-US" dirty="0"/>
              <a:t>	</a:t>
            </a:r>
            <a:r>
              <a:rPr lang="en-US" b="1" dirty="0"/>
              <a:t>piazza</a:t>
            </a:r>
            <a:r>
              <a:rPr lang="en-US" dirty="0"/>
              <a:t> is more descriptive of </a:t>
            </a:r>
            <a:r>
              <a:rPr lang="en-US" b="1" dirty="0"/>
              <a:t>southern</a:t>
            </a:r>
            <a:r>
              <a:rPr lang="en-US" dirty="0"/>
              <a:t> Italy, </a:t>
            </a:r>
            <a:br>
              <a:rPr lang="en-US" dirty="0"/>
            </a:br>
            <a:r>
              <a:rPr lang="en-US" dirty="0"/>
              <a:t>whereas </a:t>
            </a:r>
            <a:r>
              <a:rPr lang="en-US" b="1" dirty="0"/>
              <a:t>bars</a:t>
            </a:r>
            <a:r>
              <a:rPr lang="en-US" dirty="0"/>
              <a:t> </a:t>
            </a:r>
            <a:br>
              <a:rPr lang="en-US" dirty="0"/>
            </a:br>
            <a:r>
              <a:rPr lang="en-US" dirty="0"/>
              <a:t>(and the adjoining small parks) </a:t>
            </a:r>
            <a:br>
              <a:rPr lang="en-US" dirty="0"/>
            </a:br>
            <a:r>
              <a:rPr lang="en-US" dirty="0"/>
              <a:t>are more descriptive of </a:t>
            </a:r>
            <a:r>
              <a:rPr lang="en-US" b="1" dirty="0"/>
              <a:t>northern</a:t>
            </a:r>
            <a:r>
              <a:rPr lang="en-US" dirty="0"/>
              <a:t> 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3460196" y="6551842"/>
            <a:ext cx="221567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www.bed-breakfast-italy.com/bars.htm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04803" name="Rectangle 4"/>
          <p:cNvSpPr>
            <a:spLocks noChangeArrowheads="1"/>
          </p:cNvSpPr>
          <p:nvPr/>
        </p:nvSpPr>
        <p:spPr bwMode="auto">
          <a:xfrm>
            <a:off x="1954409" y="5986046"/>
            <a:ext cx="5222905" cy="338554"/>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Bar in </a:t>
            </a:r>
            <a:r>
              <a:rPr kumimoji="0" lang="it-IT"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Piazza dei Signori</a:t>
            </a:r>
            <a:r>
              <a:rPr kumimoji="0" lang="it-IT"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Vicenza, Northern Italy</a:t>
            </a:r>
            <a:endPar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204804" name="Picture 5"/>
          <p:cNvPicPr>
            <a:picLocks noChangeAspect="1" noChangeArrowheads="1"/>
          </p:cNvPicPr>
          <p:nvPr/>
        </p:nvPicPr>
        <p:blipFill>
          <a:blip r:embed="rId3" cstate="print"/>
          <a:srcRect/>
          <a:stretch>
            <a:fillRect/>
          </a:stretch>
        </p:blipFill>
        <p:spPr bwMode="auto">
          <a:xfrm>
            <a:off x="152400" y="351972"/>
            <a:ext cx="8821738" cy="5486400"/>
          </a:xfrm>
          <a:prstGeom prst="rect">
            <a:avLst/>
          </a:prstGeom>
          <a:noFill/>
          <a:ln w="9525">
            <a:noFill/>
            <a:miter lim="800000"/>
            <a:headEnd/>
            <a:tailEnd/>
          </a:ln>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9000"/>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What about “outsiders”?</a:t>
            </a:r>
          </a:p>
        </p:txBody>
      </p:sp>
    </p:spTree>
    <p:extLst>
      <p:ext uri="{BB962C8B-B14F-4D97-AF65-F5344CB8AC3E}">
        <p14:creationId xmlns:p14="http://schemas.microsoft.com/office/powerpoint/2010/main" val="2743853016"/>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72054896"/>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generally speaking, everyone is considered to be an outsider except members of the family . . .</a:t>
            </a:r>
          </a:p>
        </p:txBody>
      </p:sp>
    </p:spTree>
    <p:extLst>
      <p:ext uri="{BB962C8B-B14F-4D97-AF65-F5344CB8AC3E}">
        <p14:creationId xmlns:p14="http://schemas.microsoft.com/office/powerpoint/2010/main" val="550535877"/>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895375"/>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Italians have generally been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leery of  outsiders .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generally speaking, everyone is considered to be an outsider except members of the family . . .</a:t>
            </a:r>
          </a:p>
        </p:txBody>
      </p:sp>
      <p:sp>
        <p:nvSpPr>
          <p:cNvPr id="3" name="Rectangle 2">
            <a:extLst>
              <a:ext uri="{FF2B5EF4-FFF2-40B4-BE49-F238E27FC236}">
                <a16:creationId xmlns:a16="http://schemas.microsoft.com/office/drawing/2014/main" id="{716D4D91-A399-484E-AEB0-3FFCC0B68A49}"/>
              </a:ext>
            </a:extLst>
          </p:cNvPr>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17076450"/>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10377" y="3096161"/>
            <a:ext cx="7315200" cy="2000548"/>
          </a:xfrm>
        </p:spPr>
        <p:txBody>
          <a:bodyPr/>
          <a:lstStyle/>
          <a:p>
            <a:pPr marL="0" indent="0" algn="ctr" eaLnBrk="1" hangingPunct="1">
              <a:spcBef>
                <a:spcPts val="0"/>
              </a:spcBef>
              <a:buNone/>
            </a:pPr>
            <a:r>
              <a:rPr lang="en-US" sz="3600" b="1" dirty="0"/>
              <a:t>Many Italians do not put much faith in what others who are not family members say . . .</a:t>
            </a:r>
          </a:p>
          <a:p>
            <a:pPr marL="0" indent="0" eaLnBrk="1" hangingPunct="1">
              <a:spcBef>
                <a:spcPts val="0"/>
              </a:spcBef>
              <a:buNone/>
            </a:pPr>
            <a:endParaRPr lang="en-US" sz="1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294207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9834816"/>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2133600"/>
            <a:ext cx="7315200" cy="3539430"/>
          </a:xfrm>
        </p:spPr>
        <p:txBody>
          <a:bodyPr/>
          <a:lstStyle/>
          <a:p>
            <a:pPr marL="0" indent="0" algn="ctr" eaLnBrk="1" hangingPunct="1">
              <a:spcBef>
                <a:spcPts val="0"/>
              </a:spcBef>
              <a:buNone/>
            </a:pPr>
            <a:r>
              <a:rPr lang="en-US" sz="2000" dirty="0">
                <a:solidFill>
                  <a:schemeClr val="bg1">
                    <a:lumMod val="75000"/>
                  </a:schemeClr>
                </a:solidFill>
              </a:rPr>
              <a:t>The characteristics of the chorus and soloist can also be applied to other aspects of Italian culture . . .</a:t>
            </a:r>
          </a:p>
          <a:p>
            <a:pPr eaLnBrk="1" hangingPunct="1">
              <a:spcBef>
                <a:spcPts val="0"/>
              </a:spcBef>
            </a:pPr>
            <a:endParaRPr lang="en-US" sz="1600" dirty="0"/>
          </a:p>
          <a:p>
            <a:pPr marL="0" lvl="1" indent="0" algn="ctr" eaLnBrk="1" hangingPunct="1">
              <a:spcBef>
                <a:spcPts val="0"/>
              </a:spcBef>
              <a:buNone/>
            </a:pPr>
            <a:r>
              <a:rPr lang="en-US" sz="3200" b="1" dirty="0">
                <a:solidFill>
                  <a:schemeClr val="bg1">
                    <a:lumMod val="75000"/>
                  </a:schemeClr>
                </a:solidFill>
              </a:rPr>
              <a:t>Italians tend to be individualistic people, yet they place importance on the group . . .</a:t>
            </a:r>
          </a:p>
          <a:p>
            <a:pPr lvl="1" eaLnBrk="1" hangingPunct="1">
              <a:spcBef>
                <a:spcPts val="0"/>
              </a:spcBef>
            </a:pPr>
            <a:endParaRPr lang="en-US" sz="1600" dirty="0"/>
          </a:p>
          <a:p>
            <a:pPr marL="463550" lvl="2" indent="-231775" eaLnBrk="1" hangingPunct="1">
              <a:spcBef>
                <a:spcPts val="0"/>
              </a:spcBef>
            </a:pPr>
            <a:r>
              <a:rPr lang="en-US" sz="3200" b="1" dirty="0">
                <a:solidFill>
                  <a:srgbClr val="FF0000"/>
                </a:solidFill>
              </a:rPr>
              <a:t>The family </a:t>
            </a:r>
            <a:r>
              <a:rPr lang="en-US" dirty="0"/>
              <a:t>is the primary group that influences individuals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78718002"/>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t>Closeness within the family is strong, </a:t>
            </a:r>
          </a:p>
          <a:p>
            <a:pPr marL="0" lvl="1" indent="0" algn="ctr" eaLnBrk="1" hangingPunct="1">
              <a:spcBef>
                <a:spcPts val="0"/>
              </a:spcBef>
              <a:buNone/>
            </a:pPr>
            <a:r>
              <a:rPr lang="en-US" dirty="0"/>
              <a:t>and family members tend to be </a:t>
            </a:r>
          </a:p>
          <a:p>
            <a:pPr marL="0" lvl="1" indent="0" algn="ctr" eaLnBrk="1" hangingPunct="1">
              <a:spcBef>
                <a:spcPts val="0"/>
              </a:spcBef>
              <a:buNone/>
            </a:pPr>
            <a:r>
              <a:rPr lang="en-US" sz="3200" b="1" dirty="0"/>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4379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3"/>
          <p:cNvSpPr>
            <a:spLocks noGrp="1" noChangeArrowheads="1"/>
          </p:cNvSpPr>
          <p:nvPr>
            <p:ph type="body" idx="1"/>
          </p:nvPr>
        </p:nvSpPr>
        <p:spPr>
          <a:xfrm>
            <a:off x="900752" y="2121202"/>
            <a:ext cx="7315200" cy="1446550"/>
          </a:xfrm>
        </p:spPr>
        <p:txBody>
          <a:bodyPr/>
          <a:lstStyle/>
          <a:p>
            <a:pPr marL="0" lvl="1" indent="0" algn="ctr" eaLnBrk="1" hangingPunct="1">
              <a:spcBef>
                <a:spcPts val="0"/>
              </a:spcBef>
              <a:buNone/>
            </a:pPr>
            <a:r>
              <a:rPr lang="en-US" dirty="0">
                <a:solidFill>
                  <a:schemeClr val="bg1">
                    <a:lumMod val="75000"/>
                  </a:schemeClr>
                </a:solidFill>
              </a:rPr>
              <a:t>Closeness within the family is strong, </a:t>
            </a:r>
          </a:p>
          <a:p>
            <a:pPr marL="0" lvl="1" indent="0" algn="ctr" eaLnBrk="1" hangingPunct="1">
              <a:spcBef>
                <a:spcPts val="0"/>
              </a:spcBef>
              <a:buNone/>
            </a:pPr>
            <a:r>
              <a:rPr lang="en-US" dirty="0">
                <a:solidFill>
                  <a:schemeClr val="bg1">
                    <a:lumMod val="75000"/>
                  </a:schemeClr>
                </a:solidFill>
              </a:rPr>
              <a:t>and family members tend to be </a:t>
            </a:r>
          </a:p>
          <a:p>
            <a:pPr marL="0" lvl="1" indent="0" algn="ctr" eaLnBrk="1" hangingPunct="1">
              <a:spcBef>
                <a:spcPts val="0"/>
              </a:spcBef>
              <a:buNone/>
            </a:pPr>
            <a:r>
              <a:rPr lang="en-US" sz="3200" b="1" dirty="0">
                <a:solidFill>
                  <a:schemeClr val="bg1">
                    <a:lumMod val="75000"/>
                  </a:schemeClr>
                </a:solidFill>
              </a:rPr>
              <a:t>much less trustful of those outside it</a:t>
            </a:r>
          </a:p>
        </p:txBody>
      </p:sp>
      <p:sp>
        <p:nvSpPr>
          <p:cNvPr id="25190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4053512"/>
            <a:ext cx="73152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This helps to explain why Italians,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like operatic singers, </a:t>
            </a:r>
          </a:p>
          <a:p>
            <a:pPr marL="0" marR="0" lvl="2"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emotionally passionate toward friends and extended family</a:t>
            </a: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153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7683" name="Rectangle 3"/>
          <p:cNvSpPr>
            <a:spLocks noGrp="1" noChangeArrowheads="1"/>
          </p:cNvSpPr>
          <p:nvPr>
            <p:ph type="body" idx="1"/>
          </p:nvPr>
        </p:nvSpPr>
        <p:spPr>
          <a:xfrm>
            <a:off x="914400" y="2480370"/>
            <a:ext cx="7315200" cy="3539430"/>
          </a:xfrm>
        </p:spPr>
        <p:txBody>
          <a:bodyPr/>
          <a:lstStyle/>
          <a:p>
            <a:pPr marL="0" indent="0" algn="ctr" eaLnBrk="1" hangingPunct="1">
              <a:spcBef>
                <a:spcPts val="0"/>
              </a:spcBef>
              <a:buNone/>
            </a:pPr>
            <a:r>
              <a:rPr lang="en-US" dirty="0"/>
              <a:t>Italians also try to avoid risk and uncertainty in everyday life, </a:t>
            </a:r>
          </a:p>
          <a:p>
            <a:pPr marL="0" indent="0" algn="ctr" eaLnBrk="1" hangingPunct="1">
              <a:spcBef>
                <a:spcPts val="0"/>
              </a:spcBef>
              <a:buNone/>
            </a:pPr>
            <a:r>
              <a:rPr lang="en-US" b="1" dirty="0"/>
              <a:t>preferring friends over strangers </a:t>
            </a:r>
          </a:p>
          <a:p>
            <a:pPr marL="0" indent="0" algn="ctr" eaLnBrk="1" hangingPunct="1">
              <a:spcBef>
                <a:spcPts val="0"/>
              </a:spcBef>
              <a:buNone/>
            </a:pPr>
            <a:r>
              <a:rPr lang="en-US" b="1" dirty="0"/>
              <a:t>and familiar over new or strange situations</a:t>
            </a:r>
            <a:r>
              <a:rPr lang="en-US" dirty="0"/>
              <a:t>, </a:t>
            </a:r>
          </a:p>
          <a:p>
            <a:pPr marL="0" indent="0" algn="ctr" eaLnBrk="1" hangingPunct="1">
              <a:spcBef>
                <a:spcPts val="0"/>
              </a:spcBef>
              <a:buNone/>
            </a:pPr>
            <a:r>
              <a:rPr lang="en-US" dirty="0"/>
              <a:t>as their behavior in the piazza and externalization would confirm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5080291"/>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p:cNvSpPr>
            <a:spLocks noGrp="1" noChangeArrowheads="1"/>
          </p:cNvSpPr>
          <p:nvPr>
            <p:ph type="body" idx="1"/>
          </p:nvPr>
        </p:nvSpPr>
        <p:spPr>
          <a:xfrm>
            <a:off x="914400" y="1600200"/>
            <a:ext cx="7315200" cy="5139869"/>
          </a:xfrm>
        </p:spPr>
        <p:txBody>
          <a:bodyPr/>
          <a:lstStyle/>
          <a:p>
            <a:pPr marL="0" indent="0" algn="ctr" eaLnBrk="1" hangingPunct="1">
              <a:lnSpc>
                <a:spcPct val="90000"/>
              </a:lnSpc>
              <a:buNone/>
            </a:pPr>
            <a:r>
              <a:rPr lang="en-US" sz="2800" b="1" dirty="0"/>
              <a:t>As indicated earlier, the north of Italy has been very successful economically</a:t>
            </a:r>
          </a:p>
          <a:p>
            <a:pPr eaLnBrk="1" hangingPunct="1">
              <a:lnSpc>
                <a:spcPct val="90000"/>
              </a:lnSpc>
            </a:pPr>
            <a:endParaRPr lang="en-US" sz="1600" dirty="0"/>
          </a:p>
          <a:p>
            <a:pPr lvl="1" eaLnBrk="1" hangingPunct="1">
              <a:lnSpc>
                <a:spcPct val="90000"/>
              </a:lnSpc>
            </a:pPr>
            <a:r>
              <a:rPr lang="en-US" sz="2400" dirty="0"/>
              <a:t>Most of this success is due to the existence of small firms specializing in particular products</a:t>
            </a:r>
          </a:p>
          <a:p>
            <a:pPr lvl="1" eaLnBrk="1" hangingPunct="1">
              <a:lnSpc>
                <a:spcPct val="90000"/>
              </a:lnSpc>
            </a:pPr>
            <a:endParaRPr lang="en-US" sz="1600" dirty="0"/>
          </a:p>
          <a:p>
            <a:pPr lvl="1" eaLnBrk="1" hangingPunct="1">
              <a:lnSpc>
                <a:spcPct val="90000"/>
              </a:lnSpc>
            </a:pPr>
            <a:r>
              <a:rPr lang="en-US" sz="2400" dirty="0"/>
              <a:t>These firms both compete and cooperate with one another</a:t>
            </a:r>
          </a:p>
          <a:p>
            <a:pPr lvl="1" eaLnBrk="1" hangingPunct="1">
              <a:lnSpc>
                <a:spcPct val="90000"/>
              </a:lnSpc>
            </a:pPr>
            <a:endParaRPr lang="en-US" sz="1600" dirty="0"/>
          </a:p>
          <a:p>
            <a:pPr lvl="2" eaLnBrk="1" hangingPunct="1">
              <a:lnSpc>
                <a:spcPct val="90000"/>
              </a:lnSpc>
            </a:pPr>
            <a:r>
              <a:rPr lang="en-US" sz="2000" dirty="0"/>
              <a:t>If one firm cannot honor an order, a neighboring firm will help it produce the product so that the commitment can be kept</a:t>
            </a:r>
          </a:p>
          <a:p>
            <a:pPr lvl="2" eaLnBrk="1" hangingPunct="1">
              <a:lnSpc>
                <a:spcPct val="90000"/>
              </a:lnSpc>
            </a:pPr>
            <a:r>
              <a:rPr lang="en-US" sz="2000" dirty="0"/>
              <a:t>At the same time, firms will cut prices to move ahead of neighboring competitors</a:t>
            </a:r>
          </a:p>
          <a:p>
            <a:pPr lvl="2" eaLnBrk="1" hangingPunct="1">
              <a:lnSpc>
                <a:spcPct val="90000"/>
              </a:lnSpc>
            </a:pPr>
            <a:endParaRPr lang="en-US" sz="2000" dirty="0"/>
          </a:p>
        </p:txBody>
      </p:sp>
      <p:sp>
        <p:nvSpPr>
          <p:cNvPr id="253956" name="Rectangle 8"/>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3242682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4979" name="Rectangle 3"/>
          <p:cNvSpPr>
            <a:spLocks noGrp="1" noChangeArrowheads="1"/>
          </p:cNvSpPr>
          <p:nvPr>
            <p:ph type="body" idx="1"/>
          </p:nvPr>
        </p:nvSpPr>
        <p:spPr>
          <a:xfrm>
            <a:off x="914400" y="2256972"/>
            <a:ext cx="7315200" cy="2955746"/>
          </a:xfrm>
        </p:spPr>
        <p:txBody>
          <a:bodyPr/>
          <a:lstStyle/>
          <a:p>
            <a:pPr marL="0" indent="0" algn="ctr" eaLnBrk="1" hangingPunct="1">
              <a:lnSpc>
                <a:spcPct val="150000"/>
              </a:lnSpc>
              <a:spcBef>
                <a:spcPts val="0"/>
              </a:spcBef>
              <a:buNone/>
            </a:pPr>
            <a:r>
              <a:rPr lang="en-US" dirty="0"/>
              <a:t>These types of close business relationships echo </a:t>
            </a:r>
          </a:p>
          <a:p>
            <a:pPr marL="0" indent="0" algn="ctr" eaLnBrk="1" hangingPunct="1">
              <a:lnSpc>
                <a:spcPct val="150000"/>
              </a:lnSpc>
              <a:spcBef>
                <a:spcPts val="0"/>
              </a:spcBef>
              <a:buNone/>
            </a:pPr>
            <a:r>
              <a:rPr lang="en-US" b="1" dirty="0"/>
              <a:t>family and village patterns </a:t>
            </a:r>
          </a:p>
          <a:p>
            <a:pPr marL="0" indent="0" algn="ctr" eaLnBrk="1" hangingPunct="1">
              <a:lnSpc>
                <a:spcPct val="150000"/>
              </a:lnSpc>
              <a:spcBef>
                <a:spcPts val="0"/>
              </a:spcBef>
              <a:buNone/>
            </a:pPr>
            <a:r>
              <a:rPr lang="en-US" dirty="0">
                <a:solidFill>
                  <a:schemeClr val="bg1">
                    <a:lumMod val="75000"/>
                  </a:schemeClr>
                </a:solidFill>
              </a:rPr>
              <a:t>that are also expressed in the opera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185434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14959373"/>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3347" name="Rectangle 3"/>
          <p:cNvSpPr>
            <a:spLocks noGrp="1" noChangeArrowheads="1"/>
          </p:cNvSpPr>
          <p:nvPr>
            <p:ph type="body" idx="1"/>
          </p:nvPr>
        </p:nvSpPr>
        <p:spPr>
          <a:xfrm>
            <a:off x="914400" y="1219200"/>
            <a:ext cx="7315200" cy="4770537"/>
          </a:xfrm>
        </p:spPr>
        <p:txBody>
          <a:bodyPr/>
          <a:lstStyle/>
          <a:p>
            <a:pPr marL="0" indent="0" algn="ctr" eaLnBrk="1" hangingPunct="1">
              <a:spcBef>
                <a:spcPts val="0"/>
              </a:spcBef>
              <a:buNone/>
            </a:pPr>
            <a:r>
              <a:rPr lang="en-US" sz="1800" dirty="0">
                <a:solidFill>
                  <a:schemeClr val="bg1">
                    <a:lumMod val="75000"/>
                  </a:schemeClr>
                </a:solidFill>
              </a:rPr>
              <a:t>The characteristics of the chorus and soloist can also be </a:t>
            </a:r>
          </a:p>
          <a:p>
            <a:pPr marL="0" indent="0" algn="ctr" eaLnBrk="1" hangingPunct="1">
              <a:spcBef>
                <a:spcPts val="0"/>
              </a:spcBef>
              <a:buNone/>
            </a:pPr>
            <a:r>
              <a:rPr lang="en-US" sz="1800" dirty="0">
                <a:solidFill>
                  <a:schemeClr val="bg1">
                    <a:lumMod val="75000"/>
                  </a:schemeClr>
                </a:solidFill>
              </a:rPr>
              <a:t>applied to other aspects of Italian culture . . .</a:t>
            </a:r>
          </a:p>
          <a:p>
            <a:pPr lvl="1" eaLnBrk="1" hangingPunct="1">
              <a:spcBef>
                <a:spcPts val="0"/>
              </a:spcBef>
              <a:buNone/>
            </a:pPr>
            <a:endParaRPr lang="en-US" sz="1200" dirty="0">
              <a:solidFill>
                <a:schemeClr val="bg1">
                  <a:lumMod val="75000"/>
                </a:schemeClr>
              </a:solidFill>
            </a:endParaRPr>
          </a:p>
          <a:p>
            <a:pPr marL="0" lvl="2" indent="0" algn="ctr" eaLnBrk="1" hangingPunct="1">
              <a:spcBef>
                <a:spcPts val="0"/>
              </a:spcBef>
              <a:buNone/>
            </a:pPr>
            <a:r>
              <a:rPr lang="en-US" sz="3200" b="1" dirty="0"/>
              <a:t>The family </a:t>
            </a:r>
            <a:r>
              <a:rPr lang="en-US" sz="3200" dirty="0"/>
              <a:t>is the primary group that influences individuals</a:t>
            </a:r>
          </a:p>
          <a:p>
            <a:pPr marL="463550" lvl="2" indent="-231775" eaLnBrk="1" hangingPunct="1">
              <a:spcBef>
                <a:spcPts val="0"/>
              </a:spcBef>
            </a:pPr>
            <a:endParaRPr lang="en-US" sz="1200" dirty="0"/>
          </a:p>
          <a:p>
            <a:pPr marL="463550" lvl="2" indent="-231775" eaLnBrk="1" hangingPunct="1">
              <a:spcBef>
                <a:spcPts val="0"/>
              </a:spcBef>
            </a:pPr>
            <a:r>
              <a:rPr lang="en-US" sz="2800" b="1" dirty="0"/>
              <a:t>Whenever important decisions are made, the individual usually consults with family </a:t>
            </a:r>
            <a:r>
              <a:rPr lang="en-US" dirty="0"/>
              <a:t>members to get their opinion and evaluation of the situation</a:t>
            </a:r>
            <a:endParaRPr lang="en-US" sz="2800" dirty="0"/>
          </a:p>
          <a:p>
            <a:pPr marL="463550" lvl="2" indent="-231775" eaLnBrk="1" hangingPunct="1">
              <a:spcBef>
                <a:spcPts val="0"/>
              </a:spcBef>
            </a:pPr>
            <a:endParaRPr lang="en-US" sz="1200" dirty="0"/>
          </a:p>
          <a:p>
            <a:pPr marL="463550" lvl="2" indent="-231775" eaLnBrk="1" hangingPunct="1">
              <a:spcBef>
                <a:spcPts val="0"/>
              </a:spcBef>
            </a:pPr>
            <a:r>
              <a:rPr lang="en-US" sz="2000" dirty="0"/>
              <a:t>Although the family’s opinion is important,</a:t>
            </a:r>
            <a:r>
              <a:rPr lang="en-US" sz="2800" dirty="0"/>
              <a:t> </a:t>
            </a:r>
            <a:r>
              <a:rPr lang="en-US" sz="2800" b="1" dirty="0"/>
              <a:t>the final evaluation is made by the individual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4531526"/>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2387" name="Rectangle 3"/>
          <p:cNvSpPr>
            <a:spLocks noGrp="1" noChangeArrowheads="1"/>
          </p:cNvSpPr>
          <p:nvPr>
            <p:ph type="body" idx="1"/>
          </p:nvPr>
        </p:nvSpPr>
        <p:spPr>
          <a:xfrm>
            <a:off x="914400" y="2514600"/>
            <a:ext cx="7315200" cy="3170099"/>
          </a:xfrm>
        </p:spPr>
        <p:txBody>
          <a:bodyPr/>
          <a:lstStyle/>
          <a:p>
            <a:pPr marL="0" indent="0" algn="ctr" eaLnBrk="1" hangingPunct="1">
              <a:spcBef>
                <a:spcPts val="0"/>
              </a:spcBef>
              <a:buNone/>
            </a:pPr>
            <a:r>
              <a:rPr lang="en-US" dirty="0"/>
              <a:t>“Externalization </a:t>
            </a:r>
          </a:p>
          <a:p>
            <a:pPr marL="0" indent="0" algn="ctr" eaLnBrk="1" hangingPunct="1">
              <a:spcBef>
                <a:spcPts val="0"/>
              </a:spcBef>
              <a:buNone/>
            </a:pPr>
            <a:r>
              <a:rPr lang="en-US" dirty="0"/>
              <a:t>[in the Opera metaphor]</a:t>
            </a:r>
          </a:p>
          <a:p>
            <a:pPr marL="0" indent="0" algn="ctr" eaLnBrk="1" hangingPunct="1">
              <a:spcBef>
                <a:spcPts val="0"/>
              </a:spcBef>
              <a:buNone/>
            </a:pPr>
            <a:r>
              <a:rPr lang="en-US" dirty="0"/>
              <a:t>is directly related to the </a:t>
            </a:r>
          </a:p>
          <a:p>
            <a:pPr marL="0" indent="0" algn="ctr" eaLnBrk="1" hangingPunct="1">
              <a:spcBef>
                <a:spcPts val="0"/>
              </a:spcBef>
              <a:buNone/>
            </a:pPr>
            <a:r>
              <a:rPr lang="en-US" sz="3600" b="1" dirty="0"/>
              <a:t>mixing and balancing of diverse elements </a:t>
            </a:r>
          </a:p>
          <a:p>
            <a:pPr marL="0" indent="0" algn="ctr" eaLnBrk="1" hangingPunct="1">
              <a:spcBef>
                <a:spcPts val="0"/>
              </a:spcBef>
              <a:buNone/>
            </a:pPr>
            <a:r>
              <a:rPr lang="en-US" dirty="0"/>
              <a:t>in both the opera and Italian society.”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3411" name="Rectangle 3"/>
          <p:cNvSpPr>
            <a:spLocks noGrp="1" noChangeArrowheads="1"/>
          </p:cNvSpPr>
          <p:nvPr>
            <p:ph type="body" idx="1"/>
          </p:nvPr>
        </p:nvSpPr>
        <p:spPr>
          <a:xfrm>
            <a:off x="914400" y="2371904"/>
            <a:ext cx="7315200" cy="3724096"/>
          </a:xfrm>
        </p:spPr>
        <p:txBody>
          <a:bodyPr/>
          <a:lstStyle/>
          <a:p>
            <a:pPr marL="0" indent="0" algn="ctr" eaLnBrk="1" hangingPunct="1">
              <a:spcBef>
                <a:spcPts val="0"/>
              </a:spcBef>
              <a:buNone/>
            </a:pPr>
            <a:r>
              <a:rPr lang="en-US" dirty="0"/>
              <a:t>Because </a:t>
            </a:r>
            <a:r>
              <a:rPr lang="en-US" sz="3600" b="1" dirty="0"/>
              <a:t>the entire community or audience</a:t>
            </a:r>
            <a:r>
              <a:rPr lang="en-US" dirty="0"/>
              <a:t> is involved in the unfolding of the drama, several issues and factors come into play that involve </a:t>
            </a:r>
            <a:r>
              <a:rPr lang="en-US" sz="3600" b="1" dirty="0"/>
              <a:t>numerous individuals</a:t>
            </a:r>
            <a:endParaRPr lang="en-US" b="1" dirty="0"/>
          </a:p>
          <a:p>
            <a:pPr marL="0" indent="0" algn="ctr" eaLnBrk="1" hangingPunct="1">
              <a:spcBef>
                <a:spcPts val="0"/>
              </a:spcBef>
              <a:buNone/>
            </a:pPr>
            <a:endParaRPr lang="en-US" sz="1600" dirty="0"/>
          </a:p>
          <a:p>
            <a:pPr marL="0" lvl="1" indent="0" algn="ctr" eaLnBrk="1" hangingPunct="1">
              <a:spcBef>
                <a:spcPts val="0"/>
              </a:spcBef>
              <a:buNone/>
            </a:pPr>
            <a:r>
              <a:rPr lang="en-US" sz="2400" dirty="0"/>
              <a:t>It is not an accident that the Italians have not specialized in one-person stage shows or dramas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2686336"/>
            <a:ext cx="7315200" cy="2554545"/>
          </a:xfrm>
        </p:spPr>
        <p:txBody>
          <a:bodyPr/>
          <a:lstStyle/>
          <a:p>
            <a:pPr marL="0" indent="0" algn="ctr" eaLnBrk="1" hangingPunct="1">
              <a:spcBef>
                <a:spcPts val="0"/>
              </a:spcBef>
              <a:buNone/>
            </a:pPr>
            <a:r>
              <a:rPr lang="en-US" sz="2400" dirty="0"/>
              <a:t>Thus, Italy, while </a:t>
            </a:r>
          </a:p>
          <a:p>
            <a:pPr marL="0" indent="0" algn="ctr" eaLnBrk="1" hangingPunct="1">
              <a:spcBef>
                <a:spcPts val="0"/>
              </a:spcBef>
              <a:buNone/>
            </a:pPr>
            <a:r>
              <a:rPr lang="en-US" sz="2800" dirty="0"/>
              <a:t>primarily stressing individualism, is</a:t>
            </a:r>
          </a:p>
          <a:p>
            <a:pPr marL="0" indent="0" algn="ctr" eaLnBrk="1" hangingPunct="1">
              <a:spcBef>
                <a:spcPts val="0"/>
              </a:spcBef>
              <a:buNone/>
            </a:pPr>
            <a:r>
              <a:rPr lang="en-US" sz="3600" b="1" dirty="0"/>
              <a:t>oriented toward </a:t>
            </a:r>
          </a:p>
          <a:p>
            <a:pPr marL="0" indent="0" algn="ctr" eaLnBrk="1" hangingPunct="1">
              <a:spcBef>
                <a:spcPts val="0"/>
              </a:spcBef>
              <a:buNone/>
            </a:pPr>
            <a:r>
              <a:rPr lang="en-US" sz="3600" b="1" dirty="0"/>
              <a:t>specific aspects </a:t>
            </a:r>
          </a:p>
          <a:p>
            <a:pPr marL="0" indent="0" algn="ctr" eaLnBrk="1" hangingPunct="1">
              <a:spcBef>
                <a:spcPts val="0"/>
              </a:spcBef>
              <a:buNone/>
            </a:pPr>
            <a:r>
              <a:rPr lang="en-US" sz="3600" b="1" dirty="0"/>
              <a:t>of </a:t>
            </a:r>
            <a:r>
              <a:rPr lang="en-US" sz="3600" b="1" dirty="0" err="1"/>
              <a:t>groupism</a:t>
            </a:r>
            <a:r>
              <a:rPr lang="en-US" sz="3600" b="1" dirty="0"/>
              <a:t> or collectivism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4435" name="Rectangle 3"/>
          <p:cNvSpPr>
            <a:spLocks noGrp="1" noChangeArrowheads="1"/>
          </p:cNvSpPr>
          <p:nvPr>
            <p:ph type="body" idx="1"/>
          </p:nvPr>
        </p:nvSpPr>
        <p:spPr>
          <a:xfrm>
            <a:off x="914400" y="3163418"/>
            <a:ext cx="7315200" cy="1865126"/>
          </a:xfrm>
        </p:spPr>
        <p:txBody>
          <a:bodyPr/>
          <a:lstStyle/>
          <a:p>
            <a:pPr marL="0" indent="0" algn="ctr" eaLnBrk="1" hangingPunct="1">
              <a:lnSpc>
                <a:spcPct val="90000"/>
              </a:lnSpc>
              <a:spcBef>
                <a:spcPts val="0"/>
              </a:spcBef>
              <a:buNone/>
            </a:pPr>
            <a:r>
              <a:rPr lang="en-US" sz="2800" dirty="0"/>
              <a:t>Even though individuals might not give the country as a whole much consideration, </a:t>
            </a:r>
            <a:endParaRPr lang="en-US" dirty="0"/>
          </a:p>
          <a:p>
            <a:pPr marL="0" indent="0" algn="ctr" eaLnBrk="1" hangingPunct="1">
              <a:lnSpc>
                <a:spcPct val="90000"/>
              </a:lnSpc>
              <a:spcBef>
                <a:spcPts val="0"/>
              </a:spcBef>
              <a:buNone/>
            </a:pPr>
            <a:r>
              <a:rPr lang="en-US" sz="3600" b="1" dirty="0"/>
              <a:t>they place great importance </a:t>
            </a:r>
          </a:p>
          <a:p>
            <a:pPr marL="0" indent="0" algn="ctr" eaLnBrk="1" hangingPunct="1">
              <a:lnSpc>
                <a:spcPct val="90000"/>
              </a:lnSpc>
              <a:spcBef>
                <a:spcPts val="0"/>
              </a:spcBef>
              <a:buNone/>
            </a:pPr>
            <a:r>
              <a:rPr lang="en-US" sz="3600" b="1" dirty="0"/>
              <a:t>on local and regional affiliation</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10" name="Text Box 5"/>
          <p:cNvSpPr txBox="1">
            <a:spLocks noChangeArrowheads="1"/>
          </p:cNvSpPr>
          <p:nvPr/>
        </p:nvSpPr>
        <p:spPr bwMode="auto">
          <a:xfrm>
            <a:off x="914400" y="1905000"/>
            <a:ext cx="7315200" cy="41672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importance of both the chorus and the soloists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the Opera metaphor],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 . reflects the unity of Italian culture (chorus)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but also regional variations, particularly between the north and south</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6483" name="Rectangle 3"/>
          <p:cNvSpPr>
            <a:spLocks noGrp="1" noChangeArrowheads="1"/>
          </p:cNvSpPr>
          <p:nvPr>
            <p:ph type="body" idx="1"/>
          </p:nvPr>
        </p:nvSpPr>
        <p:spPr>
          <a:xfrm>
            <a:off x="914400" y="2098235"/>
            <a:ext cx="7315200" cy="4191917"/>
          </a:xfrm>
        </p:spPr>
        <p:txBody>
          <a:bodyPr/>
          <a:lstStyle/>
          <a:p>
            <a:pPr marL="0" indent="0" algn="ctr" eaLnBrk="1" hangingPunct="1">
              <a:lnSpc>
                <a:spcPct val="90000"/>
              </a:lnSpc>
              <a:spcBef>
                <a:spcPts val="0"/>
              </a:spcBef>
              <a:buNone/>
            </a:pPr>
            <a:r>
              <a:rPr lang="en-US" dirty="0"/>
              <a:t>When Italians created the opera around 1600, </a:t>
            </a:r>
            <a:r>
              <a:rPr lang="en-US" sz="3600" b="1" dirty="0"/>
              <a:t>there were no soloists</a:t>
            </a:r>
            <a:endParaRPr lang="en-US" b="1" dirty="0"/>
          </a:p>
          <a:p>
            <a:pPr eaLnBrk="1" hangingPunct="1">
              <a:lnSpc>
                <a:spcPct val="90000"/>
              </a:lnSpc>
              <a:spcBef>
                <a:spcPts val="0"/>
              </a:spcBef>
            </a:pPr>
            <a:endParaRPr lang="en-US" sz="1600" dirty="0"/>
          </a:p>
          <a:p>
            <a:pPr lvl="1" eaLnBrk="1" hangingPunct="1">
              <a:lnSpc>
                <a:spcPct val="90000"/>
              </a:lnSpc>
              <a:spcBef>
                <a:spcPts val="0"/>
              </a:spcBef>
            </a:pPr>
            <a:r>
              <a:rPr lang="en-US" dirty="0"/>
              <a:t>The first great Italian composer, Claudio Monteverdi, basically used different parts of the chorus to express the ideas and emotions</a:t>
            </a:r>
          </a:p>
          <a:p>
            <a:pPr lvl="1" eaLnBrk="1" hangingPunct="1">
              <a:lnSpc>
                <a:spcPct val="90000"/>
              </a:lnSpc>
              <a:spcBef>
                <a:spcPts val="0"/>
              </a:spcBef>
            </a:pPr>
            <a:endParaRPr lang="en-US" sz="1600" dirty="0"/>
          </a:p>
          <a:p>
            <a:pPr lvl="1" eaLnBrk="1" hangingPunct="1">
              <a:lnSpc>
                <a:spcPct val="90000"/>
              </a:lnSpc>
              <a:spcBef>
                <a:spcPts val="0"/>
              </a:spcBef>
            </a:pPr>
            <a:r>
              <a:rPr lang="en-US" dirty="0"/>
              <a:t>However, singers vied with one another for the spotlight and gradually soloists became prominent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7507" name="Rectangle 3"/>
          <p:cNvSpPr>
            <a:spLocks noGrp="1" noChangeArrowheads="1"/>
          </p:cNvSpPr>
          <p:nvPr>
            <p:ph type="body" idx="1"/>
          </p:nvPr>
        </p:nvSpPr>
        <p:spPr>
          <a:xfrm>
            <a:off x="914400" y="2545898"/>
            <a:ext cx="7315200" cy="3354765"/>
          </a:xfrm>
        </p:spPr>
        <p:txBody>
          <a:bodyPr/>
          <a:lstStyle/>
          <a:p>
            <a:pPr marL="0" indent="0" algn="ctr" eaLnBrk="1" hangingPunct="1">
              <a:spcBef>
                <a:spcPts val="0"/>
              </a:spcBef>
              <a:buNone/>
            </a:pPr>
            <a:r>
              <a:rPr lang="en-US" b="1" dirty="0"/>
              <a:t>“The tension and balance between </a:t>
            </a:r>
          </a:p>
          <a:p>
            <a:pPr marL="0" indent="0" algn="ctr" eaLnBrk="1" hangingPunct="1">
              <a:spcBef>
                <a:spcPts val="0"/>
              </a:spcBef>
              <a:buNone/>
            </a:pPr>
            <a:r>
              <a:rPr lang="en-US" b="1" dirty="0"/>
              <a:t>the chorus and soloists </a:t>
            </a:r>
          </a:p>
          <a:p>
            <a:pPr marL="0" indent="0" algn="ctr" eaLnBrk="1" hangingPunct="1">
              <a:spcBef>
                <a:spcPts val="0"/>
              </a:spcBef>
              <a:buNone/>
            </a:pPr>
            <a:r>
              <a:rPr lang="en-US" sz="2800" dirty="0">
                <a:solidFill>
                  <a:schemeClr val="accent1">
                    <a:lumMod val="90000"/>
                  </a:schemeClr>
                </a:solidFill>
              </a:rPr>
              <a:t>epitomize the struggles between </a:t>
            </a:r>
          </a:p>
          <a:p>
            <a:pPr marL="0" indent="0" algn="ctr" eaLnBrk="1" hangingPunct="1">
              <a:spcBef>
                <a:spcPts val="0"/>
              </a:spcBef>
              <a:buNone/>
            </a:pPr>
            <a:r>
              <a:rPr lang="en-US" b="1" dirty="0"/>
              <a:t>the northern and southern regions</a:t>
            </a:r>
            <a:r>
              <a:rPr lang="en-US" dirty="0"/>
              <a:t>, </a:t>
            </a:r>
          </a:p>
          <a:p>
            <a:pPr marL="0" indent="0" algn="ctr" eaLnBrk="1" hangingPunct="1">
              <a:spcBef>
                <a:spcPts val="0"/>
              </a:spcBef>
              <a:buNone/>
            </a:pPr>
            <a:r>
              <a:rPr lang="en-US" sz="2800" dirty="0">
                <a:solidFill>
                  <a:schemeClr val="accent1">
                    <a:lumMod val="90000"/>
                  </a:schemeClr>
                </a:solidFill>
              </a:rPr>
              <a:t>in that </a:t>
            </a:r>
            <a:r>
              <a:rPr lang="en-US" sz="2800" dirty="0">
                <a:solidFill>
                  <a:srgbClr val="000000"/>
                </a:solidFill>
              </a:rPr>
              <a:t>each region retains certain </a:t>
            </a:r>
          </a:p>
          <a:p>
            <a:pPr marL="0" indent="0" algn="ctr" eaLnBrk="1" hangingPunct="1">
              <a:spcBef>
                <a:spcPts val="0"/>
              </a:spcBef>
              <a:buNone/>
            </a:pPr>
            <a:r>
              <a:rPr lang="en-US" b="1" dirty="0"/>
              <a:t>easily perceptible characteristics </a:t>
            </a:r>
          </a:p>
          <a:p>
            <a:pPr marL="0" indent="0" algn="ctr" eaLnBrk="1" hangingPunct="1">
              <a:spcBef>
                <a:spcPts val="0"/>
              </a:spcBef>
              <a:buNone/>
            </a:pPr>
            <a:r>
              <a:rPr lang="en-US" sz="2800" dirty="0">
                <a:solidFill>
                  <a:schemeClr val="accent1">
                    <a:lumMod val="90000"/>
                  </a:schemeClr>
                </a:solidFill>
              </a:rPr>
              <a:t>among its inhabitants.”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561534"/>
            <a:ext cx="7543800" cy="59154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And in the end, </a:t>
            </a:r>
          </a:p>
          <a:p>
            <a:pPr lvl="0">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Italians North and South pretty much value and celebrate all aspects of life, come what may . . </a:t>
            </a:r>
            <a:r>
              <a:rPr lang="en-US" sz="4400" i="0" dirty="0">
                <a:solidFill>
                  <a:srgbClr val="FFFFFF"/>
                </a:solidFill>
                <a:latin typeface="Arial" charset="0"/>
              </a:rPr>
              <a:t>. </a:t>
            </a:r>
          </a:p>
          <a:p>
            <a:pPr lvl="0">
              <a:defRPr/>
            </a:pPr>
            <a:r>
              <a:rPr lang="en-US" sz="4400" i="0" dirty="0">
                <a:solidFill>
                  <a:srgbClr val="FFFFFF"/>
                </a:solidFill>
                <a:latin typeface="Arial" charset="0"/>
              </a:rPr>
              <a:t>daily enjoying beauty</a:t>
            </a:r>
            <a:r>
              <a:rPr kumimoji="0" lang="en-US" sz="44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and appreciating the simple things in life . . .</a:t>
            </a:r>
          </a:p>
        </p:txBody>
      </p:sp>
    </p:spTree>
    <p:extLst>
      <p:ext uri="{BB962C8B-B14F-4D97-AF65-F5344CB8AC3E}">
        <p14:creationId xmlns:p14="http://schemas.microsoft.com/office/powerpoint/2010/main" val="1233977664"/>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456688"/>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Demography is Great!</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43372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endParaRPr lang="en-US"/>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456688"/>
            <a:ext cx="6629400" cy="954107"/>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Demography</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eaLnBrk="0" hangingPunct="0"/>
            <a:r>
              <a:rPr lang="en-US" sz="800" b="0" dirty="0">
                <a:solidFill>
                  <a:srgbClr val="000000"/>
                </a:solidFill>
              </a:rPr>
              <a:t>© 2009-2024  </a:t>
            </a:r>
            <a:r>
              <a:rPr lang="en-US" sz="800" b="0" dirty="0">
                <a:solidFill>
                  <a:srgbClr val="000000"/>
                </a:solidFill>
                <a:hlinkClick r:id="rId3"/>
              </a:rPr>
              <a:t>Timothy G. Roufs</a:t>
            </a:r>
            <a:r>
              <a:rPr lang="en-US" sz="800" b="0" dirty="0">
                <a:solidFill>
                  <a:srgbClr val="000000"/>
                </a:solidFill>
              </a:rPr>
              <a:t>, University of Minnesota Duluth</a:t>
            </a:r>
            <a:endParaRPr kumimoji="1" lang="en-US" sz="800" b="0" dirty="0">
              <a:solidFill>
                <a:srgbClr val="000000"/>
              </a:solidFill>
            </a:endParaRPr>
          </a:p>
        </p:txBody>
      </p:sp>
    </p:spTree>
    <p:extLst>
      <p:ext uri="{BB962C8B-B14F-4D97-AF65-F5344CB8AC3E}">
        <p14:creationId xmlns:p14="http://schemas.microsoft.com/office/powerpoint/2010/main" val="402081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5572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0075054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6" name="Text Box 3"/>
          <p:cNvSpPr txBox="1">
            <a:spLocks noChangeArrowheads="1"/>
          </p:cNvSpPr>
          <p:nvPr/>
        </p:nvSpPr>
        <p:spPr bwMode="auto">
          <a:xfrm>
            <a:off x="457200" y="2797314"/>
            <a:ext cx="67056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a:t>
            </a: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Basic Demographics</a:t>
            </a:r>
            <a:endParaRPr kumimoji="0" lang="en-US" sz="40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p:txBody>
      </p:sp>
      <p:sp>
        <p:nvSpPr>
          <p:cNvPr id="7" name="Rectangle 6"/>
          <p:cNvSpPr/>
          <p:nvPr/>
        </p:nvSpPr>
        <p:spPr>
          <a:xfrm>
            <a:off x="1662233" y="3974812"/>
            <a:ext cx="5500224" cy="1643527"/>
          </a:xfrm>
          <a:prstGeom prst="rect">
            <a:avLst/>
          </a:prstGeom>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CAN BE BORING . . .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8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BUT . . .</a:t>
            </a:r>
          </a:p>
        </p:txBody>
      </p:sp>
    </p:spTree>
    <p:extLst>
      <p:ext uri="{BB962C8B-B14F-4D97-AF65-F5344CB8AC3E}">
        <p14:creationId xmlns:p14="http://schemas.microsoft.com/office/powerpoint/2010/main" val="557062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 y="995232"/>
            <a:ext cx="8891292" cy="2357568"/>
          </a:xfrm>
          <a:prstGeom prst="rect">
            <a:avLst/>
          </a:prstGeom>
          <a:solidFill>
            <a:srgbClr val="FFFFFF"/>
          </a:solidFill>
        </p:spPr>
        <p:txBody>
          <a:bodyPr wrap="squar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demographics are necessary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to get some long-term idea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of where a country has been and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where it is headed . . .</a:t>
            </a:r>
          </a:p>
        </p:txBody>
      </p:sp>
      <p:pic>
        <p:nvPicPr>
          <p:cNvPr id="8" name="Picture 4" descr="File:DTM Pyramids.svg">
            <a:extLst>
              <a:ext uri="{FF2B5EF4-FFF2-40B4-BE49-F238E27FC236}">
                <a16:creationId xmlns:a16="http://schemas.microsoft.com/office/drawing/2014/main" id="{BF49B23C-5C34-4CD7-84D0-CEA06BAE8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87305"/>
            <a:ext cx="8686800" cy="235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75412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 y="995232"/>
            <a:ext cx="8891292" cy="2357568"/>
          </a:xfrm>
          <a:prstGeom prst="rect">
            <a:avLst/>
          </a:prstGeom>
          <a:solidFill>
            <a:srgbClr val="FFFFFF"/>
          </a:solidFill>
        </p:spPr>
        <p:txBody>
          <a:bodyPr wrap="squar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demographics are necessary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to get some long-term idea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of where a country has been and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where it is headed . . .</a:t>
            </a:r>
          </a:p>
        </p:txBody>
      </p:sp>
      <p:sp>
        <p:nvSpPr>
          <p:cNvPr id="7" name="Rectangle 6">
            <a:extLst>
              <a:ext uri="{FF2B5EF4-FFF2-40B4-BE49-F238E27FC236}">
                <a16:creationId xmlns:a16="http://schemas.microsoft.com/office/drawing/2014/main" id="{6ED38915-4410-4B6A-82E0-39D54CD122F2}"/>
              </a:ext>
            </a:extLst>
          </p:cNvPr>
          <p:cNvSpPr/>
          <p:nvPr/>
        </p:nvSpPr>
        <p:spPr>
          <a:xfrm>
            <a:off x="2934219" y="3974812"/>
            <a:ext cx="2956259" cy="584775"/>
          </a:xfrm>
          <a:prstGeom prst="rect">
            <a:avLst/>
          </a:prstGeom>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for e.g., . . .</a:t>
            </a:r>
          </a:p>
        </p:txBody>
      </p:sp>
    </p:spTree>
    <p:extLst>
      <p:ext uri="{BB962C8B-B14F-4D97-AF65-F5344CB8AC3E}">
        <p14:creationId xmlns:p14="http://schemas.microsoft.com/office/powerpoint/2010/main" val="20463905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Tree>
    <p:extLst>
      <p:ext uri="{BB962C8B-B14F-4D97-AF65-F5344CB8AC3E}">
        <p14:creationId xmlns:p14="http://schemas.microsoft.com/office/powerpoint/2010/main" val="18469198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So what?</a:t>
            </a:r>
          </a:p>
        </p:txBody>
      </p:sp>
    </p:spTree>
    <p:extLst>
      <p:ext uri="{BB962C8B-B14F-4D97-AF65-F5344CB8AC3E}">
        <p14:creationId xmlns:p14="http://schemas.microsoft.com/office/powerpoint/2010/main" val="32404972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3" name="Arrow: Up 2">
            <a:extLst>
              <a:ext uri="{FF2B5EF4-FFF2-40B4-BE49-F238E27FC236}">
                <a16:creationId xmlns:a16="http://schemas.microsoft.com/office/drawing/2014/main" id="{C8EEF8A0-8D68-D713-D977-1DF57847AAAB}"/>
              </a:ext>
            </a:extLst>
          </p:cNvPr>
          <p:cNvSpPr/>
          <p:nvPr/>
        </p:nvSpPr>
        <p:spPr bwMode="auto">
          <a:xfrm rot="2085787">
            <a:off x="5385948" y="317045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ectangle 11">
            <a:extLst>
              <a:ext uri="{FF2B5EF4-FFF2-40B4-BE49-F238E27FC236}">
                <a16:creationId xmlns:a16="http://schemas.microsoft.com/office/drawing/2014/main" id="{CEA70CB5-86B5-260C-58E3-C948811940F4}"/>
              </a:ext>
            </a:extLst>
          </p:cNvPr>
          <p:cNvSpPr>
            <a:spLocks noChangeArrowheads="1"/>
          </p:cNvSpPr>
          <p:nvPr/>
        </p:nvSpPr>
        <p:spPr bwMode="auto">
          <a:xfrm>
            <a:off x="652742" y="4888873"/>
            <a:ext cx="7805458" cy="1588127"/>
          </a:xfrm>
          <a:prstGeom prst="rect">
            <a:avLst/>
          </a:prstGeom>
          <a:solidFill>
            <a:srgbClr val="FFC000"/>
          </a:solidFill>
          <a:ln w="76200">
            <a:solidFill>
              <a:schemeClr val="tx1"/>
            </a:solidFill>
            <a:miter lim="800000"/>
            <a:headEnd/>
            <a:tailEnd/>
          </a:ln>
        </p:spPr>
        <p:txBody>
          <a:bodyPr wrap="square" lIns="182880" tIns="182880" rIns="182880" bIns="18288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this is one 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the lowest rates in the world</a:t>
            </a:r>
            <a:endParaRPr kumimoji="0" lang="en-US" sz="16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5" name="Arrow: Up 4">
            <a:extLst>
              <a:ext uri="{FF2B5EF4-FFF2-40B4-BE49-F238E27FC236}">
                <a16:creationId xmlns:a16="http://schemas.microsoft.com/office/drawing/2014/main" id="{B070A903-44DB-989C-7559-C92DD4A7FE4A}"/>
              </a:ext>
            </a:extLst>
          </p:cNvPr>
          <p:cNvSpPr/>
          <p:nvPr/>
        </p:nvSpPr>
        <p:spPr bwMode="auto">
          <a:xfrm rot="2085787">
            <a:off x="1094680" y="2609014"/>
            <a:ext cx="568539" cy="1612169"/>
          </a:xfrm>
          <a:prstGeom prst="upArrow">
            <a:avLst/>
          </a:prstGeom>
          <a:solidFill>
            <a:srgbClr val="FF0000"/>
          </a:solid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rrow: Up 5">
            <a:extLst>
              <a:ext uri="{FF2B5EF4-FFF2-40B4-BE49-F238E27FC236}">
                <a16:creationId xmlns:a16="http://schemas.microsoft.com/office/drawing/2014/main" id="{2D87EF7B-8325-568D-15CA-12BB2C2D6B84}"/>
              </a:ext>
            </a:extLst>
          </p:cNvPr>
          <p:cNvSpPr/>
          <p:nvPr/>
        </p:nvSpPr>
        <p:spPr bwMode="auto">
          <a:xfrm rot="2085787">
            <a:off x="3594581" y="28654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819260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58248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1.47</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https://www.cia.gov/the-world-factbook/countries/italy/</a:t>
            </a:r>
            <a:endParaRPr kumimoji="0" lang="en-US" sz="8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CED3856-414B-4368-B18C-6D204FA3C913}"/>
                  </a:ext>
                </a:extLst>
              </p14:cNvPr>
              <p14:cNvContentPartPr/>
              <p14:nvPr/>
            </p14:nvContentPartPr>
            <p14:xfrm>
              <a:off x="1684251" y="2426880"/>
              <a:ext cx="663840" cy="11520"/>
            </p14:xfrm>
          </p:contentPart>
        </mc:Choice>
        <mc:Fallback xmlns="">
          <p:pic>
            <p:nvPicPr>
              <p:cNvPr id="3" name="Ink 2">
                <a:extLst>
                  <a:ext uri="{FF2B5EF4-FFF2-40B4-BE49-F238E27FC236}">
                    <a16:creationId xmlns:a16="http://schemas.microsoft.com/office/drawing/2014/main" id="{DCED3856-414B-4368-B18C-6D204FA3C913}"/>
                  </a:ext>
                </a:extLst>
              </p:cNvPr>
              <p:cNvPicPr/>
              <p:nvPr/>
            </p:nvPicPr>
            <p:blipFill>
              <a:blip r:embed="rId4"/>
              <a:stretch>
                <a:fillRect/>
              </a:stretch>
            </p:blipFill>
            <p:spPr>
              <a:xfrm>
                <a:off x="1630251" y="2318880"/>
                <a:ext cx="771480" cy="227160"/>
              </a:xfrm>
              <a:prstGeom prst="rect">
                <a:avLst/>
              </a:prstGeom>
            </p:spPr>
          </p:pic>
        </mc:Fallback>
      </mc:AlternateContent>
      <p:sp>
        <p:nvSpPr>
          <p:cNvPr id="5" name="Arrow: Up 4">
            <a:extLst>
              <a:ext uri="{FF2B5EF4-FFF2-40B4-BE49-F238E27FC236}">
                <a16:creationId xmlns:a16="http://schemas.microsoft.com/office/drawing/2014/main" id="{A5C325A4-1FEE-32D5-688D-E9533D4C8DA7}"/>
              </a:ext>
            </a:extLst>
          </p:cNvPr>
          <p:cNvSpPr/>
          <p:nvPr/>
        </p:nvSpPr>
        <p:spPr bwMode="auto">
          <a:xfrm rot="2085787">
            <a:off x="3456880" y="30178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rrow: Up 5">
            <a:extLst>
              <a:ext uri="{FF2B5EF4-FFF2-40B4-BE49-F238E27FC236}">
                <a16:creationId xmlns:a16="http://schemas.microsoft.com/office/drawing/2014/main" id="{E9EE56DC-8297-5DEF-21B1-1B67F80AE794}"/>
              </a:ext>
            </a:extLst>
          </p:cNvPr>
          <p:cNvSpPr/>
          <p:nvPr/>
        </p:nvSpPr>
        <p:spPr bwMode="auto">
          <a:xfrm rot="2085787">
            <a:off x="5499581" y="3322617"/>
            <a:ext cx="568539" cy="1612169"/>
          </a:xfrm>
          <a:prstGeom prst="upArrow">
            <a:avLst/>
          </a:prstGeom>
          <a:solidFill>
            <a:srgbClr val="FFC000"/>
          </a:solid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E9A62B6D-6184-CCB2-B35D-F8FDCDF14746}"/>
              </a:ext>
            </a:extLst>
          </p:cNvPr>
          <p:cNvSpPr>
            <a:spLocks noChangeArrowheads="1"/>
          </p:cNvSpPr>
          <p:nvPr/>
        </p:nvSpPr>
        <p:spPr bwMode="auto">
          <a:xfrm>
            <a:off x="1556892" y="4828806"/>
            <a:ext cx="6011582" cy="149579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it was one of the lowest rates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in the world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even before COVID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it is declining rapidly</a:t>
            </a:r>
            <a:endPar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2254B538-DDD8-9BB7-493C-95648EFB0B2D}"/>
              </a:ext>
            </a:extLst>
          </p:cNvPr>
          <p:cNvSpPr txBox="1"/>
          <p:nvPr/>
        </p:nvSpPr>
        <p:spPr>
          <a:xfrm>
            <a:off x="1219200" y="2971800"/>
            <a:ext cx="1524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1.24</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Arrow: Up 13">
            <a:extLst>
              <a:ext uri="{FF2B5EF4-FFF2-40B4-BE49-F238E27FC236}">
                <a16:creationId xmlns:a16="http://schemas.microsoft.com/office/drawing/2014/main" id="{010F5539-C9D9-9ADB-A376-C64A27F1A74E}"/>
              </a:ext>
            </a:extLst>
          </p:cNvPr>
          <p:cNvSpPr/>
          <p:nvPr/>
        </p:nvSpPr>
        <p:spPr bwMode="auto">
          <a:xfrm rot="10800000">
            <a:off x="1904999" y="2691567"/>
            <a:ext cx="152399" cy="356432"/>
          </a:xfrm>
          <a:prstGeom prst="upArrow">
            <a:avLst/>
          </a:prstGeom>
          <a:solidFill>
            <a:srgbClr val="FFC000"/>
          </a:solidFill>
          <a:ln w="1905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182DF816-CC38-DCE3-96F7-66DBE6D0EB59}"/>
                  </a:ext>
                </a:extLst>
              </p14:cNvPr>
              <p14:cNvContentPartPr/>
              <p14:nvPr/>
            </p14:nvContentPartPr>
            <p14:xfrm>
              <a:off x="1513974" y="3116253"/>
              <a:ext cx="910800" cy="40680"/>
            </p14:xfrm>
          </p:contentPart>
        </mc:Choice>
        <mc:Fallback xmlns="">
          <p:pic>
            <p:nvPicPr>
              <p:cNvPr id="17" name="Ink 16">
                <a:extLst>
                  <a:ext uri="{FF2B5EF4-FFF2-40B4-BE49-F238E27FC236}">
                    <a16:creationId xmlns:a16="http://schemas.microsoft.com/office/drawing/2014/main" id="{182DF816-CC38-DCE3-96F7-66DBE6D0EB59}"/>
                  </a:ext>
                </a:extLst>
              </p:cNvPr>
              <p:cNvPicPr/>
              <p:nvPr/>
            </p:nvPicPr>
            <p:blipFill>
              <a:blip r:embed="rId6"/>
              <a:stretch>
                <a:fillRect/>
              </a:stretch>
            </p:blipFill>
            <p:spPr>
              <a:xfrm>
                <a:off x="1459974" y="3008253"/>
                <a:ext cx="10184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E26BD7FE-549A-887D-4199-7F05BF464324}"/>
                  </a:ext>
                </a:extLst>
              </p14:cNvPr>
              <p14:cNvContentPartPr/>
              <p14:nvPr/>
            </p14:nvContentPartPr>
            <p14:xfrm>
              <a:off x="1524054" y="3312453"/>
              <a:ext cx="982800" cy="48240"/>
            </p14:xfrm>
          </p:contentPart>
        </mc:Choice>
        <mc:Fallback xmlns="">
          <p:pic>
            <p:nvPicPr>
              <p:cNvPr id="18" name="Ink 17">
                <a:extLst>
                  <a:ext uri="{FF2B5EF4-FFF2-40B4-BE49-F238E27FC236}">
                    <a16:creationId xmlns:a16="http://schemas.microsoft.com/office/drawing/2014/main" id="{E26BD7FE-549A-887D-4199-7F05BF464324}"/>
                  </a:ext>
                </a:extLst>
              </p:cNvPr>
              <p:cNvPicPr/>
              <p:nvPr/>
            </p:nvPicPr>
            <p:blipFill>
              <a:blip r:embed="rId8"/>
              <a:stretch>
                <a:fillRect/>
              </a:stretch>
            </p:blipFill>
            <p:spPr>
              <a:xfrm>
                <a:off x="1470054" y="3204813"/>
                <a:ext cx="1090440" cy="263880"/>
              </a:xfrm>
              <a:prstGeom prst="rect">
                <a:avLst/>
              </a:prstGeom>
            </p:spPr>
          </p:pic>
        </mc:Fallback>
      </mc:AlternateContent>
      <p:sp>
        <p:nvSpPr>
          <p:cNvPr id="19" name="Arrow: Up 18">
            <a:extLst>
              <a:ext uri="{FF2B5EF4-FFF2-40B4-BE49-F238E27FC236}">
                <a16:creationId xmlns:a16="http://schemas.microsoft.com/office/drawing/2014/main" id="{A954B0E0-F339-D977-8340-8BCDEB487ADA}"/>
              </a:ext>
            </a:extLst>
          </p:cNvPr>
          <p:cNvSpPr/>
          <p:nvPr/>
        </p:nvSpPr>
        <p:spPr bwMode="auto">
          <a:xfrm rot="2085787">
            <a:off x="1018480" y="3475017"/>
            <a:ext cx="568539" cy="1612169"/>
          </a:xfrm>
          <a:prstGeom prst="upArrow">
            <a:avLst/>
          </a:prstGeom>
          <a:solidFill>
            <a:srgbClr val="FF0000"/>
          </a:solidFill>
          <a:ln w="762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0" name="TextBox 19">
            <a:extLst>
              <a:ext uri="{FF2B5EF4-FFF2-40B4-BE49-F238E27FC236}">
                <a16:creationId xmlns:a16="http://schemas.microsoft.com/office/drawing/2014/main" id="{936E94A1-FA92-4069-5778-E33FEFC89BD2}"/>
              </a:ext>
            </a:extLst>
          </p:cNvPr>
          <p:cNvSpPr txBox="1"/>
          <p:nvPr/>
        </p:nvSpPr>
        <p:spPr>
          <a:xfrm>
            <a:off x="533400" y="990600"/>
            <a:ext cx="8153400" cy="760592"/>
          </a:xfrm>
          <a:prstGeom prst="rect">
            <a:avLst/>
          </a:prstGeom>
          <a:solidFill>
            <a:schemeClr val="bg1"/>
          </a:solidFill>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Just two years earlier  . .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220846980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 name="Rectangle 3">
            <a:extLst>
              <a:ext uri="{FF2B5EF4-FFF2-40B4-BE49-F238E27FC236}">
                <a16:creationId xmlns:a16="http://schemas.microsoft.com/office/drawing/2014/main" id="{548BCA70-EFE9-9CD8-9455-CDDEB4CD3D81}"/>
              </a:ext>
            </a:extLst>
          </p:cNvPr>
          <p:cNvSpPr>
            <a:spLocks noChangeArrowheads="1"/>
          </p:cNvSpPr>
          <p:nvPr/>
        </p:nvSpPr>
        <p:spPr bwMode="auto">
          <a:xfrm>
            <a:off x="2446249" y="6585606"/>
            <a:ext cx="4253087"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https://www.cnn.com/2023/05/17/europe/italy-record-low-birth-rate-intl-cmd</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2634BFCF-3AF0-4CB1-7DA4-A176CA5A76B5}"/>
              </a:ext>
            </a:extLst>
          </p:cNvPr>
          <p:cNvPicPr>
            <a:picLocks noChangeAspect="1"/>
          </p:cNvPicPr>
          <p:nvPr/>
        </p:nvPicPr>
        <p:blipFill>
          <a:blip r:embed="rId3"/>
          <a:stretch>
            <a:fillRect/>
          </a:stretch>
        </p:blipFill>
        <p:spPr>
          <a:xfrm>
            <a:off x="914400" y="1129145"/>
            <a:ext cx="7315200" cy="5424055"/>
          </a:xfrm>
          <a:prstGeom prst="rect">
            <a:avLst/>
          </a:prstGeom>
        </p:spPr>
      </p:pic>
      <p:pic>
        <p:nvPicPr>
          <p:cNvPr id="10" name="Picture 9" descr="CNN logo">
            <a:extLst>
              <a:ext uri="{FF2B5EF4-FFF2-40B4-BE49-F238E27FC236}">
                <a16:creationId xmlns:a16="http://schemas.microsoft.com/office/drawing/2014/main" id="{7585EC65-3D08-4170-DAA8-517962F3E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104" y="457200"/>
            <a:ext cx="914400" cy="426720"/>
          </a:xfrm>
          <a:prstGeom prst="rect">
            <a:avLst/>
          </a:prstGeom>
        </p:spPr>
      </p:pic>
      <p:sp>
        <p:nvSpPr>
          <p:cNvPr id="14" name="Text Box 12">
            <a:extLst>
              <a:ext uri="{FF2B5EF4-FFF2-40B4-BE49-F238E27FC236}">
                <a16:creationId xmlns:a16="http://schemas.microsoft.com/office/drawing/2014/main" id="{A9D43E11-657D-AD17-27E7-1D58D3E56B77}"/>
              </a:ext>
            </a:extLst>
          </p:cNvPr>
          <p:cNvSpPr txBox="1">
            <a:spLocks noChangeArrowheads="1"/>
          </p:cNvSpPr>
          <p:nvPr/>
        </p:nvSpPr>
        <p:spPr bwMode="auto">
          <a:xfrm>
            <a:off x="877528" y="904568"/>
            <a:ext cx="1524777" cy="33855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17 May 2023</a:t>
            </a:r>
          </a:p>
        </p:txBody>
      </p:sp>
    </p:spTree>
    <p:extLst>
      <p:ext uri="{BB962C8B-B14F-4D97-AF65-F5344CB8AC3E}">
        <p14:creationId xmlns:p14="http://schemas.microsoft.com/office/powerpoint/2010/main" val="2244730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96751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demographic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pic>
        <p:nvPicPr>
          <p:cNvPr id="3" name="Picture 2">
            <a:extLst>
              <a:ext uri="{FF2B5EF4-FFF2-40B4-BE49-F238E27FC236}">
                <a16:creationId xmlns:a16="http://schemas.microsoft.com/office/drawing/2014/main" id="{D0A9F25A-C768-0394-468E-F976817616C3}"/>
              </a:ext>
            </a:extLst>
          </p:cNvPr>
          <p:cNvPicPr>
            <a:picLocks noChangeAspect="1"/>
          </p:cNvPicPr>
          <p:nvPr/>
        </p:nvPicPr>
        <p:blipFill>
          <a:blip r:embed="rId2"/>
          <a:stretch>
            <a:fillRect/>
          </a:stretch>
        </p:blipFill>
        <p:spPr>
          <a:xfrm>
            <a:off x="1143000" y="533400"/>
            <a:ext cx="6858000" cy="6189908"/>
          </a:xfrm>
          <a:prstGeom prst="rect">
            <a:avLst/>
          </a:prstGeom>
        </p:spPr>
      </p:pic>
      <p:sp>
        <p:nvSpPr>
          <p:cNvPr id="4" name="Rectangle 3">
            <a:extLst>
              <a:ext uri="{FF2B5EF4-FFF2-40B4-BE49-F238E27FC236}">
                <a16:creationId xmlns:a16="http://schemas.microsoft.com/office/drawing/2014/main" id="{548BCA70-EFE9-9CD8-9455-CDDEB4CD3D81}"/>
              </a:ext>
            </a:extLst>
          </p:cNvPr>
          <p:cNvSpPr>
            <a:spLocks noChangeArrowheads="1"/>
          </p:cNvSpPr>
          <p:nvPr/>
        </p:nvSpPr>
        <p:spPr bwMode="auto">
          <a:xfrm>
            <a:off x="2457470" y="6585606"/>
            <a:ext cx="4230646"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https://www.thestreet.com/technology/elon-musk-is-very-worried-about-italy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DA1BF73C-709C-84EE-8D76-FF381655DEAA}"/>
              </a:ext>
            </a:extLst>
          </p:cNvPr>
          <p:cNvSpPr/>
          <p:nvPr/>
        </p:nvSpPr>
        <p:spPr bwMode="auto">
          <a:xfrm>
            <a:off x="1522195" y="2133600"/>
            <a:ext cx="6402605" cy="3810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1" i="1" u="none" strike="noStrike" cap="none" normalizeH="0" baseline="0">
              <a:ln>
                <a:noFill/>
              </a:ln>
              <a:solidFill>
                <a:schemeClr val="tx1"/>
              </a:solidFill>
              <a:effectLst/>
              <a:latin typeface="Verdana" pitchFamily="34" charset="0"/>
            </a:endParaRPr>
          </a:p>
        </p:txBody>
      </p:sp>
      <p:pic>
        <p:nvPicPr>
          <p:cNvPr id="11" name="Picture 10">
            <a:extLst>
              <a:ext uri="{FF2B5EF4-FFF2-40B4-BE49-F238E27FC236}">
                <a16:creationId xmlns:a16="http://schemas.microsoft.com/office/drawing/2014/main" id="{C5C1B17A-BB89-6248-64A5-055D2E124E0E}"/>
              </a:ext>
            </a:extLst>
          </p:cNvPr>
          <p:cNvPicPr>
            <a:picLocks noChangeAspect="1"/>
          </p:cNvPicPr>
          <p:nvPr/>
        </p:nvPicPr>
        <p:blipFill>
          <a:blip r:embed="rId4"/>
          <a:stretch>
            <a:fillRect/>
          </a:stretch>
        </p:blipFill>
        <p:spPr>
          <a:xfrm>
            <a:off x="2305070" y="2133600"/>
            <a:ext cx="4476730" cy="3999515"/>
          </a:xfrm>
          <a:prstGeom prst="rect">
            <a:avLst/>
          </a:prstGeom>
        </p:spPr>
      </p:pic>
      <p:sp>
        <p:nvSpPr>
          <p:cNvPr id="12" name="Text Box 12">
            <a:extLst>
              <a:ext uri="{FF2B5EF4-FFF2-40B4-BE49-F238E27FC236}">
                <a16:creationId xmlns:a16="http://schemas.microsoft.com/office/drawing/2014/main" id="{173DDF93-D741-5519-B393-853B9D5D762D}"/>
              </a:ext>
            </a:extLst>
          </p:cNvPr>
          <p:cNvSpPr txBox="1">
            <a:spLocks noChangeArrowheads="1"/>
          </p:cNvSpPr>
          <p:nvPr/>
        </p:nvSpPr>
        <p:spPr bwMode="auto">
          <a:xfrm>
            <a:off x="5817159" y="1612943"/>
            <a:ext cx="187904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i="0" u="none" strike="noStrike" kern="1200" cap="none" spc="0" normalizeH="0" baseline="0" noProof="0" dirty="0">
                <a:ln>
                  <a:noFill/>
                </a:ln>
                <a:solidFill>
                  <a:srgbClr val="000000"/>
                </a:solidFill>
                <a:effectLst/>
                <a:uLnTx/>
                <a:uFillTx/>
                <a:latin typeface="Verdana" pitchFamily="34" charset="0"/>
                <a:ea typeface="+mn-ea"/>
                <a:cs typeface="+mn-cs"/>
              </a:rPr>
              <a:t>TheStreet</a:t>
            </a:r>
          </a:p>
        </p:txBody>
      </p:sp>
    </p:spTree>
    <p:extLst>
      <p:ext uri="{BB962C8B-B14F-4D97-AF65-F5344CB8AC3E}">
        <p14:creationId xmlns:p14="http://schemas.microsoft.com/office/powerpoint/2010/main" val="15652692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pic>
        <p:nvPicPr>
          <p:cNvPr id="5" name="Picture 4">
            <a:extLst>
              <a:ext uri="{FF2B5EF4-FFF2-40B4-BE49-F238E27FC236}">
                <a16:creationId xmlns:a16="http://schemas.microsoft.com/office/drawing/2014/main" id="{7D1E0B32-3ABD-A0AF-E537-7D23C0E886D5}"/>
              </a:ext>
            </a:extLst>
          </p:cNvPr>
          <p:cNvPicPr>
            <a:picLocks noChangeAspect="1"/>
          </p:cNvPicPr>
          <p:nvPr/>
        </p:nvPicPr>
        <p:blipFill>
          <a:blip r:embed="rId3"/>
          <a:stretch>
            <a:fillRect/>
          </a:stretch>
        </p:blipFill>
        <p:spPr>
          <a:xfrm>
            <a:off x="921545" y="457200"/>
            <a:ext cx="7315200" cy="6025486"/>
          </a:xfrm>
          <a:prstGeom prst="rect">
            <a:avLst/>
          </a:prstGeom>
        </p:spPr>
      </p:pic>
      <p:sp>
        <p:nvSpPr>
          <p:cNvPr id="6" name="Rectangle 5">
            <a:extLst>
              <a:ext uri="{FF2B5EF4-FFF2-40B4-BE49-F238E27FC236}">
                <a16:creationId xmlns:a16="http://schemas.microsoft.com/office/drawing/2014/main" id="{04799A95-F69D-C591-1A51-FB3688442EF4}"/>
              </a:ext>
            </a:extLst>
          </p:cNvPr>
          <p:cNvSpPr>
            <a:spLocks noChangeArrowheads="1"/>
          </p:cNvSpPr>
          <p:nvPr/>
        </p:nvSpPr>
        <p:spPr bwMode="auto">
          <a:xfrm>
            <a:off x="1377046" y="6585606"/>
            <a:ext cx="6391494"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6A02C830-DA95-12CA-FD16-2CC0F583D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838200"/>
            <a:ext cx="1828800" cy="402566"/>
          </a:xfrm>
          <a:prstGeom prst="rect">
            <a:avLst/>
          </a:prstGeom>
        </p:spPr>
      </p:pic>
      <p:sp>
        <p:nvSpPr>
          <p:cNvPr id="9" name="Rectangle 8">
            <a:extLst>
              <a:ext uri="{FF2B5EF4-FFF2-40B4-BE49-F238E27FC236}">
                <a16:creationId xmlns:a16="http://schemas.microsoft.com/office/drawing/2014/main" id="{60EC0F9F-4BC5-6803-3D72-56C5A5CC999F}"/>
              </a:ext>
            </a:extLst>
          </p:cNvPr>
          <p:cNvSpPr/>
          <p:nvPr/>
        </p:nvSpPr>
        <p:spPr>
          <a:xfrm>
            <a:off x="6324600" y="1320800"/>
            <a:ext cx="1651414"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7 October 2023 </a:t>
            </a:r>
          </a:p>
        </p:txBody>
      </p:sp>
    </p:spTree>
    <p:extLst>
      <p:ext uri="{BB962C8B-B14F-4D97-AF65-F5344CB8AC3E}">
        <p14:creationId xmlns:p14="http://schemas.microsoft.com/office/powerpoint/2010/main" val="162196626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pic>
        <p:nvPicPr>
          <p:cNvPr id="3" name="Picture 2">
            <a:extLst>
              <a:ext uri="{FF2B5EF4-FFF2-40B4-BE49-F238E27FC236}">
                <a16:creationId xmlns:a16="http://schemas.microsoft.com/office/drawing/2014/main" id="{E497B913-FE3E-F88A-E0E6-F7CA648E1F8B}"/>
              </a:ext>
            </a:extLst>
          </p:cNvPr>
          <p:cNvPicPr>
            <a:picLocks noChangeAspect="1"/>
          </p:cNvPicPr>
          <p:nvPr/>
        </p:nvPicPr>
        <p:blipFill>
          <a:blip r:embed="rId2"/>
          <a:stretch>
            <a:fillRect/>
          </a:stretch>
        </p:blipFill>
        <p:spPr>
          <a:xfrm>
            <a:off x="1270962" y="387148"/>
            <a:ext cx="6634174" cy="6242252"/>
          </a:xfrm>
          <a:prstGeom prst="rect">
            <a:avLst/>
          </a:prstGeom>
        </p:spPr>
      </p:pic>
      <p:sp>
        <p:nvSpPr>
          <p:cNvPr id="4" name="Rectangle 3">
            <a:extLst>
              <a:ext uri="{FF2B5EF4-FFF2-40B4-BE49-F238E27FC236}">
                <a16:creationId xmlns:a16="http://schemas.microsoft.com/office/drawing/2014/main" id="{4A35436A-40F6-28E7-C9C2-AF8C71A12A67}"/>
              </a:ext>
            </a:extLst>
          </p:cNvPr>
          <p:cNvSpPr>
            <a:spLocks noChangeArrowheads="1"/>
          </p:cNvSpPr>
          <p:nvPr/>
        </p:nvSpPr>
        <p:spPr bwMode="auto">
          <a:xfrm>
            <a:off x="2153701" y="6585606"/>
            <a:ext cx="4838184"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https://www.nytimes.com/2023/01/30/world/europe/italy-birthrate.html?smid=em-share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 Box 12">
            <a:extLst>
              <a:ext uri="{FF2B5EF4-FFF2-40B4-BE49-F238E27FC236}">
                <a16:creationId xmlns:a16="http://schemas.microsoft.com/office/drawing/2014/main" id="{DCDCE958-ED15-AD67-2B98-E39502300F5C}"/>
              </a:ext>
            </a:extLst>
          </p:cNvPr>
          <p:cNvSpPr txBox="1">
            <a:spLocks noChangeArrowheads="1"/>
          </p:cNvSpPr>
          <p:nvPr/>
        </p:nvSpPr>
        <p:spPr bwMode="auto">
          <a:xfrm>
            <a:off x="609600" y="735268"/>
            <a:ext cx="1699504"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30 January 2023</a:t>
            </a:r>
          </a:p>
        </p:txBody>
      </p:sp>
      <p:pic>
        <p:nvPicPr>
          <p:cNvPr id="12" name="Picture 11">
            <a:extLst>
              <a:ext uri="{FF2B5EF4-FFF2-40B4-BE49-F238E27FC236}">
                <a16:creationId xmlns:a16="http://schemas.microsoft.com/office/drawing/2014/main" id="{E987170B-5F4A-4A34-03B5-DA60CE6048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00" y="381000"/>
            <a:ext cx="2122600" cy="307777"/>
          </a:xfrm>
          <a:prstGeom prst="rect">
            <a:avLst/>
          </a:prstGeom>
        </p:spPr>
      </p:pic>
    </p:spTree>
    <p:extLst>
      <p:ext uri="{BB962C8B-B14F-4D97-AF65-F5344CB8AC3E}">
        <p14:creationId xmlns:p14="http://schemas.microsoft.com/office/powerpoint/2010/main" val="4289820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chemeClr val="bg1">
                  <a:lumMod val="75000"/>
                </a:scheme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chemeClr val="bg1">
                    <a:lumMod val="75000"/>
                  </a:scheme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5" name="Text Box 10">
            <a:extLst>
              <a:ext uri="{FF2B5EF4-FFF2-40B4-BE49-F238E27FC236}">
                <a16:creationId xmlns:a16="http://schemas.microsoft.com/office/drawing/2014/main" id="{12187A6B-ACD2-E35E-4590-02323AEDC6CC}"/>
              </a:ext>
            </a:extLst>
          </p:cNvPr>
          <p:cNvSpPr txBox="1">
            <a:spLocks noChangeArrowheads="1"/>
          </p:cNvSpPr>
          <p:nvPr/>
        </p:nvSpPr>
        <p:spPr bwMode="auto">
          <a:xfrm>
            <a:off x="404504" y="3810000"/>
            <a:ext cx="8349281" cy="1398332"/>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That means not enough children are being born to sustain the population . . .</a:t>
            </a:r>
            <a:endPar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7305110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growth rate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202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65 years and over: </a:t>
            </a:r>
            <a:r>
              <a:rPr kumimoji="0" lang="en-US" sz="24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3">
            <a:extLst>
              <a:ext uri="{FF2B5EF4-FFF2-40B4-BE49-F238E27FC236}">
                <a16:creationId xmlns:a16="http://schemas.microsoft.com/office/drawing/2014/main" id="{C55C4B9D-476A-4AAB-B46B-DEB8B547934F}"/>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B0AA1F2-5235-4B95-A4CB-8813E18EB236}"/>
                  </a:ext>
                </a:extLst>
              </p14:cNvPr>
              <p14:cNvContentPartPr/>
              <p14:nvPr/>
            </p14:nvContentPartPr>
            <p14:xfrm>
              <a:off x="2617749" y="4274640"/>
              <a:ext cx="3825000" cy="68760"/>
            </p14:xfrm>
          </p:contentPart>
        </mc:Choice>
        <mc:Fallback xmlns="">
          <p:pic>
            <p:nvPicPr>
              <p:cNvPr id="4" name="Ink 3">
                <a:extLst>
                  <a:ext uri="{FF2B5EF4-FFF2-40B4-BE49-F238E27FC236}">
                    <a16:creationId xmlns:a16="http://schemas.microsoft.com/office/drawing/2014/main" id="{4B0AA1F2-5235-4B95-A4CB-8813E18EB236}"/>
                  </a:ext>
                </a:extLst>
              </p:cNvPr>
              <p:cNvPicPr/>
              <p:nvPr/>
            </p:nvPicPr>
            <p:blipFill>
              <a:blip r:embed="rId4"/>
              <a:stretch>
                <a:fillRect/>
              </a:stretch>
            </p:blipFill>
            <p:spPr>
              <a:xfrm>
                <a:off x="2563749" y="4166640"/>
                <a:ext cx="39326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595A7C01-5EFA-4895-A387-4CD5C31C691C}"/>
                  </a:ext>
                </a:extLst>
              </p14:cNvPr>
              <p14:cNvContentPartPr/>
              <p14:nvPr/>
            </p14:nvContentPartPr>
            <p14:xfrm>
              <a:off x="-587691" y="20672"/>
              <a:ext cx="360" cy="17640"/>
            </p14:xfrm>
          </p:contentPart>
        </mc:Choice>
        <mc:Fallback xmlns="">
          <p:pic>
            <p:nvPicPr>
              <p:cNvPr id="5" name="Ink 4">
                <a:extLst>
                  <a:ext uri="{FF2B5EF4-FFF2-40B4-BE49-F238E27FC236}">
                    <a16:creationId xmlns:a16="http://schemas.microsoft.com/office/drawing/2014/main" id="{595A7C01-5EFA-4895-A387-4CD5C31C691C}"/>
                  </a:ext>
                </a:extLst>
              </p:cNvPr>
              <p:cNvPicPr/>
              <p:nvPr/>
            </p:nvPicPr>
            <p:blipFill>
              <a:blip r:embed="rId6"/>
              <a:stretch>
                <a:fillRect/>
              </a:stretch>
            </p:blipFill>
            <p:spPr>
              <a:xfrm>
                <a:off x="-641331" y="-86968"/>
                <a:ext cx="108000" cy="233280"/>
              </a:xfrm>
              <a:prstGeom prst="rect">
                <a:avLst/>
              </a:prstGeom>
            </p:spPr>
          </p:pic>
        </mc:Fallback>
      </mc:AlternateContent>
    </p:spTree>
    <p:extLst>
      <p:ext uri="{BB962C8B-B14F-4D97-AF65-F5344CB8AC3E}">
        <p14:creationId xmlns:p14="http://schemas.microsoft.com/office/powerpoint/2010/main" val="1730808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3D9D3-E9AB-4F84-A0C3-72AFF8F159F8}"/>
              </a:ext>
            </a:extLst>
          </p:cNvPr>
          <p:cNvPicPr>
            <a:picLocks noChangeAspect="1"/>
          </p:cNvPicPr>
          <p:nvPr/>
        </p:nvPicPr>
        <p:blipFill>
          <a:blip r:embed="rId2"/>
          <a:stretch>
            <a:fillRect/>
          </a:stretch>
        </p:blipFill>
        <p:spPr>
          <a:xfrm>
            <a:off x="1600200" y="651642"/>
            <a:ext cx="5943600" cy="5825358"/>
          </a:xfrm>
          <a:prstGeom prst="rect">
            <a:avLst/>
          </a:prstGeom>
        </p:spPr>
      </p:pic>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https://www.theguardian.com/world/2020/jul/21/italian-village-morterone-celebrates-first-birth-in-eight-years?CMP=Share_iOSApp_Other</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17240E28-1BC5-4D46-B833-DB93ABDB473A}"/>
              </a:ext>
            </a:extLst>
          </p:cNvPr>
          <p:cNvSpPr txBox="1"/>
          <p:nvPr/>
        </p:nvSpPr>
        <p:spPr>
          <a:xfrm>
            <a:off x="1561700" y="1352490"/>
            <a:ext cx="3200400" cy="400110"/>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21 Jul 2020</a:t>
            </a:r>
          </a:p>
        </p:txBody>
      </p:sp>
      <p:pic>
        <p:nvPicPr>
          <p:cNvPr id="9" name="Picture 8" descr="A blue sign with white text&#10;&#10;Description automatically generated with medium confidence">
            <a:extLst>
              <a:ext uri="{FF2B5EF4-FFF2-40B4-BE49-F238E27FC236}">
                <a16:creationId xmlns:a16="http://schemas.microsoft.com/office/drawing/2014/main" id="{AD98ACCB-E107-4E7B-A9B9-5712857E3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300" y="1121434"/>
            <a:ext cx="1828800" cy="402566"/>
          </a:xfrm>
          <a:prstGeom prst="rect">
            <a:avLst/>
          </a:prstGeom>
        </p:spPr>
      </p:pic>
    </p:spTree>
    <p:extLst>
      <p:ext uri="{BB962C8B-B14F-4D97-AF65-F5344CB8AC3E}">
        <p14:creationId xmlns:p14="http://schemas.microsoft.com/office/powerpoint/2010/main" val="8693872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11147-236C-4D21-8932-024046A90E49}"/>
              </a:ext>
            </a:extLst>
          </p:cNvPr>
          <p:cNvSpPr txBox="1"/>
          <p:nvPr/>
        </p:nvSpPr>
        <p:spPr>
          <a:xfrm>
            <a:off x="228600" y="6629400"/>
            <a:ext cx="86868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https://www.bbc.com/news/world-53424726</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24B64AC7-9083-4D98-8A6B-CC3EDF1E9D66}"/>
              </a:ext>
            </a:extLst>
          </p:cNvPr>
          <p:cNvPicPr>
            <a:picLocks noChangeAspect="1"/>
          </p:cNvPicPr>
          <p:nvPr/>
        </p:nvPicPr>
        <p:blipFill>
          <a:blip r:embed="rId3"/>
          <a:stretch>
            <a:fillRect/>
          </a:stretch>
        </p:blipFill>
        <p:spPr>
          <a:xfrm>
            <a:off x="1752600" y="593469"/>
            <a:ext cx="5669280" cy="5807331"/>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BC3B902-8D47-48B5-827A-236ACDF58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4475" y="1143000"/>
            <a:ext cx="1828800" cy="877824"/>
          </a:xfrm>
          <a:prstGeom prst="rect">
            <a:avLst/>
          </a:prstGeom>
        </p:spPr>
      </p:pic>
      <p:sp>
        <p:nvSpPr>
          <p:cNvPr id="12" name="TextBox 11">
            <a:extLst>
              <a:ext uri="{FF2B5EF4-FFF2-40B4-BE49-F238E27FC236}">
                <a16:creationId xmlns:a16="http://schemas.microsoft.com/office/drawing/2014/main" id="{B8ECA0CF-6E31-4CE4-AD54-41E4A922E1F3}"/>
              </a:ext>
            </a:extLst>
          </p:cNvPr>
          <p:cNvSpPr txBox="1"/>
          <p:nvPr/>
        </p:nvSpPr>
        <p:spPr>
          <a:xfrm>
            <a:off x="1732550" y="1439732"/>
            <a:ext cx="3200400" cy="541468"/>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Jul 2020</a:t>
            </a:r>
          </a:p>
        </p:txBody>
      </p:sp>
      <p:sp>
        <p:nvSpPr>
          <p:cNvPr id="6" name="Text Box 5">
            <a:extLst>
              <a:ext uri="{FF2B5EF4-FFF2-40B4-BE49-F238E27FC236}">
                <a16:creationId xmlns:a16="http://schemas.microsoft.com/office/drawing/2014/main" id="{5B18C2CD-1167-46E4-9B9D-0E1F9B128CA5}"/>
              </a:ext>
            </a:extLst>
          </p:cNvPr>
          <p:cNvSpPr txBox="1">
            <a:spLocks noChangeArrowheads="1"/>
          </p:cNvSpPr>
          <p:nvPr/>
        </p:nvSpPr>
        <p:spPr bwMode="auto">
          <a:xfrm>
            <a:off x="2524225" y="4648200"/>
            <a:ext cx="4095550" cy="954107"/>
          </a:xfrm>
          <a:prstGeom prst="rect">
            <a:avLst/>
          </a:prstGeom>
          <a:solidFill>
            <a:schemeClr val="bg1"/>
          </a:solidFill>
          <a:ln w="76200">
            <a:solidFill>
              <a:srgbClr val="C00000"/>
            </a:solidFill>
            <a:miter lim="800000"/>
            <a:headEnd/>
            <a:tailEnd/>
          </a:ln>
        </p:spPr>
        <p:txBody>
          <a:bodyPr wrap="square" lIns="228600" tIns="228600" rIns="228600" bIns="228600">
            <a:spAutoFit/>
          </a:bodyPr>
          <a:lstStyle/>
          <a:p>
            <a:r>
              <a:rPr lang="en-US" i="0" dirty="0"/>
              <a:t>Including Italy</a:t>
            </a:r>
          </a:p>
        </p:txBody>
      </p:sp>
    </p:spTree>
    <p:extLst>
      <p:ext uri="{BB962C8B-B14F-4D97-AF65-F5344CB8AC3E}">
        <p14:creationId xmlns:p14="http://schemas.microsoft.com/office/powerpoint/2010/main" val="501964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B4D783B-BA9A-417E-BC32-E78A58BC8450}"/>
                  </a:ext>
                </a:extLst>
              </p14:cNvPr>
              <p14:cNvContentPartPr/>
              <p14:nvPr/>
            </p14:nvContentPartPr>
            <p14:xfrm>
              <a:off x="2627109" y="3124200"/>
              <a:ext cx="3795480" cy="59040"/>
            </p14:xfrm>
          </p:contentPart>
        </mc:Choice>
        <mc:Fallback xmlns="">
          <p:pic>
            <p:nvPicPr>
              <p:cNvPr id="2" name="Ink 1">
                <a:extLst>
                  <a:ext uri="{FF2B5EF4-FFF2-40B4-BE49-F238E27FC236}">
                    <a16:creationId xmlns:a16="http://schemas.microsoft.com/office/drawing/2014/main" id="{5B4D783B-BA9A-417E-BC32-E78A58BC8450}"/>
                  </a:ext>
                </a:extLst>
              </p:cNvPr>
              <p:cNvPicPr/>
              <p:nvPr/>
            </p:nvPicPr>
            <p:blipFill>
              <a:blip r:embed="rId4"/>
              <a:stretch>
                <a:fillRect/>
              </a:stretch>
            </p:blipFill>
            <p:spPr>
              <a:xfrm>
                <a:off x="2573109" y="3016200"/>
                <a:ext cx="3903120" cy="274680"/>
              </a:xfrm>
              <a:prstGeom prst="rect">
                <a:avLst/>
              </a:prstGeom>
            </p:spPr>
          </p:pic>
        </mc:Fallback>
      </mc:AlternateContent>
      <p:sp>
        <p:nvSpPr>
          <p:cNvPr id="4" name="Text Box 10">
            <a:extLst>
              <a:ext uri="{FF2B5EF4-FFF2-40B4-BE49-F238E27FC236}">
                <a16:creationId xmlns:a16="http://schemas.microsoft.com/office/drawing/2014/main" id="{56ED625B-0E1F-D106-EA4D-4F72E20D6523}"/>
              </a:ext>
            </a:extLst>
          </p:cNvPr>
          <p:cNvSpPr txBox="1">
            <a:spLocks noChangeArrowheads="1"/>
          </p:cNvSpPr>
          <p:nvPr/>
        </p:nvSpPr>
        <p:spPr bwMode="auto">
          <a:xfrm>
            <a:off x="404504" y="3378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 overall total fertility rate of </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2.1</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is needed for the population in an area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to remain stable,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assuming no immigration or emigration occurs . . .</a:t>
            </a:r>
            <a:endPar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1800943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048000"/>
            <a:ext cx="8349281" cy="30988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276600"/>
            <a:ext cx="8349281" cy="2819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low birth rate is a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huge</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slow-moving crisis . . .</a:t>
            </a:r>
          </a:p>
          <a:p>
            <a:pPr marL="0" marR="0" lvl="0" indent="0" algn="ctr" defTabSz="914400" rtl="0" eaLnBrk="1" fontAlgn="base" latinLnBrk="0" hangingPunct="1">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and unless something </a:t>
            </a:r>
          </a:p>
          <a:p>
            <a:pPr marL="0" marR="0" lvl="0" indent="0" algn="ctr" defTabSz="914400" rtl="0" eaLnBrk="1" fontAlgn="base" latinLnBrk="0" hangingPunct="1">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eventually done, </a:t>
            </a:r>
          </a:p>
          <a:p>
            <a:pPr marL="0" marR="0" lvl="0" indent="0" algn="ctr" defTabSz="914400" rtl="0" eaLnBrk="1" fontAlgn="base" latinLnBrk="0" hangingPunct="1">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Italy as we know it will disappear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1753733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8611" name="Rectangle 3"/>
          <p:cNvSpPr>
            <a:spLocks noGrp="1" noChangeArrowheads="1"/>
          </p:cNvSpPr>
          <p:nvPr>
            <p:ph type="body" idx="1"/>
          </p:nvPr>
        </p:nvSpPr>
        <p:spPr>
          <a:xfrm>
            <a:off x="914400" y="1343085"/>
            <a:ext cx="7315200" cy="4524315"/>
          </a:xfrm>
        </p:spPr>
        <p:txBody>
          <a:bodyPr/>
          <a:lstStyle/>
          <a:p>
            <a:pPr marL="0" indent="0" algn="ctr" eaLnBrk="1" hangingPunct="1">
              <a:buNone/>
            </a:pPr>
            <a:r>
              <a:rPr lang="en-US" sz="2800" dirty="0"/>
              <a:t>“Although Italian culture is justifiably renowned, it is in danger of extinction, as are the cultures of some other developed nations.  It has one of the lowest fertility rate among nations: 1.19  children per woman.  After Sweden, Italy has the oldest population among nations, with  16.1% of its population over 65.”</a:t>
            </a:r>
          </a:p>
        </p:txBody>
      </p:sp>
      <p:sp>
        <p:nvSpPr>
          <p:cNvPr id="5" name="Rectangle 4"/>
          <p:cNvSpPr/>
          <p:nvPr/>
        </p:nvSpPr>
        <p:spPr>
          <a:xfrm>
            <a:off x="3124200" y="3877130"/>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1.24</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6" name="Rectangle 5"/>
          <p:cNvSpPr/>
          <p:nvPr/>
        </p:nvSpPr>
        <p:spPr>
          <a:xfrm>
            <a:off x="1829474" y="5415166"/>
            <a:ext cx="894476"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22.1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7" name="Rectangle 6"/>
          <p:cNvSpPr/>
          <p:nvPr/>
        </p:nvSpPr>
        <p:spPr>
          <a:xfrm>
            <a:off x="3424104" y="5998192"/>
            <a:ext cx="2279471"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[2023 est.]</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3B8C10D-B7BB-4D90-B9DA-15B7BA32DEED}"/>
                  </a:ext>
                </a:extLst>
              </p14:cNvPr>
              <p14:cNvContentPartPr/>
              <p14:nvPr/>
            </p14:nvContentPartPr>
            <p14:xfrm>
              <a:off x="4215771" y="2049632"/>
              <a:ext cx="2448360" cy="67680"/>
            </p14:xfrm>
          </p:contentPart>
        </mc:Choice>
        <mc:Fallback xmlns="">
          <p:pic>
            <p:nvPicPr>
              <p:cNvPr id="2" name="Ink 1">
                <a:extLst>
                  <a:ext uri="{FF2B5EF4-FFF2-40B4-BE49-F238E27FC236}">
                    <a16:creationId xmlns:a16="http://schemas.microsoft.com/office/drawing/2014/main" id="{23B8C10D-B7BB-4D90-B9DA-15B7BA32DEED}"/>
                  </a:ext>
                </a:extLst>
              </p:cNvPr>
              <p:cNvPicPr/>
              <p:nvPr/>
            </p:nvPicPr>
            <p:blipFill>
              <a:blip r:embed="rId4"/>
              <a:stretch>
                <a:fillRect/>
              </a:stretch>
            </p:blipFill>
            <p:spPr>
              <a:xfrm>
                <a:off x="4161771" y="1941992"/>
                <a:ext cx="255600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8CFF5946-9714-4B76-95FB-C0A2604547FE}"/>
                  </a:ext>
                </a:extLst>
              </p14:cNvPr>
              <p14:cNvContentPartPr/>
              <p14:nvPr/>
            </p14:nvContentPartPr>
            <p14:xfrm>
              <a:off x="2068731" y="2569472"/>
              <a:ext cx="1411200" cy="39240"/>
            </p14:xfrm>
          </p:contentPart>
        </mc:Choice>
        <mc:Fallback xmlns="">
          <p:pic>
            <p:nvPicPr>
              <p:cNvPr id="3" name="Ink 2">
                <a:extLst>
                  <a:ext uri="{FF2B5EF4-FFF2-40B4-BE49-F238E27FC236}">
                    <a16:creationId xmlns:a16="http://schemas.microsoft.com/office/drawing/2014/main" id="{8CFF5946-9714-4B76-95FB-C0A2604547FE}"/>
                  </a:ext>
                </a:extLst>
              </p:cNvPr>
              <p:cNvPicPr/>
              <p:nvPr/>
            </p:nvPicPr>
            <p:blipFill>
              <a:blip r:embed="rId6"/>
              <a:stretch>
                <a:fillRect/>
              </a:stretch>
            </p:blipFill>
            <p:spPr>
              <a:xfrm>
                <a:off x="2015091" y="2461472"/>
                <a:ext cx="151884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F574CA3D-9439-43ED-A825-CFDAC462303D}"/>
                  </a:ext>
                </a:extLst>
              </p14:cNvPr>
              <p14:cNvContentPartPr/>
              <p14:nvPr/>
            </p14:nvContentPartPr>
            <p14:xfrm>
              <a:off x="3406851" y="1529792"/>
              <a:ext cx="2011680" cy="49320"/>
            </p14:xfrm>
          </p:contentPart>
        </mc:Choice>
        <mc:Fallback xmlns="">
          <p:pic>
            <p:nvPicPr>
              <p:cNvPr id="4" name="Ink 3">
                <a:extLst>
                  <a:ext uri="{FF2B5EF4-FFF2-40B4-BE49-F238E27FC236}">
                    <a16:creationId xmlns:a16="http://schemas.microsoft.com/office/drawing/2014/main" id="{F574CA3D-9439-43ED-A825-CFDAC462303D}"/>
                  </a:ext>
                </a:extLst>
              </p:cNvPr>
              <p:cNvPicPr/>
              <p:nvPr/>
            </p:nvPicPr>
            <p:blipFill>
              <a:blip r:embed="rId8"/>
              <a:stretch>
                <a:fillRect/>
              </a:stretch>
            </p:blipFill>
            <p:spPr>
              <a:xfrm>
                <a:off x="3353211" y="1422152"/>
                <a:ext cx="2119320" cy="264960"/>
              </a:xfrm>
              <a:prstGeom prst="rect">
                <a:avLst/>
              </a:prstGeom>
            </p:spPr>
          </p:pic>
        </mc:Fallback>
      </mc:AlternateContent>
      <p:sp>
        <p:nvSpPr>
          <p:cNvPr id="9" name="Rectangle 8">
            <a:extLst>
              <a:ext uri="{FF2B5EF4-FFF2-40B4-BE49-F238E27FC236}">
                <a16:creationId xmlns:a16="http://schemas.microsoft.com/office/drawing/2014/main" id="{B937DFF3-DDB7-0BC9-71BA-AB82A4AC88B3}"/>
              </a:ext>
            </a:extLst>
          </p:cNvPr>
          <p:cNvSpPr/>
          <p:nvPr/>
        </p:nvSpPr>
        <p:spPr>
          <a:xfrm>
            <a:off x="1066800" y="5420380"/>
            <a:ext cx="1997342" cy="523220"/>
          </a:xfrm>
          <a:prstGeom prst="rect">
            <a:avLst/>
          </a:prstGeom>
          <a:solidFill>
            <a:schemeClr val="bg1"/>
          </a:solidFill>
        </p:spPr>
        <p:txBody>
          <a:bodyPr wrap="none" lIns="0" rIns="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[23.31%]</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6903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4529510"/>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Much of 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28823077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8191" y="198783"/>
            <a:ext cx="6490531" cy="6400800"/>
          </a:xfrm>
          <a:prstGeom prst="rect">
            <a:avLst/>
          </a:prstGeom>
        </p:spPr>
      </p:pic>
      <p:sp>
        <p:nvSpPr>
          <p:cNvPr id="3" name="Rectangle 3"/>
          <p:cNvSpPr>
            <a:spLocks noChangeArrowheads="1"/>
          </p:cNvSpPr>
          <p:nvPr/>
        </p:nvSpPr>
        <p:spPr bwMode="auto">
          <a:xfrm>
            <a:off x="1463609" y="6552708"/>
            <a:ext cx="621837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https://www.theguardian.com/world/2019/sep/11/underpopulated-italian-region-molise?CMP=Share_iOSApp_Other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762000"/>
            <a:ext cx="1828800" cy="402566"/>
          </a:xfrm>
          <a:prstGeom prst="rect">
            <a:avLst/>
          </a:prstGeom>
        </p:spPr>
      </p:pic>
      <p:sp>
        <p:nvSpPr>
          <p:cNvPr id="5" name="Rectangle 4"/>
          <p:cNvSpPr/>
          <p:nvPr/>
        </p:nvSpPr>
        <p:spPr>
          <a:xfrm>
            <a:off x="6914322" y="1295400"/>
            <a:ext cx="1752403" cy="276999"/>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Wed 11 Sep 2019 </a:t>
            </a:r>
          </a:p>
        </p:txBody>
      </p:sp>
    </p:spTree>
    <p:extLst>
      <p:ext uri="{BB962C8B-B14F-4D97-AF65-F5344CB8AC3E}">
        <p14:creationId xmlns:p14="http://schemas.microsoft.com/office/powerpoint/2010/main" val="1961172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277935" y="6552708"/>
            <a:ext cx="458971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http://edition.cnn.com/travel/article/italy-one-euro-homes-maenza-rome/index.html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descr="A picture containing text, mountain, valley, canyon&#10;&#10;Description automatically generated">
            <a:extLst>
              <a:ext uri="{FF2B5EF4-FFF2-40B4-BE49-F238E27FC236}">
                <a16:creationId xmlns:a16="http://schemas.microsoft.com/office/drawing/2014/main" id="{EDE08179-36F9-4703-A232-456213EF30A6}"/>
              </a:ext>
            </a:extLst>
          </p:cNvPr>
          <p:cNvPicPr>
            <a:picLocks noChangeAspect="1"/>
          </p:cNvPicPr>
          <p:nvPr/>
        </p:nvPicPr>
        <p:blipFill>
          <a:blip r:embed="rId3"/>
          <a:stretch>
            <a:fillRect/>
          </a:stretch>
        </p:blipFill>
        <p:spPr>
          <a:xfrm>
            <a:off x="914400" y="533400"/>
            <a:ext cx="7315200" cy="6013095"/>
          </a:xfrm>
          <a:prstGeom prst="rect">
            <a:avLst/>
          </a:prstGeom>
        </p:spPr>
      </p:pic>
      <p:sp>
        <p:nvSpPr>
          <p:cNvPr id="8" name="Rectangle 7">
            <a:extLst>
              <a:ext uri="{FF2B5EF4-FFF2-40B4-BE49-F238E27FC236}">
                <a16:creationId xmlns:a16="http://schemas.microsoft.com/office/drawing/2014/main" id="{1C22329A-F548-41BB-8938-180519285266}"/>
              </a:ext>
            </a:extLst>
          </p:cNvPr>
          <p:cNvSpPr/>
          <p:nvPr/>
        </p:nvSpPr>
        <p:spPr>
          <a:xfrm>
            <a:off x="2295625" y="6266576"/>
            <a:ext cx="2179320" cy="276999"/>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23 August 2021 </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08EA5F0-7FE6-471C-BFBF-66D5DAD05134}"/>
                  </a:ext>
                </a:extLst>
              </p14:cNvPr>
              <p14:cNvContentPartPr/>
              <p14:nvPr/>
            </p14:nvContentPartPr>
            <p14:xfrm>
              <a:off x="5572971" y="5543792"/>
              <a:ext cx="1179720" cy="49320"/>
            </p14:xfrm>
          </p:contentPart>
        </mc:Choice>
        <mc:Fallback xmlns="">
          <p:pic>
            <p:nvPicPr>
              <p:cNvPr id="9" name="Ink 8">
                <a:extLst>
                  <a:ext uri="{FF2B5EF4-FFF2-40B4-BE49-F238E27FC236}">
                    <a16:creationId xmlns:a16="http://schemas.microsoft.com/office/drawing/2014/main" id="{508EA5F0-7FE6-471C-BFBF-66D5DAD05134}"/>
                  </a:ext>
                </a:extLst>
              </p:cNvPr>
              <p:cNvPicPr/>
              <p:nvPr/>
            </p:nvPicPr>
            <p:blipFill>
              <a:blip r:embed="rId5"/>
              <a:stretch>
                <a:fillRect/>
              </a:stretch>
            </p:blipFill>
            <p:spPr>
              <a:xfrm>
                <a:off x="5518971" y="5435792"/>
                <a:ext cx="12873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6F6E821-86C8-4939-8A28-5619350D665F}"/>
                  </a:ext>
                </a:extLst>
              </p14:cNvPr>
              <p14:cNvContentPartPr/>
              <p14:nvPr/>
            </p14:nvContentPartPr>
            <p14:xfrm>
              <a:off x="5562891" y="5715872"/>
              <a:ext cx="1229760" cy="41400"/>
            </p14:xfrm>
          </p:contentPart>
        </mc:Choice>
        <mc:Fallback xmlns="">
          <p:pic>
            <p:nvPicPr>
              <p:cNvPr id="10" name="Ink 9">
                <a:extLst>
                  <a:ext uri="{FF2B5EF4-FFF2-40B4-BE49-F238E27FC236}">
                    <a16:creationId xmlns:a16="http://schemas.microsoft.com/office/drawing/2014/main" id="{B6F6E821-86C8-4939-8A28-5619350D665F}"/>
                  </a:ext>
                </a:extLst>
              </p:cNvPr>
              <p:cNvPicPr/>
              <p:nvPr/>
            </p:nvPicPr>
            <p:blipFill>
              <a:blip r:embed="rId7"/>
              <a:stretch>
                <a:fillRect/>
              </a:stretch>
            </p:blipFill>
            <p:spPr>
              <a:xfrm>
                <a:off x="5508891" y="5607872"/>
                <a:ext cx="1337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D294408-0B51-4DE2-A277-0772988F6437}"/>
                  </a:ext>
                </a:extLst>
              </p14:cNvPr>
              <p14:cNvContentPartPr/>
              <p14:nvPr/>
            </p14:nvContentPartPr>
            <p14:xfrm>
              <a:off x="2425131" y="5880032"/>
              <a:ext cx="1686960" cy="20520"/>
            </p14:xfrm>
          </p:contentPart>
        </mc:Choice>
        <mc:Fallback xmlns="">
          <p:pic>
            <p:nvPicPr>
              <p:cNvPr id="11" name="Ink 10">
                <a:extLst>
                  <a:ext uri="{FF2B5EF4-FFF2-40B4-BE49-F238E27FC236}">
                    <a16:creationId xmlns:a16="http://schemas.microsoft.com/office/drawing/2014/main" id="{3D294408-0B51-4DE2-A277-0772988F6437}"/>
                  </a:ext>
                </a:extLst>
              </p:cNvPr>
              <p:cNvPicPr/>
              <p:nvPr/>
            </p:nvPicPr>
            <p:blipFill>
              <a:blip r:embed="rId9"/>
              <a:stretch>
                <a:fillRect/>
              </a:stretch>
            </p:blipFill>
            <p:spPr>
              <a:xfrm>
                <a:off x="2371119" y="5772032"/>
                <a:ext cx="1794623"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073D1CFB-D88A-4ABE-A04C-090C884CE4E2}"/>
                  </a:ext>
                </a:extLst>
              </p14:cNvPr>
              <p14:cNvContentPartPr/>
              <p14:nvPr/>
            </p14:nvContentPartPr>
            <p14:xfrm>
              <a:off x="2415411" y="6015392"/>
              <a:ext cx="1671840" cy="58680"/>
            </p14:xfrm>
          </p:contentPart>
        </mc:Choice>
        <mc:Fallback xmlns="">
          <p:pic>
            <p:nvPicPr>
              <p:cNvPr id="12" name="Ink 11">
                <a:extLst>
                  <a:ext uri="{FF2B5EF4-FFF2-40B4-BE49-F238E27FC236}">
                    <a16:creationId xmlns:a16="http://schemas.microsoft.com/office/drawing/2014/main" id="{073D1CFB-D88A-4ABE-A04C-090C884CE4E2}"/>
                  </a:ext>
                </a:extLst>
              </p:cNvPr>
              <p:cNvPicPr/>
              <p:nvPr/>
            </p:nvPicPr>
            <p:blipFill>
              <a:blip r:embed="rId11"/>
              <a:stretch>
                <a:fillRect/>
              </a:stretch>
            </p:blipFill>
            <p:spPr>
              <a:xfrm>
                <a:off x="2361399" y="5907392"/>
                <a:ext cx="1779503" cy="274320"/>
              </a:xfrm>
              <a:prstGeom prst="rect">
                <a:avLst/>
              </a:prstGeom>
            </p:spPr>
          </p:pic>
        </mc:Fallback>
      </mc:AlternateContent>
      <p:sp>
        <p:nvSpPr>
          <p:cNvPr id="13" name="Rectangle 12">
            <a:extLst>
              <a:ext uri="{FF2B5EF4-FFF2-40B4-BE49-F238E27FC236}">
                <a16:creationId xmlns:a16="http://schemas.microsoft.com/office/drawing/2014/main" id="{D0D76155-EF06-4430-91EE-AACBA3289EE8}"/>
              </a:ext>
            </a:extLst>
          </p:cNvPr>
          <p:cNvSpPr/>
          <p:nvPr/>
        </p:nvSpPr>
        <p:spPr>
          <a:xfrm>
            <a:off x="5821680" y="5867400"/>
            <a:ext cx="2179320" cy="461665"/>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badi Extra Light" panose="020B0604020202020204" pitchFamily="34" charset="0"/>
                <a:ea typeface="+mn-ea"/>
                <a:cs typeface="+mn-cs"/>
              </a:rPr>
              <a:t>$1.18 USD</a:t>
            </a:r>
          </a:p>
        </p:txBody>
      </p:sp>
      <mc:AlternateContent xmlns:mc="http://schemas.openxmlformats.org/markup-compatibility/2006" xmlns:p14="http://schemas.microsoft.com/office/powerpoint/2010/main">
        <mc:Choice Requires="p14">
          <p:contentPart p14:bwMode="auto" r:id="rId12">
            <p14:nvContentPartPr>
              <p14:cNvPr id="4" name="Ink 3">
                <a:extLst>
                  <a:ext uri="{FF2B5EF4-FFF2-40B4-BE49-F238E27FC236}">
                    <a16:creationId xmlns:a16="http://schemas.microsoft.com/office/drawing/2014/main" id="{18FF0D88-EC34-4EED-A33F-B0D450A86692}"/>
                  </a:ext>
                </a:extLst>
              </p14:cNvPr>
              <p14:cNvContentPartPr/>
              <p14:nvPr/>
            </p14:nvContentPartPr>
            <p14:xfrm>
              <a:off x="5871429" y="6043832"/>
              <a:ext cx="1332360" cy="42120"/>
            </p14:xfrm>
          </p:contentPart>
        </mc:Choice>
        <mc:Fallback xmlns="">
          <p:pic>
            <p:nvPicPr>
              <p:cNvPr id="4" name="Ink 3">
                <a:extLst>
                  <a:ext uri="{FF2B5EF4-FFF2-40B4-BE49-F238E27FC236}">
                    <a16:creationId xmlns:a16="http://schemas.microsoft.com/office/drawing/2014/main" id="{18FF0D88-EC34-4EED-A33F-B0D450A86692}"/>
                  </a:ext>
                </a:extLst>
              </p:cNvPr>
              <p:cNvPicPr/>
              <p:nvPr/>
            </p:nvPicPr>
            <p:blipFill>
              <a:blip r:embed="rId13"/>
              <a:stretch>
                <a:fillRect/>
              </a:stretch>
            </p:blipFill>
            <p:spPr>
              <a:xfrm>
                <a:off x="5817429" y="5935832"/>
                <a:ext cx="1440000" cy="257760"/>
              </a:xfrm>
              <a:prstGeom prst="rect">
                <a:avLst/>
              </a:prstGeom>
            </p:spPr>
          </p:pic>
        </mc:Fallback>
      </mc:AlternateContent>
    </p:spTree>
    <p:extLst>
      <p:ext uri="{BB962C8B-B14F-4D97-AF65-F5344CB8AC3E}">
        <p14:creationId xmlns:p14="http://schemas.microsoft.com/office/powerpoint/2010/main" val="873578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377047" y="6552708"/>
            <a:ext cx="639149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https://www.theguardian.com/world/2023/oct/07/italy-births-far-right-demographic-winter?CMP=Share_iOSApp_Other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a:extLst>
              <a:ext uri="{FF2B5EF4-FFF2-40B4-BE49-F238E27FC236}">
                <a16:creationId xmlns:a16="http://schemas.microsoft.com/office/drawing/2014/main" id="{87376E35-7CC2-0FCC-9399-F27844CB09DD}"/>
              </a:ext>
            </a:extLst>
          </p:cNvPr>
          <p:cNvPicPr>
            <a:picLocks noChangeAspect="1"/>
          </p:cNvPicPr>
          <p:nvPr/>
        </p:nvPicPr>
        <p:blipFill>
          <a:blip r:embed="rId3"/>
          <a:stretch>
            <a:fillRect/>
          </a:stretch>
        </p:blipFill>
        <p:spPr>
          <a:xfrm>
            <a:off x="358558" y="457047"/>
            <a:ext cx="8426883" cy="5943905"/>
          </a:xfrm>
          <a:prstGeom prst="rect">
            <a:avLst/>
          </a:prstGeom>
        </p:spPr>
      </p:pic>
      <p:sp>
        <p:nvSpPr>
          <p:cNvPr id="15" name="Rectangle 14">
            <a:extLst>
              <a:ext uri="{FF2B5EF4-FFF2-40B4-BE49-F238E27FC236}">
                <a16:creationId xmlns:a16="http://schemas.microsoft.com/office/drawing/2014/main" id="{B17ED238-B49D-331A-C273-DCFB25413BE1}"/>
              </a:ext>
            </a:extLst>
          </p:cNvPr>
          <p:cNvSpPr/>
          <p:nvPr/>
        </p:nvSpPr>
        <p:spPr>
          <a:xfrm>
            <a:off x="1325880" y="1600200"/>
            <a:ext cx="217932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Verdana" pitchFamily="34" charset="0"/>
                <a:ea typeface="+mn-ea"/>
                <a:cs typeface="+mn-cs"/>
              </a:rPr>
              <a:t>23 August 2021 </a:t>
            </a:r>
          </a:p>
        </p:txBody>
      </p:sp>
      <p:pic>
        <p:nvPicPr>
          <p:cNvPr id="17" name="Picture 16" descr="A blue and white logo&#10;&#10;Description automatically generated">
            <a:extLst>
              <a:ext uri="{FF2B5EF4-FFF2-40B4-BE49-F238E27FC236}">
                <a16:creationId xmlns:a16="http://schemas.microsoft.com/office/drawing/2014/main" id="{84B1E5F5-680E-AA1E-4D8D-F65F9D3F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838200"/>
            <a:ext cx="3028950" cy="666750"/>
          </a:xfrm>
          <a:prstGeom prst="rect">
            <a:avLst/>
          </a:prstGeom>
        </p:spPr>
      </p:pic>
    </p:spTree>
    <p:extLst>
      <p:ext uri="{BB962C8B-B14F-4D97-AF65-F5344CB8AC3E}">
        <p14:creationId xmlns:p14="http://schemas.microsoft.com/office/powerpoint/2010/main" val="676584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34</a:t>
            </a: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10.7 deaths /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total fertility rate in Italy: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1.24</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country comparison to the world: 209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 Box 10">
            <a:extLst>
              <a:ext uri="{FF2B5EF4-FFF2-40B4-BE49-F238E27FC236}">
                <a16:creationId xmlns:a16="http://schemas.microsoft.com/office/drawing/2014/main" id="{DC147602-C76E-40D8-9D2E-A5EDCD6C1D03}"/>
              </a:ext>
            </a:extLst>
          </p:cNvPr>
          <p:cNvSpPr txBox="1">
            <a:spLocks noChangeArrowheads="1"/>
          </p:cNvSpPr>
          <p:nvPr/>
        </p:nvSpPr>
        <p:spPr bwMode="auto">
          <a:xfrm>
            <a:off x="404504" y="3505200"/>
            <a:ext cx="8349281" cy="26416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2" name="Text Box 10">
            <a:extLst>
              <a:ext uri="{FF2B5EF4-FFF2-40B4-BE49-F238E27FC236}">
                <a16:creationId xmlns:a16="http://schemas.microsoft.com/office/drawing/2014/main" id="{7098DFCF-3F26-4BDC-B56D-0190D6885435}"/>
              </a:ext>
            </a:extLst>
          </p:cNvPr>
          <p:cNvSpPr txBox="1">
            <a:spLocks noChangeArrowheads="1"/>
          </p:cNvSpPr>
          <p:nvPr/>
        </p:nvSpPr>
        <p:spPr bwMode="auto">
          <a:xfrm>
            <a:off x="404504" y="3352800"/>
            <a:ext cx="8349281" cy="2057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in the meantime, there will be big problems trying to support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 aging population . . . </a:t>
            </a:r>
            <a:endParaRPr kumimoji="0" lang="en-US" sz="18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47727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900999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Text Box 2"/>
          <p:cNvSpPr txBox="1">
            <a:spLocks noChangeArrowheads="1"/>
          </p:cNvSpPr>
          <p:nvPr/>
        </p:nvSpPr>
        <p:spPr bwMode="auto">
          <a:xfrm>
            <a:off x="2732485" y="6642556"/>
            <a:ext cx="3659976"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http://www.d.umn.edu/cla/faculty/troufs/anth3635/cetexts.html#CrisisofBirths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92195" name="Picture 3"/>
          <p:cNvPicPr>
            <a:picLocks noChangeAspect="1" noChangeArrowheads="1"/>
          </p:cNvPicPr>
          <p:nvPr/>
        </p:nvPicPr>
        <p:blipFill>
          <a:blip r:embed="rId3" cstate="print"/>
          <a:srcRect/>
          <a:stretch>
            <a:fillRect/>
          </a:stretch>
        </p:blipFill>
        <p:spPr bwMode="auto">
          <a:xfrm>
            <a:off x="2743200" y="239713"/>
            <a:ext cx="3638550" cy="5260975"/>
          </a:xfrm>
          <a:prstGeom prst="rect">
            <a:avLst/>
          </a:prstGeom>
          <a:noFill/>
          <a:ln w="28575">
            <a:noFill/>
            <a:miter lim="800000"/>
            <a:headEnd/>
            <a:tailEnd/>
          </a:ln>
        </p:spPr>
      </p:pic>
      <p:sp>
        <p:nvSpPr>
          <p:cNvPr id="392196" name="Text Box 4"/>
          <p:cNvSpPr txBox="1">
            <a:spLocks noChangeArrowheads="1"/>
          </p:cNvSpPr>
          <p:nvPr/>
        </p:nvSpPr>
        <p:spPr bwMode="auto">
          <a:xfrm>
            <a:off x="2785471" y="5496782"/>
            <a:ext cx="3536546" cy="113261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Elizabeth L. Krause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Arial" charset="0"/>
                <a:ea typeface="+mn-ea"/>
                <a:cs typeface="+mn-cs"/>
              </a:rPr>
              <a:t>A Crisis of Births: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charset="0"/>
                <a:ea typeface="+mn-ea"/>
                <a:cs typeface="+mn-cs"/>
              </a:rPr>
              <a:t>Population Politics and Family-Making in Italy</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rPr>
              <a:t>Belmont, CA: Thompson Wadsworth,  2005. </a:t>
            </a:r>
          </a:p>
        </p:txBody>
      </p:sp>
      <p:sp>
        <p:nvSpPr>
          <p:cNvPr id="6" name="TextBox 5">
            <a:extLst>
              <a:ext uri="{FF2B5EF4-FFF2-40B4-BE49-F238E27FC236}">
                <a16:creationId xmlns:a16="http://schemas.microsoft.com/office/drawing/2014/main" id="{B0233B6A-D8D8-4590-8CCB-D9A770697DB2}"/>
              </a:ext>
            </a:extLst>
          </p:cNvPr>
          <p:cNvSpPr txBox="1"/>
          <p:nvPr/>
        </p:nvSpPr>
        <p:spPr>
          <a:xfrm>
            <a:off x="266300" y="1305025"/>
            <a:ext cx="2362200" cy="3883179"/>
          </a:xfrm>
          <a:prstGeom prst="rect">
            <a:avLst/>
          </a:prstGeom>
          <a:noFill/>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E32237"/>
                </a:solidFill>
                <a:effectLst/>
                <a:uLnTx/>
                <a:uFillTx/>
                <a:latin typeface="Verdana" pitchFamily="34" charset="0"/>
                <a:ea typeface="+mn-ea"/>
                <a:cs typeface="+mn-cs"/>
              </a:rPr>
              <a:t>This is detailed in Betsy Krause’s excellent book</a:t>
            </a:r>
            <a:endParaRPr kumimoji="0" lang="en-US" sz="1800" b="0" i="0" u="none" strike="noStrike" kern="1200" cap="none" spc="0" normalizeH="0" baseline="0" noProof="0" dirty="0">
              <a:ln>
                <a:noFill/>
              </a:ln>
              <a:solidFill>
                <a:srgbClr val="E32237"/>
              </a:solidFill>
              <a:effectLst/>
              <a:uLnTx/>
              <a:uFillTx/>
              <a:latin typeface="Verdana" pitchFamily="34" charset="0"/>
              <a:ea typeface="+mn-ea"/>
              <a:cs typeface="+mn-cs"/>
            </a:endParaRPr>
          </a:p>
        </p:txBody>
      </p:sp>
    </p:spTree>
    <p:extLst>
      <p:ext uri="{BB962C8B-B14F-4D97-AF65-F5344CB8AC3E}">
        <p14:creationId xmlns:p14="http://schemas.microsoft.com/office/powerpoint/2010/main" val="10075254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86000" y="2661947"/>
            <a:ext cx="4572000" cy="182492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charset="0"/>
                <a:ea typeface="+mn-ea"/>
                <a:cs typeface="+mn-cs"/>
              </a:rPr>
              <a:t>Here’s how that works . . .</a:t>
            </a:r>
          </a:p>
        </p:txBody>
      </p:sp>
    </p:spTree>
    <p:extLst>
      <p:ext uri="{BB962C8B-B14F-4D97-AF65-F5344CB8AC3E}">
        <p14:creationId xmlns:p14="http://schemas.microsoft.com/office/powerpoint/2010/main" val="84883571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2140239"/>
            <a:ext cx="7048500" cy="357476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Population change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births minus deaths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plus net migration</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mn-ea"/>
                <a:cs typeface="+mn-cs"/>
              </a:rPr>
              <a:t>(immigration minus emigration) </a:t>
            </a:r>
          </a:p>
        </p:txBody>
      </p:sp>
    </p:spTree>
    <p:extLst>
      <p:ext uri="{BB962C8B-B14F-4D97-AF65-F5344CB8AC3E}">
        <p14:creationId xmlns:p14="http://schemas.microsoft.com/office/powerpoint/2010/main" val="171044986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905000"/>
            <a:ext cx="7048500" cy="389645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If you like formulas, here’s the formula: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∆p = (b-d) + (</a:t>
            </a:r>
            <a:r>
              <a:rPr kumimoji="0" lang="en-US" sz="4800" b="1" i="0" u="none" strike="noStrike" kern="1200" cap="none" spc="0" normalizeH="0" baseline="0" noProof="0" dirty="0" err="1">
                <a:ln>
                  <a:noFill/>
                </a:ln>
                <a:solidFill>
                  <a:srgbClr val="FF0000"/>
                </a:solidFill>
                <a:effectLst/>
                <a:uLnTx/>
                <a:uFillTx/>
                <a:latin typeface="Arial" charset="0"/>
                <a:ea typeface="+mn-ea"/>
                <a:cs typeface="+mn-cs"/>
              </a:rPr>
              <a:t>i</a:t>
            </a:r>
            <a:r>
              <a:rPr kumimoji="0" lang="en-US" sz="4800" b="1" i="0" u="none" strike="noStrike" kern="1200" cap="none" spc="0" normalizeH="0" baseline="0" noProof="0" dirty="0">
                <a:ln>
                  <a:noFill/>
                </a:ln>
                <a:solidFill>
                  <a:srgbClr val="FF0000"/>
                </a:solidFill>
                <a:effectLst/>
                <a:uLnTx/>
                <a:uFillTx/>
                <a:latin typeface="Arial" charset="0"/>
                <a:ea typeface="+mn-ea"/>
                <a:cs typeface="+mn-cs"/>
              </a:rPr>
              <a:t>-e)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∆p = population change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b =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 = deaths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 I = immigration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e = emigration </a:t>
            </a:r>
          </a:p>
        </p:txBody>
      </p:sp>
    </p:spTree>
    <p:extLst>
      <p:ext uri="{BB962C8B-B14F-4D97-AF65-F5344CB8AC3E}">
        <p14:creationId xmlns:p14="http://schemas.microsoft.com/office/powerpoint/2010/main" val="399880989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026" name="Picture 2" descr="File:Population pyramid exampl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86" y="1905000"/>
            <a:ext cx="8229600" cy="405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82205" y="914400"/>
            <a:ext cx="6580909" cy="95410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Population Pyramids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reflect population composition and change </a:t>
            </a:r>
          </a:p>
        </p:txBody>
      </p:sp>
    </p:spTree>
    <p:extLst>
      <p:ext uri="{BB962C8B-B14F-4D97-AF65-F5344CB8AC3E}">
        <p14:creationId xmlns:p14="http://schemas.microsoft.com/office/powerpoint/2010/main" val="364334831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FF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1600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19435F1B-EBEB-4770-9942-4F03FB460821}"/>
              </a:ext>
            </a:extLst>
          </p:cNvPr>
          <p:cNvSpPr txBox="1"/>
          <p:nvPr/>
        </p:nvSpPr>
        <p:spPr>
          <a:xfrm>
            <a:off x="1981200" y="5739825"/>
            <a:ext cx="44196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511710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37338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5227DA0-6276-4BE9-A773-00D9E58D4EFB}"/>
              </a:ext>
            </a:extLst>
          </p:cNvPr>
          <p:cNvSpPr txBox="1"/>
          <p:nvPr/>
        </p:nvSpPr>
        <p:spPr>
          <a:xfrm>
            <a:off x="41396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expanding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647540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579120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18AA316-5D14-41DB-A1E8-3EB55B16432C}"/>
              </a:ext>
            </a:extLst>
          </p:cNvPr>
          <p:cNvSpPr txBox="1"/>
          <p:nvPr/>
        </p:nvSpPr>
        <p:spPr>
          <a:xfrm>
            <a:off x="1548865" y="5801380"/>
            <a:ext cx="43947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stationary</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44238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2271486" y="6418624"/>
            <a:ext cx="4572000" cy="36317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https://en.wikipedia.org/wiki/Population_pyramid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https://en.wikipedia.org/wiki/Demographic_transition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2" name="Picture 4" descr="File:DTM Pyramids.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30105"/>
            <a:ext cx="8686800" cy="23562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712720"/>
            <a:ext cx="8229600" cy="2259080"/>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Population Pyramids for 4 Stages of the </a:t>
            </a:r>
            <a:r>
              <a:rPr kumimoji="0" lang="en-US" sz="3600" b="1" i="0" u="none" strike="noStrike" kern="1200" cap="none" spc="0" normalizeH="0" baseline="0" noProof="0" dirty="0">
                <a:ln>
                  <a:noFill/>
                </a:ln>
                <a:solidFill>
                  <a:srgbClr val="C00000"/>
                </a:solidFill>
                <a:effectLst/>
                <a:uLnTx/>
                <a:uFillTx/>
                <a:latin typeface="Verdana" pitchFamily="34" charset="0"/>
                <a:ea typeface="+mn-ea"/>
                <a:cs typeface="+mn-cs"/>
              </a:rPr>
              <a:t>Demographic Transition </a:t>
            </a: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Model</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 . the transition from high birth and death rates to low birth and death rates as a country develops from a </a:t>
            </a: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pre-industrial to an industrialized</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economic system”</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Up Arrow 1"/>
          <p:cNvSpPr/>
          <p:nvPr/>
        </p:nvSpPr>
        <p:spPr>
          <a:xfrm>
            <a:off x="7829350" y="5410200"/>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3288E50F-29C0-4024-8EBC-02EFF3D25EE7}"/>
              </a:ext>
            </a:extLst>
          </p:cNvPr>
          <p:cNvSpPr txBox="1"/>
          <p:nvPr/>
        </p:nvSpPr>
        <p:spPr>
          <a:xfrm>
            <a:off x="3200400" y="5801380"/>
            <a:ext cx="4851935"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charset="0"/>
                <a:ea typeface="+mn-ea"/>
                <a:cs typeface="+mn-cs"/>
              </a:rPr>
              <a:t>population is </a:t>
            </a:r>
            <a:r>
              <a:rPr kumimoji="0" lang="en-US" sz="2800" b="1" i="1" u="none" strike="noStrike" kern="1200" cap="none" spc="0" normalizeH="0" baseline="0" noProof="0" dirty="0">
                <a:ln>
                  <a:noFill/>
                </a:ln>
                <a:solidFill>
                  <a:srgbClr val="C00000"/>
                </a:solidFill>
                <a:effectLst/>
                <a:uLnTx/>
                <a:uFillTx/>
                <a:latin typeface="Arial" charset="0"/>
                <a:ea typeface="+mn-ea"/>
                <a:cs typeface="+mn-cs"/>
              </a:rPr>
              <a:t>contracting</a:t>
            </a:r>
            <a:endParaRPr kumimoji="0" lang="en-US" sz="28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966449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 major problem occurs with the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in</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 the work force)</a:t>
            </a:r>
          </a:p>
        </p:txBody>
      </p:sp>
    </p:spTree>
    <p:extLst>
      <p:ext uri="{BB962C8B-B14F-4D97-AF65-F5344CB8AC3E}">
        <p14:creationId xmlns:p14="http://schemas.microsoft.com/office/powerpoint/2010/main" val="76149294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66800" y="1867548"/>
            <a:ext cx="7048500" cy="3551742"/>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“dependent population”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number of people that have to be supported by those of working age</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mn-ea"/>
                <a:cs typeface="+mn-cs"/>
              </a:rPr>
              <a:t>Usually, it’s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population aged 0-14 + those 65 and over)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divided by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(the total population 15-64)</a:t>
            </a:r>
          </a:p>
        </p:txBody>
      </p:sp>
    </p:spTree>
    <p:extLst>
      <p:ext uri="{BB962C8B-B14F-4D97-AF65-F5344CB8AC3E}">
        <p14:creationId xmlns:p14="http://schemas.microsoft.com/office/powerpoint/2010/main" val="61662851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7704203D-B8A9-4B70-BCED-497EDDADCDEF}"/>
              </a:ext>
            </a:extLst>
          </p:cNvPr>
          <p:cNvSpPr/>
          <p:nvPr/>
        </p:nvSpPr>
        <p:spPr>
          <a:xfrm>
            <a:off x="162025" y="1676400"/>
            <a:ext cx="8229600" cy="13339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0F2C09EC-2D4D-46EB-91A1-0B461199A3C1}"/>
              </a:ext>
            </a:extLst>
          </p:cNvPr>
          <p:cNvSpPr/>
          <p:nvPr/>
        </p:nvSpPr>
        <p:spPr>
          <a:xfrm>
            <a:off x="162025" y="4572000"/>
            <a:ext cx="82296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32091E8C-65CC-43D4-B8E6-01EFFFC4162A}"/>
              </a:ext>
            </a:extLst>
          </p:cNvPr>
          <p:cNvSpPr txBox="1"/>
          <p:nvPr/>
        </p:nvSpPr>
        <p:spPr>
          <a:xfrm>
            <a:off x="1733350" y="2180925"/>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9F7C6D51-AA3F-415F-AE1C-C4ADFA2FDFF4}"/>
              </a:ext>
            </a:extLst>
          </p:cNvPr>
          <p:cNvSpPr txBox="1"/>
          <p:nvPr/>
        </p:nvSpPr>
        <p:spPr>
          <a:xfrm>
            <a:off x="1733350" y="4515050"/>
            <a:ext cx="57150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9298905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7" name="Text Box 12">
            <a:extLst>
              <a:ext uri="{FF2B5EF4-FFF2-40B4-BE49-F238E27FC236}">
                <a16:creationId xmlns:a16="http://schemas.microsoft.com/office/drawing/2014/main" id="{197404A6-71BC-44DB-B636-26F5A7950706}"/>
              </a:ext>
            </a:extLst>
          </p:cNvPr>
          <p:cNvSpPr txBox="1">
            <a:spLocks noChangeArrowheads="1"/>
          </p:cNvSpPr>
          <p:nvPr/>
        </p:nvSpPr>
        <p:spPr bwMode="auto">
          <a:xfrm>
            <a:off x="3200400" y="4110335"/>
            <a:ext cx="936475"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8" name="Text Box 12">
            <a:extLst>
              <a:ext uri="{FF2B5EF4-FFF2-40B4-BE49-F238E27FC236}">
                <a16:creationId xmlns:a16="http://schemas.microsoft.com/office/drawing/2014/main" id="{70446B88-A886-4C62-901B-11877E5F9A00}"/>
              </a:ext>
            </a:extLst>
          </p:cNvPr>
          <p:cNvSpPr txBox="1">
            <a:spLocks noChangeArrowheads="1"/>
          </p:cNvSpPr>
          <p:nvPr/>
        </p:nvSpPr>
        <p:spPr bwMode="auto">
          <a:xfrm>
            <a:off x="5020179" y="4105975"/>
            <a:ext cx="1228221"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Verdana" pitchFamily="34" charset="0"/>
                <a:ea typeface="+mn-ea"/>
                <a:cs typeface="+mn-cs"/>
              </a:rPr>
              <a:t>female</a:t>
            </a:r>
            <a:endParaRPr kumimoji="0" lang="en-US" sz="1400" b="0" i="0"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6" name="Rectangle 15">
            <a:extLst>
              <a:ext uri="{FF2B5EF4-FFF2-40B4-BE49-F238E27FC236}">
                <a16:creationId xmlns:a16="http://schemas.microsoft.com/office/drawing/2014/main" id="{39A7D0BB-598C-4BAB-AED5-2F260E3FDC87}"/>
              </a:ext>
            </a:extLst>
          </p:cNvPr>
          <p:cNvSpPr/>
          <p:nvPr/>
        </p:nvSpPr>
        <p:spPr>
          <a:xfrm>
            <a:off x="152400" y="2999875"/>
            <a:ext cx="8229600" cy="1562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D0B3DE15-4FB2-4D49-BDD0-F24BD90503A4}"/>
              </a:ext>
            </a:extLst>
          </p:cNvPr>
          <p:cNvSpPr txBox="1"/>
          <p:nvPr/>
        </p:nvSpPr>
        <p:spPr>
          <a:xfrm>
            <a:off x="1295400" y="3170732"/>
            <a:ext cx="653395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People who have to support the “dependent population”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6305414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51F268DF-DF04-4E83-A080-2D731876968E}"/>
              </a:ext>
            </a:extLst>
          </p:cNvPr>
          <p:cNvSpPr/>
          <p:nvPr/>
        </p:nvSpPr>
        <p:spPr>
          <a:xfrm>
            <a:off x="2286000" y="2590800"/>
            <a:ext cx="4572000" cy="166814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Every 5 years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lines move up one level</a:t>
            </a:r>
          </a:p>
        </p:txBody>
      </p:sp>
    </p:spTree>
    <p:extLst>
      <p:ext uri="{BB962C8B-B14F-4D97-AF65-F5344CB8AC3E}">
        <p14:creationId xmlns:p14="http://schemas.microsoft.com/office/powerpoint/2010/main" val="103248333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9" name="Rectangle 18">
            <a:extLst>
              <a:ext uri="{FF2B5EF4-FFF2-40B4-BE49-F238E27FC236}">
                <a16:creationId xmlns:a16="http://schemas.microsoft.com/office/drawing/2014/main" id="{CF1D8BF2-1D49-4988-9313-F5231A2FC998}"/>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A54410-07C4-47A2-B6FD-BAB184AA97C4}"/>
                  </a:ext>
                </a:extLst>
              </p14:cNvPr>
              <p14:cNvContentPartPr/>
              <p14:nvPr/>
            </p14:nvContentPartPr>
            <p14:xfrm>
              <a:off x="3872880" y="1307240"/>
              <a:ext cx="2227680" cy="77400"/>
            </p14:xfrm>
          </p:contentPart>
        </mc:Choice>
        <mc:Fallback xmlns="">
          <p:pic>
            <p:nvPicPr>
              <p:cNvPr id="3" name="Ink 2">
                <a:extLst>
                  <a:ext uri="{FF2B5EF4-FFF2-40B4-BE49-F238E27FC236}">
                    <a16:creationId xmlns:a16="http://schemas.microsoft.com/office/drawing/2014/main" id="{B2A54410-07C4-47A2-B6FD-BAB184AA97C4}"/>
                  </a:ext>
                </a:extLst>
              </p:cNvPr>
              <p:cNvPicPr/>
              <p:nvPr/>
            </p:nvPicPr>
            <p:blipFill>
              <a:blip r:embed="rId6"/>
              <a:stretch>
                <a:fillRect/>
              </a:stretch>
            </p:blipFill>
            <p:spPr>
              <a:xfrm>
                <a:off x="3818871" y="1199240"/>
                <a:ext cx="2335337" cy="293040"/>
              </a:xfrm>
              <a:prstGeom prst="rect">
                <a:avLst/>
              </a:prstGeom>
            </p:spPr>
          </p:pic>
        </mc:Fallback>
      </mc:AlternateContent>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2583338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999875"/>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0000"/>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4445716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8194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68554320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447800" y="2590800"/>
            <a:ext cx="6324600"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00974087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735282" y="2362200"/>
            <a:ext cx="574963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35171632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1987004" y="2133600"/>
            <a:ext cx="5226942"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270230203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224593" y="1905000"/>
            <a:ext cx="4751765"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11753441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84AF2BEB-2789-4D97-9CBF-E90A722EC777}"/>
              </a:ext>
            </a:extLst>
          </p:cNvPr>
          <p:cNvSpPr/>
          <p:nvPr/>
        </p:nvSpPr>
        <p:spPr>
          <a:xfrm>
            <a:off x="2440582" y="1676400"/>
            <a:ext cx="4319786" cy="95767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CFE5FE00-1E13-467F-A983-2A80E6D6C2A8}"/>
              </a:ext>
            </a:extLst>
          </p:cNvPr>
          <p:cNvSpPr/>
          <p:nvPr/>
        </p:nvSpPr>
        <p:spPr bwMode="auto">
          <a:xfrm>
            <a:off x="3505200" y="1203835"/>
            <a:ext cx="1203325" cy="352571"/>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8DE5DEAC-BFF3-4C7C-81B7-DCC720BE5583}"/>
              </a:ext>
            </a:extLst>
          </p:cNvPr>
          <p:cNvSpPr/>
          <p:nvPr/>
        </p:nvSpPr>
        <p:spPr>
          <a:xfrm>
            <a:off x="2867525" y="4871948"/>
            <a:ext cx="3265959" cy="157252"/>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05D31B3B-4B9B-4C72-A06F-4C17AF6705F2}"/>
              </a:ext>
            </a:extLst>
          </p:cNvPr>
          <p:cNvSpPr/>
          <p:nvPr/>
        </p:nvSpPr>
        <p:spPr>
          <a:xfrm>
            <a:off x="714675" y="1066800"/>
            <a:ext cx="7696200" cy="181588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And the “bulge”,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combined with the shrinking base groups, could be a </a:t>
            </a:r>
            <a:r>
              <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rPr>
              <a:t>big</a:t>
            </a:r>
            <a:r>
              <a:rPr kumimoji="0" lang="en-US" sz="28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 problem in the future as it moves up</a:t>
            </a:r>
            <a:endParaRPr kumimoji="0" lang="en-US" sz="28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404273958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8" name="Rectangle 3"/>
          <p:cNvSpPr>
            <a:spLocks noChangeArrowheads="1"/>
          </p:cNvSpPr>
          <p:nvPr/>
        </p:nvSpPr>
        <p:spPr bwMode="auto">
          <a:xfrm>
            <a:off x="2581704" y="6552708"/>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2"/>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304801" y="2590800"/>
            <a:ext cx="8534399" cy="34347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This bulge is a big problem</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because it means that there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will eventually be lots of old people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(not working)</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fewer people who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are in the workforce to support them</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combined with children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not in the workforce</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for the workers to also support</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4746DFEE-B12D-4852-983D-3469D0D3BEF7}"/>
                  </a:ext>
                </a:extLst>
              </p14:cNvPr>
              <p14:cNvContentPartPr/>
              <p14:nvPr/>
            </p14:nvContentPartPr>
            <p14:xfrm>
              <a:off x="2349360" y="2780360"/>
              <a:ext cx="4385160" cy="104400"/>
            </p14:xfrm>
          </p:contentPart>
        </mc:Choice>
        <mc:Fallback xmlns="">
          <p:pic>
            <p:nvPicPr>
              <p:cNvPr id="2" name="Ink 1">
                <a:extLst>
                  <a:ext uri="{FF2B5EF4-FFF2-40B4-BE49-F238E27FC236}">
                    <a16:creationId xmlns:a16="http://schemas.microsoft.com/office/drawing/2014/main" id="{4746DFEE-B12D-4852-983D-3469D0D3BEF7}"/>
                  </a:ext>
                </a:extLst>
              </p:cNvPr>
              <p:cNvPicPr/>
              <p:nvPr/>
            </p:nvPicPr>
            <p:blipFill>
              <a:blip r:embed="rId5"/>
              <a:stretch>
                <a:fillRect/>
              </a:stretch>
            </p:blipFill>
            <p:spPr>
              <a:xfrm>
                <a:off x="2295720" y="2672720"/>
                <a:ext cx="4492800" cy="320040"/>
              </a:xfrm>
              <a:prstGeom prst="rect">
                <a:avLst/>
              </a:prstGeom>
            </p:spPr>
          </p:pic>
        </mc:Fallback>
      </mc:AlternateContent>
    </p:spTree>
    <p:extLst>
      <p:ext uri="{BB962C8B-B14F-4D97-AF65-F5344CB8AC3E}">
        <p14:creationId xmlns:p14="http://schemas.microsoft.com/office/powerpoint/2010/main" val="122436398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2895960"/>
            <a:ext cx="8229600" cy="190464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so Italy has lots of seniors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(not in the work force) </a:t>
            </a:r>
            <a:r>
              <a:rPr kumimoji="0" lang="en-US" sz="4000" b="1" i="0" u="none" strike="noStrike" kern="1200" cap="none" spc="0" normalizeH="0" baseline="0" noProof="0" dirty="0">
                <a:ln>
                  <a:noFill/>
                </a:ln>
                <a:solidFill>
                  <a:srgbClr val="FFFFFF"/>
                </a:solidFill>
                <a:effectLst/>
                <a:uLnTx/>
                <a:uFillTx/>
                <a:latin typeface="Arial" charset="0"/>
                <a:ea typeface="+mn-ea"/>
                <a:cs typeface="+mn-cs"/>
              </a:rPr>
              <a:t>. .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B86BC865-532F-4118-B39A-A066B08E50BB}"/>
                  </a:ext>
                </a:extLst>
              </p14:cNvPr>
              <p14:cNvContentPartPr/>
              <p14:nvPr/>
            </p14:nvContentPartPr>
            <p14:xfrm>
              <a:off x="3886200" y="2819400"/>
              <a:ext cx="360" cy="360"/>
            </p14:xfrm>
          </p:contentPart>
        </mc:Choice>
        <mc:Fallback xmlns="">
          <p:pic>
            <p:nvPicPr>
              <p:cNvPr id="2" name="Ink 1">
                <a:extLst>
                  <a:ext uri="{FF2B5EF4-FFF2-40B4-BE49-F238E27FC236}">
                    <a16:creationId xmlns:a16="http://schemas.microsoft.com/office/drawing/2014/main" id="{B86BC865-532F-4118-B39A-A066B08E50BB}"/>
                  </a:ext>
                </a:extLst>
              </p:cNvPr>
              <p:cNvPicPr/>
              <p:nvPr/>
            </p:nvPicPr>
            <p:blipFill>
              <a:blip r:embed="rId3"/>
              <a:stretch>
                <a:fillRect/>
              </a:stretch>
            </p:blipFill>
            <p:spPr>
              <a:xfrm>
                <a:off x="3832200" y="271176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E4F9F07-45A2-454B-9CCF-3A05F15882A5}"/>
                  </a:ext>
                </a:extLst>
              </p14:cNvPr>
              <p14:cNvContentPartPr/>
              <p14:nvPr/>
            </p14:nvContentPartPr>
            <p14:xfrm>
              <a:off x="4107600" y="2059440"/>
              <a:ext cx="360" cy="360"/>
            </p14:xfrm>
          </p:contentPart>
        </mc:Choice>
        <mc:Fallback xmlns="">
          <p:pic>
            <p:nvPicPr>
              <p:cNvPr id="3" name="Ink 2">
                <a:extLst>
                  <a:ext uri="{FF2B5EF4-FFF2-40B4-BE49-F238E27FC236}">
                    <a16:creationId xmlns:a16="http://schemas.microsoft.com/office/drawing/2014/main" id="{4E4F9F07-45A2-454B-9CCF-3A05F15882A5}"/>
                  </a:ext>
                </a:extLst>
              </p:cNvPr>
              <p:cNvPicPr/>
              <p:nvPr/>
            </p:nvPicPr>
            <p:blipFill>
              <a:blip r:embed="rId3"/>
              <a:stretch>
                <a:fillRect/>
              </a:stretch>
            </p:blipFill>
            <p:spPr>
              <a:xfrm>
                <a:off x="4053960" y="195144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E7190080-6270-4F24-B608-91F4BC11830E}"/>
                  </a:ext>
                </a:extLst>
              </p14:cNvPr>
              <p14:cNvContentPartPr/>
              <p14:nvPr/>
            </p14:nvContentPartPr>
            <p14:xfrm>
              <a:off x="4328640" y="1539240"/>
              <a:ext cx="360" cy="360"/>
            </p14:xfrm>
          </p:contentPart>
        </mc:Choice>
        <mc:Fallback xmlns="">
          <p:pic>
            <p:nvPicPr>
              <p:cNvPr id="4" name="Ink 3">
                <a:extLst>
                  <a:ext uri="{FF2B5EF4-FFF2-40B4-BE49-F238E27FC236}">
                    <a16:creationId xmlns:a16="http://schemas.microsoft.com/office/drawing/2014/main" id="{E7190080-6270-4F24-B608-91F4BC11830E}"/>
                  </a:ext>
                </a:extLst>
              </p:cNvPr>
              <p:cNvPicPr/>
              <p:nvPr/>
            </p:nvPicPr>
            <p:blipFill>
              <a:blip r:embed="rId3"/>
              <a:stretch>
                <a:fillRect/>
              </a:stretch>
            </p:blipFill>
            <p:spPr>
              <a:xfrm>
                <a:off x="4274640" y="14316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5C2DCDB2-8EA0-4BC9-BD57-AD4293BDF1F1}"/>
                  </a:ext>
                </a:extLst>
              </p14:cNvPr>
              <p14:cNvContentPartPr/>
              <p14:nvPr/>
            </p14:nvContentPartPr>
            <p14:xfrm>
              <a:off x="4011120" y="904200"/>
              <a:ext cx="360" cy="360"/>
            </p14:xfrm>
          </p:contentPart>
        </mc:Choice>
        <mc:Fallback xmlns="">
          <p:pic>
            <p:nvPicPr>
              <p:cNvPr id="5" name="Ink 4">
                <a:extLst>
                  <a:ext uri="{FF2B5EF4-FFF2-40B4-BE49-F238E27FC236}">
                    <a16:creationId xmlns:a16="http://schemas.microsoft.com/office/drawing/2014/main" id="{5C2DCDB2-8EA0-4BC9-BD57-AD4293BDF1F1}"/>
                  </a:ext>
                </a:extLst>
              </p:cNvPr>
              <p:cNvPicPr/>
              <p:nvPr/>
            </p:nvPicPr>
            <p:blipFill>
              <a:blip r:embed="rId3"/>
              <a:stretch>
                <a:fillRect/>
              </a:stretch>
            </p:blipFill>
            <p:spPr>
              <a:xfrm>
                <a:off x="3957120" y="796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BF5AFE9-2520-4866-9684-671328C705FD}"/>
                  </a:ext>
                </a:extLst>
              </p14:cNvPr>
              <p14:cNvContentPartPr/>
              <p14:nvPr/>
            </p14:nvContentPartPr>
            <p14:xfrm>
              <a:off x="1287360" y="866040"/>
              <a:ext cx="360" cy="360"/>
            </p14:xfrm>
          </p:contentPart>
        </mc:Choice>
        <mc:Fallback xmlns="">
          <p:pic>
            <p:nvPicPr>
              <p:cNvPr id="6" name="Ink 5">
                <a:extLst>
                  <a:ext uri="{FF2B5EF4-FFF2-40B4-BE49-F238E27FC236}">
                    <a16:creationId xmlns:a16="http://schemas.microsoft.com/office/drawing/2014/main" id="{9BF5AFE9-2520-4866-9684-671328C705FD}"/>
                  </a:ext>
                </a:extLst>
              </p:cNvPr>
              <p:cNvPicPr/>
              <p:nvPr/>
            </p:nvPicPr>
            <p:blipFill>
              <a:blip r:embed="rId3"/>
              <a:stretch>
                <a:fillRect/>
              </a:stretch>
            </p:blipFill>
            <p:spPr>
              <a:xfrm>
                <a:off x="1233720" y="758040"/>
                <a:ext cx="108000" cy="216000"/>
              </a:xfrm>
              <a:prstGeom prst="rect">
                <a:avLst/>
              </a:prstGeom>
            </p:spPr>
          </p:pic>
        </mc:Fallback>
      </mc:AlternateContent>
    </p:spTree>
    <p:extLst>
      <p:ext uri="{BB962C8B-B14F-4D97-AF65-F5344CB8AC3E}">
        <p14:creationId xmlns:p14="http://schemas.microsoft.com/office/powerpoint/2010/main" val="233492253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so Italy has lots of seniors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75000"/>
                  </a:srgbClr>
                </a:solidFill>
                <a:effectLst/>
                <a:uLnTx/>
                <a:uFillTx/>
                <a:latin typeface="Arial" charset="0"/>
                <a:ea typeface="+mn-ea"/>
                <a:cs typeface="+mn-cs"/>
              </a:rPr>
              <a:t>(not in the work force)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their younger population is contracting (therefore eventually fewer in the work will be forced to support those who are not) . . . </a:t>
            </a:r>
          </a:p>
        </p:txBody>
      </p:sp>
    </p:spTree>
    <p:extLst>
      <p:ext uri="{BB962C8B-B14F-4D97-AF65-F5344CB8AC3E}">
        <p14:creationId xmlns:p14="http://schemas.microsoft.com/office/powerpoint/2010/main" val="352507342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96089973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that is to say Italy has a large and growing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mn-ea"/>
                <a:cs typeface="+mn-cs"/>
              </a:rPr>
              <a:t>“dependent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charset="0"/>
                <a:ea typeface="+mn-ea"/>
                <a:cs typeface="+mn-cs"/>
              </a:rPr>
              <a:t>(those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not in the work force </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who must be supported by </a:t>
            </a:r>
            <a:r>
              <a:rPr kumimoji="0" lang="en-US" sz="3200" b="1" i="1" u="none" strike="noStrike" kern="1200" cap="none" spc="0" normalizeH="0" baseline="0" noProof="0" dirty="0">
                <a:ln>
                  <a:noFill/>
                </a:ln>
                <a:solidFill>
                  <a:srgbClr val="FF0000"/>
                </a:solidFill>
                <a:effectLst/>
                <a:uLnTx/>
                <a:uFillTx/>
                <a:latin typeface="Arial" charset="0"/>
                <a:ea typeface="+mn-ea"/>
                <a:cs typeface="+mn-cs"/>
              </a:rPr>
              <a:t>those in the work force</a:t>
            </a:r>
            <a:r>
              <a:rPr kumimoji="0" lang="en-US" sz="3200" b="1" i="0" u="none" strike="noStrike" kern="1200" cap="none" spc="0" normalizeH="0" baseline="0" noProof="0" dirty="0">
                <a:ln>
                  <a:noFill/>
                </a:ln>
                <a:solidFill>
                  <a:srgbClr val="FF0000"/>
                </a:solidFill>
                <a:effectLst/>
                <a:uLnTx/>
                <a:uFillTx/>
                <a:latin typeface="Arial" charset="0"/>
                <a:ea typeface="+mn-ea"/>
                <a:cs typeface="+mn-cs"/>
              </a:rPr>
              <a:t>)</a:t>
            </a:r>
          </a:p>
        </p:txBody>
      </p:sp>
    </p:spTree>
    <p:extLst>
      <p:ext uri="{BB962C8B-B14F-4D97-AF65-F5344CB8AC3E}">
        <p14:creationId xmlns:p14="http://schemas.microsoft.com/office/powerpoint/2010/main" val="296339644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to further complicate things, looking at the problem regionally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835027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46501702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and that causes further problems for the southern region,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the poorer part . . .</a:t>
            </a:r>
          </a:p>
        </p:txBody>
      </p:sp>
    </p:spTree>
    <p:extLst>
      <p:ext uri="{BB962C8B-B14F-4D97-AF65-F5344CB8AC3E}">
        <p14:creationId xmlns:p14="http://schemas.microsoft.com/office/powerpoint/2010/main" val="219056440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71600"/>
            <a:ext cx="8229600" cy="4724400"/>
          </a:xfrm>
          <a:prstGeom prst="rect">
            <a:avLst/>
          </a:prstGeom>
          <a:noFill/>
          <a:ln w="9525">
            <a:noFill/>
            <a:miter lim="800000"/>
            <a:headEnd/>
            <a:tailEnd/>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lumMod val="65000"/>
                  </a:srgbClr>
                </a:solidFill>
                <a:effectLst/>
                <a:uLnTx/>
                <a:uFillTx/>
                <a:latin typeface="Arial" charset="0"/>
                <a:ea typeface="+mn-ea"/>
                <a:cs typeface="+mn-cs"/>
              </a:rPr>
              <a:t>young people entering into the workforce want to go north (to the richer areas, or to another country) to find work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charset="0"/>
                <a:ea typeface="+mn-ea"/>
                <a:cs typeface="+mn-cs"/>
              </a:rPr>
              <a:t>and it causes problems for families because Italian families generally do not like their young to leave the area of their family home . . .</a:t>
            </a:r>
          </a:p>
        </p:txBody>
      </p:sp>
    </p:spTree>
    <p:extLst>
      <p:ext uri="{BB962C8B-B14F-4D97-AF65-F5344CB8AC3E}">
        <p14:creationId xmlns:p14="http://schemas.microsoft.com/office/powerpoint/2010/main" val="3344168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88498"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hlinkClick r:id="rId3"/>
              </a:rPr>
              <a:t>http://www.bbc.com/news/in-pictures-37289713</a:t>
            </a:r>
            <a:endParaRPr kumimoji="0" lang="en-US" sz="800" b="0" i="0" u="none" strike="noStrike" kern="1200" cap="none" spc="0" normalizeH="0" baseline="0" noProof="0" dirty="0">
              <a:ln>
                <a:noFill/>
              </a:ln>
              <a:solidFill>
                <a:srgbClr val="EAEAEA"/>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834" y="457200"/>
            <a:ext cx="764016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498" y="1066800"/>
            <a:ext cx="635000" cy="304800"/>
          </a:xfrm>
          <a:prstGeom prst="rect">
            <a:avLst/>
          </a:prstGeom>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724400"/>
            <a:ext cx="1463040" cy="144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18787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33400" y="2971800"/>
            <a:ext cx="7924800" cy="222234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and Italians often live long lives . . .</a:t>
            </a:r>
          </a:p>
          <a:p>
            <a:pPr marL="0" marR="0" lvl="0" indent="0" algn="ctr" defTabSz="914400" rtl="0" eaLnBrk="1" fontAlgn="base" latinLnBrk="0" hangingPunct="1">
              <a:lnSpc>
                <a:spcPct val="15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mn-ea"/>
                <a:cs typeface="+mn-cs"/>
              </a:rPr>
              <a:t>which makes the economics of the demographic situation worse . . .</a:t>
            </a:r>
            <a:endParaRPr kumimoji="0" lang="en-US" sz="14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9304090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10"/>
          <p:cNvSpPr txBox="1">
            <a:spLocks noChangeArrowheads="1"/>
          </p:cNvSpPr>
          <p:nvPr/>
        </p:nvSpPr>
        <p:spPr bwMode="auto">
          <a:xfrm>
            <a:off x="2186890" y="4957870"/>
            <a:ext cx="4751622" cy="75713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65 years and over</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23.31%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p:txBody>
      </p:sp>
      <p:sp>
        <p:nvSpPr>
          <p:cNvPr id="9" name="Text Box 10"/>
          <p:cNvSpPr txBox="1">
            <a:spLocks noChangeArrowheads="1"/>
          </p:cNvSpPr>
          <p:nvPr/>
        </p:nvSpPr>
        <p:spPr bwMode="auto">
          <a:xfrm>
            <a:off x="2369547" y="1995404"/>
            <a:ext cx="4357282"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61,021,855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24 </a:t>
            </a:r>
          </a:p>
        </p:txBody>
      </p:sp>
      <p:sp>
        <p:nvSpPr>
          <p:cNvPr id="10" name="Rectangle 11"/>
          <p:cNvSpPr>
            <a:spLocks noChangeArrowheads="1"/>
          </p:cNvSpPr>
          <p:nvPr/>
        </p:nvSpPr>
        <p:spPr bwMode="auto">
          <a:xfrm>
            <a:off x="1699311" y="3429000"/>
            <a:ext cx="5734263"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Population growth rate: -0.11%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country comparison to the world: 202 </a:t>
            </a:r>
          </a:p>
        </p:txBody>
      </p:sp>
      <p:sp>
        <p:nvSpPr>
          <p:cNvPr id="11" name="Rectangle 3">
            <a:extLst>
              <a:ext uri="{FF2B5EF4-FFF2-40B4-BE49-F238E27FC236}">
                <a16:creationId xmlns:a16="http://schemas.microsoft.com/office/drawing/2014/main" id="{55157765-E56B-471A-8354-5B568B7F0496}"/>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1687864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482256" y="4953000"/>
            <a:ext cx="4193777"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total population: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82.8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19</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urban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72%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2E3177D-C2BA-4408-854A-78E7A05DC60E}"/>
                  </a:ext>
                </a:extLst>
              </p14:cNvPr>
              <p14:cNvContentPartPr/>
              <p14:nvPr/>
            </p14:nvContentPartPr>
            <p14:xfrm>
              <a:off x="2665989" y="6036600"/>
              <a:ext cx="3801960" cy="59400"/>
            </p14:xfrm>
          </p:contentPart>
        </mc:Choice>
        <mc:Fallback xmlns="">
          <p:pic>
            <p:nvPicPr>
              <p:cNvPr id="2" name="Ink 1">
                <a:extLst>
                  <a:ext uri="{FF2B5EF4-FFF2-40B4-BE49-F238E27FC236}">
                    <a16:creationId xmlns:a16="http://schemas.microsoft.com/office/drawing/2014/main" id="{02E3177D-C2BA-4408-854A-78E7A05DC60E}"/>
                  </a:ext>
                </a:extLst>
              </p:cNvPr>
              <p:cNvPicPr/>
              <p:nvPr/>
            </p:nvPicPr>
            <p:blipFill>
              <a:blip r:embed="rId4"/>
              <a:stretch>
                <a:fillRect/>
              </a:stretch>
            </p:blipFill>
            <p:spPr>
              <a:xfrm>
                <a:off x="2611989" y="5928600"/>
                <a:ext cx="3909600" cy="275040"/>
              </a:xfrm>
              <a:prstGeom prst="rect">
                <a:avLst/>
              </a:prstGeom>
            </p:spPr>
          </p:pic>
        </mc:Fallback>
      </mc:AlternateContent>
    </p:spTree>
    <p:extLst>
      <p:ext uri="{BB962C8B-B14F-4D97-AF65-F5344CB8AC3E}">
        <p14:creationId xmlns:p14="http://schemas.microsoft.com/office/powerpoint/2010/main" val="297930791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FB6AB"/>
        </a:solidFill>
        <a:effectLst/>
      </p:bgPr>
    </p:bg>
    <p:spTree>
      <p:nvGrpSpPr>
        <p:cNvPr id="1" name=""/>
        <p:cNvGrpSpPr/>
        <p:nvPr/>
      </p:nvGrpSpPr>
      <p:grpSpPr>
        <a:xfrm>
          <a:off x="0" y="0"/>
          <a:ext cx="0" cy="0"/>
          <a:chOff x="0" y="0"/>
          <a:chExt cx="0" cy="0"/>
        </a:xfrm>
      </p:grpSpPr>
      <p:pic>
        <p:nvPicPr>
          <p:cNvPr id="5" name="Picture 4" descr="A person and person riding bikes">
            <a:extLst>
              <a:ext uri="{FF2B5EF4-FFF2-40B4-BE49-F238E27FC236}">
                <a16:creationId xmlns:a16="http://schemas.microsoft.com/office/drawing/2014/main" id="{8B3BA91B-625F-F54D-91F6-D0D5D9D9A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8977"/>
          </a:xfrm>
          <a:prstGeom prst="rect">
            <a:avLst/>
          </a:prstGeom>
        </p:spPr>
      </p:pic>
      <p:sp>
        <p:nvSpPr>
          <p:cNvPr id="6" name="Rectangle 3">
            <a:extLst>
              <a:ext uri="{FF2B5EF4-FFF2-40B4-BE49-F238E27FC236}">
                <a16:creationId xmlns:a16="http://schemas.microsoft.com/office/drawing/2014/main" id="{FEE870CB-1656-44FC-494F-5D80388F7128}"/>
              </a:ext>
            </a:extLst>
          </p:cNvPr>
          <p:cNvSpPr>
            <a:spLocks noChangeArrowheads="1"/>
          </p:cNvSpPr>
          <p:nvPr/>
        </p:nvSpPr>
        <p:spPr bwMode="auto">
          <a:xfrm>
            <a:off x="1066800" y="6566356"/>
            <a:ext cx="7069000"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https://www.nytimes.com/2022/07/13/world/europe/italy-sardinia-perdasdefogu-seulo-longevity.html?smid=em-share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TextBox 13">
            <a:extLst>
              <a:ext uri="{FF2B5EF4-FFF2-40B4-BE49-F238E27FC236}">
                <a16:creationId xmlns:a16="http://schemas.microsoft.com/office/drawing/2014/main" id="{A76D10E0-7172-1A63-FCF8-4558A54EA3FC}"/>
              </a:ext>
            </a:extLst>
          </p:cNvPr>
          <p:cNvSpPr txBox="1"/>
          <p:nvPr/>
        </p:nvSpPr>
        <p:spPr>
          <a:xfrm>
            <a:off x="152400" y="4031946"/>
            <a:ext cx="5867400" cy="2368854"/>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100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Verdana" pitchFamily="34" charset="0"/>
                <a:ea typeface="+mn-ea"/>
                <a:cs typeface="+mn-cs"/>
              </a:rPr>
              <a:t>Who’s the Oldest of Them All?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Two towns in Sardinia battle for the distinction of having the longest-living residents. One has the imprimatur of Guinness World Records.</a:t>
            </a:r>
          </a:p>
        </p:txBody>
      </p:sp>
      <p:pic>
        <p:nvPicPr>
          <p:cNvPr id="15" name="Picture 14">
            <a:extLst>
              <a:ext uri="{FF2B5EF4-FFF2-40B4-BE49-F238E27FC236}">
                <a16:creationId xmlns:a16="http://schemas.microsoft.com/office/drawing/2014/main" id="{9A4F1C74-8561-75CE-DAE9-8CC9676993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0"/>
            <a:ext cx="2514600" cy="364617"/>
          </a:xfrm>
          <a:prstGeom prst="rect">
            <a:avLst/>
          </a:prstGeom>
          <a:solidFill>
            <a:schemeClr val="bg1"/>
          </a:solidFill>
        </p:spPr>
      </p:pic>
      <p:sp>
        <p:nvSpPr>
          <p:cNvPr id="16" name="Rectangle 15">
            <a:extLst>
              <a:ext uri="{FF2B5EF4-FFF2-40B4-BE49-F238E27FC236}">
                <a16:creationId xmlns:a16="http://schemas.microsoft.com/office/drawing/2014/main" id="{E935F280-8DD8-9B1C-F815-FD7527ACF236}"/>
              </a:ext>
            </a:extLst>
          </p:cNvPr>
          <p:cNvSpPr/>
          <p:nvPr/>
        </p:nvSpPr>
        <p:spPr>
          <a:xfrm>
            <a:off x="685800" y="1143000"/>
            <a:ext cx="1691489"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13 July  2022 </a:t>
            </a:r>
          </a:p>
        </p:txBody>
      </p:sp>
    </p:spTree>
    <p:extLst>
      <p:ext uri="{BB962C8B-B14F-4D97-AF65-F5344CB8AC3E}">
        <p14:creationId xmlns:p14="http://schemas.microsoft.com/office/powerpoint/2010/main" val="2183929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610400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6FD770-6DC4-9C9F-CDE6-817C1D1F8868}"/>
              </a:ext>
            </a:extLst>
          </p:cNvPr>
          <p:cNvPicPr>
            <a:picLocks noChangeAspect="1"/>
          </p:cNvPicPr>
          <p:nvPr/>
        </p:nvPicPr>
        <p:blipFill>
          <a:blip r:embed="rId2"/>
          <a:stretch>
            <a:fillRect/>
          </a:stretch>
        </p:blipFill>
        <p:spPr>
          <a:xfrm>
            <a:off x="1143000" y="493323"/>
            <a:ext cx="6858000" cy="6288477"/>
          </a:xfrm>
          <a:prstGeom prst="rect">
            <a:avLst/>
          </a:prstGeom>
        </p:spPr>
      </p:pic>
      <p:sp>
        <p:nvSpPr>
          <p:cNvPr id="10" name="Rectangle 3">
            <a:extLst>
              <a:ext uri="{FF2B5EF4-FFF2-40B4-BE49-F238E27FC236}">
                <a16:creationId xmlns:a16="http://schemas.microsoft.com/office/drawing/2014/main" id="{CC313C50-2560-7C81-68FB-3764E4B3897A}"/>
              </a:ext>
            </a:extLst>
          </p:cNvPr>
          <p:cNvSpPr>
            <a:spLocks noChangeArrowheads="1"/>
          </p:cNvSpPr>
          <p:nvPr/>
        </p:nvSpPr>
        <p:spPr bwMode="auto">
          <a:xfrm>
            <a:off x="1066800" y="6566356"/>
            <a:ext cx="7069000" cy="215444"/>
          </a:xfrm>
          <a:prstGeom prst="rect">
            <a:avLst/>
          </a:prstGeom>
          <a:solidFill>
            <a:schemeClr val="bg1"/>
          </a:solid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https://www.theguardian.com/world/2024/jan/01/italys-oldest-man-tripoli-giannini-dies-at-age-of-111?CMP=share_btn_link</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a:extLst>
              <a:ext uri="{FF2B5EF4-FFF2-40B4-BE49-F238E27FC236}">
                <a16:creationId xmlns:a16="http://schemas.microsoft.com/office/drawing/2014/main" id="{96CD93AA-644C-67D4-F981-E75B3C428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322" y="1121434"/>
            <a:ext cx="1828800" cy="402566"/>
          </a:xfrm>
          <a:prstGeom prst="rect">
            <a:avLst/>
          </a:prstGeom>
        </p:spPr>
      </p:pic>
      <p:sp>
        <p:nvSpPr>
          <p:cNvPr id="12" name="Rectangle 11">
            <a:extLst>
              <a:ext uri="{FF2B5EF4-FFF2-40B4-BE49-F238E27FC236}">
                <a16:creationId xmlns:a16="http://schemas.microsoft.com/office/drawing/2014/main" id="{6CEE8A53-5D4F-5D1F-2108-F7F939A221D5}"/>
              </a:ext>
            </a:extLst>
          </p:cNvPr>
          <p:cNvSpPr/>
          <p:nvPr/>
        </p:nvSpPr>
        <p:spPr>
          <a:xfrm>
            <a:off x="7023100" y="1628001"/>
            <a:ext cx="164820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1 January 2024 </a:t>
            </a:r>
          </a:p>
        </p:txBody>
      </p:sp>
    </p:spTree>
    <p:extLst>
      <p:ext uri="{BB962C8B-B14F-4D97-AF65-F5344CB8AC3E}">
        <p14:creationId xmlns:p14="http://schemas.microsoft.com/office/powerpoint/2010/main" val="4000127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52509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6550223"/>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http://www.nytimes.com/2016/10/20/world/what-in-the-world/rosemary-and-time-does-this-italian-hamlet-have-a-recipe-for-long-life.html?emc=edit_ne_20161019&amp;nl=evening-briefing&amp;nlid=60046204&amp;te=1</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914400"/>
            <a:ext cx="2514600" cy="364617"/>
          </a:xfrm>
          <a:prstGeom prst="rect">
            <a:avLst/>
          </a:prstGeom>
          <a:solidFill>
            <a:schemeClr val="bg1"/>
          </a:solidFill>
        </p:spPr>
      </p:pic>
    </p:spTree>
    <p:extLst>
      <p:ext uri="{BB962C8B-B14F-4D97-AF65-F5344CB8AC3E}">
        <p14:creationId xmlns:p14="http://schemas.microsoft.com/office/powerpoint/2010/main" val="9418652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http://www.telegraph.co.uk/news/2016/09/05/want-to-live-to-be-100-these-italian-villagers-may-hold-the-secr/</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
            <a:ext cx="541797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33400"/>
            <a:ext cx="1571625" cy="352425"/>
          </a:xfrm>
          <a:prstGeom prst="rect">
            <a:avLst/>
          </a:prstGeom>
        </p:spPr>
      </p:pic>
    </p:spTree>
    <p:extLst>
      <p:ext uri="{BB962C8B-B14F-4D97-AF65-F5344CB8AC3E}">
        <p14:creationId xmlns:p14="http://schemas.microsoft.com/office/powerpoint/2010/main" val="101895645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descr="World's oldest person, Emma Morano, dies at age of 117&#10;16 April 2017&#10;&#10;From the section&#10;Europe&#10;Share this with Facebook&#10;&#10;Share this with Twitter&#10;&#10;Share this with Messenger&#10;&#10;Share this with Email&#10; Share&#10;Image copyright&#10;AFP&#10;Image caption&#10;Emma Morano was officially the last person born in the 1800s still living&#10;The world's oldest person has died in Italy at the age of 117, reports say.&#10;Emma Morano was born on 29 November 1899 in the Piedmont region of Italy. She was officially the last person born in the 1800s still l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102457" cy="6400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6566356"/>
            <a:ext cx="6048828" cy="2000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http://www.bbc.com/news/world-europe-39610937</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67594"/>
            <a:ext cx="1054431" cy="506127"/>
          </a:xfrm>
          <a:prstGeom prst="rect">
            <a:avLst/>
          </a:prstGeom>
        </p:spPr>
      </p:pic>
    </p:spTree>
    <p:extLst>
      <p:ext uri="{BB962C8B-B14F-4D97-AF65-F5344CB8AC3E}">
        <p14:creationId xmlns:p14="http://schemas.microsoft.com/office/powerpoint/2010/main" val="233389339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5"/>
          <p:cNvSpPr/>
          <p:nvPr/>
        </p:nvSpPr>
        <p:spPr>
          <a:xfrm>
            <a:off x="1524000" y="6566356"/>
            <a:ext cx="6048828"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https://www.nytimes.com/2023/03/25/world/europe/who-will-take-care-of-italys-older-people-robots-maybe.html?smid=nytcore-ios-share&amp;referringSource=articleShare</a:t>
            </a:r>
            <a:endParaRPr kumimoji="0" lang="en-US" sz="7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8E13C03B-4983-4336-8979-329AD40ADFC0}"/>
              </a:ext>
            </a:extLst>
          </p:cNvPr>
          <p:cNvPicPr>
            <a:picLocks noChangeAspect="1"/>
          </p:cNvPicPr>
          <p:nvPr/>
        </p:nvPicPr>
        <p:blipFill>
          <a:blip r:embed="rId4"/>
          <a:stretch>
            <a:fillRect/>
          </a:stretch>
        </p:blipFill>
        <p:spPr>
          <a:xfrm>
            <a:off x="1199536" y="304800"/>
            <a:ext cx="6766560" cy="6156042"/>
          </a:xfrm>
          <a:prstGeom prst="rect">
            <a:avLst/>
          </a:prstGeom>
        </p:spPr>
      </p:pic>
      <p:pic>
        <p:nvPicPr>
          <p:cNvPr id="7" name="Picture 6">
            <a:extLst>
              <a:ext uri="{FF2B5EF4-FFF2-40B4-BE49-F238E27FC236}">
                <a16:creationId xmlns:a16="http://schemas.microsoft.com/office/drawing/2014/main" id="{5155050F-09B0-DEF0-C566-7C9866D3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9575"/>
            <a:ext cx="1905000" cy="276225"/>
          </a:xfrm>
          <a:prstGeom prst="rect">
            <a:avLst/>
          </a:prstGeom>
        </p:spPr>
      </p:pic>
      <p:sp>
        <p:nvSpPr>
          <p:cNvPr id="9" name="Text Box 12">
            <a:extLst>
              <a:ext uri="{FF2B5EF4-FFF2-40B4-BE49-F238E27FC236}">
                <a16:creationId xmlns:a16="http://schemas.microsoft.com/office/drawing/2014/main" id="{EA8A5C30-194B-AF37-ED65-8CE2CF5E6CE0}"/>
              </a:ext>
            </a:extLst>
          </p:cNvPr>
          <p:cNvSpPr txBox="1">
            <a:spLocks noChangeArrowheads="1"/>
          </p:cNvSpPr>
          <p:nvPr/>
        </p:nvSpPr>
        <p:spPr bwMode="auto">
          <a:xfrm>
            <a:off x="467032" y="759023"/>
            <a:ext cx="1534395" cy="30777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27 March 2023</a:t>
            </a:r>
          </a:p>
        </p:txBody>
      </p:sp>
    </p:spTree>
    <p:extLst>
      <p:ext uri="{BB962C8B-B14F-4D97-AF65-F5344CB8AC3E}">
        <p14:creationId xmlns:p14="http://schemas.microsoft.com/office/powerpoint/2010/main" val="367604334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net migration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3.2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39</a:t>
            </a:r>
          </a:p>
        </p:txBody>
      </p:sp>
      <p:sp>
        <p:nvSpPr>
          <p:cNvPr id="46085" name="Rectangle 11"/>
          <p:cNvSpPr>
            <a:spLocks noChangeArrowheads="1"/>
          </p:cNvSpPr>
          <p:nvPr/>
        </p:nvSpPr>
        <p:spPr bwMode="auto">
          <a:xfrm>
            <a:off x="1769843" y="3519404"/>
            <a:ext cx="5593198"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11.3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a:t>
            </a:r>
            <a:r>
              <a:rPr lang="en-US" sz="1600" b="0" i="0" dirty="0">
                <a:solidFill>
                  <a:srgbClr val="000000"/>
                </a:solidFill>
              </a:rPr>
              <a:t>3</a:t>
            </a: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24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total fertility 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94D7E7"/>
                </a:solidFill>
                <a:effectLst/>
                <a:uLnTx/>
                <a:uFillTx/>
                <a:latin typeface="Verdana" pitchFamily="34" charset="0"/>
                <a:ea typeface="+mn-ea"/>
                <a:cs typeface="+mn-cs"/>
              </a:rPr>
              <a:t>1.24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(2023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221 </a:t>
            </a:r>
          </a:p>
        </p:txBody>
      </p:sp>
      <p:sp>
        <p:nvSpPr>
          <p:cNvPr id="9" name="Rectangle 3">
            <a:extLst>
              <a:ext uri="{FF2B5EF4-FFF2-40B4-BE49-F238E27FC236}">
                <a16:creationId xmlns:a16="http://schemas.microsoft.com/office/drawing/2014/main" id="{38853215-9F20-4474-9233-097121D22559}"/>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4912673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36485" y="4724400"/>
            <a:ext cx="6085320" cy="13983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net migration</a:t>
            </a: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4.1 migrant(s) / 1,000 population</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(2015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29</a:t>
            </a:r>
          </a:p>
        </p:txBody>
      </p:sp>
      <p:sp>
        <p:nvSpPr>
          <p:cNvPr id="46083" name="Rectangle 3"/>
          <p:cNvSpPr>
            <a:spLocks noChangeArrowheads="1"/>
          </p:cNvSpPr>
          <p:nvPr/>
        </p:nvSpPr>
        <p:spPr bwMode="auto">
          <a:xfrm>
            <a:off x="2971233" y="6552708"/>
            <a:ext cx="320312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https://www.worldometers.info/coronavirus/country/italy/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5" name="Rectangle 11"/>
          <p:cNvSpPr>
            <a:spLocks noChangeArrowheads="1"/>
          </p:cNvSpPr>
          <p:nvPr/>
        </p:nvSpPr>
        <p:spPr bwMode="auto">
          <a:xfrm>
            <a:off x="1660037" y="3519404"/>
            <a:ext cx="5812810" cy="105259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10.7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deaths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1,000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48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 Box 2"/>
          <p:cNvSpPr txBox="1">
            <a:spLocks noChangeArrowheads="1"/>
          </p:cNvSpPr>
          <p:nvPr/>
        </p:nvSpPr>
        <p:spPr bwMode="auto">
          <a:xfrm>
            <a:off x="1504426" y="1841848"/>
            <a:ext cx="6149440" cy="143475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total </a:t>
            </a: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fertility </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rate: </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1.47 children born / 1,000 woman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country comparison to the world: 204 </a:t>
            </a:r>
          </a:p>
        </p:txBody>
      </p:sp>
      <p:pic>
        <p:nvPicPr>
          <p:cNvPr id="2" name="Picture 1"/>
          <p:cNvPicPr>
            <a:picLocks noChangeAspect="1"/>
          </p:cNvPicPr>
          <p:nvPr/>
        </p:nvPicPr>
        <p:blipFill>
          <a:blip r:embed="rId3"/>
          <a:stretch>
            <a:fillRect/>
          </a:stretch>
        </p:blipFill>
        <p:spPr>
          <a:xfrm>
            <a:off x="457200" y="206785"/>
            <a:ext cx="8229600" cy="6346415"/>
          </a:xfrm>
          <a:prstGeom prst="rect">
            <a:avLst/>
          </a:prstGeom>
        </p:spPr>
      </p:pic>
      <p:sp>
        <p:nvSpPr>
          <p:cNvPr id="3" name="Rectangle 2"/>
          <p:cNvSpPr/>
          <p:nvPr/>
        </p:nvSpPr>
        <p:spPr>
          <a:xfrm>
            <a:off x="3314284" y="3136613"/>
            <a:ext cx="251543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Verdana" pitchFamily="34" charset="0"/>
                <a:ea typeface="+mn-ea"/>
                <a:cs typeface="+mn-cs"/>
              </a:rPr>
              <a:t>(2020 est.)</a:t>
            </a:r>
          </a:p>
        </p:txBody>
      </p:sp>
      <p:pic>
        <p:nvPicPr>
          <p:cNvPr id="10" name="Picture 9"/>
          <p:cNvPicPr>
            <a:picLocks noChangeAspect="1"/>
          </p:cNvPicPr>
          <p:nvPr/>
        </p:nvPicPr>
        <p:blipFill>
          <a:blip r:embed="rId3"/>
          <a:stretch>
            <a:fillRect/>
          </a:stretch>
        </p:blipFill>
        <p:spPr>
          <a:xfrm>
            <a:off x="457200" y="228600"/>
            <a:ext cx="8229600" cy="6346415"/>
          </a:xfrm>
          <a:prstGeom prst="rect">
            <a:avLst/>
          </a:prstGeom>
        </p:spPr>
      </p:pic>
      <p:sp>
        <p:nvSpPr>
          <p:cNvPr id="11" name="Rectangle 10"/>
          <p:cNvSpPr/>
          <p:nvPr/>
        </p:nvSpPr>
        <p:spPr>
          <a:xfrm>
            <a:off x="3625851" y="6096000"/>
            <a:ext cx="1936749"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03 April 2020</a:t>
            </a:r>
          </a:p>
        </p:txBody>
      </p:sp>
      <p:sp>
        <p:nvSpPr>
          <p:cNvPr id="12" name="Right Arrow 11"/>
          <p:cNvSpPr/>
          <p:nvPr/>
        </p:nvSpPr>
        <p:spPr bwMode="auto">
          <a:xfrm rot="16200000">
            <a:off x="7590933" y="5905645"/>
            <a:ext cx="1153072" cy="446838"/>
          </a:xfrm>
          <a:prstGeom prst="rightArrow">
            <a:avLst/>
          </a:prstGeom>
          <a:solidFill>
            <a:schemeClr val="bg1"/>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Up Arrow 12"/>
          <p:cNvSpPr/>
          <p:nvPr/>
        </p:nvSpPr>
        <p:spPr>
          <a:xfrm rot="19730661">
            <a:off x="2742633" y="731044"/>
            <a:ext cx="457200" cy="1219200"/>
          </a:xfrm>
          <a:prstGeom prst="upArrow">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p:cNvSpPr/>
          <p:nvPr/>
        </p:nvSpPr>
        <p:spPr>
          <a:xfrm>
            <a:off x="2200753" y="2667000"/>
            <a:ext cx="4732386"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death rates changed with Covid-19</a:t>
            </a:r>
          </a:p>
        </p:txBody>
      </p:sp>
    </p:spTree>
    <p:extLst>
      <p:ext uri="{BB962C8B-B14F-4D97-AF65-F5344CB8AC3E}">
        <p14:creationId xmlns:p14="http://schemas.microsoft.com/office/powerpoint/2010/main" val="79077659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C578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267BD-AFD8-B714-3064-66E4EC67AA7C}"/>
              </a:ext>
            </a:extLst>
          </p:cNvPr>
          <p:cNvPicPr>
            <a:picLocks noChangeAspect="1"/>
          </p:cNvPicPr>
          <p:nvPr/>
        </p:nvPicPr>
        <p:blipFill>
          <a:blip r:embed="rId3"/>
          <a:stretch>
            <a:fillRect/>
          </a:stretch>
        </p:blipFill>
        <p:spPr>
          <a:xfrm>
            <a:off x="0" y="685800"/>
            <a:ext cx="9144000" cy="5486400"/>
          </a:xfrm>
          <a:prstGeom prst="rect">
            <a:avLst/>
          </a:prstGeom>
        </p:spPr>
      </p:pic>
      <p:sp>
        <p:nvSpPr>
          <p:cNvPr id="4" name="TextBox 3">
            <a:extLst>
              <a:ext uri="{FF2B5EF4-FFF2-40B4-BE49-F238E27FC236}">
                <a16:creationId xmlns:a16="http://schemas.microsoft.com/office/drawing/2014/main" id="{2CC57A1B-3FF5-F7DA-870D-DF50C6412DC8}"/>
              </a:ext>
            </a:extLst>
          </p:cNvPr>
          <p:cNvSpPr txBox="1"/>
          <p:nvPr/>
        </p:nvSpPr>
        <p:spPr>
          <a:xfrm>
            <a:off x="685800" y="3657600"/>
            <a:ext cx="7772400" cy="2111347"/>
          </a:xfrm>
          <a:prstGeom prst="rect">
            <a:avLst/>
          </a:prstGeom>
          <a:noFill/>
        </p:spPr>
        <p:txBody>
          <a:bodyPr wrap="square">
            <a:spAutoFit/>
          </a:bodyPr>
          <a:lstStyle/>
          <a:p>
            <a:r>
              <a:rPr lang="en-US" sz="2000" i="0" dirty="0">
                <a:solidFill>
                  <a:schemeClr val="bg1"/>
                </a:solidFill>
                <a:effectLst>
                  <a:outerShdw blurRad="38100" dist="38100" dir="2700000" algn="tl">
                    <a:srgbClr val="000000">
                      <a:alpha val="43137"/>
                    </a:srgbClr>
                  </a:outerShdw>
                </a:effectLst>
              </a:rPr>
              <a:t>“The issue of the country’s demographic crisis is shooting up the political agenda because </a:t>
            </a:r>
            <a:r>
              <a:rPr lang="en-US" sz="2000" i="0" dirty="0" err="1">
                <a:solidFill>
                  <a:schemeClr val="bg1"/>
                </a:solidFill>
                <a:effectLst>
                  <a:outerShdw blurRad="38100" dist="38100" dir="2700000" algn="tl">
                    <a:srgbClr val="000000">
                      <a:alpha val="43137"/>
                    </a:srgbClr>
                  </a:outerShdw>
                </a:effectLst>
              </a:rPr>
              <a:t>Giorgia</a:t>
            </a:r>
            <a:r>
              <a:rPr lang="en-US" sz="2000" i="0" dirty="0">
                <a:solidFill>
                  <a:schemeClr val="bg1"/>
                </a:solidFill>
                <a:effectLst>
                  <a:outerShdw blurRad="38100" dist="38100" dir="2700000" algn="tl">
                    <a:srgbClr val="000000">
                      <a:alpha val="43137"/>
                    </a:srgbClr>
                  </a:outerShdw>
                </a:effectLst>
              </a:rPr>
              <a:t> </a:t>
            </a:r>
            <a:r>
              <a:rPr lang="en-US" sz="2000" i="0" dirty="0" err="1">
                <a:solidFill>
                  <a:schemeClr val="bg1"/>
                </a:solidFill>
                <a:effectLst>
                  <a:outerShdw blurRad="38100" dist="38100" dir="2700000" algn="tl">
                    <a:srgbClr val="000000">
                      <a:alpha val="43137"/>
                    </a:srgbClr>
                  </a:outerShdw>
                </a:effectLst>
              </a:rPr>
              <a:t>Meloni’s</a:t>
            </a:r>
            <a:r>
              <a:rPr lang="en-US" sz="2000" i="0" dirty="0">
                <a:solidFill>
                  <a:schemeClr val="bg1"/>
                </a:solidFill>
                <a:effectLst>
                  <a:outerShdw blurRad="38100" dist="38100" dir="2700000" algn="tl">
                    <a:srgbClr val="000000">
                      <a:alpha val="43137"/>
                    </a:srgbClr>
                  </a:outerShdw>
                </a:effectLst>
              </a:rPr>
              <a:t> nationalistic government sees in the birthrate – as did Benito Mussolini – a symbol of patriotic </a:t>
            </a:r>
            <a:r>
              <a:rPr lang="en-US" sz="2000" i="0" dirty="0" err="1">
                <a:solidFill>
                  <a:schemeClr val="bg1"/>
                </a:solidFill>
                <a:effectLst>
                  <a:outerShdw blurRad="38100" dist="38100" dir="2700000" algn="tl">
                    <a:srgbClr val="000000">
                      <a:alpha val="43137"/>
                    </a:srgbClr>
                  </a:outerShdw>
                </a:effectLst>
              </a:rPr>
              <a:t>vigour</a:t>
            </a:r>
            <a:r>
              <a:rPr lang="en-US" sz="2000" i="0" dirty="0">
                <a:solidFill>
                  <a:schemeClr val="bg1"/>
                </a:solidFill>
                <a:effectLst>
                  <a:outerShdw blurRad="38100" dist="38100" dir="2700000" algn="tl">
                    <a:srgbClr val="000000">
                      <a:alpha val="43137"/>
                    </a:srgbClr>
                  </a:outerShdw>
                </a:effectLst>
              </a:rPr>
              <a:t>.” </a:t>
            </a:r>
          </a:p>
          <a:p>
            <a:r>
              <a:rPr lang="en-US" sz="1400" b="0" i="0" dirty="0" err="1">
                <a:solidFill>
                  <a:schemeClr val="bg1"/>
                </a:solidFill>
                <a:effectLst>
                  <a:outerShdw blurRad="38100" dist="38100" dir="2700000" algn="tl">
                    <a:srgbClr val="000000">
                      <a:alpha val="43137"/>
                    </a:srgbClr>
                  </a:outerShdw>
                </a:effectLst>
              </a:rPr>
              <a:t>Meloni</a:t>
            </a:r>
            <a:r>
              <a:rPr lang="en-US" sz="1400" b="0" i="0" dirty="0">
                <a:solidFill>
                  <a:schemeClr val="bg1"/>
                </a:solidFill>
                <a:effectLst>
                  <a:outerShdw blurRad="38100" dist="38100" dir="2700000" algn="tl">
                    <a:srgbClr val="000000">
                      <a:alpha val="43137"/>
                    </a:srgbClr>
                  </a:outerShdw>
                </a:effectLst>
              </a:rPr>
              <a:t> in Rome, 17 December 2023. </a:t>
            </a:r>
          </a:p>
          <a:p>
            <a:r>
              <a:rPr lang="en-US" sz="1200" b="0" i="0" dirty="0">
                <a:solidFill>
                  <a:schemeClr val="bg1"/>
                </a:solidFill>
                <a:effectLst>
                  <a:outerShdw blurRad="38100" dist="38100" dir="2700000" algn="tl">
                    <a:srgbClr val="000000">
                      <a:alpha val="43137"/>
                    </a:srgbClr>
                  </a:outerShdw>
                </a:effectLst>
              </a:rPr>
              <a:t>Photograph: Alessandro </a:t>
            </a:r>
            <a:r>
              <a:rPr lang="en-US" sz="1200" b="0" i="0" dirty="0" err="1">
                <a:solidFill>
                  <a:schemeClr val="bg1"/>
                </a:solidFill>
                <a:effectLst>
                  <a:outerShdw blurRad="38100" dist="38100" dir="2700000" algn="tl">
                    <a:srgbClr val="000000">
                      <a:alpha val="43137"/>
                    </a:srgbClr>
                  </a:outerShdw>
                </a:effectLst>
              </a:rPr>
              <a:t>Serran</a:t>
            </a:r>
            <a:r>
              <a:rPr lang="en-US" sz="1200" b="0" i="0" dirty="0">
                <a:solidFill>
                  <a:schemeClr val="bg1"/>
                </a:solidFill>
                <a:effectLst>
                  <a:outerShdw blurRad="38100" dist="38100" dir="2700000" algn="tl">
                    <a:srgbClr val="000000">
                      <a:alpha val="43137"/>
                    </a:srgbClr>
                  </a:outerShdw>
                </a:effectLst>
              </a:rPr>
              <a:t>/Shutterstock</a:t>
            </a:r>
          </a:p>
        </p:txBody>
      </p:sp>
    </p:spTree>
    <p:extLst>
      <p:ext uri="{BB962C8B-B14F-4D97-AF65-F5344CB8AC3E}">
        <p14:creationId xmlns:p14="http://schemas.microsoft.com/office/powerpoint/2010/main" val="244782486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943761"/>
            <a:ext cx="5181600" cy="101566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rial" charset="0"/>
                <a:ea typeface="+mn-ea"/>
                <a:cs typeface="+mn-cs"/>
              </a:rPr>
              <a:t>What else?</a:t>
            </a:r>
          </a:p>
        </p:txBody>
      </p:sp>
    </p:spTree>
    <p:extLst>
      <p:ext uri="{BB962C8B-B14F-4D97-AF65-F5344CB8AC3E}">
        <p14:creationId xmlns:p14="http://schemas.microsoft.com/office/powerpoint/2010/main" val="88830550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21462" y="329625"/>
            <a:ext cx="4714752" cy="584775"/>
          </a:xfrm>
          <a:prstGeom prst="rect">
            <a:avLst/>
          </a:prstGeom>
          <a:solidFill>
            <a:srgbClr val="F0F0F0"/>
          </a:solidFill>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32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Population Pyramid</a:t>
            </a:r>
          </a:p>
        </p:txBody>
      </p:sp>
      <p:sp>
        <p:nvSpPr>
          <p:cNvPr id="10" name="Rectangle 3">
            <a:extLst>
              <a:ext uri="{FF2B5EF4-FFF2-40B4-BE49-F238E27FC236}">
                <a16:creationId xmlns:a16="http://schemas.microsoft.com/office/drawing/2014/main" id="{6D9A62AB-FBE8-4376-9F85-531D478345D2}"/>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descr="Chart, bar chart&#10;&#10;Description automatically generated">
            <a:extLst>
              <a:ext uri="{FF2B5EF4-FFF2-40B4-BE49-F238E27FC236}">
                <a16:creationId xmlns:a16="http://schemas.microsoft.com/office/drawing/2014/main" id="{D454EC58-FB9F-4CE0-9E3B-FB0E1B3D7B14}"/>
              </a:ext>
            </a:extLst>
          </p:cNvPr>
          <p:cNvPicPr>
            <a:picLocks noChangeAspect="1"/>
          </p:cNvPicPr>
          <p:nvPr/>
        </p:nvPicPr>
        <p:blipFill>
          <a:blip r:embed="rId4"/>
          <a:stretch>
            <a:fillRect/>
          </a:stretch>
        </p:blipFill>
        <p:spPr>
          <a:xfrm>
            <a:off x="38500" y="1203835"/>
            <a:ext cx="8458200" cy="4739765"/>
          </a:xfrm>
          <a:prstGeom prst="rect">
            <a:avLst/>
          </a:prstGeom>
        </p:spPr>
      </p:pic>
      <p:sp>
        <p:nvSpPr>
          <p:cNvPr id="15" name="Text Box 12">
            <a:extLst>
              <a:ext uri="{FF2B5EF4-FFF2-40B4-BE49-F238E27FC236}">
                <a16:creationId xmlns:a16="http://schemas.microsoft.com/office/drawing/2014/main" id="{6B70F714-0BC0-492B-ACCD-E3097E8D1463}"/>
              </a:ext>
            </a:extLst>
          </p:cNvPr>
          <p:cNvSpPr txBox="1">
            <a:spLocks noChangeArrowheads="1"/>
          </p:cNvSpPr>
          <p:nvPr/>
        </p:nvSpPr>
        <p:spPr bwMode="auto">
          <a:xfrm>
            <a:off x="3597275" y="6247908"/>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rPr>
              <a:t>CIA World </a:t>
            </a:r>
            <a:r>
              <a:rPr kumimoji="0" lang="en-US" sz="1400" b="0" i="1" u="none" strike="noStrike" kern="1200" cap="none" spc="0" normalizeH="0" baseline="0" noProof="0" dirty="0" err="1">
                <a:ln>
                  <a:noFill/>
                </a:ln>
                <a:solidFill>
                  <a:srgbClr val="000000"/>
                </a:solidFill>
                <a:effectLst/>
                <a:uLnTx/>
                <a:uFillTx/>
                <a:latin typeface="Verdana" pitchFamily="34" charset="0"/>
                <a:ea typeface="+mn-ea"/>
                <a:cs typeface="+mn-cs"/>
              </a:rPr>
              <a:t>Factbook</a:t>
            </a:r>
            <a:endParaRPr kumimoji="0" lang="en-US" sz="1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014A7239-0D93-417B-B31E-284161B725B9}"/>
              </a:ext>
            </a:extLst>
          </p:cNvPr>
          <p:cNvSpPr/>
          <p:nvPr/>
        </p:nvSpPr>
        <p:spPr>
          <a:xfrm>
            <a:off x="1905000" y="1752600"/>
            <a:ext cx="5334000" cy="332398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And all of that also means both their labor force and markets are shrinking over time . . . unless the pattern changes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(which is might with Covid-19)</a:t>
            </a:r>
            <a:endParaRPr kumimoji="0" lang="en-US" sz="18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617248847"/>
      </p:ext>
    </p:extLst>
  </p:cSld>
  <p:clrMapOvr>
    <a:masterClrMapping/>
  </p:clrMapOvr>
  <p:transition/>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18247</TotalTime>
  <Words>12183</Words>
  <Application>Microsoft Office PowerPoint</Application>
  <PresentationFormat>On-screen Show (4:3)</PresentationFormat>
  <Paragraphs>1523</Paragraphs>
  <Slides>289</Slides>
  <Notes>116</Notes>
  <HiddenSlides>1</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289</vt:i4>
      </vt:variant>
    </vt:vector>
  </HeadingPairs>
  <TitlesOfParts>
    <vt:vector size="305" baseType="lpstr">
      <vt:lpstr>Abadi Extra Light</vt:lpstr>
      <vt:lpstr>Arial</vt:lpstr>
      <vt:lpstr>Arial Black</vt:lpstr>
      <vt:lpstr>Monotype Sorts</vt:lpstr>
      <vt:lpstr>Tahoma</vt:lpstr>
      <vt:lpstr>Times New Roman</vt:lpstr>
      <vt:lpstr>Verdana</vt:lpstr>
      <vt:lpstr>CE Master</vt:lpstr>
      <vt:lpstr>Default Design</vt:lpstr>
      <vt:lpstr>1_Default Design</vt:lpstr>
      <vt:lpstr>2_Default Design</vt:lpstr>
      <vt:lpstr>3_Default Design</vt:lpstr>
      <vt:lpstr>7_Default Design</vt:lpstr>
      <vt:lpstr>Marble</vt:lpstr>
      <vt:lpstr>10_Default Design</vt:lpstr>
      <vt:lpstr>24_Contemporary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1455</cp:revision>
  <cp:lastPrinted>1601-01-01T00:00:00Z</cp:lastPrinted>
  <dcterms:created xsi:type="dcterms:W3CDTF">2002-07-30T18:59:13Z</dcterms:created>
  <dcterms:modified xsi:type="dcterms:W3CDTF">2024-01-11T02:06:44Z</dcterms:modified>
</cp:coreProperties>
</file>