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4" r:id="rId2"/>
    <p:sldMasterId id="2147483724" r:id="rId3"/>
    <p:sldMasterId id="2147483736" r:id="rId4"/>
    <p:sldMasterId id="2147483748" r:id="rId5"/>
    <p:sldMasterId id="2147483760" r:id="rId6"/>
    <p:sldMasterId id="2147483772" r:id="rId7"/>
    <p:sldMasterId id="2147483784" r:id="rId8"/>
  </p:sldMasterIdLst>
  <p:notesMasterIdLst>
    <p:notesMasterId r:id="rId52"/>
  </p:notesMasterIdLst>
  <p:sldIdLst>
    <p:sldId id="1167" r:id="rId9"/>
    <p:sldId id="1155" r:id="rId10"/>
    <p:sldId id="1156" r:id="rId11"/>
    <p:sldId id="1127" r:id="rId12"/>
    <p:sldId id="1166" r:id="rId13"/>
    <p:sldId id="1157" r:id="rId14"/>
    <p:sldId id="1158" r:id="rId15"/>
    <p:sldId id="1120" r:id="rId16"/>
    <p:sldId id="1121" r:id="rId17"/>
    <p:sldId id="965" r:id="rId18"/>
    <p:sldId id="1144" r:id="rId19"/>
    <p:sldId id="1153" r:id="rId20"/>
    <p:sldId id="915" r:id="rId21"/>
    <p:sldId id="1122" r:id="rId22"/>
    <p:sldId id="1159" r:id="rId23"/>
    <p:sldId id="1141" r:id="rId24"/>
    <p:sldId id="966" r:id="rId25"/>
    <p:sldId id="1132" r:id="rId26"/>
    <p:sldId id="1076" r:id="rId27"/>
    <p:sldId id="1077" r:id="rId28"/>
    <p:sldId id="917" r:id="rId29"/>
    <p:sldId id="1108" r:id="rId30"/>
    <p:sldId id="919" r:id="rId31"/>
    <p:sldId id="1123" r:id="rId32"/>
    <p:sldId id="1160" r:id="rId33"/>
    <p:sldId id="967" r:id="rId34"/>
    <p:sldId id="1145" r:id="rId35"/>
    <p:sldId id="1154" r:id="rId36"/>
    <p:sldId id="920" r:id="rId37"/>
    <p:sldId id="1078" r:id="rId38"/>
    <p:sldId id="1124" r:id="rId39"/>
    <p:sldId id="1080" r:id="rId40"/>
    <p:sldId id="1125" r:id="rId41"/>
    <p:sldId id="1161" r:id="rId42"/>
    <p:sldId id="1165" r:id="rId43"/>
    <p:sldId id="1152" r:id="rId44"/>
    <p:sldId id="921" r:id="rId45"/>
    <p:sldId id="1079" r:id="rId46"/>
    <p:sldId id="1138" r:id="rId47"/>
    <p:sldId id="1162" r:id="rId48"/>
    <p:sldId id="1143" r:id="rId49"/>
    <p:sldId id="1146" r:id="rId50"/>
    <p:sldId id="1163" r:id="rId5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21" autoAdjust="0"/>
    <p:restoredTop sz="94660" autoAdjust="0"/>
  </p:normalViewPr>
  <p:slideViewPr>
    <p:cSldViewPr>
      <p:cViewPr>
        <p:scale>
          <a:sx n="50" d="100"/>
          <a:sy n="50" d="100"/>
        </p:scale>
        <p:origin x="-58" y="-773"/>
      </p:cViewPr>
      <p:guideLst>
        <p:guide orient="horz" pos="2112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7.xml"/><Relationship Id="rId3" Type="http://schemas.openxmlformats.org/officeDocument/2006/relationships/slide" Target="slides/slide9.xml"/><Relationship Id="rId7" Type="http://schemas.openxmlformats.org/officeDocument/2006/relationships/slide" Target="slides/slide24.xml"/><Relationship Id="rId2" Type="http://schemas.openxmlformats.org/officeDocument/2006/relationships/slide" Target="slides/slide8.xml"/><Relationship Id="rId1" Type="http://schemas.openxmlformats.org/officeDocument/2006/relationships/slide" Target="slides/slide4.xml"/><Relationship Id="rId6" Type="http://schemas.openxmlformats.org/officeDocument/2006/relationships/slide" Target="slides/slide16.xml"/><Relationship Id="rId11" Type="http://schemas.openxmlformats.org/officeDocument/2006/relationships/slide" Target="slides/slide35.xml"/><Relationship Id="rId5" Type="http://schemas.openxmlformats.org/officeDocument/2006/relationships/slide" Target="slides/slide14.xml"/><Relationship Id="rId10" Type="http://schemas.openxmlformats.org/officeDocument/2006/relationships/slide" Target="slides/slide33.xml"/><Relationship Id="rId4" Type="http://schemas.openxmlformats.org/officeDocument/2006/relationships/slide" Target="slides/slide11.xml"/><Relationship Id="rId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fld id="{4F0A9CCC-1003-4CAB-9E21-5B62258F1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12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91055F-1AAB-4BFF-849B-AB22A630721E}" type="slidenum">
              <a:rPr lang="en-US">
                <a:solidFill>
                  <a:srgbClr val="1F497D"/>
                </a:solidFill>
              </a:rPr>
              <a:pPr/>
              <a:t>1</a:t>
            </a:fld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0AE7F6-C32B-44D2-9838-2B143CD5080B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890061-9820-442C-8543-08D22C7C88F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808B9-7E08-4849-B9C5-449515AC734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A04FEE-A0CD-4B43-81E4-568FEDDFA2B6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48265-4BB2-4EEE-B8E5-303492D1D8FF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9C772F-68AD-4B41-8B50-78411612BC0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1DA984-6950-4762-9857-0719313BF2D9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4BBC33-0EB6-4DC0-9569-714A4E7DBE97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D25709-3A9C-4681-AEDD-B5F750832C6E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CEFC1F-35B0-4C70-8D35-623F6C8FD6FA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6D014-A119-483C-82EA-EA6B0FC98467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DC1DA984-6950-4762-9857-0719313BF2D9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1E179-63B6-402D-BC41-312B7F068C66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BDE4C-E52A-430C-AB23-4C2719E23373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2CF7F-5008-443E-9521-E22A50E3911C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31892A-C713-4AE1-BA79-24008056197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F402FCC-4B1C-4789-A852-2248BA6B06E3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F402FCC-4B1C-4789-A852-2248BA6B06E3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E38D1E-69FE-4CB0-A3C9-BC08AD65AE8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C8EC9B-0ACC-4B50-BB12-7B2837BBAF5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</a:pPr>
            <a:fld id="{B6502705-50E8-4BBC-9505-12479C70FD0B}" type="slidenum">
              <a:rPr lang="en-US" sz="1200" kern="120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 kern="1200">
              <a:solidFill>
                <a:srgbClr val="1F497D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0EE2BA-5DFF-42BB-AC48-D54393597E4D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1EB953D-DDF3-4447-94C0-EF3F61F3AD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6840F-572F-491C-B87F-BD9972249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49AAA-C372-4FD3-A889-90A9375FB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0634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06346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AA4A4A68-E2A0-4988-AAB8-E97FB58B5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B7CF8-5171-4A09-9A52-0A3180580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5E8E08-B7D0-429C-88AB-786C78A3B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405C7-B217-4267-9C07-7A3BDFEBD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F06DA-A638-49DF-A86B-D2963C6AC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D7CD9-80A2-4B02-BB61-5E346C311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A8AC0-F356-49AC-B47A-92B6EABDD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A448C-CC5B-46A1-B1E0-019CCFB58D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2412D-B732-4FEF-9549-B93CE1BE6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6231B-60AA-43BE-8E43-ED81FA5C4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33B7E-47F4-41A9-88A8-AF6E370AA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50F1F-11CD-4D6C-AB08-33B8FD23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C0B3C96-1A9C-4114-9763-DB0B49522FBD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35BE233-E974-4410-8DE7-C6CCF9EAFC56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A6C1B75-F360-4825-9B69-7639B0F9416F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ACC073-1EAE-41E5-8BB7-8A3468FB0414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DFFC358-F77A-49A4-BDB0-9A682D645F8B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219C243-97F8-40B2-8136-1ABAC2CD183B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4A1C11E-E034-40A9-BB7D-7C8F4EFCE932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9C514-8DA9-4E5B-8F62-88E61F398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94B0F0A-FD82-4105-BA09-09804E1D6657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413E32-4916-41C1-8630-3AF9A1C9DC79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22A196F-9B22-45DB-9745-778100DE4AEF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50239-47E4-4DD4-AA10-23F831A6699B}" type="slidenum">
              <a:rPr kumimoji="1" lang="en-US" sz="1400" i="1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400" i="1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0AE671-F031-4B3D-B1B0-D2BA66FB90D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3B5663C-CC53-4E04-A057-462D46F4400C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CC37C2-F804-409D-9B2D-F23FE04A3A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C578001-A2A0-4AB1-BD7A-FA6E3EFC43B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733D907-9FB4-4326-8CAD-82FA27D4100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0408504-8285-4E4A-870C-7CEF4173131B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F4283-10A6-4D24-8177-0B01C99EA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FF4893-A4DD-435F-903B-BC82D12A455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CAD42D3-93D2-4CA1-9A9D-5D05AE24E9F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E00DA1-3521-4F52-AA53-731608E3C57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F4C0CAE-57B1-4B00-9350-43DEDF321E7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9BD9FC-2D9E-4C40-906E-CF4FBF3B07C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477DE6A-0452-45FB-90A7-9B946D9D7F6F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A2AD538-7263-4F1C-A7FC-19689BDC1E5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037EDA3-B7F2-46D8-BC3B-11EC8C316CA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BDC1ECF-31EC-4502-A256-2CF8789ED47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F934F39-3271-4336-A810-DEE4E067BA2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03D13-BBF3-4ADF-A2E9-30CE29EAF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BA9C965-4A1C-4ADC-AC95-E986394EB9A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AA421B7-34D3-44BB-9271-E7202105604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793C954-3963-4F0D-B64E-6763AB77C01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344FC80-C995-4408-A150-BE8B567960C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A3F0742-BEE0-4ECC-8912-B218385BFFE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FE88ABE-9E9E-453F-85AB-5D93AE467AC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477DE6A-0452-45FB-90A7-9B946D9D7F6F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A2AD538-7263-4F1C-A7FC-19689BDC1E5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037EDA3-B7F2-46D8-BC3B-11EC8C316CA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BDC1ECF-31EC-4502-A256-2CF8789ED47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86D20-6E76-433A-8E3E-51E83C3C5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F934F39-3271-4336-A810-DEE4E067BA2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BA9C965-4A1C-4ADC-AC95-E986394EB9A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AA421B7-34D3-44BB-9271-E7202105604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793C954-3963-4F0D-B64E-6763AB77C01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344FC80-C995-4408-A150-BE8B567960C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A3F0742-BEE0-4ECC-8912-B218385BFFE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FE88ABE-9E9E-453F-85AB-5D93AE467AC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1EB953D-DDF3-4447-94C0-EF3F61F3AD6B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D42412D-B732-4FEF-9549-B93CE1BE623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7579C514-8DA9-4E5B-8F62-88E61F398FD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DFEA2-2EDD-4822-9F62-1E0C9A1AA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42BF4283-10A6-4D24-8177-0B01C99EA16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AA03D13-BBF3-4ADF-A2E9-30CE29EAF60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9586D20-6E76-433A-8E3E-51E83C3C54C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23DFEA2-2EDD-4822-9F62-1E0C9A1AAD5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43F5FF8-EF67-4661-81F0-967C0DADCD6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A5C0FE0-6C5B-4767-A02E-EB7F45F129D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AA6840F-572F-491C-B87F-BD9972249C5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0749AAA-C372-4FD3-A889-90A9375FB0A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E477DE6A-0452-45FB-90A7-9B946D9D7F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04342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AD538-7263-4F1C-A7FC-19689BDC1E5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443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F5FF8-EF67-4661-81F0-967C0DADC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7EDA3-B7F2-46D8-BC3B-11EC8C316CA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52529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C1ECF-31EC-4502-A256-2CF8789ED47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8426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34F39-3271-4336-A810-DEE4E067BA2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436308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9C965-4A1C-4ADC-AC95-E986394EB9A1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94831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421B7-34D3-44BB-9271-E7202105604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12708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3C954-3963-4F0D-B64E-6763AB77C012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56279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4FC80-C995-4408-A150-BE8B567960C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7190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F0742-BEE0-4ECC-8912-B218385BFFEE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2116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304800"/>
            <a:ext cx="5676900" cy="5659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88ABE-9E9E-453F-85AB-5D93AE467AC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3559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C0FE0-6C5B-4767-A02E-EB7F45F12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2A3C6264-92F6-4163-8666-8CE51E91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31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531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531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531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531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531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053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0532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532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0532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FD509E6D-7575-4317-8EFB-05C001EB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i="1" kern="1200">
              <a:latin typeface="Arial"/>
              <a:ea typeface="+mn-ea"/>
              <a:cs typeface="+mn-cs"/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i="1" kern="1200">
              <a:latin typeface="Arial"/>
              <a:ea typeface="+mn-ea"/>
              <a:cs typeface="+mn-cs"/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9AA2E2C-93CD-4233-A4C0-9FCC09A0FB3D}" type="slidenum">
              <a:rPr kumimoji="1" lang="en-US" i="1" kern="1200">
                <a:latin typeface="Arial"/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i="1" kern="1200"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8B29583-758E-46B1-9DD2-F05485B96062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2F33DE22-84A7-47A7-9488-177CFDA94790}" type="slidenum">
              <a:rPr lang="en-US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2F33DE22-84A7-47A7-9488-177CFDA94790}" type="slidenum">
              <a:rPr lang="en-US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2A3C6264-92F6-4163-8666-8CE51E91505C}" type="slidenum">
              <a:rPr lang="en-US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F33DE22-84A7-47A7-9488-177CFDA94790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1602/pcprim.html#Prosimi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03351" y="1905001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1">
              <a:solidFill>
                <a:srgbClr val="FFFFFF"/>
              </a:solidFill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990600" y="1509713"/>
            <a:ext cx="7086600" cy="685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177800"/>
            <a:ext cx="8128000" cy="65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8387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smtClean="0"/>
              <a:t>(Pen – Tailed) Tree Shrew, Borneo</a:t>
            </a:r>
          </a:p>
        </p:txBody>
      </p:sp>
      <p:sp>
        <p:nvSpPr>
          <p:cNvPr id="145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3429000"/>
            <a:ext cx="7315200" cy="1816100"/>
          </a:xfr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smtClean="0"/>
              <a:t>REM: the tree shrew is an insectivore not a primate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800" smtClean="0"/>
              <a:t>S.E. Asia and Indonesia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5760811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Indonesia and Borneo</a:t>
            </a:r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4572000" y="510540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Java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927600" y="4179888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Borneo</a:t>
            </a: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433638" y="4800600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cs typeface="Arial" charset="0"/>
              </a:rPr>
              <a:t>Indonesia</a:t>
            </a:r>
            <a:endParaRPr lang="en-US" sz="2400" b="1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133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8" descr="0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422" y="304800"/>
            <a:ext cx="5037178" cy="5486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389786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Borneo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rot="2264729">
            <a:off x="4007596" y="4210241"/>
            <a:ext cx="11849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Indonesia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3200" smtClean="0"/>
              <a:t>(Pen – Tailed) Tree Shrew, Borneo</a:t>
            </a:r>
          </a:p>
        </p:txBody>
      </p:sp>
      <p:sp>
        <p:nvSpPr>
          <p:cNvPr id="1809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543800" cy="4064000"/>
          </a:xfr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REM: the tree shrew is an insectivore not a primate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S.E. Asia and Indonesia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sharp-clawed digits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old fossil forms show flattened nails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some are nocturnal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about the size of a squirrel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approximation of earliest phase in the evolution of primates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9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81" name="Text Box 5"/>
          <p:cNvSpPr txBox="1">
            <a:spLocks noChangeArrowheads="1"/>
          </p:cNvSpPr>
          <p:nvPr/>
        </p:nvSpPr>
        <p:spPr bwMode="auto">
          <a:xfrm>
            <a:off x="2408238" y="6019800"/>
            <a:ext cx="43735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366B1B"/>
                  </a:outerShdw>
                </a:effectLst>
                <a:latin typeface="Verdana" pitchFamily="34" charset="0"/>
              </a:rPr>
              <a:t>Pen – Tailed Tree Shrew, Borneo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3244850" y="6248400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>
                <a:solidFill>
                  <a:schemeClr val="tx2"/>
                </a:solidFill>
              </a:rPr>
              <a:t>The Primates</a:t>
            </a:r>
            <a:r>
              <a:rPr lang="en-US" sz="1200">
                <a:solidFill>
                  <a:schemeClr val="tx2"/>
                </a:solidFill>
              </a:rPr>
              <a:t>, Time-Life (1974) p. 20</a:t>
            </a:r>
          </a:p>
        </p:txBody>
      </p:sp>
      <p:pic>
        <p:nvPicPr>
          <p:cNvPr id="14340" name="Picture 8" descr="tree_shrew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5525" y="134938"/>
            <a:ext cx="4562475" cy="580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61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26" y="4757928"/>
            <a:ext cx="1310374" cy="1566672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84220" y="6049963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133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Taxonomy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92363"/>
            <a:ext cx="3810000" cy="579437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i="1" smtClean="0"/>
              <a:t>Prosimii</a:t>
            </a:r>
            <a:endParaRPr lang="en-US" sz="2400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433638"/>
            <a:ext cx="2895600" cy="1528762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tree shrew </a:t>
            </a:r>
            <a:r>
              <a:rPr lang="en-US" sz="2400" smtClean="0">
                <a:solidFill>
                  <a:schemeClr val="folHlink"/>
                </a:solidFill>
              </a:rPr>
              <a:t>(insectivore)</a:t>
            </a:r>
          </a:p>
          <a:p>
            <a:pPr>
              <a:buFontTx/>
              <a:buNone/>
            </a:pPr>
            <a:r>
              <a:rPr lang="en-US" sz="3200" smtClean="0"/>
              <a:t>lemur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343400" y="1676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Common Name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33400" y="1676400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Suborder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319213" y="2376488"/>
            <a:ext cx="1271587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Lemur</a:t>
            </a: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1418772" y="1524000"/>
            <a:ext cx="1066800" cy="9144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85800" y="5773056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Geographical distribution of modern lemurs</a:t>
            </a:r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5575300" y="5208588"/>
            <a:ext cx="12080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/>
              <a:t>Madagascar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131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06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480" y="228600"/>
            <a:ext cx="4683692" cy="548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smtClean="0"/>
              <a:t>(Dwarf) Lemur, Madagascar</a:t>
            </a:r>
          </a:p>
        </p:txBody>
      </p:sp>
      <p:sp>
        <p:nvSpPr>
          <p:cNvPr id="145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543800" cy="4192588"/>
          </a:xfrm>
        </p:spPr>
        <p:txBody>
          <a:bodyPr>
            <a:spAutoFit/>
          </a:bodyPr>
          <a:lstStyle/>
          <a:p>
            <a:r>
              <a:rPr lang="en-US" sz="2400" smtClean="0"/>
              <a:t>size and appearance of a raccoon</a:t>
            </a:r>
          </a:p>
          <a:p>
            <a:r>
              <a:rPr lang="en-US" sz="2400" smtClean="0"/>
              <a:t>independently moveable ears</a:t>
            </a:r>
          </a:p>
          <a:p>
            <a:r>
              <a:rPr lang="en-US" sz="2400" smtClean="0"/>
              <a:t>mostly nocturnal</a:t>
            </a:r>
          </a:p>
          <a:p>
            <a:r>
              <a:rPr lang="en-US" sz="2400" smtClean="0"/>
              <a:t>approximate midpoint between insectivores and monkeys</a:t>
            </a:r>
          </a:p>
          <a:p>
            <a:r>
              <a:rPr lang="en-US" sz="2400" smtClean="0"/>
              <a:t>widespread during Eocene, and is of interest because of little change since Eocene</a:t>
            </a:r>
          </a:p>
          <a:p>
            <a:pPr lvl="1"/>
            <a:r>
              <a:rPr lang="en-US" sz="1800" smtClean="0"/>
              <a:t>(36-58 million yrs. B.P.)</a:t>
            </a:r>
          </a:p>
          <a:p>
            <a:r>
              <a:rPr lang="en-US" sz="2400" smtClean="0"/>
              <a:t>most digits have flat nails rather than claws</a:t>
            </a:r>
          </a:p>
          <a:p>
            <a:r>
              <a:rPr lang="en-US" sz="2400" smtClean="0"/>
              <a:t>has uneven body temperature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61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186" name="Text Box 2"/>
          <p:cNvSpPr txBox="1">
            <a:spLocks noChangeArrowheads="1"/>
          </p:cNvSpPr>
          <p:nvPr/>
        </p:nvSpPr>
        <p:spPr bwMode="auto">
          <a:xfrm>
            <a:off x="2714625" y="5881914"/>
            <a:ext cx="375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366B1B"/>
                  </a:outerShdw>
                </a:effectLst>
                <a:latin typeface="Verdana" pitchFamily="34" charset="0"/>
              </a:rPr>
              <a:t>(Dwarf) Lemur, Madagascar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3244850" y="6244770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 dirty="0">
                <a:solidFill>
                  <a:schemeClr val="tx2"/>
                </a:solidFill>
              </a:rPr>
              <a:t>The Primates</a:t>
            </a:r>
            <a:r>
              <a:rPr lang="en-US" sz="1200" dirty="0">
                <a:solidFill>
                  <a:schemeClr val="tx2"/>
                </a:solidFill>
              </a:rPr>
              <a:t>, Time-Life (1974) p. 12</a:t>
            </a:r>
          </a:p>
        </p:txBody>
      </p:sp>
      <p:pic>
        <p:nvPicPr>
          <p:cNvPr id="19460" name="Picture 6" descr="lemu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119063"/>
            <a:ext cx="3151188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0613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619172"/>
            <a:ext cx="1371600" cy="1524000"/>
          </a:xfrm>
          <a:prstGeom prst="rect">
            <a:avLst/>
          </a:prstGeom>
        </p:spPr>
      </p:pic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676400" y="5562600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131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028"/>
          <p:cNvSpPr txBox="1">
            <a:spLocks noChangeArrowheads="1"/>
          </p:cNvSpPr>
          <p:nvPr/>
        </p:nvSpPr>
        <p:spPr bwMode="auto">
          <a:xfrm>
            <a:off x="3223533" y="5760811"/>
            <a:ext cx="26765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Ring-tailed lemur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132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06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09" y="163584"/>
            <a:ext cx="4668963" cy="5486400"/>
          </a:xfrm>
          <a:prstGeom prst="rect">
            <a:avLst/>
          </a:prstGeom>
        </p:spPr>
      </p:pic>
      <p:pic>
        <p:nvPicPr>
          <p:cNvPr id="9" name="Picture 8" descr="0613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648200"/>
            <a:ext cx="1371600" cy="1524000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295400" y="5514201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131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sz="3200" b="1" i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3200" b="1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4" name="Picture 3" descr="text 10th ed p 11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9030" y="457200"/>
            <a:ext cx="3996941" cy="5943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94972" y="4173567"/>
            <a:ext cx="6172200" cy="1008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4800" b="1" kern="1200" dirty="0" err="1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Prosimians</a:t>
            </a:r>
            <a:endParaRPr lang="en-US" sz="48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5867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1" hangingPunct="1"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Prehistoric Cultures</a:t>
            </a:r>
            <a:b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Tim Roufs’ section </a:t>
            </a:r>
            <a:r>
              <a:rPr lang="en-US" sz="1200" b="1" kern="0" dirty="0">
                <a:solidFill>
                  <a:srgbClr val="FFFFFF"/>
                </a:solidFill>
                <a:latin typeface="Arial"/>
              </a:rPr>
              <a:t>©2009-2012</a:t>
            </a:r>
            <a:endParaRPr kumimoji="0" lang="en-US" sz="1200" b="1" i="0" u="none" strike="noStrike" kern="0" cap="none" spc="0" normalizeH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117725" y="5773056"/>
            <a:ext cx="65690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err="1">
                <a:solidFill>
                  <a:schemeClr val="tx2"/>
                </a:solidFill>
                <a:latin typeface="Verdana" pitchFamily="34" charset="0"/>
              </a:rPr>
              <a:t>Sifakas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 in their native habitat in Madagascar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5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132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06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833933"/>
            <a:ext cx="7772400" cy="4881067"/>
          </a:xfrm>
          <a:prstGeom prst="rect">
            <a:avLst/>
          </a:prstGeom>
        </p:spPr>
      </p:pic>
      <p:pic>
        <p:nvPicPr>
          <p:cNvPr id="9" name="Picture 8" descr="0613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419600"/>
            <a:ext cx="1371600" cy="1524000"/>
          </a:xfrm>
          <a:prstGeom prst="rect">
            <a:avLst/>
          </a:prstGeom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219200" y="5285601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131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7" descr="12_2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313" y="228600"/>
            <a:ext cx="414178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613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619172"/>
            <a:ext cx="1371600" cy="1524000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371600" y="5438001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131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5" name="Text Box 1027"/>
          <p:cNvSpPr txBox="1">
            <a:spLocks noChangeArrowheads="1"/>
          </p:cNvSpPr>
          <p:nvPr/>
        </p:nvSpPr>
        <p:spPr bwMode="auto">
          <a:xfrm>
            <a:off x="3233738" y="6400800"/>
            <a:ext cx="268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000">
                <a:solidFill>
                  <a:schemeClr val="tx2"/>
                </a:solidFill>
                <a:effectLst>
                  <a:outerShdw blurRad="38100" dist="38100" dir="2700000" algn="tl">
                    <a:srgbClr val="366B1B"/>
                  </a:outerShdw>
                </a:effectLst>
                <a:latin typeface="Verdana" pitchFamily="34" charset="0"/>
              </a:rPr>
              <a:t>Lemur, Madagascar</a:t>
            </a:r>
          </a:p>
        </p:txBody>
      </p:sp>
      <p:pic>
        <p:nvPicPr>
          <p:cNvPr id="23555" name="Picture 1028" descr="12_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228600"/>
            <a:ext cx="40116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0613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619172"/>
            <a:ext cx="1371600" cy="1524000"/>
          </a:xfrm>
          <a:prstGeom prst="rect">
            <a:avLst/>
          </a:prstGeom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447800" y="5452515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131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12_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6175" y="228600"/>
            <a:ext cx="43116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0613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619172"/>
            <a:ext cx="1371600" cy="1524000"/>
          </a:xfrm>
          <a:prstGeom prst="rect">
            <a:avLst/>
          </a:prstGeom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447800" y="5452515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131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Taxonomy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92363"/>
            <a:ext cx="3733800" cy="579437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i="1" smtClean="0"/>
              <a:t>Prosimii</a:t>
            </a:r>
            <a:endParaRPr lang="en-US" sz="2400" smtClean="0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433638"/>
            <a:ext cx="2895600" cy="2112962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tree shrew </a:t>
            </a:r>
            <a:r>
              <a:rPr lang="en-US" sz="2400" smtClean="0">
                <a:solidFill>
                  <a:schemeClr val="folHlink"/>
                </a:solidFill>
              </a:rPr>
              <a:t>(insectivore)</a:t>
            </a:r>
          </a:p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lemur</a:t>
            </a:r>
          </a:p>
          <a:p>
            <a:pPr>
              <a:buFontTx/>
              <a:buNone/>
            </a:pPr>
            <a:r>
              <a:rPr lang="en-US" sz="3200" smtClean="0"/>
              <a:t>loris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343400" y="1676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Common Name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914400" y="16764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Suborder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57400" y="2376488"/>
            <a:ext cx="1054100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Loris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090058" y="1585686"/>
            <a:ext cx="990600" cy="8382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Loris 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543800" cy="457200"/>
          </a:xfrm>
        </p:spPr>
        <p:txBody>
          <a:bodyPr>
            <a:spAutoFit/>
          </a:bodyPr>
          <a:lstStyle/>
          <a:p>
            <a:r>
              <a:rPr lang="en-US" sz="2400" smtClean="0"/>
              <a:t>Malaysia, S.E. Asia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572000" y="510540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Java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133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0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08" y="366486"/>
            <a:ext cx="5037178" cy="548640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91000" y="3032125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Malaysia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Loris </a:t>
            </a:r>
          </a:p>
        </p:txBody>
      </p:sp>
      <p:sp>
        <p:nvSpPr>
          <p:cNvPr id="181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543800" cy="3416300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smtClean="0"/>
              <a:t>Malaysia, S.E. Asia</a:t>
            </a:r>
          </a:p>
          <a:p>
            <a:pPr eaLnBrk="1" hangingPunct="1"/>
            <a:r>
              <a:rPr lang="en-US" sz="2400" smtClean="0"/>
              <a:t>nocturnal</a:t>
            </a:r>
          </a:p>
          <a:p>
            <a:pPr eaLnBrk="1" hangingPunct="1"/>
            <a:r>
              <a:rPr lang="en-US" sz="2400" smtClean="0"/>
              <a:t>large eyes</a:t>
            </a:r>
          </a:p>
          <a:p>
            <a:pPr eaLnBrk="1" hangingPunct="1"/>
            <a:r>
              <a:rPr lang="en-US" sz="2400" smtClean="0"/>
              <a:t>feeds largely on insects, birds, and bird’s eggs</a:t>
            </a:r>
          </a:p>
          <a:p>
            <a:pPr eaLnBrk="1" hangingPunct="1"/>
            <a:r>
              <a:rPr lang="en-US" sz="2400" smtClean="0"/>
              <a:t>strong hands</a:t>
            </a:r>
          </a:p>
          <a:p>
            <a:pPr eaLnBrk="1" hangingPunct="1"/>
            <a:r>
              <a:rPr lang="en-US" sz="2400" smtClean="0"/>
              <a:t>backbone has more vertebrae than any other primate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1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1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1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1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145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12_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5462588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6020" name="Text Box 4"/>
          <p:cNvSpPr txBox="1">
            <a:spLocks noChangeArrowheads="1"/>
          </p:cNvSpPr>
          <p:nvPr/>
        </p:nvSpPr>
        <p:spPr bwMode="auto">
          <a:xfrm>
            <a:off x="3536950" y="5976258"/>
            <a:ext cx="206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366B1B"/>
                  </a:outerShdw>
                </a:effectLst>
                <a:latin typeface="Verdana" pitchFamily="34" charset="0"/>
              </a:rPr>
              <a:t>Loris, </a:t>
            </a:r>
            <a:r>
              <a:rPr kumimoji="1" lang="en-US" sz="2000" dirty="0">
                <a:solidFill>
                  <a:schemeClr val="bg1"/>
                </a:solidFill>
                <a:latin typeface="Verdana" pitchFamily="34" charset="0"/>
              </a:rPr>
              <a:t>Malaysia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3244850" y="6248400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>
                <a:solidFill>
                  <a:schemeClr val="tx2"/>
                </a:solidFill>
              </a:rPr>
              <a:t>The Primates</a:t>
            </a:r>
            <a:r>
              <a:rPr lang="en-US" sz="1200">
                <a:solidFill>
                  <a:schemeClr val="tx2"/>
                </a:solidFill>
              </a:rPr>
              <a:t>, Time-Life (1974) p. 29</a:t>
            </a:r>
          </a:p>
        </p:txBody>
      </p:sp>
      <p:pic>
        <p:nvPicPr>
          <p:cNvPr id="7" name="Picture 6" descr="061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57928"/>
            <a:ext cx="1310374" cy="1566672"/>
          </a:xfrm>
          <a:prstGeom prst="rect">
            <a:avLst/>
          </a:prstGeom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446334" y="5971401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133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shade val="30000"/>
                  <a:satMod val="115000"/>
                  <a:alpha val="0"/>
                </a:schemeClr>
              </a:gs>
              <a:gs pos="50000">
                <a:schemeClr val="accent1">
                  <a:shade val="67500"/>
                  <a:satMod val="115000"/>
                  <a:alpha val="0"/>
                </a:schemeClr>
              </a:gs>
              <a:gs pos="100000">
                <a:srgbClr val="C00000">
                  <a:alpha val="49000"/>
                </a:srgb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7" descr="Lewis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254000"/>
            <a:ext cx="4927600" cy="635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00" y="3183380"/>
            <a:ext cx="617220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Introduction to </a:t>
            </a:r>
            <a:r>
              <a:rPr lang="en-US" sz="3200" b="1" kern="1200" dirty="0" err="1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Primtes</a:t>
            </a:r>
            <a:endParaRPr lang="en-US" sz="3200" b="1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4191002"/>
            <a:ext cx="617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. . . or how to make sense</a:t>
            </a:r>
            <a:b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out of</a:t>
            </a:r>
            <a:b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</a:br>
            <a:r>
              <a:rPr lang="en-US" sz="20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Ch. 6 and Ch. 7 of the text . . 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6052458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Prehistoric Cultures</a:t>
            </a:r>
            <a:b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r>
              <a:rPr kumimoji="0" lang="en-US" sz="1200" b="1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Tim Roufs’ section  ©2009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819525" y="5758542"/>
            <a:ext cx="15906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Slow </a:t>
            </a:r>
            <a:r>
              <a:rPr lang="en-US" sz="2000" b="1" dirty="0" err="1">
                <a:solidFill>
                  <a:schemeClr val="tx2"/>
                </a:solidFill>
                <a:latin typeface="Verdana" pitchFamily="34" charset="0"/>
              </a:rPr>
              <a:t>loris</a:t>
            </a:r>
            <a:endParaRPr lang="en-US" sz="2000" b="1" dirty="0">
              <a:solidFill>
                <a:schemeClr val="tx2"/>
              </a:solidFill>
              <a:latin typeface="Verdana" pitchFamily="34" charset="0"/>
            </a:endParaRP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685800"/>
            <a:ext cx="7315200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679575" y="6049963"/>
            <a:ext cx="6064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p. 126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49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132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0" name="Picture 9" descr="061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57928"/>
            <a:ext cx="1310374" cy="1566672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446334" y="5971401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133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Taxonomy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92363"/>
            <a:ext cx="3733800" cy="579437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i="1" smtClean="0"/>
              <a:t>Prosimii</a:t>
            </a:r>
            <a:endParaRPr lang="en-US" sz="2400" smtClean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433638"/>
            <a:ext cx="2895600" cy="2625725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tree shrew </a:t>
            </a:r>
            <a:r>
              <a:rPr lang="en-US" sz="2400" smtClean="0">
                <a:solidFill>
                  <a:schemeClr val="folHlink"/>
                </a:solidFill>
              </a:rPr>
              <a:t>(insectivore)</a:t>
            </a:r>
          </a:p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lemur</a:t>
            </a:r>
          </a:p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loris</a:t>
            </a:r>
          </a:p>
          <a:p>
            <a:pPr lvl="1"/>
            <a:r>
              <a:rPr lang="en-US" sz="2800" smtClean="0"/>
              <a:t>bush baby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343400" y="1676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Common Name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838200" y="1676400"/>
            <a:ext cx="3505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Suborder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1870075" y="5780316"/>
            <a:ext cx="5503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 err="1">
                <a:solidFill>
                  <a:schemeClr val="tx2"/>
                </a:solidFill>
                <a:latin typeface="Verdana" pitchFamily="34" charset="0"/>
              </a:rPr>
              <a:t>Galago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, or “bush baby” (</a:t>
            </a:r>
            <a:r>
              <a:rPr lang="en-US" sz="2000" b="1" i="1" dirty="0" err="1">
                <a:solidFill>
                  <a:schemeClr val="tx2"/>
                </a:solidFill>
                <a:latin typeface="Verdana" pitchFamily="34" charset="0"/>
              </a:rPr>
              <a:t>Lorisiforme</a:t>
            </a: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)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49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., p. </a:t>
            </a:r>
            <a:r>
              <a:rPr lang="en-US" sz="1200" kern="1200" dirty="0" smtClean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132</a:t>
            </a:r>
            <a:endParaRPr lang="en-US" sz="1200" kern="1200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7" descr="06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7772400" cy="5782666"/>
          </a:xfrm>
          <a:prstGeom prst="rect">
            <a:avLst/>
          </a:prstGeom>
        </p:spPr>
      </p:pic>
      <p:pic>
        <p:nvPicPr>
          <p:cNvPr id="9" name="Picture 8" descr="061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26" y="4343400"/>
            <a:ext cx="1310374" cy="1566672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295400" y="5562600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133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Taxonomy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438400"/>
            <a:ext cx="3733800" cy="579438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i="1" smtClean="0"/>
              <a:t>Prosimii</a:t>
            </a:r>
            <a:endParaRPr lang="en-US" sz="2400" smtClean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433638"/>
            <a:ext cx="2895600" cy="3209925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tree shrew </a:t>
            </a:r>
            <a:r>
              <a:rPr lang="en-US" sz="2400" smtClean="0">
                <a:solidFill>
                  <a:schemeClr val="folHlink"/>
                </a:solidFill>
              </a:rPr>
              <a:t>(insectivore)</a:t>
            </a:r>
          </a:p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lemur</a:t>
            </a:r>
          </a:p>
          <a:p>
            <a:pPr>
              <a:buFontTx/>
              <a:buNone/>
            </a:pPr>
            <a:r>
              <a:rPr lang="en-US" sz="3200" smtClean="0">
                <a:solidFill>
                  <a:schemeClr val="folHlink"/>
                </a:solidFill>
              </a:rPr>
              <a:t>loris</a:t>
            </a:r>
          </a:p>
          <a:p>
            <a:pPr lvl="1"/>
            <a:r>
              <a:rPr lang="en-US" sz="2800" smtClean="0">
                <a:solidFill>
                  <a:schemeClr val="folHlink"/>
                </a:solidFill>
              </a:rPr>
              <a:t>bush baby</a:t>
            </a:r>
          </a:p>
          <a:p>
            <a:pPr>
              <a:buFontTx/>
              <a:buNone/>
            </a:pPr>
            <a:r>
              <a:rPr lang="en-US" sz="3200" smtClean="0"/>
              <a:t>tarsier</a:t>
            </a: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4343400" y="1676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Common Name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914400" y="16764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Suborder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90800" y="2376488"/>
            <a:ext cx="1371600" cy="5191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/>
              <a:t>Tarsier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819400" y="1600200"/>
            <a:ext cx="990600" cy="7620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4572000" y="5105400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kern="120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Java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., p. 133</a:t>
            </a:r>
          </a:p>
        </p:txBody>
      </p:sp>
      <p:pic>
        <p:nvPicPr>
          <p:cNvPr id="8" name="Picture 7" descr="06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908" y="366486"/>
            <a:ext cx="5037178" cy="5486400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191000" y="3032125"/>
            <a:ext cx="1241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Malaysia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328410" y="4557486"/>
            <a:ext cx="1604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cs typeface="Arial" charset="0"/>
              </a:rPr>
              <a:t>Indonesia</a:t>
            </a:r>
            <a:endParaRPr lang="en-US" sz="2400" b="1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648200" y="3915228"/>
            <a:ext cx="755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Borneo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390578" y="4894944"/>
            <a:ext cx="558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Java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685800" y="5758542"/>
            <a:ext cx="77152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Geographical distribution of modern tarsiers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Tarsier</a:t>
            </a:r>
          </a:p>
        </p:txBody>
      </p:sp>
      <p:sp>
        <p:nvSpPr>
          <p:cNvPr id="180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7543800" cy="4265613"/>
          </a:xfrm>
        </p:spPr>
        <p:txBody>
          <a:bodyPr>
            <a:spAutoFit/>
          </a:bodyPr>
          <a:lstStyle/>
          <a:p>
            <a:pPr eaLnBrk="1" hangingPunct="1"/>
            <a:r>
              <a:rPr lang="en-US" sz="2400" smtClean="0"/>
              <a:t>North central Indonesia</a:t>
            </a:r>
          </a:p>
          <a:p>
            <a:pPr eaLnBrk="1" hangingPunct="1"/>
            <a:r>
              <a:rPr lang="en-US" sz="2400" smtClean="0"/>
              <a:t>extreme development of tarsal bones</a:t>
            </a:r>
          </a:p>
          <a:p>
            <a:pPr eaLnBrk="1" hangingPunct="1"/>
            <a:r>
              <a:rPr lang="en-US" sz="2400" smtClean="0"/>
              <a:t>smaller than lemur, about the size of a rat</a:t>
            </a:r>
          </a:p>
          <a:p>
            <a:pPr eaLnBrk="1" hangingPunct="1"/>
            <a:r>
              <a:rPr lang="en-US" sz="2400" smtClean="0"/>
              <a:t>small nose, large goggly eyes</a:t>
            </a:r>
          </a:p>
          <a:p>
            <a:pPr eaLnBrk="1" hangingPunct="1"/>
            <a:r>
              <a:rPr lang="en-US" sz="2400" smtClean="0"/>
              <a:t>at least 25 genera in Eocene times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	(36-58 million yrs. B.P.)</a:t>
            </a:r>
          </a:p>
          <a:p>
            <a:pPr lvl="1" eaLnBrk="1" hangingPunct="1"/>
            <a:r>
              <a:rPr lang="en-US" sz="2000" smtClean="0"/>
              <a:t>today there is only one</a:t>
            </a:r>
          </a:p>
          <a:p>
            <a:pPr eaLnBrk="1" hangingPunct="1"/>
            <a:r>
              <a:rPr lang="en-US" sz="2400" smtClean="0"/>
              <a:t>arboreal</a:t>
            </a:r>
          </a:p>
          <a:p>
            <a:pPr eaLnBrk="1" hangingPunct="1"/>
            <a:r>
              <a:rPr lang="en-US" sz="2400" smtClean="0"/>
              <a:t>nocturnal</a:t>
            </a:r>
          </a:p>
          <a:p>
            <a:pPr eaLnBrk="1" hangingPunct="1"/>
            <a:r>
              <a:rPr lang="en-US" sz="2400" smtClean="0"/>
              <a:t>180 degree head swivel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7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7363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12_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08858"/>
            <a:ext cx="370522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8068" name="Text Box 4"/>
          <p:cNvSpPr txBox="1">
            <a:spLocks noChangeArrowheads="1"/>
          </p:cNvSpPr>
          <p:nvPr/>
        </p:nvSpPr>
        <p:spPr bwMode="auto">
          <a:xfrm>
            <a:off x="3340100" y="5860146"/>
            <a:ext cx="2487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366B1B"/>
                  </a:outerShdw>
                </a:effectLst>
                <a:latin typeface="Verdana" pitchFamily="34" charset="0"/>
              </a:rPr>
              <a:t>Tarsier, </a:t>
            </a:r>
            <a:r>
              <a:rPr kumimoji="1" lang="en-US" sz="2000" dirty="0">
                <a:solidFill>
                  <a:schemeClr val="tx2"/>
                </a:solidFill>
                <a:latin typeface="Verdana" pitchFamily="34" charset="0"/>
              </a:rPr>
              <a:t>Indonesia</a:t>
            </a:r>
          </a:p>
        </p:txBody>
      </p:sp>
      <p:sp>
        <p:nvSpPr>
          <p:cNvPr id="39940" name="Text Box 5"/>
          <p:cNvSpPr txBox="1">
            <a:spLocks noChangeArrowheads="1"/>
          </p:cNvSpPr>
          <p:nvPr/>
        </p:nvSpPr>
        <p:spPr bwMode="auto">
          <a:xfrm>
            <a:off x="3230336" y="6248173"/>
            <a:ext cx="267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 dirty="0">
                <a:solidFill>
                  <a:schemeClr val="tx2"/>
                </a:solidFill>
              </a:rPr>
              <a:t>The Primates</a:t>
            </a:r>
            <a:r>
              <a:rPr lang="en-US" sz="1200" dirty="0">
                <a:solidFill>
                  <a:schemeClr val="tx2"/>
                </a:solidFill>
              </a:rPr>
              <a:t>, Time-Life (1974) p. 23</a:t>
            </a:r>
          </a:p>
        </p:txBody>
      </p:sp>
      <p:pic>
        <p:nvPicPr>
          <p:cNvPr id="7" name="Picture 6" descr="061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26" y="4605528"/>
            <a:ext cx="1310374" cy="1566672"/>
          </a:xfrm>
          <a:prstGeom prst="rect">
            <a:avLst/>
          </a:prstGeom>
        </p:spPr>
      </p:pic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522534" y="5819001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133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3965122" y="5780316"/>
            <a:ext cx="1187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 dirty="0">
                <a:solidFill>
                  <a:schemeClr val="tx2"/>
                </a:solidFill>
                <a:latin typeface="Verdana" pitchFamily="34" charset="0"/>
              </a:rPr>
              <a:t>Tarsier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., p. 133</a:t>
            </a:r>
          </a:p>
        </p:txBody>
      </p:sp>
      <p:pic>
        <p:nvPicPr>
          <p:cNvPr id="8" name="Picture 7" descr="0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437" y="228600"/>
            <a:ext cx="4403849" cy="5486400"/>
          </a:xfrm>
          <a:prstGeom prst="rect">
            <a:avLst/>
          </a:prstGeom>
        </p:spPr>
      </p:pic>
      <p:pic>
        <p:nvPicPr>
          <p:cNvPr id="9" name="Picture 8" descr="0619_th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426" y="4605528"/>
            <a:ext cx="1310374" cy="1566672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22534" y="5819001"/>
            <a:ext cx="611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/>
              <a:t>p. </a:t>
            </a:r>
            <a:r>
              <a:rPr lang="en-US" sz="1200" dirty="0" smtClean="0"/>
              <a:t>133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Primates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743200"/>
            <a:ext cx="7086600" cy="2368550"/>
          </a:xfr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sz="4400" b="1" smtClean="0"/>
              <a:t>Earliest primates =</a:t>
            </a:r>
          </a:p>
          <a:p>
            <a:pPr algn="ctr">
              <a:buFontTx/>
              <a:buNone/>
            </a:pPr>
            <a:r>
              <a:rPr lang="en-US" sz="4400" b="1" smtClean="0"/>
              <a:t>Prosimians</a:t>
            </a:r>
          </a:p>
          <a:p>
            <a:pPr algn="ctr">
              <a:buFontTx/>
              <a:buNone/>
            </a:pPr>
            <a:r>
              <a:rPr lang="en-US" sz="4400" b="1" smtClean="0"/>
              <a:t>	</a:t>
            </a:r>
            <a:r>
              <a:rPr lang="en-US" sz="3600" b="1" smtClean="0"/>
              <a:t>(pre-monkeys)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04800" y="6443663"/>
            <a:ext cx="8534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0000"/>
              </a:lnSpc>
              <a:spcBef>
                <a:spcPct val="20000"/>
              </a:spcBef>
              <a:buClr>
                <a:schemeClr val="hlink"/>
              </a:buClr>
              <a:buFontTx/>
              <a:buChar char="•"/>
            </a:pPr>
            <a:endParaRPr kumimoji="1" lang="en-US" sz="4400" b="1">
              <a:latin typeface="Verdan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</a:pPr>
            <a:r>
              <a:rPr kumimoji="1" lang="en-US" sz="1200">
                <a:solidFill>
                  <a:schemeClr val="tx2"/>
                </a:solidFill>
                <a:hlinkClick r:id="rId3"/>
              </a:rPr>
              <a:t>http://www.d.umn.edu/cla/faculty/troufs/anth1602/pcprim.html#Prosimii</a:t>
            </a:r>
            <a:endParaRPr kumimoji="1" lang="en-US" sz="1200">
              <a:solidFill>
                <a:schemeClr val="tx2"/>
              </a:solidFill>
            </a:endParaRPr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17950" y="1081088"/>
            <a:ext cx="2101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/>
              <a:t>Prosimians</a:t>
            </a:r>
            <a:endParaRPr lang="en-US" sz="2800" b="1" dirty="0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1553028" y="849084"/>
            <a:ext cx="2133600" cy="18288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2895600" y="6019800"/>
            <a:ext cx="33448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000" b="1">
                <a:solidFill>
                  <a:schemeClr val="tx2"/>
                </a:solidFill>
                <a:latin typeface="Verdana" pitchFamily="34" charset="0"/>
              </a:rPr>
              <a:t>A Primate Family Tree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970213" y="6565900"/>
            <a:ext cx="321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1200" i="1">
                <a:solidFill>
                  <a:schemeClr val="tx2"/>
                </a:solidFill>
              </a:rPr>
              <a:t>The Emergence of Humankind, 4th ed</a:t>
            </a:r>
            <a:r>
              <a:rPr lang="en-US" sz="1200">
                <a:solidFill>
                  <a:schemeClr val="tx2"/>
                </a:solidFill>
              </a:rPr>
              <a:t>., p. 64</a:t>
            </a:r>
          </a:p>
        </p:txBody>
      </p:sp>
      <p:pic>
        <p:nvPicPr>
          <p:cNvPr id="44036" name="Picture 4" descr="primates-Pfeiffer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3938" y="152400"/>
            <a:ext cx="4640262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852488" y="4495800"/>
            <a:ext cx="2043112" cy="485775"/>
          </a:xfrm>
          <a:prstGeom prst="rightArrow">
            <a:avLst>
              <a:gd name="adj1" fmla="val 50000"/>
              <a:gd name="adj2" fmla="val 1051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12_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3650" y="228600"/>
            <a:ext cx="40767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917575" y="914400"/>
            <a:ext cx="22828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New World</a:t>
            </a:r>
          </a:p>
          <a:p>
            <a:r>
              <a:rPr lang="en-US" sz="3200" b="1">
                <a:solidFill>
                  <a:schemeClr val="tx2"/>
                </a:solidFill>
              </a:rPr>
              <a:t>Monkeys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6105525" y="1752600"/>
            <a:ext cx="21240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Old World</a:t>
            </a:r>
          </a:p>
          <a:p>
            <a:r>
              <a:rPr lang="en-US" sz="3200" b="1">
                <a:solidFill>
                  <a:schemeClr val="tx2"/>
                </a:solidFill>
              </a:rPr>
              <a:t>Monkeys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826000" y="35814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/>
              <a:t>ca</a:t>
            </a:r>
            <a:r>
              <a:rPr lang="en-US" sz="2400" b="1"/>
              <a:t>. 50 mya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390650" y="914400"/>
            <a:ext cx="1581150" cy="762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 dirty="0"/>
              <a:t>Next:</a:t>
            </a: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2881086" y="1280886"/>
            <a:ext cx="4191000" cy="3476172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27450" y="2554069"/>
            <a:ext cx="2597150" cy="646331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</a:rPr>
              <a:t>Monkeys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101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52626" y="5775326"/>
            <a:ext cx="53896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Classification chart (after Linnaeus)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03451"/>
            <a:ext cx="7772400" cy="423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357086" y="4862286"/>
            <a:ext cx="2438400" cy="10668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13234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101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52626" y="5775326"/>
            <a:ext cx="538961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Classification chart (after Linnaeus)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403451"/>
            <a:ext cx="7772400" cy="423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762000" y="1600200"/>
            <a:ext cx="609600" cy="2590800"/>
          </a:xfrm>
          <a:prstGeom prst="downArrow">
            <a:avLst>
              <a:gd name="adj1" fmla="val 50000"/>
              <a:gd name="adj2" fmla="val 90903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06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52717"/>
            <a:ext cx="7772400" cy="5591412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17739" y="5867401"/>
            <a:ext cx="4886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1200" dirty="0">
                <a:solidFill>
                  <a:srgbClr val="003300"/>
                </a:solidFill>
                <a:latin typeface="Verdana" pitchFamily="34" charset="0"/>
                <a:ea typeface="+mn-ea"/>
                <a:cs typeface="+mn-cs"/>
              </a:rPr>
              <a:t>Primate taxonomic classification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113235" y="6248400"/>
            <a:ext cx="29065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Understanding Humans, 10</a:t>
            </a:r>
            <a:r>
              <a:rPr lang="en-US" sz="1200" i="1" kern="1200" baseline="300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th</a:t>
            </a:r>
            <a:r>
              <a:rPr lang="en-US" sz="1200" i="1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 ed</a:t>
            </a:r>
            <a:r>
              <a:rPr lang="en-US" sz="1200" kern="1200" dirty="0">
                <a:solidFill>
                  <a:srgbClr val="003300"/>
                </a:solidFill>
                <a:latin typeface="Arial" charset="0"/>
                <a:ea typeface="+mn-ea"/>
                <a:cs typeface="+mn-cs"/>
              </a:rPr>
              <a:t>., p. 129</a:t>
            </a:r>
          </a:p>
        </p:txBody>
      </p:sp>
      <p:sp>
        <p:nvSpPr>
          <p:cNvPr id="19" name="Oval 2057"/>
          <p:cNvSpPr>
            <a:spLocks noChangeArrowheads="1"/>
          </p:cNvSpPr>
          <p:nvPr/>
        </p:nvSpPr>
        <p:spPr bwMode="auto">
          <a:xfrm>
            <a:off x="1476828" y="1048656"/>
            <a:ext cx="2286000" cy="1447800"/>
          </a:xfrm>
          <a:prstGeom prst="ellipse">
            <a:avLst/>
          </a:prstGeom>
          <a:noFill/>
          <a:ln w="57150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2058"/>
          <p:cNvSpPr txBox="1">
            <a:spLocks noChangeArrowheads="1"/>
          </p:cNvSpPr>
          <p:nvPr/>
        </p:nvSpPr>
        <p:spPr bwMode="auto">
          <a:xfrm>
            <a:off x="1555750" y="2528888"/>
            <a:ext cx="2101850" cy="823912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err="1"/>
              <a:t>Prosimians</a:t>
            </a:r>
            <a:endParaRPr lang="en-US" sz="2800" b="1" dirty="0"/>
          </a:p>
          <a:p>
            <a:r>
              <a:rPr lang="en-US" sz="2000" b="1" dirty="0"/>
              <a:t>(pre-monkeys)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Taxonomy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92363"/>
            <a:ext cx="3733800" cy="579437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i="1" smtClean="0"/>
              <a:t>Prosimii</a:t>
            </a:r>
            <a:endParaRPr lang="en-US" sz="2400" smtClean="0"/>
          </a:p>
        </p:txBody>
      </p:sp>
      <p:sp>
        <p:nvSpPr>
          <p:cNvPr id="1736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433638"/>
            <a:ext cx="2895600" cy="2697162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tree shrew </a:t>
            </a:r>
            <a:r>
              <a:rPr lang="en-US" sz="2400" smtClean="0">
                <a:solidFill>
                  <a:schemeClr val="accent1"/>
                </a:solidFill>
              </a:rPr>
              <a:t>(insectivore)</a:t>
            </a:r>
          </a:p>
          <a:p>
            <a:pPr>
              <a:buFontTx/>
              <a:buNone/>
            </a:pPr>
            <a:r>
              <a:rPr lang="en-US" sz="3200" smtClean="0"/>
              <a:t>lemur</a:t>
            </a:r>
          </a:p>
          <a:p>
            <a:pPr>
              <a:buFontTx/>
              <a:buNone/>
            </a:pPr>
            <a:r>
              <a:rPr lang="en-US" sz="3200" smtClean="0"/>
              <a:t>loris</a:t>
            </a:r>
          </a:p>
          <a:p>
            <a:pPr>
              <a:buFontTx/>
              <a:buNone/>
            </a:pPr>
            <a:r>
              <a:rPr lang="en-US" sz="3200" smtClean="0"/>
              <a:t>tarsier</a:t>
            </a:r>
            <a:endParaRPr lang="en-US" sz="2000" smtClean="0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43400" y="1676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Common Name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914400" y="16764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 dirty="0">
                <a:latin typeface="Verdana" pitchFamily="34" charset="0"/>
              </a:rPr>
              <a:t>Suborder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914400" y="5791200"/>
            <a:ext cx="373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3200" i="1">
                <a:latin typeface="Verdana" pitchFamily="34" charset="0"/>
              </a:rPr>
              <a:t>Anthropoidea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67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6708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mtClean="0"/>
              <a:t>Taxonomy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92363"/>
            <a:ext cx="3733800" cy="579437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i="1" smtClean="0"/>
              <a:t>Prosimii</a:t>
            </a:r>
            <a:endParaRPr lang="en-US" sz="2400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2433638"/>
            <a:ext cx="2895600" cy="944562"/>
          </a:xfr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smtClean="0">
                <a:solidFill>
                  <a:schemeClr val="accent1"/>
                </a:solidFill>
              </a:rPr>
              <a:t>tree shrew </a:t>
            </a:r>
            <a:r>
              <a:rPr lang="en-US" sz="2400" smtClean="0">
                <a:solidFill>
                  <a:schemeClr val="accent1"/>
                </a:solidFill>
              </a:rPr>
              <a:t>(insectivore)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343400" y="1676400"/>
            <a:ext cx="449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Common Name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14400" y="1676400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</a:pPr>
            <a:r>
              <a:rPr kumimoji="1" lang="en-US" sz="2800">
                <a:latin typeface="Verdana" pitchFamily="34" charset="0"/>
              </a:rPr>
              <a:t>Suborder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6305</TotalTime>
  <Words>697</Words>
  <Application>Microsoft Office PowerPoint</Application>
  <PresentationFormat>On-screen Show (4:3)</PresentationFormat>
  <Paragraphs>211</Paragraphs>
  <Slides>43</Slides>
  <Notes>28</Notes>
  <HiddenSlides>1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Meadow</vt:lpstr>
      <vt:lpstr>1_Meadow</vt:lpstr>
      <vt:lpstr>4_Default Design</vt:lpstr>
      <vt:lpstr>2_Default Design</vt:lpstr>
      <vt:lpstr>2_Meadow</vt:lpstr>
      <vt:lpstr>3_Meadow</vt:lpstr>
      <vt:lpstr>4_Meadow</vt:lpstr>
      <vt:lpstr>5_Meadow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Taxonomy</vt:lpstr>
      <vt:lpstr>Taxonomy</vt:lpstr>
      <vt:lpstr>(Pen – Tailed) Tree Shrew, Borneo</vt:lpstr>
      <vt:lpstr>PowerPoint Presentation</vt:lpstr>
      <vt:lpstr>(Pen – Tailed) Tree Shrew, Borneo</vt:lpstr>
      <vt:lpstr>PowerPoint Presentation</vt:lpstr>
      <vt:lpstr>Taxonomy</vt:lpstr>
      <vt:lpstr>PowerPoint Presentation</vt:lpstr>
      <vt:lpstr>PowerPoint Presentation</vt:lpstr>
      <vt:lpstr>(Dwarf) Lemur, Madagascar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Taxonomy</vt:lpstr>
      <vt:lpstr>PowerPoint Presentation</vt:lpstr>
      <vt:lpstr>Loris </vt:lpstr>
      <vt:lpstr>PowerPoint Presentation</vt:lpstr>
      <vt:lpstr>Loris </vt:lpstr>
      <vt:lpstr>PowerPoint Presentation</vt:lpstr>
      <vt:lpstr>PowerPoint Presentation</vt:lpstr>
      <vt:lpstr>Taxonomy</vt:lpstr>
      <vt:lpstr>PowerPoint Presentation</vt:lpstr>
      <vt:lpstr>Taxonomy</vt:lpstr>
      <vt:lpstr>PowerPoint Presentation</vt:lpstr>
      <vt:lpstr>PowerPoint Presentation</vt:lpstr>
      <vt:lpstr>Tarsier</vt:lpstr>
      <vt:lpstr>PowerPoint Presentation</vt:lpstr>
      <vt:lpstr>PowerPoint Presentation</vt:lpstr>
      <vt:lpstr>Primates</vt:lpstr>
      <vt:lpstr>PowerPoint Presentation</vt:lpstr>
      <vt:lpstr>PowerPoint Presentation</vt:lpstr>
      <vt:lpstr>PowerPoint Presentation</vt:lpstr>
      <vt:lpstr>PowerPoint Presentation</vt:lpstr>
    </vt:vector>
  </TitlesOfParts>
  <Company>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Timothy G. Roufs</dc:creator>
  <cp:lastModifiedBy>Tim Roufs</cp:lastModifiedBy>
  <cp:revision>428</cp:revision>
  <dcterms:created xsi:type="dcterms:W3CDTF">2000-06-25T20:57:16Z</dcterms:created>
  <dcterms:modified xsi:type="dcterms:W3CDTF">2011-09-29T22:12:14Z</dcterms:modified>
</cp:coreProperties>
</file>