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  <p:sldMasterId id="2147483654" r:id="rId2"/>
    <p:sldMasterId id="2147483700" r:id="rId3"/>
    <p:sldMasterId id="2147483712" r:id="rId4"/>
    <p:sldMasterId id="2147483736" r:id="rId5"/>
    <p:sldMasterId id="2147483748" r:id="rId6"/>
    <p:sldMasterId id="2147483772" r:id="rId7"/>
    <p:sldMasterId id="2147483784" r:id="rId8"/>
  </p:sldMasterIdLst>
  <p:notesMasterIdLst>
    <p:notesMasterId r:id="rId68"/>
  </p:notesMasterIdLst>
  <p:sldIdLst>
    <p:sldId id="1176" r:id="rId9"/>
    <p:sldId id="1158" r:id="rId10"/>
    <p:sldId id="1173" r:id="rId11"/>
    <p:sldId id="1160" r:id="rId12"/>
    <p:sldId id="1161" r:id="rId13"/>
    <p:sldId id="1170" r:id="rId14"/>
    <p:sldId id="1163" r:id="rId15"/>
    <p:sldId id="1164" r:id="rId16"/>
    <p:sldId id="969" r:id="rId17"/>
    <p:sldId id="1167" r:id="rId18"/>
    <p:sldId id="922" r:id="rId19"/>
    <p:sldId id="1151" r:id="rId20"/>
    <p:sldId id="1012" r:id="rId21"/>
    <p:sldId id="1168" r:id="rId22"/>
    <p:sldId id="1129" r:id="rId23"/>
    <p:sldId id="1075" r:id="rId24"/>
    <p:sldId id="1127" r:id="rId25"/>
    <p:sldId id="1118" r:id="rId26"/>
    <p:sldId id="1013" r:id="rId27"/>
    <p:sldId id="1004" r:id="rId28"/>
    <p:sldId id="1169" r:id="rId29"/>
    <p:sldId id="1005" r:id="rId30"/>
    <p:sldId id="924" r:id="rId31"/>
    <p:sldId id="1007" r:id="rId32"/>
    <p:sldId id="1083" r:id="rId33"/>
    <p:sldId id="1082" r:id="rId34"/>
    <p:sldId id="1008" r:id="rId35"/>
    <p:sldId id="1069" r:id="rId36"/>
    <p:sldId id="1009" r:id="rId37"/>
    <p:sldId id="1011" r:id="rId38"/>
    <p:sldId id="1139" r:id="rId39"/>
    <p:sldId id="925" r:id="rId40"/>
    <p:sldId id="1015" r:id="rId41"/>
    <p:sldId id="1084" r:id="rId42"/>
    <p:sldId id="1085" r:id="rId43"/>
    <p:sldId id="1017" r:id="rId44"/>
    <p:sldId id="1119" r:id="rId45"/>
    <p:sldId id="1140" r:id="rId46"/>
    <p:sldId id="1086" r:id="rId47"/>
    <p:sldId id="1021" r:id="rId48"/>
    <p:sldId id="1109" r:id="rId49"/>
    <p:sldId id="1110" r:id="rId50"/>
    <p:sldId id="1157" r:id="rId51"/>
    <p:sldId id="1087" r:id="rId52"/>
    <p:sldId id="1023" r:id="rId53"/>
    <p:sldId id="1088" r:id="rId54"/>
    <p:sldId id="1171" r:id="rId55"/>
    <p:sldId id="1156" r:id="rId56"/>
    <p:sldId id="1111" r:id="rId57"/>
    <p:sldId id="1112" r:id="rId58"/>
    <p:sldId id="1091" r:id="rId59"/>
    <p:sldId id="1092" r:id="rId60"/>
    <p:sldId id="1025" r:id="rId61"/>
    <p:sldId id="1027" r:id="rId62"/>
    <p:sldId id="1113" r:id="rId63"/>
    <p:sldId id="1093" r:id="rId64"/>
    <p:sldId id="1174" r:id="rId65"/>
    <p:sldId id="1175" r:id="rId66"/>
    <p:sldId id="1165" r:id="rId67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 horzBarState="maximized">
    <p:restoredLeft sz="15621" autoAdjust="0"/>
    <p:restoredTop sz="94660" autoAdjust="0"/>
  </p:normalViewPr>
  <p:slideViewPr>
    <p:cSldViewPr snapToObjects="1">
      <p:cViewPr>
        <p:scale>
          <a:sx n="50" d="100"/>
          <a:sy n="50" d="100"/>
        </p:scale>
        <p:origin x="-58" y="-773"/>
      </p:cViewPr>
      <p:guideLst>
        <p:guide orient="horz" pos="2112"/>
        <p:guide pos="2832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21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38.xml"/><Relationship Id="rId2" Type="http://schemas.openxmlformats.org/officeDocument/2006/relationships/slide" Target="slides/slide31.xml"/><Relationship Id="rId1" Type="http://schemas.openxmlformats.org/officeDocument/2006/relationships/slide" Target="slides/slide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smtClean="0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80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smtClean="0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0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Verdana" pitchFamily="34" charset="0"/>
              </a:defRPr>
            </a:lvl1pPr>
          </a:lstStyle>
          <a:p>
            <a:pPr>
              <a:defRPr/>
            </a:pPr>
            <a:fld id="{81C12567-4F18-4F75-A5C6-2BC200059C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4062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91055F-1AAB-4BFF-849B-AB22A630721E}" type="slidenum">
              <a:rPr lang="en-US">
                <a:solidFill>
                  <a:srgbClr val="1F497D"/>
                </a:solidFill>
              </a:rPr>
              <a:pPr/>
              <a:t>1</a:t>
            </a:fld>
            <a:endParaRPr lang="en-US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C977D1-2E9E-444B-BBE5-A425C4663771}" type="slidenum">
              <a:rPr lang="en-US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78FFD2-E8F8-42BD-8BBE-30446C51CA70}" type="slidenum">
              <a:rPr lang="en-US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49A3DE-590F-4C99-9E10-0EE87759B4AC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AE16A7-C1D2-4E10-B76C-CF77E61458D4}" type="slidenum">
              <a:rPr lang="en-US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56F529-FE85-4FDA-B950-DC6BFA7B24B5}" type="slidenum">
              <a:rPr lang="en-US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D7B57B-A81E-4184-B2BB-AF74E05AF8DF}" type="slidenum">
              <a:rPr lang="en-US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E5784F-20C5-472F-98BB-920793C62791}" type="slidenum">
              <a:rPr lang="en-US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3A2200-6E97-409F-816A-1C7B5A476B28}" type="slidenum">
              <a:rPr lang="en-US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28B405-C6FF-436B-8ACA-5889A58945F4}" type="slidenum">
              <a:rPr lang="en-US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F54884-69F7-4B1E-82AD-B0E06CDD7CB4}" type="slidenum">
              <a:rPr lang="en-US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BF402FCC-4B1C-4789-A852-2248BA6B06E3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1693C6-669B-4E0F-9DC1-C23880100882}" type="slidenum">
              <a:rPr lang="en-US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393A52-D1A7-431E-AAB6-AC2E69B8F88E}" type="slidenum">
              <a:rPr lang="en-US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88BC0B-20C5-46B2-A4AE-77A99EB079DE}" type="slidenum">
              <a:rPr lang="en-US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C7C086-15BE-4415-A2FF-06FD5A88C9EC}" type="slidenum">
              <a:rPr lang="en-US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B8421E-F48F-4644-8553-A02B79A53B8F}" type="slidenum">
              <a:rPr lang="en-US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D7269B-8156-4C13-90D4-04DCA6A64985}" type="slidenum">
              <a:rPr lang="en-US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D7CFF4-F1FE-4BC0-AD54-2DC2B771C789}" type="slidenum">
              <a:rPr lang="en-US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1337A9-BCDB-424E-9A71-9E1C06BE3098}" type="slidenum">
              <a:rPr lang="en-US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C83F45-A295-4A98-B47D-E82AC144545B}" type="slidenum">
              <a:rPr lang="en-US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3B55F2-21B9-4812-933B-CEAE82198BA4}" type="slidenum">
              <a:rPr lang="en-US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B6502705-50E8-4BBC-9505-12479C70FD0B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43BE4F4-FCE3-4DD8-BDB9-6CB8A4F922DD}" type="slidenum">
              <a:rPr lang="en-US" sz="1200" kern="12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sz="1200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0273DA-91FE-432D-B33E-3CB9A0BA0C60}" type="slidenum">
              <a:rPr lang="en-US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1DF3B6-D669-4C74-BDC8-4414ECC8A4A0}" type="slidenum">
              <a:rPr lang="en-US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864A99-EA57-4866-B0FF-7442F570B437}" type="slidenum">
              <a:rPr lang="en-US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864A99-EA57-4866-B0FF-7442F570B437}" type="slidenum">
              <a:rPr lang="en-US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239CCA-D897-4B83-BF12-EED2969DDB84}" type="slidenum">
              <a:rPr lang="en-US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9F97C9-AA7C-4714-8731-17DB92AD8634}" type="slidenum">
              <a:rPr lang="en-US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F14877-F8D6-4225-8142-03646B9304E0}" type="slidenum">
              <a:rPr lang="en-US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638929-7B78-4999-93E9-414640197A18}" type="slidenum">
              <a:rPr lang="en-US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E01D5B-5037-4A1C-BE57-72A6B630C712}" type="slidenum">
              <a:rPr lang="en-US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B6502705-50E8-4BBC-9505-12479C70FD0B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66CBD4-F6DA-4838-B749-1645D99B2AEB}" type="slidenum">
              <a:rPr lang="en-US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D207B2-8B00-453E-B75C-6043C6998ECA}" type="slidenum">
              <a:rPr lang="en-US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7A7890-A352-41E5-8B8E-1FFB358F5666}" type="slidenum">
              <a:rPr lang="en-US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01915E-8AC2-4FE8-8E8D-F20EE86430B6}" type="slidenum">
              <a:rPr lang="en-US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B6502705-50E8-4BBC-9505-12479C70FD0B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B6502705-50E8-4BBC-9505-12479C70FD0B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B6502705-50E8-4BBC-9505-12479C70FD0B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B6502705-50E8-4BBC-9505-12479C70FD0B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5491055F-1AAB-4BFF-849B-AB22A630721E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ABCB69-C67F-4B19-BC35-FDA0C07858F8}" type="slidenum">
              <a:rPr lang="en-US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1027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1028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Line 1029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Rectangle 1030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Line 1031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Rectangle 1032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503241" name="Rectangle 103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03242" name="Rectangle 103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03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03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03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383A6187-0197-4623-AF42-BB569178F7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1457D-AAAF-414E-8B25-9B1480820C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63011-B7D2-4D59-A4DB-C5A134DD3A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84116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116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5B6E9FDE-9B5C-4F67-918B-E0336323BC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76C1F-F464-4054-A749-D41C3D2C1C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DC2757-2874-4F1F-A51A-CFFF51E4D4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34AFA-DB29-4C98-970E-6F8F161961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A4469-CCD9-4B26-B85C-89A2CE99DE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A94DA-1FCC-4DC3-B874-788DBF4AE7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4DF2BD-7334-47A3-8EA1-53A245D43C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FFEA4-5DD2-4264-BA63-1208F692F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D8000-B388-4F05-9B9D-7F0711C565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B6255-E0BB-4BFC-B936-FAF40CDB13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001F0C-F381-4215-ADF0-0FCAB52970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B7C15-6858-4F6C-AAF8-F48B7ECC3C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25A4BB6-894C-44B8-82DF-BF2103906BD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BFFB1E5-AB19-4604-B55A-02E342449DD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DC69D9C-EEAD-4C74-B308-525AF2A61CB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F40362F-66D3-41C6-80F7-8841043561C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0DC974A-82FF-4CF1-913A-A61BA60BDC5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9BF0B3F-F55D-437C-AC5A-A3193536B52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1F78FA9-052B-42B0-A00B-5E47B19A4ED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3C632B-A41B-4139-BE9A-2F996E316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71B0CD0-DF4F-402A-9543-3235544EFEE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89D4CF6-0183-49E3-AF26-F3FB61F4E6A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548B3E8-3E42-4120-9B01-38C6EF27E3E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AB2F1FF-D6EC-4818-8FBC-04B392826BC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04B845D-2B11-4937-A3DA-BCDE2FEC544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5D56040-D2D2-4015-A3A4-7EA82FE1F76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40D2571-C7FF-4C3C-9EAC-7B71BC47207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52CDA8C-2D3B-4ED4-9296-BE68923A77C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E1BD8E9-2DB8-4D29-A557-F48686EDB51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EFCE6A5-3E85-4F5C-BD8E-648BAFAF870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B0618-56C3-445B-B254-183A9B2AAA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347CF2D-8A2A-4F4F-990A-6057C04E15C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95F0627-6A55-4108-AA1D-0EC74D0AA99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F75495E-4032-4361-BDC5-505D615497C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A627968-E442-42CC-9E4E-7F4CDC8AAC1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7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5" y="274647"/>
            <a:ext cx="603673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D2E294B-55DC-4F6B-93BB-8AF5F4B0A55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1027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" name="Rectangle 1028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Line 1029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Rectangle 1030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" name="Line 1031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Rectangle 1032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503241" name="Rectangle 103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03242" name="Rectangle 103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03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2" name="Rectangle 103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3" name="Rectangle 103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477DE6A-0452-45FB-90A7-9B946D9D7F6F}" type="slidenum">
              <a:rPr lang="en-US" sz="1400" kern="1200"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A2AD538-7263-4F1C-A7FC-19689BDC1E52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0037EDA3-B7F2-46D8-BC3B-11EC8C316CA6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BDC1ECF-31EC-4502-A256-2CF8789ED47D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F934F39-3271-4336-A810-DEE4E067BA2A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5EFDE-05CF-4E7A-BCA4-34CD0BB324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BA9C965-4A1C-4ADC-AC95-E986394EB9A1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AA421B7-34D3-44BB-9271-E72021056040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793C954-3963-4F0D-B64E-6763AB77C012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344FC80-C995-4408-A150-BE8B567960C6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A3F0742-BEE0-4ECC-8912-B218385BFFEE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FE88ABE-9E9E-453F-85AB-5D93AE467ACA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1027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" name="Rectangle 1028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Line 1029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Rectangle 1030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" name="Line 1031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Rectangle 1032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503241" name="Rectangle 103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03242" name="Rectangle 103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03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2" name="Rectangle 103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3" name="Rectangle 103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477DE6A-0452-45FB-90A7-9B946D9D7F6F}" type="slidenum">
              <a:rPr lang="en-US" sz="1400" kern="1200"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A2AD538-7263-4F1C-A7FC-19689BDC1E52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0037EDA3-B7F2-46D8-BC3B-11EC8C316CA6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BDC1ECF-31EC-4502-A256-2CF8789ED47D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C2F04-A480-44FD-A5A8-9485C299FE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F934F39-3271-4336-A810-DEE4E067BA2A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BA9C965-4A1C-4ADC-AC95-E986394EB9A1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AA421B7-34D3-44BB-9271-E72021056040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793C954-3963-4F0D-B64E-6763AB77C012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344FC80-C995-4408-A150-BE8B567960C6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A3F0742-BEE0-4ECC-8912-B218385BFFEE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FE88ABE-9E9E-453F-85AB-5D93AE467ACA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04B845D-2B11-4937-A3DA-BCDE2FEC544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5D56040-D2D2-4015-A3A4-7EA82FE1F76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40D2571-C7FF-4C3C-9EAC-7B71BC47207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FC7919-CC56-4AE6-8BD4-725A9EA33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3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3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52CDA8C-2D3B-4ED4-9296-BE68923A77C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E1BD8E9-2DB8-4D29-A557-F48686EDB51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EFCE6A5-3E85-4F5C-BD8E-648BAFAF870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347CF2D-8A2A-4F4F-990A-6057C04E15C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95F0627-6A55-4108-AA1D-0EC74D0AA99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F75495E-4032-4361-BDC5-505D615497C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A627968-E442-42CC-9E4E-7F4CDC8AAC1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41"/>
            <a:ext cx="603673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D2E294B-55DC-4F6B-93BB-8AF5F4B0A55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1027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1028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Line 1029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1030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Line 1031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1032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503241" name="Rectangle 103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03242" name="Rectangle 103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03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03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03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E477DE6A-0452-45FB-90A7-9B946D9D7F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804342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AD538-7263-4F1C-A7FC-19689BDC1E52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44430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3E299-48A4-4B27-BB12-AA5DE75DDB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7EDA3-B7F2-46D8-BC3B-11EC8C316CA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525292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C1ECF-31EC-4502-A256-2CF8789ED47D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84265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34F39-3271-4336-A810-DEE4E067BA2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436308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9C965-4A1C-4ADC-AC95-E986394EB9A1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948314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421B7-34D3-44BB-9271-E72021056040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127089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93C954-3963-4F0D-B64E-6763AB77C012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562794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4FC80-C995-4408-A150-BE8B567960C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67190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F0742-BEE0-4ECC-8912-B218385BFFEE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321160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88ABE-9E9E-453F-85AB-5D93AE467AC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23559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0C30B-DBFC-47D5-BF1D-6D45C9DC5A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21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0221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0221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0221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0221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0221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0221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0221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221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222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 smtClean="0">
                <a:latin typeface="+mn-lt"/>
              </a:defRPr>
            </a:lvl1pPr>
          </a:lstStyle>
          <a:p>
            <a:pPr>
              <a:defRPr/>
            </a:pPr>
            <a:fld id="{00469DAB-6DA9-438D-B682-8C4F0F1353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013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013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013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013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013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013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013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4013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013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014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 smtClean="0">
                <a:latin typeface="+mn-lt"/>
              </a:defRPr>
            </a:lvl1pPr>
          </a:lstStyle>
          <a:p>
            <a:pPr>
              <a:defRPr/>
            </a:pPr>
            <a:fld id="{1EDFB749-B2A1-48F1-B89D-C5A29405EC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3C4F2AA2-B70F-4FF2-BFD0-8605F2B95D0A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747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b="0" i="0">
                <a:solidFill>
                  <a:schemeClr val="tx1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47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 b="0" i="0">
                <a:solidFill>
                  <a:schemeClr val="tx1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47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b="0" i="0">
                <a:solidFill>
                  <a:schemeClr val="tx1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047E6CE5-0F50-42F1-8A8E-A19145DF2C20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21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0221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150221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150222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2F33DE22-84A7-47A7-9488-177CFDA94790}" type="slidenum">
              <a:rPr lang="en-US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21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0221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150221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150222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2F33DE22-84A7-47A7-9488-177CFDA94790}" type="slidenum">
              <a:rPr lang="en-US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747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b="0" i="0">
                <a:solidFill>
                  <a:schemeClr val="tx1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47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 b="0" i="0">
                <a:solidFill>
                  <a:schemeClr val="tx1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47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b="0" i="0">
                <a:solidFill>
                  <a:schemeClr val="tx1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047E6CE5-0F50-42F1-8A8E-A19145DF2C20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21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0221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0221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0221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0221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0221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0221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0221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150221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150222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2F33DE22-84A7-47A7-9488-177CFDA94790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7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abcnews.go.com/Technology/wireStory?id=5035837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9.jpeg"/><Relationship Id="rId4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403351" y="190500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4400" b="1">
              <a:solidFill>
                <a:srgbClr val="FFFFFF"/>
              </a:solidFill>
            </a:endParaRPr>
          </a:p>
        </p:txBody>
      </p:sp>
      <p:sp>
        <p:nvSpPr>
          <p:cNvPr id="6148" name="Oval 4"/>
          <p:cNvSpPr>
            <a:spLocks noChangeArrowheads="1"/>
          </p:cNvSpPr>
          <p:nvPr/>
        </p:nvSpPr>
        <p:spPr bwMode="auto">
          <a:xfrm>
            <a:off x="990600" y="1509713"/>
            <a:ext cx="7086600" cy="6858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77800"/>
            <a:ext cx="8128000" cy="650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38387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403354" y="1905005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400" b="1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 bwMode="auto">
          <a:xfrm>
            <a:off x="6916056" y="3668484"/>
            <a:ext cx="1099458" cy="168003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27" descr="12_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33650" y="228600"/>
            <a:ext cx="40767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 Box 1028"/>
          <p:cNvSpPr txBox="1">
            <a:spLocks noChangeArrowheads="1"/>
          </p:cNvSpPr>
          <p:nvPr/>
        </p:nvSpPr>
        <p:spPr bwMode="auto">
          <a:xfrm>
            <a:off x="914401" y="930275"/>
            <a:ext cx="229639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New World</a:t>
            </a:r>
          </a:p>
          <a:p>
            <a:r>
              <a:rPr lang="en-US" sz="3200" b="1">
                <a:solidFill>
                  <a:schemeClr val="tx2"/>
                </a:solidFill>
              </a:rPr>
              <a:t>Monkeys</a:t>
            </a:r>
          </a:p>
        </p:txBody>
      </p:sp>
      <p:sp>
        <p:nvSpPr>
          <p:cNvPr id="13316" name="Text Box 1029"/>
          <p:cNvSpPr txBox="1">
            <a:spLocks noChangeArrowheads="1"/>
          </p:cNvSpPr>
          <p:nvPr/>
        </p:nvSpPr>
        <p:spPr bwMode="auto">
          <a:xfrm>
            <a:off x="6029325" y="1676400"/>
            <a:ext cx="213609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Old World</a:t>
            </a:r>
          </a:p>
          <a:p>
            <a:r>
              <a:rPr lang="en-US" sz="3200" b="1">
                <a:solidFill>
                  <a:schemeClr val="tx2"/>
                </a:solidFill>
              </a:rPr>
              <a:t>Monkeys</a:t>
            </a:r>
          </a:p>
        </p:txBody>
      </p:sp>
      <p:sp>
        <p:nvSpPr>
          <p:cNvPr id="13317" name="Text Box 1030"/>
          <p:cNvSpPr txBox="1">
            <a:spLocks noChangeArrowheads="1"/>
          </p:cNvSpPr>
          <p:nvPr/>
        </p:nvSpPr>
        <p:spPr bwMode="auto">
          <a:xfrm>
            <a:off x="4826003" y="3581405"/>
            <a:ext cx="17427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i="1"/>
              <a:t>ca</a:t>
            </a:r>
            <a:r>
              <a:rPr lang="en-US" sz="2400" b="1"/>
              <a:t>. 50 mya</a:t>
            </a:r>
          </a:p>
        </p:txBody>
      </p:sp>
      <p:pic>
        <p:nvPicPr>
          <p:cNvPr id="6" name="Picture 5" descr="0625_th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5900" y="4546600"/>
            <a:ext cx="1559900" cy="1298448"/>
          </a:xfrm>
          <a:prstGeom prst="rect">
            <a:avLst/>
          </a:prstGeom>
        </p:spPr>
      </p:pic>
      <p:pic>
        <p:nvPicPr>
          <p:cNvPr id="7" name="Picture 6" descr="0620_thm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805" y="4572000"/>
            <a:ext cx="1260823" cy="1302070"/>
          </a:xfrm>
          <a:prstGeom prst="rect">
            <a:avLst/>
          </a:prstGeom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431822" y="5390833"/>
            <a:ext cx="6110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p. </a:t>
            </a:r>
            <a:r>
              <a:rPr lang="en-US" sz="1200" dirty="0" smtClean="0"/>
              <a:t>133</a:t>
            </a:r>
            <a:endParaRPr lang="en-US" sz="1200" dirty="0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342763" y="5395690"/>
            <a:ext cx="6110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p. </a:t>
            </a:r>
            <a:r>
              <a:rPr lang="en-US" sz="1200" dirty="0" smtClean="0"/>
              <a:t>136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895603" y="5881914"/>
            <a:ext cx="337624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2000" b="1" dirty="0">
                <a:solidFill>
                  <a:schemeClr val="tx2"/>
                </a:solidFill>
                <a:latin typeface="Verdana" pitchFamily="34" charset="0"/>
              </a:rPr>
              <a:t>A Primate Family Tree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941186" y="6245554"/>
            <a:ext cx="32496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1200" i="1" dirty="0">
                <a:solidFill>
                  <a:schemeClr val="tx2"/>
                </a:solidFill>
              </a:rPr>
              <a:t>The Emergence of Humankind, 4th ed</a:t>
            </a:r>
            <a:r>
              <a:rPr lang="en-US" sz="1200" dirty="0">
                <a:solidFill>
                  <a:schemeClr val="tx2"/>
                </a:solidFill>
              </a:rPr>
              <a:t>., p. 64</a:t>
            </a:r>
          </a:p>
        </p:txBody>
      </p:sp>
      <p:pic>
        <p:nvPicPr>
          <p:cNvPr id="14340" name="Picture 4" descr="primates-Pfeiffer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93938" y="152400"/>
            <a:ext cx="4640262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AutoShape 5"/>
          <p:cNvSpPr>
            <a:spLocks noChangeArrowheads="1"/>
          </p:cNvSpPr>
          <p:nvPr/>
        </p:nvSpPr>
        <p:spPr bwMode="auto">
          <a:xfrm>
            <a:off x="4391028" y="-595313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2" name="AutoShape 6"/>
          <p:cNvSpPr>
            <a:spLocks noChangeArrowheads="1"/>
          </p:cNvSpPr>
          <p:nvPr/>
        </p:nvSpPr>
        <p:spPr bwMode="auto">
          <a:xfrm>
            <a:off x="5029200" y="-595313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4343" name="Picture 7" descr="12_3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3" y="2286000"/>
            <a:ext cx="131127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5130803" y="3657603"/>
            <a:ext cx="17427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i="1"/>
              <a:t>ca</a:t>
            </a:r>
            <a:r>
              <a:rPr lang="en-US" sz="2400" b="1"/>
              <a:t>. 50 mya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New / Old World Monkeys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3048002"/>
            <a:ext cx="3276600" cy="1815882"/>
          </a:xfrm>
        </p:spPr>
        <p:txBody>
          <a:bodyPr>
            <a:spAutoFit/>
          </a:bodyPr>
          <a:lstStyle/>
          <a:p>
            <a:r>
              <a:rPr lang="en-US" smtClean="0"/>
              <a:t>found only in South and Central America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3048006"/>
            <a:ext cx="3810000" cy="519113"/>
          </a:xfrm>
        </p:spPr>
        <p:txBody>
          <a:bodyPr>
            <a:spAutoFit/>
          </a:bodyPr>
          <a:lstStyle/>
          <a:p>
            <a:endParaRPr lang="en-US" smtClean="0"/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990600" y="2147888"/>
            <a:ext cx="3276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kumimoji="1" lang="en-US" sz="2400">
                <a:latin typeface="Verdana" pitchFamily="34" charset="0"/>
              </a:rPr>
              <a:t>New World Monkeys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4572002" y="2162181"/>
            <a:ext cx="31562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sz="2400">
                <a:latin typeface="Verdana" pitchFamily="34" charset="0"/>
              </a:rPr>
              <a:t>Old World Monkeys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6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5856" y="210456"/>
            <a:ext cx="4762858" cy="5943600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113235" y="6248400"/>
            <a:ext cx="2906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chemeClr val="tx2"/>
                </a:solidFill>
                <a:latin typeface="Arial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chemeClr val="tx2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chemeClr val="tx2"/>
                </a:solidFill>
                <a:latin typeface="Arial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chemeClr val="tx2"/>
                </a:solidFill>
                <a:latin typeface="Arial" charset="0"/>
                <a:ea typeface="+mn-ea"/>
                <a:cs typeface="+mn-cs"/>
              </a:rPr>
              <a:t>., p. </a:t>
            </a:r>
            <a:r>
              <a:rPr lang="en-US" sz="1200" kern="1200" dirty="0" smtClean="0">
                <a:solidFill>
                  <a:schemeClr val="tx2"/>
                </a:solidFill>
                <a:latin typeface="Arial" charset="0"/>
                <a:ea typeface="+mn-ea"/>
                <a:cs typeface="+mn-cs"/>
              </a:rPr>
              <a:t>133</a:t>
            </a:r>
            <a:endParaRPr lang="en-US" sz="1200" kern="1200" dirty="0">
              <a:solidFill>
                <a:schemeClr val="tx2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New / Old World Monkeys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90600" y="3048002"/>
            <a:ext cx="3200400" cy="1815882"/>
          </a:xfrm>
        </p:spPr>
        <p:txBody>
          <a:bodyPr>
            <a:spAutoFit/>
          </a:bodyPr>
          <a:lstStyle/>
          <a:p>
            <a:r>
              <a:rPr lang="en-US" smtClean="0">
                <a:solidFill>
                  <a:schemeClr val="accent1"/>
                </a:solidFill>
              </a:rPr>
              <a:t>found only in South and Central America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3048003"/>
            <a:ext cx="3810000" cy="2677656"/>
          </a:xfrm>
        </p:spPr>
        <p:txBody>
          <a:bodyPr>
            <a:spAutoFit/>
          </a:bodyPr>
          <a:lstStyle/>
          <a:p>
            <a:r>
              <a:rPr lang="en-US" smtClean="0"/>
              <a:t>Found in the tropical and temperate climates of “The Old World” and the Far East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990600" y="2147888"/>
            <a:ext cx="3276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kumimoji="1" lang="en-US" sz="2400">
                <a:latin typeface="Verdana" pitchFamily="34" charset="0"/>
              </a:rPr>
              <a:t>New World Monkeys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4572002" y="2162181"/>
            <a:ext cx="31562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sz="2400">
                <a:latin typeface="Verdana" pitchFamily="34" charset="0"/>
              </a:rPr>
              <a:t>Old World Monkeys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062515" y="6248400"/>
            <a:ext cx="2906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chemeClr val="tx2"/>
                </a:solidFill>
                <a:latin typeface="Arial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chemeClr val="tx2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chemeClr val="tx2"/>
                </a:solidFill>
                <a:latin typeface="Arial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chemeClr val="tx2"/>
                </a:solidFill>
                <a:latin typeface="Arial" charset="0"/>
                <a:ea typeface="+mn-ea"/>
                <a:cs typeface="+mn-cs"/>
              </a:rPr>
              <a:t>., p. </a:t>
            </a:r>
            <a:r>
              <a:rPr lang="en-US" sz="1200" kern="1200" dirty="0" smtClean="0">
                <a:solidFill>
                  <a:schemeClr val="tx2"/>
                </a:solidFill>
                <a:latin typeface="Arial" charset="0"/>
                <a:ea typeface="+mn-ea"/>
                <a:cs typeface="+mn-cs"/>
              </a:rPr>
              <a:t>136</a:t>
            </a:r>
            <a:endParaRPr lang="en-US" sz="1200" kern="1200" dirty="0">
              <a:solidFill>
                <a:schemeClr val="tx2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 descr="062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753272"/>
            <a:ext cx="7772400" cy="538627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3241675" y="6248400"/>
            <a:ext cx="26420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1200" i="1">
                <a:solidFill>
                  <a:schemeClr val="tx2"/>
                </a:solidFill>
              </a:rPr>
              <a:t>Humankind Emerging, 7th ed</a:t>
            </a:r>
            <a:r>
              <a:rPr lang="en-US" sz="1200">
                <a:solidFill>
                  <a:schemeClr val="tx2"/>
                </a:solidFill>
              </a:rPr>
              <a:t>., p. 93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742950" y="5764447"/>
            <a:ext cx="77152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2000" b="1" dirty="0">
                <a:solidFill>
                  <a:schemeClr val="tx2"/>
                </a:solidFill>
                <a:latin typeface="Verdana" pitchFamily="34" charset="0"/>
              </a:rPr>
              <a:t>Distribution of Nonhuman Primates</a:t>
            </a:r>
          </a:p>
        </p:txBody>
      </p:sp>
      <p:pic>
        <p:nvPicPr>
          <p:cNvPr id="19460" name="Picture 4" descr="primate_map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123950"/>
            <a:ext cx="7315200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438150" y="517529"/>
            <a:ext cx="83248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2000" b="1" dirty="0">
                <a:solidFill>
                  <a:schemeClr val="tx2"/>
                </a:solidFill>
                <a:latin typeface="Verdana" pitchFamily="34" charset="0"/>
              </a:rPr>
              <a:t>Primates are tropical and temperate climate creatures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3241675" y="6244770"/>
            <a:ext cx="26420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1200" i="1" dirty="0">
                <a:solidFill>
                  <a:schemeClr val="tx2"/>
                </a:solidFill>
              </a:rPr>
              <a:t>Humankind Emerging, 7th ed</a:t>
            </a:r>
            <a:r>
              <a:rPr lang="en-US" sz="1200" dirty="0">
                <a:solidFill>
                  <a:schemeClr val="tx2"/>
                </a:solidFill>
              </a:rPr>
              <a:t>., p. 94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685800" y="5773060"/>
            <a:ext cx="77152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2000" b="1" dirty="0">
                <a:solidFill>
                  <a:schemeClr val="tx2"/>
                </a:solidFill>
                <a:latin typeface="Verdana" pitchFamily="34" charset="0"/>
              </a:rPr>
              <a:t>Vegetation Regions and Nonhuman Primates</a:t>
            </a:r>
          </a:p>
        </p:txBody>
      </p:sp>
      <p:pic>
        <p:nvPicPr>
          <p:cNvPr id="20484" name="Picture 4" descr="primate_map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4944" y="76200"/>
            <a:ext cx="6934200" cy="570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8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New / Old World Monkeys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90600" y="3048003"/>
            <a:ext cx="3200400" cy="2246769"/>
          </a:xfrm>
        </p:spPr>
        <p:txBody>
          <a:bodyPr>
            <a:spAutoFit/>
          </a:bodyPr>
          <a:lstStyle/>
          <a:p>
            <a:r>
              <a:rPr lang="en-US" smtClean="0"/>
              <a:t>smallest and most divergent group of all anthropoids</a:t>
            </a:r>
          </a:p>
        </p:txBody>
      </p:sp>
      <p:sp>
        <p:nvSpPr>
          <p:cNvPr id="21508" name="Text Box 5"/>
          <p:cNvSpPr txBox="1">
            <a:spLocks noChangeArrowheads="1"/>
          </p:cNvSpPr>
          <p:nvPr/>
        </p:nvSpPr>
        <p:spPr bwMode="auto">
          <a:xfrm>
            <a:off x="990600" y="2147888"/>
            <a:ext cx="3276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kumimoji="1" lang="en-US" sz="2400">
                <a:latin typeface="Verdana" pitchFamily="34" charset="0"/>
              </a:rPr>
              <a:t>New World Monkeys</a:t>
            </a:r>
          </a:p>
        </p:txBody>
      </p:sp>
      <p:sp>
        <p:nvSpPr>
          <p:cNvPr id="21509" name="Text Box 6"/>
          <p:cNvSpPr txBox="1">
            <a:spLocks noChangeArrowheads="1"/>
          </p:cNvSpPr>
          <p:nvPr/>
        </p:nvSpPr>
        <p:spPr bwMode="auto">
          <a:xfrm>
            <a:off x="4572002" y="2162181"/>
            <a:ext cx="31562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sz="2400">
                <a:latin typeface="Verdana" pitchFamily="34" charset="0"/>
              </a:rPr>
              <a:t>Old World Monkeys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000" y="76500"/>
            <a:ext cx="4184000" cy="6705000"/>
          </a:xfrm>
          <a:prstGeom prst="rect">
            <a:avLst/>
          </a:prstGeom>
        </p:spPr>
      </p:pic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104699" y="4572004"/>
            <a:ext cx="6908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r>
              <a:rPr kumimoji="1" lang="en-US" sz="8000" b="1" kern="1200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Monkeys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048002" y="5715000"/>
            <a:ext cx="30364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b="1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Understanding Humans 10</a:t>
            </a:r>
            <a:r>
              <a:rPr kumimoji="1" lang="en-US" sz="1200" b="1" i="1" kern="1200" baseline="300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kumimoji="1" lang="en-US" sz="1200" b="1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kumimoji="1" lang="en-US" sz="1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, p. 136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85800" y="6157686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1" hangingPunct="1">
              <a:defRPr/>
            </a:pPr>
            <a:r>
              <a:rPr kumimoji="0" lang="en-US" sz="12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Prehistoric Cultures</a:t>
            </a:r>
            <a:br>
              <a:rPr kumimoji="0" lang="en-US" sz="12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12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Tim Roufs’ section </a:t>
            </a:r>
            <a:r>
              <a:rPr lang="en-US" sz="1200" b="1" kern="0" dirty="0">
                <a:solidFill>
                  <a:srgbClr val="FFFFFF"/>
                </a:solidFill>
                <a:latin typeface="Arial"/>
              </a:rPr>
              <a:t>©2009-2012</a:t>
            </a:r>
            <a:endParaRPr kumimoji="0" lang="en-US" sz="1200" b="1" i="0" u="none" strike="noStrike" kern="0" cap="none" spc="0" normalizeH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05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New / Old World Monkeys</a:t>
            </a:r>
          </a:p>
        </p:txBody>
      </p:sp>
      <p:sp>
        <p:nvSpPr>
          <p:cNvPr id="22531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990600" y="3048000"/>
            <a:ext cx="3200400" cy="4114800"/>
          </a:xfrm>
        </p:spPr>
        <p:txBody>
          <a:bodyPr/>
          <a:lstStyle/>
          <a:p>
            <a:r>
              <a:rPr lang="en-US" smtClean="0"/>
              <a:t>some have lost prehensile tail</a:t>
            </a:r>
          </a:p>
        </p:txBody>
      </p:sp>
      <p:sp>
        <p:nvSpPr>
          <p:cNvPr id="22532" name="Rectangle 1028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3048000"/>
            <a:ext cx="3810000" cy="4114800"/>
          </a:xfrm>
        </p:spPr>
        <p:txBody>
          <a:bodyPr/>
          <a:lstStyle/>
          <a:p>
            <a:r>
              <a:rPr lang="en-US" smtClean="0"/>
              <a:t>tails are shorter and </a:t>
            </a:r>
            <a:r>
              <a:rPr lang="en-US" i="1" smtClean="0"/>
              <a:t>never prehensile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990600" y="2147888"/>
            <a:ext cx="3276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kumimoji="1" lang="en-US" sz="2400">
                <a:latin typeface="Verdana" pitchFamily="34" charset="0"/>
              </a:rPr>
              <a:t>New World Monkeys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4572002" y="2162181"/>
            <a:ext cx="31562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sz="2400">
                <a:latin typeface="Verdana" pitchFamily="34" charset="0"/>
              </a:rPr>
              <a:t>Old World Monkeys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2071915" y="5602073"/>
            <a:ext cx="49744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dirty="0">
                <a:solidFill>
                  <a:schemeClr val="tx2"/>
                </a:solidFill>
                <a:latin typeface="Verdana" pitchFamily="34" charset="0"/>
              </a:rPr>
              <a:t>New World Monkey:</a:t>
            </a:r>
          </a:p>
          <a:p>
            <a:pPr eaLnBrk="1" hangingPunct="1"/>
            <a:r>
              <a:rPr lang="en-US" b="1" dirty="0">
                <a:solidFill>
                  <a:schemeClr val="tx2"/>
                </a:solidFill>
                <a:latin typeface="Verdana" pitchFamily="34" charset="0"/>
              </a:rPr>
              <a:t>Spider monkey (note prehensile tail)</a:t>
            </a:r>
          </a:p>
        </p:txBody>
      </p:sp>
      <p:sp>
        <p:nvSpPr>
          <p:cNvPr id="23557" name="Text Box 9"/>
          <p:cNvSpPr txBox="1">
            <a:spLocks noChangeArrowheads="1"/>
          </p:cNvSpPr>
          <p:nvPr/>
        </p:nvSpPr>
        <p:spPr bwMode="auto">
          <a:xfrm>
            <a:off x="3352802" y="4953004"/>
            <a:ext cx="6110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p. 128</a:t>
            </a:r>
          </a:p>
        </p:txBody>
      </p:sp>
      <p:pic>
        <p:nvPicPr>
          <p:cNvPr id="7" name="Picture 6" descr="06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474" y="76200"/>
            <a:ext cx="3851526" cy="5486400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062515" y="6248400"/>
            <a:ext cx="2906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chemeClr val="tx2"/>
                </a:solidFill>
                <a:latin typeface="Arial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chemeClr val="tx2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chemeClr val="tx2"/>
                </a:solidFill>
                <a:latin typeface="Arial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chemeClr val="tx2"/>
                </a:solidFill>
                <a:latin typeface="Arial" charset="0"/>
                <a:ea typeface="+mn-ea"/>
                <a:cs typeface="+mn-cs"/>
              </a:rPr>
              <a:t>., p. </a:t>
            </a:r>
            <a:r>
              <a:rPr lang="en-US" sz="1200" kern="1200" dirty="0" smtClean="0">
                <a:solidFill>
                  <a:schemeClr val="tx2"/>
                </a:solidFill>
                <a:latin typeface="Arial" charset="0"/>
                <a:ea typeface="+mn-ea"/>
                <a:cs typeface="+mn-cs"/>
              </a:rPr>
              <a:t>136</a:t>
            </a:r>
            <a:endParaRPr lang="en-US" sz="1200" kern="1200" dirty="0">
              <a:solidFill>
                <a:schemeClr val="tx2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9" name="Picture 8" descr="0620_th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805" y="4572000"/>
            <a:ext cx="1260823" cy="1302070"/>
          </a:xfrm>
          <a:prstGeom prst="rect">
            <a:avLst/>
          </a:prstGeom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431822" y="5390833"/>
            <a:ext cx="6110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p. </a:t>
            </a:r>
            <a:r>
              <a:rPr lang="en-US" sz="1200" dirty="0" smtClean="0"/>
              <a:t>133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New / Old World Monkeys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90600" y="3048003"/>
            <a:ext cx="3200400" cy="3108543"/>
          </a:xfrm>
        </p:spPr>
        <p:txBody>
          <a:bodyPr>
            <a:spAutoFit/>
          </a:bodyPr>
          <a:lstStyle/>
          <a:p>
            <a:r>
              <a:rPr lang="en-US" smtClean="0"/>
              <a:t>flat faces with nostrils separated with wide septum and directed more to the side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3048000"/>
            <a:ext cx="3810000" cy="1800225"/>
          </a:xfrm>
        </p:spPr>
        <p:txBody>
          <a:bodyPr>
            <a:spAutoFit/>
          </a:bodyPr>
          <a:lstStyle/>
          <a:p>
            <a:r>
              <a:rPr lang="en-US" smtClean="0"/>
              <a:t>nostrils are much closer together and are directed forward and down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990600" y="2147888"/>
            <a:ext cx="3276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kumimoji="1" lang="en-US" sz="2400">
                <a:latin typeface="Verdana" pitchFamily="34" charset="0"/>
              </a:rPr>
              <a:t>New World Monkeys</a:t>
            </a: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4572002" y="2162181"/>
            <a:ext cx="31562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sz="2400">
                <a:latin typeface="Verdana" pitchFamily="34" charset="0"/>
              </a:rPr>
              <a:t>Old World Monkeys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027" descr="12_3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209556"/>
            <a:ext cx="7467600" cy="643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0620_th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805" y="4572000"/>
            <a:ext cx="1260823" cy="1302070"/>
          </a:xfrm>
          <a:prstGeom prst="rect">
            <a:avLst/>
          </a:prstGeom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431822" y="5390833"/>
            <a:ext cx="6110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p. </a:t>
            </a:r>
            <a:r>
              <a:rPr lang="en-US" sz="1200" dirty="0" smtClean="0"/>
              <a:t>133</a:t>
            </a:r>
            <a:endParaRPr lang="en-US" sz="1200" dirty="0"/>
          </a:p>
        </p:txBody>
      </p:sp>
      <p:pic>
        <p:nvPicPr>
          <p:cNvPr id="9" name="Picture 8" descr="0625_thm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4500" y="4546600"/>
            <a:ext cx="1559900" cy="1298448"/>
          </a:xfrm>
          <a:prstGeom prst="rect">
            <a:avLst/>
          </a:prstGeom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7604022" y="5377546"/>
            <a:ext cx="6110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p. </a:t>
            </a:r>
            <a:r>
              <a:rPr lang="en-US" sz="1200" dirty="0" smtClean="0"/>
              <a:t>136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New / Old World Monkeys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90600" y="3048006"/>
            <a:ext cx="3200400" cy="519113"/>
          </a:xfrm>
        </p:spPr>
        <p:txBody>
          <a:bodyPr>
            <a:spAutoFit/>
          </a:bodyPr>
          <a:lstStyle/>
          <a:p>
            <a:r>
              <a:rPr lang="en-US" smtClean="0"/>
              <a:t>arboreal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3048003"/>
            <a:ext cx="3810000" cy="2246769"/>
          </a:xfrm>
        </p:spPr>
        <p:txBody>
          <a:bodyPr>
            <a:spAutoFit/>
          </a:bodyPr>
          <a:lstStyle/>
          <a:p>
            <a:r>
              <a:rPr lang="en-US" smtClean="0"/>
              <a:t>except for baboon and mandrills the old world monkeys are </a:t>
            </a:r>
            <a:r>
              <a:rPr lang="en-US" i="1" smtClean="0"/>
              <a:t>usually</a:t>
            </a:r>
            <a:r>
              <a:rPr lang="en-US" smtClean="0"/>
              <a:t> arboreal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990600" y="2147888"/>
            <a:ext cx="3276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kumimoji="1" lang="en-US" sz="2400">
                <a:latin typeface="Verdana" pitchFamily="34" charset="0"/>
              </a:rPr>
              <a:t>New World Monkeys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4572002" y="2162181"/>
            <a:ext cx="31562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sz="2400">
                <a:latin typeface="Verdana" pitchFamily="34" charset="0"/>
              </a:rPr>
              <a:t>Old World Monkeys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1371600" y="5546727"/>
            <a:ext cx="646362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000" b="1" dirty="0">
                <a:latin typeface="Verdana" pitchFamily="34" charset="0"/>
              </a:rPr>
              <a:t>Skeleton of an arboreal New World monkey</a:t>
            </a:r>
          </a:p>
          <a:p>
            <a:pPr eaLnBrk="1" hangingPunct="1"/>
            <a:r>
              <a:rPr lang="en-US" sz="2000" b="1" dirty="0">
                <a:latin typeface="Verdana" pitchFamily="34" charset="0"/>
              </a:rPr>
              <a:t>(New World Monkey:</a:t>
            </a:r>
            <a:r>
              <a:rPr lang="en-US" sz="2000" b="1" dirty="0"/>
              <a:t> </a:t>
            </a:r>
            <a:r>
              <a:rPr lang="en-US" sz="2000" b="1" dirty="0">
                <a:latin typeface="Verdana" pitchFamily="34" charset="0"/>
              </a:rPr>
              <a:t>Bearded </a:t>
            </a:r>
            <a:r>
              <a:rPr lang="en-US" sz="2000" b="1" dirty="0" err="1">
                <a:latin typeface="Verdana" pitchFamily="34" charset="0"/>
              </a:rPr>
              <a:t>saki</a:t>
            </a:r>
            <a:r>
              <a:rPr lang="en-US" sz="2000" b="1" dirty="0">
                <a:latin typeface="Verdana" pitchFamily="34" charset="0"/>
              </a:rPr>
              <a:t>)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062515" y="6248400"/>
            <a:ext cx="2906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., p. </a:t>
            </a:r>
            <a:r>
              <a:rPr lang="en-US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127</a:t>
            </a:r>
            <a:endParaRPr lang="en-US" sz="12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" name="Picture 9" descr="0607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45505"/>
            <a:ext cx="7772400" cy="5153101"/>
          </a:xfrm>
          <a:prstGeom prst="rect">
            <a:avLst/>
          </a:prstGeom>
        </p:spPr>
      </p:pic>
      <p:pic>
        <p:nvPicPr>
          <p:cNvPr id="11" name="Picture 10" descr="0620_th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2" y="2584130"/>
            <a:ext cx="1260823" cy="1302070"/>
          </a:xfrm>
          <a:prstGeom prst="rect">
            <a:avLst/>
          </a:prstGeom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219201" y="3429003"/>
            <a:ext cx="6110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p. </a:t>
            </a:r>
            <a:r>
              <a:rPr lang="en-US" sz="1200" dirty="0" smtClean="0"/>
              <a:t>133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3"/>
          <p:cNvSpPr txBox="1">
            <a:spLocks noChangeArrowheads="1"/>
          </p:cNvSpPr>
          <p:nvPr/>
        </p:nvSpPr>
        <p:spPr bwMode="auto">
          <a:xfrm>
            <a:off x="1771651" y="5546727"/>
            <a:ext cx="567334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000" b="1" dirty="0">
                <a:latin typeface="Verdana" pitchFamily="34" charset="0"/>
              </a:rPr>
              <a:t>Skeleton of a terrestrial quadruped</a:t>
            </a:r>
          </a:p>
          <a:p>
            <a:pPr eaLnBrk="1" hangingPunct="1"/>
            <a:r>
              <a:rPr lang="en-US" sz="2000" b="1" dirty="0">
                <a:latin typeface="Verdana" pitchFamily="34" charset="0"/>
              </a:rPr>
              <a:t>(Old World Monkey: Savanna baboon)</a:t>
            </a:r>
          </a:p>
        </p:txBody>
      </p:sp>
      <p:pic>
        <p:nvPicPr>
          <p:cNvPr id="9" name="Picture 8" descr="0607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95005"/>
            <a:ext cx="7772400" cy="5067605"/>
          </a:xfrm>
          <a:prstGeom prst="rect">
            <a:avLst/>
          </a:prstGeom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062515" y="6248400"/>
            <a:ext cx="2906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., p. </a:t>
            </a:r>
            <a:r>
              <a:rPr lang="en-US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127</a:t>
            </a:r>
            <a:endParaRPr lang="en-US" sz="12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1" name="Picture 10" descr="0620_th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5379" y="4191000"/>
            <a:ext cx="1260823" cy="1302070"/>
          </a:xfrm>
          <a:prstGeom prst="rect">
            <a:avLst/>
          </a:prstGeom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3048001" y="4919119"/>
            <a:ext cx="6110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p. </a:t>
            </a:r>
            <a:r>
              <a:rPr lang="en-US" sz="1200" dirty="0" smtClean="0"/>
              <a:t>133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New / Old World Monkeys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90600" y="3048000"/>
            <a:ext cx="3200400" cy="1458913"/>
          </a:xfrm>
        </p:spPr>
        <p:txBody>
          <a:bodyPr>
            <a:spAutoFit/>
          </a:bodyPr>
          <a:lstStyle/>
          <a:p>
            <a:r>
              <a:rPr lang="en-US" smtClean="0"/>
              <a:t>very reduced thumb</a:t>
            </a:r>
          </a:p>
          <a:p>
            <a:endParaRPr lang="en-US" smtClean="0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3048006"/>
            <a:ext cx="3810000" cy="2398713"/>
          </a:xfrm>
        </p:spPr>
        <p:txBody>
          <a:bodyPr>
            <a:spAutoFit/>
          </a:bodyPr>
          <a:lstStyle/>
          <a:p>
            <a:r>
              <a:rPr lang="en-US" smtClean="0"/>
              <a:t>in </a:t>
            </a:r>
            <a:r>
              <a:rPr lang="en-US" i="1" smtClean="0"/>
              <a:t>some</a:t>
            </a:r>
            <a:r>
              <a:rPr lang="en-US" smtClean="0"/>
              <a:t>, the thumb is reduced</a:t>
            </a:r>
          </a:p>
          <a:p>
            <a:r>
              <a:rPr lang="en-US" smtClean="0"/>
              <a:t>but in others it is not</a:t>
            </a:r>
          </a:p>
          <a:p>
            <a:endParaRPr lang="en-US" smtClean="0"/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990600" y="2147888"/>
            <a:ext cx="3276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kumimoji="1" lang="en-US" sz="2400">
                <a:latin typeface="Verdana" pitchFamily="34" charset="0"/>
              </a:rPr>
              <a:t>New World Monkeys</a:t>
            </a: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4572002" y="2162181"/>
            <a:ext cx="31562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sz="2400">
                <a:latin typeface="Verdana" pitchFamily="34" charset="0"/>
              </a:rPr>
              <a:t>Old World Monkeys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228600"/>
            <a:ext cx="6324600" cy="591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2425261" y="6172200"/>
            <a:ext cx="42803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Verdana" pitchFamily="34" charset="0"/>
              </a:rPr>
              <a:t>Old World Monkey: Macaque</a:t>
            </a:r>
            <a:endParaRPr lang="en-US">
              <a:latin typeface="Verdana" pitchFamily="34" charset="0"/>
            </a:endParaRPr>
          </a:p>
        </p:txBody>
      </p:sp>
      <p:pic>
        <p:nvPicPr>
          <p:cNvPr id="6" name="Picture 5" descr="0625_th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528" y="4546600"/>
            <a:ext cx="1559900" cy="1298448"/>
          </a:xfrm>
          <a:prstGeom prst="rect">
            <a:avLst/>
          </a:prstGeom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522536" y="5361805"/>
            <a:ext cx="6110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p. </a:t>
            </a:r>
            <a:r>
              <a:rPr lang="en-US" sz="1200" dirty="0" smtClean="0"/>
              <a:t>136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New / Old World Monkeys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90600" y="3048000"/>
            <a:ext cx="3200400" cy="946150"/>
          </a:xfrm>
        </p:spPr>
        <p:txBody>
          <a:bodyPr>
            <a:spAutoFit/>
          </a:bodyPr>
          <a:lstStyle/>
          <a:p>
            <a:r>
              <a:rPr lang="en-US" smtClean="0"/>
              <a:t>usually have thick fur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3048006"/>
            <a:ext cx="3810000" cy="519113"/>
          </a:xfrm>
        </p:spPr>
        <p:txBody>
          <a:bodyPr>
            <a:spAutoFit/>
          </a:bodyPr>
          <a:lstStyle/>
          <a:p>
            <a:r>
              <a:rPr lang="en-US" smtClean="0"/>
              <a:t>hair cover is light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990600" y="2147888"/>
            <a:ext cx="3276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kumimoji="1" lang="en-US" sz="2400">
                <a:latin typeface="Verdana" pitchFamily="34" charset="0"/>
              </a:rPr>
              <a:t>New World Monkeys</a:t>
            </a: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4572002" y="2162181"/>
            <a:ext cx="31562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sz="2400">
                <a:latin typeface="Verdana" pitchFamily="34" charset="0"/>
              </a:rPr>
              <a:t>Old World Monkeys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3113234" y="6248400"/>
            <a:ext cx="2906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3300"/>
                </a:solidFill>
                <a:latin typeface="Arial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0033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3300"/>
                </a:solidFill>
                <a:latin typeface="Arial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rgbClr val="003300"/>
                </a:solidFill>
                <a:latin typeface="Arial" charset="0"/>
                <a:ea typeface="+mn-ea"/>
                <a:cs typeface="+mn-cs"/>
              </a:rPr>
              <a:t>., p. 101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952628" y="5775326"/>
            <a:ext cx="538961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Classification chart (after Linnaeus)</a:t>
            </a:r>
          </a:p>
        </p:txBody>
      </p:sp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403454"/>
            <a:ext cx="7772400" cy="4235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3697517" y="5181604"/>
            <a:ext cx="2627085" cy="729343"/>
          </a:xfrm>
          <a:prstGeom prst="ellipse">
            <a:avLst/>
          </a:prstGeom>
          <a:noFill/>
          <a:ln w="5715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33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5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New / Old World Monkeys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90600" y="3048000"/>
            <a:ext cx="3200400" cy="1373188"/>
          </a:xfrm>
        </p:spPr>
        <p:txBody>
          <a:bodyPr>
            <a:spAutoFit/>
          </a:bodyPr>
          <a:lstStyle/>
          <a:p>
            <a:r>
              <a:rPr lang="en-US" smtClean="0"/>
              <a:t>lead away from main line of evolution</a:t>
            </a:r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3048006"/>
            <a:ext cx="3810000" cy="519113"/>
          </a:xfrm>
        </p:spPr>
        <p:txBody>
          <a:bodyPr>
            <a:spAutoFit/>
          </a:bodyPr>
          <a:lstStyle/>
          <a:p>
            <a:endParaRPr lang="en-US" smtClean="0"/>
          </a:p>
        </p:txBody>
      </p:sp>
      <p:sp>
        <p:nvSpPr>
          <p:cNvPr id="32773" name="Text Box 6"/>
          <p:cNvSpPr txBox="1">
            <a:spLocks noChangeArrowheads="1"/>
          </p:cNvSpPr>
          <p:nvPr/>
        </p:nvSpPr>
        <p:spPr bwMode="auto">
          <a:xfrm>
            <a:off x="4572002" y="2162181"/>
            <a:ext cx="31562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sz="2400">
                <a:latin typeface="Verdana" pitchFamily="34" charset="0"/>
              </a:rPr>
              <a:t>Old World Monkeys</a:t>
            </a:r>
          </a:p>
        </p:txBody>
      </p:sp>
      <p:sp>
        <p:nvSpPr>
          <p:cNvPr id="32774" name="Text Box 5"/>
          <p:cNvSpPr txBox="1">
            <a:spLocks noChangeArrowheads="1"/>
          </p:cNvSpPr>
          <p:nvPr/>
        </p:nvSpPr>
        <p:spPr bwMode="auto">
          <a:xfrm>
            <a:off x="990600" y="2147888"/>
            <a:ext cx="3276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kumimoji="1" lang="en-US" sz="2400">
                <a:latin typeface="Verdana" pitchFamily="34" charset="0"/>
              </a:rPr>
              <a:t>New World Monkeys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New World Monkeys</a:t>
            </a:r>
          </a:p>
        </p:txBody>
      </p:sp>
      <p:sp>
        <p:nvSpPr>
          <p:cNvPr id="33795" name="Text Box 5"/>
          <p:cNvSpPr txBox="1">
            <a:spLocks noChangeArrowheads="1"/>
          </p:cNvSpPr>
          <p:nvPr/>
        </p:nvSpPr>
        <p:spPr bwMode="auto">
          <a:xfrm>
            <a:off x="990600" y="2147888"/>
            <a:ext cx="3276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kumimoji="1" lang="en-US" sz="2400">
                <a:latin typeface="Verdana" pitchFamily="34" charset="0"/>
              </a:rPr>
              <a:t>New World Monkeys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black_howler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6300" y="4"/>
            <a:ext cx="4864100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1447803" y="5877318"/>
            <a:ext cx="625684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Verdana" pitchFamily="34" charset="0"/>
              </a:rPr>
              <a:t>New World Monkey: Black Howler Monkey</a:t>
            </a:r>
          </a:p>
        </p:txBody>
      </p:sp>
      <p:sp>
        <p:nvSpPr>
          <p:cNvPr id="34820" name="Text Box 6"/>
          <p:cNvSpPr txBox="1">
            <a:spLocks noChangeArrowheads="1"/>
          </p:cNvSpPr>
          <p:nvPr/>
        </p:nvSpPr>
        <p:spPr bwMode="auto">
          <a:xfrm>
            <a:off x="3200856" y="6277428"/>
            <a:ext cx="27297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1200" i="1" dirty="0">
                <a:solidFill>
                  <a:schemeClr val="tx2"/>
                </a:solidFill>
              </a:rPr>
              <a:t>The Primates</a:t>
            </a:r>
            <a:r>
              <a:rPr lang="en-US" sz="1200" dirty="0">
                <a:solidFill>
                  <a:schemeClr val="tx2"/>
                </a:solidFill>
              </a:rPr>
              <a:t>, Time-Life (1974) </a:t>
            </a:r>
            <a:r>
              <a:rPr lang="en-US" sz="1200" dirty="0" smtClean="0">
                <a:solidFill>
                  <a:schemeClr val="tx2"/>
                </a:solidFill>
              </a:rPr>
              <a:t> p</a:t>
            </a:r>
            <a:r>
              <a:rPr lang="en-US" sz="1200" dirty="0">
                <a:solidFill>
                  <a:schemeClr val="tx2"/>
                </a:solidFill>
              </a:rPr>
              <a:t>. 47</a:t>
            </a:r>
          </a:p>
        </p:txBody>
      </p:sp>
      <p:pic>
        <p:nvPicPr>
          <p:cNvPr id="7" name="Picture 6" descr="0620_th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2" y="4572000"/>
            <a:ext cx="1260823" cy="1302070"/>
          </a:xfrm>
          <a:prstGeom prst="rect">
            <a:avLst/>
          </a:prstGeom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217736" y="5410204"/>
            <a:ext cx="6110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p. </a:t>
            </a:r>
            <a:r>
              <a:rPr lang="en-US" sz="1200" dirty="0" smtClean="0"/>
              <a:t>133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1027"/>
          <p:cNvSpPr txBox="1">
            <a:spLocks noChangeArrowheads="1"/>
          </p:cNvSpPr>
          <p:nvPr/>
        </p:nvSpPr>
        <p:spPr bwMode="auto">
          <a:xfrm>
            <a:off x="2040848" y="5867400"/>
            <a:ext cx="51221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New World Monkey: Red Howler Monkey</a:t>
            </a:r>
          </a:p>
        </p:txBody>
      </p:sp>
      <p:pic>
        <p:nvPicPr>
          <p:cNvPr id="35843" name="Picture 1028" descr="red_howler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1" y="92081"/>
            <a:ext cx="4618038" cy="577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Text Box 1029"/>
          <p:cNvSpPr txBox="1">
            <a:spLocks noChangeArrowheads="1"/>
          </p:cNvSpPr>
          <p:nvPr/>
        </p:nvSpPr>
        <p:spPr bwMode="auto">
          <a:xfrm>
            <a:off x="3200400" y="6245554"/>
            <a:ext cx="27297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1200" i="1" dirty="0">
                <a:solidFill>
                  <a:schemeClr val="tx2"/>
                </a:solidFill>
              </a:rPr>
              <a:t>The Primates</a:t>
            </a:r>
            <a:r>
              <a:rPr lang="en-US" sz="1200" dirty="0">
                <a:solidFill>
                  <a:schemeClr val="tx2"/>
                </a:solidFill>
              </a:rPr>
              <a:t>, Time-Life (1974) </a:t>
            </a:r>
            <a:r>
              <a:rPr lang="en-US" sz="1200" dirty="0" smtClean="0">
                <a:solidFill>
                  <a:schemeClr val="tx2"/>
                </a:solidFill>
              </a:rPr>
              <a:t> p</a:t>
            </a:r>
            <a:r>
              <a:rPr lang="en-US" sz="1200" dirty="0">
                <a:solidFill>
                  <a:schemeClr val="tx2"/>
                </a:solidFill>
              </a:rPr>
              <a:t>. 47</a:t>
            </a:r>
          </a:p>
        </p:txBody>
      </p:sp>
      <p:pic>
        <p:nvPicPr>
          <p:cNvPr id="7" name="Picture 6" descr="0620_th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805" y="4572000"/>
            <a:ext cx="1260823" cy="1302070"/>
          </a:xfrm>
          <a:prstGeom prst="rect">
            <a:avLst/>
          </a:prstGeom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431822" y="5390833"/>
            <a:ext cx="6110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p. </a:t>
            </a:r>
            <a:r>
              <a:rPr lang="en-US" sz="1200" dirty="0" smtClean="0"/>
              <a:t>133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3"/>
          <p:cNvSpPr txBox="1">
            <a:spLocks noChangeArrowheads="1"/>
          </p:cNvSpPr>
          <p:nvPr/>
        </p:nvSpPr>
        <p:spPr bwMode="auto">
          <a:xfrm>
            <a:off x="2254933" y="5575755"/>
            <a:ext cx="465063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000" b="1" dirty="0">
                <a:solidFill>
                  <a:schemeClr val="tx2"/>
                </a:solidFill>
                <a:latin typeface="Verdana" pitchFamily="34" charset="0"/>
              </a:rPr>
              <a:t>New World Monkeys:</a:t>
            </a:r>
          </a:p>
          <a:p>
            <a:pPr eaLnBrk="1" hangingPunct="1"/>
            <a:r>
              <a:rPr lang="en-US" sz="2000" b="1" dirty="0">
                <a:solidFill>
                  <a:schemeClr val="tx2"/>
                </a:solidFill>
                <a:latin typeface="Verdana" pitchFamily="34" charset="0"/>
              </a:rPr>
              <a:t>A pair of golden lion tamarinds</a:t>
            </a:r>
          </a:p>
        </p:txBody>
      </p:sp>
      <p:pic>
        <p:nvPicPr>
          <p:cNvPr id="7" name="Picture 6" descr="0620_th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805" y="4572000"/>
            <a:ext cx="1260823" cy="1302070"/>
          </a:xfrm>
          <a:prstGeom prst="rect">
            <a:avLst/>
          </a:prstGeom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431822" y="5390833"/>
            <a:ext cx="6110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p. </a:t>
            </a:r>
            <a:r>
              <a:rPr lang="en-US" sz="1200" dirty="0" smtClean="0"/>
              <a:t>133</a:t>
            </a:r>
            <a:endParaRPr lang="en-US" sz="1200" dirty="0"/>
          </a:p>
        </p:txBody>
      </p:sp>
      <p:pic>
        <p:nvPicPr>
          <p:cNvPr id="9" name="Picture 8" descr="062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3440" y="14514"/>
            <a:ext cx="4403848" cy="5486400"/>
          </a:xfrm>
          <a:prstGeom prst="rect">
            <a:avLst/>
          </a:prstGeom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113236" y="6248400"/>
            <a:ext cx="2906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chemeClr val="tx2"/>
                </a:solidFill>
                <a:latin typeface="Arial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chemeClr val="tx2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chemeClr val="tx2"/>
                </a:solidFill>
                <a:latin typeface="Arial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chemeClr val="tx2"/>
                </a:solidFill>
                <a:latin typeface="Arial" charset="0"/>
                <a:ea typeface="+mn-ea"/>
                <a:cs typeface="+mn-cs"/>
              </a:rPr>
              <a:t>., p. </a:t>
            </a:r>
            <a:r>
              <a:rPr lang="en-US" sz="1200" kern="1200" dirty="0" smtClean="0">
                <a:solidFill>
                  <a:schemeClr val="tx2"/>
                </a:solidFill>
                <a:latin typeface="Arial" charset="0"/>
                <a:ea typeface="+mn-ea"/>
                <a:cs typeface="+mn-cs"/>
              </a:rPr>
              <a:t>134</a:t>
            </a:r>
            <a:endParaRPr lang="en-US" sz="1200" kern="1200" dirty="0">
              <a:solidFill>
                <a:schemeClr val="tx2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1027"/>
          <p:cNvSpPr txBox="1">
            <a:spLocks noChangeArrowheads="1"/>
          </p:cNvSpPr>
          <p:nvPr/>
        </p:nvSpPr>
        <p:spPr bwMode="auto">
          <a:xfrm>
            <a:off x="2977474" y="5575755"/>
            <a:ext cx="322716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000" b="1" dirty="0">
                <a:solidFill>
                  <a:schemeClr val="tx2"/>
                </a:solidFill>
                <a:latin typeface="Verdana" pitchFamily="34" charset="0"/>
              </a:rPr>
              <a:t>New World Monkeys:</a:t>
            </a:r>
          </a:p>
          <a:p>
            <a:pPr eaLnBrk="1" hangingPunct="1"/>
            <a:r>
              <a:rPr lang="en-US" sz="2000" b="1" dirty="0">
                <a:solidFill>
                  <a:schemeClr val="tx2"/>
                </a:solidFill>
                <a:latin typeface="Verdana" pitchFamily="34" charset="0"/>
              </a:rPr>
              <a:t>Howler monkeys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551563" y="4572004"/>
            <a:ext cx="6110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p. </a:t>
            </a:r>
            <a:r>
              <a:rPr lang="en-US" sz="1200" dirty="0" smtClean="0"/>
              <a:t>133</a:t>
            </a:r>
            <a:endParaRPr lang="en-US" sz="1200" dirty="0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113236" y="6248400"/>
            <a:ext cx="2906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chemeClr val="tx2"/>
                </a:solidFill>
                <a:latin typeface="Arial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chemeClr val="tx2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chemeClr val="tx2"/>
                </a:solidFill>
                <a:latin typeface="Arial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chemeClr val="tx2"/>
                </a:solidFill>
                <a:latin typeface="Arial" charset="0"/>
                <a:ea typeface="+mn-ea"/>
                <a:cs typeface="+mn-cs"/>
              </a:rPr>
              <a:t>., p. </a:t>
            </a:r>
            <a:r>
              <a:rPr lang="en-US" sz="1200" kern="1200" dirty="0" smtClean="0">
                <a:solidFill>
                  <a:schemeClr val="tx2"/>
                </a:solidFill>
                <a:latin typeface="Arial" charset="0"/>
                <a:ea typeface="+mn-ea"/>
                <a:cs typeface="+mn-cs"/>
              </a:rPr>
              <a:t>134</a:t>
            </a:r>
            <a:endParaRPr lang="en-US" sz="1200" kern="1200" dirty="0">
              <a:solidFill>
                <a:schemeClr val="tx2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" name="Picture 9" descr="06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931500"/>
            <a:ext cx="7772400" cy="4313682"/>
          </a:xfrm>
          <a:prstGeom prst="rect">
            <a:avLst/>
          </a:prstGeom>
        </p:spPr>
      </p:pic>
      <p:pic>
        <p:nvPicPr>
          <p:cNvPr id="12" name="Picture 11" descr="0620_th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805" y="4870130"/>
            <a:ext cx="1260823" cy="1302070"/>
          </a:xfrm>
          <a:prstGeom prst="rect">
            <a:avLst/>
          </a:prstGeom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431822" y="5666605"/>
            <a:ext cx="6110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p. </a:t>
            </a:r>
            <a:r>
              <a:rPr lang="en-US" sz="1200" dirty="0" smtClean="0"/>
              <a:t>133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1027"/>
          <p:cNvSpPr txBox="1">
            <a:spLocks noChangeArrowheads="1"/>
          </p:cNvSpPr>
          <p:nvPr/>
        </p:nvSpPr>
        <p:spPr bwMode="auto">
          <a:xfrm>
            <a:off x="1857377" y="5961744"/>
            <a:ext cx="53479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Verdana" pitchFamily="34" charset="0"/>
              </a:rPr>
              <a:t>New World Monkey: Woolly Monkey</a:t>
            </a:r>
          </a:p>
        </p:txBody>
      </p:sp>
      <p:pic>
        <p:nvPicPr>
          <p:cNvPr id="38915" name="Picture 1028" descr="wooly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4"/>
            <a:ext cx="5105400" cy="585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Text Box 1029"/>
          <p:cNvSpPr txBox="1">
            <a:spLocks noChangeArrowheads="1"/>
          </p:cNvSpPr>
          <p:nvPr/>
        </p:nvSpPr>
        <p:spPr bwMode="auto">
          <a:xfrm>
            <a:off x="3230339" y="6245554"/>
            <a:ext cx="26865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1200" i="1" dirty="0">
                <a:solidFill>
                  <a:schemeClr val="tx2"/>
                </a:solidFill>
              </a:rPr>
              <a:t>The Primates</a:t>
            </a:r>
            <a:r>
              <a:rPr lang="en-US" sz="1200" dirty="0">
                <a:solidFill>
                  <a:schemeClr val="tx2"/>
                </a:solidFill>
              </a:rPr>
              <a:t>, Time-Life (1974) p. 47</a:t>
            </a:r>
          </a:p>
        </p:txBody>
      </p:sp>
      <p:pic>
        <p:nvPicPr>
          <p:cNvPr id="7" name="Picture 6" descr="0620_th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779" y="4648200"/>
            <a:ext cx="1260823" cy="1302070"/>
          </a:xfrm>
          <a:prstGeom prst="rect">
            <a:avLst/>
          </a:prstGeom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431822" y="5390833"/>
            <a:ext cx="6110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p. </a:t>
            </a:r>
            <a:r>
              <a:rPr lang="en-US" sz="1200" dirty="0" smtClean="0"/>
              <a:t>133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1026"/>
          <p:cNvSpPr txBox="1">
            <a:spLocks noChangeArrowheads="1"/>
          </p:cNvSpPr>
          <p:nvPr/>
        </p:nvSpPr>
        <p:spPr bwMode="auto">
          <a:xfrm>
            <a:off x="1820410" y="5939970"/>
            <a:ext cx="55098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Verdana" pitchFamily="34" charset="0"/>
              </a:rPr>
              <a:t>New World Monkey: Squirrel Monkey</a:t>
            </a:r>
          </a:p>
        </p:txBody>
      </p:sp>
      <p:sp>
        <p:nvSpPr>
          <p:cNvPr id="39939" name="Text Box 1028"/>
          <p:cNvSpPr txBox="1">
            <a:spLocks noChangeArrowheads="1"/>
          </p:cNvSpPr>
          <p:nvPr/>
        </p:nvSpPr>
        <p:spPr bwMode="auto">
          <a:xfrm>
            <a:off x="3244853" y="6248400"/>
            <a:ext cx="26865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1200" i="1" dirty="0">
                <a:solidFill>
                  <a:schemeClr val="tx2"/>
                </a:solidFill>
              </a:rPr>
              <a:t>The Primates</a:t>
            </a:r>
            <a:r>
              <a:rPr lang="en-US" sz="1200" dirty="0">
                <a:solidFill>
                  <a:schemeClr val="tx2"/>
                </a:solidFill>
              </a:rPr>
              <a:t>, Time-Life (1974) p. 49</a:t>
            </a:r>
          </a:p>
        </p:txBody>
      </p:sp>
      <p:pic>
        <p:nvPicPr>
          <p:cNvPr id="39940" name="Picture 1029" descr="monkey-squirr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762006"/>
            <a:ext cx="7315200" cy="509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0620_th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2" y="4648200"/>
            <a:ext cx="1260823" cy="1302070"/>
          </a:xfrm>
          <a:prstGeom prst="rect">
            <a:avLst/>
          </a:prstGeom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143001" y="5390833"/>
            <a:ext cx="6110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p. </a:t>
            </a:r>
            <a:r>
              <a:rPr lang="en-US" sz="1200" dirty="0" smtClean="0"/>
              <a:t>133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Old World Monkeys</a:t>
            </a:r>
          </a:p>
        </p:txBody>
      </p:sp>
      <p:sp>
        <p:nvSpPr>
          <p:cNvPr id="40963" name="Text Box 6"/>
          <p:cNvSpPr txBox="1">
            <a:spLocks noChangeArrowheads="1"/>
          </p:cNvSpPr>
          <p:nvPr/>
        </p:nvSpPr>
        <p:spPr bwMode="auto">
          <a:xfrm>
            <a:off x="4572002" y="2162181"/>
            <a:ext cx="31562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sz="2400">
                <a:latin typeface="Verdana" pitchFamily="34" charset="0"/>
              </a:rPr>
              <a:t>Old World Monkeys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2349501" y="5867401"/>
            <a:ext cx="458490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2000" b="1">
                <a:solidFill>
                  <a:schemeClr val="tx2"/>
                </a:solidFill>
                <a:latin typeface="Verdana" pitchFamily="34" charset="0"/>
              </a:rPr>
              <a:t>Old World Monkeys: Macaques</a:t>
            </a:r>
          </a:p>
        </p:txBody>
      </p:sp>
      <p:pic>
        <p:nvPicPr>
          <p:cNvPr id="4198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00266" y="381000"/>
            <a:ext cx="498633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0625_th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528" y="4546600"/>
            <a:ext cx="1559900" cy="1298448"/>
          </a:xfrm>
          <a:prstGeom prst="rect">
            <a:avLst/>
          </a:prstGeom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522536" y="5361805"/>
            <a:ext cx="6110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p. </a:t>
            </a:r>
            <a:r>
              <a:rPr lang="en-US" sz="1200" dirty="0" smtClean="0"/>
              <a:t>136</a:t>
            </a:r>
            <a:endParaRPr lang="en-US" sz="1200" dirty="0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113236" y="6248400"/>
            <a:ext cx="2906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chemeClr val="tx2"/>
                </a:solidFill>
                <a:latin typeface="Arial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chemeClr val="tx2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chemeClr val="tx2"/>
                </a:solidFill>
                <a:latin typeface="Arial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chemeClr val="tx2"/>
                </a:solidFill>
                <a:latin typeface="Arial" charset="0"/>
                <a:ea typeface="+mn-ea"/>
                <a:cs typeface="+mn-cs"/>
              </a:rPr>
              <a:t>., p. </a:t>
            </a:r>
            <a:r>
              <a:rPr lang="en-US" sz="1200" kern="1200" dirty="0" smtClean="0">
                <a:solidFill>
                  <a:schemeClr val="tx2"/>
                </a:solidFill>
                <a:latin typeface="Arial" charset="0"/>
                <a:ea typeface="+mn-ea"/>
                <a:cs typeface="+mn-cs"/>
              </a:rPr>
              <a:t>125</a:t>
            </a:r>
            <a:endParaRPr lang="en-US" sz="1200" kern="1200" dirty="0">
              <a:solidFill>
                <a:schemeClr val="tx2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6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52717"/>
            <a:ext cx="7772400" cy="5591412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217739" y="5867401"/>
            <a:ext cx="488627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Primate taxonomic classification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113235" y="6248400"/>
            <a:ext cx="2906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3300"/>
                </a:solidFill>
                <a:latin typeface="Arial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0033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3300"/>
                </a:solidFill>
                <a:latin typeface="Arial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rgbClr val="003300"/>
                </a:solidFill>
                <a:latin typeface="Arial" charset="0"/>
                <a:ea typeface="+mn-ea"/>
                <a:cs typeface="+mn-cs"/>
              </a:rPr>
              <a:t>., p. 129</a:t>
            </a:r>
          </a:p>
        </p:txBody>
      </p:sp>
      <p:sp>
        <p:nvSpPr>
          <p:cNvPr id="10" name="Oval 5"/>
          <p:cNvSpPr>
            <a:spLocks noChangeArrowheads="1"/>
          </p:cNvSpPr>
          <p:nvPr/>
        </p:nvSpPr>
        <p:spPr bwMode="auto">
          <a:xfrm>
            <a:off x="2881088" y="1280886"/>
            <a:ext cx="4191000" cy="3476172"/>
          </a:xfrm>
          <a:prstGeom prst="ellipse">
            <a:avLst/>
          </a:prstGeom>
          <a:noFill/>
          <a:ln w="5715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33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727450" y="2554073"/>
            <a:ext cx="2597150" cy="646331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Monkeys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2286000" y="6215742"/>
            <a:ext cx="458490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tx2"/>
                </a:solidFill>
                <a:latin typeface="Verdana" pitchFamily="34" charset="0"/>
              </a:rPr>
              <a:t>Old World Monkeys: Macaques</a:t>
            </a:r>
          </a:p>
        </p:txBody>
      </p:sp>
      <p:pic>
        <p:nvPicPr>
          <p:cNvPr id="43011" name="Picture 4" descr="12_5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3" y="4"/>
            <a:ext cx="4156075" cy="615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Text Box 9"/>
          <p:cNvSpPr txBox="1">
            <a:spLocks noChangeArrowheads="1"/>
          </p:cNvSpPr>
          <p:nvPr/>
        </p:nvSpPr>
        <p:spPr bwMode="auto">
          <a:xfrm>
            <a:off x="7310441" y="6019805"/>
            <a:ext cx="6110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p. 129</a:t>
            </a:r>
          </a:p>
        </p:txBody>
      </p:sp>
      <p:pic>
        <p:nvPicPr>
          <p:cNvPr id="7" name="Picture 6" descr="0625_th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528" y="4546600"/>
            <a:ext cx="1559900" cy="1298448"/>
          </a:xfrm>
          <a:prstGeom prst="rect">
            <a:avLst/>
          </a:prstGeom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522536" y="5361805"/>
            <a:ext cx="6110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p. </a:t>
            </a:r>
            <a:r>
              <a:rPr lang="en-US" sz="1200" dirty="0" smtClean="0"/>
              <a:t>136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4" descr="12_5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987431"/>
            <a:ext cx="7315200" cy="487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0625_th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528" y="4546600"/>
            <a:ext cx="1559900" cy="1298448"/>
          </a:xfrm>
          <a:prstGeom prst="rect">
            <a:avLst/>
          </a:prstGeom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522536" y="5361805"/>
            <a:ext cx="6110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p. </a:t>
            </a:r>
            <a:r>
              <a:rPr lang="en-US" sz="1200" dirty="0" smtClean="0"/>
              <a:t>136</a:t>
            </a:r>
            <a:endParaRPr lang="en-US" sz="1200" dirty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286000" y="6215742"/>
            <a:ext cx="458490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tx2"/>
                </a:solidFill>
                <a:latin typeface="Verdana" pitchFamily="34" charset="0"/>
              </a:rPr>
              <a:t>Old World Monkeys: Macaques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4" descr="12_5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650881"/>
            <a:ext cx="7315200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0625_th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528" y="4546600"/>
            <a:ext cx="1559900" cy="1298448"/>
          </a:xfrm>
          <a:prstGeom prst="rect">
            <a:avLst/>
          </a:prstGeom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522536" y="5361805"/>
            <a:ext cx="6110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p. </a:t>
            </a:r>
            <a:r>
              <a:rPr lang="en-US" sz="1200" dirty="0" smtClean="0"/>
              <a:t>136</a:t>
            </a:r>
            <a:endParaRPr lang="en-US" sz="1200" dirty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286000" y="6215742"/>
            <a:ext cx="458490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tx2"/>
                </a:solidFill>
                <a:latin typeface="Verdana" pitchFamily="34" charset="0"/>
              </a:rPr>
              <a:t>Old World Monkeys: Macaques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2438400" y="6339118"/>
            <a:ext cx="42478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abcnews.go.com/Technology/wireStory?id=5035837</a:t>
            </a:r>
            <a:endParaRPr lang="en-US" sz="12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762000"/>
            <a:ext cx="7315200" cy="5334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4" name="Picture 3" descr="0625_thm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528" y="5026152"/>
            <a:ext cx="1559900" cy="1298448"/>
          </a:xfrm>
          <a:prstGeom prst="rect">
            <a:avLst/>
          </a:prstGeom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522536" y="5867404"/>
            <a:ext cx="6110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p. </a:t>
            </a:r>
            <a:r>
              <a:rPr lang="en-US" sz="1200" dirty="0" smtClean="0"/>
              <a:t>136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3"/>
          <p:cNvSpPr txBox="1">
            <a:spLocks noChangeArrowheads="1"/>
          </p:cNvSpPr>
          <p:nvPr/>
        </p:nvSpPr>
        <p:spPr bwMode="auto">
          <a:xfrm>
            <a:off x="1662794" y="5773056"/>
            <a:ext cx="586731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2000" b="1" dirty="0">
                <a:solidFill>
                  <a:schemeClr val="tx2"/>
                </a:solidFill>
                <a:latin typeface="Verdana" pitchFamily="34" charset="0"/>
              </a:rPr>
              <a:t>Old World Monkeys: </a:t>
            </a:r>
            <a:r>
              <a:rPr lang="en-US" sz="2000" b="1" dirty="0" err="1">
                <a:solidFill>
                  <a:schemeClr val="tx2"/>
                </a:solidFill>
                <a:latin typeface="Verdana" pitchFamily="34" charset="0"/>
              </a:rPr>
              <a:t>Longtail</a:t>
            </a:r>
            <a:r>
              <a:rPr lang="en-US" sz="2000" b="1" dirty="0">
                <a:solidFill>
                  <a:schemeClr val="tx2"/>
                </a:solidFill>
                <a:latin typeface="Verdana" pitchFamily="34" charset="0"/>
              </a:rPr>
              <a:t> macaques</a:t>
            </a:r>
          </a:p>
        </p:txBody>
      </p:sp>
      <p:pic>
        <p:nvPicPr>
          <p:cNvPr id="4608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24960"/>
            <a:ext cx="7315200" cy="571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6" name="Text Box 10"/>
          <p:cNvSpPr txBox="1">
            <a:spLocks noChangeArrowheads="1"/>
          </p:cNvSpPr>
          <p:nvPr/>
        </p:nvSpPr>
        <p:spPr bwMode="auto">
          <a:xfrm>
            <a:off x="2069649" y="6244770"/>
            <a:ext cx="49788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1200" i="1" dirty="0">
                <a:solidFill>
                  <a:schemeClr val="tx2"/>
                </a:solidFill>
              </a:rPr>
              <a:t>Understanding Physical Anthropology and Archaeology, 9th ed</a:t>
            </a:r>
            <a:r>
              <a:rPr lang="en-US" sz="1200" dirty="0">
                <a:solidFill>
                  <a:schemeClr val="tx2"/>
                </a:solidFill>
              </a:rPr>
              <a:t>., p. 151</a:t>
            </a:r>
          </a:p>
        </p:txBody>
      </p:sp>
      <p:pic>
        <p:nvPicPr>
          <p:cNvPr id="7" name="Picture 6" descr="0625_th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528" y="4546600"/>
            <a:ext cx="1559900" cy="1298448"/>
          </a:xfrm>
          <a:prstGeom prst="rect">
            <a:avLst/>
          </a:prstGeom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522536" y="5361805"/>
            <a:ext cx="6110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p. </a:t>
            </a:r>
            <a:r>
              <a:rPr lang="en-US" sz="1200" dirty="0" smtClean="0"/>
              <a:t>136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2669951" y="6215742"/>
            <a:ext cx="382688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Old World Monkeys: Baboons</a:t>
            </a:r>
          </a:p>
        </p:txBody>
      </p:sp>
      <p:pic>
        <p:nvPicPr>
          <p:cNvPr id="47107" name="Picture 5" descr="12_5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0166" y="166918"/>
            <a:ext cx="3983037" cy="600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0625_th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528" y="4546600"/>
            <a:ext cx="1559900" cy="1298448"/>
          </a:xfrm>
          <a:prstGeom prst="rect">
            <a:avLst/>
          </a:prstGeom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522536" y="5361805"/>
            <a:ext cx="6110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p. </a:t>
            </a:r>
            <a:r>
              <a:rPr lang="en-US" sz="1200" dirty="0" smtClean="0"/>
              <a:t>136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3"/>
          <p:cNvSpPr txBox="1">
            <a:spLocks noChangeArrowheads="1"/>
          </p:cNvSpPr>
          <p:nvPr/>
        </p:nvSpPr>
        <p:spPr bwMode="auto">
          <a:xfrm>
            <a:off x="1160466" y="5923002"/>
            <a:ext cx="644439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2000" b="1" dirty="0">
                <a:solidFill>
                  <a:schemeClr val="tx2"/>
                </a:solidFill>
                <a:latin typeface="Verdana" pitchFamily="34" charset="0"/>
              </a:rPr>
              <a:t>Old World Monkey: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>
                <a:solidFill>
                  <a:schemeClr val="tx2"/>
                </a:solidFill>
                <a:latin typeface="Verdana" pitchFamily="34" charset="0"/>
              </a:rPr>
              <a:t>Savanna baboon (male)</a:t>
            </a:r>
          </a:p>
        </p:txBody>
      </p:sp>
      <p:pic>
        <p:nvPicPr>
          <p:cNvPr id="9" name="Picture 8" descr="0627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571" y="76200"/>
            <a:ext cx="6294631" cy="5943600"/>
          </a:xfrm>
          <a:prstGeom prst="rect">
            <a:avLst/>
          </a:prstGeom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113236" y="6248400"/>
            <a:ext cx="2906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chemeClr val="tx2"/>
                </a:solidFill>
                <a:latin typeface="Arial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chemeClr val="tx2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chemeClr val="tx2"/>
                </a:solidFill>
                <a:latin typeface="Arial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chemeClr val="tx2"/>
                </a:solidFill>
                <a:latin typeface="Arial" charset="0"/>
                <a:ea typeface="+mn-ea"/>
                <a:cs typeface="+mn-cs"/>
              </a:rPr>
              <a:t>., p. </a:t>
            </a:r>
            <a:r>
              <a:rPr lang="en-US" sz="1200" kern="1200" dirty="0" smtClean="0">
                <a:solidFill>
                  <a:schemeClr val="tx2"/>
                </a:solidFill>
                <a:latin typeface="Arial" charset="0"/>
                <a:ea typeface="+mn-ea"/>
                <a:cs typeface="+mn-cs"/>
              </a:rPr>
              <a:t>137</a:t>
            </a:r>
            <a:endParaRPr lang="en-US" sz="1200" kern="1200" dirty="0">
              <a:solidFill>
                <a:schemeClr val="tx2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1" name="Picture 10" descr="0625_th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528" y="4546600"/>
            <a:ext cx="1559900" cy="1298448"/>
          </a:xfrm>
          <a:prstGeom prst="rect">
            <a:avLst/>
          </a:prstGeom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522536" y="5361805"/>
            <a:ext cx="6110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p. </a:t>
            </a:r>
            <a:r>
              <a:rPr lang="en-US" sz="1200" dirty="0" smtClean="0"/>
              <a:t>136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3"/>
          <p:cNvSpPr txBox="1">
            <a:spLocks noChangeArrowheads="1"/>
          </p:cNvSpPr>
          <p:nvPr/>
        </p:nvSpPr>
        <p:spPr bwMode="auto">
          <a:xfrm>
            <a:off x="1160466" y="5923002"/>
            <a:ext cx="672331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2000" b="1" dirty="0">
                <a:solidFill>
                  <a:schemeClr val="tx2"/>
                </a:solidFill>
                <a:latin typeface="Verdana" pitchFamily="34" charset="0"/>
              </a:rPr>
              <a:t>Old World Monkey: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>
                <a:solidFill>
                  <a:schemeClr val="tx2"/>
                </a:solidFill>
                <a:latin typeface="Verdana" pitchFamily="34" charset="0"/>
              </a:rPr>
              <a:t>Savanna baboon </a:t>
            </a:r>
            <a:r>
              <a:rPr lang="en-US" sz="2000" b="1" dirty="0" smtClean="0">
                <a:solidFill>
                  <a:schemeClr val="tx2"/>
                </a:solidFill>
                <a:latin typeface="Verdana" pitchFamily="34" charset="0"/>
              </a:rPr>
              <a:t>(female</a:t>
            </a:r>
            <a:r>
              <a:rPr lang="en-US" sz="2000" b="1" dirty="0">
                <a:solidFill>
                  <a:schemeClr val="tx2"/>
                </a:solidFill>
                <a:latin typeface="Verdana" pitchFamily="34" charset="0"/>
              </a:rPr>
              <a:t>)</a:t>
            </a: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113236" y="6248400"/>
            <a:ext cx="2906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chemeClr val="tx2"/>
                </a:solidFill>
                <a:latin typeface="Arial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chemeClr val="tx2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chemeClr val="tx2"/>
                </a:solidFill>
                <a:latin typeface="Arial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chemeClr val="tx2"/>
                </a:solidFill>
                <a:latin typeface="Arial" charset="0"/>
                <a:ea typeface="+mn-ea"/>
                <a:cs typeface="+mn-cs"/>
              </a:rPr>
              <a:t>., p. </a:t>
            </a:r>
            <a:r>
              <a:rPr lang="en-US" sz="1200" kern="1200" dirty="0" smtClean="0">
                <a:solidFill>
                  <a:schemeClr val="tx2"/>
                </a:solidFill>
                <a:latin typeface="Arial" charset="0"/>
                <a:ea typeface="+mn-ea"/>
                <a:cs typeface="+mn-cs"/>
              </a:rPr>
              <a:t>137</a:t>
            </a:r>
            <a:endParaRPr lang="en-US" sz="1200" kern="1200" dirty="0">
              <a:solidFill>
                <a:schemeClr val="tx2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7" name="Picture 6" descr="0627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083" y="0"/>
            <a:ext cx="5393119" cy="5943600"/>
          </a:xfrm>
          <a:prstGeom prst="rect">
            <a:avLst/>
          </a:prstGeom>
        </p:spPr>
      </p:pic>
      <p:pic>
        <p:nvPicPr>
          <p:cNvPr id="8" name="Picture 7" descr="0625_th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528" y="4546600"/>
            <a:ext cx="1559900" cy="1298448"/>
          </a:xfrm>
          <a:prstGeom prst="rect">
            <a:avLst/>
          </a:prstGeom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1522536" y="5361805"/>
            <a:ext cx="6110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p. </a:t>
            </a:r>
            <a:r>
              <a:rPr lang="en-US" sz="1200" dirty="0" smtClean="0"/>
              <a:t>136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3"/>
          <p:cNvSpPr txBox="1">
            <a:spLocks noChangeArrowheads="1"/>
          </p:cNvSpPr>
          <p:nvPr/>
        </p:nvSpPr>
        <p:spPr bwMode="auto">
          <a:xfrm>
            <a:off x="2005014" y="5867401"/>
            <a:ext cx="511069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2000" b="1">
                <a:latin typeface="Verdana" pitchFamily="34" charset="0"/>
              </a:rPr>
              <a:t>Old World Monkeys: Baboon troop</a:t>
            </a:r>
          </a:p>
        </p:txBody>
      </p:sp>
      <p:pic>
        <p:nvPicPr>
          <p:cNvPr id="50179" name="Picture 10" descr="baboon_movemen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598619"/>
            <a:ext cx="7315200" cy="365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Text Box 11"/>
          <p:cNvSpPr txBox="1">
            <a:spLocks noChangeArrowheads="1"/>
          </p:cNvSpPr>
          <p:nvPr/>
        </p:nvSpPr>
        <p:spPr bwMode="auto">
          <a:xfrm>
            <a:off x="2362200" y="6308731"/>
            <a:ext cx="4225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1200"/>
              <a:t>DeVore (ed.),</a:t>
            </a:r>
            <a:r>
              <a:rPr lang="en-US" sz="1200" i="1"/>
              <a:t> Primate Behavior</a:t>
            </a:r>
            <a:r>
              <a:rPr lang="en-US" sz="1200"/>
              <a:t>, 1965) p. 70</a:t>
            </a:r>
          </a:p>
        </p:txBody>
      </p:sp>
      <p:pic>
        <p:nvPicPr>
          <p:cNvPr id="7" name="Picture 6" descr="0625_th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528" y="4546600"/>
            <a:ext cx="1559900" cy="1298448"/>
          </a:xfrm>
          <a:prstGeom prst="rect">
            <a:avLst/>
          </a:prstGeom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522536" y="5361805"/>
            <a:ext cx="6110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p. </a:t>
            </a:r>
            <a:r>
              <a:rPr lang="en-US" sz="1200" dirty="0" smtClean="0"/>
              <a:t>136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2514600" y="5881914"/>
            <a:ext cx="40927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tx2"/>
                </a:solidFill>
                <a:latin typeface="Verdana" pitchFamily="34" charset="0"/>
              </a:rPr>
              <a:t>Old World Monkey: Baboon</a:t>
            </a:r>
          </a:p>
        </p:txBody>
      </p:sp>
      <p:pic>
        <p:nvPicPr>
          <p:cNvPr id="51203" name="Picture 4" descr="12_5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14616" y="-14514"/>
            <a:ext cx="3862387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Text Box 5"/>
          <p:cNvSpPr txBox="1">
            <a:spLocks noChangeArrowheads="1"/>
          </p:cNvSpPr>
          <p:nvPr/>
        </p:nvSpPr>
        <p:spPr bwMode="auto">
          <a:xfrm>
            <a:off x="3180443" y="6248400"/>
            <a:ext cx="27600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1200" i="1" dirty="0">
                <a:solidFill>
                  <a:schemeClr val="tx2"/>
                </a:solidFill>
              </a:rPr>
              <a:t>The Primates</a:t>
            </a:r>
            <a:r>
              <a:rPr lang="en-US" sz="1200" dirty="0">
                <a:solidFill>
                  <a:schemeClr val="tx2"/>
                </a:solidFill>
              </a:rPr>
              <a:t>, Time-Life (1974) p. 119</a:t>
            </a:r>
          </a:p>
        </p:txBody>
      </p:sp>
      <p:pic>
        <p:nvPicPr>
          <p:cNvPr id="7" name="Picture 6" descr="0625_th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528" y="4546600"/>
            <a:ext cx="1559900" cy="1298448"/>
          </a:xfrm>
          <a:prstGeom prst="rect">
            <a:avLst/>
          </a:prstGeom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522536" y="5361805"/>
            <a:ext cx="6110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p. </a:t>
            </a:r>
            <a:r>
              <a:rPr lang="en-US" sz="1200" dirty="0" smtClean="0"/>
              <a:t>136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6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52717"/>
            <a:ext cx="7772400" cy="5591412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217739" y="5867401"/>
            <a:ext cx="488627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Primate taxonomic classification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113235" y="6248400"/>
            <a:ext cx="2906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3300"/>
                </a:solidFill>
                <a:latin typeface="Arial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0033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3300"/>
                </a:solidFill>
                <a:latin typeface="Arial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rgbClr val="003300"/>
                </a:solidFill>
                <a:latin typeface="Arial" charset="0"/>
                <a:ea typeface="+mn-ea"/>
                <a:cs typeface="+mn-cs"/>
              </a:rPr>
              <a:t>., p. 129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088733" y="1076980"/>
            <a:ext cx="2321469" cy="52322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/>
              <a:t>Anthropoids</a:t>
            </a:r>
          </a:p>
        </p:txBody>
      </p:sp>
      <p:sp>
        <p:nvSpPr>
          <p:cNvPr id="11" name="Oval 5"/>
          <p:cNvSpPr>
            <a:spLocks noChangeArrowheads="1"/>
          </p:cNvSpPr>
          <p:nvPr/>
        </p:nvSpPr>
        <p:spPr bwMode="auto">
          <a:xfrm>
            <a:off x="5410200" y="838200"/>
            <a:ext cx="990600" cy="914400"/>
          </a:xfrm>
          <a:prstGeom prst="ellipse">
            <a:avLst/>
          </a:prstGeom>
          <a:noFill/>
          <a:ln w="5715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4" descr="12_5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52916" y="0"/>
            <a:ext cx="417512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Text Box 5"/>
          <p:cNvSpPr txBox="1">
            <a:spLocks noChangeArrowheads="1"/>
          </p:cNvSpPr>
          <p:nvPr/>
        </p:nvSpPr>
        <p:spPr bwMode="auto">
          <a:xfrm>
            <a:off x="3136900" y="6244770"/>
            <a:ext cx="27600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1200" i="1" dirty="0">
                <a:solidFill>
                  <a:schemeClr val="tx2"/>
                </a:solidFill>
              </a:rPr>
              <a:t>The Primates</a:t>
            </a:r>
            <a:r>
              <a:rPr lang="en-US" sz="1200" dirty="0">
                <a:solidFill>
                  <a:schemeClr val="tx2"/>
                </a:solidFill>
              </a:rPr>
              <a:t>, Time-Life (1974) p. 117</a:t>
            </a:r>
          </a:p>
        </p:txBody>
      </p:sp>
      <p:pic>
        <p:nvPicPr>
          <p:cNvPr id="7" name="Picture 6" descr="0625_th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528" y="4546600"/>
            <a:ext cx="1559900" cy="1298448"/>
          </a:xfrm>
          <a:prstGeom prst="rect">
            <a:avLst/>
          </a:prstGeom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522536" y="5361805"/>
            <a:ext cx="6110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p. </a:t>
            </a:r>
            <a:r>
              <a:rPr lang="en-US" sz="1200" dirty="0" smtClean="0"/>
              <a:t>136</a:t>
            </a:r>
            <a:endParaRPr lang="en-US" sz="1200" dirty="0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574928" y="5878284"/>
            <a:ext cx="40927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Verdana" pitchFamily="34" charset="0"/>
              </a:rPr>
              <a:t>Old World Monkey: Baboon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3"/>
          <p:cNvSpPr txBox="1">
            <a:spLocks noChangeArrowheads="1"/>
          </p:cNvSpPr>
          <p:nvPr/>
        </p:nvSpPr>
        <p:spPr bwMode="auto">
          <a:xfrm>
            <a:off x="1066802" y="5776686"/>
            <a:ext cx="69878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2000" b="1" dirty="0">
                <a:solidFill>
                  <a:schemeClr val="tx2"/>
                </a:solidFill>
                <a:latin typeface="Verdana" pitchFamily="34" charset="0"/>
              </a:rPr>
              <a:t>Old World Monkeys: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>
                <a:solidFill>
                  <a:schemeClr val="tx2"/>
                </a:solidFill>
                <a:latin typeface="Verdana" pitchFamily="34" charset="0"/>
              </a:rPr>
              <a:t>Group of savanna baboons</a:t>
            </a:r>
          </a:p>
        </p:txBody>
      </p:sp>
      <p:pic>
        <p:nvPicPr>
          <p:cNvPr id="5325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066800"/>
            <a:ext cx="731520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4" name="Text Box 10"/>
          <p:cNvSpPr txBox="1">
            <a:spLocks noChangeArrowheads="1"/>
          </p:cNvSpPr>
          <p:nvPr/>
        </p:nvSpPr>
        <p:spPr bwMode="auto">
          <a:xfrm>
            <a:off x="2085752" y="6233886"/>
            <a:ext cx="49788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1200" i="1" dirty="0">
                <a:solidFill>
                  <a:schemeClr val="tx2"/>
                </a:solidFill>
              </a:rPr>
              <a:t>Understanding Physical Anthropology and Archaeology, 9th ed</a:t>
            </a:r>
            <a:r>
              <a:rPr lang="en-US" sz="1200" dirty="0">
                <a:solidFill>
                  <a:schemeClr val="tx2"/>
                </a:solidFill>
              </a:rPr>
              <a:t>., p. 156</a:t>
            </a:r>
          </a:p>
        </p:txBody>
      </p:sp>
      <p:pic>
        <p:nvPicPr>
          <p:cNvPr id="7" name="Picture 6" descr="0625_th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528" y="4546600"/>
            <a:ext cx="1559900" cy="1298448"/>
          </a:xfrm>
          <a:prstGeom prst="rect">
            <a:avLst/>
          </a:prstGeom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522536" y="5361805"/>
            <a:ext cx="6110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p. </a:t>
            </a:r>
            <a:r>
              <a:rPr lang="en-US" sz="1200" dirty="0" smtClean="0"/>
              <a:t>136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76200"/>
            <a:ext cx="6057900" cy="575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8" name="Text Box 10"/>
          <p:cNvSpPr txBox="1">
            <a:spLocks noChangeArrowheads="1"/>
          </p:cNvSpPr>
          <p:nvPr/>
        </p:nvSpPr>
        <p:spPr bwMode="auto">
          <a:xfrm>
            <a:off x="2100266" y="6248400"/>
            <a:ext cx="49788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1200" i="1" dirty="0">
                <a:solidFill>
                  <a:schemeClr val="tx2"/>
                </a:solidFill>
              </a:rPr>
              <a:t>Understanding Physical Anthropology and Archaeology, 9th ed</a:t>
            </a:r>
            <a:r>
              <a:rPr lang="en-US" sz="1200" dirty="0">
                <a:solidFill>
                  <a:schemeClr val="tx2"/>
                </a:solidFill>
              </a:rPr>
              <a:t>., p. 149</a:t>
            </a:r>
          </a:p>
        </p:txBody>
      </p:sp>
      <p:pic>
        <p:nvPicPr>
          <p:cNvPr id="7" name="Picture 6" descr="0625_th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528" y="4546600"/>
            <a:ext cx="1559900" cy="1298448"/>
          </a:xfrm>
          <a:prstGeom prst="rect">
            <a:avLst/>
          </a:prstGeom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522536" y="5361805"/>
            <a:ext cx="6110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p. </a:t>
            </a:r>
            <a:r>
              <a:rPr lang="en-US" sz="1200" dirty="0" smtClean="0"/>
              <a:t>136</a:t>
            </a:r>
            <a:endParaRPr lang="en-US" sz="1200" dirty="0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990601" y="5762172"/>
            <a:ext cx="717215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2000" b="1" dirty="0">
                <a:solidFill>
                  <a:schemeClr val="tx2"/>
                </a:solidFill>
                <a:latin typeface="Verdana" pitchFamily="34" charset="0"/>
              </a:rPr>
              <a:t>Old World Monkey: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>
                <a:solidFill>
                  <a:schemeClr val="tx2"/>
                </a:solidFill>
                <a:latin typeface="Verdana" pitchFamily="34" charset="0"/>
              </a:rPr>
              <a:t>Adolescent savanna baboons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4" descr="12_6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8151" y="4"/>
            <a:ext cx="3117850" cy="585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Text Box 5"/>
          <p:cNvSpPr txBox="1">
            <a:spLocks noChangeArrowheads="1"/>
          </p:cNvSpPr>
          <p:nvPr/>
        </p:nvSpPr>
        <p:spPr bwMode="auto">
          <a:xfrm>
            <a:off x="3179766" y="6248400"/>
            <a:ext cx="26865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1200" i="1" dirty="0">
                <a:solidFill>
                  <a:schemeClr val="tx2"/>
                </a:solidFill>
              </a:rPr>
              <a:t>The Primates</a:t>
            </a:r>
            <a:r>
              <a:rPr lang="en-US" sz="1200" dirty="0">
                <a:solidFill>
                  <a:schemeClr val="tx2"/>
                </a:solidFill>
              </a:rPr>
              <a:t>, Time-Life (1974) p. 54</a:t>
            </a:r>
          </a:p>
        </p:txBody>
      </p:sp>
      <p:pic>
        <p:nvPicPr>
          <p:cNvPr id="7" name="Picture 6" descr="0625_th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528" y="4546600"/>
            <a:ext cx="1559900" cy="1298448"/>
          </a:xfrm>
          <a:prstGeom prst="rect">
            <a:avLst/>
          </a:prstGeom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522536" y="5361805"/>
            <a:ext cx="6110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p. </a:t>
            </a:r>
            <a:r>
              <a:rPr lang="en-US" sz="1200" dirty="0" smtClean="0"/>
              <a:t>136</a:t>
            </a:r>
            <a:endParaRPr lang="en-US" sz="1200" dirty="0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778003" y="5881914"/>
            <a:ext cx="566231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Old World Monkey: Black and White </a:t>
            </a:r>
            <a:r>
              <a:rPr lang="en-US" sz="2000" b="1" dirty="0" err="1">
                <a:solidFill>
                  <a:schemeClr val="tx2"/>
                </a:solidFill>
              </a:rPr>
              <a:t>Colobus</a:t>
            </a:r>
            <a:endParaRPr lang="en-US" sz="20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4" descr="12_6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55863" y="4"/>
            <a:ext cx="4249738" cy="585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Text Box 5"/>
          <p:cNvSpPr txBox="1">
            <a:spLocks noChangeArrowheads="1"/>
          </p:cNvSpPr>
          <p:nvPr/>
        </p:nvSpPr>
        <p:spPr bwMode="auto">
          <a:xfrm>
            <a:off x="3208795" y="6245554"/>
            <a:ext cx="26865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1200" i="1" dirty="0">
                <a:solidFill>
                  <a:schemeClr val="tx2"/>
                </a:solidFill>
              </a:rPr>
              <a:t>The Primates</a:t>
            </a:r>
            <a:r>
              <a:rPr lang="en-US" sz="1200" dirty="0">
                <a:solidFill>
                  <a:schemeClr val="tx2"/>
                </a:solidFill>
              </a:rPr>
              <a:t>, Time-Life (1974) p. 54</a:t>
            </a:r>
          </a:p>
        </p:txBody>
      </p:sp>
      <p:pic>
        <p:nvPicPr>
          <p:cNvPr id="7" name="Picture 6" descr="0625_th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528" y="4546600"/>
            <a:ext cx="1559900" cy="1298448"/>
          </a:xfrm>
          <a:prstGeom prst="rect">
            <a:avLst/>
          </a:prstGeom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522536" y="5361805"/>
            <a:ext cx="6110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p. </a:t>
            </a:r>
            <a:r>
              <a:rPr lang="en-US" sz="1200" dirty="0" smtClean="0"/>
              <a:t>136</a:t>
            </a:r>
            <a:endParaRPr lang="en-US" sz="1200" dirty="0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374903" y="5863770"/>
            <a:ext cx="44087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Old World Monkey: Golden </a:t>
            </a:r>
            <a:r>
              <a:rPr lang="en-US" sz="2000" b="1" dirty="0" err="1">
                <a:solidFill>
                  <a:schemeClr val="tx2"/>
                </a:solidFill>
              </a:rPr>
              <a:t>Langur</a:t>
            </a:r>
            <a:endParaRPr lang="en-US" sz="20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4" descr="12_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0"/>
            <a:ext cx="7315200" cy="591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Text Box 5"/>
          <p:cNvSpPr txBox="1">
            <a:spLocks noChangeArrowheads="1"/>
          </p:cNvSpPr>
          <p:nvPr/>
        </p:nvSpPr>
        <p:spPr bwMode="auto">
          <a:xfrm>
            <a:off x="3136900" y="6248400"/>
            <a:ext cx="27714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1200" i="1" dirty="0">
                <a:solidFill>
                  <a:schemeClr val="tx2"/>
                </a:solidFill>
              </a:rPr>
              <a:t>The Primates</a:t>
            </a:r>
            <a:r>
              <a:rPr lang="en-US" sz="1200" dirty="0">
                <a:solidFill>
                  <a:schemeClr val="tx2"/>
                </a:solidFill>
              </a:rPr>
              <a:t>, Time-Life (1974) p. 100</a:t>
            </a:r>
          </a:p>
        </p:txBody>
      </p:sp>
      <p:pic>
        <p:nvPicPr>
          <p:cNvPr id="7" name="Picture 6" descr="0625_th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528" y="4546600"/>
            <a:ext cx="1559900" cy="1298448"/>
          </a:xfrm>
          <a:prstGeom prst="rect">
            <a:avLst/>
          </a:prstGeom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522536" y="5361805"/>
            <a:ext cx="6110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p. </a:t>
            </a:r>
            <a:r>
              <a:rPr lang="en-US" sz="1200" dirty="0" smtClean="0"/>
              <a:t>136</a:t>
            </a:r>
            <a:endParaRPr lang="en-US" sz="1200" dirty="0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717802" y="5862804"/>
            <a:ext cx="374031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Old World Monkeys: </a:t>
            </a:r>
            <a:r>
              <a:rPr lang="en-US" sz="2000" b="1" dirty="0" err="1">
                <a:solidFill>
                  <a:schemeClr val="tx2"/>
                </a:solidFill>
              </a:rPr>
              <a:t>Langurs</a:t>
            </a:r>
            <a:endParaRPr lang="en-US" sz="20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1027"/>
          <p:cNvSpPr txBox="1">
            <a:spLocks noChangeArrowheads="1"/>
          </p:cNvSpPr>
          <p:nvPr/>
        </p:nvSpPr>
        <p:spPr bwMode="auto">
          <a:xfrm>
            <a:off x="1752601" y="5758542"/>
            <a:ext cx="571342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2000" b="1" dirty="0">
                <a:solidFill>
                  <a:schemeClr val="tx2"/>
                </a:solidFill>
                <a:latin typeface="Verdana" pitchFamily="34" charset="0"/>
              </a:rPr>
              <a:t>Old World Monkeys: Hanuman </a:t>
            </a:r>
            <a:r>
              <a:rPr lang="en-US" sz="2000" b="1" dirty="0" err="1">
                <a:solidFill>
                  <a:schemeClr val="tx2"/>
                </a:solidFill>
                <a:latin typeface="Verdana" pitchFamily="34" charset="0"/>
              </a:rPr>
              <a:t>langurs</a:t>
            </a:r>
            <a:endParaRPr lang="en-US" sz="2000" b="1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58371" name="Picture 10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3" y="214086"/>
            <a:ext cx="4265613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4" name="Text Box 1034"/>
          <p:cNvSpPr txBox="1">
            <a:spLocks noChangeArrowheads="1"/>
          </p:cNvSpPr>
          <p:nvPr/>
        </p:nvSpPr>
        <p:spPr bwMode="auto">
          <a:xfrm>
            <a:off x="2085752" y="6248400"/>
            <a:ext cx="49788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1200" i="1" dirty="0">
                <a:solidFill>
                  <a:schemeClr val="tx2"/>
                </a:solidFill>
              </a:rPr>
              <a:t>Understanding Physical Anthropology and Archaeology, 9th ed</a:t>
            </a:r>
            <a:r>
              <a:rPr lang="en-US" sz="1200" dirty="0">
                <a:solidFill>
                  <a:schemeClr val="tx2"/>
                </a:solidFill>
              </a:rPr>
              <a:t>., p. 153</a:t>
            </a:r>
          </a:p>
        </p:txBody>
      </p:sp>
      <p:pic>
        <p:nvPicPr>
          <p:cNvPr id="7" name="Picture 6" descr="0625_th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546600"/>
            <a:ext cx="1559900" cy="1298448"/>
          </a:xfrm>
          <a:prstGeom prst="rect">
            <a:avLst/>
          </a:prstGeom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447801" y="5361805"/>
            <a:ext cx="6110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p. </a:t>
            </a:r>
            <a:r>
              <a:rPr lang="en-US" sz="1200" dirty="0" smtClean="0"/>
              <a:t>136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7600" y="1162050"/>
            <a:ext cx="69088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7600" y="1162050"/>
            <a:ext cx="69088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6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52717"/>
            <a:ext cx="7772400" cy="5591412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217739" y="5867401"/>
            <a:ext cx="488627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Primate taxonomic classification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113235" y="6248400"/>
            <a:ext cx="2906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3300"/>
                </a:solidFill>
                <a:latin typeface="Arial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0033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3300"/>
                </a:solidFill>
                <a:latin typeface="Arial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rgbClr val="003300"/>
                </a:solidFill>
                <a:latin typeface="Arial" charset="0"/>
                <a:ea typeface="+mn-ea"/>
                <a:cs typeface="+mn-cs"/>
              </a:rPr>
              <a:t>., p. 129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447802" y="2209800"/>
            <a:ext cx="2207657" cy="1107996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600" b="1" dirty="0"/>
              <a:t>Next</a:t>
            </a:r>
            <a:r>
              <a:rPr lang="en-US" sz="4400" b="1" dirty="0"/>
              <a:t>: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529138" y="4556126"/>
            <a:ext cx="1580882" cy="707886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dirty="0"/>
              <a:t>Apes </a:t>
            </a:r>
          </a:p>
        </p:txBody>
      </p:sp>
      <p:sp>
        <p:nvSpPr>
          <p:cNvPr id="11" name="Oval 5"/>
          <p:cNvSpPr>
            <a:spLocks noChangeArrowheads="1"/>
          </p:cNvSpPr>
          <p:nvPr/>
        </p:nvSpPr>
        <p:spPr bwMode="auto">
          <a:xfrm>
            <a:off x="5878515" y="2209800"/>
            <a:ext cx="2198687" cy="3124200"/>
          </a:xfrm>
          <a:prstGeom prst="ellipse">
            <a:avLst/>
          </a:prstGeom>
          <a:noFill/>
          <a:ln w="5715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6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52717"/>
            <a:ext cx="7772400" cy="5591412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217739" y="5867401"/>
            <a:ext cx="488627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Primate taxonomic classification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113235" y="6248400"/>
            <a:ext cx="2906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3300"/>
                </a:solidFill>
                <a:latin typeface="Arial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0033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3300"/>
                </a:solidFill>
                <a:latin typeface="Arial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rgbClr val="003300"/>
                </a:solidFill>
                <a:latin typeface="Arial" charset="0"/>
                <a:ea typeface="+mn-ea"/>
                <a:cs typeface="+mn-cs"/>
              </a:rPr>
              <a:t>., p. 129</a:t>
            </a:r>
          </a:p>
        </p:txBody>
      </p:sp>
      <p:sp>
        <p:nvSpPr>
          <p:cNvPr id="12" name="Oval 7"/>
          <p:cNvSpPr>
            <a:spLocks noChangeArrowheads="1"/>
          </p:cNvSpPr>
          <p:nvPr/>
        </p:nvSpPr>
        <p:spPr bwMode="auto">
          <a:xfrm>
            <a:off x="2862944" y="1807026"/>
            <a:ext cx="2209800" cy="2383974"/>
          </a:xfrm>
          <a:prstGeom prst="ellipse">
            <a:avLst/>
          </a:prstGeom>
          <a:noFill/>
          <a:ln w="5715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762000" y="2246297"/>
            <a:ext cx="2032864" cy="95410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/>
              <a:t>New World</a:t>
            </a:r>
          </a:p>
          <a:p>
            <a:r>
              <a:rPr lang="en-US" sz="2800" b="1" dirty="0"/>
              <a:t>Monkeys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6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57200"/>
            <a:ext cx="7772400" cy="5591412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217739" y="5867401"/>
            <a:ext cx="488627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Primate taxonomic classification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113235" y="6248400"/>
            <a:ext cx="2906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3300"/>
                </a:solidFill>
                <a:latin typeface="Arial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0033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3300"/>
                </a:solidFill>
                <a:latin typeface="Arial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rgbClr val="003300"/>
                </a:solidFill>
                <a:latin typeface="Arial" charset="0"/>
                <a:ea typeface="+mn-ea"/>
                <a:cs typeface="+mn-cs"/>
              </a:rPr>
              <a:t>., p. 129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081213" y="3549655"/>
            <a:ext cx="1891800" cy="95410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/>
              <a:t>Old World</a:t>
            </a:r>
          </a:p>
          <a:p>
            <a:r>
              <a:rPr lang="en-US" sz="2800" b="1" dirty="0"/>
              <a:t>Monkeys</a:t>
            </a: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4114800" y="2329542"/>
            <a:ext cx="2286000" cy="2438400"/>
          </a:xfrm>
          <a:prstGeom prst="ellipse">
            <a:avLst/>
          </a:prstGeom>
          <a:noFill/>
          <a:ln w="5715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6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52717"/>
            <a:ext cx="7772400" cy="5591412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217739" y="5867401"/>
            <a:ext cx="488627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Primate taxonomic classification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113235" y="6248400"/>
            <a:ext cx="2906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3300"/>
                </a:solidFill>
                <a:latin typeface="Arial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0033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3300"/>
                </a:solidFill>
                <a:latin typeface="Arial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rgbClr val="003300"/>
                </a:solidFill>
                <a:latin typeface="Arial" charset="0"/>
                <a:ea typeface="+mn-ea"/>
                <a:cs typeface="+mn-cs"/>
              </a:rPr>
              <a:t>., p. 129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419600" y="4189419"/>
            <a:ext cx="1603324" cy="138499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/>
              <a:t>Apes </a:t>
            </a:r>
          </a:p>
          <a:p>
            <a:r>
              <a:rPr lang="en-US" sz="2800" b="1" dirty="0"/>
              <a:t>and</a:t>
            </a:r>
          </a:p>
          <a:p>
            <a:r>
              <a:rPr lang="en-US" sz="2800" b="1" dirty="0"/>
              <a:t>Humans</a:t>
            </a: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5863770" y="2286000"/>
            <a:ext cx="2779486" cy="3124200"/>
          </a:xfrm>
          <a:prstGeom prst="ellipse">
            <a:avLst/>
          </a:prstGeom>
          <a:noFill/>
          <a:ln w="5715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Primates -- Monkeys</a:t>
            </a:r>
          </a:p>
        </p:txBody>
      </p:sp>
      <p:sp>
        <p:nvSpPr>
          <p:cNvPr id="145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017713"/>
            <a:ext cx="7543800" cy="4356100"/>
          </a:xfrm>
        </p:spPr>
        <p:txBody>
          <a:bodyPr>
            <a:spAutoFit/>
          </a:bodyPr>
          <a:lstStyle/>
          <a:p>
            <a:pPr marL="533400" indent="-533400">
              <a:lnSpc>
                <a:spcPct val="30000"/>
              </a:lnSpc>
              <a:buFontTx/>
              <a:buNone/>
            </a:pPr>
            <a:endParaRPr lang="en-US" smtClean="0">
              <a:solidFill>
                <a:schemeClr val="accent1"/>
              </a:solidFill>
            </a:endParaRPr>
          </a:p>
          <a:p>
            <a:pPr marL="533400" indent="-533400">
              <a:lnSpc>
                <a:spcPct val="80000"/>
              </a:lnSpc>
              <a:buFontTx/>
              <a:buNone/>
            </a:pPr>
            <a:r>
              <a:rPr lang="en-US" smtClean="0"/>
              <a:t>B. </a:t>
            </a:r>
            <a:r>
              <a:rPr lang="en-US" i="1" smtClean="0"/>
              <a:t>ANTHROPOIDS</a:t>
            </a:r>
          </a:p>
          <a:p>
            <a:pPr marL="533400" indent="-533400">
              <a:lnSpc>
                <a:spcPct val="80000"/>
              </a:lnSpc>
              <a:buFontTx/>
              <a:buNone/>
            </a:pPr>
            <a:r>
              <a:rPr lang="en-US" smtClean="0"/>
              <a:t>	</a:t>
            </a:r>
            <a:r>
              <a:rPr lang="en-US" sz="2800" smtClean="0"/>
              <a:t>1. </a:t>
            </a:r>
            <a:r>
              <a:rPr lang="en-US" sz="2800" i="1" smtClean="0"/>
              <a:t>Platyrrhines</a:t>
            </a:r>
            <a:r>
              <a:rPr lang="en-US" sz="2800" smtClean="0"/>
              <a:t> </a:t>
            </a:r>
            <a:r>
              <a:rPr lang="en-US" sz="2000" smtClean="0"/>
              <a:t>(“flat-nosed”)</a:t>
            </a:r>
          </a:p>
          <a:p>
            <a:pPr marL="533400" indent="-533400">
              <a:lnSpc>
                <a:spcPct val="90000"/>
              </a:lnSpc>
              <a:buFontTx/>
              <a:buNone/>
            </a:pPr>
            <a:r>
              <a:rPr lang="en-US" sz="2800" smtClean="0"/>
              <a:t>		  a. </a:t>
            </a:r>
            <a:r>
              <a:rPr lang="en-US" sz="2800" i="1" smtClean="0"/>
              <a:t>Ceboidea</a:t>
            </a:r>
          </a:p>
          <a:p>
            <a:pPr marL="2171700" lvl="4" indent="-342900">
              <a:lnSpc>
                <a:spcPct val="80000"/>
              </a:lnSpc>
              <a:buFontTx/>
              <a:buNone/>
            </a:pPr>
            <a:r>
              <a:rPr lang="en-US" smtClean="0"/>
              <a:t>(New World monkeys)</a:t>
            </a:r>
            <a:endParaRPr lang="en-US" sz="1200" smtClean="0"/>
          </a:p>
          <a:p>
            <a:pPr marL="533400" indent="-533400">
              <a:lnSpc>
                <a:spcPct val="80000"/>
              </a:lnSpc>
              <a:buFontTx/>
              <a:buNone/>
            </a:pPr>
            <a:r>
              <a:rPr lang="en-US" smtClean="0"/>
              <a:t>	</a:t>
            </a:r>
            <a:r>
              <a:rPr lang="en-US" sz="2800" smtClean="0"/>
              <a:t>2. </a:t>
            </a:r>
            <a:r>
              <a:rPr lang="en-US" sz="2800" i="1" smtClean="0"/>
              <a:t>Catarrhines</a:t>
            </a:r>
            <a:r>
              <a:rPr lang="en-US" sz="2800" smtClean="0"/>
              <a:t> </a:t>
            </a:r>
            <a:r>
              <a:rPr lang="en-US" sz="2000" smtClean="0"/>
              <a:t>(“down-nosed”)</a:t>
            </a:r>
          </a:p>
          <a:p>
            <a:pPr marL="533400" indent="-533400">
              <a:lnSpc>
                <a:spcPct val="0"/>
              </a:lnSpc>
              <a:buFontTx/>
              <a:buNone/>
            </a:pPr>
            <a:endParaRPr lang="en-US" sz="2400" smtClean="0"/>
          </a:p>
          <a:p>
            <a:pPr marL="533400" indent="-533400">
              <a:lnSpc>
                <a:spcPct val="90000"/>
              </a:lnSpc>
              <a:buFontTx/>
              <a:buNone/>
            </a:pPr>
            <a:r>
              <a:rPr lang="en-US" smtClean="0"/>
              <a:t>	</a:t>
            </a:r>
            <a:r>
              <a:rPr lang="en-US" sz="2800" smtClean="0"/>
              <a:t>	  a. </a:t>
            </a:r>
            <a:r>
              <a:rPr lang="en-US" sz="2800" i="1" smtClean="0"/>
              <a:t>Cercopithecoids</a:t>
            </a:r>
          </a:p>
          <a:p>
            <a:pPr marL="2171700" lvl="4" indent="-342900">
              <a:lnSpc>
                <a:spcPct val="80000"/>
              </a:lnSpc>
              <a:buFontTx/>
              <a:buNone/>
            </a:pPr>
            <a:r>
              <a:rPr lang="en-US" smtClean="0"/>
              <a:t>(Old World monkeys)</a:t>
            </a:r>
            <a:endParaRPr lang="en-US" sz="2800" i="1" smtClean="0"/>
          </a:p>
          <a:p>
            <a:pPr marL="533400" indent="-533400">
              <a:lnSpc>
                <a:spcPct val="90000"/>
              </a:lnSpc>
              <a:buFontTx/>
              <a:buNone/>
            </a:pPr>
            <a:r>
              <a:rPr lang="en-US" smtClean="0"/>
              <a:t>	</a:t>
            </a:r>
            <a:r>
              <a:rPr lang="en-US" smtClean="0">
                <a:solidFill>
                  <a:schemeClr val="accent1"/>
                </a:solidFill>
              </a:rPr>
              <a:t>	  </a:t>
            </a:r>
            <a:r>
              <a:rPr lang="en-US" sz="2800" smtClean="0"/>
              <a:t>b. </a:t>
            </a:r>
            <a:r>
              <a:rPr lang="en-US" sz="2800" i="1" smtClean="0"/>
              <a:t>Hominoidea</a:t>
            </a:r>
            <a:br>
              <a:rPr lang="en-US" sz="2800" i="1" smtClean="0"/>
            </a:br>
            <a:r>
              <a:rPr lang="en-US" sz="2800" i="1" smtClean="0"/>
              <a:t>		</a:t>
            </a:r>
            <a:r>
              <a:rPr lang="en-US" sz="2000" smtClean="0"/>
              <a:t>(apes and humans)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714376" y="1676400"/>
            <a:ext cx="31242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</a:pPr>
            <a:r>
              <a:rPr kumimoji="1" lang="en-US" sz="3200">
                <a:solidFill>
                  <a:schemeClr val="accent1"/>
                </a:solidFill>
                <a:latin typeface="Verdana" pitchFamily="34" charset="0"/>
              </a:rPr>
              <a:t>A. </a:t>
            </a:r>
            <a:r>
              <a:rPr kumimoji="1" lang="en-US" sz="3200" i="1">
                <a:solidFill>
                  <a:schemeClr val="accent1"/>
                </a:solidFill>
                <a:latin typeface="Verdana" pitchFamily="34" charset="0"/>
              </a:rPr>
              <a:t>PROSIMII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9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9203" grpId="0" build="p" autoUpdateAnimBg="0"/>
    </p:bldLst>
  </p:timing>
</p:sld>
</file>

<file path=ppt/theme/theme1.xml><?xml version="1.0" encoding="utf-8"?>
<a:theme xmlns:a="http://schemas.openxmlformats.org/drawingml/2006/main" name="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6353</TotalTime>
  <Words>995</Words>
  <Application>Microsoft Office PowerPoint</Application>
  <PresentationFormat>On-screen Show (4:3)</PresentationFormat>
  <Paragraphs>236</Paragraphs>
  <Slides>59</Slides>
  <Notes>44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59</vt:i4>
      </vt:variant>
    </vt:vector>
  </HeadingPairs>
  <TitlesOfParts>
    <vt:vector size="67" baseType="lpstr">
      <vt:lpstr>Meadow</vt:lpstr>
      <vt:lpstr>1_Meadow</vt:lpstr>
      <vt:lpstr>3_Default Design</vt:lpstr>
      <vt:lpstr>6_Default Design</vt:lpstr>
      <vt:lpstr>2_Meadow</vt:lpstr>
      <vt:lpstr>3_Meadow</vt:lpstr>
      <vt:lpstr>1_Default Design</vt:lpstr>
      <vt:lpstr>4_Meadow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Primates -- Monkeys</vt:lpstr>
      <vt:lpstr>PowerPoint Presentation</vt:lpstr>
      <vt:lpstr>PowerPoint Presentation</vt:lpstr>
      <vt:lpstr>PowerPoint Presentation</vt:lpstr>
      <vt:lpstr>New / Old World Monkeys</vt:lpstr>
      <vt:lpstr>PowerPoint Presentation</vt:lpstr>
      <vt:lpstr>New / Old World Monkeys</vt:lpstr>
      <vt:lpstr>PowerPoint Presentation</vt:lpstr>
      <vt:lpstr>PowerPoint Presentation</vt:lpstr>
      <vt:lpstr>PowerPoint Presentation</vt:lpstr>
      <vt:lpstr>New / Old World Monkeys</vt:lpstr>
      <vt:lpstr>New / Old World Monkeys</vt:lpstr>
      <vt:lpstr>PowerPoint Presentation</vt:lpstr>
      <vt:lpstr>New / Old World Monkeys</vt:lpstr>
      <vt:lpstr>PowerPoint Presentation</vt:lpstr>
      <vt:lpstr>New / Old World Monkeys</vt:lpstr>
      <vt:lpstr>PowerPoint Presentation</vt:lpstr>
      <vt:lpstr>PowerPoint Presentation</vt:lpstr>
      <vt:lpstr>New / Old World Monkeys</vt:lpstr>
      <vt:lpstr>PowerPoint Presentation</vt:lpstr>
      <vt:lpstr>New / Old World Monkeys</vt:lpstr>
      <vt:lpstr>New / Old World Monkeys</vt:lpstr>
      <vt:lpstr>New World Monkeys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Old World Monkeys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Timothy G. Roufs</dc:creator>
  <cp:lastModifiedBy>Tim Roufs</cp:lastModifiedBy>
  <cp:revision>435</cp:revision>
  <dcterms:created xsi:type="dcterms:W3CDTF">2000-06-25T20:57:16Z</dcterms:created>
  <dcterms:modified xsi:type="dcterms:W3CDTF">2011-09-29T22:09:55Z</dcterms:modified>
</cp:coreProperties>
</file>