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54" r:id="rId2"/>
    <p:sldMasterId id="2147483772" r:id="rId3"/>
    <p:sldMasterId id="2147483796" r:id="rId4"/>
    <p:sldMasterId id="2147483808" r:id="rId5"/>
    <p:sldMasterId id="2147483820" r:id="rId6"/>
    <p:sldMasterId id="2147483832" r:id="rId7"/>
    <p:sldMasterId id="2147483844" r:id="rId8"/>
    <p:sldMasterId id="2147483856" r:id="rId9"/>
    <p:sldMasterId id="2147483868" r:id="rId10"/>
    <p:sldMasterId id="2147483880" r:id="rId11"/>
    <p:sldMasterId id="2147483892" r:id="rId12"/>
  </p:sldMasterIdLst>
  <p:notesMasterIdLst>
    <p:notesMasterId r:id="rId80"/>
  </p:notesMasterIdLst>
  <p:sldIdLst>
    <p:sldId id="1231" r:id="rId13"/>
    <p:sldId id="1198" r:id="rId14"/>
    <p:sldId id="1131" r:id="rId15"/>
    <p:sldId id="1197" r:id="rId16"/>
    <p:sldId id="1199" r:id="rId17"/>
    <p:sldId id="1142" r:id="rId18"/>
    <p:sldId id="1200" r:id="rId19"/>
    <p:sldId id="1201" r:id="rId20"/>
    <p:sldId id="1202" r:id="rId21"/>
    <p:sldId id="1203" r:id="rId22"/>
    <p:sldId id="1204" r:id="rId23"/>
    <p:sldId id="1205" r:id="rId24"/>
    <p:sldId id="1206" r:id="rId25"/>
    <p:sldId id="1169" r:id="rId26"/>
    <p:sldId id="1129" r:id="rId27"/>
    <p:sldId id="1146" r:id="rId28"/>
    <p:sldId id="1029" r:id="rId29"/>
    <p:sldId id="1114" r:id="rId30"/>
    <p:sldId id="1094" r:id="rId31"/>
    <p:sldId id="1130" r:id="rId32"/>
    <p:sldId id="983" r:id="rId33"/>
    <p:sldId id="1159" r:id="rId34"/>
    <p:sldId id="1215" r:id="rId35"/>
    <p:sldId id="1216" r:id="rId36"/>
    <p:sldId id="1126" r:id="rId37"/>
    <p:sldId id="1211" r:id="rId38"/>
    <p:sldId id="1167" r:id="rId39"/>
    <p:sldId id="1220" r:id="rId40"/>
    <p:sldId id="1096" r:id="rId41"/>
    <p:sldId id="1097" r:id="rId42"/>
    <p:sldId id="1219" r:id="rId43"/>
    <p:sldId id="1116" r:id="rId44"/>
    <p:sldId id="1117" r:id="rId45"/>
    <p:sldId id="947" r:id="rId46"/>
    <p:sldId id="1180" r:id="rId47"/>
    <p:sldId id="1127" r:id="rId48"/>
    <p:sldId id="1184" r:id="rId49"/>
    <p:sldId id="1213" r:id="rId50"/>
    <p:sldId id="1217" r:id="rId51"/>
    <p:sldId id="1118" r:id="rId52"/>
    <p:sldId id="1098" r:id="rId53"/>
    <p:sldId id="1223" r:id="rId54"/>
    <p:sldId id="1100" r:id="rId55"/>
    <p:sldId id="1101" r:id="rId56"/>
    <p:sldId id="1185" r:id="rId57"/>
    <p:sldId id="1186" r:id="rId58"/>
    <p:sldId id="1183" r:id="rId59"/>
    <p:sldId id="1181" r:id="rId60"/>
    <p:sldId id="1195" r:id="rId61"/>
    <p:sldId id="1196" r:id="rId62"/>
    <p:sldId id="1032" r:id="rId63"/>
    <p:sldId id="1212" r:id="rId64"/>
    <p:sldId id="1168" r:id="rId65"/>
    <p:sldId id="1102" r:id="rId66"/>
    <p:sldId id="1224" r:id="rId67"/>
    <p:sldId id="1225" r:id="rId68"/>
    <p:sldId id="1226" r:id="rId69"/>
    <p:sldId id="1182" r:id="rId70"/>
    <p:sldId id="1194" r:id="rId71"/>
    <p:sldId id="1230" r:id="rId72"/>
    <p:sldId id="1229" r:id="rId73"/>
    <p:sldId id="1227" r:id="rId74"/>
    <p:sldId id="1192" r:id="rId75"/>
    <p:sldId id="1228" r:id="rId76"/>
    <p:sldId id="1135" r:id="rId77"/>
    <p:sldId id="1210" r:id="rId78"/>
    <p:sldId id="1221" r:id="rId79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 horzBarState="maximized">
    <p:restoredLeft sz="15621" autoAdjust="0"/>
    <p:restoredTop sz="94660" autoAdjust="0"/>
  </p:normalViewPr>
  <p:slideViewPr>
    <p:cSldViewPr>
      <p:cViewPr>
        <p:scale>
          <a:sx n="50" d="100"/>
          <a:sy n="50" d="100"/>
        </p:scale>
        <p:origin x="-43" y="-773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76" Type="http://schemas.openxmlformats.org/officeDocument/2006/relationships/slide" Target="slides/slide64.xml"/><Relationship Id="rId8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slide" Target="slides/slide54.xml"/><Relationship Id="rId74" Type="http://schemas.openxmlformats.org/officeDocument/2006/relationships/slide" Target="slides/slide62.xml"/><Relationship Id="rId79" Type="http://schemas.openxmlformats.org/officeDocument/2006/relationships/slide" Target="slides/slide67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9.xml"/><Relationship Id="rId82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slide" Target="slides/slide61.xml"/><Relationship Id="rId78" Type="http://schemas.openxmlformats.org/officeDocument/2006/relationships/slide" Target="slides/slide66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77" Type="http://schemas.openxmlformats.org/officeDocument/2006/relationships/slide" Target="slides/slide6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80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0.xml"/><Relationship Id="rId2" Type="http://schemas.openxmlformats.org/officeDocument/2006/relationships/slide" Target="slides/slide15.xml"/><Relationship Id="rId1" Type="http://schemas.openxmlformats.org/officeDocument/2006/relationships/slide" Target="slides/slide14.xml"/><Relationship Id="rId4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0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fld id="{82922859-6E0D-42B1-979E-517D096A1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37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91055F-1AAB-4BFF-849B-AB22A630721E}" type="slidenum">
              <a:rPr lang="en-US">
                <a:solidFill>
                  <a:srgbClr val="1F497D"/>
                </a:solidFill>
              </a:rPr>
              <a:pPr/>
              <a:t>1</a:t>
            </a:fld>
            <a:endParaRPr lang="en-US">
              <a:solidFill>
                <a:srgbClr val="1F497D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B6502705-50E8-4BBC-9505-12479C70FD0B}" type="slidenum">
              <a:rPr lang="en-US" sz="1200" kern="1200">
                <a:solidFill>
                  <a:srgbClr val="1F497D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 kern="1200">
              <a:solidFill>
                <a:srgbClr val="1F497D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B6502705-50E8-4BBC-9505-12479C70FD0B}" type="slidenum">
              <a:rPr lang="en-US" sz="1200" kern="1200">
                <a:solidFill>
                  <a:srgbClr val="1F497D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 kern="1200">
              <a:solidFill>
                <a:srgbClr val="1F497D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B6502705-50E8-4BBC-9505-12479C70FD0B}" type="slidenum">
              <a:rPr lang="en-US" sz="1200" kern="1200">
                <a:solidFill>
                  <a:srgbClr val="1F497D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 kern="1200">
              <a:solidFill>
                <a:srgbClr val="1F497D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68F0F2-10C3-43C6-8EEB-5C7FAD424E51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F4F1B1-1891-4E69-997B-8FB7AAB1A123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D28BB5-2C3F-4AE8-A9E0-F2A316BA9F53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003398-B42E-4D06-8424-67CC445DDAD1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532B0F-1E03-4149-8EAA-48376B98F003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532B0F-1E03-4149-8EAA-48376B98F003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532B0F-1E03-4149-8EAA-48376B98F003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408E10-038F-46C7-86F9-E6B9EF7075C9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B6502705-50E8-4BBC-9505-12479C70FD0B}" type="slidenum">
              <a:rPr lang="en-US" sz="1200" kern="1200">
                <a:solidFill>
                  <a:srgbClr val="1F497D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 kern="1200">
              <a:solidFill>
                <a:srgbClr val="1F497D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C7E9B5-26AC-4820-9669-403F96ADCAAC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FF938B21-4C0D-4FF9-AD08-BAEA4CE56210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FC4CC4-C0AA-4DBB-AAB5-3939E7E6C81F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240C1B-7114-49F9-BD09-2D5300E78D51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240C1B-7114-49F9-BD09-2D5300E78D51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CDC88D-2A7B-42D4-99CE-DDCDEBF31637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FDCC7D-49DD-4718-951B-62463993CE96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6384D2-CF7A-404A-B671-B9DD297EE882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91871E-A8BB-4F06-8AEC-09495E51EAD4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5491055F-1AAB-4BFF-849B-AB22A630721E}" type="slidenum">
              <a:rPr lang="en-US" sz="1200" kern="1200">
                <a:solidFill>
                  <a:srgbClr val="1F497D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 kern="1200">
              <a:solidFill>
                <a:srgbClr val="1F497D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07C8ED-BF13-4834-917D-FDBD77D76639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B6502705-50E8-4BBC-9505-12479C70FD0B}" type="slidenum">
              <a:rPr lang="en-US" sz="1200" kern="1200">
                <a:solidFill>
                  <a:srgbClr val="1F497D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sz="1200" kern="1200">
              <a:solidFill>
                <a:srgbClr val="1F497D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18C7E9B5-26AC-4820-9669-403F96ADCAAC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C01A8B-FD86-4CEE-972D-85BBA143531A}" type="slidenum">
              <a:rPr lang="en-US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7E2B33-08F7-486F-93F0-CD4F8379114F}" type="slidenum">
              <a:rPr lang="en-US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7E2B33-08F7-486F-93F0-CD4F8379114F}" type="slidenum">
              <a:rPr lang="en-US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E98DFD-C1E8-4778-BA56-A3D17FEDA071}" type="slidenum">
              <a:rPr lang="en-US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940176-B989-47D5-8AE1-A4A092B1891E}" type="slidenum">
              <a:rPr lang="en-US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A24D22-037A-4EA6-8EDF-C703C8E907A0}" type="slidenum">
              <a:rPr lang="en-US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53A8CA-7BA7-4426-9921-04F5D02711E1}" type="slidenum">
              <a:rPr lang="en-US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BF402FCC-4B1C-4789-A852-2248BA6B06E3}" type="slidenum">
              <a:rPr lang="en-US" sz="1200" kern="1200">
                <a:solidFill>
                  <a:srgbClr val="1F497D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 kern="1200">
              <a:solidFill>
                <a:srgbClr val="1F497D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80192F-7C3B-4EEA-9A69-DA91621700B2}" type="slidenum">
              <a:rPr lang="en-US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FDC7CC3-F13C-4B7D-886C-F346D77F8B02}" type="slidenum">
              <a:rPr lang="en-US" sz="1200" kern="1200">
                <a:solidFill>
                  <a:prstClr val="black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 sz="1200" kern="1200">
              <a:solidFill>
                <a:prstClr val="black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7F7346B-EE8F-4BAB-BB55-7AF244FB108B}" type="slidenum">
              <a:rPr lang="en-US" sz="1200" kern="1200">
                <a:solidFill>
                  <a:prstClr val="black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 sz="1200" kern="1200">
              <a:solidFill>
                <a:prstClr val="black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B6502705-50E8-4BBC-9505-12479C70FD0B}" type="slidenum">
              <a:rPr lang="en-US" sz="1200" kern="1200">
                <a:solidFill>
                  <a:srgbClr val="1F497D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 sz="1200" kern="1200">
              <a:solidFill>
                <a:srgbClr val="1F497D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82ED31-022C-4D72-82BC-DC6FD3DBE65D}" type="slidenum">
              <a:rPr lang="en-US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F3BF7B-22DD-484C-96F7-88B3456829E7}" type="slidenum">
              <a:rPr lang="en-US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F3BF7B-22DD-484C-96F7-88B3456829E7}" type="slidenum">
              <a:rPr lang="en-US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F3BF7B-22DD-484C-96F7-88B3456829E7}" type="slidenum">
              <a:rPr lang="en-US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F3BF7B-22DD-484C-96F7-88B3456829E7}" type="slidenum">
              <a:rPr lang="en-US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CBA1BF9-CDC3-4A11-B82D-F9EADD45EBF7}" type="slidenum">
              <a:rPr lang="en-US" sz="1200" kern="1200">
                <a:solidFill>
                  <a:prstClr val="black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n-US" sz="1200" kern="1200">
              <a:solidFill>
                <a:prstClr val="black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20DABC-DBDC-40A1-AD2B-6319D04A31D3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CBA1BF9-CDC3-4A11-B82D-F9EADD45EBF7}" type="slidenum">
              <a:rPr lang="en-US" sz="1200" kern="1200">
                <a:solidFill>
                  <a:prstClr val="black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en-US" sz="1200" kern="1200">
              <a:solidFill>
                <a:prstClr val="black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CBA1BF9-CDC3-4A11-B82D-F9EADD45EBF7}" type="slidenum">
              <a:rPr lang="en-US" sz="1200" kern="1200">
                <a:solidFill>
                  <a:prstClr val="black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en-US" sz="1200" kern="1200">
              <a:solidFill>
                <a:prstClr val="black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CBA1BF9-CDC3-4A11-B82D-F9EADD45EBF7}" type="slidenum">
              <a:rPr lang="en-US" sz="1200" kern="1200">
                <a:solidFill>
                  <a:prstClr val="black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en-US" sz="1200" kern="1200">
              <a:solidFill>
                <a:prstClr val="black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D97D0BE0-43DE-44CB-8429-C73C26C164BF}" type="slidenum">
              <a:rPr lang="en-US" sz="1200" kern="1200">
                <a:solidFill>
                  <a:srgbClr val="1F497D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en-US" sz="1200" kern="1200">
              <a:solidFill>
                <a:srgbClr val="1F497D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D97D0BE0-43DE-44CB-8429-C73C26C164BF}" type="slidenum">
              <a:rPr lang="en-US" sz="1200" kern="1200">
                <a:solidFill>
                  <a:srgbClr val="1F497D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n-US" sz="1200" kern="1200">
              <a:solidFill>
                <a:srgbClr val="1F497D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B6502705-50E8-4BBC-9505-12479C70FD0B}" type="slidenum">
              <a:rPr lang="en-US" sz="1200" kern="1200">
                <a:solidFill>
                  <a:srgbClr val="1F497D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66</a:t>
            </a:fld>
            <a:endParaRPr lang="en-US" sz="1200" kern="1200">
              <a:solidFill>
                <a:srgbClr val="1F497D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6009A998-A4E8-47AB-BD36-2F5CAD721A61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B6502705-50E8-4BBC-9505-12479C70FD0B}" type="slidenum">
              <a:rPr lang="en-US" sz="1200" kern="1200">
                <a:solidFill>
                  <a:srgbClr val="1F497D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 kern="1200">
              <a:solidFill>
                <a:srgbClr val="1F497D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B6502705-50E8-4BBC-9505-12479C70FD0B}" type="slidenum">
              <a:rPr lang="en-US" sz="1200" kern="1200">
                <a:solidFill>
                  <a:srgbClr val="1F497D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 kern="1200">
              <a:solidFill>
                <a:srgbClr val="1F497D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B6502705-50E8-4BBC-9505-12479C70FD0B}" type="slidenum">
              <a:rPr lang="en-US" sz="1200" kern="1200">
                <a:solidFill>
                  <a:srgbClr val="1F497D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 kern="1200">
              <a:solidFill>
                <a:srgbClr val="1F497D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B6502705-50E8-4BBC-9505-12479C70FD0B}" type="slidenum">
              <a:rPr lang="en-US" sz="1200" kern="1200">
                <a:solidFill>
                  <a:srgbClr val="1F497D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 kern="1200">
              <a:solidFill>
                <a:srgbClr val="1F497D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5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2051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2052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Line 2053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2054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Line 2055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2056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503241" name="Rectangle 2057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03242" name="Rectangle 205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2059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206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206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0B03329F-AE03-424C-9878-11F58BC214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F4C84-5617-4787-B213-BBF01AAE7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5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2051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0033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" name="Rectangle 2052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0033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Line 2053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0033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Rectangle 2054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0033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Line 2055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0033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" name="Rectangle 2056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0033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503241" name="Rectangle 2057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03242" name="Rectangle 205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2059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latin typeface="Verdana"/>
              <a:ea typeface="+mn-ea"/>
              <a:cs typeface="+mn-cs"/>
            </a:endParaRPr>
          </a:p>
        </p:txBody>
      </p:sp>
      <p:sp>
        <p:nvSpPr>
          <p:cNvPr id="12" name="Rectangle 206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latin typeface="Verdana"/>
              <a:ea typeface="+mn-ea"/>
              <a:cs typeface="+mn-cs"/>
            </a:endParaRPr>
          </a:p>
        </p:txBody>
      </p:sp>
      <p:sp>
        <p:nvSpPr>
          <p:cNvPr id="13" name="Rectangle 206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0B03329F-AE03-424C-9878-11F58BC214D7}" type="slidenum">
              <a:rPr lang="en-US" sz="1400" kern="1200"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C9FBF795-5961-4757-8B18-3947F71DAEAE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BD94183C-D32D-4D82-98E1-1B5B43AFBF64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E808C6F9-1C27-4A7F-939E-0B07BB131263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3FD4CB30-A941-4C03-B6BC-4C631C845B26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1C251D38-41AB-440D-A0FD-33354E74AE8B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646434E3-5E5A-43CC-B11A-07458B64E38D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C94A13F1-E4F9-4C1F-AE72-CE3FC03131C1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6AD7337F-BEEB-416E-AECA-391339A84ACB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8EDF4C84-5617-4787-B213-BBF01AAE7CA8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65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63355-6976-413B-A267-F9284FF2E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65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7BC63355-6976-413B-A267-F9284FF2E668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5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2051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0033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" name="Rectangle 2052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0033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Line 2053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0033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Rectangle 2054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0033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Line 2055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0033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" name="Rectangle 2056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0033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503241" name="Rectangle 2057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03242" name="Rectangle 205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2059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latin typeface="Verdana"/>
              <a:ea typeface="+mn-ea"/>
              <a:cs typeface="+mn-cs"/>
            </a:endParaRPr>
          </a:p>
        </p:txBody>
      </p:sp>
      <p:sp>
        <p:nvSpPr>
          <p:cNvPr id="12" name="Rectangle 206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latin typeface="Verdana"/>
              <a:ea typeface="+mn-ea"/>
              <a:cs typeface="+mn-cs"/>
            </a:endParaRPr>
          </a:p>
        </p:txBody>
      </p:sp>
      <p:sp>
        <p:nvSpPr>
          <p:cNvPr id="13" name="Rectangle 206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0B03329F-AE03-424C-9878-11F58BC214D7}" type="slidenum">
              <a:rPr lang="en-US" sz="1400" kern="1200"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C9FBF795-5961-4757-8B18-3947F71DAEAE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BD94183C-D32D-4D82-98E1-1B5B43AFBF64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E808C6F9-1C27-4A7F-939E-0B07BB131263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3FD4CB30-A941-4C03-B6BC-4C631C845B26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1C251D38-41AB-440D-A0FD-33354E74AE8B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646434E3-5E5A-43CC-B11A-07458B64E38D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C94A13F1-E4F9-4C1F-AE72-CE3FC03131C1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6AD7337F-BEEB-416E-AECA-391339A84ACB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85344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5345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EC9CDE8E-37F9-4EEF-BB98-9443D28A7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8EDF4C84-5617-4787-B213-BBF01AAE7CA8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65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7BC63355-6976-413B-A267-F9284FF2E668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1027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Rectangle 1028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Line 1029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Rectangle 1030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Line 1031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 1032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503241" name="Rectangle 103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03242" name="Rectangle 103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03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3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03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E477DE6A-0452-45FB-90A7-9B946D9D7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04342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AD538-7263-4F1C-A7FC-19689BDC1E52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444300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7EDA3-B7F2-46D8-BC3B-11EC8C316CA6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525292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C1ECF-31EC-4502-A256-2CF8789ED47D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84265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34F39-3271-4336-A810-DEE4E067BA2A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436308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9C965-4A1C-4ADC-AC95-E986394EB9A1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948314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421B7-34D3-44BB-9271-E72021056040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127089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3C954-3963-4F0D-B64E-6763AB77C012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6279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ECAB7-12FD-4B57-8F12-554465540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4FC80-C995-4408-A150-BE8B567960C6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67190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F0742-BEE0-4ECC-8912-B218385BFFEE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21160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304800"/>
            <a:ext cx="5676900" cy="565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88ABE-9E9E-453F-85AB-5D93AE467ACA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23559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0AC72-44C0-462D-A286-86F77D135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87D7F-F1BE-4AF8-9E15-A797EC7D4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BC815-AF7C-45C7-869C-6456ABABC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5F324-F6D3-4447-9F8B-F398E3C4B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219B3-9B1A-4487-B1B6-C97CC8EC9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6284B-EFA6-42A8-918B-1817DCF17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BF795-5961-4757-8B18-3947F71DA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64345-E834-465A-B549-F457ECEE3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79A7A-FA7D-4200-97BF-825447A7F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65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4831C-86A2-42C1-A2D4-A082E4760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DE5F1DA-D9D4-4F57-9919-343BA1E4C273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28B113A-8908-4C7C-A09C-007C137C73C1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F437434-87B3-48D8-A162-8A42ECD0B273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1EA161F-8CB5-4519-85B6-5DC6B00F6747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B8CACD7-A3BC-420C-BA9C-E33ACC28CA53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970FB9C-959F-412D-ADF0-F3F202B28EE9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4F7C2BE-6E6A-4E97-ADA3-8506E0B18218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4183C-D32D-4D82-98E1-1B5B43AFBF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39F8BE4-D9EC-4361-A8D2-066756899AD7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6B6CD44-4BA8-4D93-97A8-3C6FE2732606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5C4DECBA-CEAB-4F4A-BE61-AF97E8899A5F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7076E9B-1321-48E2-9566-3D653252429F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425A4BB6-894C-44B8-82DF-BF2103906BD4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BFFB1E5-AB19-4604-B55A-02E342449DD7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DC69D9C-EEAD-4C74-B308-525AF2A61CB2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F40362F-66D3-41C6-80F7-8841043561C5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50DC974A-82FF-4CF1-913A-A61BA60BDC56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9BF0B3F-F55D-437C-AC5A-A3193536B520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8C6F9-1C27-4A7F-939E-0B07BB131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1F78FA9-052B-42B0-A00B-5E47B19A4ED0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471B0CD0-DF4F-402A-9543-3235544EFEED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89D4CF6-0183-49E3-AF26-F3FB61F4E6A2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548B3E8-3E42-4120-9B01-38C6EF27E3E7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AB2F1FF-D6EC-4818-8FBC-04B392826BCF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425A4BB6-894C-44B8-82DF-BF2103906BD4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BFFB1E5-AB19-4604-B55A-02E342449DD7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DC69D9C-EEAD-4C74-B308-525AF2A61CB2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F40362F-66D3-41C6-80F7-8841043561C5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50DC974A-82FF-4CF1-913A-A61BA60BDC56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4CB30-A941-4C03-B6BC-4C631C845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9BF0B3F-F55D-437C-AC5A-A3193536B520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1F78FA9-052B-42B0-A00B-5E47B19A4ED0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471B0CD0-DF4F-402A-9543-3235544EFEED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89D4CF6-0183-49E3-AF26-F3FB61F4E6A2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548B3E8-3E42-4120-9B01-38C6EF27E3E7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AB2F1FF-D6EC-4818-8FBC-04B392826BCF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425A4BB6-894C-44B8-82DF-BF2103906BD4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BFFB1E5-AB19-4604-B55A-02E342449DD7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DC69D9C-EEAD-4C74-B308-525AF2A61CB2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F40362F-66D3-41C6-80F7-8841043561C5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51D38-41AB-440D-A0FD-33354E74A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50DC974A-82FF-4CF1-913A-A61BA60BDC56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9BF0B3F-F55D-437C-AC5A-A3193536B520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1F78FA9-052B-42B0-A00B-5E47B19A4ED0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471B0CD0-DF4F-402A-9543-3235544EFEED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89D4CF6-0183-49E3-AF26-F3FB61F4E6A2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548B3E8-3E42-4120-9B01-38C6EF27E3E7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AB2F1FF-D6EC-4818-8FBC-04B392826BCF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1027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" name="Rectangle 1028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Line 1029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Rectangle 1030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Line 1031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" name="Rectangle 1032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503241" name="Rectangle 103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03242" name="Rectangle 103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03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latin typeface="Verdana"/>
              <a:ea typeface="+mn-ea"/>
              <a:cs typeface="+mn-cs"/>
            </a:endParaRPr>
          </a:p>
        </p:txBody>
      </p:sp>
      <p:sp>
        <p:nvSpPr>
          <p:cNvPr id="12" name="Rectangle 103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latin typeface="Verdana"/>
              <a:ea typeface="+mn-ea"/>
              <a:cs typeface="+mn-cs"/>
            </a:endParaRPr>
          </a:p>
        </p:txBody>
      </p:sp>
      <p:sp>
        <p:nvSpPr>
          <p:cNvPr id="13" name="Rectangle 103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E477DE6A-0452-45FB-90A7-9B946D9D7F6F}" type="slidenum">
              <a:rPr lang="en-US" sz="1400" kern="1200"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7A2AD538-7263-4F1C-A7FC-19689BDC1E52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0037EDA3-B7F2-46D8-BC3B-11EC8C316CA6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434E3-5E5A-43CC-B11A-07458B64E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3BDC1ECF-31EC-4502-A256-2CF8789ED47D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CF934F39-3271-4336-A810-DEE4E067BA2A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3BA9C965-4A1C-4ADC-AC95-E986394EB9A1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CAA421B7-34D3-44BB-9271-E72021056040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8793C954-3963-4F0D-B64E-6763AB77C012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C344FC80-C995-4408-A150-BE8B567960C6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9A3F0742-BEE0-4ECC-8912-B218385BFFEE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304800"/>
            <a:ext cx="5676900" cy="565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CFE88ABE-9E9E-453F-85AB-5D93AE467ACA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04B845D-2B11-4937-A3DA-BCDE2FEC544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5D56040-D2D2-4015-A3A4-7EA82FE1F768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A13F1-E4F9-4C1F-AE72-CE3FC0313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440D2571-C7FF-4C3C-9EAC-7B71BC47207F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3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3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52CDA8C-2D3B-4ED4-9296-BE68923A77C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E1BD8E9-2DB8-4D29-A557-F48686EDB51F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5EFCE6A5-3E85-4F5C-BD8E-648BAFAF8708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347CF2D-8A2A-4F4F-990A-6057C04E15C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53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95F0627-6A55-4108-AA1D-0EC74D0AA998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F75495E-4032-4361-BDC5-505D615497C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5A627968-E442-42CC-9E4E-7F4CDC8AAC1F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41"/>
            <a:ext cx="603673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4D2E294B-55DC-4F6B-93BB-8AF5F4B0A55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5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2051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0033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" name="Rectangle 2052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0033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Line 2053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0033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Rectangle 2054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0033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Line 2055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0033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" name="Rectangle 2056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0033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503241" name="Rectangle 2057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03242" name="Rectangle 205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2059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latin typeface="Verdana"/>
              <a:ea typeface="+mn-ea"/>
              <a:cs typeface="+mn-cs"/>
            </a:endParaRPr>
          </a:p>
        </p:txBody>
      </p:sp>
      <p:sp>
        <p:nvSpPr>
          <p:cNvPr id="12" name="Rectangle 206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latin typeface="Verdana"/>
              <a:ea typeface="+mn-ea"/>
              <a:cs typeface="+mn-cs"/>
            </a:endParaRPr>
          </a:p>
        </p:txBody>
      </p:sp>
      <p:sp>
        <p:nvSpPr>
          <p:cNvPr id="13" name="Rectangle 206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0B03329F-AE03-424C-9878-11F58BC214D7}" type="slidenum">
              <a:rPr lang="en-US" sz="1400" kern="1200"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7337F-BEEB-416E-AECA-391339A84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C9FBF795-5961-4757-8B18-3947F71DAEAE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BD94183C-D32D-4D82-98E1-1B5B43AFBF64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E808C6F9-1C27-4A7F-939E-0B07BB131263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3FD4CB30-A941-4C03-B6BC-4C631C845B26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1C251D38-41AB-440D-A0FD-33354E74AE8B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646434E3-5E5A-43CC-B11A-07458B64E38D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C94A13F1-E4F9-4C1F-AE72-CE3FC03131C1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6AD7337F-BEEB-416E-AECA-391339A84ACB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8EDF4C84-5617-4787-B213-BBF01AAE7CA8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65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7BC63355-6976-413B-A267-F9284FF2E668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210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0221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02212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02213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02214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02215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0221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0221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221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222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 smtClean="0">
                <a:latin typeface="+mn-lt"/>
              </a:defRPr>
            </a:lvl1pPr>
          </a:lstStyle>
          <a:p>
            <a:pPr>
              <a:defRPr/>
            </a:pPr>
            <a:fld id="{1D634D4F-648D-41CC-9107-7FA6FB790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210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221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2212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2213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2214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2215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221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0221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sz="1400" smtClean="0"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50221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 smtClean="0">
                <a:latin typeface="+mn-lt"/>
              </a:defRPr>
            </a:lvl1pPr>
          </a:lstStyle>
          <a:p>
            <a:pPr algn="ctr" rtl="0" fontAlgn="base"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50222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 smtClean="0"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fld id="{1D634D4F-648D-41CC-9107-7FA6FB7902DC}" type="slidenum">
              <a:rPr lang="en-US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rtl="0" fontAlgn="base"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210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221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2212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2213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2214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2215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221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0221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sz="1400" smtClean="0"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50221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 smtClean="0">
                <a:latin typeface="+mn-lt"/>
              </a:defRPr>
            </a:lvl1pPr>
          </a:lstStyle>
          <a:p>
            <a:pPr algn="ctr" rtl="0" fontAlgn="base"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50222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 smtClean="0"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fld id="{1D634D4F-648D-41CC-9107-7FA6FB7902DC}" type="slidenum">
              <a:rPr lang="en-US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rtl="0" fontAlgn="base"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210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0221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02212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02213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02214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02215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0221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0221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150221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150222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2F33DE22-84A7-47A7-9488-177CFDA94790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7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418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52419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52420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52421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52422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52423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5242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5242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242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242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 smtClean="0">
                <a:latin typeface="+mn-lt"/>
              </a:defRPr>
            </a:lvl1pPr>
          </a:lstStyle>
          <a:p>
            <a:pPr>
              <a:defRPr/>
            </a:pPr>
            <a:fld id="{B201FE01-E11C-46DE-88D1-4CE3DEC37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2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52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52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E09D7AA6-7EA1-4628-B6E9-7927CCE76B44}" type="slidenum">
              <a:rPr lang="en-US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2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52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52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3C4F2AA2-B70F-4FF2-BFD0-8605F2B95D0A}" type="slidenum">
              <a:rPr lang="en-US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2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52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52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3C4F2AA2-B70F-4FF2-BFD0-8605F2B95D0A}" type="slidenum">
              <a:rPr lang="en-US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2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52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52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3C4F2AA2-B70F-4FF2-BFD0-8605F2B95D0A}" type="slidenum">
              <a:rPr lang="en-US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210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221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2212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2213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2214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2215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221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0221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50221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 algn="ctr" rtl="0" fontAlgn="base"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50222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fld id="{2F33DE22-84A7-47A7-9488-177CFDA94790}" type="slidenum">
              <a:rPr lang="en-US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rtl="0" fontAlgn="base"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47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400" b="0" i="0">
                <a:solidFill>
                  <a:schemeClr val="tx1"/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747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 i="0">
                <a:solidFill>
                  <a:schemeClr val="tx1"/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747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 i="0">
                <a:solidFill>
                  <a:schemeClr val="tx1"/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47E6CE5-0F50-42F1-8A8E-A19145DF2C20}" type="slidenum"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210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221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2212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2213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2214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2215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221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0221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sz="1400" smtClean="0"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50221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 smtClean="0">
                <a:latin typeface="+mn-lt"/>
              </a:defRPr>
            </a:lvl1pPr>
          </a:lstStyle>
          <a:p>
            <a:pPr algn="ctr" rtl="0" fontAlgn="base"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50222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 smtClean="0"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fld id="{1D634D4F-648D-41CC-9107-7FA6FB7902DC}" type="slidenum">
              <a:rPr lang="en-US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rtl="0" fontAlgn="base"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.umn.edu/cla/faculty/troufs/anth1602/pcprim.html#Ap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scovery.com/stories/nature/orangs/report7.html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erbuilder.com/TV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am.com/article.cfm?chanID=sa003&amp;articleID=000C1A68-BA52-11F6-BA5283414B7F0000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ews/2005/050124/full/050124-7.html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d.umn.edu/cla/faculty/troufs/anth1602/pcgoodal.html#Jane_Goodall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sobserver.com/689/story/1043421.html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nbc.msn.com/id/24878149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3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nationalgeographic.com/news/2008/08/080805-gorillas-congo.html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nationalgeographic.com/news/2008/09/080916-bush-meat.html?source=rss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nationalgeographic.com/news/2008/09/080916-bush-meat.html?source=rss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1602/PowerPoint/pcpp-14/pc-14.ppt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403351" y="190500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4400" b="1">
              <a:solidFill>
                <a:srgbClr val="FFFFFF"/>
              </a:solidFill>
            </a:endParaRPr>
          </a:p>
        </p:txBody>
      </p:sp>
      <p:sp>
        <p:nvSpPr>
          <p:cNvPr id="6148" name="Oval 4"/>
          <p:cNvSpPr>
            <a:spLocks noChangeArrowheads="1"/>
          </p:cNvSpPr>
          <p:nvPr/>
        </p:nvSpPr>
        <p:spPr bwMode="auto">
          <a:xfrm>
            <a:off x="990600" y="1509713"/>
            <a:ext cx="7086600" cy="6858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77800"/>
            <a:ext cx="8128000" cy="65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838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6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52717"/>
            <a:ext cx="7772400" cy="5591412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17739" y="5867401"/>
            <a:ext cx="488627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Primate taxonomic classification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113235" y="6248400"/>
            <a:ext cx="2906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Understanding Humans, 10</a:t>
            </a:r>
            <a:r>
              <a:rPr lang="en-US" sz="1200" i="1" kern="1200" baseline="300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th</a:t>
            </a:r>
            <a:r>
              <a:rPr lang="en-US" sz="1200" i="1" kern="12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., p. 129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317994" y="4401456"/>
            <a:ext cx="2082800" cy="51911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/>
              <a:t>Orangutan 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6172200" y="2514600"/>
            <a:ext cx="685800" cy="1905000"/>
          </a:xfrm>
          <a:prstGeom prst="downArrow">
            <a:avLst>
              <a:gd name="adj1" fmla="val 50000"/>
              <a:gd name="adj2" fmla="val 69444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6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52717"/>
            <a:ext cx="7772400" cy="5591412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17739" y="5867401"/>
            <a:ext cx="488627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Primate taxonomic classification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113235" y="6248400"/>
            <a:ext cx="2906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Understanding Humans, 10</a:t>
            </a:r>
            <a:r>
              <a:rPr lang="en-US" sz="1200" i="1" kern="1200" baseline="300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th</a:t>
            </a:r>
            <a:r>
              <a:rPr lang="en-US" sz="1200" i="1" kern="12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., p. 129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825774" y="4404860"/>
            <a:ext cx="1519968" cy="52322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/>
              <a:t>Gorilla 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6705600" y="2514600"/>
            <a:ext cx="685800" cy="1905000"/>
          </a:xfrm>
          <a:prstGeom prst="downArrow">
            <a:avLst>
              <a:gd name="adj1" fmla="val 50000"/>
              <a:gd name="adj2" fmla="val 69444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6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52717"/>
            <a:ext cx="7772400" cy="5591412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17739" y="5867401"/>
            <a:ext cx="488627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Primate taxonomic classification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113235" y="6248400"/>
            <a:ext cx="2906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Understanding Humans, 10</a:t>
            </a:r>
            <a:r>
              <a:rPr lang="en-US" sz="1200" i="1" kern="1200" baseline="300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th</a:t>
            </a:r>
            <a:r>
              <a:rPr lang="en-US" sz="1200" i="1" kern="12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., p. 129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7297056" y="2514600"/>
            <a:ext cx="685800" cy="1905000"/>
          </a:xfrm>
          <a:prstGeom prst="downArrow">
            <a:avLst>
              <a:gd name="adj1" fmla="val 50000"/>
              <a:gd name="adj2" fmla="val 69444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035652" y="4415970"/>
            <a:ext cx="2379662" cy="51911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/>
              <a:t>Chimpanzee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6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52717"/>
            <a:ext cx="7772400" cy="5591412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17739" y="5867401"/>
            <a:ext cx="488627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Primate taxonomic classification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113235" y="6248400"/>
            <a:ext cx="2906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Understanding Humans, 10</a:t>
            </a:r>
            <a:r>
              <a:rPr lang="en-US" sz="1200" i="1" kern="1200" baseline="300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th</a:t>
            </a:r>
            <a:r>
              <a:rPr lang="en-US" sz="1200" i="1" kern="12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., p. 129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7696200" y="2895600"/>
            <a:ext cx="838200" cy="990600"/>
          </a:xfrm>
          <a:prstGeom prst="ellips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716588" y="3276374"/>
            <a:ext cx="1903412" cy="51911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/>
              <a:t>Hominids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Hominoidea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362200"/>
            <a:ext cx="3810000" cy="579438"/>
          </a:xfrm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3200" smtClean="0"/>
              <a:t>Hylobates</a:t>
            </a:r>
            <a:endParaRPr lang="en-US" sz="2400" smtClean="0"/>
          </a:p>
        </p:txBody>
      </p:sp>
      <p:sp>
        <p:nvSpPr>
          <p:cNvPr id="18257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2316163"/>
            <a:ext cx="4495800" cy="579437"/>
          </a:xfrm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3200" smtClean="0"/>
              <a:t>gibbon</a:t>
            </a:r>
            <a:endParaRPr lang="en-US" sz="2000" smtClean="0"/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914400" y="1600200"/>
            <a:ext cx="350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</a:pPr>
            <a:r>
              <a:rPr kumimoji="1" lang="en-US" sz="2400">
                <a:latin typeface="Verdana" pitchFamily="34" charset="0"/>
              </a:rPr>
              <a:t>Family</a:t>
            </a:r>
            <a:r>
              <a:rPr kumimoji="1" lang="en-US" sz="3600">
                <a:latin typeface="Verdana" pitchFamily="34" charset="0"/>
              </a:rPr>
              <a:t> </a:t>
            </a:r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914400" y="3146425"/>
            <a:ext cx="38100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</a:pPr>
            <a:r>
              <a:rPr kumimoji="1" lang="en-US" sz="3200">
                <a:latin typeface="Verdana" pitchFamily="34" charset="0"/>
              </a:rPr>
              <a:t>Pongids</a:t>
            </a:r>
          </a:p>
          <a:p>
            <a:pPr marL="342900" indent="-342900" algn="l">
              <a:lnSpc>
                <a:spcPct val="6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1" lang="en-US" sz="3200" i="1">
                <a:latin typeface="Verdana" pitchFamily="34" charset="0"/>
              </a:rPr>
              <a:t>	</a:t>
            </a:r>
            <a:r>
              <a:rPr kumimoji="1" lang="en-US" sz="2400">
                <a:latin typeface="Verdana" pitchFamily="34" charset="0"/>
              </a:rPr>
              <a:t>(“great apes”)</a:t>
            </a:r>
            <a:endParaRPr kumimoji="1" lang="en-US">
              <a:latin typeface="Verdana" pitchFamily="34" charset="0"/>
            </a:endParaRPr>
          </a:p>
        </p:txBody>
      </p:sp>
      <p:sp>
        <p:nvSpPr>
          <p:cNvPr id="23559" name="Rectangle 8"/>
          <p:cNvSpPr>
            <a:spLocks noChangeArrowheads="1"/>
          </p:cNvSpPr>
          <p:nvPr/>
        </p:nvSpPr>
        <p:spPr bwMode="auto">
          <a:xfrm>
            <a:off x="914400" y="4830763"/>
            <a:ext cx="3810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</a:pPr>
            <a:r>
              <a:rPr kumimoji="1" lang="en-US" sz="3200">
                <a:solidFill>
                  <a:schemeClr val="accent1"/>
                </a:solidFill>
                <a:latin typeface="Verdana" pitchFamily="34" charset="0"/>
              </a:rPr>
              <a:t>Hominids</a:t>
            </a:r>
          </a:p>
        </p:txBody>
      </p:sp>
      <p:sp>
        <p:nvSpPr>
          <p:cNvPr id="1825801" name="Rectangle 9"/>
          <p:cNvSpPr>
            <a:spLocks noChangeArrowheads="1"/>
          </p:cNvSpPr>
          <p:nvPr/>
        </p:nvSpPr>
        <p:spPr bwMode="auto">
          <a:xfrm>
            <a:off x="4724400" y="3267075"/>
            <a:ext cx="44958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1" lang="en-US" sz="3200">
                <a:latin typeface="Verdana" pitchFamily="34" charset="0"/>
              </a:rPr>
              <a:t>orangutan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1" lang="en-US" sz="3200">
                <a:latin typeface="Verdana" pitchFamily="34" charset="0"/>
              </a:rPr>
              <a:t>chimpanzee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1" lang="en-US" sz="3200">
                <a:latin typeface="Verdana" pitchFamily="34" charset="0"/>
              </a:rPr>
              <a:t>gorilla</a:t>
            </a:r>
            <a:endParaRPr kumimoji="1" lang="en-US" sz="2000">
              <a:latin typeface="Verdana" pitchFamily="34" charset="0"/>
            </a:endParaRPr>
          </a:p>
        </p:txBody>
      </p:sp>
      <p:sp>
        <p:nvSpPr>
          <p:cNvPr id="23561" name="Rectangle 1029"/>
          <p:cNvSpPr>
            <a:spLocks noChangeArrowheads="1"/>
          </p:cNvSpPr>
          <p:nvPr/>
        </p:nvSpPr>
        <p:spPr bwMode="auto">
          <a:xfrm>
            <a:off x="4648200" y="1752600"/>
            <a:ext cx="342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</a:pPr>
            <a:r>
              <a:rPr kumimoji="1" lang="en-US" sz="2400">
                <a:latin typeface="Verdana" pitchFamily="34" charset="0"/>
              </a:rPr>
              <a:t>Genus / Species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5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5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5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5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5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5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5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5796" grpId="0" build="p"/>
      <p:bldP spid="182580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922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Hominoidea</a:t>
            </a:r>
          </a:p>
        </p:txBody>
      </p:sp>
      <p:sp>
        <p:nvSpPr>
          <p:cNvPr id="24579" name="Rectangle 2051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362200"/>
            <a:ext cx="3810000" cy="579438"/>
          </a:xfrm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3200" smtClean="0"/>
              <a:t>Hylobates</a:t>
            </a:r>
            <a:endParaRPr lang="en-US" sz="2400" smtClean="0"/>
          </a:p>
        </p:txBody>
      </p:sp>
      <p:sp>
        <p:nvSpPr>
          <p:cNvPr id="24580" name="Rectangle 2052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2316163"/>
            <a:ext cx="4495800" cy="579437"/>
          </a:xfrm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3200" smtClean="0"/>
              <a:t>gibbon</a:t>
            </a:r>
            <a:endParaRPr lang="en-US" sz="2000" smtClean="0"/>
          </a:p>
        </p:txBody>
      </p:sp>
      <p:sp>
        <p:nvSpPr>
          <p:cNvPr id="24581" name="Rectangle 2055"/>
          <p:cNvSpPr>
            <a:spLocks noChangeArrowheads="1"/>
          </p:cNvSpPr>
          <p:nvPr/>
        </p:nvSpPr>
        <p:spPr bwMode="auto">
          <a:xfrm>
            <a:off x="914400" y="3146425"/>
            <a:ext cx="38100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</a:pPr>
            <a:r>
              <a:rPr kumimoji="1" lang="en-US" sz="3200">
                <a:solidFill>
                  <a:schemeClr val="folHlink"/>
                </a:solidFill>
                <a:latin typeface="Verdana" pitchFamily="34" charset="0"/>
              </a:rPr>
              <a:t>Pongids</a:t>
            </a:r>
          </a:p>
          <a:p>
            <a:pPr marL="342900" indent="-342900" algn="l">
              <a:lnSpc>
                <a:spcPct val="6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1" lang="en-US" sz="3200" i="1">
                <a:solidFill>
                  <a:schemeClr val="folHlink"/>
                </a:solidFill>
                <a:latin typeface="Verdana" pitchFamily="34" charset="0"/>
              </a:rPr>
              <a:t>	</a:t>
            </a:r>
            <a:r>
              <a:rPr kumimoji="1" lang="en-US" sz="2400">
                <a:solidFill>
                  <a:schemeClr val="folHlink"/>
                </a:solidFill>
                <a:latin typeface="Verdana" pitchFamily="34" charset="0"/>
              </a:rPr>
              <a:t>(“great apes”)</a:t>
            </a:r>
            <a:endParaRPr kumimoji="1" lang="en-US">
              <a:solidFill>
                <a:schemeClr val="folHlink"/>
              </a:solidFill>
              <a:latin typeface="Verdana" pitchFamily="34" charset="0"/>
            </a:endParaRPr>
          </a:p>
        </p:txBody>
      </p:sp>
      <p:sp>
        <p:nvSpPr>
          <p:cNvPr id="24582" name="Rectangle 2056"/>
          <p:cNvSpPr>
            <a:spLocks noChangeArrowheads="1"/>
          </p:cNvSpPr>
          <p:nvPr/>
        </p:nvSpPr>
        <p:spPr bwMode="auto">
          <a:xfrm>
            <a:off x="914400" y="4830763"/>
            <a:ext cx="3810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</a:pPr>
            <a:r>
              <a:rPr kumimoji="1" lang="en-US" sz="3200">
                <a:solidFill>
                  <a:schemeClr val="folHlink"/>
                </a:solidFill>
                <a:latin typeface="Verdana" pitchFamily="34" charset="0"/>
              </a:rPr>
              <a:t>Hominids</a:t>
            </a:r>
          </a:p>
        </p:txBody>
      </p:sp>
      <p:sp>
        <p:nvSpPr>
          <p:cNvPr id="24583" name="Rectangle 6"/>
          <p:cNvSpPr>
            <a:spLocks noChangeArrowheads="1"/>
          </p:cNvSpPr>
          <p:nvPr/>
        </p:nvSpPr>
        <p:spPr bwMode="auto">
          <a:xfrm>
            <a:off x="914400" y="1600200"/>
            <a:ext cx="350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</a:pPr>
            <a:r>
              <a:rPr kumimoji="1" lang="en-US" sz="2400">
                <a:latin typeface="Verdana" pitchFamily="34" charset="0"/>
              </a:rPr>
              <a:t>Family</a:t>
            </a:r>
            <a:r>
              <a:rPr kumimoji="1" lang="en-US" sz="3600">
                <a:latin typeface="Verdana" pitchFamily="34" charset="0"/>
              </a:rPr>
              <a:t> </a:t>
            </a:r>
          </a:p>
        </p:txBody>
      </p:sp>
      <p:sp>
        <p:nvSpPr>
          <p:cNvPr id="24584" name="Rectangle 1029"/>
          <p:cNvSpPr>
            <a:spLocks noChangeArrowheads="1"/>
          </p:cNvSpPr>
          <p:nvPr/>
        </p:nvSpPr>
        <p:spPr bwMode="auto">
          <a:xfrm>
            <a:off x="4648200" y="1752600"/>
            <a:ext cx="342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</a:pPr>
            <a:r>
              <a:rPr kumimoji="1" lang="en-US" sz="2400">
                <a:latin typeface="Verdana" pitchFamily="34" charset="0"/>
              </a:rPr>
              <a:t>Genus / Species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713922" y="5758542"/>
            <a:ext cx="77152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000" b="1" dirty="0">
                <a:solidFill>
                  <a:schemeClr val="tx2"/>
                </a:solidFill>
                <a:latin typeface="Verdana" pitchFamily="34" charset="0"/>
              </a:rPr>
              <a:t>Geographical distribution of modern Asian apes</a:t>
            </a:r>
          </a:p>
        </p:txBody>
      </p:sp>
      <p:pic>
        <p:nvPicPr>
          <p:cNvPr id="7" name="Picture 6" descr="06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766" y="221346"/>
            <a:ext cx="4448034" cy="5486400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685001" y="4933890"/>
            <a:ext cx="8963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p. </a:t>
            </a:r>
            <a:r>
              <a:rPr lang="en-US" sz="2000" dirty="0" smtClean="0">
                <a:solidFill>
                  <a:srgbClr val="000000"/>
                </a:solidFill>
              </a:rPr>
              <a:t>138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113235" y="6277428"/>
            <a:ext cx="2906565" cy="33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Understanding Humans, 10</a:t>
            </a:r>
            <a:r>
              <a:rPr lang="en-US" sz="1200" i="1" kern="1200" baseline="300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th</a:t>
            </a:r>
            <a:r>
              <a:rPr lang="en-US" sz="1200" i="1" kern="12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., p. 129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976563" y="5867400"/>
            <a:ext cx="3230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Old World Monkey: Gibbon</a:t>
            </a:r>
          </a:p>
        </p:txBody>
      </p:sp>
      <p:pic>
        <p:nvPicPr>
          <p:cNvPr id="26627" name="Picture 4" descr="12_6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2227" y="228600"/>
            <a:ext cx="395097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3170533" y="6248400"/>
            <a:ext cx="27730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1200" i="1" dirty="0">
                <a:solidFill>
                  <a:schemeClr val="tx2"/>
                </a:solidFill>
              </a:rPr>
              <a:t>The Primates</a:t>
            </a:r>
            <a:r>
              <a:rPr lang="en-US" sz="1200" dirty="0">
                <a:solidFill>
                  <a:schemeClr val="tx2"/>
                </a:solidFill>
              </a:rPr>
              <a:t>, Time-Life </a:t>
            </a:r>
            <a:r>
              <a:rPr lang="en-US" sz="1200" dirty="0" smtClean="0">
                <a:solidFill>
                  <a:schemeClr val="tx2"/>
                </a:solidFill>
              </a:rPr>
              <a:t> (</a:t>
            </a:r>
            <a:r>
              <a:rPr lang="en-US" sz="1200" dirty="0">
                <a:solidFill>
                  <a:schemeClr val="tx2"/>
                </a:solidFill>
              </a:rPr>
              <a:t>1974) </a:t>
            </a:r>
            <a:r>
              <a:rPr lang="en-US" sz="1200" dirty="0" smtClean="0">
                <a:solidFill>
                  <a:schemeClr val="tx2"/>
                </a:solidFill>
              </a:rPr>
              <a:t> p</a:t>
            </a:r>
            <a:r>
              <a:rPr lang="en-US" sz="1200" dirty="0">
                <a:solidFill>
                  <a:schemeClr val="tx2"/>
                </a:solidFill>
              </a:rPr>
              <a:t>. 75</a:t>
            </a:r>
          </a:p>
        </p:txBody>
      </p:sp>
      <p:pic>
        <p:nvPicPr>
          <p:cNvPr id="7" name="Picture 6" descr="0629_th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4724400"/>
            <a:ext cx="1371600" cy="1447800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295400" y="5791200"/>
            <a:ext cx="6815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p. </a:t>
            </a:r>
            <a:r>
              <a:rPr lang="en-US" sz="1400" dirty="0" smtClean="0">
                <a:solidFill>
                  <a:srgbClr val="000000"/>
                </a:solidFill>
              </a:rPr>
              <a:t>138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026"/>
          <p:cNvSpPr txBox="1">
            <a:spLocks noChangeArrowheads="1"/>
          </p:cNvSpPr>
          <p:nvPr/>
        </p:nvSpPr>
        <p:spPr bwMode="auto">
          <a:xfrm>
            <a:off x="2976563" y="5881914"/>
            <a:ext cx="3230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Old World Monkey: Gibbon</a:t>
            </a:r>
          </a:p>
        </p:txBody>
      </p:sp>
      <p:pic>
        <p:nvPicPr>
          <p:cNvPr id="27651" name="Picture 1028" descr="12_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3500" y="76200"/>
            <a:ext cx="39497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1029"/>
          <p:cNvSpPr txBox="1">
            <a:spLocks noChangeArrowheads="1"/>
          </p:cNvSpPr>
          <p:nvPr/>
        </p:nvSpPr>
        <p:spPr bwMode="auto">
          <a:xfrm>
            <a:off x="3172280" y="6248400"/>
            <a:ext cx="27730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1200" i="1" dirty="0">
                <a:solidFill>
                  <a:schemeClr val="tx2"/>
                </a:solidFill>
              </a:rPr>
              <a:t>The Primates</a:t>
            </a:r>
            <a:r>
              <a:rPr lang="en-US" sz="1200" dirty="0">
                <a:solidFill>
                  <a:schemeClr val="tx2"/>
                </a:solidFill>
              </a:rPr>
              <a:t>, Time-Life </a:t>
            </a:r>
            <a:r>
              <a:rPr lang="en-US" sz="1200" dirty="0" smtClean="0">
                <a:solidFill>
                  <a:schemeClr val="tx2"/>
                </a:solidFill>
              </a:rPr>
              <a:t> (</a:t>
            </a:r>
            <a:r>
              <a:rPr lang="en-US" sz="1200" dirty="0">
                <a:solidFill>
                  <a:schemeClr val="tx2"/>
                </a:solidFill>
              </a:rPr>
              <a:t>1974) </a:t>
            </a:r>
            <a:r>
              <a:rPr lang="en-US" sz="1200" dirty="0" smtClean="0">
                <a:solidFill>
                  <a:schemeClr val="tx2"/>
                </a:solidFill>
              </a:rPr>
              <a:t> p</a:t>
            </a:r>
            <a:r>
              <a:rPr lang="en-US" sz="1200" dirty="0">
                <a:solidFill>
                  <a:schemeClr val="tx2"/>
                </a:solidFill>
              </a:rPr>
              <a:t>. 74</a:t>
            </a:r>
          </a:p>
        </p:txBody>
      </p:sp>
      <p:pic>
        <p:nvPicPr>
          <p:cNvPr id="7" name="Picture 6" descr="0629_th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4724400"/>
            <a:ext cx="1371600" cy="1447800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295400" y="5791200"/>
            <a:ext cx="6815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p. </a:t>
            </a:r>
            <a:r>
              <a:rPr lang="en-US" sz="1400" dirty="0" smtClean="0">
                <a:solidFill>
                  <a:srgbClr val="000000"/>
                </a:solidFill>
              </a:rPr>
              <a:t>138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2942772" y="5760811"/>
            <a:ext cx="32654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000" b="1" dirty="0">
                <a:solidFill>
                  <a:schemeClr val="tx2"/>
                </a:solidFill>
                <a:latin typeface="Verdana" pitchFamily="34" charset="0"/>
              </a:rPr>
              <a:t>White-handed gibbon</a:t>
            </a:r>
          </a:p>
        </p:txBody>
      </p:sp>
      <p:pic>
        <p:nvPicPr>
          <p:cNvPr id="7" name="Picture 6" descr="06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533400"/>
            <a:ext cx="7772400" cy="5114239"/>
          </a:xfrm>
          <a:prstGeom prst="rect">
            <a:avLst/>
          </a:prstGeom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113235" y="6277428"/>
            <a:ext cx="2906565" cy="33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Understanding Humans, 10</a:t>
            </a:r>
            <a:r>
              <a:rPr lang="en-US" sz="1200" i="1" kern="1200" baseline="300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th</a:t>
            </a:r>
            <a:r>
              <a:rPr lang="en-US" sz="1200" i="1" kern="12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., p. </a:t>
            </a:r>
            <a:r>
              <a:rPr lang="en-US" sz="1200" kern="1200" dirty="0" smtClean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138</a:t>
            </a:r>
            <a:endParaRPr lang="en-US" sz="1200" kern="1200" dirty="0">
              <a:solidFill>
                <a:schemeClr val="tx2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1" name="Picture 10" descr="0629_th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4724400"/>
            <a:ext cx="1371600" cy="1447800"/>
          </a:xfrm>
          <a:prstGeom prst="rect">
            <a:avLst/>
          </a:prstGeom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295400" y="5791200"/>
            <a:ext cx="6815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p. </a:t>
            </a:r>
            <a:r>
              <a:rPr lang="en-US" sz="1400" dirty="0" smtClean="0">
                <a:solidFill>
                  <a:srgbClr val="000000"/>
                </a:solidFill>
              </a:rPr>
              <a:t>138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33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628" y="89647"/>
            <a:ext cx="6414745" cy="6678706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104699" y="4191005"/>
            <a:ext cx="6908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</a:pPr>
            <a:r>
              <a:rPr lang="en-US" sz="8000" b="1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Apes</a:t>
            </a:r>
            <a:endParaRPr lang="en-US" sz="8000" b="1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124200" y="5729514"/>
            <a:ext cx="28809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Understanding Humans 10</a:t>
            </a:r>
            <a:r>
              <a:rPr lang="en-US" sz="1200" i="1" kern="1200" baseline="300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th</a:t>
            </a:r>
            <a:r>
              <a:rPr lang="en-US" sz="1200" i="1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 Ed.</a:t>
            </a:r>
            <a:r>
              <a:rPr lang="en-US" sz="1200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, p. 140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6157686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1" hangingPunct="1">
              <a:defRPr/>
            </a:pPr>
            <a:r>
              <a:rPr kumimoji="0" lang="en-US" sz="12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Prehistoric Cultures</a:t>
            </a:r>
            <a:br>
              <a:rPr kumimoji="0" lang="en-US" sz="12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sz="12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Tim Roufs’ section </a:t>
            </a:r>
            <a:r>
              <a:rPr lang="en-US" sz="1200" b="1" kern="0" dirty="0">
                <a:solidFill>
                  <a:srgbClr val="FFFFFF"/>
                </a:solidFill>
                <a:latin typeface="Arial"/>
              </a:rPr>
              <a:t>©2009-2012</a:t>
            </a:r>
            <a:endParaRPr kumimoji="0" lang="en-US" sz="1200" b="1" i="0" u="none" strike="noStrike" kern="0" cap="none" spc="0" normalizeH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9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Hominoidea</a:t>
            </a:r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362200"/>
            <a:ext cx="3810000" cy="579438"/>
          </a:xfrm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3200" smtClean="0">
                <a:solidFill>
                  <a:schemeClr val="folHlink"/>
                </a:solidFill>
              </a:rPr>
              <a:t>Hylobates</a:t>
            </a:r>
          </a:p>
        </p:txBody>
      </p:sp>
      <p:sp>
        <p:nvSpPr>
          <p:cNvPr id="29700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2316163"/>
            <a:ext cx="4495800" cy="579437"/>
          </a:xfrm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3200" smtClean="0">
                <a:solidFill>
                  <a:schemeClr val="folHlink"/>
                </a:solidFill>
              </a:rPr>
              <a:t>gibbon</a:t>
            </a:r>
          </a:p>
        </p:txBody>
      </p:sp>
      <p:sp>
        <p:nvSpPr>
          <p:cNvPr id="29701" name="Rectangle 1029"/>
          <p:cNvSpPr>
            <a:spLocks noChangeArrowheads="1"/>
          </p:cNvSpPr>
          <p:nvPr/>
        </p:nvSpPr>
        <p:spPr bwMode="auto">
          <a:xfrm>
            <a:off x="4648200" y="1752600"/>
            <a:ext cx="342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</a:pPr>
            <a:r>
              <a:rPr kumimoji="1" lang="en-US" sz="2400">
                <a:latin typeface="Verdana" pitchFamily="34" charset="0"/>
              </a:rPr>
              <a:t>Genus / Species</a:t>
            </a:r>
          </a:p>
        </p:txBody>
      </p:sp>
      <p:sp>
        <p:nvSpPr>
          <p:cNvPr id="29702" name="Rectangle 1031"/>
          <p:cNvSpPr>
            <a:spLocks noChangeArrowheads="1"/>
          </p:cNvSpPr>
          <p:nvPr/>
        </p:nvSpPr>
        <p:spPr bwMode="auto">
          <a:xfrm>
            <a:off x="914400" y="3146425"/>
            <a:ext cx="38100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</a:pPr>
            <a:r>
              <a:rPr kumimoji="1" lang="en-US" sz="3200">
                <a:latin typeface="Verdana" pitchFamily="34" charset="0"/>
              </a:rPr>
              <a:t>Pongids</a:t>
            </a:r>
          </a:p>
          <a:p>
            <a:pPr marL="342900" indent="-342900" algn="l">
              <a:lnSpc>
                <a:spcPct val="6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1" lang="en-US" sz="3200" i="1">
                <a:latin typeface="Verdana" pitchFamily="34" charset="0"/>
              </a:rPr>
              <a:t>	</a:t>
            </a:r>
            <a:r>
              <a:rPr kumimoji="1" lang="en-US" sz="2400">
                <a:latin typeface="Verdana" pitchFamily="34" charset="0"/>
              </a:rPr>
              <a:t>(“great apes”)</a:t>
            </a:r>
            <a:endParaRPr kumimoji="1" lang="en-US">
              <a:latin typeface="Verdana" pitchFamily="34" charset="0"/>
            </a:endParaRPr>
          </a:p>
        </p:txBody>
      </p:sp>
      <p:sp>
        <p:nvSpPr>
          <p:cNvPr id="29703" name="Rectangle 1032"/>
          <p:cNvSpPr>
            <a:spLocks noChangeArrowheads="1"/>
          </p:cNvSpPr>
          <p:nvPr/>
        </p:nvSpPr>
        <p:spPr bwMode="auto">
          <a:xfrm>
            <a:off x="914400" y="4830763"/>
            <a:ext cx="3810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</a:pPr>
            <a:r>
              <a:rPr kumimoji="1" lang="en-US" sz="3200">
                <a:solidFill>
                  <a:schemeClr val="folHlink"/>
                </a:solidFill>
                <a:latin typeface="Verdana" pitchFamily="34" charset="0"/>
              </a:rPr>
              <a:t>Hominids</a:t>
            </a:r>
          </a:p>
        </p:txBody>
      </p:sp>
      <p:sp>
        <p:nvSpPr>
          <p:cNvPr id="29704" name="Rectangle 1033"/>
          <p:cNvSpPr>
            <a:spLocks noChangeArrowheads="1"/>
          </p:cNvSpPr>
          <p:nvPr/>
        </p:nvSpPr>
        <p:spPr bwMode="auto">
          <a:xfrm>
            <a:off x="4724400" y="3267075"/>
            <a:ext cx="44958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1" lang="en-US" sz="3200">
                <a:latin typeface="Verdana" pitchFamily="34" charset="0"/>
              </a:rPr>
              <a:t>orangutan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1" lang="en-US" sz="3200">
                <a:latin typeface="Verdana" pitchFamily="34" charset="0"/>
              </a:rPr>
              <a:t>chimpanzee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1" lang="en-US" sz="3200">
                <a:latin typeface="Verdana" pitchFamily="34" charset="0"/>
              </a:rPr>
              <a:t>gorilla</a:t>
            </a:r>
            <a:endParaRPr kumimoji="1" lang="en-US" sz="2000">
              <a:latin typeface="Verdana" pitchFamily="34" charset="0"/>
            </a:endParaRPr>
          </a:p>
        </p:txBody>
      </p:sp>
      <p:sp>
        <p:nvSpPr>
          <p:cNvPr id="29705" name="Rectangle 6"/>
          <p:cNvSpPr>
            <a:spLocks noChangeArrowheads="1"/>
          </p:cNvSpPr>
          <p:nvPr/>
        </p:nvSpPr>
        <p:spPr bwMode="auto">
          <a:xfrm>
            <a:off x="914400" y="1600200"/>
            <a:ext cx="350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</a:pPr>
            <a:r>
              <a:rPr kumimoji="1" lang="en-US" sz="2400">
                <a:latin typeface="Verdana" pitchFamily="34" charset="0"/>
              </a:rPr>
              <a:t>Family</a:t>
            </a:r>
            <a:r>
              <a:rPr kumimoji="1" lang="en-US" sz="3600">
                <a:latin typeface="Verdana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Pongids </a:t>
            </a:r>
            <a:r>
              <a:rPr lang="en-US" i="0" smtClean="0"/>
              <a:t>(</a:t>
            </a:r>
            <a:r>
              <a:rPr lang="en-US" smtClean="0"/>
              <a:t>Great Apes</a:t>
            </a:r>
            <a:r>
              <a:rPr lang="en-US" i="0" smtClean="0"/>
              <a:t>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49438"/>
            <a:ext cx="7543800" cy="4114800"/>
          </a:xfrm>
        </p:spPr>
        <p:txBody>
          <a:bodyPr/>
          <a:lstStyle/>
          <a:p>
            <a:pPr>
              <a:lnSpc>
                <a:spcPct val="60000"/>
              </a:lnSpc>
            </a:pPr>
            <a:endParaRPr lang="en-US" sz="4400" b="1" smtClean="0"/>
          </a:p>
          <a:p>
            <a:pPr>
              <a:lnSpc>
                <a:spcPct val="90000"/>
              </a:lnSpc>
            </a:pPr>
            <a:r>
              <a:rPr lang="en-US" sz="4400" b="1" smtClean="0"/>
              <a:t>orangutan </a:t>
            </a:r>
            <a:r>
              <a:rPr lang="en-US" smtClean="0"/>
              <a:t>(</a:t>
            </a:r>
            <a:r>
              <a:rPr lang="en-US" i="1" smtClean="0"/>
              <a:t>Pongo</a:t>
            </a:r>
            <a:r>
              <a:rPr lang="en-US" smtClean="0"/>
              <a:t>)</a:t>
            </a:r>
          </a:p>
          <a:p>
            <a:pPr>
              <a:lnSpc>
                <a:spcPct val="90000"/>
              </a:lnSpc>
            </a:pPr>
            <a:endParaRPr lang="en-US" sz="3600" b="1" smtClean="0"/>
          </a:p>
          <a:p>
            <a:pPr>
              <a:lnSpc>
                <a:spcPct val="90000"/>
              </a:lnSpc>
            </a:pPr>
            <a:r>
              <a:rPr lang="en-US" sz="4400" b="1" smtClean="0"/>
              <a:t>chimpanzee </a:t>
            </a:r>
            <a:r>
              <a:rPr lang="en-US" smtClean="0"/>
              <a:t>(</a:t>
            </a:r>
            <a:r>
              <a:rPr lang="en-US" i="1" smtClean="0"/>
              <a:t>Pan</a:t>
            </a:r>
            <a:r>
              <a:rPr lang="en-US" smtClean="0"/>
              <a:t>)</a:t>
            </a:r>
          </a:p>
          <a:p>
            <a:pPr>
              <a:lnSpc>
                <a:spcPct val="90000"/>
              </a:lnSpc>
            </a:pPr>
            <a:endParaRPr lang="en-US" sz="3600" b="1" smtClean="0"/>
          </a:p>
          <a:p>
            <a:pPr>
              <a:lnSpc>
                <a:spcPct val="90000"/>
              </a:lnSpc>
            </a:pPr>
            <a:r>
              <a:rPr lang="en-US" sz="4400" b="1" smtClean="0"/>
              <a:t>gorilla </a:t>
            </a:r>
            <a:r>
              <a:rPr lang="en-US" smtClean="0"/>
              <a:t>(</a:t>
            </a:r>
            <a:r>
              <a:rPr lang="en-US" i="1" smtClean="0"/>
              <a:t>Gorilla</a:t>
            </a:r>
            <a:r>
              <a:rPr lang="en-US" smtClean="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742950" y="5562600"/>
            <a:ext cx="7715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 dirty="0">
                <a:solidFill>
                  <a:schemeClr val="tx2"/>
                </a:solidFill>
                <a:latin typeface="Verdana" pitchFamily="34" charset="0"/>
              </a:rPr>
              <a:t>Geographical distribution of modern</a:t>
            </a:r>
          </a:p>
          <a:p>
            <a:pPr eaLnBrk="1" hangingPunct="1"/>
            <a:r>
              <a:rPr lang="en-US" sz="2000" b="1" dirty="0">
                <a:solidFill>
                  <a:schemeClr val="tx2"/>
                </a:solidFill>
                <a:latin typeface="Verdana" pitchFamily="34" charset="0"/>
              </a:rPr>
              <a:t>African and Asian apes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910114" y="6248400"/>
            <a:ext cx="3297699" cy="33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Understanding Humans, 10</a:t>
            </a:r>
            <a:r>
              <a:rPr lang="en-US" sz="1200" i="1" kern="1200" baseline="300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th</a:t>
            </a:r>
            <a:r>
              <a:rPr lang="en-US" sz="1200" i="1" kern="12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., </a:t>
            </a:r>
            <a:r>
              <a:rPr lang="en-US" sz="1200" kern="1200" dirty="0" smtClean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p</a:t>
            </a:r>
            <a:r>
              <a:rPr lang="en-US" sz="1200" dirty="0" smtClean="0">
                <a:solidFill>
                  <a:schemeClr val="tx2"/>
                </a:solidFill>
              </a:rPr>
              <a:t>p. 138-139</a:t>
            </a:r>
            <a:endParaRPr lang="en-US" sz="1200" kern="1200" dirty="0">
              <a:solidFill>
                <a:schemeClr val="tx2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9" name="Picture 8" descr="06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838200"/>
            <a:ext cx="3706695" cy="4572000"/>
          </a:xfrm>
          <a:prstGeom prst="rect">
            <a:avLst/>
          </a:prstGeom>
        </p:spPr>
      </p:pic>
      <p:pic>
        <p:nvPicPr>
          <p:cNvPr id="10" name="Picture 9" descr="063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5123" y="838200"/>
            <a:ext cx="3903077" cy="4572000"/>
          </a:xfrm>
          <a:prstGeom prst="rect">
            <a:avLst/>
          </a:prstGeom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081314" y="4796004"/>
            <a:ext cx="8963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p. </a:t>
            </a:r>
            <a:r>
              <a:rPr lang="en-US" sz="2000" dirty="0" smtClean="0">
                <a:solidFill>
                  <a:srgbClr val="000000"/>
                </a:solidFill>
              </a:rPr>
              <a:t>138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7256462" y="4781550"/>
            <a:ext cx="896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p. </a:t>
            </a:r>
            <a:r>
              <a:rPr lang="en-US" sz="2000" dirty="0" smtClean="0">
                <a:solidFill>
                  <a:srgbClr val="000000"/>
                </a:solidFill>
              </a:rPr>
              <a:t>139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742950" y="5562600"/>
            <a:ext cx="77152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Geographical distribution of modern</a:t>
            </a:r>
          </a:p>
          <a:p>
            <a:pPr eaLnBrk="1" hangingPunct="1"/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African and </a:t>
            </a:r>
            <a:r>
              <a:rPr lang="en-US" sz="2800" b="1" dirty="0">
                <a:solidFill>
                  <a:schemeClr val="tx2"/>
                </a:solidFill>
                <a:latin typeface="Verdana" pitchFamily="34" charset="0"/>
              </a:rPr>
              <a:t>Asian apes</a:t>
            </a:r>
            <a:endParaRPr lang="en-US" sz="20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910114" y="6248400"/>
            <a:ext cx="3297699" cy="33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Understanding Humans, 10</a:t>
            </a:r>
            <a:r>
              <a:rPr lang="en-US" sz="1200" i="1" kern="1200" baseline="300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th</a:t>
            </a:r>
            <a:r>
              <a:rPr lang="en-US" sz="1200" i="1" kern="12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., </a:t>
            </a:r>
            <a:r>
              <a:rPr lang="en-US" sz="1200" kern="1200" dirty="0" smtClean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p</a:t>
            </a:r>
            <a:r>
              <a:rPr lang="en-US" sz="1200" dirty="0" smtClean="0">
                <a:solidFill>
                  <a:schemeClr val="tx2"/>
                </a:solidFill>
              </a:rPr>
              <a:t>p. 138-139</a:t>
            </a:r>
            <a:endParaRPr lang="en-US" sz="1200" kern="1200" dirty="0">
              <a:solidFill>
                <a:schemeClr val="tx2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9" name="Picture 8" descr="06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838200"/>
            <a:ext cx="3706695" cy="4572000"/>
          </a:xfrm>
          <a:prstGeom prst="rect">
            <a:avLst/>
          </a:prstGeom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081314" y="4796004"/>
            <a:ext cx="8963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p. </a:t>
            </a:r>
            <a:r>
              <a:rPr lang="en-US" sz="2000" dirty="0" smtClean="0">
                <a:solidFill>
                  <a:srgbClr val="000000"/>
                </a:solidFill>
              </a:rPr>
              <a:t>138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7256462" y="4781550"/>
            <a:ext cx="896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p. </a:t>
            </a:r>
            <a:r>
              <a:rPr lang="en-US" sz="2000" dirty="0" smtClean="0">
                <a:solidFill>
                  <a:srgbClr val="000000"/>
                </a:solidFill>
              </a:rPr>
              <a:t>139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742950" y="5562600"/>
            <a:ext cx="77152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Geographical distribution of modern</a:t>
            </a:r>
          </a:p>
          <a:p>
            <a:pPr eaLnBrk="1" hangingPunct="1"/>
            <a:r>
              <a:rPr lang="en-US" sz="2800" b="1" dirty="0">
                <a:solidFill>
                  <a:schemeClr val="tx2"/>
                </a:solidFill>
                <a:latin typeface="Verdana" pitchFamily="34" charset="0"/>
              </a:rPr>
              <a:t>African</a:t>
            </a:r>
            <a:r>
              <a:rPr lang="en-US" sz="2000" b="1" dirty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and Asian </a:t>
            </a:r>
            <a:r>
              <a:rPr lang="en-US" sz="2800" b="1" dirty="0">
                <a:solidFill>
                  <a:schemeClr val="tx2"/>
                </a:solidFill>
                <a:latin typeface="Verdana" pitchFamily="34" charset="0"/>
              </a:rPr>
              <a:t>apes</a:t>
            </a:r>
            <a:endParaRPr lang="en-US" sz="20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910114" y="6248400"/>
            <a:ext cx="3297699" cy="33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Understanding Humans, 10</a:t>
            </a:r>
            <a:r>
              <a:rPr lang="en-US" sz="1200" i="1" kern="1200" baseline="300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th</a:t>
            </a:r>
            <a:r>
              <a:rPr lang="en-US" sz="1200" i="1" kern="12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., </a:t>
            </a:r>
            <a:r>
              <a:rPr lang="en-US" sz="1200" kern="1200" dirty="0" smtClean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p</a:t>
            </a:r>
            <a:r>
              <a:rPr lang="en-US" sz="1200" dirty="0" smtClean="0">
                <a:solidFill>
                  <a:schemeClr val="tx2"/>
                </a:solidFill>
              </a:rPr>
              <a:t>p. 138-139</a:t>
            </a:r>
            <a:endParaRPr lang="en-US" sz="1200" kern="1200" dirty="0">
              <a:solidFill>
                <a:schemeClr val="tx2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" name="Picture 9" descr="06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123" y="838200"/>
            <a:ext cx="3903077" cy="4572000"/>
          </a:xfrm>
          <a:prstGeom prst="rect">
            <a:avLst/>
          </a:prstGeom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081314" y="4796004"/>
            <a:ext cx="8963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p. </a:t>
            </a:r>
            <a:r>
              <a:rPr lang="en-US" sz="2000" dirty="0" smtClean="0">
                <a:solidFill>
                  <a:srgbClr val="000000"/>
                </a:solidFill>
              </a:rPr>
              <a:t>138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7256462" y="4781550"/>
            <a:ext cx="896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p. </a:t>
            </a:r>
            <a:r>
              <a:rPr lang="en-US" sz="2000" dirty="0" smtClean="0">
                <a:solidFill>
                  <a:srgbClr val="000000"/>
                </a:solidFill>
              </a:rPr>
              <a:t>139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Pongids </a:t>
            </a:r>
            <a:r>
              <a:rPr lang="en-US" i="0" smtClean="0"/>
              <a:t>(</a:t>
            </a:r>
            <a:r>
              <a:rPr lang="en-US" smtClean="0"/>
              <a:t>Great Apes</a:t>
            </a:r>
            <a:r>
              <a:rPr lang="en-US" i="0" smtClean="0"/>
              <a:t>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49438"/>
            <a:ext cx="7620000" cy="4114800"/>
          </a:xfrm>
        </p:spPr>
        <p:txBody>
          <a:bodyPr/>
          <a:lstStyle/>
          <a:p>
            <a:pPr>
              <a:lnSpc>
                <a:spcPct val="60000"/>
              </a:lnSpc>
            </a:pPr>
            <a:endParaRPr lang="en-US" sz="4400" b="1" smtClean="0"/>
          </a:p>
          <a:p>
            <a:r>
              <a:rPr lang="en-US" sz="4400" b="1" smtClean="0"/>
              <a:t>orangutan </a:t>
            </a:r>
            <a:r>
              <a:rPr lang="en-US" smtClean="0"/>
              <a:t>(</a:t>
            </a:r>
            <a:r>
              <a:rPr lang="en-US" i="1" smtClean="0"/>
              <a:t>Pongo</a:t>
            </a:r>
            <a:r>
              <a:rPr lang="en-US" smtClean="0"/>
              <a:t>)</a:t>
            </a:r>
          </a:p>
          <a:p>
            <a:pPr>
              <a:buFontTx/>
              <a:buNone/>
            </a:pPr>
            <a:endParaRPr lang="en-US" sz="3600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850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6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52717"/>
            <a:ext cx="7772400" cy="5591412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17739" y="5867401"/>
            <a:ext cx="488627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Primate taxonomic classification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113235" y="6248400"/>
            <a:ext cx="2906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Understanding Humans, 10</a:t>
            </a:r>
            <a:r>
              <a:rPr lang="en-US" sz="1200" i="1" kern="1200" baseline="300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th</a:t>
            </a:r>
            <a:r>
              <a:rPr lang="en-US" sz="1200" i="1" kern="12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., p. 129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887788" y="3976688"/>
            <a:ext cx="2082800" cy="51911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kern="12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Orangutan 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6172200" y="2514600"/>
            <a:ext cx="685800" cy="1905000"/>
          </a:xfrm>
          <a:prstGeom prst="downArrow">
            <a:avLst>
              <a:gd name="adj1" fmla="val 50000"/>
              <a:gd name="adj2" fmla="val 69444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33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742950" y="5758542"/>
            <a:ext cx="77152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000" b="1" dirty="0">
                <a:solidFill>
                  <a:schemeClr val="tx2"/>
                </a:solidFill>
                <a:latin typeface="Verdana" pitchFamily="34" charset="0"/>
              </a:rPr>
              <a:t>Geographical distribution of modern Asian apes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060934" y="6277428"/>
            <a:ext cx="2991524" cy="33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Understanding Humans, 10</a:t>
            </a:r>
            <a:r>
              <a:rPr lang="en-US" sz="1200" i="1" kern="1200" baseline="300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th</a:t>
            </a:r>
            <a:r>
              <a:rPr lang="en-US" sz="1200" i="1" kern="12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., </a:t>
            </a:r>
            <a:r>
              <a:rPr lang="en-US" sz="1200" kern="1200" dirty="0" smtClean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p</a:t>
            </a:r>
            <a:r>
              <a:rPr lang="en-US" sz="1200" dirty="0" smtClean="0">
                <a:solidFill>
                  <a:schemeClr val="tx2"/>
                </a:solidFill>
              </a:rPr>
              <a:t>p. 138</a:t>
            </a:r>
            <a:endParaRPr lang="en-US" sz="1200" kern="1200" dirty="0">
              <a:solidFill>
                <a:schemeClr val="tx2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8" name="Picture 7" descr="06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673058"/>
            <a:ext cx="4087695" cy="504194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12_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0"/>
            <a:ext cx="4289425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3230336" y="6248400"/>
            <a:ext cx="27730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The Primates</a:t>
            </a:r>
            <a:r>
              <a:rPr lang="en-US" sz="1200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, Time-Life  (1974)  p. 81</a:t>
            </a:r>
          </a:p>
        </p:txBody>
      </p: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914400" y="5866039"/>
            <a:ext cx="7272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Great Ape: Bearded Male Orangutan – “The Man of the Forest”</a:t>
            </a:r>
          </a:p>
        </p:txBody>
      </p:sp>
      <p:pic>
        <p:nvPicPr>
          <p:cNvPr id="7" name="Picture 6" descr="0629_th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4267200"/>
            <a:ext cx="1371600" cy="1447800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295400" y="5334000"/>
            <a:ext cx="6815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p. 138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1027"/>
          <p:cNvSpPr txBox="1">
            <a:spLocks noChangeArrowheads="1"/>
          </p:cNvSpPr>
          <p:nvPr/>
        </p:nvSpPr>
        <p:spPr bwMode="auto">
          <a:xfrm>
            <a:off x="3029856" y="5760811"/>
            <a:ext cx="3036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000" b="1" dirty="0">
                <a:solidFill>
                  <a:schemeClr val="tx2"/>
                </a:solidFill>
                <a:latin typeface="Verdana" pitchFamily="34" charset="0"/>
              </a:rPr>
              <a:t>Orangutan (female)</a:t>
            </a:r>
          </a:p>
        </p:txBody>
      </p:sp>
      <p:pic>
        <p:nvPicPr>
          <p:cNvPr id="7" name="Picture 6" descr="0629_th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724400"/>
            <a:ext cx="1371600" cy="1447800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295400" y="5791200"/>
            <a:ext cx="6815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p. </a:t>
            </a:r>
            <a:r>
              <a:rPr lang="en-US" sz="1400" dirty="0" smtClean="0">
                <a:solidFill>
                  <a:srgbClr val="000000"/>
                </a:solidFill>
              </a:rPr>
              <a:t>138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9" name="Picture 8" descr="0631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314" y="362856"/>
            <a:ext cx="4691057" cy="5486400"/>
          </a:xfrm>
          <a:prstGeom prst="rect">
            <a:avLst/>
          </a:prstGeom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060934" y="6277428"/>
            <a:ext cx="2991525" cy="33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Understanding Humans, 10</a:t>
            </a:r>
            <a:r>
              <a:rPr lang="en-US" sz="1200" i="1" kern="1200" baseline="300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th</a:t>
            </a:r>
            <a:r>
              <a:rPr lang="en-US" sz="1200" i="1" kern="12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., </a:t>
            </a:r>
            <a:r>
              <a:rPr lang="en-US" sz="1200" kern="1200" dirty="0" smtClean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p</a:t>
            </a:r>
            <a:r>
              <a:rPr lang="en-US" sz="1200" dirty="0" smtClean="0">
                <a:solidFill>
                  <a:schemeClr val="tx2"/>
                </a:solidFill>
              </a:rPr>
              <a:t>p. 139</a:t>
            </a:r>
            <a:endParaRPr lang="en-US" sz="1200" kern="1200" dirty="0">
              <a:solidFill>
                <a:schemeClr val="tx2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031"/>
          <p:cNvSpPr txBox="1">
            <a:spLocks noChangeArrowheads="1"/>
          </p:cNvSpPr>
          <p:nvPr/>
        </p:nvSpPr>
        <p:spPr bwMode="auto">
          <a:xfrm>
            <a:off x="2201863" y="6244770"/>
            <a:ext cx="4732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1200" dirty="0">
                <a:hlinkClick r:id="rId3"/>
              </a:rPr>
              <a:t>http://www.d.umn.edu/cla/faculty/troufs/anth1602/pcprim.html#Apes</a:t>
            </a:r>
            <a:endParaRPr lang="en-US" sz="1200" dirty="0"/>
          </a:p>
        </p:txBody>
      </p:sp>
      <p:pic>
        <p:nvPicPr>
          <p:cNvPr id="13315" name="Picture 10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422301"/>
            <a:ext cx="7772400" cy="4292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060934" y="6277428"/>
            <a:ext cx="2991525" cy="33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Understanding Humans, 10</a:t>
            </a:r>
            <a:r>
              <a:rPr lang="en-US" sz="1200" i="1" kern="1200" baseline="300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th</a:t>
            </a:r>
            <a:r>
              <a:rPr lang="en-US" sz="1200" i="1" kern="12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., </a:t>
            </a:r>
            <a:r>
              <a:rPr lang="en-US" sz="1200" kern="1200" dirty="0" smtClean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p</a:t>
            </a:r>
            <a:r>
              <a:rPr lang="en-US" sz="1200" dirty="0" smtClean="0">
                <a:solidFill>
                  <a:schemeClr val="tx2"/>
                </a:solidFill>
              </a:rPr>
              <a:t>p. 139</a:t>
            </a:r>
            <a:endParaRPr lang="en-US" sz="1200" kern="1200" dirty="0">
              <a:solidFill>
                <a:schemeClr val="tx2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Text Box 1027"/>
          <p:cNvSpPr txBox="1">
            <a:spLocks noChangeArrowheads="1"/>
          </p:cNvSpPr>
          <p:nvPr/>
        </p:nvSpPr>
        <p:spPr bwMode="auto">
          <a:xfrm>
            <a:off x="3123974" y="5758542"/>
            <a:ext cx="289534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000" b="1" dirty="0">
                <a:solidFill>
                  <a:schemeClr val="tx2"/>
                </a:solidFill>
                <a:latin typeface="Verdana" pitchFamily="34" charset="0"/>
              </a:rPr>
              <a:t>Orangutan </a:t>
            </a:r>
            <a:r>
              <a:rPr lang="en-US" sz="2000" b="1" dirty="0" smtClean="0">
                <a:solidFill>
                  <a:schemeClr val="tx2"/>
                </a:solidFill>
                <a:latin typeface="Verdana" pitchFamily="34" charset="0"/>
              </a:rPr>
              <a:t>(male</a:t>
            </a:r>
            <a:r>
              <a:rPr lang="en-US" sz="2000" b="1" dirty="0">
                <a:solidFill>
                  <a:schemeClr val="tx2"/>
                </a:solidFill>
                <a:latin typeface="Verdana" pitchFamily="34" charset="0"/>
              </a:rPr>
              <a:t>)</a:t>
            </a:r>
          </a:p>
        </p:txBody>
      </p:sp>
      <p:pic>
        <p:nvPicPr>
          <p:cNvPr id="11" name="Picture 10" descr="0631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565" y="351972"/>
            <a:ext cx="5243379" cy="5486400"/>
          </a:xfrm>
          <a:prstGeom prst="rect">
            <a:avLst/>
          </a:prstGeom>
        </p:spPr>
      </p:pic>
      <p:pic>
        <p:nvPicPr>
          <p:cNvPr id="12" name="Picture 11" descr="0629_th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4724400"/>
            <a:ext cx="1371600" cy="1447800"/>
          </a:xfrm>
          <a:prstGeom prst="rect">
            <a:avLst/>
          </a:prstGeom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295400" y="5791200"/>
            <a:ext cx="6815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p. </a:t>
            </a:r>
            <a:r>
              <a:rPr lang="en-US" sz="1400" dirty="0" smtClean="0">
                <a:solidFill>
                  <a:srgbClr val="000000"/>
                </a:solidFill>
              </a:rPr>
              <a:t>138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524000" y="6477000"/>
            <a:ext cx="60896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000" i="1" baseline="30000">
                <a:solidFill>
                  <a:schemeClr val="tx2"/>
                </a:solidFill>
                <a:latin typeface="Verdana" pitchFamily="34" charset="0"/>
              </a:rPr>
              <a:t>Understanding Physical Anthropology and Archaeology, 8th ed</a:t>
            </a:r>
            <a:r>
              <a:rPr lang="en-US" sz="2000" baseline="30000">
                <a:solidFill>
                  <a:schemeClr val="tx2"/>
                </a:solidFill>
                <a:latin typeface="Verdana" pitchFamily="34" charset="0"/>
              </a:rPr>
              <a:t>., p. 161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805238" y="5867400"/>
            <a:ext cx="17033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000" b="1">
                <a:solidFill>
                  <a:schemeClr val="tx2"/>
                </a:solidFill>
                <a:latin typeface="Verdana" pitchFamily="34" charset="0"/>
              </a:rPr>
              <a:t>Orangutan</a:t>
            </a:r>
          </a:p>
        </p:txBody>
      </p:sp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57175"/>
            <a:ext cx="6819900" cy="560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0629_th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4724400"/>
            <a:ext cx="1371600" cy="1447800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295400" y="5791200"/>
            <a:ext cx="6815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p. </a:t>
            </a:r>
            <a:r>
              <a:rPr lang="en-US" sz="1400" dirty="0" smtClean="0">
                <a:solidFill>
                  <a:srgbClr val="000000"/>
                </a:solidFill>
              </a:rPr>
              <a:t>138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221946" y="5867400"/>
            <a:ext cx="2678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Great Ape: Orangutan</a:t>
            </a:r>
          </a:p>
        </p:txBody>
      </p:sp>
      <p:pic>
        <p:nvPicPr>
          <p:cNvPr id="38915" name="Picture 4" descr="12_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8600" y="76200"/>
            <a:ext cx="385127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3187474" y="6248400"/>
            <a:ext cx="2754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1200" i="1" dirty="0">
                <a:solidFill>
                  <a:schemeClr val="tx2"/>
                </a:solidFill>
              </a:rPr>
              <a:t>The Primates</a:t>
            </a:r>
            <a:r>
              <a:rPr lang="en-US" sz="1200" dirty="0">
                <a:solidFill>
                  <a:schemeClr val="tx2"/>
                </a:solidFill>
              </a:rPr>
              <a:t>, Time-Life (1974) p. 191</a:t>
            </a:r>
          </a:p>
        </p:txBody>
      </p:sp>
      <p:pic>
        <p:nvPicPr>
          <p:cNvPr id="8" name="Picture 7" descr="0629_th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4724400"/>
            <a:ext cx="1371600" cy="1447800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295400" y="5791200"/>
            <a:ext cx="6815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p. </a:t>
            </a:r>
            <a:r>
              <a:rPr lang="en-US" sz="1400" dirty="0" smtClean="0">
                <a:solidFill>
                  <a:srgbClr val="000000"/>
                </a:solidFill>
              </a:rPr>
              <a:t>138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028" descr="12_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76200"/>
            <a:ext cx="4602163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12_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6950" y="228600"/>
            <a:ext cx="46101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828675"/>
            <a:ext cx="731520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Pongids </a:t>
            </a:r>
            <a:r>
              <a:rPr lang="en-US" i="0" smtClean="0"/>
              <a:t>(</a:t>
            </a:r>
            <a:r>
              <a:rPr lang="en-US" smtClean="0"/>
              <a:t>Great Apes</a:t>
            </a:r>
            <a:r>
              <a:rPr lang="en-US" i="0" smtClean="0"/>
              <a:t>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49438"/>
            <a:ext cx="7543800" cy="4114800"/>
          </a:xfrm>
        </p:spPr>
        <p:txBody>
          <a:bodyPr/>
          <a:lstStyle/>
          <a:p>
            <a:pPr>
              <a:lnSpc>
                <a:spcPct val="60000"/>
              </a:lnSpc>
            </a:pPr>
            <a:endParaRPr lang="en-US" sz="4400" b="1" smtClean="0"/>
          </a:p>
          <a:p>
            <a:pPr>
              <a:lnSpc>
                <a:spcPct val="90000"/>
              </a:lnSpc>
            </a:pPr>
            <a:r>
              <a:rPr lang="en-US" sz="4400" b="1" smtClean="0">
                <a:solidFill>
                  <a:schemeClr val="folHlink"/>
                </a:solidFill>
              </a:rPr>
              <a:t>orangutan </a:t>
            </a:r>
            <a:r>
              <a:rPr lang="en-US" smtClean="0">
                <a:solidFill>
                  <a:schemeClr val="folHlink"/>
                </a:solidFill>
              </a:rPr>
              <a:t>(</a:t>
            </a:r>
            <a:r>
              <a:rPr lang="en-US" i="1" smtClean="0">
                <a:solidFill>
                  <a:schemeClr val="folHlink"/>
                </a:solidFill>
              </a:rPr>
              <a:t>Pongo</a:t>
            </a:r>
            <a:r>
              <a:rPr lang="en-US" smtClean="0">
                <a:solidFill>
                  <a:schemeClr val="folHlink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endParaRPr lang="en-US" sz="3600" b="1" smtClean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4400" b="1" smtClean="0"/>
              <a:t>chimpanzee </a:t>
            </a:r>
            <a:r>
              <a:rPr lang="en-US" smtClean="0"/>
              <a:t>(</a:t>
            </a:r>
            <a:r>
              <a:rPr lang="en-US" i="1" smtClean="0"/>
              <a:t>Pan</a:t>
            </a:r>
            <a:r>
              <a:rPr lang="en-US" smtClean="0"/>
              <a:t>)</a:t>
            </a:r>
          </a:p>
          <a:p>
            <a:pPr>
              <a:lnSpc>
                <a:spcPct val="90000"/>
              </a:lnSpc>
            </a:pPr>
            <a:endParaRPr lang="en-US" sz="3600" b="1" smtClean="0"/>
          </a:p>
          <a:p>
            <a:pPr>
              <a:lnSpc>
                <a:spcPct val="90000"/>
              </a:lnSpc>
            </a:pPr>
            <a:r>
              <a:rPr lang="en-US" sz="4400" b="1" smtClean="0">
                <a:solidFill>
                  <a:schemeClr val="folHlink"/>
                </a:solidFill>
              </a:rPr>
              <a:t>gorilla </a:t>
            </a:r>
            <a:r>
              <a:rPr lang="en-US" smtClean="0">
                <a:solidFill>
                  <a:schemeClr val="folHlink"/>
                </a:solidFill>
              </a:rPr>
              <a:t>(</a:t>
            </a:r>
            <a:r>
              <a:rPr lang="en-US" i="1" smtClean="0">
                <a:solidFill>
                  <a:schemeClr val="folHlink"/>
                </a:solidFill>
              </a:rPr>
              <a:t>Gorilla</a:t>
            </a:r>
            <a:r>
              <a:rPr lang="en-US" smtClean="0">
                <a:solidFill>
                  <a:schemeClr val="folHlink"/>
                </a:solidFill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874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3349170" y="6339114"/>
            <a:ext cx="24336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solidFill>
                  <a:schemeClr val="tx2"/>
                </a:solidFill>
                <a:hlinkClick r:id="rId3"/>
              </a:rPr>
              <a:t>http://www.careerbuilder.com/TV/</a:t>
            </a:r>
            <a:endParaRPr lang="en-US" sz="1200">
              <a:solidFill>
                <a:schemeClr val="tx2"/>
              </a:solidFill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19314"/>
            <a:ext cx="77724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6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52717"/>
            <a:ext cx="7772400" cy="5591412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17739" y="5867401"/>
            <a:ext cx="488627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Primate taxonomic classification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113235" y="6248400"/>
            <a:ext cx="2906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Understanding Humans, 10</a:t>
            </a:r>
            <a:r>
              <a:rPr lang="en-US" sz="1200" i="1" kern="1200" baseline="300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th</a:t>
            </a:r>
            <a:r>
              <a:rPr lang="en-US" sz="1200" i="1" kern="12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., p. 129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7297056" y="2514600"/>
            <a:ext cx="685800" cy="1905000"/>
          </a:xfrm>
          <a:prstGeom prst="downArrow">
            <a:avLst>
              <a:gd name="adj1" fmla="val 50000"/>
              <a:gd name="adj2" fmla="val 69444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33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962400" y="4357914"/>
            <a:ext cx="2379662" cy="51911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kern="120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Chimpanzee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742950" y="5758542"/>
            <a:ext cx="77152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Geographical distribution of modern </a:t>
            </a:r>
            <a:r>
              <a:rPr lang="en-US" sz="2000" b="1" kern="1200" dirty="0" smtClean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African apes</a:t>
            </a:r>
            <a:endParaRPr lang="en-US" sz="2000" b="1" kern="1200" dirty="0">
              <a:solidFill>
                <a:srgbClr val="FFFFFF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060934" y="6277428"/>
            <a:ext cx="2991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Understanding Humans, 10</a:t>
            </a:r>
            <a:r>
              <a:rPr lang="en-US" sz="1200" i="1" kern="1200" baseline="300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th</a:t>
            </a:r>
            <a:r>
              <a:rPr lang="en-US" sz="1200" i="1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., pp. </a:t>
            </a:r>
            <a:r>
              <a:rPr lang="en-US" sz="1200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139</a:t>
            </a:r>
            <a:endParaRPr lang="en-US" sz="1200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 descr="06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28600"/>
            <a:ext cx="4683692" cy="5486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403351" y="190500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b="1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162050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3200400" y="1875972"/>
            <a:ext cx="4633686" cy="3124200"/>
          </a:xfrm>
          <a:prstGeom prst="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3798888" y="5878284"/>
            <a:ext cx="1611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Chimpanzee</a:t>
            </a:r>
          </a:p>
        </p:txBody>
      </p:sp>
      <p:pic>
        <p:nvPicPr>
          <p:cNvPr id="47107" name="Picture 4" descr="12_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4186" y="-61686"/>
            <a:ext cx="45593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3179763" y="6248400"/>
            <a:ext cx="27730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1200" i="1" dirty="0">
                <a:solidFill>
                  <a:schemeClr val="tx2"/>
                </a:solidFill>
              </a:rPr>
              <a:t>The Primates</a:t>
            </a:r>
            <a:r>
              <a:rPr lang="en-US" sz="1200" dirty="0">
                <a:solidFill>
                  <a:schemeClr val="tx2"/>
                </a:solidFill>
              </a:rPr>
              <a:t>, Time-Life </a:t>
            </a:r>
            <a:r>
              <a:rPr lang="en-US" sz="1200" dirty="0" smtClean="0">
                <a:solidFill>
                  <a:schemeClr val="tx2"/>
                </a:solidFill>
              </a:rPr>
              <a:t> (</a:t>
            </a:r>
            <a:r>
              <a:rPr lang="en-US" sz="1200" dirty="0">
                <a:solidFill>
                  <a:schemeClr val="tx2"/>
                </a:solidFill>
              </a:rPr>
              <a:t>1974) </a:t>
            </a:r>
            <a:r>
              <a:rPr lang="en-US" sz="1200" dirty="0" smtClean="0">
                <a:solidFill>
                  <a:schemeClr val="tx2"/>
                </a:solidFill>
              </a:rPr>
              <a:t> p</a:t>
            </a:r>
            <a:r>
              <a:rPr lang="en-US" sz="1200" dirty="0">
                <a:solidFill>
                  <a:schemeClr val="tx2"/>
                </a:solidFill>
              </a:rPr>
              <a:t>. 71</a:t>
            </a:r>
          </a:p>
        </p:txBody>
      </p:sp>
      <p:pic>
        <p:nvPicPr>
          <p:cNvPr id="7" name="Picture 6" descr="0632_th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886" y="4591956"/>
            <a:ext cx="1462314" cy="1562100"/>
          </a:xfrm>
          <a:prstGeom prst="rect">
            <a:avLst/>
          </a:prstGeom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685925" y="5831112"/>
            <a:ext cx="6815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p. </a:t>
            </a:r>
            <a:r>
              <a:rPr lang="en-US" sz="1400" dirty="0" smtClean="0">
                <a:solidFill>
                  <a:srgbClr val="000000"/>
                </a:solidFill>
              </a:rPr>
              <a:t>139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027"/>
          <p:cNvSpPr txBox="1">
            <a:spLocks noChangeArrowheads="1"/>
          </p:cNvSpPr>
          <p:nvPr/>
        </p:nvSpPr>
        <p:spPr bwMode="auto">
          <a:xfrm>
            <a:off x="3109686" y="5760811"/>
            <a:ext cx="2978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000" b="1" dirty="0">
                <a:solidFill>
                  <a:schemeClr val="tx2"/>
                </a:solidFill>
                <a:latin typeface="Verdana" pitchFamily="34" charset="0"/>
              </a:rPr>
              <a:t>Chimpanzee (male)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113235" y="6277428"/>
            <a:ext cx="2906565" cy="33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Understanding Humans, 10</a:t>
            </a:r>
            <a:r>
              <a:rPr lang="en-US" sz="1200" i="1" kern="1200" baseline="300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th</a:t>
            </a:r>
            <a:r>
              <a:rPr lang="en-US" sz="1200" i="1" kern="12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ed</a:t>
            </a:r>
            <a:r>
              <a:rPr lang="en-US" sz="1200" kern="1200" dirty="0" smtClean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., p</a:t>
            </a:r>
            <a:r>
              <a:rPr lang="en-US" sz="1200" kern="12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en-US" sz="1200" kern="1200" dirty="0" smtClean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141</a:t>
            </a:r>
            <a:endParaRPr lang="en-US" sz="1200" kern="1200" dirty="0">
              <a:solidFill>
                <a:schemeClr val="tx2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" name="Picture 9" descr="0635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049" y="348342"/>
            <a:ext cx="6009265" cy="5486400"/>
          </a:xfrm>
          <a:prstGeom prst="rect">
            <a:avLst/>
          </a:prstGeom>
        </p:spPr>
      </p:pic>
      <p:pic>
        <p:nvPicPr>
          <p:cNvPr id="11" name="Picture 10" descr="0632_th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886" y="4591956"/>
            <a:ext cx="1462314" cy="1562100"/>
          </a:xfrm>
          <a:prstGeom prst="rect">
            <a:avLst/>
          </a:prstGeom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685925" y="5831112"/>
            <a:ext cx="6815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p. </a:t>
            </a:r>
            <a:r>
              <a:rPr lang="en-US" sz="1400" dirty="0" smtClean="0">
                <a:solidFill>
                  <a:srgbClr val="000000"/>
                </a:solidFill>
              </a:rPr>
              <a:t>139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027"/>
          <p:cNvSpPr txBox="1">
            <a:spLocks noChangeArrowheads="1"/>
          </p:cNvSpPr>
          <p:nvPr/>
        </p:nvSpPr>
        <p:spPr bwMode="auto">
          <a:xfrm>
            <a:off x="3109686" y="5760811"/>
            <a:ext cx="328487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000" b="1" dirty="0">
                <a:solidFill>
                  <a:schemeClr val="tx2"/>
                </a:solidFill>
                <a:latin typeface="Verdana" pitchFamily="34" charset="0"/>
              </a:rPr>
              <a:t>Chimpanzee </a:t>
            </a:r>
            <a:r>
              <a:rPr lang="en-US" sz="2000" b="1" dirty="0" smtClean="0">
                <a:solidFill>
                  <a:schemeClr val="tx2"/>
                </a:solidFill>
                <a:latin typeface="Verdana" pitchFamily="34" charset="0"/>
              </a:rPr>
              <a:t>(female</a:t>
            </a:r>
            <a:r>
              <a:rPr lang="en-US" sz="2000" b="1" dirty="0">
                <a:solidFill>
                  <a:schemeClr val="tx2"/>
                </a:solidFill>
                <a:latin typeface="Verdana" pitchFamily="34" charset="0"/>
              </a:rPr>
              <a:t>)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113235" y="6277428"/>
            <a:ext cx="2906565" cy="33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Understanding Humans, 10</a:t>
            </a:r>
            <a:r>
              <a:rPr lang="en-US" sz="1200" i="1" kern="1200" baseline="300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th</a:t>
            </a:r>
            <a:r>
              <a:rPr lang="en-US" sz="1200" i="1" kern="12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ed</a:t>
            </a:r>
            <a:r>
              <a:rPr lang="en-US" sz="1200" kern="1200" dirty="0" smtClean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., p</a:t>
            </a:r>
            <a:r>
              <a:rPr lang="en-US" sz="1200" kern="12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en-US" sz="1200" kern="1200" dirty="0" smtClean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141</a:t>
            </a:r>
            <a:endParaRPr lang="en-US" sz="1200" kern="1200" dirty="0">
              <a:solidFill>
                <a:schemeClr val="tx2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Picture 6" descr="0635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157" y="359226"/>
            <a:ext cx="6060815" cy="5486400"/>
          </a:xfrm>
          <a:prstGeom prst="rect">
            <a:avLst/>
          </a:prstGeom>
        </p:spPr>
      </p:pic>
      <p:pic>
        <p:nvPicPr>
          <p:cNvPr id="14" name="Picture 13" descr="0632_th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886" y="4591956"/>
            <a:ext cx="1462314" cy="1562100"/>
          </a:xfrm>
          <a:prstGeom prst="rect">
            <a:avLst/>
          </a:prstGeom>
        </p:spPr>
      </p:pic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685925" y="5831112"/>
            <a:ext cx="6815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p. </a:t>
            </a:r>
            <a:r>
              <a:rPr lang="en-US" sz="1400" dirty="0" smtClean="0">
                <a:solidFill>
                  <a:srgbClr val="000000"/>
                </a:solidFill>
              </a:rPr>
              <a:t>139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3"/>
          <p:cNvSpPr txBox="1">
            <a:spLocks noChangeArrowheads="1"/>
          </p:cNvSpPr>
          <p:nvPr/>
        </p:nvSpPr>
        <p:spPr bwMode="auto">
          <a:xfrm>
            <a:off x="2467428" y="5758542"/>
            <a:ext cx="41973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000" b="1" dirty="0">
                <a:solidFill>
                  <a:schemeClr val="tx2"/>
                </a:solidFill>
                <a:latin typeface="Verdana" pitchFamily="34" charset="0"/>
              </a:rPr>
              <a:t>Female </a:t>
            </a:r>
            <a:r>
              <a:rPr lang="en-US" sz="2000" b="1" dirty="0" err="1">
                <a:solidFill>
                  <a:schemeClr val="tx2"/>
                </a:solidFill>
                <a:latin typeface="Verdana" pitchFamily="34" charset="0"/>
              </a:rPr>
              <a:t>bonobos</a:t>
            </a:r>
            <a:r>
              <a:rPr lang="en-US" sz="2000" b="1" dirty="0">
                <a:solidFill>
                  <a:schemeClr val="tx2"/>
                </a:solidFill>
                <a:latin typeface="Verdana" pitchFamily="34" charset="0"/>
              </a:rPr>
              <a:t> with young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113235" y="6277428"/>
            <a:ext cx="29065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Understanding Humans, 10</a:t>
            </a:r>
            <a:r>
              <a:rPr lang="en-US" sz="1200" i="1" kern="1200" baseline="300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th</a:t>
            </a:r>
            <a:r>
              <a:rPr lang="en-US" sz="1200" i="1" kern="12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ed</a:t>
            </a:r>
            <a:r>
              <a:rPr lang="en-US" sz="1200" kern="1200" dirty="0" smtClean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., p</a:t>
            </a:r>
            <a:r>
              <a:rPr lang="en-US" sz="1200" kern="12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en-US" sz="1200" kern="1200" dirty="0" smtClean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143</a:t>
            </a:r>
            <a:endParaRPr lang="en-US" sz="1200" kern="1200" dirty="0">
              <a:solidFill>
                <a:schemeClr val="tx2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" name="Picture 9" descr="06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286" y="785281"/>
            <a:ext cx="7772400" cy="5067605"/>
          </a:xfrm>
          <a:prstGeom prst="rect">
            <a:avLst/>
          </a:prstGeom>
        </p:spPr>
      </p:pic>
      <p:pic>
        <p:nvPicPr>
          <p:cNvPr id="11" name="Picture 10" descr="0632_th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286" y="4591956"/>
            <a:ext cx="1462314" cy="1562100"/>
          </a:xfrm>
          <a:prstGeom prst="rect">
            <a:avLst/>
          </a:prstGeom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371600" y="5849909"/>
            <a:ext cx="6815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p. </a:t>
            </a:r>
            <a:r>
              <a:rPr lang="en-US" sz="1400" dirty="0" smtClean="0">
                <a:solidFill>
                  <a:srgbClr val="000000"/>
                </a:solidFill>
              </a:rPr>
              <a:t>139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2804886" y="5758542"/>
            <a:ext cx="35274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000" b="1" dirty="0">
                <a:solidFill>
                  <a:schemeClr val="tx2"/>
                </a:solidFill>
                <a:latin typeface="Verdana" pitchFamily="34" charset="0"/>
              </a:rPr>
              <a:t>Chimpanzees grooming</a:t>
            </a:r>
          </a:p>
        </p:txBody>
      </p:sp>
      <p:pic>
        <p:nvPicPr>
          <p:cNvPr id="5120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208088"/>
            <a:ext cx="7315200" cy="443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 Box 8"/>
          <p:cNvSpPr txBox="1">
            <a:spLocks noChangeArrowheads="1"/>
          </p:cNvSpPr>
          <p:nvPr/>
        </p:nvSpPr>
        <p:spPr bwMode="auto">
          <a:xfrm>
            <a:off x="2082574" y="6248173"/>
            <a:ext cx="4954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1200" i="1">
                <a:solidFill>
                  <a:schemeClr val="tx2"/>
                </a:solidFill>
              </a:rPr>
              <a:t>Understanding Physical Anthropology and Archaeology, 9th ed</a:t>
            </a:r>
            <a:r>
              <a:rPr lang="en-US" sz="1200">
                <a:solidFill>
                  <a:schemeClr val="tx2"/>
                </a:solidFill>
              </a:rPr>
              <a:t>., p. 151</a:t>
            </a:r>
          </a:p>
        </p:txBody>
      </p:sp>
      <p:pic>
        <p:nvPicPr>
          <p:cNvPr id="7" name="Picture 6" descr="0632_th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886" y="4591956"/>
            <a:ext cx="1462314" cy="1562100"/>
          </a:xfrm>
          <a:prstGeom prst="rect">
            <a:avLst/>
          </a:prstGeom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685925" y="5831112"/>
            <a:ext cx="6815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p. </a:t>
            </a:r>
            <a:r>
              <a:rPr lang="en-US" sz="1400" dirty="0" smtClean="0">
                <a:solidFill>
                  <a:srgbClr val="000000"/>
                </a:solidFill>
              </a:rPr>
              <a:t>139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957489" y="6339114"/>
            <a:ext cx="7210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solidFill>
                  <a:schemeClr val="tx2"/>
                </a:solidFill>
                <a:hlinkClick r:id="rId3"/>
              </a:rPr>
              <a:t>http://www.sciam.com/article.cfm?chanID=sa003&amp;articleID=000C1A68-BA52-11F6-BA5283414B7F0000</a:t>
            </a:r>
            <a:endParaRPr lang="en-US" sz="1200">
              <a:solidFill>
                <a:schemeClr val="tx2"/>
              </a:solidFill>
            </a:endParaRP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42900"/>
            <a:ext cx="77724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2438400" y="6339114"/>
            <a:ext cx="42719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dirty="0">
                <a:solidFill>
                  <a:schemeClr val="tx2"/>
                </a:solidFill>
                <a:hlinkClick r:id="rId3"/>
              </a:rPr>
              <a:t>http://www.nature.com/news/2005/050124/full/050124-7.html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19314"/>
            <a:ext cx="77724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Pongids </a:t>
            </a:r>
            <a:r>
              <a:rPr lang="en-US" i="0" smtClean="0"/>
              <a:t>(</a:t>
            </a:r>
            <a:r>
              <a:rPr lang="en-US" smtClean="0"/>
              <a:t>Great Apes</a:t>
            </a:r>
            <a:r>
              <a:rPr lang="en-US" i="0" smtClean="0"/>
              <a:t>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49438"/>
            <a:ext cx="7543800" cy="3797300"/>
          </a:xfrm>
          <a:noFill/>
        </p:spPr>
        <p:txBody>
          <a:bodyPr>
            <a:spAutoFit/>
          </a:bodyPr>
          <a:lstStyle/>
          <a:p>
            <a:pPr marL="0" indent="0" eaLnBrk="1" hangingPunct="1">
              <a:lnSpc>
                <a:spcPct val="60000"/>
              </a:lnSpc>
            </a:pPr>
            <a:endParaRPr lang="en-US" sz="4400" b="1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4000" b="1" smtClean="0"/>
              <a:t>chimpanzee sexual dimorphism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4000" b="1" smtClean="0">
              <a:solidFill>
                <a:schemeClr val="folHlink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3200" b="1" smtClean="0">
                <a:solidFill>
                  <a:schemeClr val="folHlink"/>
                </a:solidFill>
              </a:rPr>
              <a:t>female body weight is 78% of male weight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19314"/>
            <a:ext cx="7772400" cy="58288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5299" name="Text Box 7"/>
          <p:cNvSpPr txBox="1">
            <a:spLocks noChangeArrowheads="1"/>
          </p:cNvSpPr>
          <p:nvPr/>
        </p:nvSpPr>
        <p:spPr bwMode="auto">
          <a:xfrm>
            <a:off x="1828800" y="6339114"/>
            <a:ext cx="54800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 dirty="0">
                <a:hlinkClick r:id="rId4"/>
              </a:rPr>
              <a:t>http://www.d.umn.edu/cla/faculty/troufs/anth1602/pcgoodal.html#Jane_Goodall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2288949" y="6328230"/>
            <a:ext cx="45545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dirty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http://</a:t>
            </a:r>
            <a:r>
              <a:rPr lang="en-US" sz="1200" kern="1200" dirty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  <a:hlinkClick r:id="rId3"/>
              </a:rPr>
              <a:t>www.newsobserver.com/689/story/1043421.html</a:t>
            </a:r>
            <a:endParaRPr lang="en-US" sz="1200" kern="1200" dirty="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" y="224970"/>
            <a:ext cx="7439025" cy="5943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38275" y="2605314"/>
            <a:ext cx="6334125" cy="35433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295400" y="3447144"/>
            <a:ext cx="6400800" cy="16002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113234" y="6248400"/>
            <a:ext cx="2906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Understanding Humans, 10</a:t>
            </a:r>
            <a:r>
              <a:rPr lang="en-US" sz="1200" i="1" kern="1200" baseline="300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th</a:t>
            </a:r>
            <a:r>
              <a:rPr lang="en-US" sz="1200" i="1" kern="12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., p. 101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952626" y="5775326"/>
            <a:ext cx="538961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Classification chart (after Linnaeus)</a:t>
            </a: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403451"/>
            <a:ext cx="7772400" cy="423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7297056" y="4847772"/>
            <a:ext cx="1371600" cy="990600"/>
          </a:xfrm>
          <a:prstGeom prst="ellips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33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3013075" y="6339114"/>
            <a:ext cx="3082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  <a:hlinkClick r:id="rId3"/>
              </a:rPr>
              <a:t>www.msnbc.msn.com/id/24878149/</a:t>
            </a:r>
            <a:endParaRPr lang="en-US" sz="12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36311"/>
            <a:ext cx="7772400" cy="59213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Pongids </a:t>
            </a:r>
            <a:r>
              <a:rPr lang="en-US" i="0" smtClean="0"/>
              <a:t>(</a:t>
            </a:r>
            <a:r>
              <a:rPr lang="en-US" smtClean="0"/>
              <a:t>Great Apes</a:t>
            </a:r>
            <a:r>
              <a:rPr lang="en-US" i="0" smtClean="0"/>
              <a:t>)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49438"/>
            <a:ext cx="7543800" cy="4114800"/>
          </a:xfrm>
        </p:spPr>
        <p:txBody>
          <a:bodyPr/>
          <a:lstStyle/>
          <a:p>
            <a:pPr>
              <a:lnSpc>
                <a:spcPct val="60000"/>
              </a:lnSpc>
            </a:pPr>
            <a:endParaRPr lang="en-US" sz="4400" b="1" smtClean="0"/>
          </a:p>
          <a:p>
            <a:pPr>
              <a:lnSpc>
                <a:spcPct val="90000"/>
              </a:lnSpc>
            </a:pPr>
            <a:r>
              <a:rPr lang="en-US" sz="4400" b="1" smtClean="0">
                <a:solidFill>
                  <a:schemeClr val="folHlink"/>
                </a:solidFill>
              </a:rPr>
              <a:t>orangutan </a:t>
            </a:r>
            <a:r>
              <a:rPr lang="en-US" smtClean="0">
                <a:solidFill>
                  <a:schemeClr val="folHlink"/>
                </a:solidFill>
              </a:rPr>
              <a:t>(</a:t>
            </a:r>
            <a:r>
              <a:rPr lang="en-US" i="1" smtClean="0">
                <a:solidFill>
                  <a:schemeClr val="folHlink"/>
                </a:solidFill>
              </a:rPr>
              <a:t>Pongo</a:t>
            </a:r>
            <a:r>
              <a:rPr lang="en-US" smtClean="0">
                <a:solidFill>
                  <a:schemeClr val="folHlink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endParaRPr lang="en-US" sz="3600" b="1" smtClean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4400" b="1" smtClean="0">
                <a:solidFill>
                  <a:schemeClr val="folHlink"/>
                </a:solidFill>
              </a:rPr>
              <a:t>chimpanzee </a:t>
            </a:r>
            <a:r>
              <a:rPr lang="en-US" smtClean="0">
                <a:solidFill>
                  <a:schemeClr val="folHlink"/>
                </a:solidFill>
              </a:rPr>
              <a:t>(</a:t>
            </a:r>
            <a:r>
              <a:rPr lang="en-US" i="1" smtClean="0">
                <a:solidFill>
                  <a:schemeClr val="folHlink"/>
                </a:solidFill>
              </a:rPr>
              <a:t>Pan</a:t>
            </a:r>
            <a:r>
              <a:rPr lang="en-US" smtClean="0">
                <a:solidFill>
                  <a:schemeClr val="folHlink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endParaRPr lang="en-US" sz="3600" b="1" smtClean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4400" b="1" smtClean="0"/>
              <a:t>gorilla </a:t>
            </a:r>
            <a:r>
              <a:rPr lang="en-US" smtClean="0"/>
              <a:t>(</a:t>
            </a:r>
            <a:r>
              <a:rPr lang="en-US" i="1" smtClean="0"/>
              <a:t>Gorilla</a:t>
            </a:r>
            <a:r>
              <a:rPr lang="en-US" smtClean="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6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52717"/>
            <a:ext cx="7772400" cy="5591412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17739" y="5867401"/>
            <a:ext cx="488627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Primate taxonomic classification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113235" y="6248400"/>
            <a:ext cx="2906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Understanding Humans, 10</a:t>
            </a:r>
            <a:r>
              <a:rPr lang="en-US" sz="1200" i="1" kern="1200" baseline="300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th</a:t>
            </a:r>
            <a:r>
              <a:rPr lang="en-US" sz="1200" i="1" kern="12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., p. 129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840288" y="4477430"/>
            <a:ext cx="1408112" cy="51911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kern="120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Gorilla 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6705600" y="2514600"/>
            <a:ext cx="685800" cy="1905000"/>
          </a:xfrm>
          <a:prstGeom prst="downArrow">
            <a:avLst>
              <a:gd name="adj1" fmla="val 50000"/>
              <a:gd name="adj2" fmla="val 69444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33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728436" y="5758542"/>
            <a:ext cx="77152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000" b="1" dirty="0">
                <a:solidFill>
                  <a:schemeClr val="tx2"/>
                </a:solidFill>
                <a:latin typeface="Verdana" pitchFamily="34" charset="0"/>
              </a:rPr>
              <a:t>Geographical distribution of modern African apes</a:t>
            </a:r>
          </a:p>
        </p:txBody>
      </p:sp>
      <p:sp>
        <p:nvSpPr>
          <p:cNvPr id="58374" name="Text Box 11"/>
          <p:cNvSpPr txBox="1">
            <a:spLocks noChangeArrowheads="1"/>
          </p:cNvSpPr>
          <p:nvPr/>
        </p:nvSpPr>
        <p:spPr bwMode="auto">
          <a:xfrm>
            <a:off x="2819400" y="3729038"/>
            <a:ext cx="1041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p. 132</a:t>
            </a:r>
          </a:p>
        </p:txBody>
      </p:sp>
      <p:pic>
        <p:nvPicPr>
          <p:cNvPr id="7" name="Picture 6" descr="06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14086"/>
            <a:ext cx="4683692" cy="5486400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113235" y="6248400"/>
            <a:ext cx="29065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Understanding Humans, 10</a:t>
            </a:r>
            <a:r>
              <a:rPr lang="en-US" sz="1200" i="1" kern="1200" baseline="300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th</a:t>
            </a:r>
            <a:r>
              <a:rPr lang="en-US" sz="1200" i="1" kern="12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., p. </a:t>
            </a:r>
            <a:r>
              <a:rPr lang="en-US" sz="1200" kern="1200" dirty="0" smtClean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139</a:t>
            </a:r>
            <a:endParaRPr lang="en-US" sz="1200" kern="1200" dirty="0">
              <a:solidFill>
                <a:schemeClr val="tx2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3"/>
          <p:cNvSpPr txBox="1">
            <a:spLocks noChangeArrowheads="1"/>
          </p:cNvSpPr>
          <p:nvPr/>
        </p:nvSpPr>
        <p:spPr bwMode="auto">
          <a:xfrm>
            <a:off x="2208668" y="5587998"/>
            <a:ext cx="469712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>
                <a:solidFill>
                  <a:schemeClr val="tx2"/>
                </a:solidFill>
                <a:latin typeface="Verdana" pitchFamily="34" charset="0"/>
              </a:rPr>
              <a:t>Western lowland gorilla (male)</a:t>
            </a:r>
          </a:p>
          <a:p>
            <a:pPr eaLnBrk="1" hangingPunct="1"/>
            <a:r>
              <a:rPr lang="en-US" b="1" i="1" dirty="0">
                <a:solidFill>
                  <a:schemeClr val="tx2"/>
                </a:solidFill>
                <a:latin typeface="Verdana" pitchFamily="34" charset="0"/>
              </a:rPr>
              <a:t>Gorilla </a:t>
            </a:r>
            <a:r>
              <a:rPr lang="en-US" b="1" i="1" dirty="0" err="1" smtClean="0">
                <a:solidFill>
                  <a:schemeClr val="tx2"/>
                </a:solidFill>
                <a:latin typeface="Verdana" pitchFamily="34" charset="0"/>
              </a:rPr>
              <a:t>gorilla</a:t>
            </a:r>
            <a:r>
              <a:rPr lang="en-US" b="1" i="1" dirty="0" smtClean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en-US" b="1" i="1" dirty="0">
                <a:solidFill>
                  <a:schemeClr val="tx2"/>
                </a:solidFill>
                <a:latin typeface="Verdana" pitchFamily="34" charset="0"/>
              </a:rPr>
              <a:t>gorilla</a:t>
            </a:r>
          </a:p>
        </p:txBody>
      </p:sp>
      <p:pic>
        <p:nvPicPr>
          <p:cNvPr id="9" name="Picture 8" descr="0633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093" y="76200"/>
            <a:ext cx="5906165" cy="5486400"/>
          </a:xfrm>
          <a:prstGeom prst="rect">
            <a:avLst/>
          </a:prstGeom>
        </p:spPr>
      </p:pic>
      <p:pic>
        <p:nvPicPr>
          <p:cNvPr id="10" name="Picture 9" descr="0632_th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591956"/>
            <a:ext cx="1462314" cy="1562100"/>
          </a:xfrm>
          <a:prstGeom prst="rect">
            <a:avLst/>
          </a:prstGeom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295400" y="5849909"/>
            <a:ext cx="6815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p. </a:t>
            </a:r>
            <a:r>
              <a:rPr lang="en-US" sz="1400" dirty="0" smtClean="0">
                <a:solidFill>
                  <a:srgbClr val="000000"/>
                </a:solidFill>
              </a:rPr>
              <a:t>139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124200" y="6248400"/>
            <a:ext cx="2949846" cy="33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Understanding Humans, 10</a:t>
            </a:r>
            <a:r>
              <a:rPr lang="en-US" sz="1200" i="1" kern="1200" baseline="300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th</a:t>
            </a:r>
            <a:r>
              <a:rPr lang="en-US" sz="1200" i="1" kern="12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., p. </a:t>
            </a:r>
            <a:r>
              <a:rPr lang="en-US" sz="1200" dirty="0" smtClean="0">
                <a:solidFill>
                  <a:schemeClr val="tx2"/>
                </a:solidFill>
              </a:rPr>
              <a:t> 140</a:t>
            </a:r>
            <a:endParaRPr lang="en-US" sz="1200" kern="1200" dirty="0">
              <a:solidFill>
                <a:schemeClr val="tx2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3"/>
          <p:cNvSpPr txBox="1">
            <a:spLocks noChangeArrowheads="1"/>
          </p:cNvSpPr>
          <p:nvPr/>
        </p:nvSpPr>
        <p:spPr bwMode="auto">
          <a:xfrm>
            <a:off x="2078042" y="5587998"/>
            <a:ext cx="497604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>
                <a:solidFill>
                  <a:schemeClr val="tx2"/>
                </a:solidFill>
                <a:latin typeface="Verdana" pitchFamily="34" charset="0"/>
              </a:rPr>
              <a:t>Western lowland gorilla </a:t>
            </a:r>
            <a:r>
              <a:rPr lang="en-US" sz="2000" b="1" dirty="0" smtClean="0">
                <a:solidFill>
                  <a:schemeClr val="tx2"/>
                </a:solidFill>
                <a:latin typeface="Verdana" pitchFamily="34" charset="0"/>
              </a:rPr>
              <a:t>(female</a:t>
            </a:r>
            <a:r>
              <a:rPr lang="en-US" sz="2000" b="1" dirty="0">
                <a:solidFill>
                  <a:schemeClr val="tx2"/>
                </a:solidFill>
                <a:latin typeface="Verdana" pitchFamily="34" charset="0"/>
              </a:rPr>
              <a:t>)</a:t>
            </a:r>
          </a:p>
          <a:p>
            <a:pPr eaLnBrk="1" hangingPunct="1"/>
            <a:r>
              <a:rPr lang="en-US" b="1" i="1" dirty="0">
                <a:solidFill>
                  <a:schemeClr val="tx2"/>
                </a:solidFill>
                <a:latin typeface="Verdana" pitchFamily="34" charset="0"/>
              </a:rPr>
              <a:t>Gorilla </a:t>
            </a:r>
            <a:r>
              <a:rPr lang="en-US" b="1" i="1" dirty="0" err="1" smtClean="0">
                <a:solidFill>
                  <a:schemeClr val="tx2"/>
                </a:solidFill>
                <a:latin typeface="Verdana" pitchFamily="34" charset="0"/>
              </a:rPr>
              <a:t>gorilla</a:t>
            </a:r>
            <a:r>
              <a:rPr lang="en-US" b="1" i="1" dirty="0" smtClean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en-US" b="1" i="1" dirty="0">
                <a:solidFill>
                  <a:schemeClr val="tx2"/>
                </a:solidFill>
                <a:latin typeface="Verdana" pitchFamily="34" charset="0"/>
              </a:rPr>
              <a:t>gorilla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124200" y="6248400"/>
            <a:ext cx="2949846" cy="33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Understanding Humans, 10</a:t>
            </a:r>
            <a:r>
              <a:rPr lang="en-US" sz="1200" i="1" kern="1200" baseline="300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th</a:t>
            </a:r>
            <a:r>
              <a:rPr lang="en-US" sz="1200" i="1" kern="12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., p. </a:t>
            </a:r>
            <a:r>
              <a:rPr lang="en-US" sz="1200" dirty="0" smtClean="0">
                <a:solidFill>
                  <a:schemeClr val="tx2"/>
                </a:solidFill>
              </a:rPr>
              <a:t> 140</a:t>
            </a:r>
            <a:endParaRPr lang="en-US" sz="1200" kern="1200" dirty="0">
              <a:solidFill>
                <a:schemeClr val="tx2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Picture 6" descr="0633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543" y="89647"/>
            <a:ext cx="5928257" cy="5486400"/>
          </a:xfrm>
          <a:prstGeom prst="rect">
            <a:avLst/>
          </a:prstGeom>
        </p:spPr>
      </p:pic>
      <p:pic>
        <p:nvPicPr>
          <p:cNvPr id="8" name="Picture 7" descr="0632_th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591956"/>
            <a:ext cx="1462314" cy="1562100"/>
          </a:xfrm>
          <a:prstGeom prst="rect">
            <a:avLst/>
          </a:prstGeom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295400" y="5849909"/>
            <a:ext cx="6815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p. </a:t>
            </a:r>
            <a:r>
              <a:rPr lang="en-US" sz="1400" dirty="0" smtClean="0">
                <a:solidFill>
                  <a:srgbClr val="000000"/>
                </a:solidFill>
              </a:rPr>
              <a:t>139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3"/>
          <p:cNvSpPr txBox="1">
            <a:spLocks noChangeArrowheads="1"/>
          </p:cNvSpPr>
          <p:nvPr/>
        </p:nvSpPr>
        <p:spPr bwMode="auto">
          <a:xfrm>
            <a:off x="2757714" y="5587998"/>
            <a:ext cx="360547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tx2"/>
                </a:solidFill>
                <a:latin typeface="Verdana" pitchFamily="34" charset="0"/>
              </a:rPr>
              <a:t>Mountain gorilla (male</a:t>
            </a:r>
            <a:r>
              <a:rPr lang="en-US" sz="2000" b="1" dirty="0">
                <a:solidFill>
                  <a:schemeClr val="tx2"/>
                </a:solidFill>
                <a:latin typeface="Verdana" pitchFamily="34" charset="0"/>
              </a:rPr>
              <a:t>)</a:t>
            </a:r>
          </a:p>
          <a:p>
            <a:pPr eaLnBrk="1" hangingPunct="1"/>
            <a:r>
              <a:rPr lang="en-US" b="1" i="1" dirty="0">
                <a:solidFill>
                  <a:schemeClr val="tx2"/>
                </a:solidFill>
                <a:latin typeface="Verdana" pitchFamily="34" charset="0"/>
              </a:rPr>
              <a:t>Gorilla </a:t>
            </a:r>
            <a:r>
              <a:rPr lang="en-US" b="1" i="1" dirty="0" err="1">
                <a:solidFill>
                  <a:schemeClr val="tx2"/>
                </a:solidFill>
                <a:latin typeface="Verdana" pitchFamily="34" charset="0"/>
              </a:rPr>
              <a:t>gorlla</a:t>
            </a:r>
            <a:r>
              <a:rPr lang="en-US" b="1" i="1" dirty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en-US" b="1" i="1" dirty="0" err="1" smtClean="0">
                <a:solidFill>
                  <a:schemeClr val="tx2"/>
                </a:solidFill>
                <a:latin typeface="Verdana" pitchFamily="34" charset="0"/>
              </a:rPr>
              <a:t>beringei</a:t>
            </a:r>
            <a:endParaRPr lang="en-US" b="1" i="1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124200" y="6248400"/>
            <a:ext cx="2949846" cy="33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Understanding Humans, 10</a:t>
            </a:r>
            <a:r>
              <a:rPr lang="en-US" sz="1200" i="1" kern="1200" baseline="300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th</a:t>
            </a:r>
            <a:r>
              <a:rPr lang="en-US" sz="1200" i="1" kern="12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., p. </a:t>
            </a:r>
            <a:r>
              <a:rPr lang="en-US" sz="1200" dirty="0" smtClean="0">
                <a:solidFill>
                  <a:schemeClr val="tx2"/>
                </a:solidFill>
              </a:rPr>
              <a:t> 140</a:t>
            </a:r>
            <a:endParaRPr lang="en-US" sz="1200" kern="1200" dirty="0">
              <a:solidFill>
                <a:schemeClr val="tx2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9" name="Picture 8" descr="0634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28600"/>
            <a:ext cx="7772400" cy="5347411"/>
          </a:xfrm>
          <a:prstGeom prst="rect">
            <a:avLst/>
          </a:prstGeom>
        </p:spPr>
      </p:pic>
      <p:pic>
        <p:nvPicPr>
          <p:cNvPr id="10" name="Picture 9" descr="0632_th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591956"/>
            <a:ext cx="1462314" cy="1562100"/>
          </a:xfrm>
          <a:prstGeom prst="rect">
            <a:avLst/>
          </a:prstGeom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295400" y="5849909"/>
            <a:ext cx="6815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p. </a:t>
            </a:r>
            <a:r>
              <a:rPr lang="en-US" sz="1400" dirty="0" smtClean="0">
                <a:solidFill>
                  <a:srgbClr val="000000"/>
                </a:solidFill>
              </a:rPr>
              <a:t>139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3"/>
          <p:cNvSpPr txBox="1">
            <a:spLocks noChangeArrowheads="1"/>
          </p:cNvSpPr>
          <p:nvPr/>
        </p:nvSpPr>
        <p:spPr bwMode="auto">
          <a:xfrm>
            <a:off x="2590800" y="5587998"/>
            <a:ext cx="3884397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tx2"/>
                </a:solidFill>
                <a:latin typeface="Verdana" pitchFamily="34" charset="0"/>
              </a:rPr>
              <a:t>Mountain gorilla (female</a:t>
            </a:r>
            <a:r>
              <a:rPr lang="en-US" sz="2000" b="1" dirty="0">
                <a:solidFill>
                  <a:schemeClr val="tx2"/>
                </a:solidFill>
                <a:latin typeface="Verdana" pitchFamily="34" charset="0"/>
              </a:rPr>
              <a:t>)</a:t>
            </a:r>
          </a:p>
          <a:p>
            <a:pPr eaLnBrk="1" hangingPunct="1"/>
            <a:r>
              <a:rPr lang="en-US" b="1" i="1" dirty="0">
                <a:solidFill>
                  <a:schemeClr val="tx2"/>
                </a:solidFill>
                <a:latin typeface="Verdana" pitchFamily="34" charset="0"/>
              </a:rPr>
              <a:t>Gorilla </a:t>
            </a:r>
            <a:r>
              <a:rPr lang="en-US" b="1" i="1" dirty="0" err="1">
                <a:solidFill>
                  <a:schemeClr val="tx2"/>
                </a:solidFill>
                <a:latin typeface="Verdana" pitchFamily="34" charset="0"/>
              </a:rPr>
              <a:t>gorlla</a:t>
            </a:r>
            <a:r>
              <a:rPr lang="en-US" b="1" i="1" dirty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en-US" b="1" i="1" dirty="0" err="1" smtClean="0">
                <a:solidFill>
                  <a:schemeClr val="tx2"/>
                </a:solidFill>
                <a:latin typeface="Verdana" pitchFamily="34" charset="0"/>
              </a:rPr>
              <a:t>beringei</a:t>
            </a:r>
            <a:endParaRPr lang="en-US" b="1" i="1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124200" y="6248400"/>
            <a:ext cx="2949846" cy="33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Understanding Humans, 10</a:t>
            </a:r>
            <a:r>
              <a:rPr lang="en-US" sz="1200" i="1" kern="1200" baseline="300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th</a:t>
            </a:r>
            <a:r>
              <a:rPr lang="en-US" sz="1200" i="1" kern="12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., p. </a:t>
            </a:r>
            <a:r>
              <a:rPr lang="en-US" sz="1200" dirty="0" smtClean="0">
                <a:solidFill>
                  <a:schemeClr val="tx2"/>
                </a:solidFill>
              </a:rPr>
              <a:t> 140</a:t>
            </a:r>
            <a:endParaRPr lang="en-US" sz="1200" kern="1200" dirty="0">
              <a:solidFill>
                <a:schemeClr val="tx2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5" name="Picture 14" descr="0634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18" y="43542"/>
            <a:ext cx="7217010" cy="5486400"/>
          </a:xfrm>
          <a:prstGeom prst="rect">
            <a:avLst/>
          </a:prstGeom>
        </p:spPr>
      </p:pic>
      <p:pic>
        <p:nvPicPr>
          <p:cNvPr id="16" name="Picture 15" descr="0632_th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591956"/>
            <a:ext cx="1462314" cy="1562100"/>
          </a:xfrm>
          <a:prstGeom prst="rect">
            <a:avLst/>
          </a:prstGeom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295400" y="5849909"/>
            <a:ext cx="6815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p. </a:t>
            </a:r>
            <a:r>
              <a:rPr lang="en-US" sz="1400" dirty="0" smtClean="0">
                <a:solidFill>
                  <a:srgbClr val="000000"/>
                </a:solidFill>
              </a:rPr>
              <a:t>139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Pongids </a:t>
            </a:r>
            <a:r>
              <a:rPr lang="en-US" i="0" smtClean="0"/>
              <a:t>(</a:t>
            </a:r>
            <a:r>
              <a:rPr lang="en-US" smtClean="0"/>
              <a:t>Great Apes</a:t>
            </a:r>
            <a:r>
              <a:rPr lang="en-US" i="0" smtClean="0"/>
              <a:t>)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49438"/>
            <a:ext cx="7620000" cy="4351337"/>
          </a:xfrm>
          <a:noFill/>
        </p:spPr>
        <p:txBody>
          <a:bodyPr>
            <a:spAutoFit/>
          </a:bodyPr>
          <a:lstStyle/>
          <a:p>
            <a:pPr marL="0" indent="0" eaLnBrk="1" hangingPunct="1">
              <a:lnSpc>
                <a:spcPct val="60000"/>
              </a:lnSpc>
            </a:pPr>
            <a:endParaRPr lang="en-US" sz="4400" b="1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4000" b="1" smtClean="0"/>
              <a:t>gorillas have considerable sexual dimorphism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4000" b="1" smtClean="0">
              <a:solidFill>
                <a:schemeClr val="folHlink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3200" b="1" smtClean="0">
                <a:solidFill>
                  <a:schemeClr val="folHlink"/>
                </a:solidFill>
              </a:rPr>
              <a:t>female body weight is half (51%) of male weight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162050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015342" y="5910942"/>
            <a:ext cx="3057247" cy="45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b="1" dirty="0">
                <a:solidFill>
                  <a:schemeClr val="tx2"/>
                </a:solidFill>
                <a:latin typeface="Verdana" pitchFamily="34" charset="0"/>
              </a:rPr>
              <a:t>A Primate Family Tree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955699" y="6262687"/>
            <a:ext cx="321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1200" i="1">
                <a:solidFill>
                  <a:schemeClr val="tx2"/>
                </a:solidFill>
              </a:rPr>
              <a:t>The Emergence of Humankind, 4th ed</a:t>
            </a:r>
            <a:r>
              <a:rPr lang="en-US" sz="1200">
                <a:solidFill>
                  <a:schemeClr val="tx2"/>
                </a:solidFill>
              </a:rPr>
              <a:t>., p. 64</a:t>
            </a:r>
          </a:p>
        </p:txBody>
      </p:sp>
      <p:pic>
        <p:nvPicPr>
          <p:cNvPr id="15364" name="Picture 4" descr="primates-Pfeiffer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3342" y="152400"/>
            <a:ext cx="4640262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7"/>
          <p:cNvSpPr>
            <a:spLocks noChangeArrowheads="1"/>
          </p:cNvSpPr>
          <p:nvPr/>
        </p:nvSpPr>
        <p:spPr bwMode="auto">
          <a:xfrm>
            <a:off x="2909887" y="152400"/>
            <a:ext cx="2805113" cy="638175"/>
          </a:xfrm>
          <a:prstGeom prst="rightArrow">
            <a:avLst>
              <a:gd name="adj1" fmla="val 50000"/>
              <a:gd name="adj2" fmla="val 109888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162050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162050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508125" y="6578600"/>
            <a:ext cx="6111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  <a:hlinkClick r:id="rId3"/>
              </a:rPr>
              <a:t>news.nationalgeographic.com/news/2008/08/080805-gorillas-congo.html</a:t>
            </a:r>
            <a:endParaRPr lang="en-US" sz="12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798763"/>
            <a:ext cx="7589838" cy="24590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990600" y="6339114"/>
            <a:ext cx="7118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  <a:hlinkClick r:id="rId3"/>
              </a:rPr>
              <a:t>http://news.nationalgeographic.com/news/2008/09/080916-bush-meat.html?source=rss</a:t>
            </a:r>
            <a:endParaRPr lang="en-US" sz="12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33370" y="381000"/>
            <a:ext cx="686763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990600" y="6339114"/>
            <a:ext cx="7118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  <a:hlinkClick r:id="rId3"/>
              </a:rPr>
              <a:t>http://news.nationalgeographic.com/news/2008/09/080916-bush-meat.html?source=rss</a:t>
            </a:r>
            <a:endParaRPr lang="en-US" sz="12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33370" y="381000"/>
            <a:ext cx="686763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1949450"/>
            <a:ext cx="6781800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Pongids </a:t>
            </a:r>
            <a:r>
              <a:rPr lang="en-US" i="0" smtClean="0"/>
              <a:t>(</a:t>
            </a:r>
            <a:r>
              <a:rPr lang="en-US" smtClean="0"/>
              <a:t>Great Apes</a:t>
            </a:r>
            <a:r>
              <a:rPr lang="en-US" i="0" smtClean="0"/>
              <a:t>)</a:t>
            </a:r>
          </a:p>
        </p:txBody>
      </p:sp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457200" y="2986088"/>
            <a:ext cx="8229600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/>
              <a:t>Time permitting, we’ll have a closer look</a:t>
            </a:r>
          </a:p>
          <a:p>
            <a:r>
              <a:rPr lang="en-US" sz="4000" b="1"/>
              <a:t>at the Great Apes later</a:t>
            </a:r>
          </a:p>
          <a:p>
            <a:endParaRPr lang="en-US" sz="4000" b="1"/>
          </a:p>
          <a:p>
            <a:r>
              <a:rPr lang="en-US" sz="2400"/>
              <a:t>(class slide </a:t>
            </a:r>
            <a:r>
              <a:rPr kumimoji="1" lang="en-US" sz="2400">
                <a:latin typeface="Verdana" pitchFamily="34" charset="0"/>
                <a:hlinkClick r:id="rId2"/>
              </a:rPr>
              <a:t>Set # 14</a:t>
            </a:r>
            <a:r>
              <a:rPr kumimoji="1" lang="en-US" sz="2400">
                <a:latin typeface="Verdana" pitchFamily="34" charset="0"/>
              </a:rPr>
              <a:t>)</a:t>
            </a:r>
            <a:endParaRPr kumimoji="1" lang="en-US" sz="2400" i="1">
              <a:latin typeface="Verdana" pitchFamily="34" charset="0"/>
              <a:hlinkClick r:id="" action="ppaction://hlinkshowjump?jump=nextslide"/>
            </a:endParaRPr>
          </a:p>
          <a:p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6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52717"/>
            <a:ext cx="7772400" cy="5591412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17739" y="5867401"/>
            <a:ext cx="488627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Primate taxonomic classification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113235" y="6248400"/>
            <a:ext cx="2906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Understanding Humans, 10</a:t>
            </a:r>
            <a:r>
              <a:rPr lang="en-US" sz="1200" i="1" kern="1200" baseline="300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th</a:t>
            </a:r>
            <a:r>
              <a:rPr lang="en-US" sz="1200" i="1" kern="12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., p. 129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266372" y="944940"/>
            <a:ext cx="6172200" cy="156966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/>
              <a:t>Next: General Features and Major Evolutionary </a:t>
            </a:r>
            <a:r>
              <a:rPr lang="en-US" sz="3200" b="1" dirty="0" smtClean="0"/>
              <a:t>Trends</a:t>
            </a:r>
          </a:p>
          <a:p>
            <a:r>
              <a:rPr lang="en-US" sz="3200" b="1" dirty="0" smtClean="0"/>
              <a:t>of </a:t>
            </a:r>
            <a:r>
              <a:rPr lang="en-US" sz="3200" b="1" dirty="0"/>
              <a:t>Apes and Humans</a:t>
            </a:r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5762172" y="2286000"/>
            <a:ext cx="2971800" cy="3733800"/>
          </a:xfrm>
          <a:prstGeom prst="ellips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_daiquir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28600"/>
            <a:ext cx="7357269" cy="5943600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385452" y="6274582"/>
            <a:ext cx="2339102" cy="33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Good Housekeeping </a:t>
            </a:r>
            <a:r>
              <a:rPr lang="en-US" sz="1200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June 1968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6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52717"/>
            <a:ext cx="7772400" cy="5591412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17739" y="5867401"/>
            <a:ext cx="488627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Primate taxonomic classification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113235" y="6248400"/>
            <a:ext cx="2906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Understanding Humans, 10</a:t>
            </a:r>
            <a:r>
              <a:rPr lang="en-US" sz="1200" i="1" kern="1200" baseline="300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th</a:t>
            </a:r>
            <a:r>
              <a:rPr lang="en-US" sz="1200" i="1" kern="12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., p. 129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940572" y="4524124"/>
            <a:ext cx="10647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/>
              <a:t>Apes</a:t>
            </a:r>
            <a:endParaRPr lang="en-US" sz="2800" b="1" dirty="0"/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5954713" y="2151744"/>
            <a:ext cx="2122487" cy="3124200"/>
          </a:xfrm>
          <a:prstGeom prst="ellips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6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52717"/>
            <a:ext cx="7772400" cy="5591412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17739" y="5867401"/>
            <a:ext cx="488627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Primate taxonomic classification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113235" y="6248400"/>
            <a:ext cx="2906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Understanding Humans, 10</a:t>
            </a:r>
            <a:r>
              <a:rPr lang="en-US" sz="1200" i="1" kern="1200" baseline="300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th</a:t>
            </a:r>
            <a:r>
              <a:rPr lang="en-US" sz="1200" i="1" kern="12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., p. 129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900714" y="3015342"/>
            <a:ext cx="1904688" cy="769441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err="1" smtClean="0"/>
              <a:t>Hylobates</a:t>
            </a:r>
            <a:endParaRPr lang="en-US" sz="2800" b="1" dirty="0" smtClean="0"/>
          </a:p>
          <a:p>
            <a:r>
              <a:rPr lang="en-US" sz="1600" dirty="0" smtClean="0"/>
              <a:t>"lesser apes"</a:t>
            </a:r>
            <a:endParaRPr lang="en-US" sz="1600" dirty="0"/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5878284" y="2920998"/>
            <a:ext cx="841830" cy="965202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6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52717"/>
            <a:ext cx="7772400" cy="5591412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17739" y="5867401"/>
            <a:ext cx="488627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Primate taxonomic classification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113235" y="6248400"/>
            <a:ext cx="2906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Understanding Humans, 10</a:t>
            </a:r>
            <a:r>
              <a:rPr lang="en-US" sz="1200" i="1" kern="1200" baseline="300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th</a:t>
            </a:r>
            <a:r>
              <a:rPr lang="en-US" sz="1200" i="1" kern="12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., p. 129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276600" y="2986314"/>
            <a:ext cx="3171825" cy="9461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err="1"/>
              <a:t>Pongids</a:t>
            </a:r>
            <a:r>
              <a:rPr lang="en-US" sz="2800" b="1" dirty="0"/>
              <a:t>:</a:t>
            </a:r>
            <a:br>
              <a:rPr lang="en-US" sz="2800" b="1" dirty="0"/>
            </a:br>
            <a:r>
              <a:rPr lang="en-US" sz="2800" b="1" dirty="0"/>
              <a:t>”The Great Apes”</a:t>
            </a: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6614886" y="2957286"/>
            <a:ext cx="914400" cy="990600"/>
          </a:xfrm>
          <a:prstGeom prst="ellips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adow">
  <a:themeElements>
    <a:clrScheme name="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Meadow">
  <a:themeElements>
    <a:clrScheme name="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Meadow">
  <a:themeElements>
    <a:clrScheme name="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Meadow">
  <a:themeElements>
    <a:clrScheme name="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eadow">
  <a:themeElements>
    <a:clrScheme name="1_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1_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4_Default Design">
  <a:themeElements>
    <a:clrScheme name="1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Meadow">
  <a:themeElements>
    <a:clrScheme name="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54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54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Meadow">
  <a:themeElements>
    <a:clrScheme name="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6109</TotalTime>
  <Words>882</Words>
  <Application>Microsoft Office PowerPoint</Application>
  <PresentationFormat>On-screen Show (4:3)</PresentationFormat>
  <Paragraphs>258</Paragraphs>
  <Slides>67</Slides>
  <Notes>56</Notes>
  <HiddenSlides>3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67</vt:i4>
      </vt:variant>
    </vt:vector>
  </HeadingPairs>
  <TitlesOfParts>
    <vt:vector size="79" baseType="lpstr">
      <vt:lpstr>Meadow</vt:lpstr>
      <vt:lpstr>1_Meadow</vt:lpstr>
      <vt:lpstr>14_Default Design</vt:lpstr>
      <vt:lpstr>3_Default Design</vt:lpstr>
      <vt:lpstr>4_Default Design</vt:lpstr>
      <vt:lpstr>5_Default Design</vt:lpstr>
      <vt:lpstr>5_Meadow</vt:lpstr>
      <vt:lpstr>Default Design</vt:lpstr>
      <vt:lpstr>2_Meadow</vt:lpstr>
      <vt:lpstr>3_Meadow</vt:lpstr>
      <vt:lpstr>4_Meadow</vt:lpstr>
      <vt:lpstr>6_Meadow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Hominoidea</vt:lpstr>
      <vt:lpstr>Hominoidea</vt:lpstr>
      <vt:lpstr>PowerPoint Presentation</vt:lpstr>
      <vt:lpstr>PowerPoint Presentation</vt:lpstr>
      <vt:lpstr>PowerPoint Presentation</vt:lpstr>
      <vt:lpstr>PowerPoint Presentation</vt:lpstr>
      <vt:lpstr>Hominoidea</vt:lpstr>
      <vt:lpstr>Pongids (Great Apes)</vt:lpstr>
      <vt:lpstr>PowerPoint Presentation</vt:lpstr>
      <vt:lpstr>PowerPoint Presentation</vt:lpstr>
      <vt:lpstr>PowerPoint Presentation</vt:lpstr>
      <vt:lpstr>Pongids (Great Apes)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Pongids (Great Apes)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Pongids (Great Apes)</vt:lpstr>
      <vt:lpstr>PowerPoint Presentation</vt:lpstr>
      <vt:lpstr>PowerPoint Presentation</vt:lpstr>
      <vt:lpstr>PowerPoint Presentation</vt:lpstr>
      <vt:lpstr>Pongids (Great Apes)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Pongids (Great Apes)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Pongids (Great Apes)</vt:lpstr>
      <vt:lpstr>PowerPoint Presentation</vt:lpstr>
      <vt:lpstr>PowerPoint Presentation</vt:lpstr>
    </vt:vector>
  </TitlesOfParts>
  <Company>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G. Roufs</dc:creator>
  <cp:lastModifiedBy>Tim Roufs</cp:lastModifiedBy>
  <cp:revision>428</cp:revision>
  <dcterms:created xsi:type="dcterms:W3CDTF">2000-06-25T20:57:16Z</dcterms:created>
  <dcterms:modified xsi:type="dcterms:W3CDTF">2011-09-29T22:11:46Z</dcterms:modified>
</cp:coreProperties>
</file>