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5" r:id="rId3"/>
    <p:sldMasterId id="2147483687" r:id="rId4"/>
    <p:sldMasterId id="2147483747" r:id="rId5"/>
    <p:sldMasterId id="2147483759" r:id="rId6"/>
    <p:sldMasterId id="2147483771" r:id="rId7"/>
    <p:sldMasterId id="2147483783" r:id="rId8"/>
    <p:sldMasterId id="2147483795" r:id="rId9"/>
    <p:sldMasterId id="2147483807" r:id="rId10"/>
    <p:sldMasterId id="2147483819" r:id="rId11"/>
  </p:sldMasterIdLst>
  <p:notesMasterIdLst>
    <p:notesMasterId r:id="rId89"/>
  </p:notesMasterIdLst>
  <p:sldIdLst>
    <p:sldId id="1078" r:id="rId12"/>
    <p:sldId id="1080" r:id="rId13"/>
    <p:sldId id="1079" r:id="rId14"/>
    <p:sldId id="1081" r:id="rId15"/>
    <p:sldId id="1077" r:id="rId16"/>
    <p:sldId id="899" r:id="rId17"/>
    <p:sldId id="1012" r:id="rId18"/>
    <p:sldId id="900" r:id="rId19"/>
    <p:sldId id="1041" r:id="rId20"/>
    <p:sldId id="1036" r:id="rId21"/>
    <p:sldId id="956" r:id="rId22"/>
    <p:sldId id="1034" r:id="rId23"/>
    <p:sldId id="850" r:id="rId24"/>
    <p:sldId id="851" r:id="rId25"/>
    <p:sldId id="852" r:id="rId26"/>
    <p:sldId id="853" r:id="rId27"/>
    <p:sldId id="992" r:id="rId28"/>
    <p:sldId id="1042" r:id="rId29"/>
    <p:sldId id="993" r:id="rId30"/>
    <p:sldId id="1069" r:id="rId31"/>
    <p:sldId id="841" r:id="rId32"/>
    <p:sldId id="1060" r:id="rId33"/>
    <p:sldId id="1058" r:id="rId34"/>
    <p:sldId id="1059" r:id="rId35"/>
    <p:sldId id="1061" r:id="rId36"/>
    <p:sldId id="1010" r:id="rId37"/>
    <p:sldId id="842" r:id="rId38"/>
    <p:sldId id="855" r:id="rId39"/>
    <p:sldId id="854" r:id="rId40"/>
    <p:sldId id="994" r:id="rId41"/>
    <p:sldId id="1072" r:id="rId42"/>
    <p:sldId id="858" r:id="rId43"/>
    <p:sldId id="995" r:id="rId44"/>
    <p:sldId id="1070" r:id="rId45"/>
    <p:sldId id="1071" r:id="rId46"/>
    <p:sldId id="860" r:id="rId47"/>
    <p:sldId id="859" r:id="rId48"/>
    <p:sldId id="1035" r:id="rId49"/>
    <p:sldId id="1068" r:id="rId50"/>
    <p:sldId id="1045" r:id="rId51"/>
    <p:sldId id="996" r:id="rId52"/>
    <p:sldId id="1062" r:id="rId53"/>
    <p:sldId id="1076" r:id="rId54"/>
    <p:sldId id="1065" r:id="rId55"/>
    <p:sldId id="1075" r:id="rId56"/>
    <p:sldId id="1040" r:id="rId57"/>
    <p:sldId id="1011" r:id="rId58"/>
    <p:sldId id="1048" r:id="rId59"/>
    <p:sldId id="1055" r:id="rId60"/>
    <p:sldId id="1001" r:id="rId61"/>
    <p:sldId id="1082" r:id="rId62"/>
    <p:sldId id="1003" r:id="rId63"/>
    <p:sldId id="1004" r:id="rId64"/>
    <p:sldId id="1005" r:id="rId65"/>
    <p:sldId id="1006" r:id="rId66"/>
    <p:sldId id="1056" r:id="rId67"/>
    <p:sldId id="1008" r:id="rId68"/>
    <p:sldId id="1009" r:id="rId69"/>
    <p:sldId id="905" r:id="rId70"/>
    <p:sldId id="1083" r:id="rId71"/>
    <p:sldId id="1084" r:id="rId72"/>
    <p:sldId id="970" r:id="rId73"/>
    <p:sldId id="1085" r:id="rId74"/>
    <p:sldId id="1050" r:id="rId75"/>
    <p:sldId id="1086" r:id="rId76"/>
    <p:sldId id="1052" r:id="rId77"/>
    <p:sldId id="1087" r:id="rId78"/>
    <p:sldId id="1053" r:id="rId79"/>
    <p:sldId id="866" r:id="rId80"/>
    <p:sldId id="957" r:id="rId81"/>
    <p:sldId id="958" r:id="rId82"/>
    <p:sldId id="959" r:id="rId83"/>
    <p:sldId id="960" r:id="rId84"/>
    <p:sldId id="1073" r:id="rId85"/>
    <p:sldId id="1074" r:id="rId86"/>
    <p:sldId id="891" r:id="rId87"/>
    <p:sldId id="1046" r:id="rId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8BAE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0202" autoAdjust="0"/>
    <p:restoredTop sz="94660"/>
  </p:normalViewPr>
  <p:slideViewPr>
    <p:cSldViewPr>
      <p:cViewPr>
        <p:scale>
          <a:sx n="66" d="100"/>
          <a:sy n="66" d="100"/>
        </p:scale>
        <p:origin x="-27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7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1B040A-B51C-4443-A169-164D0A6A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98F11E5-B4DF-4E58-9752-5C1A6EE9F8C9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CB479-80D0-4C17-9BE2-78B7E899C94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050D0-DA5F-4392-A341-C4B26DFC287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9FBD2-C41B-4D25-929B-A97DF240B23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AC7A4-C8A9-41D4-ADD0-02114BFCB94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11856-9DD1-4712-83A6-D189ABAF5DD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8A1EE-1248-4C94-8AA2-CB26499B370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0F213-789A-4475-93D1-0FCAA1217AF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D668-E1CD-4648-BD34-1EBAF586EC2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69818-5873-4E2F-9633-8A4FE5D3EFC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08A7C-922E-43FC-B653-A77E827E1D3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476C78A-B241-45BC-B82E-871ED7EFE69D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6F5CF-4377-4E2E-8D50-B76DE15D7DC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4E85A-E895-4864-B5BE-1B8629DDBB6C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C0BE1-B011-4E19-AF2D-A64EEABDFA0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383EC-A893-4214-9A34-A75A546C174D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771B4-FE81-4C94-963E-D2448AF33370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4973-EE82-4135-ADB7-B90D7F4CD0D8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61489-9C6A-4FCC-AD9B-EDC47CD85A31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51A68-6667-4844-A798-FAD575F61839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CBCCA-EF8D-448D-801F-DEDB30E1829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D2025-59EC-4508-944F-607B72F5AFCD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0D3CA7F-B5A8-4655-AEA9-F25DB3E38D89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7210B-1265-43EB-887F-C7996233920D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C54DE-DF0D-48AA-8F8D-FA639A284905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E9C78-E5CD-4178-968D-C152B3D6F181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5B5B-8D49-4417-8016-EAAC710CD1CD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C3C3C-F3E0-4361-9F03-CDA3092DCCC8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85D54-CE06-4DF2-9622-A11E55B1A2FE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A3BE9-F2FB-47FA-8B9A-3C81113B60F0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7F395-FC60-4ABE-9FFD-A5618166C13C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F4726-7AF0-4DAE-BC82-BDBEDA2BF323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3607B-4281-4211-8922-6A62CBF74406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442D1-D3FF-43C3-98EE-E6D8C7FAE7D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813607B-4281-4211-8922-6A62CBF74406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A6BD6-1F0D-48BF-85AA-3761BDB1644E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8FF0B-C299-492C-A0C1-DC8D6531D9BA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A7F6E-1EBC-4EF8-996A-7B5510B406A3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80154-BD29-446A-9A8B-FF385A0F5A56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13229-E3D0-46AA-B6CB-CFD15754507C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50C53-7C4C-4813-B064-E955D64DE2E5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AD08F-0985-49B3-BCA8-DF3F8A5A58B0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42643-3AE9-4D09-A01D-2C29B9A8C857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9A53-32A6-47F9-BCCD-E71596D294D1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5B193-8E60-4F5C-8B8A-5E930476076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062C5-9B8C-418D-8A49-915798A6154B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A740-1D8C-4D12-804D-9594FEA75D39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196B-60BE-4B03-93FE-13787A0C914E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0191D-92AC-4ED4-9596-06667A3E8CDB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7586C-FFF4-4DBF-BD55-A543EE371C4A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101F7-D7D7-462C-A624-41B5C50B574A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B3C6B-52C4-4EFA-95D6-F6EB0C39C07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181E4-F70B-4A5D-B93A-70986EA4282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4EC25-564C-470C-BF26-232DA69E8B9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DEA67-D426-4454-82FB-C1D73BA6DDD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DB82626-7AE2-4498-A482-BFFDDF58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3436-C25B-40B5-ADA6-DB6205B5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DB82626-7AE2-4498-A482-BFFDDF583690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6060BEB-C011-42B3-912C-CE8B0DC9359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647C6E4-F73E-46C3-8970-789654F93B0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03D21A-D03B-4862-BA5A-37EE035379A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9DCC5FD-1E94-464C-ACA8-1183E156E9F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E85E4BD-35C4-41E6-8E87-087613BD10D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9460274-10B1-4B84-8908-6EE918E1141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97CF981-27DC-4C1E-9FC3-450592BA475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D26B272-E678-4595-ABC7-8B8C4CE5B5D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F23436-C25B-40B5-ADA6-DB6205B57813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F53C-3C1D-4F8B-A825-4C36FCCE9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F22F53C-3C1D-4F8B-A825-4C36FCCE932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DB82626-7AE2-4498-A482-BFFDDF583690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6060BEB-C011-42B3-912C-CE8B0DC9359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647C6E4-F73E-46C3-8970-789654F93B0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03D21A-D03B-4862-BA5A-37EE035379A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9DCC5FD-1E94-464C-ACA8-1183E156E9F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E85E4BD-35C4-41E6-8E87-087613BD10D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9460274-10B1-4B84-8908-6EE918E1141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97CF981-27DC-4C1E-9FC3-450592BA475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D26B272-E678-4595-ABC7-8B8C4CE5B5D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267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679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2BB71900-0744-4AD2-A99B-F0CAF4081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F23436-C25B-40B5-ADA6-DB6205B57813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F22F53C-3C1D-4F8B-A825-4C36FCCE932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923E7-F83E-42E3-83D9-3C189100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67F4-DB06-43FD-94CE-4AC7929D9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C33A-F285-485E-8098-B19D9C54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7E29-9D38-440E-8D60-25597AA5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D58B-8DCA-458D-9A27-5D67D777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C3F6-73D3-430D-A623-97CA27C7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D6AB-019F-4868-A8A4-797F76C9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0BEB-C011-42B3-912C-CE8B0DC93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7087-D72D-40FD-84A8-3FF6E5184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557F-F591-4A57-99F7-FA5235E75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CCCA-25A2-426C-99A6-1ABE687D4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472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727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B4489A0-6BD0-4D36-841D-EC5E958C3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F8FA-C2BE-4DAA-84B4-6C71B5946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F76D-0254-41ED-B89B-E4E6E19B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C74B-63CA-48F7-80A4-D8BFD50EE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C35B-EF65-420D-BF93-4AFA8887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C35F-9FAC-4826-AA1C-6F955800A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D3886-3A5D-45CD-BA09-AB662202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C6E4-F73E-46C3-8970-789654F93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C1BD-7C85-4E46-8AD4-685CC1CE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7BC6-5C63-4A79-A79C-563EBC5D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ED18-8117-42A1-8B50-A993D562E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92FFF-A613-4F42-A503-D52F7E64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CFE5DD1-03FC-4A03-BCEB-B4B1889CD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ED723-8942-4645-9D54-69299056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9EA7-36D4-4844-A9F4-83DA42DCB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3408-3DAA-4797-A58A-128E2C232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876F-9E2A-4186-B149-7ACA7B7E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D134-36E1-4E19-8605-DD674B86A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D21A-D03B-4862-BA5A-37EE03537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0E33-1F8D-4414-BB7F-2CEFEB56D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DF89-C7B5-4A06-9C88-A3016BD13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C01B-6853-400C-BFD8-0437DFBB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DC50-FF82-45C8-9756-BB127777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D8E3-5C92-4274-B7FC-05173896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6A3D6BF-53D8-4CEA-A2DF-A0DE0D21D410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8B4BC52-55C0-4CDA-82D2-B86D836E23D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510A960-3F4B-4A5C-9507-6B898D75913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5D173DD-42F5-4020-BB19-5B0C6B696C7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139DD5B-BF7E-4222-B0C6-BD058BB7390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C5FD-1E94-464C-ACA8-1183E156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F6F4F59-AB42-4222-9AFA-0721DD192FD7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266FDE4-A547-416A-9DE9-472A1E16DB6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A52C179-1C43-4F5B-A5DE-849AFF572606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AF433AD-AF6E-436F-9630-623C650EE27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B50887-E047-4575-80E9-237E10562C4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4C4BB11-508A-4485-8D4A-0C628ED1FC6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6A3D6BF-53D8-4CEA-A2DF-A0DE0D21D410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8B4BC52-55C0-4CDA-82D2-B86D836E23D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510A960-3F4B-4A5C-9507-6B898D75913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5D173DD-42F5-4020-BB19-5B0C6B696C7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E4BD-35C4-41E6-8E87-087613BD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139DD5B-BF7E-4222-B0C6-BD058BB7390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F6F4F59-AB42-4222-9AFA-0721DD192FD7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266FDE4-A547-416A-9DE9-472A1E16DB6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A52C179-1C43-4F5B-A5DE-849AFF572606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AF433AD-AF6E-436F-9630-623C650EE27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B50887-E047-4575-80E9-237E10562C4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4C4BB11-508A-4485-8D4A-0C628ED1FC6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6A3D6BF-53D8-4CEA-A2DF-A0DE0D21D410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8B4BC52-55C0-4CDA-82D2-B86D836E23D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510A960-3F4B-4A5C-9507-6B898D75913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0274-10B1-4B84-8908-6EE918E11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5D173DD-42F5-4020-BB19-5B0C6B696C7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139DD5B-BF7E-4222-B0C6-BD058BB7390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F6F4F59-AB42-4222-9AFA-0721DD192FD7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266FDE4-A547-416A-9DE9-472A1E16DB6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A52C179-1C43-4F5B-A5DE-849AFF572606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AF433AD-AF6E-436F-9630-623C650EE27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B50887-E047-4575-80E9-237E10562C4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4C4BB11-508A-4485-8D4A-0C628ED1FC6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4964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7931B79-7D68-4E62-8DD0-3BE500F5FD92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DC4C5DC-EA95-421F-A03B-FDD9862D02B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F981-27DC-4C1E-9FC3-450592BA4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E2664B9-36B5-4739-9D3C-001EA40C018D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3BCC4A2-7BDE-4E4F-BE8C-071F59DB8E80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0D0F2B3-B963-418D-BAF6-233D2F86EE6C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F430C28-79D6-46D1-BCEC-7AB05EB36138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7B9E852-EC68-46C0-B114-CE53C654D42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5898DC1-1D23-4D26-9E09-262CE62E970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758F83B-94B8-472D-8CD5-3EBFA5760AC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96631B8-1D81-423C-838C-8134C00BE4D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6EE8EE4-5ADF-4356-86B7-1F081AB3807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DB82626-7AE2-4498-A482-BFFDDF583690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B272-E678-4595-ABC7-8B8C4CE5B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6060BEB-C011-42B3-912C-CE8B0DC9359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647C6E4-F73E-46C3-8970-789654F93B0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03D21A-D03B-4862-BA5A-37EE035379A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9DCC5FD-1E94-464C-ACA8-1183E156E9F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E85E4BD-35C4-41E6-8E87-087613BD10D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9460274-10B1-4B84-8908-6EE918E1141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97CF981-27DC-4C1E-9FC3-450592BA475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D26B272-E678-4595-ABC7-8B8C4CE5B5D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F23436-C25B-40B5-ADA6-DB6205B57813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F22F53C-3C1D-4F8B-A825-4C36FCCE932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916C9878-760D-4E9E-88C6-EFAB4CBF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916C9878-760D-4E9E-88C6-EFAB4CBFB3A4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916C9878-760D-4E9E-88C6-EFAB4CBFB3A4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6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6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6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6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6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77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C5C921B7-EB9C-4330-8E9F-03B3DF29A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624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624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624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624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624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62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62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0D169148-7B08-4A99-9CB3-410120F0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B3F17506-3534-45C9-A37F-1FC3A9DD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4C12B142-A46F-4E41-B837-C2B3A7E1B3D1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4C12B142-A46F-4E41-B837-C2B3A7E1B3D1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4C12B142-A46F-4E41-B837-C2B3A7E1B3D1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86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486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90E39FC7-E6C2-494A-87A3-FE37F11B93D6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916C9878-760D-4E9E-88C6-EFAB4CBFB3A4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gridclub.com/fact_gadget/1001/human_world/prehistoric_people/639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sa.mit.edu/worldheritage/img/zkd/big/zkd-08b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cssa.mit.edu/worldheritage/img/zkd/big/zkd-08b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ssa.mit.edu/worldheritage/img/zkd/big/zkd-08b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su/030407/030407-13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news.bbc.co.uk/2/hi/health/2937187.s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connected/main.jhtml?xml=/connected/2003/10/15/ecfcann14.xml&amp;sSheet=/connected/2003/10/15/ixconn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pravda.ru/science/19/94/377/14863_cannibalism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news.go.com/sections/science/DailyNews/neanderthal990930.html#GRAPHIC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47xxy.org/Gloss/tauro.ht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ilheap.co.uk/mandtor.ht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ag.gla.ac.uk/Neil/labwork/Vertebrate%20Class/I6.jp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6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914400" y="890587"/>
            <a:ext cx="48768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endParaRPr kumimoji="1" lang="en-US" sz="14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“Peking Man”</a:t>
            </a:r>
            <a:endParaRPr kumimoji="1" lang="en-US" sz="2800" b="1" i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marL="457200" lvl="1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16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kumimoji="1"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aka</a:t>
            </a:r>
            <a:r>
              <a:rPr kumimoji="1" lang="en-US" b="1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Homo erectus </a:t>
            </a:r>
            <a:r>
              <a:rPr kumimoji="1" lang="en-US" b="1" i="1" kern="1200" dirty="0" err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pekinensis</a:t>
            </a:r>
            <a:endParaRPr kumimoji="1" lang="en-US" b="1" i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marL="457200" lvl="1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aka</a:t>
            </a:r>
            <a:r>
              <a:rPr kumimoji="1" lang="en-US" b="1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kumimoji="1" lang="en-US" b="1" i="1" kern="1200" dirty="0" err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Sinanthropus</a:t>
            </a:r>
            <a:endParaRPr kumimoji="1" lang="en-US" b="1" i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5791200" y="663575"/>
            <a:ext cx="29718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2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Class Slides Set # 26A</a:t>
            </a:r>
          </a:p>
          <a:p>
            <a:pPr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2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/>
            </a:r>
            <a:br>
              <a:rPr kumimoji="1" lang="en-US" sz="12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</a:br>
            <a:r>
              <a:rPr kumimoji="1" lang="en-US" sz="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Tim Roufs’ section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846138" y="6034088"/>
            <a:ext cx="74517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baseline="30000">
                <a:solidFill>
                  <a:schemeClr val="tx2"/>
                </a:solidFill>
              </a:rPr>
              <a:t>Zhoukoudian Cave.</a:t>
            </a:r>
            <a:r>
              <a:rPr lang="en-US" sz="2400" b="1" i="1" baseline="30000">
                <a:solidFill>
                  <a:schemeClr val="tx2"/>
                </a:solidFill>
              </a:rPr>
              <a:t/>
            </a:r>
            <a:br>
              <a:rPr lang="en-US" sz="2400" b="1" i="1" baseline="30000">
                <a:solidFill>
                  <a:schemeClr val="tx2"/>
                </a:solidFill>
              </a:rPr>
            </a:br>
            <a:r>
              <a:rPr lang="en-US" sz="2400" i="1" baseline="30000">
                <a:solidFill>
                  <a:schemeClr val="tx2"/>
                </a:solidFill>
              </a:rPr>
              <a:t>Understanding Physical Anthropology and Archaeology, 8th ed.,</a:t>
            </a:r>
            <a:r>
              <a:rPr lang="en-US" sz="2400" baseline="30000">
                <a:solidFill>
                  <a:schemeClr val="tx2"/>
                </a:solidFill>
              </a:rPr>
              <a:t> p. 267</a:t>
            </a:r>
            <a:endParaRPr lang="en-US" sz="2400" i="1">
              <a:solidFill>
                <a:schemeClr val="tx2"/>
              </a:solidFill>
            </a:endParaRPr>
          </a:p>
        </p:txBody>
      </p:sp>
      <p:pic>
        <p:nvPicPr>
          <p:cNvPr id="18435" name="Picture 4" descr="Turn81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0190"/>
            <a:ext cx="7315200" cy="42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7" descr="T12_01B-R-Zhoukoud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6838"/>
            <a:ext cx="624840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846138" y="6034088"/>
            <a:ext cx="75215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baseline="30000">
                <a:solidFill>
                  <a:srgbClr val="000000"/>
                </a:solidFill>
              </a:rPr>
              <a:t>Homo erectus </a:t>
            </a:r>
            <a:r>
              <a:rPr lang="en-US" sz="2400" b="1" baseline="30000">
                <a:solidFill>
                  <a:srgbClr val="000000"/>
                </a:solidFill>
              </a:rPr>
              <a:t>from Zhoukoudian</a:t>
            </a:r>
            <a:r>
              <a:rPr lang="en-US" sz="2400" b="1" i="1" baseline="30000">
                <a:solidFill>
                  <a:srgbClr val="000000"/>
                </a:solidFill>
              </a:rPr>
              <a:t/>
            </a:r>
            <a:br>
              <a:rPr lang="en-US" sz="2400" b="1" i="1" baseline="30000">
                <a:solidFill>
                  <a:srgbClr val="000000"/>
                </a:solidFill>
              </a:rPr>
            </a:br>
            <a:r>
              <a:rPr lang="en-US" sz="2400" i="1" baseline="30000">
                <a:solidFill>
                  <a:srgbClr val="000000"/>
                </a:solidFill>
              </a:rPr>
              <a:t>Understanding Physical Anthropology and Archaeology, 9th ed.,</a:t>
            </a:r>
            <a:r>
              <a:rPr lang="en-US" sz="2400" baseline="30000">
                <a:solidFill>
                  <a:srgbClr val="000000"/>
                </a:solidFill>
              </a:rPr>
              <a:t> p. 225</a:t>
            </a:r>
            <a:endParaRPr lang="en-US" sz="2400" i="1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12_09-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6688"/>
            <a:ext cx="61722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46138" y="6034088"/>
            <a:ext cx="75215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baseline="30000">
                <a:solidFill>
                  <a:srgbClr val="000000"/>
                </a:solidFill>
              </a:rPr>
              <a:t>Trinil</a:t>
            </a:r>
            <a:r>
              <a:rPr lang="en-US" sz="2400" b="1" i="1" baseline="30000">
                <a:solidFill>
                  <a:srgbClr val="000000"/>
                </a:solidFill>
              </a:rPr>
              <a:t> Homo erectus </a:t>
            </a:r>
            <a:r>
              <a:rPr lang="en-US" sz="2400" b="1" baseline="30000">
                <a:solidFill>
                  <a:srgbClr val="000000"/>
                </a:solidFill>
              </a:rPr>
              <a:t>from Zhoukoudian</a:t>
            </a:r>
            <a:r>
              <a:rPr lang="en-US" sz="2400" b="1" i="1" baseline="30000">
                <a:solidFill>
                  <a:srgbClr val="000000"/>
                </a:solidFill>
              </a:rPr>
              <a:t/>
            </a:r>
            <a:br>
              <a:rPr lang="en-US" sz="2400" b="1" i="1" baseline="30000">
                <a:solidFill>
                  <a:srgbClr val="000000"/>
                </a:solidFill>
              </a:rPr>
            </a:br>
            <a:r>
              <a:rPr lang="en-US" sz="2400" i="1" baseline="30000">
                <a:solidFill>
                  <a:srgbClr val="000000"/>
                </a:solidFill>
              </a:rPr>
              <a:t>Understanding Physical Anthropology and Archaeology, 9th ed.,</a:t>
            </a:r>
            <a:r>
              <a:rPr lang="en-US" sz="2400" baseline="30000">
                <a:solidFill>
                  <a:srgbClr val="000000"/>
                </a:solidFill>
              </a:rPr>
              <a:t> p. 227</a:t>
            </a:r>
            <a:endParaRPr lang="en-US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26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42888"/>
            <a:ext cx="64008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7" descr="26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1028"/>
          <p:cNvSpPr>
            <a:spLocks noChangeArrowheads="1"/>
          </p:cNvSpPr>
          <p:nvPr/>
        </p:nvSpPr>
        <p:spPr bwMode="auto">
          <a:xfrm>
            <a:off x="3505200" y="5181600"/>
            <a:ext cx="1066800" cy="990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aseline="30000"/>
          </a:p>
        </p:txBody>
      </p:sp>
      <p:sp>
        <p:nvSpPr>
          <p:cNvPr id="22532" name="Text Box 1029"/>
          <p:cNvSpPr txBox="1">
            <a:spLocks noChangeArrowheads="1"/>
          </p:cNvSpPr>
          <p:nvPr/>
        </p:nvSpPr>
        <p:spPr bwMode="auto">
          <a:xfrm>
            <a:off x="4648200" y="6096000"/>
            <a:ext cx="32559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en-US" sz="3200" b="1" i="1" baseline="30000">
                <a:solidFill>
                  <a:schemeClr val="tx2"/>
                </a:solidFill>
              </a:rPr>
              <a:t>foraminia mentalia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26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051" descr="26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889250"/>
            <a:ext cx="7315200" cy="1762125"/>
          </a:xfr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2800" b="1" dirty="0" smtClean="0"/>
              <a:t>Had larger cranial capacity</a:t>
            </a:r>
          </a:p>
          <a:p>
            <a:pPr marL="1657350" lvl="2" indent="-266700"/>
            <a:r>
              <a:rPr lang="en-US" sz="2000" b="1" dirty="0" smtClean="0"/>
              <a:t>830 - 1300 cc</a:t>
            </a:r>
          </a:p>
          <a:p>
            <a:pPr marL="1657350" lvl="2" indent="-266700"/>
            <a:r>
              <a:rPr lang="en-US" sz="2000" b="1" dirty="0" smtClean="0"/>
              <a:t>avg. = 1075</a:t>
            </a:r>
          </a:p>
          <a:p>
            <a:pPr marL="609600" indent="-609600">
              <a:buFontTx/>
              <a:buNone/>
            </a:pPr>
            <a:endParaRPr lang="en-US" sz="2800" b="1" dirty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76250" y="1778000"/>
            <a:ext cx="8210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800" b="1"/>
              <a:t>Beijing people</a:t>
            </a:r>
            <a:r>
              <a:rPr lang="en-US" sz="5400" b="1"/>
              <a:t/>
            </a:r>
            <a:br>
              <a:rPr lang="en-US" sz="5400" b="1"/>
            </a:br>
            <a:endParaRPr lang="en-US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51000" y="6384925"/>
            <a:ext cx="581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Campbell – Loy, </a:t>
            </a:r>
            <a:r>
              <a:rPr lang="en-US" sz="1600" i="1"/>
              <a:t>Humankind Emerging, 7</a:t>
            </a:r>
            <a:r>
              <a:rPr lang="en-US" sz="1600" i="1" baseline="30000"/>
              <a:t>th</a:t>
            </a:r>
            <a:r>
              <a:rPr lang="en-US" sz="1600" i="1"/>
              <a:t> ed</a:t>
            </a:r>
            <a:r>
              <a:rPr lang="en-US" sz="1600"/>
              <a:t>., p. 317</a:t>
            </a:r>
            <a:r>
              <a:rPr lang="en-US" i="1"/>
              <a:t> </a:t>
            </a:r>
          </a:p>
        </p:txBody>
      </p:sp>
      <p:pic>
        <p:nvPicPr>
          <p:cNvPr id="26627" name="Picture 5" descr="HE_Java_Chi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315200" cy="360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743200"/>
            <a:ext cx="7315200" cy="2274888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larger cranial capacity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830 - 1300 cc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avg. = 1075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/>
              <a:t>had fire</a:t>
            </a:r>
          </a:p>
          <a:p>
            <a:pPr marL="609600" indent="-609600">
              <a:buFontTx/>
              <a:buNone/>
            </a:pPr>
            <a:endParaRPr lang="en-US" sz="2800" b="1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76250" y="1778000"/>
            <a:ext cx="8210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800" b="1"/>
              <a:t>Beijing people</a:t>
            </a:r>
            <a:r>
              <a:rPr lang="en-US" sz="5400" b="1"/>
              <a:t/>
            </a:r>
            <a:br>
              <a:rPr lang="en-US" sz="5400" b="1"/>
            </a:br>
            <a:endParaRPr lang="en-US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7315200" cy="3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6524625" y="838200"/>
            <a:ext cx="485775" cy="1662112"/>
          </a:xfrm>
          <a:prstGeom prst="downArrow">
            <a:avLst>
              <a:gd name="adj1" fmla="val 50000"/>
              <a:gd name="adj2" fmla="val 8553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364" name="Oval 7"/>
          <p:cNvSpPr>
            <a:spLocks noChangeArrowheads="1"/>
          </p:cNvSpPr>
          <p:nvPr/>
        </p:nvSpPr>
        <p:spPr bwMode="auto">
          <a:xfrm>
            <a:off x="5410200" y="2728686"/>
            <a:ext cx="2590800" cy="8382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359150" y="6437313"/>
            <a:ext cx="24272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kern="1200" baseline="300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Time </a:t>
            </a:r>
            <a:r>
              <a:rPr lang="en-US" sz="2800" kern="1200" baseline="300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23 July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e_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65638"/>
            <a:ext cx="7315200" cy="49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12915" y="6388100"/>
            <a:ext cx="7492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www.gridclub.com/fact_gadget/1001/human_world/prehistoric_people/639.html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26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9275"/>
            <a:ext cx="7315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e_fire3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"/>
            <a:ext cx="644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789488" y="304800"/>
            <a:ext cx="385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The First Men </a:t>
            </a:r>
            <a:r>
              <a:rPr lang="en-US" sz="1400">
                <a:solidFill>
                  <a:schemeClr val="tx2"/>
                </a:solidFill>
              </a:rPr>
              <a:t>(Little Brown, 1973), p. 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e_fire1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76200"/>
            <a:ext cx="6848475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845050" y="304800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The First Men </a:t>
            </a:r>
            <a:r>
              <a:rPr lang="en-US" sz="1400">
                <a:solidFill>
                  <a:schemeClr val="tx2"/>
                </a:solidFill>
              </a:rPr>
              <a:t>(Little Brown, 1973), p.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e_fire2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52400"/>
            <a:ext cx="64198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89488" y="304800"/>
            <a:ext cx="385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The First Men </a:t>
            </a:r>
            <a:r>
              <a:rPr lang="en-US" sz="1400">
                <a:solidFill>
                  <a:schemeClr val="tx2"/>
                </a:solidFill>
              </a:rPr>
              <a:t>(Little Brown, 1973), p. 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6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76956"/>
            <a:ext cx="7315200" cy="592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6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14388"/>
            <a:ext cx="7315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7" descr="26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714375"/>
            <a:ext cx="4035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8" descr="26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965200"/>
            <a:ext cx="57150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7" descr="26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79450"/>
            <a:ext cx="60960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359150" y="6437313"/>
            <a:ext cx="24272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kern="1200" baseline="300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Time </a:t>
            </a:r>
            <a:r>
              <a:rPr lang="en-US" sz="2800" kern="1200" baseline="300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23 July 2001</a:t>
            </a:r>
          </a:p>
        </p:txBody>
      </p:sp>
      <p:pic>
        <p:nvPicPr>
          <p:cNvPr id="16387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4170"/>
            <a:ext cx="7315200" cy="39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81200" y="3810000"/>
            <a:ext cx="5334000" cy="762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906712"/>
            <a:ext cx="7315200" cy="2274888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larger cranial capacity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830 - 1300 cc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avg. = 1075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fire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/>
              <a:t>lived in caves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76250" y="1778000"/>
            <a:ext cx="8210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800" b="1"/>
              <a:t>Beijing people</a:t>
            </a:r>
            <a:r>
              <a:rPr lang="en-US" sz="5400" b="1"/>
              <a:t/>
            </a:r>
            <a:br>
              <a:rPr lang="en-US" sz="5400" b="1"/>
            </a:br>
            <a:endParaRPr lang="en-US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59000" y="6502400"/>
            <a:ext cx="4783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3"/>
              </a:rPr>
              <a:t>http://cssa.mit.edu/worldheritage/img/zkd/big/zkd-08b.jpg</a:t>
            </a:r>
            <a:endParaRPr lang="en-US" sz="120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26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60408"/>
            <a:ext cx="7315200" cy="490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667000"/>
            <a:ext cx="7315200" cy="3300413"/>
          </a:xfrm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larger cranial capacity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830 - 1300 cc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avg. = 1075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fire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lived in caves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/>
              <a:t>had better tools</a:t>
            </a:r>
          </a:p>
          <a:p>
            <a:pPr marL="609600" indent="-609600">
              <a:buFontTx/>
              <a:buNone/>
            </a:pPr>
            <a:endParaRPr lang="en-US" sz="2800" b="1" dirty="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76250" y="1778000"/>
            <a:ext cx="8210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800" b="1"/>
              <a:t>Beijing people</a:t>
            </a:r>
            <a:r>
              <a:rPr lang="en-US" sz="5400" b="1"/>
              <a:t/>
            </a:r>
            <a:br>
              <a:rPr lang="en-US" sz="5400" b="1"/>
            </a:br>
            <a:endParaRPr lang="en-US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159000" y="6502400"/>
            <a:ext cx="4783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4"/>
              </a:rPr>
              <a:t>http://cssa.mit.edu/worldheritage/img/zkd/big/zkd-08b.jpg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159000" y="6502400"/>
            <a:ext cx="4783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3"/>
              </a:rPr>
              <a:t>http://cssa.mit.edu/worldheritage/img/zkd/big/zkd-08b.jpg</a:t>
            </a:r>
            <a:endParaRPr lang="en-US" sz="120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26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98475"/>
            <a:ext cx="64008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26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82511"/>
            <a:ext cx="7315200" cy="445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6096000"/>
            <a:ext cx="74517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baseline="30000"/>
              <a:t>Chinese Tools from Middle Pleistocene sites.</a:t>
            </a:r>
          </a:p>
          <a:p>
            <a:r>
              <a:rPr lang="en-US" sz="2400" i="1" baseline="30000"/>
              <a:t>Understanding Physical Anthropology and Archaeology, 8th ed</a:t>
            </a:r>
            <a:r>
              <a:rPr lang="en-US" sz="2400" baseline="30000"/>
              <a:t>., p. 268</a:t>
            </a:r>
            <a:endParaRPr lang="en-US" sz="2400"/>
          </a:p>
        </p:txBody>
      </p:sp>
      <p:pic>
        <p:nvPicPr>
          <p:cNvPr id="47107" name="Picture 4" descr="Turn8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7315200" cy="221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914400" y="4681514"/>
            <a:ext cx="73152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aseline="30000" dirty="0"/>
              <a:t>Quartzite chopper </a:t>
            </a:r>
            <a:r>
              <a:rPr lang="en-US" sz="2800" baseline="30000" dirty="0" smtClean="0"/>
              <a:t>  Flint </a:t>
            </a:r>
            <a:r>
              <a:rPr lang="en-US" sz="2800" baseline="30000" dirty="0"/>
              <a:t>point  </a:t>
            </a:r>
            <a:r>
              <a:rPr lang="en-US" sz="2800" baseline="30000" dirty="0" smtClean="0"/>
              <a:t>   Flint </a:t>
            </a:r>
            <a:r>
              <a:rPr lang="en-US" sz="2800" baseline="30000" dirty="0"/>
              <a:t>Awl   </a:t>
            </a:r>
            <a:r>
              <a:rPr lang="en-US" sz="2800" baseline="30000" dirty="0" smtClean="0"/>
              <a:t>Graver </a:t>
            </a:r>
            <a:r>
              <a:rPr lang="en-US" sz="2800" baseline="30000" dirty="0"/>
              <a:t>or Burin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1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228600"/>
            <a:ext cx="4819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419850" y="2247900"/>
            <a:ext cx="304800" cy="28194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Homo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1181100" cy="1171575"/>
          </a:xfr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sz="1800" smtClean="0"/>
              <a:t>Genus</a:t>
            </a:r>
            <a:endParaRPr lang="en-US" b="1" smtClean="0"/>
          </a:p>
          <a:p>
            <a:pPr eaLnBrk="1" hangingPunct="1"/>
            <a:endParaRPr lang="en-US" b="1" i="1" smtClean="0"/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2400" b="1" i="1" smtClean="0"/>
              <a:t>Homo</a:t>
            </a:r>
            <a:endParaRPr lang="en-US" sz="2400" b="1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1676400"/>
            <a:ext cx="4724400" cy="2119313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1800" dirty="0" smtClean="0"/>
              <a:t>Species</a:t>
            </a:r>
          </a:p>
          <a:p>
            <a:pPr eaLnBrk="1" hangingPunct="1">
              <a:buFontTx/>
              <a:buNone/>
            </a:pPr>
            <a:endParaRPr lang="en-US" sz="2400" b="1" i="1" dirty="0" smtClean="0"/>
          </a:p>
          <a:p>
            <a:pPr eaLnBrk="1" hangingPunct="1"/>
            <a:r>
              <a:rPr lang="en-US" sz="2400" b="1" i="1" dirty="0" err="1" smtClean="0">
                <a:solidFill>
                  <a:schemeClr val="accent1"/>
                </a:solidFill>
              </a:rPr>
              <a:t>rudolfensis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( “early” )</a:t>
            </a:r>
            <a:endParaRPr lang="en-US" sz="2400" b="1" i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b="1" i="1" dirty="0" err="1" smtClean="0">
                <a:solidFill>
                  <a:schemeClr val="accent1"/>
                </a:solidFill>
              </a:rPr>
              <a:t>habilis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( “early” )</a:t>
            </a:r>
          </a:p>
          <a:p>
            <a:pPr eaLnBrk="1" hangingPunct="1"/>
            <a:r>
              <a:rPr lang="en-US" sz="2400" b="1" i="1" dirty="0" smtClean="0"/>
              <a:t>erectus</a:t>
            </a:r>
            <a:endParaRPr lang="en-US" sz="2400" b="1" i="1" dirty="0" smtClean="0">
              <a:solidFill>
                <a:schemeClr val="accent1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43200" y="3810000"/>
            <a:ext cx="4724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1800" b="1" kern="1200" dirty="0">
                <a:solidFill>
                  <a:srgbClr val="8BAE6C"/>
                </a:solidFill>
                <a:latin typeface="Verdana" pitchFamily="34" charset="0"/>
                <a:ea typeface="+mn-ea"/>
                <a:cs typeface="+mn-cs"/>
              </a:rPr>
              <a:t>Java </a:t>
            </a:r>
            <a:r>
              <a:rPr kumimoji="1" lang="en-US" sz="1400" b="1" kern="1200" dirty="0">
                <a:solidFill>
                  <a:srgbClr val="8BAE6C"/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kumimoji="1" lang="en-US" sz="1400" b="1" kern="1200" dirty="0" err="1">
                <a:solidFill>
                  <a:srgbClr val="8BAE6C"/>
                </a:solidFill>
                <a:latin typeface="Verdana" pitchFamily="34" charset="0"/>
                <a:ea typeface="+mn-ea"/>
                <a:cs typeface="+mn-cs"/>
              </a:rPr>
              <a:t>Trinil</a:t>
            </a:r>
            <a:r>
              <a:rPr kumimoji="1" lang="en-US" sz="1400" b="1" kern="1200" dirty="0">
                <a:solidFill>
                  <a:srgbClr val="8BAE6C"/>
                </a:solidFill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800" b="1" i="1" kern="1200" dirty="0">
                <a:solidFill>
                  <a:srgbClr val="8BAE6C"/>
                </a:solidFill>
                <a:latin typeface="Verdana" pitchFamily="34" charset="0"/>
                <a:ea typeface="+mn-ea"/>
                <a:cs typeface="+mn-cs"/>
              </a:rPr>
              <a:t>Pithecanthropus erectus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18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China </a:t>
            </a:r>
            <a:r>
              <a:rPr kumimoji="1" lang="en-US" sz="14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(Beijing)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sz="1800" b="1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Homo erectus </a:t>
            </a:r>
            <a:r>
              <a:rPr kumimoji="1" lang="en-US" sz="1800" b="1" i="1" kern="1200" dirty="0" err="1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pekinensis</a:t>
            </a:r>
            <a:endParaRPr kumimoji="1" lang="en-US" sz="1800" b="1" i="1" kern="1200" dirty="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1800" b="1" kern="1200" dirty="0">
                <a:solidFill>
                  <a:srgbClr val="92D050"/>
                </a:solidFill>
                <a:latin typeface="Verdana" pitchFamily="34" charset="0"/>
                <a:ea typeface="+mn-ea"/>
                <a:cs typeface="+mn-cs"/>
              </a:rPr>
              <a:t>Africa . . .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1800" b="1" kern="1200" dirty="0">
                <a:solidFill>
                  <a:srgbClr val="92D050"/>
                </a:solidFill>
                <a:latin typeface="Verdana" pitchFamily="34" charset="0"/>
                <a:ea typeface="+mn-ea"/>
                <a:cs typeface="+mn-cs"/>
              </a:rPr>
              <a:t>Europe . . .</a:t>
            </a:r>
            <a:endParaRPr kumimoji="1" lang="en-US" sz="1800" b="1" i="1" kern="1200" dirty="0">
              <a:solidFill>
                <a:srgbClr val="92D050"/>
              </a:solidFill>
              <a:latin typeface="Verdana" pitchFamily="34" charset="0"/>
              <a:ea typeface="+mn-ea"/>
              <a:cs typeface="+mn-cs"/>
            </a:endParaRP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FontTx/>
              <a:buChar char="•"/>
            </a:pPr>
            <a:r>
              <a:rPr kumimoji="1" lang="en-US" b="1" i="1" kern="1200" dirty="0">
                <a:solidFill>
                  <a:srgbClr val="8BAE6C"/>
                </a:solidFill>
                <a:latin typeface="Verdana" pitchFamily="34" charset="0"/>
                <a:ea typeface="+mn-ea"/>
                <a:cs typeface="+mn-cs"/>
              </a:rPr>
              <a:t>sapiens</a:t>
            </a:r>
            <a:endParaRPr kumimoji="1" lang="en-US" b="1" i="1" kern="1200" dirty="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530350" y="6477000"/>
            <a:ext cx="593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Campbell and Loy, </a:t>
            </a:r>
            <a:r>
              <a:rPr lang="en-US" sz="1400" i="1"/>
              <a:t>Humankind Emerging, 7</a:t>
            </a:r>
            <a:r>
              <a:rPr lang="en-US" sz="1400" i="1" baseline="30000"/>
              <a:t>th</a:t>
            </a:r>
            <a:r>
              <a:rPr lang="en-US" sz="1400" i="1"/>
              <a:t> ed</a:t>
            </a:r>
            <a:r>
              <a:rPr lang="en-US" sz="1400"/>
              <a:t>, p. 334</a:t>
            </a:r>
          </a:p>
        </p:txBody>
      </p:sp>
      <p:pic>
        <p:nvPicPr>
          <p:cNvPr id="49155" name="Picture 3" descr="Movius_line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9213"/>
            <a:ext cx="71628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419600" y="304800"/>
            <a:ext cx="457200" cy="19812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876800" y="381000"/>
            <a:ext cx="254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Movius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590800"/>
            <a:ext cx="7315200" cy="3761030"/>
          </a:xfr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larger cranial capacity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830 - 1300 cc</a:t>
            </a:r>
          </a:p>
          <a:p>
            <a:pPr marL="1847850" lvl="2" indent="-457200"/>
            <a:r>
              <a:rPr lang="en-US" sz="2000" b="1" dirty="0" smtClean="0">
                <a:solidFill>
                  <a:schemeClr val="folHlink"/>
                </a:solidFill>
              </a:rPr>
              <a:t>avg. = 1075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fire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lived in caves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had better tools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 smtClean="0"/>
              <a:t>seemed inclined to eat their neighbor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76250" y="1752600"/>
            <a:ext cx="8210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800" b="1" dirty="0"/>
              <a:t>Beijing people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593975" y="6578600"/>
            <a:ext cx="3906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4"/>
              </a:rPr>
              <a:t>http://news.bbc.co.uk/2/hi/health/2937187.stm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787525" y="6578600"/>
            <a:ext cx="5521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hlinkClick r:id="rId3"/>
              </a:rPr>
              <a:t>http://english.pravda.ru/science/19/94/377/14863_cannibalism.html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1523715" name="Text Box 3"/>
          <p:cNvSpPr txBox="1">
            <a:spLocks noChangeArrowheads="1"/>
          </p:cNvSpPr>
          <p:nvPr/>
        </p:nvSpPr>
        <p:spPr bwMode="auto">
          <a:xfrm>
            <a:off x="914400" y="3457575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/>
              <a:t>f2003 edit these out in favor of a separate file on cannibalism.  </a:t>
            </a:r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endParaRPr lang="en-US" sz="2800" b="1" dirty="0"/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/>
              <a:t>Use ca-cannibalism.ppt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1717675"/>
            <a:ext cx="82105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800" b="1"/>
              <a:t>Types of Cannibalism</a:t>
            </a:r>
            <a:endParaRPr lang="en-US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71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/>
              <a:t>Survival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1916113"/>
            <a:ext cx="821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000" b="1" dirty="0"/>
              <a:t>Types of Cannibalism</a:t>
            </a:r>
            <a:endParaRPr lang="en-US" sz="1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26_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95325"/>
            <a:ext cx="4953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26_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505200"/>
            <a:ext cx="5867400" cy="272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7315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>
                <a:solidFill>
                  <a:schemeClr val="folHlink"/>
                </a:solidFill>
              </a:rPr>
              <a:t>Survival</a:t>
            </a:r>
          </a:p>
          <a:p>
            <a:pPr indent="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endParaRPr lang="en-US" sz="2800" b="1" dirty="0"/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/>
              <a:t>Gustatory</a:t>
            </a:r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tabLst>
                <a:tab pos="171450" algn="l"/>
              </a:tabLst>
            </a:pPr>
            <a:endParaRPr lang="en-US" sz="2800" b="1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1916113"/>
            <a:ext cx="821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000" b="1" dirty="0"/>
              <a:t>Types of Cannibalism</a:t>
            </a:r>
            <a:endParaRPr lang="en-US" sz="1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988"/>
            <a:ext cx="7037388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095828" y="1600200"/>
            <a:ext cx="7010400" cy="13716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36625" y="6519863"/>
            <a:ext cx="75215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/>
              <a:t>Understanding Physical Anthropology and Archaeology, 9th ed., </a:t>
            </a:r>
            <a:r>
              <a:rPr lang="en-US" sz="1600"/>
              <a:t>p. 238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6_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533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sil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4406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6_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09738"/>
            <a:ext cx="7315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b="1" i="0" smtClean="0">
                <a:solidFill>
                  <a:schemeClr val="tx1"/>
                </a:solidFill>
              </a:rPr>
              <a:t>Cannibalism</a:t>
            </a:r>
            <a:endParaRPr lang="en-US" sz="6000" b="1" smtClean="0">
              <a:solidFill>
                <a:schemeClr val="tx1"/>
              </a:solidFill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14400" y="3429000"/>
            <a:ext cx="7315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tabLst>
                <a:tab pos="171450" algn="l"/>
              </a:tabLst>
            </a:pPr>
            <a:r>
              <a:rPr lang="en-US" sz="2800" b="1" dirty="0"/>
              <a:t>“</a:t>
            </a:r>
            <a:r>
              <a:rPr lang="en-US" sz="2400" b="1" dirty="0">
                <a:hlinkClick r:id="rId2"/>
              </a:rPr>
              <a:t>Bones Offer Evidence of a Neanderthal - Eat - Neanderthal World</a:t>
            </a:r>
            <a:r>
              <a:rPr lang="en-US" sz="2400" b="1" dirty="0"/>
              <a:t>”</a:t>
            </a:r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endParaRPr lang="en-US" sz="2400" b="1" dirty="0"/>
          </a:p>
          <a:p>
            <a:pPr indent="342900" eaLnBrk="0" hangingPunct="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tabLst>
                <a:tab pos="171450" algn="l"/>
              </a:tabLst>
            </a:pPr>
            <a:r>
              <a:rPr lang="en-US" sz="2400" b="1" dirty="0"/>
              <a:t>78 fragments from 6 skeletons</a:t>
            </a:r>
            <a:endParaRPr lang="en-US" sz="2400" dirty="0"/>
          </a:p>
          <a:p>
            <a:pPr indent="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tabLst>
                <a:tab pos="171450" algn="l"/>
              </a:tabLst>
            </a:pPr>
            <a:endParaRPr lang="en-US" sz="2800" dirty="0"/>
          </a:p>
          <a:p>
            <a:pPr indent="342900" eaLnBrk="0" hangingPunct="0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tabLst>
                <a:tab pos="171450" algn="l"/>
              </a:tabLst>
            </a:pPr>
            <a:r>
              <a:rPr lang="en-US" sz="2800" i="1" dirty="0"/>
              <a:t>ca</a:t>
            </a:r>
            <a:r>
              <a:rPr lang="en-US" sz="2800" dirty="0"/>
              <a:t>. 100,000 </a:t>
            </a:r>
            <a:r>
              <a:rPr lang="en-US" sz="2800" dirty="0" err="1"/>
              <a:t>ybp</a:t>
            </a:r>
            <a:endParaRPr lang="en-US" sz="2400" dirty="0"/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tabLst>
                <a:tab pos="171450" algn="l"/>
              </a:tabLst>
            </a:pPr>
            <a:endParaRPr lang="en-US" sz="2400" b="1" dirty="0"/>
          </a:p>
          <a:p>
            <a:pPr indent="342900" eaLnBrk="0" hangingPunct="0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tabLst>
                <a:tab pos="171450" algn="l"/>
              </a:tabLst>
            </a:pPr>
            <a:r>
              <a:rPr lang="en-US" sz="1800" dirty="0"/>
              <a:t>30 September 1999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2525713"/>
            <a:ext cx="821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000" b="1" dirty="0" err="1"/>
              <a:t>Moula-Gercy</a:t>
            </a:r>
            <a:r>
              <a:rPr lang="en-US" sz="4000" b="1" dirty="0"/>
              <a:t>, France</a:t>
            </a:r>
            <a:endParaRPr lang="en-US" sz="1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ap_france990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1914525"/>
            <a:ext cx="4038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086100" y="6205538"/>
            <a:ext cx="299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baseline="30000">
                <a:solidFill>
                  <a:schemeClr val="bg1"/>
                </a:solidFill>
                <a:latin typeface="Times New Roman" pitchFamily="18" charset="0"/>
              </a:rPr>
              <a:t>(ABACNEWS.com/MagellanGeographix)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p_neanderthal_bones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"/>
            <a:ext cx="35829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959100" y="6084888"/>
            <a:ext cx="32543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aseline="30000">
                <a:solidFill>
                  <a:schemeClr val="bg1"/>
                </a:solidFill>
                <a:latin typeface="Times New Roman" pitchFamily="18" charset="0"/>
              </a:rPr>
              <a:t>Fragment of a Neandertal Thigh bone</a:t>
            </a:r>
            <a:endParaRPr lang="en-US" baseline="300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baseline="30000">
                <a:solidFill>
                  <a:schemeClr val="bg1"/>
                </a:solidFill>
                <a:latin typeface="Times New Roman" pitchFamily="18" charset="0"/>
              </a:rPr>
              <a:t>(UCAL Berkeley / AP Photo)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7315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>
                <a:solidFill>
                  <a:schemeClr val="folHlink"/>
                </a:solidFill>
              </a:rPr>
              <a:t>Survival</a:t>
            </a:r>
          </a:p>
          <a:p>
            <a:pPr indent="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endParaRPr lang="en-US" sz="2800" b="1" dirty="0">
              <a:solidFill>
                <a:schemeClr val="folHlink"/>
              </a:solidFill>
            </a:endParaRPr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>
                <a:solidFill>
                  <a:schemeClr val="folHlink"/>
                </a:solidFill>
              </a:rPr>
              <a:t>Gustatory</a:t>
            </a:r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endParaRPr lang="en-US" sz="2800" b="1" dirty="0"/>
          </a:p>
          <a:p>
            <a:pPr indent="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71450" algn="l"/>
              </a:tabLst>
            </a:pPr>
            <a:r>
              <a:rPr lang="en-US" sz="2800" b="1" dirty="0"/>
              <a:t>Ritualistic or Incorporative</a:t>
            </a:r>
            <a:endParaRPr lang="en-US" sz="2800" b="1" i="1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1916113"/>
            <a:ext cx="821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000" b="1" dirty="0"/>
              <a:t>Types of Cannibalism</a:t>
            </a:r>
            <a:endParaRPr lang="en-US" sz="1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26_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338271"/>
            <a:ext cx="3824287" cy="591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b="1" smtClean="0">
                <a:solidFill>
                  <a:schemeClr val="tx1"/>
                </a:solidFill>
              </a:rPr>
              <a:t>Homo erectus</a:t>
            </a:r>
            <a:endParaRPr lang="en-US" sz="6000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971800"/>
            <a:ext cx="8077200" cy="3305175"/>
          </a:xfrm>
        </p:spPr>
        <p:txBody>
          <a:bodyPr>
            <a:spAutoFit/>
          </a:bodyPr>
          <a:lstStyle/>
          <a:p>
            <a:pPr marL="0" indent="0">
              <a:lnSpc>
                <a:spcPct val="13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Modern deposits and bones</a:t>
            </a:r>
          </a:p>
          <a:p>
            <a:pPr marL="0" indent="0">
              <a:lnSpc>
                <a:spcPct val="130000"/>
              </a:lnSpc>
            </a:pPr>
            <a:r>
              <a:rPr lang="en-US" sz="2400" b="1" dirty="0" err="1" smtClean="0">
                <a:solidFill>
                  <a:schemeClr val="accent1"/>
                </a:solidFill>
              </a:rPr>
              <a:t>Sampoeng</a:t>
            </a:r>
            <a:r>
              <a:rPr lang="en-US" sz="2400" b="1" dirty="0" smtClean="0">
                <a:solidFill>
                  <a:schemeClr val="accent1"/>
                </a:solidFill>
              </a:rPr>
              <a:t> stratum (Neolithic)</a:t>
            </a:r>
          </a:p>
          <a:p>
            <a:pPr marL="0" indent="0">
              <a:lnSpc>
                <a:spcPct val="130000"/>
              </a:lnSpc>
            </a:pPr>
            <a:r>
              <a:rPr lang="en-US" sz="2400" b="1" dirty="0" err="1" smtClean="0"/>
              <a:t>Ngandong</a:t>
            </a:r>
            <a:r>
              <a:rPr lang="en-US" sz="2400" b="1" dirty="0" smtClean="0"/>
              <a:t> stratum (Upper Pleistocene)</a:t>
            </a:r>
          </a:p>
          <a:p>
            <a:pPr marL="0" indent="0">
              <a:lnSpc>
                <a:spcPct val="130000"/>
              </a:lnSpc>
            </a:pPr>
            <a:r>
              <a:rPr lang="en-US" sz="2400" b="1" dirty="0" err="1" smtClean="0"/>
              <a:t>Trinil</a:t>
            </a:r>
            <a:r>
              <a:rPr lang="en-US" sz="2400" b="1" dirty="0" smtClean="0"/>
              <a:t> stratum (Middle Pleistocene)</a:t>
            </a:r>
          </a:p>
          <a:p>
            <a:pPr marL="0" indent="0">
              <a:lnSpc>
                <a:spcPct val="130000"/>
              </a:lnSpc>
            </a:pPr>
            <a:r>
              <a:rPr lang="en-US" sz="2400" b="1" dirty="0" err="1" smtClean="0"/>
              <a:t>Djetis</a:t>
            </a:r>
            <a:r>
              <a:rPr lang="en-US" sz="2400" b="1" dirty="0" smtClean="0"/>
              <a:t> stratum (Lower Pleistocene)</a:t>
            </a:r>
          </a:p>
          <a:p>
            <a:pPr marL="0" indent="0">
              <a:lnSpc>
                <a:spcPct val="13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Three or more strata (Pliocene)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76250" y="1836738"/>
            <a:ext cx="7888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3600" b="1" dirty="0"/>
              <a:t>Java </a:t>
            </a:r>
            <a:r>
              <a:rPr lang="en-US" sz="3600" b="1" dirty="0" err="1"/>
              <a:t>stratigraphy</a:t>
            </a:r>
            <a:endParaRPr lang="en-US" sz="3600" b="1" dirty="0"/>
          </a:p>
        </p:txBody>
      </p:sp>
      <p:sp>
        <p:nvSpPr>
          <p:cNvPr id="1457157" name="Oval 5"/>
          <p:cNvSpPr>
            <a:spLocks noChangeArrowheads="1"/>
          </p:cNvSpPr>
          <p:nvPr/>
        </p:nvSpPr>
        <p:spPr bwMode="auto">
          <a:xfrm>
            <a:off x="762000" y="3810000"/>
            <a:ext cx="7315200" cy="1128713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67587" name="Text Box 1028"/>
          <p:cNvSpPr txBox="1">
            <a:spLocks noChangeArrowheads="1"/>
          </p:cNvSpPr>
          <p:nvPr/>
        </p:nvSpPr>
        <p:spPr bwMode="auto">
          <a:xfrm>
            <a:off x="914400" y="2819400"/>
            <a:ext cx="7315200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3600" b="1" dirty="0"/>
              <a:t>Beijing people were geographically isolated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en-US" sz="36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3600" b="1" dirty="0"/>
              <a:t>This shows up in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36671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smtClean="0"/>
              <a:t>Selected Major Discoveries / Events, ca. 1850 - Present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315200" cy="4021614"/>
          </a:xfrm>
        </p:spPr>
        <p:txBody>
          <a:bodyPr>
            <a:spAutoFit/>
          </a:bodyPr>
          <a:lstStyle/>
          <a:p>
            <a:pPr marL="457200" indent="-457200" algn="ct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3600" b="1" dirty="0" smtClean="0"/>
              <a:t>"Peking Man"</a:t>
            </a:r>
            <a:r>
              <a:rPr lang="en-US" sz="5400" b="1" dirty="0" smtClean="0"/>
              <a:t> </a:t>
            </a:r>
            <a:endParaRPr lang="en-US" b="1" dirty="0" smtClean="0"/>
          </a:p>
          <a:p>
            <a:pPr marL="457200" indent="-45720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b="1" dirty="0" err="1" smtClean="0"/>
              <a:t>Choukoutien</a:t>
            </a:r>
            <a:r>
              <a:rPr lang="en-US" sz="2400" b="1" dirty="0" smtClean="0"/>
              <a:t>, China</a:t>
            </a:r>
            <a:br>
              <a:rPr lang="en-US" sz="2400" b="1" dirty="0" smtClean="0"/>
            </a:br>
            <a:r>
              <a:rPr lang="en-US" sz="2400" b="1" dirty="0" smtClean="0"/>
              <a:t>(now </a:t>
            </a:r>
            <a:r>
              <a:rPr lang="en-US" sz="2400" b="1" dirty="0" err="1" smtClean="0"/>
              <a:t>Zhoukoudian</a:t>
            </a:r>
            <a:r>
              <a:rPr lang="en-US" sz="2400" b="1" dirty="0" smtClean="0"/>
              <a:t>)</a:t>
            </a:r>
          </a:p>
          <a:p>
            <a:pPr marL="457200" indent="-45720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b="1" i="1" dirty="0" err="1" smtClean="0"/>
              <a:t>Sinanthropus</a:t>
            </a:r>
            <a:r>
              <a:rPr lang="en-US" sz="2400" b="1" dirty="0" smtClean="0"/>
              <a:t> </a:t>
            </a:r>
          </a:p>
          <a:p>
            <a:pPr marL="457200" indent="-45720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b="1" i="1" dirty="0" smtClean="0">
                <a:solidFill>
                  <a:srgbClr val="0000FF"/>
                </a:solidFill>
              </a:rPr>
              <a:t>Homo erectus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pekinensis</a:t>
            </a:r>
            <a:r>
              <a:rPr lang="en-US" sz="2400" b="1" dirty="0" smtClean="0"/>
              <a:t> </a:t>
            </a:r>
          </a:p>
          <a:p>
            <a:pPr marL="457200" indent="-45720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/>
              <a:t>0.5 - 0.2 </a:t>
            </a:r>
            <a:r>
              <a:rPr lang="en-US" sz="2400" b="1" dirty="0" err="1" smtClean="0"/>
              <a:t>mya</a:t>
            </a:r>
            <a:r>
              <a:rPr lang="en-US" sz="2400" b="1" dirty="0" smtClean="0"/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94113" y="1644650"/>
            <a:ext cx="1757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1920s</a:t>
            </a:r>
            <a:endParaRPr 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886" y="1600200"/>
            <a:ext cx="7315200" cy="4856714"/>
          </a:xfrm>
        </p:spPr>
        <p:txBody>
          <a:bodyPr>
            <a:spAutoFit/>
          </a:bodyPr>
          <a:lstStyle/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Mongoloid shovel-shaped incisors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err="1" smtClean="0">
                <a:solidFill>
                  <a:schemeClr val="folHlink"/>
                </a:solidFill>
              </a:rPr>
              <a:t>taurodontism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>
                <a:solidFill>
                  <a:schemeClr val="folHlink"/>
                </a:solidFill>
              </a:rPr>
              <a:t>molars and premolars with enlarged pulp cavities extending downward into fused roots</a:t>
            </a: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err="1" smtClean="0">
                <a:solidFill>
                  <a:schemeClr val="folHlink"/>
                </a:solidFill>
              </a:rPr>
              <a:t>mandibular</a:t>
            </a:r>
            <a:r>
              <a:rPr lang="en-US" sz="2400" b="1" dirty="0" smtClean="0">
                <a:solidFill>
                  <a:schemeClr val="folHlink"/>
                </a:solidFill>
              </a:rPr>
              <a:t> torus</a:t>
            </a:r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>
                <a:solidFill>
                  <a:schemeClr val="folHlink"/>
                </a:solidFill>
              </a:rPr>
              <a:t>heavy bony ridge on inside of lower jaw from canine to first molar on each side</a:t>
            </a: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/>
              <a:t>extra </a:t>
            </a:r>
            <a:r>
              <a:rPr lang="en-US" sz="2400" b="1" i="1" dirty="0" err="1" smtClean="0"/>
              <a:t>foraminia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mentalia</a:t>
            </a:r>
            <a:endParaRPr lang="en-US" sz="2400" b="1" i="1" dirty="0" smtClean="0"/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/>
              <a:t>2 - 5 openings in lower jawbone through which pass the nerves and blood vessels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886" y="1600200"/>
            <a:ext cx="7315200" cy="488532"/>
          </a:xfrm>
        </p:spPr>
        <p:txBody>
          <a:bodyPr>
            <a:spAutoFit/>
          </a:bodyPr>
          <a:lstStyle/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Mongoloid shovel-shaped incisors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41375" y="6119813"/>
            <a:ext cx="75199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aseline="30000">
                <a:solidFill>
                  <a:schemeClr val="tx2"/>
                </a:solidFill>
              </a:rPr>
              <a:t>Shovel-shaped incisors, shown here in a modern</a:t>
            </a:r>
            <a:r>
              <a:rPr lang="en-US" sz="2400" i="1" baseline="30000">
                <a:solidFill>
                  <a:schemeClr val="tx2"/>
                </a:solidFill>
              </a:rPr>
              <a:t> Homo sapiens sapiens</a:t>
            </a:r>
          </a:p>
          <a:p>
            <a:pPr>
              <a:lnSpc>
                <a:spcPct val="90000"/>
              </a:lnSpc>
            </a:pPr>
            <a:r>
              <a:rPr lang="en-US" sz="2400" i="1" baseline="30000">
                <a:solidFill>
                  <a:schemeClr val="tx2"/>
                </a:solidFill>
              </a:rPr>
              <a:t>Understanding Physical Anthropology and Archaeology, 8th ed</a:t>
            </a:r>
            <a:r>
              <a:rPr lang="en-US" sz="2400" baseline="30000">
                <a:solidFill>
                  <a:schemeClr val="tx2"/>
                </a:solidFill>
              </a:rPr>
              <a:t>., p. 263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69635" name="Picture 3" descr="Shovel-Shaped_Inci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6838"/>
            <a:ext cx="64008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971800" y="685800"/>
            <a:ext cx="3124200" cy="17526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886" y="1600200"/>
            <a:ext cx="7315200" cy="2222147"/>
          </a:xfrm>
        </p:spPr>
        <p:txBody>
          <a:bodyPr>
            <a:spAutoFit/>
          </a:bodyPr>
          <a:lstStyle/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Mongoloid shovel-shaped incisors</a:t>
            </a:r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</a:rPr>
              <a:t>taurodontism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>
                <a:solidFill>
                  <a:srgbClr val="000000"/>
                </a:solidFill>
              </a:rPr>
              <a:t>molars and premolars with enlarged pulp cavities extending downward into fused roots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Line 5"/>
          <p:cNvSpPr>
            <a:spLocks noChangeShapeType="1"/>
          </p:cNvSpPr>
          <p:nvPr/>
        </p:nvSpPr>
        <p:spPr bwMode="auto">
          <a:xfrm>
            <a:off x="4114800" y="17526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886" y="1600200"/>
            <a:ext cx="7315200" cy="3539430"/>
          </a:xfrm>
        </p:spPr>
        <p:txBody>
          <a:bodyPr>
            <a:spAutoFit/>
          </a:bodyPr>
          <a:lstStyle/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Mongoloid shovel-shaped incisors</a:t>
            </a:r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taurodontism</a:t>
            </a:r>
            <a:endParaRPr lang="en-US" sz="24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molars and premolars with enlarged pulp cavities extending downward into fused roots</a:t>
            </a: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</a:rPr>
              <a:t>mandibular</a:t>
            </a:r>
            <a:r>
              <a:rPr lang="en-US" sz="2400" b="1" dirty="0" smtClean="0">
                <a:solidFill>
                  <a:srgbClr val="000000"/>
                </a:solidFill>
              </a:rPr>
              <a:t> torus</a:t>
            </a:r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>
                <a:solidFill>
                  <a:srgbClr val="000000"/>
                </a:solidFill>
              </a:rPr>
              <a:t>heavy bony ridge on inside of lower jaw from canine to first molar on each 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Oval 4"/>
          <p:cNvSpPr>
            <a:spLocks noChangeArrowheads="1"/>
          </p:cNvSpPr>
          <p:nvPr/>
        </p:nvSpPr>
        <p:spPr bwMode="auto">
          <a:xfrm>
            <a:off x="1600200" y="1143000"/>
            <a:ext cx="1219200" cy="4572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smtClean="0">
                <a:solidFill>
                  <a:schemeClr val="tx1"/>
                </a:solidFill>
              </a:rPr>
              <a:t>Homo erectus pekinensis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886" y="1600200"/>
            <a:ext cx="7315200" cy="4856714"/>
          </a:xfrm>
        </p:spPr>
        <p:txBody>
          <a:bodyPr>
            <a:spAutoFit/>
          </a:bodyPr>
          <a:lstStyle/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Mongoloid shovel-shaped incisors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err="1" smtClean="0">
                <a:solidFill>
                  <a:schemeClr val="folHlink"/>
                </a:solidFill>
              </a:rPr>
              <a:t>taurodontism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>
                <a:solidFill>
                  <a:schemeClr val="folHlink"/>
                </a:solidFill>
              </a:rPr>
              <a:t>molars and premolars with enlarged pulp cavities extending downward into fused roots</a:t>
            </a: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err="1" smtClean="0">
                <a:solidFill>
                  <a:schemeClr val="folHlink"/>
                </a:solidFill>
              </a:rPr>
              <a:t>mandibular</a:t>
            </a:r>
            <a:r>
              <a:rPr lang="en-US" sz="2400" b="1" dirty="0" smtClean="0">
                <a:solidFill>
                  <a:schemeClr val="folHlink"/>
                </a:solidFill>
              </a:rPr>
              <a:t> torus</a:t>
            </a:r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>
                <a:solidFill>
                  <a:schemeClr val="folHlink"/>
                </a:solidFill>
              </a:rPr>
              <a:t>heavy bony ridge on inside of lower jaw from canine to first molar on each side</a:t>
            </a:r>
          </a:p>
          <a:p>
            <a:pPr marL="590550" indent="-5334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/>
              <a:t>extra </a:t>
            </a:r>
            <a:r>
              <a:rPr lang="en-US" sz="2400" b="1" i="1" dirty="0" err="1" smtClean="0"/>
              <a:t>foraminia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mentalia</a:t>
            </a:r>
            <a:endParaRPr lang="en-US" sz="2400" b="1" i="1" dirty="0" smtClean="0"/>
          </a:p>
          <a:p>
            <a:pPr marL="1181100" lvl="2" indent="-381000">
              <a:lnSpc>
                <a:spcPct val="120000"/>
              </a:lnSpc>
              <a:buFontTx/>
              <a:buAutoNum type="alphaLcPeriod"/>
            </a:pPr>
            <a:r>
              <a:rPr lang="en-US" sz="2000" b="1" dirty="0" smtClean="0"/>
              <a:t>2 - 5 openings in lower jawbone through which pass the nerves and blood vessels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26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3048000" y="5181600"/>
            <a:ext cx="1066800" cy="9906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aseline="3000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962400" y="5733579"/>
            <a:ext cx="4953000" cy="5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en-US" i="1" dirty="0">
                <a:solidFill>
                  <a:schemeClr val="tx2"/>
                </a:solidFill>
              </a:rPr>
              <a:t>Homo erectus </a:t>
            </a:r>
            <a:r>
              <a:rPr kumimoji="1" lang="en-US" i="1" dirty="0" err="1">
                <a:solidFill>
                  <a:schemeClr val="tx2"/>
                </a:solidFill>
              </a:rPr>
              <a:t>pekinensis</a:t>
            </a:r>
            <a:endParaRPr kumimoji="1"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27" descr="26_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93737"/>
            <a:ext cx="79248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1029"/>
          <p:cNvSpPr txBox="1">
            <a:spLocks noChangeArrowheads="1"/>
          </p:cNvSpPr>
          <p:nvPr/>
        </p:nvSpPr>
        <p:spPr bwMode="auto">
          <a:xfrm>
            <a:off x="4419600" y="5638800"/>
            <a:ext cx="4495800" cy="5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en-US" i="1" dirty="0">
                <a:solidFill>
                  <a:schemeClr val="tx2"/>
                </a:solidFill>
              </a:rPr>
              <a:t>Homo sapiens </a:t>
            </a:r>
            <a:r>
              <a:rPr kumimoji="1" lang="en-US" i="1" dirty="0" err="1">
                <a:solidFill>
                  <a:schemeClr val="tx2"/>
                </a:solidFill>
              </a:rPr>
              <a:t>sapiens</a:t>
            </a:r>
            <a:endParaRPr kumimoji="1"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5_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27100"/>
            <a:ext cx="73152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Major Sites: China</a:t>
            </a: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1476494"/>
          </a:xfr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3600" b="1" dirty="0" err="1" smtClean="0"/>
              <a:t>Lantian</a:t>
            </a:r>
            <a:endParaRPr lang="en-US" sz="3600" b="1" dirty="0" smtClean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Chenjiawo</a:t>
            </a:r>
            <a:r>
              <a:rPr lang="en-US" sz="2400" b="1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027" descr="T12_01C-R-Lant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1600"/>
            <a:ext cx="63246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1028"/>
          <p:cNvSpPr txBox="1">
            <a:spLocks noChangeArrowheads="1"/>
          </p:cNvSpPr>
          <p:nvPr/>
        </p:nvSpPr>
        <p:spPr bwMode="auto">
          <a:xfrm>
            <a:off x="854075" y="6083300"/>
            <a:ext cx="75088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i="1">
                <a:solidFill>
                  <a:srgbClr val="000000"/>
                </a:solidFill>
              </a:rPr>
              <a:t>Homo erectus </a:t>
            </a:r>
            <a:r>
              <a:rPr lang="en-US" sz="1600">
                <a:solidFill>
                  <a:srgbClr val="000000"/>
                </a:solidFill>
              </a:rPr>
              <a:t>from Lantian (Chenjawo)</a:t>
            </a:r>
            <a:endParaRPr lang="en-US" sz="1600" i="1">
              <a:solidFill>
                <a:srgbClr val="000000"/>
              </a:solidFill>
            </a:endParaRPr>
          </a:p>
          <a:p>
            <a:r>
              <a:rPr lang="en-US" sz="1600" i="1">
                <a:solidFill>
                  <a:srgbClr val="000000"/>
                </a:solidFill>
              </a:rPr>
              <a:t>Understanding Physical Anthropology and Archaeology, 9th ed</a:t>
            </a:r>
            <a:r>
              <a:rPr lang="en-US" sz="1600">
                <a:solidFill>
                  <a:srgbClr val="000000"/>
                </a:solidFill>
              </a:rPr>
              <a:t>., p. 225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Major Sites: China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1476494"/>
          </a:xfr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3600" b="1" dirty="0" err="1" smtClean="0"/>
              <a:t>Hexian</a:t>
            </a:r>
            <a:endParaRPr lang="en-US" sz="3600" b="1" dirty="0" smtClean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Lontandong</a:t>
            </a:r>
            <a:r>
              <a:rPr lang="en-US" sz="2400" b="1" dirty="0" smtClean="0"/>
              <a:t> Cave)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051" descr="T12_01D-R-Hex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7313"/>
            <a:ext cx="64008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2052"/>
          <p:cNvSpPr txBox="1">
            <a:spLocks noChangeArrowheads="1"/>
          </p:cNvSpPr>
          <p:nvPr/>
        </p:nvSpPr>
        <p:spPr bwMode="auto">
          <a:xfrm>
            <a:off x="854075" y="6083300"/>
            <a:ext cx="75088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i="1">
                <a:solidFill>
                  <a:srgbClr val="000000"/>
                </a:solidFill>
              </a:rPr>
              <a:t>Homo erectus </a:t>
            </a:r>
            <a:r>
              <a:rPr lang="en-US" sz="1600">
                <a:solidFill>
                  <a:srgbClr val="000000"/>
                </a:solidFill>
              </a:rPr>
              <a:t>from Hexian (Lontandong Cave)</a:t>
            </a:r>
            <a:endParaRPr lang="en-US" sz="1600" i="1">
              <a:solidFill>
                <a:srgbClr val="000000"/>
              </a:solidFill>
            </a:endParaRPr>
          </a:p>
          <a:p>
            <a:r>
              <a:rPr lang="en-US" sz="1600" i="1">
                <a:solidFill>
                  <a:srgbClr val="000000"/>
                </a:solidFill>
              </a:rPr>
              <a:t>Understanding Physical Anthropology and Archaeology, 9th ed</a:t>
            </a:r>
            <a:r>
              <a:rPr lang="en-US" sz="1600">
                <a:solidFill>
                  <a:srgbClr val="000000"/>
                </a:solidFill>
              </a:rPr>
              <a:t>., p. 225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04875" y="6375400"/>
            <a:ext cx="72977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/>
              <a:t>Kottak, </a:t>
            </a:r>
            <a:r>
              <a:rPr lang="en-US" sz="1400" i="1"/>
              <a:t>Physical Anthropology &amp; Archaeology </a:t>
            </a:r>
            <a:r>
              <a:rPr lang="en-US" sz="1400"/>
              <a:t>(NY: McGraw-Hill, 2004),</a:t>
            </a:r>
            <a:r>
              <a:rPr lang="en-US" sz="1400" i="1"/>
              <a:t>  </a:t>
            </a:r>
            <a:r>
              <a:rPr lang="en-US" sz="1400"/>
              <a:t>p. 202.</a:t>
            </a:r>
          </a:p>
        </p:txBody>
      </p:sp>
      <p:pic>
        <p:nvPicPr>
          <p:cNvPr id="81923" name="Picture 3" descr="He_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9050"/>
            <a:ext cx="64579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3886200" y="1752600"/>
            <a:ext cx="2895600" cy="1676400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03288" y="6375400"/>
            <a:ext cx="72977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1"/>
              <a:t>Kottak, Physical Anthropology &amp; Archaeology </a:t>
            </a:r>
            <a:r>
              <a:rPr lang="en-US" sz="1400"/>
              <a:t>(NY: McGraw-Hill, 2004),</a:t>
            </a:r>
            <a:r>
              <a:rPr lang="en-US" sz="1400" i="1"/>
              <a:t>  </a:t>
            </a:r>
            <a:r>
              <a:rPr lang="en-US" sz="1400"/>
              <a:t>p. 203.</a:t>
            </a:r>
          </a:p>
        </p:txBody>
      </p:sp>
      <p:pic>
        <p:nvPicPr>
          <p:cNvPr id="82947" name="Picture 3" descr="He_m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38100"/>
            <a:ext cx="69913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3962400" y="1828800"/>
            <a:ext cx="1828800" cy="8382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4267200" y="3200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4000" b="1" dirty="0"/>
              <a:t>REM</a:t>
            </a:r>
            <a:endParaRPr lang="en-US" sz="1800" b="1" i="1" dirty="0"/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3429000" y="4267200"/>
            <a:ext cx="49530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 b="1" i="1" dirty="0"/>
              <a:t>Homo </a:t>
            </a:r>
            <a:r>
              <a:rPr kumimoji="1" lang="en-US" sz="2800" b="1" i="1" dirty="0" err="1"/>
              <a:t>erecti</a:t>
            </a:r>
            <a:r>
              <a:rPr kumimoji="1" lang="en-US" sz="2800" b="1" dirty="0"/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 b="1" dirty="0"/>
              <a:t>are hand axe people</a:t>
            </a:r>
            <a:endParaRPr kumimoji="1" lang="en-US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26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71513"/>
            <a:ext cx="822960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57200" y="5478959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 b="1" dirty="0"/>
              <a:t> </a:t>
            </a:r>
            <a:r>
              <a:rPr kumimoji="1" lang="en-US" sz="4000" b="1" i="1" dirty="0">
                <a:solidFill>
                  <a:schemeClr val="tx2"/>
                </a:solidFill>
              </a:rPr>
              <a:t>Homo erectus</a:t>
            </a:r>
            <a:r>
              <a:rPr kumimoji="1" lang="en-US" sz="4000" b="1" dirty="0">
                <a:solidFill>
                  <a:schemeClr val="tx2"/>
                </a:solidFill>
              </a:rPr>
              <a:t> in</a:t>
            </a:r>
            <a:r>
              <a:rPr kumimoji="1" lang="en-US" sz="4400" b="1" dirty="0">
                <a:solidFill>
                  <a:schemeClr val="tx2"/>
                </a:solidFill>
              </a:rPr>
              <a:t> </a:t>
            </a:r>
            <a:r>
              <a:rPr kumimoji="1" lang="en-US" sz="4000" b="1" dirty="0">
                <a:solidFill>
                  <a:schemeClr val="tx2"/>
                </a:solidFill>
              </a:rPr>
              <a:t>Africa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38212" y="105092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 dirty="0">
                <a:solidFill>
                  <a:schemeClr val="tx2"/>
                </a:solidFill>
              </a:rPr>
              <a:t>Next: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Major Sites: China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473450"/>
            <a:ext cx="7315200" cy="584775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b="1" dirty="0" err="1" smtClean="0"/>
              <a:t>Choukoutien</a:t>
            </a:r>
            <a:r>
              <a:rPr lang="en-US" b="1" dirty="0" smtClean="0"/>
              <a:t> = </a:t>
            </a:r>
            <a:r>
              <a:rPr lang="en-US" b="1" dirty="0" err="1" smtClean="0"/>
              <a:t>Zhoukoudian</a:t>
            </a:r>
            <a:endParaRPr lang="en-US" b="1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00400" y="4267200"/>
            <a:ext cx="267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b="1" dirty="0"/>
              <a:t>( Chou-</a:t>
            </a:r>
            <a:r>
              <a:rPr kumimoji="1" lang="en-US" b="1" dirty="0" err="1"/>
              <a:t>kou</a:t>
            </a:r>
            <a:r>
              <a:rPr kumimoji="1" lang="en-US" b="1" dirty="0"/>
              <a:t>-</a:t>
            </a:r>
            <a:r>
              <a:rPr kumimoji="1" lang="en-US" b="1" dirty="0" err="1"/>
              <a:t>tien</a:t>
            </a:r>
            <a:r>
              <a:rPr kumimoji="1" lang="en-US" b="1" dirty="0"/>
              <a:t>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49413" y="6384925"/>
            <a:ext cx="5818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Campbell – Loy, </a:t>
            </a:r>
            <a:r>
              <a:rPr lang="en-US" sz="1600" i="1"/>
              <a:t>Humankind Emerging, 7</a:t>
            </a:r>
            <a:r>
              <a:rPr lang="en-US" sz="1600" i="1" baseline="30000"/>
              <a:t>th</a:t>
            </a:r>
            <a:r>
              <a:rPr lang="en-US" sz="1600" i="1"/>
              <a:t> ed</a:t>
            </a:r>
            <a:r>
              <a:rPr lang="en-US" sz="1600"/>
              <a:t>., p. 295</a:t>
            </a:r>
            <a:r>
              <a:rPr lang="en-US" i="1"/>
              <a:t> </a:t>
            </a:r>
          </a:p>
        </p:txBody>
      </p:sp>
      <p:pic>
        <p:nvPicPr>
          <p:cNvPr id="17411" name="Picture 3" descr="Java_m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"/>
            <a:ext cx="5753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3200400" y="533400"/>
            <a:ext cx="18288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eadow">
  <a:themeElements>
    <a:clrScheme name="3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3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Designs\MEADOW.POT</Template>
  <TotalTime>4820</TotalTime>
  <Words>861</Words>
  <Application>Microsoft Office PowerPoint</Application>
  <PresentationFormat>On-screen Show (4:3)</PresentationFormat>
  <Paragraphs>238</Paragraphs>
  <Slides>77</Slides>
  <Notes>55</Notes>
  <HiddenSlides>5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Meadow</vt:lpstr>
      <vt:lpstr>1_Meadow</vt:lpstr>
      <vt:lpstr>3_Meadow</vt:lpstr>
      <vt:lpstr>2_Meadow</vt:lpstr>
      <vt:lpstr>4_Meadow</vt:lpstr>
      <vt:lpstr>5_Meadow</vt:lpstr>
      <vt:lpstr>6_Meadow</vt:lpstr>
      <vt:lpstr>7_Meadow</vt:lpstr>
      <vt:lpstr>8_Meadow</vt:lpstr>
      <vt:lpstr>9_Meadow</vt:lpstr>
      <vt:lpstr>10_Meadow</vt:lpstr>
      <vt:lpstr>Slide 1</vt:lpstr>
      <vt:lpstr>Slide 2</vt:lpstr>
      <vt:lpstr>Slide 3</vt:lpstr>
      <vt:lpstr>Homo</vt:lpstr>
      <vt:lpstr>Slide 5</vt:lpstr>
      <vt:lpstr>Selected Major Discoveries / Events, ca. 1850 - Present</vt:lpstr>
      <vt:lpstr>Slide 7</vt:lpstr>
      <vt:lpstr>Major Sites: China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Homo erectus pekinensis</vt:lpstr>
      <vt:lpstr>Slide 18</vt:lpstr>
      <vt:lpstr>Homo erectus pekinensis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Homo erectus pekinensis</vt:lpstr>
      <vt:lpstr>Slide 31</vt:lpstr>
      <vt:lpstr>Slide 32</vt:lpstr>
      <vt:lpstr>Homo erectus pekinensis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Homo erectus pekinensis</vt:lpstr>
      <vt:lpstr>Slide 42</vt:lpstr>
      <vt:lpstr>Slide 43</vt:lpstr>
      <vt:lpstr>Slide 44</vt:lpstr>
      <vt:lpstr>Slide 45</vt:lpstr>
      <vt:lpstr>Homo erectus pekinensis</vt:lpstr>
      <vt:lpstr>Homo erectus pekinensis</vt:lpstr>
      <vt:lpstr>Slide 48</vt:lpstr>
      <vt:lpstr>Homo erectus pekinensis</vt:lpstr>
      <vt:lpstr>Slide 50</vt:lpstr>
      <vt:lpstr>Slide 51</vt:lpstr>
      <vt:lpstr>Slide 52</vt:lpstr>
      <vt:lpstr>Cannibalism</vt:lpstr>
      <vt:lpstr>Slide 54</vt:lpstr>
      <vt:lpstr>Slide 55</vt:lpstr>
      <vt:lpstr>Homo erectus pekinensis</vt:lpstr>
      <vt:lpstr>Slide 57</vt:lpstr>
      <vt:lpstr>Homo erectus</vt:lpstr>
      <vt:lpstr>Homo erectus pekinensis</vt:lpstr>
      <vt:lpstr>Homo erectus pekinensis</vt:lpstr>
      <vt:lpstr>Homo erectus pekinensis</vt:lpstr>
      <vt:lpstr>Slide 62</vt:lpstr>
      <vt:lpstr>Homo erectus pekinensis</vt:lpstr>
      <vt:lpstr>Slide 64</vt:lpstr>
      <vt:lpstr>Homo erectus pekinensis</vt:lpstr>
      <vt:lpstr>Slide 66</vt:lpstr>
      <vt:lpstr>Homo erectus pekinensis</vt:lpstr>
      <vt:lpstr>Slide 68</vt:lpstr>
      <vt:lpstr>Slide 69</vt:lpstr>
      <vt:lpstr>Major Sites: China</vt:lpstr>
      <vt:lpstr>Slide 71</vt:lpstr>
      <vt:lpstr>Major Sites: China</vt:lpstr>
      <vt:lpstr>Slide 73</vt:lpstr>
      <vt:lpstr>Slide 74</vt:lpstr>
      <vt:lpstr>Slide 75</vt:lpstr>
      <vt:lpstr>Slide 76</vt:lpstr>
      <vt:lpstr>Slide 77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356</cp:revision>
  <dcterms:created xsi:type="dcterms:W3CDTF">2000-06-25T20:57:16Z</dcterms:created>
  <dcterms:modified xsi:type="dcterms:W3CDTF">2009-11-30T03:12:52Z</dcterms:modified>
</cp:coreProperties>
</file>