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notesMasterIdLst>
    <p:notesMasterId r:id="rId49"/>
  </p:notesMasterIdLst>
  <p:sldIdLst>
    <p:sldId id="500" r:id="rId3"/>
    <p:sldId id="362" r:id="rId4"/>
    <p:sldId id="476" r:id="rId5"/>
    <p:sldId id="363" r:id="rId6"/>
    <p:sldId id="364" r:id="rId7"/>
    <p:sldId id="477" r:id="rId8"/>
    <p:sldId id="365" r:id="rId9"/>
    <p:sldId id="478" r:id="rId10"/>
    <p:sldId id="366" r:id="rId11"/>
    <p:sldId id="367" r:id="rId12"/>
    <p:sldId id="487" r:id="rId13"/>
    <p:sldId id="368" r:id="rId14"/>
    <p:sldId id="369" r:id="rId15"/>
    <p:sldId id="491" r:id="rId16"/>
    <p:sldId id="493" r:id="rId17"/>
    <p:sldId id="371" r:id="rId18"/>
    <p:sldId id="372" r:id="rId19"/>
    <p:sldId id="450" r:id="rId20"/>
    <p:sldId id="373" r:id="rId21"/>
    <p:sldId id="479" r:id="rId22"/>
    <p:sldId id="374" r:id="rId23"/>
    <p:sldId id="436" r:id="rId24"/>
    <p:sldId id="375" r:id="rId25"/>
    <p:sldId id="376" r:id="rId26"/>
    <p:sldId id="480" r:id="rId27"/>
    <p:sldId id="437" r:id="rId28"/>
    <p:sldId id="377" r:id="rId29"/>
    <p:sldId id="378" r:id="rId30"/>
    <p:sldId id="379" r:id="rId31"/>
    <p:sldId id="380" r:id="rId32"/>
    <p:sldId id="494" r:id="rId33"/>
    <p:sldId id="381" r:id="rId34"/>
    <p:sldId id="382" r:id="rId35"/>
    <p:sldId id="383" r:id="rId36"/>
    <p:sldId id="384" r:id="rId37"/>
    <p:sldId id="385" r:id="rId38"/>
    <p:sldId id="495" r:id="rId39"/>
    <p:sldId id="496" r:id="rId40"/>
    <p:sldId id="386" r:id="rId41"/>
    <p:sldId id="497" r:id="rId42"/>
    <p:sldId id="388" r:id="rId43"/>
    <p:sldId id="390" r:id="rId44"/>
    <p:sldId id="387" r:id="rId45"/>
    <p:sldId id="499" r:id="rId46"/>
    <p:sldId id="389" r:id="rId47"/>
    <p:sldId id="501" r:id="rId48"/>
  </p:sldIdLst>
  <p:sldSz cx="9144000" cy="6858000" type="screen4x3"/>
  <p:notesSz cx="6858000" cy="9144000"/>
  <p:defaultTextStyle>
    <a:defPPr>
      <a:defRPr lang="en-US"/>
    </a:defPPr>
    <a:lvl1pPr algn="ctr" rtl="0" fontAlgn="base">
      <a:spcBef>
        <a:spcPct val="0"/>
      </a:spcBef>
      <a:spcAft>
        <a:spcPct val="0"/>
      </a:spcAft>
      <a:defRPr kern="1200">
        <a:solidFill>
          <a:schemeClr val="tx2"/>
        </a:solidFill>
        <a:latin typeface="Arial" charset="0"/>
        <a:ea typeface="+mn-ea"/>
        <a:cs typeface="+mn-cs"/>
      </a:defRPr>
    </a:lvl1pPr>
    <a:lvl2pPr marL="457200" algn="ctr" rtl="0" fontAlgn="base">
      <a:spcBef>
        <a:spcPct val="0"/>
      </a:spcBef>
      <a:spcAft>
        <a:spcPct val="0"/>
      </a:spcAft>
      <a:defRPr kern="1200">
        <a:solidFill>
          <a:schemeClr val="tx2"/>
        </a:solidFill>
        <a:latin typeface="Arial" charset="0"/>
        <a:ea typeface="+mn-ea"/>
        <a:cs typeface="+mn-cs"/>
      </a:defRPr>
    </a:lvl2pPr>
    <a:lvl3pPr marL="914400" algn="ctr" rtl="0" fontAlgn="base">
      <a:spcBef>
        <a:spcPct val="0"/>
      </a:spcBef>
      <a:spcAft>
        <a:spcPct val="0"/>
      </a:spcAft>
      <a:defRPr kern="1200">
        <a:solidFill>
          <a:schemeClr val="tx2"/>
        </a:solidFill>
        <a:latin typeface="Arial" charset="0"/>
        <a:ea typeface="+mn-ea"/>
        <a:cs typeface="+mn-cs"/>
      </a:defRPr>
    </a:lvl3pPr>
    <a:lvl4pPr marL="1371600" algn="ctr" rtl="0" fontAlgn="base">
      <a:spcBef>
        <a:spcPct val="0"/>
      </a:spcBef>
      <a:spcAft>
        <a:spcPct val="0"/>
      </a:spcAft>
      <a:defRPr kern="1200">
        <a:solidFill>
          <a:schemeClr val="tx2"/>
        </a:solidFill>
        <a:latin typeface="Arial" charset="0"/>
        <a:ea typeface="+mn-ea"/>
        <a:cs typeface="+mn-cs"/>
      </a:defRPr>
    </a:lvl4pPr>
    <a:lvl5pPr marL="1828800" algn="ctr" rtl="0" fontAlgn="base">
      <a:spcBef>
        <a:spcPct val="0"/>
      </a:spcBef>
      <a:spcAft>
        <a:spcPct val="0"/>
      </a:spcAft>
      <a:defRPr kern="1200">
        <a:solidFill>
          <a:schemeClr val="tx2"/>
        </a:solidFill>
        <a:latin typeface="Arial" charset="0"/>
        <a:ea typeface="+mn-ea"/>
        <a:cs typeface="+mn-cs"/>
      </a:defRPr>
    </a:lvl5pPr>
    <a:lvl6pPr marL="2286000" algn="l" defTabSz="914400" rtl="0" eaLnBrk="1" latinLnBrk="0" hangingPunct="1">
      <a:defRPr kern="1200">
        <a:solidFill>
          <a:schemeClr val="tx2"/>
        </a:solidFill>
        <a:latin typeface="Arial" charset="0"/>
        <a:ea typeface="+mn-ea"/>
        <a:cs typeface="+mn-cs"/>
      </a:defRPr>
    </a:lvl6pPr>
    <a:lvl7pPr marL="2743200" algn="l" defTabSz="914400" rtl="0" eaLnBrk="1" latinLnBrk="0" hangingPunct="1">
      <a:defRPr kern="1200">
        <a:solidFill>
          <a:schemeClr val="tx2"/>
        </a:solidFill>
        <a:latin typeface="Arial" charset="0"/>
        <a:ea typeface="+mn-ea"/>
        <a:cs typeface="+mn-cs"/>
      </a:defRPr>
    </a:lvl7pPr>
    <a:lvl8pPr marL="3200400" algn="l" defTabSz="914400" rtl="0" eaLnBrk="1" latinLnBrk="0" hangingPunct="1">
      <a:defRPr kern="1200">
        <a:solidFill>
          <a:schemeClr val="tx2"/>
        </a:solidFill>
        <a:latin typeface="Arial" charset="0"/>
        <a:ea typeface="+mn-ea"/>
        <a:cs typeface="+mn-cs"/>
      </a:defRPr>
    </a:lvl8pPr>
    <a:lvl9pPr marL="3657600" algn="l" defTabSz="914400" rtl="0" eaLnBrk="1" latinLnBrk="0" hangingPunct="1">
      <a:defRPr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4520" autoAdjust="0"/>
    <p:restoredTop sz="94595" autoAdjust="0"/>
  </p:normalViewPr>
  <p:slideViewPr>
    <p:cSldViewPr>
      <p:cViewPr varScale="1">
        <p:scale>
          <a:sx n="71" d="100"/>
          <a:sy n="71" d="100"/>
        </p:scale>
        <p:origin x="368"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0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6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solidFill>
                  <a:schemeClr val="tx1"/>
                </a:solidFill>
              </a:defRPr>
            </a:lvl1pPr>
          </a:lstStyle>
          <a:p>
            <a:pPr>
              <a:defRPr/>
            </a:pPr>
            <a:endParaRPr lang="en-US"/>
          </a:p>
        </p:txBody>
      </p:sp>
      <p:sp>
        <p:nvSpPr>
          <p:cNvPr id="3164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solidFill>
                  <a:schemeClr val="tx1"/>
                </a:solidFill>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64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64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solidFill>
                  <a:schemeClr val="tx1"/>
                </a:solidFill>
              </a:defRPr>
            </a:lvl1pPr>
          </a:lstStyle>
          <a:p>
            <a:pPr>
              <a:defRPr/>
            </a:pPr>
            <a:endParaRPr lang="en-US"/>
          </a:p>
        </p:txBody>
      </p:sp>
      <p:sp>
        <p:nvSpPr>
          <p:cNvPr id="3164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chemeClr val="tx1"/>
                </a:solidFill>
              </a:defRPr>
            </a:lvl1pPr>
          </a:lstStyle>
          <a:p>
            <a:pPr>
              <a:defRPr/>
            </a:pPr>
            <a:fld id="{F78CE988-9290-4A3E-8DE3-22C59E9B626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73152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438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274638"/>
            <a:ext cx="6021387" cy="58943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5613" y="1598613"/>
            <a:ext cx="4037012" cy="4570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5025" y="1598613"/>
            <a:ext cx="4037013" cy="4570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C27CBA22-0419-496C-8CCB-B1B3BB4BEB75}"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01335D42-E7EA-4D00-9CF1-9AB602CD9074}"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29170606-1EF8-46FF-B6B6-F743C893CEF8}"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127F1FB1-8238-4F72-A24F-4EA826BF8663}"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71C2A447-AE94-4215-9CA3-A70481E76682}"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B577CECD-E9F6-49D0-ACEA-2AB3EE6EB5A4}"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B7683D01-B620-4FD8-8E61-6544A38D42CE}"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6"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7"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DA166ABA-9A29-40E7-9FAD-4A470B76E44B}"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88289F53-21E6-4BCF-AAD7-DEA05FA4783D}"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8"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9"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6DB6A4F6-FAAF-4019-A2D3-4B522A451008}"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A6DC44EB-3A4D-412A-B6D3-E57187A61777}"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4"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5"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88BDB3D8-754F-4C5C-83B9-3CAF76D80602}"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FBA0D74A-723F-4730-B6BF-F91D9F278B89}"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3"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4"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3EE7C040-4166-4214-8BCC-C2438F2AFB65}"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7AAF3288-599E-47DB-AA03-25A5C7FCE537}"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6"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7"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03D1A1DC-1402-4C2E-AB83-F1F4D151BB27}"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3F867D0D-C21F-4482-8125-6AA122CEB0AB}"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6"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7"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6DF68CBF-60CB-42F3-BAD6-701644CD0791}"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E80C090F-49BB-45B2-A834-9C71AEBFEC05}"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44D9D0CB-6D42-4CD8-86B7-3DF013C7B791}"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lgn="l" rtl="0" fontAlgn="base">
              <a:spcBef>
                <a:spcPct val="0"/>
              </a:spcBef>
              <a:spcAft>
                <a:spcPct val="0"/>
              </a:spcAft>
              <a:defRPr/>
            </a:pPr>
            <a:fld id="{4D10FFCB-D5FF-4BCB-8706-6D930979EDA2}" type="datetimeFigureOut">
              <a:rPr lang="en-US" sz="1200" b="1" kern="1200">
                <a:solidFill>
                  <a:prstClr val="black">
                    <a:tint val="75000"/>
                  </a:prstClr>
                </a:solidFill>
                <a:latin typeface="Calibri"/>
                <a:ea typeface="+mn-ea"/>
                <a:cs typeface="+mn-cs"/>
              </a:rPr>
              <a:pPr algn="l" rtl="0" fontAlgn="base">
                <a:spcBef>
                  <a:spcPct val="0"/>
                </a:spcBef>
                <a:spcAft>
                  <a:spcPct val="0"/>
                </a:spcAft>
                <a:defRPr/>
              </a:pPr>
              <a:t>11/19/2023</a:t>
            </a:fld>
            <a:endParaRPr lang="en-US" sz="1200" b="1" kern="1200">
              <a:solidFill>
                <a:prstClr val="black">
                  <a:tint val="75000"/>
                </a:prstClr>
              </a:solidFill>
              <a:latin typeface="Calibri"/>
              <a:ea typeface="+mn-ea"/>
              <a:cs typeface="+mn-cs"/>
            </a:endParaRPr>
          </a:p>
        </p:txBody>
      </p:sp>
      <p:sp>
        <p:nvSpPr>
          <p:cNvPr id="5" name="Footer Placeholder 4"/>
          <p:cNvSpPr>
            <a:spLocks noGrp="1"/>
          </p:cNvSpPr>
          <p:nvPr>
            <p:ph type="ftr" sz="quarter" idx="11"/>
          </p:nvPr>
        </p:nvSpPr>
        <p:spPr/>
        <p:txBody>
          <a:bodyPr/>
          <a:lstStyle>
            <a:lvl1pPr>
              <a:defRPr/>
            </a:lvl1pPr>
          </a:lstStyle>
          <a:p>
            <a:pPr algn="ctr" rtl="0" fontAlgn="base">
              <a:spcBef>
                <a:spcPct val="0"/>
              </a:spcBef>
              <a:spcAft>
                <a:spcPct val="0"/>
              </a:spcAft>
              <a:defRPr/>
            </a:pPr>
            <a:endParaRPr lang="en-US" sz="1200" b="1"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12"/>
          </p:nvPr>
        </p:nvSpPr>
        <p:spPr/>
        <p:txBody>
          <a:bodyPr/>
          <a:lstStyle>
            <a:lvl1pPr>
              <a:defRPr/>
            </a:lvl1pPr>
          </a:lstStyle>
          <a:p>
            <a:pPr algn="r" rtl="0" fontAlgn="base">
              <a:spcBef>
                <a:spcPct val="0"/>
              </a:spcBef>
              <a:spcAft>
                <a:spcPct val="0"/>
              </a:spcAft>
              <a:defRPr/>
            </a:pPr>
            <a:fld id="{6A11BBAB-3611-4EF0-A828-C5DD08D09899}" type="slidenum">
              <a:rPr lang="en-US" sz="1200" b="1" kern="1200">
                <a:solidFill>
                  <a:prstClr val="black">
                    <a:tint val="75000"/>
                  </a:prstClr>
                </a:solidFill>
                <a:latin typeface="Calibri"/>
                <a:ea typeface="+mn-ea"/>
                <a:cs typeface="+mn-cs"/>
              </a:rPr>
              <a:pPr algn="r" rtl="0" fontAlgn="base">
                <a:spcBef>
                  <a:spcPct val="0"/>
                </a:spcBef>
                <a:spcAft>
                  <a:spcPct val="0"/>
                </a:spcAft>
                <a:defRPr/>
              </a:pPr>
              <a:t>‹#›</a:t>
            </a:fld>
            <a:endParaRPr lang="en-US" sz="1200" b="1" kern="1200">
              <a:solidFill>
                <a:prstClr val="black">
                  <a:tint val="75000"/>
                </a:prstClr>
              </a:solidFill>
              <a:latin typeface="Calibri"/>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4406900"/>
            <a:ext cx="7315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14400" y="2906713"/>
            <a:ext cx="7315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5613" y="1598613"/>
            <a:ext cx="4037012"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025" y="1598613"/>
            <a:ext cx="4037013" cy="4570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3152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914400" y="1598613"/>
            <a:ext cx="7315200" cy="4570412"/>
          </a:xfrm>
          <a:prstGeom prst="rect">
            <a:avLst/>
          </a:prstGeom>
          <a:noFill/>
          <a:ln w="9525">
            <a:noFill/>
            <a:miter lim="800000"/>
            <a:headEnd/>
            <a:tailEnd/>
          </a:ln>
        </p:spPr>
        <p:txBody>
          <a:bodyPr vert="horz" wrap="square" lIns="685800" tIns="685800" rIns="685800" bIns="685800" numCol="1" anchor="ctr"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a:solidFill>
            <a:schemeClr val="tx2"/>
          </a:solidFill>
          <a:latin typeface="Arial" charset="0"/>
        </a:defRPr>
      </a:lvl6pPr>
      <a:lvl7pPr marL="914400" algn="ctr" rtl="0" fontAlgn="base">
        <a:spcBef>
          <a:spcPct val="0"/>
        </a:spcBef>
        <a:spcAft>
          <a:spcPct val="0"/>
        </a:spcAft>
        <a:defRPr>
          <a:solidFill>
            <a:schemeClr val="tx2"/>
          </a:solidFill>
          <a:latin typeface="Arial" charset="0"/>
        </a:defRPr>
      </a:lvl7pPr>
      <a:lvl8pPr marL="1371600" algn="ctr" rtl="0" fontAlgn="base">
        <a:spcBef>
          <a:spcPct val="0"/>
        </a:spcBef>
        <a:spcAft>
          <a:spcPct val="0"/>
        </a:spcAft>
        <a:defRPr>
          <a:solidFill>
            <a:schemeClr val="tx2"/>
          </a:solidFill>
          <a:latin typeface="Arial" charset="0"/>
        </a:defRPr>
      </a:lvl8pPr>
      <a:lvl9pPr marL="1828800" algn="ctr" rtl="0" fontAlgn="base">
        <a:spcBef>
          <a:spcPct val="0"/>
        </a:spcBef>
        <a:spcAft>
          <a:spcPct val="0"/>
        </a:spcAft>
        <a:defRPr>
          <a:solidFill>
            <a:schemeClr val="tx2"/>
          </a:solidFill>
          <a:latin typeface="Arial" charset="0"/>
        </a:defRPr>
      </a:lvl9pPr>
    </p:titleStyle>
    <p:bodyStyle>
      <a:lvl1pPr marL="342900" indent="-342900" algn="l" rtl="0" eaLnBrk="0" fontAlgn="base" hangingPunct="0">
        <a:lnSpc>
          <a:spcPct val="120000"/>
        </a:lnSpc>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har char="–"/>
        <a:defRPr sz="2800">
          <a:solidFill>
            <a:schemeClr val="tx1"/>
          </a:solidFill>
          <a:latin typeface="+mn-lt"/>
        </a:defRPr>
      </a:lvl2pPr>
      <a:lvl3pPr marL="1143000" indent="-228600" algn="l" rtl="0" eaLnBrk="0" fontAlgn="base" hangingPunct="0">
        <a:lnSpc>
          <a:spcPct val="120000"/>
        </a:lnSpc>
        <a:spcBef>
          <a:spcPct val="20000"/>
        </a:spcBef>
        <a:spcAft>
          <a:spcPct val="0"/>
        </a:spcAft>
        <a:buChar char="•"/>
        <a:defRPr sz="2400">
          <a:solidFill>
            <a:schemeClr val="tx1"/>
          </a:solidFill>
          <a:latin typeface="+mn-lt"/>
        </a:defRPr>
      </a:lvl3pPr>
      <a:lvl4pPr marL="1600200" indent="-228600" algn="l" rtl="0" eaLnBrk="0" fontAlgn="base" hangingPunct="0">
        <a:lnSpc>
          <a:spcPct val="120000"/>
        </a:lnSpc>
        <a:spcBef>
          <a:spcPct val="20000"/>
        </a:spcBef>
        <a:spcAft>
          <a:spcPct val="0"/>
        </a:spcAft>
        <a:buChar char="–"/>
        <a:defRPr sz="2000">
          <a:solidFill>
            <a:schemeClr val="tx1"/>
          </a:solidFill>
          <a:latin typeface="+mn-lt"/>
        </a:defRPr>
      </a:lvl4pPr>
      <a:lvl5pPr marL="2057400" indent="-228600" algn="l" rtl="0" eaLnBrk="0" fontAlgn="base" hangingPunct="0">
        <a:lnSpc>
          <a:spcPct val="120000"/>
        </a:lnSpc>
        <a:spcBef>
          <a:spcPct val="20000"/>
        </a:spcBef>
        <a:spcAft>
          <a:spcPct val="0"/>
        </a:spcAft>
        <a:buChar char="»"/>
        <a:defRPr sz="2000">
          <a:solidFill>
            <a:schemeClr val="tx1"/>
          </a:solidFill>
          <a:latin typeface="+mn-lt"/>
        </a:defRPr>
      </a:lvl5pPr>
      <a:lvl6pPr marL="2514600" indent="-228600" algn="l" rtl="0" fontAlgn="base">
        <a:lnSpc>
          <a:spcPct val="120000"/>
        </a:lnSpc>
        <a:spcBef>
          <a:spcPct val="20000"/>
        </a:spcBef>
        <a:spcAft>
          <a:spcPct val="0"/>
        </a:spcAft>
        <a:buChar char="»"/>
        <a:defRPr sz="2000">
          <a:solidFill>
            <a:schemeClr val="tx1"/>
          </a:solidFill>
          <a:latin typeface="+mn-lt"/>
        </a:defRPr>
      </a:lvl6pPr>
      <a:lvl7pPr marL="2971800" indent="-228600" algn="l" rtl="0" fontAlgn="base">
        <a:lnSpc>
          <a:spcPct val="120000"/>
        </a:lnSpc>
        <a:spcBef>
          <a:spcPct val="20000"/>
        </a:spcBef>
        <a:spcAft>
          <a:spcPct val="0"/>
        </a:spcAft>
        <a:buChar char="»"/>
        <a:defRPr sz="2000">
          <a:solidFill>
            <a:schemeClr val="tx1"/>
          </a:solidFill>
          <a:latin typeface="+mn-lt"/>
        </a:defRPr>
      </a:lvl7pPr>
      <a:lvl8pPr marL="3429000" indent="-228600" algn="l" rtl="0" fontAlgn="base">
        <a:lnSpc>
          <a:spcPct val="120000"/>
        </a:lnSpc>
        <a:spcBef>
          <a:spcPct val="20000"/>
        </a:spcBef>
        <a:spcAft>
          <a:spcPct val="0"/>
        </a:spcAft>
        <a:buChar char="»"/>
        <a:defRPr sz="2000">
          <a:solidFill>
            <a:schemeClr val="tx1"/>
          </a:solidFill>
          <a:latin typeface="+mn-lt"/>
        </a:defRPr>
      </a:lvl8pPr>
      <a:lvl9pPr marL="3886200" indent="-228600" algn="l" rtl="0" fontAlgn="base">
        <a:lnSpc>
          <a:spcPct val="120000"/>
        </a:lnSpc>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prstClr val="black">
                    <a:tint val="75000"/>
                  </a:prstClr>
                </a:solidFill>
                <a:latin typeface="Calibri"/>
              </a:defRPr>
            </a:lvl1pPr>
          </a:lstStyle>
          <a:p>
            <a:pPr rtl="0" fontAlgn="base">
              <a:spcBef>
                <a:spcPct val="0"/>
              </a:spcBef>
              <a:spcAft>
                <a:spcPct val="0"/>
              </a:spcAft>
              <a:defRPr/>
            </a:pPr>
            <a:fld id="{8128F616-09E1-4E72-8C09-E0AA1F047DD1}" type="datetimeFigureOut">
              <a:rPr lang="en-US" b="1" kern="1200">
                <a:ea typeface="+mn-ea"/>
                <a:cs typeface="+mn-cs"/>
              </a:rPr>
              <a:pPr rtl="0" fontAlgn="base">
                <a:spcBef>
                  <a:spcPct val="0"/>
                </a:spcBef>
                <a:spcAft>
                  <a:spcPct val="0"/>
                </a:spcAft>
                <a:defRPr/>
              </a:pPr>
              <a:t>11/19/2023</a:t>
            </a:fld>
            <a:endParaRPr lang="en-US" b="1" kern="1200">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prstClr val="black">
                    <a:tint val="75000"/>
                  </a:prstClr>
                </a:solidFill>
                <a:latin typeface="Calibri"/>
              </a:defRPr>
            </a:lvl1pPr>
          </a:lstStyle>
          <a:p>
            <a:pPr rtl="0" fontAlgn="base">
              <a:spcBef>
                <a:spcPct val="0"/>
              </a:spcBef>
              <a:spcAft>
                <a:spcPct val="0"/>
              </a:spcAft>
              <a:defRPr/>
            </a:pPr>
            <a:endParaRPr lang="en-US" b="1" kern="1200">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prstClr val="black">
                    <a:tint val="75000"/>
                  </a:prstClr>
                </a:solidFill>
                <a:latin typeface="Calibri"/>
              </a:defRPr>
            </a:lvl1pPr>
          </a:lstStyle>
          <a:p>
            <a:pPr rtl="0" fontAlgn="base">
              <a:spcBef>
                <a:spcPct val="0"/>
              </a:spcBef>
              <a:spcAft>
                <a:spcPct val="0"/>
              </a:spcAft>
              <a:defRPr/>
            </a:pPr>
            <a:fld id="{0923CE25-7CB7-451F-B648-304E1C0346BA}" type="slidenum">
              <a:rPr lang="en-US" b="1" kern="1200">
                <a:ea typeface="+mn-ea"/>
                <a:cs typeface="+mn-cs"/>
              </a:rPr>
              <a:pPr rtl="0" fontAlgn="base">
                <a:spcBef>
                  <a:spcPct val="0"/>
                </a:spcBef>
                <a:spcAft>
                  <a:spcPct val="0"/>
                </a:spcAft>
                <a:defRPr/>
              </a:pPr>
              <a:t>‹#›</a:t>
            </a:fld>
            <a:endParaRPr lang="en-US" b="1" kern="1200">
              <a:ea typeface="+mn-ea"/>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umn.edu/cla/faculty/troufs/anth3635/cetexts.html#AnthropologicalImagination" TargetMode="External"/><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d.umn.edu/cla/faculty/troufs/anth3635/cetexts.html#AnthropologicalImagination" TargetMode="External"/><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d.umn.edu/cla/faculty/troufs/anth3635/cetexts.html#AnthropologicalImagin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2895600" y="685800"/>
            <a:ext cx="3352800" cy="4572000"/>
          </a:xfrm>
          <a:prstGeom prst="rect">
            <a:avLst/>
          </a:prstGeom>
          <a:noFill/>
          <a:ln w="9525">
            <a:noFill/>
            <a:miter lim="800000"/>
            <a:headEnd/>
            <a:tailEnd/>
          </a:ln>
        </p:spPr>
      </p:pic>
      <p:sp>
        <p:nvSpPr>
          <p:cNvPr id="6" name="Rectangle 5"/>
          <p:cNvSpPr/>
          <p:nvPr/>
        </p:nvSpPr>
        <p:spPr>
          <a:xfrm>
            <a:off x="2983626" y="6273798"/>
            <a:ext cx="3144965" cy="338554"/>
          </a:xfrm>
          <a:prstGeom prst="rect">
            <a:avLst/>
          </a:prstGeom>
        </p:spPr>
        <p:txBody>
          <a:bodyPr wrap="none">
            <a:spAutoFit/>
          </a:bodyPr>
          <a:lstStyle/>
          <a:p>
            <a:pPr lvl="1" algn="ctr" rtl="0" fontAlgn="base">
              <a:spcBef>
                <a:spcPct val="20000"/>
              </a:spcBef>
              <a:spcAft>
                <a:spcPct val="0"/>
              </a:spcAft>
            </a:pPr>
            <a:r>
              <a:rPr lang="en-US" sz="2400" b="1" kern="1200" baseline="30000" dirty="0">
                <a:solidFill>
                  <a:prstClr val="white"/>
                </a:solidFill>
                <a:latin typeface="Verdana" pitchFamily="34" charset="0"/>
                <a:ea typeface="+mn-ea"/>
                <a:cs typeface="+mn-cs"/>
              </a:rPr>
              <a:t>©</a:t>
            </a:r>
            <a:r>
              <a:rPr lang="en-US" sz="1200" kern="1200" dirty="0">
                <a:solidFill>
                  <a:prstClr val="white"/>
                </a:solidFill>
                <a:latin typeface="Verdana" pitchFamily="34" charset="0"/>
                <a:ea typeface="+mn-ea"/>
                <a:cs typeface="+mn-cs"/>
              </a:rPr>
              <a:t>Timothy G. Roufs 2009-2024 </a:t>
            </a:r>
            <a:endParaRPr lang="en-US" sz="3200" kern="1200" dirty="0">
              <a:solidFill>
                <a:prstClr val="white"/>
              </a:solidFill>
              <a:latin typeface="Verdana" pitchFamily="34" charset="0"/>
              <a:ea typeface="+mn-ea"/>
              <a:cs typeface="+mn-cs"/>
            </a:endParaRPr>
          </a:p>
        </p:txBody>
      </p:sp>
      <p:sp>
        <p:nvSpPr>
          <p:cNvPr id="7" name="Rectangle 4"/>
          <p:cNvSpPr txBox="1">
            <a:spLocks noChangeArrowheads="1"/>
          </p:cNvSpPr>
          <p:nvPr/>
        </p:nvSpPr>
        <p:spPr bwMode="auto">
          <a:xfrm>
            <a:off x="0" y="685800"/>
            <a:ext cx="9144000" cy="5109091"/>
          </a:xfrm>
          <a:prstGeom prst="rect">
            <a:avLst/>
          </a:prstGeom>
          <a:solidFill>
            <a:schemeClr val="tx1">
              <a:alpha val="35000"/>
            </a:schemeClr>
          </a:solidFill>
          <a:ln>
            <a:miter lim="800000"/>
            <a:headEnd/>
            <a:tailEnd/>
          </a:ln>
        </p:spPr>
        <p:txBody>
          <a:bodyPr>
            <a:spAutoFit/>
          </a:bodyPr>
          <a:lstStyle/>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endParaRPr lang="en-US" sz="3200" b="1"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ndParaRPr>
          </a:p>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A Note on</a:t>
            </a:r>
          </a:p>
          <a:p>
            <a:pPr algn="ctr" rtl="0" fontAlgn="base">
              <a:spcBef>
                <a:spcPct val="0"/>
              </a:spcBef>
              <a:spcAft>
                <a:spcPct val="0"/>
              </a:spcAft>
              <a:defRPr/>
            </a:pP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Anthropology </a:t>
            </a:r>
            <a:r>
              <a:rPr lang="en-US" sz="3200" b="1" i="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in</a:t>
            </a: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 Europe</a:t>
            </a:r>
          </a:p>
          <a:p>
            <a:pPr algn="ctr" rtl="0" fontAlgn="base">
              <a:spcBef>
                <a:spcPct val="0"/>
              </a:spcBef>
              <a:spcAft>
                <a:spcPct val="0"/>
              </a:spcAft>
              <a:defRPr/>
            </a:pPr>
            <a:r>
              <a:rPr lang="en-US" sz="3200" b="1"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rPr>
              <a:t>or</a:t>
            </a:r>
          </a:p>
          <a:p>
            <a:pPr algn="ctr" rtl="0" fontAlgn="base">
              <a:spcBef>
                <a:spcPct val="0"/>
              </a:spcBef>
              <a:spcAft>
                <a:spcPct val="0"/>
              </a:spcAft>
              <a:defRPr/>
            </a:pP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Anthropology </a:t>
            </a:r>
            <a:r>
              <a:rPr lang="en-US" sz="3200" b="1" i="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of</a:t>
            </a: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 Europe?</a:t>
            </a:r>
          </a:p>
          <a:p>
            <a:pPr algn="ctr" rtl="0" fontAlgn="base">
              <a:spcBef>
                <a:spcPct val="0"/>
              </a:spcBef>
              <a:spcAft>
                <a:spcPct val="0"/>
              </a:spcAft>
              <a:defRPr/>
            </a:pPr>
            <a:endParaRPr lang="en-US" sz="9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r>
              <a:rPr lang="en-US" sz="24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 Some Trends</a:t>
            </a:r>
          </a:p>
        </p:txBody>
      </p:sp>
      <p:sp>
        <p:nvSpPr>
          <p:cNvPr id="8" name="Text Box 5"/>
          <p:cNvSpPr txBox="1">
            <a:spLocks noChangeArrowheads="1"/>
          </p:cNvSpPr>
          <p:nvPr/>
        </p:nvSpPr>
        <p:spPr bwMode="auto">
          <a:xfrm>
            <a:off x="1905000" y="5901193"/>
            <a:ext cx="5270500" cy="274637"/>
          </a:xfrm>
          <a:prstGeom prst="rect">
            <a:avLst/>
          </a:prstGeom>
          <a:noFill/>
          <a:ln w="28575">
            <a:noFill/>
            <a:miter lim="800000"/>
            <a:headEnd/>
            <a:tailEnd/>
          </a:ln>
        </p:spPr>
        <p:txBody>
          <a:bodyPr wrap="none">
            <a:spAutoFit/>
          </a:bodyPr>
          <a:lstStyle/>
          <a:p>
            <a:pPr algn="l">
              <a:spcBef>
                <a:spcPct val="20000"/>
              </a:spcBef>
            </a:pPr>
            <a:r>
              <a:rPr lang="en-US" sz="1200" dirty="0">
                <a:solidFill>
                  <a:schemeClr val="bg1"/>
                </a:solidFill>
              </a:rPr>
              <a:t>After Susan </a:t>
            </a:r>
            <a:r>
              <a:rPr lang="en-US" sz="1200" dirty="0" err="1">
                <a:solidFill>
                  <a:schemeClr val="bg1"/>
                </a:solidFill>
              </a:rPr>
              <a:t>Parman</a:t>
            </a:r>
            <a:r>
              <a:rPr lang="en-US" sz="1200" dirty="0">
                <a:solidFill>
                  <a:schemeClr val="bg1"/>
                </a:solidFill>
              </a:rPr>
              <a:t>, </a:t>
            </a:r>
            <a:r>
              <a:rPr lang="en-US" sz="1200" i="1" dirty="0">
                <a:solidFill>
                  <a:schemeClr val="bg1"/>
                </a:solidFill>
                <a:hlinkClick r:id="rId3"/>
              </a:rPr>
              <a:t>Europe in the Anthropological Imagination</a:t>
            </a:r>
            <a:r>
              <a:rPr lang="en-US" sz="1200" dirty="0">
                <a:solidFill>
                  <a:schemeClr val="bg1"/>
                </a:solidFill>
              </a:rPr>
              <a:t>, pp. 11 - 14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1267" name="Rectangle 3"/>
          <p:cNvSpPr>
            <a:spLocks noGrp="1" noChangeArrowheads="1"/>
          </p:cNvSpPr>
          <p:nvPr>
            <p:ph type="body" idx="1"/>
          </p:nvPr>
        </p:nvSpPr>
        <p:spPr/>
        <p:txBody>
          <a:bodyPr/>
          <a:lstStyle/>
          <a:p>
            <a:pPr eaLnBrk="1" hangingPunct="1"/>
            <a:r>
              <a:rPr lang="en-US" sz="2800" dirty="0"/>
              <a:t>William A. Douglass argues that despite the appearance of the isolated peasant community as the typical focus of early Europeanist anthropology, the theme of migration was a constant thread ...</a:t>
            </a:r>
          </a:p>
        </p:txBody>
      </p:sp>
      <p:sp>
        <p:nvSpPr>
          <p:cNvPr id="1126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2291" name="Rectangle 3"/>
          <p:cNvSpPr>
            <a:spLocks noGrp="1" noChangeArrowheads="1"/>
          </p:cNvSpPr>
          <p:nvPr>
            <p:ph type="body" idx="1"/>
          </p:nvPr>
        </p:nvSpPr>
        <p:spPr/>
        <p:txBody>
          <a:bodyPr/>
          <a:lstStyle/>
          <a:p>
            <a:pPr eaLnBrk="1" hangingPunct="1"/>
            <a:r>
              <a:rPr lang="en-US" dirty="0">
                <a:solidFill>
                  <a:schemeClr val="accent1"/>
                </a:solidFill>
              </a:rPr>
              <a:t>William A. </a:t>
            </a:r>
            <a:r>
              <a:rPr lang="en-US" sz="2800" dirty="0">
                <a:solidFill>
                  <a:schemeClr val="accent1"/>
                </a:solidFill>
              </a:rPr>
              <a:t>Douglass argues that despite the appearance of the isolated peasant community as the typical focus of early Europeanist anthropology,</a:t>
            </a:r>
            <a:r>
              <a:rPr lang="en-US" sz="2800" dirty="0"/>
              <a:t> </a:t>
            </a:r>
            <a:r>
              <a:rPr lang="en-US" sz="3600" b="1" dirty="0"/>
              <a:t>the theme of migration was a constant thread …</a:t>
            </a:r>
          </a:p>
        </p:txBody>
      </p:sp>
      <p:sp>
        <p:nvSpPr>
          <p:cNvPr id="12292"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3315" name="Rectangle 3"/>
          <p:cNvSpPr>
            <a:spLocks noGrp="1" noChangeArrowheads="1"/>
          </p:cNvSpPr>
          <p:nvPr>
            <p:ph type="body" idx="1"/>
          </p:nvPr>
        </p:nvSpPr>
        <p:spPr>
          <a:xfrm>
            <a:off x="455613" y="2590800"/>
            <a:ext cx="8226425" cy="4040188"/>
          </a:xfrm>
        </p:spPr>
        <p:txBody>
          <a:bodyPr/>
          <a:lstStyle/>
          <a:p>
            <a:pPr eaLnBrk="1" hangingPunct="1">
              <a:lnSpc>
                <a:spcPct val="100000"/>
              </a:lnSpc>
            </a:pPr>
            <a:r>
              <a:rPr lang="en-US" sz="2000" dirty="0"/>
              <a:t>Douglass extracts comments from ...</a:t>
            </a:r>
          </a:p>
          <a:p>
            <a:pPr eaLnBrk="1" hangingPunct="1">
              <a:lnSpc>
                <a:spcPct val="100000"/>
              </a:lnSpc>
            </a:pPr>
            <a:endParaRPr lang="en-US" sz="2000" dirty="0"/>
          </a:p>
          <a:p>
            <a:pPr lvl="1" eaLnBrk="1" hangingPunct="1">
              <a:lnSpc>
                <a:spcPct val="100000"/>
              </a:lnSpc>
            </a:pPr>
            <a:r>
              <a:rPr lang="en-US" sz="2000" dirty="0" err="1"/>
              <a:t>Arensberg’s</a:t>
            </a:r>
            <a:r>
              <a:rPr lang="en-US" sz="2000" dirty="0"/>
              <a:t> </a:t>
            </a:r>
            <a:r>
              <a:rPr lang="en-US" sz="2000" i="1" dirty="0"/>
              <a:t>Irish Countryman</a:t>
            </a:r>
          </a:p>
          <a:p>
            <a:pPr lvl="2" eaLnBrk="1" hangingPunct="1">
              <a:lnSpc>
                <a:spcPct val="100000"/>
              </a:lnSpc>
            </a:pPr>
            <a:r>
              <a:rPr lang="en-US" sz="1800" dirty="0"/>
              <a:t>the earliest example of </a:t>
            </a:r>
            <a:r>
              <a:rPr lang="en-US" sz="1800" dirty="0" err="1"/>
              <a:t>anglophone</a:t>
            </a:r>
            <a:r>
              <a:rPr lang="en-US" sz="1800" dirty="0"/>
              <a:t> Europeanist anthropology</a:t>
            </a:r>
          </a:p>
          <a:p>
            <a:pPr lvl="1" eaLnBrk="1" hangingPunct="1">
              <a:lnSpc>
                <a:spcPct val="100000"/>
              </a:lnSpc>
            </a:pPr>
            <a:endParaRPr lang="en-US" sz="2000" i="1" dirty="0"/>
          </a:p>
          <a:p>
            <a:pPr lvl="1" eaLnBrk="1" hangingPunct="1">
              <a:lnSpc>
                <a:spcPct val="100000"/>
              </a:lnSpc>
            </a:pPr>
            <a:r>
              <a:rPr lang="en-US" sz="2000" dirty="0"/>
              <a:t>Pitt-</a:t>
            </a:r>
            <a:r>
              <a:rPr lang="en-US" sz="2000" dirty="0" err="1"/>
              <a:t>Rivers’s</a:t>
            </a:r>
            <a:r>
              <a:rPr lang="en-US" sz="2000" dirty="0"/>
              <a:t> </a:t>
            </a:r>
            <a:r>
              <a:rPr lang="en-US" sz="2000" i="1" dirty="0"/>
              <a:t>People of the Sierra</a:t>
            </a:r>
          </a:p>
          <a:p>
            <a:pPr lvl="2" eaLnBrk="1" hangingPunct="1">
              <a:lnSpc>
                <a:spcPct val="100000"/>
              </a:lnSpc>
            </a:pPr>
            <a:r>
              <a:rPr lang="en-US" sz="1800" dirty="0"/>
              <a:t>“</a:t>
            </a:r>
            <a:r>
              <a:rPr lang="en-US" sz="1800" dirty="0" err="1"/>
              <a:t>anglophone</a:t>
            </a:r>
            <a:r>
              <a:rPr lang="en-US" sz="1800" dirty="0"/>
              <a:t> Europeanist anthropology’s quintessential and most influential little community study”</a:t>
            </a:r>
          </a:p>
        </p:txBody>
      </p:sp>
      <p:sp>
        <p:nvSpPr>
          <p:cNvPr id="1331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pic>
        <p:nvPicPr>
          <p:cNvPr id="13317" name="Picture 4"/>
          <p:cNvPicPr>
            <a:picLocks noChangeAspect="1" noChangeArrowheads="1"/>
          </p:cNvPicPr>
          <p:nvPr/>
        </p:nvPicPr>
        <p:blipFill>
          <a:blip r:embed="rId3"/>
          <a:srcRect/>
          <a:stretch>
            <a:fillRect/>
          </a:stretch>
        </p:blipFill>
        <p:spPr bwMode="auto">
          <a:xfrm>
            <a:off x="6218238" y="681038"/>
            <a:ext cx="1935162" cy="2976562"/>
          </a:xfrm>
          <a:prstGeom prst="rect">
            <a:avLst/>
          </a:prstGeom>
          <a:noFill/>
          <a:ln w="9525">
            <a:noFill/>
            <a:miter lim="800000"/>
            <a:headEnd/>
            <a:tailEnd/>
          </a:ln>
        </p:spPr>
      </p:pic>
      <p:pic>
        <p:nvPicPr>
          <p:cNvPr id="13318" name="Picture 4"/>
          <p:cNvPicPr>
            <a:picLocks noChangeAspect="1" noChangeArrowheads="1"/>
          </p:cNvPicPr>
          <p:nvPr/>
        </p:nvPicPr>
        <p:blipFill>
          <a:blip r:embed="rId4"/>
          <a:srcRect/>
          <a:stretch>
            <a:fillRect/>
          </a:stretch>
        </p:blipFill>
        <p:spPr bwMode="auto">
          <a:xfrm>
            <a:off x="914400" y="228600"/>
            <a:ext cx="1676400" cy="2468563"/>
          </a:xfrm>
          <a:prstGeom prst="rect">
            <a:avLst/>
          </a:prstGeom>
          <a:noFill/>
          <a:ln w="9525" algn="ctr">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4339" name="Rectangle 3"/>
          <p:cNvSpPr>
            <a:spLocks noGrp="1" noChangeArrowheads="1"/>
          </p:cNvSpPr>
          <p:nvPr>
            <p:ph type="body" idx="1"/>
          </p:nvPr>
        </p:nvSpPr>
        <p:spPr/>
        <p:txBody>
          <a:bodyPr/>
          <a:lstStyle/>
          <a:p>
            <a:pPr eaLnBrk="1" hangingPunct="1"/>
            <a:r>
              <a:rPr lang="en-US"/>
              <a:t>Caroline Brettell notes that the 1970s also saw the beginning not only of urban anthropology but also of gender studies </a:t>
            </a:r>
          </a:p>
          <a:p>
            <a:pPr lvl="2" eaLnBrk="1" hangingPunct="1"/>
            <a:r>
              <a:rPr lang="en-US" sz="1800"/>
              <a:t>e.g., Rosaldo and Lamphere 1974</a:t>
            </a:r>
          </a:p>
        </p:txBody>
      </p:sp>
      <p:sp>
        <p:nvSpPr>
          <p:cNvPr id="1434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5363" name="Rectangle 3"/>
          <p:cNvSpPr>
            <a:spLocks noGrp="1" noChangeArrowheads="1"/>
          </p:cNvSpPr>
          <p:nvPr>
            <p:ph type="body" idx="1"/>
          </p:nvPr>
        </p:nvSpPr>
        <p:spPr/>
        <p:txBody>
          <a:bodyPr/>
          <a:lstStyle/>
          <a:p>
            <a:pPr eaLnBrk="1" hangingPunct="1"/>
            <a:r>
              <a:rPr lang="en-US" dirty="0">
                <a:solidFill>
                  <a:schemeClr val="accent1"/>
                </a:solidFill>
              </a:rPr>
              <a:t>Caroline </a:t>
            </a:r>
            <a:r>
              <a:rPr lang="en-US" dirty="0" err="1">
                <a:solidFill>
                  <a:schemeClr val="accent1"/>
                </a:solidFill>
              </a:rPr>
              <a:t>Brettell</a:t>
            </a:r>
            <a:r>
              <a:rPr lang="en-US" dirty="0">
                <a:solidFill>
                  <a:schemeClr val="accent1"/>
                </a:solidFill>
              </a:rPr>
              <a:t> notes that the</a:t>
            </a:r>
            <a:r>
              <a:rPr lang="en-US" dirty="0"/>
              <a:t> </a:t>
            </a:r>
            <a:r>
              <a:rPr lang="en-US" dirty="0">
                <a:solidFill>
                  <a:schemeClr val="accent1"/>
                </a:solidFill>
              </a:rPr>
              <a:t>1970s also saw the beginning not only of urban anthropology but also of</a:t>
            </a:r>
            <a:r>
              <a:rPr lang="en-US" dirty="0"/>
              <a:t> </a:t>
            </a:r>
            <a:r>
              <a:rPr lang="en-US" sz="4000" b="1" dirty="0"/>
              <a:t>gender studies </a:t>
            </a:r>
            <a:endParaRPr lang="en-US" b="1" dirty="0"/>
          </a:p>
          <a:p>
            <a:pPr lvl="2" eaLnBrk="1" hangingPunct="1"/>
            <a:r>
              <a:rPr lang="en-US" sz="1800" dirty="0">
                <a:solidFill>
                  <a:schemeClr val="accent1"/>
                </a:solidFill>
              </a:rPr>
              <a:t>e.g., </a:t>
            </a:r>
            <a:r>
              <a:rPr lang="en-US" sz="1800" dirty="0" err="1">
                <a:solidFill>
                  <a:schemeClr val="accent1"/>
                </a:solidFill>
              </a:rPr>
              <a:t>Rosaldo</a:t>
            </a:r>
            <a:r>
              <a:rPr lang="en-US" sz="1800" dirty="0">
                <a:solidFill>
                  <a:schemeClr val="accent1"/>
                </a:solidFill>
              </a:rPr>
              <a:t> and </a:t>
            </a:r>
            <a:r>
              <a:rPr lang="en-US" sz="1800" dirty="0" err="1">
                <a:solidFill>
                  <a:schemeClr val="accent1"/>
                </a:solidFill>
              </a:rPr>
              <a:t>Lamphere</a:t>
            </a:r>
            <a:r>
              <a:rPr lang="en-US" sz="1800" dirty="0">
                <a:solidFill>
                  <a:schemeClr val="accent1"/>
                </a:solidFill>
              </a:rPr>
              <a:t> 1974</a:t>
            </a:r>
          </a:p>
        </p:txBody>
      </p:sp>
      <p:sp>
        <p:nvSpPr>
          <p:cNvPr id="1536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27683" name="Rectangle 3"/>
          <p:cNvSpPr>
            <a:spLocks noGrp="1" noChangeArrowheads="1"/>
          </p:cNvSpPr>
          <p:nvPr>
            <p:ph type="body" idx="1"/>
          </p:nvPr>
        </p:nvSpPr>
        <p:spPr/>
        <p:txBody>
          <a:bodyPr/>
          <a:lstStyle/>
          <a:p>
            <a:pPr eaLnBrk="1" hangingPunct="1">
              <a:lnSpc>
                <a:spcPct val="110000"/>
              </a:lnSpc>
            </a:pPr>
            <a:r>
              <a:rPr lang="en-US" sz="2400" dirty="0">
                <a:solidFill>
                  <a:schemeClr val="accent1"/>
                </a:solidFill>
              </a:rPr>
              <a:t>today issues of gender in Europe vary from </a:t>
            </a:r>
            <a:r>
              <a:rPr lang="en-US" b="1" dirty="0"/>
              <a:t>honor and shame in the Mediterranean </a:t>
            </a:r>
            <a:r>
              <a:rPr lang="en-US" sz="2400" dirty="0"/>
              <a:t>to ...</a:t>
            </a:r>
          </a:p>
          <a:p>
            <a:pPr marL="914400" lvl="2" indent="-231775" eaLnBrk="1" hangingPunct="1">
              <a:lnSpc>
                <a:spcPct val="110000"/>
              </a:lnSpc>
              <a:spcBef>
                <a:spcPts val="0"/>
              </a:spcBef>
            </a:pPr>
            <a:r>
              <a:rPr lang="en-US" sz="2800" b="1" dirty="0"/>
              <a:t>general issues of the status of women</a:t>
            </a:r>
          </a:p>
          <a:p>
            <a:pPr marL="914400" lvl="2" indent="-231775" eaLnBrk="1" hangingPunct="1">
              <a:lnSpc>
                <a:spcPct val="110000"/>
              </a:lnSpc>
              <a:spcBef>
                <a:spcPts val="0"/>
              </a:spcBef>
            </a:pPr>
            <a:r>
              <a:rPr lang="en-US" sz="2800" b="1" dirty="0"/>
              <a:t>their power</a:t>
            </a:r>
          </a:p>
          <a:p>
            <a:pPr marL="914400" lvl="2" indent="-231775" eaLnBrk="1" hangingPunct="1">
              <a:lnSpc>
                <a:spcPct val="110000"/>
              </a:lnSpc>
              <a:spcBef>
                <a:spcPts val="0"/>
              </a:spcBef>
            </a:pPr>
            <a:r>
              <a:rPr lang="en-US" sz="2800" b="1" dirty="0"/>
              <a:t>their role in migration</a:t>
            </a:r>
          </a:p>
          <a:p>
            <a:pPr marL="914400" lvl="2" indent="-231775" eaLnBrk="1" hangingPunct="1">
              <a:lnSpc>
                <a:spcPct val="110000"/>
              </a:lnSpc>
              <a:spcBef>
                <a:spcPts val="0"/>
              </a:spcBef>
            </a:pPr>
            <a:r>
              <a:rPr lang="en-US" sz="2800" b="1" dirty="0"/>
              <a:t>the construction of gender identity</a:t>
            </a:r>
          </a:p>
          <a:p>
            <a:pPr marL="914400" lvl="2" indent="-231775" eaLnBrk="1" hangingPunct="1">
              <a:lnSpc>
                <a:spcPct val="110000"/>
              </a:lnSpc>
              <a:spcBef>
                <a:spcPts val="0"/>
              </a:spcBef>
            </a:pPr>
            <a:r>
              <a:rPr lang="en-US" sz="2800" b="1" dirty="0"/>
              <a:t>the poetics of genders</a:t>
            </a:r>
          </a:p>
        </p:txBody>
      </p:sp>
      <p:sp>
        <p:nvSpPr>
          <p:cNvPr id="1843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68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68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68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6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9459" name="Rectangle 3"/>
          <p:cNvSpPr>
            <a:spLocks noGrp="1" noChangeArrowheads="1"/>
          </p:cNvSpPr>
          <p:nvPr>
            <p:ph type="body" idx="1"/>
          </p:nvPr>
        </p:nvSpPr>
        <p:spPr/>
        <p:txBody>
          <a:bodyPr/>
          <a:lstStyle/>
          <a:p>
            <a:pPr eaLnBrk="1" hangingPunct="1"/>
            <a:r>
              <a:rPr lang="en-US" sz="2800"/>
              <a:t>thus from one point of view, one could argue that during the 1970s the anthropological study of Europe (or any culture area, for that matter) was irrelevant in “the anthropological imagination”</a:t>
            </a:r>
          </a:p>
        </p:txBody>
      </p:sp>
      <p:sp>
        <p:nvSpPr>
          <p:cNvPr id="1946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0483" name="Rectangle 3"/>
          <p:cNvSpPr>
            <a:spLocks noGrp="1" noChangeArrowheads="1"/>
          </p:cNvSpPr>
          <p:nvPr>
            <p:ph type="body" idx="1"/>
          </p:nvPr>
        </p:nvSpPr>
        <p:spPr/>
        <p:txBody>
          <a:bodyPr/>
          <a:lstStyle/>
          <a:p>
            <a:pPr eaLnBrk="1" hangingPunct="1">
              <a:lnSpc>
                <a:spcPct val="110000"/>
              </a:lnSpc>
            </a:pPr>
            <a:r>
              <a:rPr lang="en-US" sz="2800"/>
              <a:t>processes were universal</a:t>
            </a:r>
          </a:p>
          <a:p>
            <a:pPr eaLnBrk="1" hangingPunct="1">
              <a:lnSpc>
                <a:spcPct val="110000"/>
              </a:lnSpc>
            </a:pPr>
            <a:endParaRPr lang="en-US" sz="2800"/>
          </a:p>
          <a:p>
            <a:pPr eaLnBrk="1" hangingPunct="1">
              <a:lnSpc>
                <a:spcPct val="110000"/>
              </a:lnSpc>
            </a:pPr>
            <a:r>
              <a:rPr lang="en-US" sz="2800"/>
              <a:t>where they took place was of interest only in providing additional evidence about the nature of the processes themselves</a:t>
            </a:r>
          </a:p>
        </p:txBody>
      </p:sp>
      <p:sp>
        <p:nvSpPr>
          <p:cNvPr id="2048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1507" name="Rectangle 3"/>
          <p:cNvSpPr>
            <a:spLocks noGrp="1" noChangeArrowheads="1"/>
          </p:cNvSpPr>
          <p:nvPr>
            <p:ph type="body" idx="1"/>
          </p:nvPr>
        </p:nvSpPr>
        <p:spPr/>
        <p:txBody>
          <a:bodyPr/>
          <a:lstStyle/>
          <a:p>
            <a:pPr eaLnBrk="1" hangingPunct="1">
              <a:lnSpc>
                <a:spcPct val="110000"/>
              </a:lnSpc>
            </a:pPr>
            <a:r>
              <a:rPr lang="en-US" sz="2800" dirty="0">
                <a:solidFill>
                  <a:schemeClr val="accent1"/>
                </a:solidFill>
              </a:rPr>
              <a:t>processes were</a:t>
            </a:r>
            <a:r>
              <a:rPr lang="en-US" sz="2800" dirty="0"/>
              <a:t> </a:t>
            </a:r>
            <a:r>
              <a:rPr lang="en-US" sz="3600" b="1" dirty="0"/>
              <a:t>universal</a:t>
            </a:r>
            <a:endParaRPr lang="en-US" sz="2800" b="1" dirty="0"/>
          </a:p>
          <a:p>
            <a:pPr eaLnBrk="1" hangingPunct="1">
              <a:lnSpc>
                <a:spcPct val="110000"/>
              </a:lnSpc>
            </a:pPr>
            <a:endParaRPr lang="en-US" sz="2800" dirty="0">
              <a:solidFill>
                <a:schemeClr val="accent1"/>
              </a:solidFill>
            </a:endParaRPr>
          </a:p>
          <a:p>
            <a:pPr eaLnBrk="1" hangingPunct="1">
              <a:lnSpc>
                <a:spcPct val="110000"/>
              </a:lnSpc>
            </a:pPr>
            <a:r>
              <a:rPr lang="en-US" sz="2800" dirty="0">
                <a:solidFill>
                  <a:schemeClr val="accent1"/>
                </a:solidFill>
              </a:rPr>
              <a:t>where they took place was of interest only in providing additional evidence about the</a:t>
            </a:r>
            <a:r>
              <a:rPr lang="en-US" sz="2800" dirty="0"/>
              <a:t> </a:t>
            </a:r>
            <a:r>
              <a:rPr lang="en-US" sz="3600" b="1" dirty="0"/>
              <a:t>nature of the processes themselves</a:t>
            </a:r>
            <a:endParaRPr lang="en-US" sz="2800" b="1" dirty="0"/>
          </a:p>
        </p:txBody>
      </p:sp>
      <p:sp>
        <p:nvSpPr>
          <p:cNvPr id="2150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2531" name="Rectangle 3"/>
          <p:cNvSpPr>
            <a:spLocks noGrp="1" noChangeArrowheads="1"/>
          </p:cNvSpPr>
          <p:nvPr>
            <p:ph type="body" idx="1"/>
          </p:nvPr>
        </p:nvSpPr>
        <p:spPr/>
        <p:txBody>
          <a:bodyPr/>
          <a:lstStyle/>
          <a:p>
            <a:pPr eaLnBrk="1" hangingPunct="1">
              <a:lnSpc>
                <a:spcPct val="110000"/>
              </a:lnSpc>
            </a:pPr>
            <a:r>
              <a:rPr lang="en-US" sz="2800"/>
              <a:t>on the other hand, going to Europe was essential in “the anthropological imagination” because it validated the universality of anthropological models</a:t>
            </a:r>
          </a:p>
          <a:p>
            <a:pPr lvl="1" eaLnBrk="1" hangingPunct="1">
              <a:lnSpc>
                <a:spcPct val="110000"/>
              </a:lnSpc>
            </a:pPr>
            <a:r>
              <a:rPr lang="en-US" sz="2000"/>
              <a:t>thus separating it from its image as a discipline relevant only to the study of the exotic, the “primitive,” and the non-West</a:t>
            </a:r>
          </a:p>
        </p:txBody>
      </p:sp>
      <p:sp>
        <p:nvSpPr>
          <p:cNvPr id="22532"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075" name="Rectangle 3"/>
          <p:cNvSpPr>
            <a:spLocks noGrp="1" noChangeArrowheads="1"/>
          </p:cNvSpPr>
          <p:nvPr>
            <p:ph type="body" idx="1"/>
          </p:nvPr>
        </p:nvSpPr>
        <p:spPr/>
        <p:txBody>
          <a:bodyPr/>
          <a:lstStyle/>
          <a:p>
            <a:pPr eaLnBrk="1" hangingPunct="1"/>
            <a:r>
              <a:rPr lang="en-US" sz="2800" dirty="0"/>
              <a:t>in the 1970s anthropologists became caught up in a surge of interest in world systems, processes that could be described independent of particular “culture areas”</a:t>
            </a:r>
          </a:p>
        </p:txBody>
      </p:sp>
      <p:sp>
        <p:nvSpPr>
          <p:cNvPr id="307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3555" name="Rectangle 3"/>
          <p:cNvSpPr>
            <a:spLocks noGrp="1" noChangeArrowheads="1"/>
          </p:cNvSpPr>
          <p:nvPr>
            <p:ph type="body" idx="1"/>
          </p:nvPr>
        </p:nvSpPr>
        <p:spPr/>
        <p:txBody>
          <a:bodyPr/>
          <a:lstStyle/>
          <a:p>
            <a:pPr eaLnBrk="1" hangingPunct="1">
              <a:lnSpc>
                <a:spcPct val="110000"/>
              </a:lnSpc>
            </a:pPr>
            <a:r>
              <a:rPr lang="en-US" sz="2800" dirty="0">
                <a:solidFill>
                  <a:schemeClr val="accent1"/>
                </a:solidFill>
              </a:rPr>
              <a:t>on the other hand, </a:t>
            </a:r>
            <a:r>
              <a:rPr lang="en-US" sz="3600" b="1" dirty="0"/>
              <a:t>going to Europe </a:t>
            </a:r>
            <a:r>
              <a:rPr lang="en-US" sz="2800" dirty="0">
                <a:solidFill>
                  <a:schemeClr val="accent1"/>
                </a:solidFill>
              </a:rPr>
              <a:t>was essential in the “anthropological imagination” because it </a:t>
            </a:r>
            <a:r>
              <a:rPr lang="en-US" sz="3600" b="1" dirty="0"/>
              <a:t>validated the universality of anthropological models</a:t>
            </a:r>
            <a:endParaRPr lang="en-US" sz="2800" b="1" dirty="0"/>
          </a:p>
          <a:p>
            <a:pPr lvl="1" eaLnBrk="1" hangingPunct="1">
              <a:lnSpc>
                <a:spcPct val="110000"/>
              </a:lnSpc>
            </a:pPr>
            <a:r>
              <a:rPr lang="en-US" sz="2000" dirty="0">
                <a:solidFill>
                  <a:schemeClr val="accent1"/>
                </a:solidFill>
              </a:rPr>
              <a:t>thus separating it from its image as a discipline relevant only to the study of the exotic, the “primitive,” and the non-West</a:t>
            </a:r>
          </a:p>
        </p:txBody>
      </p:sp>
      <p:sp>
        <p:nvSpPr>
          <p:cNvPr id="2355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4579" name="Rectangle 3"/>
          <p:cNvSpPr>
            <a:spLocks noGrp="1" noChangeArrowheads="1"/>
          </p:cNvSpPr>
          <p:nvPr>
            <p:ph type="body" idx="1"/>
          </p:nvPr>
        </p:nvSpPr>
        <p:spPr/>
        <p:txBody>
          <a:bodyPr/>
          <a:lstStyle/>
          <a:p>
            <a:pPr eaLnBrk="1" hangingPunct="1"/>
            <a:r>
              <a:rPr lang="en-US" sz="2800" dirty="0">
                <a:solidFill>
                  <a:schemeClr val="accent1"/>
                </a:solidFill>
              </a:rPr>
              <a:t>in choosing to go to Europe, </a:t>
            </a:r>
            <a:r>
              <a:rPr lang="en-US" b="1" dirty="0"/>
              <a:t>Susanna Hoffman, producer of the film </a:t>
            </a:r>
            <a:r>
              <a:rPr lang="en-US" b="1" i="1" dirty="0"/>
              <a:t>Kypseli</a:t>
            </a:r>
            <a:r>
              <a:rPr lang="en-US" b="1" dirty="0"/>
              <a:t>, was testing the question of universality of anthropological models</a:t>
            </a:r>
            <a:endParaRPr lang="en-US" sz="2800" b="1" dirty="0"/>
          </a:p>
        </p:txBody>
      </p:sp>
      <p:sp>
        <p:nvSpPr>
          <p:cNvPr id="2458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915988" y="685800"/>
            <a:ext cx="7313612" cy="5484813"/>
          </a:xfrm>
          <a:prstGeom prst="rect">
            <a:avLst/>
          </a:prstGeom>
          <a:noFill/>
          <a:ln w="9525" algn="ctr">
            <a:noFill/>
            <a:miter lim="800000"/>
            <a:headEnd/>
            <a:tailEnd/>
          </a:ln>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6627" name="Rectangle 3"/>
          <p:cNvSpPr>
            <a:spLocks noGrp="1" noChangeArrowheads="1"/>
          </p:cNvSpPr>
          <p:nvPr>
            <p:ph type="body" idx="1"/>
          </p:nvPr>
        </p:nvSpPr>
        <p:spPr/>
        <p:txBody>
          <a:bodyPr/>
          <a:lstStyle/>
          <a:p>
            <a:pPr eaLnBrk="1" hangingPunct="1"/>
            <a:r>
              <a:rPr lang="en-US" sz="2800"/>
              <a:t>the “point of anthropology,” she said, was “to roll like a juggernaut across all landscapes toward the goal of describing the cross-cultural process of humankind”</a:t>
            </a:r>
          </a:p>
        </p:txBody>
      </p:sp>
      <p:sp>
        <p:nvSpPr>
          <p:cNvPr id="2662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7651" name="Rectangle 3"/>
          <p:cNvSpPr>
            <a:spLocks noGrp="1" noChangeArrowheads="1"/>
          </p:cNvSpPr>
          <p:nvPr>
            <p:ph type="body" idx="1"/>
          </p:nvPr>
        </p:nvSpPr>
        <p:spPr/>
        <p:txBody>
          <a:bodyPr/>
          <a:lstStyle/>
          <a:p>
            <a:pPr eaLnBrk="1" hangingPunct="1"/>
            <a:r>
              <a:rPr lang="en-US" sz="2800"/>
              <a:t>according to Mark T. Shutes, this same motivation lay behind George Peter Murdock attempting to add more European material to the Human Relations Area Files, so as to expand the scope of ethnographic examples</a:t>
            </a:r>
          </a:p>
        </p:txBody>
      </p:sp>
      <p:sp>
        <p:nvSpPr>
          <p:cNvPr id="27652"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28675" name="Rectangle 3"/>
          <p:cNvSpPr>
            <a:spLocks noGrp="1" noChangeArrowheads="1"/>
          </p:cNvSpPr>
          <p:nvPr>
            <p:ph type="body" idx="1"/>
          </p:nvPr>
        </p:nvSpPr>
        <p:spPr/>
        <p:txBody>
          <a:bodyPr/>
          <a:lstStyle/>
          <a:p>
            <a:pPr eaLnBrk="1" hangingPunct="1"/>
            <a:r>
              <a:rPr lang="en-US" sz="2800" dirty="0">
                <a:solidFill>
                  <a:schemeClr val="accent1"/>
                </a:solidFill>
              </a:rPr>
              <a:t>according to Mark T. </a:t>
            </a:r>
            <a:r>
              <a:rPr lang="en-US" sz="2800" dirty="0" err="1">
                <a:solidFill>
                  <a:schemeClr val="accent1"/>
                </a:solidFill>
              </a:rPr>
              <a:t>Shutes</a:t>
            </a:r>
            <a:r>
              <a:rPr lang="en-US" sz="2800" dirty="0">
                <a:solidFill>
                  <a:schemeClr val="accent1"/>
                </a:solidFill>
              </a:rPr>
              <a:t>, this same motivation lay behind George Peter Murdock attempting to add more European material to the</a:t>
            </a:r>
            <a:r>
              <a:rPr lang="en-US" sz="2800" dirty="0"/>
              <a:t> </a:t>
            </a:r>
            <a:r>
              <a:rPr lang="en-US" sz="3600" b="1" dirty="0"/>
              <a:t>Human Relations Area Files</a:t>
            </a:r>
            <a:r>
              <a:rPr lang="en-US" sz="3600" b="1" dirty="0">
                <a:solidFill>
                  <a:schemeClr val="accent1"/>
                </a:solidFill>
              </a:rPr>
              <a:t>, </a:t>
            </a:r>
            <a:r>
              <a:rPr lang="en-US" sz="2800" dirty="0">
                <a:solidFill>
                  <a:schemeClr val="accent1"/>
                </a:solidFill>
              </a:rPr>
              <a:t>so as to expand the scope of ethnographic examples</a:t>
            </a:r>
          </a:p>
        </p:txBody>
      </p:sp>
      <p:sp>
        <p:nvSpPr>
          <p:cNvPr id="2867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chemeClr val="tx1"/>
        </a:solidFill>
        <a:effectLst/>
      </p:bgPr>
    </p:bg>
    <p:spTree>
      <p:nvGrpSpPr>
        <p:cNvPr id="1" name=""/>
        <p:cNvGrpSpPr/>
        <p:nvPr/>
      </p:nvGrpSpPr>
      <p:grpSpPr>
        <a:xfrm>
          <a:off x="0" y="0"/>
          <a:ext cx="0" cy="0"/>
          <a:chOff x="0" y="0"/>
          <a:chExt cx="0" cy="0"/>
        </a:xfrm>
      </p:grpSpPr>
      <p:pic>
        <p:nvPicPr>
          <p:cNvPr id="29698" name="Picture 4"/>
          <p:cNvPicPr>
            <a:picLocks noChangeAspect="1" noChangeArrowheads="1"/>
          </p:cNvPicPr>
          <p:nvPr/>
        </p:nvPicPr>
        <p:blipFill>
          <a:blip r:embed="rId2"/>
          <a:srcRect/>
          <a:stretch>
            <a:fillRect/>
          </a:stretch>
        </p:blipFill>
        <p:spPr bwMode="auto">
          <a:xfrm>
            <a:off x="915988" y="685800"/>
            <a:ext cx="7313612" cy="5484813"/>
          </a:xfrm>
          <a:prstGeom prst="rect">
            <a:avLst/>
          </a:prstGeom>
          <a:noFill/>
          <a:ln w="28575" algn="ctr">
            <a:solidFill>
              <a:schemeClr val="tx1"/>
            </a:solidFill>
            <a:miter lim="800000"/>
            <a:headEnd/>
            <a:tailEnd/>
          </a:ln>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0723" name="Rectangle 3"/>
          <p:cNvSpPr>
            <a:spLocks noGrp="1" noChangeArrowheads="1"/>
          </p:cNvSpPr>
          <p:nvPr>
            <p:ph type="body" idx="1"/>
          </p:nvPr>
        </p:nvSpPr>
        <p:spPr/>
        <p:txBody>
          <a:bodyPr/>
          <a:lstStyle/>
          <a:p>
            <a:pPr eaLnBrk="1" hangingPunct="1"/>
            <a:r>
              <a:rPr lang="en-US" sz="2800" dirty="0">
                <a:solidFill>
                  <a:schemeClr val="accent1"/>
                </a:solidFill>
              </a:rPr>
              <a:t>one can argue that studying Europe was a byproduct of the </a:t>
            </a:r>
            <a:r>
              <a:rPr lang="en-US" sz="3600" b="1" dirty="0"/>
              <a:t>expanding interest of anthropologists in </a:t>
            </a:r>
            <a:r>
              <a:rPr lang="en-US" sz="3600" b="1" i="1" dirty="0"/>
              <a:t>all</a:t>
            </a:r>
            <a:r>
              <a:rPr lang="en-US" sz="3600" b="1" dirty="0"/>
              <a:t> cultures</a:t>
            </a:r>
            <a:r>
              <a:rPr lang="en-US" sz="2800" dirty="0">
                <a:solidFill>
                  <a:schemeClr val="accent1"/>
                </a:solidFill>
              </a:rPr>
              <a:t>, including those of the West</a:t>
            </a:r>
          </a:p>
        </p:txBody>
      </p:sp>
      <p:sp>
        <p:nvSpPr>
          <p:cNvPr id="3072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1747" name="Rectangle 3"/>
          <p:cNvSpPr>
            <a:spLocks noGrp="1" noChangeArrowheads="1"/>
          </p:cNvSpPr>
          <p:nvPr>
            <p:ph type="body" idx="1"/>
          </p:nvPr>
        </p:nvSpPr>
        <p:spPr/>
        <p:txBody>
          <a:bodyPr/>
          <a:lstStyle/>
          <a:p>
            <a:pPr eaLnBrk="1" hangingPunct="1"/>
            <a:r>
              <a:rPr lang="en-US" sz="2800" dirty="0"/>
              <a:t>as David I. </a:t>
            </a:r>
            <a:r>
              <a:rPr lang="en-US" sz="2800" dirty="0" err="1"/>
              <a:t>Kertzer</a:t>
            </a:r>
            <a:r>
              <a:rPr lang="en-US" sz="2800" dirty="0"/>
              <a:t> notes, “Studying peoples in the ‘west’ ... promises a way to recapture the generalizing aspirations of our discipline”</a:t>
            </a:r>
          </a:p>
        </p:txBody>
      </p:sp>
      <p:sp>
        <p:nvSpPr>
          <p:cNvPr id="3174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2771" name="Rectangle 3"/>
          <p:cNvSpPr>
            <a:spLocks noGrp="1" noChangeArrowheads="1"/>
          </p:cNvSpPr>
          <p:nvPr>
            <p:ph type="body" idx="1"/>
          </p:nvPr>
        </p:nvSpPr>
        <p:spPr/>
        <p:txBody>
          <a:bodyPr/>
          <a:lstStyle/>
          <a:p>
            <a:pPr eaLnBrk="1" hangingPunct="1"/>
            <a:r>
              <a:rPr lang="en-US" b="1" dirty="0">
                <a:solidFill>
                  <a:schemeClr val="accent1"/>
                </a:solidFill>
              </a:rPr>
              <a:t>but it is also important to point out that the very fact of </a:t>
            </a:r>
            <a:r>
              <a:rPr lang="en-US" b="1" dirty="0"/>
              <a:t>studying Europe made it easier to ask certain kinds of questions …</a:t>
            </a:r>
          </a:p>
          <a:p>
            <a:pPr algn="ctr" eaLnBrk="1" hangingPunct="1">
              <a:buFontTx/>
              <a:buNone/>
            </a:pPr>
            <a:r>
              <a:rPr lang="en-US" sz="2800" dirty="0"/>
              <a:t>	</a:t>
            </a:r>
            <a:endParaRPr lang="en-US" sz="2800" b="1" dirty="0"/>
          </a:p>
        </p:txBody>
      </p:sp>
      <p:sp>
        <p:nvSpPr>
          <p:cNvPr id="32772"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4099" name="Rectangle 3"/>
          <p:cNvSpPr>
            <a:spLocks noGrp="1" noChangeArrowheads="1"/>
          </p:cNvSpPr>
          <p:nvPr>
            <p:ph type="body" idx="1"/>
          </p:nvPr>
        </p:nvSpPr>
        <p:spPr/>
        <p:txBody>
          <a:bodyPr/>
          <a:lstStyle/>
          <a:p>
            <a:pPr eaLnBrk="1" hangingPunct="1"/>
            <a:r>
              <a:rPr lang="en-US" sz="2800" dirty="0">
                <a:solidFill>
                  <a:schemeClr val="accent1"/>
                </a:solidFill>
              </a:rPr>
              <a:t>in the 1970s anthropologists became caught up in a surge of interest in</a:t>
            </a:r>
            <a:r>
              <a:rPr lang="en-US" sz="2800" dirty="0"/>
              <a:t> </a:t>
            </a:r>
            <a:r>
              <a:rPr lang="en-US" sz="3600" b="1" dirty="0"/>
              <a:t>world systems</a:t>
            </a:r>
            <a:r>
              <a:rPr lang="en-US" sz="2800" dirty="0">
                <a:solidFill>
                  <a:schemeClr val="accent1"/>
                </a:solidFill>
              </a:rPr>
              <a:t>, processes that could be described independent of particular “culture areas”</a:t>
            </a:r>
          </a:p>
        </p:txBody>
      </p:sp>
      <p:sp>
        <p:nvSpPr>
          <p:cNvPr id="410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3795" name="Rectangle 3"/>
          <p:cNvSpPr>
            <a:spLocks noGrp="1" noChangeArrowheads="1"/>
          </p:cNvSpPr>
          <p:nvPr>
            <p:ph type="body" idx="1"/>
          </p:nvPr>
        </p:nvSpPr>
        <p:spPr/>
        <p:txBody>
          <a:bodyPr/>
          <a:lstStyle/>
          <a:p>
            <a:pPr eaLnBrk="1" hangingPunct="1"/>
            <a:r>
              <a:rPr lang="en-US" sz="2800" dirty="0">
                <a:solidFill>
                  <a:schemeClr val="accent1"/>
                </a:solidFill>
              </a:rPr>
              <a:t>for example, given assumptions about Westerners, it may be easier to pose </a:t>
            </a:r>
            <a:r>
              <a:rPr lang="en-US" sz="3600" b="1" dirty="0"/>
              <a:t>research problems emphasizing decision-making individuals …</a:t>
            </a:r>
          </a:p>
        </p:txBody>
      </p:sp>
      <p:sp>
        <p:nvSpPr>
          <p:cNvPr id="3379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4819" name="Rectangle 3"/>
          <p:cNvSpPr>
            <a:spLocks noGrp="1" noChangeArrowheads="1"/>
          </p:cNvSpPr>
          <p:nvPr>
            <p:ph type="body" idx="1"/>
          </p:nvPr>
        </p:nvSpPr>
        <p:spPr/>
        <p:txBody>
          <a:bodyPr/>
          <a:lstStyle/>
          <a:p>
            <a:pPr eaLnBrk="1" hangingPunct="1"/>
            <a:r>
              <a:rPr lang="en-US" sz="2800" dirty="0">
                <a:solidFill>
                  <a:schemeClr val="accent1"/>
                </a:solidFill>
              </a:rPr>
              <a:t>for example, given assumptions about Westerners, it may be easier to pose research problems emphasizing</a:t>
            </a:r>
            <a:r>
              <a:rPr lang="en-US" sz="2800" dirty="0"/>
              <a:t> decision-making individuals ... </a:t>
            </a:r>
          </a:p>
        </p:txBody>
      </p:sp>
      <p:sp>
        <p:nvSpPr>
          <p:cNvPr id="3482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5843" name="Rectangle 3"/>
          <p:cNvSpPr>
            <a:spLocks noGrp="1" noChangeArrowheads="1"/>
          </p:cNvSpPr>
          <p:nvPr>
            <p:ph type="body" idx="1"/>
          </p:nvPr>
        </p:nvSpPr>
        <p:spPr/>
        <p:txBody>
          <a:bodyPr/>
          <a:lstStyle/>
          <a:p>
            <a:pPr eaLnBrk="1" hangingPunct="1">
              <a:lnSpc>
                <a:spcPct val="110000"/>
              </a:lnSpc>
            </a:pPr>
            <a:r>
              <a:rPr lang="en-US" sz="2800" dirty="0">
                <a:solidFill>
                  <a:schemeClr val="accent1"/>
                </a:solidFill>
              </a:rPr>
              <a:t>it is also possible that </a:t>
            </a:r>
            <a:r>
              <a:rPr lang="en-US" sz="3600" b="1" dirty="0"/>
              <a:t>new areas of interest </a:t>
            </a:r>
            <a:r>
              <a:rPr lang="en-US" sz="2800" dirty="0">
                <a:solidFill>
                  <a:schemeClr val="accent1"/>
                </a:solidFill>
              </a:rPr>
              <a:t>can be more easily explored in Europe</a:t>
            </a:r>
          </a:p>
          <a:p>
            <a:pPr lvl="1" eaLnBrk="1" hangingPunct="1">
              <a:lnSpc>
                <a:spcPct val="110000"/>
              </a:lnSpc>
            </a:pPr>
            <a:r>
              <a:rPr lang="en-US" sz="2400" dirty="0">
                <a:solidFill>
                  <a:schemeClr val="accent1"/>
                </a:solidFill>
              </a:rPr>
              <a:t>because Europe was not recognized as an acceptable, fully authentic, legitimate place for an anthropologist to do anthropological fieldwork …</a:t>
            </a:r>
          </a:p>
        </p:txBody>
      </p:sp>
      <p:sp>
        <p:nvSpPr>
          <p:cNvPr id="3584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6867" name="Rectangle 3"/>
          <p:cNvSpPr>
            <a:spLocks noGrp="1" noChangeArrowheads="1"/>
          </p:cNvSpPr>
          <p:nvPr>
            <p:ph type="body" idx="1"/>
          </p:nvPr>
        </p:nvSpPr>
        <p:spPr/>
        <p:txBody>
          <a:bodyPr/>
          <a:lstStyle/>
          <a:p>
            <a:pPr eaLnBrk="1" hangingPunct="1"/>
            <a:r>
              <a:rPr lang="en-US" sz="2800" dirty="0">
                <a:solidFill>
                  <a:schemeClr val="accent1"/>
                </a:solidFill>
              </a:rPr>
              <a:t>therefore, </a:t>
            </a:r>
            <a:r>
              <a:rPr lang="en-US" sz="3600" b="1" dirty="0"/>
              <a:t>if an anthropologist works in Europe, it is more likely that s/he would borrow from other disciplines</a:t>
            </a:r>
            <a:endParaRPr lang="en-US" sz="2800" b="1" dirty="0"/>
          </a:p>
        </p:txBody>
      </p:sp>
      <p:sp>
        <p:nvSpPr>
          <p:cNvPr id="3686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3"/>
          <p:cNvSpPr>
            <a:spLocks noGrp="1" noChangeArrowheads="1"/>
          </p:cNvSpPr>
          <p:nvPr>
            <p:ph type="body" idx="1"/>
          </p:nvPr>
        </p:nvSpPr>
        <p:spPr>
          <a:xfrm>
            <a:off x="838200" y="893290"/>
            <a:ext cx="7315200" cy="5964710"/>
          </a:xfrm>
        </p:spPr>
        <p:txBody>
          <a:bodyPr wrap="square">
            <a:spAutoFit/>
          </a:bodyPr>
          <a:lstStyle/>
          <a:p>
            <a:pPr eaLnBrk="1" hangingPunct="1">
              <a:lnSpc>
                <a:spcPct val="100000"/>
              </a:lnSpc>
            </a:pPr>
            <a:r>
              <a:rPr lang="en-US" dirty="0">
                <a:solidFill>
                  <a:schemeClr val="accent1"/>
                </a:solidFill>
              </a:rPr>
              <a:t>through their work on Europe, anthropologists </a:t>
            </a:r>
            <a:r>
              <a:rPr lang="en-US" dirty="0"/>
              <a:t>have become </a:t>
            </a:r>
            <a:r>
              <a:rPr lang="en-US" b="1" dirty="0"/>
              <a:t>more interdisciplinary</a:t>
            </a:r>
            <a:r>
              <a:rPr lang="en-US" dirty="0"/>
              <a:t>, drawing on …</a:t>
            </a:r>
          </a:p>
          <a:p>
            <a:pPr lvl="3" eaLnBrk="1" hangingPunct="1">
              <a:lnSpc>
                <a:spcPct val="100000"/>
              </a:lnSpc>
            </a:pPr>
            <a:r>
              <a:rPr lang="en-US" sz="3200" b="1" dirty="0"/>
              <a:t> history</a:t>
            </a:r>
            <a:r>
              <a:rPr lang="en-US" sz="2400" b="1" dirty="0"/>
              <a:t> </a:t>
            </a:r>
            <a:r>
              <a:rPr lang="en-US" sz="1600" dirty="0"/>
              <a:t>(</a:t>
            </a:r>
            <a:r>
              <a:rPr lang="en-US" sz="1600" dirty="0" err="1"/>
              <a:t>Brettell</a:t>
            </a:r>
            <a:r>
              <a:rPr lang="en-US" sz="1600" dirty="0"/>
              <a:t>, Rogers; </a:t>
            </a:r>
            <a:r>
              <a:rPr lang="en-US" sz="1600" dirty="0" err="1"/>
              <a:t>Kertzer</a:t>
            </a:r>
            <a:r>
              <a:rPr lang="en-US" sz="1600" dirty="0"/>
              <a:t> ...)</a:t>
            </a:r>
          </a:p>
          <a:p>
            <a:pPr lvl="3" eaLnBrk="1" hangingPunct="1">
              <a:lnSpc>
                <a:spcPct val="100000"/>
              </a:lnSpc>
            </a:pPr>
            <a:r>
              <a:rPr lang="en-US" sz="3200" b="1" dirty="0"/>
              <a:t> political economy</a:t>
            </a:r>
            <a:r>
              <a:rPr lang="en-US" sz="2400" b="1" dirty="0"/>
              <a:t> </a:t>
            </a:r>
            <a:r>
              <a:rPr lang="en-US" sz="1600" dirty="0"/>
              <a:t>(</a:t>
            </a:r>
            <a:r>
              <a:rPr lang="en-US" sz="1600" dirty="0" err="1"/>
              <a:t>Brettell</a:t>
            </a:r>
            <a:r>
              <a:rPr lang="en-US" sz="1600" dirty="0"/>
              <a:t>, </a:t>
            </a:r>
            <a:r>
              <a:rPr lang="en-US" sz="1600" dirty="0" err="1"/>
              <a:t>Kertzer</a:t>
            </a:r>
            <a:r>
              <a:rPr lang="en-US" sz="1600" dirty="0"/>
              <a:t>)</a:t>
            </a:r>
          </a:p>
          <a:p>
            <a:pPr lvl="3" eaLnBrk="1" hangingPunct="1">
              <a:lnSpc>
                <a:spcPct val="100000"/>
              </a:lnSpc>
            </a:pPr>
            <a:r>
              <a:rPr lang="en-US" sz="3200" b="1" dirty="0"/>
              <a:t> political science</a:t>
            </a:r>
            <a:r>
              <a:rPr lang="en-US" sz="2400" b="1" dirty="0"/>
              <a:t> </a:t>
            </a:r>
            <a:r>
              <a:rPr lang="en-US" sz="1600" dirty="0"/>
              <a:t>(Wilson)</a:t>
            </a:r>
          </a:p>
          <a:p>
            <a:pPr lvl="3" eaLnBrk="1" hangingPunct="1">
              <a:lnSpc>
                <a:spcPct val="100000"/>
              </a:lnSpc>
            </a:pPr>
            <a:r>
              <a:rPr lang="en-US" sz="3200" b="1" dirty="0"/>
              <a:t> demography</a:t>
            </a:r>
            <a:r>
              <a:rPr lang="en-US" sz="2400" b="1" dirty="0"/>
              <a:t> </a:t>
            </a:r>
            <a:r>
              <a:rPr lang="en-US" sz="1600" dirty="0"/>
              <a:t>(Douglass)</a:t>
            </a:r>
          </a:p>
        </p:txBody>
      </p:sp>
      <p:sp>
        <p:nvSpPr>
          <p:cNvPr id="37891"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046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1" end="1"/>
                                            </p:txEl>
                                          </p:spTgt>
                                        </p:tgtEl>
                                        <p:attrNameLst>
                                          <p:attrName>ppt_c</p:attrName>
                                        </p:attrNameLst>
                                      </p:cBhvr>
                                      <p:to>
                                        <a:schemeClr val="accent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046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2" end="2"/>
                                            </p:txEl>
                                          </p:spTgt>
                                        </p:tgtEl>
                                        <p:attrNameLst>
                                          <p:attrName>ppt_c</p:attrName>
                                        </p:attrNameLst>
                                      </p:cBhvr>
                                      <p:to>
                                        <a:schemeClr val="accent1"/>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046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90467">
                                            <p:txEl>
                                              <p:pRg st="3" end="3"/>
                                            </p:txEl>
                                          </p:spTgt>
                                        </p:tgtEl>
                                        <p:attrNameLst>
                                          <p:attrName>ppt_c</p:attrName>
                                        </p:attrNameLst>
                                      </p:cBhvr>
                                      <p:to>
                                        <a:schemeClr val="accent1"/>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04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8915" name="Rectangle 3"/>
          <p:cNvSpPr>
            <a:spLocks noGrp="1" noChangeArrowheads="1"/>
          </p:cNvSpPr>
          <p:nvPr>
            <p:ph type="body" idx="1"/>
          </p:nvPr>
        </p:nvSpPr>
        <p:spPr/>
        <p:txBody>
          <a:bodyPr/>
          <a:lstStyle/>
          <a:p>
            <a:pPr eaLnBrk="1" hangingPunct="1"/>
            <a:r>
              <a:rPr lang="en-US" sz="2800" dirty="0"/>
              <a:t>“</a:t>
            </a:r>
            <a:r>
              <a:rPr lang="en-US" sz="2800" dirty="0" err="1"/>
              <a:t>Orientalizing</a:t>
            </a:r>
            <a:r>
              <a:rPr lang="en-US" sz="2800" dirty="0"/>
              <a:t> the occident, or </a:t>
            </a:r>
            <a:r>
              <a:rPr lang="en-US" sz="2800" dirty="0" err="1"/>
              <a:t>exoticizing</a:t>
            </a:r>
            <a:r>
              <a:rPr lang="en-US" sz="2800" dirty="0"/>
              <a:t> the familiar,” has been represented in a negative light in </a:t>
            </a:r>
            <a:r>
              <a:rPr lang="en-US" sz="2800" dirty="0" err="1"/>
              <a:t>Parman</a:t>
            </a:r>
            <a:r>
              <a:rPr lang="en-US" sz="2800" dirty="0"/>
              <a:t> ...</a:t>
            </a:r>
          </a:p>
        </p:txBody>
      </p:sp>
      <p:sp>
        <p:nvSpPr>
          <p:cNvPr id="3891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39939" name="Rectangle 3"/>
          <p:cNvSpPr>
            <a:spLocks noGrp="1" noChangeArrowheads="1"/>
          </p:cNvSpPr>
          <p:nvPr>
            <p:ph type="body" idx="1"/>
          </p:nvPr>
        </p:nvSpPr>
        <p:spPr/>
        <p:txBody>
          <a:bodyPr/>
          <a:lstStyle/>
          <a:p>
            <a:pPr eaLnBrk="1" hangingPunct="1">
              <a:lnSpc>
                <a:spcPct val="110000"/>
              </a:lnSpc>
            </a:pPr>
            <a:r>
              <a:rPr lang="en-US" sz="2800" dirty="0">
                <a:solidFill>
                  <a:schemeClr val="accent1"/>
                </a:solidFill>
              </a:rPr>
              <a:t>… many of the authors make a good case for anthropology to </a:t>
            </a:r>
            <a:r>
              <a:rPr lang="en-US" b="1" dirty="0"/>
              <a:t>move out of the exotic margins and into the familiar centers of power, complexity, and hugeness</a:t>
            </a:r>
            <a:endParaRPr lang="en-US" sz="2800" b="1" dirty="0"/>
          </a:p>
          <a:p>
            <a:pPr lvl="1" eaLnBrk="1" hangingPunct="1">
              <a:lnSpc>
                <a:spcPct val="110000"/>
              </a:lnSpc>
            </a:pPr>
            <a:r>
              <a:rPr lang="en-US" sz="2000" dirty="0"/>
              <a:t>to use Rogers’s example, to ‘move from </a:t>
            </a:r>
            <a:r>
              <a:rPr lang="en-US" sz="2000" dirty="0" err="1"/>
              <a:t>Vasilika</a:t>
            </a:r>
            <a:r>
              <a:rPr lang="en-US" sz="2000" dirty="0"/>
              <a:t> to Versailles’</a:t>
            </a:r>
          </a:p>
        </p:txBody>
      </p:sp>
      <p:sp>
        <p:nvSpPr>
          <p:cNvPr id="3994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40963" name="Rectangle 3"/>
          <p:cNvSpPr>
            <a:spLocks noGrp="1" noChangeArrowheads="1"/>
          </p:cNvSpPr>
          <p:nvPr>
            <p:ph type="body" idx="1"/>
          </p:nvPr>
        </p:nvSpPr>
        <p:spPr/>
        <p:txBody>
          <a:bodyPr/>
          <a:lstStyle/>
          <a:p>
            <a:pPr eaLnBrk="1" hangingPunct="1">
              <a:lnSpc>
                <a:spcPct val="110000"/>
              </a:lnSpc>
            </a:pPr>
            <a:r>
              <a:rPr lang="en-US" sz="2800" dirty="0">
                <a:solidFill>
                  <a:schemeClr val="accent1"/>
                </a:solidFill>
              </a:rPr>
              <a:t>... many of the authors make a good case for anthropology to</a:t>
            </a:r>
            <a:r>
              <a:rPr lang="en-US" sz="2800" dirty="0"/>
              <a:t> move out of the exotic margins and into the familiar </a:t>
            </a:r>
            <a:r>
              <a:rPr lang="en-US" sz="2800" dirty="0">
                <a:solidFill>
                  <a:schemeClr val="accent1"/>
                </a:solidFill>
              </a:rPr>
              <a:t>centers of power, complexity, and hugeness</a:t>
            </a:r>
          </a:p>
          <a:p>
            <a:pPr lvl="1" eaLnBrk="1" hangingPunct="1">
              <a:lnSpc>
                <a:spcPct val="110000"/>
              </a:lnSpc>
            </a:pPr>
            <a:r>
              <a:rPr lang="en-US" sz="2000" dirty="0">
                <a:solidFill>
                  <a:schemeClr val="accent1"/>
                </a:solidFill>
              </a:rPr>
              <a:t>to use Rogers’s example, to ‘move from </a:t>
            </a:r>
            <a:r>
              <a:rPr lang="en-US" sz="2000" dirty="0" err="1">
                <a:solidFill>
                  <a:schemeClr val="accent1"/>
                </a:solidFill>
              </a:rPr>
              <a:t>Vasilika</a:t>
            </a:r>
            <a:r>
              <a:rPr lang="en-US" sz="2000" dirty="0">
                <a:solidFill>
                  <a:schemeClr val="accent1"/>
                </a:solidFill>
              </a:rPr>
              <a:t> to Versailles’</a:t>
            </a:r>
          </a:p>
        </p:txBody>
      </p:sp>
      <p:sp>
        <p:nvSpPr>
          <p:cNvPr id="4096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41987" name="Rectangle 3"/>
          <p:cNvSpPr>
            <a:spLocks noGrp="1" noChangeArrowheads="1"/>
          </p:cNvSpPr>
          <p:nvPr>
            <p:ph type="body" idx="1"/>
          </p:nvPr>
        </p:nvSpPr>
        <p:spPr/>
        <p:txBody>
          <a:bodyPr/>
          <a:lstStyle/>
          <a:p>
            <a:pPr eaLnBrk="1" hangingPunct="1">
              <a:lnSpc>
                <a:spcPct val="110000"/>
              </a:lnSpc>
            </a:pPr>
            <a:r>
              <a:rPr lang="en-US" sz="2800" dirty="0">
                <a:solidFill>
                  <a:schemeClr val="accent1"/>
                </a:solidFill>
              </a:rPr>
              <a:t>... many of the authors make a good case for anthropology to move out of the exotic margins and into the familiar centers of power, complexity, and hugeness</a:t>
            </a:r>
          </a:p>
          <a:p>
            <a:pPr lvl="1" eaLnBrk="1" hangingPunct="1">
              <a:lnSpc>
                <a:spcPct val="110000"/>
              </a:lnSpc>
            </a:pPr>
            <a:r>
              <a:rPr lang="en-US" sz="2000" dirty="0">
                <a:solidFill>
                  <a:schemeClr val="accent1"/>
                </a:solidFill>
              </a:rPr>
              <a:t>to use Rogers’s example,</a:t>
            </a:r>
            <a:r>
              <a:rPr lang="en-US" sz="2000" dirty="0"/>
              <a:t> </a:t>
            </a:r>
            <a:r>
              <a:rPr lang="en-US" b="1" dirty="0"/>
              <a:t>to ‘move from </a:t>
            </a:r>
            <a:r>
              <a:rPr lang="en-US" b="1" dirty="0" err="1"/>
              <a:t>Vasilika</a:t>
            </a:r>
            <a:r>
              <a:rPr lang="en-US" b="1" dirty="0"/>
              <a:t> to Versailles’</a:t>
            </a:r>
            <a:endParaRPr lang="en-US" sz="2000" b="1" dirty="0"/>
          </a:p>
        </p:txBody>
      </p:sp>
      <p:sp>
        <p:nvSpPr>
          <p:cNvPr id="4198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43011" name="Rectangle 3"/>
          <p:cNvSpPr>
            <a:spLocks noGrp="1" noChangeArrowheads="1"/>
          </p:cNvSpPr>
          <p:nvPr>
            <p:ph type="body" idx="1"/>
          </p:nvPr>
        </p:nvSpPr>
        <p:spPr/>
        <p:txBody>
          <a:bodyPr/>
          <a:lstStyle/>
          <a:p>
            <a:pPr eaLnBrk="1" hangingPunct="1">
              <a:lnSpc>
                <a:spcPct val="100000"/>
              </a:lnSpc>
            </a:pPr>
            <a:r>
              <a:rPr lang="en-US" sz="2800" dirty="0"/>
              <a:t>Susan </a:t>
            </a:r>
            <a:r>
              <a:rPr lang="en-US" sz="2800" dirty="0" err="1"/>
              <a:t>Parman</a:t>
            </a:r>
            <a:r>
              <a:rPr lang="en-US" sz="2800" dirty="0"/>
              <a:t>, however, suggests that “wherever we pitch our tents (in small island peasant communities or in the back offices of high-powered </a:t>
            </a:r>
            <a:r>
              <a:rPr lang="en-US" sz="2800" dirty="0" err="1"/>
              <a:t>Eurocrats</a:t>
            </a:r>
            <a:r>
              <a:rPr lang="en-US" sz="2800" dirty="0"/>
              <a:t>), we should do our best to preserve the sense of the strange in the heart of the familiar — to disorient (not to Orient)” ...</a:t>
            </a:r>
          </a:p>
        </p:txBody>
      </p:sp>
      <p:sp>
        <p:nvSpPr>
          <p:cNvPr id="43012"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5123" name="Rectangle 3"/>
          <p:cNvSpPr>
            <a:spLocks noGrp="1" noChangeArrowheads="1"/>
          </p:cNvSpPr>
          <p:nvPr>
            <p:ph type="body" idx="1"/>
          </p:nvPr>
        </p:nvSpPr>
        <p:spPr/>
        <p:txBody>
          <a:bodyPr/>
          <a:lstStyle/>
          <a:p>
            <a:pPr marL="1379538" lvl="3" indent="-465138" eaLnBrk="1" hangingPunct="1"/>
            <a:r>
              <a:rPr lang="en-US" sz="3600" b="1" dirty="0"/>
              <a:t>urbanism</a:t>
            </a:r>
          </a:p>
          <a:p>
            <a:pPr marL="1379538" lvl="3" indent="-465138" eaLnBrk="1" hangingPunct="1"/>
            <a:r>
              <a:rPr lang="en-US" sz="3600" b="1" dirty="0" err="1"/>
              <a:t>transnationalism</a:t>
            </a:r>
            <a:endParaRPr lang="en-US" sz="3600" b="1" dirty="0"/>
          </a:p>
          <a:p>
            <a:pPr marL="1379538" lvl="3" indent="-465138" eaLnBrk="1" hangingPunct="1"/>
            <a:r>
              <a:rPr lang="en-US" sz="3600" b="1" dirty="0"/>
              <a:t>gender issues</a:t>
            </a:r>
          </a:p>
          <a:p>
            <a:pPr marL="1379538" lvl="3" indent="-465138" eaLnBrk="1" hangingPunct="1"/>
            <a:r>
              <a:rPr lang="en-US" sz="3600" b="1" dirty="0"/>
              <a:t>migration</a:t>
            </a:r>
          </a:p>
        </p:txBody>
      </p:sp>
      <p:sp>
        <p:nvSpPr>
          <p:cNvPr id="512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93539" name="Rectangle 3"/>
          <p:cNvSpPr>
            <a:spLocks noGrp="1" noChangeArrowheads="1"/>
          </p:cNvSpPr>
          <p:nvPr>
            <p:ph type="body" idx="1"/>
          </p:nvPr>
        </p:nvSpPr>
        <p:spPr/>
        <p:txBody>
          <a:bodyPr/>
          <a:lstStyle/>
          <a:p>
            <a:pPr eaLnBrk="1" hangingPunct="1">
              <a:lnSpc>
                <a:spcPct val="100000"/>
              </a:lnSpc>
              <a:defRPr/>
            </a:pPr>
            <a:r>
              <a:rPr lang="en-US" sz="2800" dirty="0">
                <a:solidFill>
                  <a:schemeClr val="accent5"/>
                </a:solidFill>
              </a:rPr>
              <a:t>Susan </a:t>
            </a:r>
            <a:r>
              <a:rPr lang="en-US" sz="2800" dirty="0" err="1">
                <a:solidFill>
                  <a:schemeClr val="accent5"/>
                </a:solidFill>
              </a:rPr>
              <a:t>Parman</a:t>
            </a:r>
            <a:r>
              <a:rPr lang="en-US" sz="2800" dirty="0">
                <a:solidFill>
                  <a:schemeClr val="accent5"/>
                </a:solidFill>
              </a:rPr>
              <a:t>, however, suggests that “wherever we pitch our tents (in small island peasant communities or in the back offices of high-powered </a:t>
            </a:r>
            <a:r>
              <a:rPr lang="en-US" sz="2800" dirty="0" err="1">
                <a:solidFill>
                  <a:schemeClr val="accent5"/>
                </a:solidFill>
              </a:rPr>
              <a:t>Eurocrats</a:t>
            </a:r>
            <a:r>
              <a:rPr lang="en-US" sz="2800" dirty="0">
                <a:solidFill>
                  <a:schemeClr val="accent5"/>
                </a:solidFill>
              </a:rPr>
              <a:t>), we should do our best </a:t>
            </a:r>
            <a:r>
              <a:rPr lang="en-US" b="1" dirty="0"/>
              <a:t>to preserve the sense of the strange in the heart of the familiar — to disorient (not to Orient)”</a:t>
            </a:r>
            <a:r>
              <a:rPr lang="en-US" sz="2400" dirty="0"/>
              <a:t> </a:t>
            </a:r>
            <a:r>
              <a:rPr lang="en-US" sz="2800" dirty="0"/>
              <a:t>…</a:t>
            </a:r>
          </a:p>
        </p:txBody>
      </p:sp>
      <p:sp>
        <p:nvSpPr>
          <p:cNvPr id="4403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45059" name="Rectangle 3"/>
          <p:cNvSpPr>
            <a:spLocks noGrp="1" noChangeArrowheads="1"/>
          </p:cNvSpPr>
          <p:nvPr>
            <p:ph type="body" idx="1"/>
          </p:nvPr>
        </p:nvSpPr>
        <p:spPr/>
        <p:txBody>
          <a:bodyPr/>
          <a:lstStyle/>
          <a:p>
            <a:pPr eaLnBrk="1" hangingPunct="1"/>
            <a:r>
              <a:rPr lang="en-US" sz="2800" dirty="0"/>
              <a:t>“This is not to argue with </a:t>
            </a:r>
            <a:r>
              <a:rPr lang="en-US" sz="2800" dirty="0" err="1"/>
              <a:t>Kertzer</a:t>
            </a:r>
            <a:r>
              <a:rPr lang="en-US" sz="2800" dirty="0"/>
              <a:t>, Davis, or Herzfeld (who were attacking the tendency, born of colonial power differentials, to create boundaries of essential otherness between Us and Them, Occident and Orient) ...”</a:t>
            </a:r>
          </a:p>
        </p:txBody>
      </p:sp>
      <p:sp>
        <p:nvSpPr>
          <p:cNvPr id="4506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46083" name="Rectangle 3"/>
          <p:cNvSpPr>
            <a:spLocks noGrp="1" noChangeArrowheads="1"/>
          </p:cNvSpPr>
          <p:nvPr>
            <p:ph type="body" idx="1"/>
          </p:nvPr>
        </p:nvSpPr>
        <p:spPr/>
        <p:txBody>
          <a:bodyPr/>
          <a:lstStyle/>
          <a:p>
            <a:pPr eaLnBrk="1" hangingPunct="1">
              <a:lnSpc>
                <a:spcPct val="100000"/>
              </a:lnSpc>
            </a:pPr>
            <a:r>
              <a:rPr lang="en-US" sz="2800"/>
              <a:t>“In the process of making the familiar strange, by engaging Europe in the calculus of a universalizing cultural critique, Anthropologists have the potential to turn the paradigmatic House of the Other into a common Global Home”</a:t>
            </a:r>
          </a:p>
        </p:txBody>
      </p:sp>
      <p:sp>
        <p:nvSpPr>
          <p:cNvPr id="4608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762000" y="990600"/>
            <a:ext cx="7620000" cy="5257800"/>
          </a:xfrm>
        </p:spPr>
        <p:txBody>
          <a:bodyPr/>
          <a:lstStyle/>
          <a:p>
            <a:pPr marL="0" indent="0" algn="ctr" eaLnBrk="1" hangingPunct="1">
              <a:lnSpc>
                <a:spcPct val="110000"/>
              </a:lnSpc>
              <a:buFontTx/>
              <a:buNone/>
            </a:pPr>
            <a:r>
              <a:rPr lang="en-US" sz="2800" b="1" dirty="0"/>
              <a:t>“The ability of anthropologists to …</a:t>
            </a:r>
          </a:p>
          <a:p>
            <a:pPr marL="806450" lvl="1" indent="-349250" eaLnBrk="1" hangingPunct="1">
              <a:lnSpc>
                <a:spcPct val="110000"/>
              </a:lnSpc>
            </a:pPr>
            <a:r>
              <a:rPr lang="en-US" b="1" dirty="0">
                <a:solidFill>
                  <a:schemeClr val="bg1"/>
                </a:solidFill>
              </a:rPr>
              <a:t>apply a cross-cultural perspective</a:t>
            </a:r>
          </a:p>
          <a:p>
            <a:pPr marL="806450" lvl="1" indent="-349250" eaLnBrk="1" hangingPunct="1">
              <a:lnSpc>
                <a:spcPct val="110000"/>
              </a:lnSpc>
            </a:pPr>
            <a:r>
              <a:rPr lang="en-US" b="1" dirty="0">
                <a:solidFill>
                  <a:schemeClr val="bg1"/>
                </a:solidFill>
              </a:rPr>
              <a:t>turn the familiar on edge</a:t>
            </a:r>
          </a:p>
          <a:p>
            <a:pPr marL="806450" lvl="1" indent="-349250" eaLnBrk="1" hangingPunct="1">
              <a:lnSpc>
                <a:spcPct val="110000"/>
              </a:lnSpc>
            </a:pPr>
            <a:r>
              <a:rPr lang="en-US" b="1" dirty="0">
                <a:solidFill>
                  <a:schemeClr val="bg1"/>
                </a:solidFill>
              </a:rPr>
              <a:t>develop a sense of distance from and cultural critique of what we take for granted</a:t>
            </a:r>
          </a:p>
          <a:p>
            <a:pPr marL="0" indent="0" algn="ctr" eaLnBrk="1" hangingPunct="1">
              <a:lnSpc>
                <a:spcPct val="110000"/>
              </a:lnSpc>
              <a:buFontTx/>
              <a:buNone/>
            </a:pPr>
            <a:r>
              <a:rPr lang="en-US" b="1" dirty="0"/>
              <a:t>… is what will make or break a</a:t>
            </a:r>
          </a:p>
          <a:p>
            <a:pPr algn="ctr" eaLnBrk="1" hangingPunct="1">
              <a:lnSpc>
                <a:spcPct val="110000"/>
              </a:lnSpc>
              <a:buFontTx/>
              <a:buNone/>
            </a:pPr>
            <a:r>
              <a:rPr lang="en-US" b="1" dirty="0"/>
              <a:t>successful anthropology of Europe”</a:t>
            </a:r>
          </a:p>
        </p:txBody>
      </p:sp>
      <p:sp>
        <p:nvSpPr>
          <p:cNvPr id="4710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762000" y="990600"/>
            <a:ext cx="7620000" cy="5257800"/>
          </a:xfrm>
        </p:spPr>
        <p:txBody>
          <a:bodyPr/>
          <a:lstStyle/>
          <a:p>
            <a:pPr marL="0" indent="0" algn="ctr" eaLnBrk="1" hangingPunct="1">
              <a:lnSpc>
                <a:spcPct val="110000"/>
              </a:lnSpc>
              <a:buFontTx/>
              <a:buNone/>
            </a:pPr>
            <a:r>
              <a:rPr lang="en-US" sz="2800" b="1" dirty="0"/>
              <a:t>“The ability of anthropologists to …</a:t>
            </a:r>
          </a:p>
          <a:p>
            <a:pPr marL="806450" lvl="1" indent="-349250" eaLnBrk="1" hangingPunct="1">
              <a:lnSpc>
                <a:spcPct val="110000"/>
              </a:lnSpc>
            </a:pPr>
            <a:r>
              <a:rPr lang="en-US" b="1" dirty="0"/>
              <a:t>apply a cross-cultural perspective</a:t>
            </a:r>
          </a:p>
          <a:p>
            <a:pPr marL="806450" lvl="1" indent="-349250" eaLnBrk="1" hangingPunct="1">
              <a:lnSpc>
                <a:spcPct val="110000"/>
              </a:lnSpc>
            </a:pPr>
            <a:r>
              <a:rPr lang="en-US" b="1" dirty="0"/>
              <a:t>turn the familiar on edge</a:t>
            </a:r>
          </a:p>
          <a:p>
            <a:pPr marL="806450" lvl="1" indent="-349250" eaLnBrk="1" hangingPunct="1">
              <a:lnSpc>
                <a:spcPct val="110000"/>
              </a:lnSpc>
            </a:pPr>
            <a:r>
              <a:rPr lang="en-US" b="1" dirty="0"/>
              <a:t>develop a sense of distance from and cultural critique of what we take for granted</a:t>
            </a:r>
          </a:p>
          <a:p>
            <a:pPr marL="0" indent="0" algn="ctr" eaLnBrk="1" hangingPunct="1">
              <a:lnSpc>
                <a:spcPct val="110000"/>
              </a:lnSpc>
              <a:buFontTx/>
              <a:buNone/>
            </a:pPr>
            <a:r>
              <a:rPr lang="en-US" b="1" dirty="0"/>
              <a:t>… is what will make or break a</a:t>
            </a:r>
          </a:p>
          <a:p>
            <a:pPr algn="ctr" eaLnBrk="1" hangingPunct="1">
              <a:lnSpc>
                <a:spcPct val="110000"/>
              </a:lnSpc>
              <a:buFontTx/>
              <a:buNone/>
            </a:pPr>
            <a:r>
              <a:rPr lang="en-US" b="1" dirty="0"/>
              <a:t>successful anthropology of Europe”</a:t>
            </a:r>
          </a:p>
        </p:txBody>
      </p:sp>
      <p:sp>
        <p:nvSpPr>
          <p:cNvPr id="4710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49155" name="Rectangle 3"/>
          <p:cNvSpPr>
            <a:spLocks noGrp="1" noChangeArrowheads="1"/>
          </p:cNvSpPr>
          <p:nvPr>
            <p:ph type="body" idx="1"/>
          </p:nvPr>
        </p:nvSpPr>
        <p:spPr/>
        <p:txBody>
          <a:bodyPr/>
          <a:lstStyle/>
          <a:p>
            <a:pPr marL="0" indent="0" algn="ctr" eaLnBrk="1" hangingPunct="1">
              <a:buFontTx/>
              <a:buNone/>
            </a:pPr>
            <a:r>
              <a:rPr lang="en-US" sz="2800" dirty="0">
                <a:solidFill>
                  <a:schemeClr val="accent1"/>
                </a:solidFill>
              </a:rPr>
              <a:t>“... by studying Europe, anthropologists are in a position to </a:t>
            </a:r>
            <a:r>
              <a:rPr lang="en-US" sz="2800" b="1" dirty="0"/>
              <a:t>dissolve the binary opposition of </a:t>
            </a:r>
          </a:p>
          <a:p>
            <a:pPr marL="0" indent="0" algn="ctr" eaLnBrk="1" hangingPunct="1">
              <a:buFontTx/>
              <a:buNone/>
            </a:pPr>
            <a:r>
              <a:rPr lang="en-US" sz="3600" b="1" dirty="0"/>
              <a:t>“Us” / “Other”</a:t>
            </a:r>
          </a:p>
          <a:p>
            <a:pPr marL="0" indent="0" algn="ctr" eaLnBrk="1" hangingPunct="1">
              <a:buFontTx/>
              <a:buNone/>
            </a:pPr>
            <a:r>
              <a:rPr lang="en-US" sz="2800" dirty="0">
                <a:solidFill>
                  <a:schemeClr val="accent1"/>
                </a:solidFill>
              </a:rPr>
              <a:t>with which anthropology has been engaged as part of its cultural heritage”</a:t>
            </a:r>
          </a:p>
        </p:txBody>
      </p:sp>
      <p:sp>
        <p:nvSpPr>
          <p:cNvPr id="4915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2895600" y="685800"/>
            <a:ext cx="3352800" cy="4572000"/>
          </a:xfrm>
          <a:prstGeom prst="rect">
            <a:avLst/>
          </a:prstGeom>
          <a:noFill/>
          <a:ln w="9525">
            <a:noFill/>
            <a:miter lim="800000"/>
            <a:headEnd/>
            <a:tailEnd/>
          </a:ln>
        </p:spPr>
      </p:pic>
      <p:sp>
        <p:nvSpPr>
          <p:cNvPr id="6" name="Rectangle 5"/>
          <p:cNvSpPr/>
          <p:nvPr/>
        </p:nvSpPr>
        <p:spPr>
          <a:xfrm>
            <a:off x="2983626" y="6273798"/>
            <a:ext cx="3144965" cy="338554"/>
          </a:xfrm>
          <a:prstGeom prst="rect">
            <a:avLst/>
          </a:prstGeom>
        </p:spPr>
        <p:txBody>
          <a:bodyPr wrap="none">
            <a:spAutoFit/>
          </a:bodyPr>
          <a:lstStyle/>
          <a:p>
            <a:pPr marL="457200" lvl="1" algn="ctr" rtl="0" fontAlgn="base">
              <a:spcBef>
                <a:spcPct val="20000"/>
              </a:spcBef>
              <a:spcAft>
                <a:spcPct val="0"/>
              </a:spcAft>
            </a:pPr>
            <a:r>
              <a:rPr lang="en-US" sz="2400" b="1" kern="1200" baseline="30000" dirty="0">
                <a:solidFill>
                  <a:prstClr val="white"/>
                </a:solidFill>
                <a:latin typeface="Verdana" pitchFamily="34" charset="0"/>
                <a:ea typeface="+mn-ea"/>
                <a:cs typeface="+mn-cs"/>
              </a:rPr>
              <a:t>©</a:t>
            </a:r>
            <a:r>
              <a:rPr lang="en-US" sz="1200" kern="1200" dirty="0">
                <a:solidFill>
                  <a:prstClr val="white"/>
                </a:solidFill>
                <a:latin typeface="Verdana" pitchFamily="34" charset="0"/>
                <a:ea typeface="+mn-ea"/>
                <a:cs typeface="+mn-cs"/>
              </a:rPr>
              <a:t>Timothy G. Roufs 2009-2024 </a:t>
            </a:r>
            <a:endParaRPr lang="en-US" sz="3200" kern="1200" dirty="0">
              <a:solidFill>
                <a:prstClr val="white"/>
              </a:solidFill>
              <a:latin typeface="Verdana" pitchFamily="34" charset="0"/>
              <a:ea typeface="+mn-ea"/>
              <a:cs typeface="+mn-cs"/>
            </a:endParaRPr>
          </a:p>
        </p:txBody>
      </p:sp>
      <p:sp>
        <p:nvSpPr>
          <p:cNvPr id="7" name="Rectangle 4"/>
          <p:cNvSpPr txBox="1">
            <a:spLocks noChangeArrowheads="1"/>
          </p:cNvSpPr>
          <p:nvPr/>
        </p:nvSpPr>
        <p:spPr bwMode="auto">
          <a:xfrm>
            <a:off x="0" y="741432"/>
            <a:ext cx="9144000" cy="5278368"/>
          </a:xfrm>
          <a:prstGeom prst="rect">
            <a:avLst/>
          </a:prstGeom>
          <a:solidFill>
            <a:schemeClr val="tx1">
              <a:alpha val="35000"/>
            </a:schemeClr>
          </a:solidFill>
          <a:ln>
            <a:miter lim="800000"/>
            <a:headEnd/>
            <a:tailEnd/>
          </a:ln>
        </p:spPr>
        <p:txBody>
          <a:bodyPr>
            <a:spAutoFit/>
          </a:bodyPr>
          <a:lstStyle/>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endPar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Anthropology </a:t>
            </a:r>
            <a:r>
              <a:rPr lang="en-US" sz="3200" b="1" i="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in</a:t>
            </a: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 Europe</a:t>
            </a:r>
          </a:p>
          <a:p>
            <a:pPr algn="ctr" rtl="0" fontAlgn="base">
              <a:spcBef>
                <a:spcPct val="0"/>
              </a:spcBef>
              <a:spcAft>
                <a:spcPct val="0"/>
              </a:spcAft>
              <a:defRPr/>
            </a:pP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or</a:t>
            </a:r>
          </a:p>
          <a:p>
            <a:pPr algn="ctr" rtl="0" fontAlgn="base">
              <a:spcBef>
                <a:spcPct val="0"/>
              </a:spcBef>
              <a:spcAft>
                <a:spcPct val="0"/>
              </a:spcAft>
              <a:defRPr/>
            </a:pP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Anthropology </a:t>
            </a:r>
            <a:r>
              <a:rPr lang="en-US" sz="3200" b="1" i="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of</a:t>
            </a:r>
            <a:r>
              <a:rPr lang="en-US" sz="32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 Europe?</a:t>
            </a:r>
          </a:p>
          <a:p>
            <a:pPr algn="ctr" rtl="0" fontAlgn="base">
              <a:spcBef>
                <a:spcPct val="0"/>
              </a:spcBef>
              <a:spcAft>
                <a:spcPct val="0"/>
              </a:spcAft>
              <a:defRPr/>
            </a:pPr>
            <a:endParaRPr lang="en-US" sz="9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endParaRPr>
          </a:p>
          <a:p>
            <a:pPr algn="ctr" rtl="0" fontAlgn="base">
              <a:spcBef>
                <a:spcPct val="0"/>
              </a:spcBef>
              <a:spcAft>
                <a:spcPct val="0"/>
              </a:spcAft>
              <a:defRPr/>
            </a:pPr>
            <a:r>
              <a:rPr lang="en-US" sz="24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 Some Trends</a:t>
            </a:r>
          </a:p>
          <a:p>
            <a:pPr algn="ctr" rtl="0" fontAlgn="base">
              <a:spcBef>
                <a:spcPct val="0"/>
              </a:spcBef>
              <a:spcAft>
                <a:spcPct val="0"/>
              </a:spcAft>
              <a:defRPr/>
            </a:pPr>
            <a:endParaRPr lang="en-US" sz="1400" b="1"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ndParaRPr>
          </a:p>
          <a:p>
            <a:pPr algn="ctr" rtl="0" fontAlgn="base">
              <a:spcBef>
                <a:spcPct val="0"/>
              </a:spcBef>
              <a:spcAft>
                <a:spcPct val="0"/>
              </a:spcAft>
              <a:defRPr/>
            </a:pPr>
            <a:r>
              <a:rPr lang="en-US" sz="2400" b="1" kern="1200" dirty="0">
                <a:ln w="12700">
                  <a:solidFill>
                    <a:srgbClr val="C0504D"/>
                  </a:solidFill>
                  <a:prstDash val="solid"/>
                </a:ln>
                <a:solidFill>
                  <a:prstClr val="white"/>
                </a:solidFill>
                <a:effectLst>
                  <a:outerShdw blurRad="50800" dist="38100" dir="2700000" algn="tl" rotWithShape="0">
                    <a:prstClr val="black">
                      <a:alpha val="40000"/>
                    </a:prstClr>
                  </a:outerShdw>
                </a:effectLst>
                <a:latin typeface="Calibri"/>
                <a:ea typeface="+mn-ea"/>
                <a:cs typeface="+mn-cs"/>
              </a:rPr>
              <a:t>… Noted</a:t>
            </a:r>
          </a:p>
        </p:txBody>
      </p:sp>
      <p:sp>
        <p:nvSpPr>
          <p:cNvPr id="8" name="Text Box 5"/>
          <p:cNvSpPr txBox="1">
            <a:spLocks noChangeArrowheads="1"/>
          </p:cNvSpPr>
          <p:nvPr/>
        </p:nvSpPr>
        <p:spPr bwMode="auto">
          <a:xfrm>
            <a:off x="1905000" y="5901193"/>
            <a:ext cx="5270500" cy="274637"/>
          </a:xfrm>
          <a:prstGeom prst="rect">
            <a:avLst/>
          </a:prstGeom>
          <a:noFill/>
          <a:ln w="28575">
            <a:noFill/>
            <a:miter lim="800000"/>
            <a:headEnd/>
            <a:tailEnd/>
          </a:ln>
        </p:spPr>
        <p:txBody>
          <a:bodyPr wrap="none">
            <a:spAutoFit/>
          </a:bodyPr>
          <a:lstStyle/>
          <a:p>
            <a:pPr algn="l" rtl="0" fontAlgn="base">
              <a:spcBef>
                <a:spcPct val="20000"/>
              </a:spcBef>
              <a:spcAft>
                <a:spcPct val="0"/>
              </a:spcAft>
            </a:pPr>
            <a:r>
              <a:rPr lang="en-US" sz="1200" kern="1200" dirty="0">
                <a:solidFill>
                  <a:prstClr val="white"/>
                </a:solidFill>
                <a:latin typeface="Arial" charset="0"/>
                <a:ea typeface="+mn-ea"/>
                <a:cs typeface="+mn-cs"/>
              </a:rPr>
              <a:t>After Susan </a:t>
            </a:r>
            <a:r>
              <a:rPr lang="en-US" sz="1200" kern="1200" dirty="0" err="1">
                <a:solidFill>
                  <a:prstClr val="white"/>
                </a:solidFill>
                <a:latin typeface="Arial" charset="0"/>
                <a:ea typeface="+mn-ea"/>
                <a:cs typeface="+mn-cs"/>
              </a:rPr>
              <a:t>Parman</a:t>
            </a:r>
            <a:r>
              <a:rPr lang="en-US" sz="1200" kern="1200" dirty="0">
                <a:solidFill>
                  <a:prstClr val="white"/>
                </a:solidFill>
                <a:latin typeface="Arial" charset="0"/>
                <a:ea typeface="+mn-ea"/>
                <a:cs typeface="+mn-cs"/>
              </a:rPr>
              <a:t>, </a:t>
            </a:r>
            <a:r>
              <a:rPr lang="en-US" sz="1200" i="1" kern="1200" dirty="0">
                <a:solidFill>
                  <a:prstClr val="white"/>
                </a:solidFill>
                <a:latin typeface="Arial" charset="0"/>
                <a:ea typeface="+mn-ea"/>
                <a:cs typeface="+mn-cs"/>
                <a:hlinkClick r:id="rId3"/>
              </a:rPr>
              <a:t>Europe in the Anthropological Imagination</a:t>
            </a:r>
            <a:r>
              <a:rPr lang="en-US" sz="1200" kern="1200" dirty="0">
                <a:solidFill>
                  <a:prstClr val="white"/>
                </a:solidFill>
                <a:latin typeface="Arial" charset="0"/>
                <a:ea typeface="+mn-ea"/>
                <a:cs typeface="+mn-cs"/>
              </a:rPr>
              <a:t>, pp. 11 - 14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6147" name="Rectangle 3"/>
          <p:cNvSpPr>
            <a:spLocks noGrp="1" noChangeArrowheads="1"/>
          </p:cNvSpPr>
          <p:nvPr>
            <p:ph type="body" idx="1"/>
          </p:nvPr>
        </p:nvSpPr>
        <p:spPr/>
        <p:txBody>
          <a:bodyPr/>
          <a:lstStyle/>
          <a:p>
            <a:pPr eaLnBrk="1" hangingPunct="1">
              <a:lnSpc>
                <a:spcPct val="110000"/>
              </a:lnSpc>
            </a:pPr>
            <a:r>
              <a:rPr lang="en-US"/>
              <a:t>these were </a:t>
            </a:r>
            <a:r>
              <a:rPr lang="en-US" i="1"/>
              <a:t>universal processes</a:t>
            </a:r>
            <a:r>
              <a:rPr lang="en-US"/>
              <a:t>, and anthropology was conceived of as a universal science of humankind</a:t>
            </a:r>
          </a:p>
          <a:p>
            <a:pPr lvl="1" eaLnBrk="1" hangingPunct="1">
              <a:lnSpc>
                <a:spcPct val="110000"/>
              </a:lnSpc>
            </a:pPr>
            <a:r>
              <a:rPr lang="en-US"/>
              <a:t>not just of the exotic, non-Western, savage “Other”</a:t>
            </a:r>
          </a:p>
        </p:txBody>
      </p:sp>
      <p:sp>
        <p:nvSpPr>
          <p:cNvPr id="6148"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7171" name="Rectangle 3"/>
          <p:cNvSpPr>
            <a:spLocks noGrp="1" noChangeArrowheads="1"/>
          </p:cNvSpPr>
          <p:nvPr>
            <p:ph type="body" idx="1"/>
          </p:nvPr>
        </p:nvSpPr>
        <p:spPr/>
        <p:txBody>
          <a:bodyPr/>
          <a:lstStyle/>
          <a:p>
            <a:pPr eaLnBrk="1" hangingPunct="1">
              <a:lnSpc>
                <a:spcPct val="110000"/>
              </a:lnSpc>
            </a:pPr>
            <a:r>
              <a:rPr lang="en-US" dirty="0">
                <a:solidFill>
                  <a:schemeClr val="accent1"/>
                </a:solidFill>
              </a:rPr>
              <a:t>these were</a:t>
            </a:r>
            <a:r>
              <a:rPr lang="en-US" dirty="0"/>
              <a:t> </a:t>
            </a:r>
            <a:r>
              <a:rPr lang="en-US" sz="4000" b="1" i="1" dirty="0"/>
              <a:t>universal processes</a:t>
            </a:r>
            <a:r>
              <a:rPr lang="en-US" dirty="0"/>
              <a:t>, </a:t>
            </a:r>
            <a:r>
              <a:rPr lang="en-US" dirty="0">
                <a:solidFill>
                  <a:schemeClr val="accent1"/>
                </a:solidFill>
              </a:rPr>
              <a:t>and anthropology was conceived of as</a:t>
            </a:r>
            <a:r>
              <a:rPr lang="en-US" dirty="0"/>
              <a:t> </a:t>
            </a:r>
            <a:r>
              <a:rPr lang="en-US" sz="4000" b="1" dirty="0"/>
              <a:t>a universal science of humankind</a:t>
            </a:r>
            <a:endParaRPr lang="en-US" b="1" dirty="0"/>
          </a:p>
          <a:p>
            <a:pPr lvl="1" eaLnBrk="1" hangingPunct="1">
              <a:lnSpc>
                <a:spcPct val="110000"/>
              </a:lnSpc>
            </a:pPr>
            <a:r>
              <a:rPr lang="en-US" dirty="0">
                <a:solidFill>
                  <a:schemeClr val="accent1"/>
                </a:solidFill>
              </a:rPr>
              <a:t>not just of the exotic, non-Western, savage “Other”</a:t>
            </a:r>
          </a:p>
        </p:txBody>
      </p:sp>
      <p:sp>
        <p:nvSpPr>
          <p:cNvPr id="7172"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8195" name="Rectangle 3"/>
          <p:cNvSpPr>
            <a:spLocks noGrp="1" noChangeArrowheads="1"/>
          </p:cNvSpPr>
          <p:nvPr>
            <p:ph type="body" idx="1"/>
          </p:nvPr>
        </p:nvSpPr>
        <p:spPr/>
        <p:txBody>
          <a:bodyPr/>
          <a:lstStyle/>
          <a:p>
            <a:pPr eaLnBrk="1" hangingPunct="1"/>
            <a:r>
              <a:rPr lang="en-US" sz="2800"/>
              <a:t>as Caroline B. Brettell notes, urban anthropology began to appear as a distinct subdiscipline in the early 1970s, as indicated by the appearance of a new journal in 1972, and the publication of edited collections</a:t>
            </a:r>
          </a:p>
        </p:txBody>
      </p:sp>
      <p:sp>
        <p:nvSpPr>
          <p:cNvPr id="8196"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9219" name="Rectangle 3"/>
          <p:cNvSpPr>
            <a:spLocks noGrp="1" noChangeArrowheads="1"/>
          </p:cNvSpPr>
          <p:nvPr>
            <p:ph type="body" idx="1"/>
          </p:nvPr>
        </p:nvSpPr>
        <p:spPr/>
        <p:txBody>
          <a:bodyPr/>
          <a:lstStyle/>
          <a:p>
            <a:pPr eaLnBrk="1" hangingPunct="1"/>
            <a:r>
              <a:rPr lang="en-US" sz="2800" dirty="0">
                <a:solidFill>
                  <a:schemeClr val="accent1"/>
                </a:solidFill>
              </a:rPr>
              <a:t>as Caroline B. </a:t>
            </a:r>
            <a:r>
              <a:rPr lang="en-US" sz="2800" dirty="0" err="1">
                <a:solidFill>
                  <a:schemeClr val="accent1"/>
                </a:solidFill>
              </a:rPr>
              <a:t>Brettell</a:t>
            </a:r>
            <a:r>
              <a:rPr lang="en-US" sz="2800" dirty="0">
                <a:solidFill>
                  <a:schemeClr val="accent1"/>
                </a:solidFill>
              </a:rPr>
              <a:t> notes,</a:t>
            </a:r>
            <a:r>
              <a:rPr lang="en-US" sz="2800" dirty="0"/>
              <a:t> </a:t>
            </a:r>
            <a:r>
              <a:rPr lang="en-US" sz="3600" b="1" dirty="0"/>
              <a:t>urban anthropology</a:t>
            </a:r>
            <a:r>
              <a:rPr lang="en-US" sz="2800" dirty="0"/>
              <a:t> </a:t>
            </a:r>
            <a:r>
              <a:rPr lang="en-US" sz="2800" dirty="0">
                <a:solidFill>
                  <a:schemeClr val="accent1"/>
                </a:solidFill>
              </a:rPr>
              <a:t>began to appear as a distinct </a:t>
            </a:r>
            <a:r>
              <a:rPr lang="en-US" sz="2800" dirty="0" err="1">
                <a:solidFill>
                  <a:schemeClr val="accent1"/>
                </a:solidFill>
              </a:rPr>
              <a:t>subdiscipline</a:t>
            </a:r>
            <a:r>
              <a:rPr lang="en-US" sz="2800" dirty="0">
                <a:solidFill>
                  <a:schemeClr val="accent1"/>
                </a:solidFill>
              </a:rPr>
              <a:t> in the early 1970s, as indicated by the appearance of a new journal in 1972, and the publication of edited collections</a:t>
            </a:r>
          </a:p>
        </p:txBody>
      </p:sp>
      <p:sp>
        <p:nvSpPr>
          <p:cNvPr id="9220"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en-US" sz="1800"/>
          </a:p>
        </p:txBody>
      </p:sp>
      <p:sp>
        <p:nvSpPr>
          <p:cNvPr id="10243" name="Rectangle 3"/>
          <p:cNvSpPr>
            <a:spLocks noGrp="1" noChangeArrowheads="1"/>
          </p:cNvSpPr>
          <p:nvPr>
            <p:ph type="body" idx="1"/>
          </p:nvPr>
        </p:nvSpPr>
        <p:spPr>
          <a:xfrm>
            <a:off x="914400" y="2060575"/>
            <a:ext cx="7315200" cy="3273425"/>
          </a:xfrm>
        </p:spPr>
        <p:txBody>
          <a:bodyPr/>
          <a:lstStyle/>
          <a:p>
            <a:pPr marL="0" indent="0" algn="ctr" eaLnBrk="1" hangingPunct="1">
              <a:buNone/>
            </a:pPr>
            <a:r>
              <a:rPr lang="en-US" b="1" dirty="0">
                <a:solidFill>
                  <a:schemeClr val="accent1"/>
                </a:solidFill>
              </a:rPr>
              <a:t>another topic of interest was </a:t>
            </a:r>
          </a:p>
          <a:p>
            <a:pPr marL="0" indent="0" algn="ctr" eaLnBrk="1" hangingPunct="1">
              <a:buNone/>
            </a:pPr>
            <a:r>
              <a:rPr lang="en-US" sz="4000" b="1" dirty="0"/>
              <a:t>migration</a:t>
            </a:r>
          </a:p>
        </p:txBody>
      </p:sp>
      <p:sp>
        <p:nvSpPr>
          <p:cNvPr id="10244" name="Text Box 4"/>
          <p:cNvSpPr txBox="1">
            <a:spLocks noChangeArrowheads="1"/>
          </p:cNvSpPr>
          <p:nvPr/>
        </p:nvSpPr>
        <p:spPr bwMode="auto">
          <a:xfrm>
            <a:off x="2105025" y="6477000"/>
            <a:ext cx="4905375" cy="274638"/>
          </a:xfrm>
          <a:prstGeom prst="rect">
            <a:avLst/>
          </a:prstGeom>
          <a:noFill/>
          <a:ln w="28575">
            <a:noFill/>
            <a:miter lim="800000"/>
            <a:headEnd/>
            <a:tailEnd/>
          </a:ln>
        </p:spPr>
        <p:txBody>
          <a:bodyPr wrap="none">
            <a:spAutoFit/>
          </a:bodyPr>
          <a:lstStyle/>
          <a:p>
            <a:pPr algn="l">
              <a:spcBef>
                <a:spcPct val="20000"/>
              </a:spcBef>
            </a:pPr>
            <a:r>
              <a:rPr lang="en-US" sz="1200">
                <a:solidFill>
                  <a:schemeClr val="tx1"/>
                </a:solidFill>
              </a:rPr>
              <a:t>Susan Parman, </a:t>
            </a:r>
            <a:r>
              <a:rPr lang="en-US" sz="1200" i="1">
                <a:solidFill>
                  <a:schemeClr val="tx1"/>
                </a:solidFill>
                <a:hlinkClick r:id="rId2"/>
              </a:rPr>
              <a:t>Europe in the Anthropological Imagination</a:t>
            </a:r>
            <a:r>
              <a:rPr lang="en-US" sz="1200">
                <a:solidFill>
                  <a:schemeClr val="tx1"/>
                </a:solidFill>
              </a:rPr>
              <a:t>, pp. 14 - 16</a:t>
            </a:r>
          </a:p>
        </p:txBody>
      </p:sp>
    </p:spTree>
  </p:cSld>
  <p:clrMapOvr>
    <a:masterClrMapping/>
  </p:clrMapOvr>
</p:sld>
</file>

<file path=ppt/theme/theme1.xml><?xml version="1.0" encoding="utf-8"?>
<a:theme xmlns:a="http://schemas.openxmlformats.org/drawingml/2006/main" name="CE Master">
  <a:themeElements>
    <a:clrScheme name="C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E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square" lIns="685800" tIns="685800" rIns="685800" bIns="685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none" w="med" len="med"/>
        </a:ln>
        <a:effectLst/>
      </a:spPr>
      <a:bodyPr vert="horz" wrap="square" lIns="685800" tIns="685800" rIns="685800" bIns="685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C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2026</TotalTime>
  <Words>2042</Words>
  <Application>Microsoft Office PowerPoint</Application>
  <PresentationFormat>On-screen Show (4:3)</PresentationFormat>
  <Paragraphs>157</Paragraphs>
  <Slides>46</Slides>
  <Notes>0</Notes>
  <HiddenSlides>20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46</vt:i4>
      </vt:variant>
    </vt:vector>
  </HeadingPairs>
  <TitlesOfParts>
    <vt:vector size="51" baseType="lpstr">
      <vt:lpstr>Arial</vt:lpstr>
      <vt:lpstr>Calibri</vt:lpstr>
      <vt:lpstr>Verdana</vt:lpstr>
      <vt:lpstr>CE Master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UMD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troufs</dc:creator>
  <cp:lastModifiedBy>Tim Roufs</cp:lastModifiedBy>
  <cp:revision>336</cp:revision>
  <dcterms:created xsi:type="dcterms:W3CDTF">2006-09-08T12:19:28Z</dcterms:created>
  <dcterms:modified xsi:type="dcterms:W3CDTF">2023-11-19T07:46:29Z</dcterms:modified>
</cp:coreProperties>
</file>