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932" r:id="rId2"/>
    <p:sldMasterId id="2147484016" r:id="rId3"/>
    <p:sldMasterId id="2147484228" r:id="rId4"/>
    <p:sldMasterId id="2147484336" r:id="rId5"/>
    <p:sldMasterId id="2147484420" r:id="rId6"/>
    <p:sldMasterId id="2147484600" r:id="rId7"/>
    <p:sldMasterId id="2147484624" r:id="rId8"/>
    <p:sldMasterId id="2147484636" r:id="rId9"/>
    <p:sldMasterId id="2147484648" r:id="rId10"/>
    <p:sldMasterId id="2147484660" r:id="rId11"/>
    <p:sldMasterId id="2147484696" r:id="rId12"/>
    <p:sldMasterId id="2147484720" r:id="rId13"/>
    <p:sldMasterId id="2147484732" r:id="rId14"/>
    <p:sldMasterId id="2147484744" r:id="rId15"/>
    <p:sldMasterId id="2147484756" r:id="rId16"/>
    <p:sldMasterId id="2147484768" r:id="rId17"/>
    <p:sldMasterId id="2147484780" r:id="rId18"/>
    <p:sldMasterId id="2147484792" r:id="rId19"/>
    <p:sldMasterId id="2147484804" r:id="rId20"/>
    <p:sldMasterId id="2147484816" r:id="rId21"/>
    <p:sldMasterId id="2147484828" r:id="rId22"/>
    <p:sldMasterId id="2147484840" r:id="rId23"/>
    <p:sldMasterId id="2147484852" r:id="rId24"/>
    <p:sldMasterId id="2147484864" r:id="rId25"/>
    <p:sldMasterId id="2147484876" r:id="rId26"/>
  </p:sldMasterIdLst>
  <p:notesMasterIdLst>
    <p:notesMasterId r:id="rId156"/>
  </p:notesMasterIdLst>
  <p:sldIdLst>
    <p:sldId id="950" r:id="rId27"/>
    <p:sldId id="1137" r:id="rId28"/>
    <p:sldId id="951" r:id="rId29"/>
    <p:sldId id="1138" r:id="rId30"/>
    <p:sldId id="1139" r:id="rId31"/>
    <p:sldId id="1140" r:id="rId32"/>
    <p:sldId id="1136" r:id="rId33"/>
    <p:sldId id="1135" r:id="rId34"/>
    <p:sldId id="907" r:id="rId35"/>
    <p:sldId id="908" r:id="rId36"/>
    <p:sldId id="909" r:id="rId37"/>
    <p:sldId id="910" r:id="rId38"/>
    <p:sldId id="1100" r:id="rId39"/>
    <p:sldId id="1105" r:id="rId40"/>
    <p:sldId id="1103" r:id="rId41"/>
    <p:sldId id="1104" r:id="rId42"/>
    <p:sldId id="1106" r:id="rId43"/>
    <p:sldId id="912" r:id="rId44"/>
    <p:sldId id="1012" r:id="rId45"/>
    <p:sldId id="985" r:id="rId46"/>
    <p:sldId id="1015" r:id="rId47"/>
    <p:sldId id="1016" r:id="rId48"/>
    <p:sldId id="1014" r:id="rId49"/>
    <p:sldId id="914" r:id="rId50"/>
    <p:sldId id="1020" r:id="rId51"/>
    <p:sldId id="1019" r:id="rId52"/>
    <p:sldId id="1021" r:id="rId53"/>
    <p:sldId id="1022" r:id="rId54"/>
    <p:sldId id="1023" r:id="rId55"/>
    <p:sldId id="1024" r:id="rId56"/>
    <p:sldId id="1026" r:id="rId57"/>
    <p:sldId id="1029" r:id="rId58"/>
    <p:sldId id="1025" r:id="rId59"/>
    <p:sldId id="1027" r:id="rId60"/>
    <p:sldId id="920" r:id="rId61"/>
    <p:sldId id="921" r:id="rId62"/>
    <p:sldId id="1030" r:id="rId63"/>
    <p:sldId id="1032" r:id="rId64"/>
    <p:sldId id="1031" r:id="rId65"/>
    <p:sldId id="1033" r:id="rId66"/>
    <p:sldId id="924" r:id="rId67"/>
    <p:sldId id="1035" r:id="rId68"/>
    <p:sldId id="926" r:id="rId69"/>
    <p:sldId id="1037" r:id="rId70"/>
    <p:sldId id="1038" r:id="rId71"/>
    <p:sldId id="1039" r:id="rId72"/>
    <p:sldId id="1040" r:id="rId73"/>
    <p:sldId id="1041" r:id="rId74"/>
    <p:sldId id="1042" r:id="rId75"/>
    <p:sldId id="1043" r:id="rId76"/>
    <p:sldId id="1044" r:id="rId77"/>
    <p:sldId id="1045" r:id="rId78"/>
    <p:sldId id="1046" r:id="rId79"/>
    <p:sldId id="1047" r:id="rId80"/>
    <p:sldId id="938" r:id="rId81"/>
    <p:sldId id="939" r:id="rId82"/>
    <p:sldId id="1048" r:id="rId83"/>
    <p:sldId id="963" r:id="rId84"/>
    <p:sldId id="942" r:id="rId85"/>
    <p:sldId id="943" r:id="rId86"/>
    <p:sldId id="1049" r:id="rId87"/>
    <p:sldId id="964" r:id="rId88"/>
    <p:sldId id="1050" r:id="rId89"/>
    <p:sldId id="1052" r:id="rId90"/>
    <p:sldId id="1051" r:id="rId91"/>
    <p:sldId id="971" r:id="rId92"/>
    <p:sldId id="1053" r:id="rId93"/>
    <p:sldId id="1054" r:id="rId94"/>
    <p:sldId id="983" r:id="rId95"/>
    <p:sldId id="984" r:id="rId96"/>
    <p:sldId id="1060" r:id="rId97"/>
    <p:sldId id="1061" r:id="rId98"/>
    <p:sldId id="1062" r:id="rId99"/>
    <p:sldId id="1059" r:id="rId100"/>
    <p:sldId id="1063" r:id="rId101"/>
    <p:sldId id="1064" r:id="rId102"/>
    <p:sldId id="1065" r:id="rId103"/>
    <p:sldId id="1066" r:id="rId104"/>
    <p:sldId id="1067" r:id="rId105"/>
    <p:sldId id="1069" r:id="rId106"/>
    <p:sldId id="1070" r:id="rId107"/>
    <p:sldId id="1073" r:id="rId108"/>
    <p:sldId id="1074" r:id="rId109"/>
    <p:sldId id="1075" r:id="rId110"/>
    <p:sldId id="1076" r:id="rId111"/>
    <p:sldId id="1077" r:id="rId112"/>
    <p:sldId id="977" r:id="rId113"/>
    <p:sldId id="1125" r:id="rId114"/>
    <p:sldId id="1128" r:id="rId115"/>
    <p:sldId id="1129" r:id="rId116"/>
    <p:sldId id="1130" r:id="rId117"/>
    <p:sldId id="1126" r:id="rId118"/>
    <p:sldId id="1119" r:id="rId119"/>
    <p:sldId id="1131" r:id="rId120"/>
    <p:sldId id="1132" r:id="rId121"/>
    <p:sldId id="1133" r:id="rId122"/>
    <p:sldId id="1134" r:id="rId123"/>
    <p:sldId id="1078" r:id="rId124"/>
    <p:sldId id="1079" r:id="rId125"/>
    <p:sldId id="991" r:id="rId126"/>
    <p:sldId id="1080" r:id="rId127"/>
    <p:sldId id="945" r:id="rId128"/>
    <p:sldId id="1082" r:id="rId129"/>
    <p:sldId id="1084" r:id="rId130"/>
    <p:sldId id="1083" r:id="rId131"/>
    <p:sldId id="1085" r:id="rId132"/>
    <p:sldId id="1086" r:id="rId133"/>
    <p:sldId id="1087" r:id="rId134"/>
    <p:sldId id="1088" r:id="rId135"/>
    <p:sldId id="1089" r:id="rId136"/>
    <p:sldId id="1090" r:id="rId137"/>
    <p:sldId id="1091" r:id="rId138"/>
    <p:sldId id="1092" r:id="rId139"/>
    <p:sldId id="1093" r:id="rId140"/>
    <p:sldId id="1094" r:id="rId141"/>
    <p:sldId id="1096" r:id="rId142"/>
    <p:sldId id="1107" r:id="rId143"/>
    <p:sldId id="1108" r:id="rId144"/>
    <p:sldId id="1109" r:id="rId145"/>
    <p:sldId id="1110" r:id="rId146"/>
    <p:sldId id="1007" r:id="rId147"/>
    <p:sldId id="1008" r:id="rId148"/>
    <p:sldId id="1009" r:id="rId149"/>
    <p:sldId id="1010" r:id="rId150"/>
    <p:sldId id="1011" r:id="rId151"/>
    <p:sldId id="998" r:id="rId152"/>
    <p:sldId id="846" r:id="rId153"/>
    <p:sldId id="982" r:id="rId154"/>
    <p:sldId id="847" r:id="rId155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  <a:srgbClr val="FFCC00"/>
    <a:srgbClr val="000000"/>
    <a:srgbClr val="FFFFFF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865" autoAdjust="0"/>
    <p:restoredTop sz="94660"/>
  </p:normalViewPr>
  <p:slideViewPr>
    <p:cSldViewPr snapToObjects="1">
      <p:cViewPr varScale="1">
        <p:scale>
          <a:sx n="70" d="100"/>
          <a:sy n="70" d="100"/>
        </p:scale>
        <p:origin x="-750" y="-96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63" Type="http://schemas.openxmlformats.org/officeDocument/2006/relationships/slide" Target="slides/slide37.xml"/><Relationship Id="rId84" Type="http://schemas.openxmlformats.org/officeDocument/2006/relationships/slide" Target="slides/slide58.xml"/><Relationship Id="rId138" Type="http://schemas.openxmlformats.org/officeDocument/2006/relationships/slide" Target="slides/slide112.xml"/><Relationship Id="rId159" Type="http://schemas.openxmlformats.org/officeDocument/2006/relationships/theme" Target="theme/theme1.xml"/><Relationship Id="rId107" Type="http://schemas.openxmlformats.org/officeDocument/2006/relationships/slide" Target="slides/slide8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53" Type="http://schemas.openxmlformats.org/officeDocument/2006/relationships/slide" Target="slides/slide27.xml"/><Relationship Id="rId74" Type="http://schemas.openxmlformats.org/officeDocument/2006/relationships/slide" Target="slides/slide48.xml"/><Relationship Id="rId128" Type="http://schemas.openxmlformats.org/officeDocument/2006/relationships/slide" Target="slides/slide102.xml"/><Relationship Id="rId149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9.xml"/><Relationship Id="rId160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7.xml"/><Relationship Id="rId64" Type="http://schemas.openxmlformats.org/officeDocument/2006/relationships/slide" Target="slides/slide38.xml"/><Relationship Id="rId118" Type="http://schemas.openxmlformats.org/officeDocument/2006/relationships/slide" Target="slides/slide92.xml"/><Relationship Id="rId139" Type="http://schemas.openxmlformats.org/officeDocument/2006/relationships/slide" Target="slides/slide113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150" Type="http://schemas.openxmlformats.org/officeDocument/2006/relationships/slide" Target="slides/slide124.xml"/><Relationship Id="rId155" Type="http://schemas.openxmlformats.org/officeDocument/2006/relationships/slide" Target="slides/slide12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59" Type="http://schemas.openxmlformats.org/officeDocument/2006/relationships/slide" Target="slides/slide33.xml"/><Relationship Id="rId103" Type="http://schemas.openxmlformats.org/officeDocument/2006/relationships/slide" Target="slides/slide77.xml"/><Relationship Id="rId108" Type="http://schemas.openxmlformats.org/officeDocument/2006/relationships/slide" Target="slides/slide82.xml"/><Relationship Id="rId124" Type="http://schemas.openxmlformats.org/officeDocument/2006/relationships/slide" Target="slides/slide98.xml"/><Relationship Id="rId129" Type="http://schemas.openxmlformats.org/officeDocument/2006/relationships/slide" Target="slides/slide103.xml"/><Relationship Id="rId54" Type="http://schemas.openxmlformats.org/officeDocument/2006/relationships/slide" Target="slides/slide28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40" Type="http://schemas.openxmlformats.org/officeDocument/2006/relationships/slide" Target="slides/slide114.xml"/><Relationship Id="rId145" Type="http://schemas.openxmlformats.org/officeDocument/2006/relationships/slide" Target="slides/slide1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49" Type="http://schemas.openxmlformats.org/officeDocument/2006/relationships/slide" Target="slides/slide23.xml"/><Relationship Id="rId114" Type="http://schemas.openxmlformats.org/officeDocument/2006/relationships/slide" Target="slides/slide88.xml"/><Relationship Id="rId119" Type="http://schemas.openxmlformats.org/officeDocument/2006/relationships/slide" Target="slides/slide93.xml"/><Relationship Id="rId44" Type="http://schemas.openxmlformats.org/officeDocument/2006/relationships/slide" Target="slides/slide18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130" Type="http://schemas.openxmlformats.org/officeDocument/2006/relationships/slide" Target="slides/slide104.xml"/><Relationship Id="rId135" Type="http://schemas.openxmlformats.org/officeDocument/2006/relationships/slide" Target="slides/slide109.xml"/><Relationship Id="rId151" Type="http://schemas.openxmlformats.org/officeDocument/2006/relationships/slide" Target="slides/slide125.xml"/><Relationship Id="rId156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slide" Target="slides/slide8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slide" Target="slides/slide78.xml"/><Relationship Id="rId120" Type="http://schemas.openxmlformats.org/officeDocument/2006/relationships/slide" Target="slides/slide94.xml"/><Relationship Id="rId125" Type="http://schemas.openxmlformats.org/officeDocument/2006/relationships/slide" Target="slides/slide99.xml"/><Relationship Id="rId141" Type="http://schemas.openxmlformats.org/officeDocument/2006/relationships/slide" Target="slides/slide115.xml"/><Relationship Id="rId146" Type="http://schemas.openxmlformats.org/officeDocument/2006/relationships/slide" Target="slides/slide12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115" Type="http://schemas.openxmlformats.org/officeDocument/2006/relationships/slide" Target="slides/slide89.xml"/><Relationship Id="rId131" Type="http://schemas.openxmlformats.org/officeDocument/2006/relationships/slide" Target="slides/slide105.xml"/><Relationship Id="rId136" Type="http://schemas.openxmlformats.org/officeDocument/2006/relationships/slide" Target="slides/slide110.xml"/><Relationship Id="rId157" Type="http://schemas.openxmlformats.org/officeDocument/2006/relationships/presProps" Target="presProps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52" Type="http://schemas.openxmlformats.org/officeDocument/2006/relationships/slide" Target="slides/slide12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slide" Target="slides/slide79.xml"/><Relationship Id="rId126" Type="http://schemas.openxmlformats.org/officeDocument/2006/relationships/slide" Target="slides/slide100.xml"/><Relationship Id="rId147" Type="http://schemas.openxmlformats.org/officeDocument/2006/relationships/slide" Target="slides/slide12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slide" Target="slides/slide95.xml"/><Relationship Id="rId142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0.xml"/><Relationship Id="rId67" Type="http://schemas.openxmlformats.org/officeDocument/2006/relationships/slide" Target="slides/slide41.xml"/><Relationship Id="rId116" Type="http://schemas.openxmlformats.org/officeDocument/2006/relationships/slide" Target="slides/slide90.xml"/><Relationship Id="rId137" Type="http://schemas.openxmlformats.org/officeDocument/2006/relationships/slide" Target="slides/slide111.xml"/><Relationship Id="rId158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62" Type="http://schemas.openxmlformats.org/officeDocument/2006/relationships/slide" Target="slides/slide36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111" Type="http://schemas.openxmlformats.org/officeDocument/2006/relationships/slide" Target="slides/slide85.xml"/><Relationship Id="rId132" Type="http://schemas.openxmlformats.org/officeDocument/2006/relationships/slide" Target="slides/slide106.xml"/><Relationship Id="rId153" Type="http://schemas.openxmlformats.org/officeDocument/2006/relationships/slide" Target="slides/slide127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0.xml"/><Relationship Id="rId57" Type="http://schemas.openxmlformats.org/officeDocument/2006/relationships/slide" Target="slides/slide31.xml"/><Relationship Id="rId106" Type="http://schemas.openxmlformats.org/officeDocument/2006/relationships/slide" Target="slides/slide80.xml"/><Relationship Id="rId127" Type="http://schemas.openxmlformats.org/officeDocument/2006/relationships/slide" Target="slides/slide10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52" Type="http://schemas.openxmlformats.org/officeDocument/2006/relationships/slide" Target="slides/slide26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slide" Target="slides/slide96.xml"/><Relationship Id="rId143" Type="http://schemas.openxmlformats.org/officeDocument/2006/relationships/slide" Target="slides/slide117.xml"/><Relationship Id="rId148" Type="http://schemas.openxmlformats.org/officeDocument/2006/relationships/slide" Target="slides/slide1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21.xml"/><Relationship Id="rId68" Type="http://schemas.openxmlformats.org/officeDocument/2006/relationships/slide" Target="slides/slide42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33" Type="http://schemas.openxmlformats.org/officeDocument/2006/relationships/slide" Target="slides/slide107.xml"/><Relationship Id="rId154" Type="http://schemas.openxmlformats.org/officeDocument/2006/relationships/slide" Target="slides/slide128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1.xml"/><Relationship Id="rId58" Type="http://schemas.openxmlformats.org/officeDocument/2006/relationships/slide" Target="slides/slide32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23" Type="http://schemas.openxmlformats.org/officeDocument/2006/relationships/slide" Target="slides/slide97.xml"/><Relationship Id="rId144" Type="http://schemas.openxmlformats.org/officeDocument/2006/relationships/slide" Target="slides/slide118.xml"/><Relationship Id="rId90" Type="http://schemas.openxmlformats.org/officeDocument/2006/relationships/slide" Target="slides/slide64.xml"/><Relationship Id="rId27" Type="http://schemas.openxmlformats.org/officeDocument/2006/relationships/slide" Target="slides/slide1.xml"/><Relationship Id="rId48" Type="http://schemas.openxmlformats.org/officeDocument/2006/relationships/slide" Target="slides/slide22.xml"/><Relationship Id="rId69" Type="http://schemas.openxmlformats.org/officeDocument/2006/relationships/slide" Target="slides/slide43.xml"/><Relationship Id="rId113" Type="http://schemas.openxmlformats.org/officeDocument/2006/relationships/slide" Target="slides/slide87.xml"/><Relationship Id="rId134" Type="http://schemas.openxmlformats.org/officeDocument/2006/relationships/slide" Target="slides/slide10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4991E2F5-E1AB-42C7-9E16-C36A37C05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72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/>
              <a:pPr eaLnBrk="0" hangingPunct="0"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ACE5BF-3B3F-4A1D-A841-4141AA14B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66A997-0139-4523-914B-3FAFD2670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A55947-9BFF-4978-83E3-987C85844A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FD44D0-929B-435F-B3CE-7D513DCFF6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CC76D8-D687-483F-852E-DFD00DDA3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E5A7B5-4FA0-4DC5-80FA-85DCF4FAD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DDA7C5-8B04-4D98-97A6-77BFB2D206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4EB5D9-4253-415F-9002-89088803B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B97214-CC85-473F-B8BD-6FB134EC8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297CFAD-008C-47C4-8D12-FE822E746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C4EE56-711A-4D39-A485-D318952551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633FD2-90D6-4055-B797-737B48D112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724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754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232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56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481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853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448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00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E2C24-8AF2-4BD8-B9BF-6A40C1B82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3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311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9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55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877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75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743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50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536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79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9D200-E67A-45BC-AD0E-36C89FB4A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626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23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935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630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986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981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521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365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940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04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1EA4-3F00-4EA8-9734-C6B178E99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29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91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794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379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232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088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690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004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593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99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F272-01C6-4E33-9B81-0F6F26D72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09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716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876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826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903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541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401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984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402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18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585E4-2200-4AE4-85B5-AB36C9E52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763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26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388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119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83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404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967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3305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30014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11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E6B0-619B-4894-BAFA-B400D1CD3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0555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53816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85061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6774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60828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88387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07220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46413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444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64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93810-F037-4115-B386-839609D70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092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4801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685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031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21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8061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3177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3368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1597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1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AB9EA-69A8-4A65-A888-3D11977A7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565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61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360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0235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012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263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759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385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813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6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6DDC3-1BEE-480D-9D54-92E219D51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6B01-919E-4219-901D-30D4AC1E8BAE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2651-241F-48A2-B2AC-65A3E0F8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7526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5B7E-4941-45A9-8989-628E66720C47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937A2-92B7-450E-85D3-05460F80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2324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5C63-E5FD-4664-9BC1-DD968F9B1DB1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00A32-2A90-436C-9344-40C647CBF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2603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BD99C-20C0-4EA9-9F8B-F2F5A9A66F02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D7A5-9E42-49B9-B544-07911F8DF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32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A63F0-7212-4A62-94BA-83FA67720026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6481-3C39-4496-9314-80BD1256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960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0CB8-ABA9-419E-A553-C948989BFFDC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22D1-9D20-487F-978C-371F5102A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853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7B4E1-D0DB-42B4-9CED-A1CD46BC161B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C58D-C8CA-44D1-81F9-2A4B6699F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5117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B77B-9421-4C1B-95F5-BCB0C5CEAD80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45F3-26C2-4B55-BE45-1D1DF0C4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7344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3BCA-1D58-4331-BDF0-7723619C7259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9F1C0-FA53-497B-A23E-5287C4821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3097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8FF5-922A-4EBC-A1C8-E705DEEE537F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A133-D7DE-4C97-9719-51810DA19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90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210DF-C156-4F7F-9C14-17A727ABF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3D42-FAED-4694-B5FF-8A746AB5D564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EF88-2695-49B3-ABC4-23F884C2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750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826DA6-4A22-460E-9EFF-275DD8013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62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49413C-392B-40CC-B4C0-7ABFEC551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8184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84EB82-8C97-4C7E-9F47-016217DE2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040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CB9911-6403-4A98-97FA-17B941FE6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7351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7E855-D4FA-4260-9AAD-AB6AFC6D9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765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1D438-7E5E-4099-B097-9536F019E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4971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469D11-552E-4935-8FF7-A0E9D2FEB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0510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1239C4-AD9B-464D-8E0D-DAFD98F9C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662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FA654F-CE2A-4288-BABF-A432F89D6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75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6B01-919E-4219-901D-30D4AC1E8BAE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2651-241F-48A2-B2AC-65A3E0F8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6A120-B4BE-48CD-AEED-3E3D7C3B0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4394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45BCC-8140-4CA5-AF97-F1DE40EDE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890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3518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8556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2734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0402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9992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7606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8521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63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5B7E-4941-45A9-8989-628E66720C47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937A2-92B7-450E-85D3-05460F80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246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6446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3590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08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5803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350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3155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599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1606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14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5C63-E5FD-4664-9BC1-DD968F9B1DB1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00A32-2A90-436C-9344-40C647CBF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7805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6930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6823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030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4991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1970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729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4379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3582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06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BD99C-20C0-4EA9-9F8B-F2F5A9A66F02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D7A5-9E42-49B9-B544-07911F8DF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6858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2846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1462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542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0616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77503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772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62297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68593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648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A63F0-7212-4A62-94BA-83FA67720026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6481-3C39-4496-9314-80BD1256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99784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91384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04476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30015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05923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1730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8643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5409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7583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3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94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0CB8-ABA9-419E-A553-C948989BFFDC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22D1-9D20-487F-978C-371F5102A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8831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121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9597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6447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156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3542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4" y="27464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54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7B4E1-D0DB-42B4-9CED-A1CD46BC161B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C58D-C8CA-44D1-81F9-2A4B6699F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B77B-9421-4C1B-95F5-BCB0C5CEAD80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45F3-26C2-4B55-BE45-1D1DF0C4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3BCA-1D58-4331-BDF0-7723619C7259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9F1C0-FA53-497B-A23E-5287C4821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8FF5-922A-4EBC-A1C8-E705DEEE537F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A133-D7DE-4C97-9719-51810DA19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3D42-FAED-4694-B5FF-8A746AB5D564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EF88-2695-49B3-ABC4-23F884C2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7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3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8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8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0" y="350838"/>
            <a:ext cx="2189163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50838"/>
            <a:ext cx="641667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8F498-72D7-4B19-AAF8-79C7FEF24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54E-8BAC-463E-A4A2-970412205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23255-4178-4058-9226-A9E1D3796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7DA-E9D9-4AA6-B5AE-C06F952AF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5823-6322-4E6E-ABBF-94111E32C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4E8D-5F65-4696-85C4-9198C179B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2B46F-8CA0-4FB3-B5E1-1F3E0A03D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8C6-FA59-4162-ADD1-CDD8E636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7706-5ED9-4B73-9F60-DBE670616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5B67C-F8F6-462F-A506-2074EFE39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B6728-1185-4466-B991-AD5226C95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91B6-676A-4C57-8285-97114F8A8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92339-FDDA-4C1C-8CA5-68A0A56FF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360BF-03C8-4BD9-BBF4-2887B51C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18827-592A-4A9D-986A-56EED39EA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131E2-F227-47B2-908C-06476C263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3BD00-1B25-4E07-AF95-4C66EF7AF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D5EF-684E-4A20-AF02-FFC085180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3DB9-CB23-4248-8518-5AB38B438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CC347-48DF-4CF5-BF83-0475F8405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0D1EC-7B31-47A6-B43C-59C4AA79C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fld id="{B96D9960-2001-4462-831F-D4178AA47F5B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8AF5-AC43-4AAB-A5FE-348472606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A56CC16D-A2AB-4D02-98A0-117402C90A0A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5941AB-5DDE-48C1-9AF6-44EE0B85B054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92B1A4B2-83F7-40D2-84F6-EAC2E8C7B36A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E6A485C-2946-420D-9EA6-4ED5CC1CDD0C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0839782-48F3-40CA-8B2D-1DA2E781BBCD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CA65F4CC-269F-4555-86E3-241E07413A57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8C37763A-5A29-4987-9FC4-ADD9B8E78ACD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4D7D529-2FEE-472F-9838-8232855A6056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93BD7225-3F07-40DB-930F-7D9D935297EC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ABB3B796-0D04-449E-AAF0-D32952D6B305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14E732-740D-4226-9761-BFD1D52FB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2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6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2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4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3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837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4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8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B92F9806-39CE-4E36-8D41-A617497E4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247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238595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6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7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8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9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14848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860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BDA1192D-5BD4-44F3-8E51-9FF4A207BBD8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23860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6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F795002E-051B-410E-BC25-B9516C7C5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121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FAF7DC8-839D-4192-A2EE-7A564402F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1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6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2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545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2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238595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6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7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8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238599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14848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860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BDA1192D-5BD4-44F3-8E51-9FF4A207BBD8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23860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6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+mn-lt"/>
              </a:defRPr>
            </a:lvl1pPr>
          </a:lstStyle>
          <a:p>
            <a:pPr>
              <a:defRPr/>
            </a:pPr>
            <a:fld id="{F795002E-051B-410E-BC25-B9516C7C5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7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2EC87-4304-4CB8-8AB9-CC5C4A1A06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1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6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DB37110-43E8-48E2-A868-9CB8C9B53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b="0" i="0">
                <a:solidFill>
                  <a:schemeClr val="bg2"/>
                </a:solidFill>
              </a:defRPr>
            </a:lvl1pPr>
          </a:lstStyle>
          <a:p>
            <a:pPr eaLnBrk="0" hangingPunct="0">
              <a:defRPr/>
            </a:pPr>
            <a:fld id="{3209AE08-69DE-4877-8D6D-089CBD788482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d.umn.edu/cla/faculty/troufs/anth3635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5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umn.ed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d.umn.edu/cla/faculty/troufs/anth3635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d.umn.edu/cla/faculty/troufs/anth3635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www.d.umn.edu/cla/faculty/troufs/anth3635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9.png"/><Relationship Id="rId4" Type="http://schemas.openxmlformats.org/officeDocument/2006/relationships/hyperlink" Target="http://www.d.umn.edu/student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world/2003-06-28-gypsy-bride_x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7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d.umn.edu/cla/faculty/troufs/anth1602/pctext.html" TargetMode="Externa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d.umn.edu/cla/faculty/troufs/anth1602/pctext.html" TargetMode="External"/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d.umn.edu/cla/faculty/troufs/anth3635/cehandout_first-day.html" TargetMode="External"/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kumimoji="1" lang="en-US" sz="3600" b="1" i="1" dirty="0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5288" y="88174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 smtClean="0">
                <a:solidFill>
                  <a:srgbClr val="003300"/>
                </a:solidFill>
              </a:rPr>
              <a:t>And, once again . . .</a:t>
            </a:r>
            <a:endParaRPr kumimoji="1" lang="en-US" b="1" dirty="0">
              <a:solidFill>
                <a:srgbClr val="0033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0"/>
            <a:ext cx="54692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85950" y="2971800"/>
            <a:ext cx="66103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indent="-2400300" algn="ctr" eaLnBrk="0" hangingPunct="0"/>
            <a:r>
              <a:rPr kumimoji="1" lang="en-US" sz="2400" b="1" i="1" dirty="0" smtClean="0">
                <a:ln w="127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/>
            <a:r>
              <a:rPr kumimoji="1" lang="en-US" sz="40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Peoples and Cultures</a:t>
            </a:r>
          </a:p>
          <a:p>
            <a:pPr marL="2400300" indent="-2400300" algn="ctr" eaLnBrk="0" hangingPunct="0"/>
            <a:r>
              <a:rPr kumimoji="1" lang="en-US" sz="40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of Europe</a:t>
            </a:r>
            <a:endParaRPr kumimoji="1" lang="en-US" sz="4000" b="1" i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74503" y="5940623"/>
            <a:ext cx="28167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78257" y="6276201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Tim </a:t>
            </a:r>
            <a:r>
              <a:rPr lang="en-US" sz="1200" b="1" dirty="0">
                <a:solidFill>
                  <a:srgbClr val="FFFFFF"/>
                </a:solidFill>
                <a:latin typeface="Arial"/>
              </a:rPr>
              <a:t>Roufs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’ © 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2009-2015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91664" y="5533572"/>
            <a:ext cx="234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 smtClean="0">
                <a:solidFill>
                  <a:srgbClr val="FFFFFF"/>
                </a:solidFill>
              </a:rPr>
              <a:t>Europa</a:t>
            </a:r>
            <a:r>
              <a:rPr lang="en-US" sz="1400" i="1" dirty="0" smtClean="0">
                <a:solidFill>
                  <a:srgbClr val="FFFFFF"/>
                </a:solidFill>
              </a:rPr>
              <a:t> and the Bull</a:t>
            </a: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err="1" smtClean="0">
                <a:solidFill>
                  <a:srgbClr val="FFFFFF"/>
                </a:solidFill>
              </a:rPr>
              <a:t>Gustave</a:t>
            </a:r>
            <a:r>
              <a:rPr lang="en-US" sz="1400" dirty="0" smtClean="0">
                <a:solidFill>
                  <a:srgbClr val="FFFFFF"/>
                </a:solidFill>
              </a:rPr>
              <a:t> Moreau, </a:t>
            </a:r>
          </a:p>
          <a:p>
            <a:pPr algn="ctr"/>
            <a:r>
              <a:rPr lang="en-US" sz="1400" i="1" dirty="0" smtClean="0">
                <a:solidFill>
                  <a:srgbClr val="FFFFFF"/>
                </a:solidFill>
              </a:rPr>
              <a:t>c.</a:t>
            </a:r>
            <a:r>
              <a:rPr lang="en-US" sz="1400" dirty="0" smtClean="0">
                <a:solidFill>
                  <a:srgbClr val="FFFFFF"/>
                </a:solidFill>
              </a:rPr>
              <a:t>1869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6" y="6477000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 smtClean="0">
                <a:solidFill>
                  <a:srgbClr val="FFFFFF"/>
                </a:solidFill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57300" y="4800600"/>
            <a:ext cx="7720382" cy="107721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Use your up/down arrow keys and/or </a:t>
            </a:r>
          </a:p>
          <a:p>
            <a:pPr algn="ctr" eaLnBrk="0" hangingPunct="0"/>
            <a:r>
              <a:rPr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your space bar to advance the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1472" y="3804558"/>
            <a:ext cx="2286000" cy="571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5900" y="2743200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How do you find 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6784" y="4593717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in the first place?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39156" y="5728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Reading Assignments for Week 1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6" y="1472251"/>
            <a:ext cx="8229600" cy="43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257300" y="4586514"/>
            <a:ext cx="7762422" cy="17526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67442" y="3519714"/>
            <a:ext cx="8719458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REM: Don’t‘ forget the Activities . . . </a:t>
            </a:r>
          </a:p>
        </p:txBody>
      </p:sp>
    </p:spTree>
    <p:extLst>
      <p:ext uri="{BB962C8B-B14F-4D97-AF65-F5344CB8AC3E}">
        <p14:creationId xmlns:p14="http://schemas.microsoft.com/office/powerpoint/2010/main" val="1197341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085"/>
            <a:ext cx="10247086" cy="640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5442" y="224970"/>
            <a:ext cx="10252528" cy="6393544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" y="4038600"/>
            <a:ext cx="10058399" cy="2605314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if you haven’t already done so,</a:t>
            </a:r>
          </a:p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kumimoji="1" lang="en-US" sz="32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Orientation Materials</a:t>
            </a:r>
            <a:endParaRPr kumimoji="1" lang="en-US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908301" y="4982027"/>
            <a:ext cx="4249057" cy="304801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8564"/>
            <a:ext cx="8229600" cy="437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triped Right Arrow 8"/>
          <p:cNvSpPr/>
          <p:nvPr/>
        </p:nvSpPr>
        <p:spPr bwMode="auto">
          <a:xfrm rot="10800000">
            <a:off x="7421313" y="1796142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2501387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908301" y="4982027"/>
            <a:ext cx="4249057" cy="304801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8564"/>
            <a:ext cx="8229600" cy="437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0800000">
            <a:off x="7421313" y="1796142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2781300" y="1647372"/>
            <a:ext cx="4521198" cy="550621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3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908301" y="4982027"/>
            <a:ext cx="4249057" cy="304801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0" y="1468564"/>
            <a:ext cx="8229600" cy="437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2350936"/>
            <a:ext cx="8229600" cy="100186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054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3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And, for the fun of it,</a:t>
            </a:r>
          </a:p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a look at the</a:t>
            </a:r>
          </a:p>
          <a:p>
            <a:pPr marL="2400300" indent="-2400300"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“Meet Your Professor” Materials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383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613" y="4206526"/>
            <a:ext cx="9646487" cy="2437388"/>
          </a:xfrm>
          <a:prstGeom prst="rect">
            <a:avLst/>
          </a:prstGeom>
          <a:noFill/>
        </p:spPr>
        <p:txBody>
          <a:bodyPr wrap="none" lIns="91440" tIns="45720" rIns="91440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60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Why?</a:t>
            </a:r>
            <a:endParaRPr kumimoji="1" lang="en-US" sz="4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727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178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39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493474"/>
            <a:ext cx="822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Further instructions follow,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but if you want,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and your browser permits, 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clicking on the URL  that follows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in the next slide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will take you to your Moodle  home . . .</a:t>
            </a:r>
          </a:p>
          <a:p>
            <a:pPr algn="ctr"/>
            <a:endParaRPr lang="en-US" b="1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2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</p:spTree>
    <p:extLst>
      <p:ext uri="{BB962C8B-B14F-4D97-AF65-F5344CB8AC3E}">
        <p14:creationId xmlns:p14="http://schemas.microsoft.com/office/powerpoint/2010/main" val="63993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K_and_TR_reading_a_IMAG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2" y="-14513"/>
            <a:ext cx="10287000" cy="6879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4513"/>
            <a:ext cx="10287000" cy="6858000"/>
          </a:xfrm>
          <a:prstGeom prst="rect">
            <a:avLst/>
          </a:prstGeom>
          <a:solidFill>
            <a:srgbClr val="FFFFFF">
              <a:alpha val="39000"/>
            </a:srgbClr>
          </a:solidFill>
        </p:spPr>
        <p:txBody>
          <a:bodyPr wrap="none" rtlCol="0">
            <a:noAutofit/>
          </a:bodyPr>
          <a:lstStyle/>
          <a:p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1752600"/>
            <a:ext cx="8229600" cy="2437388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no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Research shows that people who know a little about their teachers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700" y="3987355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Learn more . . .</a:t>
            </a:r>
            <a:endParaRPr kumimoji="1" lang="en-US" sz="1200" b="1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4872727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Remember it better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700" y="5685972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anchor="ctr" anchorCtr="1">
            <a:spAutoFit/>
          </a:bodyPr>
          <a:lstStyle/>
          <a:p>
            <a:pPr algn="ctr" eaLnBrk="0" hangingPunct="0">
              <a:defRPr/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Have more fun learning . . . </a:t>
            </a:r>
            <a:endParaRPr kumimoji="1" lang="en-US" sz="20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4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1245500" y="2484965"/>
            <a:ext cx="77724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one more piece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of useful information </a:t>
            </a:r>
            <a:r>
              <a:rPr lang="en-US" sz="6600" b="1" dirty="0">
                <a:solidFill>
                  <a:srgbClr val="FF0000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668075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8701"/>
            <a:ext cx="9144000" cy="4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66900" y="2917210"/>
            <a:ext cx="6324600" cy="267765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At the very top of “Block 1” you will see an alphabet.  Clicking on a letter will bring you to a page that indexes course WebPages for virtually all of the scheduled topics and items in the course. </a:t>
            </a:r>
          </a:p>
        </p:txBody>
      </p:sp>
    </p:spTree>
    <p:extLst>
      <p:ext uri="{BB962C8B-B14F-4D97-AF65-F5344CB8AC3E}">
        <p14:creationId xmlns:p14="http://schemas.microsoft.com/office/powerpoint/2010/main" val="430016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8701"/>
            <a:ext cx="9144000" cy="4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485244" y="1357087"/>
            <a:ext cx="3222180" cy="274864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Striped Right Arrow 3"/>
          <p:cNvSpPr/>
          <p:nvPr/>
        </p:nvSpPr>
        <p:spPr bwMode="auto">
          <a:xfrm rot="10800000">
            <a:off x="6506913" y="1309915"/>
            <a:ext cx="1775301" cy="416365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36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8701"/>
            <a:ext cx="9144000" cy="4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0951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information is very  useful</a:t>
            </a:r>
          </a:p>
        </p:txBody>
      </p:sp>
    </p:spTree>
    <p:extLst>
      <p:ext uri="{BB962C8B-B14F-4D97-AF65-F5344CB8AC3E}">
        <p14:creationId xmlns:p14="http://schemas.microsoft.com/office/powerpoint/2010/main" val="3568313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8701"/>
            <a:ext cx="9144000" cy="4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0951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8700" y="3824276"/>
            <a:ext cx="8229600" cy="8925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useful?</a:t>
            </a:r>
          </a:p>
        </p:txBody>
      </p:sp>
    </p:spTree>
    <p:extLst>
      <p:ext uri="{BB962C8B-B14F-4D97-AF65-F5344CB8AC3E}">
        <p14:creationId xmlns:p14="http://schemas.microsoft.com/office/powerpoint/2010/main" val="2884177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8701"/>
            <a:ext cx="9144000" cy="4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0951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8700" y="3427274"/>
            <a:ext cx="8229600" cy="175432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the last three years there have been 292,000+ page visits to the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Anthropology of Europe </a:t>
            </a:r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course page . . .</a:t>
            </a:r>
          </a:p>
        </p:txBody>
      </p:sp>
    </p:spTree>
    <p:extLst>
      <p:ext uri="{BB962C8B-B14F-4D97-AF65-F5344CB8AC3E}">
        <p14:creationId xmlns:p14="http://schemas.microsoft.com/office/powerpoint/2010/main" val="3184235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8701"/>
            <a:ext cx="9144000" cy="4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28700" y="3427274"/>
            <a:ext cx="8229600" cy="1754326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the last three years there have been 292,000+ page visits to the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Anthropology of Europe </a:t>
            </a:r>
            <a:r>
              <a:rPr kumimoji="0" lang="en-US" sz="2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course page . . 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91200"/>
            <a:ext cx="9144000" cy="801985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267700" y="5881914"/>
            <a:ext cx="1143000" cy="643164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0" lang="en-US" sz="1800" i="0">
              <a:solidFill>
                <a:srgbClr val="EAEAEA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10951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2766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8701"/>
            <a:ext cx="9144000" cy="4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0951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10556" y="3276600"/>
            <a:ext cx="8229600" cy="193899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access a topic simply click on a letter to go to an index page . . .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16200000">
            <a:off x="4189510" y="2626602"/>
            <a:ext cx="1686805" cy="478159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27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6" y="2837544"/>
            <a:ext cx="5545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CC00"/>
                </a:solidFill>
                <a:hlinkClick r:id="rId3"/>
              </a:rPr>
              <a:t>https://moodle.umn.edu/</a:t>
            </a:r>
            <a:endParaRPr lang="en-US" sz="3600" b="1" dirty="0">
              <a:solidFill>
                <a:srgbClr val="FFCC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</a:rPr>
              <a:t>Continue on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7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8688" y="5820228"/>
            <a:ext cx="5981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8701"/>
            <a:ext cx="9144000" cy="4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095103"/>
            <a:ext cx="9144000" cy="50509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10556" y="3276600"/>
            <a:ext cx="8229600" cy="1938992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kumimoji="0" lang="en-US" sz="32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access a topic simply click on a letter to go to an index page . . .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674832" y="1143141"/>
            <a:ext cx="533400" cy="44341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/>
          </a:p>
        </p:txBody>
      </p:sp>
      <p:sp>
        <p:nvSpPr>
          <p:cNvPr id="8" name="Striped Right Arrow 7"/>
          <p:cNvSpPr/>
          <p:nvPr/>
        </p:nvSpPr>
        <p:spPr bwMode="auto">
          <a:xfrm rot="12277979">
            <a:off x="4209621" y="1696824"/>
            <a:ext cx="2041035" cy="525975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41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14186" y="1068050"/>
            <a:ext cx="82296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and from the index page click on the item you want . . 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iped Right Arrow 7"/>
          <p:cNvSpPr/>
          <p:nvPr/>
        </p:nvSpPr>
        <p:spPr bwMode="auto">
          <a:xfrm rot="5400000">
            <a:off x="7893957" y="451031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66558" y="28194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 for more items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triped Right Arrow 5"/>
          <p:cNvSpPr/>
          <p:nvPr/>
        </p:nvSpPr>
        <p:spPr bwMode="auto">
          <a:xfrm rot="5400000">
            <a:off x="7893957" y="451031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66558" y="3258456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 bwMode="auto">
          <a:xfrm>
            <a:off x="3467100" y="4038600"/>
            <a:ext cx="1195009" cy="481390"/>
          </a:xfrm>
          <a:custGeom>
            <a:avLst/>
            <a:gdLst>
              <a:gd name="connsiteX0" fmla="*/ 379790 w 1195009"/>
              <a:gd name="connsiteY0" fmla="*/ 2419 h 481390"/>
              <a:gd name="connsiteX1" fmla="*/ 205618 w 1195009"/>
              <a:gd name="connsiteY1" fmla="*/ 16933 h 481390"/>
              <a:gd name="connsiteX2" fmla="*/ 31447 w 1195009"/>
              <a:gd name="connsiteY2" fmla="*/ 45962 h 481390"/>
              <a:gd name="connsiteX3" fmla="*/ 16933 w 1195009"/>
              <a:gd name="connsiteY3" fmla="*/ 176590 h 481390"/>
              <a:gd name="connsiteX4" fmla="*/ 16933 w 1195009"/>
              <a:gd name="connsiteY4" fmla="*/ 321733 h 481390"/>
              <a:gd name="connsiteX5" fmla="*/ 60476 w 1195009"/>
              <a:gd name="connsiteY5" fmla="*/ 394305 h 481390"/>
              <a:gd name="connsiteX6" fmla="*/ 191104 w 1195009"/>
              <a:gd name="connsiteY6" fmla="*/ 437847 h 481390"/>
              <a:gd name="connsiteX7" fmla="*/ 263676 w 1195009"/>
              <a:gd name="connsiteY7" fmla="*/ 437847 h 481390"/>
              <a:gd name="connsiteX8" fmla="*/ 437847 w 1195009"/>
              <a:gd name="connsiteY8" fmla="*/ 466876 h 481390"/>
              <a:gd name="connsiteX9" fmla="*/ 553961 w 1195009"/>
              <a:gd name="connsiteY9" fmla="*/ 466876 h 481390"/>
              <a:gd name="connsiteX10" fmla="*/ 655561 w 1195009"/>
              <a:gd name="connsiteY10" fmla="*/ 466876 h 481390"/>
              <a:gd name="connsiteX11" fmla="*/ 713618 w 1195009"/>
              <a:gd name="connsiteY11" fmla="*/ 466876 h 481390"/>
              <a:gd name="connsiteX12" fmla="*/ 829733 w 1195009"/>
              <a:gd name="connsiteY12" fmla="*/ 481390 h 481390"/>
              <a:gd name="connsiteX13" fmla="*/ 1061961 w 1195009"/>
              <a:gd name="connsiteY13" fmla="*/ 466876 h 481390"/>
              <a:gd name="connsiteX14" fmla="*/ 1163561 w 1195009"/>
              <a:gd name="connsiteY14" fmla="*/ 394305 h 481390"/>
              <a:gd name="connsiteX15" fmla="*/ 1192590 w 1195009"/>
              <a:gd name="connsiteY15" fmla="*/ 234647 h 481390"/>
              <a:gd name="connsiteX16" fmla="*/ 1149047 w 1195009"/>
              <a:gd name="connsiteY16" fmla="*/ 205619 h 481390"/>
              <a:gd name="connsiteX17" fmla="*/ 989390 w 1195009"/>
              <a:gd name="connsiteY17" fmla="*/ 147562 h 481390"/>
              <a:gd name="connsiteX18" fmla="*/ 858761 w 1195009"/>
              <a:gd name="connsiteY18" fmla="*/ 118533 h 481390"/>
              <a:gd name="connsiteX19" fmla="*/ 670076 w 1195009"/>
              <a:gd name="connsiteY19" fmla="*/ 89505 h 481390"/>
              <a:gd name="connsiteX20" fmla="*/ 612018 w 1195009"/>
              <a:gd name="connsiteY20" fmla="*/ 89505 h 481390"/>
              <a:gd name="connsiteX21" fmla="*/ 510418 w 1195009"/>
              <a:gd name="connsiteY21" fmla="*/ 74990 h 481390"/>
              <a:gd name="connsiteX22" fmla="*/ 423333 w 1195009"/>
              <a:gd name="connsiteY22" fmla="*/ 31447 h 481390"/>
              <a:gd name="connsiteX23" fmla="*/ 379790 w 1195009"/>
              <a:gd name="connsiteY23" fmla="*/ 2419 h 48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95009" h="481390">
                <a:moveTo>
                  <a:pt x="379790" y="2419"/>
                </a:moveTo>
                <a:cubicBezTo>
                  <a:pt x="343504" y="0"/>
                  <a:pt x="263675" y="9676"/>
                  <a:pt x="205618" y="16933"/>
                </a:cubicBezTo>
                <a:cubicBezTo>
                  <a:pt x="147561" y="24190"/>
                  <a:pt x="62894" y="19353"/>
                  <a:pt x="31447" y="45962"/>
                </a:cubicBezTo>
                <a:cubicBezTo>
                  <a:pt x="0" y="72571"/>
                  <a:pt x="19352" y="130628"/>
                  <a:pt x="16933" y="176590"/>
                </a:cubicBezTo>
                <a:cubicBezTo>
                  <a:pt x="14514" y="222552"/>
                  <a:pt x="9676" y="285447"/>
                  <a:pt x="16933" y="321733"/>
                </a:cubicBezTo>
                <a:cubicBezTo>
                  <a:pt x="24190" y="358019"/>
                  <a:pt x="31448" y="374953"/>
                  <a:pt x="60476" y="394305"/>
                </a:cubicBezTo>
                <a:cubicBezTo>
                  <a:pt x="89504" y="413657"/>
                  <a:pt x="157237" y="430590"/>
                  <a:pt x="191104" y="437847"/>
                </a:cubicBezTo>
                <a:cubicBezTo>
                  <a:pt x="224971" y="445104"/>
                  <a:pt x="222552" y="433009"/>
                  <a:pt x="263676" y="437847"/>
                </a:cubicBezTo>
                <a:cubicBezTo>
                  <a:pt x="304800" y="442685"/>
                  <a:pt x="389466" y="462038"/>
                  <a:pt x="437847" y="466876"/>
                </a:cubicBezTo>
                <a:cubicBezTo>
                  <a:pt x="486228" y="471714"/>
                  <a:pt x="553961" y="466876"/>
                  <a:pt x="553961" y="466876"/>
                </a:cubicBezTo>
                <a:lnTo>
                  <a:pt x="655561" y="466876"/>
                </a:lnTo>
                <a:cubicBezTo>
                  <a:pt x="682170" y="466876"/>
                  <a:pt x="684589" y="464457"/>
                  <a:pt x="713618" y="466876"/>
                </a:cubicBezTo>
                <a:cubicBezTo>
                  <a:pt x="742647" y="469295"/>
                  <a:pt x="771676" y="481390"/>
                  <a:pt x="829733" y="481390"/>
                </a:cubicBezTo>
                <a:cubicBezTo>
                  <a:pt x="887790" y="481390"/>
                  <a:pt x="1006323" y="481390"/>
                  <a:pt x="1061961" y="466876"/>
                </a:cubicBezTo>
                <a:cubicBezTo>
                  <a:pt x="1117599" y="452362"/>
                  <a:pt x="1141790" y="433010"/>
                  <a:pt x="1163561" y="394305"/>
                </a:cubicBezTo>
                <a:cubicBezTo>
                  <a:pt x="1185332" y="355600"/>
                  <a:pt x="1195009" y="266095"/>
                  <a:pt x="1192590" y="234647"/>
                </a:cubicBezTo>
                <a:cubicBezTo>
                  <a:pt x="1190171" y="203199"/>
                  <a:pt x="1182914" y="220133"/>
                  <a:pt x="1149047" y="205619"/>
                </a:cubicBezTo>
                <a:cubicBezTo>
                  <a:pt x="1115180" y="191105"/>
                  <a:pt x="1037771" y="162076"/>
                  <a:pt x="989390" y="147562"/>
                </a:cubicBezTo>
                <a:cubicBezTo>
                  <a:pt x="941009" y="133048"/>
                  <a:pt x="911980" y="128209"/>
                  <a:pt x="858761" y="118533"/>
                </a:cubicBezTo>
                <a:cubicBezTo>
                  <a:pt x="805542" y="108857"/>
                  <a:pt x="711200" y="94343"/>
                  <a:pt x="670076" y="89505"/>
                </a:cubicBezTo>
                <a:cubicBezTo>
                  <a:pt x="628952" y="84667"/>
                  <a:pt x="638628" y="91924"/>
                  <a:pt x="612018" y="89505"/>
                </a:cubicBezTo>
                <a:cubicBezTo>
                  <a:pt x="585408" y="87086"/>
                  <a:pt x="541866" y="84666"/>
                  <a:pt x="510418" y="74990"/>
                </a:cubicBezTo>
                <a:cubicBezTo>
                  <a:pt x="478971" y="65314"/>
                  <a:pt x="452361" y="43542"/>
                  <a:pt x="423333" y="31447"/>
                </a:cubicBezTo>
                <a:cubicBezTo>
                  <a:pt x="394305" y="19352"/>
                  <a:pt x="416076" y="4838"/>
                  <a:pt x="379790" y="2419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795158" y="4113834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click on item . . . and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3670" y="128542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57072" y="127337"/>
            <a:ext cx="4158342" cy="1015663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FF"/>
                </a:solidFill>
              </a:rPr>
              <a:t>voilà</a:t>
            </a:r>
            <a:endParaRPr lang="en-US" sz="36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69799" y="1614488"/>
            <a:ext cx="5630837" cy="11079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Next Time . . .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10058400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9925762">
            <a:off x="1685420" y="1058736"/>
            <a:ext cx="3670266" cy="209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SlantUp">
              <a:avLst>
                <a:gd name="adj" fmla="val 27356"/>
              </a:avLst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Laptops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Welcome</a:t>
            </a:r>
          </a:p>
        </p:txBody>
      </p:sp>
      <p:sp>
        <p:nvSpPr>
          <p:cNvPr id="200708" name="Rectangle 3"/>
          <p:cNvSpPr>
            <a:spLocks noChangeArrowheads="1"/>
          </p:cNvSpPr>
          <p:nvPr/>
        </p:nvSpPr>
        <p:spPr bwMode="auto">
          <a:xfrm>
            <a:off x="814388" y="5988050"/>
            <a:ext cx="85201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>
                <a:solidFill>
                  <a:srgbClr val="000000"/>
                </a:solidFill>
                <a:latin typeface="Verdana" pitchFamily="34" charset="0"/>
              </a:rPr>
              <a:t>(in fact, they’re encouraged)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kumimoji="1" lang="en-US" sz="3600" b="1" i="1" dirty="0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5288" y="88174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 smtClean="0"/>
              <a:t>And, once again . . .</a:t>
            </a:r>
            <a:endParaRPr kumimoji="1"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>
            <a:gsLst>
              <a:gs pos="100000">
                <a:srgbClr val="FF0000">
                  <a:alpha val="71000"/>
                </a:srgbClr>
              </a:gs>
              <a:gs pos="17999">
                <a:srgbClr val="FEE7F2">
                  <a:alpha val="0"/>
                </a:srgbClr>
              </a:gs>
              <a:gs pos="36000">
                <a:srgbClr val="FAC77D">
                  <a:alpha val="0"/>
                </a:srgbClr>
              </a:gs>
              <a:gs pos="61000">
                <a:srgbClr val="FBA97D">
                  <a:alpha val="0"/>
                </a:srgbClr>
              </a:gs>
              <a:gs pos="82001">
                <a:srgbClr val="FBD49C">
                  <a:alpha val="0"/>
                </a:srgbClr>
              </a:gs>
              <a:gs pos="100000">
                <a:srgbClr val="FEE7F2">
                  <a:alpha val="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lstStyle/>
          <a:p>
            <a:endParaRPr kumimoji="1" lang="en-US" sz="4800" i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6050" y="0"/>
            <a:ext cx="4972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809750" y="1604189"/>
            <a:ext cx="66103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indent="-2400300" algn="ctr" eaLnBrk="0" hangingPunct="0"/>
            <a:r>
              <a:rPr kumimoji="1" lang="en-US" sz="2400" b="1" i="1" dirty="0" smtClean="0">
                <a:ln w="127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Once Again . . .</a:t>
            </a:r>
          </a:p>
          <a:p>
            <a:pPr marL="2400300" indent="-2400300" algn="ctr" eaLnBrk="0" hangingPunct="0"/>
            <a:r>
              <a:rPr kumimoji="1" lang="en-US" sz="2400" b="1" i="1" dirty="0" smtClean="0">
                <a:ln w="127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/>
            <a:r>
              <a:rPr kumimoji="1" lang="en-US" sz="44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Peoples and Cultures</a:t>
            </a:r>
          </a:p>
          <a:p>
            <a:pPr marL="2400300" indent="-2400300" algn="ctr" eaLnBrk="0" hangingPunct="0"/>
            <a:r>
              <a:rPr kumimoji="1" lang="en-US" sz="44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of Europe</a:t>
            </a:r>
            <a:endParaRPr kumimoji="1" lang="en-US" sz="4400" b="1" i="1" dirty="0" smtClean="0">
              <a:solidFill>
                <a:srgbClr val="FF0000"/>
              </a:solidFill>
            </a:endParaRPr>
          </a:p>
          <a:p>
            <a:pPr marL="2400300" indent="-2400300" algn="ctr" eaLnBrk="0" hangingPunct="0"/>
            <a:r>
              <a:rPr kumimoji="1" lang="en-US" sz="60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Enjoy</a:t>
            </a:r>
            <a:r>
              <a:rPr kumimoji="1" lang="en-US" sz="60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8100" dist="2349500" dir="18060000" algn="tl">
                    <a:srgbClr val="000000">
                      <a:alpha val="0"/>
                    </a:srgbClr>
                  </a:outerShdw>
                </a:effectLst>
              </a:rPr>
              <a:t> your stay!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857500" y="5943600"/>
            <a:ext cx="28167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/>
              <a:t>University of Minnesota Duluth</a:t>
            </a:r>
            <a:endParaRPr kumimoji="1" lang="en-US" sz="24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49039" y="5491592"/>
            <a:ext cx="18902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err="1" smtClean="0">
                <a:solidFill>
                  <a:srgbClr val="FFFFFF"/>
                </a:solidFill>
              </a:rPr>
              <a:t>Enlèvement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r>
              <a:rPr lang="en-US" sz="1400" i="1" dirty="0" err="1" smtClean="0">
                <a:solidFill>
                  <a:srgbClr val="FFFFFF"/>
                </a:solidFill>
              </a:rPr>
              <a:t>d'Europe</a:t>
            </a:r>
            <a:endParaRPr lang="en-US" sz="1400" i="1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err="1" smtClean="0">
                <a:solidFill>
                  <a:srgbClr val="FFFFFF"/>
                </a:solidFill>
              </a:rPr>
              <a:t>Nöel</a:t>
            </a:r>
            <a:r>
              <a:rPr lang="en-US" sz="1400" dirty="0" smtClean="0">
                <a:solidFill>
                  <a:srgbClr val="FFFFFF"/>
                </a:solidFill>
              </a:rPr>
              <a:t>-Nicolas </a:t>
            </a:r>
            <a:r>
              <a:rPr lang="en-US" sz="1400" dirty="0" err="1" smtClean="0">
                <a:solidFill>
                  <a:srgbClr val="FFFFFF"/>
                </a:solidFill>
              </a:rPr>
              <a:t>Coypel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1726-1727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178257" y="6291942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Tim </a:t>
            </a:r>
            <a:r>
              <a:rPr lang="en-US" sz="1200" b="1" dirty="0">
                <a:solidFill>
                  <a:srgbClr val="FFFFFF"/>
                </a:solidFill>
                <a:latin typeface="Arial"/>
              </a:rPr>
              <a:t>Roufs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’ © 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2009-2015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360586" y="6519315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 smtClean="0">
                <a:solidFill>
                  <a:srgbClr val="FFFFFF"/>
                </a:solidFill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0" y="3962400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 sure to log in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87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0" y="3962400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 sure to log in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7867491" y="1639814"/>
            <a:ext cx="1528695" cy="493786"/>
          </a:xfrm>
          <a:custGeom>
            <a:avLst/>
            <a:gdLst>
              <a:gd name="connsiteX0" fmla="*/ 1364343 w 1528695"/>
              <a:gd name="connsiteY0" fmla="*/ 391885 h 493786"/>
              <a:gd name="connsiteX1" fmla="*/ 1436914 w 1528695"/>
              <a:gd name="connsiteY1" fmla="*/ 377371 h 493786"/>
              <a:gd name="connsiteX2" fmla="*/ 1451428 w 1528695"/>
              <a:gd name="connsiteY2" fmla="*/ 333828 h 493786"/>
              <a:gd name="connsiteX3" fmla="*/ 1480457 w 1528695"/>
              <a:gd name="connsiteY3" fmla="*/ 290285 h 493786"/>
              <a:gd name="connsiteX4" fmla="*/ 1494971 w 1528695"/>
              <a:gd name="connsiteY4" fmla="*/ 246743 h 493786"/>
              <a:gd name="connsiteX5" fmla="*/ 1509485 w 1528695"/>
              <a:gd name="connsiteY5" fmla="*/ 145143 h 493786"/>
              <a:gd name="connsiteX6" fmla="*/ 1465943 w 1528695"/>
              <a:gd name="connsiteY6" fmla="*/ 130628 h 493786"/>
              <a:gd name="connsiteX7" fmla="*/ 1422400 w 1528695"/>
              <a:gd name="connsiteY7" fmla="*/ 101600 h 493786"/>
              <a:gd name="connsiteX8" fmla="*/ 1378857 w 1528695"/>
              <a:gd name="connsiteY8" fmla="*/ 87085 h 493786"/>
              <a:gd name="connsiteX9" fmla="*/ 1335314 w 1528695"/>
              <a:gd name="connsiteY9" fmla="*/ 58057 h 493786"/>
              <a:gd name="connsiteX10" fmla="*/ 1277257 w 1528695"/>
              <a:gd name="connsiteY10" fmla="*/ 43543 h 493786"/>
              <a:gd name="connsiteX11" fmla="*/ 1233714 w 1528695"/>
              <a:gd name="connsiteY11" fmla="*/ 29028 h 493786"/>
              <a:gd name="connsiteX12" fmla="*/ 1103085 w 1528695"/>
              <a:gd name="connsiteY12" fmla="*/ 0 h 493786"/>
              <a:gd name="connsiteX13" fmla="*/ 464457 w 1528695"/>
              <a:gd name="connsiteY13" fmla="*/ 14514 h 493786"/>
              <a:gd name="connsiteX14" fmla="*/ 333828 w 1528695"/>
              <a:gd name="connsiteY14" fmla="*/ 43543 h 493786"/>
              <a:gd name="connsiteX15" fmla="*/ 232228 w 1528695"/>
              <a:gd name="connsiteY15" fmla="*/ 72571 h 493786"/>
              <a:gd name="connsiteX16" fmla="*/ 174171 w 1528695"/>
              <a:gd name="connsiteY16" fmla="*/ 101600 h 493786"/>
              <a:gd name="connsiteX17" fmla="*/ 116114 w 1528695"/>
              <a:gd name="connsiteY17" fmla="*/ 116114 h 493786"/>
              <a:gd name="connsiteX18" fmla="*/ 72571 w 1528695"/>
              <a:gd name="connsiteY18" fmla="*/ 130628 h 493786"/>
              <a:gd name="connsiteX19" fmla="*/ 14514 w 1528695"/>
              <a:gd name="connsiteY19" fmla="*/ 261257 h 493786"/>
              <a:gd name="connsiteX20" fmla="*/ 0 w 1528695"/>
              <a:gd name="connsiteY20" fmla="*/ 304800 h 493786"/>
              <a:gd name="connsiteX21" fmla="*/ 29028 w 1528695"/>
              <a:gd name="connsiteY21" fmla="*/ 391885 h 493786"/>
              <a:gd name="connsiteX22" fmla="*/ 72571 w 1528695"/>
              <a:gd name="connsiteY22" fmla="*/ 406400 h 493786"/>
              <a:gd name="connsiteX23" fmla="*/ 159657 w 1528695"/>
              <a:gd name="connsiteY23" fmla="*/ 449943 h 493786"/>
              <a:gd name="connsiteX24" fmla="*/ 682171 w 1528695"/>
              <a:gd name="connsiteY24" fmla="*/ 464457 h 493786"/>
              <a:gd name="connsiteX25" fmla="*/ 1291771 w 1528695"/>
              <a:gd name="connsiteY25" fmla="*/ 478971 h 493786"/>
              <a:gd name="connsiteX26" fmla="*/ 1320800 w 1528695"/>
              <a:gd name="connsiteY26" fmla="*/ 435428 h 493786"/>
              <a:gd name="connsiteX27" fmla="*/ 1364343 w 1528695"/>
              <a:gd name="connsiteY27" fmla="*/ 391885 h 4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28695" h="493786">
                <a:moveTo>
                  <a:pt x="1364343" y="391885"/>
                </a:moveTo>
                <a:cubicBezTo>
                  <a:pt x="1383695" y="382209"/>
                  <a:pt x="1416388" y="391055"/>
                  <a:pt x="1436914" y="377371"/>
                </a:cubicBezTo>
                <a:cubicBezTo>
                  <a:pt x="1449644" y="368884"/>
                  <a:pt x="1444586" y="347512"/>
                  <a:pt x="1451428" y="333828"/>
                </a:cubicBezTo>
                <a:cubicBezTo>
                  <a:pt x="1459229" y="318226"/>
                  <a:pt x="1470781" y="304799"/>
                  <a:pt x="1480457" y="290285"/>
                </a:cubicBezTo>
                <a:cubicBezTo>
                  <a:pt x="1485295" y="275771"/>
                  <a:pt x="1488129" y="260427"/>
                  <a:pt x="1494971" y="246743"/>
                </a:cubicBezTo>
                <a:cubicBezTo>
                  <a:pt x="1515027" y="206631"/>
                  <a:pt x="1551145" y="197219"/>
                  <a:pt x="1509485" y="145143"/>
                </a:cubicBezTo>
                <a:cubicBezTo>
                  <a:pt x="1499928" y="133196"/>
                  <a:pt x="1479627" y="137470"/>
                  <a:pt x="1465943" y="130628"/>
                </a:cubicBezTo>
                <a:cubicBezTo>
                  <a:pt x="1450341" y="122827"/>
                  <a:pt x="1438002" y="109401"/>
                  <a:pt x="1422400" y="101600"/>
                </a:cubicBezTo>
                <a:cubicBezTo>
                  <a:pt x="1408716" y="94758"/>
                  <a:pt x="1392541" y="93927"/>
                  <a:pt x="1378857" y="87085"/>
                </a:cubicBezTo>
                <a:cubicBezTo>
                  <a:pt x="1363255" y="79284"/>
                  <a:pt x="1351348" y="64928"/>
                  <a:pt x="1335314" y="58057"/>
                </a:cubicBezTo>
                <a:cubicBezTo>
                  <a:pt x="1316979" y="50199"/>
                  <a:pt x="1296437" y="49023"/>
                  <a:pt x="1277257" y="43543"/>
                </a:cubicBezTo>
                <a:cubicBezTo>
                  <a:pt x="1262546" y="39340"/>
                  <a:pt x="1248425" y="33231"/>
                  <a:pt x="1233714" y="29028"/>
                </a:cubicBezTo>
                <a:cubicBezTo>
                  <a:pt x="1185891" y="15364"/>
                  <a:pt x="1152963" y="9975"/>
                  <a:pt x="1103085" y="0"/>
                </a:cubicBezTo>
                <a:lnTo>
                  <a:pt x="464457" y="14514"/>
                </a:lnTo>
                <a:cubicBezTo>
                  <a:pt x="388305" y="17560"/>
                  <a:pt x="391760" y="26991"/>
                  <a:pt x="333828" y="43543"/>
                </a:cubicBezTo>
                <a:cubicBezTo>
                  <a:pt x="297003" y="54065"/>
                  <a:pt x="267027" y="57657"/>
                  <a:pt x="232228" y="72571"/>
                </a:cubicBezTo>
                <a:cubicBezTo>
                  <a:pt x="212341" y="81094"/>
                  <a:pt x="194430" y="94003"/>
                  <a:pt x="174171" y="101600"/>
                </a:cubicBezTo>
                <a:cubicBezTo>
                  <a:pt x="155493" y="108604"/>
                  <a:pt x="135294" y="110634"/>
                  <a:pt x="116114" y="116114"/>
                </a:cubicBezTo>
                <a:cubicBezTo>
                  <a:pt x="101403" y="120317"/>
                  <a:pt x="87085" y="125790"/>
                  <a:pt x="72571" y="130628"/>
                </a:cubicBezTo>
                <a:cubicBezTo>
                  <a:pt x="26570" y="199630"/>
                  <a:pt x="49059" y="157623"/>
                  <a:pt x="14514" y="261257"/>
                </a:cubicBezTo>
                <a:lnTo>
                  <a:pt x="0" y="304800"/>
                </a:lnTo>
                <a:cubicBezTo>
                  <a:pt x="9676" y="333828"/>
                  <a:pt x="0" y="382209"/>
                  <a:pt x="29028" y="391885"/>
                </a:cubicBezTo>
                <a:cubicBezTo>
                  <a:pt x="43542" y="396723"/>
                  <a:pt x="58887" y="399558"/>
                  <a:pt x="72571" y="406400"/>
                </a:cubicBezTo>
                <a:cubicBezTo>
                  <a:pt x="106675" y="423452"/>
                  <a:pt x="119009" y="447858"/>
                  <a:pt x="159657" y="449943"/>
                </a:cubicBezTo>
                <a:cubicBezTo>
                  <a:pt x="333667" y="458867"/>
                  <a:pt x="508000" y="459619"/>
                  <a:pt x="682171" y="464457"/>
                </a:cubicBezTo>
                <a:cubicBezTo>
                  <a:pt x="1078476" y="504087"/>
                  <a:pt x="875313" y="497901"/>
                  <a:pt x="1291771" y="478971"/>
                </a:cubicBezTo>
                <a:cubicBezTo>
                  <a:pt x="1301447" y="464457"/>
                  <a:pt x="1307672" y="446915"/>
                  <a:pt x="1320800" y="435428"/>
                </a:cubicBezTo>
                <a:cubicBezTo>
                  <a:pt x="1347056" y="412454"/>
                  <a:pt x="1344991" y="401561"/>
                  <a:pt x="1364343" y="391885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7710699">
            <a:off x="7146659" y="3013118"/>
            <a:ext cx="2148114" cy="609600"/>
          </a:xfrm>
          <a:prstGeom prst="stripedRightArrow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8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3444" y="3105090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log-in page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lang="en-US" sz="1200" b="1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2565244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786" y="127725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9234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42786" y="3124140"/>
            <a:ext cx="7772400" cy="10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Your Moodle screen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will look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1864963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43223"/>
            <a:ext cx="8229600" cy="43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Your Moodle screen will look something like this . . 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43223"/>
            <a:ext cx="8229600" cy="43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8928" y="4662714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6" name="Striped Right Arrow 5"/>
          <p:cNvSpPr/>
          <p:nvPr/>
        </p:nvSpPr>
        <p:spPr bwMode="auto">
          <a:xfrm rot="5400000">
            <a:off x="8108043" y="43506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41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kumimoji="1" lang="en-US" sz="3600" b="1" i="1" dirty="0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5288" y="88174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 smtClean="0">
                <a:solidFill>
                  <a:srgbClr val="003300"/>
                </a:solidFill>
              </a:rPr>
              <a:t>And, once again . . .</a:t>
            </a:r>
            <a:endParaRPr kumimoji="1" lang="en-US" b="1" dirty="0">
              <a:solidFill>
                <a:srgbClr val="0033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0"/>
            <a:ext cx="54692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85950" y="2971800"/>
            <a:ext cx="66103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indent="-2400300" algn="ctr" eaLnBrk="0" hangingPunct="0"/>
            <a:r>
              <a:rPr kumimoji="1" lang="en-US" sz="2400" b="1" i="1" dirty="0" smtClean="0">
                <a:ln w="127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/>
            <a:r>
              <a:rPr kumimoji="1" lang="en-US" sz="40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Peoples and Cultures</a:t>
            </a:r>
          </a:p>
          <a:p>
            <a:pPr marL="2400300" indent="-2400300" algn="ctr" eaLnBrk="0" hangingPunct="0"/>
            <a:r>
              <a:rPr kumimoji="1" lang="en-US" sz="40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of Europe</a:t>
            </a:r>
            <a:endParaRPr kumimoji="1" lang="en-US" sz="4000" b="1" i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74503" y="5940623"/>
            <a:ext cx="28167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78257" y="6276201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Tim </a:t>
            </a:r>
            <a:r>
              <a:rPr lang="en-US" sz="1200" b="1" dirty="0">
                <a:solidFill>
                  <a:srgbClr val="FFFFFF"/>
                </a:solidFill>
                <a:latin typeface="Arial"/>
              </a:rPr>
              <a:t>Roufs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’ © 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2009-2015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91664" y="5533572"/>
            <a:ext cx="234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 smtClean="0">
                <a:solidFill>
                  <a:srgbClr val="FFFFFF"/>
                </a:solidFill>
              </a:rPr>
              <a:t>Europa</a:t>
            </a:r>
            <a:r>
              <a:rPr lang="en-US" sz="1400" i="1" dirty="0" smtClean="0">
                <a:solidFill>
                  <a:srgbClr val="FFFFFF"/>
                </a:solidFill>
              </a:rPr>
              <a:t> and the Bull</a:t>
            </a: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err="1" smtClean="0">
                <a:solidFill>
                  <a:srgbClr val="FFFFFF"/>
                </a:solidFill>
              </a:rPr>
              <a:t>Gustave</a:t>
            </a:r>
            <a:r>
              <a:rPr lang="en-US" sz="1400" dirty="0" smtClean="0">
                <a:solidFill>
                  <a:srgbClr val="FFFFFF"/>
                </a:solidFill>
              </a:rPr>
              <a:t> Moreau, </a:t>
            </a:r>
          </a:p>
          <a:p>
            <a:pPr algn="ctr"/>
            <a:r>
              <a:rPr lang="en-US" sz="1400" i="1" dirty="0" smtClean="0">
                <a:solidFill>
                  <a:srgbClr val="FFFFFF"/>
                </a:solidFill>
              </a:rPr>
              <a:t>c.</a:t>
            </a:r>
            <a:r>
              <a:rPr lang="en-US" sz="1400" dirty="0" smtClean="0">
                <a:solidFill>
                  <a:srgbClr val="FFFFFF"/>
                </a:solidFill>
              </a:rPr>
              <a:t>1869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6" y="6477000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 smtClean="0">
                <a:solidFill>
                  <a:srgbClr val="FFFFFF"/>
                </a:solidFill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76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1844" y="3534228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1844" y="3534228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38928" y="4662714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108043" y="43506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73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00200"/>
            <a:ext cx="8229600" cy="425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51844" y="3534228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continued</a:t>
            </a:r>
          </a:p>
        </p:txBody>
      </p:sp>
    </p:spTree>
    <p:extLst>
      <p:ext uri="{BB962C8B-B14F-4D97-AF65-F5344CB8AC3E}">
        <p14:creationId xmlns:p14="http://schemas.microsoft.com/office/powerpoint/2010/main" val="343532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2786" y="3486090"/>
            <a:ext cx="77724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And the listing for Week 1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591839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96077" y="685800"/>
            <a:ext cx="70658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The listing for Week 1 will look something like this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247900" y="1752600"/>
            <a:ext cx="5638800" cy="39624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21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855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42786" y="3676471"/>
            <a:ext cx="7772400" cy="1200329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There are usually two main parts to the listing of a week . . . </a:t>
            </a:r>
          </a:p>
        </p:txBody>
      </p:sp>
    </p:spTree>
    <p:extLst>
      <p:ext uri="{BB962C8B-B14F-4D97-AF65-F5344CB8AC3E}">
        <p14:creationId xmlns:p14="http://schemas.microsoft.com/office/powerpoint/2010/main" val="3378457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7322" y="4953000"/>
            <a:ext cx="7772400" cy="1015663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1. Presentations . . .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(Topics and Reading Assignments)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257300" y="3886200"/>
            <a:ext cx="7762422" cy="6858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8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257300" y="4572000"/>
            <a:ext cx="7762422" cy="1767114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57300" y="3810000"/>
            <a:ext cx="7772400" cy="646331"/>
          </a:xfrm>
          <a:prstGeom prst="rect">
            <a:avLst/>
          </a:prstGeom>
          <a:gradFill>
            <a:gsLst>
              <a:gs pos="37000">
                <a:srgbClr val="FFC000"/>
              </a:gs>
              <a:gs pos="50000">
                <a:srgbClr val="FFCC00"/>
              </a:gs>
              <a:gs pos="71000">
                <a:srgbClr val="FFCC00"/>
              </a:gs>
            </a:gsLst>
            <a:lin ang="5400000" scaled="0"/>
          </a:gra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 2. Activities . . . </a:t>
            </a:r>
          </a:p>
        </p:txBody>
      </p:sp>
    </p:spTree>
    <p:extLst>
      <p:ext uri="{BB962C8B-B14F-4D97-AF65-F5344CB8AC3E}">
        <p14:creationId xmlns:p14="http://schemas.microsoft.com/office/powerpoint/2010/main" val="97303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kumimoji="1" lang="en-US" sz="3600" b="1" i="1" dirty="0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5288" y="88174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 smtClean="0">
                <a:solidFill>
                  <a:srgbClr val="003300"/>
                </a:solidFill>
              </a:rPr>
              <a:t>And, once again . . .</a:t>
            </a:r>
            <a:endParaRPr kumimoji="1" lang="en-US" b="1" dirty="0">
              <a:solidFill>
                <a:srgbClr val="0033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0"/>
            <a:ext cx="54692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85950" y="2971800"/>
            <a:ext cx="66103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indent="-2400300" algn="ctr" eaLnBrk="0" hangingPunct="0"/>
            <a:r>
              <a:rPr kumimoji="1" lang="en-US" sz="2400" b="1" i="1" dirty="0" smtClean="0">
                <a:ln w="127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/>
            <a:r>
              <a:rPr kumimoji="1" lang="en-US" sz="40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Peoples and Cultures</a:t>
            </a:r>
          </a:p>
          <a:p>
            <a:pPr marL="2400300" indent="-2400300" algn="ctr" eaLnBrk="0" hangingPunct="0"/>
            <a:r>
              <a:rPr kumimoji="1" lang="en-US" sz="4000" b="1" i="1" dirty="0" smtClean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of Europe</a:t>
            </a:r>
            <a:endParaRPr kumimoji="1" lang="en-US" sz="4000" b="1" i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74503" y="5940623"/>
            <a:ext cx="28167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78257" y="6276201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Tim </a:t>
            </a:r>
            <a:r>
              <a:rPr lang="en-US" sz="1200" b="1" dirty="0">
                <a:solidFill>
                  <a:srgbClr val="FFFFFF"/>
                </a:solidFill>
                <a:latin typeface="Arial"/>
              </a:rPr>
              <a:t>Roufs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’ © 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</a:rPr>
              <a:t>2009-2015</a:t>
            </a:r>
            <a:endParaRPr lang="en-US" sz="1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91664" y="5533572"/>
            <a:ext cx="234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 smtClean="0">
                <a:solidFill>
                  <a:srgbClr val="FFFFFF"/>
                </a:solidFill>
              </a:rPr>
              <a:t>Europa</a:t>
            </a:r>
            <a:r>
              <a:rPr lang="en-US" sz="1400" i="1" dirty="0" smtClean="0">
                <a:solidFill>
                  <a:srgbClr val="FFFFFF"/>
                </a:solidFill>
              </a:rPr>
              <a:t> and the Bull</a:t>
            </a: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err="1" smtClean="0">
                <a:solidFill>
                  <a:srgbClr val="FFFFFF"/>
                </a:solidFill>
              </a:rPr>
              <a:t>Gustave</a:t>
            </a:r>
            <a:r>
              <a:rPr lang="en-US" sz="1400" dirty="0" smtClean="0">
                <a:solidFill>
                  <a:srgbClr val="FFFFFF"/>
                </a:solidFill>
              </a:rPr>
              <a:t> Moreau, </a:t>
            </a:r>
          </a:p>
          <a:p>
            <a:pPr algn="ctr"/>
            <a:r>
              <a:rPr lang="en-US" sz="1400" i="1" dirty="0" smtClean="0">
                <a:solidFill>
                  <a:srgbClr val="FFFFFF"/>
                </a:solidFill>
              </a:rPr>
              <a:t>c.</a:t>
            </a:r>
            <a:r>
              <a:rPr lang="en-US" sz="1400" dirty="0" smtClean="0">
                <a:solidFill>
                  <a:srgbClr val="FFFFFF"/>
                </a:solidFill>
              </a:rPr>
              <a:t>1869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6" y="6477000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 smtClean="0">
                <a:solidFill>
                  <a:srgbClr val="FFFFFF"/>
                </a:solidFill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86328" y="46482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kumimoji="1" lang="en-US" sz="3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 . . .</a:t>
            </a:r>
            <a:endParaRPr kumimoji="1" lang="en-US" sz="3600" b="1" i="1" dirty="0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7448" y="2267856"/>
            <a:ext cx="8778240" cy="419100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648200"/>
            <a:ext cx="8572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triped Right Arrow 8"/>
          <p:cNvSpPr/>
          <p:nvPr/>
        </p:nvSpPr>
        <p:spPr bwMode="auto">
          <a:xfrm rot="10800000">
            <a:off x="4428672" y="510540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2709813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5250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</a:rPr>
              <a:t>And the  Introduction</a:t>
            </a:r>
            <a:r>
              <a:rPr lang="en-US" b="1" i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Page will look something like this . . 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453120"/>
            <a:ext cx="8229600" cy="436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959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7448" y="2267856"/>
            <a:ext cx="8778240" cy="419100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648200"/>
            <a:ext cx="8572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triped Right Arrow 8"/>
          <p:cNvSpPr/>
          <p:nvPr/>
        </p:nvSpPr>
        <p:spPr bwMode="auto">
          <a:xfrm rot="10800000">
            <a:off x="5738586" y="5334000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  <p:sp>
        <p:nvSpPr>
          <p:cNvPr id="6" name="Rectangle 5"/>
          <p:cNvSpPr/>
          <p:nvPr/>
        </p:nvSpPr>
        <p:spPr>
          <a:xfrm>
            <a:off x="1226464" y="2677311"/>
            <a:ext cx="7772400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be sure to Update Your Moodle Profile </a:t>
            </a:r>
            <a:br>
              <a:rPr lang="en-US" sz="3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as part of your introduction</a:t>
            </a:r>
            <a:endParaRPr lang="en-US" sz="3200" b="1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348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8882" y="2508794"/>
            <a:ext cx="877824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</p:spTree>
    <p:extLst>
      <p:ext uri="{BB962C8B-B14F-4D97-AF65-F5344CB8AC3E}">
        <p14:creationId xmlns:p14="http://schemas.microsoft.com/office/powerpoint/2010/main" val="3622820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1072" y="2500086"/>
            <a:ext cx="8778240" cy="3931920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Week 2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A6A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648200"/>
            <a:ext cx="8572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iped Right Arrow 4"/>
          <p:cNvSpPr/>
          <p:nvPr/>
        </p:nvSpPr>
        <p:spPr bwMode="auto">
          <a:xfrm rot="10800000">
            <a:off x="4689930" y="5548085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/>
          </a:p>
        </p:txBody>
      </p:sp>
    </p:spTree>
    <p:extLst>
      <p:ext uri="{BB962C8B-B14F-4D97-AF65-F5344CB8AC3E}">
        <p14:creationId xmlns:p14="http://schemas.microsoft.com/office/powerpoint/2010/main" val="2675908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05756" y="4048518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The  “Pre Assessment” Materials will look something like the following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52500" y="8190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</a:rPr>
              <a:t>And the  “Pre Assessment” Materials will look something like this . . 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46853"/>
            <a:ext cx="8229600" cy="43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648200"/>
            <a:ext cx="8572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5586" y="1168400"/>
            <a:ext cx="8778240" cy="5294086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and, just for the fun of it, have a look around at the rest of the materials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52950"/>
            <a:ext cx="8572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0800000">
            <a:off x="6344556" y="5671458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94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914400"/>
            <a:ext cx="8229600" cy="564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52500" y="3810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</a:rPr>
              <a:t>And the  first </a:t>
            </a:r>
            <a:r>
              <a:rPr lang="en-US" b="1" i="1" dirty="0" smtClean="0">
                <a:solidFill>
                  <a:srgbClr val="FFFFFF"/>
                </a:solidFill>
                <a:latin typeface="Arial"/>
              </a:rPr>
              <a:t>Forum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  Materials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800056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648200"/>
            <a:ext cx="8572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1072" y="1139372"/>
            <a:ext cx="8778240" cy="5323114"/>
          </a:xfrm>
          <a:prstGeom prst="rect">
            <a:avLst/>
          </a:prstGeom>
          <a:solidFill>
            <a:srgbClr val="FFCC00">
              <a:alpha val="75000"/>
            </a:srgbClr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t" anchorCtr="0">
            <a:noAutofit/>
          </a:bodyPr>
          <a:lstStyle/>
          <a:p>
            <a:pPr algn="ctr"/>
            <a:endParaRPr lang="en-US" sz="3600" b="1" dirty="0" smtClean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The first week . . . 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introduce yourself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do the Pre-Assessment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  <a:latin typeface="Arial"/>
              </a:rPr>
              <a:t>join in on the Forum Discussion</a:t>
            </a:r>
          </a:p>
          <a:p>
            <a:pPr marL="1204913" lvl="2" indent="-290513">
              <a:buFont typeface="Arial" pitchFamily="34" charset="0"/>
              <a:buChar char="•"/>
              <a:tabLst>
                <a:tab pos="1379538" algn="l"/>
              </a:tabLst>
            </a:pPr>
            <a:r>
              <a:rPr lang="en-US" sz="3200" b="1" dirty="0" smtClean="0">
                <a:solidFill>
                  <a:srgbClr val="0C0600"/>
                </a:solidFill>
                <a:latin typeface="Arial"/>
              </a:rPr>
              <a:t>and, just for the fun of it, have a look around at the rest of the materials</a:t>
            </a:r>
          </a:p>
        </p:txBody>
      </p:sp>
    </p:spTree>
    <p:extLst>
      <p:ext uri="{BB962C8B-B14F-4D97-AF65-F5344CB8AC3E}">
        <p14:creationId xmlns:p14="http://schemas.microsoft.com/office/powerpoint/2010/main" val="2854361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257300" y="1205330"/>
            <a:ext cx="7772400" cy="46474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</a:rPr>
              <a:t>One item you will see often </a:t>
            </a:r>
            <a:r>
              <a:rPr kumimoji="1" lang="en-US" sz="3600" dirty="0" smtClean="0">
                <a:solidFill>
                  <a:srgbClr val="FFFFFF"/>
                </a:solidFill>
              </a:rPr>
              <a:t>(and often repeated)</a:t>
            </a:r>
            <a:r>
              <a:rPr kumimoji="1" lang="en-US" sz="3600" b="1" dirty="0" smtClean="0">
                <a:solidFill>
                  <a:srgbClr val="FFFFFF"/>
                </a:solidFill>
              </a:rPr>
              <a:t> is that American Anthropology traditionally has a four-fold approach to the study of humans and closely related species.</a:t>
            </a:r>
            <a:br>
              <a:rPr kumimoji="1" lang="en-US" sz="3600" b="1" dirty="0" smtClean="0">
                <a:solidFill>
                  <a:srgbClr val="FFFFFF"/>
                </a:solidFill>
              </a:rPr>
            </a:br>
            <a:endParaRPr kumimoji="1" lang="en-US" sz="3600" b="1" dirty="0" smtClean="0">
              <a:solidFill>
                <a:srgbClr val="FFFFFF"/>
              </a:solidFill>
            </a:endParaRPr>
          </a:p>
          <a:p>
            <a:pPr algn="ctr" eaLnBrk="0" hangingPunct="0"/>
            <a:r>
              <a:rPr kumimoji="1" lang="en-US" sz="4400" b="1" dirty="0" smtClean="0">
                <a:solidFill>
                  <a:srgbClr val="000000"/>
                </a:solidFill>
              </a:rPr>
              <a:t>These four fields include . . .</a:t>
            </a:r>
            <a:endParaRPr kumimoji="1" lang="en-US" sz="4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12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247900" y="1752600"/>
            <a:ext cx="5638800" cy="39624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The listing for Week 1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521014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3406260"/>
            <a:ext cx="8229600" cy="9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You may also access your Moodle folder </a:t>
            </a:r>
            <a:r>
              <a:rPr lang="en-US" sz="3600" b="1" i="1" dirty="0" smtClean="0">
                <a:solidFill>
                  <a:srgbClr val="FFFFFF"/>
                </a:solidFill>
                <a:latin typeface="Times New Roman"/>
              </a:rPr>
              <a:t>via</a:t>
            </a:r>
            <a:r>
              <a:rPr lang="en-US" sz="3600" b="1" dirty="0" smtClean="0">
                <a:solidFill>
                  <a:srgbClr val="FFFFFF"/>
                </a:solidFill>
                <a:latin typeface="Times New Roman"/>
              </a:rPr>
              <a:t> the  Main UMD WebPage 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395514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488528"/>
            <a:ext cx="8229600" cy="56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604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4186" y="388257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endParaRPr lang="en-US" sz="2800" b="1" dirty="0" smtClean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</a:rPr>
              <a:t>OneStop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 For Current Students”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(not the image that will appear)</a:t>
            </a:r>
          </a:p>
          <a:p>
            <a:pPr algn="ctr"/>
            <a:endParaRPr lang="en-US" sz="2800" b="1" dirty="0" smtClean="0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250252" y="6272702"/>
            <a:ext cx="1752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www.d.umn.edu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395514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521186"/>
            <a:ext cx="8229600" cy="56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triped Right Arrow 4"/>
          <p:cNvSpPr/>
          <p:nvPr/>
        </p:nvSpPr>
        <p:spPr bwMode="auto">
          <a:xfrm rot="8326727">
            <a:off x="3443113" y="4197584"/>
            <a:ext cx="2148114" cy="503802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77470" y="457200"/>
            <a:ext cx="8229600" cy="8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Main UMD WebPage  . . .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Times New Roman"/>
              </a:rPr>
              <a:t>(this image changes)</a:t>
            </a:r>
          </a:p>
        </p:txBody>
      </p:sp>
    </p:spTree>
    <p:extLst>
      <p:ext uri="{BB962C8B-B14F-4D97-AF65-F5344CB8AC3E}">
        <p14:creationId xmlns:p14="http://schemas.microsoft.com/office/powerpoint/2010/main" val="2059135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479208" y="6272702"/>
            <a:ext cx="3294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000000"/>
                </a:solidFill>
                <a:hlinkClick r:id="rId4"/>
              </a:rPr>
              <a:t>http://www.d.umn.edu/students/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8250" y="12763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triped Right Arrow 9"/>
          <p:cNvSpPr/>
          <p:nvPr/>
        </p:nvSpPr>
        <p:spPr bwMode="auto">
          <a:xfrm rot="5400000">
            <a:off x="4256313" y="4827813"/>
            <a:ext cx="162197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38928" y="38100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</p:spTree>
    <p:extLst>
      <p:ext uri="{BB962C8B-B14F-4D97-AF65-F5344CB8AC3E}">
        <p14:creationId xmlns:p14="http://schemas.microsoft.com/office/powerpoint/2010/main" val="3840538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14186" y="3990462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  <p:sp>
        <p:nvSpPr>
          <p:cNvPr id="11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05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  <p:sp>
        <p:nvSpPr>
          <p:cNvPr id="11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3670" y="12954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triped Right Arrow 8"/>
          <p:cNvSpPr/>
          <p:nvPr/>
        </p:nvSpPr>
        <p:spPr bwMode="auto">
          <a:xfrm rot="10800000">
            <a:off x="4838701" y="4705349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52500" y="3304662"/>
            <a:ext cx="8396514" cy="6577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</p:spTree>
    <p:extLst>
      <p:ext uri="{BB962C8B-B14F-4D97-AF65-F5344CB8AC3E}">
        <p14:creationId xmlns:p14="http://schemas.microsoft.com/office/powerpoint/2010/main" val="2194354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“Technology Resources for Students” . . .</a:t>
            </a:r>
          </a:p>
        </p:txBody>
      </p:sp>
      <p:sp>
        <p:nvSpPr>
          <p:cNvPr id="11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3670" y="12954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3933825"/>
            <a:ext cx="3067050" cy="178117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8" name="Striped Right Arrow 7"/>
          <p:cNvSpPr/>
          <p:nvPr/>
        </p:nvSpPr>
        <p:spPr bwMode="auto">
          <a:xfrm rot="10800000">
            <a:off x="4642759" y="5014685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44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99672" y="3976914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then 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93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257300" y="1174553"/>
            <a:ext cx="7772400" cy="470898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7F7F7F"/>
                </a:solidFill>
              </a:rPr>
              <a:t>One item you will see often </a:t>
            </a:r>
            <a:r>
              <a:rPr kumimoji="1" lang="en-US" sz="3600" dirty="0" smtClean="0">
                <a:solidFill>
                  <a:srgbClr val="7F7F7F"/>
                </a:solidFill>
              </a:rPr>
              <a:t>(and often repeated)</a:t>
            </a:r>
            <a:r>
              <a:rPr kumimoji="1" lang="en-US" sz="3600" b="1" dirty="0" smtClean="0">
                <a:solidFill>
                  <a:srgbClr val="7F7F7F"/>
                </a:solidFill>
              </a:rPr>
              <a:t> is that American Anthropology traditionally has a four-fold approach to the study of humans and closely related species.</a:t>
            </a:r>
            <a:br>
              <a:rPr kumimoji="1" lang="en-US" sz="3600" b="1" dirty="0" smtClean="0">
                <a:solidFill>
                  <a:srgbClr val="7F7F7F"/>
                </a:solidFill>
              </a:rPr>
            </a:br>
            <a:endParaRPr kumimoji="1" lang="en-US" sz="3600" b="1" dirty="0" smtClean="0">
              <a:solidFill>
                <a:srgbClr val="7F7F7F"/>
              </a:solidFill>
            </a:endParaRPr>
          </a:p>
          <a:p>
            <a:pPr algn="ctr" eaLnBrk="0" hangingPunct="0"/>
            <a:r>
              <a:rPr kumimoji="1" lang="en-US" sz="4400" b="1" dirty="0" smtClean="0">
                <a:solidFill>
                  <a:srgbClr val="FFFFFF"/>
                </a:solidFill>
              </a:rPr>
              <a:t>These four fields include . . .</a:t>
            </a:r>
            <a:endParaRPr kumimoji="1"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98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272" y="129177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triped Right Arrow 10"/>
          <p:cNvSpPr/>
          <p:nvPr/>
        </p:nvSpPr>
        <p:spPr bwMode="auto">
          <a:xfrm rot="10800000">
            <a:off x="4595586" y="4731654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09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5070" y="74289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 New Roman"/>
              </a:rPr>
              <a:t>click on “Moodle Support” . . .</a:t>
            </a:r>
          </a:p>
        </p:txBody>
      </p:sp>
      <p:sp>
        <p:nvSpPr>
          <p:cNvPr id="9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73222" y="6272702"/>
            <a:ext cx="370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b="1" dirty="0" smtClean="0">
                <a:solidFill>
                  <a:srgbClr val="EAEAEA"/>
                </a:solidFill>
              </a:rPr>
              <a:t>http://www.d.umn.edu/itss/students/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28542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3011" y="3695700"/>
            <a:ext cx="4295775" cy="1104900"/>
          </a:xfrm>
          <a:prstGeom prst="rect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8" name="Striped Right Arrow 7"/>
          <p:cNvSpPr/>
          <p:nvPr/>
        </p:nvSpPr>
        <p:spPr bwMode="auto">
          <a:xfrm rot="10800000">
            <a:off x="5128986" y="4082142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34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3444" y="3105090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log-in page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  <a:p>
            <a:pPr algn="ctr"/>
            <a:endParaRPr lang="en-US" sz="1200" b="1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(that’s the log-in information you use for your e-mail)</a:t>
            </a:r>
          </a:p>
        </p:txBody>
      </p:sp>
    </p:spTree>
    <p:extLst>
      <p:ext uri="{BB962C8B-B14F-4D97-AF65-F5344CB8AC3E}">
        <p14:creationId xmlns:p14="http://schemas.microsoft.com/office/powerpoint/2010/main" val="1444686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6858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Log in using your “x.500” information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786" y="127725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158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7958" y="4004976"/>
            <a:ext cx="922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Moodle “home” 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81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928" y="6858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Moodle “home” will look something like this . . 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28" y="1463766"/>
            <a:ext cx="82296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401949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Select  Peoples and Cultures of Europe .  .  . 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3928" y="6858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Your Moodle “home” will look something like this . . 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28" y="1463766"/>
            <a:ext cx="82296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171700" y="3995058"/>
            <a:ext cx="5638800" cy="729342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0800000">
            <a:off x="5372101" y="4100285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30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3900" y="729342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The “First-Day” Handout information below </a:t>
            </a:r>
            <a:r>
              <a:rPr lang="en-US" sz="2400" b="1" dirty="0" err="1" smtClean="0">
                <a:solidFill>
                  <a:srgbClr val="FFFFFF"/>
                </a:solidFill>
              </a:rPr>
              <a:t>Europa</a:t>
            </a:r>
            <a:r>
              <a:rPr lang="en-US" sz="2400" b="1" dirty="0" smtClean="0">
                <a:solidFill>
                  <a:srgbClr val="FFFFFF"/>
                </a:solidFill>
              </a:rPr>
              <a:t> . . 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0" y="1468564"/>
            <a:ext cx="8229600" cy="437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142016" y="5334000"/>
            <a:ext cx="1752600" cy="410029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Striped Right Arrow 9"/>
          <p:cNvSpPr/>
          <p:nvPr/>
        </p:nvSpPr>
        <p:spPr bwMode="auto">
          <a:xfrm rot="10800000">
            <a:off x="6057901" y="5257799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729342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Select Prehistoric Cultures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41678" y="6272702"/>
            <a:ext cx="2569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600" b="1" dirty="0" smtClean="0">
                <a:solidFill>
                  <a:srgbClr val="FFFFFF"/>
                </a:solidFill>
              </a:rPr>
              <a:t>https://moodle.umn.edu/</a:t>
            </a:r>
            <a:endParaRPr kumimoji="1"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7300" y="2949476"/>
            <a:ext cx="7772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The “First-Day” Handout information contains the basic information . . . </a:t>
            </a:r>
          </a:p>
          <a:p>
            <a:pPr algn="ctr"/>
            <a:endParaRPr lang="en-US" sz="32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It look something like the following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485900" y="1862112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4000" b="1" dirty="0" smtClean="0">
                <a:solidFill>
                  <a:srgbClr val="FFFFFF">
                    <a:lumMod val="50000"/>
                  </a:srgbClr>
                </a:solidFill>
                <a:latin typeface="Verdana" pitchFamily="34" charset="0"/>
              </a:rPr>
              <a:t>American Anthropology</a:t>
            </a:r>
            <a:endParaRPr kumimoji="1" lang="en-US" sz="4000" b="1" dirty="0">
              <a:solidFill>
                <a:srgbClr val="FFFFFF">
                  <a:lumMod val="50000"/>
                </a:srgbClr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05101" y="2743206"/>
            <a:ext cx="57912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smtClean="0">
                <a:solidFill>
                  <a:srgbClr val="FFFFFF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smtClean="0">
                <a:solidFill>
                  <a:srgbClr val="FFFFFF"/>
                </a:solidFill>
                <a:latin typeface="Verdana" pitchFamily="34" charset="0"/>
              </a:rPr>
              <a:t>Physical / biological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smtClean="0">
                <a:solidFill>
                  <a:srgbClr val="FFFFFF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smtClean="0">
                <a:solidFill>
                  <a:srgbClr val="FFFFFF"/>
                </a:solidFill>
                <a:latin typeface="Verdana" pitchFamily="34" charset="0"/>
              </a:rPr>
              <a:t>linguistics</a:t>
            </a:r>
            <a:endParaRPr kumimoji="1" lang="en-US" sz="32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91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31165"/>
            <a:ext cx="8229600" cy="440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31165"/>
            <a:ext cx="8229600" cy="440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38928" y="51816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7" name="Striped Right Arrow 6"/>
          <p:cNvSpPr/>
          <p:nvPr/>
        </p:nvSpPr>
        <p:spPr bwMode="auto">
          <a:xfrm rot="5400000">
            <a:off x="8108043" y="41220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06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000323" y="570590"/>
            <a:ext cx="65694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Basic Contact Information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76828"/>
            <a:ext cx="8229600" cy="436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000323" y="570590"/>
            <a:ext cx="65694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Basic Contact Information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76828"/>
            <a:ext cx="8229600" cy="436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8928" y="518160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scroll down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8108043" y="4122057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48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03503" y="418190"/>
            <a:ext cx="4458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6" y="1542143"/>
            <a:ext cx="8229600" cy="431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325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0517" y="418190"/>
            <a:ext cx="3804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Grader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76828"/>
            <a:ext cx="8229600" cy="437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042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94168" y="418190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Basic Text Information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63766"/>
            <a:ext cx="82296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94168" y="418190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Basic Text Information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28635"/>
            <a:ext cx="8229600" cy="462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309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94168" y="418190"/>
            <a:ext cx="56769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Basic Text Information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63766"/>
            <a:ext cx="82296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33814" y="3733800"/>
            <a:ext cx="6196946" cy="107721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3200" b="1" dirty="0" smtClean="0">
                <a:solidFill>
                  <a:srgbClr val="0C0600"/>
                </a:solidFill>
              </a:rPr>
              <a:t>including information on purchasing texts . . .</a:t>
            </a:r>
            <a:endParaRPr kumimoji="1" lang="en-US" sz="3200" b="1" dirty="0">
              <a:solidFill>
                <a:srgbClr val="0C0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17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475649" y="342900"/>
            <a:ext cx="10008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800" dirty="0">
                <a:solidFill>
                  <a:srgbClr val="000000"/>
                </a:solidFill>
                <a:hlinkClick r:id="rId2"/>
              </a:rPr>
              <a:t>Text</a:t>
            </a:r>
            <a:r>
              <a:rPr kumimoji="1" lang="en-US" sz="4400" dirty="0">
                <a:solidFill>
                  <a:srgbClr val="000000"/>
                </a:solidFill>
              </a:rPr>
              <a:t>:</a:t>
            </a:r>
            <a:endParaRPr kumimoji="1" lang="en-US" sz="4400" i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416" y="12954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80396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475649" y="342900"/>
            <a:ext cx="10008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800" dirty="0">
                <a:solidFill>
                  <a:srgbClr val="000000"/>
                </a:solidFill>
                <a:hlinkClick r:id="rId2"/>
              </a:rPr>
              <a:t>Text</a:t>
            </a:r>
            <a:r>
              <a:rPr kumimoji="1" lang="en-US" sz="4400" dirty="0">
                <a:solidFill>
                  <a:srgbClr val="000000"/>
                </a:solidFill>
              </a:rPr>
              <a:t>:</a:t>
            </a:r>
            <a:endParaRPr kumimoji="1" lang="en-US" sz="4400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3144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1844" y="21906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Moodle “Block 1”</a:t>
            </a:r>
          </a:p>
        </p:txBody>
      </p:sp>
    </p:spTree>
    <p:extLst>
      <p:ext uri="{BB962C8B-B14F-4D97-AF65-F5344CB8AC3E}">
        <p14:creationId xmlns:p14="http://schemas.microsoft.com/office/powerpoint/2010/main" val="839906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1844" y="21906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Moodle “Block 1”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552700" y="3265714"/>
            <a:ext cx="4800600" cy="1487714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88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1844" y="2190690"/>
            <a:ext cx="4158342" cy="400110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Moodle “Block 1”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3286125"/>
            <a:ext cx="8086725" cy="2276475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iped Right Arrow 7"/>
          <p:cNvSpPr/>
          <p:nvPr/>
        </p:nvSpPr>
        <p:spPr bwMode="auto">
          <a:xfrm rot="10800000">
            <a:off x="3425779" y="3624541"/>
            <a:ext cx="1613910" cy="45800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84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75824"/>
            <a:ext cx="8229600" cy="437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225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63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28542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979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28179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9813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3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Governing Procedures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28179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62783" y="2410361"/>
            <a:ext cx="6939721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Governing Procedures</a:t>
            </a:r>
          </a:p>
          <a:p>
            <a:pPr algn="ctr" eaLnBrk="0" hangingPunct="0"/>
            <a:r>
              <a:rPr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note on Extra Credit Papers</a:t>
            </a:r>
            <a:endParaRPr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308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22217" y="6339114"/>
            <a:ext cx="5209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 dirty="0" smtClean="0">
                <a:solidFill>
                  <a:srgbClr val="FF0000"/>
                </a:solidFill>
                <a:hlinkClick r:id="rId2"/>
              </a:rPr>
              <a:t>http://www.d.umn.edu/cla/faculty/troufs/anth3635/cehandout_first-day.html</a:t>
            </a:r>
            <a:endParaRPr kumimoji="1" lang="en-US" sz="1200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2999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0244" y="1876961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Facilities</a:t>
            </a:r>
          </a:p>
          <a:p>
            <a:pPr algn="ctr" eaLnBrk="0" hangingPunct="0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Information</a:t>
            </a:r>
            <a:endParaRPr lang="en-US" sz="40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449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9089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03503" y="418190"/>
            <a:ext cx="4458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67972"/>
            <a:ext cx="9144000" cy="478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501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03503" y="418190"/>
            <a:ext cx="4458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67972"/>
            <a:ext cx="9144000" cy="478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09272" y="3352800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requirements, due dates, and grades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42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03503" y="418190"/>
            <a:ext cx="4458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67972"/>
            <a:ext cx="9144000" cy="478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09272" y="3352800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requirements, due dates, and grades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10478956">
            <a:off x="3033644" y="1927631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29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03503" y="418190"/>
            <a:ext cx="4458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67972"/>
            <a:ext cx="9144000" cy="478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09272" y="3352800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requirements, due dates, and grades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1828800"/>
            <a:ext cx="3248025" cy="1019175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000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03503" y="418190"/>
            <a:ext cx="4458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Moodle “Block 1”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67972"/>
            <a:ext cx="9144000" cy="478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09272" y="3352800"/>
            <a:ext cx="7086600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requirements, due dates, and grades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1828800"/>
            <a:ext cx="3248025" cy="1019175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triped Right Arrow 8"/>
          <p:cNvSpPr/>
          <p:nvPr/>
        </p:nvSpPr>
        <p:spPr bwMode="auto">
          <a:xfrm rot="10478956">
            <a:off x="1738244" y="2187169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34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34740" y="418190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kumimoji="1"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0" y="442686"/>
            <a:ext cx="2286000" cy="5715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2005651"/>
            <a:ext cx="8229600" cy="43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456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34740" y="418190"/>
            <a:ext cx="6995826" cy="132343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                 Gradebook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look something like this</a:t>
            </a:r>
            <a:endParaRPr kumimoji="1" lang="en-US" sz="4000" b="1" dirty="0">
              <a:solidFill>
                <a:srgbClr val="0C0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0" y="442686"/>
            <a:ext cx="2286000" cy="5715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2005651"/>
            <a:ext cx="8229600" cy="43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23348" y="3505200"/>
            <a:ext cx="6596752" cy="1938992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FF0000"/>
                </a:solidFill>
              </a:rPr>
              <a:t>it lists course requirements, due dates, options, and grades . . .</a:t>
            </a:r>
            <a:endParaRPr kumimoji="1"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81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43223"/>
            <a:ext cx="8229600" cy="43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87233" y="1568531"/>
            <a:ext cx="4289956" cy="1323439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</a:rPr>
              <a:t>Back to the main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</a:rPr>
              <a:t>Moodle page</a:t>
            </a:r>
            <a:endParaRPr kumimoji="1" lang="en-US" sz="4000" b="1" dirty="0">
              <a:solidFill>
                <a:srgbClr val="0C0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2400300" y="3200400"/>
            <a:ext cx="5334000" cy="3200400"/>
          </a:xfrm>
          <a:prstGeom prst="roundRect">
            <a:avLst/>
          </a:prstGeom>
          <a:noFill/>
          <a:ln w="76200" cap="flat" cmpd="sng" algn="ctr">
            <a:solidFill>
              <a:srgbClr val="0C0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05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2400300" y="3200400"/>
            <a:ext cx="5334000" cy="1600200"/>
          </a:xfrm>
          <a:prstGeom prst="roundRect">
            <a:avLst/>
          </a:prstGeom>
          <a:noFill/>
          <a:ln w="76200" cap="flat" cmpd="sng" algn="ctr">
            <a:solidFill>
              <a:srgbClr val="0C0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06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odle_logo_2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1472" y="3810000"/>
            <a:ext cx="2286000" cy="5715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828800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thing . . . </a:t>
            </a:r>
          </a:p>
          <a:p>
            <a:pPr marL="2400300" indent="-2400300" algn="ctr" eaLnBrk="0" hangingPunct="0">
              <a:defRPr/>
            </a:pPr>
            <a:r>
              <a:rPr kumimoji="1" lang="en-US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</a:rPr>
              <a:t>(if you are not already in Moodle)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go to your </a:t>
            </a:r>
            <a:endParaRPr kumimoji="1" lang="en-US" sz="44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638043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course management site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check it out . . .</a:t>
            </a:r>
            <a:endParaRPr kumimoji="1" lang="en-US" sz="44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2400300" y="3200400"/>
            <a:ext cx="5334000" cy="1600200"/>
          </a:xfrm>
          <a:prstGeom prst="roundRect">
            <a:avLst/>
          </a:prstGeom>
          <a:noFill/>
          <a:ln w="76200" cap="flat" cmpd="sng" algn="ctr">
            <a:solidFill>
              <a:srgbClr val="0C0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625536"/>
            <a:ext cx="8229600" cy="232746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396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462314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2400300" y="3200400"/>
            <a:ext cx="5334000" cy="1600200"/>
          </a:xfrm>
          <a:prstGeom prst="roundRect">
            <a:avLst/>
          </a:prstGeom>
          <a:noFill/>
          <a:ln w="76200" cap="flat" cmpd="sng" algn="ctr">
            <a:solidFill>
              <a:srgbClr val="0C0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625536"/>
            <a:ext cx="8229600" cy="232746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iped Right Arrow 6"/>
          <p:cNvSpPr/>
          <p:nvPr/>
        </p:nvSpPr>
        <p:spPr bwMode="auto">
          <a:xfrm rot="10149666">
            <a:off x="2957602" y="3154108"/>
            <a:ext cx="2148114" cy="45800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660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9315" y="3352800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“Major Due Dates” is a handy site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79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00200"/>
            <a:ext cx="8229600" cy="425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400300" y="2084696"/>
            <a:ext cx="5334000" cy="1981200"/>
          </a:xfrm>
          <a:prstGeom prst="roundRect">
            <a:avLst/>
          </a:prstGeom>
          <a:noFill/>
          <a:ln w="76200" cap="flat" cmpd="sng" algn="ctr">
            <a:solidFill>
              <a:srgbClr val="0C0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2925" y="5105400"/>
            <a:ext cx="18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4525" y="2590800"/>
            <a:ext cx="185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128786"/>
            <a:ext cx="8229600" cy="31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073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00200"/>
            <a:ext cx="8229600" cy="425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400300" y="3989696"/>
            <a:ext cx="5334000" cy="887104"/>
          </a:xfrm>
          <a:prstGeom prst="roundRect">
            <a:avLst/>
          </a:prstGeom>
          <a:noFill/>
          <a:ln w="76200" cap="flat" cmpd="sng" algn="ctr">
            <a:solidFill>
              <a:srgbClr val="0C0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70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00200"/>
            <a:ext cx="8229600" cy="425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778753"/>
            <a:ext cx="8229600" cy="1174247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54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00200"/>
            <a:ext cx="8229600" cy="425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400300" y="4786952"/>
            <a:ext cx="5334000" cy="887104"/>
          </a:xfrm>
          <a:prstGeom prst="roundRect">
            <a:avLst/>
          </a:prstGeom>
          <a:noFill/>
          <a:ln w="76200" cap="flat" cmpd="sng" algn="ctr">
            <a:solidFill>
              <a:srgbClr val="0C0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20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7300" y="609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“Block 1” contains the basic information on the course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00200"/>
            <a:ext cx="8229600" cy="425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876800"/>
            <a:ext cx="8229600" cy="133053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035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" y="1443223"/>
            <a:ext cx="8229600" cy="43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87233" y="1568531"/>
            <a:ext cx="4289956" cy="1323439"/>
          </a:xfrm>
          <a:prstGeom prst="rect">
            <a:avLst/>
          </a:prstGeom>
          <a:solidFill>
            <a:srgbClr val="FFCC00"/>
          </a:solidFill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</a:rPr>
              <a:t>Back to the main</a:t>
            </a:r>
          </a:p>
          <a:p>
            <a:pPr algn="ctr" eaLnBrk="0" hangingPunct="0"/>
            <a:r>
              <a:rPr kumimoji="1" lang="en-US" sz="4000" b="1" dirty="0" smtClean="0">
                <a:solidFill>
                  <a:srgbClr val="0C0600"/>
                </a:solidFill>
              </a:rPr>
              <a:t>Moodle page</a:t>
            </a:r>
            <a:endParaRPr kumimoji="1" lang="en-US" sz="4000" b="1" dirty="0">
              <a:solidFill>
                <a:srgbClr val="0C06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3758" y="45352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REM</a:t>
            </a:r>
          </a:p>
        </p:txBody>
      </p:sp>
      <p:sp>
        <p:nvSpPr>
          <p:cNvPr id="7" name="Striped Right Arrow 6"/>
          <p:cNvSpPr/>
          <p:nvPr/>
        </p:nvSpPr>
        <p:spPr bwMode="auto">
          <a:xfrm rot="5400000">
            <a:off x="7543800" y="3771900"/>
            <a:ext cx="3276600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85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" y="457200"/>
            <a:ext cx="8648700" cy="5943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257300" y="4114800"/>
            <a:ext cx="7762422" cy="457200"/>
          </a:xfrm>
          <a:prstGeom prst="round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13758" y="4992469"/>
            <a:ext cx="7772400" cy="646331"/>
          </a:xfrm>
          <a:prstGeom prst="rect">
            <a:avLst/>
          </a:prstGeom>
          <a:solidFill>
            <a:srgbClr val="FFCC00"/>
          </a:solidFill>
          <a:ln w="9525">
            <a:gradFill>
              <a:gsLst>
                <a:gs pos="0">
                  <a:srgbClr val="FFCF8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/>
              </a:rPr>
              <a:t>Reading Assignments</a:t>
            </a:r>
          </a:p>
        </p:txBody>
      </p:sp>
    </p:spTree>
    <p:extLst>
      <p:ext uri="{BB962C8B-B14F-4D97-AF65-F5344CB8AC3E}">
        <p14:creationId xmlns:p14="http://schemas.microsoft.com/office/powerpoint/2010/main" val="1323436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Marble">
  <a:themeElements>
    <a:clrScheme name="4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4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Marble">
  <a:themeElements>
    <a:clrScheme name="4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4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8167</TotalTime>
  <Words>1966</Words>
  <Application>Microsoft Office PowerPoint</Application>
  <PresentationFormat>35mm Slides</PresentationFormat>
  <Paragraphs>321</Paragraphs>
  <Slides>129</Slides>
  <Notes>26</Notes>
  <HiddenSlides>6</HiddenSlides>
  <MMClips>0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129</vt:i4>
      </vt:variant>
    </vt:vector>
  </HeadingPairs>
  <TitlesOfParts>
    <vt:vector size="155" baseType="lpstr">
      <vt:lpstr>Default Design</vt:lpstr>
      <vt:lpstr>3_Contemporary Portrait</vt:lpstr>
      <vt:lpstr>4_Marble</vt:lpstr>
      <vt:lpstr>5_Contemporary Portrait</vt:lpstr>
      <vt:lpstr>1_Meadow</vt:lpstr>
      <vt:lpstr>5_Marble</vt:lpstr>
      <vt:lpstr>14_Default Design</vt:lpstr>
      <vt:lpstr>3_Default Design</vt:lpstr>
      <vt:lpstr>7_Contemporary Portrait</vt:lpstr>
      <vt:lpstr>1_Default Design</vt:lpstr>
      <vt:lpstr>9_Default Design</vt:lpstr>
      <vt:lpstr>4_Default Design</vt:lpstr>
      <vt:lpstr>6_Default Design</vt:lpstr>
      <vt:lpstr>7_Default Design</vt:lpstr>
      <vt:lpstr>8_Default Design</vt:lpstr>
      <vt:lpstr>10_Default Design</vt:lpstr>
      <vt:lpstr>4_Contemporary Portrait</vt:lpstr>
      <vt:lpstr>11_Default Design</vt:lpstr>
      <vt:lpstr>12_Default Design</vt:lpstr>
      <vt:lpstr>6_Marble</vt:lpstr>
      <vt:lpstr>13_Default Design</vt:lpstr>
      <vt:lpstr>5_Default Design</vt:lpstr>
      <vt:lpstr>15_Default Design</vt:lpstr>
      <vt:lpstr>2_Default Design</vt:lpstr>
      <vt:lpstr>22_Contemporary Portrait</vt:lpstr>
      <vt:lpstr>16_Default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587</cp:revision>
  <cp:lastPrinted>2000-04-12T17:52:36Z</cp:lastPrinted>
  <dcterms:created xsi:type="dcterms:W3CDTF">2000-03-27T14:48:03Z</dcterms:created>
  <dcterms:modified xsi:type="dcterms:W3CDTF">2015-01-20T04:09:07Z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