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6.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7.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9.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9" r:id="rId1"/>
    <p:sldMasterId id="2147484041" r:id="rId2"/>
    <p:sldMasterId id="2147484053" r:id="rId3"/>
    <p:sldMasterId id="2147484066" r:id="rId4"/>
    <p:sldMasterId id="2147484886" r:id="rId5"/>
    <p:sldMasterId id="2147485253" r:id="rId6"/>
    <p:sldMasterId id="2147485373" r:id="rId7"/>
    <p:sldMasterId id="2147485386" r:id="rId8"/>
    <p:sldMasterId id="2147485398" r:id="rId9"/>
    <p:sldMasterId id="2147485422" r:id="rId10"/>
    <p:sldMasterId id="2147485458" r:id="rId11"/>
    <p:sldMasterId id="2147486083" r:id="rId12"/>
    <p:sldMasterId id="2147486168" r:id="rId13"/>
    <p:sldMasterId id="2147486402" r:id="rId14"/>
    <p:sldMasterId id="2147486414" r:id="rId15"/>
    <p:sldMasterId id="2147486426" r:id="rId16"/>
    <p:sldMasterId id="2147486450" r:id="rId17"/>
    <p:sldMasterId id="2147486498" r:id="rId18"/>
    <p:sldMasterId id="2147486534" r:id="rId19"/>
    <p:sldMasterId id="2147486546" r:id="rId20"/>
    <p:sldMasterId id="2147486558" r:id="rId21"/>
    <p:sldMasterId id="2147486570" r:id="rId22"/>
    <p:sldMasterId id="2147486618" r:id="rId23"/>
    <p:sldMasterId id="2147486654" r:id="rId24"/>
    <p:sldMasterId id="2147486738" r:id="rId25"/>
    <p:sldMasterId id="2147486774" r:id="rId26"/>
    <p:sldMasterId id="2147486786" r:id="rId27"/>
    <p:sldMasterId id="2147486798" r:id="rId28"/>
    <p:sldMasterId id="2147486810" r:id="rId29"/>
    <p:sldMasterId id="2147486822" r:id="rId30"/>
    <p:sldMasterId id="2147486834" r:id="rId31"/>
    <p:sldMasterId id="2147486846" r:id="rId32"/>
    <p:sldMasterId id="2147486858" r:id="rId33"/>
    <p:sldMasterId id="2147486870" r:id="rId34"/>
    <p:sldMasterId id="2147486882" r:id="rId35"/>
    <p:sldMasterId id="2147486894" r:id="rId36"/>
    <p:sldMasterId id="2147486918" r:id="rId37"/>
    <p:sldMasterId id="2147486942" r:id="rId38"/>
    <p:sldMasterId id="2147486954" r:id="rId39"/>
    <p:sldMasterId id="2147486966" r:id="rId40"/>
    <p:sldMasterId id="2147486978" r:id="rId41"/>
    <p:sldMasterId id="2147486990" r:id="rId42"/>
    <p:sldMasterId id="2147487002" r:id="rId43"/>
    <p:sldMasterId id="2147487014" r:id="rId44"/>
    <p:sldMasterId id="2147487026" r:id="rId45"/>
    <p:sldMasterId id="2147487038" r:id="rId46"/>
    <p:sldMasterId id="2147487050" r:id="rId47"/>
    <p:sldMasterId id="2147487062" r:id="rId48"/>
    <p:sldMasterId id="2147487074" r:id="rId49"/>
    <p:sldMasterId id="2147487086" r:id="rId50"/>
    <p:sldMasterId id="2147487098" r:id="rId51"/>
  </p:sldMasterIdLst>
  <p:notesMasterIdLst>
    <p:notesMasterId r:id="rId444"/>
  </p:notesMasterIdLst>
  <p:handoutMasterIdLst>
    <p:handoutMasterId r:id="rId445"/>
  </p:handoutMasterIdLst>
  <p:sldIdLst>
    <p:sldId id="1597" r:id="rId52"/>
    <p:sldId id="1788" r:id="rId53"/>
    <p:sldId id="850" r:id="rId54"/>
    <p:sldId id="1504" r:id="rId55"/>
    <p:sldId id="1777" r:id="rId56"/>
    <p:sldId id="1431" r:id="rId57"/>
    <p:sldId id="1432" r:id="rId58"/>
    <p:sldId id="1433" r:id="rId59"/>
    <p:sldId id="1421" r:id="rId60"/>
    <p:sldId id="1422" r:id="rId61"/>
    <p:sldId id="1423" r:id="rId62"/>
    <p:sldId id="1085" r:id="rId63"/>
    <p:sldId id="1689" r:id="rId64"/>
    <p:sldId id="1729" r:id="rId65"/>
    <p:sldId id="1087" r:id="rId66"/>
    <p:sldId id="1090" r:id="rId67"/>
    <p:sldId id="1275" r:id="rId68"/>
    <p:sldId id="1276" r:id="rId69"/>
    <p:sldId id="1277" r:id="rId70"/>
    <p:sldId id="1089" r:id="rId71"/>
    <p:sldId id="1690" r:id="rId72"/>
    <p:sldId id="1092" r:id="rId73"/>
    <p:sldId id="1093" r:id="rId74"/>
    <p:sldId id="1094" r:id="rId75"/>
    <p:sldId id="1095" r:id="rId76"/>
    <p:sldId id="1096" r:id="rId77"/>
    <p:sldId id="1097" r:id="rId78"/>
    <p:sldId id="1098" r:id="rId79"/>
    <p:sldId id="1099" r:id="rId80"/>
    <p:sldId id="1100" r:id="rId81"/>
    <p:sldId id="1245" r:id="rId82"/>
    <p:sldId id="1246" r:id="rId83"/>
    <p:sldId id="1434" r:id="rId84"/>
    <p:sldId id="1253" r:id="rId85"/>
    <p:sldId id="1280" r:id="rId86"/>
    <p:sldId id="1281" r:id="rId87"/>
    <p:sldId id="1624" r:id="rId88"/>
    <p:sldId id="1435" r:id="rId89"/>
    <p:sldId id="1283" r:id="rId90"/>
    <p:sldId id="1284" r:id="rId91"/>
    <p:sldId id="1285" r:id="rId92"/>
    <p:sldId id="1779" r:id="rId93"/>
    <p:sldId id="1780" r:id="rId94"/>
    <p:sldId id="1287" r:id="rId95"/>
    <p:sldId id="1288" r:id="rId96"/>
    <p:sldId id="1289" r:id="rId97"/>
    <p:sldId id="1290" r:id="rId98"/>
    <p:sldId id="1291" r:id="rId99"/>
    <p:sldId id="1292" r:id="rId100"/>
    <p:sldId id="1599" r:id="rId101"/>
    <p:sldId id="1293" r:id="rId102"/>
    <p:sldId id="1294" r:id="rId103"/>
    <p:sldId id="1295" r:id="rId104"/>
    <p:sldId id="1600" r:id="rId105"/>
    <p:sldId id="1601" r:id="rId106"/>
    <p:sldId id="1297" r:id="rId107"/>
    <p:sldId id="1602" r:id="rId108"/>
    <p:sldId id="1603" r:id="rId109"/>
    <p:sldId id="1523" r:id="rId110"/>
    <p:sldId id="1524" r:id="rId111"/>
    <p:sldId id="1525" r:id="rId112"/>
    <p:sldId id="1604" r:id="rId113"/>
    <p:sldId id="1605" r:id="rId114"/>
    <p:sldId id="1606" r:id="rId115"/>
    <p:sldId id="1608" r:id="rId116"/>
    <p:sldId id="1609" r:id="rId117"/>
    <p:sldId id="1610" r:id="rId118"/>
    <p:sldId id="1611" r:id="rId119"/>
    <p:sldId id="1612" r:id="rId120"/>
    <p:sldId id="1613" r:id="rId121"/>
    <p:sldId id="1614" r:id="rId122"/>
    <p:sldId id="1615" r:id="rId123"/>
    <p:sldId id="1616" r:id="rId124"/>
    <p:sldId id="1617" r:id="rId125"/>
    <p:sldId id="1607" r:id="rId126"/>
    <p:sldId id="1436" r:id="rId127"/>
    <p:sldId id="1526" r:id="rId128"/>
    <p:sldId id="1299" r:id="rId129"/>
    <p:sldId id="1300" r:id="rId130"/>
    <p:sldId id="1618" r:id="rId131"/>
    <p:sldId id="1302" r:id="rId132"/>
    <p:sldId id="1619" r:id="rId133"/>
    <p:sldId id="1437" r:id="rId134"/>
    <p:sldId id="1527" r:id="rId135"/>
    <p:sldId id="1528" r:id="rId136"/>
    <p:sldId id="1529" r:id="rId137"/>
    <p:sldId id="1530" r:id="rId138"/>
    <p:sldId id="1531" r:id="rId139"/>
    <p:sldId id="1620" r:id="rId140"/>
    <p:sldId id="1438" r:id="rId141"/>
    <p:sldId id="1310" r:id="rId142"/>
    <p:sldId id="1621" r:id="rId143"/>
    <p:sldId id="1439" r:id="rId144"/>
    <p:sldId id="1625" r:id="rId145"/>
    <p:sldId id="1312" r:id="rId146"/>
    <p:sldId id="1313" r:id="rId147"/>
    <p:sldId id="1440" r:id="rId148"/>
    <p:sldId id="1317" r:id="rId149"/>
    <p:sldId id="1318" r:id="rId150"/>
    <p:sldId id="1441" r:id="rId151"/>
    <p:sldId id="1442" r:id="rId152"/>
    <p:sldId id="1315" r:id="rId153"/>
    <p:sldId id="1316" r:id="rId154"/>
    <p:sldId id="1626" r:id="rId155"/>
    <p:sldId id="1627" r:id="rId156"/>
    <p:sldId id="1628" r:id="rId157"/>
    <p:sldId id="1629" r:id="rId158"/>
    <p:sldId id="1630" r:id="rId159"/>
    <p:sldId id="1622" r:id="rId160"/>
    <p:sldId id="1443" r:id="rId161"/>
    <p:sldId id="1321" r:id="rId162"/>
    <p:sldId id="1322" r:id="rId163"/>
    <p:sldId id="1323" r:id="rId164"/>
    <p:sldId id="1623" r:id="rId165"/>
    <p:sldId id="1444" r:id="rId166"/>
    <p:sldId id="1325" r:id="rId167"/>
    <p:sldId id="1631" r:id="rId168"/>
    <p:sldId id="1326" r:id="rId169"/>
    <p:sldId id="1327" r:id="rId170"/>
    <p:sldId id="1445" r:id="rId171"/>
    <p:sldId id="1329" r:id="rId172"/>
    <p:sldId id="1330" r:id="rId173"/>
    <p:sldId id="1331" r:id="rId174"/>
    <p:sldId id="1487" r:id="rId175"/>
    <p:sldId id="1488" r:id="rId176"/>
    <p:sldId id="1684" r:id="rId177"/>
    <p:sldId id="1781" r:id="rId178"/>
    <p:sldId id="1489" r:id="rId179"/>
    <p:sldId id="1490" r:id="rId180"/>
    <p:sldId id="1632" r:id="rId181"/>
    <p:sldId id="1633" r:id="rId182"/>
    <p:sldId id="1493" r:id="rId183"/>
    <p:sldId id="1495" r:id="rId184"/>
    <p:sldId id="1496" r:id="rId185"/>
    <p:sldId id="1497" r:id="rId186"/>
    <p:sldId id="1498" r:id="rId187"/>
    <p:sldId id="1499" r:id="rId188"/>
    <p:sldId id="1501" r:id="rId189"/>
    <p:sldId id="1502" r:id="rId190"/>
    <p:sldId id="1503" r:id="rId191"/>
    <p:sldId id="1333" r:id="rId192"/>
    <p:sldId id="1683" r:id="rId193"/>
    <p:sldId id="1703" r:id="rId194"/>
    <p:sldId id="1704" r:id="rId195"/>
    <p:sldId id="1705" r:id="rId196"/>
    <p:sldId id="1534" r:id="rId197"/>
    <p:sldId id="1535" r:id="rId198"/>
    <p:sldId id="1536" r:id="rId199"/>
    <p:sldId id="1686" r:id="rId200"/>
    <p:sldId id="1510" r:id="rId201"/>
    <p:sldId id="1449" r:id="rId202"/>
    <p:sldId id="1451" r:id="rId203"/>
    <p:sldId id="1452" r:id="rId204"/>
    <p:sldId id="1695" r:id="rId205"/>
    <p:sldId id="1696" r:id="rId206"/>
    <p:sldId id="1446" r:id="rId207"/>
    <p:sldId id="1447" r:id="rId208"/>
    <p:sldId id="1697" r:id="rId209"/>
    <p:sldId id="1511" r:id="rId210"/>
    <p:sldId id="1512" r:id="rId211"/>
    <p:sldId id="1513" r:id="rId212"/>
    <p:sldId id="1514" r:id="rId213"/>
    <p:sldId id="1699" r:id="rId214"/>
    <p:sldId id="1636" r:id="rId215"/>
    <p:sldId id="1731" r:id="rId216"/>
    <p:sldId id="1732" r:id="rId217"/>
    <p:sldId id="1733" r:id="rId218"/>
    <p:sldId id="1734" r:id="rId219"/>
    <p:sldId id="1735" r:id="rId220"/>
    <p:sldId id="1736" r:id="rId221"/>
    <p:sldId id="1737" r:id="rId222"/>
    <p:sldId id="1334" r:id="rId223"/>
    <p:sldId id="1778" r:id="rId224"/>
    <p:sldId id="1335" r:id="rId225"/>
    <p:sldId id="1336" r:id="rId226"/>
    <p:sldId id="1345" r:id="rId227"/>
    <p:sldId id="1687" r:id="rId228"/>
    <p:sldId id="1467" r:id="rId229"/>
    <p:sldId id="1468" r:id="rId230"/>
    <p:sldId id="1464" r:id="rId231"/>
    <p:sldId id="1469" r:id="rId232"/>
    <p:sldId id="1470" r:id="rId233"/>
    <p:sldId id="1471" r:id="rId234"/>
    <p:sldId id="1474" r:id="rId235"/>
    <p:sldId id="1472" r:id="rId236"/>
    <p:sldId id="1473" r:id="rId237"/>
    <p:sldId id="1477" r:id="rId238"/>
    <p:sldId id="1475" r:id="rId239"/>
    <p:sldId id="1476" r:id="rId240"/>
    <p:sldId id="1478" r:id="rId241"/>
    <p:sldId id="1479" r:id="rId242"/>
    <p:sldId id="1480" r:id="rId243"/>
    <p:sldId id="1481" r:id="rId244"/>
    <p:sldId id="1538" r:id="rId245"/>
    <p:sldId id="1539" r:id="rId246"/>
    <p:sldId id="1540" r:id="rId247"/>
    <p:sldId id="1542" r:id="rId248"/>
    <p:sldId id="1543" r:id="rId249"/>
    <p:sldId id="824" r:id="rId250"/>
    <p:sldId id="825" r:id="rId251"/>
    <p:sldId id="932" r:id="rId252"/>
    <p:sldId id="933" r:id="rId253"/>
    <p:sldId id="812" r:id="rId254"/>
    <p:sldId id="813" r:id="rId255"/>
    <p:sldId id="815" r:id="rId256"/>
    <p:sldId id="816" r:id="rId257"/>
    <p:sldId id="965" r:id="rId258"/>
    <p:sldId id="1232" r:id="rId259"/>
    <p:sldId id="1515" r:id="rId260"/>
    <p:sldId id="1701" r:id="rId261"/>
    <p:sldId id="1454" r:id="rId262"/>
    <p:sldId id="1230" r:id="rId263"/>
    <p:sldId id="1228" r:id="rId264"/>
    <p:sldId id="1455" r:id="rId265"/>
    <p:sldId id="1456" r:id="rId266"/>
    <p:sldId id="1518" r:id="rId267"/>
    <p:sldId id="1519" r:id="rId268"/>
    <p:sldId id="1520" r:id="rId269"/>
    <p:sldId id="1521" r:id="rId270"/>
    <p:sldId id="1222" r:id="rId271"/>
    <p:sldId id="1224" r:id="rId272"/>
    <p:sldId id="1226" r:id="rId273"/>
    <p:sldId id="1516" r:id="rId274"/>
    <p:sldId id="1517" r:id="rId275"/>
    <p:sldId id="1702" r:id="rId276"/>
    <p:sldId id="1399" r:id="rId277"/>
    <p:sldId id="1405" r:id="rId278"/>
    <p:sldId id="1415" r:id="rId279"/>
    <p:sldId id="1416" r:id="rId280"/>
    <p:sldId id="1418" r:id="rId281"/>
    <p:sldId id="1108" r:id="rId282"/>
    <p:sldId id="1688" r:id="rId283"/>
    <p:sldId id="1425" r:id="rId284"/>
    <p:sldId id="1692" r:id="rId285"/>
    <p:sldId id="1204" r:id="rId286"/>
    <p:sldId id="1111" r:id="rId287"/>
    <p:sldId id="1112" r:id="rId288"/>
    <p:sldId id="1783" r:id="rId289"/>
    <p:sldId id="1784" r:id="rId290"/>
    <p:sldId id="937" r:id="rId291"/>
    <p:sldId id="1110" r:id="rId292"/>
    <p:sldId id="1257" r:id="rId293"/>
    <p:sldId id="1258" r:id="rId294"/>
    <p:sldId id="1259" r:id="rId295"/>
    <p:sldId id="1558" r:id="rId296"/>
    <p:sldId id="1115" r:id="rId297"/>
    <p:sldId id="1786" r:id="rId298"/>
    <p:sldId id="1787" r:id="rId299"/>
    <p:sldId id="1647" r:id="rId300"/>
    <p:sldId id="1738" r:id="rId301"/>
    <p:sldId id="1428" r:id="rId302"/>
    <p:sldId id="1429" r:id="rId303"/>
    <p:sldId id="1739" r:id="rId304"/>
    <p:sldId id="1260" r:id="rId305"/>
    <p:sldId id="1261" r:id="rId306"/>
    <p:sldId id="1262" r:id="rId307"/>
    <p:sldId id="1263" r:id="rId308"/>
    <p:sldId id="1264" r:id="rId309"/>
    <p:sldId id="1265" r:id="rId310"/>
    <p:sldId id="1266" r:id="rId311"/>
    <p:sldId id="1740" r:id="rId312"/>
    <p:sldId id="1741" r:id="rId313"/>
    <p:sldId id="1268" r:id="rId314"/>
    <p:sldId id="1269" r:id="rId315"/>
    <p:sldId id="1270" r:id="rId316"/>
    <p:sldId id="1271" r:id="rId317"/>
    <p:sldId id="1272" r:id="rId318"/>
    <p:sldId id="1747" r:id="rId319"/>
    <p:sldId id="1748" r:id="rId320"/>
    <p:sldId id="1749" r:id="rId321"/>
    <p:sldId id="1750" r:id="rId322"/>
    <p:sldId id="1751" r:id="rId323"/>
    <p:sldId id="1752" r:id="rId324"/>
    <p:sldId id="1753" r:id="rId325"/>
    <p:sldId id="1754" r:id="rId326"/>
    <p:sldId id="1755" r:id="rId327"/>
    <p:sldId id="1756" r:id="rId328"/>
    <p:sldId id="1757" r:id="rId329"/>
    <p:sldId id="1758" r:id="rId330"/>
    <p:sldId id="1759" r:id="rId331"/>
    <p:sldId id="1760" r:id="rId332"/>
    <p:sldId id="1761" r:id="rId333"/>
    <p:sldId id="1762" r:id="rId334"/>
    <p:sldId id="1763" r:id="rId335"/>
    <p:sldId id="1638" r:id="rId336"/>
    <p:sldId id="1764" r:id="rId337"/>
    <p:sldId id="1640" r:id="rId338"/>
    <p:sldId id="1641" r:id="rId339"/>
    <p:sldId id="1642" r:id="rId340"/>
    <p:sldId id="1765" r:id="rId341"/>
    <p:sldId id="1274" r:id="rId342"/>
    <p:sldId id="1138" r:id="rId343"/>
    <p:sldId id="1140" r:id="rId344"/>
    <p:sldId id="1139" r:id="rId345"/>
    <p:sldId id="1151" r:id="rId346"/>
    <p:sldId id="1708" r:id="rId347"/>
    <p:sldId id="1709" r:id="rId348"/>
    <p:sldId id="1142" r:id="rId349"/>
    <p:sldId id="1710" r:id="rId350"/>
    <p:sldId id="1711" r:id="rId351"/>
    <p:sldId id="1712" r:id="rId352"/>
    <p:sldId id="1713" r:id="rId353"/>
    <p:sldId id="1714" r:id="rId354"/>
    <p:sldId id="1715" r:id="rId355"/>
    <p:sldId id="1716" r:id="rId356"/>
    <p:sldId id="1717" r:id="rId357"/>
    <p:sldId id="1718" r:id="rId358"/>
    <p:sldId id="1143" r:id="rId359"/>
    <p:sldId id="1144" r:id="rId360"/>
    <p:sldId id="1145" r:id="rId361"/>
    <p:sldId id="1146" r:id="rId362"/>
    <p:sldId id="1147" r:id="rId363"/>
    <p:sldId id="1719" r:id="rId364"/>
    <p:sldId id="1149" r:id="rId365"/>
    <p:sldId id="1150" r:id="rId366"/>
    <p:sldId id="1644" r:id="rId367"/>
    <p:sldId id="1645" r:id="rId368"/>
    <p:sldId id="1153" r:id="rId369"/>
    <p:sldId id="1653" r:id="rId370"/>
    <p:sldId id="1720" r:id="rId371"/>
    <p:sldId id="1155" r:id="rId372"/>
    <p:sldId id="1721" r:id="rId373"/>
    <p:sldId id="1767" r:id="rId374"/>
    <p:sldId id="1722" r:id="rId375"/>
    <p:sldId id="1723" r:id="rId376"/>
    <p:sldId id="1724" r:id="rId377"/>
    <p:sldId id="1725" r:id="rId378"/>
    <p:sldId id="1726" r:id="rId379"/>
    <p:sldId id="1727" r:id="rId380"/>
    <p:sldId id="1557" r:id="rId381"/>
    <p:sldId id="1556" r:id="rId382"/>
    <p:sldId id="1161" r:id="rId383"/>
    <p:sldId id="1660" r:id="rId384"/>
    <p:sldId id="1661" r:id="rId385"/>
    <p:sldId id="1663" r:id="rId386"/>
    <p:sldId id="1664" r:id="rId387"/>
    <p:sldId id="1665" r:id="rId388"/>
    <p:sldId id="1666" r:id="rId389"/>
    <p:sldId id="1667" r:id="rId390"/>
    <p:sldId id="1668" r:id="rId391"/>
    <p:sldId id="1669" r:id="rId392"/>
    <p:sldId id="1670" r:id="rId393"/>
    <p:sldId id="1671" r:id="rId394"/>
    <p:sldId id="1769" r:id="rId395"/>
    <p:sldId id="1770" r:id="rId396"/>
    <p:sldId id="1771" r:id="rId397"/>
    <p:sldId id="1772" r:id="rId398"/>
    <p:sldId id="1773" r:id="rId399"/>
    <p:sldId id="1069" r:id="rId400"/>
    <p:sldId id="1485" r:id="rId401"/>
    <p:sldId id="1167" r:id="rId402"/>
    <p:sldId id="1168" r:id="rId403"/>
    <p:sldId id="862" r:id="rId404"/>
    <p:sldId id="1559" r:id="rId405"/>
    <p:sldId id="1560" r:id="rId406"/>
    <p:sldId id="1486" r:id="rId407"/>
    <p:sldId id="1694" r:id="rId408"/>
    <p:sldId id="1774" r:id="rId409"/>
    <p:sldId id="1172" r:id="rId410"/>
    <p:sldId id="1173" r:id="rId411"/>
    <p:sldId id="1174" r:id="rId412"/>
    <p:sldId id="1175" r:id="rId413"/>
    <p:sldId id="1176" r:id="rId414"/>
    <p:sldId id="1177" r:id="rId415"/>
    <p:sldId id="1178" r:id="rId416"/>
    <p:sldId id="1179" r:id="rId417"/>
    <p:sldId id="1180" r:id="rId418"/>
    <p:sldId id="1181" r:id="rId419"/>
    <p:sldId id="1182" r:id="rId420"/>
    <p:sldId id="1188" r:id="rId421"/>
    <p:sldId id="1673" r:id="rId422"/>
    <p:sldId id="1184" r:id="rId423"/>
    <p:sldId id="1185" r:id="rId424"/>
    <p:sldId id="1186" r:id="rId425"/>
    <p:sldId id="1187" r:id="rId426"/>
    <p:sldId id="1675" r:id="rId427"/>
    <p:sldId id="1233" r:id="rId428"/>
    <p:sldId id="1234" r:id="rId429"/>
    <p:sldId id="1235" r:id="rId430"/>
    <p:sldId id="1237" r:id="rId431"/>
    <p:sldId id="1414" r:id="rId432"/>
    <p:sldId id="1236" r:id="rId433"/>
    <p:sldId id="1676" r:id="rId434"/>
    <p:sldId id="1678" r:id="rId435"/>
    <p:sldId id="1679" r:id="rId436"/>
    <p:sldId id="1681" r:id="rId437"/>
    <p:sldId id="1680" r:id="rId438"/>
    <p:sldId id="1775" r:id="rId439"/>
    <p:sldId id="1776" r:id="rId440"/>
    <p:sldId id="1677" r:id="rId441"/>
    <p:sldId id="1682" r:id="rId442"/>
    <p:sldId id="1789" r:id="rId4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1B36"/>
    <a:srgbClr val="800000"/>
    <a:srgbClr val="FFFFFF"/>
    <a:srgbClr val="FFD700"/>
    <a:srgbClr val="000000"/>
    <a:srgbClr val="91E3B0"/>
    <a:srgbClr val="64D8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556" autoAdjust="0"/>
    <p:restoredTop sz="94658" autoAdjust="0"/>
  </p:normalViewPr>
  <p:slideViewPr>
    <p:cSldViewPr snapToGrid="0">
      <p:cViewPr>
        <p:scale>
          <a:sx n="50" d="100"/>
          <a:sy n="50" d="100"/>
        </p:scale>
        <p:origin x="820" y="284"/>
      </p:cViewPr>
      <p:guideLst>
        <p:guide orient="horz" pos="2112"/>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Lst>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99" Type="http://schemas.openxmlformats.org/officeDocument/2006/relationships/slide" Target="slides/slide248.xml"/><Relationship Id="rId21" Type="http://schemas.openxmlformats.org/officeDocument/2006/relationships/slideMaster" Target="slideMasters/slideMaster21.xml"/><Relationship Id="rId63" Type="http://schemas.openxmlformats.org/officeDocument/2006/relationships/slide" Target="slides/slide12.xml"/><Relationship Id="rId159" Type="http://schemas.openxmlformats.org/officeDocument/2006/relationships/slide" Target="slides/slide108.xml"/><Relationship Id="rId324" Type="http://schemas.openxmlformats.org/officeDocument/2006/relationships/slide" Target="slides/slide273.xml"/><Relationship Id="rId366" Type="http://schemas.openxmlformats.org/officeDocument/2006/relationships/slide" Target="slides/slide315.xml"/><Relationship Id="rId170" Type="http://schemas.openxmlformats.org/officeDocument/2006/relationships/slide" Target="slides/slide119.xml"/><Relationship Id="rId226" Type="http://schemas.openxmlformats.org/officeDocument/2006/relationships/slide" Target="slides/slide175.xml"/><Relationship Id="rId433" Type="http://schemas.openxmlformats.org/officeDocument/2006/relationships/slide" Target="slides/slide382.xml"/><Relationship Id="rId268" Type="http://schemas.openxmlformats.org/officeDocument/2006/relationships/slide" Target="slides/slide217.xml"/><Relationship Id="rId32" Type="http://schemas.openxmlformats.org/officeDocument/2006/relationships/slideMaster" Target="slideMasters/slideMaster32.xml"/><Relationship Id="rId74" Type="http://schemas.openxmlformats.org/officeDocument/2006/relationships/slide" Target="slides/slide23.xml"/><Relationship Id="rId128" Type="http://schemas.openxmlformats.org/officeDocument/2006/relationships/slide" Target="slides/slide77.xml"/><Relationship Id="rId335" Type="http://schemas.openxmlformats.org/officeDocument/2006/relationships/slide" Target="slides/slide284.xml"/><Relationship Id="rId377" Type="http://schemas.openxmlformats.org/officeDocument/2006/relationships/slide" Target="slides/slide326.xml"/><Relationship Id="rId5" Type="http://schemas.openxmlformats.org/officeDocument/2006/relationships/slideMaster" Target="slideMasters/slideMaster5.xml"/><Relationship Id="rId181" Type="http://schemas.openxmlformats.org/officeDocument/2006/relationships/slide" Target="slides/slide130.xml"/><Relationship Id="rId237" Type="http://schemas.openxmlformats.org/officeDocument/2006/relationships/slide" Target="slides/slide186.xml"/><Relationship Id="rId402" Type="http://schemas.openxmlformats.org/officeDocument/2006/relationships/slide" Target="slides/slide351.xml"/><Relationship Id="rId279" Type="http://schemas.openxmlformats.org/officeDocument/2006/relationships/slide" Target="slides/slide228.xml"/><Relationship Id="rId444" Type="http://schemas.openxmlformats.org/officeDocument/2006/relationships/notesMaster" Target="notesMasters/notesMaster1.xml"/><Relationship Id="rId43" Type="http://schemas.openxmlformats.org/officeDocument/2006/relationships/slideMaster" Target="slideMasters/slideMaster43.xml"/><Relationship Id="rId139" Type="http://schemas.openxmlformats.org/officeDocument/2006/relationships/slide" Target="slides/slide88.xml"/><Relationship Id="rId290" Type="http://schemas.openxmlformats.org/officeDocument/2006/relationships/slide" Target="slides/slide239.xml"/><Relationship Id="rId304" Type="http://schemas.openxmlformats.org/officeDocument/2006/relationships/slide" Target="slides/slide253.xml"/><Relationship Id="rId346" Type="http://schemas.openxmlformats.org/officeDocument/2006/relationships/slide" Target="slides/slide295.xml"/><Relationship Id="rId388" Type="http://schemas.openxmlformats.org/officeDocument/2006/relationships/slide" Target="slides/slide337.xml"/><Relationship Id="rId85" Type="http://schemas.openxmlformats.org/officeDocument/2006/relationships/slide" Target="slides/slide34.xml"/><Relationship Id="rId150" Type="http://schemas.openxmlformats.org/officeDocument/2006/relationships/slide" Target="slides/slide99.xml"/><Relationship Id="rId192" Type="http://schemas.openxmlformats.org/officeDocument/2006/relationships/slide" Target="slides/slide141.xml"/><Relationship Id="rId206" Type="http://schemas.openxmlformats.org/officeDocument/2006/relationships/slide" Target="slides/slide155.xml"/><Relationship Id="rId413" Type="http://schemas.openxmlformats.org/officeDocument/2006/relationships/slide" Target="slides/slide362.xml"/><Relationship Id="rId248" Type="http://schemas.openxmlformats.org/officeDocument/2006/relationships/slide" Target="slides/slide197.xml"/><Relationship Id="rId12" Type="http://schemas.openxmlformats.org/officeDocument/2006/relationships/slideMaster" Target="slideMasters/slideMaster12.xml"/><Relationship Id="rId108" Type="http://schemas.openxmlformats.org/officeDocument/2006/relationships/slide" Target="slides/slide57.xml"/><Relationship Id="rId315" Type="http://schemas.openxmlformats.org/officeDocument/2006/relationships/slide" Target="slides/slide264.xml"/><Relationship Id="rId357" Type="http://schemas.openxmlformats.org/officeDocument/2006/relationships/slide" Target="slides/slide306.xml"/><Relationship Id="rId54" Type="http://schemas.openxmlformats.org/officeDocument/2006/relationships/slide" Target="slides/slide3.xml"/><Relationship Id="rId96" Type="http://schemas.openxmlformats.org/officeDocument/2006/relationships/slide" Target="slides/slide45.xml"/><Relationship Id="rId161" Type="http://schemas.openxmlformats.org/officeDocument/2006/relationships/slide" Target="slides/slide110.xml"/><Relationship Id="rId217" Type="http://schemas.openxmlformats.org/officeDocument/2006/relationships/slide" Target="slides/slide166.xml"/><Relationship Id="rId399" Type="http://schemas.openxmlformats.org/officeDocument/2006/relationships/slide" Target="slides/slide348.xml"/><Relationship Id="rId259" Type="http://schemas.openxmlformats.org/officeDocument/2006/relationships/slide" Target="slides/slide208.xml"/><Relationship Id="rId424" Type="http://schemas.openxmlformats.org/officeDocument/2006/relationships/slide" Target="slides/slide373.xml"/><Relationship Id="rId23" Type="http://schemas.openxmlformats.org/officeDocument/2006/relationships/slideMaster" Target="slideMasters/slideMaster23.xml"/><Relationship Id="rId119" Type="http://schemas.openxmlformats.org/officeDocument/2006/relationships/slide" Target="slides/slide68.xml"/><Relationship Id="rId270" Type="http://schemas.openxmlformats.org/officeDocument/2006/relationships/slide" Target="slides/slide219.xml"/><Relationship Id="rId326" Type="http://schemas.openxmlformats.org/officeDocument/2006/relationships/slide" Target="slides/slide275.xml"/><Relationship Id="rId65" Type="http://schemas.openxmlformats.org/officeDocument/2006/relationships/slide" Target="slides/slide14.xml"/><Relationship Id="rId130" Type="http://schemas.openxmlformats.org/officeDocument/2006/relationships/slide" Target="slides/slide79.xml"/><Relationship Id="rId368" Type="http://schemas.openxmlformats.org/officeDocument/2006/relationships/slide" Target="slides/slide317.xml"/><Relationship Id="rId172" Type="http://schemas.openxmlformats.org/officeDocument/2006/relationships/slide" Target="slides/slide121.xml"/><Relationship Id="rId228" Type="http://schemas.openxmlformats.org/officeDocument/2006/relationships/slide" Target="slides/slide177.xml"/><Relationship Id="rId435" Type="http://schemas.openxmlformats.org/officeDocument/2006/relationships/slide" Target="slides/slide384.xml"/><Relationship Id="rId281" Type="http://schemas.openxmlformats.org/officeDocument/2006/relationships/slide" Target="slides/slide230.xml"/><Relationship Id="rId337" Type="http://schemas.openxmlformats.org/officeDocument/2006/relationships/slide" Target="slides/slide286.xml"/><Relationship Id="rId34" Type="http://schemas.openxmlformats.org/officeDocument/2006/relationships/slideMaster" Target="slideMasters/slideMaster34.xml"/><Relationship Id="rId76" Type="http://schemas.openxmlformats.org/officeDocument/2006/relationships/slide" Target="slides/slide25.xml"/><Relationship Id="rId141" Type="http://schemas.openxmlformats.org/officeDocument/2006/relationships/slide" Target="slides/slide90.xml"/><Relationship Id="rId379" Type="http://schemas.openxmlformats.org/officeDocument/2006/relationships/slide" Target="slides/slide328.xml"/><Relationship Id="rId7" Type="http://schemas.openxmlformats.org/officeDocument/2006/relationships/slideMaster" Target="slideMasters/slideMaster7.xml"/><Relationship Id="rId183" Type="http://schemas.openxmlformats.org/officeDocument/2006/relationships/slide" Target="slides/slide132.xml"/><Relationship Id="rId239" Type="http://schemas.openxmlformats.org/officeDocument/2006/relationships/slide" Target="slides/slide188.xml"/><Relationship Id="rId390" Type="http://schemas.openxmlformats.org/officeDocument/2006/relationships/slide" Target="slides/slide339.xml"/><Relationship Id="rId404" Type="http://schemas.openxmlformats.org/officeDocument/2006/relationships/slide" Target="slides/slide353.xml"/><Relationship Id="rId446" Type="http://schemas.openxmlformats.org/officeDocument/2006/relationships/presProps" Target="presProps.xml"/><Relationship Id="rId250" Type="http://schemas.openxmlformats.org/officeDocument/2006/relationships/slide" Target="slides/slide199.xml"/><Relationship Id="rId292" Type="http://schemas.openxmlformats.org/officeDocument/2006/relationships/slide" Target="slides/slide241.xml"/><Relationship Id="rId306" Type="http://schemas.openxmlformats.org/officeDocument/2006/relationships/slide" Target="slides/slide255.xml"/><Relationship Id="rId45" Type="http://schemas.openxmlformats.org/officeDocument/2006/relationships/slideMaster" Target="slideMasters/slideMaster45.xml"/><Relationship Id="rId87" Type="http://schemas.openxmlformats.org/officeDocument/2006/relationships/slide" Target="slides/slide36.xml"/><Relationship Id="rId110" Type="http://schemas.openxmlformats.org/officeDocument/2006/relationships/slide" Target="slides/slide59.xml"/><Relationship Id="rId348" Type="http://schemas.openxmlformats.org/officeDocument/2006/relationships/slide" Target="slides/slide297.xml"/><Relationship Id="rId152" Type="http://schemas.openxmlformats.org/officeDocument/2006/relationships/slide" Target="slides/slide101.xml"/><Relationship Id="rId194" Type="http://schemas.openxmlformats.org/officeDocument/2006/relationships/slide" Target="slides/slide143.xml"/><Relationship Id="rId208" Type="http://schemas.openxmlformats.org/officeDocument/2006/relationships/slide" Target="slides/slide157.xml"/><Relationship Id="rId415" Type="http://schemas.openxmlformats.org/officeDocument/2006/relationships/slide" Target="slides/slide364.xml"/><Relationship Id="rId261" Type="http://schemas.openxmlformats.org/officeDocument/2006/relationships/slide" Target="slides/slide210.xml"/><Relationship Id="rId14" Type="http://schemas.openxmlformats.org/officeDocument/2006/relationships/slideMaster" Target="slideMasters/slideMaster14.xml"/><Relationship Id="rId56" Type="http://schemas.openxmlformats.org/officeDocument/2006/relationships/slide" Target="slides/slide5.xml"/><Relationship Id="rId317" Type="http://schemas.openxmlformats.org/officeDocument/2006/relationships/slide" Target="slides/slide266.xml"/><Relationship Id="rId359" Type="http://schemas.openxmlformats.org/officeDocument/2006/relationships/slide" Target="slides/slide308.xml"/><Relationship Id="rId98" Type="http://schemas.openxmlformats.org/officeDocument/2006/relationships/slide" Target="slides/slide47.xml"/><Relationship Id="rId121" Type="http://schemas.openxmlformats.org/officeDocument/2006/relationships/slide" Target="slides/slide70.xml"/><Relationship Id="rId163" Type="http://schemas.openxmlformats.org/officeDocument/2006/relationships/slide" Target="slides/slide112.xml"/><Relationship Id="rId219" Type="http://schemas.openxmlformats.org/officeDocument/2006/relationships/slide" Target="slides/slide168.xml"/><Relationship Id="rId370" Type="http://schemas.openxmlformats.org/officeDocument/2006/relationships/slide" Target="slides/slide319.xml"/><Relationship Id="rId426" Type="http://schemas.openxmlformats.org/officeDocument/2006/relationships/slide" Target="slides/slide375.xml"/><Relationship Id="rId230" Type="http://schemas.openxmlformats.org/officeDocument/2006/relationships/slide" Target="slides/slide179.xml"/><Relationship Id="rId25" Type="http://schemas.openxmlformats.org/officeDocument/2006/relationships/slideMaster" Target="slideMasters/slideMaster25.xml"/><Relationship Id="rId67" Type="http://schemas.openxmlformats.org/officeDocument/2006/relationships/slide" Target="slides/slide16.xml"/><Relationship Id="rId272" Type="http://schemas.openxmlformats.org/officeDocument/2006/relationships/slide" Target="slides/slide221.xml"/><Relationship Id="rId328" Type="http://schemas.openxmlformats.org/officeDocument/2006/relationships/slide" Target="slides/slide277.xml"/><Relationship Id="rId132" Type="http://schemas.openxmlformats.org/officeDocument/2006/relationships/slide" Target="slides/slide81.xml"/><Relationship Id="rId174" Type="http://schemas.openxmlformats.org/officeDocument/2006/relationships/slide" Target="slides/slide123.xml"/><Relationship Id="rId381" Type="http://schemas.openxmlformats.org/officeDocument/2006/relationships/slide" Target="slides/slide330.xml"/><Relationship Id="rId241" Type="http://schemas.openxmlformats.org/officeDocument/2006/relationships/slide" Target="slides/slide190.xml"/><Relationship Id="rId437" Type="http://schemas.openxmlformats.org/officeDocument/2006/relationships/slide" Target="slides/slide386.xml"/><Relationship Id="rId36" Type="http://schemas.openxmlformats.org/officeDocument/2006/relationships/slideMaster" Target="slideMasters/slideMaster36.xml"/><Relationship Id="rId283" Type="http://schemas.openxmlformats.org/officeDocument/2006/relationships/slide" Target="slides/slide232.xml"/><Relationship Id="rId339" Type="http://schemas.openxmlformats.org/officeDocument/2006/relationships/slide" Target="slides/slide288.xml"/><Relationship Id="rId78" Type="http://schemas.openxmlformats.org/officeDocument/2006/relationships/slide" Target="slides/slide27.xml"/><Relationship Id="rId101" Type="http://schemas.openxmlformats.org/officeDocument/2006/relationships/slide" Target="slides/slide50.xml"/><Relationship Id="rId143" Type="http://schemas.openxmlformats.org/officeDocument/2006/relationships/slide" Target="slides/slide92.xml"/><Relationship Id="rId185" Type="http://schemas.openxmlformats.org/officeDocument/2006/relationships/slide" Target="slides/slide134.xml"/><Relationship Id="rId350" Type="http://schemas.openxmlformats.org/officeDocument/2006/relationships/slide" Target="slides/slide299.xml"/><Relationship Id="rId406" Type="http://schemas.openxmlformats.org/officeDocument/2006/relationships/slide" Target="slides/slide355.xml"/><Relationship Id="rId9" Type="http://schemas.openxmlformats.org/officeDocument/2006/relationships/slideMaster" Target="slideMasters/slideMaster9.xml"/><Relationship Id="rId210" Type="http://schemas.openxmlformats.org/officeDocument/2006/relationships/slide" Target="slides/slide159.xml"/><Relationship Id="rId392" Type="http://schemas.openxmlformats.org/officeDocument/2006/relationships/slide" Target="slides/slide341.xml"/><Relationship Id="rId448" Type="http://schemas.openxmlformats.org/officeDocument/2006/relationships/theme" Target="theme/theme1.xml"/><Relationship Id="rId252" Type="http://schemas.openxmlformats.org/officeDocument/2006/relationships/slide" Target="slides/slide201.xml"/><Relationship Id="rId294" Type="http://schemas.openxmlformats.org/officeDocument/2006/relationships/slide" Target="slides/slide243.xml"/><Relationship Id="rId308" Type="http://schemas.openxmlformats.org/officeDocument/2006/relationships/slide" Target="slides/slide257.xml"/><Relationship Id="rId47" Type="http://schemas.openxmlformats.org/officeDocument/2006/relationships/slideMaster" Target="slideMasters/slideMaster47.xml"/><Relationship Id="rId89" Type="http://schemas.openxmlformats.org/officeDocument/2006/relationships/slide" Target="slides/slide38.xml"/><Relationship Id="rId112" Type="http://schemas.openxmlformats.org/officeDocument/2006/relationships/slide" Target="slides/slide61.xml"/><Relationship Id="rId154" Type="http://schemas.openxmlformats.org/officeDocument/2006/relationships/slide" Target="slides/slide103.xml"/><Relationship Id="rId361" Type="http://schemas.openxmlformats.org/officeDocument/2006/relationships/slide" Target="slides/slide310.xml"/><Relationship Id="rId196" Type="http://schemas.openxmlformats.org/officeDocument/2006/relationships/slide" Target="slides/slide145.xml"/><Relationship Id="rId417" Type="http://schemas.openxmlformats.org/officeDocument/2006/relationships/slide" Target="slides/slide366.xml"/><Relationship Id="rId16" Type="http://schemas.openxmlformats.org/officeDocument/2006/relationships/slideMaster" Target="slideMasters/slideMaster16.xml"/><Relationship Id="rId221" Type="http://schemas.openxmlformats.org/officeDocument/2006/relationships/slide" Target="slides/slide170.xml"/><Relationship Id="rId263" Type="http://schemas.openxmlformats.org/officeDocument/2006/relationships/slide" Target="slides/slide212.xml"/><Relationship Id="rId319" Type="http://schemas.openxmlformats.org/officeDocument/2006/relationships/slide" Target="slides/slide268.xml"/><Relationship Id="rId58" Type="http://schemas.openxmlformats.org/officeDocument/2006/relationships/slide" Target="slides/slide7.xml"/><Relationship Id="rId123" Type="http://schemas.openxmlformats.org/officeDocument/2006/relationships/slide" Target="slides/slide72.xml"/><Relationship Id="rId330" Type="http://schemas.openxmlformats.org/officeDocument/2006/relationships/slide" Target="slides/slide279.xml"/><Relationship Id="rId165" Type="http://schemas.openxmlformats.org/officeDocument/2006/relationships/slide" Target="slides/slide114.xml"/><Relationship Id="rId372" Type="http://schemas.openxmlformats.org/officeDocument/2006/relationships/slide" Target="slides/slide321.xml"/><Relationship Id="rId428" Type="http://schemas.openxmlformats.org/officeDocument/2006/relationships/slide" Target="slides/slide377.xml"/><Relationship Id="rId232" Type="http://schemas.openxmlformats.org/officeDocument/2006/relationships/slide" Target="slides/slide181.xml"/><Relationship Id="rId274" Type="http://schemas.openxmlformats.org/officeDocument/2006/relationships/slide" Target="slides/slide223.xml"/><Relationship Id="rId27" Type="http://schemas.openxmlformats.org/officeDocument/2006/relationships/slideMaster" Target="slideMasters/slideMaster27.xml"/><Relationship Id="rId69" Type="http://schemas.openxmlformats.org/officeDocument/2006/relationships/slide" Target="slides/slide18.xml"/><Relationship Id="rId134" Type="http://schemas.openxmlformats.org/officeDocument/2006/relationships/slide" Target="slides/slide83.xml"/><Relationship Id="rId80" Type="http://schemas.openxmlformats.org/officeDocument/2006/relationships/slide" Target="slides/slide29.xml"/><Relationship Id="rId176" Type="http://schemas.openxmlformats.org/officeDocument/2006/relationships/slide" Target="slides/slide125.xml"/><Relationship Id="rId341" Type="http://schemas.openxmlformats.org/officeDocument/2006/relationships/slide" Target="slides/slide290.xml"/><Relationship Id="rId383" Type="http://schemas.openxmlformats.org/officeDocument/2006/relationships/slide" Target="slides/slide332.xml"/><Relationship Id="rId439" Type="http://schemas.openxmlformats.org/officeDocument/2006/relationships/slide" Target="slides/slide388.xml"/><Relationship Id="rId201" Type="http://schemas.openxmlformats.org/officeDocument/2006/relationships/slide" Target="slides/slide150.xml"/><Relationship Id="rId243" Type="http://schemas.openxmlformats.org/officeDocument/2006/relationships/slide" Target="slides/slide192.xml"/><Relationship Id="rId285" Type="http://schemas.openxmlformats.org/officeDocument/2006/relationships/slide" Target="slides/slide234.xml"/><Relationship Id="rId38" Type="http://schemas.openxmlformats.org/officeDocument/2006/relationships/slideMaster" Target="slideMasters/slideMaster38.xml"/><Relationship Id="rId103" Type="http://schemas.openxmlformats.org/officeDocument/2006/relationships/slide" Target="slides/slide52.xml"/><Relationship Id="rId310" Type="http://schemas.openxmlformats.org/officeDocument/2006/relationships/slide" Target="slides/slide259.xml"/><Relationship Id="rId91" Type="http://schemas.openxmlformats.org/officeDocument/2006/relationships/slide" Target="slides/slide40.xml"/><Relationship Id="rId145" Type="http://schemas.openxmlformats.org/officeDocument/2006/relationships/slide" Target="slides/slide94.xml"/><Relationship Id="rId187" Type="http://schemas.openxmlformats.org/officeDocument/2006/relationships/slide" Target="slides/slide136.xml"/><Relationship Id="rId352" Type="http://schemas.openxmlformats.org/officeDocument/2006/relationships/slide" Target="slides/slide301.xml"/><Relationship Id="rId394" Type="http://schemas.openxmlformats.org/officeDocument/2006/relationships/slide" Target="slides/slide343.xml"/><Relationship Id="rId408" Type="http://schemas.openxmlformats.org/officeDocument/2006/relationships/slide" Target="slides/slide357.xml"/><Relationship Id="rId212" Type="http://schemas.openxmlformats.org/officeDocument/2006/relationships/slide" Target="slides/slide161.xml"/><Relationship Id="rId254" Type="http://schemas.openxmlformats.org/officeDocument/2006/relationships/slide" Target="slides/slide203.xml"/><Relationship Id="rId49" Type="http://schemas.openxmlformats.org/officeDocument/2006/relationships/slideMaster" Target="slideMasters/slideMaster49.xml"/><Relationship Id="rId114" Type="http://schemas.openxmlformats.org/officeDocument/2006/relationships/slide" Target="slides/slide63.xml"/><Relationship Id="rId296" Type="http://schemas.openxmlformats.org/officeDocument/2006/relationships/slide" Target="slides/slide245.xml"/><Relationship Id="rId60" Type="http://schemas.openxmlformats.org/officeDocument/2006/relationships/slide" Target="slides/slide9.xml"/><Relationship Id="rId156" Type="http://schemas.openxmlformats.org/officeDocument/2006/relationships/slide" Target="slides/slide105.xml"/><Relationship Id="rId198" Type="http://schemas.openxmlformats.org/officeDocument/2006/relationships/slide" Target="slides/slide147.xml"/><Relationship Id="rId321" Type="http://schemas.openxmlformats.org/officeDocument/2006/relationships/slide" Target="slides/slide270.xml"/><Relationship Id="rId363" Type="http://schemas.openxmlformats.org/officeDocument/2006/relationships/slide" Target="slides/slide312.xml"/><Relationship Id="rId419" Type="http://schemas.openxmlformats.org/officeDocument/2006/relationships/slide" Target="slides/slide368.xml"/><Relationship Id="rId223" Type="http://schemas.openxmlformats.org/officeDocument/2006/relationships/slide" Target="slides/slide172.xml"/><Relationship Id="rId430" Type="http://schemas.openxmlformats.org/officeDocument/2006/relationships/slide" Target="slides/slide379.xml"/><Relationship Id="rId18" Type="http://schemas.openxmlformats.org/officeDocument/2006/relationships/slideMaster" Target="slideMasters/slideMaster18.xml"/><Relationship Id="rId265" Type="http://schemas.openxmlformats.org/officeDocument/2006/relationships/slide" Target="slides/slide214.xml"/><Relationship Id="rId50" Type="http://schemas.openxmlformats.org/officeDocument/2006/relationships/slideMaster" Target="slideMasters/slideMaster50.xml"/><Relationship Id="rId104" Type="http://schemas.openxmlformats.org/officeDocument/2006/relationships/slide" Target="slides/slide53.xml"/><Relationship Id="rId125" Type="http://schemas.openxmlformats.org/officeDocument/2006/relationships/slide" Target="slides/slide74.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 Id="rId311" Type="http://schemas.openxmlformats.org/officeDocument/2006/relationships/slide" Target="slides/slide260.xml"/><Relationship Id="rId332" Type="http://schemas.openxmlformats.org/officeDocument/2006/relationships/slide" Target="slides/slide281.xml"/><Relationship Id="rId353" Type="http://schemas.openxmlformats.org/officeDocument/2006/relationships/slide" Target="slides/slide302.xml"/><Relationship Id="rId374" Type="http://schemas.openxmlformats.org/officeDocument/2006/relationships/slide" Target="slides/slide323.xml"/><Relationship Id="rId395" Type="http://schemas.openxmlformats.org/officeDocument/2006/relationships/slide" Target="slides/slide344.xml"/><Relationship Id="rId409" Type="http://schemas.openxmlformats.org/officeDocument/2006/relationships/slide" Target="slides/slide358.xml"/><Relationship Id="rId71" Type="http://schemas.openxmlformats.org/officeDocument/2006/relationships/slide" Target="slides/slide20.xml"/><Relationship Id="rId92" Type="http://schemas.openxmlformats.org/officeDocument/2006/relationships/slide" Target="slides/slide41.xml"/><Relationship Id="rId213" Type="http://schemas.openxmlformats.org/officeDocument/2006/relationships/slide" Target="slides/slide162.xml"/><Relationship Id="rId234" Type="http://schemas.openxmlformats.org/officeDocument/2006/relationships/slide" Target="slides/slide183.xml"/><Relationship Id="rId420" Type="http://schemas.openxmlformats.org/officeDocument/2006/relationships/slide" Target="slides/slide3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4.xml"/><Relationship Id="rId276" Type="http://schemas.openxmlformats.org/officeDocument/2006/relationships/slide" Target="slides/slide225.xml"/><Relationship Id="rId297" Type="http://schemas.openxmlformats.org/officeDocument/2006/relationships/slide" Target="slides/slide246.xml"/><Relationship Id="rId441" Type="http://schemas.openxmlformats.org/officeDocument/2006/relationships/slide" Target="slides/slide390.xml"/><Relationship Id="rId40" Type="http://schemas.openxmlformats.org/officeDocument/2006/relationships/slideMaster" Target="slideMasters/slideMaster40.xml"/><Relationship Id="rId115" Type="http://schemas.openxmlformats.org/officeDocument/2006/relationships/slide" Target="slides/slide64.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301" Type="http://schemas.openxmlformats.org/officeDocument/2006/relationships/slide" Target="slides/slide250.xml"/><Relationship Id="rId322" Type="http://schemas.openxmlformats.org/officeDocument/2006/relationships/slide" Target="slides/slide271.xml"/><Relationship Id="rId343" Type="http://schemas.openxmlformats.org/officeDocument/2006/relationships/slide" Target="slides/slide292.xml"/><Relationship Id="rId364" Type="http://schemas.openxmlformats.org/officeDocument/2006/relationships/slide" Target="slides/slide313.xml"/><Relationship Id="rId61" Type="http://schemas.openxmlformats.org/officeDocument/2006/relationships/slide" Target="slides/slide10.xml"/><Relationship Id="rId82" Type="http://schemas.openxmlformats.org/officeDocument/2006/relationships/slide" Target="slides/slide31.xml"/><Relationship Id="rId199" Type="http://schemas.openxmlformats.org/officeDocument/2006/relationships/slide" Target="slides/slide148.xml"/><Relationship Id="rId203" Type="http://schemas.openxmlformats.org/officeDocument/2006/relationships/slide" Target="slides/slide152.xml"/><Relationship Id="rId385" Type="http://schemas.openxmlformats.org/officeDocument/2006/relationships/slide" Target="slides/slide334.xml"/><Relationship Id="rId19" Type="http://schemas.openxmlformats.org/officeDocument/2006/relationships/slideMaster" Target="slideMasters/slideMaster19.xml"/><Relationship Id="rId224" Type="http://schemas.openxmlformats.org/officeDocument/2006/relationships/slide" Target="slides/slide173.xml"/><Relationship Id="rId245" Type="http://schemas.openxmlformats.org/officeDocument/2006/relationships/slide" Target="slides/slide194.xml"/><Relationship Id="rId266" Type="http://schemas.openxmlformats.org/officeDocument/2006/relationships/slide" Target="slides/slide215.xml"/><Relationship Id="rId287" Type="http://schemas.openxmlformats.org/officeDocument/2006/relationships/slide" Target="slides/slide236.xml"/><Relationship Id="rId410" Type="http://schemas.openxmlformats.org/officeDocument/2006/relationships/slide" Target="slides/slide359.xml"/><Relationship Id="rId431" Type="http://schemas.openxmlformats.org/officeDocument/2006/relationships/slide" Target="slides/slide380.xml"/><Relationship Id="rId30" Type="http://schemas.openxmlformats.org/officeDocument/2006/relationships/slideMaster" Target="slideMasters/slideMaster30.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312" Type="http://schemas.openxmlformats.org/officeDocument/2006/relationships/slide" Target="slides/slide261.xml"/><Relationship Id="rId333" Type="http://schemas.openxmlformats.org/officeDocument/2006/relationships/slide" Target="slides/slide282.xml"/><Relationship Id="rId354" Type="http://schemas.openxmlformats.org/officeDocument/2006/relationships/slide" Target="slides/slide303.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189" Type="http://schemas.openxmlformats.org/officeDocument/2006/relationships/slide" Target="slides/slide138.xml"/><Relationship Id="rId375" Type="http://schemas.openxmlformats.org/officeDocument/2006/relationships/slide" Target="slides/slide324.xml"/><Relationship Id="rId396" Type="http://schemas.openxmlformats.org/officeDocument/2006/relationships/slide" Target="slides/slide345.xml"/><Relationship Id="rId3" Type="http://schemas.openxmlformats.org/officeDocument/2006/relationships/slideMaster" Target="slideMasters/slideMaster3.xml"/><Relationship Id="rId214" Type="http://schemas.openxmlformats.org/officeDocument/2006/relationships/slide" Target="slides/slide163.xml"/><Relationship Id="rId235" Type="http://schemas.openxmlformats.org/officeDocument/2006/relationships/slide" Target="slides/slide184.xml"/><Relationship Id="rId256" Type="http://schemas.openxmlformats.org/officeDocument/2006/relationships/slide" Target="slides/slide205.xml"/><Relationship Id="rId277" Type="http://schemas.openxmlformats.org/officeDocument/2006/relationships/slide" Target="slides/slide226.xml"/><Relationship Id="rId298" Type="http://schemas.openxmlformats.org/officeDocument/2006/relationships/slide" Target="slides/slide247.xml"/><Relationship Id="rId400" Type="http://schemas.openxmlformats.org/officeDocument/2006/relationships/slide" Target="slides/slide349.xml"/><Relationship Id="rId421" Type="http://schemas.openxmlformats.org/officeDocument/2006/relationships/slide" Target="slides/slide370.xml"/><Relationship Id="rId442" Type="http://schemas.openxmlformats.org/officeDocument/2006/relationships/slide" Target="slides/slide391.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302" Type="http://schemas.openxmlformats.org/officeDocument/2006/relationships/slide" Target="slides/slide251.xml"/><Relationship Id="rId323" Type="http://schemas.openxmlformats.org/officeDocument/2006/relationships/slide" Target="slides/slide272.xml"/><Relationship Id="rId344" Type="http://schemas.openxmlformats.org/officeDocument/2006/relationships/slide" Target="slides/slide2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179" Type="http://schemas.openxmlformats.org/officeDocument/2006/relationships/slide" Target="slides/slide128.xml"/><Relationship Id="rId365" Type="http://schemas.openxmlformats.org/officeDocument/2006/relationships/slide" Target="slides/slide314.xml"/><Relationship Id="rId386" Type="http://schemas.openxmlformats.org/officeDocument/2006/relationships/slide" Target="slides/slide335.xml"/><Relationship Id="rId190" Type="http://schemas.openxmlformats.org/officeDocument/2006/relationships/slide" Target="slides/slide139.xml"/><Relationship Id="rId204" Type="http://schemas.openxmlformats.org/officeDocument/2006/relationships/slide" Target="slides/slide153.xml"/><Relationship Id="rId225" Type="http://schemas.openxmlformats.org/officeDocument/2006/relationships/slide" Target="slides/slide174.xml"/><Relationship Id="rId246" Type="http://schemas.openxmlformats.org/officeDocument/2006/relationships/slide" Target="slides/slide195.xml"/><Relationship Id="rId267" Type="http://schemas.openxmlformats.org/officeDocument/2006/relationships/slide" Target="slides/slide216.xml"/><Relationship Id="rId288" Type="http://schemas.openxmlformats.org/officeDocument/2006/relationships/slide" Target="slides/slide237.xml"/><Relationship Id="rId411" Type="http://schemas.openxmlformats.org/officeDocument/2006/relationships/slide" Target="slides/slide360.xml"/><Relationship Id="rId432" Type="http://schemas.openxmlformats.org/officeDocument/2006/relationships/slide" Target="slides/slide381.xml"/><Relationship Id="rId106" Type="http://schemas.openxmlformats.org/officeDocument/2006/relationships/slide" Target="slides/slide55.xml"/><Relationship Id="rId127" Type="http://schemas.openxmlformats.org/officeDocument/2006/relationships/slide" Target="slides/slide76.xml"/><Relationship Id="rId313" Type="http://schemas.openxmlformats.org/officeDocument/2006/relationships/slide" Target="slides/slide2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94" Type="http://schemas.openxmlformats.org/officeDocument/2006/relationships/slide" Target="slides/slide43.xml"/><Relationship Id="rId148" Type="http://schemas.openxmlformats.org/officeDocument/2006/relationships/slide" Target="slides/slide97.xml"/><Relationship Id="rId169" Type="http://schemas.openxmlformats.org/officeDocument/2006/relationships/slide" Target="slides/slide118.xml"/><Relationship Id="rId334" Type="http://schemas.openxmlformats.org/officeDocument/2006/relationships/slide" Target="slides/slide283.xml"/><Relationship Id="rId355" Type="http://schemas.openxmlformats.org/officeDocument/2006/relationships/slide" Target="slides/slide304.xml"/><Relationship Id="rId376" Type="http://schemas.openxmlformats.org/officeDocument/2006/relationships/slide" Target="slides/slide325.xml"/><Relationship Id="rId397" Type="http://schemas.openxmlformats.org/officeDocument/2006/relationships/slide" Target="slides/slide346.xml"/><Relationship Id="rId4" Type="http://schemas.openxmlformats.org/officeDocument/2006/relationships/slideMaster" Target="slideMasters/slideMaster4.xml"/><Relationship Id="rId180" Type="http://schemas.openxmlformats.org/officeDocument/2006/relationships/slide" Target="slides/slide129.xml"/><Relationship Id="rId215" Type="http://schemas.openxmlformats.org/officeDocument/2006/relationships/slide" Target="slides/slide164.xml"/><Relationship Id="rId236" Type="http://schemas.openxmlformats.org/officeDocument/2006/relationships/slide" Target="slides/slide185.xml"/><Relationship Id="rId257" Type="http://schemas.openxmlformats.org/officeDocument/2006/relationships/slide" Target="slides/slide206.xml"/><Relationship Id="rId278" Type="http://schemas.openxmlformats.org/officeDocument/2006/relationships/slide" Target="slides/slide227.xml"/><Relationship Id="rId401" Type="http://schemas.openxmlformats.org/officeDocument/2006/relationships/slide" Target="slides/slide350.xml"/><Relationship Id="rId422" Type="http://schemas.openxmlformats.org/officeDocument/2006/relationships/slide" Target="slides/slide371.xml"/><Relationship Id="rId443" Type="http://schemas.openxmlformats.org/officeDocument/2006/relationships/slide" Target="slides/slide392.xml"/><Relationship Id="rId303" Type="http://schemas.openxmlformats.org/officeDocument/2006/relationships/slide" Target="slides/slide252.xml"/><Relationship Id="rId42" Type="http://schemas.openxmlformats.org/officeDocument/2006/relationships/slideMaster" Target="slideMasters/slideMaster42.xml"/><Relationship Id="rId84" Type="http://schemas.openxmlformats.org/officeDocument/2006/relationships/slide" Target="slides/slide33.xml"/><Relationship Id="rId138" Type="http://schemas.openxmlformats.org/officeDocument/2006/relationships/slide" Target="slides/slide87.xml"/><Relationship Id="rId345" Type="http://schemas.openxmlformats.org/officeDocument/2006/relationships/slide" Target="slides/slide294.xml"/><Relationship Id="rId387" Type="http://schemas.openxmlformats.org/officeDocument/2006/relationships/slide" Target="slides/slide336.xml"/><Relationship Id="rId191" Type="http://schemas.openxmlformats.org/officeDocument/2006/relationships/slide" Target="slides/slide140.xml"/><Relationship Id="rId205" Type="http://schemas.openxmlformats.org/officeDocument/2006/relationships/slide" Target="slides/slide154.xml"/><Relationship Id="rId247" Type="http://schemas.openxmlformats.org/officeDocument/2006/relationships/slide" Target="slides/slide196.xml"/><Relationship Id="rId412" Type="http://schemas.openxmlformats.org/officeDocument/2006/relationships/slide" Target="slides/slide361.xml"/><Relationship Id="rId107" Type="http://schemas.openxmlformats.org/officeDocument/2006/relationships/slide" Target="slides/slide56.xml"/><Relationship Id="rId289" Type="http://schemas.openxmlformats.org/officeDocument/2006/relationships/slide" Target="slides/slide238.xml"/><Relationship Id="rId11" Type="http://schemas.openxmlformats.org/officeDocument/2006/relationships/slideMaster" Target="slideMasters/slideMaster11.xml"/><Relationship Id="rId53" Type="http://schemas.openxmlformats.org/officeDocument/2006/relationships/slide" Target="slides/slide2.xml"/><Relationship Id="rId149" Type="http://schemas.openxmlformats.org/officeDocument/2006/relationships/slide" Target="slides/slide98.xml"/><Relationship Id="rId314" Type="http://schemas.openxmlformats.org/officeDocument/2006/relationships/slide" Target="slides/slide263.xml"/><Relationship Id="rId356" Type="http://schemas.openxmlformats.org/officeDocument/2006/relationships/slide" Target="slides/slide305.xml"/><Relationship Id="rId398" Type="http://schemas.openxmlformats.org/officeDocument/2006/relationships/slide" Target="slides/slide347.xml"/><Relationship Id="rId95" Type="http://schemas.openxmlformats.org/officeDocument/2006/relationships/slide" Target="slides/slide44.xml"/><Relationship Id="rId160" Type="http://schemas.openxmlformats.org/officeDocument/2006/relationships/slide" Target="slides/slide109.xml"/><Relationship Id="rId216" Type="http://schemas.openxmlformats.org/officeDocument/2006/relationships/slide" Target="slides/slide165.xml"/><Relationship Id="rId423" Type="http://schemas.openxmlformats.org/officeDocument/2006/relationships/slide" Target="slides/slide372.xml"/><Relationship Id="rId258" Type="http://schemas.openxmlformats.org/officeDocument/2006/relationships/slide" Target="slides/slide207.xml"/><Relationship Id="rId22" Type="http://schemas.openxmlformats.org/officeDocument/2006/relationships/slideMaster" Target="slideMasters/slideMaster22.xml"/><Relationship Id="rId64" Type="http://schemas.openxmlformats.org/officeDocument/2006/relationships/slide" Target="slides/slide13.xml"/><Relationship Id="rId118" Type="http://schemas.openxmlformats.org/officeDocument/2006/relationships/slide" Target="slides/slide67.xml"/><Relationship Id="rId325" Type="http://schemas.openxmlformats.org/officeDocument/2006/relationships/slide" Target="slides/slide274.xml"/><Relationship Id="rId367" Type="http://schemas.openxmlformats.org/officeDocument/2006/relationships/slide" Target="slides/slide316.xml"/><Relationship Id="rId171" Type="http://schemas.openxmlformats.org/officeDocument/2006/relationships/slide" Target="slides/slide120.xml"/><Relationship Id="rId227" Type="http://schemas.openxmlformats.org/officeDocument/2006/relationships/slide" Target="slides/slide176.xml"/><Relationship Id="rId269" Type="http://schemas.openxmlformats.org/officeDocument/2006/relationships/slide" Target="slides/slide218.xml"/><Relationship Id="rId434" Type="http://schemas.openxmlformats.org/officeDocument/2006/relationships/slide" Target="slides/slide383.xml"/><Relationship Id="rId33" Type="http://schemas.openxmlformats.org/officeDocument/2006/relationships/slideMaster" Target="slideMasters/slideMaster33.xml"/><Relationship Id="rId129" Type="http://schemas.openxmlformats.org/officeDocument/2006/relationships/slide" Target="slides/slide78.xml"/><Relationship Id="rId280" Type="http://schemas.openxmlformats.org/officeDocument/2006/relationships/slide" Target="slides/slide229.xml"/><Relationship Id="rId336" Type="http://schemas.openxmlformats.org/officeDocument/2006/relationships/slide" Target="slides/slide285.xml"/><Relationship Id="rId75" Type="http://schemas.openxmlformats.org/officeDocument/2006/relationships/slide" Target="slides/slide24.xml"/><Relationship Id="rId140" Type="http://schemas.openxmlformats.org/officeDocument/2006/relationships/slide" Target="slides/slide89.xml"/><Relationship Id="rId182" Type="http://schemas.openxmlformats.org/officeDocument/2006/relationships/slide" Target="slides/slide131.xml"/><Relationship Id="rId378" Type="http://schemas.openxmlformats.org/officeDocument/2006/relationships/slide" Target="slides/slide327.xml"/><Relationship Id="rId403" Type="http://schemas.openxmlformats.org/officeDocument/2006/relationships/slide" Target="slides/slide352.xml"/><Relationship Id="rId6" Type="http://schemas.openxmlformats.org/officeDocument/2006/relationships/slideMaster" Target="slideMasters/slideMaster6.xml"/><Relationship Id="rId238" Type="http://schemas.openxmlformats.org/officeDocument/2006/relationships/slide" Target="slides/slide187.xml"/><Relationship Id="rId445" Type="http://schemas.openxmlformats.org/officeDocument/2006/relationships/handoutMaster" Target="handoutMasters/handoutMaster1.xml"/><Relationship Id="rId291" Type="http://schemas.openxmlformats.org/officeDocument/2006/relationships/slide" Target="slides/slide240.xml"/><Relationship Id="rId305" Type="http://schemas.openxmlformats.org/officeDocument/2006/relationships/slide" Target="slides/slide254.xml"/><Relationship Id="rId347" Type="http://schemas.openxmlformats.org/officeDocument/2006/relationships/slide" Target="slides/slide296.xml"/><Relationship Id="rId44" Type="http://schemas.openxmlformats.org/officeDocument/2006/relationships/slideMaster" Target="slideMasters/slideMaster44.xml"/><Relationship Id="rId86" Type="http://schemas.openxmlformats.org/officeDocument/2006/relationships/slide" Target="slides/slide35.xml"/><Relationship Id="rId151" Type="http://schemas.openxmlformats.org/officeDocument/2006/relationships/slide" Target="slides/slide100.xml"/><Relationship Id="rId389" Type="http://schemas.openxmlformats.org/officeDocument/2006/relationships/slide" Target="slides/slide338.xml"/><Relationship Id="rId193" Type="http://schemas.openxmlformats.org/officeDocument/2006/relationships/slide" Target="slides/slide142.xml"/><Relationship Id="rId207" Type="http://schemas.openxmlformats.org/officeDocument/2006/relationships/slide" Target="slides/slide156.xml"/><Relationship Id="rId249" Type="http://schemas.openxmlformats.org/officeDocument/2006/relationships/slide" Target="slides/slide198.xml"/><Relationship Id="rId414" Type="http://schemas.openxmlformats.org/officeDocument/2006/relationships/slide" Target="slides/slide363.xml"/><Relationship Id="rId13" Type="http://schemas.openxmlformats.org/officeDocument/2006/relationships/slideMaster" Target="slideMasters/slideMaster13.xml"/><Relationship Id="rId109" Type="http://schemas.openxmlformats.org/officeDocument/2006/relationships/slide" Target="slides/slide58.xml"/><Relationship Id="rId260" Type="http://schemas.openxmlformats.org/officeDocument/2006/relationships/slide" Target="slides/slide209.xml"/><Relationship Id="rId316" Type="http://schemas.openxmlformats.org/officeDocument/2006/relationships/slide" Target="slides/slide265.xml"/><Relationship Id="rId55" Type="http://schemas.openxmlformats.org/officeDocument/2006/relationships/slide" Target="slides/slide4.xml"/><Relationship Id="rId97" Type="http://schemas.openxmlformats.org/officeDocument/2006/relationships/slide" Target="slides/slide46.xml"/><Relationship Id="rId120" Type="http://schemas.openxmlformats.org/officeDocument/2006/relationships/slide" Target="slides/slide69.xml"/><Relationship Id="rId358" Type="http://schemas.openxmlformats.org/officeDocument/2006/relationships/slide" Target="slides/slide307.xml"/><Relationship Id="rId162" Type="http://schemas.openxmlformats.org/officeDocument/2006/relationships/slide" Target="slides/slide111.xml"/><Relationship Id="rId218" Type="http://schemas.openxmlformats.org/officeDocument/2006/relationships/slide" Target="slides/slide167.xml"/><Relationship Id="rId425" Type="http://schemas.openxmlformats.org/officeDocument/2006/relationships/slide" Target="slides/slide374.xml"/><Relationship Id="rId271" Type="http://schemas.openxmlformats.org/officeDocument/2006/relationships/slide" Target="slides/slide220.xml"/><Relationship Id="rId24" Type="http://schemas.openxmlformats.org/officeDocument/2006/relationships/slideMaster" Target="slideMasters/slideMaster24.xml"/><Relationship Id="rId66" Type="http://schemas.openxmlformats.org/officeDocument/2006/relationships/slide" Target="slides/slide15.xml"/><Relationship Id="rId131" Type="http://schemas.openxmlformats.org/officeDocument/2006/relationships/slide" Target="slides/slide80.xml"/><Relationship Id="rId327" Type="http://schemas.openxmlformats.org/officeDocument/2006/relationships/slide" Target="slides/slide276.xml"/><Relationship Id="rId369" Type="http://schemas.openxmlformats.org/officeDocument/2006/relationships/slide" Target="slides/slide318.xml"/><Relationship Id="rId173" Type="http://schemas.openxmlformats.org/officeDocument/2006/relationships/slide" Target="slides/slide122.xml"/><Relationship Id="rId229" Type="http://schemas.openxmlformats.org/officeDocument/2006/relationships/slide" Target="slides/slide178.xml"/><Relationship Id="rId380" Type="http://schemas.openxmlformats.org/officeDocument/2006/relationships/slide" Target="slides/slide329.xml"/><Relationship Id="rId436" Type="http://schemas.openxmlformats.org/officeDocument/2006/relationships/slide" Target="slides/slide385.xml"/><Relationship Id="rId240" Type="http://schemas.openxmlformats.org/officeDocument/2006/relationships/slide" Target="slides/slide189.xml"/><Relationship Id="rId35" Type="http://schemas.openxmlformats.org/officeDocument/2006/relationships/slideMaster" Target="slideMasters/slideMaster35.xml"/><Relationship Id="rId77" Type="http://schemas.openxmlformats.org/officeDocument/2006/relationships/slide" Target="slides/slide26.xml"/><Relationship Id="rId100" Type="http://schemas.openxmlformats.org/officeDocument/2006/relationships/slide" Target="slides/slide49.xml"/><Relationship Id="rId282" Type="http://schemas.openxmlformats.org/officeDocument/2006/relationships/slide" Target="slides/slide231.xml"/><Relationship Id="rId338" Type="http://schemas.openxmlformats.org/officeDocument/2006/relationships/slide" Target="slides/slide287.xml"/><Relationship Id="rId8" Type="http://schemas.openxmlformats.org/officeDocument/2006/relationships/slideMaster" Target="slideMasters/slideMaster8.xml"/><Relationship Id="rId142" Type="http://schemas.openxmlformats.org/officeDocument/2006/relationships/slide" Target="slides/slide91.xml"/><Relationship Id="rId184" Type="http://schemas.openxmlformats.org/officeDocument/2006/relationships/slide" Target="slides/slide133.xml"/><Relationship Id="rId391" Type="http://schemas.openxmlformats.org/officeDocument/2006/relationships/slide" Target="slides/slide340.xml"/><Relationship Id="rId405" Type="http://schemas.openxmlformats.org/officeDocument/2006/relationships/slide" Target="slides/slide354.xml"/><Relationship Id="rId447" Type="http://schemas.openxmlformats.org/officeDocument/2006/relationships/viewProps" Target="viewProps.xml"/><Relationship Id="rId251" Type="http://schemas.openxmlformats.org/officeDocument/2006/relationships/slide" Target="slides/slide200.xml"/><Relationship Id="rId46" Type="http://schemas.openxmlformats.org/officeDocument/2006/relationships/slideMaster" Target="slideMasters/slideMaster46.xml"/><Relationship Id="rId293" Type="http://schemas.openxmlformats.org/officeDocument/2006/relationships/slide" Target="slides/slide242.xml"/><Relationship Id="rId307" Type="http://schemas.openxmlformats.org/officeDocument/2006/relationships/slide" Target="slides/slide256.xml"/><Relationship Id="rId349" Type="http://schemas.openxmlformats.org/officeDocument/2006/relationships/slide" Target="slides/slide298.xml"/><Relationship Id="rId88" Type="http://schemas.openxmlformats.org/officeDocument/2006/relationships/slide" Target="slides/slide37.xml"/><Relationship Id="rId111" Type="http://schemas.openxmlformats.org/officeDocument/2006/relationships/slide" Target="slides/slide60.xml"/><Relationship Id="rId153" Type="http://schemas.openxmlformats.org/officeDocument/2006/relationships/slide" Target="slides/slide102.xml"/><Relationship Id="rId195" Type="http://schemas.openxmlformats.org/officeDocument/2006/relationships/slide" Target="slides/slide144.xml"/><Relationship Id="rId209" Type="http://schemas.openxmlformats.org/officeDocument/2006/relationships/slide" Target="slides/slide158.xml"/><Relationship Id="rId360" Type="http://schemas.openxmlformats.org/officeDocument/2006/relationships/slide" Target="slides/slide309.xml"/><Relationship Id="rId416" Type="http://schemas.openxmlformats.org/officeDocument/2006/relationships/slide" Target="slides/slide365.xml"/><Relationship Id="rId220" Type="http://schemas.openxmlformats.org/officeDocument/2006/relationships/slide" Target="slides/slide169.xml"/><Relationship Id="rId15" Type="http://schemas.openxmlformats.org/officeDocument/2006/relationships/slideMaster" Target="slideMasters/slideMaster15.xml"/><Relationship Id="rId57" Type="http://schemas.openxmlformats.org/officeDocument/2006/relationships/slide" Target="slides/slide6.xml"/><Relationship Id="rId262" Type="http://schemas.openxmlformats.org/officeDocument/2006/relationships/slide" Target="slides/slide211.xml"/><Relationship Id="rId318" Type="http://schemas.openxmlformats.org/officeDocument/2006/relationships/slide" Target="slides/slide267.xml"/><Relationship Id="rId99" Type="http://schemas.openxmlformats.org/officeDocument/2006/relationships/slide" Target="slides/slide48.xml"/><Relationship Id="rId122" Type="http://schemas.openxmlformats.org/officeDocument/2006/relationships/slide" Target="slides/slide71.xml"/><Relationship Id="rId164" Type="http://schemas.openxmlformats.org/officeDocument/2006/relationships/slide" Target="slides/slide113.xml"/><Relationship Id="rId371" Type="http://schemas.openxmlformats.org/officeDocument/2006/relationships/slide" Target="slides/slide320.xml"/><Relationship Id="rId427" Type="http://schemas.openxmlformats.org/officeDocument/2006/relationships/slide" Target="slides/slide376.xml"/><Relationship Id="rId26" Type="http://schemas.openxmlformats.org/officeDocument/2006/relationships/slideMaster" Target="slideMasters/slideMaster26.xml"/><Relationship Id="rId231" Type="http://schemas.openxmlformats.org/officeDocument/2006/relationships/slide" Target="slides/slide180.xml"/><Relationship Id="rId273" Type="http://schemas.openxmlformats.org/officeDocument/2006/relationships/slide" Target="slides/slide222.xml"/><Relationship Id="rId329" Type="http://schemas.openxmlformats.org/officeDocument/2006/relationships/slide" Target="slides/slide278.xml"/><Relationship Id="rId68" Type="http://schemas.openxmlformats.org/officeDocument/2006/relationships/slide" Target="slides/slide17.xml"/><Relationship Id="rId133" Type="http://schemas.openxmlformats.org/officeDocument/2006/relationships/slide" Target="slides/slide82.xml"/><Relationship Id="rId175" Type="http://schemas.openxmlformats.org/officeDocument/2006/relationships/slide" Target="slides/slide124.xml"/><Relationship Id="rId340" Type="http://schemas.openxmlformats.org/officeDocument/2006/relationships/slide" Target="slides/slide289.xml"/><Relationship Id="rId200" Type="http://schemas.openxmlformats.org/officeDocument/2006/relationships/slide" Target="slides/slide149.xml"/><Relationship Id="rId382" Type="http://schemas.openxmlformats.org/officeDocument/2006/relationships/slide" Target="slides/slide331.xml"/><Relationship Id="rId438" Type="http://schemas.openxmlformats.org/officeDocument/2006/relationships/slide" Target="slides/slide387.xml"/><Relationship Id="rId242" Type="http://schemas.openxmlformats.org/officeDocument/2006/relationships/slide" Target="slides/slide191.xml"/><Relationship Id="rId284" Type="http://schemas.openxmlformats.org/officeDocument/2006/relationships/slide" Target="slides/slide233.xml"/><Relationship Id="rId37" Type="http://schemas.openxmlformats.org/officeDocument/2006/relationships/slideMaster" Target="slideMasters/slideMaster37.xml"/><Relationship Id="rId79" Type="http://schemas.openxmlformats.org/officeDocument/2006/relationships/slide" Target="slides/slide28.xml"/><Relationship Id="rId102" Type="http://schemas.openxmlformats.org/officeDocument/2006/relationships/slide" Target="slides/slide51.xml"/><Relationship Id="rId144" Type="http://schemas.openxmlformats.org/officeDocument/2006/relationships/slide" Target="slides/slide93.xml"/><Relationship Id="rId90" Type="http://schemas.openxmlformats.org/officeDocument/2006/relationships/slide" Target="slides/slide39.xml"/><Relationship Id="rId186" Type="http://schemas.openxmlformats.org/officeDocument/2006/relationships/slide" Target="slides/slide135.xml"/><Relationship Id="rId351" Type="http://schemas.openxmlformats.org/officeDocument/2006/relationships/slide" Target="slides/slide300.xml"/><Relationship Id="rId393" Type="http://schemas.openxmlformats.org/officeDocument/2006/relationships/slide" Target="slides/slide342.xml"/><Relationship Id="rId407" Type="http://schemas.openxmlformats.org/officeDocument/2006/relationships/slide" Target="slides/slide356.xml"/><Relationship Id="rId449" Type="http://schemas.openxmlformats.org/officeDocument/2006/relationships/tableStyles" Target="tableStyles.xml"/><Relationship Id="rId211" Type="http://schemas.openxmlformats.org/officeDocument/2006/relationships/slide" Target="slides/slide160.xml"/><Relationship Id="rId253" Type="http://schemas.openxmlformats.org/officeDocument/2006/relationships/slide" Target="slides/slide202.xml"/><Relationship Id="rId295" Type="http://schemas.openxmlformats.org/officeDocument/2006/relationships/slide" Target="slides/slide244.xml"/><Relationship Id="rId309" Type="http://schemas.openxmlformats.org/officeDocument/2006/relationships/slide" Target="slides/slide258.xml"/><Relationship Id="rId48" Type="http://schemas.openxmlformats.org/officeDocument/2006/relationships/slideMaster" Target="slideMasters/slideMaster48.xml"/><Relationship Id="rId113" Type="http://schemas.openxmlformats.org/officeDocument/2006/relationships/slide" Target="slides/slide62.xml"/><Relationship Id="rId320" Type="http://schemas.openxmlformats.org/officeDocument/2006/relationships/slide" Target="slides/slide269.xml"/><Relationship Id="rId155" Type="http://schemas.openxmlformats.org/officeDocument/2006/relationships/slide" Target="slides/slide104.xml"/><Relationship Id="rId197" Type="http://schemas.openxmlformats.org/officeDocument/2006/relationships/slide" Target="slides/slide146.xml"/><Relationship Id="rId362" Type="http://schemas.openxmlformats.org/officeDocument/2006/relationships/slide" Target="slides/slide311.xml"/><Relationship Id="rId418" Type="http://schemas.openxmlformats.org/officeDocument/2006/relationships/slide" Target="slides/slide367.xml"/><Relationship Id="rId222" Type="http://schemas.openxmlformats.org/officeDocument/2006/relationships/slide" Target="slides/slide171.xml"/><Relationship Id="rId264" Type="http://schemas.openxmlformats.org/officeDocument/2006/relationships/slide" Target="slides/slide213.xml"/><Relationship Id="rId17" Type="http://schemas.openxmlformats.org/officeDocument/2006/relationships/slideMaster" Target="slideMasters/slideMaster17.xml"/><Relationship Id="rId59" Type="http://schemas.openxmlformats.org/officeDocument/2006/relationships/slide" Target="slides/slide8.xml"/><Relationship Id="rId124" Type="http://schemas.openxmlformats.org/officeDocument/2006/relationships/slide" Target="slides/slide73.xml"/><Relationship Id="rId70" Type="http://schemas.openxmlformats.org/officeDocument/2006/relationships/slide" Target="slides/slide19.xml"/><Relationship Id="rId166" Type="http://schemas.openxmlformats.org/officeDocument/2006/relationships/slide" Target="slides/slide115.xml"/><Relationship Id="rId331" Type="http://schemas.openxmlformats.org/officeDocument/2006/relationships/slide" Target="slides/slide280.xml"/><Relationship Id="rId373" Type="http://schemas.openxmlformats.org/officeDocument/2006/relationships/slide" Target="slides/slide322.xml"/><Relationship Id="rId429" Type="http://schemas.openxmlformats.org/officeDocument/2006/relationships/slide" Target="slides/slide378.xml"/><Relationship Id="rId1" Type="http://schemas.openxmlformats.org/officeDocument/2006/relationships/slideMaster" Target="slideMasters/slideMaster1.xml"/><Relationship Id="rId233" Type="http://schemas.openxmlformats.org/officeDocument/2006/relationships/slide" Target="slides/slide182.xml"/><Relationship Id="rId440" Type="http://schemas.openxmlformats.org/officeDocument/2006/relationships/slide" Target="slides/slide389.xml"/><Relationship Id="rId28" Type="http://schemas.openxmlformats.org/officeDocument/2006/relationships/slideMaster" Target="slideMasters/slideMaster28.xml"/><Relationship Id="rId275" Type="http://schemas.openxmlformats.org/officeDocument/2006/relationships/slide" Target="slides/slide224.xml"/><Relationship Id="rId300" Type="http://schemas.openxmlformats.org/officeDocument/2006/relationships/slide" Target="slides/slide249.xml"/><Relationship Id="rId81" Type="http://schemas.openxmlformats.org/officeDocument/2006/relationships/slide" Target="slides/slide30.xml"/><Relationship Id="rId135" Type="http://schemas.openxmlformats.org/officeDocument/2006/relationships/slide" Target="slides/slide84.xml"/><Relationship Id="rId177" Type="http://schemas.openxmlformats.org/officeDocument/2006/relationships/slide" Target="slides/slide126.xml"/><Relationship Id="rId342" Type="http://schemas.openxmlformats.org/officeDocument/2006/relationships/slide" Target="slides/slide291.xml"/><Relationship Id="rId384" Type="http://schemas.openxmlformats.org/officeDocument/2006/relationships/slide" Target="slides/slide333.xml"/><Relationship Id="rId202" Type="http://schemas.openxmlformats.org/officeDocument/2006/relationships/slide" Target="slides/slide151.xml"/><Relationship Id="rId244" Type="http://schemas.openxmlformats.org/officeDocument/2006/relationships/slide" Target="slides/slide193.xml"/><Relationship Id="rId39" Type="http://schemas.openxmlformats.org/officeDocument/2006/relationships/slideMaster" Target="slideMasters/slideMaster39.xml"/><Relationship Id="rId286" Type="http://schemas.openxmlformats.org/officeDocument/2006/relationships/slide" Target="slides/slide235.xml"/></Relationships>
</file>

<file path=ppt/_rels/viewProps.xml.rels><?xml version="1.0" encoding="UTF-8" standalone="yes"?>
<Relationships xmlns="http://schemas.openxmlformats.org/package/2006/relationships"><Relationship Id="rId26" Type="http://schemas.openxmlformats.org/officeDocument/2006/relationships/slide" Target="slides/slide49.xml"/><Relationship Id="rId117" Type="http://schemas.openxmlformats.org/officeDocument/2006/relationships/slide" Target="slides/slide141.xml"/><Relationship Id="rId21" Type="http://schemas.openxmlformats.org/officeDocument/2006/relationships/slide" Target="slides/slide44.xml"/><Relationship Id="rId42" Type="http://schemas.openxmlformats.org/officeDocument/2006/relationships/slide" Target="slides/slide65.xml"/><Relationship Id="rId47" Type="http://schemas.openxmlformats.org/officeDocument/2006/relationships/slide" Target="slides/slide70.xml"/><Relationship Id="rId63" Type="http://schemas.openxmlformats.org/officeDocument/2006/relationships/slide" Target="slides/slide86.xml"/><Relationship Id="rId68" Type="http://schemas.openxmlformats.org/officeDocument/2006/relationships/slide" Target="slides/slide91.xml"/><Relationship Id="rId84" Type="http://schemas.openxmlformats.org/officeDocument/2006/relationships/slide" Target="slides/slide107.xml"/><Relationship Id="rId89" Type="http://schemas.openxmlformats.org/officeDocument/2006/relationships/slide" Target="slides/slide112.xml"/><Relationship Id="rId112" Type="http://schemas.openxmlformats.org/officeDocument/2006/relationships/slide" Target="slides/slide136.xml"/><Relationship Id="rId16" Type="http://schemas.openxmlformats.org/officeDocument/2006/relationships/slide" Target="slides/slide39.xml"/><Relationship Id="rId107" Type="http://schemas.openxmlformats.org/officeDocument/2006/relationships/slide" Target="slides/slide131.xml"/><Relationship Id="rId11" Type="http://schemas.openxmlformats.org/officeDocument/2006/relationships/slide" Target="slides/slide34.xml"/><Relationship Id="rId32" Type="http://schemas.openxmlformats.org/officeDocument/2006/relationships/slide" Target="slides/slide55.xml"/><Relationship Id="rId37" Type="http://schemas.openxmlformats.org/officeDocument/2006/relationships/slide" Target="slides/slide60.xml"/><Relationship Id="rId53" Type="http://schemas.openxmlformats.org/officeDocument/2006/relationships/slide" Target="slides/slide76.xml"/><Relationship Id="rId58" Type="http://schemas.openxmlformats.org/officeDocument/2006/relationships/slide" Target="slides/slide81.xml"/><Relationship Id="rId74" Type="http://schemas.openxmlformats.org/officeDocument/2006/relationships/slide" Target="slides/slide97.xml"/><Relationship Id="rId79" Type="http://schemas.openxmlformats.org/officeDocument/2006/relationships/slide" Target="slides/slide102.xml"/><Relationship Id="rId102" Type="http://schemas.openxmlformats.org/officeDocument/2006/relationships/slide" Target="slides/slide125.xml"/><Relationship Id="rId123" Type="http://schemas.openxmlformats.org/officeDocument/2006/relationships/slide" Target="slides/slide203.xml"/><Relationship Id="rId5" Type="http://schemas.openxmlformats.org/officeDocument/2006/relationships/slide" Target="slides/slide28.xml"/><Relationship Id="rId90" Type="http://schemas.openxmlformats.org/officeDocument/2006/relationships/slide" Target="slides/slide113.xml"/><Relationship Id="rId95" Type="http://schemas.openxmlformats.org/officeDocument/2006/relationships/slide" Target="slides/slide118.xml"/><Relationship Id="rId22" Type="http://schemas.openxmlformats.org/officeDocument/2006/relationships/slide" Target="slides/slide45.xml"/><Relationship Id="rId27" Type="http://schemas.openxmlformats.org/officeDocument/2006/relationships/slide" Target="slides/slide50.xml"/><Relationship Id="rId43" Type="http://schemas.openxmlformats.org/officeDocument/2006/relationships/slide" Target="slides/slide66.xml"/><Relationship Id="rId48" Type="http://schemas.openxmlformats.org/officeDocument/2006/relationships/slide" Target="slides/slide71.xml"/><Relationship Id="rId64" Type="http://schemas.openxmlformats.org/officeDocument/2006/relationships/slide" Target="slides/slide87.xml"/><Relationship Id="rId69" Type="http://schemas.openxmlformats.org/officeDocument/2006/relationships/slide" Target="slides/slide92.xml"/><Relationship Id="rId113" Type="http://schemas.openxmlformats.org/officeDocument/2006/relationships/slide" Target="slides/slide137.xml"/><Relationship Id="rId118" Type="http://schemas.openxmlformats.org/officeDocument/2006/relationships/slide" Target="slides/slide172.xml"/><Relationship Id="rId80" Type="http://schemas.openxmlformats.org/officeDocument/2006/relationships/slide" Target="slides/slide103.xml"/><Relationship Id="rId85" Type="http://schemas.openxmlformats.org/officeDocument/2006/relationships/slide" Target="slides/slide108.xml"/><Relationship Id="rId12" Type="http://schemas.openxmlformats.org/officeDocument/2006/relationships/slide" Target="slides/slide35.xml"/><Relationship Id="rId17" Type="http://schemas.openxmlformats.org/officeDocument/2006/relationships/slide" Target="slides/slide40.xml"/><Relationship Id="rId33" Type="http://schemas.openxmlformats.org/officeDocument/2006/relationships/slide" Target="slides/slide56.xml"/><Relationship Id="rId38" Type="http://schemas.openxmlformats.org/officeDocument/2006/relationships/slide" Target="slides/slide61.xml"/><Relationship Id="rId59" Type="http://schemas.openxmlformats.org/officeDocument/2006/relationships/slide" Target="slides/slide82.xml"/><Relationship Id="rId103" Type="http://schemas.openxmlformats.org/officeDocument/2006/relationships/slide" Target="slides/slide127.xml"/><Relationship Id="rId108" Type="http://schemas.openxmlformats.org/officeDocument/2006/relationships/slide" Target="slides/slide132.xml"/><Relationship Id="rId124" Type="http://schemas.openxmlformats.org/officeDocument/2006/relationships/slide" Target="slides/slide216.xml"/><Relationship Id="rId54" Type="http://schemas.openxmlformats.org/officeDocument/2006/relationships/slide" Target="slides/slide77.xml"/><Relationship Id="rId70" Type="http://schemas.openxmlformats.org/officeDocument/2006/relationships/slide" Target="slides/slide93.xml"/><Relationship Id="rId75" Type="http://schemas.openxmlformats.org/officeDocument/2006/relationships/slide" Target="slides/slide98.xml"/><Relationship Id="rId91" Type="http://schemas.openxmlformats.org/officeDocument/2006/relationships/slide" Target="slides/slide114.xml"/><Relationship Id="rId96" Type="http://schemas.openxmlformats.org/officeDocument/2006/relationships/slide" Target="slides/slide119.xml"/><Relationship Id="rId1" Type="http://schemas.openxmlformats.org/officeDocument/2006/relationships/slide" Target="slides/slide8.xml"/><Relationship Id="rId6" Type="http://schemas.openxmlformats.org/officeDocument/2006/relationships/slide" Target="slides/slide29.xml"/><Relationship Id="rId23" Type="http://schemas.openxmlformats.org/officeDocument/2006/relationships/slide" Target="slides/slide46.xml"/><Relationship Id="rId28" Type="http://schemas.openxmlformats.org/officeDocument/2006/relationships/slide" Target="slides/slide51.xml"/><Relationship Id="rId49" Type="http://schemas.openxmlformats.org/officeDocument/2006/relationships/slide" Target="slides/slide72.xml"/><Relationship Id="rId114" Type="http://schemas.openxmlformats.org/officeDocument/2006/relationships/slide" Target="slides/slide138.xml"/><Relationship Id="rId119" Type="http://schemas.openxmlformats.org/officeDocument/2006/relationships/slide" Target="slides/slide176.xml"/><Relationship Id="rId44" Type="http://schemas.openxmlformats.org/officeDocument/2006/relationships/slide" Target="slides/slide67.xml"/><Relationship Id="rId60" Type="http://schemas.openxmlformats.org/officeDocument/2006/relationships/slide" Target="slides/slide83.xml"/><Relationship Id="rId65" Type="http://schemas.openxmlformats.org/officeDocument/2006/relationships/slide" Target="slides/slide88.xml"/><Relationship Id="rId81" Type="http://schemas.openxmlformats.org/officeDocument/2006/relationships/slide" Target="slides/slide104.xml"/><Relationship Id="rId86" Type="http://schemas.openxmlformats.org/officeDocument/2006/relationships/slide" Target="slides/slide109.xml"/><Relationship Id="rId13" Type="http://schemas.openxmlformats.org/officeDocument/2006/relationships/slide" Target="slides/slide36.xml"/><Relationship Id="rId18" Type="http://schemas.openxmlformats.org/officeDocument/2006/relationships/slide" Target="slides/slide41.xml"/><Relationship Id="rId39" Type="http://schemas.openxmlformats.org/officeDocument/2006/relationships/slide" Target="slides/slide62.xml"/><Relationship Id="rId109" Type="http://schemas.openxmlformats.org/officeDocument/2006/relationships/slide" Target="slides/slide133.xml"/><Relationship Id="rId34" Type="http://schemas.openxmlformats.org/officeDocument/2006/relationships/slide" Target="slides/slide57.xml"/><Relationship Id="rId50" Type="http://schemas.openxmlformats.org/officeDocument/2006/relationships/slide" Target="slides/slide73.xml"/><Relationship Id="rId55" Type="http://schemas.openxmlformats.org/officeDocument/2006/relationships/slide" Target="slides/slide78.xml"/><Relationship Id="rId76" Type="http://schemas.openxmlformats.org/officeDocument/2006/relationships/slide" Target="slides/slide99.xml"/><Relationship Id="rId97" Type="http://schemas.openxmlformats.org/officeDocument/2006/relationships/slide" Target="slides/slide120.xml"/><Relationship Id="rId104" Type="http://schemas.openxmlformats.org/officeDocument/2006/relationships/slide" Target="slides/slide128.xml"/><Relationship Id="rId120" Type="http://schemas.openxmlformats.org/officeDocument/2006/relationships/slide" Target="slides/slide199.xml"/><Relationship Id="rId125" Type="http://schemas.openxmlformats.org/officeDocument/2006/relationships/slide" Target="slides/slide218.xml"/><Relationship Id="rId7" Type="http://schemas.openxmlformats.org/officeDocument/2006/relationships/slide" Target="slides/slide30.xml"/><Relationship Id="rId71" Type="http://schemas.openxmlformats.org/officeDocument/2006/relationships/slide" Target="slides/slide94.xml"/><Relationship Id="rId92" Type="http://schemas.openxmlformats.org/officeDocument/2006/relationships/slide" Target="slides/slide115.xml"/><Relationship Id="rId2" Type="http://schemas.openxmlformats.org/officeDocument/2006/relationships/slide" Target="slides/slide25.xml"/><Relationship Id="rId29" Type="http://schemas.openxmlformats.org/officeDocument/2006/relationships/slide" Target="slides/slide52.xml"/><Relationship Id="rId24" Type="http://schemas.openxmlformats.org/officeDocument/2006/relationships/slide" Target="slides/slide47.xml"/><Relationship Id="rId40" Type="http://schemas.openxmlformats.org/officeDocument/2006/relationships/slide" Target="slides/slide63.xml"/><Relationship Id="rId45" Type="http://schemas.openxmlformats.org/officeDocument/2006/relationships/slide" Target="slides/slide68.xml"/><Relationship Id="rId66" Type="http://schemas.openxmlformats.org/officeDocument/2006/relationships/slide" Target="slides/slide89.xml"/><Relationship Id="rId87" Type="http://schemas.openxmlformats.org/officeDocument/2006/relationships/slide" Target="slides/slide110.xml"/><Relationship Id="rId110" Type="http://schemas.openxmlformats.org/officeDocument/2006/relationships/slide" Target="slides/slide134.xml"/><Relationship Id="rId115" Type="http://schemas.openxmlformats.org/officeDocument/2006/relationships/slide" Target="slides/slide139.xml"/><Relationship Id="rId61" Type="http://schemas.openxmlformats.org/officeDocument/2006/relationships/slide" Target="slides/slide84.xml"/><Relationship Id="rId82" Type="http://schemas.openxmlformats.org/officeDocument/2006/relationships/slide" Target="slides/slide105.xml"/><Relationship Id="rId19" Type="http://schemas.openxmlformats.org/officeDocument/2006/relationships/slide" Target="slides/slide42.xml"/><Relationship Id="rId14" Type="http://schemas.openxmlformats.org/officeDocument/2006/relationships/slide" Target="slides/slide37.xml"/><Relationship Id="rId30" Type="http://schemas.openxmlformats.org/officeDocument/2006/relationships/slide" Target="slides/slide53.xml"/><Relationship Id="rId35" Type="http://schemas.openxmlformats.org/officeDocument/2006/relationships/slide" Target="slides/slide58.xml"/><Relationship Id="rId56" Type="http://schemas.openxmlformats.org/officeDocument/2006/relationships/slide" Target="slides/slide79.xml"/><Relationship Id="rId77" Type="http://schemas.openxmlformats.org/officeDocument/2006/relationships/slide" Target="slides/slide100.xml"/><Relationship Id="rId100" Type="http://schemas.openxmlformats.org/officeDocument/2006/relationships/slide" Target="slides/slide123.xml"/><Relationship Id="rId105" Type="http://schemas.openxmlformats.org/officeDocument/2006/relationships/slide" Target="slides/slide129.xml"/><Relationship Id="rId126" Type="http://schemas.openxmlformats.org/officeDocument/2006/relationships/slide" Target="slides/slide226.xml"/><Relationship Id="rId8" Type="http://schemas.openxmlformats.org/officeDocument/2006/relationships/slide" Target="slides/slide31.xml"/><Relationship Id="rId51" Type="http://schemas.openxmlformats.org/officeDocument/2006/relationships/slide" Target="slides/slide74.xml"/><Relationship Id="rId72" Type="http://schemas.openxmlformats.org/officeDocument/2006/relationships/slide" Target="slides/slide95.xml"/><Relationship Id="rId93" Type="http://schemas.openxmlformats.org/officeDocument/2006/relationships/slide" Target="slides/slide116.xml"/><Relationship Id="rId98" Type="http://schemas.openxmlformats.org/officeDocument/2006/relationships/slide" Target="slides/slide121.xml"/><Relationship Id="rId121" Type="http://schemas.openxmlformats.org/officeDocument/2006/relationships/slide" Target="slides/slide201.xml"/><Relationship Id="rId3" Type="http://schemas.openxmlformats.org/officeDocument/2006/relationships/slide" Target="slides/slide26.xml"/><Relationship Id="rId25" Type="http://schemas.openxmlformats.org/officeDocument/2006/relationships/slide" Target="slides/slide48.xml"/><Relationship Id="rId46" Type="http://schemas.openxmlformats.org/officeDocument/2006/relationships/slide" Target="slides/slide69.xml"/><Relationship Id="rId67" Type="http://schemas.openxmlformats.org/officeDocument/2006/relationships/slide" Target="slides/slide90.xml"/><Relationship Id="rId116" Type="http://schemas.openxmlformats.org/officeDocument/2006/relationships/slide" Target="slides/slide140.xml"/><Relationship Id="rId20" Type="http://schemas.openxmlformats.org/officeDocument/2006/relationships/slide" Target="slides/slide43.xml"/><Relationship Id="rId41" Type="http://schemas.openxmlformats.org/officeDocument/2006/relationships/slide" Target="slides/slide64.xml"/><Relationship Id="rId62" Type="http://schemas.openxmlformats.org/officeDocument/2006/relationships/slide" Target="slides/slide85.xml"/><Relationship Id="rId83" Type="http://schemas.openxmlformats.org/officeDocument/2006/relationships/slide" Target="slides/slide106.xml"/><Relationship Id="rId88" Type="http://schemas.openxmlformats.org/officeDocument/2006/relationships/slide" Target="slides/slide111.xml"/><Relationship Id="rId111" Type="http://schemas.openxmlformats.org/officeDocument/2006/relationships/slide" Target="slides/slide135.xml"/><Relationship Id="rId15" Type="http://schemas.openxmlformats.org/officeDocument/2006/relationships/slide" Target="slides/slide38.xml"/><Relationship Id="rId36" Type="http://schemas.openxmlformats.org/officeDocument/2006/relationships/slide" Target="slides/slide59.xml"/><Relationship Id="rId57" Type="http://schemas.openxmlformats.org/officeDocument/2006/relationships/slide" Target="slides/slide80.xml"/><Relationship Id="rId106" Type="http://schemas.openxmlformats.org/officeDocument/2006/relationships/slide" Target="slides/slide130.xml"/><Relationship Id="rId127" Type="http://schemas.openxmlformats.org/officeDocument/2006/relationships/slide" Target="slides/slide231.xml"/><Relationship Id="rId10" Type="http://schemas.openxmlformats.org/officeDocument/2006/relationships/slide" Target="slides/slide33.xml"/><Relationship Id="rId31" Type="http://schemas.openxmlformats.org/officeDocument/2006/relationships/slide" Target="slides/slide54.xml"/><Relationship Id="rId52" Type="http://schemas.openxmlformats.org/officeDocument/2006/relationships/slide" Target="slides/slide75.xml"/><Relationship Id="rId73" Type="http://schemas.openxmlformats.org/officeDocument/2006/relationships/slide" Target="slides/slide96.xml"/><Relationship Id="rId78" Type="http://schemas.openxmlformats.org/officeDocument/2006/relationships/slide" Target="slides/slide101.xml"/><Relationship Id="rId94" Type="http://schemas.openxmlformats.org/officeDocument/2006/relationships/slide" Target="slides/slide117.xml"/><Relationship Id="rId99" Type="http://schemas.openxmlformats.org/officeDocument/2006/relationships/slide" Target="slides/slide122.xml"/><Relationship Id="rId101" Type="http://schemas.openxmlformats.org/officeDocument/2006/relationships/slide" Target="slides/slide124.xml"/><Relationship Id="rId122" Type="http://schemas.openxmlformats.org/officeDocument/2006/relationships/slide" Target="slides/slide202.xml"/><Relationship Id="rId4" Type="http://schemas.openxmlformats.org/officeDocument/2006/relationships/slide" Target="slides/slide27.xml"/><Relationship Id="rId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EF63DBF6-10CC-46BC-83B7-7F71AA01E079}" type="slidenum">
              <a:rPr lang="en-US"/>
              <a:pPr>
                <a:defRPr/>
              </a:pPr>
              <a:t>‹#›</a:t>
            </a:fld>
            <a:endParaRPr lang="en-US"/>
          </a:p>
        </p:txBody>
      </p:sp>
    </p:spTree>
    <p:extLst>
      <p:ext uri="{BB962C8B-B14F-4D97-AF65-F5344CB8AC3E}">
        <p14:creationId xmlns:p14="http://schemas.microsoft.com/office/powerpoint/2010/main" val="2569207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522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F4E9139E-C2C3-4FB1-9313-2F56F12046EF}" type="slidenum">
              <a:rPr lang="en-US"/>
              <a:pPr>
                <a:defRPr/>
              </a:pPr>
              <a:t>‹#›</a:t>
            </a:fld>
            <a:endParaRPr lang="en-US"/>
          </a:p>
        </p:txBody>
      </p:sp>
    </p:spTree>
    <p:extLst>
      <p:ext uri="{BB962C8B-B14F-4D97-AF65-F5344CB8AC3E}">
        <p14:creationId xmlns:p14="http://schemas.microsoft.com/office/powerpoint/2010/main" val="3480895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386CF96-D1CB-4D41-82D0-8389C51CBEB0}" type="slidenum">
              <a:rPr lang="en-US" smtClean="0">
                <a:solidFill>
                  <a:srgbClr val="000000"/>
                </a:solidFill>
              </a:rPr>
              <a:pPr/>
              <a:t>6</a:t>
            </a:fld>
            <a:endParaRPr 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4788558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04163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743400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19564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877215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915439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564254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696541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p:spPr>
        <p:txBody>
          <a:bodyPr/>
          <a:lstStyle/>
          <a:p>
            <a:fld id="{4F71BC2B-5BA3-459B-9B37-C5CFE121D98D}" type="slidenum">
              <a:rPr lang="en-US" smtClean="0">
                <a:solidFill>
                  <a:srgbClr val="000000"/>
                </a:solidFill>
              </a:rPr>
              <a:pPr/>
              <a:t>349</a:t>
            </a:fld>
            <a:endParaRPr lang="en-US">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350</a:t>
            </a:fld>
            <a:endParaRPr lang="en-US">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520985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352</a:t>
            </a:fld>
            <a:endParaRPr lang="en-US">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p:spPr>
        <p:txBody>
          <a:bodyPr/>
          <a:lstStyle/>
          <a:p>
            <a:fld id="{931EA346-4EF7-4EDF-97C1-1F1E408EB1A2}" type="slidenum">
              <a:rPr lang="en-US" smtClean="0">
                <a:solidFill>
                  <a:srgbClr val="000000"/>
                </a:solidFill>
              </a:rPr>
              <a:pPr/>
              <a:t>353</a:t>
            </a:fld>
            <a:endParaRPr lang="en-US">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619877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356</a:t>
            </a:fld>
            <a:endParaRPr 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359</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534342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373</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375</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74049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377</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811204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378</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379</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380</a:t>
            </a:fld>
            <a:endParaRPr 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381</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382</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854098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930508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040675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21082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1708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146</a:t>
            </a:fld>
            <a:endParaRPr lang="en-US" sz="1200">
              <a:solidFill>
                <a:srgbClr val="1F497D"/>
              </a:solidFill>
              <a:latin typeface="Verdana"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321298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116710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836327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8992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147</a:t>
            </a:fld>
            <a:endParaRPr lang="en-US" sz="1200">
              <a:solidFill>
                <a:srgbClr val="1F497D"/>
              </a:solidFill>
              <a:latin typeface="Verdana"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148</a:t>
            </a:fld>
            <a:endParaRPr lang="en-US" sz="1200">
              <a:solidFill>
                <a:srgbClr val="1F497D"/>
              </a:solidFill>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0420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150</a:t>
            </a:fld>
            <a:endParaRPr lang="en-US" sz="1200">
              <a:solidFill>
                <a:srgbClr val="1F497D"/>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151</a:t>
            </a:fld>
            <a:endParaRPr lang="en-US" sz="1200">
              <a:solidFill>
                <a:srgbClr val="1F497D"/>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152</a:t>
            </a:fld>
            <a:endParaRPr lang="en-US" sz="1200">
              <a:solidFill>
                <a:srgbClr val="1F497D"/>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386CF96-D1CB-4D41-82D0-8389C51CBEB0}" type="slidenum">
              <a:rPr lang="en-US" smtClean="0">
                <a:solidFill>
                  <a:srgbClr val="000000"/>
                </a:solidFill>
              </a:rPr>
              <a:pPr/>
              <a:t>7</a:t>
            </a:fld>
            <a:endParaRPr 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153</a:t>
            </a:fld>
            <a:endParaRPr lang="en-US" sz="1200">
              <a:solidFill>
                <a:srgbClr val="1F497D"/>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55071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22764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156</a:t>
            </a:fld>
            <a:endParaRPr lang="en-US" sz="1200">
              <a:solidFill>
                <a:srgbClr val="1F497D"/>
              </a:solidFill>
              <a:latin typeface="Verdan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157</a:t>
            </a:fld>
            <a:endParaRPr lang="en-US" sz="1200">
              <a:solidFill>
                <a:srgbClr val="1F497D"/>
              </a:solidFill>
              <a:latin typeface="Verdan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33944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159</a:t>
            </a:fld>
            <a:endParaRPr lang="en-US" sz="1200">
              <a:solidFill>
                <a:srgbClr val="1F497D"/>
              </a:solidFill>
              <a:latin typeface="Verdan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160</a:t>
            </a:fld>
            <a:endParaRPr lang="en-US" sz="1200">
              <a:solidFill>
                <a:srgbClr val="1F497D"/>
              </a:solidFill>
              <a:latin typeface="Verdan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161</a:t>
            </a:fld>
            <a:endParaRPr lang="en-US" sz="1200">
              <a:solidFill>
                <a:srgbClr val="1F497D"/>
              </a:solidFill>
              <a:latin typeface="Verdan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162</a:t>
            </a:fld>
            <a:endParaRPr lang="en-US" sz="1200">
              <a:solidFill>
                <a:srgbClr val="1F497D"/>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9</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518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154075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22669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252992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86432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502730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32062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91295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149815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174</a:t>
            </a:fld>
            <a:endParaRPr lang="en-US" sz="1200" dirty="0">
              <a:solidFill>
                <a:srgbClr val="000000"/>
              </a:solidFill>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eaLnBrk="0" hangingPunct="0"/>
            <a:fld id="{7A668FC5-92AE-4F7C-B476-4CFB23789462}" type="slidenum">
              <a:rPr lang="en-US" sz="1200">
                <a:solidFill>
                  <a:srgbClr val="000000"/>
                </a:solidFill>
                <a:latin typeface="Arial" pitchFamily="34" charset="0"/>
              </a:rPr>
              <a:pPr algn="r" eaLnBrk="0" hangingPunct="0"/>
              <a:t>175</a:t>
            </a:fld>
            <a:endParaRPr lang="en-US" sz="1200" dirty="0">
              <a:solidFill>
                <a:srgbClr val="000000"/>
              </a:solidFill>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25679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205</a:t>
            </a:fld>
            <a:endParaRPr lang="en-US">
              <a:solidFill>
                <a:srgbClr val="000000"/>
              </a:solidFill>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208</a:t>
            </a:fld>
            <a:endParaRPr lang="en-US">
              <a:solidFill>
                <a:srgbClr val="000000"/>
              </a:solidFill>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209</a:t>
            </a:fld>
            <a:endParaRPr lang="en-US">
              <a:solidFill>
                <a:srgbClr val="000000"/>
              </a:solidFill>
              <a:latin typeface="Verdana"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210</a:t>
            </a:fld>
            <a:endParaRPr lang="en-US">
              <a:solidFill>
                <a:srgbClr val="000000"/>
              </a:solidFill>
              <a:latin typeface="Verdana" pitchFamily="34" charset="0"/>
            </a:endParaRPr>
          </a:p>
        </p:txBody>
      </p:sp>
    </p:spTree>
    <p:extLst>
      <p:ext uri="{BB962C8B-B14F-4D97-AF65-F5344CB8AC3E}">
        <p14:creationId xmlns:p14="http://schemas.microsoft.com/office/powerpoint/2010/main" val="694142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211</a:t>
            </a:fld>
            <a:endParaRPr lang="en-US">
              <a:solidFill>
                <a:srgbClr val="000000"/>
              </a:solidFill>
              <a:latin typeface="Verdan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212</a:t>
            </a:fld>
            <a:endParaRPr lang="en-US">
              <a:solidFill>
                <a:srgbClr val="000000"/>
              </a:solidFill>
              <a:latin typeface="Verdana"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213</a:t>
            </a:fld>
            <a:endParaRPr lang="en-US">
              <a:solidFill>
                <a:srgbClr val="000000"/>
              </a:solidFill>
              <a:latin typeface="Verdana"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214</a:t>
            </a:fld>
            <a:endParaRPr lang="en-US">
              <a:solidFill>
                <a:srgbClr val="000000"/>
              </a:solidFill>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215</a:t>
            </a:fld>
            <a:endParaRPr lang="en-US">
              <a:solidFill>
                <a:srgbClr val="000000"/>
              </a:solidFill>
              <a:latin typeface="Verdana"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217</a:t>
            </a:fld>
            <a:endParaRPr lang="en-US">
              <a:solidFill>
                <a:srgbClr val="000000"/>
              </a:solidFill>
              <a:latin typeface="Verdana"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pPr>
              <a:spcBef>
                <a:spcPct val="20000"/>
              </a:spcBef>
            </a:pPr>
            <a:fld id="{EFF88A2F-F635-49AE-93CD-3C24BD8FF119}" type="slidenum">
              <a:rPr lang="en-US">
                <a:solidFill>
                  <a:prstClr val="black"/>
                </a:solidFill>
                <a:latin typeface="Verdana" pitchFamily="34" charset="0"/>
              </a:rPr>
              <a:pPr>
                <a:spcBef>
                  <a:spcPct val="20000"/>
                </a:spcBef>
              </a:pPr>
              <a:t>219</a:t>
            </a:fld>
            <a:endParaRPr lang="en-US">
              <a:solidFill>
                <a:prstClr val="black"/>
              </a:solidFill>
              <a:latin typeface="Verdan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221</a:t>
            </a:fld>
            <a:endParaRPr lang="en-US">
              <a:solidFill>
                <a:srgbClr val="000000"/>
              </a:solidFill>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p:spPr>
        <p:txBody>
          <a:bodyPr/>
          <a:lstStyle/>
          <a:p>
            <a:pPr>
              <a:spcBef>
                <a:spcPct val="20000"/>
              </a:spcBef>
            </a:pPr>
            <a:fld id="{DD52CB35-C496-4312-8855-AD3C3AC66966}" type="slidenum">
              <a:rPr lang="en-US" smtClean="0">
                <a:solidFill>
                  <a:srgbClr val="000000"/>
                </a:solidFill>
                <a:latin typeface="Verdana" pitchFamily="34" charset="0"/>
              </a:rPr>
              <a:pPr>
                <a:spcBef>
                  <a:spcPct val="20000"/>
                </a:spcBef>
              </a:pPr>
              <a:t>222</a:t>
            </a:fld>
            <a:endParaRPr lang="en-US">
              <a:solidFill>
                <a:srgbClr val="000000"/>
              </a:solidFill>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223</a:t>
            </a:fld>
            <a:endParaRPr lang="en-US" sz="1200">
              <a:solidFill>
                <a:srgbClr val="1F497D"/>
              </a:solidFill>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DBC615B5-CFBD-41C1-99F2-B00AC082FCA4}" type="slidenum">
              <a:rPr lang="en-US" sz="1200">
                <a:solidFill>
                  <a:srgbClr val="1F497D"/>
                </a:solidFill>
                <a:latin typeface="Verdana" pitchFamily="34" charset="0"/>
              </a:rPr>
              <a:pPr algn="r"/>
              <a:t>224</a:t>
            </a:fld>
            <a:endParaRPr lang="en-US" sz="1200">
              <a:solidFill>
                <a:srgbClr val="1F497D"/>
              </a:solidFill>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58201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pPr>
              <a:spcBef>
                <a:spcPct val="20000"/>
              </a:spcBef>
            </a:pPr>
            <a:fld id="{89E1789E-4D06-48D8-A375-E8D7F5692A36}" type="slidenum">
              <a:rPr lang="en-US">
                <a:solidFill>
                  <a:prstClr val="black"/>
                </a:solidFill>
                <a:latin typeface="Verdana" pitchFamily="34" charset="0"/>
              </a:rPr>
              <a:pPr>
                <a:spcBef>
                  <a:spcPct val="20000"/>
                </a:spcBef>
              </a:pPr>
              <a:t>229</a:t>
            </a:fld>
            <a:endParaRPr lang="en-US" dirty="0">
              <a:solidFill>
                <a:prstClr val="black"/>
              </a:solidFill>
              <a:latin typeface="Verdana"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pPr>
              <a:spcBef>
                <a:spcPct val="20000"/>
              </a:spcBef>
            </a:pPr>
            <a:fld id="{89E1789E-4D06-48D8-A375-E8D7F5692A36}" type="slidenum">
              <a:rPr lang="en-US">
                <a:solidFill>
                  <a:prstClr val="black"/>
                </a:solidFill>
                <a:latin typeface="Verdana" pitchFamily="34" charset="0"/>
              </a:rPr>
              <a:pPr>
                <a:spcBef>
                  <a:spcPct val="20000"/>
                </a:spcBef>
              </a:pPr>
              <a:t>230</a:t>
            </a:fld>
            <a:endParaRPr lang="en-US" dirty="0">
              <a:solidFill>
                <a:prstClr val="black"/>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386CF96-D1CB-4D41-82D0-8389C51CBEB0}" type="slidenum">
              <a:rPr lang="en-US" smtClean="0">
                <a:solidFill>
                  <a:srgbClr val="000000"/>
                </a:solidFill>
              </a:rPr>
              <a:pPr/>
              <a:t>17</a:t>
            </a:fld>
            <a:endParaRPr lang="en-US">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17852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28968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580044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254</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292</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293</a:t>
            </a:fld>
            <a:endParaRPr lang="en-US">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294</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099596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297</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13888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298</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1386CF96-D1CB-4D41-82D0-8389C51CBEB0}" type="slidenum">
              <a:rPr lang="en-US" smtClean="0">
                <a:solidFill>
                  <a:srgbClr val="000000"/>
                </a:solidFill>
              </a:rPr>
              <a:pPr/>
              <a:t>20</a:t>
            </a:fld>
            <a:endParaRPr lang="en-US">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997426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47628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228681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569178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18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308</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309</a:t>
            </a:fld>
            <a:endParaRPr lang="en-US">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310</a:t>
            </a:fld>
            <a:endParaRPr lang="en-US">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311</a:t>
            </a:fld>
            <a:endParaRPr lang="en-US">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312</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51527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15149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314</a:t>
            </a:fld>
            <a:endParaRPr lang="en-US">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315</a:t>
            </a:fld>
            <a:endParaRPr 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2983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318</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07643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210888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321</a:t>
            </a:fld>
            <a:endParaRPr lang="en-US">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59683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13720A8E-285B-4C16-AB62-3D9A4C3FFF92}" type="slidenum">
              <a:rPr lang="en-US" smtClean="0">
                <a:solidFill>
                  <a:srgbClr val="000000"/>
                </a:solidFill>
              </a:rPr>
              <a:pPr/>
              <a:t>323</a:t>
            </a:fld>
            <a:endParaRPr lang="en-US">
              <a:solidFill>
                <a:srgbClr val="000000"/>
              </a:solidFill>
            </a:endParaRPr>
          </a:p>
        </p:txBody>
      </p:sp>
    </p:spTree>
    <p:extLst>
      <p:ext uri="{BB962C8B-B14F-4D97-AF65-F5344CB8AC3E}">
        <p14:creationId xmlns:p14="http://schemas.microsoft.com/office/powerpoint/2010/main" val="275752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05360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328953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751696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332</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65551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04448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84706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81590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711516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824100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720A8E-285B-4C16-AB62-3D9A4C3FFF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667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52301-1BA0-4F30-9A58-A025D2B9970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EDFFC2-5477-44F1-BA9C-6545CD542206}"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38BF8F-9733-47C9-A1FC-804A35D6826B}"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803306-F201-46A7-BB06-24BADFED3DA7}"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FD1834-0564-47FF-907C-9C4AA9584890}"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3522D6-6896-4F1B-899B-54EFA09137C0}"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69851-6DB8-4500-8E0A-4B355F4250EC}"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7F31A-5F6E-4CF4-AD8D-389C9AA8471E}"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29A6F9-79E8-4CDA-ACA1-76C6B4D376BF}"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35B431-B109-44D5-9597-02EAD40168D9}"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D5E21-1C0D-49E9-BE4E-9B4E7F67327A}"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76D44C-E29A-46F6-9371-047C47B61F4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43980-5A22-4181-934E-4B760A35F3DC}"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E6C58-1C8D-4BCC-9390-2A0451BD5513}"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2C9610-AD2C-48F8-B4AF-FF8A1CB0BCFD}"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36CA4-2452-4F21-ACF5-D1725E0513BD}"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7243BD-D798-471D-849C-7DC2A9DEA8BB}"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746CD2-3080-4F54-BFCD-C8B917B69762}"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B3562E-18C5-40AF-B955-B3AF96A4D047}"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51329D-C951-4670-9A40-F2B5FB2F3B5A}"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A2C36-FFC8-40CA-ADE3-8A3B9D45E4E3}"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914C6E-5706-432D-B8B0-C7ED70A7C056}"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D722DF-685B-4AD2-9136-F44D79ACB55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FCB0A2-4463-4468-B2DF-97F7FDB56348}"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E4FFD6-E7F6-4394-AF39-A483C030B66C}"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07E1F-E26F-4382-B2FD-495CB81E2A5A}"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E4406-68BE-4827-B6A0-3F07F88680DD}"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5DF9FE-E5ED-4DDF-9289-1681F7019A4B}"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CE68-2296-4660-88CD-7A39C223F253}"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3AF3A5-8217-48AD-A121-1D89C1B987EA}"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71F6E-B851-4ECB-BE75-19BBC70CB61D}"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F117F8-B9AD-46CB-A5D6-DEAE4307BE19}"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9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23" y="274683"/>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B25D30-1D59-4B7F-B434-3E3650407D6F}"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8C83BC-A2CE-4B2C-A325-2A1599E9CBC2}"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4"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8"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AC97F7-4DF8-4EC1-A02D-57740D99CCAC}"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F5188-6A40-4E7D-8559-B36677D3C3A4}"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8022E5-7492-4AD4-9E3F-9D6AF1EE751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31DD2C-BEDA-49C3-AC1C-F3E508F588DF}"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79437717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420213089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89854815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29371763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63258944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85362087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62403785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5485560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ABC5EC-633E-41DF-87C1-D02D77E9F35F}"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279067749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74108341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232043288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0197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58676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0367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4366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6694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7139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532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0A8820-4F46-499C-B54C-76EC5EDF94AB}"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2807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0767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1790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4752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3385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1479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7062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6599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7289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2234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9009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9341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2547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62750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15759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0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7220994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441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7476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3667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8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060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23192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7248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9927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7450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5582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73143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6535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8951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48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854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7805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2056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1953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5425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9136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9821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9614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8404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14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8"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5604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9085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69001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2443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10857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1595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6738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6660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600F0F-8F84-4EF4-8C6B-E45EB315D982}"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86052-CEDA-4996-B0D5-CDB3AE60703D}" type="slidenum">
              <a:rPr lang="en-US"/>
              <a:pPr>
                <a:defRPr/>
              </a:pPr>
              <a:t>‹#›</a:t>
            </a:fld>
            <a:endParaRPr lang="en-US"/>
          </a:p>
        </p:txBody>
      </p:sp>
    </p:spTree>
    <p:extLst>
      <p:ext uri="{BB962C8B-B14F-4D97-AF65-F5344CB8AC3E}">
        <p14:creationId xmlns:p14="http://schemas.microsoft.com/office/powerpoint/2010/main" val="13339732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71B332-DB63-4A9B-92C8-BF70426063E2}"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7A42B-86B8-4EF2-ADBC-59228D67F61F}" type="slidenum">
              <a:rPr lang="en-US"/>
              <a:pPr>
                <a:defRPr/>
              </a:pPr>
              <a:t>‹#›</a:t>
            </a:fld>
            <a:endParaRPr lang="en-US"/>
          </a:p>
        </p:txBody>
      </p:sp>
    </p:spTree>
    <p:extLst>
      <p:ext uri="{BB962C8B-B14F-4D97-AF65-F5344CB8AC3E}">
        <p14:creationId xmlns:p14="http://schemas.microsoft.com/office/powerpoint/2010/main" val="221354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12F3B2-A2C3-45D6-A922-518BE38CB4C7}"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764D5F-D54D-4B73-87CE-30414C1359CC}" type="slidenum">
              <a:rPr lang="en-US"/>
              <a:pPr>
                <a:defRPr/>
              </a:pPr>
              <a:t>‹#›</a:t>
            </a:fld>
            <a:endParaRPr lang="en-US"/>
          </a:p>
        </p:txBody>
      </p:sp>
    </p:spTree>
    <p:extLst>
      <p:ext uri="{BB962C8B-B14F-4D97-AF65-F5344CB8AC3E}">
        <p14:creationId xmlns:p14="http://schemas.microsoft.com/office/powerpoint/2010/main" val="23963503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2D4ADA-0C66-4EE5-AE8C-FA99F21BE299}"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1DBC79-94DF-4788-AE69-8C17ECF591D3}" type="slidenum">
              <a:rPr lang="en-US"/>
              <a:pPr>
                <a:defRPr/>
              </a:pPr>
              <a:t>‹#›</a:t>
            </a:fld>
            <a:endParaRPr lang="en-US"/>
          </a:p>
        </p:txBody>
      </p:sp>
    </p:spTree>
    <p:extLst>
      <p:ext uri="{BB962C8B-B14F-4D97-AF65-F5344CB8AC3E}">
        <p14:creationId xmlns:p14="http://schemas.microsoft.com/office/powerpoint/2010/main" val="335898120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0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0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07C7AE-204F-40A2-A898-DBEF07C3C0C5}" type="datetimeFigureOut">
              <a:rPr lang="en-US"/>
              <a:pPr>
                <a:defRPr/>
              </a:pPr>
              <a:t>12/23/2022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088F95E-0BCB-4EA3-9EA1-56884996F8CD}" type="slidenum">
              <a:rPr lang="en-US"/>
              <a:pPr>
                <a:defRPr/>
              </a:pPr>
              <a:t>‹#›</a:t>
            </a:fld>
            <a:endParaRPr lang="en-US"/>
          </a:p>
        </p:txBody>
      </p:sp>
    </p:spTree>
    <p:extLst>
      <p:ext uri="{BB962C8B-B14F-4D97-AF65-F5344CB8AC3E}">
        <p14:creationId xmlns:p14="http://schemas.microsoft.com/office/powerpoint/2010/main" val="25016418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60E6BBD-03A4-4B88-BE2E-7251B597D570}" type="datetimeFigureOut">
              <a:rPr lang="en-US"/>
              <a:pPr>
                <a:defRPr/>
              </a:pPr>
              <a:t>12/23/2022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CD038A-AC0E-4820-AB12-6290769B94BE}" type="slidenum">
              <a:rPr lang="en-US"/>
              <a:pPr>
                <a:defRPr/>
              </a:pPr>
              <a:t>‹#›</a:t>
            </a:fld>
            <a:endParaRPr lang="en-US"/>
          </a:p>
        </p:txBody>
      </p:sp>
    </p:spTree>
    <p:extLst>
      <p:ext uri="{BB962C8B-B14F-4D97-AF65-F5344CB8AC3E}">
        <p14:creationId xmlns:p14="http://schemas.microsoft.com/office/powerpoint/2010/main" val="41612796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9D5B0D-8B78-4EA6-B605-1AFD6C63110D}" type="datetimeFigureOut">
              <a:rPr lang="en-US"/>
              <a:pPr>
                <a:defRPr/>
              </a:pPr>
              <a:t>12/23/2022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39715E-342C-497C-BD08-0F57A8ADC0AB}" type="slidenum">
              <a:rPr lang="en-US"/>
              <a:pPr>
                <a:defRPr/>
              </a:pPr>
              <a:t>‹#›</a:t>
            </a:fld>
            <a:endParaRPr lang="en-US"/>
          </a:p>
        </p:txBody>
      </p:sp>
    </p:spTree>
    <p:extLst>
      <p:ext uri="{BB962C8B-B14F-4D97-AF65-F5344CB8AC3E}">
        <p14:creationId xmlns:p14="http://schemas.microsoft.com/office/powerpoint/2010/main" val="30105281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315E7A-FEC2-4FF9-AFA7-FF3947044BF6}"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EF5068-0E2B-45BE-A48A-0295EA31C59B}" type="slidenum">
              <a:rPr lang="en-US"/>
              <a:pPr>
                <a:defRPr/>
              </a:pPr>
              <a:t>‹#›</a:t>
            </a:fld>
            <a:endParaRPr lang="en-US"/>
          </a:p>
        </p:txBody>
      </p:sp>
    </p:spTree>
    <p:extLst>
      <p:ext uri="{BB962C8B-B14F-4D97-AF65-F5344CB8AC3E}">
        <p14:creationId xmlns:p14="http://schemas.microsoft.com/office/powerpoint/2010/main" val="20623766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2EB83A-B315-4461-B399-15DBBC63F473}"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AE744D-6C58-498D-9893-8F6682F9B4D5}" type="slidenum">
              <a:rPr lang="en-US"/>
              <a:pPr>
                <a:defRPr/>
              </a:pPr>
              <a:t>‹#›</a:t>
            </a:fld>
            <a:endParaRPr lang="en-US"/>
          </a:p>
        </p:txBody>
      </p:sp>
    </p:spTree>
    <p:extLst>
      <p:ext uri="{BB962C8B-B14F-4D97-AF65-F5344CB8AC3E}">
        <p14:creationId xmlns:p14="http://schemas.microsoft.com/office/powerpoint/2010/main" val="26366837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6D048E-7234-4B6D-9338-95B963C1EC0A}"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509A30-68E4-4498-A251-8B21F5EAC1FF}" type="slidenum">
              <a:rPr lang="en-US"/>
              <a:pPr>
                <a:defRPr/>
              </a:pPr>
              <a:t>‹#›</a:t>
            </a:fld>
            <a:endParaRPr lang="en-US"/>
          </a:p>
        </p:txBody>
      </p:sp>
    </p:spTree>
    <p:extLst>
      <p:ext uri="{BB962C8B-B14F-4D97-AF65-F5344CB8AC3E}">
        <p14:creationId xmlns:p14="http://schemas.microsoft.com/office/powerpoint/2010/main" val="399379559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E3075F-47D0-4802-94E4-3A802AA797EB}"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0BE948-F895-4013-BF92-366EFFA032BF}" type="slidenum">
              <a:rPr lang="en-US"/>
              <a:pPr>
                <a:defRPr/>
              </a:pPr>
              <a:t>‹#›</a:t>
            </a:fld>
            <a:endParaRPr lang="en-US"/>
          </a:p>
        </p:txBody>
      </p:sp>
    </p:spTree>
    <p:extLst>
      <p:ext uri="{BB962C8B-B14F-4D97-AF65-F5344CB8AC3E}">
        <p14:creationId xmlns:p14="http://schemas.microsoft.com/office/powerpoint/2010/main" val="11701529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253936569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15257017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16728675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5402851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3315905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33698568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7067182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293446939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178763790"/>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49519803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277878859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3922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5896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40619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212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3264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4390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4076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85752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79632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95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E2F9D0-3629-4DF0-AF05-1A2AC61A79C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5997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2956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1700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112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9958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1926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7809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2805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40228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873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7919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2742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836207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2309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0202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40343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72427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5624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76633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004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2332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17155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1964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8454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66843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3513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5211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251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20022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641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4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9924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1775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9622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2674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86848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74811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26015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3016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76368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341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8"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60680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25490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37284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5866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439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6"/>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82024626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85769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829326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1426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355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FC630-8294-4668-B5F8-C60422C24AA0}" type="slidenum">
              <a:rPr lang="en-US"/>
              <a:pPr>
                <a:defRPr/>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99749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66271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02431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1849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95450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4"/>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14"/>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8909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7383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49948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0098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633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E44E2-60C0-477E-A09A-F83853FA12CC}" type="slidenum">
              <a:rPr lang="en-US"/>
              <a:pPr>
                <a:defRPr/>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55680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5918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73513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8121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2525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2773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91008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9656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6176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789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9ED8E-E856-406B-B9F8-07EBF0C02E00}" type="slidenum">
              <a:rPr lang="en-US"/>
              <a:pPr>
                <a:defRPr/>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4067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107143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82526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70180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352259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60474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11932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70728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1546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974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936587-7780-40E5-B25F-4C6C422E5D56}" type="slidenum">
              <a:rPr lang="en-US"/>
              <a:pPr>
                <a:defRPr/>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1598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66952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8567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75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8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08442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17547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15007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54656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4E8F-A5FD-4796-98C6-43AF6099A468}" type="slidenum">
              <a:rPr lang="en-US"/>
              <a:pPr>
                <a:defRPr/>
              </a:pPr>
              <a:t>‹#›</a:t>
            </a:fld>
            <a:endParaRPr lang="en-US"/>
          </a:p>
        </p:txBody>
      </p:sp>
    </p:spTree>
    <p:extLst>
      <p:ext uri="{BB962C8B-B14F-4D97-AF65-F5344CB8AC3E}">
        <p14:creationId xmlns:p14="http://schemas.microsoft.com/office/powerpoint/2010/main" val="1703326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D8AA7E-F2A4-4478-BFD1-CE1B05A87A24}" type="slidenum">
              <a:rPr lang="en-US"/>
              <a:pPr>
                <a:defRPr/>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DB62F-2173-4FC4-B3E8-7A505C716BA2}" type="slidenum">
              <a:rPr lang="en-US"/>
              <a:pPr>
                <a:defRPr/>
              </a:pPr>
              <a:t>‹#›</a:t>
            </a:fld>
            <a:endParaRPr lang="en-US"/>
          </a:p>
        </p:txBody>
      </p:sp>
    </p:spTree>
    <p:extLst>
      <p:ext uri="{BB962C8B-B14F-4D97-AF65-F5344CB8AC3E}">
        <p14:creationId xmlns:p14="http://schemas.microsoft.com/office/powerpoint/2010/main" val="4112463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B176-3BA0-4DBD-BDE6-DE1507C6C116}" type="slidenum">
              <a:rPr lang="en-US"/>
              <a:pPr>
                <a:defRPr/>
              </a:pPr>
              <a:t>‹#›</a:t>
            </a:fld>
            <a:endParaRPr lang="en-US"/>
          </a:p>
        </p:txBody>
      </p:sp>
    </p:spTree>
    <p:extLst>
      <p:ext uri="{BB962C8B-B14F-4D97-AF65-F5344CB8AC3E}">
        <p14:creationId xmlns:p14="http://schemas.microsoft.com/office/powerpoint/2010/main" val="90371134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68415-D528-422F-9186-0577E592963D}" type="slidenum">
              <a:rPr lang="en-US"/>
              <a:pPr>
                <a:defRPr/>
              </a:pPr>
              <a:t>‹#›</a:t>
            </a:fld>
            <a:endParaRPr lang="en-US"/>
          </a:p>
        </p:txBody>
      </p:sp>
    </p:spTree>
    <p:extLst>
      <p:ext uri="{BB962C8B-B14F-4D97-AF65-F5344CB8AC3E}">
        <p14:creationId xmlns:p14="http://schemas.microsoft.com/office/powerpoint/2010/main" val="131350626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F5286-469B-425A-AEA6-C33F54A0AFC2}" type="slidenum">
              <a:rPr lang="en-US"/>
              <a:pPr>
                <a:defRPr/>
              </a:pPr>
              <a:t>‹#›</a:t>
            </a:fld>
            <a:endParaRPr lang="en-US"/>
          </a:p>
        </p:txBody>
      </p:sp>
    </p:spTree>
    <p:extLst>
      <p:ext uri="{BB962C8B-B14F-4D97-AF65-F5344CB8AC3E}">
        <p14:creationId xmlns:p14="http://schemas.microsoft.com/office/powerpoint/2010/main" val="64694064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A6B24D-4BF0-4AD7-BA85-9DC9978E37CD}" type="slidenum">
              <a:rPr lang="en-US"/>
              <a:pPr>
                <a:defRPr/>
              </a:pPr>
              <a:t>‹#›</a:t>
            </a:fld>
            <a:endParaRPr lang="en-US"/>
          </a:p>
        </p:txBody>
      </p:sp>
    </p:spTree>
    <p:extLst>
      <p:ext uri="{BB962C8B-B14F-4D97-AF65-F5344CB8AC3E}">
        <p14:creationId xmlns:p14="http://schemas.microsoft.com/office/powerpoint/2010/main" val="333972139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81963-E2B4-4009-8E4D-B608AD5FD980}" type="slidenum">
              <a:rPr lang="en-US"/>
              <a:pPr>
                <a:defRPr/>
              </a:pPr>
              <a:t>‹#›</a:t>
            </a:fld>
            <a:endParaRPr lang="en-US"/>
          </a:p>
        </p:txBody>
      </p:sp>
    </p:spTree>
    <p:extLst>
      <p:ext uri="{BB962C8B-B14F-4D97-AF65-F5344CB8AC3E}">
        <p14:creationId xmlns:p14="http://schemas.microsoft.com/office/powerpoint/2010/main" val="19895108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A179B-0AF3-4CBF-95A2-56630620C8E3}" type="slidenum">
              <a:rPr lang="en-US"/>
              <a:pPr>
                <a:defRPr/>
              </a:pPr>
              <a:t>‹#›</a:t>
            </a:fld>
            <a:endParaRPr lang="en-US"/>
          </a:p>
        </p:txBody>
      </p:sp>
    </p:spTree>
    <p:extLst>
      <p:ext uri="{BB962C8B-B14F-4D97-AF65-F5344CB8AC3E}">
        <p14:creationId xmlns:p14="http://schemas.microsoft.com/office/powerpoint/2010/main" val="427857856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652B2-AD99-4244-B9C7-EB8F23A40A21}" type="slidenum">
              <a:rPr lang="en-US"/>
              <a:pPr>
                <a:defRPr/>
              </a:pPr>
              <a:t>‹#›</a:t>
            </a:fld>
            <a:endParaRPr lang="en-US"/>
          </a:p>
        </p:txBody>
      </p:sp>
    </p:spTree>
    <p:extLst>
      <p:ext uri="{BB962C8B-B14F-4D97-AF65-F5344CB8AC3E}">
        <p14:creationId xmlns:p14="http://schemas.microsoft.com/office/powerpoint/2010/main" val="152236583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1F8C0-92F6-4DCB-9932-E9DA3CFBB58B}" type="slidenum">
              <a:rPr lang="en-US"/>
              <a:pPr>
                <a:defRPr/>
              </a:pPr>
              <a:t>‹#›</a:t>
            </a:fld>
            <a:endParaRPr lang="en-US"/>
          </a:p>
        </p:txBody>
      </p:sp>
    </p:spTree>
    <p:extLst>
      <p:ext uri="{BB962C8B-B14F-4D97-AF65-F5344CB8AC3E}">
        <p14:creationId xmlns:p14="http://schemas.microsoft.com/office/powerpoint/2010/main" val="313245733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B5D47-998C-4437-B010-C0BD2EEC7167}" type="slidenum">
              <a:rPr lang="en-US"/>
              <a:pPr>
                <a:defRPr/>
              </a:pPr>
              <a:t>‹#›</a:t>
            </a:fld>
            <a:endParaRPr lang="en-US"/>
          </a:p>
        </p:txBody>
      </p:sp>
    </p:spTree>
    <p:extLst>
      <p:ext uri="{BB962C8B-B14F-4D97-AF65-F5344CB8AC3E}">
        <p14:creationId xmlns:p14="http://schemas.microsoft.com/office/powerpoint/2010/main" val="653473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A937B9-6475-421B-AC8C-6C7F4DF76A7C}"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B265A9-4B56-4F15-A7AE-25F898F4FAF8}" type="slidenum">
              <a:rPr lang="en-US"/>
              <a:pPr>
                <a:defRPr/>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84874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18826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83755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61756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04547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83974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03898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09438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7148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109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E591C1-914B-4837-B839-84468C378974}" type="slidenum">
              <a:rPr lang="en-US"/>
              <a:pPr>
                <a:defRPr/>
              </a:pPr>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81593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600F0F-8F84-4EF4-8C6B-E45EB315D982}"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86052-CEDA-4996-B0D5-CDB3AE60703D}" type="slidenum">
              <a:rPr lang="en-US"/>
              <a:pPr>
                <a:defRPr/>
              </a:pPr>
              <a:t>‹#›</a:t>
            </a:fld>
            <a:endParaRPr lang="en-US"/>
          </a:p>
        </p:txBody>
      </p:sp>
    </p:spTree>
    <p:extLst>
      <p:ext uri="{BB962C8B-B14F-4D97-AF65-F5344CB8AC3E}">
        <p14:creationId xmlns:p14="http://schemas.microsoft.com/office/powerpoint/2010/main" val="36161775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71B332-DB63-4A9B-92C8-BF70426063E2}"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7A42B-86B8-4EF2-ADBC-59228D67F61F}" type="slidenum">
              <a:rPr lang="en-US"/>
              <a:pPr>
                <a:defRPr/>
              </a:pPr>
              <a:t>‹#›</a:t>
            </a:fld>
            <a:endParaRPr lang="en-US"/>
          </a:p>
        </p:txBody>
      </p:sp>
    </p:spTree>
    <p:extLst>
      <p:ext uri="{BB962C8B-B14F-4D97-AF65-F5344CB8AC3E}">
        <p14:creationId xmlns:p14="http://schemas.microsoft.com/office/powerpoint/2010/main" val="326050057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12F3B2-A2C3-45D6-A922-518BE38CB4C7}"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764D5F-D54D-4B73-87CE-30414C1359CC}" type="slidenum">
              <a:rPr lang="en-US"/>
              <a:pPr>
                <a:defRPr/>
              </a:pPr>
              <a:t>‹#›</a:t>
            </a:fld>
            <a:endParaRPr lang="en-US"/>
          </a:p>
        </p:txBody>
      </p:sp>
    </p:spTree>
    <p:extLst>
      <p:ext uri="{BB962C8B-B14F-4D97-AF65-F5344CB8AC3E}">
        <p14:creationId xmlns:p14="http://schemas.microsoft.com/office/powerpoint/2010/main" val="35759686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2D4ADA-0C66-4EE5-AE8C-FA99F21BE299}"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1DBC79-94DF-4788-AE69-8C17ECF591D3}" type="slidenum">
              <a:rPr lang="en-US"/>
              <a:pPr>
                <a:defRPr/>
              </a:pPr>
              <a:t>‹#›</a:t>
            </a:fld>
            <a:endParaRPr lang="en-US"/>
          </a:p>
        </p:txBody>
      </p:sp>
    </p:spTree>
    <p:extLst>
      <p:ext uri="{BB962C8B-B14F-4D97-AF65-F5344CB8AC3E}">
        <p14:creationId xmlns:p14="http://schemas.microsoft.com/office/powerpoint/2010/main" val="299163285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0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0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07C7AE-204F-40A2-A898-DBEF07C3C0C5}" type="datetimeFigureOut">
              <a:rPr lang="en-US"/>
              <a:pPr>
                <a:defRPr/>
              </a:pPr>
              <a:t>12/23/2022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088F95E-0BCB-4EA3-9EA1-56884996F8CD}" type="slidenum">
              <a:rPr lang="en-US"/>
              <a:pPr>
                <a:defRPr/>
              </a:pPr>
              <a:t>‹#›</a:t>
            </a:fld>
            <a:endParaRPr lang="en-US"/>
          </a:p>
        </p:txBody>
      </p:sp>
    </p:spTree>
    <p:extLst>
      <p:ext uri="{BB962C8B-B14F-4D97-AF65-F5344CB8AC3E}">
        <p14:creationId xmlns:p14="http://schemas.microsoft.com/office/powerpoint/2010/main" val="227491989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60E6BBD-03A4-4B88-BE2E-7251B597D570}" type="datetimeFigureOut">
              <a:rPr lang="en-US"/>
              <a:pPr>
                <a:defRPr/>
              </a:pPr>
              <a:t>12/23/2022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CD038A-AC0E-4820-AB12-6290769B94BE}" type="slidenum">
              <a:rPr lang="en-US"/>
              <a:pPr>
                <a:defRPr/>
              </a:pPr>
              <a:t>‹#›</a:t>
            </a:fld>
            <a:endParaRPr lang="en-US"/>
          </a:p>
        </p:txBody>
      </p:sp>
    </p:spTree>
    <p:extLst>
      <p:ext uri="{BB962C8B-B14F-4D97-AF65-F5344CB8AC3E}">
        <p14:creationId xmlns:p14="http://schemas.microsoft.com/office/powerpoint/2010/main" val="355097713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9D5B0D-8B78-4EA6-B605-1AFD6C63110D}" type="datetimeFigureOut">
              <a:rPr lang="en-US"/>
              <a:pPr>
                <a:defRPr/>
              </a:pPr>
              <a:t>12/23/2022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39715E-342C-497C-BD08-0F57A8ADC0AB}" type="slidenum">
              <a:rPr lang="en-US"/>
              <a:pPr>
                <a:defRPr/>
              </a:pPr>
              <a:t>‹#›</a:t>
            </a:fld>
            <a:endParaRPr lang="en-US"/>
          </a:p>
        </p:txBody>
      </p:sp>
    </p:spTree>
    <p:extLst>
      <p:ext uri="{BB962C8B-B14F-4D97-AF65-F5344CB8AC3E}">
        <p14:creationId xmlns:p14="http://schemas.microsoft.com/office/powerpoint/2010/main" val="38714672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315E7A-FEC2-4FF9-AFA7-FF3947044BF6}"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EF5068-0E2B-45BE-A48A-0295EA31C59B}" type="slidenum">
              <a:rPr lang="en-US"/>
              <a:pPr>
                <a:defRPr/>
              </a:pPr>
              <a:t>‹#›</a:t>
            </a:fld>
            <a:endParaRPr lang="en-US"/>
          </a:p>
        </p:txBody>
      </p:sp>
    </p:spTree>
    <p:extLst>
      <p:ext uri="{BB962C8B-B14F-4D97-AF65-F5344CB8AC3E}">
        <p14:creationId xmlns:p14="http://schemas.microsoft.com/office/powerpoint/2010/main" val="117218120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2EB83A-B315-4461-B399-15DBBC63F473}"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AE744D-6C58-498D-9893-8F6682F9B4D5}" type="slidenum">
              <a:rPr lang="en-US"/>
              <a:pPr>
                <a:defRPr/>
              </a:pPr>
              <a:t>‹#›</a:t>
            </a:fld>
            <a:endParaRPr lang="en-US"/>
          </a:p>
        </p:txBody>
      </p:sp>
    </p:spTree>
    <p:extLst>
      <p:ext uri="{BB962C8B-B14F-4D97-AF65-F5344CB8AC3E}">
        <p14:creationId xmlns:p14="http://schemas.microsoft.com/office/powerpoint/2010/main" val="3925167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BC4E56-1B54-4E6E-8709-E1608CBA92CE}" type="slidenum">
              <a:rPr lang="en-US"/>
              <a:pPr>
                <a:defRPr/>
              </a:pPr>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6D048E-7234-4B6D-9338-95B963C1EC0A}"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509A30-68E4-4498-A251-8B21F5EAC1FF}" type="slidenum">
              <a:rPr lang="en-US"/>
              <a:pPr>
                <a:defRPr/>
              </a:pPr>
              <a:t>‹#›</a:t>
            </a:fld>
            <a:endParaRPr lang="en-US"/>
          </a:p>
        </p:txBody>
      </p:sp>
    </p:spTree>
    <p:extLst>
      <p:ext uri="{BB962C8B-B14F-4D97-AF65-F5344CB8AC3E}">
        <p14:creationId xmlns:p14="http://schemas.microsoft.com/office/powerpoint/2010/main" val="258961000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0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0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E3075F-47D0-4802-94E4-3A802AA797EB}"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0BE948-F895-4013-BF92-366EFFA032BF}" type="slidenum">
              <a:rPr lang="en-US"/>
              <a:pPr>
                <a:defRPr/>
              </a:pPr>
              <a:t>‹#›</a:t>
            </a:fld>
            <a:endParaRPr lang="en-US"/>
          </a:p>
        </p:txBody>
      </p:sp>
    </p:spTree>
    <p:extLst>
      <p:ext uri="{BB962C8B-B14F-4D97-AF65-F5344CB8AC3E}">
        <p14:creationId xmlns:p14="http://schemas.microsoft.com/office/powerpoint/2010/main" val="393864739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600F0F-8F84-4EF4-8C6B-E45EB315D982}"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86052-CEDA-4996-B0D5-CDB3AE60703D}" type="slidenum">
              <a:rPr lang="en-US"/>
              <a:pPr>
                <a:defRPr/>
              </a:pPr>
              <a:t>‹#›</a:t>
            </a:fld>
            <a:endParaRPr lang="en-US"/>
          </a:p>
        </p:txBody>
      </p:sp>
    </p:spTree>
    <p:extLst>
      <p:ext uri="{BB962C8B-B14F-4D97-AF65-F5344CB8AC3E}">
        <p14:creationId xmlns:p14="http://schemas.microsoft.com/office/powerpoint/2010/main" val="165586008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71B332-DB63-4A9B-92C8-BF70426063E2}"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7A42B-86B8-4EF2-ADBC-59228D67F61F}" type="slidenum">
              <a:rPr lang="en-US"/>
              <a:pPr>
                <a:defRPr/>
              </a:pPr>
              <a:t>‹#›</a:t>
            </a:fld>
            <a:endParaRPr lang="en-US"/>
          </a:p>
        </p:txBody>
      </p:sp>
    </p:spTree>
    <p:extLst>
      <p:ext uri="{BB962C8B-B14F-4D97-AF65-F5344CB8AC3E}">
        <p14:creationId xmlns:p14="http://schemas.microsoft.com/office/powerpoint/2010/main" val="318332409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12F3B2-A2C3-45D6-A922-518BE38CB4C7}"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764D5F-D54D-4B73-87CE-30414C1359CC}" type="slidenum">
              <a:rPr lang="en-US"/>
              <a:pPr>
                <a:defRPr/>
              </a:pPr>
              <a:t>‹#›</a:t>
            </a:fld>
            <a:endParaRPr lang="en-US"/>
          </a:p>
        </p:txBody>
      </p:sp>
    </p:spTree>
    <p:extLst>
      <p:ext uri="{BB962C8B-B14F-4D97-AF65-F5344CB8AC3E}">
        <p14:creationId xmlns:p14="http://schemas.microsoft.com/office/powerpoint/2010/main" val="26009555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2D4ADA-0C66-4EE5-AE8C-FA99F21BE299}"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1DBC79-94DF-4788-AE69-8C17ECF591D3}" type="slidenum">
              <a:rPr lang="en-US"/>
              <a:pPr>
                <a:defRPr/>
              </a:pPr>
              <a:t>‹#›</a:t>
            </a:fld>
            <a:endParaRPr lang="en-US"/>
          </a:p>
        </p:txBody>
      </p:sp>
    </p:spTree>
    <p:extLst>
      <p:ext uri="{BB962C8B-B14F-4D97-AF65-F5344CB8AC3E}">
        <p14:creationId xmlns:p14="http://schemas.microsoft.com/office/powerpoint/2010/main" val="190958916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07C7AE-204F-40A2-A898-DBEF07C3C0C5}" type="datetimeFigureOut">
              <a:rPr lang="en-US"/>
              <a:pPr>
                <a:defRPr/>
              </a:pPr>
              <a:t>12/23/2022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088F95E-0BCB-4EA3-9EA1-56884996F8CD}" type="slidenum">
              <a:rPr lang="en-US"/>
              <a:pPr>
                <a:defRPr/>
              </a:pPr>
              <a:t>‹#›</a:t>
            </a:fld>
            <a:endParaRPr lang="en-US"/>
          </a:p>
        </p:txBody>
      </p:sp>
    </p:spTree>
    <p:extLst>
      <p:ext uri="{BB962C8B-B14F-4D97-AF65-F5344CB8AC3E}">
        <p14:creationId xmlns:p14="http://schemas.microsoft.com/office/powerpoint/2010/main" val="285137213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60E6BBD-03A4-4B88-BE2E-7251B597D570}" type="datetimeFigureOut">
              <a:rPr lang="en-US"/>
              <a:pPr>
                <a:defRPr/>
              </a:pPr>
              <a:t>12/23/2022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CD038A-AC0E-4820-AB12-6290769B94BE}" type="slidenum">
              <a:rPr lang="en-US"/>
              <a:pPr>
                <a:defRPr/>
              </a:pPr>
              <a:t>‹#›</a:t>
            </a:fld>
            <a:endParaRPr lang="en-US"/>
          </a:p>
        </p:txBody>
      </p:sp>
    </p:spTree>
    <p:extLst>
      <p:ext uri="{BB962C8B-B14F-4D97-AF65-F5344CB8AC3E}">
        <p14:creationId xmlns:p14="http://schemas.microsoft.com/office/powerpoint/2010/main" val="41424693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9D5B0D-8B78-4EA6-B605-1AFD6C63110D}" type="datetimeFigureOut">
              <a:rPr lang="en-US"/>
              <a:pPr>
                <a:defRPr/>
              </a:pPr>
              <a:t>12/23/2022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D39715E-342C-497C-BD08-0F57A8ADC0AB}" type="slidenum">
              <a:rPr lang="en-US"/>
              <a:pPr>
                <a:defRPr/>
              </a:pPr>
              <a:t>‹#›</a:t>
            </a:fld>
            <a:endParaRPr lang="en-US"/>
          </a:p>
        </p:txBody>
      </p:sp>
    </p:spTree>
    <p:extLst>
      <p:ext uri="{BB962C8B-B14F-4D97-AF65-F5344CB8AC3E}">
        <p14:creationId xmlns:p14="http://schemas.microsoft.com/office/powerpoint/2010/main" val="373136596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B315E7A-FEC2-4FF9-AFA7-FF3947044BF6}"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EF5068-0E2B-45BE-A48A-0295EA31C59B}" type="slidenum">
              <a:rPr lang="en-US"/>
              <a:pPr>
                <a:defRPr/>
              </a:pPr>
              <a:t>‹#›</a:t>
            </a:fld>
            <a:endParaRPr lang="en-US"/>
          </a:p>
        </p:txBody>
      </p:sp>
    </p:spTree>
    <p:extLst>
      <p:ext uri="{BB962C8B-B14F-4D97-AF65-F5344CB8AC3E}">
        <p14:creationId xmlns:p14="http://schemas.microsoft.com/office/powerpoint/2010/main" val="1234963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0ED24A-6A9A-40A9-AF9D-571C56AAAF79}" type="slidenum">
              <a:rPr lang="en-US"/>
              <a:pPr>
                <a:defRPr/>
              </a:pPr>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2EB83A-B315-4461-B399-15DBBC63F473}"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AE744D-6C58-498D-9893-8F6682F9B4D5}" type="slidenum">
              <a:rPr lang="en-US"/>
              <a:pPr>
                <a:defRPr/>
              </a:pPr>
              <a:t>‹#›</a:t>
            </a:fld>
            <a:endParaRPr lang="en-US"/>
          </a:p>
        </p:txBody>
      </p:sp>
    </p:spTree>
    <p:extLst>
      <p:ext uri="{BB962C8B-B14F-4D97-AF65-F5344CB8AC3E}">
        <p14:creationId xmlns:p14="http://schemas.microsoft.com/office/powerpoint/2010/main" val="37770472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6D048E-7234-4B6D-9338-95B963C1EC0A}"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509A30-68E4-4498-A251-8B21F5EAC1FF}" type="slidenum">
              <a:rPr lang="en-US"/>
              <a:pPr>
                <a:defRPr/>
              </a:pPr>
              <a:t>‹#›</a:t>
            </a:fld>
            <a:endParaRPr lang="en-US"/>
          </a:p>
        </p:txBody>
      </p:sp>
    </p:spTree>
    <p:extLst>
      <p:ext uri="{BB962C8B-B14F-4D97-AF65-F5344CB8AC3E}">
        <p14:creationId xmlns:p14="http://schemas.microsoft.com/office/powerpoint/2010/main" val="158572984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E3075F-47D0-4802-94E4-3A802AA797EB}"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0BE948-F895-4013-BF92-366EFFA032BF}" type="slidenum">
              <a:rPr lang="en-US"/>
              <a:pPr>
                <a:defRPr/>
              </a:pPr>
              <a:t>‹#›</a:t>
            </a:fld>
            <a:endParaRPr lang="en-US"/>
          </a:p>
        </p:txBody>
      </p:sp>
    </p:spTree>
    <p:extLst>
      <p:ext uri="{BB962C8B-B14F-4D97-AF65-F5344CB8AC3E}">
        <p14:creationId xmlns:p14="http://schemas.microsoft.com/office/powerpoint/2010/main" val="206543806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193034497"/>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2319087695"/>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186149104"/>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156865848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545583480"/>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4165155529"/>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39286398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6B755-C496-4EEB-9FB4-1D07FDDD08DA}" type="slidenum">
              <a:rPr lang="en-US"/>
              <a:pPr>
                <a:defRPr/>
              </a:pPr>
              <a:t>‹#›</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7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68631011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2137288743"/>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548223913"/>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12"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41699788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14"/>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92561900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484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0881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89048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32243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608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223F6-C9A7-4090-83BA-A82F47DD6428}" type="slidenum">
              <a:rPr lang="en-US"/>
              <a:pPr>
                <a:defRPr/>
              </a:pPr>
              <a:t>‹#›</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4162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62291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58842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412981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52"/>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52"/>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23126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extLst>
      <p:ext uri="{BB962C8B-B14F-4D97-AF65-F5344CB8AC3E}">
        <p14:creationId xmlns:p14="http://schemas.microsoft.com/office/powerpoint/2010/main" val="242100252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extLst>
      <p:ext uri="{BB962C8B-B14F-4D97-AF65-F5344CB8AC3E}">
        <p14:creationId xmlns:p14="http://schemas.microsoft.com/office/powerpoint/2010/main" val="13232985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extLst>
      <p:ext uri="{BB962C8B-B14F-4D97-AF65-F5344CB8AC3E}">
        <p14:creationId xmlns:p14="http://schemas.microsoft.com/office/powerpoint/2010/main" val="367609554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extLst>
      <p:ext uri="{BB962C8B-B14F-4D97-AF65-F5344CB8AC3E}">
        <p14:creationId xmlns:p14="http://schemas.microsoft.com/office/powerpoint/2010/main" val="379440565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extLst>
      <p:ext uri="{BB962C8B-B14F-4D97-AF65-F5344CB8AC3E}">
        <p14:creationId xmlns:p14="http://schemas.microsoft.com/office/powerpoint/2010/main" val="4156953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1D0827-6C5C-47F9-937C-E1B9400CCC74}" type="slidenum">
              <a:rPr lang="en-US"/>
              <a:pPr>
                <a:defRPr/>
              </a:pPr>
              <a:t>‹#›</a:t>
            </a:fld>
            <a:endParaRPr lang="en-US"/>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extLst>
      <p:ext uri="{BB962C8B-B14F-4D97-AF65-F5344CB8AC3E}">
        <p14:creationId xmlns:p14="http://schemas.microsoft.com/office/powerpoint/2010/main" val="86114793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extLst>
      <p:ext uri="{BB962C8B-B14F-4D97-AF65-F5344CB8AC3E}">
        <p14:creationId xmlns:p14="http://schemas.microsoft.com/office/powerpoint/2010/main" val="48515196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extLst>
      <p:ext uri="{BB962C8B-B14F-4D97-AF65-F5344CB8AC3E}">
        <p14:creationId xmlns:p14="http://schemas.microsoft.com/office/powerpoint/2010/main" val="205984829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extLst>
      <p:ext uri="{BB962C8B-B14F-4D97-AF65-F5344CB8AC3E}">
        <p14:creationId xmlns:p14="http://schemas.microsoft.com/office/powerpoint/2010/main" val="284936155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extLst>
      <p:ext uri="{BB962C8B-B14F-4D97-AF65-F5344CB8AC3E}">
        <p14:creationId xmlns:p14="http://schemas.microsoft.com/office/powerpoint/2010/main" val="44411480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extLst>
      <p:ext uri="{BB962C8B-B14F-4D97-AF65-F5344CB8AC3E}">
        <p14:creationId xmlns:p14="http://schemas.microsoft.com/office/powerpoint/2010/main" val="79111857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96765502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968815672"/>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792036107"/>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2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6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71255208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9EA66-88B6-4C4F-A36C-0C60826EE859}" type="slidenum">
              <a:rPr lang="en-US"/>
              <a:pPr>
                <a:defRPr/>
              </a:pPr>
              <a:t>‹#›</a:t>
            </a:fld>
            <a:endParaRPr lang="en-US"/>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71230117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26164483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503924105"/>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0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45018608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11263005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75520414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0263916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75968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19021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503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B3044-5404-43BC-BD34-EF6F1DE1B628}" type="slidenum">
              <a:rPr lang="en-US"/>
              <a:pPr>
                <a:defRPr/>
              </a:pPr>
              <a:t>‹#›</a:t>
            </a:fld>
            <a:endParaRPr lang="en-US"/>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18639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8778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9276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25933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9968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229043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185451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43" y="274723"/>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12441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2"/>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1129147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463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7A3EBE-FBB8-43DC-B08F-51930CC1C6D8}" type="slidenum">
              <a:rPr lang="en-US"/>
              <a:pPr>
                <a:defRPr/>
              </a:pPr>
              <a:t>‹#›</a:t>
            </a:fld>
            <a:endParaRPr lang="en-US"/>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97596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24128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1766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00549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73319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67088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61283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82086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0"/>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10"/>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05359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6001238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AA5FAD-476B-4DFE-A182-EE787943A3CE}"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C3936D-B0FA-4455-AB5E-B27CC7761310}" type="slidenum">
              <a:rPr lang="en-US"/>
              <a:pPr>
                <a:defRPr/>
              </a:pPr>
              <a:t>‹#›</a:t>
            </a:fld>
            <a:endParaRPr lang="en-US"/>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414073050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029336315"/>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2"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10512348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176596274"/>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795142238"/>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405553004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648713631"/>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345289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24804091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42013690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203AAE-C657-46F3-9435-7A6E2B302163}" type="slidenum">
              <a:rPr lang="en-US"/>
              <a:pPr>
                <a:defRPr/>
              </a:pPr>
              <a:t>‹#›</a:t>
            </a:fld>
            <a:endParaRPr lang="en-US"/>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A1A022C-C1A0-4566-85E1-215B33FAF870}"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54D9A-0C31-48EF-B86F-3B4E369B9492}" type="slidenum">
              <a:rPr lang="en-US"/>
              <a:pPr>
                <a:defRPr/>
              </a:pPr>
              <a:t>‹#›</a:t>
            </a:fld>
            <a:endParaRPr lang="en-US"/>
          </a:p>
        </p:txBody>
      </p:sp>
    </p:spTree>
    <p:extLst>
      <p:ext uri="{BB962C8B-B14F-4D97-AF65-F5344CB8AC3E}">
        <p14:creationId xmlns:p14="http://schemas.microsoft.com/office/powerpoint/2010/main" val="429063853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922AD-C908-48A5-A585-E11DAB271900}"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23B46-61FD-4541-8594-26437A54F11A}" type="slidenum">
              <a:rPr lang="en-US"/>
              <a:pPr>
                <a:defRPr/>
              </a:pPr>
              <a:t>‹#›</a:t>
            </a:fld>
            <a:endParaRPr lang="en-US"/>
          </a:p>
        </p:txBody>
      </p:sp>
    </p:spTree>
    <p:extLst>
      <p:ext uri="{BB962C8B-B14F-4D97-AF65-F5344CB8AC3E}">
        <p14:creationId xmlns:p14="http://schemas.microsoft.com/office/powerpoint/2010/main" val="315048224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184BBA-2BF4-4251-87AA-BCF112FC4B81}"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74C48-6A83-4A73-B248-0C70EBA2E943}" type="slidenum">
              <a:rPr lang="en-US"/>
              <a:pPr>
                <a:defRPr/>
              </a:pPr>
              <a:t>‹#›</a:t>
            </a:fld>
            <a:endParaRPr lang="en-US"/>
          </a:p>
        </p:txBody>
      </p:sp>
    </p:spTree>
    <p:extLst>
      <p:ext uri="{BB962C8B-B14F-4D97-AF65-F5344CB8AC3E}">
        <p14:creationId xmlns:p14="http://schemas.microsoft.com/office/powerpoint/2010/main" val="165814332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B83EFF-1DC9-48B1-A695-84F1EB43CE11}"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EAA660-20F1-48BE-8B62-66A8983A25E2}" type="slidenum">
              <a:rPr lang="en-US"/>
              <a:pPr>
                <a:defRPr/>
              </a:pPr>
              <a:t>‹#›</a:t>
            </a:fld>
            <a:endParaRPr lang="en-US"/>
          </a:p>
        </p:txBody>
      </p:sp>
    </p:spTree>
    <p:extLst>
      <p:ext uri="{BB962C8B-B14F-4D97-AF65-F5344CB8AC3E}">
        <p14:creationId xmlns:p14="http://schemas.microsoft.com/office/powerpoint/2010/main" val="385377142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62AC88-3E32-40BC-AE34-F03366B8BD42}" type="datetimeFigureOut">
              <a:rPr lang="en-US"/>
              <a:pPr>
                <a:defRPr/>
              </a:pPr>
              <a:t>12/23/2022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09E6B6-3825-48F1-AA26-40F2080AB105}" type="slidenum">
              <a:rPr lang="en-US"/>
              <a:pPr>
                <a:defRPr/>
              </a:pPr>
              <a:t>‹#›</a:t>
            </a:fld>
            <a:endParaRPr lang="en-US"/>
          </a:p>
        </p:txBody>
      </p:sp>
    </p:spTree>
    <p:extLst>
      <p:ext uri="{BB962C8B-B14F-4D97-AF65-F5344CB8AC3E}">
        <p14:creationId xmlns:p14="http://schemas.microsoft.com/office/powerpoint/2010/main" val="207832878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D08FD-737E-49E0-BA64-6BB448194F34}" type="datetimeFigureOut">
              <a:rPr lang="en-US"/>
              <a:pPr>
                <a:defRPr/>
              </a:pPr>
              <a:t>12/23/2022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F5FF8F-1B4C-4FA6-9EA3-E6943A4E3702}" type="slidenum">
              <a:rPr lang="en-US"/>
              <a:pPr>
                <a:defRPr/>
              </a:pPr>
              <a:t>‹#›</a:t>
            </a:fld>
            <a:endParaRPr lang="en-US"/>
          </a:p>
        </p:txBody>
      </p:sp>
    </p:spTree>
    <p:extLst>
      <p:ext uri="{BB962C8B-B14F-4D97-AF65-F5344CB8AC3E}">
        <p14:creationId xmlns:p14="http://schemas.microsoft.com/office/powerpoint/2010/main" val="296492113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F27CB0-8C39-4F59-86F6-39ADCF0284CE}" type="datetimeFigureOut">
              <a:rPr lang="en-US"/>
              <a:pPr>
                <a:defRPr/>
              </a:pPr>
              <a:t>12/23/2022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4510FF-7351-42E8-9901-8A8448115BB2}" type="slidenum">
              <a:rPr lang="en-US"/>
              <a:pPr>
                <a:defRPr/>
              </a:pPr>
              <a:t>‹#›</a:t>
            </a:fld>
            <a:endParaRPr lang="en-US"/>
          </a:p>
        </p:txBody>
      </p:sp>
    </p:spTree>
    <p:extLst>
      <p:ext uri="{BB962C8B-B14F-4D97-AF65-F5344CB8AC3E}">
        <p14:creationId xmlns:p14="http://schemas.microsoft.com/office/powerpoint/2010/main" val="213107541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1EAAC0-5F5A-4651-9787-4F6F2B1EDCBC}"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B4DCCE-A5F8-4B9D-AE73-FEC3ADF0B221}" type="slidenum">
              <a:rPr lang="en-US"/>
              <a:pPr>
                <a:defRPr/>
              </a:pPr>
              <a:t>‹#›</a:t>
            </a:fld>
            <a:endParaRPr lang="en-US"/>
          </a:p>
        </p:txBody>
      </p:sp>
    </p:spTree>
    <p:extLst>
      <p:ext uri="{BB962C8B-B14F-4D97-AF65-F5344CB8AC3E}">
        <p14:creationId xmlns:p14="http://schemas.microsoft.com/office/powerpoint/2010/main" val="321087134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15C511-7C5E-4FA2-9FE4-0CD9F5C081FC}" type="datetimeFigureOut">
              <a:rPr lang="en-US"/>
              <a:pPr>
                <a:defRPr/>
              </a:pPr>
              <a:t>12/23/2022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1F8D06-7222-472B-9685-970CB1720245}" type="slidenum">
              <a:rPr lang="en-US"/>
              <a:pPr>
                <a:defRPr/>
              </a:pPr>
              <a:t>‹#›</a:t>
            </a:fld>
            <a:endParaRPr lang="en-US"/>
          </a:p>
        </p:txBody>
      </p:sp>
    </p:spTree>
    <p:extLst>
      <p:ext uri="{BB962C8B-B14F-4D97-AF65-F5344CB8AC3E}">
        <p14:creationId xmlns:p14="http://schemas.microsoft.com/office/powerpoint/2010/main" val="348361726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3A1FBB-9D08-4FE1-B43A-BB47268A8EE0}"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EC31-5E76-41DD-B6E4-F61FE8875D1D}" type="slidenum">
              <a:rPr lang="en-US"/>
              <a:pPr>
                <a:defRPr/>
              </a:pPr>
              <a:t>‹#›</a:t>
            </a:fld>
            <a:endParaRPr lang="en-US"/>
          </a:p>
        </p:txBody>
      </p:sp>
    </p:spTree>
    <p:extLst>
      <p:ext uri="{BB962C8B-B14F-4D97-AF65-F5344CB8AC3E}">
        <p14:creationId xmlns:p14="http://schemas.microsoft.com/office/powerpoint/2010/main" val="994555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B28FED-0F64-4755-BC29-BBB8EB86F3B6}" type="slidenum">
              <a:rPr lang="en-US"/>
              <a:pPr>
                <a:defRPr/>
              </a:pPr>
              <a:t>‹#›</a:t>
            </a:fld>
            <a:endParaRPr lang="en-US"/>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47623-2562-4045-8EE1-E946F224E898}" type="datetimeFigureOut">
              <a:rPr lang="en-US"/>
              <a:pPr>
                <a:defRPr/>
              </a:pPr>
              <a:t>12/23/2022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50BDD9-0BFC-4462-8C83-073CD184C3E4}" type="slidenum">
              <a:rPr lang="en-US"/>
              <a:pPr>
                <a:defRPr/>
              </a:pPr>
              <a:t>‹#›</a:t>
            </a:fld>
            <a:endParaRPr lang="en-US"/>
          </a:p>
        </p:txBody>
      </p:sp>
    </p:spTree>
    <p:extLst>
      <p:ext uri="{BB962C8B-B14F-4D97-AF65-F5344CB8AC3E}">
        <p14:creationId xmlns:p14="http://schemas.microsoft.com/office/powerpoint/2010/main" val="322324211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446604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232961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358667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807385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855295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364748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326973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55060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0569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E8A821-3A41-45E6-A2FD-9A2788782FF5}" type="slidenum">
              <a:rPr lang="en-US"/>
              <a:pPr>
                <a:defRPr/>
              </a:pPr>
              <a:t>‹#›</a:t>
            </a:fld>
            <a:endParaRPr lang="en-US"/>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64995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8592869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244376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514627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236823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93665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12/23/2022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16368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12/23/2022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10597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12/23/2022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108647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9983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D83FE0-9C38-4B64-95CF-A8275FD2BFA9}" type="slidenum">
              <a:rPr lang="en-US"/>
              <a:pPr>
                <a:defRPr/>
              </a:pPr>
              <a:t>‹#›</a:t>
            </a:fld>
            <a:endParaRPr lang="en-US"/>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12/23/2022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304688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747928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057885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AD5DE43-57DF-4E2D-874C-8A6126F23DAC}" type="slidenum">
              <a:rPr lang="en-US"/>
              <a:pPr>
                <a:defRPr/>
              </a:pPr>
              <a:t>‹#›</a:t>
            </a:fld>
            <a:endParaRPr lang="en-US"/>
          </a:p>
        </p:txBody>
      </p:sp>
    </p:spTree>
    <p:extLst>
      <p:ext uri="{BB962C8B-B14F-4D97-AF65-F5344CB8AC3E}">
        <p14:creationId xmlns:p14="http://schemas.microsoft.com/office/powerpoint/2010/main" val="299091711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EA4A5-E8A4-4C8E-8863-87B4B638FCEF}" type="slidenum">
              <a:rPr lang="en-US"/>
              <a:pPr>
                <a:defRPr/>
              </a:pPr>
              <a:t>‹#›</a:t>
            </a:fld>
            <a:endParaRPr lang="en-US"/>
          </a:p>
        </p:txBody>
      </p:sp>
    </p:spTree>
    <p:extLst>
      <p:ext uri="{BB962C8B-B14F-4D97-AF65-F5344CB8AC3E}">
        <p14:creationId xmlns:p14="http://schemas.microsoft.com/office/powerpoint/2010/main" val="153193472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640-1BC0-4C88-A06A-CF7041217B01}" type="slidenum">
              <a:rPr lang="en-US"/>
              <a:pPr>
                <a:defRPr/>
              </a:pPr>
              <a:t>‹#›</a:t>
            </a:fld>
            <a:endParaRPr lang="en-US"/>
          </a:p>
        </p:txBody>
      </p:sp>
    </p:spTree>
    <p:extLst>
      <p:ext uri="{BB962C8B-B14F-4D97-AF65-F5344CB8AC3E}">
        <p14:creationId xmlns:p14="http://schemas.microsoft.com/office/powerpoint/2010/main" val="82481436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41"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0B95E-2CC7-4068-9DCA-258FA2CA94FF}" type="slidenum">
              <a:rPr lang="en-US"/>
              <a:pPr>
                <a:defRPr/>
              </a:pPr>
              <a:t>‹#›</a:t>
            </a:fld>
            <a:endParaRPr lang="en-US"/>
          </a:p>
        </p:txBody>
      </p:sp>
    </p:spTree>
    <p:extLst>
      <p:ext uri="{BB962C8B-B14F-4D97-AF65-F5344CB8AC3E}">
        <p14:creationId xmlns:p14="http://schemas.microsoft.com/office/powerpoint/2010/main" val="152444575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6700DF-03AA-49AE-9991-517E1D8387BE}" type="slidenum">
              <a:rPr lang="en-US"/>
              <a:pPr>
                <a:defRPr/>
              </a:pPr>
              <a:t>‹#›</a:t>
            </a:fld>
            <a:endParaRPr lang="en-US"/>
          </a:p>
        </p:txBody>
      </p:sp>
    </p:spTree>
    <p:extLst>
      <p:ext uri="{BB962C8B-B14F-4D97-AF65-F5344CB8AC3E}">
        <p14:creationId xmlns:p14="http://schemas.microsoft.com/office/powerpoint/2010/main" val="200814221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53E8B-8894-41EF-8AAE-C447C775951A}" type="slidenum">
              <a:rPr lang="en-US"/>
              <a:pPr>
                <a:defRPr/>
              </a:pPr>
              <a:t>‹#›</a:t>
            </a:fld>
            <a:endParaRPr lang="en-US"/>
          </a:p>
        </p:txBody>
      </p:sp>
    </p:spTree>
    <p:extLst>
      <p:ext uri="{BB962C8B-B14F-4D97-AF65-F5344CB8AC3E}">
        <p14:creationId xmlns:p14="http://schemas.microsoft.com/office/powerpoint/2010/main" val="7583516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D085F2-7A45-45D1-BDA5-B84082298484}" type="slidenum">
              <a:rPr lang="en-US"/>
              <a:pPr>
                <a:defRPr/>
              </a:pPr>
              <a:t>‹#›</a:t>
            </a:fld>
            <a:endParaRPr lang="en-US"/>
          </a:p>
        </p:txBody>
      </p:sp>
    </p:spTree>
    <p:extLst>
      <p:ext uri="{BB962C8B-B14F-4D97-AF65-F5344CB8AC3E}">
        <p14:creationId xmlns:p14="http://schemas.microsoft.com/office/powerpoint/2010/main" val="66904448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18F654-93F9-47A4-A26F-1BDF32FB0862}" type="slidenum">
              <a:rPr lang="en-US"/>
              <a:pPr>
                <a:defRPr/>
              </a:pPr>
              <a:t>‹#›</a:t>
            </a:fld>
            <a:endParaRPr lang="en-US"/>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3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649915-FABB-404F-A5C4-F2E9DA311325}" type="slidenum">
              <a:rPr lang="en-US"/>
              <a:pPr>
                <a:defRPr/>
              </a:pPr>
              <a:t>‹#›</a:t>
            </a:fld>
            <a:endParaRPr lang="en-US"/>
          </a:p>
        </p:txBody>
      </p:sp>
    </p:spTree>
    <p:extLst>
      <p:ext uri="{BB962C8B-B14F-4D97-AF65-F5344CB8AC3E}">
        <p14:creationId xmlns:p14="http://schemas.microsoft.com/office/powerpoint/2010/main" val="4194993627"/>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E781B6-16D0-4685-8A2A-E63BE629DE09}" type="slidenum">
              <a:rPr lang="en-US"/>
              <a:pPr>
                <a:defRPr/>
              </a:pPr>
              <a:t>‹#›</a:t>
            </a:fld>
            <a:endParaRPr lang="en-US"/>
          </a:p>
        </p:txBody>
      </p:sp>
    </p:spTree>
    <p:extLst>
      <p:ext uri="{BB962C8B-B14F-4D97-AF65-F5344CB8AC3E}">
        <p14:creationId xmlns:p14="http://schemas.microsoft.com/office/powerpoint/2010/main" val="71374779"/>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7051E-FC91-46A5-B1E4-CAC20244B7EE}" type="slidenum">
              <a:rPr lang="en-US"/>
              <a:pPr>
                <a:defRPr/>
              </a:pPr>
              <a:t>‹#›</a:t>
            </a:fld>
            <a:endParaRPr lang="en-US"/>
          </a:p>
        </p:txBody>
      </p:sp>
    </p:spTree>
    <p:extLst>
      <p:ext uri="{BB962C8B-B14F-4D97-AF65-F5344CB8AC3E}">
        <p14:creationId xmlns:p14="http://schemas.microsoft.com/office/powerpoint/2010/main" val="52926882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D36B2B-35FC-4CD2-937A-8D37F7278B81}" type="slidenum">
              <a:rPr lang="en-US"/>
              <a:pPr>
                <a:defRPr/>
              </a:pPr>
              <a:t>‹#›</a:t>
            </a:fld>
            <a:endParaRPr lang="en-US"/>
          </a:p>
        </p:txBody>
      </p:sp>
    </p:spTree>
    <p:extLst>
      <p:ext uri="{BB962C8B-B14F-4D97-AF65-F5344CB8AC3E}">
        <p14:creationId xmlns:p14="http://schemas.microsoft.com/office/powerpoint/2010/main" val="157646177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4087335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1853565078"/>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1028102369"/>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7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8596024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846982284"/>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20726506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D5C3B-A3D7-478C-BFBF-987B70BAEF9B}" type="slidenum">
              <a:rPr lang="en-US"/>
              <a:pPr>
                <a:defRPr/>
              </a:pPr>
              <a:t>‹#›</a:t>
            </a:fld>
            <a:endParaRPr lang="en-US"/>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401300863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92062279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331627492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407591492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25"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27940320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89A5BA-6C52-43D0-8C40-C6D6096AA06F}"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D3268A-C219-4AD2-AEBD-7BEC720AD5F3}"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ABA4E3-1A12-435F-A521-509B2F394F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8A3E8C-2316-4536-8A15-C39A529CB2D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1F5D96-E96E-4A19-BC19-B62D9840AB2E}"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49DF90-BCE8-4D73-BE07-A2375B571D76}"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B4226D-A1B2-4596-BFE7-F37E6B16ADF2}"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251DC0-99FB-4E18-A22D-2ECF72A5F5D3}"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AB997D-B977-4DAE-8E62-F3964389696C}"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6ADB6-F42A-46B4-94FD-F8C3CAE8764B}"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72FFE2-6CE3-461D-841D-ADF6C5B96959}"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04186D-2569-4C90-99B2-08586B9FF118}"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ED7013-BC5A-431F-9C53-4B75BAB38893}"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D9EF75-0C57-4E6C-A831-1E2DF141FF2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E42DE7-68E6-42FE-BFCE-D8A4D74AD0F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6D9210-06E6-4222-970D-5E12D1FA814A}"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506EE4-3743-4F59-B0D6-CEF43310EC1F}"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69F67D-FB58-4320-90D8-D01E29C247FB}"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E95A22-1399-40EE-A793-ACCF71DF7C73}"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D01541-D245-48A6-A534-0F60EF4B6CE4}"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22E4A-CC28-42AE-B7E0-654E32DC2732}"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49428-034F-44C6-A5B1-62A297C7419F}"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61DA42-4152-4590-97DB-498F37C933B1}"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096AC5-A3FC-41C4-B4EA-E846708A6B82}"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A768AD-FE80-4A04-9C6F-144C3A87472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BA51DE-C602-44B7-837F-B05243F8E01C}"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2AE65-DE16-4E78-9FDF-2BFB34FDBE39}"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spcBef>
                  <a:spcPct val="20000"/>
                </a:spcBef>
                <a:defRPr/>
              </a:pPr>
              <a:endParaRPr lang="en-US" sz="32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grpSp>
      <p:sp>
        <p:nvSpPr>
          <p:cNvPr id="25396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5396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6A2A5A4A-1AA3-473E-902F-17843FF4B0CC}"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74ACB892-E912-4562-930B-E31AB0E450F7}"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D505313-0BDC-4CF9-AA63-324876E40BD3}"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A73485D-B4BE-4604-9FCA-B22A3EB5222A}"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0355F343-3367-4523-A261-EA1330D7D7E3}"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538824A2-A2DC-4E38-902F-332382BFD820}"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E1D0352-880B-4C99-B0D8-7FC6B0B4ED85}"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1DA9A6-A995-46CD-919B-FDB85C33E2E1}"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31C442C-8426-48D8-8691-296735BEDC5D}"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E66CDF-F694-4AA0-8A3C-3B3C52B4D01A}"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103FCA-D385-4CED-834F-26009D6D57A0}"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E118D12-26D9-46A7-87F1-0B76C013BAFC}"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1AA25F-C4A9-4F21-9254-53E99689AB37}"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A00C33-383D-4475-A1D7-BB3FBB68A541}"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AB02A4-4807-4538-972B-0678BBBFD864}"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9FBDEA-1987-4FBC-9ECC-C1F3A81D5C28}"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A0B877-7234-47FE-81C8-4107C06ADE09}"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B18CE1-2E40-44E2-A04B-0B6496DC14FC}"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91C1D7-A80F-4E11-AA20-646768ED6278}"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CBD8EB-9B44-4965-B928-6DE688513DF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3.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3.pn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image" Target="../media/image3.png"/><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4.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5.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6.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7.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8.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9.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3.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0.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1.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2.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3.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3.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4.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5.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image" Target="../media/image3.png"/><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6.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7.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8.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49.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image" Target="../media/image3.png"/><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50.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image" Target="../media/image3.png"/><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1.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F341501-7152-4CA3-BF57-C87C44E203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0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24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D140C40-495B-426C-BB5A-2A4A0A841D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6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959B2341-C4C8-40DA-9185-7288786B8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9" r:id="rId1"/>
    <p:sldLayoutId id="2147486170" r:id="rId2"/>
    <p:sldLayoutId id="2147486171" r:id="rId3"/>
    <p:sldLayoutId id="2147486172" r:id="rId4"/>
    <p:sldLayoutId id="2147486173" r:id="rId5"/>
    <p:sldLayoutId id="2147486174" r:id="rId6"/>
    <p:sldLayoutId id="2147486175" r:id="rId7"/>
    <p:sldLayoutId id="2147486176" r:id="rId8"/>
    <p:sldLayoutId id="2147486177" r:id="rId9"/>
    <p:sldLayoutId id="2147486178" r:id="rId10"/>
    <p:sldLayoutId id="21474861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rPr>
              <a:pPr>
                <a:defRPr/>
              </a:pPr>
              <a:t>‹#›</a:t>
            </a:fld>
            <a:endParaRPr kumimoji="1" lang="en-US" i="1">
              <a:solidFill>
                <a:srgbClr val="000000"/>
              </a:solidFill>
            </a:endParaRPr>
          </a:p>
        </p:txBody>
      </p:sp>
    </p:spTree>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9"/>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extLst>
      <p:ext uri="{BB962C8B-B14F-4D97-AF65-F5344CB8AC3E}">
        <p14:creationId xmlns:p14="http://schemas.microsoft.com/office/powerpoint/2010/main" val="2946135387"/>
      </p:ext>
    </p:extLst>
  </p:cSld>
  <p:clrMap bg1="lt1" tx1="dk1" bg2="lt2" tx2="dk2" accent1="accent1" accent2="accent2" accent3="accent3" accent4="accent4" accent5="accent5" accent6="accent6" hlink="hlink" folHlink="folHlink"/>
  <p:sldLayoutIdLst>
    <p:sldLayoutId id="2147486535" r:id="rId1"/>
    <p:sldLayoutId id="2147486536" r:id="rId2"/>
    <p:sldLayoutId id="2147486537" r:id="rId3"/>
    <p:sldLayoutId id="2147486538" r:id="rId4"/>
    <p:sldLayoutId id="2147486539" r:id="rId5"/>
    <p:sldLayoutId id="2147486540" r:id="rId6"/>
    <p:sldLayoutId id="2147486541" r:id="rId7"/>
    <p:sldLayoutId id="2147486542" r:id="rId8"/>
    <p:sldLayoutId id="2147486543" r:id="rId9"/>
    <p:sldLayoutId id="2147486544" r:id="rId10"/>
    <p:sldLayoutId id="214748654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A9938A5-43AA-4D92-AA82-E9B36143AF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38611"/>
      </p:ext>
    </p:extLst>
  </p:cSld>
  <p:clrMap bg1="lt1" tx1="dk1" bg2="lt2" tx2="dk2" accent1="accent1" accent2="accent2" accent3="accent3" accent4="accent4" accent5="accent5" accent6="accent6" hlink="hlink" folHlink="folHlink"/>
  <p:sldLayoutIdLst>
    <p:sldLayoutId id="2147486547" r:id="rId1"/>
    <p:sldLayoutId id="2147486548" r:id="rId2"/>
    <p:sldLayoutId id="2147486549" r:id="rId3"/>
    <p:sldLayoutId id="2147486550" r:id="rId4"/>
    <p:sldLayoutId id="2147486551" r:id="rId5"/>
    <p:sldLayoutId id="2147486552" r:id="rId6"/>
    <p:sldLayoutId id="2147486553" r:id="rId7"/>
    <p:sldLayoutId id="2147486554" r:id="rId8"/>
    <p:sldLayoutId id="2147486555" r:id="rId9"/>
    <p:sldLayoutId id="2147486556" r:id="rId10"/>
    <p:sldLayoutId id="21474865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276305"/>
      </p:ext>
    </p:extLst>
  </p:cSld>
  <p:clrMap bg1="lt1" tx1="dk1" bg2="lt2" tx2="dk2" accent1="accent1" accent2="accent2" accent3="accent3" accent4="accent4" accent5="accent5" accent6="accent6" hlink="hlink" folHlink="folHlink"/>
  <p:sldLayoutIdLst>
    <p:sldLayoutId id="2147486559" r:id="rId1"/>
    <p:sldLayoutId id="2147486560" r:id="rId2"/>
    <p:sldLayoutId id="2147486561" r:id="rId3"/>
    <p:sldLayoutId id="2147486562" r:id="rId4"/>
    <p:sldLayoutId id="2147486563" r:id="rId5"/>
    <p:sldLayoutId id="2147486564" r:id="rId6"/>
    <p:sldLayoutId id="2147486565" r:id="rId7"/>
    <p:sldLayoutId id="2147486566" r:id="rId8"/>
    <p:sldLayoutId id="2147486567" r:id="rId9"/>
    <p:sldLayoutId id="2147486568" r:id="rId10"/>
    <p:sldLayoutId id="21474865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5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5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2"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0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0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2"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953677915"/>
      </p:ext>
    </p:extLst>
  </p:cSld>
  <p:clrMap bg1="lt1" tx1="dk1" bg2="lt2" tx2="dk2" accent1="accent1" accent2="accent2" accent3="accent3" accent4="accent4" accent5="accent5" accent6="accent6" hlink="hlink" folHlink="folHlink"/>
  <p:sldLayoutIdLst>
    <p:sldLayoutId id="2147486571"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842490"/>
      </p:ext>
    </p:extLst>
  </p:cSld>
  <p:clrMap bg1="lt1" tx1="dk1" bg2="lt2" tx2="dk2" accent1="accent1" accent2="accent2" accent3="accent3" accent4="accent4" accent5="accent5" accent6="accent6" hlink="hlink" folHlink="folHlink"/>
  <p:sldLayoutIdLst>
    <p:sldLayoutId id="2147486619" r:id="rId1"/>
    <p:sldLayoutId id="2147486620" r:id="rId2"/>
    <p:sldLayoutId id="2147486621" r:id="rId3"/>
    <p:sldLayoutId id="2147486622" r:id="rId4"/>
    <p:sldLayoutId id="2147486623" r:id="rId5"/>
    <p:sldLayoutId id="2147486624" r:id="rId6"/>
    <p:sldLayoutId id="2147486625" r:id="rId7"/>
    <p:sldLayoutId id="2147486626" r:id="rId8"/>
    <p:sldLayoutId id="2147486627" r:id="rId9"/>
    <p:sldLayoutId id="2147486628" r:id="rId10"/>
    <p:sldLayoutId id="21474866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313590"/>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0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59B1B29-1EDD-44D6-A8FD-965EF1016AC5}" type="datetimeFigureOut">
              <a:rPr lang="en-US"/>
              <a:pPr>
                <a:defRPr/>
              </a:pPr>
              <a:t>12/23/2022</a:t>
            </a:fld>
            <a:endParaRPr lang="en-US"/>
          </a:p>
        </p:txBody>
      </p:sp>
      <p:sp>
        <p:nvSpPr>
          <p:cNvPr id="5" name="Footer Placeholder 4"/>
          <p:cNvSpPr>
            <a:spLocks noGrp="1"/>
          </p:cNvSpPr>
          <p:nvPr>
            <p:ph type="ftr" sz="quarter" idx="3"/>
          </p:nvPr>
        </p:nvSpPr>
        <p:spPr>
          <a:xfrm>
            <a:off x="3124200" y="635650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50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BFC8AE-B93B-4581-8A79-20F44AA6F8F9}" type="slidenum">
              <a:rPr lang="en-US"/>
              <a:pPr>
                <a:defRPr/>
              </a:pPr>
              <a:t>‹#›</a:t>
            </a:fld>
            <a:endParaRPr lang="en-US"/>
          </a:p>
        </p:txBody>
      </p:sp>
    </p:spTree>
    <p:extLst>
      <p:ext uri="{BB962C8B-B14F-4D97-AF65-F5344CB8AC3E}">
        <p14:creationId xmlns:p14="http://schemas.microsoft.com/office/powerpoint/2010/main" val="3614343339"/>
      </p:ext>
    </p:extLst>
  </p:cSld>
  <p:clrMap bg1="lt1" tx1="dk1" bg2="lt2" tx2="dk2" accent1="accent1" accent2="accent2" accent3="accent3" accent4="accent4" accent5="accent5" accent6="accent6" hlink="hlink" folHlink="folHlink"/>
  <p:sldLayoutIdLst>
    <p:sldLayoutId id="2147486739"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3"/>
            <a:ext cx="8229600" cy="384175"/>
          </a:xfrm>
          <a:prstGeom prst="rect">
            <a:avLst/>
          </a:prstGeom>
          <a:noFill/>
          <a:ln w="9525">
            <a:noFill/>
            <a:miter lim="800000"/>
            <a:headEnd/>
            <a:tailEnd/>
          </a:ln>
        </p:spPr>
      </p:pic>
    </p:spTree>
    <p:extLst>
      <p:ext uri="{BB962C8B-B14F-4D97-AF65-F5344CB8AC3E}">
        <p14:creationId xmlns:p14="http://schemas.microsoft.com/office/powerpoint/2010/main" val="1352352894"/>
      </p:ext>
    </p:extLst>
  </p:cSld>
  <p:clrMap bg1="lt1" tx1="dk1" bg2="lt2" tx2="dk2" accent1="accent1" accent2="accent2" accent3="accent3" accent4="accent4" accent5="accent5" accent6="accent6" hlink="hlink" folHlink="folHlink"/>
  <p:sldLayoutIdLst>
    <p:sldLayoutId id="2147486775" r:id="rId1"/>
    <p:sldLayoutId id="2147486776" r:id="rId2"/>
    <p:sldLayoutId id="2147486777" r:id="rId3"/>
    <p:sldLayoutId id="2147486778" r:id="rId4"/>
    <p:sldLayoutId id="2147486779" r:id="rId5"/>
    <p:sldLayoutId id="2147486780" r:id="rId6"/>
    <p:sldLayoutId id="2147486781" r:id="rId7"/>
    <p:sldLayoutId id="2147486782" r:id="rId8"/>
    <p:sldLayoutId id="2147486783" r:id="rId9"/>
    <p:sldLayoutId id="2147486784" r:id="rId10"/>
    <p:sldLayoutId id="214748678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603339"/>
      </p:ext>
    </p:extLst>
  </p:cSld>
  <p:clrMap bg1="lt1" tx1="dk1" bg2="lt2" tx2="dk2" accent1="accent1" accent2="accent2" accent3="accent3" accent4="accent4" accent5="accent5" accent6="accent6" hlink="hlink" folHlink="folHlink"/>
  <p:sldLayoutIdLst>
    <p:sldLayoutId id="2147486787" r:id="rId1"/>
    <p:sldLayoutId id="2147486788" r:id="rId2"/>
    <p:sldLayoutId id="2147486789" r:id="rId3"/>
    <p:sldLayoutId id="2147486790" r:id="rId4"/>
    <p:sldLayoutId id="2147486791" r:id="rId5"/>
    <p:sldLayoutId id="2147486792" r:id="rId6"/>
    <p:sldLayoutId id="2147486793" r:id="rId7"/>
    <p:sldLayoutId id="2147486794" r:id="rId8"/>
    <p:sldLayoutId id="2147486795" r:id="rId9"/>
    <p:sldLayoutId id="2147486796" r:id="rId10"/>
    <p:sldLayoutId id="21474867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5549960"/>
      </p:ext>
    </p:extLst>
  </p:cSld>
  <p:clrMap bg1="lt1" tx1="dk1" bg2="lt2" tx2="dk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 id="2147486804" r:id="rId6"/>
    <p:sldLayoutId id="2147486805" r:id="rId7"/>
    <p:sldLayoutId id="2147486806" r:id="rId8"/>
    <p:sldLayoutId id="2147486807" r:id="rId9"/>
    <p:sldLayoutId id="2147486808" r:id="rId10"/>
    <p:sldLayoutId id="21474868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802028"/>
      </p:ext>
    </p:extLst>
  </p:cSld>
  <p:clrMap bg1="lt1" tx1="dk1" bg2="lt2" tx2="dk2" accent1="accent1" accent2="accent2" accent3="accent3" accent4="accent4" accent5="accent5" accent6="accent6" hlink="hlink" folHlink="folHlink"/>
  <p:sldLayoutIdLst>
    <p:sldLayoutId id="2147486811"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 id="21474856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175317"/>
      </p:ext>
    </p:extLst>
  </p:cSld>
  <p:clrMap bg1="lt1" tx1="dk1" bg2="lt2" tx2="dk2" accent1="accent1" accent2="accent2" accent3="accent3" accent4="accent4" accent5="accent5" accent6="accent6" hlink="hlink" folHlink="folHlink"/>
  <p:sldLayoutIdLst>
    <p:sldLayoutId id="2147486823" r:id="rId1"/>
    <p:sldLayoutId id="2147486824"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1634239"/>
      </p:ext>
    </p:extLst>
  </p:cSld>
  <p:clrMap bg1="lt1" tx1="dk1" bg2="lt2" tx2="dk2" accent1="accent1" accent2="accent2" accent3="accent3" accent4="accent4" accent5="accent5" accent6="accent6" hlink="hlink" folHlink="folHlink"/>
  <p:sldLayoutIdLst>
    <p:sldLayoutId id="2147486835" r:id="rId1"/>
    <p:sldLayoutId id="2147486836" r:id="rId2"/>
    <p:sldLayoutId id="2147486837" r:id="rId3"/>
    <p:sldLayoutId id="2147486838" r:id="rId4"/>
    <p:sldLayoutId id="2147486839" r:id="rId5"/>
    <p:sldLayoutId id="2147486840" r:id="rId6"/>
    <p:sldLayoutId id="2147486841" r:id="rId7"/>
    <p:sldLayoutId id="2147486842" r:id="rId8"/>
    <p:sldLayoutId id="2147486843" r:id="rId9"/>
    <p:sldLayoutId id="2147486844" r:id="rId10"/>
    <p:sldLayoutId id="21474868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6"/>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6"/>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6"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6"/>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6"/>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6"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559080094"/>
      </p:ext>
    </p:extLst>
  </p:cSld>
  <p:clrMap bg1="lt1" tx1="dk1" bg2="lt2" tx2="dk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362303"/>
      </p:ext>
    </p:extLst>
  </p:cSld>
  <p:clrMap bg1="lt1" tx1="dk1" bg2="lt2" tx2="dk2" accent1="accent1" accent2="accent2" accent3="accent3" accent4="accent4" accent5="accent5" accent6="accent6" hlink="hlink" folHlink="folHlink"/>
  <p:sldLayoutIdLst>
    <p:sldLayoutId id="2147486859" r:id="rId1"/>
    <p:sldLayoutId id="2147486860" r:id="rId2"/>
    <p:sldLayoutId id="2147486861" r:id="rId3"/>
    <p:sldLayoutId id="2147486862" r:id="rId4"/>
    <p:sldLayoutId id="2147486863" r:id="rId5"/>
    <p:sldLayoutId id="2147486864" r:id="rId6"/>
    <p:sldLayoutId id="2147486865" r:id="rId7"/>
    <p:sldLayoutId id="2147486866" r:id="rId8"/>
    <p:sldLayoutId id="2147486867" r:id="rId9"/>
    <p:sldLayoutId id="2147486868" r:id="rId10"/>
    <p:sldLayoutId id="21474868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097556"/>
      </p:ext>
    </p:extLst>
  </p:cSld>
  <p:clrMap bg1="lt1" tx1="dk1" bg2="lt2" tx2="dk2" accent1="accent1" accent2="accent2" accent3="accent3" accent4="accent4" accent5="accent5" accent6="accent6" hlink="hlink" folHlink="folHlink"/>
  <p:sldLayoutIdLst>
    <p:sldLayoutId id="2147486871" r:id="rId1"/>
    <p:sldLayoutId id="2147486872" r:id="rId2"/>
    <p:sldLayoutId id="2147486873" r:id="rId3"/>
    <p:sldLayoutId id="2147486874" r:id="rId4"/>
    <p:sldLayoutId id="2147486875" r:id="rId5"/>
    <p:sldLayoutId id="2147486876" r:id="rId6"/>
    <p:sldLayoutId id="2147486877" r:id="rId7"/>
    <p:sldLayoutId id="2147486878" r:id="rId8"/>
    <p:sldLayoutId id="2147486879" r:id="rId9"/>
    <p:sldLayoutId id="2147486880" r:id="rId10"/>
    <p:sldLayoutId id="21474868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218682"/>
      </p:ext>
    </p:extLst>
  </p:cSld>
  <p:clrMap bg1="lt1" tx1="dk1" bg2="lt2" tx2="dk2" accent1="accent1" accent2="accent2" accent3="accent3" accent4="accent4" accent5="accent5" accent6="accent6" hlink="hlink" folHlink="folHlink"/>
  <p:sldLayoutIdLst>
    <p:sldLayoutId id="2147486883" r:id="rId1"/>
    <p:sldLayoutId id="2147486884" r:id="rId2"/>
    <p:sldLayoutId id="2147486885" r:id="rId3"/>
    <p:sldLayoutId id="2147486886" r:id="rId4"/>
    <p:sldLayoutId id="2147486887" r:id="rId5"/>
    <p:sldLayoutId id="2147486888" r:id="rId6"/>
    <p:sldLayoutId id="2147486889" r:id="rId7"/>
    <p:sldLayoutId id="2147486890" r:id="rId8"/>
    <p:sldLayoutId id="2147486891" r:id="rId9"/>
    <p:sldLayoutId id="2147486892" r:id="rId10"/>
    <p:sldLayoutId id="21474868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3650880-9366-4937-A845-9D537F99993A}" type="slidenum">
              <a:rPr lang="en-US"/>
              <a:pPr>
                <a:defRPr/>
              </a:pPr>
              <a:t>‹#›</a:t>
            </a:fld>
            <a:endParaRPr lang="en-US"/>
          </a:p>
        </p:txBody>
      </p:sp>
    </p:spTree>
    <p:extLst>
      <p:ext uri="{BB962C8B-B14F-4D97-AF65-F5344CB8AC3E}">
        <p14:creationId xmlns:p14="http://schemas.microsoft.com/office/powerpoint/2010/main" val="238255069"/>
      </p:ext>
    </p:extLst>
  </p:cSld>
  <p:clrMap bg1="lt1" tx1="dk1" bg2="lt2" tx2="dk2" accent1="accent1" accent2="accent2" accent3="accent3" accent4="accent4" accent5="accent5" accent6="accent6" hlink="hlink" folHlink="folHlink"/>
  <p:sldLayoutIdLst>
    <p:sldLayoutId id="2147486895" r:id="rId1"/>
    <p:sldLayoutId id="2147486896" r:id="rId2"/>
    <p:sldLayoutId id="2147486897" r:id="rId3"/>
    <p:sldLayoutId id="2147486898" r:id="rId4"/>
    <p:sldLayoutId id="2147486899" r:id="rId5"/>
    <p:sldLayoutId id="2147486900" r:id="rId6"/>
    <p:sldLayoutId id="2147486901" r:id="rId7"/>
    <p:sldLayoutId id="2147486902" r:id="rId8"/>
    <p:sldLayoutId id="2147486903" r:id="rId9"/>
    <p:sldLayoutId id="2147486904" r:id="rId10"/>
    <p:sldLayoutId id="21474869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288147"/>
      </p:ext>
    </p:extLst>
  </p:cSld>
  <p:clrMap bg1="lt1" tx1="dk1" bg2="lt2" tx2="dk2" accent1="accent1" accent2="accent2" accent3="accent3" accent4="accent4" accent5="accent5" accent6="accent6" hlink="hlink" folHlink="folHlink"/>
  <p:sldLayoutIdLst>
    <p:sldLayoutId id="2147486919" r:id="rId1"/>
    <p:sldLayoutId id="2147486920" r:id="rId2"/>
    <p:sldLayoutId id="2147486921" r:id="rId3"/>
    <p:sldLayoutId id="2147486922" r:id="rId4"/>
    <p:sldLayoutId id="2147486923" r:id="rId5"/>
    <p:sldLayoutId id="2147486924" r:id="rId6"/>
    <p:sldLayoutId id="2147486925" r:id="rId7"/>
    <p:sldLayoutId id="2147486926" r:id="rId8"/>
    <p:sldLayoutId id="2147486927" r:id="rId9"/>
    <p:sldLayoutId id="2147486928" r:id="rId10"/>
    <p:sldLayoutId id="21474869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1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59B1B29-1EDD-44D6-A8FD-965EF1016AC5}" type="datetimeFigureOut">
              <a:rPr lang="en-US"/>
              <a:pPr>
                <a:defRPr/>
              </a:pPr>
              <a:t>12/23/2022</a:t>
            </a:fld>
            <a:endParaRPr lang="en-US"/>
          </a:p>
        </p:txBody>
      </p:sp>
      <p:sp>
        <p:nvSpPr>
          <p:cNvPr id="5" name="Footer Placeholder 4"/>
          <p:cNvSpPr>
            <a:spLocks noGrp="1"/>
          </p:cNvSpPr>
          <p:nvPr>
            <p:ph type="ftr" sz="quarter" idx="3"/>
          </p:nvPr>
        </p:nvSpPr>
        <p:spPr>
          <a:xfrm>
            <a:off x="3124200" y="635651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51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BFC8AE-B93B-4581-8A79-20F44AA6F8F9}" type="slidenum">
              <a:rPr lang="en-US"/>
              <a:pPr>
                <a:defRPr/>
              </a:pPr>
              <a:t>‹#›</a:t>
            </a:fld>
            <a:endParaRPr lang="en-US"/>
          </a:p>
        </p:txBody>
      </p:sp>
    </p:spTree>
    <p:extLst>
      <p:ext uri="{BB962C8B-B14F-4D97-AF65-F5344CB8AC3E}">
        <p14:creationId xmlns:p14="http://schemas.microsoft.com/office/powerpoint/2010/main" val="216603536"/>
      </p:ext>
    </p:extLst>
  </p:cSld>
  <p:clrMap bg1="lt1" tx1="dk1" bg2="lt2" tx2="dk2" accent1="accent1" accent2="accent2" accent3="accent3" accent4="accent4" accent5="accent5" accent6="accent6" hlink="hlink" folHlink="folHlink"/>
  <p:sldLayoutIdLst>
    <p:sldLayoutId id="2147486943" r:id="rId1"/>
    <p:sldLayoutId id="2147486944" r:id="rId2"/>
    <p:sldLayoutId id="2147486945" r:id="rId3"/>
    <p:sldLayoutId id="2147486946" r:id="rId4"/>
    <p:sldLayoutId id="2147486947" r:id="rId5"/>
    <p:sldLayoutId id="2147486948" r:id="rId6"/>
    <p:sldLayoutId id="2147486949" r:id="rId7"/>
    <p:sldLayoutId id="2147486950" r:id="rId8"/>
    <p:sldLayoutId id="2147486951" r:id="rId9"/>
    <p:sldLayoutId id="2147486952" r:id="rId10"/>
    <p:sldLayoutId id="21474869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4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59B1B29-1EDD-44D6-A8FD-965EF1016AC5}" type="datetimeFigureOut">
              <a:rPr lang="en-US"/>
              <a:pPr>
                <a:defRPr/>
              </a:pPr>
              <a:t>12/23/2022</a:t>
            </a:fld>
            <a:endParaRPr lang="en-US"/>
          </a:p>
        </p:txBody>
      </p:sp>
      <p:sp>
        <p:nvSpPr>
          <p:cNvPr id="5" name="Footer Placeholder 4"/>
          <p:cNvSpPr>
            <a:spLocks noGrp="1"/>
          </p:cNvSpPr>
          <p:nvPr>
            <p:ph type="ftr" sz="quarter" idx="3"/>
          </p:nvPr>
        </p:nvSpPr>
        <p:spPr>
          <a:xfrm>
            <a:off x="3124200" y="635644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44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BFC8AE-B93B-4581-8A79-20F44AA6F8F9}" type="slidenum">
              <a:rPr lang="en-US"/>
              <a:pPr>
                <a:defRPr/>
              </a:pPr>
              <a:t>‹#›</a:t>
            </a:fld>
            <a:endParaRPr lang="en-US"/>
          </a:p>
        </p:txBody>
      </p:sp>
    </p:spTree>
    <p:extLst>
      <p:ext uri="{BB962C8B-B14F-4D97-AF65-F5344CB8AC3E}">
        <p14:creationId xmlns:p14="http://schemas.microsoft.com/office/powerpoint/2010/main" val="1260755501"/>
      </p:ext>
    </p:extLst>
  </p:cSld>
  <p:clrMap bg1="lt1" tx1="dk1" bg2="lt2" tx2="dk2" accent1="accent1" accent2="accent2" accent3="accent3" accent4="accent4" accent5="accent5" accent6="accent6" hlink="hlink" folHlink="folHlink"/>
  <p:sldLayoutIdLst>
    <p:sldLayoutId id="2147486955" r:id="rId1"/>
    <p:sldLayoutId id="2147486956" r:id="rId2"/>
    <p:sldLayoutId id="2147486957" r:id="rId3"/>
    <p:sldLayoutId id="2147486958" r:id="rId4"/>
    <p:sldLayoutId id="2147486959" r:id="rId5"/>
    <p:sldLayoutId id="2147486960" r:id="rId6"/>
    <p:sldLayoutId id="2147486961" r:id="rId7"/>
    <p:sldLayoutId id="2147486962" r:id="rId8"/>
    <p:sldLayoutId id="2147486963" r:id="rId9"/>
    <p:sldLayoutId id="2147486964" r:id="rId10"/>
    <p:sldLayoutId id="21474869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C9531B37-83F4-441A-9B00-554A3712B2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 id="2147485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73"/>
            <a:ext cx="8229600" cy="384175"/>
          </a:xfrm>
          <a:prstGeom prst="rect">
            <a:avLst/>
          </a:prstGeom>
          <a:noFill/>
          <a:ln w="9525">
            <a:noFill/>
            <a:miter lim="800000"/>
            <a:headEnd/>
            <a:tailEnd/>
          </a:ln>
        </p:spPr>
      </p:pic>
    </p:spTree>
    <p:extLst>
      <p:ext uri="{BB962C8B-B14F-4D97-AF65-F5344CB8AC3E}">
        <p14:creationId xmlns:p14="http://schemas.microsoft.com/office/powerpoint/2010/main" val="656919232"/>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64"/>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64"/>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5"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14"/>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14"/>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5"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960207922"/>
      </p:ext>
    </p:extLst>
  </p:cSld>
  <p:clrMap bg1="lt1" tx1="dk1" bg2="lt2" tx2="dk2" accent1="accent1" accent2="accent2" accent3="accent3" accent4="accent4" accent5="accent5" accent6="accent6" hlink="hlink" folHlink="folHlink"/>
  <p:sldLayoutIdLst>
    <p:sldLayoutId id="2147486979" r:id="rId1"/>
    <p:sldLayoutId id="2147486980" r:id="rId2"/>
    <p:sldLayoutId id="2147486981" r:id="rId3"/>
    <p:sldLayoutId id="2147486982" r:id="rId4"/>
    <p:sldLayoutId id="2147486983" r:id="rId5"/>
    <p:sldLayoutId id="2147486984" r:id="rId6"/>
    <p:sldLayoutId id="2147486985" r:id="rId7"/>
    <p:sldLayoutId id="2147486986" r:id="rId8"/>
    <p:sldLayoutId id="2147486987" r:id="rId9"/>
    <p:sldLayoutId id="2147486988" r:id="rId10"/>
    <p:sldLayoutId id="214748698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extLst>
      <p:ext uri="{BB962C8B-B14F-4D97-AF65-F5344CB8AC3E}">
        <p14:creationId xmlns:p14="http://schemas.microsoft.com/office/powerpoint/2010/main" val="2939655603"/>
      </p:ext>
    </p:extLst>
  </p:cSld>
  <p:clrMap bg1="lt1" tx1="dk1" bg2="lt2" tx2="dk2" accent1="accent1" accent2="accent2" accent3="accent3" accent4="accent4" accent5="accent5" accent6="accent6" hlink="hlink" folHlink="folHlink"/>
  <p:sldLayoutIdLst>
    <p:sldLayoutId id="2147486991" r:id="rId1"/>
    <p:sldLayoutId id="2147486992" r:id="rId2"/>
    <p:sldLayoutId id="2147486993" r:id="rId3"/>
    <p:sldLayoutId id="2147486994" r:id="rId4"/>
    <p:sldLayoutId id="2147486995" r:id="rId5"/>
    <p:sldLayoutId id="2147486996" r:id="rId6"/>
    <p:sldLayoutId id="2147486997" r:id="rId7"/>
    <p:sldLayoutId id="2147486998" r:id="rId8"/>
    <p:sldLayoutId id="2147486999" r:id="rId9"/>
    <p:sldLayoutId id="2147487000" r:id="rId10"/>
    <p:sldLayoutId id="21474870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05"/>
            <a:ext cx="8229600" cy="384175"/>
          </a:xfrm>
          <a:prstGeom prst="rect">
            <a:avLst/>
          </a:prstGeom>
          <a:noFill/>
          <a:ln w="9525">
            <a:noFill/>
            <a:miter lim="800000"/>
            <a:headEnd/>
            <a:tailEnd/>
          </a:ln>
        </p:spPr>
      </p:pic>
    </p:spTree>
    <p:extLst>
      <p:ext uri="{BB962C8B-B14F-4D97-AF65-F5344CB8AC3E}">
        <p14:creationId xmlns:p14="http://schemas.microsoft.com/office/powerpoint/2010/main" val="2494988839"/>
      </p:ext>
    </p:extLst>
  </p:cSld>
  <p:clrMap bg1="lt1" tx1="dk1" bg2="lt2" tx2="dk2" accent1="accent1" accent2="accent2" accent3="accent3" accent4="accent4" accent5="accent5" accent6="accent6" hlink="hlink" folHlink="folHlink"/>
  <p:sldLayoutIdLst>
    <p:sldLayoutId id="2147487003" r:id="rId1"/>
    <p:sldLayoutId id="2147487004" r:id="rId2"/>
    <p:sldLayoutId id="2147487005" r:id="rId3"/>
    <p:sldLayoutId id="2147487006" r:id="rId4"/>
    <p:sldLayoutId id="2147487007" r:id="rId5"/>
    <p:sldLayoutId id="2147487008" r:id="rId6"/>
    <p:sldLayoutId id="2147487009" r:id="rId7"/>
    <p:sldLayoutId id="2147487010" r:id="rId8"/>
    <p:sldLayoutId id="2147487011" r:id="rId9"/>
    <p:sldLayoutId id="2147487012" r:id="rId10"/>
    <p:sldLayoutId id="2147487013"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latin typeface="Arial" charset="0"/>
              </a:rPr>
              <a:pPr>
                <a:defRPr/>
              </a:pPr>
              <a:t>‹#›</a:t>
            </a:fld>
            <a:endParaRPr kumimoji="1" lang="en-US" i="1">
              <a:solidFill>
                <a:srgbClr val="000000"/>
              </a:solidFill>
              <a:latin typeface="Arial" charset="0"/>
            </a:endParaRPr>
          </a:p>
        </p:txBody>
      </p:sp>
    </p:spTree>
    <p:extLst>
      <p:ext uri="{BB962C8B-B14F-4D97-AF65-F5344CB8AC3E}">
        <p14:creationId xmlns:p14="http://schemas.microsoft.com/office/powerpoint/2010/main" val="1950368800"/>
      </p:ext>
    </p:extLst>
  </p:cSld>
  <p:clrMap bg1="lt1" tx1="dk1" bg2="lt2" tx2="dk2" accent1="accent1" accent2="accent2" accent3="accent3" accent4="accent4" accent5="accent5" accent6="accent6" hlink="hlink" folHlink="folHlink"/>
  <p:sldLayoutIdLst>
    <p:sldLayoutId id="2147487015" r:id="rId1"/>
    <p:sldLayoutId id="2147487016" r:id="rId2"/>
    <p:sldLayoutId id="2147487017" r:id="rId3"/>
    <p:sldLayoutId id="2147487018" r:id="rId4"/>
    <p:sldLayoutId id="2147487019" r:id="rId5"/>
    <p:sldLayoutId id="2147487020" r:id="rId6"/>
    <p:sldLayoutId id="2147487021" r:id="rId7"/>
    <p:sldLayoutId id="2147487022" r:id="rId8"/>
    <p:sldLayoutId id="2147487023" r:id="rId9"/>
    <p:sldLayoutId id="2147487024" r:id="rId10"/>
    <p:sldLayoutId id="21474870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2"/>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2"/>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4"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2"/>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4"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875734880"/>
      </p:ext>
    </p:extLst>
  </p:cSld>
  <p:clrMap bg1="lt1" tx1="dk1" bg2="lt2" tx2="dk2" accent1="accent1" accent2="accent2" accent3="accent3" accent4="accent4" accent5="accent5" accent6="accent6" hlink="hlink" folHlink="folHlink"/>
  <p:sldLayoutIdLst>
    <p:sldLayoutId id="2147487027" r:id="rId1"/>
    <p:sldLayoutId id="2147487028" r:id="rId2"/>
    <p:sldLayoutId id="2147487029" r:id="rId3"/>
    <p:sldLayoutId id="2147487030" r:id="rId4"/>
    <p:sldLayoutId id="2147487031" r:id="rId5"/>
    <p:sldLayoutId id="2147487032" r:id="rId6"/>
    <p:sldLayoutId id="2147487033" r:id="rId7"/>
    <p:sldLayoutId id="2147487034" r:id="rId8"/>
    <p:sldLayoutId id="2147487035" r:id="rId9"/>
    <p:sldLayoutId id="2147487036" r:id="rId10"/>
    <p:sldLayoutId id="214748703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5"/>
            <a:ext cx="8229600" cy="384175"/>
          </a:xfrm>
          <a:prstGeom prst="rect">
            <a:avLst/>
          </a:prstGeom>
          <a:noFill/>
          <a:ln w="9525">
            <a:noFill/>
            <a:miter lim="800000"/>
            <a:headEnd/>
            <a:tailEnd/>
          </a:ln>
        </p:spPr>
      </p:pic>
    </p:spTree>
    <p:extLst>
      <p:ext uri="{BB962C8B-B14F-4D97-AF65-F5344CB8AC3E}">
        <p14:creationId xmlns:p14="http://schemas.microsoft.com/office/powerpoint/2010/main" val="3013890737"/>
      </p:ext>
    </p:extLst>
  </p:cSld>
  <p:clrMap bg1="lt1" tx1="dk1" bg2="lt2" tx2="dk2" accent1="accent1" accent2="accent2" accent3="accent3" accent4="accent4" accent5="accent5" accent6="accent6" hlink="hlink" folHlink="folHlink"/>
  <p:sldLayoutIdLst>
    <p:sldLayoutId id="2147487039" r:id="rId1"/>
    <p:sldLayoutId id="2147487040" r:id="rId2"/>
    <p:sldLayoutId id="2147487041" r:id="rId3"/>
    <p:sldLayoutId id="2147487042" r:id="rId4"/>
    <p:sldLayoutId id="2147487043" r:id="rId5"/>
    <p:sldLayoutId id="2147487044" r:id="rId6"/>
    <p:sldLayoutId id="2147487045" r:id="rId7"/>
    <p:sldLayoutId id="2147487046" r:id="rId8"/>
    <p:sldLayoutId id="2147487047" r:id="rId9"/>
    <p:sldLayoutId id="2147487048" r:id="rId10"/>
    <p:sldLayoutId id="214748704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3B6205D-DDD5-4B03-9B84-889B20A845E0}" type="datetimeFigureOut">
              <a:rPr lang="en-US"/>
              <a:pPr>
                <a:defRPr/>
              </a:pPr>
              <a:t>12/23/2022</a:t>
            </a:fld>
            <a:endParaRPr lang="en-US"/>
          </a:p>
        </p:txBody>
      </p:sp>
      <p:sp>
        <p:nvSpPr>
          <p:cNvPr id="5" name="Footer Placeholder 4"/>
          <p:cNvSpPr>
            <a:spLocks noGrp="1"/>
          </p:cNvSpPr>
          <p:nvPr>
            <p:ph type="ftr" sz="quarter" idx="3"/>
          </p:nvPr>
        </p:nvSpPr>
        <p:spPr>
          <a:xfrm>
            <a:off x="3124200" y="635646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02F5AB2-84B7-4901-9956-BBED34DC0A38}" type="slidenum">
              <a:rPr lang="en-US"/>
              <a:pPr>
                <a:defRPr/>
              </a:pPr>
              <a:t>‹#›</a:t>
            </a:fld>
            <a:endParaRPr lang="en-US"/>
          </a:p>
        </p:txBody>
      </p:sp>
    </p:spTree>
    <p:extLst>
      <p:ext uri="{BB962C8B-B14F-4D97-AF65-F5344CB8AC3E}">
        <p14:creationId xmlns:p14="http://schemas.microsoft.com/office/powerpoint/2010/main" val="170816251"/>
      </p:ext>
    </p:extLst>
  </p:cSld>
  <p:clrMap bg1="lt1" tx1="dk1" bg2="lt2" tx2="dk2" accent1="accent1" accent2="accent2" accent3="accent3" accent4="accent4" accent5="accent5" accent6="accent6" hlink="hlink" folHlink="folHlink"/>
  <p:sldLayoutIdLst>
    <p:sldLayoutId id="2147487051" r:id="rId1"/>
    <p:sldLayoutId id="2147487052" r:id="rId2"/>
    <p:sldLayoutId id="2147487053" r:id="rId3"/>
    <p:sldLayoutId id="2147487054" r:id="rId4"/>
    <p:sldLayoutId id="2147487055" r:id="rId5"/>
    <p:sldLayoutId id="2147487056" r:id="rId6"/>
    <p:sldLayoutId id="2147487057" r:id="rId7"/>
    <p:sldLayoutId id="2147487058" r:id="rId8"/>
    <p:sldLayoutId id="2147487059" r:id="rId9"/>
    <p:sldLayoutId id="2147487060" r:id="rId10"/>
    <p:sldLayoutId id="21474870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2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5573792"/>
      </p:ext>
    </p:extLst>
  </p:cSld>
  <p:clrMap bg1="lt1" tx1="dk1" bg2="lt2" tx2="dk2" accent1="accent1" accent2="accent2" accent3="accent3" accent4="accent4" accent5="accent5" accent6="accent6" hlink="hlink" folHlink="folHlink"/>
  <p:sldLayoutIdLst>
    <p:sldLayoutId id="2147487063" r:id="rId1"/>
    <p:sldLayoutId id="2147487064" r:id="rId2"/>
    <p:sldLayoutId id="2147487065" r:id="rId3"/>
    <p:sldLayoutId id="2147487066" r:id="rId4"/>
    <p:sldLayoutId id="2147487067" r:id="rId5"/>
    <p:sldLayoutId id="2147487068" r:id="rId6"/>
    <p:sldLayoutId id="2147487069" r:id="rId7"/>
    <p:sldLayoutId id="2147487070" r:id="rId8"/>
    <p:sldLayoutId id="2147487071" r:id="rId9"/>
    <p:sldLayoutId id="2147487072" r:id="rId10"/>
    <p:sldLayoutId id="214748707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12/23/2022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1759559"/>
      </p:ext>
    </p:extLst>
  </p:cSld>
  <p:clrMap bg1="lt1" tx1="dk1" bg2="lt2" tx2="dk2" accent1="accent1" accent2="accent2" accent3="accent3" accent4="accent4" accent5="accent5" accent6="accent6" hlink="hlink" folHlink="folHlink"/>
  <p:sldLayoutIdLst>
    <p:sldLayoutId id="2147487075" r:id="rId1"/>
    <p:sldLayoutId id="2147487076" r:id="rId2"/>
    <p:sldLayoutId id="2147487077" r:id="rId3"/>
    <p:sldLayoutId id="2147487078" r:id="rId4"/>
    <p:sldLayoutId id="2147487079" r:id="rId5"/>
    <p:sldLayoutId id="2147487080" r:id="rId6"/>
    <p:sldLayoutId id="2147487081" r:id="rId7"/>
    <p:sldLayoutId id="2147487082" r:id="rId8"/>
    <p:sldLayoutId id="2147487083" r:id="rId9"/>
    <p:sldLayoutId id="2147487084" r:id="rId10"/>
    <p:sldLayoutId id="214748708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7904B31-814C-42F8-B400-FF6C26AB07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6E602C9D-98D3-4393-9683-98332985D1BF}" type="slidenum">
              <a:rPr lang="en-US">
                <a:latin typeface="Arial" charset="0"/>
              </a:rPr>
              <a:pPr>
                <a:defRPr/>
              </a:pPr>
              <a:t>‹#›</a:t>
            </a:fld>
            <a:endParaRPr lang="en-US">
              <a:latin typeface="Arial" charset="0"/>
            </a:endParaRPr>
          </a:p>
        </p:txBody>
      </p:sp>
      <p:pic>
        <p:nvPicPr>
          <p:cNvPr id="5018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33"/>
            <a:ext cx="8229600" cy="384175"/>
          </a:xfrm>
          <a:prstGeom prst="rect">
            <a:avLst/>
          </a:prstGeom>
          <a:noFill/>
          <a:ln w="9525">
            <a:noFill/>
            <a:miter lim="800000"/>
            <a:headEnd/>
            <a:tailEnd/>
          </a:ln>
        </p:spPr>
      </p:pic>
    </p:spTree>
    <p:extLst>
      <p:ext uri="{BB962C8B-B14F-4D97-AF65-F5344CB8AC3E}">
        <p14:creationId xmlns:p14="http://schemas.microsoft.com/office/powerpoint/2010/main" val="4237018911"/>
      </p:ext>
    </p:extLst>
  </p:cSld>
  <p:clrMap bg1="lt1" tx1="dk1" bg2="lt2" tx2="dk2" accent1="accent1" accent2="accent2" accent3="accent3" accent4="accent4" accent5="accent5" accent6="accent6" hlink="hlink" folHlink="folHlink"/>
  <p:sldLayoutIdLst>
    <p:sldLayoutId id="2147487087" r:id="rId1"/>
    <p:sldLayoutId id="2147487088" r:id="rId2"/>
    <p:sldLayoutId id="2147487089" r:id="rId3"/>
    <p:sldLayoutId id="2147487090" r:id="rId4"/>
    <p:sldLayoutId id="2147487091" r:id="rId5"/>
    <p:sldLayoutId id="2147487092" r:id="rId6"/>
    <p:sldLayoutId id="2147487093" r:id="rId7"/>
    <p:sldLayoutId id="2147487094" r:id="rId8"/>
    <p:sldLayoutId id="2147487095" r:id="rId9"/>
    <p:sldLayoutId id="2147487096" r:id="rId10"/>
    <p:sldLayoutId id="214748709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529"/>
            <a:ext cx="8229600" cy="384175"/>
          </a:xfrm>
          <a:prstGeom prst="rect">
            <a:avLst/>
          </a:prstGeom>
          <a:noFill/>
          <a:ln w="9525">
            <a:noFill/>
            <a:miter lim="800000"/>
            <a:headEnd/>
            <a:tailEnd/>
          </a:ln>
        </p:spPr>
      </p:pic>
    </p:spTree>
    <p:extLst>
      <p:ext uri="{BB962C8B-B14F-4D97-AF65-F5344CB8AC3E}">
        <p14:creationId xmlns:p14="http://schemas.microsoft.com/office/powerpoint/2010/main" val="3219116629"/>
      </p:ext>
    </p:extLst>
  </p:cSld>
  <p:clrMap bg1="lt1" tx1="dk1" bg2="lt2" tx2="dk2" accent1="accent1" accent2="accent2" accent3="accent3" accent4="accent4" accent5="accent5" accent6="accent6" hlink="hlink" folHlink="folHlink"/>
  <p:sldLayoutIdLst>
    <p:sldLayoutId id="2147487099" r:id="rId1"/>
    <p:sldLayoutId id="2147487100" r:id="rId2"/>
    <p:sldLayoutId id="2147487101" r:id="rId3"/>
    <p:sldLayoutId id="2147487102" r:id="rId4"/>
    <p:sldLayoutId id="2147487103" r:id="rId5"/>
    <p:sldLayoutId id="2147487104" r:id="rId6"/>
    <p:sldLayoutId id="2147487105" r:id="rId7"/>
    <p:sldLayoutId id="2147487106" r:id="rId8"/>
    <p:sldLayoutId id="2147487107" r:id="rId9"/>
    <p:sldLayoutId id="2147487108" r:id="rId10"/>
    <p:sldLayoutId id="214748710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40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3BE3FC4-413D-497A-BDC1-D8F3FFB0A5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49D37458-F9DF-401D-BB63-A101AE656F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 id="21474858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5293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spcBef>
                <a:spcPct val="20000"/>
              </a:spcBef>
              <a:defRPr/>
            </a:pPr>
            <a:endParaRPr lang="en-US" sz="3200">
              <a:solidFill>
                <a:srgbClr val="003300"/>
              </a:solidFill>
              <a:latin typeface="Verdana" pitchFamily="34" charset="0"/>
            </a:endParaRPr>
          </a:p>
        </p:txBody>
      </p:sp>
      <p:sp>
        <p:nvSpPr>
          <p:cNvPr id="25293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564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93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solidFill>
                  <a:srgbClr val="003300"/>
                </a:solidFill>
                <a:latin typeface="Verdana" pitchFamily="34" charset="0"/>
              </a:defRPr>
            </a:lvl1pPr>
          </a:lstStyle>
          <a:p>
            <a:pPr>
              <a:defRPr/>
            </a:pPr>
            <a:endParaRPr lang="en-US"/>
          </a:p>
        </p:txBody>
      </p:sp>
      <p:sp>
        <p:nvSpPr>
          <p:cNvPr id="25293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Verdana" pitchFamily="34" charset="0"/>
              </a:defRPr>
            </a:lvl1pPr>
          </a:lstStyle>
          <a:p>
            <a:pPr>
              <a:defRPr/>
            </a:pPr>
            <a:endParaRPr lang="en-US"/>
          </a:p>
        </p:txBody>
      </p:sp>
      <p:sp>
        <p:nvSpPr>
          <p:cNvPr id="25294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Verdana" pitchFamily="34" charset="0"/>
              </a:defRPr>
            </a:lvl1pPr>
          </a:lstStyle>
          <a:p>
            <a:pPr>
              <a:defRPr/>
            </a:pPr>
            <a:fld id="{6605FB01-9702-4483-A768-89BEFC51A7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69" r:id="rId1"/>
    <p:sldLayoutId id="2147485860" r:id="rId2"/>
    <p:sldLayoutId id="2147485861" r:id="rId3"/>
    <p:sldLayoutId id="2147485862" r:id="rId4"/>
    <p:sldLayoutId id="2147485863" r:id="rId5"/>
    <p:sldLayoutId id="2147485864" r:id="rId6"/>
    <p:sldLayoutId id="2147485865" r:id="rId7"/>
    <p:sldLayoutId id="2147485866" r:id="rId8"/>
    <p:sldLayoutId id="2147485867" r:id="rId9"/>
    <p:sldLayoutId id="2147485868" r:id="rId10"/>
    <p:sldLayoutId id="2147485869"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mn-lt"/>
              </a:defRPr>
            </a:lvl1pPr>
          </a:lstStyle>
          <a:p>
            <a:pPr>
              <a:defRPr/>
            </a:pPr>
            <a:endParaRPr lang="en-US"/>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F512A971-521A-47A8-B66E-F15BF5503F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4.png"/><Relationship Id="rId1" Type="http://schemas.openxmlformats.org/officeDocument/2006/relationships/slideLayout" Target="../slideLayouts/slideLayout45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85.xml"/></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52.png"/><Relationship Id="rId1" Type="http://schemas.openxmlformats.org/officeDocument/2006/relationships/slideLayout" Target="../slideLayouts/slideLayout351.xml"/><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54.png"/><Relationship Id="rId1" Type="http://schemas.openxmlformats.org/officeDocument/2006/relationships/slideLayout" Target="../slideLayouts/slideLayout351.xml"/><Relationship Id="rId4" Type="http://schemas.openxmlformats.org/officeDocument/2006/relationships/image" Target="../media/image53.png"/></Relationships>
</file>

<file path=ppt/slides/_rels/slide10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8.PNG"/><Relationship Id="rId1" Type="http://schemas.openxmlformats.org/officeDocument/2006/relationships/slideLayout" Target="../slideLayouts/slideLayout241.xml"/></Relationships>
</file>

<file path=ppt/slides/_rels/slide10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8.PNG"/><Relationship Id="rId1" Type="http://schemas.openxmlformats.org/officeDocument/2006/relationships/slideLayout" Target="../slideLayouts/slideLayout24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crystalinks.com/greekart.html" TargetMode="External"/><Relationship Id="rId1" Type="http://schemas.openxmlformats.org/officeDocument/2006/relationships/slideLayout" Target="../slideLayouts/slideLayout494.xml"/></Relationships>
</file>

<file path=ppt/slides/_rels/slide106.xml.rels><?xml version="1.0" encoding="UTF-8" standalone="yes"?>
<Relationships xmlns="http://schemas.openxmlformats.org/package/2006/relationships"><Relationship Id="rId3" Type="http://schemas.openxmlformats.org/officeDocument/2006/relationships/hyperlink" Target="https://en.wikipedia.org/wiki/Ancient_Greek_architecture#/media/File:Boxers_Staatliche_Antikensammlungen_1541.jpg" TargetMode="External"/><Relationship Id="rId2" Type="http://schemas.openxmlformats.org/officeDocument/2006/relationships/image" Target="../media/image57.jpeg"/><Relationship Id="rId1" Type="http://schemas.openxmlformats.org/officeDocument/2006/relationships/slideLayout" Target="../slideLayouts/slideLayout49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en.wikipedia.org/wiki/Ancient_Greek_architecture#/media/File:O_Partenon_de_Atenas.jpg" TargetMode="External"/><Relationship Id="rId2" Type="http://schemas.openxmlformats.org/officeDocument/2006/relationships/image" Target="../media/image58.png"/><Relationship Id="rId1" Type="http://schemas.openxmlformats.org/officeDocument/2006/relationships/slideLayout" Target="../slideLayouts/slideLayout49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8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8.PNG"/><Relationship Id="rId1" Type="http://schemas.openxmlformats.org/officeDocument/2006/relationships/slideLayout" Target="../slideLayouts/slideLayout252.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241.xml"/></Relationships>
</file>

<file path=ppt/slides/_rels/slide113.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43.jpeg"/><Relationship Id="rId1" Type="http://schemas.openxmlformats.org/officeDocument/2006/relationships/slideLayout" Target="../slideLayouts/slideLayout24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1.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50.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1.xml"/></Relationships>
</file>

<file path=ppt/slides/_rels/slide119.xml.rels><?xml version="1.0" encoding="UTF-8" standalone="yes"?>
<Relationships xmlns="http://schemas.openxmlformats.org/package/2006/relationships"><Relationship Id="rId3" Type="http://schemas.openxmlformats.org/officeDocument/2006/relationships/hyperlink" Target="https://www.facebook.com/alexganeevphotography/photos/" TargetMode="External"/><Relationship Id="rId2" Type="http://schemas.openxmlformats.org/officeDocument/2006/relationships/image" Target="../media/image61.jpeg"/><Relationship Id="rId1" Type="http://schemas.openxmlformats.org/officeDocument/2006/relationships/slideLayout" Target="../slideLayouts/slideLayout2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21.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43.jpeg"/><Relationship Id="rId1" Type="http://schemas.openxmlformats.org/officeDocument/2006/relationships/slideLayout" Target="../slideLayouts/slideLayout241.xml"/></Relationships>
</file>

<file path=ppt/slides/_rels/slide1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1.xml"/></Relationships>
</file>

<file path=ppt/slides/_rels/slide1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4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8.xml"/></Relationships>
</file>

<file path=ppt/slides/_rels/slide127.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2.jpeg"/><Relationship Id="rId1" Type="http://schemas.openxmlformats.org/officeDocument/2006/relationships/slideLayout" Target="../slideLayouts/slideLayout456.xml"/><Relationship Id="rId4" Type="http://schemas.openxmlformats.org/officeDocument/2006/relationships/hyperlink" Target="http://www.montgomerymn.org/"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2.jpeg"/><Relationship Id="rId1" Type="http://schemas.openxmlformats.org/officeDocument/2006/relationships/slideLayout" Target="../slideLayouts/slideLayout236.xml"/><Relationship Id="rId4" Type="http://schemas.openxmlformats.org/officeDocument/2006/relationships/hyperlink" Target="http://www.montgomerymn.org/"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3.png"/><Relationship Id="rId1" Type="http://schemas.openxmlformats.org/officeDocument/2006/relationships/slideLayout" Target="../slideLayouts/slideLayout236.xml"/><Relationship Id="rId4" Type="http://schemas.openxmlformats.org/officeDocument/2006/relationships/hyperlink" Target="http://www.montgomerymn.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4.png"/><Relationship Id="rId1" Type="http://schemas.openxmlformats.org/officeDocument/2006/relationships/slideLayout" Target="../slideLayouts/slideLayout456.xml"/><Relationship Id="rId4" Type="http://schemas.openxmlformats.org/officeDocument/2006/relationships/hyperlink" Target="http://www.montgomerymn.org/"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5.jpeg"/><Relationship Id="rId1" Type="http://schemas.openxmlformats.org/officeDocument/2006/relationships/slideLayout" Target="../slideLayouts/slideLayout456.xml"/><Relationship Id="rId4" Type="http://schemas.openxmlformats.org/officeDocument/2006/relationships/hyperlink" Target="http://www.montgomerymn.org/"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6.jpeg"/><Relationship Id="rId1" Type="http://schemas.openxmlformats.org/officeDocument/2006/relationships/slideLayout" Target="../slideLayouts/slideLayout236.xml"/><Relationship Id="rId4" Type="http://schemas.openxmlformats.org/officeDocument/2006/relationships/hyperlink" Target="http://www.montgomerymn.org/"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7.jpeg"/><Relationship Id="rId1" Type="http://schemas.openxmlformats.org/officeDocument/2006/relationships/slideLayout" Target="../slideLayouts/slideLayout236.xml"/><Relationship Id="rId4" Type="http://schemas.openxmlformats.org/officeDocument/2006/relationships/hyperlink" Target="http://www.montgomerymn.org/"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8.jpeg"/><Relationship Id="rId1" Type="http://schemas.openxmlformats.org/officeDocument/2006/relationships/slideLayout" Target="../slideLayouts/slideLayout236.xml"/><Relationship Id="rId4" Type="http://schemas.openxmlformats.org/officeDocument/2006/relationships/hyperlink" Target="http://www.montgomerymn.org/"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9.jpeg"/><Relationship Id="rId1" Type="http://schemas.openxmlformats.org/officeDocument/2006/relationships/slideLayout" Target="../slideLayouts/slideLayout236.xml"/><Relationship Id="rId4" Type="http://schemas.openxmlformats.org/officeDocument/2006/relationships/hyperlink" Target="http://www.montgomerymn.org/"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0.jpeg"/><Relationship Id="rId1" Type="http://schemas.openxmlformats.org/officeDocument/2006/relationships/slideLayout" Target="../slideLayouts/slideLayout236.xml"/><Relationship Id="rId4" Type="http://schemas.openxmlformats.org/officeDocument/2006/relationships/hyperlink" Target="http://www.montgomerymn.org/"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36.xml"/><Relationship Id="rId4" Type="http://schemas.openxmlformats.org/officeDocument/2006/relationships/image" Target="../media/image71.png"/></Relationships>
</file>

<file path=ppt/slides/_rels/slide138.xml.rels><?xml version="1.0" encoding="UTF-8" standalone="yes"?>
<Relationships xmlns="http://schemas.openxmlformats.org/package/2006/relationships"><Relationship Id="rId3" Type="http://schemas.openxmlformats.org/officeDocument/2006/relationships/hyperlink" Target="https://fleetingfarms.wordpress.com/2014/06/25/budejovice-church-montgomery-minnesota/" TargetMode="External"/><Relationship Id="rId2" Type="http://schemas.openxmlformats.org/officeDocument/2006/relationships/image" Target="../media/image72.png"/><Relationship Id="rId1" Type="http://schemas.openxmlformats.org/officeDocument/2006/relationships/slideLayout" Target="../slideLayouts/slideLayout236.xml"/></Relationships>
</file>

<file path=ppt/slides/_rels/slide139.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36.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3" Type="http://schemas.openxmlformats.org/officeDocument/2006/relationships/hyperlink" Target="https://slideplayer.com/slide/2407456/9/images/66/Four+Field+Approach+SOCIAL+ARCHAEOLOGY+AND+CULTURAL+PHYSICAL.jpg" TargetMode="External"/><Relationship Id="rId2" Type="http://schemas.openxmlformats.org/officeDocument/2006/relationships/image" Target="../media/image9.jpg"/><Relationship Id="rId1" Type="http://schemas.openxmlformats.org/officeDocument/2006/relationships/slideLayout" Target="../slideLayouts/slideLayout455.xml"/></Relationships>
</file>

<file path=ppt/slides/_rels/slide140.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2.jpeg"/><Relationship Id="rId1" Type="http://schemas.openxmlformats.org/officeDocument/2006/relationships/slideLayout" Target="../slideLayouts/slideLayout236.xml"/><Relationship Id="rId4" Type="http://schemas.openxmlformats.org/officeDocument/2006/relationships/hyperlink" Target="http://www.montgomerymn.org/"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8.xml"/></Relationships>
</file>

<file path=ppt/slides/_rels/slide143.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10.xml"/><Relationship Id="rId1" Type="http://schemas.openxmlformats.org/officeDocument/2006/relationships/slideLayout" Target="../slideLayouts/slideLayout395.xml"/><Relationship Id="rId6" Type="http://schemas.openxmlformats.org/officeDocument/2006/relationships/image" Target="../media/image75.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74.png"/></Relationships>
</file>

<file path=ppt/slides/_rels/slide144.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11.xml"/><Relationship Id="rId1" Type="http://schemas.openxmlformats.org/officeDocument/2006/relationships/slideLayout" Target="../slideLayouts/slideLayout395.xml"/><Relationship Id="rId6" Type="http://schemas.openxmlformats.org/officeDocument/2006/relationships/image" Target="../media/image75.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74.png"/></Relationships>
</file>

<file path=ppt/slides/_rels/slide1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395.xml"/></Relationships>
</file>

<file path=ppt/slides/_rels/slide1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395.xml"/><Relationship Id="rId5" Type="http://schemas.openxmlformats.org/officeDocument/2006/relationships/hyperlink" Target="https://www.washingtonpost.com/news/in-sight/wp/2017/06/19/inside-melania-trumps-home-town/?utm_term=.f78c5c044104" TargetMode="External"/><Relationship Id="rId4" Type="http://schemas.openxmlformats.org/officeDocument/2006/relationships/image" Target="../media/image78.png"/></Relationships>
</file>

<file path=ppt/slides/_rels/slide147.xml.rels><?xml version="1.0" encoding="UTF-8" standalone="yes"?>
<Relationships xmlns="http://schemas.openxmlformats.org/package/2006/relationships"><Relationship Id="rId3" Type="http://schemas.openxmlformats.org/officeDocument/2006/relationships/hyperlink" Target="https://www.washingtonpost.com/news/in-sight/wp/2017/06/19/inside-melania-trumps-home-town/?utm_term=.f78c5c044104" TargetMode="External"/><Relationship Id="rId2" Type="http://schemas.openxmlformats.org/officeDocument/2006/relationships/notesSlide" Target="../notesSlides/notesSlide14.xml"/><Relationship Id="rId1" Type="http://schemas.openxmlformats.org/officeDocument/2006/relationships/slideLayout" Target="../slideLayouts/slideLayout395.xml"/><Relationship Id="rId4" Type="http://schemas.openxmlformats.org/officeDocument/2006/relationships/image" Target="../media/image79.png"/></Relationships>
</file>

<file path=ppt/slides/_rels/slide1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395.xml"/><Relationship Id="rId4" Type="http://schemas.openxmlformats.org/officeDocument/2006/relationships/hyperlink" Target="https://commons.wikimedia.org/wiki/File:Melania_Trump_Official_Portrait.jpg" TargetMode="Externa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395.xml"/><Relationship Id="rId5" Type="http://schemas.openxmlformats.org/officeDocument/2006/relationships/hyperlink" Target="http://www.duluthbudgeteer.com/community/4121672-simple-cooking-leads-success" TargetMode="External"/><Relationship Id="rId4" Type="http://schemas.openxmlformats.org/officeDocument/2006/relationships/image" Target="../media/image82.gif"/></Relationships>
</file>

<file path=ppt/slides/_rels/slide151.xml.rels><?xml version="1.0" encoding="UTF-8" standalone="yes"?>
<Relationships xmlns="http://schemas.openxmlformats.org/package/2006/relationships"><Relationship Id="rId3" Type="http://schemas.openxmlformats.org/officeDocument/2006/relationships/hyperlink" Target="http://www.duluthnewstribune.com/pursuits/scrapbook/3895745-linnea-hinkel-chosen-santa-lucia" TargetMode="External"/><Relationship Id="rId2" Type="http://schemas.openxmlformats.org/officeDocument/2006/relationships/notesSlide" Target="../notesSlides/notesSlide18.xml"/><Relationship Id="rId1" Type="http://schemas.openxmlformats.org/officeDocument/2006/relationships/slideLayout" Target="../slideLayouts/slideLayout395.xml"/><Relationship Id="rId5" Type="http://schemas.openxmlformats.org/officeDocument/2006/relationships/image" Target="../media/image84.png"/><Relationship Id="rId4" Type="http://schemas.openxmlformats.org/officeDocument/2006/relationships/image" Target="../media/image83.gif"/></Relationships>
</file>

<file path=ppt/slides/_rels/slide152.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19.xml"/><Relationship Id="rId1" Type="http://schemas.openxmlformats.org/officeDocument/2006/relationships/slideLayout" Target="../slideLayouts/slideLayout395.xml"/><Relationship Id="rId5" Type="http://schemas.openxmlformats.org/officeDocument/2006/relationships/image" Target="../media/image85.png"/><Relationship Id="rId4" Type="http://schemas.openxmlformats.org/officeDocument/2006/relationships/image" Target="../media/image83.gif"/></Relationships>
</file>

<file path=ppt/slides/_rels/slide153.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0.xml"/><Relationship Id="rId1" Type="http://schemas.openxmlformats.org/officeDocument/2006/relationships/slideLayout" Target="../slideLayouts/slideLayout395.xml"/><Relationship Id="rId5" Type="http://schemas.openxmlformats.org/officeDocument/2006/relationships/image" Target="../media/image85.png"/><Relationship Id="rId4" Type="http://schemas.openxmlformats.org/officeDocument/2006/relationships/image" Target="../media/image83.gif"/></Relationships>
</file>

<file path=ppt/slides/_rels/slide1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47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8.xml"/></Relationships>
</file>

<file path=ppt/slides/_rels/slide156.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23.xml"/><Relationship Id="rId1" Type="http://schemas.openxmlformats.org/officeDocument/2006/relationships/slideLayout" Target="../slideLayouts/slideLayout395.xml"/><Relationship Id="rId6" Type="http://schemas.openxmlformats.org/officeDocument/2006/relationships/image" Target="../media/image88.jpeg"/><Relationship Id="rId5" Type="http://schemas.openxmlformats.org/officeDocument/2006/relationships/image" Target="../media/image83.gif"/><Relationship Id="rId4" Type="http://schemas.openxmlformats.org/officeDocument/2006/relationships/image" Target="../media/image87.png"/></Relationships>
</file>

<file path=ppt/slides/_rels/slide157.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24.xml"/><Relationship Id="rId1" Type="http://schemas.openxmlformats.org/officeDocument/2006/relationships/slideLayout" Target="../slideLayouts/slideLayout39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3.gif"/></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8.xml"/></Relationships>
</file>

<file path=ppt/slides/_rels/slide1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39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395.xml"/><Relationship Id="rId5" Type="http://schemas.openxmlformats.org/officeDocument/2006/relationships/image" Target="../media/image93.gif"/><Relationship Id="rId4" Type="http://schemas.openxmlformats.org/officeDocument/2006/relationships/hyperlink" Target="http://www.d.umn.edu/cla/faculty/troufs/anth1095/Norway.html#title"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395.xml"/></Relationships>
</file>

<file path=ppt/slides/_rels/slide1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39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8.xml"/></Relationships>
</file>

<file path=ppt/slides/_rels/slide1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39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8.xml"/></Relationships>
</file>

<file path=ppt/slides/_rels/slide1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395.xml"/><Relationship Id="rId5" Type="http://schemas.openxmlformats.org/officeDocument/2006/relationships/image" Target="../media/image98.png"/><Relationship Id="rId4" Type="http://schemas.openxmlformats.org/officeDocument/2006/relationships/hyperlink" Target="http://www.mprnews.org/story/2016/09/13/npr-pho-central-to-vietnamese-identity"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8.xml"/></Relationships>
</file>

<file path=ppt/slides/_rels/slide1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395.xml"/><Relationship Id="rId5" Type="http://schemas.openxmlformats.org/officeDocument/2006/relationships/image" Target="../media/image100.gif"/><Relationship Id="rId4" Type="http://schemas.openxmlformats.org/officeDocument/2006/relationships/hyperlink" Target="https://www.travelwisconsin.com/events/fairs-festivals/booya-days-40367"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395.xml"/><Relationship Id="rId5" Type="http://schemas.openxmlformats.org/officeDocument/2006/relationships/image" Target="../media/image100.gif"/><Relationship Id="rId4" Type="http://schemas.openxmlformats.org/officeDocument/2006/relationships/hyperlink" Target="https://www.travelwisconsin.com/events/fairs-festivals/booya-days-40367"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395.xml"/><Relationship Id="rId5" Type="http://schemas.openxmlformats.org/officeDocument/2006/relationships/image" Target="../media/image100.gif"/><Relationship Id="rId4" Type="http://schemas.openxmlformats.org/officeDocument/2006/relationships/hyperlink" Target="https://www.facebook.com/TheBooyahShed/"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8.xml"/><Relationship Id="rId1" Type="http://schemas.openxmlformats.org/officeDocument/2006/relationships/slideLayout" Target="../slideLayouts/slideLayout39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6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8.xml"/></Relationships>
</file>

<file path=ppt/slides/_rels/slide17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17.xml"/></Relationships>
</file>

<file path=ppt/slides/_rels/slide1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1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en.wikipedia.org/wiki/Haggis" TargetMode="External"/><Relationship Id="rId1" Type="http://schemas.openxmlformats.org/officeDocument/2006/relationships/slideLayout" Target="../slideLayouts/slideLayout428.xml"/></Relationships>
</file>

<file path=ppt/slides/_rels/slide182.xml.rels><?xml version="1.0" encoding="UTF-8" standalone="yes"?>
<Relationships xmlns="http://schemas.openxmlformats.org/package/2006/relationships"><Relationship Id="rId3" Type="http://schemas.openxmlformats.org/officeDocument/2006/relationships/hyperlink" Target="http://en.wikipedia.org/wiki/Spurtle" TargetMode="External"/><Relationship Id="rId2" Type="http://schemas.openxmlformats.org/officeDocument/2006/relationships/image" Target="../media/image105.png"/><Relationship Id="rId1" Type="http://schemas.openxmlformats.org/officeDocument/2006/relationships/slideLayout" Target="../slideLayouts/slideLayout428.xml"/></Relationships>
</file>

<file path=ppt/slides/_rels/slide183.xml.rels><?xml version="1.0" encoding="UTF-8" standalone="yes"?>
<Relationships xmlns="http://schemas.openxmlformats.org/package/2006/relationships"><Relationship Id="rId3" Type="http://schemas.openxmlformats.org/officeDocument/2006/relationships/hyperlink" Target="http://en.wikipedia.org/wiki/Spurtle" TargetMode="External"/><Relationship Id="rId2" Type="http://schemas.openxmlformats.org/officeDocument/2006/relationships/image" Target="../media/image105.png"/><Relationship Id="rId1" Type="http://schemas.openxmlformats.org/officeDocument/2006/relationships/slideLayout" Target="../slideLayouts/slideLayout428.xml"/></Relationships>
</file>

<file path=ppt/slides/_rels/slide1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en.wikipedia.org/wiki/Finnan_haddie" TargetMode="External"/><Relationship Id="rId1" Type="http://schemas.openxmlformats.org/officeDocument/2006/relationships/slideLayout" Target="../slideLayouts/slideLayout428.xml"/></Relationships>
</file>

<file path=ppt/slides/_rels/slide1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en.wikipedia.org/wiki/Finnan_haddie" TargetMode="External"/><Relationship Id="rId1" Type="http://schemas.openxmlformats.org/officeDocument/2006/relationships/slideLayout" Target="../slideLayouts/slideLayout428.xml"/></Relationships>
</file>

<file path=ppt/slides/_rels/slide1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en.wikipedia.org/wiki/Finnan_haddie" TargetMode="External"/><Relationship Id="rId1" Type="http://schemas.openxmlformats.org/officeDocument/2006/relationships/slideLayout" Target="../slideLayouts/slideLayout428.xml"/></Relationships>
</file>

<file path=ppt/slides/_rels/slide1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marthaandme.wordpress.com/2009/08/07/eating-our-way-across-the-uk/" TargetMode="External"/><Relationship Id="rId1" Type="http://schemas.openxmlformats.org/officeDocument/2006/relationships/slideLayout" Target="../slideLayouts/slideLayout428.xml"/></Relationships>
</file>

<file path=ppt/slides/_rels/slide1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en.wikipedia.org/wiki/Cullen_Skink" TargetMode="External"/><Relationship Id="rId1" Type="http://schemas.openxmlformats.org/officeDocument/2006/relationships/slideLayout" Target="../slideLayouts/slideLayout428.xml"/></Relationships>
</file>

<file path=ppt/slides/_rels/slide1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en.wikipedia.org/wiki/Cullen_Skink" TargetMode="External"/><Relationship Id="rId1" Type="http://schemas.openxmlformats.org/officeDocument/2006/relationships/slideLayout" Target="../slideLayouts/slideLayout4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en.wikipedia.org/wiki/Spurtle" TargetMode="External"/><Relationship Id="rId1" Type="http://schemas.openxmlformats.org/officeDocument/2006/relationships/slideLayout" Target="../slideLayouts/slideLayout428.xml"/></Relationships>
</file>

<file path=ppt/slides/_rels/slide1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en.wikipedia.org/wiki/Spurtle" TargetMode="External"/><Relationship Id="rId1" Type="http://schemas.openxmlformats.org/officeDocument/2006/relationships/slideLayout" Target="../slideLayouts/slideLayout428.xml"/></Relationships>
</file>

<file path=ppt/slides/_rels/slide19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3" Type="http://schemas.openxmlformats.org/officeDocument/2006/relationships/hyperlink" Target="https://en.wikipedia.org/wiki/Donald_Trump" TargetMode="External"/><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3" Type="http://schemas.openxmlformats.org/officeDocument/2006/relationships/hyperlink" Target="https://en.wikipedia.org/wiki/Mary_Anne_MacLeod_Trump" TargetMode="External"/><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en.wikipedia.org/wiki/Tong,_Lewis" TargetMode="External"/><Relationship Id="rId1" Type="http://schemas.openxmlformats.org/officeDocument/2006/relationships/slideLayout" Target="../slideLayouts/slideLayout18.xml"/><Relationship Id="rId4" Type="http://schemas.openxmlformats.org/officeDocument/2006/relationships/image" Target="../media/image117.png"/></Relationships>
</file>

<file path=ppt/slides/_rels/slide198.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2.xml"/></Relationships>
</file>

<file path=ppt/slides/_rels/slide2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120.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www.serpukhov.su/museum/yarosh_e.htm" TargetMode="External"/><Relationship Id="rId1" Type="http://schemas.openxmlformats.org/officeDocument/2006/relationships/slideLayout" Target="../slideLayouts/slideLayout75.xml"/></Relationships>
</file>

<file path=ppt/slides/_rels/slide205.xml.rels><?xml version="1.0" encoding="UTF-8" standalone="yes"?>
<Relationships xmlns="http://schemas.openxmlformats.org/package/2006/relationships"><Relationship Id="rId3" Type="http://schemas.openxmlformats.org/officeDocument/2006/relationships/hyperlink" Target="http://en.wikipedia.org/wiki/Main_Page" TargetMode="External"/><Relationship Id="rId2" Type="http://schemas.openxmlformats.org/officeDocument/2006/relationships/notesSlide" Target="../notesSlides/notesSlide42.xml"/><Relationship Id="rId1" Type="http://schemas.openxmlformats.org/officeDocument/2006/relationships/slideLayout" Target="../slideLayouts/slideLayout87.xml"/><Relationship Id="rId4" Type="http://schemas.openxmlformats.org/officeDocument/2006/relationships/image" Target="../media/image123.png"/></Relationships>
</file>

<file path=ppt/slides/_rels/slide20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romaniworld.com/gal41.htm" TargetMode="External"/><Relationship Id="rId1" Type="http://schemas.openxmlformats.org/officeDocument/2006/relationships/slideLayout" Target="../slideLayouts/slideLayout98.xml"/><Relationship Id="rId5" Type="http://schemas.openxmlformats.org/officeDocument/2006/relationships/image" Target="../media/image126.png"/><Relationship Id="rId4" Type="http://schemas.openxmlformats.org/officeDocument/2006/relationships/image" Target="../media/image125.png"/></Relationships>
</file>

<file path=ppt/slides/_rels/slide2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www.d.umn.edu/cla/faculty/troufs/anth3635/index.html" TargetMode="External"/><Relationship Id="rId1" Type="http://schemas.openxmlformats.org/officeDocument/2006/relationships/slideLayout" Target="../slideLayouts/slideLayout29.xml"/><Relationship Id="rId4" Type="http://schemas.openxmlformats.org/officeDocument/2006/relationships/image" Target="../media/image128.png"/></Relationships>
</file>

<file path=ppt/slides/_rels/slide208.xml.rels><?xml version="1.0" encoding="UTF-8" standalone="yes"?>
<Relationships xmlns="http://schemas.openxmlformats.org/package/2006/relationships"><Relationship Id="rId3" Type="http://schemas.openxmlformats.org/officeDocument/2006/relationships/hyperlink" Target="http://www.bbc.com/news/world-europe-38582121'" TargetMode="External"/><Relationship Id="rId2" Type="http://schemas.openxmlformats.org/officeDocument/2006/relationships/notesSlide" Target="../notesSlides/notesSlide43.xml"/><Relationship Id="rId1" Type="http://schemas.openxmlformats.org/officeDocument/2006/relationships/slideLayout" Target="../slideLayouts/slideLayout87.xml"/><Relationship Id="rId4" Type="http://schemas.openxmlformats.org/officeDocument/2006/relationships/image" Target="../media/image129.png"/></Relationships>
</file>

<file path=ppt/slides/_rels/slide2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87.xml"/><Relationship Id="rId4" Type="http://schemas.openxmlformats.org/officeDocument/2006/relationships/hyperlink" Target="https://www.washingtonpost.com/politics/2019/12/13/how-catalonias-push-independence-has-scrambled-spanish-politic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87.xml"/><Relationship Id="rId5" Type="http://schemas.openxmlformats.org/officeDocument/2006/relationships/hyperlink" Target="http://www.bbc.co.uk/news/world-europe-42534523" TargetMode="External"/><Relationship Id="rId4" Type="http://schemas.openxmlformats.org/officeDocument/2006/relationships/image" Target="../media/image132.jpg"/></Relationships>
</file>

<file path=ppt/slides/_rels/slide2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6.xml"/><Relationship Id="rId1" Type="http://schemas.openxmlformats.org/officeDocument/2006/relationships/slideLayout" Target="../slideLayouts/slideLayout87.xml"/><Relationship Id="rId5" Type="http://schemas.openxmlformats.org/officeDocument/2006/relationships/image" Target="../media/image134.png"/><Relationship Id="rId4" Type="http://schemas.openxmlformats.org/officeDocument/2006/relationships/hyperlink" Target="http://www.cicloturisme-adac.net/a-entrada.htm"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87.xml"/><Relationship Id="rId5" Type="http://schemas.openxmlformats.org/officeDocument/2006/relationships/image" Target="../media/image135.png"/><Relationship Id="rId4" Type="http://schemas.openxmlformats.org/officeDocument/2006/relationships/hyperlink" Target="http://www.flickr.com/photos/32744903@N00/2396901250"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8.xml"/><Relationship Id="rId1" Type="http://schemas.openxmlformats.org/officeDocument/2006/relationships/slideLayout" Target="../slideLayouts/slideLayout87.xml"/><Relationship Id="rId5" Type="http://schemas.openxmlformats.org/officeDocument/2006/relationships/image" Target="../media/image136.png"/><Relationship Id="rId4" Type="http://schemas.openxmlformats.org/officeDocument/2006/relationships/hyperlink" Target="http://en.wikipedia.org/wiki/Catalunya"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9.xml"/><Relationship Id="rId1" Type="http://schemas.openxmlformats.org/officeDocument/2006/relationships/slideLayout" Target="../slideLayouts/slideLayout87.xml"/><Relationship Id="rId4" Type="http://schemas.openxmlformats.org/officeDocument/2006/relationships/hyperlink" Target="http://www.cicloturisme-adac.net/a-entrada.htm"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87.xml"/><Relationship Id="rId4" Type="http://schemas.openxmlformats.org/officeDocument/2006/relationships/hyperlink" Target="http://www.cicloturisme-adac.net/a-entrada.htm" TargetMode="External"/></Relationships>
</file>

<file path=ppt/slides/_rels/slide21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1.xml"/><Relationship Id="rId1" Type="http://schemas.openxmlformats.org/officeDocument/2006/relationships/slideLayout" Target="../slideLayouts/slideLayout87.xml"/><Relationship Id="rId4" Type="http://schemas.openxmlformats.org/officeDocument/2006/relationships/hyperlink" Target="http://www.cicloturisme-adac.net/a-entrada.htm"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www.cnn.com/2009/WORLD/europe/08/10/spain.eta.background/index.html?_s=PM:WORLD" TargetMode="External"/><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52.xml"/><Relationship Id="rId1" Type="http://schemas.openxmlformats.org/officeDocument/2006/relationships/slideLayout" Target="../slideLayouts/slideLayout87.xml"/><Relationship Id="rId4" Type="http://schemas.openxmlformats.org/officeDocument/2006/relationships/hyperlink" Target="http://pigsinblankets.net/archives/329"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www.d.umn.edu/cla/faculty/troufs/anth3635/index.html" TargetMode="External"/><Relationship Id="rId1" Type="http://schemas.openxmlformats.org/officeDocument/2006/relationships/slideLayout" Target="../slideLayouts/slideLayout29.xml"/><Relationship Id="rId4" Type="http://schemas.openxmlformats.org/officeDocument/2006/relationships/image" Target="../media/image128.png"/></Relationships>
</file>

<file path=ppt/slides/_rels/slide2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3.xml"/><Relationship Id="rId1" Type="http://schemas.openxmlformats.org/officeDocument/2006/relationships/slideLayout" Target="../slideLayouts/slideLayout87.xml"/><Relationship Id="rId5" Type="http://schemas.openxmlformats.org/officeDocument/2006/relationships/hyperlink" Target="http://en.wikipedia.org/wiki/Sami_people" TargetMode="External"/><Relationship Id="rId4" Type="http://schemas.openxmlformats.org/officeDocument/2006/relationships/image" Target="../media/image140.png"/></Relationships>
</file>

<file path=ppt/slides/_rels/slide2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87.xml"/><Relationship Id="rId5" Type="http://schemas.openxmlformats.org/officeDocument/2006/relationships/image" Target="../media/image141.png"/><Relationship Id="rId4" Type="http://schemas.openxmlformats.org/officeDocument/2006/relationships/hyperlink" Target="http://en.wikipedia.org/wiki/Sami_people"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55.xml"/><Relationship Id="rId1" Type="http://schemas.openxmlformats.org/officeDocument/2006/relationships/slideLayout" Target="../slideLayouts/slideLayout395.xml"/><Relationship Id="rId5" Type="http://schemas.openxmlformats.org/officeDocument/2006/relationships/image" Target="../media/image85.png"/><Relationship Id="rId4" Type="http://schemas.openxmlformats.org/officeDocument/2006/relationships/image" Target="../media/image83.gif"/></Relationships>
</file>

<file path=ppt/slides/_rels/slide224.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56.xml"/><Relationship Id="rId1" Type="http://schemas.openxmlformats.org/officeDocument/2006/relationships/slideLayout" Target="../slideLayouts/slideLayout395.xml"/><Relationship Id="rId5" Type="http://schemas.openxmlformats.org/officeDocument/2006/relationships/image" Target="../media/image85.png"/><Relationship Id="rId4" Type="http://schemas.openxmlformats.org/officeDocument/2006/relationships/image" Target="../media/image83.gif"/></Relationships>
</file>

<file path=ppt/slides/_rels/slide2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47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74.xml"/></Relationships>
</file>

<file path=ppt/slides/_rels/slide2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74.xml"/></Relationships>
</file>

<file path=ppt/slides/_rels/slide2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87.xml"/><Relationship Id="rId4" Type="http://schemas.openxmlformats.org/officeDocument/2006/relationships/hyperlink" Target="http://www.d.umn.edu/cla/faculty/troufs/anthfood/afwaffle.html#titl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hyperlink" Target="http://www.restaurantgirl.com/wp-content/uploads/2014/02/chocs.jpg" TargetMode="External"/><Relationship Id="rId2" Type="http://schemas.openxmlformats.org/officeDocument/2006/relationships/notesSlide" Target="../notesSlides/notesSlide59.xml"/><Relationship Id="rId1" Type="http://schemas.openxmlformats.org/officeDocument/2006/relationships/slideLayout" Target="../slideLayouts/slideLayout87.xml"/><Relationship Id="rId4" Type="http://schemas.openxmlformats.org/officeDocument/2006/relationships/image" Target="../media/image145.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05.xml"/></Relationships>
</file>

<file path=ppt/slides/_rels/slide251.xml.rels><?xml version="1.0" encoding="UTF-8" standalone="yes"?>
<Relationships xmlns="http://schemas.openxmlformats.org/package/2006/relationships"><Relationship Id="rId3" Type="http://schemas.openxmlformats.org/officeDocument/2006/relationships/hyperlink" Target="https://brightside.me/wonder-curiosities/finland-will-become-the-first-country-in-the-world-to-get-rid-of-all-school-subjects-259910/" TargetMode="External"/><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2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brightside.me/wonder-curiosities/finland-will-become-the-first-country-in-the-world-to-get-rid-of-all-school-subjects-259910/" TargetMode="External"/><Relationship Id="rId1" Type="http://schemas.openxmlformats.org/officeDocument/2006/relationships/slideLayout" Target="../slideLayouts/slideLayout2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05.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8.xml"/></Relationships>
</file>

<file path=ppt/slides/_rels/slide2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41.xml"/></Relationships>
</file>

<file path=ppt/slides/_rels/slide256.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57.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58.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59.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61.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483.xml"/></Relationships>
</file>

<file path=ppt/slides/_rels/slide262.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483.xml"/></Relationships>
</file>

<file path=ppt/slides/_rels/slide263.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64.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65.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66.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67.xml.rels><?xml version="1.0" encoding="UTF-8" standalone="yes"?>
<Relationships xmlns="http://schemas.openxmlformats.org/package/2006/relationships"><Relationship Id="rId2" Type="http://schemas.openxmlformats.org/officeDocument/2006/relationships/hyperlink" Target="http://blog.nature.org/science/2015/01/05/winter-bird-feeding-good-or-bad-for-birds/" TargetMode="External"/><Relationship Id="rId1" Type="http://schemas.openxmlformats.org/officeDocument/2006/relationships/slideLayout" Target="../slideLayouts/slideLayout153.xml"/></Relationships>
</file>

<file path=ppt/slides/_rels/slide268.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69.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hyperlink" Target="https://www.cdc.gov/handwashing/when-how-handwashing.html" TargetMode="External"/><Relationship Id="rId2" Type="http://schemas.openxmlformats.org/officeDocument/2006/relationships/image" Target="../media/image153.png"/><Relationship Id="rId1" Type="http://schemas.openxmlformats.org/officeDocument/2006/relationships/slideLayout" Target="../slideLayouts/slideLayout41.xml"/></Relationships>
</file>

<file path=ppt/slides/_rels/slide271.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72.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73.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74.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7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54.png"/><Relationship Id="rId1" Type="http://schemas.openxmlformats.org/officeDocument/2006/relationships/slideLayout" Target="../slideLayouts/slideLayout41.xml"/><Relationship Id="rId5" Type="http://schemas.openxmlformats.org/officeDocument/2006/relationships/image" Target="../media/image155.jpeg"/><Relationship Id="rId4" Type="http://schemas.openxmlformats.org/officeDocument/2006/relationships/hyperlink" Target="http://www.bbc.com/news/health-40118539" TargetMode="External"/></Relationships>
</file>

<file path=ppt/slides/_rels/slide27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54.png"/><Relationship Id="rId1" Type="http://schemas.openxmlformats.org/officeDocument/2006/relationships/slideLayout" Target="../slideLayouts/slideLayout41.xml"/><Relationship Id="rId5" Type="http://schemas.openxmlformats.org/officeDocument/2006/relationships/image" Target="../media/image155.jpeg"/><Relationship Id="rId4" Type="http://schemas.openxmlformats.org/officeDocument/2006/relationships/hyperlink" Target="http://www.bbc.com/news/health-40118539" TargetMode="External"/></Relationships>
</file>

<file path=ppt/slides/_rels/slide27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jfoodprotection.org/doi/pdf/10.4315/0362-028X.JFP-16-370" TargetMode="External"/><Relationship Id="rId1" Type="http://schemas.openxmlformats.org/officeDocument/2006/relationships/slideLayout" Target="../slideLayouts/slideLayout41.xml"/></Relationships>
</file>

<file path=ppt/slides/_rels/slide278.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79.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81.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82.xml.rels><?xml version="1.0" encoding="UTF-8" standalone="yes"?>
<Relationships xmlns="http://schemas.openxmlformats.org/package/2006/relationships"><Relationship Id="rId2" Type="http://schemas.openxmlformats.org/officeDocument/2006/relationships/hyperlink" Target="http://www.bbc.com/news/health-40118539" TargetMode="External"/><Relationship Id="rId1" Type="http://schemas.openxmlformats.org/officeDocument/2006/relationships/slideLayout" Target="../slideLayouts/slideLayout483.xml"/></Relationships>
</file>

<file path=ppt/slides/_rels/slide2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hyperlink" Target="http://jfoodprotection.org/doi/abs/10.4315/0362-028X.JFP-16-370" TargetMode="External"/><Relationship Id="rId1" Type="http://schemas.openxmlformats.org/officeDocument/2006/relationships/slideLayout" Target="../slideLayouts/slideLayout41.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28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83.xml"/></Relationships>
</file>

<file path=ppt/slides/_rels/slide28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83.xml"/></Relationships>
</file>

<file path=ppt/slides/_rels/slide28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83.xml"/></Relationships>
</file>

<file path=ppt/slides/_rels/slide2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83.xml"/></Relationships>
</file>

<file path=ppt/slides/_rels/slide2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8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48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5.xml"/></Relationships>
</file>

<file path=ppt/slides/_rels/slide2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5.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05.xml"/></Relationships>
</file>

<file path=ppt/slides/_rels/slide2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8.xml"/><Relationship Id="rId1" Type="http://schemas.openxmlformats.org/officeDocument/2006/relationships/slideLayout" Target="../slideLayouts/slideLayout461.xml"/><Relationship Id="rId4" Type="http://schemas.openxmlformats.org/officeDocument/2006/relationships/hyperlink" Target="https://www.d.umn.edu/cla/faculty/troufs/anth1602/pchoebel.html#title" TargetMode="External"/></Relationships>
</file>

<file path=ppt/slides/_rels/slide29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2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5.xml"/></Relationships>
</file>

<file path=ppt/slides/_rels/slide3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en.wikipedia.org/wiki/Lactose_intolerance" TargetMode="External"/><Relationship Id="rId1" Type="http://schemas.openxmlformats.org/officeDocument/2006/relationships/slideLayout" Target="../slideLayouts/slideLayout41.xml"/></Relationships>
</file>

<file path=ppt/slides/_rels/slide3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www.bbc.com/travel/story/20171116-the-greek-island-with-the-key-to-longevity?ocid=global_travel_rss&amp;ocid=global_bbccom_email_20112017_travel" TargetMode="External"/><Relationship Id="rId1" Type="http://schemas.openxmlformats.org/officeDocument/2006/relationships/slideLayout" Target="../slideLayouts/slideLayout41.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5.xml"/></Relationships>
</file>

<file path=ppt/slides/_rels/slide3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16.xml"/></Relationships>
</file>

<file path=ppt/slides/_rels/slide3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www.bbc.com/news/world-europe-35130792" TargetMode="External"/><Relationship Id="rId1" Type="http://schemas.openxmlformats.org/officeDocument/2006/relationships/slideLayout" Target="../slideLayouts/slideLayout527.xml"/><Relationship Id="rId4" Type="http://schemas.openxmlformats.org/officeDocument/2006/relationships/image" Target="../media/image132.jpg"/></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05.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5.xml"/></Relationships>
</file>

<file path=ppt/slides/_rels/slide3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3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3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72.xml"/></Relationships>
</file>

<file path=ppt/slides/_rels/slide3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3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3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3.xml"/><Relationship Id="rId1" Type="http://schemas.openxmlformats.org/officeDocument/2006/relationships/slideLayout" Target="../slideLayouts/slideLayout461.xml"/></Relationships>
</file>

<file path=ppt/slides/_rels/slide3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familywellnesshq.com/genetically-modified-salmon-the-first-ge-animal-designed-for-human-consumption-is-destined-for-the-u-s-markets/" TargetMode="External"/><Relationship Id="rId1" Type="http://schemas.openxmlformats.org/officeDocument/2006/relationships/slideLayout" Target="../slideLayouts/slideLayout41.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75.xml"/></Relationships>
</file>

<file path=ppt/slides/_rels/slide3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6.xml"/><Relationship Id="rId1" Type="http://schemas.openxmlformats.org/officeDocument/2006/relationships/slideLayout" Target="../slideLayouts/slideLayout461.xml"/><Relationship Id="rId4" Type="http://schemas.openxmlformats.org/officeDocument/2006/relationships/hyperlink" Target="https://www.d.umn.edu/cla/faculty/troufs/anth1602/pchoebel.html#title" TargetMode="External"/></Relationships>
</file>

<file path=ppt/slides/_rels/slide32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7.xml"/><Relationship Id="rId1" Type="http://schemas.openxmlformats.org/officeDocument/2006/relationships/slideLayout" Target="../slideLayouts/slideLayout186.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72.xml"/></Relationships>
</file>

<file path=ppt/slides/_rels/slide3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9.xml"/><Relationship Id="rId1" Type="http://schemas.openxmlformats.org/officeDocument/2006/relationships/slideLayout" Target="../slideLayouts/slideLayout186.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516.xml"/></Relationships>
</file>

<file path=ppt/slides/_rels/slide32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hyperlink" Target="http://www.bbc.com/news/world-europe-39821036" TargetMode="External"/><Relationship Id="rId1" Type="http://schemas.openxmlformats.org/officeDocument/2006/relationships/slideLayout" Target="../slideLayouts/slideLayout538.xml"/><Relationship Id="rId4" Type="http://schemas.openxmlformats.org/officeDocument/2006/relationships/image" Target="../media/image163.png"/></Relationships>
</file>

<file path=ppt/slides/_rels/slide326.xml.rels><?xml version="1.0" encoding="UTF-8" standalone="yes"?>
<Relationships xmlns="http://schemas.openxmlformats.org/package/2006/relationships"><Relationship Id="rId3" Type="http://schemas.openxmlformats.org/officeDocument/2006/relationships/hyperlink" Target="http://www.bbc.co.uk/newsround/35979565" TargetMode="External"/><Relationship Id="rId2" Type="http://schemas.openxmlformats.org/officeDocument/2006/relationships/image" Target="../media/image164.png"/><Relationship Id="rId1" Type="http://schemas.openxmlformats.org/officeDocument/2006/relationships/slideLayout" Target="../slideLayouts/slideLayout538.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05.xml"/></Relationships>
</file>

<file path=ppt/slides/_rels/slide3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www.eatingdisorderfoundation.org/EatingDisorders.htm" TargetMode="External"/><Relationship Id="rId1" Type="http://schemas.openxmlformats.org/officeDocument/2006/relationships/slideLayout" Target="../slideLayouts/slideLayout538.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7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33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www.bbc.com/travel/story/20171116-the-greek-island-with-the-key-to-longevity?ocid=global_travel_rss&amp;ocid=global_bbccom_email_20112017_travel" TargetMode="External"/><Relationship Id="rId1" Type="http://schemas.openxmlformats.org/officeDocument/2006/relationships/slideLayout" Target="../slideLayouts/slideLayout41.xml"/></Relationships>
</file>

<file path=ppt/slides/_rels/slide33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www.bbc.com/travel/story/20171116-the-greek-island-with-the-key-to-longevity?ocid=global_travel_rss&amp;ocid=global_bbccom_email_20112017_travel" TargetMode="External"/><Relationship Id="rId1" Type="http://schemas.openxmlformats.org/officeDocument/2006/relationships/slideLayout" Target="../slideLayouts/slideLayout41.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5.xml"/></Relationships>
</file>

<file path=ppt/slides/_rels/slide33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3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3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3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3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33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33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3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34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3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72.xml"/></Relationships>
</file>

<file path=ppt/slides/_rels/slide34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49.xml"/></Relationships>
</file>

<file path=ppt/slides/_rels/slide34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49.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72.xml"/></Relationships>
</file>

<file path=ppt/slides/_rels/slide3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34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9.xml"/></Relationships>
</file>

<file path=ppt/slides/_rels/slide3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75.xml"/></Relationships>
</file>

<file path=ppt/slides/_rels/slide35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0.xml"/><Relationship Id="rId1" Type="http://schemas.openxmlformats.org/officeDocument/2006/relationships/slideLayout" Target="../slideLayouts/slideLayout197.xml"/></Relationships>
</file>

<file path=ppt/slides/_rels/slide3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1.xml"/><Relationship Id="rId1" Type="http://schemas.openxmlformats.org/officeDocument/2006/relationships/slideLayout" Target="../slideLayouts/slideLayout120.xml"/></Relationships>
</file>

<file path=ppt/slides/_rels/slide354.xml.rels><?xml version="1.0" encoding="UTF-8" standalone="yes"?>
<Relationships xmlns="http://schemas.openxmlformats.org/package/2006/relationships"><Relationship Id="rId3" Type="http://schemas.openxmlformats.org/officeDocument/2006/relationships/hyperlink" Target="Nassim%20Nicholas%20Taleb" TargetMode="External"/><Relationship Id="rId2" Type="http://schemas.openxmlformats.org/officeDocument/2006/relationships/notesSlide" Target="../notesSlides/notesSlide112.xml"/><Relationship Id="rId1" Type="http://schemas.openxmlformats.org/officeDocument/2006/relationships/slideLayout" Target="../slideLayouts/slideLayout461.xml"/></Relationships>
</file>

<file path=ppt/slides/_rels/slide35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61.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39.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0.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05.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75.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75.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72.xml"/></Relationships>
</file>

<file path=ppt/slides/_rels/slide37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9.xml"/><Relationship Id="rId1" Type="http://schemas.openxmlformats.org/officeDocument/2006/relationships/slideLayout" Target="../slideLayouts/slideLayout175.xml"/></Relationships>
</file>

<file path=ppt/slides/_rels/slide3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0.xml"/><Relationship Id="rId1" Type="http://schemas.openxmlformats.org/officeDocument/2006/relationships/slideLayout" Target="../slideLayouts/slideLayout175.xml"/></Relationships>
</file>

<file path=ppt/slides/_rels/slide37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1.xml"/><Relationship Id="rId1" Type="http://schemas.openxmlformats.org/officeDocument/2006/relationships/slideLayout" Target="../slideLayouts/slideLayout17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2.xml"/><Relationship Id="rId1" Type="http://schemas.openxmlformats.org/officeDocument/2006/relationships/slideLayout" Target="../slideLayouts/slideLayout175.xml"/></Relationships>
</file>

<file path=ppt/slides/_rels/slide38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175.xml"/></Relationships>
</file>

<file path=ppt/slides/_rels/slide38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4.xml"/><Relationship Id="rId1" Type="http://schemas.openxmlformats.org/officeDocument/2006/relationships/slideLayout" Target="../slideLayouts/slideLayout175.xml"/></Relationships>
</file>

<file path=ppt/slides/_rels/slide38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5.xml"/><Relationship Id="rId1" Type="http://schemas.openxmlformats.org/officeDocument/2006/relationships/slideLayout" Target="../slideLayouts/slideLayout472.xml"/></Relationships>
</file>

<file path=ppt/slides/_rels/slide38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6.xml"/><Relationship Id="rId1" Type="http://schemas.openxmlformats.org/officeDocument/2006/relationships/slideLayout" Target="../slideLayouts/slideLayout472.xml"/></Relationships>
</file>

<file path=ppt/slides/_rels/slide38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7.xml"/><Relationship Id="rId1" Type="http://schemas.openxmlformats.org/officeDocument/2006/relationships/slideLayout" Target="../slideLayouts/slideLayout472.xml"/></Relationships>
</file>

<file path=ppt/slides/_rels/slide38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8.xml"/><Relationship Id="rId1" Type="http://schemas.openxmlformats.org/officeDocument/2006/relationships/slideLayout" Target="../slideLayouts/slideLayout472.xml"/></Relationships>
</file>

<file path=ppt/slides/_rels/slide3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9.xml"/><Relationship Id="rId1" Type="http://schemas.openxmlformats.org/officeDocument/2006/relationships/slideLayout" Target="../slideLayouts/slideLayout472.xml"/></Relationships>
</file>

<file path=ppt/slides/_rels/slide3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0.xml"/><Relationship Id="rId1" Type="http://schemas.openxmlformats.org/officeDocument/2006/relationships/slideLayout" Target="../slideLayouts/slideLayout472.xml"/></Relationships>
</file>

<file path=ppt/slides/_rels/slide38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1.xml"/><Relationship Id="rId1" Type="http://schemas.openxmlformats.org/officeDocument/2006/relationships/slideLayout" Target="../slideLayouts/slideLayout47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2.xml"/><Relationship Id="rId1" Type="http://schemas.openxmlformats.org/officeDocument/2006/relationships/slideLayout" Target="../slideLayouts/slideLayout472.xml"/></Relationships>
</file>

<file path=ppt/slides/_rels/slide3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3.xml"/><Relationship Id="rId1" Type="http://schemas.openxmlformats.org/officeDocument/2006/relationships/slideLayout" Target="../slideLayouts/slideLayout472.xml"/><Relationship Id="rId4" Type="http://schemas.openxmlformats.org/officeDocument/2006/relationships/hyperlink" Target="https://www.cia.gov/library/publications/the-world-factbook/graphics/ref_maps/political/pdf/europe.pdf" TargetMode="External"/></Relationships>
</file>

<file path=ppt/slides/_rels/slide39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0.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50.xml"/></Relationships>
</file>

<file path=ppt/slides/_rels/slide44.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15.jpeg"/><Relationship Id="rId1" Type="http://schemas.openxmlformats.org/officeDocument/2006/relationships/slideLayout" Target="../slideLayouts/slideLayout241.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241.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1.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241.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241.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2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1.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1.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1.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1.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0.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0.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1.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1.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1.xml"/></Relationships>
</file>

<file path=ppt/slides/_rels/slide59.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6.png"/><Relationship Id="rId1" Type="http://schemas.openxmlformats.org/officeDocument/2006/relationships/slideLayout" Target="../slideLayouts/slideLayout351.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6.png"/><Relationship Id="rId1" Type="http://schemas.openxmlformats.org/officeDocument/2006/relationships/slideLayout" Target="../slideLayouts/slideLayout351.xml"/><Relationship Id="rId4" Type="http://schemas.openxmlformats.org/officeDocument/2006/relationships/image" Target="../media/image27.jpeg"/></Relationships>
</file>

<file path=ppt/slides/_rels/slide61.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6.png"/><Relationship Id="rId1" Type="http://schemas.openxmlformats.org/officeDocument/2006/relationships/slideLayout" Target="../slideLayouts/slideLayout351.xml"/><Relationship Id="rId5" Type="http://schemas.openxmlformats.org/officeDocument/2006/relationships/image" Target="../media/image28.png"/><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9.png"/><Relationship Id="rId1" Type="http://schemas.openxmlformats.org/officeDocument/2006/relationships/slideLayout" Target="../slideLayouts/slideLayout351.xml"/></Relationships>
</file>

<file path=ppt/slides/_rels/slide63.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9.png"/><Relationship Id="rId1" Type="http://schemas.openxmlformats.org/officeDocument/2006/relationships/slideLayout" Target="../slideLayouts/slideLayout351.xml"/></Relationships>
</file>

<file path=ppt/slides/_rels/slide64.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9.png"/><Relationship Id="rId1" Type="http://schemas.openxmlformats.org/officeDocument/2006/relationships/slideLayout" Target="../slideLayouts/slideLayout351.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0.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1.xml"/></Relationships>
</file>

<file path=ppt/slides/_rels/slide67.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6.png"/><Relationship Id="rId1" Type="http://schemas.openxmlformats.org/officeDocument/2006/relationships/slideLayout" Target="../slideLayouts/slideLayout351.xml"/><Relationship Id="rId5" Type="http://schemas.openxmlformats.org/officeDocument/2006/relationships/image" Target="../media/image28.png"/><Relationship Id="rId4" Type="http://schemas.openxmlformats.org/officeDocument/2006/relationships/image" Target="../media/image27.jpeg"/></Relationships>
</file>

<file path=ppt/slides/_rels/slide68.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31.png"/><Relationship Id="rId1" Type="http://schemas.openxmlformats.org/officeDocument/2006/relationships/slideLayout" Target="../slideLayouts/slideLayout351.xml"/></Relationships>
</file>

<file path=ppt/slides/_rels/slide69.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31.png"/><Relationship Id="rId1" Type="http://schemas.openxmlformats.org/officeDocument/2006/relationships/slideLayout" Target="../slideLayouts/slideLayout3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51.xml"/><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51.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51.xml"/><Relationship Id="rId5" Type="http://schemas.openxmlformats.org/officeDocument/2006/relationships/image" Target="../media/image33.png"/><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51.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351.xml"/><Relationship Id="rId5" Type="http://schemas.openxmlformats.org/officeDocument/2006/relationships/image" Target="../media/image33.png"/><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77.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36.jpeg"/><Relationship Id="rId1" Type="http://schemas.openxmlformats.org/officeDocument/2006/relationships/slideLayout" Target="../slideLayouts/slideLayout450.xml"/></Relationships>
</file>

<file path=ppt/slides/_rels/slide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241.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24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50.xml"/></Relationships>
</file>

<file path=ppt/slides/_rels/slide81.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40.jpeg"/><Relationship Id="rId1" Type="http://schemas.openxmlformats.org/officeDocument/2006/relationships/slideLayout" Target="../slideLayouts/slideLayout24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8.xml"/></Relationships>
</file>

<file path=ppt/slides/_rels/slide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8.xml"/></Relationships>
</file>

<file path=ppt/slides/_rels/slide86.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42.jpeg"/><Relationship Id="rId1" Type="http://schemas.openxmlformats.org/officeDocument/2006/relationships/slideLayout" Target="../slideLayouts/slideLayout318.xml"/></Relationships>
</file>

<file path=ppt/slides/_rels/slide87.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43.jpeg"/><Relationship Id="rId1" Type="http://schemas.openxmlformats.org/officeDocument/2006/relationships/slideLayout" Target="../slideLayouts/slideLayout318.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3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8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91.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5.jpeg"/><Relationship Id="rId1" Type="http://schemas.openxmlformats.org/officeDocument/2006/relationships/slideLayout" Target="../slideLayouts/slideLayout24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94.xml.rels><?xml version="1.0" encoding="UTF-8" standalone="yes"?>
<Relationships xmlns="http://schemas.openxmlformats.org/package/2006/relationships"><Relationship Id="rId3" Type="http://schemas.openxmlformats.org/officeDocument/2006/relationships/hyperlink" Target="http://www.duluthnewstribune.com/news/4300249-taste-greece-marks-25-years-duluth" TargetMode="External"/><Relationship Id="rId2" Type="http://schemas.openxmlformats.org/officeDocument/2006/relationships/image" Target="../media/image46.png"/><Relationship Id="rId1" Type="http://schemas.openxmlformats.org/officeDocument/2006/relationships/slideLayout" Target="../slideLayouts/slideLayout450.xml"/></Relationships>
</file>

<file path=ppt/slides/_rels/slide95.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47.jpeg"/><Relationship Id="rId1" Type="http://schemas.openxmlformats.org/officeDocument/2006/relationships/slideLayout" Target="../slideLayouts/slideLayout241.xml"/></Relationships>
</file>

<file path=ppt/slides/_rels/slide9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41.xml"/></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51.xml"/></Relationships>
</file>

<file path=ppt/slides/_rels/slide98.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50.jpeg"/><Relationship Id="rId1" Type="http://schemas.openxmlformats.org/officeDocument/2006/relationships/slideLayout" Target="../slideLayouts/slideLayout241.xml"/></Relationships>
</file>

<file path=ppt/slides/_rels/slide9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439747"/>
            <a:ext cx="9144000" cy="5955030"/>
          </a:xfrm>
          <a:prstGeom prst="rect">
            <a:avLst/>
          </a:prstGeom>
          <a:noFill/>
          <a:ln w="9525">
            <a:noFill/>
            <a:miter lim="800000"/>
            <a:headEnd/>
            <a:tailEnd/>
          </a:ln>
        </p:spPr>
      </p:pic>
      <p:sp>
        <p:nvSpPr>
          <p:cNvPr id="7" name="Rectangle 6"/>
          <p:cNvSpPr>
            <a:spLocks noChangeArrowheads="1"/>
          </p:cNvSpPr>
          <p:nvPr/>
        </p:nvSpPr>
        <p:spPr bwMode="auto">
          <a:xfrm>
            <a:off x="1276283" y="3356705"/>
            <a:ext cx="6574236" cy="954107"/>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up/down arrow keys and/or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see the slides</a:t>
            </a:r>
          </a:p>
        </p:txBody>
      </p:sp>
      <p:sp>
        <p:nvSpPr>
          <p:cNvPr id="8" name="Rectangle 3"/>
          <p:cNvSpPr>
            <a:spLocks noGrp="1" noChangeArrowheads="1"/>
          </p:cNvSpPr>
          <p:nvPr>
            <p:ph type="subTitle" idx="1"/>
          </p:nvPr>
        </p:nvSpPr>
        <p:spPr>
          <a:xfrm>
            <a:off x="656776" y="2215237"/>
            <a:ext cx="7848600" cy="3637919"/>
          </a:xfrm>
        </p:spPr>
        <p:txBody>
          <a:bodyPr>
            <a:spAutoFit/>
          </a:bodyPr>
          <a:lstStyle/>
          <a:p>
            <a:pPr eaLnBrk="1" hangingPunct="1"/>
            <a:r>
              <a:rPr kumimoji="1" lang="en-US" sz="4800" b="1" i="1" dirty="0">
                <a:ln w="6350">
                  <a:noFill/>
                  <a:prstDash val="solid"/>
                  <a:miter lim="800000"/>
                </a:ln>
                <a:noFill/>
              </a:rPr>
              <a:t>Main</a:t>
            </a:r>
          </a:p>
          <a:p>
            <a:pPr eaLnBrk="1" hangingPunct="1"/>
            <a:r>
              <a:rPr kumimoji="1" lang="en-US" sz="4800" b="1" i="1" dirty="0">
                <a:ln w="6350">
                  <a:noFill/>
                  <a:prstDash val="solid"/>
                  <a:miter lim="800000"/>
                </a:ln>
                <a:noFill/>
              </a:rPr>
              <a:t>Characteristics of</a:t>
            </a:r>
          </a:p>
          <a:p>
            <a:pPr eaLnBrk="1" hangingPunct="1"/>
            <a:r>
              <a:rPr kumimoji="1" lang="en-US" sz="4800" b="1" i="1" dirty="0">
                <a:ln w="6350">
                  <a:noFill/>
                  <a:prstDash val="solid"/>
                  <a:miter lim="800000"/>
                </a:ln>
                <a:noFill/>
              </a:rPr>
              <a:t>Anthropology</a:t>
            </a:r>
          </a:p>
          <a:p>
            <a:pPr eaLnBrk="1" hangingPunct="1"/>
            <a:endParaRPr kumimoji="1" lang="en-US" sz="16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eaLnBrk="1" hangingPunct="1">
              <a:spcBef>
                <a:spcPts val="0"/>
              </a:spcBef>
            </a:pPr>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Anthropology of Europe</a:t>
            </a:r>
            <a:b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9" name="Rectangle 11"/>
          <p:cNvSpPr>
            <a:spLocks noChangeArrowheads="1"/>
          </p:cNvSpPr>
          <p:nvPr/>
        </p:nvSpPr>
        <p:spPr bwMode="auto">
          <a:xfrm>
            <a:off x="3739255" y="5694494"/>
            <a:ext cx="1644650" cy="50783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34" charset="0"/>
                <a:ea typeface="+mn-ea"/>
                <a:cs typeface="+mn-cs"/>
              </a:rPr>
              <a:t>© 2010-2023</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7005638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438621" y="1858734"/>
            <a:ext cx="8229600" cy="4199268"/>
          </a:xfrm>
          <a:prstGeom prst="rect">
            <a:avLst/>
          </a:prstGeom>
          <a:noFill/>
          <a:ln w="76200">
            <a:solidFill>
              <a:srgbClr val="FFC000"/>
            </a:solidFill>
            <a:miter lim="800000"/>
            <a:headEnd/>
            <a:tailEnd/>
          </a:ln>
        </p:spPr>
      </p:pic>
      <p:sp>
        <p:nvSpPr>
          <p:cNvPr id="4" name="Rectangle 3"/>
          <p:cNvSpPr>
            <a:spLocks noChangeArrowheads="1"/>
          </p:cNvSpPr>
          <p:nvPr/>
        </p:nvSpPr>
        <p:spPr bwMode="auto">
          <a:xfrm>
            <a:off x="1104699" y="600794"/>
            <a:ext cx="6908800" cy="830997"/>
          </a:xfrm>
          <a:prstGeom prst="rect">
            <a:avLst/>
          </a:prstGeom>
          <a:noFill/>
          <a:ln w="28575">
            <a:noFill/>
            <a:miter lim="800000"/>
            <a:headEnd/>
            <a:tailEnd/>
          </a:ln>
        </p:spPr>
        <p:txBody>
          <a:bodyPr wrap="square" anchor="ctr">
            <a:spAutoFit/>
          </a:bodyPr>
          <a:lstStyle/>
          <a:p>
            <a:pPr algn="ctr" eaLnBrk="0" hangingPunct="0"/>
            <a:r>
              <a:rPr kumimoji="1" lang="en-US" sz="2400" b="1" dirty="0">
                <a:solidFill>
                  <a:srgbClr val="FFFFFF"/>
                </a:solidFill>
              </a:rPr>
              <a:t>You’ve seen these listed in the </a:t>
            </a:r>
            <a:br>
              <a:rPr kumimoji="1" lang="en-US" sz="2400" b="1" dirty="0">
                <a:solidFill>
                  <a:srgbClr val="FFFFFF"/>
                </a:solidFill>
              </a:rPr>
            </a:br>
            <a:r>
              <a:rPr kumimoji="1" lang="en-US" sz="2400" b="1" dirty="0">
                <a:solidFill>
                  <a:srgbClr val="FFFFFF"/>
                </a:solidFill>
              </a:rPr>
              <a:t>Week 1 “Topics” . . . </a:t>
            </a:r>
          </a:p>
        </p:txBody>
      </p:sp>
    </p:spTree>
    <p:extLst>
      <p:ext uri="{BB962C8B-B14F-4D97-AF65-F5344CB8AC3E}">
        <p14:creationId xmlns:p14="http://schemas.microsoft.com/office/powerpoint/2010/main" val="260789997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4" y="6240911"/>
            <a:ext cx="6277429" cy="369332"/>
          </a:xfrm>
          <a:prstGeom prst="rect">
            <a:avLst/>
          </a:prstGeom>
        </p:spPr>
        <p:txBody>
          <a:bodyPr wrap="square">
            <a:spAutoFit/>
          </a:bodyPr>
          <a:lstStyle/>
          <a:p>
            <a:pPr algn="ctr"/>
            <a:r>
              <a:rPr lang="en-US" b="1" dirty="0">
                <a:solidFill>
                  <a:srgbClr val="FFFFFF"/>
                </a:solidFill>
                <a:latin typeface="Arial" pitchFamily="34" charset="0"/>
              </a:rPr>
              <a:t>Ottawa Greek Festival (</a:t>
            </a:r>
            <a:r>
              <a:rPr lang="en-US" b="1" dirty="0" err="1">
                <a:solidFill>
                  <a:srgbClr val="FFFFFF"/>
                </a:solidFill>
                <a:latin typeface="Arial" pitchFamily="34" charset="0"/>
              </a:rPr>
              <a:t>GreekFest</a:t>
            </a:r>
            <a:r>
              <a:rPr lang="en-US" b="1" dirty="0">
                <a:solidFill>
                  <a:srgbClr val="FFFFFF"/>
                </a:solidFill>
                <a:latin typeface="Arial" pitchFamily="34" charset="0"/>
              </a:rPr>
              <a:t>)</a:t>
            </a:r>
          </a:p>
        </p:txBody>
      </p:sp>
      <p:sp>
        <p:nvSpPr>
          <p:cNvPr id="12" name="Rectangle 11"/>
          <p:cNvSpPr/>
          <p:nvPr/>
        </p:nvSpPr>
        <p:spPr>
          <a:xfrm>
            <a:off x="2256976" y="6545720"/>
            <a:ext cx="4572000" cy="215444"/>
          </a:xfrm>
          <a:prstGeom prst="rect">
            <a:avLst/>
          </a:prstGeom>
        </p:spPr>
        <p:txBody>
          <a:bodyPr>
            <a:spAutoFit/>
          </a:bodyPr>
          <a:lstStyle/>
          <a:p>
            <a:pPr algn="ctr"/>
            <a:r>
              <a:rPr lang="en-US" sz="800" dirty="0">
                <a:solidFill>
                  <a:srgbClr val="FFFFFF"/>
                </a:solidFill>
                <a:latin typeface="Arial" pitchFamily="34" charset="0"/>
                <a:hlinkClick r:id="rId3"/>
              </a:rPr>
              <a:t>https://www.youtube.com/watch?v=UhDgpXWkFHE</a:t>
            </a:r>
            <a:endParaRPr lang="en-US" sz="800" dirty="0">
              <a:solidFill>
                <a:srgbClr val="FFFFFF"/>
              </a:solidFill>
              <a:latin typeface="Arial" pitchFamily="34" charset="0"/>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7" y="4823336"/>
            <a:ext cx="2539683" cy="926984"/>
          </a:xfrm>
          <a:prstGeom prst="rect">
            <a:avLst/>
          </a:prstGeom>
        </p:spPr>
      </p:pic>
      <p:sp>
        <p:nvSpPr>
          <p:cNvPr id="7" name="Rectangle 6"/>
          <p:cNvSpPr/>
          <p:nvPr/>
        </p:nvSpPr>
        <p:spPr>
          <a:xfrm>
            <a:off x="2032318" y="5808376"/>
            <a:ext cx="697627" cy="261610"/>
          </a:xfrm>
          <a:prstGeom prst="rect">
            <a:avLst/>
          </a:prstGeom>
        </p:spPr>
        <p:txBody>
          <a:bodyPr wrap="none">
            <a:spAutoFit/>
          </a:bodyPr>
          <a:lstStyle/>
          <a:p>
            <a:r>
              <a:rPr lang="en-US" sz="1100" b="1" dirty="0">
                <a:solidFill>
                  <a:srgbClr val="FFFFFF"/>
                </a:solidFill>
                <a:latin typeface="Arial" pitchFamily="34" charset="0"/>
              </a:rPr>
              <a:t>. . . 5:00</a:t>
            </a:r>
            <a:endParaRPr lang="en-US" sz="1100" dirty="0">
              <a:solidFill>
                <a:srgbClr val="000000"/>
              </a:solidFill>
              <a:latin typeface="Arial" pitchFamily="34" charset="0"/>
            </a:endParaRPr>
          </a:p>
        </p:txBody>
      </p:sp>
    </p:spTree>
    <p:extLst>
      <p:ext uri="{BB962C8B-B14F-4D97-AF65-F5344CB8AC3E}">
        <p14:creationId xmlns:p14="http://schemas.microsoft.com/office/powerpoint/2010/main" val="23788379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1018270"/>
            <a:ext cx="9144000" cy="51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22404" y="6240911"/>
            <a:ext cx="6277429" cy="369332"/>
          </a:xfrm>
          <a:prstGeom prst="rect">
            <a:avLst/>
          </a:prstGeom>
        </p:spPr>
        <p:txBody>
          <a:bodyPr wrap="square">
            <a:spAutoFit/>
          </a:bodyPr>
          <a:lstStyle/>
          <a:p>
            <a:pPr algn="ctr"/>
            <a:r>
              <a:rPr lang="en-US" b="1" dirty="0">
                <a:solidFill>
                  <a:srgbClr val="FFFFFF"/>
                </a:solidFill>
                <a:latin typeface="Arial" pitchFamily="34" charset="0"/>
              </a:rPr>
              <a:t>Ottawa Greek Festival (</a:t>
            </a:r>
            <a:r>
              <a:rPr lang="en-US" b="1" dirty="0" err="1">
                <a:solidFill>
                  <a:srgbClr val="FFFFFF"/>
                </a:solidFill>
                <a:latin typeface="Arial" pitchFamily="34" charset="0"/>
              </a:rPr>
              <a:t>GreekFest</a:t>
            </a:r>
            <a:r>
              <a:rPr lang="en-US" b="1" dirty="0">
                <a:solidFill>
                  <a:srgbClr val="FFFFFF"/>
                </a:solidFill>
                <a:latin typeface="Arial" pitchFamily="34" charset="0"/>
              </a:rPr>
              <a:t>)</a:t>
            </a:r>
          </a:p>
        </p:txBody>
      </p:sp>
      <p:sp>
        <p:nvSpPr>
          <p:cNvPr id="8" name="Rectangle 7"/>
          <p:cNvSpPr/>
          <p:nvPr/>
        </p:nvSpPr>
        <p:spPr>
          <a:xfrm>
            <a:off x="2256976" y="6545720"/>
            <a:ext cx="4572000" cy="215444"/>
          </a:xfrm>
          <a:prstGeom prst="rect">
            <a:avLst/>
          </a:prstGeom>
        </p:spPr>
        <p:txBody>
          <a:bodyPr>
            <a:spAutoFit/>
          </a:bodyPr>
          <a:lstStyle/>
          <a:p>
            <a:pPr algn="ctr"/>
            <a:r>
              <a:rPr lang="en-US" sz="800" dirty="0">
                <a:solidFill>
                  <a:srgbClr val="FFFFFF"/>
                </a:solidFill>
                <a:latin typeface="Arial" pitchFamily="34" charset="0"/>
                <a:hlinkClick r:id="rId3"/>
              </a:rPr>
              <a:t>https://www.youtube.com/watch?v=UhDgpXWkFHE</a:t>
            </a:r>
            <a:endParaRPr lang="en-US" sz="800" dirty="0">
              <a:solidFill>
                <a:srgbClr val="FFFFFF"/>
              </a:solidFill>
              <a:latin typeface="Arial" pitchFamily="34" charset="0"/>
            </a:endParaRPr>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7" y="4823336"/>
            <a:ext cx="2539683" cy="926984"/>
          </a:xfrm>
          <a:prstGeom prst="rect">
            <a:avLst/>
          </a:prstGeom>
        </p:spPr>
      </p:pic>
      <p:sp>
        <p:nvSpPr>
          <p:cNvPr id="10" name="Rectangle 9"/>
          <p:cNvSpPr/>
          <p:nvPr/>
        </p:nvSpPr>
        <p:spPr>
          <a:xfrm>
            <a:off x="2032318" y="5808376"/>
            <a:ext cx="697627" cy="261610"/>
          </a:xfrm>
          <a:prstGeom prst="rect">
            <a:avLst/>
          </a:prstGeom>
        </p:spPr>
        <p:txBody>
          <a:bodyPr wrap="none">
            <a:spAutoFit/>
          </a:bodyPr>
          <a:lstStyle/>
          <a:p>
            <a:r>
              <a:rPr lang="en-US" sz="1100" b="1" dirty="0">
                <a:solidFill>
                  <a:srgbClr val="FFFFFF"/>
                </a:solidFill>
                <a:latin typeface="Arial" pitchFamily="34" charset="0"/>
              </a:rPr>
              <a:t>. . . 5:00</a:t>
            </a:r>
            <a:endParaRPr lang="en-US" sz="1100" dirty="0">
              <a:solidFill>
                <a:srgbClr val="000000"/>
              </a:solidFill>
              <a:latin typeface="Arial" pitchFamily="34" charset="0"/>
            </a:endParaRPr>
          </a:p>
        </p:txBody>
      </p:sp>
    </p:spTree>
    <p:extLst>
      <p:ext uri="{BB962C8B-B14F-4D97-AF65-F5344CB8AC3E}">
        <p14:creationId xmlns:p14="http://schemas.microsoft.com/office/powerpoint/2010/main" val="269853895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algn="ctr"/>
            <a:br>
              <a:rPr lang="en-US" sz="2400" b="1" dirty="0">
                <a:solidFill>
                  <a:srgbClr val="0070C0"/>
                </a:solidFill>
                <a:latin typeface="Tahoma" pitchFamily="34" charset="0"/>
              </a:rPr>
            </a:br>
            <a:r>
              <a:rPr lang="en-US" sz="2400" b="1" dirty="0" err="1">
                <a:solidFill>
                  <a:srgbClr val="0070C0"/>
                </a:solidFill>
                <a:latin typeface="Tahoma" pitchFamily="34" charset="0"/>
              </a:rPr>
              <a:t>Dima</a:t>
            </a:r>
            <a:r>
              <a:rPr lang="en-US" sz="2400" b="1" dirty="0">
                <a:solidFill>
                  <a:srgbClr val="0070C0"/>
                </a:solidFill>
                <a:latin typeface="Tahoma" pitchFamily="34" charset="0"/>
              </a:rPr>
              <a:t>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Styli </a:t>
            </a:r>
            <a:r>
              <a:rPr lang="en-US" sz="2400" b="1" dirty="0" err="1">
                <a:solidFill>
                  <a:srgbClr val="0070C0"/>
                </a:solidFill>
                <a:latin typeface="Tahoma" pitchFamily="34" charset="0"/>
              </a:rPr>
              <a:t>Regas</a:t>
            </a:r>
            <a:r>
              <a:rPr lang="en-US" sz="2400" b="1" dirty="0">
                <a:solidFill>
                  <a:srgbClr val="0070C0"/>
                </a:solidFill>
                <a:latin typeface="Tahoma" pitchFamily="34" charset="0"/>
              </a:rPr>
              <a:t> and Demetri Bush wear their dance costumes for the Taste of Greece. </a:t>
            </a:r>
            <a:endParaRPr lang="en-US" sz="1600" b="1" dirty="0">
              <a:solidFill>
                <a:srgbClr val="0070C0"/>
              </a:solidFill>
              <a:latin typeface="Tahoma" pitchFamily="34" charset="0"/>
            </a:endParaRPr>
          </a:p>
          <a:p>
            <a:pPr algn="ctr"/>
            <a:endParaRPr lang="en-US" sz="1600" b="1" dirty="0">
              <a:solidFill>
                <a:srgbClr val="0070C0"/>
              </a:solidFill>
              <a:latin typeface="Tahoma" pitchFamily="34" charset="0"/>
            </a:endParaRPr>
          </a:p>
          <a:p>
            <a:pPr algn="ctr"/>
            <a:r>
              <a:rPr lang="en-US" sz="1600" dirty="0">
                <a:solidFill>
                  <a:srgbClr val="0070C0"/>
                </a:solidFill>
                <a:latin typeface="Tahoma" pitchFamily="34" charset="0"/>
              </a:rPr>
              <a:t>(Photo by </a:t>
            </a:r>
            <a:r>
              <a:rPr lang="en-US" sz="1600" dirty="0" err="1">
                <a:solidFill>
                  <a:srgbClr val="0070C0"/>
                </a:solidFill>
                <a:latin typeface="Tahoma" pitchFamily="34" charset="0"/>
              </a:rPr>
              <a:t>Patra</a:t>
            </a:r>
            <a:r>
              <a:rPr lang="en-US" sz="1600" dirty="0">
                <a:solidFill>
                  <a:srgbClr val="0070C0"/>
                </a:solidFill>
                <a:latin typeface="Tahoma" pitchFamily="34" charset="0"/>
              </a:rPr>
              <a:t> </a:t>
            </a:r>
            <a:r>
              <a:rPr lang="en-US" sz="1600" dirty="0" err="1">
                <a:solidFill>
                  <a:srgbClr val="0070C0"/>
                </a:solidFill>
                <a:latin typeface="Tahoma" pitchFamily="34" charset="0"/>
              </a:rPr>
              <a:t>Sevastiades</a:t>
            </a:r>
            <a:r>
              <a:rPr lang="en-US" sz="1600" dirty="0">
                <a:solidFill>
                  <a:srgbClr val="0070C0"/>
                </a:solidFill>
                <a:latin typeface="Tahoma" pitchFamily="34" charset="0"/>
              </a:rPr>
              <a:t>)</a:t>
            </a:r>
          </a:p>
          <a:p>
            <a:pPr algn="ctr"/>
            <a:endParaRPr lang="en-US" sz="1600" b="1" dirty="0">
              <a:solidFill>
                <a:srgbClr val="0070C0"/>
              </a:solidFill>
              <a:latin typeface="Tahoma" pitchFamily="34" charset="0"/>
            </a:endParaRPr>
          </a:p>
        </p:txBody>
      </p:sp>
    </p:spTree>
    <p:extLst>
      <p:ext uri="{BB962C8B-B14F-4D97-AF65-F5344CB8AC3E}">
        <p14:creationId xmlns:p14="http://schemas.microsoft.com/office/powerpoint/2010/main" val="356779227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algn="ctr"/>
            <a:br>
              <a:rPr lang="en-US" sz="2400" b="1" dirty="0">
                <a:solidFill>
                  <a:srgbClr val="0070C0"/>
                </a:solidFill>
                <a:latin typeface="Tahoma" pitchFamily="34" charset="0"/>
              </a:rPr>
            </a:br>
            <a:r>
              <a:rPr lang="en-US" sz="2400" b="1" dirty="0" err="1">
                <a:solidFill>
                  <a:srgbClr val="0070C0"/>
                </a:solidFill>
                <a:latin typeface="Tahoma" pitchFamily="34" charset="0"/>
              </a:rPr>
              <a:t>Dima</a:t>
            </a:r>
            <a:r>
              <a:rPr lang="en-US" sz="2400" b="1" dirty="0">
                <a:solidFill>
                  <a:srgbClr val="0070C0"/>
                </a:solidFill>
                <a:latin typeface="Tahoma" pitchFamily="34" charset="0"/>
              </a:rPr>
              <a:t>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Styli </a:t>
            </a:r>
            <a:r>
              <a:rPr lang="en-US" sz="2400" b="1" dirty="0" err="1">
                <a:solidFill>
                  <a:srgbClr val="0070C0"/>
                </a:solidFill>
                <a:latin typeface="Tahoma" pitchFamily="34" charset="0"/>
              </a:rPr>
              <a:t>Regas</a:t>
            </a:r>
            <a:r>
              <a:rPr lang="en-US" sz="2400" b="1" dirty="0">
                <a:solidFill>
                  <a:srgbClr val="0070C0"/>
                </a:solidFill>
                <a:latin typeface="Tahoma" pitchFamily="34" charset="0"/>
              </a:rPr>
              <a:t> and Demetri Bush wear their dance costumes for the Taste of Greece. </a:t>
            </a:r>
            <a:endParaRPr lang="en-US" sz="1600" b="1" dirty="0">
              <a:solidFill>
                <a:srgbClr val="0070C0"/>
              </a:solidFill>
              <a:latin typeface="Tahoma" pitchFamily="34" charset="0"/>
            </a:endParaRPr>
          </a:p>
          <a:p>
            <a:pPr algn="ctr"/>
            <a:endParaRPr lang="en-US" sz="1600" b="1" dirty="0">
              <a:solidFill>
                <a:srgbClr val="0070C0"/>
              </a:solidFill>
              <a:latin typeface="Tahoma" pitchFamily="34" charset="0"/>
            </a:endParaRPr>
          </a:p>
          <a:p>
            <a:pPr algn="ctr"/>
            <a:r>
              <a:rPr lang="en-US" sz="1600" dirty="0">
                <a:solidFill>
                  <a:srgbClr val="0070C0"/>
                </a:solidFill>
                <a:latin typeface="Tahoma" pitchFamily="34" charset="0"/>
              </a:rPr>
              <a:t>(Photo by </a:t>
            </a:r>
            <a:r>
              <a:rPr lang="en-US" sz="1600" dirty="0" err="1">
                <a:solidFill>
                  <a:srgbClr val="0070C0"/>
                </a:solidFill>
                <a:latin typeface="Tahoma" pitchFamily="34" charset="0"/>
              </a:rPr>
              <a:t>Patra</a:t>
            </a:r>
            <a:r>
              <a:rPr lang="en-US" sz="1600" dirty="0">
                <a:solidFill>
                  <a:srgbClr val="0070C0"/>
                </a:solidFill>
                <a:latin typeface="Tahoma" pitchFamily="34" charset="0"/>
              </a:rPr>
              <a:t> </a:t>
            </a:r>
            <a:r>
              <a:rPr lang="en-US" sz="1600" dirty="0" err="1">
                <a:solidFill>
                  <a:srgbClr val="0070C0"/>
                </a:solidFill>
                <a:latin typeface="Tahoma" pitchFamily="34" charset="0"/>
              </a:rPr>
              <a:t>Sevastiades</a:t>
            </a:r>
            <a:r>
              <a:rPr lang="en-US" sz="1600" dirty="0">
                <a:solidFill>
                  <a:srgbClr val="0070C0"/>
                </a:solidFill>
                <a:latin typeface="Tahoma" pitchFamily="34" charset="0"/>
              </a:rPr>
              <a:t>)</a:t>
            </a:r>
          </a:p>
          <a:p>
            <a:pPr algn="ctr"/>
            <a:endParaRPr lang="en-US" sz="1600" b="1" dirty="0">
              <a:solidFill>
                <a:srgbClr val="0070C0"/>
              </a:solidFill>
              <a:latin typeface="Tahoma" pitchFamily="34" charset="0"/>
            </a:endParaRPr>
          </a:p>
        </p:txBody>
      </p:sp>
      <p:sp>
        <p:nvSpPr>
          <p:cNvPr id="6" name="Freeform 5"/>
          <p:cNvSpPr/>
          <p:nvPr/>
        </p:nvSpPr>
        <p:spPr bwMode="auto">
          <a:xfrm>
            <a:off x="449943" y="4078550"/>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7" name="Freeform 6"/>
          <p:cNvSpPr/>
          <p:nvPr/>
        </p:nvSpPr>
        <p:spPr bwMode="auto">
          <a:xfrm>
            <a:off x="3396361"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Tree>
    <p:extLst>
      <p:ext uri="{BB962C8B-B14F-4D97-AF65-F5344CB8AC3E}">
        <p14:creationId xmlns:p14="http://schemas.microsoft.com/office/powerpoint/2010/main" val="131599599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fine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ight Arrow 3"/>
          <p:cNvSpPr/>
          <p:nvPr/>
        </p:nvSpPr>
        <p:spPr bwMode="auto">
          <a:xfrm>
            <a:off x="2119305" y="4908080"/>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721415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http://www.crystalinks.com/greekart.html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8436" name="Picture 4" descr="http://www.crystalinks.com/gkdisc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30" y="580571"/>
            <a:ext cx="3843397" cy="58852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8265" y="5488073"/>
            <a:ext cx="178350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Discus Thrower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ca.</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460 B.C. </a:t>
            </a:r>
          </a:p>
        </p:txBody>
      </p:sp>
    </p:spTree>
    <p:extLst>
      <p:ext uri="{BB962C8B-B14F-4D97-AF65-F5344CB8AC3E}">
        <p14:creationId xmlns:p14="http://schemas.microsoft.com/office/powerpoint/2010/main" val="272546003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1026" name="Picture 2" descr="https://upload.wikimedia.org/wikipedia/commons/thumb/b/bb/Boxers_Staatliche_Antikensammlungen_1541.jpg/800px-Boxers_Staatliche_Antikensammlungen_1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5" y="662529"/>
            <a:ext cx="4194629" cy="6172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78856" y="6545940"/>
            <a:ext cx="6371772" cy="2154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https://en.wikipedia.org/wiki/Ancient_Greek_architecture#/media/File:Boxers_Staatliche_Antikensammlungen_1541.jpg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4318000" y="5341022"/>
            <a:ext cx="4572000" cy="92333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Black figure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Amphora</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Atalante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painter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500-490 B.C.</a:t>
            </a:r>
          </a:p>
        </p:txBody>
      </p:sp>
    </p:spTree>
    <p:extLst>
      <p:ext uri="{BB962C8B-B14F-4D97-AF65-F5344CB8AC3E}">
        <p14:creationId xmlns:p14="http://schemas.microsoft.com/office/powerpoint/2010/main" val="51109030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architecture </a:t>
            </a: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(sometimes)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ight Arrow 3"/>
          <p:cNvSpPr/>
          <p:nvPr/>
        </p:nvSpPr>
        <p:spPr bwMode="auto">
          <a:xfrm>
            <a:off x="1624005" y="4946180"/>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6226118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97"/>
            <a:ext cx="91440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https://en.wikipedia.org/wiki/Ancient_Greek_architecture#/media/File:O_Partenon_de_Atenas.jpg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3992571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358200" y="5274644"/>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679376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438621" y="1858734"/>
            <a:ext cx="8229600" cy="4199268"/>
          </a:xfrm>
          <a:prstGeom prst="rect">
            <a:avLst/>
          </a:prstGeom>
          <a:noFill/>
          <a:ln w="76200">
            <a:solidFill>
              <a:srgbClr val="FFC000"/>
            </a:solidFill>
            <a:miter lim="800000"/>
            <a:headEnd/>
            <a:tailEnd/>
          </a:ln>
        </p:spPr>
      </p:pic>
      <p:sp>
        <p:nvSpPr>
          <p:cNvPr id="4" name="Rectangle 3"/>
          <p:cNvSpPr>
            <a:spLocks noChangeArrowheads="1"/>
          </p:cNvSpPr>
          <p:nvPr/>
        </p:nvSpPr>
        <p:spPr bwMode="auto">
          <a:xfrm>
            <a:off x="666750" y="3186403"/>
            <a:ext cx="7772400" cy="646331"/>
          </a:xfrm>
          <a:prstGeom prst="rect">
            <a:avLst/>
          </a:prstGeom>
          <a:solidFill>
            <a:schemeClr val="bg1"/>
          </a:solidFill>
          <a:ln w="76200">
            <a:solidFill>
              <a:srgbClr val="FFC000"/>
            </a:solidFill>
            <a:miter lim="800000"/>
            <a:headEnd/>
            <a:tailEnd/>
          </a:ln>
        </p:spPr>
        <p:txBody>
          <a:bodyPr wrap="square" anchor="ctr">
            <a:spAutoFit/>
          </a:bodyPr>
          <a:lstStyle/>
          <a:p>
            <a:pPr algn="ctr"/>
            <a:r>
              <a:rPr lang="en-US" sz="3600" b="1" dirty="0">
                <a:solidFill>
                  <a:srgbClr val="000000"/>
                </a:solidFill>
                <a:latin typeface="Arial Black"/>
              </a:rPr>
              <a:t>Let’s have a closer look . . . </a:t>
            </a:r>
          </a:p>
        </p:txBody>
      </p:sp>
      <p:sp>
        <p:nvSpPr>
          <p:cNvPr id="6" name="Rectangle 3"/>
          <p:cNvSpPr>
            <a:spLocks noChangeArrowheads="1"/>
          </p:cNvSpPr>
          <p:nvPr/>
        </p:nvSpPr>
        <p:spPr bwMode="auto">
          <a:xfrm>
            <a:off x="1104699" y="600794"/>
            <a:ext cx="6908800" cy="830997"/>
          </a:xfrm>
          <a:prstGeom prst="rect">
            <a:avLst/>
          </a:prstGeom>
          <a:noFill/>
          <a:ln w="28575">
            <a:noFill/>
            <a:miter lim="800000"/>
            <a:headEnd/>
            <a:tailEnd/>
          </a:ln>
        </p:spPr>
        <p:txBody>
          <a:bodyPr wrap="square" anchor="ctr">
            <a:spAutoFit/>
          </a:bodyPr>
          <a:lstStyle/>
          <a:p>
            <a:pPr algn="ctr" eaLnBrk="0" hangingPunct="0"/>
            <a:r>
              <a:rPr kumimoji="1" lang="en-US" sz="2400" b="1" dirty="0">
                <a:solidFill>
                  <a:srgbClr val="FFFFFF"/>
                </a:solidFill>
              </a:rPr>
              <a:t>You’ve seen these listed in the </a:t>
            </a:r>
            <a:br>
              <a:rPr kumimoji="1" lang="en-US" sz="2400" b="1" dirty="0">
                <a:solidFill>
                  <a:srgbClr val="FFFFFF"/>
                </a:solidFill>
              </a:rPr>
            </a:br>
            <a:r>
              <a:rPr kumimoji="1" lang="en-US" sz="2400" b="1" dirty="0">
                <a:solidFill>
                  <a:srgbClr val="FFFFFF"/>
                </a:solidFill>
              </a:rPr>
              <a:t>Week 1 “Topics” . . . </a:t>
            </a:r>
          </a:p>
        </p:txBody>
      </p:sp>
    </p:spTree>
    <p:extLst>
      <p:ext uri="{BB962C8B-B14F-4D97-AF65-F5344CB8AC3E}">
        <p14:creationId xmlns:p14="http://schemas.microsoft.com/office/powerpoint/2010/main" val="347266669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r>
              <a:rPr lang="en-US" sz="2800" b="1" dirty="0">
                <a:solidFill>
                  <a:srgbClr val="000000"/>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2800" b="1" dirty="0">
                <a:solidFill>
                  <a:srgbClr val="BADDE1"/>
                </a:solidFill>
                <a:latin typeface="Arial" pitchFamily="34" charset="0"/>
              </a:rPr>
              <a:t>food</a:t>
            </a:r>
            <a:br>
              <a:rPr lang="en-US" sz="2800" b="1" dirty="0">
                <a:solidFill>
                  <a:srgbClr val="BADDE1"/>
                </a:solidFill>
                <a:latin typeface="Arial" pitchFamily="34" charset="0"/>
              </a:rPr>
            </a:br>
            <a:r>
              <a:rPr lang="en-US" sz="2800" b="1" dirty="0">
                <a:solidFill>
                  <a:srgbClr val="BADDE1"/>
                </a:solidFill>
                <a:latin typeface="Arial" pitchFamily="34" charset="0"/>
              </a:rPr>
              <a:t>clothing</a:t>
            </a:r>
          </a:p>
          <a:p>
            <a:pPr algn="ctr"/>
            <a:r>
              <a:rPr lang="en-US" sz="2800" b="1" dirty="0">
                <a:solidFill>
                  <a:srgbClr val="BADDE1"/>
                </a:solidFill>
                <a:latin typeface="Arial" pitchFamily="34" charset="0"/>
              </a:rPr>
              <a:t>religion</a:t>
            </a:r>
          </a:p>
          <a:p>
            <a:pPr algn="ctr"/>
            <a:r>
              <a:rPr lang="en-US" sz="2800" b="1" dirty="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4400" b="1" dirty="0">
                <a:solidFill>
                  <a:srgbClr val="000000"/>
                </a:solidFill>
                <a:latin typeface="Arial" pitchFamily="34" charset="0"/>
              </a:rPr>
              <a:t>language</a:t>
            </a:r>
          </a:p>
          <a:p>
            <a:pPr algn="ctr"/>
            <a:r>
              <a:rPr lang="en-US" sz="2800" b="1" dirty="0">
                <a:solidFill>
                  <a:srgbClr val="BADDE1"/>
                </a:solidFill>
                <a:latin typeface="Arial" pitchFamily="34" charset="0"/>
              </a:rPr>
              <a:t>cultural symbols . . .</a:t>
            </a:r>
          </a:p>
        </p:txBody>
      </p:sp>
    </p:spTree>
    <p:extLst>
      <p:ext uri="{BB962C8B-B14F-4D97-AF65-F5344CB8AC3E}">
        <p14:creationId xmlns:p14="http://schemas.microsoft.com/office/powerpoint/2010/main" val="357386097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algn="ctr"/>
            <a:br>
              <a:rPr lang="en-US" sz="2400" b="1" dirty="0">
                <a:solidFill>
                  <a:srgbClr val="0070C0"/>
                </a:solidFill>
                <a:latin typeface="Tahoma" pitchFamily="34" charset="0"/>
              </a:rPr>
            </a:br>
            <a:r>
              <a:rPr lang="en-US" sz="2400" b="1" dirty="0" err="1">
                <a:solidFill>
                  <a:srgbClr val="0070C0"/>
                </a:solidFill>
                <a:latin typeface="Tahoma" pitchFamily="34" charset="0"/>
              </a:rPr>
              <a:t>Dima</a:t>
            </a:r>
            <a:r>
              <a:rPr lang="en-US" sz="2400" b="1" dirty="0">
                <a:solidFill>
                  <a:srgbClr val="0070C0"/>
                </a:solidFill>
                <a:latin typeface="Tahoma" pitchFamily="34" charset="0"/>
              </a:rPr>
              <a:t>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Styli </a:t>
            </a:r>
            <a:r>
              <a:rPr lang="en-US" sz="2400" b="1" dirty="0" err="1">
                <a:solidFill>
                  <a:srgbClr val="0070C0"/>
                </a:solidFill>
                <a:latin typeface="Tahoma" pitchFamily="34" charset="0"/>
              </a:rPr>
              <a:t>Regas</a:t>
            </a:r>
            <a:r>
              <a:rPr lang="en-US" sz="2400" b="1" dirty="0">
                <a:solidFill>
                  <a:srgbClr val="0070C0"/>
                </a:solidFill>
                <a:latin typeface="Tahoma" pitchFamily="34" charset="0"/>
              </a:rPr>
              <a:t> and Demetri Bush wear their dance costumes for the Taste of Greece. </a:t>
            </a:r>
            <a:endParaRPr lang="en-US" sz="1600" b="1" dirty="0">
              <a:solidFill>
                <a:srgbClr val="0070C0"/>
              </a:solidFill>
              <a:latin typeface="Tahoma" pitchFamily="34" charset="0"/>
            </a:endParaRPr>
          </a:p>
          <a:p>
            <a:pPr algn="ctr"/>
            <a:endParaRPr lang="en-US" sz="1600" b="1" dirty="0">
              <a:solidFill>
                <a:srgbClr val="0070C0"/>
              </a:solidFill>
              <a:latin typeface="Tahoma" pitchFamily="34" charset="0"/>
            </a:endParaRPr>
          </a:p>
          <a:p>
            <a:pPr algn="ctr"/>
            <a:r>
              <a:rPr lang="en-US" sz="1600" dirty="0">
                <a:solidFill>
                  <a:srgbClr val="0070C0"/>
                </a:solidFill>
                <a:latin typeface="Tahoma" pitchFamily="34" charset="0"/>
              </a:rPr>
              <a:t>(Photo by </a:t>
            </a:r>
            <a:r>
              <a:rPr lang="en-US" sz="1600" dirty="0" err="1">
                <a:solidFill>
                  <a:srgbClr val="0070C0"/>
                </a:solidFill>
                <a:latin typeface="Tahoma" pitchFamily="34" charset="0"/>
              </a:rPr>
              <a:t>Patra</a:t>
            </a:r>
            <a:r>
              <a:rPr lang="en-US" sz="1600" dirty="0">
                <a:solidFill>
                  <a:srgbClr val="0070C0"/>
                </a:solidFill>
                <a:latin typeface="Tahoma" pitchFamily="34" charset="0"/>
              </a:rPr>
              <a:t> </a:t>
            </a:r>
            <a:r>
              <a:rPr lang="en-US" sz="1600" dirty="0" err="1">
                <a:solidFill>
                  <a:srgbClr val="0070C0"/>
                </a:solidFill>
                <a:latin typeface="Tahoma" pitchFamily="34" charset="0"/>
              </a:rPr>
              <a:t>Sevastiades</a:t>
            </a:r>
            <a:r>
              <a:rPr lang="en-US" sz="1600" dirty="0">
                <a:solidFill>
                  <a:srgbClr val="0070C0"/>
                </a:solidFill>
                <a:latin typeface="Tahoma" pitchFamily="34" charset="0"/>
              </a:rPr>
              <a:t>)</a:t>
            </a:r>
          </a:p>
          <a:p>
            <a:pPr algn="ctr"/>
            <a:endParaRPr lang="en-US" sz="1600" b="1" dirty="0">
              <a:solidFill>
                <a:srgbClr val="0070C0"/>
              </a:solidFill>
              <a:latin typeface="Tahoma" pitchFamily="34" charset="0"/>
            </a:endParaRPr>
          </a:p>
        </p:txBody>
      </p:sp>
      <p:sp>
        <p:nvSpPr>
          <p:cNvPr id="6" name="Freeform 5"/>
          <p:cNvSpPr/>
          <p:nvPr/>
        </p:nvSpPr>
        <p:spPr bwMode="auto">
          <a:xfrm>
            <a:off x="449943" y="4078550"/>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7" name="Freeform 6"/>
          <p:cNvSpPr/>
          <p:nvPr/>
        </p:nvSpPr>
        <p:spPr bwMode="auto">
          <a:xfrm>
            <a:off x="3396361"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Tree>
    <p:extLst>
      <p:ext uri="{BB962C8B-B14F-4D97-AF65-F5344CB8AC3E}">
        <p14:creationId xmlns:p14="http://schemas.microsoft.com/office/powerpoint/2010/main" val="134740954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2"/>
              </a:rPr>
              <a:t>http://www.goarch.org/chapel/saints_view?contentid=165&amp;date=8/15/2015&amp;D=SA&amp;language=el</a:t>
            </a:r>
            <a:endParaRPr lang="en-US" sz="800" dirty="0">
              <a:solidFill>
                <a:srgbClr val="000000"/>
              </a:solidFill>
              <a:latin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09535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https://www.facebook.com/12HolyApostlesChurch/photos/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218781219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1424551" y="5698159"/>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9246987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r>
              <a:rPr lang="en-US" sz="2800" b="1" dirty="0">
                <a:solidFill>
                  <a:srgbClr val="000000"/>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2800" b="1" dirty="0">
                <a:solidFill>
                  <a:srgbClr val="BADDE1"/>
                </a:solidFill>
                <a:latin typeface="Arial" pitchFamily="34" charset="0"/>
              </a:rPr>
              <a:t>food</a:t>
            </a:r>
            <a:br>
              <a:rPr lang="en-US" sz="2800" b="1" dirty="0">
                <a:solidFill>
                  <a:srgbClr val="BADDE1"/>
                </a:solidFill>
                <a:latin typeface="Arial" pitchFamily="34" charset="0"/>
              </a:rPr>
            </a:br>
            <a:r>
              <a:rPr lang="en-US" sz="2800" b="1" dirty="0">
                <a:solidFill>
                  <a:srgbClr val="BADDE1"/>
                </a:solidFill>
                <a:latin typeface="Arial" pitchFamily="34" charset="0"/>
              </a:rPr>
              <a:t>clothing</a:t>
            </a:r>
          </a:p>
          <a:p>
            <a:pPr algn="ctr"/>
            <a:r>
              <a:rPr lang="en-US" sz="2800" b="1" dirty="0">
                <a:solidFill>
                  <a:srgbClr val="BADDE1"/>
                </a:solidFill>
                <a:latin typeface="Arial" pitchFamily="34" charset="0"/>
              </a:rPr>
              <a:t>religion</a:t>
            </a:r>
          </a:p>
          <a:p>
            <a:pPr algn="ctr"/>
            <a:r>
              <a:rPr lang="en-US" sz="2800" b="1" dirty="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2800" b="1" dirty="0">
                <a:solidFill>
                  <a:srgbClr val="BADDE1"/>
                </a:solidFill>
                <a:latin typeface="Arial" pitchFamily="34" charset="0"/>
              </a:rPr>
              <a:t>language</a:t>
            </a:r>
          </a:p>
          <a:p>
            <a:pPr algn="ctr"/>
            <a:r>
              <a:rPr lang="en-US" sz="4400" b="1" dirty="0">
                <a:solidFill>
                  <a:srgbClr val="000000"/>
                </a:solidFill>
                <a:latin typeface="Arial" pitchFamily="34" charset="0"/>
              </a:rPr>
              <a:t>cultural symbols . . .</a:t>
            </a:r>
          </a:p>
        </p:txBody>
      </p:sp>
    </p:spTree>
    <p:extLst>
      <p:ext uri="{BB962C8B-B14F-4D97-AF65-F5344CB8AC3E}">
        <p14:creationId xmlns:p14="http://schemas.microsoft.com/office/powerpoint/2010/main" val="79788984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 y="333934"/>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41985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70313" y="3587234"/>
            <a:ext cx="5917004" cy="923330"/>
          </a:xfrm>
          <a:prstGeom prst="rect">
            <a:avLst/>
          </a:prstGeom>
          <a:ln w="76200">
            <a:solidFill>
              <a:schemeClr val="bg1"/>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3366CC"/>
                </a:solidFill>
                <a:effectLst/>
                <a:uLnTx/>
                <a:uFillTx/>
                <a:latin typeface="Arial" pitchFamily="34" charset="0"/>
                <a:ea typeface="+mn-ea"/>
                <a:cs typeface="+mn-cs"/>
              </a:rPr>
              <a:t> including colors </a:t>
            </a:r>
            <a:endParaRPr kumimoji="0" lang="en-US" sz="5400" b="0" i="0" u="none" strike="noStrike" kern="1200" cap="none" spc="0" normalizeH="0" baseline="0" noProof="0" dirty="0">
              <a:ln>
                <a:noFill/>
              </a:ln>
              <a:solidFill>
                <a:srgbClr val="3366CC"/>
              </a:solidFill>
              <a:effectLst/>
              <a:uLnTx/>
              <a:uFillTx/>
              <a:latin typeface="Arial" pitchFamily="34" charset="0"/>
              <a:ea typeface="+mn-ea"/>
              <a:cs typeface="+mn-cs"/>
            </a:endParaRPr>
          </a:p>
        </p:txBody>
      </p:sp>
    </p:spTree>
    <p:extLst>
      <p:ext uri="{BB962C8B-B14F-4D97-AF65-F5344CB8AC3E}">
        <p14:creationId xmlns:p14="http://schemas.microsoft.com/office/powerpoint/2010/main" val="16539141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100" name="Picture 4" descr="Cup of Greek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
            <a:ext cx="9110888" cy="6833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3570" y="60743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2000" b="1" u="sng" dirty="0">
                <a:solidFill>
                  <a:srgbClr val="0070C0"/>
                </a:solidFill>
                <a:latin typeface="Arial" charset="0"/>
              </a:rPr>
              <a:t>“Greek Coffee”</a:t>
            </a:r>
            <a:endParaRPr lang="en-US" altLang="en-US" sz="1200" b="1" u="sng" dirty="0">
              <a:solidFill>
                <a:srgbClr val="0070C0"/>
              </a:solidFill>
              <a:latin typeface="Arial" charset="0"/>
            </a:endParaRPr>
          </a:p>
        </p:txBody>
      </p:sp>
    </p:spTree>
    <p:extLst>
      <p:ext uri="{BB962C8B-B14F-4D97-AF65-F5344CB8AC3E}">
        <p14:creationId xmlns:p14="http://schemas.microsoft.com/office/powerpoint/2010/main" val="325525879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42" name="Picture 2" descr="https://scontent-ord1-1.xx.fbcdn.net/hphotos-xtf1/v/t1.0-9/11737967_716944915084274_237168210796935585_n.jpg?oh=fca4274bf15b0ad157557f74d722d58a&amp;oe=566A2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534475"/>
            <a:ext cx="9144000" cy="581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https://www.facebook.com/alexganeevphotography/photos/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466193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rPr>
              <a:t> </a:t>
            </a:r>
            <a:r>
              <a:rPr lang="en-US" sz="3200" b="1" dirty="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BADDE1"/>
                </a:solidFill>
                <a:latin typeface="Arial" pitchFamily="34" charset="0"/>
              </a:rPr>
              <a:t>local groups </a:t>
            </a:r>
            <a:r>
              <a:rPr lang="en-US" sz="2800" b="1" dirty="0">
                <a:solidFill>
                  <a:srgbClr val="BADDE1"/>
                </a:solidFill>
                <a:latin typeface="Verdana" pitchFamily="34" charset="0"/>
              </a:rPr>
              <a:t>(</a:t>
            </a:r>
            <a:r>
              <a:rPr lang="en-US" sz="2800" b="1" dirty="0" err="1">
                <a:solidFill>
                  <a:srgbClr val="BADDE1"/>
                </a:solidFill>
                <a:latin typeface="Verdana" pitchFamily="34" charset="0"/>
              </a:rPr>
              <a:t>microcultures</a:t>
            </a:r>
            <a:r>
              <a:rPr lang="en-US" sz="2800" b="1" dirty="0">
                <a:solidFill>
                  <a:srgbClr val="BADDE1"/>
                </a:solidFill>
                <a:latin typeface="Verdana" pitchFamily="34" charset="0"/>
              </a:rPr>
              <a:t>)</a:t>
            </a:r>
            <a:r>
              <a:rPr lang="en-US" sz="2800" b="1" dirty="0">
                <a:solidFill>
                  <a:srgbClr val="BADDE1"/>
                </a:solidFill>
                <a:latin typeface="Arial" pitchFamily="34" charset="0"/>
              </a:rPr>
              <a:t> </a:t>
            </a:r>
          </a:p>
          <a:p>
            <a:pPr algn="ctr"/>
            <a:r>
              <a:rPr lang="en-US" sz="2800" b="1" dirty="0">
                <a:solidFill>
                  <a:srgbClr val="BADDE1"/>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2800" b="1" dirty="0">
                <a:solidFill>
                  <a:srgbClr val="000000"/>
                </a:solidFill>
                <a:latin typeface="Arial" pitchFamily="34" charset="0"/>
              </a:rPr>
              <a:t>food</a:t>
            </a:r>
            <a:br>
              <a:rPr lang="en-US" sz="2800" b="1" dirty="0">
                <a:solidFill>
                  <a:srgbClr val="000000"/>
                </a:solidFill>
                <a:latin typeface="Arial" pitchFamily="34" charset="0"/>
              </a:rPr>
            </a:br>
            <a:r>
              <a:rPr lang="en-US" sz="2800" b="1" dirty="0">
                <a:solidFill>
                  <a:srgbClr val="000000"/>
                </a:solidFill>
                <a:latin typeface="Arial" pitchFamily="34" charset="0"/>
              </a:rPr>
              <a:t>clothing</a:t>
            </a:r>
          </a:p>
          <a:p>
            <a:pPr algn="ctr"/>
            <a:r>
              <a:rPr lang="en-US" sz="2800" b="1" dirty="0">
                <a:solidFill>
                  <a:srgbClr val="000000"/>
                </a:solidFill>
                <a:latin typeface="Arial" pitchFamily="34" charset="0"/>
              </a:rPr>
              <a:t>religion</a:t>
            </a:r>
          </a:p>
          <a:p>
            <a:pPr algn="ctr"/>
            <a:r>
              <a:rPr lang="en-US" sz="2800" b="1" dirty="0">
                <a:solidFill>
                  <a:srgbClr val="000000"/>
                </a:solidFill>
                <a:latin typeface="Arial" pitchFamily="34" charset="0"/>
              </a:rPr>
              <a:t>ritual</a:t>
            </a:r>
          </a:p>
          <a:p>
            <a:pPr algn="ctr"/>
            <a:r>
              <a:rPr lang="en-US" sz="2800" b="1" dirty="0">
                <a:solidFill>
                  <a:srgbClr val="000000"/>
                </a:solidFill>
                <a:latin typeface="Arial" pitchFamily="34" charset="0"/>
              </a:rPr>
              <a:t>music, dance, and other arts</a:t>
            </a:r>
          </a:p>
          <a:p>
            <a:pPr algn="ctr"/>
            <a:r>
              <a:rPr lang="en-US" sz="2800" b="1" dirty="0">
                <a:solidFill>
                  <a:srgbClr val="000000"/>
                </a:solidFill>
                <a:latin typeface="Arial" pitchFamily="34" charset="0"/>
              </a:rPr>
              <a:t>language</a:t>
            </a:r>
          </a:p>
          <a:p>
            <a:pPr algn="ctr"/>
            <a:r>
              <a:rPr lang="en-US" sz="2800" b="1" dirty="0">
                <a:solidFill>
                  <a:srgbClr val="000000"/>
                </a:solidFill>
                <a:latin typeface="Arial" pitchFamily="34" charset="0"/>
              </a:rPr>
              <a:t>cultural symbols . . .</a:t>
            </a:r>
          </a:p>
        </p:txBody>
      </p:sp>
      <p:sp>
        <p:nvSpPr>
          <p:cNvPr id="4" name="Rectangle 3"/>
          <p:cNvSpPr/>
          <p:nvPr/>
        </p:nvSpPr>
        <p:spPr>
          <a:xfrm rot="20270984">
            <a:off x="483075" y="3977799"/>
            <a:ext cx="8049641" cy="707886"/>
          </a:xfrm>
          <a:prstGeom prst="rect">
            <a:avLst/>
          </a:prstGeom>
          <a:noFill/>
        </p:spPr>
        <p:txBody>
          <a:bodyPr wrap="none" lIns="45720" rIns="45720">
            <a:spAutoFit/>
          </a:bodyPr>
          <a:lstStyle/>
          <a:p>
            <a:pPr algn="ctr"/>
            <a:r>
              <a:rPr lang="en-US" sz="4000" b="1" dirty="0">
                <a:solidFill>
                  <a:srgbClr val="00B0F0"/>
                </a:solidFill>
                <a:latin typeface="Tahoma" pitchFamily="34" charset="0"/>
              </a:rPr>
              <a:t>and these can be combined . . .</a:t>
            </a:r>
            <a:endParaRPr lang="en-US" sz="2800" dirty="0">
              <a:solidFill>
                <a:srgbClr val="00B0F0"/>
              </a:solidFill>
              <a:latin typeface="Tahoma" pitchFamily="34" charset="0"/>
            </a:endParaRPr>
          </a:p>
        </p:txBody>
      </p:sp>
    </p:spTree>
    <p:extLst>
      <p:ext uri="{BB962C8B-B14F-4D97-AF65-F5344CB8AC3E}">
        <p14:creationId xmlns:p14="http://schemas.microsoft.com/office/powerpoint/2010/main" val="44099121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latin typeface="Arial" pitchFamily="34" charset="0"/>
                <a:hlinkClick r:id="rId3"/>
              </a:rPr>
              <a:t>https://www.facebook.com/12HolyApostlesChurch/photos/</a:t>
            </a:r>
            <a:endParaRPr lang="en-US" sz="800" dirty="0">
              <a:solidFill>
                <a:srgbClr val="000000"/>
              </a:solidFill>
              <a:latin typeface="Arial" pitchFamily="34" charset="0"/>
            </a:endParaRPr>
          </a:p>
        </p:txBody>
      </p:sp>
      <p:sp>
        <p:nvSpPr>
          <p:cNvPr id="4" name="Rectangle 3"/>
          <p:cNvSpPr>
            <a:spLocks noChangeArrowheads="1"/>
          </p:cNvSpPr>
          <p:nvPr/>
        </p:nvSpPr>
        <p:spPr bwMode="auto">
          <a:xfrm>
            <a:off x="3236685" y="3236744"/>
            <a:ext cx="5631543" cy="25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religion</a:t>
            </a:r>
          </a:p>
          <a:p>
            <a:pPr algn="ctr" eaLnBrk="1" hangingPunct="1"/>
            <a:r>
              <a:rPr lang="en-US" altLang="en-US" sz="4000" b="1" dirty="0">
                <a:solidFill>
                  <a:srgbClr val="FFFFFF"/>
                </a:solidFill>
                <a:latin typeface="Arial" charset="0"/>
              </a:rPr>
              <a:t>language</a:t>
            </a:r>
          </a:p>
          <a:p>
            <a:pPr algn="ctr" eaLnBrk="1" hangingPunct="1"/>
            <a:r>
              <a:rPr lang="en-US" altLang="en-US" sz="4000" b="1" dirty="0">
                <a:solidFill>
                  <a:srgbClr val="FFFFFF"/>
                </a:solidFill>
                <a:latin typeface="Arial" charset="0"/>
              </a:rPr>
              <a:t>art</a:t>
            </a:r>
          </a:p>
          <a:p>
            <a:pPr algn="ctr" eaLnBrk="1" hangingPunct="1"/>
            <a:r>
              <a:rPr lang="en-US" altLang="en-US" sz="4000" b="1" dirty="0">
                <a:solidFill>
                  <a:srgbClr val="FFFFFF"/>
                </a:solidFill>
                <a:latin typeface="Arial" charset="0"/>
              </a:rPr>
              <a:t>symbols</a:t>
            </a:r>
            <a:endParaRPr lang="en-US" altLang="en-US" b="1" dirty="0">
              <a:solidFill>
                <a:srgbClr val="FFFFFF"/>
              </a:solidFill>
              <a:latin typeface="Arial" charset="0"/>
            </a:endParaRPr>
          </a:p>
        </p:txBody>
      </p:sp>
    </p:spTree>
    <p:extLst>
      <p:ext uri="{BB962C8B-B14F-4D97-AF65-F5344CB8AC3E}">
        <p14:creationId xmlns:p14="http://schemas.microsoft.com/office/powerpoint/2010/main" val="389260925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4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21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59"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a:spLocks noChangeArrowheads="1"/>
          </p:cNvSpPr>
          <p:nvPr/>
        </p:nvSpPr>
        <p:spPr bwMode="auto">
          <a:xfrm>
            <a:off x="1698197" y="3280235"/>
            <a:ext cx="5631543" cy="22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food </a:t>
            </a:r>
          </a:p>
          <a:p>
            <a:pPr algn="ctr" eaLnBrk="1" hangingPunct="1"/>
            <a:r>
              <a:rPr lang="en-US" altLang="en-US" sz="4000" b="1" dirty="0">
                <a:solidFill>
                  <a:srgbClr val="FFFFFF"/>
                </a:solidFill>
                <a:latin typeface="Arial" charset="0"/>
              </a:rPr>
              <a:t>religion</a:t>
            </a:r>
          </a:p>
          <a:p>
            <a:pPr algn="ctr" eaLnBrk="1" hangingPunct="1"/>
            <a:r>
              <a:rPr lang="en-US" altLang="en-US" sz="4000" b="1" dirty="0">
                <a:solidFill>
                  <a:srgbClr val="FFFFFF"/>
                </a:solidFill>
                <a:latin typeface="Arial" charset="0"/>
              </a:rPr>
              <a:t>symbols</a:t>
            </a:r>
            <a:endParaRPr lang="en-US" altLang="en-US" b="1" dirty="0">
              <a:solidFill>
                <a:srgbClr val="FFFFFF"/>
              </a:solidFill>
              <a:latin typeface="Arial" charset="0"/>
            </a:endParaRPr>
          </a:p>
        </p:txBody>
      </p:sp>
    </p:spTree>
    <p:extLst>
      <p:ext uri="{BB962C8B-B14F-4D97-AF65-F5344CB8AC3E}">
        <p14:creationId xmlns:p14="http://schemas.microsoft.com/office/powerpoint/2010/main" val="277475821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086088"/>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350" y="3448158"/>
            <a:ext cx="4514850" cy="3170099"/>
          </a:xfrm>
          <a:prstGeom prst="rect">
            <a:avLst/>
          </a:prstGeom>
          <a:solidFill>
            <a:schemeClr val="bg1"/>
          </a:solidFill>
        </p:spPr>
        <p:txBody>
          <a:bodyPr wrap="square">
            <a:spAutoFit/>
          </a:bodyPr>
          <a:lstStyle/>
          <a:p>
            <a:pPr algn="ctr"/>
            <a:endParaRPr lang="en-US" sz="2400" b="1" dirty="0">
              <a:solidFill>
                <a:srgbClr val="0070C0"/>
              </a:solidFill>
              <a:latin typeface="Tahoma" pitchFamily="34" charset="0"/>
            </a:endParaRPr>
          </a:p>
          <a:p>
            <a:pPr algn="ctr"/>
            <a:r>
              <a:rPr lang="en-US" sz="2400" b="1" dirty="0">
                <a:solidFill>
                  <a:srgbClr val="0070C0"/>
                </a:solidFill>
                <a:latin typeface="Tahoma" pitchFamily="34" charset="0"/>
              </a:rPr>
              <a:t>The “Zorba” begins with a low sweeping motion. Eva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19, Megan </a:t>
            </a:r>
            <a:r>
              <a:rPr lang="en-US" sz="2400" b="1" dirty="0" err="1">
                <a:solidFill>
                  <a:srgbClr val="0070C0"/>
                </a:solidFill>
                <a:latin typeface="Tahoma" pitchFamily="34" charset="0"/>
              </a:rPr>
              <a:t>Solem</a:t>
            </a:r>
            <a:r>
              <a:rPr lang="en-US" sz="2400" b="1" dirty="0">
                <a:solidFill>
                  <a:srgbClr val="0070C0"/>
                </a:solidFill>
                <a:latin typeface="Tahoma" pitchFamily="34" charset="0"/>
              </a:rPr>
              <a:t>, 15, and Tess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15, start to dance.</a:t>
            </a:r>
            <a:r>
              <a:rPr lang="en-US" sz="1600" b="1" dirty="0">
                <a:solidFill>
                  <a:srgbClr val="0070C0"/>
                </a:solidFill>
                <a:latin typeface="Tahoma" pitchFamily="34" charset="0"/>
              </a:rPr>
              <a:t> </a:t>
            </a:r>
          </a:p>
          <a:p>
            <a:pPr algn="ctr"/>
            <a:endParaRPr lang="en-US" sz="1600" b="1" dirty="0">
              <a:solidFill>
                <a:srgbClr val="0070C0"/>
              </a:solidFill>
              <a:latin typeface="Tahoma" pitchFamily="34" charset="0"/>
            </a:endParaRPr>
          </a:p>
          <a:p>
            <a:pPr algn="ctr"/>
            <a:r>
              <a:rPr lang="en-US" sz="1600" dirty="0">
                <a:solidFill>
                  <a:srgbClr val="0070C0"/>
                </a:solidFill>
                <a:latin typeface="Tahoma" pitchFamily="34" charset="0"/>
              </a:rPr>
              <a:t>(Photo by </a:t>
            </a:r>
            <a:r>
              <a:rPr lang="en-US" sz="1600" dirty="0" err="1">
                <a:solidFill>
                  <a:srgbClr val="0070C0"/>
                </a:solidFill>
                <a:latin typeface="Tahoma" pitchFamily="34" charset="0"/>
              </a:rPr>
              <a:t>Patra</a:t>
            </a:r>
            <a:r>
              <a:rPr lang="en-US" sz="1600" dirty="0">
                <a:solidFill>
                  <a:srgbClr val="0070C0"/>
                </a:solidFill>
                <a:latin typeface="Tahoma" pitchFamily="34" charset="0"/>
              </a:rPr>
              <a:t> </a:t>
            </a:r>
            <a:r>
              <a:rPr lang="en-US" sz="1600" dirty="0" err="1">
                <a:solidFill>
                  <a:srgbClr val="0070C0"/>
                </a:solidFill>
                <a:latin typeface="Tahoma" pitchFamily="34" charset="0"/>
              </a:rPr>
              <a:t>Sevastiades</a:t>
            </a:r>
            <a:r>
              <a:rPr lang="en-US" sz="1600" dirty="0">
                <a:solidFill>
                  <a:srgbClr val="0070C0"/>
                </a:solidFill>
                <a:latin typeface="Tahoma" pitchFamily="34" charset="0"/>
              </a:rPr>
              <a:t>)</a:t>
            </a:r>
          </a:p>
        </p:txBody>
      </p:sp>
      <p:sp>
        <p:nvSpPr>
          <p:cNvPr id="6" name="Rectangle 5"/>
          <p:cNvSpPr>
            <a:spLocks noChangeArrowheads="1"/>
          </p:cNvSpPr>
          <p:nvPr/>
        </p:nvSpPr>
        <p:spPr bwMode="auto">
          <a:xfrm>
            <a:off x="1193789" y="188697"/>
            <a:ext cx="6730999" cy="3106058"/>
          </a:xfrm>
          <a:prstGeom prst="rect">
            <a:avLst/>
          </a:prstGeom>
          <a:solidFill>
            <a:srgbClr val="00B0F0"/>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clothing</a:t>
            </a:r>
          </a:p>
          <a:p>
            <a:pPr algn="ctr" eaLnBrk="1" hangingPunct="1"/>
            <a:r>
              <a:rPr lang="en-US" altLang="en-US" sz="4000" b="1" dirty="0">
                <a:solidFill>
                  <a:srgbClr val="FFFFFF"/>
                </a:solidFill>
                <a:latin typeface="Arial" charset="0"/>
              </a:rPr>
              <a:t>music</a:t>
            </a:r>
          </a:p>
          <a:p>
            <a:pPr algn="ctr" eaLnBrk="1" hangingPunct="1"/>
            <a:r>
              <a:rPr lang="en-US" altLang="en-US" sz="4000" b="1" dirty="0">
                <a:solidFill>
                  <a:srgbClr val="FFFFFF"/>
                </a:solidFill>
                <a:latin typeface="Arial" charset="0"/>
              </a:rPr>
              <a:t>dance</a:t>
            </a:r>
          </a:p>
          <a:p>
            <a:pPr algn="ctr" eaLnBrk="1" hangingPunct="1"/>
            <a:r>
              <a:rPr lang="en-US" altLang="en-US" sz="4000" b="1" dirty="0">
                <a:solidFill>
                  <a:srgbClr val="FFFFFF"/>
                </a:solidFill>
                <a:latin typeface="Arial" charset="0"/>
              </a:rPr>
              <a:t>symbols, </a:t>
            </a:r>
            <a:br>
              <a:rPr lang="en-US" altLang="en-US" sz="4000" b="1" dirty="0">
                <a:solidFill>
                  <a:srgbClr val="FFFFFF"/>
                </a:solidFill>
                <a:latin typeface="Arial" charset="0"/>
              </a:rPr>
            </a:br>
            <a:r>
              <a:rPr lang="en-US" altLang="en-US" sz="3200" b="1" dirty="0">
                <a:solidFill>
                  <a:srgbClr val="FFFFFF"/>
                </a:solidFill>
                <a:latin typeface="Arial" charset="0"/>
              </a:rPr>
              <a:t>(including “Zorba”)</a:t>
            </a:r>
          </a:p>
        </p:txBody>
      </p:sp>
    </p:spTree>
    <p:extLst>
      <p:ext uri="{BB962C8B-B14F-4D97-AF65-F5344CB8AC3E}">
        <p14:creationId xmlns:p14="http://schemas.microsoft.com/office/powerpoint/2010/main" val="3627153666"/>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endParaRPr lang="en-US" sz="2800" b="1" dirty="0">
              <a:solidFill>
                <a:srgbClr val="000000"/>
              </a:solidFill>
            </a:endParaRPr>
          </a:p>
          <a:p>
            <a:pPr algn="ctr"/>
            <a:endParaRPr lang="en-US" sz="2800" b="1" dirty="0">
              <a:solidFill>
                <a:srgbClr val="000000"/>
              </a:solidFill>
            </a:endParaRPr>
          </a:p>
          <a:p>
            <a:pPr algn="ctr"/>
            <a:endParaRPr lang="en-US" sz="2800" b="1" dirty="0">
              <a:solidFill>
                <a:srgbClr val="000000"/>
              </a:solidFill>
            </a:endParaRPr>
          </a:p>
          <a:p>
            <a:pPr algn="ctr"/>
            <a:r>
              <a:rPr lang="en-US" sz="4000" b="1" dirty="0">
                <a:solidFill>
                  <a:srgbClr val="000000"/>
                </a:solidFill>
              </a:rPr>
              <a:t>there are many </a:t>
            </a:r>
            <a:r>
              <a:rPr lang="en-US" sz="4000" b="1" dirty="0" err="1">
                <a:solidFill>
                  <a:srgbClr val="000000"/>
                </a:solidFill>
              </a:rPr>
              <a:t>microcultures</a:t>
            </a:r>
            <a:r>
              <a:rPr lang="en-US" sz="4000" b="1" dirty="0">
                <a:solidFill>
                  <a:srgbClr val="000000"/>
                </a:solidFill>
              </a:rPr>
              <a:t> . . . </a:t>
            </a:r>
          </a:p>
          <a:p>
            <a:pPr algn="ctr"/>
            <a:br>
              <a:rPr lang="en-US" sz="4000" b="1" dirty="0">
                <a:solidFill>
                  <a:srgbClr val="000000"/>
                </a:solidFill>
              </a:rPr>
            </a:br>
            <a:r>
              <a:rPr lang="en-US" sz="4000" b="1" dirty="0">
                <a:solidFill>
                  <a:srgbClr val="000000"/>
                </a:solidFill>
              </a:rPr>
              <a:t>and . . .</a:t>
            </a:r>
          </a:p>
        </p:txBody>
      </p:sp>
    </p:spTree>
    <p:extLst>
      <p:ext uri="{BB962C8B-B14F-4D97-AF65-F5344CB8AC3E}">
        <p14:creationId xmlns:p14="http://schemas.microsoft.com/office/powerpoint/2010/main" val="340278437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Tree>
    <p:extLst>
      <p:ext uri="{BB962C8B-B14F-4D97-AF65-F5344CB8AC3E}">
        <p14:creationId xmlns:p14="http://schemas.microsoft.com/office/powerpoint/2010/main" val="181945388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4568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Montgomery,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97721299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34"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4"/>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5" name="Rectangle 4"/>
          <p:cNvSpPr/>
          <p:nvPr/>
        </p:nvSpPr>
        <p:spPr>
          <a:xfrm>
            <a:off x="941477" y="3571236"/>
            <a:ext cx="7273145" cy="2308324"/>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Montgomery 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Celebrates its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Czech Heritage</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30553271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35"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3"/>
              </a:rPr>
              <a:t>Montgomery, Minnesota</a:t>
            </a:r>
            <a:endParaRPr lang="en-US" b="1" dirty="0"/>
          </a:p>
          <a:p>
            <a:pPr algn="ctr"/>
            <a:r>
              <a:rPr lang="en-US" b="1" dirty="0" err="1">
                <a:hlinkClick r:id="rId4"/>
              </a:rPr>
              <a:t>Kolacky</a:t>
            </a:r>
            <a:r>
              <a:rPr lang="en-US" b="1" dirty="0">
                <a:hlinkClick r:id="rId4"/>
              </a:rPr>
              <a:t> Days Festival</a:t>
            </a:r>
            <a:r>
              <a:rPr lang="en-US" b="1" dirty="0"/>
              <a:t>, est. 1929</a:t>
            </a:r>
          </a:p>
        </p:txBody>
      </p:sp>
      <p:sp>
        <p:nvSpPr>
          <p:cNvPr id="3" name="Rectangle 2"/>
          <p:cNvSpPr/>
          <p:nvPr/>
        </p:nvSpPr>
        <p:spPr>
          <a:xfrm>
            <a:off x="4413911" y="4835485"/>
            <a:ext cx="2451312" cy="1015663"/>
          </a:xfrm>
          <a:prstGeom prst="rect">
            <a:avLst/>
          </a:prstGeom>
        </p:spPr>
        <p:txBody>
          <a:bodyPr wrap="none">
            <a:spAutoFit/>
          </a:bodyPr>
          <a:lstStyle/>
          <a:p>
            <a:r>
              <a:rPr lang="en-US" sz="6000" b="1" dirty="0">
                <a:solidFill>
                  <a:srgbClr val="FFFFFF"/>
                </a:solidFill>
              </a:rPr>
              <a:t>Czech</a:t>
            </a:r>
          </a:p>
        </p:txBody>
      </p:sp>
    </p:spTree>
    <p:extLst>
      <p:ext uri="{BB962C8B-B14F-4D97-AF65-F5344CB8AC3E}">
        <p14:creationId xmlns:p14="http://schemas.microsoft.com/office/powerpoint/2010/main" val="399334483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 name="AutoShape 4" descr="Image result for Kolacy Days montgomery, m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Kolacy Days montgomery, m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24"/>
            <a:ext cx="9144000" cy="681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38190092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2867448"/>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077694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073"/>
            <a:ext cx="9144000" cy="513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91815253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Czech Dinner Delight - Food 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 y="-308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7516185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Image result for montgomery, 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 y="725263"/>
            <a:ext cx="9144000" cy="5386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194416199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kidsco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056" y="464457"/>
            <a:ext cx="4152901" cy="55372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268516091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6" name="Picture 4" descr="eating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74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139222618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descr="Traditional Czech Dress - Reddemann - Tal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449"/>
            <a:ext cx="9144000" cy="6071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281347837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2" name="Picture 4" descr="http://www.cityofmontgomerymn.com/vertical/Sites/%7BC9488A4E-8C1B-4BE7-847A-8154FE8966A6%7D/uploads/%7B14E20CBD-B22C-40B5-9A8E-DDD0CBAA4AAD%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281219"/>
            <a:ext cx="9144000" cy="6535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spTree>
    <p:extLst>
      <p:ext uri="{BB962C8B-B14F-4D97-AF65-F5344CB8AC3E}">
        <p14:creationId xmlns:p14="http://schemas.microsoft.com/office/powerpoint/2010/main" val="1444336824"/>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3701548" y="6408444"/>
            <a:ext cx="1736373" cy="369332"/>
          </a:xfrm>
          <a:prstGeom prst="rect">
            <a:avLst/>
          </a:prstGeom>
        </p:spPr>
        <p:txBody>
          <a:bodyPr wrap="none">
            <a:spAutoFit/>
          </a:bodyPr>
          <a:lstStyle/>
          <a:p>
            <a:pPr algn="ctr"/>
            <a:r>
              <a:rPr lang="en-US" sz="1000" b="1" dirty="0">
                <a:hlinkClick r:id="rId2"/>
              </a:rPr>
              <a:t>Montgomery, Minnesota</a:t>
            </a:r>
            <a:endParaRPr lang="en-US" sz="900" b="1" dirty="0"/>
          </a:p>
          <a:p>
            <a:pPr algn="ctr"/>
            <a:r>
              <a:rPr lang="en-US" sz="800" b="1" dirty="0">
                <a:hlinkClick r:id="rId3"/>
              </a:rPr>
              <a:t>http://www.montgomerymn.org/</a:t>
            </a:r>
            <a:endParaRPr lang="en-US" sz="8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 y="1021909"/>
            <a:ext cx="9144000" cy="523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783705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780534" y="6553584"/>
            <a:ext cx="3549370" cy="184666"/>
          </a:xfrm>
          <a:prstGeom prst="rect">
            <a:avLst/>
          </a:prstGeom>
        </p:spPr>
        <p:txBody>
          <a:bodyPr wrap="none">
            <a:spAutoFit/>
          </a:bodyPr>
          <a:lstStyle/>
          <a:p>
            <a:pPr algn="ctr"/>
            <a:r>
              <a:rPr lang="en-US" sz="600" b="1" dirty="0">
                <a:hlinkClick r:id="rId3"/>
              </a:rPr>
              <a:t>https://fleetingfarms.wordpress.com/2014/06/25/budejovice-church-montgomery-minnesota/</a:t>
            </a:r>
            <a:endParaRPr lang="en-US" sz="600" b="1" dirty="0"/>
          </a:p>
        </p:txBody>
      </p:sp>
      <p:sp>
        <p:nvSpPr>
          <p:cNvPr id="10" name="Rectangle 9"/>
          <p:cNvSpPr/>
          <p:nvPr/>
        </p:nvSpPr>
        <p:spPr>
          <a:xfrm>
            <a:off x="580611" y="4825158"/>
            <a:ext cx="3555999" cy="1077218"/>
          </a:xfrm>
          <a:prstGeom prst="rect">
            <a:avLst/>
          </a:prstGeom>
        </p:spPr>
        <p:txBody>
          <a:bodyPr wrap="square">
            <a:spAutoFit/>
          </a:bodyPr>
          <a:lstStyle/>
          <a:p>
            <a:pPr algn="ctr"/>
            <a:r>
              <a:rPr lang="en-US" sz="2800" b="1" dirty="0">
                <a:solidFill>
                  <a:srgbClr val="FFFFFF"/>
                </a:solidFill>
              </a:rPr>
              <a:t>Budejovice Church</a:t>
            </a:r>
          </a:p>
          <a:p>
            <a:pPr algn="ctr"/>
            <a:r>
              <a:rPr lang="en-US" dirty="0">
                <a:solidFill>
                  <a:srgbClr val="FFFFFF"/>
                </a:solidFill>
              </a:rPr>
              <a:t>(St. John's Chapel)</a:t>
            </a:r>
          </a:p>
          <a:p>
            <a:pPr algn="ctr"/>
            <a:r>
              <a:rPr lang="en-US" dirty="0">
                <a:solidFill>
                  <a:srgbClr val="FFFFFF"/>
                </a:solidFill>
              </a:rPr>
              <a:t>Montgomery, Minnesota</a:t>
            </a:r>
          </a:p>
        </p:txBody>
      </p:sp>
    </p:spTree>
    <p:extLst>
      <p:ext uri="{BB962C8B-B14F-4D97-AF65-F5344CB8AC3E}">
        <p14:creationId xmlns:p14="http://schemas.microsoft.com/office/powerpoint/2010/main" val="413576108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2"/>
              </a:rPr>
              <a:t>Montgomery, Minnesota</a:t>
            </a:r>
            <a:endParaRPr lang="en-US" b="1" dirty="0"/>
          </a:p>
          <a:p>
            <a:pPr algn="ctr"/>
            <a:r>
              <a:rPr lang="en-US" b="1" dirty="0" err="1">
                <a:hlinkClick r:id="rId3"/>
              </a:rPr>
              <a:t>Kolacky</a:t>
            </a:r>
            <a:r>
              <a:rPr lang="en-US" b="1" dirty="0">
                <a:hlinkClick r:id="rId3"/>
              </a:rPr>
              <a:t> Days Festival</a:t>
            </a:r>
            <a:r>
              <a:rPr lang="en-US" b="1" dirty="0"/>
              <a:t>, est. 1929</a:t>
            </a: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879" y="1386854"/>
            <a:ext cx="5160410" cy="309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3768" y="4626429"/>
            <a:ext cx="7561943" cy="1446550"/>
          </a:xfrm>
          <a:prstGeom prst="rect">
            <a:avLst/>
          </a:prstGeom>
        </p:spPr>
        <p:txBody>
          <a:bodyPr wrap="square">
            <a:spAutoFit/>
          </a:bodyPr>
          <a:lstStyle/>
          <a:p>
            <a:pPr algn="ctr"/>
            <a:r>
              <a:rPr lang="en-US" sz="2000" b="1" dirty="0"/>
              <a:t>“</a:t>
            </a:r>
            <a:r>
              <a:rPr lang="en-US" sz="2000" b="1" dirty="0" err="1"/>
              <a:t>Dvořák</a:t>
            </a:r>
            <a:r>
              <a:rPr lang="en-US" sz="2000" b="1" dirty="0"/>
              <a:t> or Dvorak is a common Czech surname, originally referring to a rich landowner with a manor house </a:t>
            </a:r>
            <a:br>
              <a:rPr lang="en-US" sz="2000" b="1" dirty="0"/>
            </a:br>
            <a:r>
              <a:rPr lang="en-US" sz="2000" b="1" dirty="0"/>
              <a:t>(Czech </a:t>
            </a:r>
            <a:r>
              <a:rPr lang="en-US" sz="2000" b="1" i="1" dirty="0" err="1"/>
              <a:t>dvůr</a:t>
            </a:r>
            <a:r>
              <a:rPr lang="en-US" sz="2000" b="1" dirty="0"/>
              <a:t>. . . .)</a:t>
            </a:r>
          </a:p>
          <a:p>
            <a:pPr algn="ctr"/>
            <a:r>
              <a:rPr lang="en-US" sz="2000" b="1" dirty="0"/>
              <a:t>It is the fourth most common surname in the Czech lands.” </a:t>
            </a:r>
            <a:r>
              <a:rPr lang="en-US" sz="700" dirty="0"/>
              <a:t>-- Wikipedia</a:t>
            </a:r>
          </a:p>
        </p:txBody>
      </p:sp>
    </p:spTree>
    <p:extLst>
      <p:ext uri="{BB962C8B-B14F-4D97-AF65-F5344CB8AC3E}">
        <p14:creationId xmlns:p14="http://schemas.microsoft.com/office/powerpoint/2010/main" val="11076853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46" y="167152"/>
            <a:ext cx="8686800" cy="6515100"/>
          </a:xfrm>
          <a:prstGeom prst="rect">
            <a:avLst/>
          </a:prstGeom>
        </p:spPr>
      </p:pic>
      <p:sp>
        <p:nvSpPr>
          <p:cNvPr id="14" name="Rectangle 13"/>
          <p:cNvSpPr/>
          <p:nvPr/>
        </p:nvSpPr>
        <p:spPr>
          <a:xfrm>
            <a:off x="1372394" y="6564260"/>
            <a:ext cx="640431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https://slideplayer.com/slide/2407456/9/images/66/Four+Field+Approach+SOCIAL+ARCHAEOLOGY+AND+CULTURAL+PHYSICAL.jpg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600825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35"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3"/>
              </a:rPr>
              <a:t>Montgomery, Minnesota</a:t>
            </a:r>
            <a:endParaRPr lang="en-US" b="1" dirty="0"/>
          </a:p>
          <a:p>
            <a:pPr algn="ctr"/>
            <a:r>
              <a:rPr lang="en-US" b="1" dirty="0" err="1">
                <a:hlinkClick r:id="rId4"/>
              </a:rPr>
              <a:t>Kolacky</a:t>
            </a:r>
            <a:r>
              <a:rPr lang="en-US" b="1" dirty="0">
                <a:hlinkClick r:id="rId4"/>
              </a:rPr>
              <a:t> Days Festival</a:t>
            </a:r>
            <a:r>
              <a:rPr lang="en-US" b="1" dirty="0"/>
              <a:t>, est. 1929</a:t>
            </a:r>
          </a:p>
        </p:txBody>
      </p:sp>
      <p:sp>
        <p:nvSpPr>
          <p:cNvPr id="3" name="Rectangle 2"/>
          <p:cNvSpPr/>
          <p:nvPr/>
        </p:nvSpPr>
        <p:spPr>
          <a:xfrm>
            <a:off x="3308575" y="3500904"/>
            <a:ext cx="4872872" cy="2431435"/>
          </a:xfrm>
          <a:prstGeom prst="rect">
            <a:avLst/>
          </a:prstGeom>
        </p:spPr>
        <p:txBody>
          <a:bodyPr wrap="none">
            <a:spAutoFit/>
          </a:bodyPr>
          <a:lstStyle/>
          <a:p>
            <a:pPr algn="ctr"/>
            <a:r>
              <a:rPr lang="en-US" sz="5400" b="1" dirty="0">
                <a:solidFill>
                  <a:srgbClr val="FFFFFF"/>
                </a:solidFill>
              </a:rPr>
              <a:t>Motto:</a:t>
            </a:r>
          </a:p>
          <a:p>
            <a:pPr algn="ctr"/>
            <a:r>
              <a:rPr lang="en-US" sz="5400" i="1" dirty="0" err="1">
                <a:solidFill>
                  <a:srgbClr val="FFFFFF"/>
                </a:solidFill>
              </a:rPr>
              <a:t>Vitáme</a:t>
            </a:r>
            <a:r>
              <a:rPr lang="en-US" sz="5400" i="1" dirty="0">
                <a:solidFill>
                  <a:srgbClr val="FFFFFF"/>
                </a:solidFill>
              </a:rPr>
              <a:t> </a:t>
            </a:r>
            <a:r>
              <a:rPr lang="en-US" sz="5400" i="1" dirty="0" err="1">
                <a:solidFill>
                  <a:srgbClr val="FFFFFF"/>
                </a:solidFill>
              </a:rPr>
              <a:t>Vás</a:t>
            </a:r>
            <a:r>
              <a:rPr lang="en-US" sz="5400" i="1" dirty="0">
                <a:solidFill>
                  <a:srgbClr val="FFFFFF"/>
                </a:solidFill>
              </a:rPr>
              <a:t> </a:t>
            </a:r>
          </a:p>
          <a:p>
            <a:pPr algn="ctr"/>
            <a:r>
              <a:rPr lang="en-US" sz="4400" dirty="0">
                <a:solidFill>
                  <a:srgbClr val="FFFFFF"/>
                </a:solidFill>
              </a:rPr>
              <a:t>"We welcome you"</a:t>
            </a:r>
            <a:endParaRPr lang="en-US" sz="4400" b="1" dirty="0">
              <a:solidFill>
                <a:srgbClr val="FFFFFF"/>
              </a:solidFill>
            </a:endParaRPr>
          </a:p>
        </p:txBody>
      </p:sp>
    </p:spTree>
    <p:extLst>
      <p:ext uri="{BB962C8B-B14F-4D97-AF65-F5344CB8AC3E}">
        <p14:creationId xmlns:p14="http://schemas.microsoft.com/office/powerpoint/2010/main" val="5116956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endParaRPr lang="en-US" sz="2800" b="1" dirty="0">
              <a:solidFill>
                <a:srgbClr val="000000"/>
              </a:solidFill>
              <a:latin typeface="Arial" pitchFamily="34" charset="0"/>
            </a:endParaRPr>
          </a:p>
          <a:p>
            <a:pPr algn="ctr"/>
            <a:endParaRPr lang="en-US" sz="2800" b="1" dirty="0">
              <a:solidFill>
                <a:srgbClr val="000000"/>
              </a:solidFill>
              <a:latin typeface="Arial" pitchFamily="34" charset="0"/>
            </a:endParaRPr>
          </a:p>
          <a:p>
            <a:pPr algn="ctr"/>
            <a:endParaRPr lang="en-US" sz="2800" b="1" dirty="0">
              <a:solidFill>
                <a:srgbClr val="000000"/>
              </a:solidFill>
              <a:latin typeface="Arial" pitchFamily="34" charset="0"/>
            </a:endParaRPr>
          </a:p>
          <a:p>
            <a:pPr algn="ctr"/>
            <a:r>
              <a:rPr lang="en-US" sz="4000" b="1" dirty="0">
                <a:solidFill>
                  <a:srgbClr val="000000"/>
                </a:solidFill>
                <a:latin typeface="Arial" pitchFamily="34" charset="0"/>
              </a:rPr>
              <a:t>there are many </a:t>
            </a:r>
            <a:r>
              <a:rPr lang="en-US" sz="4000" b="1" dirty="0" err="1">
                <a:solidFill>
                  <a:srgbClr val="000000"/>
                </a:solidFill>
                <a:latin typeface="Arial" pitchFamily="34" charset="0"/>
              </a:rPr>
              <a:t>microcultures</a:t>
            </a:r>
            <a:r>
              <a:rPr lang="en-US" sz="4000" b="1" dirty="0">
                <a:solidFill>
                  <a:srgbClr val="000000"/>
                </a:solidFill>
                <a:latin typeface="Arial" pitchFamily="34" charset="0"/>
              </a:rPr>
              <a:t> . . . </a:t>
            </a:r>
          </a:p>
          <a:p>
            <a:pPr algn="ctr"/>
            <a:br>
              <a:rPr lang="en-US" sz="4000" b="1" dirty="0">
                <a:solidFill>
                  <a:srgbClr val="000000"/>
                </a:solidFill>
                <a:latin typeface="Arial" pitchFamily="34" charset="0"/>
              </a:rPr>
            </a:br>
            <a:r>
              <a:rPr lang="en-US" sz="4000" b="1" dirty="0">
                <a:solidFill>
                  <a:srgbClr val="000000"/>
                </a:solidFill>
                <a:latin typeface="Arial" pitchFamily="34" charset="0"/>
              </a:rPr>
              <a:t>for example . . .</a:t>
            </a:r>
          </a:p>
        </p:txBody>
      </p:sp>
    </p:spTree>
    <p:extLst>
      <p:ext uri="{BB962C8B-B14F-4D97-AF65-F5344CB8AC3E}">
        <p14:creationId xmlns:p14="http://schemas.microsoft.com/office/powerpoint/2010/main" val="191912307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10160068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83504" y="4355426"/>
            <a:ext cx="8425384" cy="1292662"/>
          </a:xfrm>
          <a:prstGeom prst="rect">
            <a:avLst/>
          </a:prstGeom>
          <a:solidFill>
            <a:srgbClr val="FFFFFF"/>
          </a:solidFill>
          <a:ln w="38100">
            <a:solidFill>
              <a:schemeClr val="accent6">
                <a:lumMod val="75000"/>
              </a:schemeClr>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err="1">
                <a:ln>
                  <a:noFill/>
                </a:ln>
                <a:solidFill>
                  <a:srgbClr val="800000"/>
                </a:solidFill>
                <a:effectLst/>
                <a:uLnTx/>
                <a:uFillTx/>
                <a:latin typeface="Arial" pitchFamily="34" charset="0"/>
                <a:ea typeface="+mn-ea"/>
                <a:cs typeface="+mn-cs"/>
              </a:rPr>
              <a:t>potica</a:t>
            </a:r>
            <a:r>
              <a:rPr kumimoji="0" lang="en-US" sz="5400" b="1" i="1" u="none" strike="noStrike" kern="1200" cap="none" spc="0" normalizeH="0" baseline="0" noProof="0" dirty="0">
                <a:ln>
                  <a:noFill/>
                </a:ln>
                <a:solidFill>
                  <a:srgbClr val="800000"/>
                </a:solidFill>
                <a:effectLst/>
                <a:uLnTx/>
                <a:uFillTx/>
                <a:latin typeface="Arial" pitchFamily="34" charset="0"/>
                <a:ea typeface="+mn-ea"/>
                <a:cs typeface="+mn-cs"/>
              </a:rPr>
              <a:t>, </a:t>
            </a:r>
            <a:r>
              <a:rPr kumimoji="0" lang="en-US" sz="5400" b="1" i="0" u="none" strike="noStrike" kern="1200" cap="none" spc="0" normalizeH="0" baseline="0" noProof="0" dirty="0">
                <a:ln>
                  <a:noFill/>
                </a:ln>
                <a:solidFill>
                  <a:srgbClr val="800000"/>
                </a:solidFill>
                <a:effectLst/>
                <a:uLnTx/>
                <a:uFillTx/>
                <a:latin typeface="Arial" pitchFamily="34" charset="0"/>
                <a:ea typeface="+mn-ea"/>
                <a:cs typeface="+mn-cs"/>
              </a:rPr>
              <a:t>a Slovenian treat</a:t>
            </a:r>
            <a:endParaRPr kumimoji="0" lang="en-US" sz="2000" b="1" i="1" u="none" strike="noStrike" kern="1200" cap="none" spc="0" normalizeH="0" baseline="0" noProof="0" dirty="0">
              <a:ln>
                <a:noFill/>
              </a:ln>
              <a:solidFill>
                <a:srgbClr val="8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7817636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37519"/>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0"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err="1">
                <a:ln>
                  <a:noFill/>
                </a:ln>
                <a:solidFill>
                  <a:srgbClr val="FFFFFF"/>
                </a:solidFill>
                <a:effectLst/>
                <a:uLnTx/>
                <a:uFillTx/>
                <a:latin typeface="Arial" pitchFamily="34" charset="0"/>
                <a:ea typeface="+mn-ea"/>
                <a:cs typeface="+mn-cs"/>
              </a:rPr>
              <a:t>potica</a:t>
            </a:r>
            <a:endParaRPr kumimoji="0" lang="en-US" sz="2400" b="1"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itchFamily="34" charset="0"/>
                <a:ea typeface="+mn-ea"/>
                <a:cs typeface="+mn-cs"/>
              </a:rPr>
              <a:t>featured</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in</a:t>
            </a:r>
          </a:p>
        </p:txBody>
      </p:sp>
    </p:spTree>
    <p:extLst>
      <p:ext uri="{BB962C8B-B14F-4D97-AF65-F5344CB8AC3E}">
        <p14:creationId xmlns:p14="http://schemas.microsoft.com/office/powerpoint/2010/main" val="315499744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https://img.washingtonpost.com/wp-apps/imrs.php?src=https://img.washingtonpost.com/news/in-sight/wp-content/uploads/sites/35/2017/06/Melania-Home-town-01.jpg&amp;w=1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02104"/>
            <a:ext cx="9144000" cy="6093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67429" y="5816084"/>
            <a:ext cx="4211409" cy="646331"/>
          </a:xfrm>
          <a:prstGeom prst="rect">
            <a:avLst/>
          </a:prstGeom>
        </p:spPr>
        <p:txBody>
          <a:bodyPr wrap="none">
            <a:spAutoFit/>
          </a:bodyPr>
          <a:lstStyle/>
          <a:p>
            <a:pPr algn="ctr"/>
            <a:r>
              <a:rPr lang="en-US" sz="3600" b="1" dirty="0">
                <a:solidFill>
                  <a:srgbClr val="FFFFFF"/>
                </a:solidFill>
                <a:latin typeface="Arial" pitchFamily="34" charset="0"/>
              </a:rPr>
              <a:t> </a:t>
            </a:r>
            <a:r>
              <a:rPr lang="en-US" sz="3600" b="1" dirty="0" err="1">
                <a:solidFill>
                  <a:srgbClr val="FFFFFF"/>
                </a:solidFill>
                <a:latin typeface="Arial" pitchFamily="34" charset="0"/>
              </a:rPr>
              <a:t>Sevnica</a:t>
            </a:r>
            <a:r>
              <a:rPr lang="en-US" sz="3600" b="1" dirty="0">
                <a:solidFill>
                  <a:srgbClr val="FFFFFF"/>
                </a:solidFill>
                <a:latin typeface="Arial" pitchFamily="34" charset="0"/>
              </a:rPr>
              <a:t>, Slovenia</a:t>
            </a:r>
          </a:p>
        </p:txBody>
      </p:sp>
      <p:pic>
        <p:nvPicPr>
          <p:cNvPr id="1028" name="Picture 4" descr="Flag of Slovenia.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639763"/>
            <a:ext cx="2428875" cy="1219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6168" y="6501884"/>
            <a:ext cx="6252032" cy="215444"/>
          </a:xfrm>
          <a:prstGeom prst="rect">
            <a:avLst/>
          </a:prstGeom>
        </p:spPr>
        <p:txBody>
          <a:bodyPr wrap="none">
            <a:spAutoFit/>
          </a:bodyPr>
          <a:lstStyle/>
          <a:p>
            <a:pPr algn="ctr"/>
            <a:r>
              <a:rPr lang="en-US" sz="800" b="1" dirty="0">
                <a:solidFill>
                  <a:srgbClr val="FFFFFF"/>
                </a:solidFill>
                <a:latin typeface="Arial" pitchFamily="34" charset="0"/>
                <a:hlinkClick r:id="rId5"/>
              </a:rPr>
              <a:t>https://www.washingtonpost.com/news/in-sight/wp/2017/06/19/inside-melania-trumps-home-town/?utm_term=.f78c5c044104</a:t>
            </a:r>
            <a:endParaRPr lang="en-US" sz="800" b="1" dirty="0">
              <a:solidFill>
                <a:srgbClr val="FFFFFF"/>
              </a:solidFill>
              <a:latin typeface="Arial" pitchFamily="34" charset="0"/>
            </a:endParaRPr>
          </a:p>
        </p:txBody>
      </p:sp>
    </p:spTree>
    <p:extLst>
      <p:ext uri="{BB962C8B-B14F-4D97-AF65-F5344CB8AC3E}">
        <p14:creationId xmlns:p14="http://schemas.microsoft.com/office/powerpoint/2010/main" val="1458349509"/>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1466168" y="6501884"/>
            <a:ext cx="6252032" cy="215444"/>
          </a:xfrm>
          <a:prstGeom prst="rect">
            <a:avLst/>
          </a:prstGeom>
        </p:spPr>
        <p:txBody>
          <a:bodyPr wrap="none">
            <a:spAutoFit/>
          </a:bodyPr>
          <a:lstStyle/>
          <a:p>
            <a:pPr algn="ctr"/>
            <a:r>
              <a:rPr lang="en-US" sz="800" b="1" dirty="0">
                <a:solidFill>
                  <a:srgbClr val="FFFFFF"/>
                </a:solidFill>
                <a:latin typeface="Arial" pitchFamily="34" charset="0"/>
                <a:hlinkClick r:id="rId3"/>
              </a:rPr>
              <a:t>https://www.washingtonpost.com/news/in-sight/wp/2017/06/19/inside-melania-trumps-home-town/?utm_term=.f78c5c044104</a:t>
            </a:r>
            <a:endParaRPr lang="en-US" sz="800" b="1" dirty="0">
              <a:solidFill>
                <a:srgbClr val="FFFFFF"/>
              </a:solidFill>
              <a:latin typeface="Arial"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4" y="361950"/>
            <a:ext cx="9144000" cy="609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5342" y="5587484"/>
            <a:ext cx="3535584" cy="707886"/>
          </a:xfrm>
          <a:prstGeom prst="rect">
            <a:avLst/>
          </a:prstGeom>
        </p:spPr>
        <p:txBody>
          <a:bodyPr wrap="none">
            <a:spAutoFit/>
          </a:bodyPr>
          <a:lstStyle/>
          <a:p>
            <a:pPr algn="ctr"/>
            <a:r>
              <a:rPr lang="en-US" sz="1600" b="1" dirty="0">
                <a:solidFill>
                  <a:srgbClr val="FFFFFF"/>
                </a:solidFill>
                <a:latin typeface="Arial" pitchFamily="34" charset="0"/>
              </a:rPr>
              <a:t>hometown of </a:t>
            </a:r>
            <a:br>
              <a:rPr lang="en-US" sz="1600" b="1" dirty="0">
                <a:solidFill>
                  <a:srgbClr val="FFFFFF"/>
                </a:solidFill>
                <a:latin typeface="Arial" pitchFamily="34" charset="0"/>
              </a:rPr>
            </a:br>
            <a:r>
              <a:rPr lang="en-US" sz="2400" b="1" dirty="0">
                <a:solidFill>
                  <a:srgbClr val="FFFFFF"/>
                </a:solidFill>
                <a:latin typeface="Arial" pitchFamily="34" charset="0"/>
              </a:rPr>
              <a:t>Melania </a:t>
            </a:r>
            <a:r>
              <a:rPr lang="en-US" sz="2400" b="1" dirty="0" err="1">
                <a:solidFill>
                  <a:srgbClr val="FFFFFF"/>
                </a:solidFill>
                <a:latin typeface="Arial" pitchFamily="34" charset="0"/>
              </a:rPr>
              <a:t>Knauss</a:t>
            </a:r>
            <a:r>
              <a:rPr lang="en-US" sz="2400" b="1" dirty="0">
                <a:solidFill>
                  <a:srgbClr val="FFFFFF"/>
                </a:solidFill>
                <a:latin typeface="Arial" pitchFamily="34" charset="0"/>
              </a:rPr>
              <a:t> Trump</a:t>
            </a:r>
            <a:endParaRPr lang="en-US" sz="3600" b="1" dirty="0">
              <a:solidFill>
                <a:srgbClr val="FFFFFF"/>
              </a:solidFill>
              <a:latin typeface="Arial" pitchFamily="34" charset="0"/>
            </a:endParaRPr>
          </a:p>
        </p:txBody>
      </p:sp>
    </p:spTree>
    <p:extLst>
      <p:ext uri="{BB962C8B-B14F-4D97-AF65-F5344CB8AC3E}">
        <p14:creationId xmlns:p14="http://schemas.microsoft.com/office/powerpoint/2010/main" val="47118617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275" y="177733"/>
            <a:ext cx="4279451" cy="642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11513" y="6609606"/>
            <a:ext cx="3961342" cy="215444"/>
          </a:xfrm>
          <a:prstGeom prst="rect">
            <a:avLst/>
          </a:prstGeom>
        </p:spPr>
        <p:txBody>
          <a:bodyPr wrap="none">
            <a:spAutoFit/>
          </a:bodyPr>
          <a:lstStyle/>
          <a:p>
            <a:pPr algn="ctr"/>
            <a:r>
              <a:rPr lang="en-US" sz="800" b="1" dirty="0">
                <a:solidFill>
                  <a:srgbClr val="FFFFFF"/>
                </a:solidFill>
                <a:latin typeface="Arial" pitchFamily="34" charset="0"/>
                <a:hlinkClick r:id="rId4"/>
              </a:rPr>
              <a:t>https://commons.wikimedia.org/wiki/File:Melania_Trump_Official_Portrait.jpg</a:t>
            </a:r>
            <a:endParaRPr lang="en-US" sz="800" b="1" dirty="0">
              <a:solidFill>
                <a:srgbClr val="FFFFFF"/>
              </a:solidFill>
              <a:latin typeface="Arial" pitchFamily="34" charset="0"/>
            </a:endParaRPr>
          </a:p>
        </p:txBody>
      </p:sp>
      <p:sp>
        <p:nvSpPr>
          <p:cNvPr id="11" name="Rectangle 10"/>
          <p:cNvSpPr/>
          <p:nvPr/>
        </p:nvSpPr>
        <p:spPr>
          <a:xfrm>
            <a:off x="2805342" y="5797034"/>
            <a:ext cx="3535583" cy="461665"/>
          </a:xfrm>
          <a:prstGeom prst="rect">
            <a:avLst/>
          </a:prstGeom>
        </p:spPr>
        <p:txBody>
          <a:bodyPr wrap="none">
            <a:spAutoFit/>
          </a:bodyPr>
          <a:lstStyle/>
          <a:p>
            <a:pPr algn="ctr"/>
            <a:r>
              <a:rPr lang="en-US" sz="2400" b="1" dirty="0">
                <a:solidFill>
                  <a:srgbClr val="FFFFFF"/>
                </a:solidFill>
                <a:latin typeface="Arial" pitchFamily="34" charset="0"/>
              </a:rPr>
              <a:t>Melania </a:t>
            </a:r>
            <a:r>
              <a:rPr lang="en-US" sz="2400" b="1" dirty="0" err="1">
                <a:solidFill>
                  <a:srgbClr val="FFFFFF"/>
                </a:solidFill>
                <a:latin typeface="Arial" pitchFamily="34" charset="0"/>
              </a:rPr>
              <a:t>Knauss</a:t>
            </a:r>
            <a:r>
              <a:rPr lang="en-US" sz="2400" b="1" dirty="0">
                <a:solidFill>
                  <a:srgbClr val="FFFFFF"/>
                </a:solidFill>
                <a:latin typeface="Arial" pitchFamily="34" charset="0"/>
              </a:rPr>
              <a:t> Trump</a:t>
            </a:r>
            <a:endParaRPr lang="en-US" sz="3600" b="1" dirty="0">
              <a:solidFill>
                <a:srgbClr val="FFFFFF"/>
              </a:solidFill>
              <a:latin typeface="Arial" pitchFamily="34" charset="0"/>
            </a:endParaRPr>
          </a:p>
        </p:txBody>
      </p:sp>
    </p:spTree>
    <p:extLst>
      <p:ext uri="{BB962C8B-B14F-4D97-AF65-F5344CB8AC3E}">
        <p14:creationId xmlns:p14="http://schemas.microsoft.com/office/powerpoint/2010/main" val="334729006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Duluth,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354263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171010" name="Rectangle 3"/>
          <p:cNvSpPr>
            <a:spLocks noChangeArrowheads="1"/>
          </p:cNvSpPr>
          <p:nvPr/>
        </p:nvSpPr>
        <p:spPr bwMode="auto">
          <a:xfrm>
            <a:off x="1320800" y="2412231"/>
            <a:ext cx="6502400" cy="683264"/>
          </a:xfrm>
          <a:prstGeom prst="rect">
            <a:avLst/>
          </a:prstGeom>
          <a:noFill/>
          <a:ln w="9525">
            <a:noFill/>
            <a:miter lim="800000"/>
            <a:headEnd/>
            <a:tailEnd/>
          </a:ln>
        </p:spPr>
        <p:txBody>
          <a:bodyPr anchor="ctr">
            <a:spAutoFit/>
          </a:bodyPr>
          <a:lstStyle/>
          <a:p>
            <a:pPr algn="ctr" eaLnBrk="0" hangingPunct="0">
              <a:lnSpc>
                <a:spcPct val="120000"/>
              </a:lnSpc>
            </a:pPr>
            <a:r>
              <a:rPr kumimoji="1" lang="en-US" sz="3200" b="1" dirty="0">
                <a:solidFill>
                  <a:srgbClr val="FFFFFF"/>
                </a:solidFill>
                <a:latin typeface="Verdana" pitchFamily="34" charset="0"/>
              </a:rPr>
              <a:t>American Anthropology</a:t>
            </a:r>
          </a:p>
        </p:txBody>
      </p:sp>
      <p:sp>
        <p:nvSpPr>
          <p:cNvPr id="5" name="Rectangle 3"/>
          <p:cNvSpPr>
            <a:spLocks noChangeArrowheads="1"/>
          </p:cNvSpPr>
          <p:nvPr/>
        </p:nvSpPr>
        <p:spPr bwMode="auto">
          <a:xfrm>
            <a:off x="2404534" y="312422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6" name="Rectangle 5"/>
          <p:cNvSpPr>
            <a:spLocks noChangeArrowheads="1"/>
          </p:cNvSpPr>
          <p:nvPr/>
        </p:nvSpPr>
        <p:spPr bwMode="auto">
          <a:xfrm>
            <a:off x="685800" y="653450"/>
            <a:ext cx="7772400" cy="1323439"/>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800" dirty="0">
                <a:solidFill>
                  <a:srgbClr val="000000"/>
                </a:solidFill>
                <a:latin typeface="Arial"/>
              </a:rPr>
              <a:t>You’ve already seen the fourfold approach of American Anthropology . . .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8" name="Picture 4" descr="http://www.duluthbudgeteer.com/sites/default/files/styles/16x9_860/public/field/image/0925.F.DBN_.BeaOjakangas.BeaInKitchen.JPG?itok=2C9tW0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93700"/>
            <a:ext cx="9144000" cy="6162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5189835"/>
            <a:ext cx="8343900" cy="830997"/>
          </a:xfrm>
          <a:prstGeom prst="rect">
            <a:avLst/>
          </a:prstGeom>
        </p:spPr>
        <p:txBody>
          <a:bodyPr wrap="square">
            <a:spAutoFit/>
          </a:bodyPr>
          <a:lstStyle/>
          <a:p>
            <a:pPr algn="ctr"/>
            <a:r>
              <a:rPr lang="en-US" sz="2400" b="1" dirty="0" err="1">
                <a:solidFill>
                  <a:srgbClr val="FFFFFF"/>
                </a:solidFill>
                <a:latin typeface="Arial" pitchFamily="34" charset="0"/>
              </a:rPr>
              <a:t>Duluthian</a:t>
            </a:r>
            <a:r>
              <a:rPr lang="en-US" sz="2400" b="1" dirty="0">
                <a:solidFill>
                  <a:srgbClr val="FFFFFF"/>
                </a:solidFill>
                <a:latin typeface="Arial" pitchFamily="34" charset="0"/>
              </a:rPr>
              <a:t> Beatrice </a:t>
            </a:r>
            <a:r>
              <a:rPr lang="en-US" sz="2400" b="1" dirty="0" err="1">
                <a:solidFill>
                  <a:srgbClr val="FFFFFF"/>
                </a:solidFill>
                <a:latin typeface="Arial" pitchFamily="34" charset="0"/>
              </a:rPr>
              <a:t>Ojakangas</a:t>
            </a:r>
            <a:r>
              <a:rPr lang="en-US" sz="2400" b="1" dirty="0">
                <a:solidFill>
                  <a:srgbClr val="FFFFFF"/>
                </a:solidFill>
                <a:latin typeface="Arial" pitchFamily="34" charset="0"/>
              </a:rPr>
              <a:t> inducted into the Scandinavian-American Hall of Fame </a:t>
            </a:r>
          </a:p>
        </p:txBody>
      </p:sp>
      <p:pic>
        <p:nvPicPr>
          <p:cNvPr id="11270" name="Picture 6" descr="Flag of Fin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1222374"/>
            <a:ext cx="1905000" cy="1171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01733" y="2444234"/>
            <a:ext cx="941283" cy="369332"/>
          </a:xfrm>
          <a:prstGeom prst="rect">
            <a:avLst/>
          </a:prstGeom>
        </p:spPr>
        <p:txBody>
          <a:bodyPr wrap="none">
            <a:spAutoFit/>
          </a:bodyPr>
          <a:lstStyle/>
          <a:p>
            <a:r>
              <a:rPr lang="en-US" dirty="0">
                <a:solidFill>
                  <a:srgbClr val="185CF4"/>
                </a:solidFill>
                <a:latin typeface="Arial" pitchFamily="34" charset="0"/>
              </a:rPr>
              <a:t>Finland</a:t>
            </a:r>
          </a:p>
        </p:txBody>
      </p:sp>
      <p:sp>
        <p:nvSpPr>
          <p:cNvPr id="7"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5"/>
              </a:rPr>
              <a:t>http://www.duluthbudgeteer.com/community/4121672-simple-cooking-leads-success</a:t>
            </a:r>
            <a:endParaRPr lang="en-US" sz="800" dirty="0">
              <a:solidFill>
                <a:srgbClr val="000000"/>
              </a:solidFill>
              <a:latin typeface="Verdana" pitchFamily="34" charset="0"/>
            </a:endParaRPr>
          </a:p>
        </p:txBody>
      </p:sp>
    </p:spTree>
    <p:extLst>
      <p:ext uri="{BB962C8B-B14F-4D97-AF65-F5344CB8AC3E}">
        <p14:creationId xmlns:p14="http://schemas.microsoft.com/office/powerpoint/2010/main" val="339998696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916726" y="6551842"/>
            <a:ext cx="530465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http://www.duluthnewstribune.com/pursuits/scrapbook/3895745-linnea-hinkel-chosen-santa-lucia</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76" y="109538"/>
            <a:ext cx="744395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9570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6" y="6551842"/>
            <a:ext cx="202651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http://www.samiculturalcenter.org/</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3"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46493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6" y="6551842"/>
            <a:ext cx="202651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http://www.samiculturalcenter.org/</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3"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10233" y="2154551"/>
            <a:ext cx="5101771" cy="3539430"/>
          </a:xfrm>
          <a:prstGeom prst="rect">
            <a:avLst/>
          </a:prstGeom>
          <a:solidFill>
            <a:srgbClr val="FF0000"/>
          </a:solidFill>
        </p:spPr>
        <p:txBody>
          <a:bodyPr wrap="square">
            <a:spAutoFit/>
          </a:bodyPr>
          <a:lstStyle/>
          <a:p>
            <a:pPr algn="ctr"/>
            <a:endParaRPr lang="en-US" sz="2800" b="1" dirty="0">
              <a:solidFill>
                <a:srgbClr val="0070C0"/>
              </a:solidFill>
              <a:latin typeface="Arial" pitchFamily="34" charset="0"/>
            </a:endParaRPr>
          </a:p>
          <a:p>
            <a:pPr algn="ctr"/>
            <a:r>
              <a:rPr lang="en-US" sz="2800" b="1" dirty="0">
                <a:solidFill>
                  <a:srgbClr val="0070C0"/>
                </a:solidFill>
                <a:latin typeface="Arial" pitchFamily="34" charset="0"/>
              </a:rPr>
              <a:t>Sami Cultural Center of North America </a:t>
            </a:r>
          </a:p>
          <a:p>
            <a:pPr algn="ctr"/>
            <a:r>
              <a:rPr lang="en-US" sz="2800" b="1" dirty="0">
                <a:solidFill>
                  <a:srgbClr val="0070C0"/>
                </a:solidFill>
                <a:latin typeface="Arial" pitchFamily="34" charset="0"/>
              </a:rPr>
              <a:t>Lakeside Professional Building</a:t>
            </a:r>
          </a:p>
          <a:p>
            <a:pPr algn="ctr"/>
            <a:r>
              <a:rPr lang="en-US" sz="2800" b="1" dirty="0">
                <a:solidFill>
                  <a:srgbClr val="0070C0"/>
                </a:solidFill>
                <a:latin typeface="Arial" pitchFamily="34" charset="0"/>
              </a:rPr>
              <a:t>4915 E Superior St, Duluth, MN 55804, USA</a:t>
            </a:r>
          </a:p>
          <a:p>
            <a:pPr algn="ctr"/>
            <a:endParaRPr lang="en-US" sz="2800" b="1" dirty="0">
              <a:solidFill>
                <a:srgbClr val="0070C0"/>
              </a:solidFill>
              <a:latin typeface="Arial" pitchFamily="34" charset="0"/>
            </a:endParaRPr>
          </a:p>
        </p:txBody>
      </p:sp>
    </p:spTree>
    <p:extLst>
      <p:ext uri="{BB962C8B-B14F-4D97-AF65-F5344CB8AC3E}">
        <p14:creationId xmlns:p14="http://schemas.microsoft.com/office/powerpoint/2010/main" val="404061021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260" y="365262"/>
            <a:ext cx="8686800" cy="6155140"/>
          </a:xfrm>
          <a:prstGeom prst="rect">
            <a:avLst/>
          </a:prstGeom>
        </p:spPr>
      </p:pic>
      <p:sp>
        <p:nvSpPr>
          <p:cNvPr id="4" name="Rectangle 3"/>
          <p:cNvSpPr/>
          <p:nvPr/>
        </p:nvSpPr>
        <p:spPr>
          <a:xfrm>
            <a:off x="1803400" y="5473699"/>
            <a:ext cx="5562599" cy="977901"/>
          </a:xfrm>
          <a:prstGeom prst="rect">
            <a:avLst/>
          </a:prstGeom>
          <a:solidFill>
            <a:srgbClr val="FF0000"/>
          </a:solidFill>
        </p:spPr>
        <p:txBody>
          <a:bodyPr wrap="square">
            <a:noAutofit/>
          </a:bodyPr>
          <a:lstStyle/>
          <a:p>
            <a:pPr algn="ctr"/>
            <a:r>
              <a:rPr lang="en-US" sz="2800" b="1" dirty="0">
                <a:solidFill>
                  <a:srgbClr val="0070C0"/>
                </a:solidFill>
                <a:latin typeface="Arial" pitchFamily="34" charset="0"/>
              </a:rPr>
              <a:t>We’ll see the Sami reindeer herders of Finnish Lapland</a:t>
            </a:r>
          </a:p>
        </p:txBody>
      </p:sp>
    </p:spTree>
    <p:extLst>
      <p:ext uri="{BB962C8B-B14F-4D97-AF65-F5344CB8AC3E}">
        <p14:creationId xmlns:p14="http://schemas.microsoft.com/office/powerpoint/2010/main" val="321245202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330200" y="3140485"/>
            <a:ext cx="84582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a:t>
            </a:r>
          </a:p>
          <a:p>
            <a:pPr marL="0" marR="0" lvl="0" indent="0" algn="ctr" defTabSz="914400" rtl="0" eaLnBrk="0" fontAlgn="base" latinLnBrk="0" hangingPunct="0">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39813246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http://www.duluthnewstribune.com/news/4034988-duluthians-celebrate-syttende-mai</a:t>
            </a:r>
            <a:endParaRPr lang="en-US" sz="800" dirty="0">
              <a:solidFill>
                <a:srgbClr val="000000"/>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706" y="437244"/>
            <a:ext cx="693741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1028" name="Picture 4" descr="http://www.duluthnewstribune.com/sites/default/files/styles/16x9_860/public/field/image/austinPARADE0518c1.jpg?itok=-toQS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696" y="1522495"/>
            <a:ext cx="6782184" cy="38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11522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http://www.duluthnewstribune.com/news/4034988-duluthians-celebrate-syttende-mai</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2" y="417741"/>
            <a:ext cx="689225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071" y="1501323"/>
            <a:ext cx="6784848" cy="381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18" y="571275"/>
            <a:ext cx="2058168" cy="301628"/>
          </a:xfrm>
          <a:prstGeom prst="rect">
            <a:avLst/>
          </a:prstGeom>
        </p:spPr>
      </p:pic>
    </p:spTree>
    <p:extLst>
      <p:ext uri="{BB962C8B-B14F-4D97-AF65-F5344CB8AC3E}">
        <p14:creationId xmlns:p14="http://schemas.microsoft.com/office/powerpoint/2010/main" val="248054641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437520"/>
            <a:ext cx="88519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Norway</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783584795"/>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531813"/>
            <a:ext cx="65436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03348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0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5" name="Rectangle 3"/>
          <p:cNvSpPr>
            <a:spLocks noChangeArrowheads="1"/>
          </p:cNvSpPr>
          <p:nvPr/>
        </p:nvSpPr>
        <p:spPr bwMode="auto">
          <a:xfrm>
            <a:off x="711200" y="602279"/>
            <a:ext cx="7721600" cy="523220"/>
          </a:xfrm>
          <a:prstGeom prst="rect">
            <a:avLst/>
          </a:prstGeom>
          <a:noFill/>
          <a:ln w="28575">
            <a:noFill/>
            <a:miter lim="800000"/>
            <a:headEnd/>
            <a:tailEnd/>
          </a:ln>
        </p:spPr>
        <p:txBody>
          <a:bodyPr wrap="square" anchor="ctr">
            <a:spAutoFit/>
          </a:bodyPr>
          <a:lstStyle/>
          <a:p>
            <a:pPr algn="ctr" eaLnBrk="0" hangingPunct="0"/>
            <a:r>
              <a:rPr kumimoji="1" lang="en-US" sz="2800" b="1" dirty="0">
                <a:solidFill>
                  <a:srgbClr val="FFFFFF"/>
                </a:solidFill>
              </a:rPr>
              <a:t>So . . . we’re going to have a look at the . . . </a:t>
            </a: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a:solidFill>
                  <a:srgbClr val="FFFFFF"/>
                </a:solidFill>
                <a:latin typeface="Verdana" pitchFamily="34" charset="0"/>
              </a:rPr>
              <a:t>Anthropology of Europe</a:t>
            </a:r>
            <a:br>
              <a:rPr kumimoji="1" lang="en-US" sz="4000" b="1" dirty="0">
                <a:solidFill>
                  <a:srgbClr val="FFFFFF"/>
                </a:solidFill>
                <a:latin typeface="Verdana" pitchFamily="34" charset="0"/>
              </a:rPr>
            </a:br>
            <a:r>
              <a:rPr kumimoji="1" lang="en-US" sz="1600" b="1" dirty="0">
                <a:solidFill>
                  <a:srgbClr val="FFFFFF"/>
                </a:solidFill>
                <a:latin typeface="Verdana" pitchFamily="34" charset="0"/>
              </a:rPr>
              <a:t>and their . . .</a:t>
            </a:r>
            <a:endParaRPr kumimoji="1" lang="en-US" sz="1200" b="1" dirty="0">
              <a:solidFill>
                <a:srgbClr val="FFFFFF"/>
              </a:solidFill>
              <a:latin typeface="Verdana" pitchFamily="34" charset="0"/>
            </a:endParaRP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0" name="Picture 2" descr="Image may contain: 1 person, smiling, standing,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rPr>
              <a:t>C.N. </a:t>
            </a:r>
            <a:r>
              <a:rPr lang="en-US" sz="800" dirty="0" err="1">
                <a:solidFill>
                  <a:srgbClr val="FFFFFF"/>
                </a:solidFill>
                <a:latin typeface="Verdana" pitchFamily="34" charset="0"/>
              </a:rPr>
              <a:t>FaceBook</a:t>
            </a:r>
            <a:endParaRPr lang="en-US" sz="800" dirty="0">
              <a:solidFill>
                <a:srgbClr val="FFFFFF"/>
              </a:solidFill>
              <a:latin typeface="Verdana" pitchFamily="34" charset="0"/>
            </a:endParaRPr>
          </a:p>
        </p:txBody>
      </p:sp>
      <p:sp>
        <p:nvSpPr>
          <p:cNvPr id="2" name="Rectangle 1"/>
          <p:cNvSpPr/>
          <p:nvPr/>
        </p:nvSpPr>
        <p:spPr>
          <a:xfrm>
            <a:off x="7684730" y="1262102"/>
            <a:ext cx="966931" cy="369332"/>
          </a:xfrm>
          <a:prstGeom prst="rect">
            <a:avLst/>
          </a:prstGeom>
        </p:spPr>
        <p:txBody>
          <a:bodyPr wrap="none">
            <a:spAutoFit/>
          </a:bodyPr>
          <a:lstStyle/>
          <a:p>
            <a:r>
              <a:rPr lang="en-US" dirty="0">
                <a:solidFill>
                  <a:srgbClr val="FFFFFF"/>
                </a:solidFill>
                <a:latin typeface="Arial" pitchFamily="34" charset="0"/>
                <a:hlinkClick r:id="rId4"/>
              </a:rPr>
              <a:t>Norway</a:t>
            </a:r>
            <a:endParaRPr lang="en-US" dirty="0">
              <a:solidFill>
                <a:srgbClr val="FFFFFF"/>
              </a:solidFill>
              <a:latin typeface="Arial" pitchFamily="34" charset="0"/>
            </a:endParaRPr>
          </a:p>
        </p:txBody>
      </p:sp>
      <p:pic>
        <p:nvPicPr>
          <p:cNvPr id="7172" name="Picture 4" descr="Flag of Nor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518" y="366970"/>
            <a:ext cx="1217147" cy="8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55185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Image may contain: 1 person, smiling,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340" y="25400"/>
            <a:ext cx="5466079"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rPr>
              <a:t>C.N. </a:t>
            </a:r>
            <a:r>
              <a:rPr lang="en-US" sz="800" dirty="0" err="1">
                <a:solidFill>
                  <a:srgbClr val="FFFFFF"/>
                </a:solidFill>
                <a:latin typeface="Verdana" pitchFamily="34" charset="0"/>
              </a:rPr>
              <a:t>FaceBook</a:t>
            </a:r>
            <a:endParaRPr lang="en-US" sz="800" dirty="0">
              <a:solidFill>
                <a:srgbClr val="FFFFFF"/>
              </a:solidFill>
              <a:latin typeface="Verdana" pitchFamily="34" charset="0"/>
            </a:endParaRPr>
          </a:p>
        </p:txBody>
      </p:sp>
    </p:spTree>
    <p:extLst>
      <p:ext uri="{BB962C8B-B14F-4D97-AF65-F5344CB8AC3E}">
        <p14:creationId xmlns:p14="http://schemas.microsoft.com/office/powerpoint/2010/main" val="99195544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2" descr="Image may contain: 5 people,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235" y="214542"/>
            <a:ext cx="4493895"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rPr>
              <a:t>C.N. </a:t>
            </a:r>
            <a:r>
              <a:rPr lang="en-US" sz="800" dirty="0" err="1">
                <a:solidFill>
                  <a:srgbClr val="FFFFFF"/>
                </a:solidFill>
                <a:latin typeface="Verdana" pitchFamily="34" charset="0"/>
              </a:rPr>
              <a:t>FaceBook</a:t>
            </a:r>
            <a:endParaRPr lang="en-US" sz="800" dirty="0">
              <a:solidFill>
                <a:srgbClr val="FFFFFF"/>
              </a:solidFill>
              <a:latin typeface="Verdana" pitchFamily="34" charset="0"/>
            </a:endParaRPr>
          </a:p>
        </p:txBody>
      </p:sp>
    </p:spTree>
    <p:extLst>
      <p:ext uri="{BB962C8B-B14F-4D97-AF65-F5344CB8AC3E}">
        <p14:creationId xmlns:p14="http://schemas.microsoft.com/office/powerpoint/2010/main" val="387268472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1943795"/>
            <a:ext cx="8851900" cy="39138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Friends of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75898247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20" name="Picture 4" descr="https://scontent-ort2-2.xx.fbcdn.net/v/t1.0-9/14264254_10207786964773625_6318876985898348358_n.jpg?oh=6044ed06e1aaf408a4a3ea847d2e1c4b&amp;oe=5A1C1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8" y="-23812"/>
            <a:ext cx="914746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047937" y="6146800"/>
            <a:ext cx="501951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Ecuadorian Friends at Duluth’s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Vikre</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Distillery</a:t>
            </a:r>
          </a:p>
        </p:txBody>
      </p:sp>
    </p:spTree>
    <p:extLst>
      <p:ext uri="{BB962C8B-B14F-4D97-AF65-F5344CB8AC3E}">
        <p14:creationId xmlns:p14="http://schemas.microsoft.com/office/powerpoint/2010/main" val="193604241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Elsewhere in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26010360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19" y="816647"/>
            <a:ext cx="6583680" cy="553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2294235" y="6551842"/>
            <a:ext cx="454964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http://www.mprnews.org/story/2016/09/13/npr-pho-central-to-vietnamese-identity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Flag of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421359"/>
            <a:ext cx="1190625"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83709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Green Bay, Wisconsin</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968499918"/>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4647" y="2235460"/>
            <a:ext cx="7927170" cy="3877985"/>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The Green Bay and UPER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Arial" pitchFamily="34" charset="0"/>
                <a:ea typeface="+mn-ea"/>
                <a:cs typeface="+mn-cs"/>
              </a:rPr>
              <a:t>Wallonians</a:t>
            </a: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celebrate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with Booyah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(French-speaking Belgian)</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91314010"/>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7739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3" name="AutoShape 3"/>
          <p:cNvSpPr>
            <a:spLocks noChangeArrowheads="1"/>
          </p:cNvSpPr>
          <p:nvPr/>
        </p:nvSpPr>
        <p:spPr bwMode="auto">
          <a:xfrm>
            <a:off x="2533653" y="394341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4" name="AutoShape 4"/>
          <p:cNvSpPr>
            <a:spLocks noChangeArrowheads="1"/>
          </p:cNvSpPr>
          <p:nvPr/>
        </p:nvSpPr>
        <p:spPr bwMode="auto">
          <a:xfrm flipV="1">
            <a:off x="1847852" y="486733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6" name="AutoShape 6"/>
          <p:cNvSpPr>
            <a:spLocks noChangeArrowheads="1"/>
          </p:cNvSpPr>
          <p:nvPr/>
        </p:nvSpPr>
        <p:spPr bwMode="auto">
          <a:xfrm>
            <a:off x="2495550" y="46101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7" name="AutoShape 7"/>
          <p:cNvSpPr>
            <a:spLocks noChangeArrowheads="1"/>
          </p:cNvSpPr>
          <p:nvPr/>
        </p:nvSpPr>
        <p:spPr bwMode="auto">
          <a:xfrm>
            <a:off x="3181350" y="501021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8" name="AutoShape 8"/>
          <p:cNvSpPr>
            <a:spLocks noChangeArrowheads="1"/>
          </p:cNvSpPr>
          <p:nvPr/>
        </p:nvSpPr>
        <p:spPr bwMode="auto">
          <a:xfrm>
            <a:off x="3238501" y="52959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9" name="AutoShape 9"/>
          <p:cNvSpPr>
            <a:spLocks noChangeArrowheads="1"/>
          </p:cNvSpPr>
          <p:nvPr/>
        </p:nvSpPr>
        <p:spPr bwMode="auto">
          <a:xfrm>
            <a:off x="2724150" y="533406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1" name="Rectangle 3"/>
          <p:cNvSpPr>
            <a:spLocks noChangeArrowheads="1"/>
          </p:cNvSpPr>
          <p:nvPr/>
        </p:nvSpPr>
        <p:spPr bwMode="auto">
          <a:xfrm>
            <a:off x="914400" y="3219278"/>
            <a:ext cx="7315200" cy="1569660"/>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dirty="0">
                <a:solidFill>
                  <a:srgbClr val="FFFFFF"/>
                </a:solidFill>
              </a:rPr>
              <a:t>These are also commonly known as . . . </a:t>
            </a:r>
          </a:p>
        </p:txBody>
      </p:sp>
    </p:spTree>
    <p:extLst>
      <p:ext uri="{BB962C8B-B14F-4D97-AF65-F5344CB8AC3E}">
        <p14:creationId xmlns:p14="http://schemas.microsoft.com/office/powerpoint/2010/main" val="209342038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6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82010" y="6165334"/>
            <a:ext cx="233487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Green Bay,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286000" y="6496735"/>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https://www.facebook.com/TheBooyahShed/</a:t>
            </a: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5DA13"/>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5DA13"/>
                </a:solidFill>
                <a:effectLst/>
                <a:uLnTx/>
                <a:uFillTx/>
                <a:latin typeface="Arial" pitchFamily="34" charset="0"/>
                <a:ea typeface="+mn-ea"/>
                <a:cs typeface="+mn-cs"/>
              </a:rPr>
              <a:t>(Belgium)</a:t>
            </a:r>
          </a:p>
        </p:txBody>
      </p:sp>
    </p:spTree>
    <p:extLst>
      <p:ext uri="{BB962C8B-B14F-4D97-AF65-F5344CB8AC3E}">
        <p14:creationId xmlns:p14="http://schemas.microsoft.com/office/powerpoint/2010/main" val="257730199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1"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booyah</a:t>
            </a:r>
            <a:endPar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146877941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77"/>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 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194780944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a:outerShdw dist="107763" dir="2700000" algn="ctr" rotWithShape="0">
            <a:srgbClr val="000000"/>
          </a:outerShdw>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3021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2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44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2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2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0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1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Rectangle 12"/>
          <p:cNvSpPr>
            <a:spLocks noChangeArrowheads="1"/>
          </p:cNvSpPr>
          <p:nvPr/>
        </p:nvSpPr>
        <p:spPr bwMode="auto">
          <a:xfrm>
            <a:off x="666750" y="1489579"/>
            <a:ext cx="7772400" cy="4524315"/>
          </a:xfrm>
          <a:prstGeom prst="rect">
            <a:avLst/>
          </a:prstGeom>
          <a:solidFill>
            <a:schemeClr val="bg1"/>
          </a:solidFill>
          <a:ln w="76200">
            <a:solidFill>
              <a:srgbClr val="FFC000"/>
            </a:solidFill>
            <a:miter lim="800000"/>
            <a:headEnd/>
            <a:tailEnd/>
          </a:ln>
        </p:spPr>
        <p:txBody>
          <a:bodyPr wrap="square" anchor="ctr">
            <a:spAutoFit/>
          </a:bodyPr>
          <a:lstStyle/>
          <a:p>
            <a:pPr algn="ctr">
              <a:lnSpc>
                <a:spcPct val="150000"/>
              </a:lnSpc>
            </a:pPr>
            <a:br>
              <a:rPr lang="en-US" sz="3600" b="1" dirty="0">
                <a:solidFill>
                  <a:srgbClr val="000000"/>
                </a:solidFill>
                <a:latin typeface="Arial"/>
              </a:rPr>
            </a:br>
            <a:r>
              <a:rPr lang="en-US" sz="4000" b="1" dirty="0">
                <a:solidFill>
                  <a:srgbClr val="000000"/>
                </a:solidFill>
                <a:latin typeface="Arial"/>
              </a:rPr>
              <a:t>every region has its own </a:t>
            </a:r>
            <a:br>
              <a:rPr lang="en-US" sz="4000" b="1" dirty="0">
                <a:solidFill>
                  <a:srgbClr val="000000"/>
                </a:solidFill>
                <a:latin typeface="Arial"/>
              </a:rPr>
            </a:br>
            <a:r>
              <a:rPr lang="en-US" sz="4000" b="1" dirty="0">
                <a:solidFill>
                  <a:srgbClr val="000000"/>
                </a:solidFill>
                <a:latin typeface="Arial"/>
              </a:rPr>
              <a:t>local cultures, </a:t>
            </a:r>
            <a:br>
              <a:rPr lang="en-US" sz="4000" b="1" dirty="0">
                <a:solidFill>
                  <a:srgbClr val="000000"/>
                </a:solidFill>
                <a:latin typeface="Arial"/>
              </a:rPr>
            </a:br>
            <a:r>
              <a:rPr lang="en-US" sz="4000" b="1" dirty="0">
                <a:solidFill>
                  <a:srgbClr val="000000"/>
                </a:solidFill>
                <a:latin typeface="Arial"/>
              </a:rPr>
              <a:t>or </a:t>
            </a:r>
            <a:r>
              <a:rPr lang="en-US" sz="4000" b="1" dirty="0" err="1">
                <a:solidFill>
                  <a:srgbClr val="000000"/>
                </a:solidFill>
                <a:latin typeface="Arial"/>
              </a:rPr>
              <a:t>microcultures</a:t>
            </a:r>
            <a:r>
              <a:rPr lang="en-US" sz="4000" b="1" dirty="0">
                <a:solidFill>
                  <a:srgbClr val="000000"/>
                </a:solidFill>
                <a:latin typeface="Arial"/>
              </a:rPr>
              <a:t> . . . </a:t>
            </a:r>
          </a:p>
          <a:p>
            <a:pPr algn="ctr">
              <a:lnSpc>
                <a:spcPct val="150000"/>
              </a:lnSpc>
            </a:pPr>
            <a:endParaRPr lang="en-US" sz="3600" b="1" dirty="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18199452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1" name="AutoShape 3"/>
          <p:cNvSpPr>
            <a:spLocks noChangeArrowheads="1"/>
          </p:cNvSpPr>
          <p:nvPr/>
        </p:nvSpPr>
        <p:spPr bwMode="auto">
          <a:xfrm>
            <a:off x="2533653" y="394352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2" name="AutoShape 4"/>
          <p:cNvSpPr>
            <a:spLocks noChangeArrowheads="1"/>
          </p:cNvSpPr>
          <p:nvPr/>
        </p:nvSpPr>
        <p:spPr bwMode="auto">
          <a:xfrm flipV="1">
            <a:off x="1847852" y="486744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43014" name="AutoShape 6"/>
          <p:cNvSpPr>
            <a:spLocks noChangeArrowheads="1"/>
          </p:cNvSpPr>
          <p:nvPr/>
        </p:nvSpPr>
        <p:spPr bwMode="auto">
          <a:xfrm>
            <a:off x="2495550" y="46102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5" name="AutoShape 7"/>
          <p:cNvSpPr>
            <a:spLocks noChangeArrowheads="1"/>
          </p:cNvSpPr>
          <p:nvPr/>
        </p:nvSpPr>
        <p:spPr bwMode="auto">
          <a:xfrm>
            <a:off x="3181350" y="501032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6" name="AutoShape 8"/>
          <p:cNvSpPr>
            <a:spLocks noChangeArrowheads="1"/>
          </p:cNvSpPr>
          <p:nvPr/>
        </p:nvSpPr>
        <p:spPr bwMode="auto">
          <a:xfrm>
            <a:off x="3238501" y="52960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43017" name="AutoShape 9"/>
          <p:cNvSpPr>
            <a:spLocks noChangeArrowheads="1"/>
          </p:cNvSpPr>
          <p:nvPr/>
        </p:nvSpPr>
        <p:spPr bwMode="auto">
          <a:xfrm>
            <a:off x="2724150" y="533417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2800" b="1" dirty="0">
              <a:solidFill>
                <a:srgbClr val="000000"/>
              </a:solidFill>
              <a:latin typeface="Arial"/>
            </a:endParaRPr>
          </a:p>
          <a:p>
            <a:pPr algn="ctr">
              <a:lnSpc>
                <a:spcPct val="150000"/>
              </a:lnSpc>
            </a:pPr>
            <a:r>
              <a:rPr lang="en-US" sz="2800" b="1" dirty="0">
                <a:solidFill>
                  <a:srgbClr val="000000"/>
                </a:solidFill>
                <a:latin typeface="Arial"/>
              </a:rPr>
              <a:t>even in places like Minnesota</a:t>
            </a:r>
          </a:p>
          <a:p>
            <a:pPr algn="ctr">
              <a:lnSpc>
                <a:spcPct val="150000"/>
              </a:lnSpc>
            </a:pPr>
            <a:r>
              <a:rPr lang="en-US" sz="2800" b="1" dirty="0">
                <a:solidFill>
                  <a:srgbClr val="000000"/>
                </a:solidFill>
                <a:latin typeface="Arial"/>
              </a:rPr>
              <a:t>there are many </a:t>
            </a:r>
            <a:r>
              <a:rPr lang="en-US" sz="2800" b="1" dirty="0" err="1">
                <a:solidFill>
                  <a:srgbClr val="000000"/>
                </a:solidFill>
                <a:latin typeface="Arial"/>
              </a:rPr>
              <a:t>microcultures</a:t>
            </a:r>
            <a:r>
              <a:rPr lang="en-US" sz="2800" b="1" dirty="0">
                <a:solidFill>
                  <a:srgbClr val="000000"/>
                </a:solidFill>
                <a:latin typeface="Arial"/>
              </a:rPr>
              <a:t> . . .</a:t>
            </a:r>
          </a:p>
          <a:p>
            <a:pPr algn="ctr"/>
            <a:endParaRPr lang="en-US" sz="1200" b="1" dirty="0">
              <a:solidFill>
                <a:srgbClr val="000000"/>
              </a:solidFill>
              <a:latin typeface="Arial"/>
            </a:endParaRPr>
          </a:p>
          <a:p>
            <a:pPr algn="ctr"/>
            <a:endParaRPr lang="en-US" sz="1200" b="1" dirty="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389246587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1683963" y="3875172"/>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a:solidFill>
                  <a:srgbClr val="000000"/>
                </a:solidFill>
                <a:latin typeface="Arial" pitchFamily="34" charset="0"/>
              </a:rPr>
              <a:t>as we have seen,</a:t>
            </a:r>
          </a:p>
          <a:p>
            <a:pPr algn="ctr"/>
            <a:r>
              <a:rPr lang="en-US" sz="3200" b="1" dirty="0">
                <a:solidFill>
                  <a:srgbClr val="000000"/>
                </a:solidFill>
                <a:latin typeface="Arial" pitchFamily="34" charset="0"/>
              </a:rPr>
              <a:t>local groups generally strive to preserve their cultural identity, for e.g.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95280690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Around Europe</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0815120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28" y="477388"/>
            <a:ext cx="8229600" cy="590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0141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31042"/>
            <a:ext cx="6705600" cy="276225"/>
          </a:xfrm>
          <a:prstGeom prst="rect">
            <a:avLst/>
          </a:prstGeom>
          <a:noFill/>
          <a:ln w="9525">
            <a:noFill/>
            <a:miter lim="800000"/>
            <a:headEnd/>
            <a:tailEnd/>
          </a:ln>
        </p:spPr>
        <p:txBody>
          <a:bodyPr>
            <a:spAutoFit/>
          </a:bodyPr>
          <a:lstStyle/>
          <a:p>
            <a:pPr algn="ctr"/>
            <a:r>
              <a:rPr lang="en-US" sz="1200" i="1" dirty="0">
                <a:solidFill>
                  <a:prstClr val="black"/>
                </a:solidFill>
                <a:cs typeface="Arial" charset="0"/>
              </a:rPr>
              <a:t>The Haggis: A Little History, </a:t>
            </a:r>
            <a:r>
              <a:rPr lang="en-US" sz="1200" dirty="0">
                <a:solidFill>
                  <a:prstClr val="black"/>
                </a:solidFill>
                <a:latin typeface="Calibri" pitchFamily="34" charset="0"/>
              </a:rPr>
              <a:t>Pelican</a:t>
            </a:r>
            <a:r>
              <a:rPr lang="en-US" sz="1200" dirty="0">
                <a:solidFill>
                  <a:prstClr val="black"/>
                </a:solidFill>
                <a:cs typeface="Arial" charset="0"/>
              </a:rPr>
              <a:t>, 1998</a:t>
            </a:r>
          </a:p>
        </p:txBody>
      </p:sp>
      <p:pic>
        <p:nvPicPr>
          <p:cNvPr id="115715" name="Picture 2"/>
          <p:cNvPicPr>
            <a:picLocks noChangeAspect="1" noChangeArrowheads="1"/>
          </p:cNvPicPr>
          <p:nvPr/>
        </p:nvPicPr>
        <p:blipFill>
          <a:blip r:embed="rId2" cstate="print"/>
          <a:srcRect/>
          <a:stretch>
            <a:fillRect/>
          </a:stretch>
        </p:blipFill>
        <p:spPr bwMode="auto">
          <a:xfrm>
            <a:off x="1585913" y="381000"/>
            <a:ext cx="5943600" cy="5943600"/>
          </a:xfrm>
          <a:prstGeom prst="rect">
            <a:avLst/>
          </a:prstGeom>
          <a:noFill/>
          <a:ln w="9525">
            <a:noFill/>
            <a:miter lim="800000"/>
            <a:headEnd/>
            <a:tailEnd/>
          </a:ln>
        </p:spPr>
      </p:pic>
    </p:spTree>
    <p:extLst>
      <p:ext uri="{BB962C8B-B14F-4D97-AF65-F5344CB8AC3E}">
        <p14:creationId xmlns:p14="http://schemas.microsoft.com/office/powerpoint/2010/main" val="2301947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0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sociocultural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biophysical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archaeological</a:t>
            </a:r>
          </a:p>
          <a:p>
            <a:pPr indent="347663" eaLnBrk="0" hangingPunct="0">
              <a:lnSpc>
                <a:spcPct val="160000"/>
              </a:lnSpc>
              <a:buFontTx/>
              <a:buChar char="•"/>
              <a:tabLst>
                <a:tab pos="231775" algn="l"/>
              </a:tabLst>
              <a:defRPr/>
            </a:pPr>
            <a:r>
              <a:rPr kumimoji="1" lang="en-US" sz="3200" b="1" dirty="0" err="1">
                <a:solidFill>
                  <a:srgbClr val="FFFFFF"/>
                </a:solidFill>
                <a:latin typeface="Verdana" pitchFamily="34" charset="0"/>
              </a:rPr>
              <a:t>linguistical</a:t>
            </a:r>
            <a:endParaRPr kumimoji="1" lang="en-US" sz="3200" b="1" dirty="0">
              <a:solidFill>
                <a:srgbClr val="FFFFFF"/>
              </a:solidFill>
              <a:latin typeface="Verdana" pitchFamily="34" charset="0"/>
            </a:endParaRPr>
          </a:p>
        </p:txBody>
      </p:sp>
      <p:sp>
        <p:nvSpPr>
          <p:cNvPr id="6" name="Rectangle 5"/>
          <p:cNvSpPr/>
          <p:nvPr/>
        </p:nvSpPr>
        <p:spPr>
          <a:xfrm>
            <a:off x="4032905" y="5896428"/>
            <a:ext cx="1168910" cy="369332"/>
          </a:xfrm>
          <a:prstGeom prst="rect">
            <a:avLst/>
          </a:prstGeom>
        </p:spPr>
        <p:txBody>
          <a:bodyPr wrap="none">
            <a:spAutoFit/>
          </a:bodyPr>
          <a:lstStyle/>
          <a:p>
            <a:r>
              <a:rPr kumimoji="1" lang="en-US" b="1" dirty="0">
                <a:solidFill>
                  <a:srgbClr val="FFFFFF"/>
                </a:solidFill>
                <a:latin typeface="Verdana" pitchFamily="34" charset="0"/>
              </a:rPr>
              <a:t>aspects</a:t>
            </a:r>
            <a:endParaRPr lang="en-US" dirty="0">
              <a:solidFill>
                <a:srgbClr val="000000"/>
              </a:solidFill>
            </a:endParaRP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a:solidFill>
                  <a:schemeClr val="bg1">
                    <a:lumMod val="65000"/>
                  </a:schemeClr>
                </a:solidFill>
                <a:latin typeface="Verdana" pitchFamily="34" charset="0"/>
              </a:rPr>
              <a:t>Anthropology of Europe</a:t>
            </a:r>
            <a:br>
              <a:rPr kumimoji="1" lang="en-US" sz="4000" b="1" dirty="0">
                <a:solidFill>
                  <a:schemeClr val="bg1">
                    <a:lumMod val="65000"/>
                  </a:schemeClr>
                </a:solidFill>
                <a:latin typeface="Verdana" pitchFamily="34" charset="0"/>
              </a:rPr>
            </a:br>
            <a:r>
              <a:rPr kumimoji="1" lang="en-US" sz="1600" b="1" dirty="0">
                <a:solidFill>
                  <a:schemeClr val="bg1">
                    <a:lumMod val="65000"/>
                  </a:schemeClr>
                </a:solidFill>
                <a:latin typeface="Verdana" pitchFamily="34" charset="0"/>
              </a:rPr>
              <a:t>and their . . .</a:t>
            </a:r>
            <a:endParaRPr kumimoji="1" lang="en-US" sz="1200" b="1" dirty="0">
              <a:solidFill>
                <a:schemeClr val="bg1">
                  <a:lumMod val="65000"/>
                </a:schemeClr>
              </a:solidFill>
              <a:latin typeface="Verdana" pitchFamily="34" charset="0"/>
            </a:endParaRPr>
          </a:p>
        </p:txBody>
      </p:sp>
      <p:sp>
        <p:nvSpPr>
          <p:cNvPr id="8" name="Rectangle 3"/>
          <p:cNvSpPr>
            <a:spLocks noChangeArrowheads="1"/>
          </p:cNvSpPr>
          <p:nvPr/>
        </p:nvSpPr>
        <p:spPr bwMode="auto">
          <a:xfrm>
            <a:off x="711200" y="602279"/>
            <a:ext cx="7721600" cy="523220"/>
          </a:xfrm>
          <a:prstGeom prst="rect">
            <a:avLst/>
          </a:prstGeom>
          <a:noFill/>
          <a:ln w="28575">
            <a:noFill/>
            <a:miter lim="800000"/>
            <a:headEnd/>
            <a:tailEnd/>
          </a:ln>
        </p:spPr>
        <p:txBody>
          <a:bodyPr wrap="square" anchor="ctr">
            <a:spAutoFit/>
          </a:bodyPr>
          <a:lstStyle/>
          <a:p>
            <a:pPr algn="ctr" eaLnBrk="0" hangingPunct="0"/>
            <a:r>
              <a:rPr kumimoji="1" lang="en-US" sz="2800" b="1" dirty="0">
                <a:solidFill>
                  <a:schemeClr val="bg1">
                    <a:lumMod val="65000"/>
                  </a:schemeClr>
                </a:solidFill>
              </a:rPr>
              <a:t>So . . . we’re going to have a look at the . . . </a:t>
            </a:r>
          </a:p>
        </p:txBody>
      </p:sp>
    </p:spTree>
    <p:extLst>
      <p:ext uri="{BB962C8B-B14F-4D97-AF65-F5344CB8AC3E}">
        <p14:creationId xmlns:p14="http://schemas.microsoft.com/office/powerpoint/2010/main" val="129801735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885369" y="1658275"/>
            <a:ext cx="7315200" cy="4284250"/>
          </a:xfrm>
          <a:prstGeom prst="rect">
            <a:avLst/>
          </a:prstGeom>
          <a:noFill/>
          <a:ln w="9525">
            <a:noFill/>
            <a:miter lim="800000"/>
            <a:headEnd/>
            <a:tailEnd/>
          </a:ln>
        </p:spPr>
        <p:txBody>
          <a:bodyPr>
            <a:spAutoFit/>
          </a:bodyPr>
          <a:lstStyle/>
          <a:p>
            <a:pPr algn="ctr">
              <a:spcBef>
                <a:spcPct val="20000"/>
              </a:spcBef>
            </a:pPr>
            <a:r>
              <a:rPr lang="en-US" sz="5400" b="1" i="1" dirty="0">
                <a:solidFill>
                  <a:srgbClr val="000000"/>
                </a:solidFill>
                <a:latin typeface="Verdana" pitchFamily="34" charset="0"/>
              </a:rPr>
              <a:t>haggis</a:t>
            </a:r>
          </a:p>
          <a:p>
            <a:pPr algn="ctr">
              <a:spcBef>
                <a:spcPct val="20000"/>
              </a:spcBef>
            </a:pPr>
            <a:r>
              <a:rPr lang="en-US" sz="5400" b="1" i="1" dirty="0" err="1">
                <a:solidFill>
                  <a:srgbClr val="000000"/>
                </a:solidFill>
                <a:latin typeface="Verdana" pitchFamily="34" charset="0"/>
              </a:rPr>
              <a:t>Finnan</a:t>
            </a:r>
            <a:r>
              <a:rPr lang="en-US" sz="5400" b="1" i="1" dirty="0">
                <a:solidFill>
                  <a:srgbClr val="000000"/>
                </a:solidFill>
                <a:latin typeface="Verdana" pitchFamily="34" charset="0"/>
              </a:rPr>
              <a:t> </a:t>
            </a:r>
            <a:r>
              <a:rPr lang="en-US" sz="5400" b="1" i="1" dirty="0" err="1">
                <a:solidFill>
                  <a:srgbClr val="000000"/>
                </a:solidFill>
                <a:latin typeface="Verdana" pitchFamily="34" charset="0"/>
              </a:rPr>
              <a:t>Haddie</a:t>
            </a:r>
            <a:endParaRPr lang="en-US" sz="5400" b="1" i="1" dirty="0">
              <a:solidFill>
                <a:srgbClr val="000000"/>
              </a:solidFill>
              <a:latin typeface="Verdana" pitchFamily="34" charset="0"/>
            </a:endParaRPr>
          </a:p>
          <a:p>
            <a:pPr algn="ctr">
              <a:spcBef>
                <a:spcPct val="20000"/>
              </a:spcBef>
            </a:pPr>
            <a:r>
              <a:rPr lang="en-US" sz="5400" b="1" i="1" dirty="0" err="1">
                <a:solidFill>
                  <a:srgbClr val="000000"/>
                </a:solidFill>
                <a:latin typeface="Verdana" pitchFamily="34" charset="0"/>
              </a:rPr>
              <a:t>spurtle</a:t>
            </a:r>
            <a:br>
              <a:rPr lang="en-US" sz="5400" b="1" i="1" dirty="0">
                <a:solidFill>
                  <a:srgbClr val="000000"/>
                </a:solidFill>
                <a:latin typeface="Verdana" pitchFamily="34" charset="0"/>
              </a:rPr>
            </a:br>
            <a:r>
              <a:rPr lang="en-US" sz="2400" dirty="0">
                <a:solidFill>
                  <a:srgbClr val="000000"/>
                </a:solidFill>
                <a:latin typeface="Verdana" pitchFamily="34" charset="0"/>
              </a:rPr>
              <a:t>( a.k.a. </a:t>
            </a:r>
            <a:r>
              <a:rPr lang="en-US" sz="2400" i="1" dirty="0" err="1">
                <a:solidFill>
                  <a:srgbClr val="000000"/>
                </a:solidFill>
                <a:latin typeface="Verdana" pitchFamily="34" charset="0"/>
              </a:rPr>
              <a:t>theevil</a:t>
            </a:r>
            <a:r>
              <a:rPr lang="en-US" sz="2400" dirty="0">
                <a:solidFill>
                  <a:srgbClr val="000000"/>
                </a:solidFill>
                <a:latin typeface="Verdana" pitchFamily="34" charset="0"/>
              </a:rPr>
              <a:t>)</a:t>
            </a:r>
          </a:p>
          <a:p>
            <a:pPr algn="ctr">
              <a:spcBef>
                <a:spcPct val="20000"/>
              </a:spcBef>
            </a:pPr>
            <a:r>
              <a:rPr lang="en-US" sz="5400" b="1" i="1" dirty="0" err="1">
                <a:solidFill>
                  <a:srgbClr val="000000"/>
                </a:solidFill>
                <a:latin typeface="Verdana" pitchFamily="34" charset="0"/>
              </a:rPr>
              <a:t>cullen</a:t>
            </a:r>
            <a:r>
              <a:rPr lang="en-US" sz="5400" b="1" i="1" dirty="0">
                <a:solidFill>
                  <a:srgbClr val="000000"/>
                </a:solidFill>
                <a:latin typeface="Verdana" pitchFamily="34" charset="0"/>
              </a:rPr>
              <a:t> skink</a:t>
            </a:r>
            <a:endParaRPr lang="en-US" sz="5400" dirty="0">
              <a:solidFill>
                <a:srgbClr val="000000"/>
              </a:solidFill>
              <a:latin typeface="Verdana" pitchFamily="34" charset="0"/>
            </a:endParaRPr>
          </a:p>
        </p:txBody>
      </p:sp>
    </p:spTree>
    <p:extLst>
      <p:ext uri="{BB962C8B-B14F-4D97-AF65-F5344CB8AC3E}">
        <p14:creationId xmlns:p14="http://schemas.microsoft.com/office/powerpoint/2010/main" val="36521258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2"/>
              </a:rPr>
              <a:t>http://en.wikipedia.org/wiki/Haggis</a:t>
            </a:r>
            <a:endParaRPr lang="en-US" sz="800" dirty="0">
              <a:solidFill>
                <a:srgbClr val="FFFFFF"/>
              </a:solidFill>
              <a:cs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Tree>
    <p:extLst>
      <p:ext uri="{BB962C8B-B14F-4D97-AF65-F5344CB8AC3E}">
        <p14:creationId xmlns:p14="http://schemas.microsoft.com/office/powerpoint/2010/main" val="92361189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4514" y="203196"/>
            <a:ext cx="9144000" cy="6092190"/>
          </a:xfrm>
          <a:prstGeom prst="rect">
            <a:avLst/>
          </a:prstGeom>
          <a:noFill/>
          <a:ln w="9525">
            <a:noFill/>
            <a:miter lim="800000"/>
            <a:headEnd/>
            <a:tailEnd/>
          </a:ln>
        </p:spPr>
      </p:pic>
      <p:sp>
        <p:nvSpPr>
          <p:cNvPr id="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3"/>
              </a:rPr>
              <a:t>http://en.wikipedia.org/wiki/Spurtle</a:t>
            </a:r>
            <a:endParaRPr lang="en-US" sz="800" dirty="0">
              <a:solidFill>
                <a:srgbClr val="FFFFFF"/>
              </a:solidFill>
              <a:cs typeface="Arial" charset="0"/>
            </a:endParaRPr>
          </a:p>
        </p:txBody>
      </p:sp>
      <p:sp>
        <p:nvSpPr>
          <p:cNvPr id="5" name="Text Box 12"/>
          <p:cNvSpPr txBox="1">
            <a:spLocks noChangeArrowheads="1"/>
          </p:cNvSpPr>
          <p:nvPr/>
        </p:nvSpPr>
        <p:spPr bwMode="auto">
          <a:xfrm>
            <a:off x="3707591" y="5410280"/>
            <a:ext cx="1709122" cy="584775"/>
          </a:xfrm>
          <a:prstGeom prst="rect">
            <a:avLst/>
          </a:prstGeom>
          <a:noFill/>
          <a:ln w="9525">
            <a:noFill/>
            <a:miter lim="800000"/>
            <a:headEnd/>
            <a:tailEnd/>
          </a:ln>
        </p:spPr>
        <p:txBody>
          <a:bodyPr wrap="none">
            <a:spAutoFit/>
          </a:bodyPr>
          <a:lstStyle/>
          <a:p>
            <a:pPr algn="ctr">
              <a:spcBef>
                <a:spcPct val="20000"/>
              </a:spcBef>
            </a:pPr>
            <a:r>
              <a:rPr lang="en-US" sz="3200" b="1" dirty="0">
                <a:solidFill>
                  <a:srgbClr val="000000"/>
                </a:solidFill>
                <a:latin typeface="Verdana" pitchFamily="34" charset="0"/>
              </a:rPr>
              <a:t>haggis</a:t>
            </a:r>
          </a:p>
        </p:txBody>
      </p:sp>
    </p:spTree>
    <p:extLst>
      <p:ext uri="{BB962C8B-B14F-4D97-AF65-F5344CB8AC3E}">
        <p14:creationId xmlns:p14="http://schemas.microsoft.com/office/powerpoint/2010/main" val="389254873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4514" y="203196"/>
            <a:ext cx="9144000" cy="6092190"/>
          </a:xfrm>
          <a:prstGeom prst="rect">
            <a:avLst/>
          </a:prstGeom>
          <a:noFill/>
          <a:ln w="9525">
            <a:noFill/>
            <a:miter lim="800000"/>
            <a:headEnd/>
            <a:tailEnd/>
          </a:ln>
        </p:spPr>
      </p:pic>
      <p:sp>
        <p:nvSpPr>
          <p:cNvPr id="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3"/>
              </a:rPr>
              <a:t>http://en.wikipedia.org/wiki/Spurtle</a:t>
            </a:r>
            <a:endParaRPr lang="en-US" sz="800" dirty="0">
              <a:solidFill>
                <a:srgbClr val="FFFFFF"/>
              </a:solidFill>
              <a:cs typeface="Arial" charset="0"/>
            </a:endParaRPr>
          </a:p>
        </p:txBody>
      </p:sp>
      <p:sp>
        <p:nvSpPr>
          <p:cNvPr id="5" name="Text Box 12"/>
          <p:cNvSpPr txBox="1">
            <a:spLocks noChangeArrowheads="1"/>
          </p:cNvSpPr>
          <p:nvPr/>
        </p:nvSpPr>
        <p:spPr bwMode="auto">
          <a:xfrm>
            <a:off x="3707591" y="5410280"/>
            <a:ext cx="1709122" cy="584775"/>
          </a:xfrm>
          <a:prstGeom prst="rect">
            <a:avLst/>
          </a:prstGeom>
          <a:noFill/>
          <a:ln w="9525">
            <a:noFill/>
            <a:miter lim="800000"/>
            <a:headEnd/>
            <a:tailEnd/>
          </a:ln>
        </p:spPr>
        <p:txBody>
          <a:bodyPr wrap="none">
            <a:spAutoFit/>
          </a:bodyPr>
          <a:lstStyle/>
          <a:p>
            <a:pPr algn="ctr">
              <a:spcBef>
                <a:spcPct val="20000"/>
              </a:spcBef>
            </a:pPr>
            <a:r>
              <a:rPr lang="en-US" sz="3200" b="1" dirty="0">
                <a:solidFill>
                  <a:srgbClr val="000000"/>
                </a:solidFill>
                <a:latin typeface="Verdana" pitchFamily="34" charset="0"/>
              </a:rPr>
              <a:t>haggis</a:t>
            </a:r>
          </a:p>
        </p:txBody>
      </p:sp>
      <p:sp>
        <p:nvSpPr>
          <p:cNvPr id="6" name="TextBox 5"/>
          <p:cNvSpPr txBox="1">
            <a:spLocks noChangeArrowheads="1"/>
          </p:cNvSpPr>
          <p:nvPr/>
        </p:nvSpPr>
        <p:spPr bwMode="auto">
          <a:xfrm>
            <a:off x="685799" y="3611182"/>
            <a:ext cx="7772400" cy="156966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solidFill>
                  <a:srgbClr val="000000"/>
                </a:solidFill>
                <a:latin typeface="Arial" pitchFamily="34" charset="0"/>
              </a:rPr>
              <a:t>Food Trivia: The United State Government agencies does not allow “real” haggis to be sold in the United States</a:t>
            </a:r>
          </a:p>
        </p:txBody>
      </p:sp>
    </p:spTree>
    <p:extLst>
      <p:ext uri="{BB962C8B-B14F-4D97-AF65-F5344CB8AC3E}">
        <p14:creationId xmlns:p14="http://schemas.microsoft.com/office/powerpoint/2010/main" val="199901402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2"/>
              </a:rPr>
              <a:t>http://en.wikipedia.org/wiki/Finnan_haddie</a:t>
            </a:r>
            <a:endParaRPr lang="en-US" sz="800" dirty="0">
              <a:solidFill>
                <a:srgbClr val="FFFFFF"/>
              </a:solidFill>
              <a:cs typeface="Arial" charset="0"/>
            </a:endParaRPr>
          </a:p>
        </p:txBody>
      </p:sp>
      <p:pic>
        <p:nvPicPr>
          <p:cNvPr id="6147" name="Picture 3"/>
          <p:cNvPicPr>
            <a:picLocks noChangeAspect="1" noChangeArrowheads="1"/>
          </p:cNvPicPr>
          <p:nvPr/>
        </p:nvPicPr>
        <p:blipFill>
          <a:blip r:embed="rId3" cstate="print"/>
          <a:srcRect/>
          <a:stretch>
            <a:fillRect/>
          </a:stretch>
        </p:blipFill>
        <p:spPr bwMode="auto">
          <a:xfrm>
            <a:off x="2673129" y="425913"/>
            <a:ext cx="3806406" cy="5715000"/>
          </a:xfrm>
          <a:prstGeom prst="rect">
            <a:avLst/>
          </a:prstGeom>
          <a:noFill/>
          <a:ln w="9525">
            <a:noFill/>
            <a:miter lim="800000"/>
            <a:headEnd/>
            <a:tailEnd/>
          </a:ln>
        </p:spPr>
      </p:pic>
      <p:sp>
        <p:nvSpPr>
          <p:cNvPr id="6" name="Text Box 12"/>
          <p:cNvSpPr txBox="1">
            <a:spLocks noChangeArrowheads="1"/>
          </p:cNvSpPr>
          <p:nvPr/>
        </p:nvSpPr>
        <p:spPr bwMode="auto">
          <a:xfrm>
            <a:off x="2817968" y="5410280"/>
            <a:ext cx="3488455" cy="584775"/>
          </a:xfrm>
          <a:prstGeom prst="rect">
            <a:avLst/>
          </a:prstGeom>
          <a:noFill/>
          <a:ln w="9525">
            <a:noFill/>
            <a:miter lim="800000"/>
            <a:headEnd/>
            <a:tailEnd/>
          </a:ln>
        </p:spPr>
        <p:txBody>
          <a:bodyPr wrap="none">
            <a:spAutoFit/>
          </a:bodyPr>
          <a:lstStyle/>
          <a:p>
            <a:pPr algn="ctr">
              <a:spcBef>
                <a:spcPct val="20000"/>
              </a:spcBef>
            </a:pPr>
            <a:r>
              <a:rPr lang="en-US" sz="3200" b="1" dirty="0" err="1">
                <a:solidFill>
                  <a:srgbClr val="000000"/>
                </a:solidFill>
                <a:latin typeface="Verdana" pitchFamily="34" charset="0"/>
              </a:rPr>
              <a:t>Finnan</a:t>
            </a:r>
            <a:r>
              <a:rPr lang="en-US" sz="3200" b="1" dirty="0">
                <a:solidFill>
                  <a:srgbClr val="000000"/>
                </a:solidFill>
                <a:latin typeface="Verdana" pitchFamily="34" charset="0"/>
              </a:rPr>
              <a:t> </a:t>
            </a:r>
            <a:r>
              <a:rPr lang="en-US" sz="3200" b="1" dirty="0" err="1">
                <a:solidFill>
                  <a:srgbClr val="000000"/>
                </a:solidFill>
                <a:latin typeface="Verdana" pitchFamily="34" charset="0"/>
              </a:rPr>
              <a:t>Haddie</a:t>
            </a:r>
            <a:endParaRPr lang="en-US" sz="3200" b="1" dirty="0">
              <a:solidFill>
                <a:srgbClr val="000000"/>
              </a:solidFill>
              <a:latin typeface="Verdana" pitchFamily="34" charset="0"/>
            </a:endParaRPr>
          </a:p>
        </p:txBody>
      </p:sp>
    </p:spTree>
    <p:extLst>
      <p:ext uri="{BB962C8B-B14F-4D97-AF65-F5344CB8AC3E}">
        <p14:creationId xmlns:p14="http://schemas.microsoft.com/office/powerpoint/2010/main" val="184485242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2"/>
              </a:rPr>
              <a:t>http://en.wikipedia.org/wiki/Finnan_haddie</a:t>
            </a:r>
            <a:endParaRPr lang="en-US" sz="800" dirty="0">
              <a:solidFill>
                <a:srgbClr val="FFFFFF"/>
              </a:solidFill>
              <a:cs typeface="Arial" charset="0"/>
            </a:endParaRPr>
          </a:p>
        </p:txBody>
      </p:sp>
      <p:pic>
        <p:nvPicPr>
          <p:cNvPr id="4098" name="Picture 2"/>
          <p:cNvPicPr>
            <a:picLocks noChangeAspect="1" noChangeArrowheads="1"/>
          </p:cNvPicPr>
          <p:nvPr/>
        </p:nvPicPr>
        <p:blipFill>
          <a:blip r:embed="rId3" cstate="print"/>
          <a:srcRect/>
          <a:stretch>
            <a:fillRect/>
          </a:stretch>
        </p:blipFill>
        <p:spPr bwMode="auto">
          <a:xfrm>
            <a:off x="682172" y="1146625"/>
            <a:ext cx="7772400" cy="4857750"/>
          </a:xfrm>
          <a:prstGeom prst="rect">
            <a:avLst/>
          </a:prstGeom>
          <a:noFill/>
          <a:ln w="9525">
            <a:noFill/>
            <a:miter lim="800000"/>
            <a:headEnd/>
            <a:tailEnd/>
          </a:ln>
        </p:spPr>
      </p:pic>
      <p:sp>
        <p:nvSpPr>
          <p:cNvPr id="5" name="TextBox 4"/>
          <p:cNvSpPr txBox="1">
            <a:spLocks noChangeArrowheads="1"/>
          </p:cNvSpPr>
          <p:nvPr/>
        </p:nvSpPr>
        <p:spPr bwMode="auto">
          <a:xfrm>
            <a:off x="685799" y="3611161"/>
            <a:ext cx="77724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sv-SE" sz="2400" b="1" dirty="0">
                <a:solidFill>
                  <a:srgbClr val="000000"/>
                </a:solidFill>
                <a:latin typeface="Arial" pitchFamily="34" charset="0"/>
              </a:rPr>
              <a:t>Finnan Haddie is smoked haddock </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35922292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2"/>
              </a:rPr>
              <a:t>http://en.wikipedia.org/wiki/Finnan_haddie</a:t>
            </a:r>
            <a:endParaRPr lang="en-US" sz="800" dirty="0">
              <a:solidFill>
                <a:srgbClr val="FFFFFF"/>
              </a:solidFill>
              <a:cs typeface="Arial" charset="0"/>
            </a:endParaRPr>
          </a:p>
        </p:txBody>
      </p:sp>
      <p:pic>
        <p:nvPicPr>
          <p:cNvPr id="4098" name="Picture 2"/>
          <p:cNvPicPr>
            <a:picLocks noChangeAspect="1" noChangeArrowheads="1"/>
          </p:cNvPicPr>
          <p:nvPr/>
        </p:nvPicPr>
        <p:blipFill>
          <a:blip r:embed="rId3" cstate="print"/>
          <a:srcRect/>
          <a:stretch>
            <a:fillRect/>
          </a:stretch>
        </p:blipFill>
        <p:spPr bwMode="auto">
          <a:xfrm>
            <a:off x="682172" y="1146625"/>
            <a:ext cx="7772400" cy="4857750"/>
          </a:xfrm>
          <a:prstGeom prst="rect">
            <a:avLst/>
          </a:prstGeom>
          <a:noFill/>
          <a:ln w="9525">
            <a:noFill/>
            <a:miter lim="800000"/>
            <a:headEnd/>
            <a:tailEnd/>
          </a:ln>
        </p:spPr>
      </p:pic>
      <p:sp>
        <p:nvSpPr>
          <p:cNvPr id="5" name="TextBox 4"/>
          <p:cNvSpPr txBox="1">
            <a:spLocks noChangeArrowheads="1"/>
          </p:cNvSpPr>
          <p:nvPr/>
        </p:nvSpPr>
        <p:spPr bwMode="auto">
          <a:xfrm>
            <a:off x="685799" y="3611158"/>
            <a:ext cx="7772400" cy="156966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solidFill>
                  <a:srgbClr val="000000"/>
                </a:solidFill>
                <a:latin typeface="Arial" pitchFamily="34" charset="0"/>
              </a:rPr>
              <a:t>Food Trivia: Its origin is </a:t>
            </a:r>
            <a:r>
              <a:rPr lang="en-US" sz="2400" b="1" dirty="0" err="1">
                <a:solidFill>
                  <a:srgbClr val="000000"/>
                </a:solidFill>
                <a:latin typeface="Arial" pitchFamily="34" charset="0"/>
              </a:rPr>
              <a:t>Findon</a:t>
            </a:r>
            <a:r>
              <a:rPr lang="en-US" sz="2400" b="1" dirty="0">
                <a:solidFill>
                  <a:srgbClr val="000000"/>
                </a:solidFill>
                <a:latin typeface="Arial" pitchFamily="34" charset="0"/>
              </a:rPr>
              <a:t> (or </a:t>
            </a:r>
            <a:r>
              <a:rPr lang="en-US" sz="2400" b="1" dirty="0" err="1">
                <a:solidFill>
                  <a:srgbClr val="000000"/>
                </a:solidFill>
                <a:latin typeface="Arial" pitchFamily="34" charset="0"/>
              </a:rPr>
              <a:t>Finnan</a:t>
            </a:r>
            <a:r>
              <a:rPr lang="en-US" sz="2400" b="1" dirty="0">
                <a:solidFill>
                  <a:srgbClr val="000000"/>
                </a:solidFill>
                <a:latin typeface="Arial" pitchFamily="34" charset="0"/>
              </a:rPr>
              <a:t>) near Aberdeen, Scotland, but found a new home on American shores in the colonies of New England</a:t>
            </a:r>
          </a:p>
        </p:txBody>
      </p:sp>
    </p:spTree>
    <p:extLst>
      <p:ext uri="{BB962C8B-B14F-4D97-AF65-F5344CB8AC3E}">
        <p14:creationId xmlns:p14="http://schemas.microsoft.com/office/powerpoint/2010/main" val="385867425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2"/>
              </a:rPr>
              <a:t>http://marthaandme.wordpress.com/2009/08/07/eating-our-way-across-the-uk/</a:t>
            </a:r>
            <a:endParaRPr lang="en-US" sz="800" dirty="0">
              <a:solidFill>
                <a:srgbClr val="FFFFFF"/>
              </a:solidFill>
              <a:cs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674921" y="319308"/>
            <a:ext cx="7772400" cy="5829300"/>
          </a:xfrm>
          <a:prstGeom prst="rect">
            <a:avLst/>
          </a:prstGeom>
          <a:noFill/>
          <a:ln w="9525">
            <a:noFill/>
            <a:miter lim="800000"/>
            <a:headEnd/>
            <a:tailEnd/>
          </a:ln>
        </p:spPr>
      </p:pic>
      <p:sp>
        <p:nvSpPr>
          <p:cNvPr id="6" name="Text Box 12"/>
          <p:cNvSpPr txBox="1">
            <a:spLocks noChangeArrowheads="1"/>
          </p:cNvSpPr>
          <p:nvPr/>
        </p:nvSpPr>
        <p:spPr bwMode="auto">
          <a:xfrm>
            <a:off x="3043993" y="5410280"/>
            <a:ext cx="3036409" cy="584775"/>
          </a:xfrm>
          <a:prstGeom prst="rect">
            <a:avLst/>
          </a:prstGeom>
          <a:noFill/>
          <a:ln w="9525">
            <a:noFill/>
            <a:miter lim="800000"/>
            <a:headEnd/>
            <a:tailEnd/>
          </a:ln>
        </p:spPr>
        <p:txBody>
          <a:bodyPr wrap="none">
            <a:spAutoFit/>
          </a:bodyPr>
          <a:lstStyle/>
          <a:p>
            <a:pPr algn="ctr">
              <a:spcBef>
                <a:spcPct val="20000"/>
              </a:spcBef>
            </a:pPr>
            <a:r>
              <a:rPr lang="en-US" sz="3200" b="1" dirty="0">
                <a:solidFill>
                  <a:srgbClr val="000000"/>
                </a:solidFill>
                <a:latin typeface="Verdana" pitchFamily="34" charset="0"/>
              </a:rPr>
              <a:t>Cullen Skink</a:t>
            </a:r>
          </a:p>
        </p:txBody>
      </p:sp>
    </p:spTree>
    <p:extLst>
      <p:ext uri="{BB962C8B-B14F-4D97-AF65-F5344CB8AC3E}">
        <p14:creationId xmlns:p14="http://schemas.microsoft.com/office/powerpoint/2010/main" val="19348299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2"/>
              </a:rPr>
              <a:t>http://en.wikipedia.org/wiki/Cullen_Skink</a:t>
            </a:r>
            <a:endParaRPr lang="en-US" sz="800" dirty="0">
              <a:solidFill>
                <a:srgbClr val="FFFFFF"/>
              </a:solidFill>
              <a:cs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82171" y="1146626"/>
            <a:ext cx="7772400" cy="4857750"/>
          </a:xfrm>
          <a:prstGeom prst="rect">
            <a:avLst/>
          </a:prstGeom>
          <a:noFill/>
          <a:ln w="9525">
            <a:noFill/>
            <a:miter lim="800000"/>
            <a:headEnd/>
            <a:tailEnd/>
          </a:ln>
        </p:spPr>
      </p:pic>
    </p:spTree>
    <p:extLst>
      <p:ext uri="{BB962C8B-B14F-4D97-AF65-F5344CB8AC3E}">
        <p14:creationId xmlns:p14="http://schemas.microsoft.com/office/powerpoint/2010/main" val="40546725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89016"/>
            <a:ext cx="6705600" cy="215444"/>
          </a:xfrm>
          <a:prstGeom prst="rect">
            <a:avLst/>
          </a:prstGeom>
          <a:noFill/>
          <a:ln w="9525">
            <a:noFill/>
            <a:miter lim="800000"/>
            <a:headEnd/>
            <a:tailEnd/>
          </a:ln>
        </p:spPr>
        <p:txBody>
          <a:bodyPr>
            <a:spAutoFit/>
          </a:bodyPr>
          <a:lstStyle/>
          <a:p>
            <a:pPr algn="ctr"/>
            <a:r>
              <a:rPr lang="en-US" sz="800" dirty="0">
                <a:solidFill>
                  <a:srgbClr val="FFFFFF"/>
                </a:solidFill>
                <a:cs typeface="Arial" charset="0"/>
                <a:hlinkClick r:id="rId2"/>
              </a:rPr>
              <a:t>http://en.wikipedia.org/wiki/Cullen_Skink</a:t>
            </a:r>
            <a:endParaRPr lang="en-US" sz="800" dirty="0">
              <a:solidFill>
                <a:srgbClr val="FFFFFF"/>
              </a:solidFill>
              <a:cs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82171" y="1146626"/>
            <a:ext cx="7772400" cy="4857750"/>
          </a:xfrm>
          <a:prstGeom prst="rect">
            <a:avLst/>
          </a:prstGeom>
          <a:noFill/>
          <a:ln w="9525">
            <a:noFill/>
            <a:miter lim="800000"/>
            <a:headEnd/>
            <a:tailEnd/>
          </a:ln>
        </p:spPr>
      </p:pic>
      <p:sp>
        <p:nvSpPr>
          <p:cNvPr id="4" name="TextBox 3"/>
          <p:cNvSpPr txBox="1">
            <a:spLocks noChangeArrowheads="1"/>
          </p:cNvSpPr>
          <p:nvPr/>
        </p:nvSpPr>
        <p:spPr bwMode="auto">
          <a:xfrm>
            <a:off x="685799" y="3611206"/>
            <a:ext cx="7772400" cy="1200329"/>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solidFill>
                  <a:srgbClr val="000000"/>
                </a:solidFill>
                <a:latin typeface="Arial" pitchFamily="34" charset="0"/>
              </a:rPr>
              <a:t>Cullen Skink is a thick Scottish soup made of smoked </a:t>
            </a:r>
            <a:r>
              <a:rPr lang="en-US" sz="2400" b="1" dirty="0" err="1">
                <a:solidFill>
                  <a:srgbClr val="000000"/>
                </a:solidFill>
                <a:latin typeface="Arial" pitchFamily="34" charset="0"/>
              </a:rPr>
              <a:t>Finnan</a:t>
            </a:r>
            <a:r>
              <a:rPr lang="en-US" sz="2400" b="1" dirty="0">
                <a:solidFill>
                  <a:srgbClr val="000000"/>
                </a:solidFill>
                <a:latin typeface="Arial" pitchFamily="34" charset="0"/>
              </a:rPr>
              <a:t> </a:t>
            </a:r>
            <a:r>
              <a:rPr lang="en-US" sz="2400" b="1" dirty="0" err="1">
                <a:solidFill>
                  <a:srgbClr val="000000"/>
                </a:solidFill>
                <a:latin typeface="Arial" pitchFamily="34" charset="0"/>
              </a:rPr>
              <a:t>Haddie</a:t>
            </a:r>
            <a:r>
              <a:rPr lang="en-US" sz="2400" b="1" dirty="0">
                <a:solidFill>
                  <a:srgbClr val="000000"/>
                </a:solidFill>
                <a:latin typeface="Arial" pitchFamily="34" charset="0"/>
              </a:rPr>
              <a:t>, potatoes and onions</a:t>
            </a:r>
          </a:p>
        </p:txBody>
      </p:sp>
    </p:spTree>
    <p:extLst>
      <p:ext uri="{BB962C8B-B14F-4D97-AF65-F5344CB8AC3E}">
        <p14:creationId xmlns:p14="http://schemas.microsoft.com/office/powerpoint/2010/main" val="255395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643467" y="3003653"/>
            <a:ext cx="5147733" cy="2752100"/>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2800" b="1" dirty="0">
                <a:solidFill>
                  <a:srgbClr val="FFFFFF"/>
                </a:solidFill>
                <a:latin typeface="Verdana" pitchFamily="34" charset="0"/>
              </a:rPr>
              <a:t>sociocultural</a:t>
            </a:r>
          </a:p>
          <a:p>
            <a:pPr indent="347663" eaLnBrk="0" hangingPunct="0">
              <a:lnSpc>
                <a:spcPct val="160000"/>
              </a:lnSpc>
              <a:buFontTx/>
              <a:buChar char="•"/>
              <a:tabLst>
                <a:tab pos="231775" algn="l"/>
              </a:tabLst>
              <a:defRPr/>
            </a:pPr>
            <a:r>
              <a:rPr kumimoji="1" lang="en-US" sz="2800" b="1" dirty="0">
                <a:solidFill>
                  <a:srgbClr val="FFFFFF"/>
                </a:solidFill>
                <a:latin typeface="Verdana" pitchFamily="34" charset="0"/>
              </a:rPr>
              <a:t>biophysical</a:t>
            </a:r>
          </a:p>
          <a:p>
            <a:pPr indent="347663" eaLnBrk="0" hangingPunct="0">
              <a:lnSpc>
                <a:spcPct val="160000"/>
              </a:lnSpc>
              <a:buFontTx/>
              <a:buChar char="•"/>
              <a:tabLst>
                <a:tab pos="231775" algn="l"/>
              </a:tabLst>
              <a:defRPr/>
            </a:pPr>
            <a:r>
              <a:rPr kumimoji="1" lang="en-US" sz="2800" b="1" dirty="0">
                <a:solidFill>
                  <a:srgbClr val="FFFFFF"/>
                </a:solidFill>
                <a:latin typeface="Verdana" pitchFamily="34" charset="0"/>
              </a:rPr>
              <a:t>archaeological</a:t>
            </a:r>
          </a:p>
          <a:p>
            <a:pPr indent="347663" eaLnBrk="0" hangingPunct="0">
              <a:lnSpc>
                <a:spcPct val="160000"/>
              </a:lnSpc>
              <a:buFontTx/>
              <a:buChar char="•"/>
              <a:tabLst>
                <a:tab pos="231775" algn="l"/>
              </a:tabLst>
              <a:defRPr/>
            </a:pPr>
            <a:r>
              <a:rPr kumimoji="1" lang="en-US" sz="2800" b="1" dirty="0" err="1">
                <a:solidFill>
                  <a:srgbClr val="FFFFFF"/>
                </a:solidFill>
                <a:latin typeface="Verdana" pitchFamily="34" charset="0"/>
              </a:rPr>
              <a:t>linguistical</a:t>
            </a:r>
            <a:endParaRPr kumimoji="1" lang="en-US" sz="2800" b="1" dirty="0">
              <a:solidFill>
                <a:srgbClr val="FFFFFF"/>
              </a:solidFill>
              <a:latin typeface="Verdana" pitchFamily="34" charset="0"/>
            </a:endParaRPr>
          </a:p>
        </p:txBody>
      </p:sp>
      <p:sp>
        <p:nvSpPr>
          <p:cNvPr id="6" name="Rectangle 5"/>
          <p:cNvSpPr/>
          <p:nvPr/>
        </p:nvSpPr>
        <p:spPr>
          <a:xfrm>
            <a:off x="4032905" y="5896428"/>
            <a:ext cx="1168910" cy="369332"/>
          </a:xfrm>
          <a:prstGeom prst="rect">
            <a:avLst/>
          </a:prstGeom>
        </p:spPr>
        <p:txBody>
          <a:bodyPr wrap="none">
            <a:spAutoFit/>
          </a:bodyPr>
          <a:lstStyle/>
          <a:p>
            <a:r>
              <a:rPr kumimoji="1" lang="en-US" b="1" dirty="0">
                <a:solidFill>
                  <a:srgbClr val="FFFFFF">
                    <a:lumMod val="50000"/>
                  </a:srgbClr>
                </a:solidFill>
                <a:latin typeface="Verdana" pitchFamily="34" charset="0"/>
              </a:rPr>
              <a:t>aspects</a:t>
            </a:r>
            <a:endParaRPr lang="en-US" dirty="0">
              <a:solidFill>
                <a:srgbClr val="FFFFFF">
                  <a:lumMod val="50000"/>
                </a:srgbClr>
              </a:solidFill>
            </a:endParaRPr>
          </a:p>
        </p:txBody>
      </p:sp>
      <p:sp>
        <p:nvSpPr>
          <p:cNvPr id="7" name="Rectangle 3"/>
          <p:cNvSpPr>
            <a:spLocks noChangeArrowheads="1"/>
          </p:cNvSpPr>
          <p:nvPr/>
        </p:nvSpPr>
        <p:spPr bwMode="auto">
          <a:xfrm>
            <a:off x="4233333" y="2974619"/>
            <a:ext cx="4605867" cy="2752100"/>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2800" b="1" dirty="0">
                <a:solidFill>
                  <a:srgbClr val="FFFFFF">
                    <a:lumMod val="65000"/>
                  </a:srgbClr>
                </a:solidFill>
                <a:latin typeface="Verdana" pitchFamily="34" charset="0"/>
              </a:rPr>
              <a:t>cultural / social</a:t>
            </a:r>
          </a:p>
          <a:p>
            <a:pPr indent="347663" eaLnBrk="0" hangingPunct="0">
              <a:lnSpc>
                <a:spcPct val="160000"/>
              </a:lnSpc>
              <a:buFontTx/>
              <a:buChar char="•"/>
              <a:tabLst>
                <a:tab pos="231775" algn="l"/>
              </a:tabLst>
              <a:defRPr/>
            </a:pPr>
            <a:r>
              <a:rPr kumimoji="1" lang="en-US" sz="2800" b="1" dirty="0">
                <a:solidFill>
                  <a:srgbClr val="FFFFFF">
                    <a:lumMod val="65000"/>
                  </a:srgbClr>
                </a:solidFill>
                <a:latin typeface="Verdana" pitchFamily="34" charset="0"/>
              </a:rPr>
              <a:t>physical / biological</a:t>
            </a:r>
          </a:p>
          <a:p>
            <a:pPr indent="347663" eaLnBrk="0" hangingPunct="0">
              <a:lnSpc>
                <a:spcPct val="160000"/>
              </a:lnSpc>
              <a:buFontTx/>
              <a:buChar char="•"/>
              <a:tabLst>
                <a:tab pos="231775" algn="l"/>
              </a:tabLst>
              <a:defRPr/>
            </a:pPr>
            <a:r>
              <a:rPr kumimoji="1" lang="en-US" sz="2800" b="1" dirty="0">
                <a:solidFill>
                  <a:srgbClr val="FFFFFF">
                    <a:lumMod val="65000"/>
                  </a:srgbClr>
                </a:solidFill>
                <a:latin typeface="Verdana" pitchFamily="34" charset="0"/>
              </a:rPr>
              <a:t>archaeological</a:t>
            </a:r>
          </a:p>
          <a:p>
            <a:pPr indent="347663" eaLnBrk="0" hangingPunct="0">
              <a:lnSpc>
                <a:spcPct val="160000"/>
              </a:lnSpc>
              <a:buFontTx/>
              <a:buChar char="•"/>
              <a:tabLst>
                <a:tab pos="231775" algn="l"/>
              </a:tabLst>
              <a:defRPr/>
            </a:pPr>
            <a:r>
              <a:rPr kumimoji="1" lang="en-US" sz="2800" b="1" dirty="0" err="1">
                <a:solidFill>
                  <a:srgbClr val="FFFFFF">
                    <a:lumMod val="65000"/>
                  </a:srgbClr>
                </a:solidFill>
                <a:latin typeface="Verdana" pitchFamily="34" charset="0"/>
              </a:rPr>
              <a:t>linguistical</a:t>
            </a:r>
            <a:endParaRPr kumimoji="1" lang="en-US" sz="2800" b="1" dirty="0">
              <a:solidFill>
                <a:srgbClr val="FFFFFF">
                  <a:lumMod val="65000"/>
                </a:srgbClr>
              </a:solidFill>
              <a:latin typeface="Verdana" pitchFamily="34" charset="0"/>
            </a:endParaRPr>
          </a:p>
        </p:txBody>
      </p:sp>
      <p:sp>
        <p:nvSpPr>
          <p:cNvPr id="8" name="Rectangle 3"/>
          <p:cNvSpPr>
            <a:spLocks noChangeArrowheads="1"/>
          </p:cNvSpPr>
          <p:nvPr/>
        </p:nvSpPr>
        <p:spPr bwMode="auto">
          <a:xfrm>
            <a:off x="711200" y="602279"/>
            <a:ext cx="7721600" cy="523220"/>
          </a:xfrm>
          <a:prstGeom prst="rect">
            <a:avLst/>
          </a:prstGeom>
          <a:noFill/>
          <a:ln w="28575">
            <a:noFill/>
            <a:miter lim="800000"/>
            <a:headEnd/>
            <a:tailEnd/>
          </a:ln>
        </p:spPr>
        <p:txBody>
          <a:bodyPr wrap="square" anchor="ctr">
            <a:spAutoFit/>
          </a:bodyPr>
          <a:lstStyle/>
          <a:p>
            <a:pPr algn="ctr" eaLnBrk="0" hangingPunct="0"/>
            <a:r>
              <a:rPr kumimoji="1" lang="en-US" sz="2800" b="1" dirty="0">
                <a:solidFill>
                  <a:schemeClr val="bg1">
                    <a:lumMod val="65000"/>
                  </a:schemeClr>
                </a:solidFill>
              </a:rPr>
              <a:t>So . . . we’re going to have a look at the . . . </a:t>
            </a:r>
          </a:p>
        </p:txBody>
      </p:sp>
      <p:sp>
        <p:nvSpPr>
          <p:cNvPr id="9"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a:solidFill>
                  <a:schemeClr val="bg1">
                    <a:lumMod val="65000"/>
                  </a:schemeClr>
                </a:solidFill>
                <a:latin typeface="Verdana" pitchFamily="34" charset="0"/>
              </a:rPr>
              <a:t>Anthropology of Europe</a:t>
            </a:r>
            <a:br>
              <a:rPr kumimoji="1" lang="en-US" sz="4000" b="1" dirty="0">
                <a:solidFill>
                  <a:schemeClr val="bg1">
                    <a:lumMod val="65000"/>
                  </a:schemeClr>
                </a:solidFill>
                <a:latin typeface="Verdana" pitchFamily="34" charset="0"/>
              </a:rPr>
            </a:br>
            <a:r>
              <a:rPr kumimoji="1" lang="en-US" sz="1600" b="1" dirty="0">
                <a:solidFill>
                  <a:schemeClr val="bg1">
                    <a:lumMod val="65000"/>
                  </a:schemeClr>
                </a:solidFill>
                <a:latin typeface="Verdana" pitchFamily="34" charset="0"/>
              </a:rPr>
              <a:t>and their . . .</a:t>
            </a:r>
            <a:endParaRPr kumimoji="1" lang="en-US" sz="1200" b="1" dirty="0">
              <a:solidFill>
                <a:schemeClr val="bg1">
                  <a:lumMod val="65000"/>
                </a:schemeClr>
              </a:solidFill>
              <a:latin typeface="Verdana" pitchFamily="34" charset="0"/>
            </a:endParaRPr>
          </a:p>
        </p:txBody>
      </p:sp>
    </p:spTree>
    <p:extLst>
      <p:ext uri="{BB962C8B-B14F-4D97-AF65-F5344CB8AC3E}">
        <p14:creationId xmlns:p14="http://schemas.microsoft.com/office/powerpoint/2010/main" val="193278648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490696"/>
            <a:ext cx="6705600" cy="276225"/>
          </a:xfrm>
          <a:prstGeom prst="rect">
            <a:avLst/>
          </a:prstGeom>
          <a:noFill/>
          <a:ln w="9525">
            <a:noFill/>
            <a:miter lim="800000"/>
            <a:headEnd/>
            <a:tailEnd/>
          </a:ln>
        </p:spPr>
        <p:txBody>
          <a:bodyPr>
            <a:spAutoFit/>
          </a:bodyPr>
          <a:lstStyle/>
          <a:p>
            <a:pPr algn="ctr"/>
            <a:r>
              <a:rPr lang="en-US" sz="1200" dirty="0">
                <a:solidFill>
                  <a:srgbClr val="FFFFFF"/>
                </a:solidFill>
                <a:cs typeface="Arial" charset="0"/>
                <a:hlinkClick r:id="rId2"/>
              </a:rPr>
              <a:t>http://en.wikipedia.org/wiki/Spurtle</a:t>
            </a:r>
            <a:endParaRPr lang="en-US" sz="1200" dirty="0">
              <a:solidFill>
                <a:srgbClr val="FFFFFF"/>
              </a:solidFill>
              <a:cs typeface="Arial" charset="0"/>
            </a:endParaRPr>
          </a:p>
        </p:txBody>
      </p:sp>
      <p:pic>
        <p:nvPicPr>
          <p:cNvPr id="2051" name="Picture 3"/>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Tree>
    <p:extLst>
      <p:ext uri="{BB962C8B-B14F-4D97-AF65-F5344CB8AC3E}">
        <p14:creationId xmlns:p14="http://schemas.microsoft.com/office/powerpoint/2010/main" val="291440101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204913" y="6331042"/>
            <a:ext cx="6705600" cy="276225"/>
          </a:xfrm>
          <a:prstGeom prst="rect">
            <a:avLst/>
          </a:prstGeom>
          <a:noFill/>
          <a:ln w="9525">
            <a:noFill/>
            <a:miter lim="800000"/>
            <a:headEnd/>
            <a:tailEnd/>
          </a:ln>
        </p:spPr>
        <p:txBody>
          <a:bodyPr>
            <a:spAutoFit/>
          </a:bodyPr>
          <a:lstStyle/>
          <a:p>
            <a:pPr algn="ctr"/>
            <a:r>
              <a:rPr lang="en-US" sz="1200" dirty="0">
                <a:solidFill>
                  <a:srgbClr val="FFFFFF"/>
                </a:solidFill>
                <a:cs typeface="Arial" charset="0"/>
                <a:hlinkClick r:id="rId2"/>
              </a:rPr>
              <a:t>http://en.wikipedia.org/wiki/Spurtle</a:t>
            </a:r>
            <a:endParaRPr lang="en-US" sz="1200" dirty="0">
              <a:solidFill>
                <a:srgbClr val="FFFFFF"/>
              </a:solidFill>
              <a:cs typeface="Arial" charset="0"/>
            </a:endParaRPr>
          </a:p>
        </p:txBody>
      </p:sp>
      <p:pic>
        <p:nvPicPr>
          <p:cNvPr id="2051" name="Picture 3"/>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4" name="TextBox 3"/>
          <p:cNvSpPr txBox="1">
            <a:spLocks noChangeArrowheads="1"/>
          </p:cNvSpPr>
          <p:nvPr/>
        </p:nvSpPr>
        <p:spPr bwMode="auto">
          <a:xfrm>
            <a:off x="685799" y="3306358"/>
            <a:ext cx="7772400" cy="3046988"/>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solidFill>
                  <a:srgbClr val="000000"/>
                </a:solidFill>
                <a:latin typeface="Arial" pitchFamily="34" charset="0"/>
              </a:rPr>
              <a:t>The </a:t>
            </a:r>
            <a:r>
              <a:rPr lang="en-US" sz="2400" b="1" i="1" dirty="0" err="1">
                <a:solidFill>
                  <a:srgbClr val="000000"/>
                </a:solidFill>
                <a:latin typeface="Arial" pitchFamily="34" charset="0"/>
              </a:rPr>
              <a:t>spurtle</a:t>
            </a:r>
            <a:r>
              <a:rPr lang="en-US" sz="2400" b="1" dirty="0">
                <a:solidFill>
                  <a:srgbClr val="000000"/>
                </a:solidFill>
                <a:latin typeface="Arial" pitchFamily="34" charset="0"/>
              </a:rPr>
              <a:t> (or "</a:t>
            </a:r>
            <a:r>
              <a:rPr lang="en-US" sz="2400" b="1" i="1" dirty="0" err="1">
                <a:solidFill>
                  <a:srgbClr val="000000"/>
                </a:solidFill>
                <a:latin typeface="Arial" pitchFamily="34" charset="0"/>
              </a:rPr>
              <a:t>spirtle</a:t>
            </a:r>
            <a:r>
              <a:rPr lang="en-US" sz="2400" b="1" dirty="0">
                <a:solidFill>
                  <a:srgbClr val="000000"/>
                </a:solidFill>
                <a:latin typeface="Arial" pitchFamily="34" charset="0"/>
              </a:rPr>
              <a:t>") is a Scots kitchen tool, dating from at least the fifteenth century. It was originally a flat, wooden, spatula-like utensil, used for flipping oatcakes on a hot griddle. </a:t>
            </a:r>
          </a:p>
          <a:p>
            <a:pPr algn="ctr"/>
            <a:endParaRPr lang="en-US" sz="2400" b="1" dirty="0">
              <a:solidFill>
                <a:srgbClr val="000000"/>
              </a:solidFill>
              <a:latin typeface="Arial" pitchFamily="34" charset="0"/>
            </a:endParaRPr>
          </a:p>
          <a:p>
            <a:pPr algn="ctr"/>
            <a:r>
              <a:rPr lang="en-US" sz="2400" b="1" dirty="0">
                <a:solidFill>
                  <a:srgbClr val="000000"/>
                </a:solidFill>
                <a:latin typeface="Arial" pitchFamily="34" charset="0"/>
              </a:rPr>
              <a:t>This terminology is now confined to </a:t>
            </a:r>
          </a:p>
          <a:p>
            <a:pPr algn="ctr"/>
            <a:r>
              <a:rPr lang="en-US" sz="2400" b="1" dirty="0">
                <a:solidFill>
                  <a:srgbClr val="000000"/>
                </a:solidFill>
                <a:latin typeface="Arial" pitchFamily="34" charset="0"/>
              </a:rPr>
              <a:t>Angus and </a:t>
            </a:r>
            <a:r>
              <a:rPr lang="en-US" sz="2400" b="1" dirty="0" err="1">
                <a:solidFill>
                  <a:srgbClr val="000000"/>
                </a:solidFill>
                <a:latin typeface="Arial" pitchFamily="34" charset="0"/>
              </a:rPr>
              <a:t>Perthshire</a:t>
            </a:r>
            <a:r>
              <a:rPr lang="en-US" sz="2400" b="1" dirty="0">
                <a:solidFill>
                  <a:srgbClr val="000000"/>
                </a:solidFill>
                <a:latin typeface="Arial" pitchFamily="34" charset="0"/>
              </a:rPr>
              <a:t>.</a:t>
            </a:r>
          </a:p>
        </p:txBody>
      </p:sp>
    </p:spTree>
    <p:extLst>
      <p:ext uri="{BB962C8B-B14F-4D97-AF65-F5344CB8AC3E}">
        <p14:creationId xmlns:p14="http://schemas.microsoft.com/office/powerpoint/2010/main" val="60758972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291405">
            <a:off x="966581" y="3172874"/>
            <a:ext cx="2662266" cy="294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a:off x="899883" y="555211"/>
            <a:ext cx="7315200" cy="3293209"/>
          </a:xfrm>
          <a:prstGeom prst="rect">
            <a:avLst/>
          </a:prstGeom>
          <a:noFill/>
          <a:ln w="9525">
            <a:noFill/>
            <a:miter lim="800000"/>
            <a:headEnd/>
            <a:tailEnd/>
          </a:ln>
        </p:spPr>
        <p:txBody>
          <a:bodyPr>
            <a:spAutoFit/>
          </a:bodyPr>
          <a:lstStyle/>
          <a:p>
            <a:pPr algn="ctr">
              <a:lnSpc>
                <a:spcPct val="130000"/>
              </a:lnSpc>
              <a:spcBef>
                <a:spcPct val="20000"/>
              </a:spcBef>
            </a:pPr>
            <a:r>
              <a:rPr lang="en-US" sz="4000" b="1" dirty="0">
                <a:solidFill>
                  <a:srgbClr val="000000"/>
                </a:solidFill>
                <a:latin typeface="Verdana" pitchFamily="34" charset="0"/>
              </a:rPr>
              <a:t>What famous person’s mother probably used one of these to cook him oatmeal?</a:t>
            </a:r>
          </a:p>
        </p:txBody>
      </p:sp>
      <p:sp>
        <p:nvSpPr>
          <p:cNvPr id="8" name="Text Box 4"/>
          <p:cNvSpPr txBox="1">
            <a:spLocks noChangeArrowheads="1"/>
          </p:cNvSpPr>
          <p:nvPr/>
        </p:nvSpPr>
        <p:spPr bwMode="auto">
          <a:xfrm>
            <a:off x="885369" y="4807813"/>
            <a:ext cx="7315200" cy="1292662"/>
          </a:xfrm>
          <a:prstGeom prst="rect">
            <a:avLst/>
          </a:prstGeom>
          <a:noFill/>
          <a:ln w="9525">
            <a:noFill/>
            <a:miter lim="800000"/>
            <a:headEnd/>
            <a:tailEnd/>
          </a:ln>
        </p:spPr>
        <p:txBody>
          <a:bodyPr>
            <a:spAutoFit/>
          </a:bodyPr>
          <a:lstStyle/>
          <a:p>
            <a:pPr algn="ctr">
              <a:spcBef>
                <a:spcPct val="20000"/>
              </a:spcBef>
            </a:pPr>
            <a:r>
              <a:rPr lang="en-US" sz="5400" b="1" i="1" dirty="0" err="1">
                <a:solidFill>
                  <a:srgbClr val="000000"/>
                </a:solidFill>
                <a:latin typeface="Verdana" pitchFamily="34" charset="0"/>
              </a:rPr>
              <a:t>spurtle</a:t>
            </a:r>
            <a:br>
              <a:rPr lang="en-US" sz="5400" b="1" i="1" dirty="0">
                <a:solidFill>
                  <a:srgbClr val="000000"/>
                </a:solidFill>
                <a:latin typeface="Verdana" pitchFamily="34" charset="0"/>
              </a:rPr>
            </a:br>
            <a:r>
              <a:rPr lang="en-US" sz="2400" dirty="0">
                <a:solidFill>
                  <a:srgbClr val="000000"/>
                </a:solidFill>
                <a:latin typeface="Verdana" pitchFamily="34" charset="0"/>
              </a:rPr>
              <a:t>( a.k.a. </a:t>
            </a:r>
            <a:r>
              <a:rPr lang="en-US" sz="2400" i="1" dirty="0" err="1">
                <a:solidFill>
                  <a:srgbClr val="000000"/>
                </a:solidFill>
                <a:latin typeface="Verdana" pitchFamily="34" charset="0"/>
              </a:rPr>
              <a:t>theevil</a:t>
            </a:r>
            <a:r>
              <a:rPr lang="en-US" sz="2400" dirty="0">
                <a:solidFill>
                  <a:srgbClr val="000000"/>
                </a:solidFill>
                <a:latin typeface="Verdana" pitchFamily="34" charset="0"/>
              </a:rPr>
              <a:t>)</a:t>
            </a:r>
          </a:p>
        </p:txBody>
      </p:sp>
    </p:spTree>
    <p:extLst>
      <p:ext uri="{BB962C8B-B14F-4D97-AF65-F5344CB8AC3E}">
        <p14:creationId xmlns:p14="http://schemas.microsoft.com/office/powerpoint/2010/main" val="99766899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786" y="217711"/>
            <a:ext cx="445598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5"/>
          <p:cNvSpPr>
            <a:spLocks noChangeArrowheads="1"/>
          </p:cNvSpPr>
          <p:nvPr/>
        </p:nvSpPr>
        <p:spPr bwMode="auto">
          <a:xfrm>
            <a:off x="1204913" y="6563266"/>
            <a:ext cx="6705600" cy="276225"/>
          </a:xfrm>
          <a:prstGeom prst="rect">
            <a:avLst/>
          </a:prstGeom>
          <a:noFill/>
          <a:ln w="9525">
            <a:noFill/>
            <a:miter lim="800000"/>
            <a:headEnd/>
            <a:tailEnd/>
          </a:ln>
        </p:spPr>
        <p:txBody>
          <a:bodyPr>
            <a:spAutoFit/>
          </a:bodyPr>
          <a:lstStyle/>
          <a:p>
            <a:pPr algn="ctr"/>
            <a:r>
              <a:rPr lang="en-US" sz="1200" dirty="0">
                <a:solidFill>
                  <a:srgbClr val="FFFFFF"/>
                </a:solidFill>
                <a:cs typeface="Arial" charset="0"/>
                <a:hlinkClick r:id="rId3"/>
              </a:rPr>
              <a:t>https://en.wikipedia.org/wiki/Donald_Trump</a:t>
            </a:r>
            <a:endParaRPr lang="en-US" sz="1200" dirty="0">
              <a:solidFill>
                <a:srgbClr val="FFFFFF"/>
              </a:solidFill>
              <a:cs typeface="Arial" charset="0"/>
            </a:endParaRPr>
          </a:p>
        </p:txBody>
      </p:sp>
    </p:spTree>
    <p:extLst>
      <p:ext uri="{BB962C8B-B14F-4D97-AF65-F5344CB8AC3E}">
        <p14:creationId xmlns:p14="http://schemas.microsoft.com/office/powerpoint/2010/main" val="42586169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45261"/>
            <a:ext cx="8420100" cy="681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s://upload.wikimedia.org/wikipedia/en/0/0e/Mary_Anne_Tru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887" y="452438"/>
            <a:ext cx="1952625"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8433" y="3530084"/>
            <a:ext cx="3773790" cy="369332"/>
          </a:xfrm>
          <a:prstGeom prst="rect">
            <a:avLst/>
          </a:prstGeom>
        </p:spPr>
        <p:txBody>
          <a:bodyPr wrap="none">
            <a:spAutoFit/>
          </a:bodyPr>
          <a:lstStyle/>
          <a:p>
            <a:r>
              <a:rPr lang="en-US" b="1" dirty="0">
                <a:solidFill>
                  <a:schemeClr val="bg1"/>
                </a:solidFill>
                <a:latin typeface="Verdana" pitchFamily="34" charset="0"/>
              </a:rPr>
              <a:t>Mary Anne MacLeod Trump</a:t>
            </a:r>
            <a:endParaRPr lang="en-US" dirty="0">
              <a:solidFill>
                <a:schemeClr val="bg1"/>
              </a:solidFill>
            </a:endParaRPr>
          </a:p>
        </p:txBody>
      </p:sp>
    </p:spTree>
    <p:extLst>
      <p:ext uri="{BB962C8B-B14F-4D97-AF65-F5344CB8AC3E}">
        <p14:creationId xmlns:p14="http://schemas.microsoft.com/office/powerpoint/2010/main" val="420098068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45261"/>
            <a:ext cx="8420100" cy="681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31614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32224"/>
            <a:ext cx="7315200" cy="641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5"/>
          <p:cNvSpPr>
            <a:spLocks noChangeArrowheads="1"/>
          </p:cNvSpPr>
          <p:nvPr/>
        </p:nvSpPr>
        <p:spPr bwMode="auto">
          <a:xfrm>
            <a:off x="1204913" y="6606808"/>
            <a:ext cx="6705600" cy="276225"/>
          </a:xfrm>
          <a:prstGeom prst="rect">
            <a:avLst/>
          </a:prstGeom>
          <a:noFill/>
          <a:ln w="9525">
            <a:noFill/>
            <a:miter lim="800000"/>
            <a:headEnd/>
            <a:tailEnd/>
          </a:ln>
        </p:spPr>
        <p:txBody>
          <a:bodyPr>
            <a:spAutoFit/>
          </a:bodyPr>
          <a:lstStyle/>
          <a:p>
            <a:pPr algn="ctr"/>
            <a:r>
              <a:rPr lang="en-US" sz="1200" dirty="0">
                <a:solidFill>
                  <a:srgbClr val="FFFFFF"/>
                </a:solidFill>
                <a:latin typeface="Arial" charset="0"/>
                <a:cs typeface="Arial" charset="0"/>
                <a:hlinkClick r:id="rId3"/>
              </a:rPr>
              <a:t>https://en.wikipedia.org/wiki/Mary_Anne_MacLeod_Trump</a:t>
            </a:r>
            <a:endParaRPr lang="en-US" sz="1200" dirty="0">
              <a:solidFill>
                <a:srgbClr val="FFFFFF"/>
              </a:solidFill>
              <a:latin typeface="Arial" charset="0"/>
              <a:cs typeface="Arial" charset="0"/>
            </a:endParaRPr>
          </a:p>
        </p:txBody>
      </p:sp>
    </p:spTree>
    <p:extLst>
      <p:ext uri="{BB962C8B-B14F-4D97-AF65-F5344CB8AC3E}">
        <p14:creationId xmlns:p14="http://schemas.microsoft.com/office/powerpoint/2010/main" val="29151125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1204913" y="6606808"/>
            <a:ext cx="6705600" cy="215444"/>
          </a:xfrm>
          <a:prstGeom prst="rect">
            <a:avLst/>
          </a:prstGeom>
          <a:noFill/>
          <a:ln w="9525">
            <a:noFill/>
            <a:miter lim="800000"/>
            <a:headEnd/>
            <a:tailEnd/>
          </a:ln>
        </p:spPr>
        <p:txBody>
          <a:bodyPr>
            <a:spAutoFit/>
          </a:bodyPr>
          <a:lstStyle/>
          <a:p>
            <a:pPr algn="ctr"/>
            <a:r>
              <a:rPr lang="en-US" sz="800" dirty="0">
                <a:solidFill>
                  <a:srgbClr val="FFFFFF"/>
                </a:solidFill>
                <a:latin typeface="Arial" charset="0"/>
                <a:cs typeface="Arial" charset="0"/>
                <a:hlinkClick r:id="rId2"/>
              </a:rPr>
              <a:t>https://en.wikipedia.org/wiki/Tong,_Lewis</a:t>
            </a:r>
            <a:endParaRPr lang="en-US" sz="800" dirty="0">
              <a:solidFill>
                <a:srgbClr val="FFFFFF"/>
              </a:solidFill>
              <a:latin typeface="Arial" charset="0"/>
              <a:cs typeface="Arial" charset="0"/>
            </a:endParaRPr>
          </a:p>
        </p:txBody>
      </p:sp>
      <p:sp>
        <p:nvSpPr>
          <p:cNvPr id="2" name="Rectangle 1"/>
          <p:cNvSpPr/>
          <p:nvPr/>
        </p:nvSpPr>
        <p:spPr>
          <a:xfrm>
            <a:off x="4557486" y="6111295"/>
            <a:ext cx="3017173" cy="369332"/>
          </a:xfrm>
          <a:prstGeom prst="rect">
            <a:avLst/>
          </a:prstGeom>
        </p:spPr>
        <p:txBody>
          <a:bodyPr wrap="none">
            <a:spAutoFit/>
          </a:bodyPr>
          <a:lstStyle/>
          <a:p>
            <a:pPr algn="ctr">
              <a:spcBef>
                <a:spcPct val="20000"/>
              </a:spcBef>
            </a:pPr>
            <a:r>
              <a:rPr lang="en-US" b="1" dirty="0">
                <a:solidFill>
                  <a:srgbClr val="000000"/>
                </a:solidFill>
                <a:latin typeface="Verdana" pitchFamily="34" charset="0"/>
              </a:rPr>
              <a:t>Tong, Lewis, Scotland</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857" y="324084"/>
            <a:ext cx="22860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8941" y="1430047"/>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235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439747"/>
            <a:ext cx="9144000" cy="5955030"/>
          </a:xfrm>
          <a:prstGeom prst="rect">
            <a:avLst/>
          </a:prstGeom>
          <a:noFill/>
          <a:ln w="9525">
            <a:noFill/>
            <a:miter lim="800000"/>
            <a:headEnd/>
            <a:tailEnd/>
          </a:ln>
        </p:spPr>
      </p:pic>
      <p:sp>
        <p:nvSpPr>
          <p:cNvPr id="7" name="Rectangle 6"/>
          <p:cNvSpPr>
            <a:spLocks noChangeArrowheads="1"/>
          </p:cNvSpPr>
          <p:nvPr/>
        </p:nvSpPr>
        <p:spPr bwMode="auto">
          <a:xfrm>
            <a:off x="616729" y="5894388"/>
            <a:ext cx="7893508" cy="523220"/>
          </a:xfrm>
          <a:prstGeom prst="rect">
            <a:avLst/>
          </a:prstGeom>
          <a:noFill/>
          <a:ln w="9525">
            <a:noFill/>
            <a:miter lim="800000"/>
            <a:headEnd/>
            <a:tailEnd/>
          </a:ln>
        </p:spPr>
        <p:txBody>
          <a:bodyPr wrap="none" anchor="ctr">
            <a:spAutoFit/>
          </a:bodyPr>
          <a:lstStyle/>
          <a:p>
            <a:pPr algn="ctr" eaLnBrk="0" hangingPunct="0"/>
            <a:r>
              <a:rPr kumimoji="1" lang="en-US" sz="2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Scotland is also known for its highland cattle</a:t>
            </a:r>
          </a:p>
        </p:txBody>
      </p:sp>
      <p:sp>
        <p:nvSpPr>
          <p:cNvPr id="10" name="Rectangle 9"/>
          <p:cNvSpPr/>
          <p:nvPr/>
        </p:nvSpPr>
        <p:spPr>
          <a:xfrm>
            <a:off x="3496202" y="6539012"/>
            <a:ext cx="2129109" cy="215444"/>
          </a:xfrm>
          <a:prstGeom prst="rect">
            <a:avLst/>
          </a:prstGeom>
        </p:spPr>
        <p:txBody>
          <a:bodyPr wrap="none">
            <a:spAutoFit/>
          </a:bodyPr>
          <a:lstStyle/>
          <a:p>
            <a:r>
              <a:rPr lang="en-US" sz="800" dirty="0">
                <a:solidFill>
                  <a:srgbClr val="000000"/>
                </a:solidFill>
                <a:hlinkClick r:id="rId3"/>
              </a:rPr>
              <a:t>http://en.wikipedia.org/wiki/Highland_cattle</a:t>
            </a:r>
            <a:endParaRPr lang="en-US" sz="800" dirty="0">
              <a:solidFill>
                <a:srgbClr val="000000"/>
              </a:solidFill>
            </a:endParaRPr>
          </a:p>
        </p:txBody>
      </p:sp>
    </p:spTree>
    <p:extLst>
      <p:ext uri="{BB962C8B-B14F-4D97-AF65-F5344CB8AC3E}">
        <p14:creationId xmlns:p14="http://schemas.microsoft.com/office/powerpoint/2010/main" val="392555381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38"/>
            <a:ext cx="7769225" cy="3348609"/>
          </a:xfrm>
        </p:spPr>
        <p:txBody>
          <a:bodyPr>
            <a:spAutoFit/>
          </a:bodyPr>
          <a:lstStyle/>
          <a:p>
            <a:pPr eaLnBrk="1" hangingPunct="1">
              <a:defRPr/>
            </a:pP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defRPr/>
            </a:pPr>
            <a:endParaRPr lang="en-US" sz="2800" b="1" dirty="0">
              <a:solidFill>
                <a:srgbClr val="FF1B36"/>
              </a:solidFill>
              <a:latin typeface="Verdana" pitchFamily="34" charset="0"/>
            </a:endParaRPr>
          </a:p>
          <a:p>
            <a:pPr marL="566738" lvl="1" indent="-109538" eaLnBrk="1" hangingPunct="1">
              <a:defRPr/>
            </a:pPr>
            <a:r>
              <a:rPr lang="en-US" sz="2000" b="1" dirty="0">
                <a:solidFill>
                  <a:schemeClr val="accent1"/>
                </a:solidFill>
                <a:latin typeface="Verdana" pitchFamily="34" charset="0"/>
              </a:rPr>
              <a:t> e.g., </a:t>
            </a:r>
            <a:r>
              <a:rPr lang="en-US" sz="2000" b="1" i="1" dirty="0" err="1">
                <a:solidFill>
                  <a:schemeClr val="accent1"/>
                </a:solidFill>
                <a:latin typeface="Verdana" pitchFamily="34" charset="0"/>
              </a:rPr>
              <a:t>Anishinabe</a:t>
            </a:r>
            <a:r>
              <a:rPr lang="en-US" sz="2000" b="1" dirty="0">
                <a:solidFill>
                  <a:schemeClr val="accent1"/>
                </a:solidFill>
                <a:latin typeface="Verdana" pitchFamily="34" charset="0"/>
              </a:rPr>
              <a:t> (Chippewa; Ojibwa)</a:t>
            </a:r>
          </a:p>
          <a:p>
            <a:pPr marL="566738" lvl="1" indent="-109538" eaLnBrk="1" hangingPunct="1">
              <a:defRPr/>
            </a:pPr>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defRPr/>
            </a:pPr>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defRPr/>
            </a:pPr>
            <a:r>
              <a:rPr lang="en-US" sz="2000" b="1" dirty="0">
                <a:solidFill>
                  <a:schemeClr val="accent1"/>
                </a:solidFill>
                <a:latin typeface="Verdana" pitchFamily="34" charset="0"/>
              </a:rPr>
              <a:t>e.g., Rom (Gypsies)</a:t>
            </a:r>
          </a:p>
          <a:p>
            <a:pPr marL="739775" lvl="1" indent="-282575" eaLnBrk="1" hangingPunct="1">
              <a:defRPr/>
            </a:pPr>
            <a:r>
              <a:rPr lang="en-US" sz="2000" b="1" dirty="0">
                <a:solidFill>
                  <a:schemeClr val="accent1"/>
                </a:solidFill>
                <a:latin typeface="Verdana" pitchFamily="34" charset="0"/>
              </a:rPr>
              <a:t>e.g., Basques</a:t>
            </a:r>
          </a:p>
          <a:p>
            <a:pPr marL="739775" lvl="1" indent="-282575" eaLnBrk="1" hangingPunct="1">
              <a:defRPr/>
            </a:pPr>
            <a:r>
              <a:rPr lang="en-US" sz="2000" b="1" dirty="0">
                <a:solidFill>
                  <a:schemeClr val="accent1"/>
                </a:solidFill>
                <a:latin typeface="Verdana" pitchFamily="34" charset="0"/>
              </a:rPr>
              <a:t>e.g., Kurds</a:t>
            </a:r>
          </a:p>
        </p:txBody>
      </p:sp>
      <p:sp>
        <p:nvSpPr>
          <p:cNvPr id="55091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0"/>
            <a:ext cx="9144000" cy="5864772"/>
          </a:xfrm>
          <a:prstGeom prst="rect">
            <a:avLst/>
          </a:prstGeom>
        </p:spPr>
      </p:pic>
      <p:sp>
        <p:nvSpPr>
          <p:cNvPr id="5" name="Rectangle 3"/>
          <p:cNvSpPr txBox="1">
            <a:spLocks noChangeArrowheads="1"/>
          </p:cNvSpPr>
          <p:nvPr/>
        </p:nvSpPr>
        <p:spPr bwMode="auto">
          <a:xfrm>
            <a:off x="431800" y="1856009"/>
            <a:ext cx="7848600" cy="35271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Main</a:t>
            </a:r>
          </a:p>
          <a:p>
            <a:pPr eaLnBrk="1" hangingPunct="1">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Characteristics of</a:t>
            </a:r>
          </a:p>
          <a:p>
            <a:pPr eaLnBrk="1" hangingPunct="1">
              <a:defRPr/>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Anthropology</a:t>
            </a:r>
          </a:p>
          <a:p>
            <a:pPr eaLnBrk="1" hangingPunct="1">
              <a:defRPr/>
            </a:pPr>
            <a:endParaRPr kumimoji="1" lang="en-US" sz="16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eaLnBrk="1" hangingPunct="1">
              <a:lnSpc>
                <a:spcPct val="150000"/>
              </a:lnSpc>
              <a:defRPr/>
            </a:pPr>
            <a:r>
              <a:rPr kumimoji="1" lang="en-US" sz="24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Anthropology of Europe</a:t>
            </a:r>
            <a:endParaRPr lang="en-US" sz="2400" b="1" i="1" kern="0" dirty="0"/>
          </a:p>
        </p:txBody>
      </p:sp>
      <p:sp>
        <p:nvSpPr>
          <p:cNvPr id="6" name="Rectangle 11"/>
          <p:cNvSpPr>
            <a:spLocks noChangeArrowheads="1"/>
          </p:cNvSpPr>
          <p:nvPr/>
        </p:nvSpPr>
        <p:spPr bwMode="auto">
          <a:xfrm>
            <a:off x="7180955" y="5694418"/>
            <a:ext cx="1644650" cy="523220"/>
          </a:xfrm>
          <a:prstGeom prst="rect">
            <a:avLst/>
          </a:prstGeom>
          <a:noFill/>
          <a:ln w="9525">
            <a:noFill/>
            <a:miter lim="800000"/>
            <a:headEnd/>
            <a:tailEnd/>
          </a:ln>
        </p:spPr>
        <p:txBody>
          <a:bodyPr>
            <a:spAutoFit/>
          </a:bodyPr>
          <a:lstStyle/>
          <a:p>
            <a:pPr algn="ctr" eaLnBrk="0" hangingPunct="0">
              <a:defRPr/>
            </a:pPr>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pitchFamily="34" charset="0"/>
              </a:rPr>
              <a:t>Tim Roufs</a:t>
            </a:r>
          </a:p>
          <a:p>
            <a:pPr algn="ctr" eaLnBrk="0" hangingPunct="0">
              <a:defRPr/>
            </a:pPr>
            <a:r>
              <a:rPr lang="en-US" sz="1000" b="1" dirty="0">
                <a:solidFill>
                  <a:srgbClr val="000000"/>
                </a:solidFill>
                <a:latin typeface="Arial" pitchFamily="34" charset="0"/>
              </a:rPr>
              <a:t>© 2010-2023</a:t>
            </a:r>
            <a:endParaRPr kumimoji="1" lang="en-US" sz="1000" dirty="0">
              <a:solidFill>
                <a:srgbClr val="FFFFFF"/>
              </a:solidFill>
              <a:latin typeface="Arial" pitchFamily="34" charset="0"/>
            </a:endParaRPr>
          </a:p>
        </p:txBody>
      </p:sp>
    </p:spTree>
    <p:extLst>
      <p:ext uri="{BB962C8B-B14F-4D97-AF65-F5344CB8AC3E}">
        <p14:creationId xmlns:p14="http://schemas.microsoft.com/office/powerpoint/2010/main" val="4259296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61013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3" name="AutoShape 3"/>
          <p:cNvSpPr>
            <a:spLocks noChangeArrowheads="1"/>
          </p:cNvSpPr>
          <p:nvPr/>
        </p:nvSpPr>
        <p:spPr bwMode="auto">
          <a:xfrm>
            <a:off x="2533653" y="3943388"/>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4" name="AutoShape 4"/>
          <p:cNvSpPr>
            <a:spLocks noChangeArrowheads="1"/>
          </p:cNvSpPr>
          <p:nvPr/>
        </p:nvSpPr>
        <p:spPr bwMode="auto">
          <a:xfrm flipV="1">
            <a:off x="1847852" y="4867313"/>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6" name="AutoShape 6"/>
          <p:cNvSpPr>
            <a:spLocks noChangeArrowheads="1"/>
          </p:cNvSpPr>
          <p:nvPr/>
        </p:nvSpPr>
        <p:spPr bwMode="auto">
          <a:xfrm>
            <a:off x="2495550" y="461013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7" name="AutoShape 7"/>
          <p:cNvSpPr>
            <a:spLocks noChangeArrowheads="1"/>
          </p:cNvSpPr>
          <p:nvPr/>
        </p:nvSpPr>
        <p:spPr bwMode="auto">
          <a:xfrm>
            <a:off x="3181350" y="501018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8" name="AutoShape 8"/>
          <p:cNvSpPr>
            <a:spLocks noChangeArrowheads="1"/>
          </p:cNvSpPr>
          <p:nvPr/>
        </p:nvSpPr>
        <p:spPr bwMode="auto">
          <a:xfrm>
            <a:off x="3238501" y="529593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9" name="AutoShape 9"/>
          <p:cNvSpPr>
            <a:spLocks noChangeArrowheads="1"/>
          </p:cNvSpPr>
          <p:nvPr/>
        </p:nvSpPr>
        <p:spPr bwMode="auto">
          <a:xfrm>
            <a:off x="2724150" y="5334038"/>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pic>
        <p:nvPicPr>
          <p:cNvPr id="3" name="Picture 2"/>
          <p:cNvPicPr>
            <a:picLocks noChangeAspect="1"/>
          </p:cNvPicPr>
          <p:nvPr/>
        </p:nvPicPr>
        <p:blipFill>
          <a:blip r:embed="rId3"/>
          <a:stretch>
            <a:fillRect/>
          </a:stretch>
        </p:blipFill>
        <p:spPr>
          <a:xfrm>
            <a:off x="0" y="0"/>
            <a:ext cx="9601200" cy="6927147"/>
          </a:xfrm>
          <a:prstGeom prst="rect">
            <a:avLst/>
          </a:prstGeom>
        </p:spPr>
      </p:pic>
      <p:sp>
        <p:nvSpPr>
          <p:cNvPr id="13" name="Rectangle 3"/>
          <p:cNvSpPr>
            <a:spLocks noChangeArrowheads="1"/>
          </p:cNvSpPr>
          <p:nvPr/>
        </p:nvSpPr>
        <p:spPr bwMode="auto">
          <a:xfrm>
            <a:off x="431800" y="1912323"/>
            <a:ext cx="8305800" cy="461665"/>
          </a:xfrm>
          <a:prstGeom prst="rect">
            <a:avLst/>
          </a:prstGeom>
          <a:noFill/>
          <a:ln w="28575">
            <a:noFill/>
            <a:miter lim="800000"/>
            <a:headEnd/>
            <a:tailEnd/>
          </a:ln>
        </p:spPr>
        <p:txBody>
          <a:bodyPr wrap="square" anchor="ctr">
            <a:spAutoFit/>
          </a:bodyPr>
          <a:lstStyle/>
          <a:p>
            <a:pPr algn="ctr" eaLnBrk="0" hangingPunct="0"/>
            <a:r>
              <a:rPr kumimoji="1" lang="en-US" sz="2400" b="1" dirty="0">
                <a:solidFill>
                  <a:srgbClr val="800000"/>
                </a:solidFill>
              </a:rPr>
              <a:t>And you’ll see these fields with your term project  . . . </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5"/>
          <p:cNvSpPr>
            <a:spLocks noChangeArrowheads="1"/>
          </p:cNvSpPr>
          <p:nvPr/>
        </p:nvSpPr>
        <p:spPr bwMode="auto">
          <a:xfrm>
            <a:off x="3886200" y="1371600"/>
            <a:ext cx="4572000" cy="1892300"/>
          </a:xfrm>
          <a:prstGeom prst="rect">
            <a:avLst/>
          </a:prstGeom>
          <a:noFill/>
          <a:ln w="28575">
            <a:noFill/>
            <a:miter lim="800000"/>
            <a:headEnd/>
            <a:tailEnd/>
          </a:ln>
        </p:spPr>
        <p:txBody>
          <a:bodyPr>
            <a:spAutoFit/>
          </a:bodyPr>
          <a:lstStyle/>
          <a:p>
            <a:pPr>
              <a:spcBef>
                <a:spcPct val="50000"/>
              </a:spcBef>
            </a:pPr>
            <a:r>
              <a:rPr lang="en-US" i="1">
                <a:solidFill>
                  <a:srgbClr val="000000"/>
                </a:solidFill>
              </a:rPr>
              <a:t>The Irish Tinkers: The Urbanization of an Itinerant People</a:t>
            </a:r>
          </a:p>
          <a:p>
            <a:pPr>
              <a:spcBef>
                <a:spcPct val="50000"/>
              </a:spcBef>
            </a:pPr>
            <a:r>
              <a:rPr lang="en-US">
                <a:solidFill>
                  <a:srgbClr val="000000"/>
                </a:solidFill>
              </a:rPr>
              <a:t>by George Gmelch</a:t>
            </a:r>
          </a:p>
          <a:p>
            <a:pPr>
              <a:spcBef>
                <a:spcPct val="50000"/>
              </a:spcBef>
            </a:pPr>
            <a:endParaRPr lang="en-US">
              <a:solidFill>
                <a:srgbClr val="000000"/>
              </a:solidFill>
            </a:endParaRPr>
          </a:p>
          <a:p>
            <a:pPr>
              <a:spcBef>
                <a:spcPct val="50000"/>
              </a:spcBef>
            </a:pPr>
            <a:r>
              <a:rPr lang="en-US">
                <a:solidFill>
                  <a:srgbClr val="000000"/>
                </a:solidFill>
              </a:rPr>
              <a:t>1985</a:t>
            </a:r>
          </a:p>
        </p:txBody>
      </p:sp>
      <p:pic>
        <p:nvPicPr>
          <p:cNvPr id="551938" name="Picture 7"/>
          <p:cNvPicPr>
            <a:picLocks noChangeAspect="1" noChangeArrowheads="1"/>
          </p:cNvPicPr>
          <p:nvPr/>
        </p:nvPicPr>
        <p:blipFill>
          <a:blip r:embed="rId2" cstate="print"/>
          <a:srcRect/>
          <a:stretch>
            <a:fillRect/>
          </a:stretch>
        </p:blipFill>
        <p:spPr bwMode="auto">
          <a:xfrm>
            <a:off x="2438400" y="4459288"/>
            <a:ext cx="2895600" cy="1974850"/>
          </a:xfrm>
          <a:prstGeom prst="rect">
            <a:avLst/>
          </a:prstGeom>
          <a:noFill/>
          <a:ln w="28575">
            <a:noFill/>
            <a:miter lim="800000"/>
            <a:headEnd/>
            <a:tailEnd/>
          </a:ln>
        </p:spPr>
      </p:pic>
      <p:pic>
        <p:nvPicPr>
          <p:cNvPr id="551939" name="Picture 8"/>
          <p:cNvPicPr>
            <a:picLocks noChangeAspect="1" noChangeArrowheads="1"/>
          </p:cNvPicPr>
          <p:nvPr/>
        </p:nvPicPr>
        <p:blipFill>
          <a:blip r:embed="rId3" cstate="print"/>
          <a:srcRect/>
          <a:stretch>
            <a:fillRect/>
          </a:stretch>
        </p:blipFill>
        <p:spPr bwMode="auto">
          <a:xfrm>
            <a:off x="914400" y="685800"/>
            <a:ext cx="2408238" cy="3657600"/>
          </a:xfrm>
          <a:prstGeom prst="rect">
            <a:avLst/>
          </a:prstGeom>
          <a:noFill/>
          <a:ln w="28575">
            <a:noFill/>
            <a:miter lim="800000"/>
            <a:headEnd/>
            <a:tailEnd/>
          </a:ln>
        </p:spPr>
      </p:pic>
      <p:sp>
        <p:nvSpPr>
          <p:cNvPr id="55194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000000"/>
                </a:solidFill>
              </a:rPr>
              <a:t>Compare . . .</a:t>
            </a:r>
            <a:endParaRPr lang="en-US" sz="2400">
              <a:solidFill>
                <a:srgbClr val="000000"/>
              </a:solidFill>
            </a:endParaRPr>
          </a:p>
        </p:txBody>
      </p:sp>
      <p:pic>
        <p:nvPicPr>
          <p:cNvPr id="551941" name="Picture 3"/>
          <p:cNvPicPr>
            <a:picLocks noChangeAspect="1" noChangeArrowheads="1"/>
          </p:cNvPicPr>
          <p:nvPr/>
        </p:nvPicPr>
        <p:blipFill>
          <a:blip r:embed="rId4" cstate="print"/>
          <a:srcRect/>
          <a:stretch>
            <a:fillRect/>
          </a:stretch>
        </p:blipFill>
        <p:spPr bwMode="auto">
          <a:xfrm>
            <a:off x="5499100" y="2589213"/>
            <a:ext cx="2655888" cy="3579812"/>
          </a:xfrm>
          <a:prstGeom prst="rect">
            <a:avLst/>
          </a:prstGeom>
          <a:noFill/>
          <a:ln w="9525">
            <a:noFill/>
            <a:miter lim="800000"/>
            <a:headEnd/>
            <a:tailEnd/>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3"/>
          <p:cNvSpPr>
            <a:spLocks noGrp="1" noChangeArrowheads="1"/>
          </p:cNvSpPr>
          <p:nvPr>
            <p:ph type="subTitle" idx="4294967295"/>
          </p:nvPr>
        </p:nvSpPr>
        <p:spPr>
          <a:xfrm>
            <a:off x="885839" y="1495439"/>
            <a:ext cx="7358063" cy="2665345"/>
          </a:xfrm>
        </p:spPr>
        <p:txBody>
          <a:bodyPr>
            <a:spAutoFit/>
          </a:bodyPr>
          <a:lstStyle/>
          <a:p>
            <a:pPr eaLnBrk="1" hangingPunct="1">
              <a:lnSpc>
                <a:spcPct val="80000"/>
              </a:lnSpc>
              <a:tabLst>
                <a:tab pos="0" algn="l"/>
              </a:tabLst>
              <a:defRPr/>
            </a:pPr>
            <a:r>
              <a:rPr lang="en-US" b="1" i="1" dirty="0" err="1">
                <a:solidFill>
                  <a:schemeClr val="accent5">
                    <a:lumMod val="90000"/>
                  </a:schemeClr>
                </a:solidFill>
              </a:rPr>
              <a:t>Microculture</a:t>
            </a:r>
            <a:endParaRPr lang="en-US" b="1" i="1" dirty="0">
              <a:solidFill>
                <a:schemeClr val="accent5">
                  <a:lumMod val="90000"/>
                </a:schemeClr>
              </a:solidFill>
            </a:endParaRPr>
          </a:p>
          <a:p>
            <a:pPr eaLnBrk="1" hangingPunct="1">
              <a:lnSpc>
                <a:spcPct val="30000"/>
              </a:lnSpc>
              <a:tabLst>
                <a:tab pos="0" algn="l"/>
              </a:tabLst>
              <a:defRPr/>
            </a:pPr>
            <a:endParaRPr lang="en-US" b="1" i="1" dirty="0">
              <a:solidFill>
                <a:schemeClr val="accent2"/>
              </a:solidFill>
            </a:endParaRPr>
          </a:p>
          <a:p>
            <a:pPr lvl="1" eaLnBrk="1" hangingPunct="1">
              <a:lnSpc>
                <a:spcPct val="80000"/>
              </a:lnSpc>
              <a:tabLst>
                <a:tab pos="0" algn="l"/>
              </a:tabLst>
              <a:defRPr/>
            </a:pPr>
            <a:r>
              <a:rPr lang="en-US" sz="2400" b="1" dirty="0">
                <a:solidFill>
                  <a:schemeClr val="accent5">
                    <a:lumMod val="90000"/>
                  </a:schemeClr>
                </a:solidFill>
              </a:rPr>
              <a:t>a distinct pattern of learned and shared behavior and thinking found within larger cultures such as ethnic groups in localized regions</a:t>
            </a:r>
          </a:p>
          <a:p>
            <a:pPr lvl="1" eaLnBrk="1" hangingPunct="1">
              <a:lnSpc>
                <a:spcPct val="80000"/>
              </a:lnSpc>
              <a:tabLst>
                <a:tab pos="0" algn="l"/>
              </a:tabLst>
              <a:defRPr/>
            </a:pPr>
            <a:endParaRPr lang="en-US" sz="2400" b="1" dirty="0">
              <a:solidFill>
                <a:schemeClr val="accent5">
                  <a:lumMod val="90000"/>
                </a:schemeClr>
              </a:solidFill>
            </a:endParaRPr>
          </a:p>
          <a:p>
            <a:pPr lvl="1" eaLnBrk="1" hangingPunct="1">
              <a:lnSpc>
                <a:spcPct val="80000"/>
              </a:lnSpc>
              <a:tabLst>
                <a:tab pos="0" algn="l"/>
              </a:tabLst>
              <a:defRPr/>
            </a:pPr>
            <a:r>
              <a:rPr lang="en-US" sz="2000" b="1" dirty="0">
                <a:solidFill>
                  <a:schemeClr val="accent5">
                    <a:lumMod val="90000"/>
                  </a:schemeClr>
                </a:solidFill>
              </a:rPr>
              <a:t>local cultures</a:t>
            </a:r>
          </a:p>
        </p:txBody>
      </p:sp>
      <p:sp>
        <p:nvSpPr>
          <p:cNvPr id="52227"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
        <p:nvSpPr>
          <p:cNvPr id="52228" name="Rectangle 3"/>
          <p:cNvSpPr txBox="1">
            <a:spLocks noChangeArrowheads="1"/>
          </p:cNvSpPr>
          <p:nvPr/>
        </p:nvSpPr>
        <p:spPr bwMode="auto">
          <a:xfrm>
            <a:off x="877888" y="4346602"/>
            <a:ext cx="7359650" cy="1988237"/>
          </a:xfrm>
          <a:prstGeom prst="rect">
            <a:avLst/>
          </a:prstGeom>
          <a:noFill/>
          <a:ln w="9525">
            <a:noFill/>
            <a:miter lim="800000"/>
            <a:headEnd/>
            <a:tailEnd/>
          </a:ln>
        </p:spPr>
        <p:txBody>
          <a:bodyPr>
            <a:spAutoFit/>
          </a:bodyPr>
          <a:lstStyle/>
          <a:p>
            <a:pPr marL="342900" indent="-342900">
              <a:lnSpc>
                <a:spcPct val="80000"/>
              </a:lnSpc>
              <a:spcBef>
                <a:spcPct val="20000"/>
              </a:spcBef>
              <a:buFontTx/>
              <a:buChar char="•"/>
              <a:tabLst>
                <a:tab pos="0" algn="l"/>
              </a:tabLst>
            </a:pPr>
            <a:r>
              <a:rPr lang="en-US" sz="3200" b="1" i="1" dirty="0" err="1">
                <a:solidFill>
                  <a:srgbClr val="FF1B36"/>
                </a:solidFill>
                <a:latin typeface="Arial" pitchFamily="34" charset="0"/>
              </a:rPr>
              <a:t>Macroculture</a:t>
            </a:r>
            <a:endParaRPr lang="en-US" sz="3200" b="1" i="1" dirty="0">
              <a:solidFill>
                <a:srgbClr val="FF1B36"/>
              </a:solidFill>
              <a:latin typeface="Arial" pitchFamily="34" charset="0"/>
            </a:endParaRPr>
          </a:p>
          <a:p>
            <a:pPr marL="342900" indent="-342900">
              <a:lnSpc>
                <a:spcPct val="30000"/>
              </a:lnSpc>
              <a:spcBef>
                <a:spcPct val="20000"/>
              </a:spcBef>
              <a:buFontTx/>
              <a:buChar char="•"/>
              <a:tabLst>
                <a:tab pos="0" algn="l"/>
              </a:tabLst>
            </a:pPr>
            <a:endParaRPr lang="en-US" sz="3200" b="1" i="1" dirty="0">
              <a:solidFill>
                <a:srgbClr val="333399"/>
              </a:solidFill>
              <a:latin typeface="Arial" pitchFamily="34" charset="0"/>
            </a:endParaRPr>
          </a:p>
          <a:p>
            <a:pPr marL="742950" lvl="1" indent="-285750" eaLnBrk="0" hangingPunct="0">
              <a:lnSpc>
                <a:spcPct val="80000"/>
              </a:lnSpc>
              <a:spcBef>
                <a:spcPct val="20000"/>
              </a:spcBef>
              <a:buClr>
                <a:srgbClr val="009999"/>
              </a:buClr>
              <a:buSzPct val="55000"/>
              <a:buFont typeface="Wingdings" pitchFamily="2" charset="2"/>
              <a:buChar char="n"/>
              <a:tabLst>
                <a:tab pos="0" algn="l"/>
              </a:tabLst>
            </a:pPr>
            <a:r>
              <a:rPr lang="en-US" sz="2400" b="1" dirty="0">
                <a:solidFill>
                  <a:srgbClr val="000000"/>
                </a:solidFill>
                <a:latin typeface="Arial" pitchFamily="34" charset="0"/>
              </a:rPr>
              <a:t>a distinct pattern of learned and shared behavior and thinking that crosses local boundaries, such as transnational culture and global culture</a:t>
            </a:r>
            <a:endParaRPr lang="en-US" sz="2400" b="1" dirty="0">
              <a:solidFill>
                <a:srgbClr val="333399"/>
              </a:solidFill>
              <a:latin typeface="Arial" pitchFamily="34" charset="0"/>
            </a:endParaRP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1062038" y="2116138"/>
            <a:ext cx="7769225" cy="3052762"/>
          </a:xfrm>
        </p:spPr>
        <p:txBody>
          <a:bodyPr>
            <a:spAutoFit/>
          </a:bodyPr>
          <a:lstStyle/>
          <a:p>
            <a:pPr eaLnBrk="1" hangingPunct="1"/>
            <a:r>
              <a:rPr lang="en-US" sz="2800" b="1" dirty="0" err="1">
                <a:solidFill>
                  <a:schemeClr val="accent1">
                    <a:lumMod val="90000"/>
                  </a:schemeClr>
                </a:solidFill>
                <a:latin typeface="Verdana" pitchFamily="34" charset="0"/>
              </a:rPr>
              <a:t>macrocultures</a:t>
            </a:r>
            <a:r>
              <a:rPr lang="en-US" sz="2800" b="1" dirty="0">
                <a:solidFill>
                  <a:schemeClr val="accent1">
                    <a:lumMod val="90000"/>
                  </a:schemeClr>
                </a:solidFill>
                <a:latin typeface="Verdana" pitchFamily="34" charset="0"/>
              </a:rPr>
              <a:t> can include groups </a:t>
            </a:r>
            <a:r>
              <a:rPr lang="en-US" sz="2800" b="1" i="1" dirty="0">
                <a:solidFill>
                  <a:schemeClr val="accent1">
                    <a:lumMod val="90000"/>
                  </a:schemeClr>
                </a:solidFill>
                <a:latin typeface="Verdana" pitchFamily="34" charset="0"/>
              </a:rPr>
              <a:t>across</a:t>
            </a:r>
            <a:r>
              <a:rPr lang="en-US" sz="2800" b="1" dirty="0">
                <a:solidFill>
                  <a:schemeClr val="accent1">
                    <a:lumMod val="90000"/>
                  </a:schemeClr>
                </a:solidFill>
                <a:latin typeface="Verdana" pitchFamily="34" charset="0"/>
              </a:rPr>
              <a:t> nations</a:t>
            </a:r>
          </a:p>
          <a:p>
            <a:pPr eaLnBrk="1" hangingPunct="1">
              <a:lnSpc>
                <a:spcPct val="30000"/>
              </a:lnSpc>
            </a:pPr>
            <a:endParaRPr lang="en-US" sz="2800" b="1" dirty="0">
              <a:solidFill>
                <a:schemeClr val="accent1">
                  <a:lumMod val="90000"/>
                </a:schemeClr>
              </a:solidFill>
              <a:latin typeface="Verdana" pitchFamily="34" charset="0"/>
            </a:endParaRPr>
          </a:p>
          <a:p>
            <a:pPr marL="628650" lvl="1" indent="-171450" eaLnBrk="1" hangingPunct="1">
              <a:lnSpc>
                <a:spcPct val="150000"/>
              </a:lnSpc>
            </a:pPr>
            <a:r>
              <a:rPr lang="en-US" sz="2400" b="1" dirty="0">
                <a:solidFill>
                  <a:schemeClr val="accent1">
                    <a:lumMod val="90000"/>
                  </a:schemeClr>
                </a:solidFill>
                <a:latin typeface="Verdana" pitchFamily="34" charset="0"/>
              </a:rPr>
              <a:t> e.g., Basques</a:t>
            </a:r>
          </a:p>
          <a:p>
            <a:pPr marL="628650" lvl="1" indent="-171450" eaLnBrk="1" hangingPunct="1">
              <a:lnSpc>
                <a:spcPct val="150000"/>
              </a:lnSpc>
            </a:pPr>
            <a:r>
              <a:rPr lang="en-US" sz="2400" b="1" dirty="0">
                <a:latin typeface="Verdana" pitchFamily="34" charset="0"/>
              </a:rPr>
              <a:t> e.g., Rom </a:t>
            </a:r>
            <a:r>
              <a:rPr lang="en-US" sz="2000" b="1" dirty="0">
                <a:latin typeface="Verdana" pitchFamily="34" charset="0"/>
              </a:rPr>
              <a:t>(Gypsies)</a:t>
            </a:r>
            <a:endParaRPr lang="en-US" sz="2400" b="1" dirty="0">
              <a:latin typeface="Verdana" pitchFamily="34" charset="0"/>
            </a:endParaRPr>
          </a:p>
          <a:p>
            <a:pPr marL="628650" lvl="1" indent="-171450" eaLnBrk="1" hangingPunct="1">
              <a:lnSpc>
                <a:spcPct val="150000"/>
              </a:lnSpc>
            </a:pPr>
            <a:r>
              <a:rPr lang="en-US" sz="2400" b="1" dirty="0">
                <a:solidFill>
                  <a:schemeClr val="bg1"/>
                </a:solidFill>
                <a:latin typeface="Verdana" pitchFamily="34" charset="0"/>
              </a:rPr>
              <a:t> e.g., ? Al Qaeda</a:t>
            </a:r>
          </a:p>
        </p:txBody>
      </p:sp>
      <p:sp>
        <p:nvSpPr>
          <p:cNvPr id="53251" name="Rectangle 2"/>
          <p:cNvSpPr txBox="1">
            <a:spLocks noChangeArrowheads="1"/>
          </p:cNvSpPr>
          <p:nvPr/>
        </p:nvSpPr>
        <p:spPr bwMode="auto">
          <a:xfrm>
            <a:off x="457200" y="420688"/>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pic>
        <p:nvPicPr>
          <p:cNvPr id="5" name="Picture 5"/>
          <p:cNvPicPr>
            <a:picLocks noChangeAspect="1" noChangeArrowheads="1"/>
          </p:cNvPicPr>
          <p:nvPr/>
        </p:nvPicPr>
        <p:blipFill>
          <a:blip r:embed="rId2" cstate="print"/>
          <a:srcRect/>
          <a:stretch>
            <a:fillRect/>
          </a:stretch>
        </p:blipFill>
        <p:spPr bwMode="auto">
          <a:xfrm>
            <a:off x="5199063" y="2906751"/>
            <a:ext cx="2392362" cy="3438525"/>
          </a:xfrm>
          <a:prstGeom prst="rect">
            <a:avLst/>
          </a:prstGeom>
          <a:noFill/>
          <a:ln w="9525">
            <a:noFill/>
            <a:miter lim="800000"/>
            <a:headEnd/>
            <a:tailEnd/>
          </a:ln>
        </p:spPr>
      </p:pic>
      <p:sp>
        <p:nvSpPr>
          <p:cNvPr id="6" name="TextBox 5"/>
          <p:cNvSpPr txBox="1"/>
          <p:nvPr/>
        </p:nvSpPr>
        <p:spPr>
          <a:xfrm>
            <a:off x="1248236" y="3788234"/>
            <a:ext cx="6686447" cy="2031325"/>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000000"/>
                </a:solidFill>
                <a:latin typeface="Arial" pitchFamily="34" charset="0"/>
              </a:rPr>
              <a:t>. . . sometimes a people can be either a </a:t>
            </a:r>
            <a:r>
              <a:rPr lang="en-US" sz="2800" b="1" dirty="0" err="1">
                <a:solidFill>
                  <a:srgbClr val="FF0000"/>
                </a:solidFill>
                <a:latin typeface="Arial" pitchFamily="34" charset="0"/>
              </a:rPr>
              <a:t>microculture</a:t>
            </a:r>
            <a:r>
              <a:rPr lang="en-US" sz="2800" b="1" dirty="0">
                <a:solidFill>
                  <a:srgbClr val="000000"/>
                </a:solidFill>
                <a:latin typeface="Arial" pitchFamily="34" charset="0"/>
              </a:rPr>
              <a:t> or a </a:t>
            </a:r>
            <a:r>
              <a:rPr lang="en-US" sz="2800" b="1" dirty="0" err="1">
                <a:solidFill>
                  <a:srgbClr val="FF0000"/>
                </a:solidFill>
                <a:latin typeface="Arial" pitchFamily="34" charset="0"/>
              </a:rPr>
              <a:t>macroculture</a:t>
            </a:r>
            <a:r>
              <a:rPr lang="en-US" sz="2800" b="1" dirty="0">
                <a:solidFill>
                  <a:srgbClr val="000000"/>
                </a:solidFill>
                <a:latin typeface="Arial" pitchFamily="34" charset="0"/>
              </a:rPr>
              <a:t>, depending on how it is viewed . . .</a:t>
            </a:r>
            <a:r>
              <a:rPr lang="en-US" sz="2800" b="1" dirty="0">
                <a:solidFill>
                  <a:srgbClr val="FFFFFF"/>
                </a:solidFill>
                <a:latin typeface="Arial" pitchFamily="34" charset="0"/>
              </a:rPr>
              <a:t>…</a:t>
            </a:r>
            <a:endParaRPr lang="en-US" b="1" dirty="0">
              <a:solidFill>
                <a:srgbClr val="FFFFFF"/>
              </a:solidFill>
              <a:latin typeface="Arial" pitchFamily="34" charset="0"/>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38"/>
            <a:ext cx="7769225" cy="3570208"/>
          </a:xfrm>
        </p:spPr>
        <p:txBody>
          <a:bodyPr>
            <a:spAutoFit/>
          </a:bodyPr>
          <a:lstStyle/>
          <a:p>
            <a:pPr eaLnBrk="1" hangingPunct="1">
              <a:defRPr/>
            </a:pP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defRPr/>
            </a:pPr>
            <a:endParaRPr lang="en-US" sz="2800" b="1" dirty="0">
              <a:solidFill>
                <a:srgbClr val="FF1B36"/>
              </a:solidFill>
              <a:latin typeface="Verdana" pitchFamily="34" charset="0"/>
            </a:endParaRPr>
          </a:p>
          <a:p>
            <a:pPr marL="566738" lvl="1" indent="-109538" eaLnBrk="1" hangingPunct="1">
              <a:defRPr/>
            </a:pPr>
            <a:r>
              <a:rPr lang="en-US" sz="2000" b="1" dirty="0">
                <a:solidFill>
                  <a:schemeClr val="accent1"/>
                </a:solidFill>
                <a:latin typeface="Verdana" pitchFamily="34" charset="0"/>
              </a:rPr>
              <a:t> e.g., </a:t>
            </a:r>
            <a:r>
              <a:rPr lang="en-US" sz="2000" b="1" i="1" dirty="0" err="1">
                <a:solidFill>
                  <a:schemeClr val="accent1"/>
                </a:solidFill>
                <a:latin typeface="Verdana" pitchFamily="34" charset="0"/>
              </a:rPr>
              <a:t>Anishinabe</a:t>
            </a:r>
            <a:r>
              <a:rPr lang="en-US" sz="2000" b="1" dirty="0">
                <a:solidFill>
                  <a:schemeClr val="accent1"/>
                </a:solidFill>
                <a:latin typeface="Verdana" pitchFamily="34" charset="0"/>
              </a:rPr>
              <a:t> (Chippewa; Ojibwa)</a:t>
            </a:r>
          </a:p>
          <a:p>
            <a:pPr marL="566738" lvl="1" indent="-109538" eaLnBrk="1" hangingPunct="1">
              <a:defRPr/>
            </a:pPr>
            <a:r>
              <a:rPr lang="en-US" sz="2000" b="1" dirty="0">
                <a:solidFill>
                  <a:schemeClr val="accent1"/>
                </a:solidFill>
                <a:latin typeface="Verdana" pitchFamily="34" charset="0"/>
              </a:rPr>
              <a:t> e.g., Irish “</a:t>
            </a:r>
            <a:r>
              <a:rPr lang="en-US" sz="2000" b="1" dirty="0" err="1">
                <a:solidFill>
                  <a:schemeClr val="accent1"/>
                </a:solidFill>
                <a:latin typeface="Verdana" pitchFamily="34" charset="0"/>
              </a:rPr>
              <a:t>Travellers</a:t>
            </a:r>
            <a:r>
              <a:rPr lang="en-US" sz="2000" b="1" dirty="0">
                <a:solidFill>
                  <a:schemeClr val="accent1"/>
                </a:solidFill>
                <a:latin typeface="Verdana" pitchFamily="34" charset="0"/>
              </a:rPr>
              <a:t>”</a:t>
            </a:r>
          </a:p>
          <a:p>
            <a:pPr lvl="2" indent="-163513" eaLnBrk="1" hangingPunct="1">
              <a:defRPr/>
            </a:pPr>
            <a:r>
              <a:rPr lang="en-US" sz="1800" b="1" dirty="0">
                <a:solidFill>
                  <a:schemeClr val="accent1"/>
                </a:solidFill>
                <a:latin typeface="Verdana" pitchFamily="34" charset="0"/>
              </a:rPr>
              <a:t>sometimes incorrectly called “Gypsies”</a:t>
            </a:r>
            <a:endParaRPr lang="en-US" sz="2000" b="1" dirty="0">
              <a:solidFill>
                <a:schemeClr val="accent1"/>
              </a:solidFill>
              <a:latin typeface="Verdana" pitchFamily="34" charset="0"/>
            </a:endParaRPr>
          </a:p>
          <a:p>
            <a:pPr marL="739775" lvl="1" indent="-282575" eaLnBrk="1" hangingPunct="1">
              <a:defRPr/>
            </a:pPr>
            <a:r>
              <a:rPr lang="en-US" sz="3200" b="1" dirty="0">
                <a:latin typeface="Verdana" pitchFamily="34" charset="0"/>
              </a:rPr>
              <a:t>e.g., Rom (Gypsies)</a:t>
            </a:r>
          </a:p>
          <a:p>
            <a:pPr marL="739775" lvl="1" indent="-282575" eaLnBrk="1" hangingPunct="1">
              <a:defRPr/>
            </a:pPr>
            <a:r>
              <a:rPr lang="en-US" sz="2000" b="1" dirty="0">
                <a:solidFill>
                  <a:schemeClr val="accent1"/>
                </a:solidFill>
                <a:latin typeface="Verdana" pitchFamily="34" charset="0"/>
              </a:rPr>
              <a:t>e.g., Basques</a:t>
            </a:r>
          </a:p>
          <a:p>
            <a:pPr marL="739775" lvl="1" indent="-282575" eaLnBrk="1" hangingPunct="1">
              <a:defRPr/>
            </a:pPr>
            <a:r>
              <a:rPr lang="en-US" sz="2000" b="1" dirty="0">
                <a:solidFill>
                  <a:schemeClr val="accent1"/>
                </a:solidFill>
                <a:latin typeface="Verdana" pitchFamily="34" charset="0"/>
              </a:rPr>
              <a:t>e.g., Kurds</a:t>
            </a:r>
          </a:p>
        </p:txBody>
      </p:sp>
      <p:sp>
        <p:nvSpPr>
          <p:cNvPr id="56627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3386140" y="6400800"/>
            <a:ext cx="2385589" cy="215444"/>
          </a:xfrm>
          <a:prstGeom prst="rect">
            <a:avLst/>
          </a:prstGeom>
          <a:noFill/>
          <a:ln w="9525">
            <a:noFill/>
            <a:miter lim="800000"/>
            <a:headEnd/>
            <a:tailEnd/>
          </a:ln>
        </p:spPr>
        <p:txBody>
          <a:bodyPr wrap="none">
            <a:spAutoFit/>
          </a:bodyPr>
          <a:lstStyle/>
          <a:p>
            <a:pPr eaLnBrk="0" hangingPunct="0"/>
            <a:r>
              <a:rPr kumimoji="1" lang="en-US" sz="800">
                <a:solidFill>
                  <a:srgbClr val="99CC00"/>
                </a:solidFill>
                <a:hlinkClick r:id="rId2"/>
              </a:rPr>
              <a:t>http://www.serpukhov.su/museum/yarosh_e.htm</a:t>
            </a:r>
            <a:endParaRPr kumimoji="1" lang="en-US" sz="800">
              <a:solidFill>
                <a:srgbClr val="99CC00"/>
              </a:solidFill>
            </a:endParaRPr>
          </a:p>
        </p:txBody>
      </p:sp>
      <p:sp>
        <p:nvSpPr>
          <p:cNvPr id="567299" name="Text Box 4"/>
          <p:cNvSpPr txBox="1">
            <a:spLocks noChangeArrowheads="1"/>
          </p:cNvSpPr>
          <p:nvPr/>
        </p:nvSpPr>
        <p:spPr bwMode="auto">
          <a:xfrm>
            <a:off x="2335213" y="5783263"/>
            <a:ext cx="4413250" cy="461962"/>
          </a:xfrm>
          <a:prstGeom prst="rect">
            <a:avLst/>
          </a:prstGeom>
          <a:noFill/>
          <a:ln w="9525">
            <a:noFill/>
            <a:miter lim="800000"/>
            <a:headEnd/>
            <a:tailEnd/>
          </a:ln>
        </p:spPr>
        <p:txBody>
          <a:bodyPr>
            <a:spAutoFit/>
          </a:bodyPr>
          <a:lstStyle/>
          <a:p>
            <a:pPr algn="ctr"/>
            <a:r>
              <a:rPr lang="en-US" sz="1200" b="1" i="1">
                <a:solidFill>
                  <a:srgbClr val="FFFFFF"/>
                </a:solidFill>
              </a:rPr>
              <a:t>Gypsy Woman . 1886</a:t>
            </a:r>
            <a:endParaRPr lang="en-US" sz="800">
              <a:solidFill>
                <a:srgbClr val="FFFFFF"/>
              </a:solidFill>
            </a:endParaRPr>
          </a:p>
          <a:p>
            <a:pPr algn="ctr"/>
            <a:r>
              <a:rPr lang="en-US" sz="1200" b="1" i="1">
                <a:solidFill>
                  <a:srgbClr val="FFFFFF"/>
                </a:solidFill>
              </a:rPr>
              <a:t>Nikolai Yaroshenko. 1846 - 1898. Russia . </a:t>
            </a:r>
            <a:endParaRPr lang="en-US" sz="1200">
              <a:solidFill>
                <a:srgbClr val="FFFFFF"/>
              </a:solidFill>
            </a:endParaRPr>
          </a:p>
        </p:txBody>
      </p:sp>
      <p:pic>
        <p:nvPicPr>
          <p:cNvPr id="567300" name="Picture 2"/>
          <p:cNvPicPr>
            <a:picLocks noChangeAspect="1" noChangeArrowheads="1"/>
          </p:cNvPicPr>
          <p:nvPr/>
        </p:nvPicPr>
        <p:blipFill>
          <a:blip r:embed="rId3" cstate="print"/>
          <a:srcRect/>
          <a:stretch>
            <a:fillRect/>
          </a:stretch>
        </p:blipFill>
        <p:spPr bwMode="auto">
          <a:xfrm>
            <a:off x="2455866" y="214313"/>
            <a:ext cx="4206875" cy="5486400"/>
          </a:xfrm>
          <a:prstGeom prst="rect">
            <a:avLst/>
          </a:prstGeom>
          <a:noFill/>
          <a:ln w="9525">
            <a:noFill/>
            <a:miter lim="800000"/>
            <a:headEnd/>
            <a:tailEnd/>
          </a:ln>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0" name="Text Box 2"/>
          <p:cNvSpPr txBox="1">
            <a:spLocks noChangeArrowheads="1"/>
          </p:cNvSpPr>
          <p:nvPr/>
        </p:nvSpPr>
        <p:spPr bwMode="auto">
          <a:xfrm>
            <a:off x="3249629" y="6394451"/>
            <a:ext cx="2590774" cy="215444"/>
          </a:xfrm>
          <a:prstGeom prst="rect">
            <a:avLst/>
          </a:prstGeom>
          <a:noFill/>
          <a:ln w="9525">
            <a:noFill/>
            <a:miter lim="800000"/>
            <a:headEnd/>
            <a:tailEnd/>
          </a:ln>
        </p:spPr>
        <p:txBody>
          <a:bodyPr wrap="none">
            <a:spAutoFit/>
          </a:bodyPr>
          <a:lstStyle/>
          <a:p>
            <a:pPr algn="ctr"/>
            <a:r>
              <a:rPr lang="en-US" sz="800" b="1">
                <a:solidFill>
                  <a:srgbClr val="FFFFFF"/>
                </a:solidFill>
                <a:latin typeface="Verdana" pitchFamily="34" charset="0"/>
                <a:hlinkClick r:id="rId3"/>
              </a:rPr>
              <a:t>http://en.wikipedia.org/wiki/Main_Page</a:t>
            </a:r>
            <a:endParaRPr lang="en-US" sz="800" b="1">
              <a:solidFill>
                <a:srgbClr val="FFFFFF"/>
              </a:solidFill>
              <a:latin typeface="Verdana" pitchFamily="34" charset="0"/>
            </a:endParaRPr>
          </a:p>
        </p:txBody>
      </p:sp>
      <p:pic>
        <p:nvPicPr>
          <p:cNvPr id="570371" name="Picture 2"/>
          <p:cNvPicPr>
            <a:picLocks noChangeAspect="1" noChangeArrowheads="1"/>
          </p:cNvPicPr>
          <p:nvPr/>
        </p:nvPicPr>
        <p:blipFill>
          <a:blip r:embed="rId4" cstate="print"/>
          <a:srcRect/>
          <a:stretch>
            <a:fillRect/>
          </a:stretch>
        </p:blipFill>
        <p:spPr bwMode="auto">
          <a:xfrm>
            <a:off x="2847976" y="261944"/>
            <a:ext cx="3429000" cy="5286375"/>
          </a:xfrm>
          <a:prstGeom prst="rect">
            <a:avLst/>
          </a:prstGeom>
          <a:noFill/>
          <a:ln w="9525">
            <a:noFill/>
            <a:miter lim="800000"/>
            <a:headEnd/>
            <a:tailEnd/>
          </a:ln>
        </p:spPr>
      </p:pic>
      <p:sp>
        <p:nvSpPr>
          <p:cNvPr id="570372" name="Text Box 2"/>
          <p:cNvSpPr txBox="1">
            <a:spLocks noChangeArrowheads="1"/>
          </p:cNvSpPr>
          <p:nvPr/>
        </p:nvSpPr>
        <p:spPr bwMode="auto">
          <a:xfrm>
            <a:off x="1822450" y="5546725"/>
            <a:ext cx="5507038" cy="738188"/>
          </a:xfrm>
          <a:prstGeom prst="rect">
            <a:avLst/>
          </a:prstGeom>
          <a:noFill/>
          <a:ln w="9525">
            <a:noFill/>
            <a:miter lim="800000"/>
            <a:headEnd/>
            <a:tailEnd/>
          </a:ln>
        </p:spPr>
        <p:txBody>
          <a:bodyPr>
            <a:spAutoFit/>
          </a:bodyPr>
          <a:lstStyle/>
          <a:p>
            <a:pPr algn="ctr">
              <a:lnSpc>
                <a:spcPct val="150000"/>
              </a:lnSpc>
            </a:pPr>
            <a:r>
              <a:rPr lang="en-US" sz="1400" b="1">
                <a:solidFill>
                  <a:srgbClr val="FFFFFF"/>
                </a:solidFill>
                <a:latin typeface="Verdana" pitchFamily="34" charset="0"/>
              </a:rPr>
              <a:t>Roma boy in bear costume, part of entertainer team for working Christmas crowds. Budapest</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Rectangle 3"/>
          <p:cNvSpPr>
            <a:spLocks noChangeArrowheads="1"/>
          </p:cNvSpPr>
          <p:nvPr/>
        </p:nvSpPr>
        <p:spPr bwMode="auto">
          <a:xfrm>
            <a:off x="4503450" y="6567494"/>
            <a:ext cx="184731" cy="276999"/>
          </a:xfrm>
          <a:prstGeom prst="rect">
            <a:avLst/>
          </a:prstGeom>
          <a:noFill/>
          <a:ln w="9525">
            <a:noFill/>
            <a:miter lim="800000"/>
            <a:headEnd/>
            <a:tailEnd/>
          </a:ln>
        </p:spPr>
        <p:txBody>
          <a:bodyPr wrap="none">
            <a:spAutoFit/>
          </a:bodyPr>
          <a:lstStyle/>
          <a:p>
            <a:pPr algn="ctr">
              <a:spcBef>
                <a:spcPct val="20000"/>
              </a:spcBef>
            </a:pPr>
            <a:endParaRPr lang="en-US" sz="1200">
              <a:solidFill>
                <a:srgbClr val="000000"/>
              </a:solidFill>
            </a:endParaRPr>
          </a:p>
        </p:txBody>
      </p:sp>
      <p:sp>
        <p:nvSpPr>
          <p:cNvPr id="572419" name="Rectangle 3"/>
          <p:cNvSpPr>
            <a:spLocks noChangeArrowheads="1"/>
          </p:cNvSpPr>
          <p:nvPr/>
        </p:nvSpPr>
        <p:spPr bwMode="auto">
          <a:xfrm>
            <a:off x="5816955" y="6392863"/>
            <a:ext cx="1699504" cy="215444"/>
          </a:xfrm>
          <a:prstGeom prst="rect">
            <a:avLst/>
          </a:prstGeom>
          <a:noFill/>
          <a:ln w="9525">
            <a:noFill/>
            <a:miter lim="800000"/>
            <a:headEnd/>
            <a:tailEnd/>
          </a:ln>
        </p:spPr>
        <p:txBody>
          <a:bodyPr wrap="none">
            <a:spAutoFit/>
          </a:bodyPr>
          <a:lstStyle/>
          <a:p>
            <a:pPr algn="ctr">
              <a:spcBef>
                <a:spcPct val="20000"/>
              </a:spcBef>
            </a:pPr>
            <a:r>
              <a:rPr lang="en-US" sz="800" dirty="0">
                <a:solidFill>
                  <a:srgbClr val="000000"/>
                </a:solidFill>
                <a:hlinkClick r:id="rId2"/>
              </a:rPr>
              <a:t>www.romaniworld.com/gal41.htm</a:t>
            </a:r>
            <a:endParaRPr lang="en-US" sz="800" dirty="0">
              <a:solidFill>
                <a:srgbClr val="000000"/>
              </a:solidFill>
            </a:endParaRPr>
          </a:p>
        </p:txBody>
      </p:sp>
      <p:pic>
        <p:nvPicPr>
          <p:cNvPr id="572420" name="Picture 2"/>
          <p:cNvPicPr>
            <a:picLocks noChangeAspect="1" noChangeArrowheads="1"/>
          </p:cNvPicPr>
          <p:nvPr/>
        </p:nvPicPr>
        <p:blipFill>
          <a:blip r:embed="rId3" cstate="print"/>
          <a:srcRect/>
          <a:stretch>
            <a:fillRect/>
          </a:stretch>
        </p:blipFill>
        <p:spPr bwMode="auto">
          <a:xfrm>
            <a:off x="266700" y="-431800"/>
            <a:ext cx="4762500" cy="4762500"/>
          </a:xfrm>
          <a:prstGeom prst="rect">
            <a:avLst/>
          </a:prstGeom>
          <a:noFill/>
          <a:ln w="9525">
            <a:noFill/>
            <a:miter lim="800000"/>
            <a:headEnd/>
            <a:tailEnd/>
          </a:ln>
        </p:spPr>
      </p:pic>
      <p:sp>
        <p:nvSpPr>
          <p:cNvPr id="572421" name="Rectangle 8"/>
          <p:cNvSpPr>
            <a:spLocks noChangeArrowheads="1"/>
          </p:cNvSpPr>
          <p:nvPr/>
        </p:nvSpPr>
        <p:spPr bwMode="auto">
          <a:xfrm>
            <a:off x="5272230" y="5334005"/>
            <a:ext cx="2931829" cy="929485"/>
          </a:xfrm>
          <a:prstGeom prst="rect">
            <a:avLst/>
          </a:prstGeom>
          <a:noFill/>
          <a:ln w="9525">
            <a:noFill/>
            <a:miter lim="800000"/>
            <a:headEnd/>
            <a:tailEnd/>
          </a:ln>
        </p:spPr>
        <p:txBody>
          <a:bodyPr wrap="none">
            <a:spAutoFit/>
          </a:bodyPr>
          <a:lstStyle/>
          <a:p>
            <a:pPr algn="ctr">
              <a:spcBef>
                <a:spcPct val="20000"/>
              </a:spcBef>
            </a:pPr>
            <a:r>
              <a:rPr lang="en-US" sz="1600" b="1">
                <a:solidFill>
                  <a:srgbClr val="000000"/>
                </a:solidFill>
                <a:latin typeface="Verdana" pitchFamily="34" charset="0"/>
              </a:rPr>
              <a:t>Sándor Buffo Rigó</a:t>
            </a:r>
          </a:p>
          <a:p>
            <a:pPr algn="ctr">
              <a:spcBef>
                <a:spcPct val="20000"/>
              </a:spcBef>
            </a:pPr>
            <a:r>
              <a:rPr lang="en-US" sz="1600">
                <a:solidFill>
                  <a:srgbClr val="000000"/>
                </a:solidFill>
                <a:latin typeface="Verdana" pitchFamily="34" charset="0"/>
              </a:rPr>
              <a:t>Tata Gypsy Band</a:t>
            </a:r>
          </a:p>
          <a:p>
            <a:pPr algn="ctr">
              <a:spcBef>
                <a:spcPct val="20000"/>
              </a:spcBef>
            </a:pPr>
            <a:r>
              <a:rPr lang="en-US" sz="1600">
                <a:solidFill>
                  <a:srgbClr val="000000"/>
                </a:solidFill>
                <a:latin typeface="Verdana" pitchFamily="34" charset="0"/>
              </a:rPr>
              <a:t>Budapest Gypsy Orchestra</a:t>
            </a:r>
            <a:endParaRPr lang="en-US" sz="1600" b="1">
              <a:solidFill>
                <a:srgbClr val="000000"/>
              </a:solidFill>
              <a:latin typeface="Verdana" pitchFamily="34" charset="0"/>
            </a:endParaRPr>
          </a:p>
        </p:txBody>
      </p:sp>
      <p:pic>
        <p:nvPicPr>
          <p:cNvPr id="572422" name="Picture 6"/>
          <p:cNvPicPr>
            <a:picLocks noChangeAspect="1" noChangeArrowheads="1"/>
          </p:cNvPicPr>
          <p:nvPr/>
        </p:nvPicPr>
        <p:blipFill>
          <a:blip r:embed="rId4" cstate="print"/>
          <a:srcRect/>
          <a:stretch>
            <a:fillRect/>
          </a:stretch>
        </p:blipFill>
        <p:spPr bwMode="auto">
          <a:xfrm>
            <a:off x="5065716" y="781050"/>
            <a:ext cx="3152775" cy="3714750"/>
          </a:xfrm>
          <a:prstGeom prst="rect">
            <a:avLst/>
          </a:prstGeom>
          <a:noFill/>
          <a:ln w="9525">
            <a:noFill/>
            <a:miter lim="800000"/>
            <a:headEnd/>
            <a:tailEnd/>
          </a:ln>
        </p:spPr>
      </p:pic>
      <p:pic>
        <p:nvPicPr>
          <p:cNvPr id="572423" name="Picture 3"/>
          <p:cNvPicPr>
            <a:picLocks noChangeAspect="1" noChangeArrowheads="1"/>
          </p:cNvPicPr>
          <p:nvPr/>
        </p:nvPicPr>
        <p:blipFill>
          <a:blip r:embed="rId5" cstate="print"/>
          <a:srcRect/>
          <a:stretch>
            <a:fillRect/>
          </a:stretch>
        </p:blipFill>
        <p:spPr bwMode="auto">
          <a:xfrm>
            <a:off x="1943100" y="3455988"/>
            <a:ext cx="2857500" cy="2857500"/>
          </a:xfrm>
          <a:prstGeom prst="rect">
            <a:avLst/>
          </a:prstGeom>
          <a:noFill/>
          <a:ln w="9525">
            <a:noFill/>
            <a:miter lim="800000"/>
            <a:headEnd/>
            <a:tailEnd/>
          </a:ln>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973835" y="6395609"/>
            <a:ext cx="3135795"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pitchFamily="34" charset="0"/>
                <a:hlinkClick r:id="rId2"/>
              </a:rPr>
              <a:t>http://www.d.umn.edu/cla/faculty/troufs/anth3635/index.html#title</a:t>
            </a:r>
            <a:endParaRPr kumimoji="1" lang="en-US" sz="800" dirty="0">
              <a:solidFill>
                <a:srgbClr val="FFFFFF"/>
              </a:solidFill>
              <a:latin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67658" y="1146625"/>
            <a:ext cx="7772400" cy="485775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2598044" y="2000030"/>
            <a:ext cx="3917950" cy="3406277"/>
          </a:xfrm>
          <a:prstGeom prst="rect">
            <a:avLst/>
          </a:prstGeom>
          <a:noFill/>
          <a:ln w="76200">
            <a:solidFill>
              <a:srgbClr val="FFC000"/>
            </a:solidFill>
            <a:miter lim="800000"/>
            <a:headEnd/>
            <a:tailEnd/>
          </a:ln>
        </p:spPr>
      </p:pic>
      <p:sp>
        <p:nvSpPr>
          <p:cNvPr id="5" name="Rectangle 4"/>
          <p:cNvSpPr/>
          <p:nvPr/>
        </p:nvSpPr>
        <p:spPr bwMode="auto">
          <a:xfrm>
            <a:off x="3733800" y="4286250"/>
            <a:ext cx="1562100" cy="400050"/>
          </a:xfrm>
          <a:prstGeom prst="rect">
            <a:avLst/>
          </a:prstGeom>
          <a:noFill/>
          <a:ln w="76200" cap="flat" cmpd="sng" algn="ctr">
            <a:solidFill>
              <a:srgbClr val="FF1B3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895365" y="6543221"/>
            <a:ext cx="3299301"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3"/>
              </a:rPr>
              <a:t>http://www.bbc.com/news/world-europe-38582121</a:t>
            </a:r>
            <a:endParaRPr lang="en-US" sz="800" b="1" dirty="0">
              <a:solidFill>
                <a:srgbClr val="FFFFFF"/>
              </a:solidFill>
              <a:latin typeface="Verdana"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950" y="44768"/>
            <a:ext cx="8581073" cy="676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92100"/>
            <a:ext cx="9144000" cy="6276192"/>
          </a:xfrm>
          <a:prstGeom prst="rect">
            <a:avLst/>
          </a:prstGeom>
        </p:spPr>
      </p:pic>
      <p:sp>
        <p:nvSpPr>
          <p:cNvPr id="4" name="Rectangle 3"/>
          <p:cNvSpPr/>
          <p:nvPr/>
        </p:nvSpPr>
        <p:spPr>
          <a:xfrm>
            <a:off x="203200" y="6118136"/>
            <a:ext cx="8940800" cy="630942"/>
          </a:xfrm>
          <a:prstGeom prst="rect">
            <a:avLst/>
          </a:prstGeom>
        </p:spPr>
        <p:txBody>
          <a:bodyPr wrap="square">
            <a:spAutoFit/>
          </a:bodyPr>
          <a:lstStyle/>
          <a:p>
            <a:pPr algn="ctr"/>
            <a:r>
              <a:rPr lang="en-US" sz="1400" b="1" i="1" dirty="0">
                <a:solidFill>
                  <a:srgbClr val="800000"/>
                </a:solidFill>
                <a:hlinkClick r:id="rId4"/>
              </a:rPr>
              <a:t>The Washington Post 19 December 2019</a:t>
            </a:r>
          </a:p>
          <a:p>
            <a:pPr algn="ctr"/>
            <a:endParaRPr lang="en-US" sz="1050" dirty="0">
              <a:hlinkClick r:id="rId4"/>
            </a:endParaRPr>
          </a:p>
          <a:p>
            <a:pPr algn="ctr"/>
            <a:r>
              <a:rPr lang="en-US" sz="1050" dirty="0">
                <a:hlinkClick r:id="rId4"/>
              </a:rPr>
              <a:t>https://www.washingtonpost.com/politics/2019/12/13/how-catalonias-push-independence-has-scrambled-spanish-politics/</a:t>
            </a:r>
            <a:endParaRPr lang="en-US" sz="1050" dirty="0"/>
          </a:p>
        </p:txBody>
      </p:sp>
    </p:spTree>
    <p:extLst>
      <p:ext uri="{BB962C8B-B14F-4D97-AF65-F5344CB8AC3E}">
        <p14:creationId xmlns:p14="http://schemas.microsoft.com/office/powerpoint/2010/main" val="33484562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40548"/>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45457309"/>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500969"/>
            <a:ext cx="577215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25" y="337459"/>
            <a:ext cx="1270000" cy="609600"/>
          </a:xfrm>
          <a:prstGeom prst="rect">
            <a:avLst/>
          </a:prstGeom>
        </p:spPr>
      </p:pic>
      <p:sp>
        <p:nvSpPr>
          <p:cNvPr id="12" name="Text Box 2"/>
          <p:cNvSpPr txBox="1">
            <a:spLocks noChangeArrowheads="1"/>
          </p:cNvSpPr>
          <p:nvPr/>
        </p:nvSpPr>
        <p:spPr bwMode="auto">
          <a:xfrm>
            <a:off x="2860099" y="6543221"/>
            <a:ext cx="3369833"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5"/>
              </a:rPr>
              <a:t>http://www.bbc.co.uk/news/world-europe-42534523</a:t>
            </a:r>
            <a:endParaRPr lang="en-US" sz="800" b="1" dirty="0">
              <a:solidFill>
                <a:srgbClr val="FFFFFF"/>
              </a:solidFill>
              <a:latin typeface="Verdana" pitchFamily="34" charset="0"/>
            </a:endParaRPr>
          </a:p>
        </p:txBody>
      </p:sp>
    </p:spTree>
    <p:extLst>
      <p:ext uri="{BB962C8B-B14F-4D97-AF65-F5344CB8AC3E}">
        <p14:creationId xmlns:p14="http://schemas.microsoft.com/office/powerpoint/2010/main" val="3784276247"/>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361950"/>
            <a:ext cx="9144000" cy="6092190"/>
          </a:xfrm>
          <a:prstGeom prst="rect">
            <a:avLst/>
          </a:prstGeom>
          <a:noFill/>
          <a:ln w="9525">
            <a:noFill/>
            <a:miter lim="800000"/>
            <a:headEnd/>
            <a:tailEnd/>
          </a:ln>
        </p:spPr>
      </p:pic>
      <p:sp>
        <p:nvSpPr>
          <p:cNvPr id="5" name="Text Box 2"/>
          <p:cNvSpPr txBox="1">
            <a:spLocks noChangeArrowheads="1"/>
          </p:cNvSpPr>
          <p:nvPr/>
        </p:nvSpPr>
        <p:spPr bwMode="auto">
          <a:xfrm>
            <a:off x="2991545" y="6470651"/>
            <a:ext cx="3106941"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4"/>
              </a:rPr>
              <a:t>http://www.cicloturisme-adac.net/a-entrada.htm</a:t>
            </a:r>
            <a:endParaRPr lang="en-US" sz="800" b="1" dirty="0">
              <a:solidFill>
                <a:srgbClr val="FFFFFF"/>
              </a:solidFill>
              <a:latin typeface="Verdana" pitchFamily="34" charset="0"/>
            </a:endParaRPr>
          </a:p>
        </p:txBody>
      </p:sp>
      <p:pic>
        <p:nvPicPr>
          <p:cNvPr id="7172" name="Picture 4"/>
          <p:cNvPicPr>
            <a:picLocks noChangeAspect="1" noChangeArrowheads="1"/>
          </p:cNvPicPr>
          <p:nvPr/>
        </p:nvPicPr>
        <p:blipFill>
          <a:blip r:embed="rId5" cstate="print"/>
          <a:srcRect/>
          <a:stretch>
            <a:fillRect/>
          </a:stretch>
        </p:blipFill>
        <p:spPr bwMode="auto">
          <a:xfrm>
            <a:off x="1595438" y="1352550"/>
            <a:ext cx="5953125" cy="4152900"/>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661987" y="723900"/>
            <a:ext cx="7772400" cy="5422026"/>
          </a:xfrm>
          <a:prstGeom prst="rect">
            <a:avLst/>
          </a:prstGeom>
          <a:noFill/>
          <a:ln w="9525">
            <a:noFill/>
            <a:miter lim="800000"/>
            <a:headEnd/>
            <a:tailEnd/>
          </a:ln>
        </p:spPr>
      </p:pic>
    </p:spTree>
    <p:extLst>
      <p:ext uri="{BB962C8B-B14F-4D97-AF65-F5344CB8AC3E}">
        <p14:creationId xmlns:p14="http://schemas.microsoft.com/office/powerpoint/2010/main" val="615247293"/>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361950"/>
            <a:ext cx="9144000" cy="6092190"/>
          </a:xfrm>
          <a:prstGeom prst="rect">
            <a:avLst/>
          </a:prstGeom>
          <a:noFill/>
          <a:ln w="9525">
            <a:noFill/>
            <a:miter lim="800000"/>
            <a:headEnd/>
            <a:tailEnd/>
          </a:ln>
        </p:spPr>
      </p:pic>
      <p:sp>
        <p:nvSpPr>
          <p:cNvPr id="5" name="Text Box 2"/>
          <p:cNvSpPr txBox="1">
            <a:spLocks noChangeArrowheads="1"/>
          </p:cNvSpPr>
          <p:nvPr/>
        </p:nvSpPr>
        <p:spPr bwMode="auto">
          <a:xfrm>
            <a:off x="2652510" y="6470651"/>
            <a:ext cx="3785011"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4"/>
              </a:rPr>
              <a:t>http://www.flickr.com/photos/32744903@N00/2396901250</a:t>
            </a:r>
            <a:endParaRPr lang="en-US" sz="800" b="1" dirty="0">
              <a:solidFill>
                <a:srgbClr val="FFFFFF"/>
              </a:solidFill>
              <a:latin typeface="Verdana" pitchFamily="34" charset="0"/>
            </a:endParaRPr>
          </a:p>
        </p:txBody>
      </p:sp>
      <p:pic>
        <p:nvPicPr>
          <p:cNvPr id="6148" name="Picture 4"/>
          <p:cNvPicPr>
            <a:picLocks noChangeAspect="1" noChangeArrowheads="1"/>
          </p:cNvPicPr>
          <p:nvPr/>
        </p:nvPicPr>
        <p:blipFill>
          <a:blip r:embed="rId5" cstate="print"/>
          <a:srcRect/>
          <a:stretch>
            <a:fillRect/>
          </a:stretch>
        </p:blipFill>
        <p:spPr bwMode="auto">
          <a:xfrm>
            <a:off x="666750" y="947738"/>
            <a:ext cx="7772400" cy="5209937"/>
          </a:xfrm>
          <a:prstGeom prst="rect">
            <a:avLst/>
          </a:prstGeom>
          <a:noFill/>
          <a:ln w="9525">
            <a:noFill/>
            <a:miter lim="800000"/>
            <a:headEnd/>
            <a:tailEnd/>
          </a:ln>
        </p:spPr>
      </p:pic>
      <p:sp>
        <p:nvSpPr>
          <p:cNvPr id="9" name="Text Box 2"/>
          <p:cNvSpPr txBox="1">
            <a:spLocks noChangeArrowheads="1"/>
          </p:cNvSpPr>
          <p:nvPr/>
        </p:nvSpPr>
        <p:spPr bwMode="auto">
          <a:xfrm>
            <a:off x="1822450" y="5413375"/>
            <a:ext cx="5507038" cy="738664"/>
          </a:xfrm>
          <a:prstGeom prst="rect">
            <a:avLst/>
          </a:prstGeom>
          <a:noFill/>
          <a:ln w="9525">
            <a:noFill/>
            <a:miter lim="800000"/>
            <a:headEnd/>
            <a:tailEnd/>
          </a:ln>
        </p:spPr>
        <p:txBody>
          <a:bodyPr>
            <a:spAutoFit/>
          </a:bodyPr>
          <a:lstStyle/>
          <a:p>
            <a:pPr algn="ctr">
              <a:lnSpc>
                <a:spcPct val="150000"/>
              </a:lnSpc>
            </a:pPr>
            <a:r>
              <a:rPr lang="en-US" sz="1400" b="1" dirty="0" err="1">
                <a:solidFill>
                  <a:srgbClr val="FFFFFF"/>
                </a:solidFill>
                <a:latin typeface="Verdana" pitchFamily="34" charset="0"/>
              </a:rPr>
              <a:t>Plaça</a:t>
            </a:r>
            <a:r>
              <a:rPr lang="en-US" sz="1400" b="1" dirty="0">
                <a:solidFill>
                  <a:srgbClr val="FFFFFF"/>
                </a:solidFill>
                <a:latin typeface="Verdana" pitchFamily="34" charset="0"/>
              </a:rPr>
              <a:t> </a:t>
            </a:r>
            <a:r>
              <a:rPr lang="en-US" sz="1400" b="1" dirty="0" err="1">
                <a:solidFill>
                  <a:srgbClr val="FFFFFF"/>
                </a:solidFill>
                <a:latin typeface="Verdana" pitchFamily="34" charset="0"/>
              </a:rPr>
              <a:t>Catalunya</a:t>
            </a:r>
            <a:endParaRPr lang="en-US" sz="1400" b="1" dirty="0">
              <a:solidFill>
                <a:srgbClr val="FFFFFF"/>
              </a:solidFill>
              <a:latin typeface="Verdana" pitchFamily="34" charset="0"/>
            </a:endParaRPr>
          </a:p>
          <a:p>
            <a:pPr algn="ctr">
              <a:lnSpc>
                <a:spcPct val="150000"/>
              </a:lnSpc>
            </a:pPr>
            <a:r>
              <a:rPr lang="en-US" sz="1400" b="1" dirty="0">
                <a:solidFill>
                  <a:srgbClr val="FFFFFF"/>
                </a:solidFill>
                <a:latin typeface="Verdana" pitchFamily="34" charset="0"/>
              </a:rPr>
              <a:t>Barcelona</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361950"/>
            <a:ext cx="9144000" cy="6092190"/>
          </a:xfrm>
          <a:prstGeom prst="rect">
            <a:avLst/>
          </a:prstGeom>
          <a:noFill/>
          <a:ln w="9525">
            <a:noFill/>
            <a:miter lim="800000"/>
            <a:headEnd/>
            <a:tailEnd/>
          </a:ln>
        </p:spPr>
      </p:pic>
      <p:sp>
        <p:nvSpPr>
          <p:cNvPr id="5" name="Text Box 2"/>
          <p:cNvSpPr txBox="1">
            <a:spLocks noChangeArrowheads="1"/>
          </p:cNvSpPr>
          <p:nvPr/>
        </p:nvSpPr>
        <p:spPr bwMode="auto">
          <a:xfrm>
            <a:off x="3278483" y="6470651"/>
            <a:ext cx="2533066"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4"/>
              </a:rPr>
              <a:t>http://en.wikipedia.org/wiki/Catalunya</a:t>
            </a:r>
            <a:endParaRPr lang="en-US" sz="800" b="1" dirty="0">
              <a:solidFill>
                <a:srgbClr val="FFFFFF"/>
              </a:solidFill>
              <a:latin typeface="Verdana" pitchFamily="34" charset="0"/>
            </a:endParaRPr>
          </a:p>
        </p:txBody>
      </p:sp>
      <p:pic>
        <p:nvPicPr>
          <p:cNvPr id="5122" name="Picture 2"/>
          <p:cNvPicPr>
            <a:picLocks noChangeAspect="1" noChangeArrowheads="1"/>
          </p:cNvPicPr>
          <p:nvPr/>
        </p:nvPicPr>
        <p:blipFill>
          <a:blip r:embed="rId5" cstate="print"/>
          <a:srcRect/>
          <a:stretch>
            <a:fillRect/>
          </a:stretch>
        </p:blipFill>
        <p:spPr bwMode="auto">
          <a:xfrm>
            <a:off x="762000" y="1204913"/>
            <a:ext cx="7620000" cy="4448175"/>
          </a:xfrm>
          <a:prstGeom prst="rect">
            <a:avLst/>
          </a:prstGeom>
          <a:noFill/>
          <a:ln w="9525">
            <a:noFill/>
            <a:miter lim="800000"/>
            <a:headEnd/>
            <a:tailEnd/>
          </a:ln>
        </p:spPr>
      </p:pic>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srcRect/>
          <a:stretch>
            <a:fillRect/>
          </a:stretch>
        </p:blipFill>
        <p:spPr bwMode="auto">
          <a:xfrm>
            <a:off x="1595438" y="1352550"/>
            <a:ext cx="5953125" cy="4152900"/>
          </a:xfrm>
          <a:prstGeom prst="rect">
            <a:avLst/>
          </a:prstGeom>
          <a:noFill/>
          <a:ln w="9525">
            <a:noFill/>
            <a:miter lim="800000"/>
            <a:headEnd/>
            <a:tailEnd/>
          </a:ln>
        </p:spPr>
      </p:pic>
      <p:pic>
        <p:nvPicPr>
          <p:cNvPr id="7173" name="Picture 5"/>
          <p:cNvPicPr>
            <a:picLocks noChangeAspect="1" noChangeArrowheads="1"/>
          </p:cNvPicPr>
          <p:nvPr/>
        </p:nvPicPr>
        <p:blipFill>
          <a:blip r:embed="rId3" cstate="print"/>
          <a:srcRect/>
          <a:stretch>
            <a:fillRect/>
          </a:stretch>
        </p:blipFill>
        <p:spPr bwMode="auto">
          <a:xfrm>
            <a:off x="-1" y="172368"/>
            <a:ext cx="9144000" cy="6378854"/>
          </a:xfrm>
          <a:prstGeom prst="rect">
            <a:avLst/>
          </a:prstGeom>
          <a:noFill/>
          <a:ln w="9525">
            <a:noFill/>
            <a:miter lim="800000"/>
            <a:headEnd/>
            <a:tailEnd/>
          </a:ln>
        </p:spPr>
      </p:pic>
      <p:sp>
        <p:nvSpPr>
          <p:cNvPr id="6" name="Text Box 2"/>
          <p:cNvSpPr txBox="1">
            <a:spLocks noChangeArrowheads="1"/>
          </p:cNvSpPr>
          <p:nvPr/>
        </p:nvSpPr>
        <p:spPr bwMode="auto">
          <a:xfrm>
            <a:off x="3006059" y="6615791"/>
            <a:ext cx="3106941"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4"/>
              </a:rPr>
              <a:t>http://www.cicloturisme-adac.net/a-entrada.htm</a:t>
            </a:r>
            <a:endParaRPr lang="en-US" sz="800" b="1" dirty="0">
              <a:solidFill>
                <a:srgbClr val="FFFFFF"/>
              </a:solidFill>
              <a:latin typeface="Verdana" pitchFamily="34" charset="0"/>
            </a:endParaRPr>
          </a:p>
        </p:txBody>
      </p:sp>
    </p:spTree>
    <p:extLst>
      <p:ext uri="{BB962C8B-B14F-4D97-AF65-F5344CB8AC3E}">
        <p14:creationId xmlns:p14="http://schemas.microsoft.com/office/powerpoint/2010/main" val="4242807663"/>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srcRect/>
          <a:stretch>
            <a:fillRect/>
          </a:stretch>
        </p:blipFill>
        <p:spPr bwMode="auto">
          <a:xfrm>
            <a:off x="1595438" y="1352550"/>
            <a:ext cx="5953125" cy="4152900"/>
          </a:xfrm>
          <a:prstGeom prst="rect">
            <a:avLst/>
          </a:prstGeom>
          <a:noFill/>
          <a:ln w="9525">
            <a:noFill/>
            <a:miter lim="800000"/>
            <a:headEnd/>
            <a:tailEnd/>
          </a:ln>
        </p:spPr>
      </p:pic>
      <p:pic>
        <p:nvPicPr>
          <p:cNvPr id="7173" name="Picture 5"/>
          <p:cNvPicPr>
            <a:picLocks noChangeAspect="1" noChangeArrowheads="1"/>
          </p:cNvPicPr>
          <p:nvPr/>
        </p:nvPicPr>
        <p:blipFill>
          <a:blip r:embed="rId3" cstate="print"/>
          <a:srcRect/>
          <a:stretch>
            <a:fillRect/>
          </a:stretch>
        </p:blipFill>
        <p:spPr bwMode="auto">
          <a:xfrm>
            <a:off x="-1" y="172368"/>
            <a:ext cx="9144000" cy="6378854"/>
          </a:xfrm>
          <a:prstGeom prst="rect">
            <a:avLst/>
          </a:prstGeom>
          <a:noFill/>
          <a:ln w="9525">
            <a:noFill/>
            <a:miter lim="800000"/>
            <a:headEnd/>
            <a:tailEnd/>
          </a:ln>
        </p:spPr>
      </p:pic>
      <p:sp>
        <p:nvSpPr>
          <p:cNvPr id="6" name="Text Box 2"/>
          <p:cNvSpPr txBox="1">
            <a:spLocks noChangeArrowheads="1"/>
          </p:cNvSpPr>
          <p:nvPr/>
        </p:nvSpPr>
        <p:spPr bwMode="auto">
          <a:xfrm>
            <a:off x="3006059" y="6615791"/>
            <a:ext cx="3106941"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4"/>
              </a:rPr>
              <a:t>http://www.cicloturisme-adac.net/a-entrada.htm</a:t>
            </a:r>
            <a:endParaRPr lang="en-US" sz="800" b="1" dirty="0">
              <a:solidFill>
                <a:srgbClr val="FFFFFF"/>
              </a:solidFill>
              <a:latin typeface="Verdana" pitchFamily="34" charset="0"/>
            </a:endParaRPr>
          </a:p>
        </p:txBody>
      </p:sp>
      <p:sp>
        <p:nvSpPr>
          <p:cNvPr id="7" name="Freeform 6"/>
          <p:cNvSpPr/>
          <p:nvPr/>
        </p:nvSpPr>
        <p:spPr bwMode="auto">
          <a:xfrm rot="593358">
            <a:off x="3061394" y="2047065"/>
            <a:ext cx="1151467" cy="693763"/>
          </a:xfrm>
          <a:custGeom>
            <a:avLst/>
            <a:gdLst>
              <a:gd name="connsiteX0" fmla="*/ 3622120 w 5697115"/>
              <a:gd name="connsiteY0" fmla="*/ 3616133 h 4431323"/>
              <a:gd name="connsiteX1" fmla="*/ 3259263 w 5697115"/>
              <a:gd name="connsiteY1" fmla="*/ 3441962 h 4431323"/>
              <a:gd name="connsiteX2" fmla="*/ 2968977 w 5697115"/>
              <a:gd name="connsiteY2" fmla="*/ 3166190 h 4431323"/>
              <a:gd name="connsiteX3" fmla="*/ 2765777 w 5697115"/>
              <a:gd name="connsiteY3" fmla="*/ 3151676 h 4431323"/>
              <a:gd name="connsiteX4" fmla="*/ 2649663 w 5697115"/>
              <a:gd name="connsiteY4" fmla="*/ 2962990 h 4431323"/>
              <a:gd name="connsiteX5" fmla="*/ 2083606 w 5697115"/>
              <a:gd name="connsiteY5" fmla="*/ 2861390 h 4431323"/>
              <a:gd name="connsiteX6" fmla="*/ 1836863 w 5697115"/>
              <a:gd name="connsiteY6" fmla="*/ 2832362 h 4431323"/>
              <a:gd name="connsiteX7" fmla="*/ 1735263 w 5697115"/>
              <a:gd name="connsiteY7" fmla="*/ 2861390 h 4431323"/>
              <a:gd name="connsiteX8" fmla="*/ 1503034 w 5697115"/>
              <a:gd name="connsiteY8" fmla="*/ 2759790 h 4431323"/>
              <a:gd name="connsiteX9" fmla="*/ 1532063 w 5697115"/>
              <a:gd name="connsiteY9" fmla="*/ 2585619 h 4431323"/>
              <a:gd name="connsiteX10" fmla="*/ 1459492 w 5697115"/>
              <a:gd name="connsiteY10" fmla="*/ 2469504 h 4431323"/>
              <a:gd name="connsiteX11" fmla="*/ 1372406 w 5697115"/>
              <a:gd name="connsiteY11" fmla="*/ 2542076 h 4431323"/>
              <a:gd name="connsiteX12" fmla="*/ 1227263 w 5697115"/>
              <a:gd name="connsiteY12" fmla="*/ 2600133 h 4431323"/>
              <a:gd name="connsiteX13" fmla="*/ 1111149 w 5697115"/>
              <a:gd name="connsiteY13" fmla="*/ 2251790 h 4431323"/>
              <a:gd name="connsiteX14" fmla="*/ 791834 w 5697115"/>
              <a:gd name="connsiteY14" fmla="*/ 2106647 h 4431323"/>
              <a:gd name="connsiteX15" fmla="*/ 704749 w 5697115"/>
              <a:gd name="connsiteY15" fmla="*/ 2092133 h 4431323"/>
              <a:gd name="connsiteX16" fmla="*/ 559606 w 5697115"/>
              <a:gd name="connsiteY16" fmla="*/ 1888933 h 4431323"/>
              <a:gd name="connsiteX17" fmla="*/ 719263 w 5697115"/>
              <a:gd name="connsiteY17" fmla="*/ 1772819 h 4431323"/>
              <a:gd name="connsiteX18" fmla="*/ 690234 w 5697115"/>
              <a:gd name="connsiteY18" fmla="*/ 1700247 h 4431323"/>
              <a:gd name="connsiteX19" fmla="*/ 588634 w 5697115"/>
              <a:gd name="connsiteY19" fmla="*/ 1758304 h 4431323"/>
              <a:gd name="connsiteX20" fmla="*/ 458006 w 5697115"/>
              <a:gd name="connsiteY20" fmla="*/ 1830876 h 4431323"/>
              <a:gd name="connsiteX21" fmla="*/ 356406 w 5697115"/>
              <a:gd name="connsiteY21" fmla="*/ 1685733 h 4431323"/>
              <a:gd name="connsiteX22" fmla="*/ 385434 w 5697115"/>
              <a:gd name="connsiteY22" fmla="*/ 1540590 h 4431323"/>
              <a:gd name="connsiteX23" fmla="*/ 501549 w 5697115"/>
              <a:gd name="connsiteY23" fmla="*/ 1526076 h 4431323"/>
              <a:gd name="connsiteX24" fmla="*/ 864406 w 5697115"/>
              <a:gd name="connsiteY24" fmla="*/ 1569619 h 4431323"/>
              <a:gd name="connsiteX25" fmla="*/ 835377 w 5697115"/>
              <a:gd name="connsiteY25" fmla="*/ 1424476 h 4431323"/>
              <a:gd name="connsiteX26" fmla="*/ 646692 w 5697115"/>
              <a:gd name="connsiteY26" fmla="*/ 1351904 h 4431323"/>
              <a:gd name="connsiteX27" fmla="*/ 574120 w 5697115"/>
              <a:gd name="connsiteY27" fmla="*/ 1018076 h 4431323"/>
              <a:gd name="connsiteX28" fmla="*/ 545092 w 5697115"/>
              <a:gd name="connsiteY28" fmla="*/ 901962 h 4431323"/>
              <a:gd name="connsiteX29" fmla="*/ 414463 w 5697115"/>
              <a:gd name="connsiteY29" fmla="*/ 843904 h 4431323"/>
              <a:gd name="connsiteX30" fmla="*/ 124177 w 5697115"/>
              <a:gd name="connsiteY30" fmla="*/ 945504 h 4431323"/>
              <a:gd name="connsiteX31" fmla="*/ 22577 w 5697115"/>
              <a:gd name="connsiteY31" fmla="*/ 872933 h 4431323"/>
              <a:gd name="connsiteX32" fmla="*/ 8063 w 5697115"/>
              <a:gd name="connsiteY32" fmla="*/ 713276 h 4431323"/>
              <a:gd name="connsiteX33" fmla="*/ 124177 w 5697115"/>
              <a:gd name="connsiteY33" fmla="*/ 582647 h 4431323"/>
              <a:gd name="connsiteX34" fmla="*/ 312863 w 5697115"/>
              <a:gd name="connsiteY34" fmla="*/ 539104 h 4431323"/>
              <a:gd name="connsiteX35" fmla="*/ 516063 w 5697115"/>
              <a:gd name="connsiteY35" fmla="*/ 539104 h 4431323"/>
              <a:gd name="connsiteX36" fmla="*/ 632177 w 5697115"/>
              <a:gd name="connsiteY36" fmla="*/ 466533 h 4431323"/>
              <a:gd name="connsiteX37" fmla="*/ 719263 w 5697115"/>
              <a:gd name="connsiteY37" fmla="*/ 393962 h 4431323"/>
              <a:gd name="connsiteX38" fmla="*/ 922463 w 5697115"/>
              <a:gd name="connsiteY38" fmla="*/ 510076 h 4431323"/>
              <a:gd name="connsiteX39" fmla="*/ 893434 w 5697115"/>
              <a:gd name="connsiteY39" fmla="*/ 408476 h 4431323"/>
              <a:gd name="connsiteX40" fmla="*/ 1111149 w 5697115"/>
              <a:gd name="connsiteY40" fmla="*/ 248819 h 4431323"/>
              <a:gd name="connsiteX41" fmla="*/ 1415949 w 5697115"/>
              <a:gd name="connsiteY41" fmla="*/ 176247 h 4431323"/>
              <a:gd name="connsiteX42" fmla="*/ 1749777 w 5697115"/>
              <a:gd name="connsiteY42" fmla="*/ 306876 h 4431323"/>
              <a:gd name="connsiteX43" fmla="*/ 2098120 w 5697115"/>
              <a:gd name="connsiteY43" fmla="*/ 510076 h 4431323"/>
              <a:gd name="connsiteX44" fmla="*/ 2620634 w 5697115"/>
              <a:gd name="connsiteY44" fmla="*/ 597162 h 4431323"/>
              <a:gd name="connsiteX45" fmla="*/ 3172177 w 5697115"/>
              <a:gd name="connsiteY45" fmla="*/ 510076 h 4431323"/>
              <a:gd name="connsiteX46" fmla="*/ 3418920 w 5697115"/>
              <a:gd name="connsiteY46" fmla="*/ 422990 h 4431323"/>
              <a:gd name="connsiteX47" fmla="*/ 3723720 w 5697115"/>
              <a:gd name="connsiteY47" fmla="*/ 321390 h 4431323"/>
              <a:gd name="connsiteX48" fmla="*/ 3999492 w 5697115"/>
              <a:gd name="connsiteY48" fmla="*/ 16590 h 4431323"/>
              <a:gd name="connsiteX49" fmla="*/ 4449434 w 5697115"/>
              <a:gd name="connsiteY49" fmla="*/ 74647 h 4431323"/>
              <a:gd name="connsiteX50" fmla="*/ 4594577 w 5697115"/>
              <a:gd name="connsiteY50" fmla="*/ 31104 h 4431323"/>
              <a:gd name="connsiteX51" fmla="*/ 4696177 w 5697115"/>
              <a:gd name="connsiteY51" fmla="*/ 2076 h 4431323"/>
              <a:gd name="connsiteX52" fmla="*/ 4739720 w 5697115"/>
              <a:gd name="connsiteY52" fmla="*/ 89162 h 4431323"/>
              <a:gd name="connsiteX53" fmla="*/ 4870349 w 5697115"/>
              <a:gd name="connsiteY53" fmla="*/ 74647 h 4431323"/>
              <a:gd name="connsiteX54" fmla="*/ 5000977 w 5697115"/>
              <a:gd name="connsiteY54" fmla="*/ 205276 h 4431323"/>
              <a:gd name="connsiteX55" fmla="*/ 5538006 w 5697115"/>
              <a:gd name="connsiteY55" fmla="*/ 568133 h 4431323"/>
              <a:gd name="connsiteX56" fmla="*/ 5654120 w 5697115"/>
              <a:gd name="connsiteY56" fmla="*/ 829390 h 4431323"/>
              <a:gd name="connsiteX57" fmla="*/ 5508977 w 5697115"/>
              <a:gd name="connsiteY57" fmla="*/ 1250304 h 4431323"/>
              <a:gd name="connsiteX58" fmla="*/ 5610577 w 5697115"/>
              <a:gd name="connsiteY58" fmla="*/ 1555104 h 4431323"/>
              <a:gd name="connsiteX59" fmla="*/ 5683149 w 5697115"/>
              <a:gd name="connsiteY59" fmla="*/ 1627676 h 4431323"/>
              <a:gd name="connsiteX60" fmla="*/ 5683149 w 5697115"/>
              <a:gd name="connsiteY60" fmla="*/ 1700247 h 4431323"/>
              <a:gd name="connsiteX61" fmla="*/ 5538006 w 5697115"/>
              <a:gd name="connsiteY61" fmla="*/ 1700247 h 4431323"/>
              <a:gd name="connsiteX62" fmla="*/ 5378349 w 5697115"/>
              <a:gd name="connsiteY62" fmla="*/ 1990533 h 4431323"/>
              <a:gd name="connsiteX63" fmla="*/ 5088063 w 5697115"/>
              <a:gd name="connsiteY63" fmla="*/ 2309847 h 4431323"/>
              <a:gd name="connsiteX64" fmla="*/ 4928406 w 5697115"/>
              <a:gd name="connsiteY64" fmla="*/ 2454990 h 4431323"/>
              <a:gd name="connsiteX65" fmla="*/ 4696177 w 5697115"/>
              <a:gd name="connsiteY65" fmla="*/ 2629162 h 4431323"/>
              <a:gd name="connsiteX66" fmla="*/ 4638120 w 5697115"/>
              <a:gd name="connsiteY66" fmla="*/ 2730762 h 4431323"/>
              <a:gd name="connsiteX67" fmla="*/ 4478463 w 5697115"/>
              <a:gd name="connsiteY67" fmla="*/ 2774304 h 4431323"/>
              <a:gd name="connsiteX68" fmla="*/ 4478463 w 5697115"/>
              <a:gd name="connsiteY68" fmla="*/ 2774304 h 4431323"/>
              <a:gd name="connsiteX69" fmla="*/ 4507492 w 5697115"/>
              <a:gd name="connsiteY69" fmla="*/ 2875904 h 4431323"/>
              <a:gd name="connsiteX70" fmla="*/ 4376863 w 5697115"/>
              <a:gd name="connsiteY70" fmla="*/ 3064590 h 4431323"/>
              <a:gd name="connsiteX71" fmla="*/ 4405892 w 5697115"/>
              <a:gd name="connsiteY71" fmla="*/ 3253276 h 4431323"/>
              <a:gd name="connsiteX72" fmla="*/ 4289777 w 5697115"/>
              <a:gd name="connsiteY72" fmla="*/ 3354876 h 4431323"/>
              <a:gd name="connsiteX73" fmla="*/ 4202692 w 5697115"/>
              <a:gd name="connsiteY73" fmla="*/ 3500019 h 4431323"/>
              <a:gd name="connsiteX74" fmla="*/ 4289777 w 5697115"/>
              <a:gd name="connsiteY74" fmla="*/ 3717733 h 4431323"/>
              <a:gd name="connsiteX75" fmla="*/ 4347834 w 5697115"/>
              <a:gd name="connsiteY75" fmla="*/ 3935447 h 4431323"/>
              <a:gd name="connsiteX76" fmla="*/ 4478463 w 5697115"/>
              <a:gd name="connsiteY76" fmla="*/ 3964476 h 4431323"/>
              <a:gd name="connsiteX77" fmla="*/ 4246234 w 5697115"/>
              <a:gd name="connsiteY77" fmla="*/ 4327333 h 4431323"/>
              <a:gd name="connsiteX78" fmla="*/ 4144634 w 5697115"/>
              <a:gd name="connsiteY78" fmla="*/ 4370876 h 4431323"/>
              <a:gd name="connsiteX79" fmla="*/ 3970463 w 5697115"/>
              <a:gd name="connsiteY79" fmla="*/ 4428933 h 4431323"/>
              <a:gd name="connsiteX80" fmla="*/ 3868863 w 5697115"/>
              <a:gd name="connsiteY80" fmla="*/ 4283790 h 4431323"/>
              <a:gd name="connsiteX81" fmla="*/ 3607606 w 5697115"/>
              <a:gd name="connsiteY81" fmla="*/ 4298304 h 4431323"/>
              <a:gd name="connsiteX82" fmla="*/ 3491492 w 5697115"/>
              <a:gd name="connsiteY82" fmla="*/ 4167676 h 4431323"/>
              <a:gd name="connsiteX83" fmla="*/ 3331834 w 5697115"/>
              <a:gd name="connsiteY83" fmla="*/ 4138647 h 4431323"/>
              <a:gd name="connsiteX84" fmla="*/ 3186692 w 5697115"/>
              <a:gd name="connsiteY84" fmla="*/ 3978990 h 4431323"/>
              <a:gd name="connsiteX85" fmla="*/ 3186692 w 5697115"/>
              <a:gd name="connsiteY85" fmla="*/ 3848362 h 4431323"/>
              <a:gd name="connsiteX86" fmla="*/ 3288292 w 5697115"/>
              <a:gd name="connsiteY86" fmla="*/ 3732247 h 4431323"/>
              <a:gd name="connsiteX87" fmla="*/ 3375377 w 5697115"/>
              <a:gd name="connsiteY87" fmla="*/ 3717733 h 4431323"/>
              <a:gd name="connsiteX88" fmla="*/ 3593092 w 5697115"/>
              <a:gd name="connsiteY88" fmla="*/ 3746762 h 4431323"/>
              <a:gd name="connsiteX89" fmla="*/ 3665663 w 5697115"/>
              <a:gd name="connsiteY89" fmla="*/ 3703219 h 4431323"/>
              <a:gd name="connsiteX90" fmla="*/ 3549549 w 5697115"/>
              <a:gd name="connsiteY90" fmla="*/ 3558076 h 4431323"/>
              <a:gd name="connsiteX91" fmla="*/ 3447949 w 5697115"/>
              <a:gd name="connsiteY91" fmla="*/ 3558076 h 4431323"/>
              <a:gd name="connsiteX92" fmla="*/ 3346349 w 5697115"/>
              <a:gd name="connsiteY92" fmla="*/ 3485504 h 443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697115" h="4431323">
                <a:moveTo>
                  <a:pt x="3622120" y="3616133"/>
                </a:moveTo>
                <a:cubicBezTo>
                  <a:pt x="3495120" y="3566542"/>
                  <a:pt x="3368120" y="3516952"/>
                  <a:pt x="3259263" y="3441962"/>
                </a:cubicBezTo>
                <a:cubicBezTo>
                  <a:pt x="3150406" y="3366971"/>
                  <a:pt x="3051225" y="3214571"/>
                  <a:pt x="2968977" y="3166190"/>
                </a:cubicBezTo>
                <a:cubicBezTo>
                  <a:pt x="2886729" y="3117809"/>
                  <a:pt x="2818996" y="3185543"/>
                  <a:pt x="2765777" y="3151676"/>
                </a:cubicBezTo>
                <a:cubicBezTo>
                  <a:pt x="2712558" y="3117809"/>
                  <a:pt x="2763358" y="3011371"/>
                  <a:pt x="2649663" y="2962990"/>
                </a:cubicBezTo>
                <a:cubicBezTo>
                  <a:pt x="2535968" y="2914609"/>
                  <a:pt x="2219073" y="2883161"/>
                  <a:pt x="2083606" y="2861390"/>
                </a:cubicBezTo>
                <a:cubicBezTo>
                  <a:pt x="1948139" y="2839619"/>
                  <a:pt x="1894920" y="2832362"/>
                  <a:pt x="1836863" y="2832362"/>
                </a:cubicBezTo>
                <a:cubicBezTo>
                  <a:pt x="1778806" y="2832362"/>
                  <a:pt x="1790901" y="2873485"/>
                  <a:pt x="1735263" y="2861390"/>
                </a:cubicBezTo>
                <a:cubicBezTo>
                  <a:pt x="1679625" y="2849295"/>
                  <a:pt x="1536901" y="2805752"/>
                  <a:pt x="1503034" y="2759790"/>
                </a:cubicBezTo>
                <a:cubicBezTo>
                  <a:pt x="1469167" y="2713828"/>
                  <a:pt x="1539320" y="2634000"/>
                  <a:pt x="1532063" y="2585619"/>
                </a:cubicBezTo>
                <a:cubicBezTo>
                  <a:pt x="1524806" y="2537238"/>
                  <a:pt x="1486102" y="2476761"/>
                  <a:pt x="1459492" y="2469504"/>
                </a:cubicBezTo>
                <a:cubicBezTo>
                  <a:pt x="1432882" y="2462247"/>
                  <a:pt x="1411111" y="2520305"/>
                  <a:pt x="1372406" y="2542076"/>
                </a:cubicBezTo>
                <a:cubicBezTo>
                  <a:pt x="1333701" y="2563847"/>
                  <a:pt x="1270806" y="2648514"/>
                  <a:pt x="1227263" y="2600133"/>
                </a:cubicBezTo>
                <a:cubicBezTo>
                  <a:pt x="1183720" y="2551752"/>
                  <a:pt x="1183720" y="2334038"/>
                  <a:pt x="1111149" y="2251790"/>
                </a:cubicBezTo>
                <a:cubicBezTo>
                  <a:pt x="1038578" y="2169542"/>
                  <a:pt x="859567" y="2133256"/>
                  <a:pt x="791834" y="2106647"/>
                </a:cubicBezTo>
                <a:cubicBezTo>
                  <a:pt x="724101" y="2080038"/>
                  <a:pt x="743454" y="2128419"/>
                  <a:pt x="704749" y="2092133"/>
                </a:cubicBezTo>
                <a:cubicBezTo>
                  <a:pt x="666044" y="2055847"/>
                  <a:pt x="557187" y="1942152"/>
                  <a:pt x="559606" y="1888933"/>
                </a:cubicBezTo>
                <a:cubicBezTo>
                  <a:pt x="562025" y="1835714"/>
                  <a:pt x="697492" y="1804267"/>
                  <a:pt x="719263" y="1772819"/>
                </a:cubicBezTo>
                <a:cubicBezTo>
                  <a:pt x="741034" y="1741371"/>
                  <a:pt x="712005" y="1702666"/>
                  <a:pt x="690234" y="1700247"/>
                </a:cubicBezTo>
                <a:cubicBezTo>
                  <a:pt x="668463" y="1697828"/>
                  <a:pt x="588634" y="1758304"/>
                  <a:pt x="588634" y="1758304"/>
                </a:cubicBezTo>
                <a:cubicBezTo>
                  <a:pt x="549929" y="1780075"/>
                  <a:pt x="496711" y="1842971"/>
                  <a:pt x="458006" y="1830876"/>
                </a:cubicBezTo>
                <a:cubicBezTo>
                  <a:pt x="419301" y="1818781"/>
                  <a:pt x="368501" y="1734114"/>
                  <a:pt x="356406" y="1685733"/>
                </a:cubicBezTo>
                <a:cubicBezTo>
                  <a:pt x="344311" y="1637352"/>
                  <a:pt x="361244" y="1567199"/>
                  <a:pt x="385434" y="1540590"/>
                </a:cubicBezTo>
                <a:cubicBezTo>
                  <a:pt x="409624" y="1513981"/>
                  <a:pt x="421720" y="1521238"/>
                  <a:pt x="501549" y="1526076"/>
                </a:cubicBezTo>
                <a:cubicBezTo>
                  <a:pt x="581378" y="1530914"/>
                  <a:pt x="808768" y="1586552"/>
                  <a:pt x="864406" y="1569619"/>
                </a:cubicBezTo>
                <a:cubicBezTo>
                  <a:pt x="920044" y="1552686"/>
                  <a:pt x="871663" y="1460762"/>
                  <a:pt x="835377" y="1424476"/>
                </a:cubicBezTo>
                <a:cubicBezTo>
                  <a:pt x="799091" y="1388190"/>
                  <a:pt x="690235" y="1419637"/>
                  <a:pt x="646692" y="1351904"/>
                </a:cubicBezTo>
                <a:cubicBezTo>
                  <a:pt x="603149" y="1284171"/>
                  <a:pt x="591053" y="1093066"/>
                  <a:pt x="574120" y="1018076"/>
                </a:cubicBezTo>
                <a:cubicBezTo>
                  <a:pt x="557187" y="943086"/>
                  <a:pt x="571701" y="930991"/>
                  <a:pt x="545092" y="901962"/>
                </a:cubicBezTo>
                <a:cubicBezTo>
                  <a:pt x="518483" y="872933"/>
                  <a:pt x="484615" y="836647"/>
                  <a:pt x="414463" y="843904"/>
                </a:cubicBezTo>
                <a:cubicBezTo>
                  <a:pt x="344310" y="851161"/>
                  <a:pt x="189491" y="940666"/>
                  <a:pt x="124177" y="945504"/>
                </a:cubicBezTo>
                <a:cubicBezTo>
                  <a:pt x="58863" y="950342"/>
                  <a:pt x="41929" y="911638"/>
                  <a:pt x="22577" y="872933"/>
                </a:cubicBezTo>
                <a:cubicBezTo>
                  <a:pt x="3225" y="834228"/>
                  <a:pt x="-8870" y="761657"/>
                  <a:pt x="8063" y="713276"/>
                </a:cubicBezTo>
                <a:cubicBezTo>
                  <a:pt x="24996" y="664895"/>
                  <a:pt x="73377" y="611676"/>
                  <a:pt x="124177" y="582647"/>
                </a:cubicBezTo>
                <a:cubicBezTo>
                  <a:pt x="174977" y="553618"/>
                  <a:pt x="247549" y="546361"/>
                  <a:pt x="312863" y="539104"/>
                </a:cubicBezTo>
                <a:cubicBezTo>
                  <a:pt x="378177" y="531847"/>
                  <a:pt x="462844" y="551199"/>
                  <a:pt x="516063" y="539104"/>
                </a:cubicBezTo>
                <a:cubicBezTo>
                  <a:pt x="569282" y="527009"/>
                  <a:pt x="598310" y="490723"/>
                  <a:pt x="632177" y="466533"/>
                </a:cubicBezTo>
                <a:cubicBezTo>
                  <a:pt x="666044" y="442343"/>
                  <a:pt x="670882" y="386705"/>
                  <a:pt x="719263" y="393962"/>
                </a:cubicBezTo>
                <a:cubicBezTo>
                  <a:pt x="767644" y="401219"/>
                  <a:pt x="893434" y="507657"/>
                  <a:pt x="922463" y="510076"/>
                </a:cubicBezTo>
                <a:cubicBezTo>
                  <a:pt x="951491" y="512495"/>
                  <a:pt x="861986" y="452019"/>
                  <a:pt x="893434" y="408476"/>
                </a:cubicBezTo>
                <a:cubicBezTo>
                  <a:pt x="924882" y="364933"/>
                  <a:pt x="1024063" y="287524"/>
                  <a:pt x="1111149" y="248819"/>
                </a:cubicBezTo>
                <a:cubicBezTo>
                  <a:pt x="1198235" y="210114"/>
                  <a:pt x="1309511" y="166571"/>
                  <a:pt x="1415949" y="176247"/>
                </a:cubicBezTo>
                <a:cubicBezTo>
                  <a:pt x="1522387" y="185923"/>
                  <a:pt x="1636082" y="251238"/>
                  <a:pt x="1749777" y="306876"/>
                </a:cubicBezTo>
                <a:cubicBezTo>
                  <a:pt x="1863472" y="362514"/>
                  <a:pt x="1952977" y="461695"/>
                  <a:pt x="2098120" y="510076"/>
                </a:cubicBezTo>
                <a:cubicBezTo>
                  <a:pt x="2243263" y="558457"/>
                  <a:pt x="2441625" y="597162"/>
                  <a:pt x="2620634" y="597162"/>
                </a:cubicBezTo>
                <a:cubicBezTo>
                  <a:pt x="2799643" y="597162"/>
                  <a:pt x="3039129" y="539105"/>
                  <a:pt x="3172177" y="510076"/>
                </a:cubicBezTo>
                <a:cubicBezTo>
                  <a:pt x="3305225" y="481047"/>
                  <a:pt x="3418920" y="422990"/>
                  <a:pt x="3418920" y="422990"/>
                </a:cubicBezTo>
                <a:cubicBezTo>
                  <a:pt x="3510844" y="391542"/>
                  <a:pt x="3626958" y="389123"/>
                  <a:pt x="3723720" y="321390"/>
                </a:cubicBezTo>
                <a:cubicBezTo>
                  <a:pt x="3820482" y="253657"/>
                  <a:pt x="3878540" y="57714"/>
                  <a:pt x="3999492" y="16590"/>
                </a:cubicBezTo>
                <a:cubicBezTo>
                  <a:pt x="4120444" y="-24534"/>
                  <a:pt x="4350253" y="72228"/>
                  <a:pt x="4449434" y="74647"/>
                </a:cubicBezTo>
                <a:cubicBezTo>
                  <a:pt x="4548615" y="77066"/>
                  <a:pt x="4594577" y="31104"/>
                  <a:pt x="4594577" y="31104"/>
                </a:cubicBezTo>
                <a:cubicBezTo>
                  <a:pt x="4635701" y="19009"/>
                  <a:pt x="4671987" y="-7600"/>
                  <a:pt x="4696177" y="2076"/>
                </a:cubicBezTo>
                <a:cubicBezTo>
                  <a:pt x="4720368" y="11752"/>
                  <a:pt x="4710691" y="77067"/>
                  <a:pt x="4739720" y="89162"/>
                </a:cubicBezTo>
                <a:cubicBezTo>
                  <a:pt x="4768749" y="101257"/>
                  <a:pt x="4826806" y="55295"/>
                  <a:pt x="4870349" y="74647"/>
                </a:cubicBezTo>
                <a:cubicBezTo>
                  <a:pt x="4913892" y="93999"/>
                  <a:pt x="4889701" y="123028"/>
                  <a:pt x="5000977" y="205276"/>
                </a:cubicBezTo>
                <a:cubicBezTo>
                  <a:pt x="5112253" y="287524"/>
                  <a:pt x="5429149" y="464114"/>
                  <a:pt x="5538006" y="568133"/>
                </a:cubicBezTo>
                <a:cubicBezTo>
                  <a:pt x="5646863" y="672152"/>
                  <a:pt x="5658958" y="715695"/>
                  <a:pt x="5654120" y="829390"/>
                </a:cubicBezTo>
                <a:cubicBezTo>
                  <a:pt x="5649282" y="943085"/>
                  <a:pt x="5516234" y="1129352"/>
                  <a:pt x="5508977" y="1250304"/>
                </a:cubicBezTo>
                <a:cubicBezTo>
                  <a:pt x="5501720" y="1371256"/>
                  <a:pt x="5581548" y="1492209"/>
                  <a:pt x="5610577" y="1555104"/>
                </a:cubicBezTo>
                <a:cubicBezTo>
                  <a:pt x="5639606" y="1617999"/>
                  <a:pt x="5671054" y="1603486"/>
                  <a:pt x="5683149" y="1627676"/>
                </a:cubicBezTo>
                <a:cubicBezTo>
                  <a:pt x="5695244" y="1651866"/>
                  <a:pt x="5707340" y="1688152"/>
                  <a:pt x="5683149" y="1700247"/>
                </a:cubicBezTo>
                <a:cubicBezTo>
                  <a:pt x="5658959" y="1712342"/>
                  <a:pt x="5588806" y="1651866"/>
                  <a:pt x="5538006" y="1700247"/>
                </a:cubicBezTo>
                <a:cubicBezTo>
                  <a:pt x="5487206" y="1748628"/>
                  <a:pt x="5453340" y="1888933"/>
                  <a:pt x="5378349" y="1990533"/>
                </a:cubicBezTo>
                <a:cubicBezTo>
                  <a:pt x="5303359" y="2092133"/>
                  <a:pt x="5163053" y="2232438"/>
                  <a:pt x="5088063" y="2309847"/>
                </a:cubicBezTo>
                <a:cubicBezTo>
                  <a:pt x="5013073" y="2387256"/>
                  <a:pt x="4993720" y="2401771"/>
                  <a:pt x="4928406" y="2454990"/>
                </a:cubicBezTo>
                <a:cubicBezTo>
                  <a:pt x="4863092" y="2508209"/>
                  <a:pt x="4744558" y="2583200"/>
                  <a:pt x="4696177" y="2629162"/>
                </a:cubicBezTo>
                <a:cubicBezTo>
                  <a:pt x="4647796" y="2675124"/>
                  <a:pt x="4674406" y="2706572"/>
                  <a:pt x="4638120" y="2730762"/>
                </a:cubicBezTo>
                <a:cubicBezTo>
                  <a:pt x="4601834" y="2754952"/>
                  <a:pt x="4478463" y="2774304"/>
                  <a:pt x="4478463" y="2774304"/>
                </a:cubicBezTo>
                <a:lnTo>
                  <a:pt x="4478463" y="2774304"/>
                </a:lnTo>
                <a:cubicBezTo>
                  <a:pt x="4483301" y="2791237"/>
                  <a:pt x="4524425" y="2827523"/>
                  <a:pt x="4507492" y="2875904"/>
                </a:cubicBezTo>
                <a:cubicBezTo>
                  <a:pt x="4490559" y="2924285"/>
                  <a:pt x="4393796" y="3001695"/>
                  <a:pt x="4376863" y="3064590"/>
                </a:cubicBezTo>
                <a:cubicBezTo>
                  <a:pt x="4359930" y="3127485"/>
                  <a:pt x="4420406" y="3204895"/>
                  <a:pt x="4405892" y="3253276"/>
                </a:cubicBezTo>
                <a:cubicBezTo>
                  <a:pt x="4391378" y="3301657"/>
                  <a:pt x="4323644" y="3313752"/>
                  <a:pt x="4289777" y="3354876"/>
                </a:cubicBezTo>
                <a:cubicBezTo>
                  <a:pt x="4255910" y="3396000"/>
                  <a:pt x="4202692" y="3439543"/>
                  <a:pt x="4202692" y="3500019"/>
                </a:cubicBezTo>
                <a:cubicBezTo>
                  <a:pt x="4202692" y="3560495"/>
                  <a:pt x="4265587" y="3645162"/>
                  <a:pt x="4289777" y="3717733"/>
                </a:cubicBezTo>
                <a:cubicBezTo>
                  <a:pt x="4313967" y="3790304"/>
                  <a:pt x="4316386" y="3894323"/>
                  <a:pt x="4347834" y="3935447"/>
                </a:cubicBezTo>
                <a:cubicBezTo>
                  <a:pt x="4379282" y="3976571"/>
                  <a:pt x="4495396" y="3899162"/>
                  <a:pt x="4478463" y="3964476"/>
                </a:cubicBezTo>
                <a:cubicBezTo>
                  <a:pt x="4461530" y="4029790"/>
                  <a:pt x="4301872" y="4259600"/>
                  <a:pt x="4246234" y="4327333"/>
                </a:cubicBezTo>
                <a:cubicBezTo>
                  <a:pt x="4190596" y="4395066"/>
                  <a:pt x="4190596" y="4353943"/>
                  <a:pt x="4144634" y="4370876"/>
                </a:cubicBezTo>
                <a:cubicBezTo>
                  <a:pt x="4098672" y="4387809"/>
                  <a:pt x="4016425" y="4443447"/>
                  <a:pt x="3970463" y="4428933"/>
                </a:cubicBezTo>
                <a:cubicBezTo>
                  <a:pt x="3924501" y="4414419"/>
                  <a:pt x="3929339" y="4305561"/>
                  <a:pt x="3868863" y="4283790"/>
                </a:cubicBezTo>
                <a:cubicBezTo>
                  <a:pt x="3808387" y="4262019"/>
                  <a:pt x="3670501" y="4317656"/>
                  <a:pt x="3607606" y="4298304"/>
                </a:cubicBezTo>
                <a:cubicBezTo>
                  <a:pt x="3544711" y="4278952"/>
                  <a:pt x="3537454" y="4194286"/>
                  <a:pt x="3491492" y="4167676"/>
                </a:cubicBezTo>
                <a:cubicBezTo>
                  <a:pt x="3445530" y="4141066"/>
                  <a:pt x="3382634" y="4170095"/>
                  <a:pt x="3331834" y="4138647"/>
                </a:cubicBezTo>
                <a:cubicBezTo>
                  <a:pt x="3281034" y="4107199"/>
                  <a:pt x="3210882" y="4027371"/>
                  <a:pt x="3186692" y="3978990"/>
                </a:cubicBezTo>
                <a:cubicBezTo>
                  <a:pt x="3162502" y="3930609"/>
                  <a:pt x="3169759" y="3889486"/>
                  <a:pt x="3186692" y="3848362"/>
                </a:cubicBezTo>
                <a:cubicBezTo>
                  <a:pt x="3203625" y="3807238"/>
                  <a:pt x="3256845" y="3754018"/>
                  <a:pt x="3288292" y="3732247"/>
                </a:cubicBezTo>
                <a:cubicBezTo>
                  <a:pt x="3319739" y="3710476"/>
                  <a:pt x="3324577" y="3715314"/>
                  <a:pt x="3375377" y="3717733"/>
                </a:cubicBezTo>
                <a:cubicBezTo>
                  <a:pt x="3426177" y="3720152"/>
                  <a:pt x="3544711" y="3749181"/>
                  <a:pt x="3593092" y="3746762"/>
                </a:cubicBezTo>
                <a:cubicBezTo>
                  <a:pt x="3641473" y="3744343"/>
                  <a:pt x="3672920" y="3734667"/>
                  <a:pt x="3665663" y="3703219"/>
                </a:cubicBezTo>
                <a:cubicBezTo>
                  <a:pt x="3658406" y="3671771"/>
                  <a:pt x="3585835" y="3582266"/>
                  <a:pt x="3549549" y="3558076"/>
                </a:cubicBezTo>
                <a:cubicBezTo>
                  <a:pt x="3513263" y="3533886"/>
                  <a:pt x="3481816" y="3570171"/>
                  <a:pt x="3447949" y="3558076"/>
                </a:cubicBezTo>
                <a:cubicBezTo>
                  <a:pt x="3414082" y="3545981"/>
                  <a:pt x="3346349" y="3485504"/>
                  <a:pt x="3346349" y="3485504"/>
                </a:cubicBezTo>
              </a:path>
            </a:pathLst>
          </a:custGeom>
          <a:solidFill>
            <a:srgbClr val="FFC0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3300"/>
              </a:solidFill>
            </a:endParaRPr>
          </a:p>
        </p:txBody>
      </p:sp>
      <p:sp>
        <p:nvSpPr>
          <p:cNvPr id="2" name="Rectangle 1"/>
          <p:cNvSpPr/>
          <p:nvPr/>
        </p:nvSpPr>
        <p:spPr>
          <a:xfrm>
            <a:off x="2460807" y="1584008"/>
            <a:ext cx="1822935" cy="400110"/>
          </a:xfrm>
          <a:prstGeom prst="rect">
            <a:avLst/>
          </a:prstGeom>
        </p:spPr>
        <p:txBody>
          <a:bodyPr wrap="none">
            <a:spAutoFit/>
          </a:bodyPr>
          <a:lstStyle/>
          <a:p>
            <a:r>
              <a:rPr lang="en-US" sz="2000" b="1" dirty="0" err="1">
                <a:solidFill>
                  <a:srgbClr val="003300"/>
                </a:solidFill>
              </a:rPr>
              <a:t>Euskal</a:t>
            </a:r>
            <a:r>
              <a:rPr lang="en-US" sz="2000" b="1" dirty="0">
                <a:solidFill>
                  <a:srgbClr val="003300"/>
                </a:solidFill>
              </a:rPr>
              <a:t> </a:t>
            </a:r>
            <a:r>
              <a:rPr lang="en-US" sz="2000" b="1" dirty="0" err="1">
                <a:solidFill>
                  <a:srgbClr val="003300"/>
                </a:solidFill>
              </a:rPr>
              <a:t>Herria</a:t>
            </a:r>
            <a:endParaRPr lang="en-US" sz="2000" b="1" dirty="0">
              <a:solidFill>
                <a:srgbClr val="003300"/>
              </a:solidFill>
            </a:endParaRPr>
          </a:p>
        </p:txBody>
      </p:sp>
    </p:spTree>
    <p:extLst>
      <p:ext uri="{BB962C8B-B14F-4D97-AF65-F5344CB8AC3E}">
        <p14:creationId xmlns:p14="http://schemas.microsoft.com/office/powerpoint/2010/main" val="227143676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38"/>
            <a:ext cx="7769225" cy="3644075"/>
          </a:xfrm>
        </p:spPr>
        <p:txBody>
          <a:bodyPr>
            <a:spAutoFit/>
          </a:bodyPr>
          <a:lstStyle/>
          <a:p>
            <a:pPr eaLnBrk="1" hangingPunct="1">
              <a:defRPr/>
            </a:pP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defRPr/>
            </a:pPr>
            <a:endParaRPr lang="en-US" sz="2800" b="1" dirty="0">
              <a:solidFill>
                <a:srgbClr val="FF1B36"/>
              </a:solidFill>
              <a:latin typeface="Verdana" pitchFamily="34" charset="0"/>
            </a:endParaRPr>
          </a:p>
          <a:p>
            <a:pPr marL="566738" lvl="1" indent="-109538" eaLnBrk="1" hangingPunct="1">
              <a:defRPr/>
            </a:pPr>
            <a:r>
              <a:rPr lang="en-US" sz="2000" b="1" dirty="0">
                <a:solidFill>
                  <a:schemeClr val="accent1"/>
                </a:solidFill>
                <a:latin typeface="Verdana" pitchFamily="34" charset="0"/>
              </a:rPr>
              <a:t> e.g., </a:t>
            </a:r>
            <a:r>
              <a:rPr lang="en-US" sz="2000" b="1" i="1" dirty="0" err="1">
                <a:solidFill>
                  <a:schemeClr val="accent1"/>
                </a:solidFill>
                <a:latin typeface="Verdana" pitchFamily="34" charset="0"/>
              </a:rPr>
              <a:t>Anishinabe</a:t>
            </a:r>
            <a:r>
              <a:rPr lang="en-US" sz="2000" b="1" dirty="0">
                <a:solidFill>
                  <a:schemeClr val="accent1"/>
                </a:solidFill>
                <a:latin typeface="Verdana" pitchFamily="34" charset="0"/>
              </a:rPr>
              <a:t> (Chippewa; Ojibwa)</a:t>
            </a:r>
          </a:p>
          <a:p>
            <a:pPr marL="566738" lvl="1" indent="-109538" eaLnBrk="1" hangingPunct="1">
              <a:defRPr/>
            </a:pPr>
            <a:r>
              <a:rPr lang="en-US" sz="2000" b="1" dirty="0">
                <a:solidFill>
                  <a:schemeClr val="accent1"/>
                </a:solidFill>
                <a:latin typeface="Verdana" pitchFamily="34" charset="0"/>
              </a:rPr>
              <a:t> e.g., Irish “</a:t>
            </a:r>
            <a:r>
              <a:rPr lang="en-US" sz="2000" b="1" dirty="0" err="1">
                <a:solidFill>
                  <a:schemeClr val="accent1"/>
                </a:solidFill>
                <a:latin typeface="Verdana" pitchFamily="34" charset="0"/>
              </a:rPr>
              <a:t>Travellers</a:t>
            </a:r>
            <a:r>
              <a:rPr lang="en-US" sz="2000" b="1" dirty="0">
                <a:solidFill>
                  <a:schemeClr val="accent1"/>
                </a:solidFill>
                <a:latin typeface="Verdana" pitchFamily="34" charset="0"/>
              </a:rPr>
              <a:t>”</a:t>
            </a:r>
          </a:p>
          <a:p>
            <a:pPr lvl="2" indent="-163513" eaLnBrk="1" hangingPunct="1">
              <a:defRPr/>
            </a:pPr>
            <a:r>
              <a:rPr lang="en-US" sz="1800" b="1" dirty="0">
                <a:solidFill>
                  <a:schemeClr val="accent1"/>
                </a:solidFill>
                <a:latin typeface="Verdana" pitchFamily="34" charset="0"/>
              </a:rPr>
              <a:t>sometimes incorrectly called “Gypsies”</a:t>
            </a:r>
            <a:endParaRPr lang="en-US" sz="2000" b="1" dirty="0">
              <a:solidFill>
                <a:schemeClr val="accent1"/>
              </a:solidFill>
              <a:latin typeface="Verdana" pitchFamily="34" charset="0"/>
            </a:endParaRPr>
          </a:p>
          <a:p>
            <a:pPr marL="739775" lvl="1" indent="-282575" eaLnBrk="1" hangingPunct="1">
              <a:defRPr/>
            </a:pPr>
            <a:r>
              <a:rPr lang="en-US" sz="2000" b="1" dirty="0">
                <a:solidFill>
                  <a:schemeClr val="accent1">
                    <a:lumMod val="90000"/>
                  </a:schemeClr>
                </a:solidFill>
                <a:latin typeface="Verdana" pitchFamily="34" charset="0"/>
              </a:rPr>
              <a:t>e.g., Rom (Gypsies)</a:t>
            </a:r>
          </a:p>
          <a:p>
            <a:pPr marL="739775" lvl="1" indent="-282575" eaLnBrk="1" hangingPunct="1">
              <a:defRPr/>
            </a:pPr>
            <a:r>
              <a:rPr lang="en-US" sz="3600" b="1" dirty="0">
                <a:solidFill>
                  <a:srgbClr val="000000"/>
                </a:solidFill>
                <a:latin typeface="Verdana" pitchFamily="34" charset="0"/>
              </a:rPr>
              <a:t>e.g., Basques</a:t>
            </a:r>
          </a:p>
          <a:p>
            <a:pPr marL="739775" lvl="1" indent="-282575" eaLnBrk="1" hangingPunct="1">
              <a:defRPr/>
            </a:pPr>
            <a:r>
              <a:rPr lang="en-US" sz="2000" b="1" dirty="0">
                <a:solidFill>
                  <a:schemeClr val="accent1"/>
                </a:solidFill>
                <a:latin typeface="Verdana" pitchFamily="34" charset="0"/>
              </a:rPr>
              <a:t>e.g., Kurds</a:t>
            </a:r>
          </a:p>
        </p:txBody>
      </p:sp>
      <p:sp>
        <p:nvSpPr>
          <p:cNvPr id="56627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pic>
        <p:nvPicPr>
          <p:cNvPr id="4" name="Picture 5"/>
          <p:cNvPicPr>
            <a:picLocks noChangeAspect="1" noChangeArrowheads="1"/>
          </p:cNvPicPr>
          <p:nvPr/>
        </p:nvPicPr>
        <p:blipFill>
          <a:blip r:embed="rId2" cstate="print"/>
          <a:srcRect/>
          <a:stretch>
            <a:fillRect/>
          </a:stretch>
        </p:blipFill>
        <p:spPr bwMode="auto">
          <a:xfrm>
            <a:off x="5678025" y="2703545"/>
            <a:ext cx="2392362" cy="3438525"/>
          </a:xfrm>
          <a:prstGeom prst="rect">
            <a:avLst/>
          </a:prstGeom>
          <a:noFill/>
          <a:ln w="9525">
            <a:noFill/>
            <a:miter lim="800000"/>
            <a:headEnd/>
            <a:tailEnd/>
          </a:ln>
        </p:spPr>
      </p:pic>
    </p:spTree>
    <p:extLst>
      <p:ext uri="{BB962C8B-B14F-4D97-AF65-F5344CB8AC3E}">
        <p14:creationId xmlns:p14="http://schemas.microsoft.com/office/powerpoint/2010/main" val="3557146265"/>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srcRect/>
          <a:stretch>
            <a:fillRect/>
          </a:stretch>
        </p:blipFill>
        <p:spPr bwMode="auto">
          <a:xfrm>
            <a:off x="1595438" y="1352550"/>
            <a:ext cx="5953125" cy="4152900"/>
          </a:xfrm>
          <a:prstGeom prst="rect">
            <a:avLst/>
          </a:prstGeom>
          <a:noFill/>
          <a:ln w="9525">
            <a:noFill/>
            <a:miter lim="800000"/>
            <a:headEnd/>
            <a:tailEnd/>
          </a:ln>
        </p:spPr>
      </p:pic>
      <p:pic>
        <p:nvPicPr>
          <p:cNvPr id="7173" name="Picture 5"/>
          <p:cNvPicPr>
            <a:picLocks noChangeAspect="1" noChangeArrowheads="1"/>
          </p:cNvPicPr>
          <p:nvPr/>
        </p:nvPicPr>
        <p:blipFill>
          <a:blip r:embed="rId3" cstate="print"/>
          <a:srcRect/>
          <a:stretch>
            <a:fillRect/>
          </a:stretch>
        </p:blipFill>
        <p:spPr bwMode="auto">
          <a:xfrm>
            <a:off x="-1" y="172368"/>
            <a:ext cx="9144000" cy="6378854"/>
          </a:xfrm>
          <a:prstGeom prst="rect">
            <a:avLst/>
          </a:prstGeom>
          <a:noFill/>
          <a:ln w="9525">
            <a:noFill/>
            <a:miter lim="800000"/>
            <a:headEnd/>
            <a:tailEnd/>
          </a:ln>
        </p:spPr>
      </p:pic>
      <p:sp>
        <p:nvSpPr>
          <p:cNvPr id="6" name="Text Box 2"/>
          <p:cNvSpPr txBox="1">
            <a:spLocks noChangeArrowheads="1"/>
          </p:cNvSpPr>
          <p:nvPr/>
        </p:nvSpPr>
        <p:spPr bwMode="auto">
          <a:xfrm>
            <a:off x="3006059" y="6615791"/>
            <a:ext cx="3106941"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4"/>
              </a:rPr>
              <a:t>http://www.cicloturisme-adac.net/a-entrada.htm</a:t>
            </a:r>
            <a:endParaRPr lang="en-US" sz="800" b="1" dirty="0">
              <a:solidFill>
                <a:srgbClr val="FFFFFF"/>
              </a:solidFill>
              <a:latin typeface="Verdana" pitchFamily="34" charset="0"/>
            </a:endParaRPr>
          </a:p>
        </p:txBody>
      </p:sp>
      <p:sp>
        <p:nvSpPr>
          <p:cNvPr id="7" name="Freeform 6"/>
          <p:cNvSpPr/>
          <p:nvPr/>
        </p:nvSpPr>
        <p:spPr bwMode="auto">
          <a:xfrm rot="593358">
            <a:off x="3061394" y="2047065"/>
            <a:ext cx="1151467" cy="693763"/>
          </a:xfrm>
          <a:custGeom>
            <a:avLst/>
            <a:gdLst>
              <a:gd name="connsiteX0" fmla="*/ 3622120 w 5697115"/>
              <a:gd name="connsiteY0" fmla="*/ 3616133 h 4431323"/>
              <a:gd name="connsiteX1" fmla="*/ 3259263 w 5697115"/>
              <a:gd name="connsiteY1" fmla="*/ 3441962 h 4431323"/>
              <a:gd name="connsiteX2" fmla="*/ 2968977 w 5697115"/>
              <a:gd name="connsiteY2" fmla="*/ 3166190 h 4431323"/>
              <a:gd name="connsiteX3" fmla="*/ 2765777 w 5697115"/>
              <a:gd name="connsiteY3" fmla="*/ 3151676 h 4431323"/>
              <a:gd name="connsiteX4" fmla="*/ 2649663 w 5697115"/>
              <a:gd name="connsiteY4" fmla="*/ 2962990 h 4431323"/>
              <a:gd name="connsiteX5" fmla="*/ 2083606 w 5697115"/>
              <a:gd name="connsiteY5" fmla="*/ 2861390 h 4431323"/>
              <a:gd name="connsiteX6" fmla="*/ 1836863 w 5697115"/>
              <a:gd name="connsiteY6" fmla="*/ 2832362 h 4431323"/>
              <a:gd name="connsiteX7" fmla="*/ 1735263 w 5697115"/>
              <a:gd name="connsiteY7" fmla="*/ 2861390 h 4431323"/>
              <a:gd name="connsiteX8" fmla="*/ 1503034 w 5697115"/>
              <a:gd name="connsiteY8" fmla="*/ 2759790 h 4431323"/>
              <a:gd name="connsiteX9" fmla="*/ 1532063 w 5697115"/>
              <a:gd name="connsiteY9" fmla="*/ 2585619 h 4431323"/>
              <a:gd name="connsiteX10" fmla="*/ 1459492 w 5697115"/>
              <a:gd name="connsiteY10" fmla="*/ 2469504 h 4431323"/>
              <a:gd name="connsiteX11" fmla="*/ 1372406 w 5697115"/>
              <a:gd name="connsiteY11" fmla="*/ 2542076 h 4431323"/>
              <a:gd name="connsiteX12" fmla="*/ 1227263 w 5697115"/>
              <a:gd name="connsiteY12" fmla="*/ 2600133 h 4431323"/>
              <a:gd name="connsiteX13" fmla="*/ 1111149 w 5697115"/>
              <a:gd name="connsiteY13" fmla="*/ 2251790 h 4431323"/>
              <a:gd name="connsiteX14" fmla="*/ 791834 w 5697115"/>
              <a:gd name="connsiteY14" fmla="*/ 2106647 h 4431323"/>
              <a:gd name="connsiteX15" fmla="*/ 704749 w 5697115"/>
              <a:gd name="connsiteY15" fmla="*/ 2092133 h 4431323"/>
              <a:gd name="connsiteX16" fmla="*/ 559606 w 5697115"/>
              <a:gd name="connsiteY16" fmla="*/ 1888933 h 4431323"/>
              <a:gd name="connsiteX17" fmla="*/ 719263 w 5697115"/>
              <a:gd name="connsiteY17" fmla="*/ 1772819 h 4431323"/>
              <a:gd name="connsiteX18" fmla="*/ 690234 w 5697115"/>
              <a:gd name="connsiteY18" fmla="*/ 1700247 h 4431323"/>
              <a:gd name="connsiteX19" fmla="*/ 588634 w 5697115"/>
              <a:gd name="connsiteY19" fmla="*/ 1758304 h 4431323"/>
              <a:gd name="connsiteX20" fmla="*/ 458006 w 5697115"/>
              <a:gd name="connsiteY20" fmla="*/ 1830876 h 4431323"/>
              <a:gd name="connsiteX21" fmla="*/ 356406 w 5697115"/>
              <a:gd name="connsiteY21" fmla="*/ 1685733 h 4431323"/>
              <a:gd name="connsiteX22" fmla="*/ 385434 w 5697115"/>
              <a:gd name="connsiteY22" fmla="*/ 1540590 h 4431323"/>
              <a:gd name="connsiteX23" fmla="*/ 501549 w 5697115"/>
              <a:gd name="connsiteY23" fmla="*/ 1526076 h 4431323"/>
              <a:gd name="connsiteX24" fmla="*/ 864406 w 5697115"/>
              <a:gd name="connsiteY24" fmla="*/ 1569619 h 4431323"/>
              <a:gd name="connsiteX25" fmla="*/ 835377 w 5697115"/>
              <a:gd name="connsiteY25" fmla="*/ 1424476 h 4431323"/>
              <a:gd name="connsiteX26" fmla="*/ 646692 w 5697115"/>
              <a:gd name="connsiteY26" fmla="*/ 1351904 h 4431323"/>
              <a:gd name="connsiteX27" fmla="*/ 574120 w 5697115"/>
              <a:gd name="connsiteY27" fmla="*/ 1018076 h 4431323"/>
              <a:gd name="connsiteX28" fmla="*/ 545092 w 5697115"/>
              <a:gd name="connsiteY28" fmla="*/ 901962 h 4431323"/>
              <a:gd name="connsiteX29" fmla="*/ 414463 w 5697115"/>
              <a:gd name="connsiteY29" fmla="*/ 843904 h 4431323"/>
              <a:gd name="connsiteX30" fmla="*/ 124177 w 5697115"/>
              <a:gd name="connsiteY30" fmla="*/ 945504 h 4431323"/>
              <a:gd name="connsiteX31" fmla="*/ 22577 w 5697115"/>
              <a:gd name="connsiteY31" fmla="*/ 872933 h 4431323"/>
              <a:gd name="connsiteX32" fmla="*/ 8063 w 5697115"/>
              <a:gd name="connsiteY32" fmla="*/ 713276 h 4431323"/>
              <a:gd name="connsiteX33" fmla="*/ 124177 w 5697115"/>
              <a:gd name="connsiteY33" fmla="*/ 582647 h 4431323"/>
              <a:gd name="connsiteX34" fmla="*/ 312863 w 5697115"/>
              <a:gd name="connsiteY34" fmla="*/ 539104 h 4431323"/>
              <a:gd name="connsiteX35" fmla="*/ 516063 w 5697115"/>
              <a:gd name="connsiteY35" fmla="*/ 539104 h 4431323"/>
              <a:gd name="connsiteX36" fmla="*/ 632177 w 5697115"/>
              <a:gd name="connsiteY36" fmla="*/ 466533 h 4431323"/>
              <a:gd name="connsiteX37" fmla="*/ 719263 w 5697115"/>
              <a:gd name="connsiteY37" fmla="*/ 393962 h 4431323"/>
              <a:gd name="connsiteX38" fmla="*/ 922463 w 5697115"/>
              <a:gd name="connsiteY38" fmla="*/ 510076 h 4431323"/>
              <a:gd name="connsiteX39" fmla="*/ 893434 w 5697115"/>
              <a:gd name="connsiteY39" fmla="*/ 408476 h 4431323"/>
              <a:gd name="connsiteX40" fmla="*/ 1111149 w 5697115"/>
              <a:gd name="connsiteY40" fmla="*/ 248819 h 4431323"/>
              <a:gd name="connsiteX41" fmla="*/ 1415949 w 5697115"/>
              <a:gd name="connsiteY41" fmla="*/ 176247 h 4431323"/>
              <a:gd name="connsiteX42" fmla="*/ 1749777 w 5697115"/>
              <a:gd name="connsiteY42" fmla="*/ 306876 h 4431323"/>
              <a:gd name="connsiteX43" fmla="*/ 2098120 w 5697115"/>
              <a:gd name="connsiteY43" fmla="*/ 510076 h 4431323"/>
              <a:gd name="connsiteX44" fmla="*/ 2620634 w 5697115"/>
              <a:gd name="connsiteY44" fmla="*/ 597162 h 4431323"/>
              <a:gd name="connsiteX45" fmla="*/ 3172177 w 5697115"/>
              <a:gd name="connsiteY45" fmla="*/ 510076 h 4431323"/>
              <a:gd name="connsiteX46" fmla="*/ 3418920 w 5697115"/>
              <a:gd name="connsiteY46" fmla="*/ 422990 h 4431323"/>
              <a:gd name="connsiteX47" fmla="*/ 3723720 w 5697115"/>
              <a:gd name="connsiteY47" fmla="*/ 321390 h 4431323"/>
              <a:gd name="connsiteX48" fmla="*/ 3999492 w 5697115"/>
              <a:gd name="connsiteY48" fmla="*/ 16590 h 4431323"/>
              <a:gd name="connsiteX49" fmla="*/ 4449434 w 5697115"/>
              <a:gd name="connsiteY49" fmla="*/ 74647 h 4431323"/>
              <a:gd name="connsiteX50" fmla="*/ 4594577 w 5697115"/>
              <a:gd name="connsiteY50" fmla="*/ 31104 h 4431323"/>
              <a:gd name="connsiteX51" fmla="*/ 4696177 w 5697115"/>
              <a:gd name="connsiteY51" fmla="*/ 2076 h 4431323"/>
              <a:gd name="connsiteX52" fmla="*/ 4739720 w 5697115"/>
              <a:gd name="connsiteY52" fmla="*/ 89162 h 4431323"/>
              <a:gd name="connsiteX53" fmla="*/ 4870349 w 5697115"/>
              <a:gd name="connsiteY53" fmla="*/ 74647 h 4431323"/>
              <a:gd name="connsiteX54" fmla="*/ 5000977 w 5697115"/>
              <a:gd name="connsiteY54" fmla="*/ 205276 h 4431323"/>
              <a:gd name="connsiteX55" fmla="*/ 5538006 w 5697115"/>
              <a:gd name="connsiteY55" fmla="*/ 568133 h 4431323"/>
              <a:gd name="connsiteX56" fmla="*/ 5654120 w 5697115"/>
              <a:gd name="connsiteY56" fmla="*/ 829390 h 4431323"/>
              <a:gd name="connsiteX57" fmla="*/ 5508977 w 5697115"/>
              <a:gd name="connsiteY57" fmla="*/ 1250304 h 4431323"/>
              <a:gd name="connsiteX58" fmla="*/ 5610577 w 5697115"/>
              <a:gd name="connsiteY58" fmla="*/ 1555104 h 4431323"/>
              <a:gd name="connsiteX59" fmla="*/ 5683149 w 5697115"/>
              <a:gd name="connsiteY59" fmla="*/ 1627676 h 4431323"/>
              <a:gd name="connsiteX60" fmla="*/ 5683149 w 5697115"/>
              <a:gd name="connsiteY60" fmla="*/ 1700247 h 4431323"/>
              <a:gd name="connsiteX61" fmla="*/ 5538006 w 5697115"/>
              <a:gd name="connsiteY61" fmla="*/ 1700247 h 4431323"/>
              <a:gd name="connsiteX62" fmla="*/ 5378349 w 5697115"/>
              <a:gd name="connsiteY62" fmla="*/ 1990533 h 4431323"/>
              <a:gd name="connsiteX63" fmla="*/ 5088063 w 5697115"/>
              <a:gd name="connsiteY63" fmla="*/ 2309847 h 4431323"/>
              <a:gd name="connsiteX64" fmla="*/ 4928406 w 5697115"/>
              <a:gd name="connsiteY64" fmla="*/ 2454990 h 4431323"/>
              <a:gd name="connsiteX65" fmla="*/ 4696177 w 5697115"/>
              <a:gd name="connsiteY65" fmla="*/ 2629162 h 4431323"/>
              <a:gd name="connsiteX66" fmla="*/ 4638120 w 5697115"/>
              <a:gd name="connsiteY66" fmla="*/ 2730762 h 4431323"/>
              <a:gd name="connsiteX67" fmla="*/ 4478463 w 5697115"/>
              <a:gd name="connsiteY67" fmla="*/ 2774304 h 4431323"/>
              <a:gd name="connsiteX68" fmla="*/ 4478463 w 5697115"/>
              <a:gd name="connsiteY68" fmla="*/ 2774304 h 4431323"/>
              <a:gd name="connsiteX69" fmla="*/ 4507492 w 5697115"/>
              <a:gd name="connsiteY69" fmla="*/ 2875904 h 4431323"/>
              <a:gd name="connsiteX70" fmla="*/ 4376863 w 5697115"/>
              <a:gd name="connsiteY70" fmla="*/ 3064590 h 4431323"/>
              <a:gd name="connsiteX71" fmla="*/ 4405892 w 5697115"/>
              <a:gd name="connsiteY71" fmla="*/ 3253276 h 4431323"/>
              <a:gd name="connsiteX72" fmla="*/ 4289777 w 5697115"/>
              <a:gd name="connsiteY72" fmla="*/ 3354876 h 4431323"/>
              <a:gd name="connsiteX73" fmla="*/ 4202692 w 5697115"/>
              <a:gd name="connsiteY73" fmla="*/ 3500019 h 4431323"/>
              <a:gd name="connsiteX74" fmla="*/ 4289777 w 5697115"/>
              <a:gd name="connsiteY74" fmla="*/ 3717733 h 4431323"/>
              <a:gd name="connsiteX75" fmla="*/ 4347834 w 5697115"/>
              <a:gd name="connsiteY75" fmla="*/ 3935447 h 4431323"/>
              <a:gd name="connsiteX76" fmla="*/ 4478463 w 5697115"/>
              <a:gd name="connsiteY76" fmla="*/ 3964476 h 4431323"/>
              <a:gd name="connsiteX77" fmla="*/ 4246234 w 5697115"/>
              <a:gd name="connsiteY77" fmla="*/ 4327333 h 4431323"/>
              <a:gd name="connsiteX78" fmla="*/ 4144634 w 5697115"/>
              <a:gd name="connsiteY78" fmla="*/ 4370876 h 4431323"/>
              <a:gd name="connsiteX79" fmla="*/ 3970463 w 5697115"/>
              <a:gd name="connsiteY79" fmla="*/ 4428933 h 4431323"/>
              <a:gd name="connsiteX80" fmla="*/ 3868863 w 5697115"/>
              <a:gd name="connsiteY80" fmla="*/ 4283790 h 4431323"/>
              <a:gd name="connsiteX81" fmla="*/ 3607606 w 5697115"/>
              <a:gd name="connsiteY81" fmla="*/ 4298304 h 4431323"/>
              <a:gd name="connsiteX82" fmla="*/ 3491492 w 5697115"/>
              <a:gd name="connsiteY82" fmla="*/ 4167676 h 4431323"/>
              <a:gd name="connsiteX83" fmla="*/ 3331834 w 5697115"/>
              <a:gd name="connsiteY83" fmla="*/ 4138647 h 4431323"/>
              <a:gd name="connsiteX84" fmla="*/ 3186692 w 5697115"/>
              <a:gd name="connsiteY84" fmla="*/ 3978990 h 4431323"/>
              <a:gd name="connsiteX85" fmla="*/ 3186692 w 5697115"/>
              <a:gd name="connsiteY85" fmla="*/ 3848362 h 4431323"/>
              <a:gd name="connsiteX86" fmla="*/ 3288292 w 5697115"/>
              <a:gd name="connsiteY86" fmla="*/ 3732247 h 4431323"/>
              <a:gd name="connsiteX87" fmla="*/ 3375377 w 5697115"/>
              <a:gd name="connsiteY87" fmla="*/ 3717733 h 4431323"/>
              <a:gd name="connsiteX88" fmla="*/ 3593092 w 5697115"/>
              <a:gd name="connsiteY88" fmla="*/ 3746762 h 4431323"/>
              <a:gd name="connsiteX89" fmla="*/ 3665663 w 5697115"/>
              <a:gd name="connsiteY89" fmla="*/ 3703219 h 4431323"/>
              <a:gd name="connsiteX90" fmla="*/ 3549549 w 5697115"/>
              <a:gd name="connsiteY90" fmla="*/ 3558076 h 4431323"/>
              <a:gd name="connsiteX91" fmla="*/ 3447949 w 5697115"/>
              <a:gd name="connsiteY91" fmla="*/ 3558076 h 4431323"/>
              <a:gd name="connsiteX92" fmla="*/ 3346349 w 5697115"/>
              <a:gd name="connsiteY92" fmla="*/ 3485504 h 443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697115" h="4431323">
                <a:moveTo>
                  <a:pt x="3622120" y="3616133"/>
                </a:moveTo>
                <a:cubicBezTo>
                  <a:pt x="3495120" y="3566542"/>
                  <a:pt x="3368120" y="3516952"/>
                  <a:pt x="3259263" y="3441962"/>
                </a:cubicBezTo>
                <a:cubicBezTo>
                  <a:pt x="3150406" y="3366971"/>
                  <a:pt x="3051225" y="3214571"/>
                  <a:pt x="2968977" y="3166190"/>
                </a:cubicBezTo>
                <a:cubicBezTo>
                  <a:pt x="2886729" y="3117809"/>
                  <a:pt x="2818996" y="3185543"/>
                  <a:pt x="2765777" y="3151676"/>
                </a:cubicBezTo>
                <a:cubicBezTo>
                  <a:pt x="2712558" y="3117809"/>
                  <a:pt x="2763358" y="3011371"/>
                  <a:pt x="2649663" y="2962990"/>
                </a:cubicBezTo>
                <a:cubicBezTo>
                  <a:pt x="2535968" y="2914609"/>
                  <a:pt x="2219073" y="2883161"/>
                  <a:pt x="2083606" y="2861390"/>
                </a:cubicBezTo>
                <a:cubicBezTo>
                  <a:pt x="1948139" y="2839619"/>
                  <a:pt x="1894920" y="2832362"/>
                  <a:pt x="1836863" y="2832362"/>
                </a:cubicBezTo>
                <a:cubicBezTo>
                  <a:pt x="1778806" y="2832362"/>
                  <a:pt x="1790901" y="2873485"/>
                  <a:pt x="1735263" y="2861390"/>
                </a:cubicBezTo>
                <a:cubicBezTo>
                  <a:pt x="1679625" y="2849295"/>
                  <a:pt x="1536901" y="2805752"/>
                  <a:pt x="1503034" y="2759790"/>
                </a:cubicBezTo>
                <a:cubicBezTo>
                  <a:pt x="1469167" y="2713828"/>
                  <a:pt x="1539320" y="2634000"/>
                  <a:pt x="1532063" y="2585619"/>
                </a:cubicBezTo>
                <a:cubicBezTo>
                  <a:pt x="1524806" y="2537238"/>
                  <a:pt x="1486102" y="2476761"/>
                  <a:pt x="1459492" y="2469504"/>
                </a:cubicBezTo>
                <a:cubicBezTo>
                  <a:pt x="1432882" y="2462247"/>
                  <a:pt x="1411111" y="2520305"/>
                  <a:pt x="1372406" y="2542076"/>
                </a:cubicBezTo>
                <a:cubicBezTo>
                  <a:pt x="1333701" y="2563847"/>
                  <a:pt x="1270806" y="2648514"/>
                  <a:pt x="1227263" y="2600133"/>
                </a:cubicBezTo>
                <a:cubicBezTo>
                  <a:pt x="1183720" y="2551752"/>
                  <a:pt x="1183720" y="2334038"/>
                  <a:pt x="1111149" y="2251790"/>
                </a:cubicBezTo>
                <a:cubicBezTo>
                  <a:pt x="1038578" y="2169542"/>
                  <a:pt x="859567" y="2133256"/>
                  <a:pt x="791834" y="2106647"/>
                </a:cubicBezTo>
                <a:cubicBezTo>
                  <a:pt x="724101" y="2080038"/>
                  <a:pt x="743454" y="2128419"/>
                  <a:pt x="704749" y="2092133"/>
                </a:cubicBezTo>
                <a:cubicBezTo>
                  <a:pt x="666044" y="2055847"/>
                  <a:pt x="557187" y="1942152"/>
                  <a:pt x="559606" y="1888933"/>
                </a:cubicBezTo>
                <a:cubicBezTo>
                  <a:pt x="562025" y="1835714"/>
                  <a:pt x="697492" y="1804267"/>
                  <a:pt x="719263" y="1772819"/>
                </a:cubicBezTo>
                <a:cubicBezTo>
                  <a:pt x="741034" y="1741371"/>
                  <a:pt x="712005" y="1702666"/>
                  <a:pt x="690234" y="1700247"/>
                </a:cubicBezTo>
                <a:cubicBezTo>
                  <a:pt x="668463" y="1697828"/>
                  <a:pt x="588634" y="1758304"/>
                  <a:pt x="588634" y="1758304"/>
                </a:cubicBezTo>
                <a:cubicBezTo>
                  <a:pt x="549929" y="1780075"/>
                  <a:pt x="496711" y="1842971"/>
                  <a:pt x="458006" y="1830876"/>
                </a:cubicBezTo>
                <a:cubicBezTo>
                  <a:pt x="419301" y="1818781"/>
                  <a:pt x="368501" y="1734114"/>
                  <a:pt x="356406" y="1685733"/>
                </a:cubicBezTo>
                <a:cubicBezTo>
                  <a:pt x="344311" y="1637352"/>
                  <a:pt x="361244" y="1567199"/>
                  <a:pt x="385434" y="1540590"/>
                </a:cubicBezTo>
                <a:cubicBezTo>
                  <a:pt x="409624" y="1513981"/>
                  <a:pt x="421720" y="1521238"/>
                  <a:pt x="501549" y="1526076"/>
                </a:cubicBezTo>
                <a:cubicBezTo>
                  <a:pt x="581378" y="1530914"/>
                  <a:pt x="808768" y="1586552"/>
                  <a:pt x="864406" y="1569619"/>
                </a:cubicBezTo>
                <a:cubicBezTo>
                  <a:pt x="920044" y="1552686"/>
                  <a:pt x="871663" y="1460762"/>
                  <a:pt x="835377" y="1424476"/>
                </a:cubicBezTo>
                <a:cubicBezTo>
                  <a:pt x="799091" y="1388190"/>
                  <a:pt x="690235" y="1419637"/>
                  <a:pt x="646692" y="1351904"/>
                </a:cubicBezTo>
                <a:cubicBezTo>
                  <a:pt x="603149" y="1284171"/>
                  <a:pt x="591053" y="1093066"/>
                  <a:pt x="574120" y="1018076"/>
                </a:cubicBezTo>
                <a:cubicBezTo>
                  <a:pt x="557187" y="943086"/>
                  <a:pt x="571701" y="930991"/>
                  <a:pt x="545092" y="901962"/>
                </a:cubicBezTo>
                <a:cubicBezTo>
                  <a:pt x="518483" y="872933"/>
                  <a:pt x="484615" y="836647"/>
                  <a:pt x="414463" y="843904"/>
                </a:cubicBezTo>
                <a:cubicBezTo>
                  <a:pt x="344310" y="851161"/>
                  <a:pt x="189491" y="940666"/>
                  <a:pt x="124177" y="945504"/>
                </a:cubicBezTo>
                <a:cubicBezTo>
                  <a:pt x="58863" y="950342"/>
                  <a:pt x="41929" y="911638"/>
                  <a:pt x="22577" y="872933"/>
                </a:cubicBezTo>
                <a:cubicBezTo>
                  <a:pt x="3225" y="834228"/>
                  <a:pt x="-8870" y="761657"/>
                  <a:pt x="8063" y="713276"/>
                </a:cubicBezTo>
                <a:cubicBezTo>
                  <a:pt x="24996" y="664895"/>
                  <a:pt x="73377" y="611676"/>
                  <a:pt x="124177" y="582647"/>
                </a:cubicBezTo>
                <a:cubicBezTo>
                  <a:pt x="174977" y="553618"/>
                  <a:pt x="247549" y="546361"/>
                  <a:pt x="312863" y="539104"/>
                </a:cubicBezTo>
                <a:cubicBezTo>
                  <a:pt x="378177" y="531847"/>
                  <a:pt x="462844" y="551199"/>
                  <a:pt x="516063" y="539104"/>
                </a:cubicBezTo>
                <a:cubicBezTo>
                  <a:pt x="569282" y="527009"/>
                  <a:pt x="598310" y="490723"/>
                  <a:pt x="632177" y="466533"/>
                </a:cubicBezTo>
                <a:cubicBezTo>
                  <a:pt x="666044" y="442343"/>
                  <a:pt x="670882" y="386705"/>
                  <a:pt x="719263" y="393962"/>
                </a:cubicBezTo>
                <a:cubicBezTo>
                  <a:pt x="767644" y="401219"/>
                  <a:pt x="893434" y="507657"/>
                  <a:pt x="922463" y="510076"/>
                </a:cubicBezTo>
                <a:cubicBezTo>
                  <a:pt x="951491" y="512495"/>
                  <a:pt x="861986" y="452019"/>
                  <a:pt x="893434" y="408476"/>
                </a:cubicBezTo>
                <a:cubicBezTo>
                  <a:pt x="924882" y="364933"/>
                  <a:pt x="1024063" y="287524"/>
                  <a:pt x="1111149" y="248819"/>
                </a:cubicBezTo>
                <a:cubicBezTo>
                  <a:pt x="1198235" y="210114"/>
                  <a:pt x="1309511" y="166571"/>
                  <a:pt x="1415949" y="176247"/>
                </a:cubicBezTo>
                <a:cubicBezTo>
                  <a:pt x="1522387" y="185923"/>
                  <a:pt x="1636082" y="251238"/>
                  <a:pt x="1749777" y="306876"/>
                </a:cubicBezTo>
                <a:cubicBezTo>
                  <a:pt x="1863472" y="362514"/>
                  <a:pt x="1952977" y="461695"/>
                  <a:pt x="2098120" y="510076"/>
                </a:cubicBezTo>
                <a:cubicBezTo>
                  <a:pt x="2243263" y="558457"/>
                  <a:pt x="2441625" y="597162"/>
                  <a:pt x="2620634" y="597162"/>
                </a:cubicBezTo>
                <a:cubicBezTo>
                  <a:pt x="2799643" y="597162"/>
                  <a:pt x="3039129" y="539105"/>
                  <a:pt x="3172177" y="510076"/>
                </a:cubicBezTo>
                <a:cubicBezTo>
                  <a:pt x="3305225" y="481047"/>
                  <a:pt x="3418920" y="422990"/>
                  <a:pt x="3418920" y="422990"/>
                </a:cubicBezTo>
                <a:cubicBezTo>
                  <a:pt x="3510844" y="391542"/>
                  <a:pt x="3626958" y="389123"/>
                  <a:pt x="3723720" y="321390"/>
                </a:cubicBezTo>
                <a:cubicBezTo>
                  <a:pt x="3820482" y="253657"/>
                  <a:pt x="3878540" y="57714"/>
                  <a:pt x="3999492" y="16590"/>
                </a:cubicBezTo>
                <a:cubicBezTo>
                  <a:pt x="4120444" y="-24534"/>
                  <a:pt x="4350253" y="72228"/>
                  <a:pt x="4449434" y="74647"/>
                </a:cubicBezTo>
                <a:cubicBezTo>
                  <a:pt x="4548615" y="77066"/>
                  <a:pt x="4594577" y="31104"/>
                  <a:pt x="4594577" y="31104"/>
                </a:cubicBezTo>
                <a:cubicBezTo>
                  <a:pt x="4635701" y="19009"/>
                  <a:pt x="4671987" y="-7600"/>
                  <a:pt x="4696177" y="2076"/>
                </a:cubicBezTo>
                <a:cubicBezTo>
                  <a:pt x="4720368" y="11752"/>
                  <a:pt x="4710691" y="77067"/>
                  <a:pt x="4739720" y="89162"/>
                </a:cubicBezTo>
                <a:cubicBezTo>
                  <a:pt x="4768749" y="101257"/>
                  <a:pt x="4826806" y="55295"/>
                  <a:pt x="4870349" y="74647"/>
                </a:cubicBezTo>
                <a:cubicBezTo>
                  <a:pt x="4913892" y="93999"/>
                  <a:pt x="4889701" y="123028"/>
                  <a:pt x="5000977" y="205276"/>
                </a:cubicBezTo>
                <a:cubicBezTo>
                  <a:pt x="5112253" y="287524"/>
                  <a:pt x="5429149" y="464114"/>
                  <a:pt x="5538006" y="568133"/>
                </a:cubicBezTo>
                <a:cubicBezTo>
                  <a:pt x="5646863" y="672152"/>
                  <a:pt x="5658958" y="715695"/>
                  <a:pt x="5654120" y="829390"/>
                </a:cubicBezTo>
                <a:cubicBezTo>
                  <a:pt x="5649282" y="943085"/>
                  <a:pt x="5516234" y="1129352"/>
                  <a:pt x="5508977" y="1250304"/>
                </a:cubicBezTo>
                <a:cubicBezTo>
                  <a:pt x="5501720" y="1371256"/>
                  <a:pt x="5581548" y="1492209"/>
                  <a:pt x="5610577" y="1555104"/>
                </a:cubicBezTo>
                <a:cubicBezTo>
                  <a:pt x="5639606" y="1617999"/>
                  <a:pt x="5671054" y="1603486"/>
                  <a:pt x="5683149" y="1627676"/>
                </a:cubicBezTo>
                <a:cubicBezTo>
                  <a:pt x="5695244" y="1651866"/>
                  <a:pt x="5707340" y="1688152"/>
                  <a:pt x="5683149" y="1700247"/>
                </a:cubicBezTo>
                <a:cubicBezTo>
                  <a:pt x="5658959" y="1712342"/>
                  <a:pt x="5588806" y="1651866"/>
                  <a:pt x="5538006" y="1700247"/>
                </a:cubicBezTo>
                <a:cubicBezTo>
                  <a:pt x="5487206" y="1748628"/>
                  <a:pt x="5453340" y="1888933"/>
                  <a:pt x="5378349" y="1990533"/>
                </a:cubicBezTo>
                <a:cubicBezTo>
                  <a:pt x="5303359" y="2092133"/>
                  <a:pt x="5163053" y="2232438"/>
                  <a:pt x="5088063" y="2309847"/>
                </a:cubicBezTo>
                <a:cubicBezTo>
                  <a:pt x="5013073" y="2387256"/>
                  <a:pt x="4993720" y="2401771"/>
                  <a:pt x="4928406" y="2454990"/>
                </a:cubicBezTo>
                <a:cubicBezTo>
                  <a:pt x="4863092" y="2508209"/>
                  <a:pt x="4744558" y="2583200"/>
                  <a:pt x="4696177" y="2629162"/>
                </a:cubicBezTo>
                <a:cubicBezTo>
                  <a:pt x="4647796" y="2675124"/>
                  <a:pt x="4674406" y="2706572"/>
                  <a:pt x="4638120" y="2730762"/>
                </a:cubicBezTo>
                <a:cubicBezTo>
                  <a:pt x="4601834" y="2754952"/>
                  <a:pt x="4478463" y="2774304"/>
                  <a:pt x="4478463" y="2774304"/>
                </a:cubicBezTo>
                <a:lnTo>
                  <a:pt x="4478463" y="2774304"/>
                </a:lnTo>
                <a:cubicBezTo>
                  <a:pt x="4483301" y="2791237"/>
                  <a:pt x="4524425" y="2827523"/>
                  <a:pt x="4507492" y="2875904"/>
                </a:cubicBezTo>
                <a:cubicBezTo>
                  <a:pt x="4490559" y="2924285"/>
                  <a:pt x="4393796" y="3001695"/>
                  <a:pt x="4376863" y="3064590"/>
                </a:cubicBezTo>
                <a:cubicBezTo>
                  <a:pt x="4359930" y="3127485"/>
                  <a:pt x="4420406" y="3204895"/>
                  <a:pt x="4405892" y="3253276"/>
                </a:cubicBezTo>
                <a:cubicBezTo>
                  <a:pt x="4391378" y="3301657"/>
                  <a:pt x="4323644" y="3313752"/>
                  <a:pt x="4289777" y="3354876"/>
                </a:cubicBezTo>
                <a:cubicBezTo>
                  <a:pt x="4255910" y="3396000"/>
                  <a:pt x="4202692" y="3439543"/>
                  <a:pt x="4202692" y="3500019"/>
                </a:cubicBezTo>
                <a:cubicBezTo>
                  <a:pt x="4202692" y="3560495"/>
                  <a:pt x="4265587" y="3645162"/>
                  <a:pt x="4289777" y="3717733"/>
                </a:cubicBezTo>
                <a:cubicBezTo>
                  <a:pt x="4313967" y="3790304"/>
                  <a:pt x="4316386" y="3894323"/>
                  <a:pt x="4347834" y="3935447"/>
                </a:cubicBezTo>
                <a:cubicBezTo>
                  <a:pt x="4379282" y="3976571"/>
                  <a:pt x="4495396" y="3899162"/>
                  <a:pt x="4478463" y="3964476"/>
                </a:cubicBezTo>
                <a:cubicBezTo>
                  <a:pt x="4461530" y="4029790"/>
                  <a:pt x="4301872" y="4259600"/>
                  <a:pt x="4246234" y="4327333"/>
                </a:cubicBezTo>
                <a:cubicBezTo>
                  <a:pt x="4190596" y="4395066"/>
                  <a:pt x="4190596" y="4353943"/>
                  <a:pt x="4144634" y="4370876"/>
                </a:cubicBezTo>
                <a:cubicBezTo>
                  <a:pt x="4098672" y="4387809"/>
                  <a:pt x="4016425" y="4443447"/>
                  <a:pt x="3970463" y="4428933"/>
                </a:cubicBezTo>
                <a:cubicBezTo>
                  <a:pt x="3924501" y="4414419"/>
                  <a:pt x="3929339" y="4305561"/>
                  <a:pt x="3868863" y="4283790"/>
                </a:cubicBezTo>
                <a:cubicBezTo>
                  <a:pt x="3808387" y="4262019"/>
                  <a:pt x="3670501" y="4317656"/>
                  <a:pt x="3607606" y="4298304"/>
                </a:cubicBezTo>
                <a:cubicBezTo>
                  <a:pt x="3544711" y="4278952"/>
                  <a:pt x="3537454" y="4194286"/>
                  <a:pt x="3491492" y="4167676"/>
                </a:cubicBezTo>
                <a:cubicBezTo>
                  <a:pt x="3445530" y="4141066"/>
                  <a:pt x="3382634" y="4170095"/>
                  <a:pt x="3331834" y="4138647"/>
                </a:cubicBezTo>
                <a:cubicBezTo>
                  <a:pt x="3281034" y="4107199"/>
                  <a:pt x="3210882" y="4027371"/>
                  <a:pt x="3186692" y="3978990"/>
                </a:cubicBezTo>
                <a:cubicBezTo>
                  <a:pt x="3162502" y="3930609"/>
                  <a:pt x="3169759" y="3889486"/>
                  <a:pt x="3186692" y="3848362"/>
                </a:cubicBezTo>
                <a:cubicBezTo>
                  <a:pt x="3203625" y="3807238"/>
                  <a:pt x="3256845" y="3754018"/>
                  <a:pt x="3288292" y="3732247"/>
                </a:cubicBezTo>
                <a:cubicBezTo>
                  <a:pt x="3319739" y="3710476"/>
                  <a:pt x="3324577" y="3715314"/>
                  <a:pt x="3375377" y="3717733"/>
                </a:cubicBezTo>
                <a:cubicBezTo>
                  <a:pt x="3426177" y="3720152"/>
                  <a:pt x="3544711" y="3749181"/>
                  <a:pt x="3593092" y="3746762"/>
                </a:cubicBezTo>
                <a:cubicBezTo>
                  <a:pt x="3641473" y="3744343"/>
                  <a:pt x="3672920" y="3734667"/>
                  <a:pt x="3665663" y="3703219"/>
                </a:cubicBezTo>
                <a:cubicBezTo>
                  <a:pt x="3658406" y="3671771"/>
                  <a:pt x="3585835" y="3582266"/>
                  <a:pt x="3549549" y="3558076"/>
                </a:cubicBezTo>
                <a:cubicBezTo>
                  <a:pt x="3513263" y="3533886"/>
                  <a:pt x="3481816" y="3570171"/>
                  <a:pt x="3447949" y="3558076"/>
                </a:cubicBezTo>
                <a:cubicBezTo>
                  <a:pt x="3414082" y="3545981"/>
                  <a:pt x="3346349" y="3485504"/>
                  <a:pt x="3346349" y="3485504"/>
                </a:cubicBezTo>
              </a:path>
            </a:pathLst>
          </a:custGeom>
          <a:solidFill>
            <a:srgbClr val="FFC0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3300"/>
              </a:solidFill>
            </a:endParaRPr>
          </a:p>
        </p:txBody>
      </p:sp>
      <p:sp>
        <p:nvSpPr>
          <p:cNvPr id="2" name="Rectangle 1"/>
          <p:cNvSpPr/>
          <p:nvPr/>
        </p:nvSpPr>
        <p:spPr>
          <a:xfrm>
            <a:off x="2460807" y="1584008"/>
            <a:ext cx="1822935" cy="400110"/>
          </a:xfrm>
          <a:prstGeom prst="rect">
            <a:avLst/>
          </a:prstGeom>
        </p:spPr>
        <p:txBody>
          <a:bodyPr wrap="none">
            <a:spAutoFit/>
          </a:bodyPr>
          <a:lstStyle/>
          <a:p>
            <a:r>
              <a:rPr lang="en-US" sz="2000" b="1" dirty="0" err="1">
                <a:solidFill>
                  <a:srgbClr val="003300"/>
                </a:solidFill>
              </a:rPr>
              <a:t>Euskal</a:t>
            </a:r>
            <a:r>
              <a:rPr lang="en-US" sz="2000" b="1" dirty="0">
                <a:solidFill>
                  <a:srgbClr val="003300"/>
                </a:solidFill>
              </a:rPr>
              <a:t> </a:t>
            </a:r>
            <a:r>
              <a:rPr lang="en-US" sz="2000" b="1" dirty="0" err="1">
                <a:solidFill>
                  <a:srgbClr val="003300"/>
                </a:solidFill>
              </a:rPr>
              <a:t>Herria</a:t>
            </a:r>
            <a:endParaRPr lang="en-US" sz="2000" b="1" dirty="0">
              <a:solidFill>
                <a:srgbClr val="003300"/>
              </a:solidFill>
            </a:endParaRPr>
          </a:p>
        </p:txBody>
      </p:sp>
    </p:spTree>
    <p:extLst>
      <p:ext uri="{BB962C8B-B14F-4D97-AF65-F5344CB8AC3E}">
        <p14:creationId xmlns:p14="http://schemas.microsoft.com/office/powerpoint/2010/main" val="2674959204"/>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463"/>
            <a:ext cx="9144000" cy="597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2226489" y="6602183"/>
            <a:ext cx="4700326" cy="215444"/>
          </a:xfrm>
          <a:prstGeom prst="rect">
            <a:avLst/>
          </a:prstGeom>
          <a:noFill/>
          <a:ln w="9525">
            <a:noFill/>
            <a:miter lim="800000"/>
            <a:headEnd/>
            <a:tailEnd/>
          </a:ln>
        </p:spPr>
        <p:txBody>
          <a:bodyPr wrap="none">
            <a:spAutoFit/>
          </a:bodyPr>
          <a:lstStyle/>
          <a:p>
            <a:pPr algn="ctr">
              <a:spcBef>
                <a:spcPct val="20000"/>
              </a:spcBef>
            </a:pPr>
            <a:r>
              <a:rPr lang="en-US" sz="800" dirty="0">
                <a:solidFill>
                  <a:srgbClr val="000000"/>
                </a:solidFill>
                <a:hlinkClick r:id="rId3"/>
              </a:rPr>
              <a:t>http://www.cnn.com/2009/WORLD/europe/08/10/spain.eta.background/index.html?_s=PM:WORLD</a:t>
            </a:r>
            <a:endParaRPr lang="en-US" sz="800" dirty="0">
              <a:solidFill>
                <a:srgbClr val="000000"/>
              </a:solidFill>
            </a:endParaRPr>
          </a:p>
        </p:txBody>
      </p:sp>
      <p:sp>
        <p:nvSpPr>
          <p:cNvPr id="5" name="Freeform 4"/>
          <p:cNvSpPr/>
          <p:nvPr/>
        </p:nvSpPr>
        <p:spPr bwMode="auto">
          <a:xfrm>
            <a:off x="1820737" y="1565467"/>
            <a:ext cx="5697115" cy="4431323"/>
          </a:xfrm>
          <a:custGeom>
            <a:avLst/>
            <a:gdLst>
              <a:gd name="connsiteX0" fmla="*/ 3622120 w 5697115"/>
              <a:gd name="connsiteY0" fmla="*/ 3616133 h 4431323"/>
              <a:gd name="connsiteX1" fmla="*/ 3259263 w 5697115"/>
              <a:gd name="connsiteY1" fmla="*/ 3441962 h 4431323"/>
              <a:gd name="connsiteX2" fmla="*/ 2968977 w 5697115"/>
              <a:gd name="connsiteY2" fmla="*/ 3166190 h 4431323"/>
              <a:gd name="connsiteX3" fmla="*/ 2765777 w 5697115"/>
              <a:gd name="connsiteY3" fmla="*/ 3151676 h 4431323"/>
              <a:gd name="connsiteX4" fmla="*/ 2649663 w 5697115"/>
              <a:gd name="connsiteY4" fmla="*/ 2962990 h 4431323"/>
              <a:gd name="connsiteX5" fmla="*/ 2083606 w 5697115"/>
              <a:gd name="connsiteY5" fmla="*/ 2861390 h 4431323"/>
              <a:gd name="connsiteX6" fmla="*/ 1836863 w 5697115"/>
              <a:gd name="connsiteY6" fmla="*/ 2832362 h 4431323"/>
              <a:gd name="connsiteX7" fmla="*/ 1735263 w 5697115"/>
              <a:gd name="connsiteY7" fmla="*/ 2861390 h 4431323"/>
              <a:gd name="connsiteX8" fmla="*/ 1503034 w 5697115"/>
              <a:gd name="connsiteY8" fmla="*/ 2759790 h 4431323"/>
              <a:gd name="connsiteX9" fmla="*/ 1532063 w 5697115"/>
              <a:gd name="connsiteY9" fmla="*/ 2585619 h 4431323"/>
              <a:gd name="connsiteX10" fmla="*/ 1459492 w 5697115"/>
              <a:gd name="connsiteY10" fmla="*/ 2469504 h 4431323"/>
              <a:gd name="connsiteX11" fmla="*/ 1372406 w 5697115"/>
              <a:gd name="connsiteY11" fmla="*/ 2542076 h 4431323"/>
              <a:gd name="connsiteX12" fmla="*/ 1227263 w 5697115"/>
              <a:gd name="connsiteY12" fmla="*/ 2600133 h 4431323"/>
              <a:gd name="connsiteX13" fmla="*/ 1111149 w 5697115"/>
              <a:gd name="connsiteY13" fmla="*/ 2251790 h 4431323"/>
              <a:gd name="connsiteX14" fmla="*/ 791834 w 5697115"/>
              <a:gd name="connsiteY14" fmla="*/ 2106647 h 4431323"/>
              <a:gd name="connsiteX15" fmla="*/ 704749 w 5697115"/>
              <a:gd name="connsiteY15" fmla="*/ 2092133 h 4431323"/>
              <a:gd name="connsiteX16" fmla="*/ 559606 w 5697115"/>
              <a:gd name="connsiteY16" fmla="*/ 1888933 h 4431323"/>
              <a:gd name="connsiteX17" fmla="*/ 719263 w 5697115"/>
              <a:gd name="connsiteY17" fmla="*/ 1772819 h 4431323"/>
              <a:gd name="connsiteX18" fmla="*/ 690234 w 5697115"/>
              <a:gd name="connsiteY18" fmla="*/ 1700247 h 4431323"/>
              <a:gd name="connsiteX19" fmla="*/ 588634 w 5697115"/>
              <a:gd name="connsiteY19" fmla="*/ 1758304 h 4431323"/>
              <a:gd name="connsiteX20" fmla="*/ 458006 w 5697115"/>
              <a:gd name="connsiteY20" fmla="*/ 1830876 h 4431323"/>
              <a:gd name="connsiteX21" fmla="*/ 356406 w 5697115"/>
              <a:gd name="connsiteY21" fmla="*/ 1685733 h 4431323"/>
              <a:gd name="connsiteX22" fmla="*/ 385434 w 5697115"/>
              <a:gd name="connsiteY22" fmla="*/ 1540590 h 4431323"/>
              <a:gd name="connsiteX23" fmla="*/ 501549 w 5697115"/>
              <a:gd name="connsiteY23" fmla="*/ 1526076 h 4431323"/>
              <a:gd name="connsiteX24" fmla="*/ 864406 w 5697115"/>
              <a:gd name="connsiteY24" fmla="*/ 1569619 h 4431323"/>
              <a:gd name="connsiteX25" fmla="*/ 835377 w 5697115"/>
              <a:gd name="connsiteY25" fmla="*/ 1424476 h 4431323"/>
              <a:gd name="connsiteX26" fmla="*/ 646692 w 5697115"/>
              <a:gd name="connsiteY26" fmla="*/ 1351904 h 4431323"/>
              <a:gd name="connsiteX27" fmla="*/ 574120 w 5697115"/>
              <a:gd name="connsiteY27" fmla="*/ 1018076 h 4431323"/>
              <a:gd name="connsiteX28" fmla="*/ 545092 w 5697115"/>
              <a:gd name="connsiteY28" fmla="*/ 901962 h 4431323"/>
              <a:gd name="connsiteX29" fmla="*/ 414463 w 5697115"/>
              <a:gd name="connsiteY29" fmla="*/ 843904 h 4431323"/>
              <a:gd name="connsiteX30" fmla="*/ 124177 w 5697115"/>
              <a:gd name="connsiteY30" fmla="*/ 945504 h 4431323"/>
              <a:gd name="connsiteX31" fmla="*/ 22577 w 5697115"/>
              <a:gd name="connsiteY31" fmla="*/ 872933 h 4431323"/>
              <a:gd name="connsiteX32" fmla="*/ 8063 w 5697115"/>
              <a:gd name="connsiteY32" fmla="*/ 713276 h 4431323"/>
              <a:gd name="connsiteX33" fmla="*/ 124177 w 5697115"/>
              <a:gd name="connsiteY33" fmla="*/ 582647 h 4431323"/>
              <a:gd name="connsiteX34" fmla="*/ 312863 w 5697115"/>
              <a:gd name="connsiteY34" fmla="*/ 539104 h 4431323"/>
              <a:gd name="connsiteX35" fmla="*/ 516063 w 5697115"/>
              <a:gd name="connsiteY35" fmla="*/ 539104 h 4431323"/>
              <a:gd name="connsiteX36" fmla="*/ 632177 w 5697115"/>
              <a:gd name="connsiteY36" fmla="*/ 466533 h 4431323"/>
              <a:gd name="connsiteX37" fmla="*/ 719263 w 5697115"/>
              <a:gd name="connsiteY37" fmla="*/ 393962 h 4431323"/>
              <a:gd name="connsiteX38" fmla="*/ 922463 w 5697115"/>
              <a:gd name="connsiteY38" fmla="*/ 510076 h 4431323"/>
              <a:gd name="connsiteX39" fmla="*/ 893434 w 5697115"/>
              <a:gd name="connsiteY39" fmla="*/ 408476 h 4431323"/>
              <a:gd name="connsiteX40" fmla="*/ 1111149 w 5697115"/>
              <a:gd name="connsiteY40" fmla="*/ 248819 h 4431323"/>
              <a:gd name="connsiteX41" fmla="*/ 1415949 w 5697115"/>
              <a:gd name="connsiteY41" fmla="*/ 176247 h 4431323"/>
              <a:gd name="connsiteX42" fmla="*/ 1749777 w 5697115"/>
              <a:gd name="connsiteY42" fmla="*/ 306876 h 4431323"/>
              <a:gd name="connsiteX43" fmla="*/ 2098120 w 5697115"/>
              <a:gd name="connsiteY43" fmla="*/ 510076 h 4431323"/>
              <a:gd name="connsiteX44" fmla="*/ 2620634 w 5697115"/>
              <a:gd name="connsiteY44" fmla="*/ 597162 h 4431323"/>
              <a:gd name="connsiteX45" fmla="*/ 3172177 w 5697115"/>
              <a:gd name="connsiteY45" fmla="*/ 510076 h 4431323"/>
              <a:gd name="connsiteX46" fmla="*/ 3418920 w 5697115"/>
              <a:gd name="connsiteY46" fmla="*/ 422990 h 4431323"/>
              <a:gd name="connsiteX47" fmla="*/ 3723720 w 5697115"/>
              <a:gd name="connsiteY47" fmla="*/ 321390 h 4431323"/>
              <a:gd name="connsiteX48" fmla="*/ 3999492 w 5697115"/>
              <a:gd name="connsiteY48" fmla="*/ 16590 h 4431323"/>
              <a:gd name="connsiteX49" fmla="*/ 4449434 w 5697115"/>
              <a:gd name="connsiteY49" fmla="*/ 74647 h 4431323"/>
              <a:gd name="connsiteX50" fmla="*/ 4594577 w 5697115"/>
              <a:gd name="connsiteY50" fmla="*/ 31104 h 4431323"/>
              <a:gd name="connsiteX51" fmla="*/ 4696177 w 5697115"/>
              <a:gd name="connsiteY51" fmla="*/ 2076 h 4431323"/>
              <a:gd name="connsiteX52" fmla="*/ 4739720 w 5697115"/>
              <a:gd name="connsiteY52" fmla="*/ 89162 h 4431323"/>
              <a:gd name="connsiteX53" fmla="*/ 4870349 w 5697115"/>
              <a:gd name="connsiteY53" fmla="*/ 74647 h 4431323"/>
              <a:gd name="connsiteX54" fmla="*/ 5000977 w 5697115"/>
              <a:gd name="connsiteY54" fmla="*/ 205276 h 4431323"/>
              <a:gd name="connsiteX55" fmla="*/ 5538006 w 5697115"/>
              <a:gd name="connsiteY55" fmla="*/ 568133 h 4431323"/>
              <a:gd name="connsiteX56" fmla="*/ 5654120 w 5697115"/>
              <a:gd name="connsiteY56" fmla="*/ 829390 h 4431323"/>
              <a:gd name="connsiteX57" fmla="*/ 5508977 w 5697115"/>
              <a:gd name="connsiteY57" fmla="*/ 1250304 h 4431323"/>
              <a:gd name="connsiteX58" fmla="*/ 5610577 w 5697115"/>
              <a:gd name="connsiteY58" fmla="*/ 1555104 h 4431323"/>
              <a:gd name="connsiteX59" fmla="*/ 5683149 w 5697115"/>
              <a:gd name="connsiteY59" fmla="*/ 1627676 h 4431323"/>
              <a:gd name="connsiteX60" fmla="*/ 5683149 w 5697115"/>
              <a:gd name="connsiteY60" fmla="*/ 1700247 h 4431323"/>
              <a:gd name="connsiteX61" fmla="*/ 5538006 w 5697115"/>
              <a:gd name="connsiteY61" fmla="*/ 1700247 h 4431323"/>
              <a:gd name="connsiteX62" fmla="*/ 5378349 w 5697115"/>
              <a:gd name="connsiteY62" fmla="*/ 1990533 h 4431323"/>
              <a:gd name="connsiteX63" fmla="*/ 5088063 w 5697115"/>
              <a:gd name="connsiteY63" fmla="*/ 2309847 h 4431323"/>
              <a:gd name="connsiteX64" fmla="*/ 4928406 w 5697115"/>
              <a:gd name="connsiteY64" fmla="*/ 2454990 h 4431323"/>
              <a:gd name="connsiteX65" fmla="*/ 4696177 w 5697115"/>
              <a:gd name="connsiteY65" fmla="*/ 2629162 h 4431323"/>
              <a:gd name="connsiteX66" fmla="*/ 4638120 w 5697115"/>
              <a:gd name="connsiteY66" fmla="*/ 2730762 h 4431323"/>
              <a:gd name="connsiteX67" fmla="*/ 4478463 w 5697115"/>
              <a:gd name="connsiteY67" fmla="*/ 2774304 h 4431323"/>
              <a:gd name="connsiteX68" fmla="*/ 4478463 w 5697115"/>
              <a:gd name="connsiteY68" fmla="*/ 2774304 h 4431323"/>
              <a:gd name="connsiteX69" fmla="*/ 4507492 w 5697115"/>
              <a:gd name="connsiteY69" fmla="*/ 2875904 h 4431323"/>
              <a:gd name="connsiteX70" fmla="*/ 4376863 w 5697115"/>
              <a:gd name="connsiteY70" fmla="*/ 3064590 h 4431323"/>
              <a:gd name="connsiteX71" fmla="*/ 4405892 w 5697115"/>
              <a:gd name="connsiteY71" fmla="*/ 3253276 h 4431323"/>
              <a:gd name="connsiteX72" fmla="*/ 4289777 w 5697115"/>
              <a:gd name="connsiteY72" fmla="*/ 3354876 h 4431323"/>
              <a:gd name="connsiteX73" fmla="*/ 4202692 w 5697115"/>
              <a:gd name="connsiteY73" fmla="*/ 3500019 h 4431323"/>
              <a:gd name="connsiteX74" fmla="*/ 4289777 w 5697115"/>
              <a:gd name="connsiteY74" fmla="*/ 3717733 h 4431323"/>
              <a:gd name="connsiteX75" fmla="*/ 4347834 w 5697115"/>
              <a:gd name="connsiteY75" fmla="*/ 3935447 h 4431323"/>
              <a:gd name="connsiteX76" fmla="*/ 4478463 w 5697115"/>
              <a:gd name="connsiteY76" fmla="*/ 3964476 h 4431323"/>
              <a:gd name="connsiteX77" fmla="*/ 4246234 w 5697115"/>
              <a:gd name="connsiteY77" fmla="*/ 4327333 h 4431323"/>
              <a:gd name="connsiteX78" fmla="*/ 4144634 w 5697115"/>
              <a:gd name="connsiteY78" fmla="*/ 4370876 h 4431323"/>
              <a:gd name="connsiteX79" fmla="*/ 3970463 w 5697115"/>
              <a:gd name="connsiteY79" fmla="*/ 4428933 h 4431323"/>
              <a:gd name="connsiteX80" fmla="*/ 3868863 w 5697115"/>
              <a:gd name="connsiteY80" fmla="*/ 4283790 h 4431323"/>
              <a:gd name="connsiteX81" fmla="*/ 3607606 w 5697115"/>
              <a:gd name="connsiteY81" fmla="*/ 4298304 h 4431323"/>
              <a:gd name="connsiteX82" fmla="*/ 3491492 w 5697115"/>
              <a:gd name="connsiteY82" fmla="*/ 4167676 h 4431323"/>
              <a:gd name="connsiteX83" fmla="*/ 3331834 w 5697115"/>
              <a:gd name="connsiteY83" fmla="*/ 4138647 h 4431323"/>
              <a:gd name="connsiteX84" fmla="*/ 3186692 w 5697115"/>
              <a:gd name="connsiteY84" fmla="*/ 3978990 h 4431323"/>
              <a:gd name="connsiteX85" fmla="*/ 3186692 w 5697115"/>
              <a:gd name="connsiteY85" fmla="*/ 3848362 h 4431323"/>
              <a:gd name="connsiteX86" fmla="*/ 3288292 w 5697115"/>
              <a:gd name="connsiteY86" fmla="*/ 3732247 h 4431323"/>
              <a:gd name="connsiteX87" fmla="*/ 3375377 w 5697115"/>
              <a:gd name="connsiteY87" fmla="*/ 3717733 h 4431323"/>
              <a:gd name="connsiteX88" fmla="*/ 3593092 w 5697115"/>
              <a:gd name="connsiteY88" fmla="*/ 3746762 h 4431323"/>
              <a:gd name="connsiteX89" fmla="*/ 3665663 w 5697115"/>
              <a:gd name="connsiteY89" fmla="*/ 3703219 h 4431323"/>
              <a:gd name="connsiteX90" fmla="*/ 3549549 w 5697115"/>
              <a:gd name="connsiteY90" fmla="*/ 3558076 h 4431323"/>
              <a:gd name="connsiteX91" fmla="*/ 3447949 w 5697115"/>
              <a:gd name="connsiteY91" fmla="*/ 3558076 h 4431323"/>
              <a:gd name="connsiteX92" fmla="*/ 3346349 w 5697115"/>
              <a:gd name="connsiteY92" fmla="*/ 3485504 h 443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697115" h="4431323">
                <a:moveTo>
                  <a:pt x="3622120" y="3616133"/>
                </a:moveTo>
                <a:cubicBezTo>
                  <a:pt x="3495120" y="3566542"/>
                  <a:pt x="3368120" y="3516952"/>
                  <a:pt x="3259263" y="3441962"/>
                </a:cubicBezTo>
                <a:cubicBezTo>
                  <a:pt x="3150406" y="3366971"/>
                  <a:pt x="3051225" y="3214571"/>
                  <a:pt x="2968977" y="3166190"/>
                </a:cubicBezTo>
                <a:cubicBezTo>
                  <a:pt x="2886729" y="3117809"/>
                  <a:pt x="2818996" y="3185543"/>
                  <a:pt x="2765777" y="3151676"/>
                </a:cubicBezTo>
                <a:cubicBezTo>
                  <a:pt x="2712558" y="3117809"/>
                  <a:pt x="2763358" y="3011371"/>
                  <a:pt x="2649663" y="2962990"/>
                </a:cubicBezTo>
                <a:cubicBezTo>
                  <a:pt x="2535968" y="2914609"/>
                  <a:pt x="2219073" y="2883161"/>
                  <a:pt x="2083606" y="2861390"/>
                </a:cubicBezTo>
                <a:cubicBezTo>
                  <a:pt x="1948139" y="2839619"/>
                  <a:pt x="1894920" y="2832362"/>
                  <a:pt x="1836863" y="2832362"/>
                </a:cubicBezTo>
                <a:cubicBezTo>
                  <a:pt x="1778806" y="2832362"/>
                  <a:pt x="1790901" y="2873485"/>
                  <a:pt x="1735263" y="2861390"/>
                </a:cubicBezTo>
                <a:cubicBezTo>
                  <a:pt x="1679625" y="2849295"/>
                  <a:pt x="1536901" y="2805752"/>
                  <a:pt x="1503034" y="2759790"/>
                </a:cubicBezTo>
                <a:cubicBezTo>
                  <a:pt x="1469167" y="2713828"/>
                  <a:pt x="1539320" y="2634000"/>
                  <a:pt x="1532063" y="2585619"/>
                </a:cubicBezTo>
                <a:cubicBezTo>
                  <a:pt x="1524806" y="2537238"/>
                  <a:pt x="1486102" y="2476761"/>
                  <a:pt x="1459492" y="2469504"/>
                </a:cubicBezTo>
                <a:cubicBezTo>
                  <a:pt x="1432882" y="2462247"/>
                  <a:pt x="1411111" y="2520305"/>
                  <a:pt x="1372406" y="2542076"/>
                </a:cubicBezTo>
                <a:cubicBezTo>
                  <a:pt x="1333701" y="2563847"/>
                  <a:pt x="1270806" y="2648514"/>
                  <a:pt x="1227263" y="2600133"/>
                </a:cubicBezTo>
                <a:cubicBezTo>
                  <a:pt x="1183720" y="2551752"/>
                  <a:pt x="1183720" y="2334038"/>
                  <a:pt x="1111149" y="2251790"/>
                </a:cubicBezTo>
                <a:cubicBezTo>
                  <a:pt x="1038578" y="2169542"/>
                  <a:pt x="859567" y="2133256"/>
                  <a:pt x="791834" y="2106647"/>
                </a:cubicBezTo>
                <a:cubicBezTo>
                  <a:pt x="724101" y="2080038"/>
                  <a:pt x="743454" y="2128419"/>
                  <a:pt x="704749" y="2092133"/>
                </a:cubicBezTo>
                <a:cubicBezTo>
                  <a:pt x="666044" y="2055847"/>
                  <a:pt x="557187" y="1942152"/>
                  <a:pt x="559606" y="1888933"/>
                </a:cubicBezTo>
                <a:cubicBezTo>
                  <a:pt x="562025" y="1835714"/>
                  <a:pt x="697492" y="1804267"/>
                  <a:pt x="719263" y="1772819"/>
                </a:cubicBezTo>
                <a:cubicBezTo>
                  <a:pt x="741034" y="1741371"/>
                  <a:pt x="712005" y="1702666"/>
                  <a:pt x="690234" y="1700247"/>
                </a:cubicBezTo>
                <a:cubicBezTo>
                  <a:pt x="668463" y="1697828"/>
                  <a:pt x="588634" y="1758304"/>
                  <a:pt x="588634" y="1758304"/>
                </a:cubicBezTo>
                <a:cubicBezTo>
                  <a:pt x="549929" y="1780075"/>
                  <a:pt x="496711" y="1842971"/>
                  <a:pt x="458006" y="1830876"/>
                </a:cubicBezTo>
                <a:cubicBezTo>
                  <a:pt x="419301" y="1818781"/>
                  <a:pt x="368501" y="1734114"/>
                  <a:pt x="356406" y="1685733"/>
                </a:cubicBezTo>
                <a:cubicBezTo>
                  <a:pt x="344311" y="1637352"/>
                  <a:pt x="361244" y="1567199"/>
                  <a:pt x="385434" y="1540590"/>
                </a:cubicBezTo>
                <a:cubicBezTo>
                  <a:pt x="409624" y="1513981"/>
                  <a:pt x="421720" y="1521238"/>
                  <a:pt x="501549" y="1526076"/>
                </a:cubicBezTo>
                <a:cubicBezTo>
                  <a:pt x="581378" y="1530914"/>
                  <a:pt x="808768" y="1586552"/>
                  <a:pt x="864406" y="1569619"/>
                </a:cubicBezTo>
                <a:cubicBezTo>
                  <a:pt x="920044" y="1552686"/>
                  <a:pt x="871663" y="1460762"/>
                  <a:pt x="835377" y="1424476"/>
                </a:cubicBezTo>
                <a:cubicBezTo>
                  <a:pt x="799091" y="1388190"/>
                  <a:pt x="690235" y="1419637"/>
                  <a:pt x="646692" y="1351904"/>
                </a:cubicBezTo>
                <a:cubicBezTo>
                  <a:pt x="603149" y="1284171"/>
                  <a:pt x="591053" y="1093066"/>
                  <a:pt x="574120" y="1018076"/>
                </a:cubicBezTo>
                <a:cubicBezTo>
                  <a:pt x="557187" y="943086"/>
                  <a:pt x="571701" y="930991"/>
                  <a:pt x="545092" y="901962"/>
                </a:cubicBezTo>
                <a:cubicBezTo>
                  <a:pt x="518483" y="872933"/>
                  <a:pt x="484615" y="836647"/>
                  <a:pt x="414463" y="843904"/>
                </a:cubicBezTo>
                <a:cubicBezTo>
                  <a:pt x="344310" y="851161"/>
                  <a:pt x="189491" y="940666"/>
                  <a:pt x="124177" y="945504"/>
                </a:cubicBezTo>
                <a:cubicBezTo>
                  <a:pt x="58863" y="950342"/>
                  <a:pt x="41929" y="911638"/>
                  <a:pt x="22577" y="872933"/>
                </a:cubicBezTo>
                <a:cubicBezTo>
                  <a:pt x="3225" y="834228"/>
                  <a:pt x="-8870" y="761657"/>
                  <a:pt x="8063" y="713276"/>
                </a:cubicBezTo>
                <a:cubicBezTo>
                  <a:pt x="24996" y="664895"/>
                  <a:pt x="73377" y="611676"/>
                  <a:pt x="124177" y="582647"/>
                </a:cubicBezTo>
                <a:cubicBezTo>
                  <a:pt x="174977" y="553618"/>
                  <a:pt x="247549" y="546361"/>
                  <a:pt x="312863" y="539104"/>
                </a:cubicBezTo>
                <a:cubicBezTo>
                  <a:pt x="378177" y="531847"/>
                  <a:pt x="462844" y="551199"/>
                  <a:pt x="516063" y="539104"/>
                </a:cubicBezTo>
                <a:cubicBezTo>
                  <a:pt x="569282" y="527009"/>
                  <a:pt x="598310" y="490723"/>
                  <a:pt x="632177" y="466533"/>
                </a:cubicBezTo>
                <a:cubicBezTo>
                  <a:pt x="666044" y="442343"/>
                  <a:pt x="670882" y="386705"/>
                  <a:pt x="719263" y="393962"/>
                </a:cubicBezTo>
                <a:cubicBezTo>
                  <a:pt x="767644" y="401219"/>
                  <a:pt x="893434" y="507657"/>
                  <a:pt x="922463" y="510076"/>
                </a:cubicBezTo>
                <a:cubicBezTo>
                  <a:pt x="951491" y="512495"/>
                  <a:pt x="861986" y="452019"/>
                  <a:pt x="893434" y="408476"/>
                </a:cubicBezTo>
                <a:cubicBezTo>
                  <a:pt x="924882" y="364933"/>
                  <a:pt x="1024063" y="287524"/>
                  <a:pt x="1111149" y="248819"/>
                </a:cubicBezTo>
                <a:cubicBezTo>
                  <a:pt x="1198235" y="210114"/>
                  <a:pt x="1309511" y="166571"/>
                  <a:pt x="1415949" y="176247"/>
                </a:cubicBezTo>
                <a:cubicBezTo>
                  <a:pt x="1522387" y="185923"/>
                  <a:pt x="1636082" y="251238"/>
                  <a:pt x="1749777" y="306876"/>
                </a:cubicBezTo>
                <a:cubicBezTo>
                  <a:pt x="1863472" y="362514"/>
                  <a:pt x="1952977" y="461695"/>
                  <a:pt x="2098120" y="510076"/>
                </a:cubicBezTo>
                <a:cubicBezTo>
                  <a:pt x="2243263" y="558457"/>
                  <a:pt x="2441625" y="597162"/>
                  <a:pt x="2620634" y="597162"/>
                </a:cubicBezTo>
                <a:cubicBezTo>
                  <a:pt x="2799643" y="597162"/>
                  <a:pt x="3039129" y="539105"/>
                  <a:pt x="3172177" y="510076"/>
                </a:cubicBezTo>
                <a:cubicBezTo>
                  <a:pt x="3305225" y="481047"/>
                  <a:pt x="3418920" y="422990"/>
                  <a:pt x="3418920" y="422990"/>
                </a:cubicBezTo>
                <a:cubicBezTo>
                  <a:pt x="3510844" y="391542"/>
                  <a:pt x="3626958" y="389123"/>
                  <a:pt x="3723720" y="321390"/>
                </a:cubicBezTo>
                <a:cubicBezTo>
                  <a:pt x="3820482" y="253657"/>
                  <a:pt x="3878540" y="57714"/>
                  <a:pt x="3999492" y="16590"/>
                </a:cubicBezTo>
                <a:cubicBezTo>
                  <a:pt x="4120444" y="-24534"/>
                  <a:pt x="4350253" y="72228"/>
                  <a:pt x="4449434" y="74647"/>
                </a:cubicBezTo>
                <a:cubicBezTo>
                  <a:pt x="4548615" y="77066"/>
                  <a:pt x="4594577" y="31104"/>
                  <a:pt x="4594577" y="31104"/>
                </a:cubicBezTo>
                <a:cubicBezTo>
                  <a:pt x="4635701" y="19009"/>
                  <a:pt x="4671987" y="-7600"/>
                  <a:pt x="4696177" y="2076"/>
                </a:cubicBezTo>
                <a:cubicBezTo>
                  <a:pt x="4720368" y="11752"/>
                  <a:pt x="4710691" y="77067"/>
                  <a:pt x="4739720" y="89162"/>
                </a:cubicBezTo>
                <a:cubicBezTo>
                  <a:pt x="4768749" y="101257"/>
                  <a:pt x="4826806" y="55295"/>
                  <a:pt x="4870349" y="74647"/>
                </a:cubicBezTo>
                <a:cubicBezTo>
                  <a:pt x="4913892" y="93999"/>
                  <a:pt x="4889701" y="123028"/>
                  <a:pt x="5000977" y="205276"/>
                </a:cubicBezTo>
                <a:cubicBezTo>
                  <a:pt x="5112253" y="287524"/>
                  <a:pt x="5429149" y="464114"/>
                  <a:pt x="5538006" y="568133"/>
                </a:cubicBezTo>
                <a:cubicBezTo>
                  <a:pt x="5646863" y="672152"/>
                  <a:pt x="5658958" y="715695"/>
                  <a:pt x="5654120" y="829390"/>
                </a:cubicBezTo>
                <a:cubicBezTo>
                  <a:pt x="5649282" y="943085"/>
                  <a:pt x="5516234" y="1129352"/>
                  <a:pt x="5508977" y="1250304"/>
                </a:cubicBezTo>
                <a:cubicBezTo>
                  <a:pt x="5501720" y="1371256"/>
                  <a:pt x="5581548" y="1492209"/>
                  <a:pt x="5610577" y="1555104"/>
                </a:cubicBezTo>
                <a:cubicBezTo>
                  <a:pt x="5639606" y="1617999"/>
                  <a:pt x="5671054" y="1603486"/>
                  <a:pt x="5683149" y="1627676"/>
                </a:cubicBezTo>
                <a:cubicBezTo>
                  <a:pt x="5695244" y="1651866"/>
                  <a:pt x="5707340" y="1688152"/>
                  <a:pt x="5683149" y="1700247"/>
                </a:cubicBezTo>
                <a:cubicBezTo>
                  <a:pt x="5658959" y="1712342"/>
                  <a:pt x="5588806" y="1651866"/>
                  <a:pt x="5538006" y="1700247"/>
                </a:cubicBezTo>
                <a:cubicBezTo>
                  <a:pt x="5487206" y="1748628"/>
                  <a:pt x="5453340" y="1888933"/>
                  <a:pt x="5378349" y="1990533"/>
                </a:cubicBezTo>
                <a:cubicBezTo>
                  <a:pt x="5303359" y="2092133"/>
                  <a:pt x="5163053" y="2232438"/>
                  <a:pt x="5088063" y="2309847"/>
                </a:cubicBezTo>
                <a:cubicBezTo>
                  <a:pt x="5013073" y="2387256"/>
                  <a:pt x="4993720" y="2401771"/>
                  <a:pt x="4928406" y="2454990"/>
                </a:cubicBezTo>
                <a:cubicBezTo>
                  <a:pt x="4863092" y="2508209"/>
                  <a:pt x="4744558" y="2583200"/>
                  <a:pt x="4696177" y="2629162"/>
                </a:cubicBezTo>
                <a:cubicBezTo>
                  <a:pt x="4647796" y="2675124"/>
                  <a:pt x="4674406" y="2706572"/>
                  <a:pt x="4638120" y="2730762"/>
                </a:cubicBezTo>
                <a:cubicBezTo>
                  <a:pt x="4601834" y="2754952"/>
                  <a:pt x="4478463" y="2774304"/>
                  <a:pt x="4478463" y="2774304"/>
                </a:cubicBezTo>
                <a:lnTo>
                  <a:pt x="4478463" y="2774304"/>
                </a:lnTo>
                <a:cubicBezTo>
                  <a:pt x="4483301" y="2791237"/>
                  <a:pt x="4524425" y="2827523"/>
                  <a:pt x="4507492" y="2875904"/>
                </a:cubicBezTo>
                <a:cubicBezTo>
                  <a:pt x="4490559" y="2924285"/>
                  <a:pt x="4393796" y="3001695"/>
                  <a:pt x="4376863" y="3064590"/>
                </a:cubicBezTo>
                <a:cubicBezTo>
                  <a:pt x="4359930" y="3127485"/>
                  <a:pt x="4420406" y="3204895"/>
                  <a:pt x="4405892" y="3253276"/>
                </a:cubicBezTo>
                <a:cubicBezTo>
                  <a:pt x="4391378" y="3301657"/>
                  <a:pt x="4323644" y="3313752"/>
                  <a:pt x="4289777" y="3354876"/>
                </a:cubicBezTo>
                <a:cubicBezTo>
                  <a:pt x="4255910" y="3396000"/>
                  <a:pt x="4202692" y="3439543"/>
                  <a:pt x="4202692" y="3500019"/>
                </a:cubicBezTo>
                <a:cubicBezTo>
                  <a:pt x="4202692" y="3560495"/>
                  <a:pt x="4265587" y="3645162"/>
                  <a:pt x="4289777" y="3717733"/>
                </a:cubicBezTo>
                <a:cubicBezTo>
                  <a:pt x="4313967" y="3790304"/>
                  <a:pt x="4316386" y="3894323"/>
                  <a:pt x="4347834" y="3935447"/>
                </a:cubicBezTo>
                <a:cubicBezTo>
                  <a:pt x="4379282" y="3976571"/>
                  <a:pt x="4495396" y="3899162"/>
                  <a:pt x="4478463" y="3964476"/>
                </a:cubicBezTo>
                <a:cubicBezTo>
                  <a:pt x="4461530" y="4029790"/>
                  <a:pt x="4301872" y="4259600"/>
                  <a:pt x="4246234" y="4327333"/>
                </a:cubicBezTo>
                <a:cubicBezTo>
                  <a:pt x="4190596" y="4395066"/>
                  <a:pt x="4190596" y="4353943"/>
                  <a:pt x="4144634" y="4370876"/>
                </a:cubicBezTo>
                <a:cubicBezTo>
                  <a:pt x="4098672" y="4387809"/>
                  <a:pt x="4016425" y="4443447"/>
                  <a:pt x="3970463" y="4428933"/>
                </a:cubicBezTo>
                <a:cubicBezTo>
                  <a:pt x="3924501" y="4414419"/>
                  <a:pt x="3929339" y="4305561"/>
                  <a:pt x="3868863" y="4283790"/>
                </a:cubicBezTo>
                <a:cubicBezTo>
                  <a:pt x="3808387" y="4262019"/>
                  <a:pt x="3670501" y="4317656"/>
                  <a:pt x="3607606" y="4298304"/>
                </a:cubicBezTo>
                <a:cubicBezTo>
                  <a:pt x="3544711" y="4278952"/>
                  <a:pt x="3537454" y="4194286"/>
                  <a:pt x="3491492" y="4167676"/>
                </a:cubicBezTo>
                <a:cubicBezTo>
                  <a:pt x="3445530" y="4141066"/>
                  <a:pt x="3382634" y="4170095"/>
                  <a:pt x="3331834" y="4138647"/>
                </a:cubicBezTo>
                <a:cubicBezTo>
                  <a:pt x="3281034" y="4107199"/>
                  <a:pt x="3210882" y="4027371"/>
                  <a:pt x="3186692" y="3978990"/>
                </a:cubicBezTo>
                <a:cubicBezTo>
                  <a:pt x="3162502" y="3930609"/>
                  <a:pt x="3169759" y="3889486"/>
                  <a:pt x="3186692" y="3848362"/>
                </a:cubicBezTo>
                <a:cubicBezTo>
                  <a:pt x="3203625" y="3807238"/>
                  <a:pt x="3256845" y="3754018"/>
                  <a:pt x="3288292" y="3732247"/>
                </a:cubicBezTo>
                <a:cubicBezTo>
                  <a:pt x="3319739" y="3710476"/>
                  <a:pt x="3324577" y="3715314"/>
                  <a:pt x="3375377" y="3717733"/>
                </a:cubicBezTo>
                <a:cubicBezTo>
                  <a:pt x="3426177" y="3720152"/>
                  <a:pt x="3544711" y="3749181"/>
                  <a:pt x="3593092" y="3746762"/>
                </a:cubicBezTo>
                <a:cubicBezTo>
                  <a:pt x="3641473" y="3744343"/>
                  <a:pt x="3672920" y="3734667"/>
                  <a:pt x="3665663" y="3703219"/>
                </a:cubicBezTo>
                <a:cubicBezTo>
                  <a:pt x="3658406" y="3671771"/>
                  <a:pt x="3585835" y="3582266"/>
                  <a:pt x="3549549" y="3558076"/>
                </a:cubicBezTo>
                <a:cubicBezTo>
                  <a:pt x="3513263" y="3533886"/>
                  <a:pt x="3481816" y="3570171"/>
                  <a:pt x="3447949" y="3558076"/>
                </a:cubicBezTo>
                <a:cubicBezTo>
                  <a:pt x="3414082" y="3545981"/>
                  <a:pt x="3346349" y="3485504"/>
                  <a:pt x="3346349" y="348550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endParaRPr>
          </a:p>
        </p:txBody>
      </p:sp>
    </p:spTree>
    <p:extLst>
      <p:ext uri="{BB962C8B-B14F-4D97-AF65-F5344CB8AC3E}">
        <p14:creationId xmlns:p14="http://schemas.microsoft.com/office/powerpoint/2010/main" val="1880294201"/>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11" name="Text Box 2"/>
          <p:cNvSpPr txBox="1">
            <a:spLocks noChangeArrowheads="1"/>
          </p:cNvSpPr>
          <p:nvPr/>
        </p:nvSpPr>
        <p:spPr bwMode="auto">
          <a:xfrm>
            <a:off x="2590800" y="5992681"/>
            <a:ext cx="3962400" cy="461665"/>
          </a:xfrm>
          <a:prstGeom prst="rect">
            <a:avLst/>
          </a:prstGeom>
          <a:noFill/>
          <a:ln w="9525">
            <a:noFill/>
            <a:miter lim="800000"/>
            <a:headEnd/>
            <a:tailEnd/>
          </a:ln>
        </p:spPr>
        <p:txBody>
          <a:bodyPr>
            <a:spAutoFit/>
          </a:bodyPr>
          <a:lstStyle/>
          <a:p>
            <a:pPr algn="ctr">
              <a:lnSpc>
                <a:spcPct val="150000"/>
              </a:lnSpc>
            </a:pPr>
            <a:r>
              <a:rPr lang="en-US" sz="1600" b="1" i="1" dirty="0" err="1">
                <a:solidFill>
                  <a:srgbClr val="FFFFFF"/>
                </a:solidFill>
                <a:latin typeface="Verdana" pitchFamily="34" charset="0"/>
              </a:rPr>
              <a:t>Bacalao</a:t>
            </a:r>
            <a:r>
              <a:rPr lang="en-US" sz="1600" b="1" i="1" dirty="0">
                <a:solidFill>
                  <a:srgbClr val="FFFFFF"/>
                </a:solidFill>
                <a:latin typeface="Verdana" pitchFamily="34" charset="0"/>
              </a:rPr>
              <a:t>  al </a:t>
            </a:r>
            <a:r>
              <a:rPr lang="en-US" sz="1600" b="1" i="1" dirty="0" err="1">
                <a:solidFill>
                  <a:srgbClr val="FFFFFF"/>
                </a:solidFill>
                <a:latin typeface="Verdana" pitchFamily="34" charset="0"/>
              </a:rPr>
              <a:t>pil</a:t>
            </a:r>
            <a:r>
              <a:rPr lang="en-US" sz="1600" b="1" i="1" dirty="0">
                <a:solidFill>
                  <a:srgbClr val="FFFFFF"/>
                </a:solidFill>
                <a:latin typeface="Verdana" pitchFamily="34" charset="0"/>
              </a:rPr>
              <a:t> -</a:t>
            </a:r>
            <a:r>
              <a:rPr lang="en-US" sz="1600" b="1" i="1" dirty="0" err="1">
                <a:solidFill>
                  <a:srgbClr val="FFFFFF"/>
                </a:solidFill>
                <a:latin typeface="Verdana" pitchFamily="34" charset="0"/>
              </a:rPr>
              <a:t>pil</a:t>
            </a:r>
            <a:endParaRPr lang="en-US" sz="1600" b="1" i="1" dirty="0">
              <a:solidFill>
                <a:srgbClr val="FFFFFF"/>
              </a:solidFill>
              <a:latin typeface="Verdana" pitchFamily="34" charset="0"/>
            </a:endParaRPr>
          </a:p>
        </p:txBody>
      </p:sp>
      <p:sp>
        <p:nvSpPr>
          <p:cNvPr id="12" name="Text Box 2"/>
          <p:cNvSpPr txBox="1">
            <a:spLocks noChangeArrowheads="1"/>
          </p:cNvSpPr>
          <p:nvPr/>
        </p:nvSpPr>
        <p:spPr bwMode="auto">
          <a:xfrm>
            <a:off x="3617258" y="6546402"/>
            <a:ext cx="1885453" cy="215444"/>
          </a:xfrm>
          <a:prstGeom prst="rect">
            <a:avLst/>
          </a:prstGeom>
          <a:noFill/>
          <a:ln w="9525">
            <a:noFill/>
            <a:miter lim="800000"/>
            <a:headEnd/>
            <a:tailEnd/>
          </a:ln>
        </p:spPr>
        <p:txBody>
          <a:bodyPr wrap="none">
            <a:spAutoFit/>
          </a:bodyPr>
          <a:lstStyle/>
          <a:p>
            <a:pPr algn="ctr"/>
            <a:r>
              <a:rPr lang="en-US" sz="800" dirty="0">
                <a:solidFill>
                  <a:srgbClr val="003300"/>
                </a:solidFill>
                <a:latin typeface="Arial" pitchFamily="34" charset="0"/>
                <a:hlinkClick r:id="rId4"/>
              </a:rPr>
              <a:t>http://pigsinblankets.net/archives/329</a:t>
            </a:r>
            <a:endParaRPr lang="en-US" sz="800" dirty="0">
              <a:solidFill>
                <a:srgbClr val="FFFFFF"/>
              </a:solidFill>
              <a:latin typeface="Verdana" pitchFamily="34" charset="0"/>
            </a:endParaRPr>
          </a:p>
        </p:txBody>
      </p:sp>
    </p:spTree>
    <p:extLst>
      <p:ext uri="{BB962C8B-B14F-4D97-AF65-F5344CB8AC3E}">
        <p14:creationId xmlns:p14="http://schemas.microsoft.com/office/powerpoint/2010/main" val="109203622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2973835" y="6395609"/>
            <a:ext cx="3135795"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pitchFamily="34" charset="0"/>
                <a:hlinkClick r:id="rId2"/>
              </a:rPr>
              <a:t>http://www.d.umn.edu/cla/faculty/troufs/anth3635/index.html#title</a:t>
            </a:r>
            <a:endParaRPr kumimoji="1" lang="en-US" sz="800" dirty="0">
              <a:solidFill>
                <a:srgbClr val="FFFFFF"/>
              </a:solidFill>
              <a:latin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67658" y="1146625"/>
            <a:ext cx="7772400" cy="485775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2598044" y="2000030"/>
            <a:ext cx="3917950" cy="3406277"/>
          </a:xfrm>
          <a:prstGeom prst="rect">
            <a:avLst/>
          </a:prstGeom>
          <a:noFill/>
          <a:ln w="76200">
            <a:solidFill>
              <a:srgbClr val="FFC000"/>
            </a:solidFill>
            <a:miter lim="800000"/>
            <a:headEnd/>
            <a:tailEnd/>
          </a:ln>
        </p:spPr>
      </p:pic>
      <p:sp>
        <p:nvSpPr>
          <p:cNvPr id="5" name="Rectangle 4"/>
          <p:cNvSpPr/>
          <p:nvPr/>
        </p:nvSpPr>
        <p:spPr bwMode="auto">
          <a:xfrm>
            <a:off x="3733800" y="4591050"/>
            <a:ext cx="2400300" cy="438150"/>
          </a:xfrm>
          <a:prstGeom prst="rect">
            <a:avLst/>
          </a:prstGeom>
          <a:noFill/>
          <a:ln w="76200" cap="flat" cmpd="sng" algn="ctr">
            <a:solidFill>
              <a:srgbClr val="FF1B36"/>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44000" cy="678942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666750" y="962025"/>
            <a:ext cx="7772400" cy="5188077"/>
          </a:xfrm>
          <a:prstGeom prst="rect">
            <a:avLst/>
          </a:prstGeom>
          <a:noFill/>
          <a:ln w="9525">
            <a:noFill/>
            <a:miter lim="800000"/>
            <a:headEnd/>
            <a:tailEnd/>
          </a:ln>
        </p:spPr>
      </p:pic>
      <p:sp>
        <p:nvSpPr>
          <p:cNvPr id="11" name="Rectangle 10"/>
          <p:cNvSpPr/>
          <p:nvPr/>
        </p:nvSpPr>
        <p:spPr>
          <a:xfrm>
            <a:off x="2812358" y="5416034"/>
            <a:ext cx="3493264" cy="923330"/>
          </a:xfrm>
          <a:prstGeom prst="rect">
            <a:avLst/>
          </a:prstGeom>
        </p:spPr>
        <p:txBody>
          <a:bodyPr wrap="none">
            <a:spAutoFit/>
          </a:bodyPr>
          <a:lstStyle/>
          <a:p>
            <a:r>
              <a:rPr lang="en-US" dirty="0">
                <a:solidFill>
                  <a:srgbClr val="FFFFFF"/>
                </a:solidFill>
              </a:rPr>
              <a:t>Sami reindeer herder in Sweden</a:t>
            </a:r>
          </a:p>
          <a:p>
            <a:pPr algn="ctr"/>
            <a:r>
              <a:rPr lang="en-US" dirty="0">
                <a:solidFill>
                  <a:srgbClr val="FFFFFF"/>
                </a:solidFill>
              </a:rPr>
              <a:t>23 October 2005</a:t>
            </a:r>
          </a:p>
          <a:p>
            <a:r>
              <a:rPr lang="en-US" dirty="0">
                <a:solidFill>
                  <a:srgbClr val="FFFFFF"/>
                </a:solidFill>
              </a:rPr>
              <a:t>.</a:t>
            </a:r>
          </a:p>
        </p:txBody>
      </p:sp>
      <p:sp>
        <p:nvSpPr>
          <p:cNvPr id="12" name="Text Box 2"/>
          <p:cNvSpPr txBox="1">
            <a:spLocks noChangeArrowheads="1"/>
          </p:cNvSpPr>
          <p:nvPr/>
        </p:nvSpPr>
        <p:spPr bwMode="auto">
          <a:xfrm>
            <a:off x="3193524" y="6394451"/>
            <a:ext cx="2702984"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5"/>
              </a:rPr>
              <a:t>http://en.wikipedia.org/wiki/Sami_people</a:t>
            </a:r>
            <a:endParaRPr lang="en-US" sz="800" b="1" dirty="0">
              <a:solidFill>
                <a:srgbClr val="FFFFFF"/>
              </a:solidFill>
              <a:latin typeface="Verdana" pitchFamily="34" charset="0"/>
            </a:endParaRPr>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44000" cy="6789420"/>
          </a:xfrm>
          <a:prstGeom prst="rect">
            <a:avLst/>
          </a:prstGeom>
          <a:noFill/>
          <a:ln w="9525">
            <a:noFill/>
            <a:miter lim="800000"/>
            <a:headEnd/>
            <a:tailEnd/>
          </a:ln>
        </p:spPr>
      </p:pic>
      <p:sp>
        <p:nvSpPr>
          <p:cNvPr id="9" name="Text Box 2"/>
          <p:cNvSpPr txBox="1">
            <a:spLocks noChangeArrowheads="1"/>
          </p:cNvSpPr>
          <p:nvPr/>
        </p:nvSpPr>
        <p:spPr bwMode="auto">
          <a:xfrm>
            <a:off x="3193524" y="6394451"/>
            <a:ext cx="2702984"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4"/>
              </a:rPr>
              <a:t>http://en.wikipedia.org/wiki/Sami_people</a:t>
            </a:r>
            <a:endParaRPr lang="en-US" sz="800" b="1" dirty="0">
              <a:solidFill>
                <a:srgbClr val="FFFFFF"/>
              </a:solidFill>
              <a:latin typeface="Verdana" pitchFamily="34" charset="0"/>
            </a:endParaRPr>
          </a:p>
        </p:txBody>
      </p:sp>
      <p:pic>
        <p:nvPicPr>
          <p:cNvPr id="2050" name="Picture 2"/>
          <p:cNvPicPr>
            <a:picLocks noChangeAspect="1" noChangeArrowheads="1"/>
          </p:cNvPicPr>
          <p:nvPr/>
        </p:nvPicPr>
        <p:blipFill>
          <a:blip r:embed="rId5" cstate="print"/>
          <a:srcRect/>
          <a:stretch>
            <a:fillRect/>
          </a:stretch>
        </p:blipFill>
        <p:spPr bwMode="auto">
          <a:xfrm>
            <a:off x="609600" y="442913"/>
            <a:ext cx="7772400" cy="5702999"/>
          </a:xfrm>
          <a:prstGeom prst="rect">
            <a:avLst/>
          </a:prstGeom>
          <a:noFill/>
          <a:ln w="9525">
            <a:noFill/>
            <a:miter lim="800000"/>
            <a:headEnd/>
            <a:tailEnd/>
          </a:ln>
        </p:spPr>
      </p:pic>
      <p:sp>
        <p:nvSpPr>
          <p:cNvPr id="7" name="Rectangle 6"/>
          <p:cNvSpPr/>
          <p:nvPr/>
        </p:nvSpPr>
        <p:spPr>
          <a:xfrm>
            <a:off x="2812358" y="5416034"/>
            <a:ext cx="3467681" cy="923330"/>
          </a:xfrm>
          <a:prstGeom prst="rect">
            <a:avLst/>
          </a:prstGeom>
        </p:spPr>
        <p:txBody>
          <a:bodyPr wrap="none">
            <a:spAutoFit/>
          </a:bodyPr>
          <a:lstStyle/>
          <a:p>
            <a:pPr algn="ctr"/>
            <a:r>
              <a:rPr lang="en-US" dirty="0">
                <a:solidFill>
                  <a:srgbClr val="FFFFFF"/>
                </a:solidFill>
              </a:rPr>
              <a:t>A Sami (Lapp) family in Norway </a:t>
            </a:r>
            <a:br>
              <a:rPr lang="en-US" dirty="0">
                <a:solidFill>
                  <a:srgbClr val="FFFFFF"/>
                </a:solidFill>
              </a:rPr>
            </a:br>
            <a:r>
              <a:rPr lang="en-US" dirty="0">
                <a:solidFill>
                  <a:srgbClr val="FFFFFF"/>
                </a:solidFill>
              </a:rPr>
              <a:t> between 1890(1890) and 1900</a:t>
            </a:r>
          </a:p>
          <a:p>
            <a:r>
              <a:rPr lang="en-US" dirty="0">
                <a:solidFill>
                  <a:srgbClr val="FFFFFF"/>
                </a:solidFill>
              </a:rPr>
              <a:t>.</a:t>
            </a: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http://www.samiculturalcenter.org/</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993565"/>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http://www.samiculturalcenter.org/</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10234" y="2154552"/>
            <a:ext cx="5101771" cy="3539430"/>
          </a:xfrm>
          <a:prstGeom prst="rect">
            <a:avLst/>
          </a:prstGeom>
          <a:solidFill>
            <a:srgbClr val="FF0000"/>
          </a:solidFill>
        </p:spPr>
        <p:txBody>
          <a:bodyPr wrap="square">
            <a:spAutoFit/>
          </a:bodyPr>
          <a:lstStyle/>
          <a:p>
            <a:pPr algn="ctr"/>
            <a:endParaRPr lang="en-US" sz="2800" b="1" dirty="0">
              <a:solidFill>
                <a:srgbClr val="0070C0"/>
              </a:solidFill>
              <a:latin typeface="Arial" pitchFamily="34" charset="0"/>
            </a:endParaRPr>
          </a:p>
          <a:p>
            <a:pPr algn="ctr"/>
            <a:r>
              <a:rPr lang="en-US" sz="2800" b="1" dirty="0">
                <a:solidFill>
                  <a:srgbClr val="0070C0"/>
                </a:solidFill>
                <a:latin typeface="Arial" pitchFamily="34" charset="0"/>
              </a:rPr>
              <a:t>Sami Cultural Center of North America </a:t>
            </a:r>
          </a:p>
          <a:p>
            <a:pPr algn="ctr"/>
            <a:r>
              <a:rPr lang="en-US" sz="2800" b="1" dirty="0">
                <a:solidFill>
                  <a:srgbClr val="0070C0"/>
                </a:solidFill>
                <a:latin typeface="Arial" pitchFamily="34" charset="0"/>
              </a:rPr>
              <a:t>Lakeside Professional Building</a:t>
            </a:r>
          </a:p>
          <a:p>
            <a:pPr algn="ctr"/>
            <a:r>
              <a:rPr lang="en-US" sz="2800" b="1" dirty="0">
                <a:solidFill>
                  <a:srgbClr val="0070C0"/>
                </a:solidFill>
                <a:latin typeface="Arial" pitchFamily="34" charset="0"/>
              </a:rPr>
              <a:t>4915 E Superior St, Duluth, MN 55804, USA</a:t>
            </a:r>
          </a:p>
          <a:p>
            <a:pPr algn="ctr"/>
            <a:endParaRPr lang="en-US" sz="2800" b="1" dirty="0">
              <a:solidFill>
                <a:srgbClr val="0070C0"/>
              </a:solidFill>
              <a:latin typeface="Arial" pitchFamily="34" charset="0"/>
            </a:endParaRPr>
          </a:p>
        </p:txBody>
      </p:sp>
    </p:spTree>
    <p:extLst>
      <p:ext uri="{BB962C8B-B14F-4D97-AF65-F5344CB8AC3E}">
        <p14:creationId xmlns:p14="http://schemas.microsoft.com/office/powerpoint/2010/main" val="330052601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260" y="365262"/>
            <a:ext cx="8686800" cy="6155140"/>
          </a:xfrm>
          <a:prstGeom prst="rect">
            <a:avLst/>
          </a:prstGeom>
        </p:spPr>
      </p:pic>
      <p:sp>
        <p:nvSpPr>
          <p:cNvPr id="4" name="Rectangle 3"/>
          <p:cNvSpPr/>
          <p:nvPr/>
        </p:nvSpPr>
        <p:spPr>
          <a:xfrm>
            <a:off x="1803400" y="5473699"/>
            <a:ext cx="5562599" cy="977901"/>
          </a:xfrm>
          <a:prstGeom prst="rect">
            <a:avLst/>
          </a:prstGeom>
          <a:solidFill>
            <a:srgbClr val="FF0000"/>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We’ll see the Sami reindeer herders of Finnish Lapland</a:t>
            </a:r>
          </a:p>
        </p:txBody>
      </p:sp>
    </p:spTree>
    <p:extLst>
      <p:ext uri="{BB962C8B-B14F-4D97-AF65-F5344CB8AC3E}">
        <p14:creationId xmlns:p14="http://schemas.microsoft.com/office/powerpoint/2010/main" val="2894629282"/>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a:xfrm>
          <a:off x="0" y="0"/>
          <a:ext cx="0" cy="0"/>
          <a:chOff x="0" y="0"/>
          <a:chExt cx="0" cy="0"/>
        </a:xfrm>
      </p:grpSpPr>
      <p:sp>
        <p:nvSpPr>
          <p:cNvPr id="4" name="TextBox 3"/>
          <p:cNvSpPr txBox="1"/>
          <p:nvPr/>
        </p:nvSpPr>
        <p:spPr>
          <a:xfrm>
            <a:off x="943474" y="1611122"/>
            <a:ext cx="7257087" cy="4847481"/>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solidFill>
                <a:srgbClr val="000000"/>
              </a:solidFill>
              <a:latin typeface="Arial" pitchFamily="34" charset="0"/>
            </a:endParaRPr>
          </a:p>
          <a:p>
            <a:pPr algn="ctr">
              <a:lnSpc>
                <a:spcPct val="150000"/>
              </a:lnSpc>
            </a:pPr>
            <a:r>
              <a:rPr lang="en-US" sz="3200" b="1" dirty="0">
                <a:solidFill>
                  <a:srgbClr val="000000"/>
                </a:solidFill>
                <a:latin typeface="Arial" pitchFamily="34" charset="0"/>
              </a:rPr>
              <a:t>. . . these elements are often </a:t>
            </a:r>
          </a:p>
          <a:p>
            <a:pPr algn="ctr">
              <a:lnSpc>
                <a:spcPct val="150000"/>
              </a:lnSpc>
            </a:pPr>
            <a:r>
              <a:rPr lang="en-US" sz="3200" b="1" dirty="0">
                <a:solidFill>
                  <a:srgbClr val="000000"/>
                </a:solidFill>
                <a:latin typeface="Arial" pitchFamily="34" charset="0"/>
              </a:rPr>
              <a:t>key factors in one’s individual </a:t>
            </a:r>
          </a:p>
          <a:p>
            <a:pPr algn="ctr">
              <a:lnSpc>
                <a:spcPct val="150000"/>
              </a:lnSpc>
            </a:pPr>
            <a:r>
              <a:rPr lang="en-US" sz="3200" b="1" dirty="0">
                <a:solidFill>
                  <a:srgbClr val="000000"/>
                </a:solidFill>
                <a:latin typeface="Arial" pitchFamily="34" charset="0"/>
              </a:rPr>
              <a:t>and in collective, </a:t>
            </a:r>
          </a:p>
          <a:p>
            <a:pPr algn="ctr">
              <a:lnSpc>
                <a:spcPct val="150000"/>
              </a:lnSpc>
            </a:pPr>
            <a:r>
              <a:rPr lang="en-US" sz="3200" b="1" dirty="0">
                <a:solidFill>
                  <a:srgbClr val="000000"/>
                </a:solidFill>
                <a:latin typeface="Arial" pitchFamily="34" charset="0"/>
              </a:rPr>
              <a:t>even national, identities . . . </a:t>
            </a:r>
          </a:p>
          <a:p>
            <a:pPr algn="ctr">
              <a:lnSpc>
                <a:spcPct val="150000"/>
              </a:lnSpc>
            </a:pPr>
            <a:r>
              <a:rPr lang="en-US" sz="3200" b="1" dirty="0">
                <a:solidFill>
                  <a:srgbClr val="000000"/>
                </a:solidFill>
                <a:latin typeface="Arial" pitchFamily="34" charset="0"/>
              </a:rPr>
              <a:t>and the list goes on . . . </a:t>
            </a:r>
          </a:p>
          <a:p>
            <a:pPr algn="ctr">
              <a:lnSpc>
                <a:spcPct val="150000"/>
              </a:lnSpc>
            </a:pPr>
            <a:endParaRPr lang="en-US" b="1" dirty="0">
              <a:solidFill>
                <a:srgbClr val="FFFFFF"/>
              </a:solidFill>
              <a:latin typeface="Arial" pitchFamily="34" charset="0"/>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131410338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4" y="551774"/>
            <a:ext cx="8229600" cy="580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09321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8409"/>
            <a:ext cx="9144000" cy="543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887704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170" y="465138"/>
            <a:ext cx="6398866" cy="6094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2328675" y="6553656"/>
            <a:ext cx="4439036"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4"/>
              </a:rPr>
              <a:t>http://www.d.umn.edu/cla/faculty/troufs/anthfood/afwaffle.html#title</a:t>
            </a:r>
            <a:endParaRPr lang="en-US" sz="800" b="1" dirty="0">
              <a:solidFill>
                <a:srgbClr val="FFFFFF"/>
              </a:solidFill>
              <a:latin typeface="Verdana" pitchFamily="34" charset="0"/>
            </a:endParaRPr>
          </a:p>
        </p:txBody>
      </p:sp>
    </p:spTree>
    <p:extLst>
      <p:ext uri="{BB962C8B-B14F-4D97-AF65-F5344CB8AC3E}">
        <p14:creationId xmlns:p14="http://schemas.microsoft.com/office/powerpoint/2010/main" val="11067653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3"/>
          <p:cNvSpPr>
            <a:spLocks noGrp="1" noChangeArrowheads="1"/>
          </p:cNvSpPr>
          <p:nvPr>
            <p:ph type="subTitle" idx="4294967295"/>
          </p:nvPr>
        </p:nvSpPr>
        <p:spPr>
          <a:xfrm>
            <a:off x="914400" y="2151119"/>
            <a:ext cx="6400800" cy="4302125"/>
          </a:xfrm>
        </p:spPr>
        <p:txBody>
          <a:bodyPr>
            <a:spAutoFit/>
          </a:bodyPr>
          <a:lstStyle/>
          <a:p>
            <a:pPr marL="0" indent="0" eaLnBrk="1" hangingPunct="1">
              <a:tabLst>
                <a:tab pos="685800" algn="l"/>
              </a:tabLst>
            </a:pPr>
            <a:r>
              <a:rPr lang="en-US" sz="4000" b="1" dirty="0"/>
              <a:t> </a:t>
            </a:r>
            <a:r>
              <a:rPr lang="en-US" sz="4400" b="1" dirty="0"/>
              <a:t>“culture”</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sz="3600" b="1" dirty="0"/>
              <a:t>based on symbols</a:t>
            </a:r>
          </a:p>
          <a:p>
            <a:pPr lvl="1" eaLnBrk="1" hangingPunct="1">
              <a:tabLst>
                <a:tab pos="685800" algn="l"/>
              </a:tabLst>
            </a:pPr>
            <a:r>
              <a:rPr lang="en-US" b="1" dirty="0"/>
              <a:t>integrated</a:t>
            </a:r>
          </a:p>
        </p:txBody>
      </p:sp>
      <p:sp>
        <p:nvSpPr>
          <p:cNvPr id="20377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
        <p:nvSpPr>
          <p:cNvPr id="4" name="TextBox 3"/>
          <p:cNvSpPr txBox="1">
            <a:spLocks noChangeArrowheads="1"/>
          </p:cNvSpPr>
          <p:nvPr/>
        </p:nvSpPr>
        <p:spPr bwMode="auto">
          <a:xfrm>
            <a:off x="1379112" y="3235609"/>
            <a:ext cx="5762625" cy="2554545"/>
          </a:xfrm>
          <a:prstGeom prst="rect">
            <a:avLst/>
          </a:prstGeom>
          <a:solidFill>
            <a:schemeClr val="bg1"/>
          </a:solidFill>
          <a:ln w="76200">
            <a:solidFill>
              <a:srgbClr val="FFC000"/>
            </a:solidFill>
            <a:miter lim="800000"/>
            <a:headEnd/>
            <a:tailEnd/>
          </a:ln>
        </p:spPr>
        <p:txBody>
          <a:bodyPr>
            <a:spAutoFit/>
          </a:bodyPr>
          <a:lstStyle/>
          <a:p>
            <a:pPr algn="ctr"/>
            <a:endParaRPr lang="en-US" sz="3200" b="1" dirty="0">
              <a:solidFill>
                <a:srgbClr val="000000"/>
              </a:solidFill>
              <a:latin typeface="Arial" pitchFamily="34" charset="0"/>
            </a:endParaRPr>
          </a:p>
          <a:p>
            <a:pPr algn="ctr"/>
            <a:r>
              <a:rPr lang="en-US" sz="3200" b="1" dirty="0">
                <a:solidFill>
                  <a:srgbClr val="000000"/>
                </a:solidFill>
                <a:latin typeface="Arial" pitchFamily="34" charset="0"/>
              </a:rPr>
              <a:t>some focus on the idea that it involves </a:t>
            </a:r>
          </a:p>
          <a:p>
            <a:pPr algn="ctr"/>
            <a:r>
              <a:rPr lang="en-US" sz="3200" b="1" dirty="0">
                <a:solidFill>
                  <a:srgbClr val="000000"/>
                </a:solidFill>
                <a:latin typeface="Arial" pitchFamily="34" charset="0"/>
              </a:rPr>
              <a:t>“shared understanding”</a:t>
            </a:r>
          </a:p>
          <a:p>
            <a:pPr algn="ctr"/>
            <a:endParaRPr lang="en-US" sz="3200" b="1" dirty="0">
              <a:solidFill>
                <a:srgbClr val="000000"/>
              </a:solidFill>
              <a:latin typeface="Arial" pitchFamily="34" charset="0"/>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303027" y="6553656"/>
            <a:ext cx="4490332" cy="215444"/>
          </a:xfrm>
          <a:prstGeom prst="rect">
            <a:avLst/>
          </a:prstGeom>
          <a:noFill/>
          <a:ln w="9525">
            <a:noFill/>
            <a:miter lim="800000"/>
            <a:headEnd/>
            <a:tailEnd/>
          </a:ln>
        </p:spPr>
        <p:txBody>
          <a:bodyPr wrap="none">
            <a:spAutoFit/>
          </a:bodyPr>
          <a:lstStyle/>
          <a:p>
            <a:pPr algn="ctr"/>
            <a:r>
              <a:rPr lang="en-US" sz="800" b="1" dirty="0">
                <a:solidFill>
                  <a:srgbClr val="FFFFFF"/>
                </a:solidFill>
                <a:latin typeface="Verdana" pitchFamily="34" charset="0"/>
                <a:hlinkClick r:id="rId3"/>
              </a:rPr>
              <a:t>http://www.restaurantgirl.com/wp-content/uploads/2014/02/chocs.jpg</a:t>
            </a:r>
            <a:endParaRPr lang="en-US" sz="800" b="1" dirty="0">
              <a:solidFill>
                <a:srgbClr val="FFFFFF"/>
              </a:solidFill>
              <a:latin typeface="Verdana" pitchFamily="34" charset="0"/>
            </a:endParaRPr>
          </a:p>
        </p:txBody>
      </p:sp>
      <p:pic>
        <p:nvPicPr>
          <p:cNvPr id="5122" name="Picture 2" descr="http://www.restaurantgirl.com/wp-content/uploads/2014/02/cho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99"/>
            <a:ext cx="9144000" cy="582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26574"/>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1062038" y="2116142"/>
            <a:ext cx="7769225" cy="4124325"/>
          </a:xfrm>
        </p:spPr>
        <p:txBody>
          <a:bodyPr>
            <a:spAutoFit/>
          </a:bodyPr>
          <a:lstStyle/>
          <a:p>
            <a:pPr eaLnBrk="1" hangingPunct="1">
              <a:defRPr/>
            </a:pPr>
            <a:r>
              <a:rPr lang="en-US" sz="2800" b="1" dirty="0" err="1">
                <a:solidFill>
                  <a:srgbClr val="FF0000"/>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rgbClr val="000000"/>
                </a:solidFill>
                <a:latin typeface="Verdana" pitchFamily="34" charset="0"/>
              </a:rPr>
              <a:t>within</a:t>
            </a:r>
            <a:r>
              <a:rPr lang="en-US" sz="2800" b="1" dirty="0">
                <a:solidFill>
                  <a:srgbClr val="000000"/>
                </a:solidFill>
                <a:latin typeface="Verdana" pitchFamily="34" charset="0"/>
              </a:rPr>
              <a:t> nations</a:t>
            </a:r>
          </a:p>
          <a:p>
            <a:pPr eaLnBrk="1" hangingPunct="1">
              <a:lnSpc>
                <a:spcPct val="30000"/>
              </a:lnSpc>
              <a:defRPr/>
            </a:pPr>
            <a:endParaRPr lang="en-US" sz="2800" b="1" dirty="0">
              <a:solidFill>
                <a:srgbClr val="FF1B36"/>
              </a:solidFill>
              <a:latin typeface="Verdana" pitchFamily="34" charset="0"/>
            </a:endParaRPr>
          </a:p>
          <a:p>
            <a:pPr marL="628650" lvl="1" indent="-171450" eaLnBrk="1" hangingPunct="1">
              <a:defRPr/>
            </a:pPr>
            <a:r>
              <a:rPr lang="en-US" sz="2000" b="1" dirty="0">
                <a:latin typeface="Verdana" pitchFamily="34" charset="0"/>
              </a:rPr>
              <a:t>  Aztec</a:t>
            </a:r>
          </a:p>
          <a:p>
            <a:pPr marL="628650" lvl="1" indent="-171450" eaLnBrk="1" hangingPunct="1">
              <a:defRPr/>
            </a:pPr>
            <a:r>
              <a:rPr lang="en-US" sz="2000" b="1" dirty="0">
                <a:latin typeface="Verdana" pitchFamily="34" charset="0"/>
              </a:rPr>
              <a:t>  Maya</a:t>
            </a:r>
          </a:p>
          <a:p>
            <a:pPr marL="628650" lvl="1" indent="-171450" eaLnBrk="1" hangingPunct="1">
              <a:defRPr/>
            </a:pPr>
            <a:r>
              <a:rPr lang="en-US" sz="2000" b="1" dirty="0">
                <a:latin typeface="Verdana" pitchFamily="34" charset="0"/>
              </a:rPr>
              <a:t>  Zapata</a:t>
            </a:r>
          </a:p>
          <a:p>
            <a:pPr marL="628650" lvl="1" indent="-171450" eaLnBrk="1" hangingPunct="1">
              <a:defRPr/>
            </a:pPr>
            <a:r>
              <a:rPr lang="en-US" sz="2000" b="1" dirty="0">
                <a:latin typeface="Verdana" pitchFamily="34" charset="0"/>
              </a:rPr>
              <a:t>  </a:t>
            </a:r>
            <a:r>
              <a:rPr lang="en-US" sz="2000" b="1" dirty="0" err="1">
                <a:latin typeface="Verdana" pitchFamily="34" charset="0"/>
              </a:rPr>
              <a:t>Mixtec</a:t>
            </a:r>
            <a:endParaRPr lang="en-US" sz="2000" b="1" dirty="0">
              <a:latin typeface="Verdana" pitchFamily="34" charset="0"/>
            </a:endParaRPr>
          </a:p>
          <a:p>
            <a:pPr marL="628650" lvl="1" indent="-171450" eaLnBrk="1" hangingPunct="1">
              <a:defRPr/>
            </a:pPr>
            <a:r>
              <a:rPr lang="en-US" sz="2000" b="1" dirty="0">
                <a:latin typeface="Verdana" pitchFamily="34" charset="0"/>
              </a:rPr>
              <a:t>  </a:t>
            </a:r>
            <a:r>
              <a:rPr lang="en-US" sz="2000" b="1" dirty="0" err="1">
                <a:latin typeface="Verdana" pitchFamily="34" charset="0"/>
              </a:rPr>
              <a:t>Otomi</a:t>
            </a:r>
            <a:endParaRPr lang="en-US" sz="2000" b="1" dirty="0">
              <a:latin typeface="Verdana" pitchFamily="34" charset="0"/>
            </a:endParaRPr>
          </a:p>
          <a:p>
            <a:pPr marL="628650" lvl="1" indent="-171450" eaLnBrk="1" hangingPunct="1">
              <a:defRPr/>
            </a:pPr>
            <a:r>
              <a:rPr lang="en-US" sz="2000" b="1" dirty="0">
                <a:latin typeface="Verdana" pitchFamily="34" charset="0"/>
              </a:rPr>
              <a:t>  </a:t>
            </a:r>
            <a:r>
              <a:rPr lang="en-US" sz="2000" b="1" dirty="0" err="1">
                <a:latin typeface="Verdana" pitchFamily="34" charset="0"/>
              </a:rPr>
              <a:t>Tarascan</a:t>
            </a:r>
            <a:endParaRPr lang="en-US" sz="2000" b="1" dirty="0">
              <a:latin typeface="Verdana" pitchFamily="34" charset="0"/>
            </a:endParaRPr>
          </a:p>
          <a:p>
            <a:pPr marL="628650" lvl="1" indent="-171450" eaLnBrk="1" hangingPunct="1">
              <a:defRPr/>
            </a:pPr>
            <a:r>
              <a:rPr lang="en-US" sz="2000" b="1" dirty="0">
                <a:latin typeface="Verdana" pitchFamily="34" charset="0"/>
              </a:rPr>
              <a:t>  Yaqui</a:t>
            </a:r>
          </a:p>
          <a:p>
            <a:pPr marL="628650" lvl="1" indent="-171450" eaLnBrk="1" hangingPunct="1">
              <a:defRPr/>
            </a:pPr>
            <a:r>
              <a:rPr lang="en-US" sz="2000" b="1" dirty="0">
                <a:latin typeface="Verdana" pitchFamily="34" charset="0"/>
              </a:rPr>
              <a:t>  </a:t>
            </a:r>
            <a:r>
              <a:rPr lang="en-US" sz="2000" b="1" dirty="0" err="1">
                <a:latin typeface="Verdana" pitchFamily="34" charset="0"/>
              </a:rPr>
              <a:t>Tarahumara</a:t>
            </a:r>
            <a:r>
              <a:rPr lang="en-US" sz="2000" b="1" dirty="0">
                <a:latin typeface="Verdana" pitchFamily="34" charset="0"/>
              </a:rPr>
              <a:t> . . .</a:t>
            </a:r>
          </a:p>
        </p:txBody>
      </p:sp>
      <p:sp>
        <p:nvSpPr>
          <p:cNvPr id="5120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
        <p:nvSpPr>
          <p:cNvPr id="4" name="Rectangle 2"/>
          <p:cNvSpPr txBox="1">
            <a:spLocks noChangeArrowheads="1"/>
          </p:cNvSpPr>
          <p:nvPr/>
        </p:nvSpPr>
        <p:spPr bwMode="auto">
          <a:xfrm>
            <a:off x="435429" y="3091580"/>
            <a:ext cx="8229600" cy="3106061"/>
          </a:xfrm>
          <a:prstGeom prst="rect">
            <a:avLst/>
          </a:prstGeom>
          <a:solidFill>
            <a:srgbClr val="FFFFFF">
              <a:alpha val="85098"/>
            </a:srgbClr>
          </a:solidFill>
          <a:ln w="9525">
            <a:noFill/>
            <a:miter lim="800000"/>
            <a:headEnd/>
            <a:tailEnd/>
          </a:ln>
        </p:spPr>
        <p:txBody>
          <a:bodyPr anchor="ctr"/>
          <a:lstStyle/>
          <a:p>
            <a:pPr algn="ctr"/>
            <a:r>
              <a:rPr lang="en-US" sz="3600" b="1" dirty="0">
                <a:solidFill>
                  <a:srgbClr val="000000"/>
                </a:solidFill>
              </a:rPr>
              <a:t>contemporary</a:t>
            </a:r>
          </a:p>
          <a:p>
            <a:pPr algn="ctr"/>
            <a:r>
              <a:rPr lang="en-US" sz="3600" b="1" dirty="0">
                <a:solidFill>
                  <a:srgbClr val="000000"/>
                </a:solidFill>
              </a:rPr>
              <a:t>and </a:t>
            </a:r>
          </a:p>
          <a:p>
            <a:pPr algn="ctr"/>
            <a:r>
              <a:rPr lang="en-US" sz="3600" b="1" dirty="0">
                <a:solidFill>
                  <a:srgbClr val="000000"/>
                </a:solidFill>
              </a:rPr>
              <a:t>prehistoric</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6219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Main Characteristics in a Nutshell</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84620798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algn="ctr"/>
            <a:r>
              <a:rPr lang="en-US" sz="2800" b="1" dirty="0">
                <a:solidFill>
                  <a:srgbClr val="000000"/>
                </a:solidFill>
              </a:rPr>
              <a:t> </a:t>
            </a:r>
            <a:r>
              <a:rPr lang="en-US" sz="3200" b="1" dirty="0">
                <a:solidFill>
                  <a:srgbClr val="000000"/>
                </a:solidFill>
                <a:latin typeface="Arial" pitchFamily="34" charset="0"/>
              </a:rPr>
              <a:t>Main Characteristics of Anthropology</a:t>
            </a:r>
            <a:endParaRPr lang="en-US" sz="3200" b="1" dirty="0">
              <a:solidFill>
                <a:srgbClr val="000000"/>
              </a:solidFill>
            </a:endParaRPr>
          </a:p>
        </p:txBody>
      </p:sp>
    </p:spTree>
    <p:extLst>
      <p:ext uri="{BB962C8B-B14F-4D97-AF65-F5344CB8AC3E}">
        <p14:creationId xmlns:p14="http://schemas.microsoft.com/office/powerpoint/2010/main" val="605142421"/>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4137448"/>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679193"/>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Grp="1" noChangeArrowheads="1"/>
          </p:cNvSpPr>
          <p:nvPr>
            <p:ph type="subTitle" idx="4294967295"/>
          </p:nvPr>
        </p:nvSpPr>
        <p:spPr>
          <a:xfrm>
            <a:off x="900113" y="2381250"/>
            <a:ext cx="7358062" cy="3551742"/>
          </a:xfrm>
        </p:spPr>
        <p:txBody>
          <a:bodyPr>
            <a:spAutoFit/>
          </a:bodyPr>
          <a:lstStyle/>
          <a:p>
            <a:pPr marL="0" indent="0" eaLnBrk="1" hangingPunct="1">
              <a:tabLst>
                <a:tab pos="0" algn="l"/>
              </a:tabLst>
            </a:pPr>
            <a:r>
              <a:rPr lang="en-US" sz="4000" b="1"/>
              <a:t> </a:t>
            </a:r>
            <a:r>
              <a:rPr lang="en-US" sz="4400" b="1"/>
              <a:t>comparative method</a:t>
            </a:r>
          </a:p>
          <a:p>
            <a:pPr marL="0" indent="0" eaLnBrk="1" hangingPunct="1">
              <a:lnSpc>
                <a:spcPct val="40000"/>
              </a:lnSpc>
              <a:tabLst>
                <a:tab pos="0" algn="l"/>
              </a:tabLst>
            </a:pPr>
            <a:endParaRPr lang="en-US" sz="4000" b="1"/>
          </a:p>
          <a:p>
            <a:pPr lvl="1" eaLnBrk="1" hangingPunct="1">
              <a:tabLst>
                <a:tab pos="0" algn="l"/>
              </a:tabLst>
            </a:pPr>
            <a:r>
              <a:rPr lang="en-US" b="1"/>
              <a:t>as a </a:t>
            </a:r>
            <a:r>
              <a:rPr lang="en-US" b="1">
                <a:solidFill>
                  <a:srgbClr val="FF0000"/>
                </a:solidFill>
              </a:rPr>
              <a:t>major </a:t>
            </a:r>
            <a:r>
              <a:rPr lang="en-US" b="1" i="1">
                <a:solidFill>
                  <a:srgbClr val="FF0000"/>
                </a:solidFill>
              </a:rPr>
              <a:t>approach</a:t>
            </a:r>
            <a:r>
              <a:rPr lang="en-US" b="1">
                <a:solidFill>
                  <a:srgbClr val="FF0000"/>
                </a:solidFill>
              </a:rPr>
              <a:t> </a:t>
            </a:r>
            <a:r>
              <a:rPr lang="en-US" b="1"/>
              <a:t>to the study of human behavior</a:t>
            </a:r>
          </a:p>
          <a:p>
            <a:pPr lvl="1" eaLnBrk="1" hangingPunct="1">
              <a:tabLst>
                <a:tab pos="0" algn="l"/>
              </a:tabLst>
            </a:pPr>
            <a:endParaRPr lang="en-US" b="1"/>
          </a:p>
          <a:p>
            <a:pPr lvl="1" eaLnBrk="1" hangingPunct="1">
              <a:tabLst>
                <a:tab pos="0" algn="l"/>
              </a:tabLst>
            </a:pPr>
            <a:r>
              <a:rPr lang="en-US" b="1"/>
              <a:t>the comparative method </a:t>
            </a:r>
            <a:r>
              <a:rPr lang="en-US" b="1">
                <a:solidFill>
                  <a:srgbClr val="FF1B36"/>
                </a:solidFill>
              </a:rPr>
              <a:t>compares</a:t>
            </a:r>
            <a:r>
              <a:rPr lang="en-US" b="1"/>
              <a:t> things</a:t>
            </a:r>
          </a:p>
        </p:txBody>
      </p:sp>
      <p:sp>
        <p:nvSpPr>
          <p:cNvPr id="5529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
        <p:nvSpPr>
          <p:cNvPr id="55300"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latin typeface="Arial" pitchFamily="34" charset="0"/>
              </a:rPr>
              <a:t>Compare . . .</a:t>
            </a:r>
            <a:endParaRPr lang="en-US" sz="2400">
              <a:solidFill>
                <a:srgbClr val="BBE0E3"/>
              </a:solidFill>
              <a:latin typeface="Arial" pitchFamily="34" charset="0"/>
            </a:endParaRP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dirty="0"/>
              <a:t> comparative method</a:t>
            </a:r>
          </a:p>
          <a:p>
            <a:pPr lvl="1" eaLnBrk="1" hangingPunct="1">
              <a:lnSpc>
                <a:spcPct val="140000"/>
              </a:lnSpc>
              <a:tabLst>
                <a:tab pos="0" algn="l"/>
              </a:tabLst>
            </a:pPr>
            <a:r>
              <a:rPr lang="en-US" sz="1600" b="1" dirty="0"/>
              <a:t>One form of comparative method was pioneered by Fred </a:t>
            </a:r>
            <a:r>
              <a:rPr lang="en-US" sz="1600" b="1" dirty="0" err="1"/>
              <a:t>Eggan</a:t>
            </a:r>
            <a:endParaRPr lang="en-US" sz="1600" b="1" dirty="0"/>
          </a:p>
          <a:p>
            <a:pPr lvl="1" eaLnBrk="1" hangingPunct="1">
              <a:lnSpc>
                <a:spcPct val="140000"/>
              </a:lnSpc>
              <a:buFontTx/>
              <a:buNone/>
              <a:tabLst>
                <a:tab pos="0" algn="l"/>
              </a:tabLst>
            </a:pPr>
            <a:r>
              <a:rPr lang="en-US" sz="1400" dirty="0"/>
              <a:t>				(University of Chicago)</a:t>
            </a:r>
            <a:endParaRPr lang="en-US" sz="2000" dirty="0"/>
          </a:p>
        </p:txBody>
      </p:sp>
      <p:sp>
        <p:nvSpPr>
          <p:cNvPr id="56323" name="Text Box 4"/>
          <p:cNvSpPr txBox="1">
            <a:spLocks noChangeArrowheads="1"/>
          </p:cNvSpPr>
          <p:nvPr/>
        </p:nvSpPr>
        <p:spPr bwMode="auto">
          <a:xfrm>
            <a:off x="885854" y="3943408"/>
            <a:ext cx="7229475" cy="1647825"/>
          </a:xfrm>
          <a:prstGeom prst="rect">
            <a:avLst/>
          </a:prstGeom>
          <a:noFill/>
          <a:ln w="28575">
            <a:noFill/>
            <a:miter lim="800000"/>
            <a:headEnd/>
            <a:tailEnd/>
          </a:ln>
        </p:spPr>
        <p:txBody>
          <a:bodyPr>
            <a:spAutoFit/>
          </a:bodyPr>
          <a:lstStyle/>
          <a:p>
            <a:pPr marL="739775" indent="-739775" algn="ctr">
              <a:tabLst>
                <a:tab pos="623888" algn="l"/>
              </a:tabLst>
            </a:pPr>
            <a:r>
              <a:rPr lang="en-US" sz="2800" b="1">
                <a:solidFill>
                  <a:srgbClr val="000000"/>
                </a:solidFill>
                <a:latin typeface="Arial" pitchFamily="34" charset="0"/>
              </a:rPr>
              <a:t>“Social anthropology and the method of controlled comparison”</a:t>
            </a:r>
          </a:p>
          <a:p>
            <a:pPr marL="739775" indent="-739775">
              <a:buFontTx/>
              <a:buAutoNum type="arabicPlain" startAt="1954"/>
              <a:tabLst>
                <a:tab pos="623888" algn="l"/>
              </a:tabLst>
            </a:pPr>
            <a:endParaRPr lang="en-US" sz="2800" b="1">
              <a:solidFill>
                <a:srgbClr val="000000"/>
              </a:solidFill>
              <a:latin typeface="Arial" pitchFamily="34" charset="0"/>
            </a:endParaRPr>
          </a:p>
          <a:p>
            <a:pPr marL="854075" lvl="1" algn="ctr">
              <a:tabLst>
                <a:tab pos="623888" algn="l"/>
              </a:tabLst>
            </a:pPr>
            <a:r>
              <a:rPr lang="en-US" i="1">
                <a:solidFill>
                  <a:srgbClr val="000000"/>
                </a:solidFill>
                <a:latin typeface="Arial" pitchFamily="34" charset="0"/>
              </a:rPr>
              <a:t>American Anthropologist, </a:t>
            </a:r>
            <a:r>
              <a:rPr lang="en-US">
                <a:solidFill>
                  <a:srgbClr val="000000"/>
                </a:solidFill>
                <a:latin typeface="Arial" pitchFamily="34" charset="0"/>
              </a:rPr>
              <a:t>56:743-61 (1954)</a:t>
            </a:r>
          </a:p>
        </p:txBody>
      </p:sp>
      <p:sp>
        <p:nvSpPr>
          <p:cNvPr id="56324"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
        <p:nvSpPr>
          <p:cNvPr id="56325"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latin typeface="Arial" pitchFamily="34" charset="0"/>
              </a:rPr>
              <a:t>Compare . . .</a:t>
            </a:r>
            <a:endParaRPr lang="en-US" sz="2400">
              <a:solidFill>
                <a:srgbClr val="BBE0E3"/>
              </a:solidFill>
              <a:latin typeface="Arial" pitchFamily="34" charset="0"/>
            </a:endParaRP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subTitle" idx="4294967295"/>
          </p:nvPr>
        </p:nvSpPr>
        <p:spPr>
          <a:xfrm>
            <a:off x="871538" y="1935163"/>
            <a:ext cx="7358062" cy="1763712"/>
          </a:xfrm>
        </p:spPr>
        <p:txBody>
          <a:bodyPr>
            <a:spAutoFit/>
          </a:bodyPr>
          <a:lstStyle/>
          <a:p>
            <a:pPr marL="0" indent="0" eaLnBrk="1" hangingPunct="1">
              <a:lnSpc>
                <a:spcPct val="140000"/>
              </a:lnSpc>
              <a:tabLst>
                <a:tab pos="0" algn="l"/>
              </a:tabLst>
            </a:pPr>
            <a:r>
              <a:rPr lang="en-US" sz="4400" b="1">
                <a:solidFill>
                  <a:schemeClr val="accent1"/>
                </a:solidFill>
              </a:rPr>
              <a:t> comparative method</a:t>
            </a:r>
          </a:p>
          <a:p>
            <a:pPr lvl="1" eaLnBrk="1" hangingPunct="1">
              <a:lnSpc>
                <a:spcPct val="140000"/>
              </a:lnSpc>
              <a:tabLst>
                <a:tab pos="0" algn="l"/>
              </a:tabLst>
            </a:pPr>
            <a:r>
              <a:rPr lang="en-US" sz="1600" b="1">
                <a:solidFill>
                  <a:schemeClr val="accent1"/>
                </a:solidFill>
              </a:rPr>
              <a:t>One form of comparative method was pioneered by Fred Eggan</a:t>
            </a:r>
          </a:p>
          <a:p>
            <a:pPr lvl="1" eaLnBrk="1" hangingPunct="1">
              <a:lnSpc>
                <a:spcPct val="140000"/>
              </a:lnSpc>
              <a:buFontTx/>
              <a:buNone/>
              <a:tabLst>
                <a:tab pos="0" algn="l"/>
              </a:tabLst>
            </a:pPr>
            <a:r>
              <a:rPr lang="en-US" sz="1400">
                <a:solidFill>
                  <a:schemeClr val="accent1"/>
                </a:solidFill>
              </a:rPr>
              <a:t>				(University of Chicago)</a:t>
            </a:r>
            <a:endParaRPr lang="en-US" sz="2000">
              <a:solidFill>
                <a:schemeClr val="accent1"/>
              </a:solidFill>
            </a:endParaRPr>
          </a:p>
        </p:txBody>
      </p:sp>
      <p:sp>
        <p:nvSpPr>
          <p:cNvPr id="57347" name="Text Box 4"/>
          <p:cNvSpPr txBox="1">
            <a:spLocks noChangeArrowheads="1"/>
          </p:cNvSpPr>
          <p:nvPr/>
        </p:nvSpPr>
        <p:spPr bwMode="auto">
          <a:xfrm>
            <a:off x="871538" y="3943408"/>
            <a:ext cx="7243762" cy="1908215"/>
          </a:xfrm>
          <a:prstGeom prst="rect">
            <a:avLst/>
          </a:prstGeom>
          <a:noFill/>
          <a:ln w="28575">
            <a:noFill/>
            <a:miter lim="800000"/>
            <a:headEnd/>
            <a:tailEnd/>
          </a:ln>
        </p:spPr>
        <p:txBody>
          <a:bodyPr>
            <a:spAutoFit/>
          </a:bodyPr>
          <a:lstStyle/>
          <a:p>
            <a:pPr marL="739775" indent="-739775" algn="ctr">
              <a:tabLst>
                <a:tab pos="623888" algn="l"/>
              </a:tabLst>
            </a:pPr>
            <a:r>
              <a:rPr lang="en-US" sz="2800" b="1" dirty="0">
                <a:solidFill>
                  <a:srgbClr val="BBE0E3"/>
                </a:solidFill>
                <a:latin typeface="Arial" pitchFamily="34" charset="0"/>
              </a:rPr>
              <a:t>“Social anthropology and the</a:t>
            </a:r>
            <a:r>
              <a:rPr lang="en-US" sz="2800" b="1" dirty="0">
                <a:solidFill>
                  <a:srgbClr val="000000"/>
                </a:solidFill>
                <a:latin typeface="Arial" pitchFamily="34" charset="0"/>
              </a:rPr>
              <a:t> </a:t>
            </a:r>
            <a:r>
              <a:rPr lang="en-US" sz="3600" b="1" dirty="0">
                <a:solidFill>
                  <a:srgbClr val="000000"/>
                </a:solidFill>
                <a:latin typeface="Arial" pitchFamily="34" charset="0"/>
              </a:rPr>
              <a:t>method of controlled comparison</a:t>
            </a:r>
            <a:r>
              <a:rPr lang="en-US" sz="2800" b="1" dirty="0">
                <a:solidFill>
                  <a:srgbClr val="BBE0E3"/>
                </a:solidFill>
                <a:latin typeface="Arial" pitchFamily="34" charset="0"/>
              </a:rPr>
              <a:t>”</a:t>
            </a:r>
          </a:p>
          <a:p>
            <a:pPr marL="739775" indent="-739775">
              <a:buFontTx/>
              <a:buAutoNum type="arabicPlain" startAt="1954"/>
              <a:tabLst>
                <a:tab pos="623888" algn="l"/>
              </a:tabLst>
            </a:pPr>
            <a:endParaRPr lang="en-US" sz="2800" b="1" dirty="0">
              <a:solidFill>
                <a:srgbClr val="BBE0E3"/>
              </a:solidFill>
              <a:latin typeface="Arial" pitchFamily="34" charset="0"/>
            </a:endParaRPr>
          </a:p>
          <a:p>
            <a:pPr marL="854075" lvl="1" algn="ctr">
              <a:tabLst>
                <a:tab pos="623888" algn="l"/>
              </a:tabLst>
            </a:pPr>
            <a:r>
              <a:rPr lang="en-US" i="1" dirty="0">
                <a:solidFill>
                  <a:srgbClr val="BBE0E3"/>
                </a:solidFill>
                <a:latin typeface="Arial" pitchFamily="34" charset="0"/>
              </a:rPr>
              <a:t>American Anthropologist, </a:t>
            </a:r>
            <a:r>
              <a:rPr lang="en-US" dirty="0">
                <a:solidFill>
                  <a:srgbClr val="BBE0E3"/>
                </a:solidFill>
                <a:latin typeface="Arial" pitchFamily="34" charset="0"/>
              </a:rPr>
              <a:t>56:743-61 (1954)</a:t>
            </a:r>
          </a:p>
        </p:txBody>
      </p:sp>
      <p:sp>
        <p:nvSpPr>
          <p:cNvPr id="5734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latin typeface="Arial" pitchFamily="34" charset="0"/>
              </a:rPr>
              <a:t>Main Characteristics</a:t>
            </a:r>
          </a:p>
        </p:txBody>
      </p:sp>
      <p:sp>
        <p:nvSpPr>
          <p:cNvPr id="57349"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latin typeface="Arial" pitchFamily="34" charset="0"/>
              </a:rPr>
              <a:t>Compare . . .</a:t>
            </a:r>
            <a:endParaRPr lang="en-US" sz="2400">
              <a:solidFill>
                <a:srgbClr val="BBE0E3"/>
              </a:solidFill>
              <a:latin typeface="Arial" pitchFamily="34" charset="0"/>
            </a:endParaRPr>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931730"/>
          </a:xfrm>
        </p:spPr>
        <p:txBody>
          <a:bodyPr>
            <a:spAutoFit/>
          </a:bodyPr>
          <a:lstStyle/>
          <a:p>
            <a:pPr marL="0" indent="0" eaLnBrk="1" hangingPunct="1">
              <a:lnSpc>
                <a:spcPct val="140000"/>
              </a:lnSpc>
              <a:tabLst>
                <a:tab pos="0" algn="l"/>
              </a:tabLst>
              <a:defRPr/>
            </a:pPr>
            <a:r>
              <a:rPr lang="en-US" sz="4400" b="1" dirty="0">
                <a:solidFill>
                  <a:schemeClr val="accent5">
                    <a:lumMod val="90000"/>
                  </a:schemeClr>
                </a:solidFill>
              </a:rPr>
              <a:t> comparative method</a:t>
            </a:r>
          </a:p>
        </p:txBody>
      </p:sp>
      <p:sp>
        <p:nvSpPr>
          <p:cNvPr id="59395" name="Text Box 4"/>
          <p:cNvSpPr txBox="1">
            <a:spLocks noChangeArrowheads="1"/>
          </p:cNvSpPr>
          <p:nvPr/>
        </p:nvSpPr>
        <p:spPr bwMode="auto">
          <a:xfrm>
            <a:off x="720929" y="3196319"/>
            <a:ext cx="7684423" cy="2554545"/>
          </a:xfrm>
          <a:prstGeom prst="rect">
            <a:avLst/>
          </a:prstGeom>
          <a:noFill/>
          <a:ln w="28575">
            <a:noFill/>
            <a:miter lim="800000"/>
            <a:headEnd/>
            <a:tailEnd/>
          </a:ln>
        </p:spPr>
        <p:txBody>
          <a:bodyPr wrap="square">
            <a:spAutoFit/>
          </a:bodyPr>
          <a:lstStyle/>
          <a:p>
            <a:pPr marL="739775" marR="0" lvl="0" indent="-739775" algn="ctr" defTabSz="914400" rtl="0" eaLnBrk="1" fontAlgn="base" latinLnBrk="0" hangingPunct="1">
              <a:lnSpc>
                <a:spcPct val="100000"/>
              </a:lnSpc>
              <a:spcBef>
                <a:spcPct val="0"/>
              </a:spcBef>
              <a:spcAft>
                <a:spcPct val="0"/>
              </a:spcAft>
              <a:buClrTx/>
              <a:buSzTx/>
              <a:buFontTx/>
              <a:buNone/>
              <a:tabLst>
                <a:tab pos="623888" algn="l"/>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often, for e.g.,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folks compare things regionally in an attempt </a:t>
            </a:r>
          </a:p>
          <a:p>
            <a:pPr marL="739775" marR="0" lvl="0" indent="-739775" algn="ctr" defTabSz="914400" rtl="0" eaLnBrk="1" fontAlgn="base" latinLnBrk="0" hangingPunct="1">
              <a:lnSpc>
                <a:spcPct val="100000"/>
              </a:lnSpc>
              <a:spcBef>
                <a:spcPct val="0"/>
              </a:spcBef>
              <a:spcAft>
                <a:spcPct val="0"/>
              </a:spcAft>
              <a:buClrTx/>
              <a:buSzTx/>
              <a:buFontTx/>
              <a:buNone/>
              <a:tabLst>
                <a:tab pos="623888" algn="l"/>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to understand </a:t>
            </a:r>
            <a:r>
              <a:rPr kumimoji="0" lang="en-US" sz="4000" b="1" i="0" u="none" strike="noStrike" kern="1200" cap="none" spc="0" normalizeH="0" baseline="0" noProof="0" dirty="0">
                <a:ln>
                  <a:noFill/>
                </a:ln>
                <a:solidFill>
                  <a:srgbClr val="FF0000"/>
                </a:solidFill>
                <a:effectLst/>
                <a:uLnTx/>
                <a:uFillTx/>
                <a:latin typeface="Arial" pitchFamily="34" charset="0"/>
                <a:ea typeface="+mn-ea"/>
                <a:cs typeface="+mn-cs"/>
              </a:rPr>
              <a:t>process</a:t>
            </a:r>
            <a:endPar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Main Characteristics</a:t>
            </a:r>
          </a:p>
        </p:txBody>
      </p:sp>
    </p:spTree>
    <p:extLst>
      <p:ext uri="{BB962C8B-B14F-4D97-AF65-F5344CB8AC3E}">
        <p14:creationId xmlns:p14="http://schemas.microsoft.com/office/powerpoint/2010/main" val="2258442435"/>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subTitle" idx="4294967295"/>
          </p:nvPr>
        </p:nvSpPr>
        <p:spPr>
          <a:xfrm>
            <a:off x="871590" y="1935163"/>
            <a:ext cx="7343775" cy="1422400"/>
          </a:xfrm>
        </p:spPr>
        <p:txBody>
          <a:bodyPr>
            <a:spAutoFit/>
          </a:bodyPr>
          <a:lstStyle/>
          <a:p>
            <a:pPr marL="0" indent="0" eaLnBrk="1" hangingPunct="1">
              <a:lnSpc>
                <a:spcPct val="140000"/>
              </a:lnSpc>
              <a:tabLst>
                <a:tab pos="0" algn="l"/>
              </a:tabLst>
              <a:defRPr/>
            </a:pPr>
            <a:r>
              <a:rPr lang="en-US" sz="4400" b="1" dirty="0">
                <a:solidFill>
                  <a:schemeClr val="accent5">
                    <a:lumMod val="90000"/>
                  </a:schemeClr>
                </a:solidFill>
              </a:rPr>
              <a:t> comparative method</a:t>
            </a:r>
          </a:p>
          <a:p>
            <a:pPr lvl="1" eaLnBrk="1" hangingPunct="1">
              <a:lnSpc>
                <a:spcPct val="140000"/>
              </a:lnSpc>
              <a:tabLst>
                <a:tab pos="0" algn="l"/>
              </a:tabLst>
              <a:defRPr/>
            </a:pPr>
            <a:r>
              <a:rPr lang="en-US" sz="1600" b="1" dirty="0">
                <a:solidFill>
                  <a:schemeClr val="accent5">
                    <a:lumMod val="90000"/>
                  </a:schemeClr>
                </a:solidFill>
              </a:rPr>
              <a:t>Other methods .  .  .</a:t>
            </a:r>
            <a:endParaRPr lang="en-US" sz="2000" dirty="0">
              <a:solidFill>
                <a:schemeClr val="accent5">
                  <a:lumMod val="90000"/>
                </a:schemeClr>
              </a:solidFill>
            </a:endParaRPr>
          </a:p>
        </p:txBody>
      </p:sp>
      <p:sp>
        <p:nvSpPr>
          <p:cNvPr id="59395" name="Text Box 4"/>
          <p:cNvSpPr txBox="1">
            <a:spLocks noChangeArrowheads="1"/>
          </p:cNvSpPr>
          <p:nvPr/>
        </p:nvSpPr>
        <p:spPr bwMode="auto">
          <a:xfrm>
            <a:off x="900165" y="3943454"/>
            <a:ext cx="7215187" cy="519113"/>
          </a:xfrm>
          <a:prstGeom prst="rect">
            <a:avLst/>
          </a:prstGeom>
          <a:noFill/>
          <a:ln w="28575">
            <a:noFill/>
            <a:miter lim="800000"/>
            <a:headEnd/>
            <a:tailEnd/>
          </a:ln>
        </p:spPr>
        <p:txBody>
          <a:bodyPr>
            <a:spAutoFit/>
          </a:bodyPr>
          <a:lstStyle/>
          <a:p>
            <a:pPr marL="739775" marR="0" lvl="0" indent="-739775" algn="ctr" defTabSz="914400" rtl="0" eaLnBrk="1" fontAlgn="base" latinLnBrk="0" hangingPunct="1">
              <a:lnSpc>
                <a:spcPct val="100000"/>
              </a:lnSpc>
              <a:spcBef>
                <a:spcPct val="0"/>
              </a:spcBef>
              <a:spcAft>
                <a:spcPct val="0"/>
              </a:spcAft>
              <a:buClrTx/>
              <a:buSzTx/>
              <a:buFontTx/>
              <a:buNone/>
              <a:tabLst>
                <a:tab pos="623888" algn="l"/>
              </a:tabLst>
              <a:defRPr/>
            </a:pPr>
            <a:r>
              <a:rPr kumimoji="0" lang="en-US" sz="2800" b="1" i="0" u="none" strike="noStrike" kern="1200" cap="none" spc="0" normalizeH="0" baseline="0" noProof="0">
                <a:ln>
                  <a:noFill/>
                </a:ln>
                <a:solidFill>
                  <a:srgbClr val="BADDE1"/>
                </a:solidFill>
                <a:effectLst/>
                <a:uLnTx/>
                <a:uFillTx/>
                <a:latin typeface="Arial" pitchFamily="34" charset="0"/>
                <a:ea typeface="+mn-ea"/>
                <a:cs typeface="+mn-cs"/>
              </a:rPr>
              <a:t>compare things regionally </a:t>
            </a:r>
          </a:p>
        </p:txBody>
      </p:sp>
      <p:sp>
        <p:nvSpPr>
          <p:cNvPr id="59396" name="Text Box 5"/>
          <p:cNvSpPr txBox="1">
            <a:spLocks noChangeArrowheads="1"/>
          </p:cNvSpPr>
          <p:nvPr/>
        </p:nvSpPr>
        <p:spPr bwMode="auto">
          <a:xfrm>
            <a:off x="885825" y="4838760"/>
            <a:ext cx="7239000" cy="769441"/>
          </a:xfrm>
          <a:prstGeom prst="rect">
            <a:avLst/>
          </a:prstGeom>
          <a:noFill/>
          <a:ln w="28575">
            <a:noFill/>
            <a:miter lim="800000"/>
            <a:headEnd/>
            <a:tailEnd/>
          </a:ln>
        </p:spPr>
        <p:txBody>
          <a:bodyPr>
            <a:spAutoFit/>
          </a:bodyPr>
          <a:lstStyle/>
          <a:p>
            <a:pPr marL="739775" marR="0" lvl="0" indent="-739775" algn="ctr" defTabSz="914400" rtl="0" eaLnBrk="1" fontAlgn="base" latinLnBrk="0" hangingPunct="1">
              <a:lnSpc>
                <a:spcPct val="100000"/>
              </a:lnSpc>
              <a:spcBef>
                <a:spcPct val="0"/>
              </a:spcBef>
              <a:spcAft>
                <a:spcPct val="0"/>
              </a:spcAft>
              <a:buClrTx/>
              <a:buSzTx/>
              <a:buFontTx/>
              <a:buNone/>
              <a:tabLst>
                <a:tab pos="623888" algn="l"/>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in an attempt to understand </a:t>
            </a: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process</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939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Main Characteristics</a:t>
            </a:r>
          </a:p>
        </p:txBody>
      </p:sp>
      <p:sp>
        <p:nvSpPr>
          <p:cNvPr id="59398"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BBE0E3"/>
                </a:solidFill>
                <a:effectLst/>
                <a:uLnTx/>
                <a:uFillTx/>
                <a:latin typeface="Arial" pitchFamily="34" charset="0"/>
                <a:ea typeface="+mn-ea"/>
                <a:cs typeface="+mn-cs"/>
              </a:rPr>
              <a:t>Compare . . .</a:t>
            </a:r>
            <a:endParaRPr kumimoji="0" lang="en-US" sz="2400" b="0" i="0" u="none" strike="noStrike" kern="1200" cap="none" spc="0" normalizeH="0" baseline="0" noProof="0">
              <a:ln>
                <a:noFill/>
              </a:ln>
              <a:solidFill>
                <a:srgbClr val="BBE0E3"/>
              </a:solidFill>
              <a:effectLst/>
              <a:uLnTx/>
              <a:uFillTx/>
              <a:latin typeface="Arial" pitchFamily="34" charset="0"/>
              <a:ea typeface="+mn-ea"/>
              <a:cs typeface="+mn-cs"/>
            </a:endParaRPr>
          </a:p>
        </p:txBody>
      </p:sp>
      <p:sp>
        <p:nvSpPr>
          <p:cNvPr id="7" name="Rectangle 6"/>
          <p:cNvSpPr>
            <a:spLocks noChangeArrowheads="1"/>
          </p:cNvSpPr>
          <p:nvPr/>
        </p:nvSpPr>
        <p:spPr bwMode="auto">
          <a:xfrm>
            <a:off x="704852" y="2262737"/>
            <a:ext cx="7772400" cy="393954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itchFamily="34" charset="0"/>
                <a:ea typeface="+mn-ea"/>
                <a:cs typeface="+mn-cs"/>
              </a:rPr>
              <a:t>process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essentially refers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how things change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how things came to be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the way they are now</a:t>
            </a: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4366732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1" name="Rectangle 3"/>
          <p:cNvSpPr>
            <a:spLocks noGrp="1" noChangeArrowheads="1"/>
          </p:cNvSpPr>
          <p:nvPr>
            <p:ph type="subTitle" idx="4294967295"/>
          </p:nvPr>
        </p:nvSpPr>
        <p:spPr>
          <a:xfrm>
            <a:off x="914400" y="2833688"/>
            <a:ext cx="6400800" cy="3048000"/>
          </a:xfrm>
        </p:spPr>
        <p:txBody>
          <a:bodyPr>
            <a:spAutoFit/>
          </a:bodyPr>
          <a:lstStyle/>
          <a:p>
            <a:pPr marL="0" indent="0" eaLnBrk="1" hangingPunct="1">
              <a:tabLst>
                <a:tab pos="742950" algn="l"/>
              </a:tabLst>
            </a:pPr>
            <a:r>
              <a:rPr lang="en-US" sz="4000" b="1"/>
              <a:t> </a:t>
            </a:r>
            <a:r>
              <a:rPr lang="en-US" sz="4400" b="1"/>
              <a:t>“culture”</a:t>
            </a:r>
          </a:p>
          <a:p>
            <a:pPr marL="0" indent="0" eaLnBrk="1" hangingPunct="1">
              <a:lnSpc>
                <a:spcPct val="30000"/>
              </a:lnSpc>
              <a:tabLst>
                <a:tab pos="742950" algn="l"/>
              </a:tabLst>
            </a:pPr>
            <a:endParaRPr lang="en-US" sz="4400" b="1"/>
          </a:p>
          <a:p>
            <a:pPr marL="971550" lvl="2" indent="0" eaLnBrk="1" hangingPunct="1">
              <a:lnSpc>
                <a:spcPct val="90000"/>
              </a:lnSpc>
              <a:tabLst>
                <a:tab pos="742950" algn="l"/>
              </a:tabLst>
            </a:pPr>
            <a:r>
              <a:rPr lang="en-US" sz="2800" b="1"/>
              <a:t> is not inherited</a:t>
            </a:r>
            <a:r>
              <a:rPr lang="en-US" b="1"/>
              <a:t> </a:t>
            </a:r>
          </a:p>
          <a:p>
            <a:pPr lvl="1" eaLnBrk="1" hangingPunct="1">
              <a:lnSpc>
                <a:spcPct val="90000"/>
              </a:lnSpc>
              <a:buFontTx/>
              <a:buNone/>
              <a:tabLst>
                <a:tab pos="742950" algn="l"/>
              </a:tabLst>
            </a:pPr>
            <a:r>
              <a:rPr lang="en-US" sz="3600" b="1"/>
              <a:t>	     </a:t>
            </a:r>
            <a:r>
              <a:rPr lang="en-US" sz="2000" b="1"/>
              <a:t>(</a:t>
            </a:r>
            <a:r>
              <a:rPr lang="en-US" sz="2000" b="1" i="1"/>
              <a:t>i.e.</a:t>
            </a:r>
            <a:r>
              <a:rPr lang="en-US" sz="2000" b="1"/>
              <a:t>, is not biological)</a:t>
            </a:r>
          </a:p>
          <a:p>
            <a:pPr marL="1200150" lvl="4" indent="0" eaLnBrk="1" hangingPunct="1">
              <a:buFontTx/>
              <a:buNone/>
              <a:tabLst>
                <a:tab pos="742950" algn="l"/>
              </a:tabLst>
            </a:pPr>
            <a:endParaRPr lang="en-US" b="1"/>
          </a:p>
          <a:p>
            <a:pPr marL="971550" lvl="2" indent="0" eaLnBrk="1" hangingPunct="1">
              <a:tabLst>
                <a:tab pos="742950" algn="l"/>
              </a:tabLst>
            </a:pPr>
            <a:r>
              <a:rPr lang="en-US" sz="2800" b="1"/>
              <a:t> is not “instinct”</a:t>
            </a:r>
          </a:p>
        </p:txBody>
      </p:sp>
      <p:sp>
        <p:nvSpPr>
          <p:cNvPr id="368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1" name="Rectangle 3"/>
          <p:cNvSpPr>
            <a:spLocks noGrp="1" noChangeArrowheads="1"/>
          </p:cNvSpPr>
          <p:nvPr>
            <p:ph type="subTitle" idx="4294967295"/>
          </p:nvPr>
        </p:nvSpPr>
        <p:spPr>
          <a:xfrm>
            <a:off x="914400" y="1676409"/>
            <a:ext cx="7772400" cy="2320635"/>
          </a:xfrm>
        </p:spPr>
        <p:txBody>
          <a:bodyPr>
            <a:spAutoFit/>
          </a:bodyPr>
          <a:lstStyle/>
          <a:p>
            <a:pPr marL="285750" indent="-285750" eaLnBrk="1" hangingPunct="1">
              <a:tabLst>
                <a:tab pos="57150" algn="l"/>
                <a:tab pos="2171700" algn="l"/>
                <a:tab pos="2628900" algn="l"/>
                <a:tab pos="3200400" algn="l"/>
                <a:tab pos="3657600" algn="l"/>
              </a:tabLst>
            </a:pPr>
            <a:r>
              <a:rPr lang="en-US" b="1" dirty="0"/>
              <a:t>the comparative method </a:t>
            </a:r>
            <a:r>
              <a:rPr lang="en-US" sz="3600" b="1" dirty="0">
                <a:solidFill>
                  <a:srgbClr val="FF0000"/>
                </a:solidFill>
              </a:rPr>
              <a:t>compares</a:t>
            </a:r>
            <a:r>
              <a:rPr lang="en-US" sz="3600" b="1" dirty="0"/>
              <a:t> </a:t>
            </a:r>
            <a:r>
              <a:rPr lang="en-US" b="1" dirty="0"/>
              <a:t>things </a:t>
            </a:r>
          </a:p>
          <a:p>
            <a:pPr marL="914400" indent="-914400" eaLnBrk="1" hangingPunct="1">
              <a:buNone/>
              <a:tabLst>
                <a:tab pos="914400" algn="l"/>
                <a:tab pos="2171700" algn="l"/>
                <a:tab pos="2628900" algn="l"/>
                <a:tab pos="3200400" algn="l"/>
                <a:tab pos="3657600" algn="l"/>
              </a:tabLst>
            </a:pPr>
            <a:r>
              <a:rPr lang="en-US" b="1" dirty="0"/>
              <a:t>	</a:t>
            </a:r>
          </a:p>
          <a:p>
            <a:pPr marL="914400" indent="-914400" eaLnBrk="1" hangingPunct="1">
              <a:buNone/>
              <a:tabLst>
                <a:tab pos="914400" algn="l"/>
                <a:tab pos="2171700" algn="l"/>
                <a:tab pos="2628900" algn="l"/>
                <a:tab pos="3200400" algn="l"/>
                <a:tab pos="3657600" algn="l"/>
              </a:tabLst>
            </a:pPr>
            <a:r>
              <a:rPr lang="en-US" b="1" dirty="0"/>
              <a:t>	for e.g. . . .</a:t>
            </a:r>
            <a:endParaRPr lang="en-US" sz="2800" b="1" dirty="0">
              <a:solidFill>
                <a:schemeClr val="bg1"/>
              </a:solidFill>
            </a:endParaRPr>
          </a:p>
        </p:txBody>
      </p:sp>
      <p:sp>
        <p:nvSpPr>
          <p:cNvPr id="250882"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latin typeface="Arial" pitchFamily="34" charset="0"/>
              </a:rPr>
              <a:t>Main Characteristics</a:t>
            </a:r>
          </a:p>
        </p:txBody>
      </p:sp>
      <p:sp>
        <p:nvSpPr>
          <p:cNvPr id="250883"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latin typeface="Arial" pitchFamily="34" charset="0"/>
              </a:rPr>
              <a:t>Compare . . .</a:t>
            </a:r>
            <a:endParaRPr lang="en-US" sz="2400">
              <a:solidFill>
                <a:srgbClr val="BBE0E3"/>
              </a:solidFill>
              <a:latin typeface="Arial" pitchFamily="34" charset="0"/>
            </a:endParaRP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81063" y="685800"/>
            <a:ext cx="7358062" cy="1077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tab pos="0" algn="l"/>
              </a:tabLst>
              <a:defRPr/>
            </a:pPr>
            <a:r>
              <a:rPr kumimoji="0" lang="en-US" sz="3200" b="1" i="0" u="none" strike="noStrike" kern="0" cap="none" spc="0" normalizeH="0" baseline="0" noProof="0" dirty="0">
                <a:ln>
                  <a:noFill/>
                </a:ln>
                <a:solidFill>
                  <a:schemeClr val="tx1"/>
                </a:solidFill>
                <a:effectLst/>
                <a:uLnTx/>
                <a:uFillTx/>
                <a:latin typeface="+mn-lt"/>
                <a:ea typeface="+mn-ea"/>
                <a:cs typeface="+mn-cs"/>
              </a:rPr>
              <a:t>for e.g., we’re going to compare three Greek villages . . .</a:t>
            </a:r>
          </a:p>
        </p:txBody>
      </p:sp>
      <p:sp>
        <p:nvSpPr>
          <p:cNvPr id="6" name="Rectangle 3"/>
          <p:cNvSpPr txBox="1">
            <a:spLocks noChangeArrowheads="1"/>
          </p:cNvSpPr>
          <p:nvPr/>
        </p:nvSpPr>
        <p:spPr bwMode="auto">
          <a:xfrm>
            <a:off x="881063" y="2533650"/>
            <a:ext cx="7358062" cy="24191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5800" marR="0" lvl="1" indent="-228600" algn="l" defTabSz="914400" rtl="0" eaLnBrk="1" fontAlgn="base" latinLnBrk="0" hangingPunct="1">
              <a:lnSpc>
                <a:spcPct val="100000"/>
              </a:lnSpc>
              <a:spcBef>
                <a:spcPct val="20000"/>
              </a:spcBef>
              <a:spcAft>
                <a:spcPct val="0"/>
              </a:spcAft>
              <a:buClrTx/>
              <a:buSzTx/>
              <a:buFont typeface="Arial" pitchFamily="34" charset="0"/>
              <a:buChar char="•"/>
              <a:tabLst>
                <a:tab pos="0" algn="l"/>
              </a:tabLst>
              <a:defRPr/>
            </a:pPr>
            <a:r>
              <a:rPr kumimoji="0" lang="en-US" sz="3600" b="1" i="0" u="none" strike="noStrike" kern="0" cap="none" spc="0" normalizeH="0" baseline="0" noProof="0" dirty="0">
                <a:ln>
                  <a:noFill/>
                </a:ln>
                <a:solidFill>
                  <a:schemeClr val="tx1"/>
                </a:solidFill>
                <a:effectLst/>
                <a:uLnTx/>
                <a:uFillTx/>
                <a:latin typeface="+mn-lt"/>
              </a:rPr>
              <a:t>Kypseli</a:t>
            </a:r>
          </a:p>
          <a:p>
            <a:pPr marL="685800" marR="0" lvl="1" indent="-228600" algn="l" defTabSz="914400" rtl="0" eaLnBrk="1" fontAlgn="base" latinLnBrk="0" hangingPunct="1">
              <a:lnSpc>
                <a:spcPct val="100000"/>
              </a:lnSpc>
              <a:spcBef>
                <a:spcPct val="20000"/>
              </a:spcBef>
              <a:spcAft>
                <a:spcPct val="0"/>
              </a:spcAft>
              <a:buClrTx/>
              <a:buSzTx/>
              <a:buFont typeface="Arial" pitchFamily="34" charset="0"/>
              <a:buChar char="•"/>
              <a:tabLst>
                <a:tab pos="0" algn="l"/>
              </a:tabLst>
              <a:defRPr/>
            </a:pPr>
            <a:endParaRPr kumimoji="0" lang="en-US" sz="1200" b="1" i="0" u="none" strike="noStrike" kern="0" cap="none" spc="0" normalizeH="0" baseline="0" noProof="0" dirty="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ct val="20000"/>
              </a:spcBef>
              <a:spcAft>
                <a:spcPct val="0"/>
              </a:spcAft>
              <a:buClrTx/>
              <a:buSzTx/>
              <a:buFont typeface="Arial" pitchFamily="34" charset="0"/>
              <a:buChar char="•"/>
              <a:tabLst>
                <a:tab pos="0" algn="l"/>
              </a:tabLst>
              <a:defRPr/>
            </a:pPr>
            <a:r>
              <a:rPr kumimoji="0" lang="en-US" sz="3600" b="1" i="0" u="none" strike="noStrike" kern="0" cap="none" spc="0" normalizeH="0" baseline="0" noProof="0" dirty="0" err="1">
                <a:ln>
                  <a:noFill/>
                </a:ln>
                <a:solidFill>
                  <a:schemeClr val="tx1"/>
                </a:solidFill>
                <a:effectLst/>
                <a:uLnTx/>
                <a:uFillTx/>
                <a:latin typeface="+mn-lt"/>
              </a:rPr>
              <a:t>Vasilika</a:t>
            </a:r>
            <a:endParaRPr kumimoji="0" lang="en-US" sz="3600" b="1" i="0" u="none" strike="noStrike" kern="0" cap="none" spc="0" normalizeH="0" baseline="0" noProof="0" dirty="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ct val="20000"/>
              </a:spcBef>
              <a:spcAft>
                <a:spcPct val="0"/>
              </a:spcAft>
              <a:buClrTx/>
              <a:buSzTx/>
              <a:buFont typeface="Arial" pitchFamily="34" charset="0"/>
              <a:buChar char="•"/>
              <a:tabLst>
                <a:tab pos="0" algn="l"/>
              </a:tabLst>
              <a:defRPr/>
            </a:pPr>
            <a:endParaRPr kumimoji="0" lang="en-US" sz="1200" b="1" i="0" u="none" strike="noStrike" kern="0" cap="none" spc="0" normalizeH="0" baseline="0" noProof="0" dirty="0">
              <a:ln>
                <a:noFill/>
              </a:ln>
              <a:solidFill>
                <a:schemeClr val="tx1"/>
              </a:solidFill>
              <a:effectLst/>
              <a:uLnTx/>
              <a:uFillTx/>
              <a:latin typeface="+mn-lt"/>
            </a:endParaRPr>
          </a:p>
          <a:p>
            <a:pPr marL="685800" lvl="1" indent="-228600">
              <a:spcBef>
                <a:spcPct val="20000"/>
              </a:spcBef>
              <a:buFont typeface="Arial" pitchFamily="34" charset="0"/>
              <a:buChar char="•"/>
              <a:tabLst>
                <a:tab pos="0" algn="l"/>
              </a:tabLst>
              <a:defRPr/>
            </a:pPr>
            <a:r>
              <a:rPr lang="en-US" sz="3600" b="1" kern="0" dirty="0" err="1">
                <a:latin typeface="+mn-lt"/>
              </a:rPr>
              <a:t>Argaki</a:t>
            </a:r>
            <a:r>
              <a:rPr lang="en-US" sz="3600" b="1" kern="0" dirty="0">
                <a:latin typeface="+mn-lt"/>
              </a:rPr>
              <a:t>, </a:t>
            </a:r>
            <a:r>
              <a:rPr lang="en-US" sz="2400" b="1" kern="0" dirty="0">
                <a:latin typeface="+mn-lt"/>
              </a:rPr>
              <a:t>Peter </a:t>
            </a:r>
            <a:r>
              <a:rPr lang="en-US" sz="2400" b="1" kern="0" dirty="0" err="1">
                <a:latin typeface="+mn-lt"/>
              </a:rPr>
              <a:t>Loizos</a:t>
            </a:r>
            <a:r>
              <a:rPr lang="en-US" sz="2400" b="1" kern="0" dirty="0">
                <a:latin typeface="+mn-lt"/>
              </a:rPr>
              <a:t>’ village in Crete</a:t>
            </a:r>
            <a:endParaRPr kumimoji="0" lang="en-US" sz="2400" b="1" i="0" u="none" strike="noStrike" kern="0" cap="none" spc="0" normalizeH="0" baseline="0" noProof="0" dirty="0">
              <a:ln>
                <a:noFill/>
              </a:ln>
              <a:solidFill>
                <a:schemeClr val="tx1"/>
              </a:solidFill>
              <a:effectLst/>
              <a:uLnTx/>
              <a:uFillTx/>
              <a:latin typeface="+mn-lt"/>
            </a:endParaRPr>
          </a:p>
        </p:txBody>
      </p:sp>
      <p:pic>
        <p:nvPicPr>
          <p:cNvPr id="1026" name="Picture 2"/>
          <p:cNvPicPr>
            <a:picLocks noChangeAspect="1" noChangeArrowheads="1"/>
          </p:cNvPicPr>
          <p:nvPr/>
        </p:nvPicPr>
        <p:blipFill>
          <a:blip r:embed="rId2" cstate="print"/>
          <a:srcRect/>
          <a:stretch>
            <a:fillRect/>
          </a:stretch>
        </p:blipFill>
        <p:spPr bwMode="auto">
          <a:xfrm>
            <a:off x="6534150" y="1680317"/>
            <a:ext cx="1752600" cy="259482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438774" y="5086350"/>
            <a:ext cx="2339701" cy="1630363"/>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152650" y="5161493"/>
            <a:ext cx="1524000" cy="1432982"/>
          </a:xfrm>
          <a:prstGeom prst="rect">
            <a:avLst/>
          </a:prstGeom>
          <a:noFill/>
          <a:ln w="9525">
            <a:noFill/>
            <a:miter lim="800000"/>
            <a:headEnd/>
            <a:tailEnd/>
          </a:ln>
        </p:spPr>
      </p:pic>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881063" y="685800"/>
            <a:ext cx="7358062"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tab pos="0" algn="l"/>
              </a:tabLst>
              <a:defRPr/>
            </a:pPr>
            <a:r>
              <a:rPr kumimoji="0" lang="en-US" sz="3200" b="1" i="0" u="none" strike="noStrike" kern="0" cap="none" spc="0" normalizeH="0" baseline="0" noProof="0" dirty="0">
                <a:ln>
                  <a:noFill/>
                </a:ln>
                <a:solidFill>
                  <a:schemeClr val="tx1"/>
                </a:solidFill>
                <a:effectLst/>
                <a:uLnTx/>
                <a:uFillTx/>
                <a:latin typeface="+mn-lt"/>
                <a:ea typeface="+mn-ea"/>
                <a:cs typeface="+mn-cs"/>
              </a:rPr>
              <a:t>and . . .</a:t>
            </a:r>
          </a:p>
        </p:txBody>
      </p:sp>
      <p:sp>
        <p:nvSpPr>
          <p:cNvPr id="6" name="Rectangle 3"/>
          <p:cNvSpPr txBox="1">
            <a:spLocks noChangeArrowheads="1"/>
          </p:cNvSpPr>
          <p:nvPr/>
        </p:nvSpPr>
        <p:spPr bwMode="auto">
          <a:xfrm>
            <a:off x="881063" y="2024350"/>
            <a:ext cx="7358062" cy="3369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5800" lvl="1" indent="-228600">
              <a:spcBef>
                <a:spcPct val="20000"/>
              </a:spcBef>
              <a:buFont typeface="Arial" pitchFamily="34" charset="0"/>
              <a:buChar char="•"/>
              <a:tabLst>
                <a:tab pos="0" algn="l"/>
              </a:tabLst>
              <a:defRPr/>
            </a:pPr>
            <a:endParaRPr lang="en-US" sz="3600" b="1" kern="0" dirty="0">
              <a:latin typeface="+mn-lt"/>
            </a:endParaRPr>
          </a:p>
          <a:p>
            <a:pPr marL="685800" lvl="1" indent="-228600">
              <a:lnSpc>
                <a:spcPct val="150000"/>
              </a:lnSpc>
              <a:spcBef>
                <a:spcPct val="20000"/>
              </a:spcBef>
              <a:buFont typeface="Arial" pitchFamily="34" charset="0"/>
              <a:buChar char="•"/>
              <a:tabLst>
                <a:tab pos="0" algn="l"/>
              </a:tabLst>
              <a:defRPr/>
            </a:pPr>
            <a:r>
              <a:rPr lang="en-US" sz="3600" b="1" kern="0" dirty="0" err="1">
                <a:latin typeface="+mn-lt"/>
              </a:rPr>
              <a:t>Karporfora</a:t>
            </a:r>
            <a:r>
              <a:rPr lang="en-US" sz="3600" b="1" kern="0" dirty="0">
                <a:latin typeface="+mn-lt"/>
              </a:rPr>
              <a:t> </a:t>
            </a:r>
            <a:r>
              <a:rPr lang="en-US" sz="2800" b="1" kern="0" dirty="0">
                <a:latin typeface="+mn-lt"/>
              </a:rPr>
              <a:t>(Stan </a:t>
            </a:r>
            <a:r>
              <a:rPr lang="en-US" sz="2800" b="1" kern="0" dirty="0" err="1">
                <a:latin typeface="+mn-lt"/>
              </a:rPr>
              <a:t>Aschenbrenner</a:t>
            </a:r>
            <a:r>
              <a:rPr lang="en-US" sz="2800" b="1" kern="0" dirty="0">
                <a:latin typeface="+mn-lt"/>
              </a:rPr>
              <a:t>) </a:t>
            </a:r>
            <a:endParaRPr lang="en-US" sz="3600" b="1" kern="0" dirty="0">
              <a:latin typeface="+mn-lt"/>
            </a:endParaRPr>
          </a:p>
          <a:p>
            <a:pPr marL="685800" lvl="1" indent="-228600">
              <a:lnSpc>
                <a:spcPct val="150000"/>
              </a:lnSpc>
              <a:spcBef>
                <a:spcPct val="20000"/>
              </a:spcBef>
              <a:buFont typeface="Arial" pitchFamily="34" charset="0"/>
              <a:buChar char="•"/>
              <a:tabLst>
                <a:tab pos="0" algn="l"/>
              </a:tabLst>
              <a:defRPr/>
            </a:pPr>
            <a:r>
              <a:rPr lang="en-US" sz="3600" b="1" kern="0" dirty="0" err="1">
                <a:latin typeface="+mn-lt"/>
              </a:rPr>
              <a:t>Thessalonikia</a:t>
            </a:r>
            <a:r>
              <a:rPr lang="en-US" sz="3600" b="1" kern="0" dirty="0">
                <a:latin typeface="+mn-lt"/>
              </a:rPr>
              <a:t> (Salonika)</a:t>
            </a:r>
          </a:p>
          <a:p>
            <a:pPr marL="685800" lvl="1" indent="-228600">
              <a:lnSpc>
                <a:spcPct val="150000"/>
              </a:lnSpc>
              <a:spcBef>
                <a:spcPct val="20000"/>
              </a:spcBef>
              <a:buFont typeface="Arial" pitchFamily="34" charset="0"/>
              <a:buChar char="•"/>
              <a:tabLst>
                <a:tab pos="0" algn="l"/>
              </a:tabLst>
              <a:defRPr/>
            </a:pPr>
            <a:r>
              <a:rPr lang="en-US" sz="3600" b="1" kern="0" dirty="0">
                <a:latin typeface="+mn-lt"/>
              </a:rPr>
              <a:t>Duluth, Minnesota</a:t>
            </a:r>
          </a:p>
        </p:txBody>
      </p:sp>
    </p:spTree>
    <p:extLst>
      <p:ext uri="{BB962C8B-B14F-4D97-AF65-F5344CB8AC3E}">
        <p14:creationId xmlns:p14="http://schemas.microsoft.com/office/powerpoint/2010/main" val="491911034"/>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881063" y="2533650"/>
            <a:ext cx="7358062" cy="28623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5800" lvl="1" indent="-228600">
              <a:spcBef>
                <a:spcPct val="20000"/>
              </a:spcBef>
              <a:buFont typeface="Arial" pitchFamily="34" charset="0"/>
              <a:buChar char="•"/>
              <a:tabLst>
                <a:tab pos="0" algn="l"/>
              </a:tabLst>
              <a:defRPr/>
            </a:pPr>
            <a:r>
              <a:rPr lang="en-US" sz="3600" b="1" kern="0" dirty="0">
                <a:latin typeface="+mn-lt"/>
              </a:rPr>
              <a:t>Villages in the Republic of Ireland (</a:t>
            </a:r>
            <a:r>
              <a:rPr lang="en-US" sz="3600" b="1" i="1" kern="0" dirty="0">
                <a:latin typeface="+mn-lt"/>
              </a:rPr>
              <a:t>Nan</a:t>
            </a:r>
            <a:r>
              <a:rPr lang="en-US" sz="3600" b="1" kern="0" dirty="0">
                <a:latin typeface="+mn-lt"/>
              </a:rPr>
              <a:t>)</a:t>
            </a:r>
            <a:endParaRPr kumimoji="0" lang="en-US" sz="3600" b="1" i="0" u="none" strike="noStrike" kern="0" cap="none" spc="0" normalizeH="0" baseline="0" noProof="0" dirty="0">
              <a:ln>
                <a:noFill/>
              </a:ln>
              <a:solidFill>
                <a:schemeClr val="tx1"/>
              </a:solidFill>
              <a:effectLst/>
              <a:uLnTx/>
              <a:uFillTx/>
              <a:latin typeface="+mn-lt"/>
            </a:endParaRPr>
          </a:p>
          <a:p>
            <a:pPr marL="685800" marR="0" lvl="1" indent="-228600" algn="l" defTabSz="914400" rtl="0" eaLnBrk="1" fontAlgn="base" latinLnBrk="0" hangingPunct="1">
              <a:lnSpc>
                <a:spcPct val="100000"/>
              </a:lnSpc>
              <a:spcBef>
                <a:spcPct val="20000"/>
              </a:spcBef>
              <a:spcAft>
                <a:spcPct val="0"/>
              </a:spcAft>
              <a:buClrTx/>
              <a:buSzTx/>
              <a:buFont typeface="Arial" pitchFamily="34" charset="0"/>
              <a:buChar char="•"/>
              <a:tabLst>
                <a:tab pos="0" algn="l"/>
              </a:tabLst>
              <a:defRPr/>
            </a:pPr>
            <a:endParaRPr kumimoji="0" lang="en-US" sz="1200" b="1" i="0" u="none" strike="noStrike" kern="0" cap="none" spc="0" normalizeH="0" baseline="0" noProof="0" dirty="0">
              <a:ln>
                <a:noFill/>
              </a:ln>
              <a:solidFill>
                <a:schemeClr val="tx1"/>
              </a:solidFill>
              <a:effectLst/>
              <a:uLnTx/>
              <a:uFillTx/>
              <a:latin typeface="+mn-lt"/>
            </a:endParaRPr>
          </a:p>
          <a:p>
            <a:pPr marL="685800" lvl="1" indent="-228600">
              <a:spcBef>
                <a:spcPct val="20000"/>
              </a:spcBef>
              <a:buFont typeface="Arial" pitchFamily="34" charset="0"/>
              <a:buChar char="•"/>
              <a:tabLst>
                <a:tab pos="0" algn="l"/>
              </a:tabLst>
              <a:defRPr/>
            </a:pPr>
            <a:r>
              <a:rPr lang="en-US" sz="3600" b="1" kern="0" dirty="0">
                <a:latin typeface="+mn-lt"/>
              </a:rPr>
              <a:t>Villages in Italy (</a:t>
            </a:r>
            <a:r>
              <a:rPr lang="en-US" sz="3600" b="1" i="1" kern="0" dirty="0">
                <a:latin typeface="+mn-lt"/>
              </a:rPr>
              <a:t>A Crisis of Births</a:t>
            </a:r>
            <a:r>
              <a:rPr lang="en-US" sz="3600" b="1" kern="0" dirty="0">
                <a:latin typeface="+mn-lt"/>
              </a:rPr>
              <a:t>, by Krause)</a:t>
            </a:r>
            <a:endParaRPr kumimoji="0" lang="en-US" sz="3600" b="1" i="0" u="none" strike="noStrike" kern="0" cap="none" spc="0" normalizeH="0" baseline="0" noProof="0" dirty="0">
              <a:ln>
                <a:noFill/>
              </a:ln>
              <a:solidFill>
                <a:schemeClr val="tx1"/>
              </a:solidFill>
              <a:effectLst/>
              <a:uLnTx/>
              <a:uFillTx/>
              <a:latin typeface="+mn-lt"/>
            </a:endParaRPr>
          </a:p>
          <a:p>
            <a:pPr marR="0" lvl="1" algn="l" defTabSz="914400" rtl="0" eaLnBrk="1" fontAlgn="base" latinLnBrk="0" hangingPunct="1">
              <a:lnSpc>
                <a:spcPct val="100000"/>
              </a:lnSpc>
              <a:spcBef>
                <a:spcPct val="20000"/>
              </a:spcBef>
              <a:spcAft>
                <a:spcPct val="0"/>
              </a:spcAft>
              <a:buClrTx/>
              <a:buSzTx/>
              <a:tabLst>
                <a:tab pos="0" algn="l"/>
              </a:tabLst>
              <a:defRPr/>
            </a:pPr>
            <a:endParaRPr kumimoji="0" lang="en-US" sz="1200" b="1" i="0" u="none" strike="noStrike" kern="0" cap="none" spc="0" normalizeH="0" baseline="0" noProof="0" dirty="0">
              <a:ln>
                <a:noFill/>
              </a:ln>
              <a:solidFill>
                <a:schemeClr val="tx1"/>
              </a:solidFill>
              <a:effectLst/>
              <a:uLnTx/>
              <a:uFillTx/>
              <a:latin typeface="+mn-lt"/>
            </a:endParaRPr>
          </a:p>
        </p:txBody>
      </p:sp>
      <p:sp>
        <p:nvSpPr>
          <p:cNvPr id="4" name="Rectangle 3"/>
          <p:cNvSpPr txBox="1">
            <a:spLocks noChangeArrowheads="1"/>
          </p:cNvSpPr>
          <p:nvPr/>
        </p:nvSpPr>
        <p:spPr bwMode="auto">
          <a:xfrm>
            <a:off x="881063" y="685800"/>
            <a:ext cx="7358062"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tab pos="0" algn="l"/>
              </a:tabLst>
              <a:defRPr/>
            </a:pPr>
            <a:r>
              <a:rPr kumimoji="0" lang="en-US" sz="3200" b="1" i="0" u="none" strike="noStrike" kern="0" cap="none" spc="0" normalizeH="0" baseline="0" noProof="0" dirty="0">
                <a:ln>
                  <a:noFill/>
                </a:ln>
                <a:solidFill>
                  <a:schemeClr val="tx1"/>
                </a:solidFill>
                <a:effectLst/>
                <a:uLnTx/>
                <a:uFillTx/>
                <a:latin typeface="+mn-lt"/>
                <a:ea typeface="+mn-ea"/>
                <a:cs typeface="+mn-cs"/>
              </a:rPr>
              <a:t>and . . .</a:t>
            </a:r>
          </a:p>
        </p:txBody>
      </p:sp>
    </p:spTree>
    <p:extLst>
      <p:ext uri="{BB962C8B-B14F-4D97-AF65-F5344CB8AC3E}">
        <p14:creationId xmlns:p14="http://schemas.microsoft.com/office/powerpoint/2010/main" val="1379769073"/>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962086" y="2012810"/>
            <a:ext cx="7358062" cy="39149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5800" lvl="1" indent="-228600">
              <a:spcBef>
                <a:spcPct val="20000"/>
              </a:spcBef>
              <a:buFont typeface="Arial" pitchFamily="34" charset="0"/>
              <a:buChar char="•"/>
              <a:tabLst>
                <a:tab pos="0" algn="l"/>
              </a:tabLst>
              <a:defRPr/>
            </a:pPr>
            <a:r>
              <a:rPr lang="en-US" sz="3600" b="1" kern="0" dirty="0" err="1">
                <a:latin typeface="+mn-lt"/>
              </a:rPr>
              <a:t>Inish</a:t>
            </a:r>
            <a:r>
              <a:rPr lang="en-US" sz="3600" b="1" kern="0" dirty="0">
                <a:latin typeface="+mn-lt"/>
              </a:rPr>
              <a:t> </a:t>
            </a:r>
            <a:r>
              <a:rPr lang="en-US" sz="3600" b="1" kern="0" dirty="0" err="1">
                <a:latin typeface="+mn-lt"/>
              </a:rPr>
              <a:t>Óirr</a:t>
            </a:r>
            <a:r>
              <a:rPr lang="en-US" sz="3600" b="1" kern="0" dirty="0">
                <a:latin typeface="+mn-lt"/>
              </a:rPr>
              <a:t>, in the </a:t>
            </a:r>
            <a:r>
              <a:rPr lang="en-US" sz="3600" b="1" kern="0" dirty="0" err="1">
                <a:latin typeface="+mn-lt"/>
              </a:rPr>
              <a:t>Aran</a:t>
            </a:r>
            <a:r>
              <a:rPr lang="en-US" sz="3600" b="1" kern="0" dirty="0">
                <a:latin typeface="+mn-lt"/>
              </a:rPr>
              <a:t> Islands, off the west coast of Ireland</a:t>
            </a:r>
            <a:endParaRPr kumimoji="0" lang="en-US" sz="1200" b="1" i="0" u="none" strike="noStrike" kern="0" cap="none" spc="0" normalizeH="0" baseline="0" noProof="0" dirty="0">
              <a:ln>
                <a:noFill/>
              </a:ln>
              <a:solidFill>
                <a:schemeClr val="tx1"/>
              </a:solidFill>
              <a:effectLst/>
              <a:uLnTx/>
              <a:uFillTx/>
              <a:latin typeface="+mn-lt"/>
            </a:endParaRPr>
          </a:p>
          <a:p>
            <a:pPr marL="685800" lvl="1" indent="-228600">
              <a:spcBef>
                <a:spcPct val="20000"/>
              </a:spcBef>
              <a:buFont typeface="Arial" pitchFamily="34" charset="0"/>
              <a:buChar char="•"/>
              <a:tabLst>
                <a:tab pos="0" algn="l"/>
              </a:tabLst>
              <a:defRPr/>
            </a:pPr>
            <a:r>
              <a:rPr lang="en-US" sz="3600" b="1" kern="0" dirty="0" err="1">
                <a:latin typeface="+mn-lt"/>
              </a:rPr>
              <a:t>Gyönk</a:t>
            </a:r>
            <a:r>
              <a:rPr lang="en-US" sz="3600" b="1" kern="0" dirty="0">
                <a:latin typeface="+mn-lt"/>
              </a:rPr>
              <a:t>, and other </a:t>
            </a:r>
            <a:r>
              <a:rPr lang="en-US" sz="3600" b="1" kern="0" dirty="0" err="1">
                <a:latin typeface="+mn-lt"/>
              </a:rPr>
              <a:t>villlages</a:t>
            </a:r>
            <a:r>
              <a:rPr lang="en-US" sz="3600" b="1" kern="0" dirty="0">
                <a:latin typeface="+mn-lt"/>
              </a:rPr>
              <a:t> in Hungary </a:t>
            </a:r>
          </a:p>
          <a:p>
            <a:pPr marL="685800" lvl="1" indent="-228600">
              <a:lnSpc>
                <a:spcPct val="150000"/>
              </a:lnSpc>
              <a:spcBef>
                <a:spcPct val="20000"/>
              </a:spcBef>
              <a:buFont typeface="Arial" pitchFamily="34" charset="0"/>
              <a:buChar char="•"/>
              <a:tabLst>
                <a:tab pos="0" algn="l"/>
              </a:tabLst>
              <a:defRPr/>
            </a:pPr>
            <a:r>
              <a:rPr kumimoji="0" lang="en-US" sz="3600" b="1" i="0" u="none" strike="noStrike" kern="0" cap="none" spc="0" normalizeH="0" baseline="0" noProof="0" dirty="0">
                <a:ln>
                  <a:noFill/>
                </a:ln>
                <a:solidFill>
                  <a:schemeClr val="tx1"/>
                </a:solidFill>
                <a:effectLst/>
                <a:uLnTx/>
                <a:uFillTx/>
                <a:latin typeface="+mn-lt"/>
              </a:rPr>
              <a:t>Italy</a:t>
            </a:r>
            <a:endParaRPr kumimoji="0" lang="en-US" sz="1200" b="1" i="0" u="none" strike="noStrike" kern="0" cap="none" spc="0" normalizeH="0" baseline="0" noProof="0" dirty="0">
              <a:ln>
                <a:noFill/>
              </a:ln>
              <a:solidFill>
                <a:schemeClr val="tx1"/>
              </a:solidFill>
              <a:effectLst/>
              <a:uLnTx/>
              <a:uFillTx/>
              <a:latin typeface="+mn-lt"/>
            </a:endParaRPr>
          </a:p>
        </p:txBody>
      </p:sp>
      <p:sp>
        <p:nvSpPr>
          <p:cNvPr id="4" name="Rectangle 3"/>
          <p:cNvSpPr txBox="1">
            <a:spLocks noChangeArrowheads="1"/>
          </p:cNvSpPr>
          <p:nvPr/>
        </p:nvSpPr>
        <p:spPr bwMode="auto">
          <a:xfrm>
            <a:off x="881063" y="685800"/>
            <a:ext cx="7358062"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tab pos="0" algn="l"/>
              </a:tabLst>
              <a:defRPr/>
            </a:pPr>
            <a:r>
              <a:rPr kumimoji="0" lang="en-US" sz="3200" b="1" i="0" u="none" strike="noStrike" kern="0" cap="none" spc="0" normalizeH="0" baseline="0" noProof="0" dirty="0">
                <a:ln>
                  <a:noFill/>
                </a:ln>
                <a:solidFill>
                  <a:schemeClr val="tx1"/>
                </a:solidFill>
                <a:effectLst/>
                <a:uLnTx/>
                <a:uFillTx/>
                <a:latin typeface="+mn-lt"/>
                <a:ea typeface="+mn-ea"/>
                <a:cs typeface="+mn-cs"/>
              </a:rPr>
              <a:t>and . . .</a:t>
            </a:r>
          </a:p>
        </p:txBody>
      </p:sp>
    </p:spTree>
    <p:extLst>
      <p:ext uri="{BB962C8B-B14F-4D97-AF65-F5344CB8AC3E}">
        <p14:creationId xmlns:p14="http://schemas.microsoft.com/office/powerpoint/2010/main" val="326903897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962086" y="845349"/>
            <a:ext cx="7358062"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5800" lvl="1" indent="-228600">
              <a:spcBef>
                <a:spcPct val="20000"/>
              </a:spcBef>
              <a:buFont typeface="Arial" pitchFamily="34" charset="0"/>
              <a:buChar char="•"/>
              <a:tabLst>
                <a:tab pos="0" algn="l"/>
              </a:tabLst>
              <a:defRPr/>
            </a:pPr>
            <a:r>
              <a:rPr lang="en-US" sz="2800" b="1" kern="0" dirty="0" err="1">
                <a:latin typeface="+mn-lt"/>
              </a:rPr>
              <a:t>Périgord</a:t>
            </a:r>
            <a:r>
              <a:rPr lang="en-US" sz="2800" b="1" kern="0" dirty="0">
                <a:latin typeface="+mn-lt"/>
              </a:rPr>
              <a:t> region of southwest France</a:t>
            </a:r>
            <a:endParaRPr kumimoji="0" lang="en-US" sz="1050" b="1" i="0" u="none" strike="noStrike" kern="0" cap="none" spc="0" normalizeH="0" baseline="0" noProof="0" dirty="0">
              <a:ln>
                <a:noFill/>
              </a:ln>
              <a:solidFill>
                <a:schemeClr val="tx1"/>
              </a:solidFill>
              <a:effectLst/>
              <a:uLnTx/>
              <a:uFillTx/>
              <a:latin typeface="+mn-lt"/>
            </a:endParaRPr>
          </a:p>
        </p:txBody>
      </p:sp>
      <p:pic>
        <p:nvPicPr>
          <p:cNvPr id="1026" name="Picture 2" descr="http://www.d.umn.edu/cla/faculty/troufs/anth1095/images/after_winter_spring_wheelbarrow2_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737" y="2473772"/>
            <a:ext cx="7232469" cy="41948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875002" y="1465108"/>
            <a:ext cx="7358062" cy="8925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lgn="ctr">
              <a:spcBef>
                <a:spcPct val="20000"/>
              </a:spcBef>
              <a:tabLst>
                <a:tab pos="0" algn="l"/>
              </a:tabLst>
              <a:defRPr/>
            </a:pPr>
            <a:r>
              <a:rPr lang="en-US" sz="2000" b="1" i="1" dirty="0"/>
              <a:t>Après </a:t>
            </a:r>
            <a:r>
              <a:rPr lang="en-US" sz="2000" b="1" i="1" dirty="0" err="1"/>
              <a:t>l'hiver</a:t>
            </a:r>
            <a:r>
              <a:rPr lang="en-US" sz="2000" b="1" i="1" dirty="0"/>
              <a:t>, le </a:t>
            </a:r>
            <a:r>
              <a:rPr lang="en-US" sz="2000" b="1" i="1" dirty="0" err="1"/>
              <a:t>printemps</a:t>
            </a:r>
            <a:br>
              <a:rPr lang="en-US" sz="2000" b="1" i="1" dirty="0"/>
            </a:br>
            <a:r>
              <a:rPr lang="en-US" sz="2000" b="1" dirty="0"/>
              <a:t>(</a:t>
            </a:r>
            <a:r>
              <a:rPr lang="en-US" sz="2000" b="1" i="1" dirty="0"/>
              <a:t>After Winter, Spring</a:t>
            </a:r>
            <a:r>
              <a:rPr lang="en-US" sz="2000" b="1" dirty="0"/>
              <a:t>)</a:t>
            </a:r>
            <a:br>
              <a:rPr lang="en-US" sz="2000" dirty="0"/>
            </a:br>
            <a:r>
              <a:rPr lang="en-US" sz="1200" dirty="0"/>
              <a:t>(74 min., 2013 [US Release Date: 2015])</a:t>
            </a:r>
            <a:endParaRPr kumimoji="0" lang="en-US" sz="12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2563490714"/>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4305" name="Rectangle 3"/>
          <p:cNvSpPr>
            <a:spLocks noGrp="1" noChangeArrowheads="1"/>
          </p:cNvSpPr>
          <p:nvPr>
            <p:ph type="subTitle" idx="4294967295"/>
          </p:nvPr>
        </p:nvSpPr>
        <p:spPr>
          <a:xfrm>
            <a:off x="900113" y="2562230"/>
            <a:ext cx="7315200" cy="2185214"/>
          </a:xfrm>
        </p:spPr>
        <p:txBody>
          <a:bodyPr>
            <a:spAutoFit/>
          </a:bodyPr>
          <a:lstStyle/>
          <a:p>
            <a:pPr marL="0" indent="0" algn="ctr" eaLnBrk="1" hangingPunct="1">
              <a:buFontTx/>
              <a:buNone/>
              <a:tabLst>
                <a:tab pos="57150" algn="l"/>
                <a:tab pos="2171700" algn="l"/>
                <a:tab pos="2628900" algn="l"/>
                <a:tab pos="3200400" algn="l"/>
                <a:tab pos="3657600" algn="l"/>
              </a:tabLst>
              <a:defRPr/>
            </a:pPr>
            <a:r>
              <a:rPr lang="en-US" b="1" dirty="0"/>
              <a:t>and items </a:t>
            </a:r>
            <a:r>
              <a:rPr lang="en-US" b="1" dirty="0">
                <a:solidFill>
                  <a:schemeClr val="accent5">
                    <a:lumMod val="90000"/>
                  </a:schemeClr>
                </a:solidFill>
              </a:rPr>
              <a:t>like “culture bound syndromes” </a:t>
            </a:r>
            <a:r>
              <a:rPr lang="en-US" b="1" dirty="0"/>
              <a:t>are compared with similar phenomena that are thought to be </a:t>
            </a:r>
            <a:r>
              <a:rPr lang="en-US" sz="4000" b="1" dirty="0">
                <a:solidFill>
                  <a:srgbClr val="FF0000"/>
                </a:solidFill>
              </a:rPr>
              <a:t>“universal” </a:t>
            </a:r>
            <a:r>
              <a:rPr lang="en-US" b="1" dirty="0"/>
              <a:t>. . . .</a:t>
            </a:r>
            <a:endParaRPr lang="en-US" sz="2800" b="1" dirty="0">
              <a:solidFill>
                <a:schemeClr val="bg1"/>
              </a:solidFill>
            </a:endParaRPr>
          </a:p>
        </p:txBody>
      </p:sp>
      <p:sp>
        <p:nvSpPr>
          <p:cNvPr id="258050" name="Rectangle 2"/>
          <p:cNvSpPr txBox="1">
            <a:spLocks noChangeArrowheads="1"/>
          </p:cNvSpPr>
          <p:nvPr/>
        </p:nvSpPr>
        <p:spPr bwMode="auto">
          <a:xfrm>
            <a:off x="457200" y="434975"/>
            <a:ext cx="8229600" cy="1143000"/>
          </a:xfrm>
          <a:prstGeom prst="rect">
            <a:avLst/>
          </a:prstGeom>
          <a:noFill/>
          <a:ln w="9525">
            <a:noFill/>
            <a:miter lim="800000"/>
            <a:headEnd/>
            <a:tailEnd/>
          </a:ln>
        </p:spPr>
        <p:txBody>
          <a:bodyPr anchor="ctr"/>
          <a:lstStyle/>
          <a:p>
            <a:pPr algn="ctr"/>
            <a:r>
              <a:rPr lang="en-US" sz="3200" b="1">
                <a:solidFill>
                  <a:srgbClr val="BADDE1"/>
                </a:solidFill>
              </a:rPr>
              <a:t>Main Characteristics</a:t>
            </a:r>
          </a:p>
        </p:txBody>
      </p:sp>
      <p:sp>
        <p:nvSpPr>
          <p:cNvPr id="258051" name="Rectangle 2"/>
          <p:cNvSpPr>
            <a:spLocks noChangeArrowheads="1"/>
          </p:cNvSpPr>
          <p:nvPr/>
        </p:nvSpPr>
        <p:spPr bwMode="auto">
          <a:xfrm>
            <a:off x="457200" y="369888"/>
            <a:ext cx="8229600" cy="411162"/>
          </a:xfrm>
          <a:prstGeom prst="rect">
            <a:avLst/>
          </a:prstGeom>
          <a:solidFill>
            <a:srgbClr val="FFFFFF"/>
          </a:solidFill>
          <a:ln w="9525">
            <a:noFill/>
            <a:miter lim="800000"/>
            <a:headEnd/>
            <a:tailEnd/>
          </a:ln>
        </p:spPr>
        <p:txBody>
          <a:bodyPr/>
          <a:lstStyle/>
          <a:p>
            <a:pPr algn="ctr"/>
            <a:r>
              <a:rPr lang="en-US" sz="2000">
                <a:solidFill>
                  <a:srgbClr val="BBE0E3"/>
                </a:solidFill>
              </a:rPr>
              <a:t>Compare . . .</a:t>
            </a:r>
            <a:endParaRPr lang="en-US" sz="2400">
              <a:solidFill>
                <a:srgbClr val="BBE0E3"/>
              </a:solidFill>
            </a:endParaRP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solidFill>
                  <a:srgbClr val="FF0000"/>
                </a:solidFill>
              </a:rPr>
              <a:t>holism</a:t>
            </a:r>
            <a:r>
              <a:rPr lang="en-US" dirty="0">
                <a:solidFill>
                  <a:srgbClr val="FF0000"/>
                </a:solidFill>
              </a:rPr>
              <a:t> </a:t>
            </a:r>
            <a:r>
              <a:rPr lang="en-US" sz="2400" dirty="0">
                <a:solidFill>
                  <a:srgbClr val="FF0000"/>
                </a:solidFill>
              </a:rPr>
              <a:t>as a primary theoretical goal</a:t>
            </a:r>
            <a:endParaRPr lang="en-US" dirty="0">
              <a:solidFill>
                <a:srgbClr val="FF0000"/>
              </a:solidFill>
            </a:endParaRPr>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6" name="Right Arrow 5"/>
          <p:cNvSpPr/>
          <p:nvPr/>
        </p:nvSpPr>
        <p:spPr bwMode="auto">
          <a:xfrm>
            <a:off x="332071" y="472512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2940589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FontTx/>
              <a:buAutoNum type="arabicPeriod" startAt="2"/>
              <a:tabLst>
                <a:tab pos="0" algn="l"/>
              </a:tabLst>
            </a:pPr>
            <a:r>
              <a:rPr lang="en-US" sz="4000" b="1" dirty="0">
                <a:solidFill>
                  <a:srgbClr val="FF0000"/>
                </a:solidFill>
              </a:rPr>
              <a:t>holism</a:t>
            </a:r>
            <a:r>
              <a:rPr lang="en-US" sz="4000" dirty="0">
                <a:solidFill>
                  <a:srgbClr val="000000"/>
                </a:solidFill>
              </a:rPr>
              <a:t> </a:t>
            </a:r>
            <a:br>
              <a:rPr lang="en-US" sz="4000" dirty="0">
                <a:solidFill>
                  <a:srgbClr val="000000"/>
                </a:solidFill>
              </a:rPr>
            </a:br>
            <a:r>
              <a:rPr lang="en-US" b="1" dirty="0">
                <a:solidFill>
                  <a:srgbClr val="000000"/>
                </a:solidFill>
              </a:rPr>
              <a:t>or the study of "humankind" as a whole, as a primary theoretical goal</a:t>
            </a:r>
            <a:endParaRPr lang="en-US" sz="4000" b="1" dirty="0">
              <a:solidFill>
                <a:srgbClr val="000000"/>
              </a:solidFill>
            </a:endParaRPr>
          </a:p>
          <a:p>
            <a:pPr marL="457200" indent="-457200" eaLnBrk="1" hangingPunct="1">
              <a:buAutoNum type="arabicPeriod" startAt="2"/>
              <a:tabLst>
                <a:tab pos="457200" algn="l"/>
              </a:tabLst>
            </a:pPr>
            <a:r>
              <a:rPr lang="en-US" sz="2400" b="1" dirty="0">
                <a:solidFill>
                  <a:schemeClr val="bg1">
                    <a:lumMod val="65000"/>
                  </a:schemeClr>
                </a:solidFill>
              </a:rPr>
              <a:t>fieldwork</a:t>
            </a:r>
            <a:r>
              <a:rPr lang="en-US" sz="2400" dirty="0">
                <a:solidFill>
                  <a:schemeClr val="bg1">
                    <a:lumMod val="65000"/>
                  </a:schemeClr>
                </a:solidFill>
              </a:rPr>
              <a:t> </a:t>
            </a:r>
            <a:r>
              <a:rPr lang="en-US" sz="1800" dirty="0">
                <a:solidFill>
                  <a:schemeClr val="bg1">
                    <a:lumMod val="65000"/>
                  </a:schemeClr>
                </a:solidFill>
              </a:rPr>
              <a:t>as a primary research technique</a:t>
            </a:r>
            <a:endParaRPr lang="en-US" sz="2400" b="1" dirty="0">
              <a:solidFill>
                <a:schemeClr val="bg1">
                  <a:lumMod val="65000"/>
                </a:schemeClr>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2817889"/>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171010" name="Rectangle 3"/>
          <p:cNvSpPr>
            <a:spLocks noChangeArrowheads="1"/>
          </p:cNvSpPr>
          <p:nvPr/>
        </p:nvSpPr>
        <p:spPr bwMode="auto">
          <a:xfrm>
            <a:off x="1320800" y="2412232"/>
            <a:ext cx="6502400" cy="683264"/>
          </a:xfrm>
          <a:prstGeom prst="rect">
            <a:avLst/>
          </a:prstGeom>
          <a:noFill/>
          <a:ln w="9525">
            <a:noFill/>
            <a:miter lim="800000"/>
            <a:headEnd/>
            <a:tailEnd/>
          </a:ln>
        </p:spPr>
        <p:txBody>
          <a:bodyPr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American Anthropology</a:t>
            </a:r>
          </a:p>
        </p:txBody>
      </p:sp>
      <p:sp>
        <p:nvSpPr>
          <p:cNvPr id="5" name="Rectangle 3"/>
          <p:cNvSpPr>
            <a:spLocks noChangeArrowheads="1"/>
          </p:cNvSpPr>
          <p:nvPr/>
        </p:nvSpPr>
        <p:spPr bwMode="auto">
          <a:xfrm>
            <a:off x="2404534" y="3124267"/>
            <a:ext cx="5147733" cy="3243965"/>
          </a:xfrm>
          <a:prstGeom prst="rect">
            <a:avLst/>
          </a:prstGeom>
          <a:noFill/>
          <a:ln w="9525">
            <a:noFill/>
            <a:miter lim="800000"/>
            <a:headEnd/>
            <a:tailEnd/>
          </a:ln>
        </p:spPr>
        <p:txBody>
          <a:bodyPr wrap="square" anchor="ctr">
            <a:spAutoFit/>
          </a:bodyPr>
          <a:lstStyle/>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000000"/>
                </a:solidFill>
                <a:effectLst/>
                <a:uLnTx/>
                <a:uFillTx/>
                <a:latin typeface="Verdana" pitchFamily="34" charset="0"/>
                <a:ea typeface="+mn-ea"/>
                <a:cs typeface="+mn-cs"/>
              </a:rPr>
              <a:t>cultural / social</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000000"/>
                </a:solidFill>
                <a:effectLst/>
                <a:uLnTx/>
                <a:uFillTx/>
                <a:latin typeface="Verdana" pitchFamily="34" charset="0"/>
                <a:ea typeface="+mn-ea"/>
                <a:cs typeface="+mn-cs"/>
              </a:rPr>
              <a:t>physical </a:t>
            </a: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(bio-physical) </a:t>
            </a:r>
            <a:endParaRPr kumimoji="1"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000000"/>
                </a:solidFill>
                <a:effectLst/>
                <a:uLnTx/>
                <a:uFillTx/>
                <a:latin typeface="Verdana" pitchFamily="34" charset="0"/>
                <a:ea typeface="+mn-ea"/>
                <a:cs typeface="+mn-cs"/>
              </a:rPr>
              <a:t>archaeology</a:t>
            </a:r>
          </a:p>
          <a:p>
            <a:pPr marL="0" marR="0" lvl="0" indent="347663" algn="l" defTabSz="914400" rtl="0" eaLnBrk="0" fontAlgn="base" latinLnBrk="0" hangingPunct="0">
              <a:lnSpc>
                <a:spcPct val="160000"/>
              </a:lnSpc>
              <a:spcBef>
                <a:spcPct val="0"/>
              </a:spcBef>
              <a:spcAft>
                <a:spcPct val="0"/>
              </a:spcAft>
              <a:buClrTx/>
              <a:buSzTx/>
              <a:buFontTx/>
              <a:buChar char="•"/>
              <a:tabLst>
                <a:tab pos="231775" algn="l"/>
              </a:tabLst>
              <a:defRPr/>
            </a:pPr>
            <a:r>
              <a:rPr kumimoji="1" lang="en-US" sz="3200" b="1" i="0" u="none" strike="noStrike" kern="1200" cap="none" spc="0" normalizeH="0" baseline="0" noProof="0" dirty="0">
                <a:ln>
                  <a:noFill/>
                </a:ln>
                <a:solidFill>
                  <a:srgbClr val="000000"/>
                </a:solidFill>
                <a:effectLst/>
                <a:uLnTx/>
                <a:uFillTx/>
                <a:latin typeface="Verdana" pitchFamily="34" charset="0"/>
                <a:ea typeface="+mn-ea"/>
                <a:cs typeface="+mn-cs"/>
              </a:rPr>
              <a:t>linguistics</a:t>
            </a:r>
          </a:p>
        </p:txBody>
      </p:sp>
      <p:sp>
        <p:nvSpPr>
          <p:cNvPr id="7" name="Rectangle 6"/>
          <p:cNvSpPr>
            <a:spLocks noChangeArrowheads="1"/>
          </p:cNvSpPr>
          <p:nvPr/>
        </p:nvSpPr>
        <p:spPr bwMode="auto">
          <a:xfrm>
            <a:off x="685800" y="1414016"/>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holism tries to put all of the pieces together . . .</a:t>
            </a:r>
          </a:p>
        </p:txBody>
      </p:sp>
    </p:spTree>
    <p:extLst>
      <p:ext uri="{BB962C8B-B14F-4D97-AF65-F5344CB8AC3E}">
        <p14:creationId xmlns:p14="http://schemas.microsoft.com/office/powerpoint/2010/main" val="294967986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4"/>
            <a:ext cx="6400800" cy="2086725"/>
          </a:xfrm>
        </p:spPr>
        <p:txBody>
          <a:bodyPr>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p>
          <a:p>
            <a:pPr marL="1257300" lvl="2" eaLnBrk="1" hangingPunct="1">
              <a:tabLst>
                <a:tab pos="685800" algn="l"/>
                <a:tab pos="1200150" algn="l"/>
              </a:tabLst>
            </a:pPr>
            <a:r>
              <a:rPr lang="en-US" sz="2800" b="1" dirty="0"/>
              <a:t>are groups of people sharing a common heritage </a:t>
            </a:r>
            <a:br>
              <a:rPr lang="en-US" sz="2800" b="1" dirty="0"/>
            </a:br>
            <a:r>
              <a:rPr lang="en-US" b="1" dirty="0"/>
              <a:t>(and usually a common language)</a:t>
            </a:r>
            <a:endParaRPr lang="en-US" sz="2800" b="1" dirty="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168513"/>
            <a:ext cx="6908800" cy="28007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 excellent example of trying to understand things </a:t>
            </a:r>
            <a:r>
              <a:rPr kumimoji="1" lang="en-US" sz="4400" b="1" i="0" u="none" strike="noStrike" kern="1200" cap="none" spc="0" normalizeH="0" baseline="0" noProof="0" dirty="0">
                <a:ln>
                  <a:noFill/>
                </a:ln>
                <a:solidFill>
                  <a:srgbClr val="FF0000"/>
                </a:solidFill>
                <a:effectLst/>
                <a:uLnTx/>
                <a:uFillTx/>
                <a:latin typeface="Arial" charset="0"/>
                <a:ea typeface="+mn-ea"/>
                <a:cs typeface="+mn-cs"/>
              </a:rPr>
              <a:t>holistically</a:t>
            </a:r>
            <a:r>
              <a:rPr kumimoji="1" lang="en-US" sz="4400" b="1" i="0" u="none" strike="noStrike" kern="1200" cap="none" spc="0" normalizeH="0" baseline="0" noProof="0" dirty="0">
                <a:ln>
                  <a:noFill/>
                </a:ln>
                <a:solidFill>
                  <a:srgbClr val="FFFFFF"/>
                </a:solidFill>
                <a:effectLst/>
                <a:uLnTx/>
                <a:uFillTx/>
                <a:latin typeface="Arial" charset="0"/>
                <a:ea typeface="+mn-ea"/>
                <a:cs typeface="+mn-cs"/>
              </a:rPr>
              <a:t> comes from Finland</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70946417"/>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89" y="264063"/>
            <a:ext cx="8229600" cy="634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522936"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pitchFamily="34" charset="0"/>
                <a:hlinkClick r:id="rId3"/>
              </a:rPr>
              <a:t>https://brightside.me/wonder-curiosities/finland-will-become-the-first-country-in-the-world-to-get-rid-of-all-school-subjects-259910/</a:t>
            </a:r>
            <a:endParaRPr kumimoji="1" lang="en-US" sz="800" dirty="0">
              <a:solidFill>
                <a:srgbClr val="FFFFFF"/>
              </a:solidFill>
              <a:latin typeface="Arial" pitchFamily="34" charset="0"/>
            </a:endParaRPr>
          </a:p>
        </p:txBody>
      </p:sp>
    </p:spTree>
    <p:extLst>
      <p:ext uri="{BB962C8B-B14F-4D97-AF65-F5344CB8AC3E}">
        <p14:creationId xmlns:p14="http://schemas.microsoft.com/office/powerpoint/2010/main" val="3578354429"/>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522936" y="6555253"/>
            <a:ext cx="605486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pitchFamily="34" charset="0"/>
                <a:hlinkClick r:id="rId2"/>
              </a:rPr>
              <a:t>https://brightside.me/wonder-curiosities/finland-will-become-the-first-country-in-the-world-to-get-rid-of-all-school-subjects-259910/</a:t>
            </a:r>
            <a:endParaRPr kumimoji="1" lang="en-US" sz="800" dirty="0">
              <a:solidFill>
                <a:srgbClr val="FFFFFF"/>
              </a:solidFill>
              <a:latin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9034"/>
            <a:ext cx="8382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bwMode="auto">
          <a:xfrm>
            <a:off x="87086" y="4238172"/>
            <a:ext cx="8810171" cy="2162629"/>
          </a:xfrm>
          <a:custGeom>
            <a:avLst/>
            <a:gdLst>
              <a:gd name="connsiteX0" fmla="*/ 4296228 w 8810171"/>
              <a:gd name="connsiteY0" fmla="*/ 2046514 h 2162629"/>
              <a:gd name="connsiteX1" fmla="*/ 4136571 w 8810171"/>
              <a:gd name="connsiteY1" fmla="*/ 2090057 h 2162629"/>
              <a:gd name="connsiteX2" fmla="*/ 4093028 w 8810171"/>
              <a:gd name="connsiteY2" fmla="*/ 2104571 h 2162629"/>
              <a:gd name="connsiteX3" fmla="*/ 4049485 w 8810171"/>
              <a:gd name="connsiteY3" fmla="*/ 2119086 h 2162629"/>
              <a:gd name="connsiteX4" fmla="*/ 3802743 w 8810171"/>
              <a:gd name="connsiteY4" fmla="*/ 2148114 h 2162629"/>
              <a:gd name="connsiteX5" fmla="*/ 3352800 w 8810171"/>
              <a:gd name="connsiteY5" fmla="*/ 2162629 h 2162629"/>
              <a:gd name="connsiteX6" fmla="*/ 2656114 w 8810171"/>
              <a:gd name="connsiteY6" fmla="*/ 2148114 h 2162629"/>
              <a:gd name="connsiteX7" fmla="*/ 2380343 w 8810171"/>
              <a:gd name="connsiteY7" fmla="*/ 2119086 h 2162629"/>
              <a:gd name="connsiteX8" fmla="*/ 1973943 w 8810171"/>
              <a:gd name="connsiteY8" fmla="*/ 2104571 h 2162629"/>
              <a:gd name="connsiteX9" fmla="*/ 1930400 w 8810171"/>
              <a:gd name="connsiteY9" fmla="*/ 2090057 h 2162629"/>
              <a:gd name="connsiteX10" fmla="*/ 1727200 w 8810171"/>
              <a:gd name="connsiteY10" fmla="*/ 2061029 h 2162629"/>
              <a:gd name="connsiteX11" fmla="*/ 1683657 w 8810171"/>
              <a:gd name="connsiteY11" fmla="*/ 2046514 h 2162629"/>
              <a:gd name="connsiteX12" fmla="*/ 1059543 w 8810171"/>
              <a:gd name="connsiteY12" fmla="*/ 2046514 h 2162629"/>
              <a:gd name="connsiteX13" fmla="*/ 377371 w 8810171"/>
              <a:gd name="connsiteY13" fmla="*/ 2046514 h 2162629"/>
              <a:gd name="connsiteX14" fmla="*/ 333828 w 8810171"/>
              <a:gd name="connsiteY14" fmla="*/ 2032000 h 2162629"/>
              <a:gd name="connsiteX15" fmla="*/ 261257 w 8810171"/>
              <a:gd name="connsiteY15" fmla="*/ 1959429 h 2162629"/>
              <a:gd name="connsiteX16" fmla="*/ 188685 w 8810171"/>
              <a:gd name="connsiteY16" fmla="*/ 1872343 h 2162629"/>
              <a:gd name="connsiteX17" fmla="*/ 145143 w 8810171"/>
              <a:gd name="connsiteY17" fmla="*/ 1741714 h 2162629"/>
              <a:gd name="connsiteX18" fmla="*/ 130628 w 8810171"/>
              <a:gd name="connsiteY18" fmla="*/ 1698171 h 2162629"/>
              <a:gd name="connsiteX19" fmla="*/ 101600 w 8810171"/>
              <a:gd name="connsiteY19" fmla="*/ 1654629 h 2162629"/>
              <a:gd name="connsiteX20" fmla="*/ 72571 w 8810171"/>
              <a:gd name="connsiteY20" fmla="*/ 1567543 h 2162629"/>
              <a:gd name="connsiteX21" fmla="*/ 58057 w 8810171"/>
              <a:gd name="connsiteY21" fmla="*/ 1524000 h 2162629"/>
              <a:gd name="connsiteX22" fmla="*/ 43543 w 8810171"/>
              <a:gd name="connsiteY22" fmla="*/ 1465943 h 2162629"/>
              <a:gd name="connsiteX23" fmla="*/ 14514 w 8810171"/>
              <a:gd name="connsiteY23" fmla="*/ 1306286 h 2162629"/>
              <a:gd name="connsiteX24" fmla="*/ 0 w 8810171"/>
              <a:gd name="connsiteY24" fmla="*/ 1190171 h 2162629"/>
              <a:gd name="connsiteX25" fmla="*/ 29028 w 8810171"/>
              <a:gd name="connsiteY25" fmla="*/ 725714 h 2162629"/>
              <a:gd name="connsiteX26" fmla="*/ 43543 w 8810171"/>
              <a:gd name="connsiteY26" fmla="*/ 667657 h 2162629"/>
              <a:gd name="connsiteX27" fmla="*/ 72571 w 8810171"/>
              <a:gd name="connsiteY27" fmla="*/ 551543 h 2162629"/>
              <a:gd name="connsiteX28" fmla="*/ 116114 w 8810171"/>
              <a:gd name="connsiteY28" fmla="*/ 522514 h 2162629"/>
              <a:gd name="connsiteX29" fmla="*/ 203200 w 8810171"/>
              <a:gd name="connsiteY29" fmla="*/ 464457 h 2162629"/>
              <a:gd name="connsiteX30" fmla="*/ 290285 w 8810171"/>
              <a:gd name="connsiteY30" fmla="*/ 406400 h 2162629"/>
              <a:gd name="connsiteX31" fmla="*/ 449943 w 8810171"/>
              <a:gd name="connsiteY31" fmla="*/ 362857 h 2162629"/>
              <a:gd name="connsiteX32" fmla="*/ 493485 w 8810171"/>
              <a:gd name="connsiteY32" fmla="*/ 348343 h 2162629"/>
              <a:gd name="connsiteX33" fmla="*/ 566057 w 8810171"/>
              <a:gd name="connsiteY33" fmla="*/ 333829 h 2162629"/>
              <a:gd name="connsiteX34" fmla="*/ 609600 w 8810171"/>
              <a:gd name="connsiteY34" fmla="*/ 319314 h 2162629"/>
              <a:gd name="connsiteX35" fmla="*/ 769257 w 8810171"/>
              <a:gd name="connsiteY35" fmla="*/ 304800 h 2162629"/>
              <a:gd name="connsiteX36" fmla="*/ 870857 w 8810171"/>
              <a:gd name="connsiteY36" fmla="*/ 275771 h 2162629"/>
              <a:gd name="connsiteX37" fmla="*/ 1016000 w 8810171"/>
              <a:gd name="connsiteY37" fmla="*/ 261257 h 2162629"/>
              <a:gd name="connsiteX38" fmla="*/ 1132114 w 8810171"/>
              <a:gd name="connsiteY38" fmla="*/ 246743 h 2162629"/>
              <a:gd name="connsiteX39" fmla="*/ 1277257 w 8810171"/>
              <a:gd name="connsiteY39" fmla="*/ 217714 h 2162629"/>
              <a:gd name="connsiteX40" fmla="*/ 2960914 w 8810171"/>
              <a:gd name="connsiteY40" fmla="*/ 203200 h 2162629"/>
              <a:gd name="connsiteX41" fmla="*/ 3251200 w 8810171"/>
              <a:gd name="connsiteY41" fmla="*/ 174171 h 2162629"/>
              <a:gd name="connsiteX42" fmla="*/ 3294743 w 8810171"/>
              <a:gd name="connsiteY42" fmla="*/ 159657 h 2162629"/>
              <a:gd name="connsiteX43" fmla="*/ 3468914 w 8810171"/>
              <a:gd name="connsiteY43" fmla="*/ 130629 h 2162629"/>
              <a:gd name="connsiteX44" fmla="*/ 3643085 w 8810171"/>
              <a:gd name="connsiteY44" fmla="*/ 116114 h 2162629"/>
              <a:gd name="connsiteX45" fmla="*/ 3918857 w 8810171"/>
              <a:gd name="connsiteY45" fmla="*/ 101600 h 2162629"/>
              <a:gd name="connsiteX46" fmla="*/ 4064000 w 8810171"/>
              <a:gd name="connsiteY46" fmla="*/ 87086 h 2162629"/>
              <a:gd name="connsiteX47" fmla="*/ 4310743 w 8810171"/>
              <a:gd name="connsiteY47" fmla="*/ 43543 h 2162629"/>
              <a:gd name="connsiteX48" fmla="*/ 4368800 w 8810171"/>
              <a:gd name="connsiteY48" fmla="*/ 29029 h 2162629"/>
              <a:gd name="connsiteX49" fmla="*/ 4615543 w 8810171"/>
              <a:gd name="connsiteY49" fmla="*/ 0 h 2162629"/>
              <a:gd name="connsiteX50" fmla="*/ 5225143 w 8810171"/>
              <a:gd name="connsiteY50" fmla="*/ 14514 h 2162629"/>
              <a:gd name="connsiteX51" fmla="*/ 5994400 w 8810171"/>
              <a:gd name="connsiteY51" fmla="*/ 29029 h 2162629"/>
              <a:gd name="connsiteX52" fmla="*/ 6066971 w 8810171"/>
              <a:gd name="connsiteY52" fmla="*/ 43543 h 2162629"/>
              <a:gd name="connsiteX53" fmla="*/ 6183085 w 8810171"/>
              <a:gd name="connsiteY53" fmla="*/ 58057 h 2162629"/>
              <a:gd name="connsiteX54" fmla="*/ 6226628 w 8810171"/>
              <a:gd name="connsiteY54" fmla="*/ 72571 h 2162629"/>
              <a:gd name="connsiteX55" fmla="*/ 6400800 w 8810171"/>
              <a:gd name="connsiteY55" fmla="*/ 101600 h 2162629"/>
              <a:gd name="connsiteX56" fmla="*/ 6531428 w 8810171"/>
              <a:gd name="connsiteY56" fmla="*/ 130629 h 2162629"/>
              <a:gd name="connsiteX57" fmla="*/ 6604000 w 8810171"/>
              <a:gd name="connsiteY57" fmla="*/ 145143 h 2162629"/>
              <a:gd name="connsiteX58" fmla="*/ 6662057 w 8810171"/>
              <a:gd name="connsiteY58" fmla="*/ 159657 h 2162629"/>
              <a:gd name="connsiteX59" fmla="*/ 6792685 w 8810171"/>
              <a:gd name="connsiteY59" fmla="*/ 174171 h 2162629"/>
              <a:gd name="connsiteX60" fmla="*/ 6908800 w 8810171"/>
              <a:gd name="connsiteY60" fmla="*/ 203200 h 2162629"/>
              <a:gd name="connsiteX61" fmla="*/ 7082971 w 8810171"/>
              <a:gd name="connsiteY61" fmla="*/ 232229 h 2162629"/>
              <a:gd name="connsiteX62" fmla="*/ 7199085 w 8810171"/>
              <a:gd name="connsiteY62" fmla="*/ 246743 h 2162629"/>
              <a:gd name="connsiteX63" fmla="*/ 7358743 w 8810171"/>
              <a:gd name="connsiteY63" fmla="*/ 275771 h 2162629"/>
              <a:gd name="connsiteX64" fmla="*/ 7692571 w 8810171"/>
              <a:gd name="connsiteY64" fmla="*/ 304800 h 2162629"/>
              <a:gd name="connsiteX65" fmla="*/ 7924800 w 8810171"/>
              <a:gd name="connsiteY65" fmla="*/ 348343 h 2162629"/>
              <a:gd name="connsiteX66" fmla="*/ 8084457 w 8810171"/>
              <a:gd name="connsiteY66" fmla="*/ 377371 h 2162629"/>
              <a:gd name="connsiteX67" fmla="*/ 8244114 w 8810171"/>
              <a:gd name="connsiteY67" fmla="*/ 391886 h 2162629"/>
              <a:gd name="connsiteX68" fmla="*/ 8316685 w 8810171"/>
              <a:gd name="connsiteY68" fmla="*/ 406400 h 2162629"/>
              <a:gd name="connsiteX69" fmla="*/ 8360228 w 8810171"/>
              <a:gd name="connsiteY69" fmla="*/ 420914 h 2162629"/>
              <a:gd name="connsiteX70" fmla="*/ 8548914 w 8810171"/>
              <a:gd name="connsiteY70" fmla="*/ 449943 h 2162629"/>
              <a:gd name="connsiteX71" fmla="*/ 8650514 w 8810171"/>
              <a:gd name="connsiteY71" fmla="*/ 522514 h 2162629"/>
              <a:gd name="connsiteX72" fmla="*/ 8723085 w 8810171"/>
              <a:gd name="connsiteY72" fmla="*/ 609600 h 2162629"/>
              <a:gd name="connsiteX73" fmla="*/ 8737600 w 8810171"/>
              <a:gd name="connsiteY73" fmla="*/ 653143 h 2162629"/>
              <a:gd name="connsiteX74" fmla="*/ 8766628 w 8810171"/>
              <a:gd name="connsiteY74" fmla="*/ 696686 h 2162629"/>
              <a:gd name="connsiteX75" fmla="*/ 8795657 w 8810171"/>
              <a:gd name="connsiteY75" fmla="*/ 783771 h 2162629"/>
              <a:gd name="connsiteX76" fmla="*/ 8810171 w 8810171"/>
              <a:gd name="connsiteY76" fmla="*/ 827314 h 2162629"/>
              <a:gd name="connsiteX77" fmla="*/ 8795657 w 8810171"/>
              <a:gd name="connsiteY77" fmla="*/ 1306286 h 2162629"/>
              <a:gd name="connsiteX78" fmla="*/ 8781143 w 8810171"/>
              <a:gd name="connsiteY78" fmla="*/ 1393371 h 2162629"/>
              <a:gd name="connsiteX79" fmla="*/ 8752114 w 8810171"/>
              <a:gd name="connsiteY79" fmla="*/ 1436914 h 2162629"/>
              <a:gd name="connsiteX80" fmla="*/ 8708571 w 8810171"/>
              <a:gd name="connsiteY80" fmla="*/ 1524000 h 2162629"/>
              <a:gd name="connsiteX81" fmla="*/ 8665028 w 8810171"/>
              <a:gd name="connsiteY81" fmla="*/ 1567543 h 2162629"/>
              <a:gd name="connsiteX82" fmla="*/ 8592457 w 8810171"/>
              <a:gd name="connsiteY82" fmla="*/ 1654629 h 2162629"/>
              <a:gd name="connsiteX83" fmla="*/ 8577943 w 8810171"/>
              <a:gd name="connsiteY83" fmla="*/ 1698171 h 2162629"/>
              <a:gd name="connsiteX84" fmla="*/ 8505371 w 8810171"/>
              <a:gd name="connsiteY84" fmla="*/ 1785257 h 2162629"/>
              <a:gd name="connsiteX85" fmla="*/ 8461828 w 8810171"/>
              <a:gd name="connsiteY85" fmla="*/ 1799771 h 2162629"/>
              <a:gd name="connsiteX86" fmla="*/ 8418285 w 8810171"/>
              <a:gd name="connsiteY86" fmla="*/ 1828800 h 2162629"/>
              <a:gd name="connsiteX87" fmla="*/ 8360228 w 8810171"/>
              <a:gd name="connsiteY87" fmla="*/ 1872343 h 2162629"/>
              <a:gd name="connsiteX88" fmla="*/ 8302171 w 8810171"/>
              <a:gd name="connsiteY88" fmla="*/ 1886857 h 2162629"/>
              <a:gd name="connsiteX89" fmla="*/ 8258628 w 8810171"/>
              <a:gd name="connsiteY89" fmla="*/ 1901371 h 2162629"/>
              <a:gd name="connsiteX90" fmla="*/ 8128000 w 8810171"/>
              <a:gd name="connsiteY90" fmla="*/ 1973943 h 2162629"/>
              <a:gd name="connsiteX91" fmla="*/ 8084457 w 8810171"/>
              <a:gd name="connsiteY91" fmla="*/ 2002971 h 2162629"/>
              <a:gd name="connsiteX92" fmla="*/ 8026400 w 8810171"/>
              <a:gd name="connsiteY92" fmla="*/ 2017486 h 2162629"/>
              <a:gd name="connsiteX93" fmla="*/ 7852228 w 8810171"/>
              <a:gd name="connsiteY93" fmla="*/ 2046514 h 2162629"/>
              <a:gd name="connsiteX94" fmla="*/ 7474857 w 8810171"/>
              <a:gd name="connsiteY94" fmla="*/ 2061029 h 2162629"/>
              <a:gd name="connsiteX95" fmla="*/ 7242628 w 8810171"/>
              <a:gd name="connsiteY95" fmla="*/ 2090057 h 2162629"/>
              <a:gd name="connsiteX96" fmla="*/ 7082971 w 8810171"/>
              <a:gd name="connsiteY96" fmla="*/ 2119086 h 2162629"/>
              <a:gd name="connsiteX97" fmla="*/ 6792685 w 8810171"/>
              <a:gd name="connsiteY97" fmla="*/ 2133600 h 2162629"/>
              <a:gd name="connsiteX98" fmla="*/ 5733143 w 8810171"/>
              <a:gd name="connsiteY98" fmla="*/ 2119086 h 2162629"/>
              <a:gd name="connsiteX99" fmla="*/ 5675085 w 8810171"/>
              <a:gd name="connsiteY99" fmla="*/ 2104571 h 2162629"/>
              <a:gd name="connsiteX100" fmla="*/ 5283200 w 8810171"/>
              <a:gd name="connsiteY100" fmla="*/ 2119086 h 2162629"/>
              <a:gd name="connsiteX101" fmla="*/ 4470400 w 8810171"/>
              <a:gd name="connsiteY101" fmla="*/ 2104571 h 2162629"/>
              <a:gd name="connsiteX102" fmla="*/ 4426857 w 8810171"/>
              <a:gd name="connsiteY102" fmla="*/ 2090057 h 2162629"/>
              <a:gd name="connsiteX103" fmla="*/ 4339771 w 8810171"/>
              <a:gd name="connsiteY103" fmla="*/ 2046514 h 2162629"/>
              <a:gd name="connsiteX104" fmla="*/ 4238171 w 8810171"/>
              <a:gd name="connsiteY104" fmla="*/ 2075543 h 216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810171" h="2162629">
                <a:moveTo>
                  <a:pt x="4296228" y="2046514"/>
                </a:moveTo>
                <a:cubicBezTo>
                  <a:pt x="4193652" y="2067030"/>
                  <a:pt x="4247061" y="2053228"/>
                  <a:pt x="4136571" y="2090057"/>
                </a:cubicBezTo>
                <a:lnTo>
                  <a:pt x="4093028" y="2104571"/>
                </a:lnTo>
                <a:cubicBezTo>
                  <a:pt x="4078514" y="2109409"/>
                  <a:pt x="4064631" y="2116922"/>
                  <a:pt x="4049485" y="2119086"/>
                </a:cubicBezTo>
                <a:cubicBezTo>
                  <a:pt x="3968391" y="2130671"/>
                  <a:pt x="3884371" y="2144132"/>
                  <a:pt x="3802743" y="2148114"/>
                </a:cubicBezTo>
                <a:cubicBezTo>
                  <a:pt x="3652862" y="2155425"/>
                  <a:pt x="3502781" y="2157791"/>
                  <a:pt x="3352800" y="2162629"/>
                </a:cubicBezTo>
                <a:lnTo>
                  <a:pt x="2656114" y="2148114"/>
                </a:lnTo>
                <a:cubicBezTo>
                  <a:pt x="2520187" y="2143427"/>
                  <a:pt x="2511713" y="2126187"/>
                  <a:pt x="2380343" y="2119086"/>
                </a:cubicBezTo>
                <a:cubicBezTo>
                  <a:pt x="2244988" y="2111769"/>
                  <a:pt x="2109410" y="2109409"/>
                  <a:pt x="1973943" y="2104571"/>
                </a:cubicBezTo>
                <a:cubicBezTo>
                  <a:pt x="1959429" y="2099733"/>
                  <a:pt x="1945335" y="2093376"/>
                  <a:pt x="1930400" y="2090057"/>
                </a:cubicBezTo>
                <a:cubicBezTo>
                  <a:pt x="1876589" y="2078099"/>
                  <a:pt x="1777417" y="2067306"/>
                  <a:pt x="1727200" y="2061029"/>
                </a:cubicBezTo>
                <a:cubicBezTo>
                  <a:pt x="1712686" y="2056191"/>
                  <a:pt x="1698803" y="2048678"/>
                  <a:pt x="1683657" y="2046514"/>
                </a:cubicBezTo>
                <a:cubicBezTo>
                  <a:pt x="1463410" y="2015050"/>
                  <a:pt x="1305909" y="2038815"/>
                  <a:pt x="1059543" y="2046514"/>
                </a:cubicBezTo>
                <a:cubicBezTo>
                  <a:pt x="778645" y="2086644"/>
                  <a:pt x="922312" y="2071860"/>
                  <a:pt x="377371" y="2046514"/>
                </a:cubicBezTo>
                <a:cubicBezTo>
                  <a:pt x="362088" y="2045803"/>
                  <a:pt x="348342" y="2036838"/>
                  <a:pt x="333828" y="2032000"/>
                </a:cubicBezTo>
                <a:cubicBezTo>
                  <a:pt x="253999" y="1978780"/>
                  <a:pt x="321733" y="2032000"/>
                  <a:pt x="261257" y="1959429"/>
                </a:cubicBezTo>
                <a:cubicBezTo>
                  <a:pt x="168126" y="1847672"/>
                  <a:pt x="260759" y="1980453"/>
                  <a:pt x="188685" y="1872343"/>
                </a:cubicBezTo>
                <a:lnTo>
                  <a:pt x="145143" y="1741714"/>
                </a:lnTo>
                <a:cubicBezTo>
                  <a:pt x="140305" y="1727200"/>
                  <a:pt x="139115" y="1710901"/>
                  <a:pt x="130628" y="1698171"/>
                </a:cubicBezTo>
                <a:cubicBezTo>
                  <a:pt x="120952" y="1683657"/>
                  <a:pt x="108685" y="1670569"/>
                  <a:pt x="101600" y="1654629"/>
                </a:cubicBezTo>
                <a:cubicBezTo>
                  <a:pt x="89173" y="1626667"/>
                  <a:pt x="82247" y="1596572"/>
                  <a:pt x="72571" y="1567543"/>
                </a:cubicBezTo>
                <a:cubicBezTo>
                  <a:pt x="67733" y="1553029"/>
                  <a:pt x="61768" y="1538843"/>
                  <a:pt x="58057" y="1524000"/>
                </a:cubicBezTo>
                <a:cubicBezTo>
                  <a:pt x="53219" y="1504648"/>
                  <a:pt x="47870" y="1485416"/>
                  <a:pt x="43543" y="1465943"/>
                </a:cubicBezTo>
                <a:cubicBezTo>
                  <a:pt x="33539" y="1420924"/>
                  <a:pt x="20818" y="1350413"/>
                  <a:pt x="14514" y="1306286"/>
                </a:cubicBezTo>
                <a:cubicBezTo>
                  <a:pt x="8998" y="1267672"/>
                  <a:pt x="4838" y="1228876"/>
                  <a:pt x="0" y="1190171"/>
                </a:cubicBezTo>
                <a:cubicBezTo>
                  <a:pt x="6087" y="1050156"/>
                  <a:pt x="6277" y="873591"/>
                  <a:pt x="29028" y="725714"/>
                </a:cubicBezTo>
                <a:cubicBezTo>
                  <a:pt x="32061" y="705998"/>
                  <a:pt x="39216" y="687130"/>
                  <a:pt x="43543" y="667657"/>
                </a:cubicBezTo>
                <a:cubicBezTo>
                  <a:pt x="44377" y="663904"/>
                  <a:pt x="60601" y="566506"/>
                  <a:pt x="72571" y="551543"/>
                </a:cubicBezTo>
                <a:cubicBezTo>
                  <a:pt x="83468" y="537921"/>
                  <a:pt x="102713" y="533681"/>
                  <a:pt x="116114" y="522514"/>
                </a:cubicBezTo>
                <a:cubicBezTo>
                  <a:pt x="270728" y="393669"/>
                  <a:pt x="65460" y="540979"/>
                  <a:pt x="203200" y="464457"/>
                </a:cubicBezTo>
                <a:cubicBezTo>
                  <a:pt x="233697" y="447514"/>
                  <a:pt x="257188" y="417433"/>
                  <a:pt x="290285" y="406400"/>
                </a:cubicBezTo>
                <a:cubicBezTo>
                  <a:pt x="477107" y="344125"/>
                  <a:pt x="285825" y="403886"/>
                  <a:pt x="449943" y="362857"/>
                </a:cubicBezTo>
                <a:cubicBezTo>
                  <a:pt x="464785" y="359146"/>
                  <a:pt x="478643" y="352054"/>
                  <a:pt x="493485" y="348343"/>
                </a:cubicBezTo>
                <a:cubicBezTo>
                  <a:pt x="517418" y="342360"/>
                  <a:pt x="542124" y="339812"/>
                  <a:pt x="566057" y="333829"/>
                </a:cubicBezTo>
                <a:cubicBezTo>
                  <a:pt x="580900" y="330118"/>
                  <a:pt x="594454" y="321478"/>
                  <a:pt x="609600" y="319314"/>
                </a:cubicBezTo>
                <a:cubicBezTo>
                  <a:pt x="662501" y="311757"/>
                  <a:pt x="716038" y="309638"/>
                  <a:pt x="769257" y="304800"/>
                </a:cubicBezTo>
                <a:cubicBezTo>
                  <a:pt x="800269" y="294463"/>
                  <a:pt x="838970" y="280326"/>
                  <a:pt x="870857" y="275771"/>
                </a:cubicBezTo>
                <a:cubicBezTo>
                  <a:pt x="918991" y="268895"/>
                  <a:pt x="967675" y="266626"/>
                  <a:pt x="1016000" y="261257"/>
                </a:cubicBezTo>
                <a:cubicBezTo>
                  <a:pt x="1054767" y="256950"/>
                  <a:pt x="1093409" y="251581"/>
                  <a:pt x="1132114" y="246743"/>
                </a:cubicBezTo>
                <a:cubicBezTo>
                  <a:pt x="1187265" y="228360"/>
                  <a:pt x="1207128" y="218854"/>
                  <a:pt x="1277257" y="217714"/>
                </a:cubicBezTo>
                <a:lnTo>
                  <a:pt x="2960914" y="203200"/>
                </a:lnTo>
                <a:cubicBezTo>
                  <a:pt x="3145902" y="166203"/>
                  <a:pt x="2887705" y="214560"/>
                  <a:pt x="3251200" y="174171"/>
                </a:cubicBezTo>
                <a:cubicBezTo>
                  <a:pt x="3266406" y="172481"/>
                  <a:pt x="3279741" y="162657"/>
                  <a:pt x="3294743" y="159657"/>
                </a:cubicBezTo>
                <a:cubicBezTo>
                  <a:pt x="3352458" y="148114"/>
                  <a:pt x="3410260" y="135517"/>
                  <a:pt x="3468914" y="130629"/>
                </a:cubicBezTo>
                <a:lnTo>
                  <a:pt x="3643085" y="116114"/>
                </a:lnTo>
                <a:cubicBezTo>
                  <a:pt x="3734945" y="110187"/>
                  <a:pt x="3827024" y="107933"/>
                  <a:pt x="3918857" y="101600"/>
                </a:cubicBezTo>
                <a:cubicBezTo>
                  <a:pt x="3967364" y="98255"/>
                  <a:pt x="4015619" y="91924"/>
                  <a:pt x="4064000" y="87086"/>
                </a:cubicBezTo>
                <a:cubicBezTo>
                  <a:pt x="4222617" y="47431"/>
                  <a:pt x="4140462" y="62463"/>
                  <a:pt x="4310743" y="43543"/>
                </a:cubicBezTo>
                <a:cubicBezTo>
                  <a:pt x="4330095" y="38705"/>
                  <a:pt x="4349124" y="32308"/>
                  <a:pt x="4368800" y="29029"/>
                </a:cubicBezTo>
                <a:cubicBezTo>
                  <a:pt x="4408719" y="22376"/>
                  <a:pt x="4580556" y="3887"/>
                  <a:pt x="4615543" y="0"/>
                </a:cubicBezTo>
                <a:lnTo>
                  <a:pt x="5225143" y="14514"/>
                </a:lnTo>
                <a:lnTo>
                  <a:pt x="5994400" y="29029"/>
                </a:lnTo>
                <a:cubicBezTo>
                  <a:pt x="6019055" y="29879"/>
                  <a:pt x="6042588" y="39792"/>
                  <a:pt x="6066971" y="43543"/>
                </a:cubicBezTo>
                <a:cubicBezTo>
                  <a:pt x="6105523" y="49474"/>
                  <a:pt x="6144380" y="53219"/>
                  <a:pt x="6183085" y="58057"/>
                </a:cubicBezTo>
                <a:cubicBezTo>
                  <a:pt x="6197599" y="62895"/>
                  <a:pt x="6211785" y="68860"/>
                  <a:pt x="6226628" y="72571"/>
                </a:cubicBezTo>
                <a:cubicBezTo>
                  <a:pt x="6295050" y="89677"/>
                  <a:pt x="6327053" y="89309"/>
                  <a:pt x="6400800" y="101600"/>
                </a:cubicBezTo>
                <a:cubicBezTo>
                  <a:pt x="6488370" y="116195"/>
                  <a:pt x="6453127" y="113229"/>
                  <a:pt x="6531428" y="130629"/>
                </a:cubicBezTo>
                <a:cubicBezTo>
                  <a:pt x="6555510" y="135981"/>
                  <a:pt x="6579918" y="139792"/>
                  <a:pt x="6604000" y="145143"/>
                </a:cubicBezTo>
                <a:cubicBezTo>
                  <a:pt x="6623473" y="149470"/>
                  <a:pt x="6642341" y="156624"/>
                  <a:pt x="6662057" y="159657"/>
                </a:cubicBezTo>
                <a:cubicBezTo>
                  <a:pt x="6705358" y="166319"/>
                  <a:pt x="6749142" y="169333"/>
                  <a:pt x="6792685" y="174171"/>
                </a:cubicBezTo>
                <a:cubicBezTo>
                  <a:pt x="6831390" y="183847"/>
                  <a:pt x="6869447" y="196641"/>
                  <a:pt x="6908800" y="203200"/>
                </a:cubicBezTo>
                <a:cubicBezTo>
                  <a:pt x="6966857" y="212876"/>
                  <a:pt x="7024568" y="224929"/>
                  <a:pt x="7082971" y="232229"/>
                </a:cubicBezTo>
                <a:cubicBezTo>
                  <a:pt x="7121676" y="237067"/>
                  <a:pt x="7160533" y="240812"/>
                  <a:pt x="7199085" y="246743"/>
                </a:cubicBezTo>
                <a:cubicBezTo>
                  <a:pt x="7266560" y="257124"/>
                  <a:pt x="7287828" y="269017"/>
                  <a:pt x="7358743" y="275771"/>
                </a:cubicBezTo>
                <a:cubicBezTo>
                  <a:pt x="7513212" y="290483"/>
                  <a:pt x="7559076" y="282551"/>
                  <a:pt x="7692571" y="304800"/>
                </a:cubicBezTo>
                <a:cubicBezTo>
                  <a:pt x="7770258" y="317748"/>
                  <a:pt x="7847358" y="334002"/>
                  <a:pt x="7924800" y="348343"/>
                </a:cubicBezTo>
                <a:cubicBezTo>
                  <a:pt x="7977987" y="358192"/>
                  <a:pt x="8030588" y="372474"/>
                  <a:pt x="8084457" y="377371"/>
                </a:cubicBezTo>
                <a:lnTo>
                  <a:pt x="8244114" y="391886"/>
                </a:lnTo>
                <a:cubicBezTo>
                  <a:pt x="8268304" y="396724"/>
                  <a:pt x="8292752" y="400417"/>
                  <a:pt x="8316685" y="406400"/>
                </a:cubicBezTo>
                <a:cubicBezTo>
                  <a:pt x="8331528" y="410111"/>
                  <a:pt x="8345293" y="417595"/>
                  <a:pt x="8360228" y="420914"/>
                </a:cubicBezTo>
                <a:cubicBezTo>
                  <a:pt x="8396491" y="428972"/>
                  <a:pt x="8516489" y="445311"/>
                  <a:pt x="8548914" y="449943"/>
                </a:cubicBezTo>
                <a:cubicBezTo>
                  <a:pt x="8662128" y="563157"/>
                  <a:pt x="8516785" y="426994"/>
                  <a:pt x="8650514" y="522514"/>
                </a:cubicBezTo>
                <a:cubicBezTo>
                  <a:pt x="8675482" y="540348"/>
                  <a:pt x="8708939" y="581308"/>
                  <a:pt x="8723085" y="609600"/>
                </a:cubicBezTo>
                <a:cubicBezTo>
                  <a:pt x="8729927" y="623284"/>
                  <a:pt x="8730758" y="639459"/>
                  <a:pt x="8737600" y="653143"/>
                </a:cubicBezTo>
                <a:cubicBezTo>
                  <a:pt x="8745401" y="668745"/>
                  <a:pt x="8759543" y="680746"/>
                  <a:pt x="8766628" y="696686"/>
                </a:cubicBezTo>
                <a:cubicBezTo>
                  <a:pt x="8779055" y="724647"/>
                  <a:pt x="8785981" y="754743"/>
                  <a:pt x="8795657" y="783771"/>
                </a:cubicBezTo>
                <a:lnTo>
                  <a:pt x="8810171" y="827314"/>
                </a:lnTo>
                <a:cubicBezTo>
                  <a:pt x="8805333" y="986971"/>
                  <a:pt x="8803837" y="1146765"/>
                  <a:pt x="8795657" y="1306286"/>
                </a:cubicBezTo>
                <a:cubicBezTo>
                  <a:pt x="8794150" y="1335676"/>
                  <a:pt x="8790449" y="1365452"/>
                  <a:pt x="8781143" y="1393371"/>
                </a:cubicBezTo>
                <a:cubicBezTo>
                  <a:pt x="8775627" y="1409920"/>
                  <a:pt x="8761790" y="1422400"/>
                  <a:pt x="8752114" y="1436914"/>
                </a:cubicBezTo>
                <a:cubicBezTo>
                  <a:pt x="8737567" y="1480555"/>
                  <a:pt x="8739835" y="1486484"/>
                  <a:pt x="8708571" y="1524000"/>
                </a:cubicBezTo>
                <a:cubicBezTo>
                  <a:pt x="8695430" y="1539769"/>
                  <a:pt x="8678169" y="1551774"/>
                  <a:pt x="8665028" y="1567543"/>
                </a:cubicBezTo>
                <a:cubicBezTo>
                  <a:pt x="8563992" y="1688787"/>
                  <a:pt x="8719669" y="1527417"/>
                  <a:pt x="8592457" y="1654629"/>
                </a:cubicBezTo>
                <a:cubicBezTo>
                  <a:pt x="8587619" y="1669143"/>
                  <a:pt x="8584785" y="1684487"/>
                  <a:pt x="8577943" y="1698171"/>
                </a:cubicBezTo>
                <a:cubicBezTo>
                  <a:pt x="8564556" y="1724945"/>
                  <a:pt x="8529445" y="1769207"/>
                  <a:pt x="8505371" y="1785257"/>
                </a:cubicBezTo>
                <a:cubicBezTo>
                  <a:pt x="8492641" y="1793744"/>
                  <a:pt x="8476342" y="1794933"/>
                  <a:pt x="8461828" y="1799771"/>
                </a:cubicBezTo>
                <a:cubicBezTo>
                  <a:pt x="8447314" y="1809447"/>
                  <a:pt x="8432480" y="1818661"/>
                  <a:pt x="8418285" y="1828800"/>
                </a:cubicBezTo>
                <a:cubicBezTo>
                  <a:pt x="8398600" y="1842860"/>
                  <a:pt x="8381865" y="1861525"/>
                  <a:pt x="8360228" y="1872343"/>
                </a:cubicBezTo>
                <a:cubicBezTo>
                  <a:pt x="8342386" y="1881264"/>
                  <a:pt x="8321351" y="1881377"/>
                  <a:pt x="8302171" y="1886857"/>
                </a:cubicBezTo>
                <a:cubicBezTo>
                  <a:pt x="8287460" y="1891060"/>
                  <a:pt x="8273142" y="1896533"/>
                  <a:pt x="8258628" y="1901371"/>
                </a:cubicBezTo>
                <a:cubicBezTo>
                  <a:pt x="7984078" y="2084409"/>
                  <a:pt x="8281267" y="1897311"/>
                  <a:pt x="8128000" y="1973943"/>
                </a:cubicBezTo>
                <a:cubicBezTo>
                  <a:pt x="8112398" y="1981744"/>
                  <a:pt x="8100490" y="1996099"/>
                  <a:pt x="8084457" y="2002971"/>
                </a:cubicBezTo>
                <a:cubicBezTo>
                  <a:pt x="8066122" y="2010829"/>
                  <a:pt x="8045580" y="2012006"/>
                  <a:pt x="8026400" y="2017486"/>
                </a:cubicBezTo>
                <a:cubicBezTo>
                  <a:pt x="7935592" y="2043431"/>
                  <a:pt x="8014391" y="2037247"/>
                  <a:pt x="7852228" y="2046514"/>
                </a:cubicBezTo>
                <a:cubicBezTo>
                  <a:pt x="7726550" y="2053696"/>
                  <a:pt x="7600647" y="2056191"/>
                  <a:pt x="7474857" y="2061029"/>
                </a:cubicBezTo>
                <a:cubicBezTo>
                  <a:pt x="7374806" y="2071034"/>
                  <a:pt x="7332659" y="2072051"/>
                  <a:pt x="7242628" y="2090057"/>
                </a:cubicBezTo>
                <a:cubicBezTo>
                  <a:pt x="7153804" y="2107821"/>
                  <a:pt x="7200164" y="2110405"/>
                  <a:pt x="7082971" y="2119086"/>
                </a:cubicBezTo>
                <a:cubicBezTo>
                  <a:pt x="6986353" y="2126243"/>
                  <a:pt x="6889447" y="2128762"/>
                  <a:pt x="6792685" y="2133600"/>
                </a:cubicBezTo>
                <a:lnTo>
                  <a:pt x="5733143" y="2119086"/>
                </a:lnTo>
                <a:cubicBezTo>
                  <a:pt x="5713201" y="2118568"/>
                  <a:pt x="5695033" y="2104571"/>
                  <a:pt x="5675085" y="2104571"/>
                </a:cubicBezTo>
                <a:cubicBezTo>
                  <a:pt x="5544367" y="2104571"/>
                  <a:pt x="5413828" y="2114248"/>
                  <a:pt x="5283200" y="2119086"/>
                </a:cubicBezTo>
                <a:lnTo>
                  <a:pt x="4470400" y="2104571"/>
                </a:lnTo>
                <a:cubicBezTo>
                  <a:pt x="4455109" y="2104053"/>
                  <a:pt x="4440541" y="2096899"/>
                  <a:pt x="4426857" y="2090057"/>
                </a:cubicBezTo>
                <a:cubicBezTo>
                  <a:pt x="4314303" y="2033781"/>
                  <a:pt x="4449225" y="2083000"/>
                  <a:pt x="4339771" y="2046514"/>
                </a:cubicBezTo>
                <a:cubicBezTo>
                  <a:pt x="4256592" y="2063151"/>
                  <a:pt x="4289265" y="2049997"/>
                  <a:pt x="4238171" y="2075543"/>
                </a:cubicBezTo>
              </a:path>
            </a:pathLst>
          </a:custGeom>
          <a:noFill/>
          <a:ln w="762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extLst>
      <p:ext uri="{BB962C8B-B14F-4D97-AF65-F5344CB8AC3E}">
        <p14:creationId xmlns:p14="http://schemas.microsoft.com/office/powerpoint/2010/main" val="3553539997"/>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501446" y="1584179"/>
            <a:ext cx="8150942" cy="453970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 Anthropology</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800" b="1" i="0" u="none" strike="noStrike" kern="1200" cap="none" spc="0" normalizeH="0" baseline="0" noProof="0" dirty="0">
                <a:ln>
                  <a:noFill/>
                </a:ln>
                <a:solidFill>
                  <a:srgbClr val="FF0000"/>
                </a:solidFill>
                <a:effectLst/>
                <a:uLnTx/>
                <a:uFillTx/>
                <a:latin typeface="Arial" charset="0"/>
                <a:ea typeface="+mn-ea"/>
                <a:cs typeface="+mn-cs"/>
              </a:rPr>
              <a:t>HOLISM</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involves all four levels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all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the physical and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cultural (or behavioral)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components combined . . .</a:t>
            </a:r>
          </a:p>
        </p:txBody>
      </p:sp>
    </p:spTree>
    <p:extLst>
      <p:ext uri="{BB962C8B-B14F-4D97-AF65-F5344CB8AC3E}">
        <p14:creationId xmlns:p14="http://schemas.microsoft.com/office/powerpoint/2010/main" val="3921614817"/>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3604702"/>
            <a:ext cx="6908800" cy="820674"/>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rPr>
              <a:t>A simple example . . .</a:t>
            </a:r>
            <a:endParaRPr kumimoji="1" lang="en-US" sz="4400" b="1" dirty="0">
              <a:solidFill>
                <a:srgbClr val="FFFFFF"/>
              </a:solidFill>
            </a:endParaRPr>
          </a:p>
        </p:txBody>
      </p:sp>
    </p:spTree>
    <p:extLst>
      <p:ext uri="{BB962C8B-B14F-4D97-AF65-F5344CB8AC3E}">
        <p14:creationId xmlns:p14="http://schemas.microsoft.com/office/powerpoint/2010/main" val="47296274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614363"/>
            <a:ext cx="794385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91859"/>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solidFill>
                <a:latin typeface="Verdana" pitchFamily="34" charset="0"/>
              </a:rPr>
              <a:t>Is it good to feed the winter birds?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5213284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rPr>
              <a:t>A simple answer . . .</a:t>
            </a:r>
            <a:endParaRPr kumimoji="1" lang="en-US" sz="4400" b="1" dirty="0">
              <a:solidFill>
                <a:srgbClr val="FFFFFF"/>
              </a:solidFill>
            </a:endParaRPr>
          </a:p>
        </p:txBody>
      </p:sp>
    </p:spTree>
    <p:extLst>
      <p:ext uri="{BB962C8B-B14F-4D97-AF65-F5344CB8AC3E}">
        <p14:creationId xmlns:p14="http://schemas.microsoft.com/office/powerpoint/2010/main" val="1482769294"/>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239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FFFFFF"/>
                </a:solidFill>
                <a:latin typeface="Verdana" pitchFamily="34" charset="0"/>
              </a:rPr>
              <a:t>Yes . . .</a:t>
            </a:r>
          </a:p>
          <a:p>
            <a:pPr algn="ctr" eaLnBrk="0" hangingPunct="0">
              <a:lnSpc>
                <a:spcPct val="120000"/>
              </a:lnSpc>
            </a:pPr>
            <a:endParaRPr kumimoji="1" lang="en-US" sz="4000" b="1" dirty="0">
              <a:solidFill>
                <a:srgbClr val="FFFFFF"/>
              </a:solidFill>
              <a:latin typeface="Verdana" pitchFamily="34" charset="0"/>
            </a:endParaRPr>
          </a:p>
          <a:p>
            <a:pPr algn="ctr" eaLnBrk="0" hangingPunct="0">
              <a:lnSpc>
                <a:spcPct val="120000"/>
              </a:lnSpc>
            </a:pPr>
            <a:r>
              <a:rPr kumimoji="1" lang="en-US" sz="3200" b="1" dirty="0">
                <a:solidFill>
                  <a:srgbClr val="FFFFFF"/>
                </a:solidFill>
                <a:latin typeface="Verdana" pitchFamily="34" charset="0"/>
              </a:rPr>
              <a:t>for the reasons one might suspect . . .</a:t>
            </a:r>
          </a:p>
        </p:txBody>
      </p:sp>
      <p:sp>
        <p:nvSpPr>
          <p:cNvPr id="9"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853428019"/>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2379585"/>
            <a:ext cx="7668684" cy="3891450"/>
          </a:xfrm>
          <a:prstGeom prst="rect">
            <a:avLst/>
          </a:prstGeom>
          <a:noFill/>
          <a:ln w="9525">
            <a:noFill/>
            <a:miter lim="800000"/>
            <a:headEnd/>
            <a:tailEnd/>
          </a:ln>
        </p:spPr>
        <p:txBody>
          <a:bodyPr wrap="square" anchor="ctr">
            <a:spAutoFit/>
          </a:bodyPr>
          <a:lstStyle/>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More than 40 percent of U.S. households feed their backyard birds, and in the United Kingdom, the rate is as high as 75 percent.</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A study conducted during winter in Wisconsin showed that black-capped chickadees with access to bird seed had a much higher overwinter survival rate (69 percent) as compared to those without access to human-provided seed (37 percent survival</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Furthermore, some studies have shown that birds making it through the winter in better physical condition see those benefits carry over into the nesting season</a:t>
            </a:r>
            <a:br>
              <a:rPr kumimoji="1" lang="en-US" sz="1200" b="1" dirty="0">
                <a:solidFill>
                  <a:srgbClr val="FFFFFF"/>
                </a:solidFill>
                <a:latin typeface="Verdana" pitchFamily="34" charset="0"/>
              </a:rPr>
            </a:br>
            <a:endParaRPr kumimoji="1" lang="en-US" sz="1200" b="1" dirty="0">
              <a:solidFill>
                <a:srgbClr val="FFFFFF"/>
              </a:solidFill>
              <a:latin typeface="Verdana" pitchFamily="34" charset="0"/>
            </a:endParaRPr>
          </a:p>
          <a:p>
            <a:pPr marL="228600" indent="-228600" eaLnBrk="0" hangingPunct="0">
              <a:lnSpc>
                <a:spcPct val="160000"/>
              </a:lnSpc>
              <a:buFontTx/>
              <a:buChar char="•"/>
              <a:tabLst>
                <a:tab pos="231775" algn="l"/>
              </a:tabLst>
              <a:defRPr/>
            </a:pPr>
            <a:r>
              <a:rPr kumimoji="1" lang="en-US" sz="1200" b="1" dirty="0">
                <a:solidFill>
                  <a:srgbClr val="FFFFFF"/>
                </a:solidFill>
                <a:latin typeface="Verdana" pitchFamily="34" charset="0"/>
              </a:rPr>
              <a:t>Bird feeding produces significantly earlier egg laying dates, larger clutches of eggs, higher chick weights and higher overall breeding success across a wide range of bird species</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16915164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2"/>
            <a:ext cx="4514850" cy="2702278"/>
          </a:xfrm>
        </p:spPr>
        <p:txBody>
          <a:bodyPr wrap="square">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endParaRPr lang="en-US" sz="4000" b="1" dirty="0"/>
          </a:p>
          <a:p>
            <a:pPr marL="1257300" lvl="2" eaLnBrk="1" hangingPunct="1">
              <a:lnSpc>
                <a:spcPct val="200000"/>
              </a:lnSpc>
              <a:tabLst>
                <a:tab pos="685800" algn="l"/>
                <a:tab pos="1200150" algn="l"/>
              </a:tabLst>
            </a:pPr>
            <a:r>
              <a:rPr lang="en-US" sz="2800" b="1" dirty="0"/>
              <a:t>are “integrated”</a:t>
            </a:r>
          </a:p>
          <a:p>
            <a:pPr marL="114300" lvl="2" indent="-114300" algn="ctr" eaLnBrk="1" hangingPunct="1">
              <a:buNone/>
            </a:pPr>
            <a:r>
              <a:rPr lang="en-US" sz="2000" b="1" dirty="0"/>
              <a:t>	-- an idea that was pioneered and emphasized by the “pioneer” anthropologist Ruth Benedict</a:t>
            </a:r>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pic>
        <p:nvPicPr>
          <p:cNvPr id="6"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8" name="Rectangle 6"/>
          <p:cNvSpPr>
            <a:spLocks noChangeArrowheads="1"/>
          </p:cNvSpPr>
          <p:nvPr/>
        </p:nvSpPr>
        <p:spPr bwMode="auto">
          <a:xfrm>
            <a:off x="5624532"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latin typeface="Arial" pitchFamily="34" charset="0"/>
              </a:rPr>
              <a:t>Ruth Fulton Benedict</a:t>
            </a:r>
            <a:r>
              <a:rPr lang="en-US" sz="1200" dirty="0">
                <a:solidFill>
                  <a:srgbClr val="000000"/>
                </a:solidFill>
                <a:latin typeface="Arial" pitchFamily="34" charset="0"/>
              </a:rPr>
              <a:t> </a:t>
            </a:r>
          </a:p>
          <a:p>
            <a:pPr algn="ctr"/>
            <a:r>
              <a:rPr lang="en-US" sz="1200" dirty="0">
                <a:solidFill>
                  <a:srgbClr val="000000"/>
                </a:solidFill>
                <a:latin typeface="Arial" pitchFamily="34" charset="0"/>
              </a:rPr>
              <a:t>1887-1948</a:t>
            </a:r>
          </a:p>
          <a:p>
            <a:pPr algn="ctr"/>
            <a:r>
              <a:rPr lang="en-US" sz="1200" i="1" dirty="0">
                <a:solidFill>
                  <a:srgbClr val="000000"/>
                </a:solidFill>
                <a:latin typeface="Arial" pitchFamily="34" charset="0"/>
              </a:rPr>
              <a:t>Patterns of Culture</a:t>
            </a:r>
          </a:p>
          <a:p>
            <a:pPr algn="ctr"/>
            <a:r>
              <a:rPr lang="en-US" sz="1200" dirty="0">
                <a:solidFill>
                  <a:srgbClr val="000000"/>
                </a:solidFill>
                <a:latin typeface="Arial" pitchFamily="34" charset="0"/>
              </a:rPr>
              <a:t>1934</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br>
              <a:rPr kumimoji="1" lang="en-US" sz="2800" b="1" dirty="0">
                <a:solidFill>
                  <a:srgbClr val="FFFFFF">
                    <a:lumMod val="65000"/>
                  </a:srgbClr>
                </a:solidFill>
                <a:latin typeface="Verdana" pitchFamily="34" charset="0"/>
              </a:rPr>
            </a:br>
            <a:endParaRPr kumimoji="1" lang="en-US" sz="2800" b="1" dirty="0">
              <a:solidFill>
                <a:srgbClr val="FFFFFF">
                  <a:lumMod val="65000"/>
                </a:srgbClr>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Yes . . .</a:t>
            </a:r>
          </a:p>
          <a:p>
            <a:pPr algn="ctr" eaLnBrk="0" hangingPunct="0">
              <a:lnSpc>
                <a:spcPct val="120000"/>
              </a:lnSpc>
            </a:pPr>
            <a:endParaRPr kumimoji="1" lang="en-US" sz="4000" b="1" dirty="0">
              <a:solidFill>
                <a:srgbClr val="0C0600"/>
              </a:solidFill>
              <a:latin typeface="Verdana" pitchFamily="34" charset="0"/>
            </a:endParaRPr>
          </a:p>
          <a:p>
            <a:pPr algn="ctr" eaLnBrk="0" hangingPunct="0">
              <a:lnSpc>
                <a:spcPct val="120000"/>
              </a:lnSpc>
            </a:pPr>
            <a:r>
              <a:rPr kumimoji="1" lang="en-US" sz="4000" b="1" dirty="0">
                <a:solidFill>
                  <a:srgbClr val="0C0600"/>
                </a:solidFill>
                <a:latin typeface="Verdana" pitchFamily="34" charset="0"/>
              </a:rPr>
              <a:t>for the reasons one might suspect . . .</a:t>
            </a:r>
          </a:p>
        </p:txBody>
      </p:sp>
      <p:sp>
        <p:nvSpPr>
          <p:cNvPr id="9"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
        <p:nvSpPr>
          <p:cNvPr id="5" name="Rectangle 3"/>
          <p:cNvSpPr>
            <a:spLocks noChangeArrowheads="1"/>
          </p:cNvSpPr>
          <p:nvPr/>
        </p:nvSpPr>
        <p:spPr bwMode="auto">
          <a:xfrm>
            <a:off x="1098550" y="3553374"/>
            <a:ext cx="6908800" cy="923330"/>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rPr>
              <a:t>BUT . . .</a:t>
            </a:r>
            <a:endParaRPr kumimoji="1" lang="en-US" sz="4400" b="1" dirty="0">
              <a:solidFill>
                <a:srgbClr val="FFFFFF"/>
              </a:solidFill>
            </a:endParaRPr>
          </a:p>
        </p:txBody>
      </p:sp>
    </p:spTree>
    <p:extLst>
      <p:ext uri="{BB962C8B-B14F-4D97-AF65-F5344CB8AC3E}">
        <p14:creationId xmlns:p14="http://schemas.microsoft.com/office/powerpoint/2010/main" val="3581303443"/>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Is it good to feed the winter birds?</a:t>
            </a:r>
            <a:br>
              <a:rPr kumimoji="1" lang="en-US" sz="28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br>
            <a:endParaRPr kumimoji="1" lang="en-US" sz="28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0C0600"/>
                </a:solidFill>
                <a:effectLst/>
                <a:uLnTx/>
                <a:uFillTx/>
                <a:latin typeface="Verdana" pitchFamily="34" charset="0"/>
                <a:ea typeface="+mn-ea"/>
                <a:cs typeface="+mn-cs"/>
              </a:rPr>
              <a:t>Yes . . .</a:t>
            </a:r>
          </a:p>
          <a:p>
            <a:pPr marL="0" marR="0" lvl="0" indent="0" algn="ctr" defTabSz="914400" rtl="0" eaLnBrk="0" fontAlgn="base" latinLnBrk="0" hangingPunct="0">
              <a:lnSpc>
                <a:spcPct val="120000"/>
              </a:lnSpc>
              <a:spcBef>
                <a:spcPct val="0"/>
              </a:spcBef>
              <a:spcAft>
                <a:spcPct val="0"/>
              </a:spcAft>
              <a:buClrTx/>
              <a:buSzTx/>
              <a:buFontTx/>
              <a:buNone/>
              <a:tabLst/>
              <a:defRPr/>
            </a:pPr>
            <a:endParaRPr kumimoji="1" lang="en-US" sz="4000" b="1" i="0" u="none" strike="noStrike" kern="1200" cap="none" spc="0" normalizeH="0" baseline="0" noProof="0" dirty="0">
              <a:ln>
                <a:noFill/>
              </a:ln>
              <a:solidFill>
                <a:srgbClr val="0C0600"/>
              </a:solidFill>
              <a:effectLst/>
              <a:uLnTx/>
              <a:uFillTx/>
              <a:latin typeface="Verdana" pitchFamily="34" charset="0"/>
              <a:ea typeface="+mn-ea"/>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0C0600"/>
                </a:solidFill>
                <a:effectLst/>
                <a:uLnTx/>
                <a:uFillTx/>
                <a:latin typeface="Verdana" pitchFamily="34" charset="0"/>
                <a:ea typeface="+mn-ea"/>
                <a:cs typeface="+mn-cs"/>
              </a:rPr>
              <a:t>for the reasons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http://blog.nature.org/science/2015/01/05/winter-bird-feeding-good-or-bad-for-birds/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5" name="Rectangle 3"/>
          <p:cNvSpPr>
            <a:spLocks noChangeArrowheads="1"/>
          </p:cNvSpPr>
          <p:nvPr/>
        </p:nvSpPr>
        <p:spPr bwMode="auto">
          <a:xfrm>
            <a:off x="1133667" y="2030158"/>
            <a:ext cx="69088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lumMod val="65000"/>
                  </a:srgbClr>
                </a:solidFill>
                <a:effectLst/>
                <a:uLnTx/>
                <a:uFillTx/>
                <a:latin typeface="Arial" charset="0"/>
                <a:ea typeface="+mn-ea"/>
                <a:cs typeface="+mn-cs"/>
              </a:rPr>
              <a:t>BUT . . .</a:t>
            </a:r>
            <a:endParaRPr kumimoji="1" lang="en-US" sz="4400" b="1" i="0" u="none" strike="noStrike" kern="1200" cap="none" spc="0" normalizeH="0" baseline="0" noProof="0" dirty="0">
              <a:ln>
                <a:noFill/>
              </a:ln>
              <a:solidFill>
                <a:srgbClr val="FFFFFF">
                  <a:lumMod val="65000"/>
                </a:srgbClr>
              </a:solidFill>
              <a:effectLst/>
              <a:uLnTx/>
              <a:uFillTx/>
              <a:latin typeface="Arial" charset="0"/>
              <a:ea typeface="+mn-ea"/>
              <a:cs typeface="+mn-cs"/>
            </a:endParaRPr>
          </a:p>
        </p:txBody>
      </p:sp>
      <p:sp>
        <p:nvSpPr>
          <p:cNvPr id="6" name="Rectangle 3"/>
          <p:cNvSpPr>
            <a:spLocks noChangeArrowheads="1"/>
          </p:cNvSpPr>
          <p:nvPr/>
        </p:nvSpPr>
        <p:spPr bwMode="auto">
          <a:xfrm>
            <a:off x="1120468" y="2696049"/>
            <a:ext cx="6908800" cy="335989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let’s look at the question from the anthropological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9600" b="1" i="0" u="none" strike="noStrike" kern="1200" cap="none" spc="0" normalizeH="0" baseline="0" noProof="0" dirty="0">
                <a:ln>
                  <a:noFill/>
                </a:ln>
                <a:solidFill>
                  <a:srgbClr val="FF0000"/>
                </a:solidFill>
                <a:effectLst/>
                <a:uLnTx/>
                <a:uFillTx/>
                <a:latin typeface="Arial" charset="0"/>
                <a:ea typeface="+mn-ea"/>
                <a:cs typeface="+mn-cs"/>
              </a:rPr>
              <a:t>holistic</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point of view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271567423"/>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76350"/>
            <a:ext cx="7721600" cy="3657600"/>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Is it good to feed the winter birds?</a:t>
            </a:r>
            <a:br>
              <a:rPr kumimoji="1" lang="en-US" sz="28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br>
            <a:endParaRPr kumimoji="1" lang="en-US" sz="28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0C0600"/>
                </a:solidFill>
                <a:effectLst/>
                <a:uLnTx/>
                <a:uFillTx/>
                <a:latin typeface="Verdana" pitchFamily="34" charset="0"/>
                <a:ea typeface="+mn-ea"/>
                <a:cs typeface="+mn-cs"/>
              </a:rPr>
              <a:t>Yes . . .</a:t>
            </a:r>
          </a:p>
          <a:p>
            <a:pPr marL="0" marR="0" lvl="0" indent="0" algn="ctr" defTabSz="914400" rtl="0" eaLnBrk="0" fontAlgn="base" latinLnBrk="0" hangingPunct="0">
              <a:lnSpc>
                <a:spcPct val="120000"/>
              </a:lnSpc>
              <a:spcBef>
                <a:spcPct val="0"/>
              </a:spcBef>
              <a:spcAft>
                <a:spcPct val="0"/>
              </a:spcAft>
              <a:buClrTx/>
              <a:buSzTx/>
              <a:buFontTx/>
              <a:buNone/>
              <a:tabLst/>
              <a:defRPr/>
            </a:pPr>
            <a:endParaRPr kumimoji="1" lang="en-US" sz="4000" b="1" i="0" u="none" strike="noStrike" kern="1200" cap="none" spc="0" normalizeH="0" baseline="0" noProof="0" dirty="0">
              <a:ln>
                <a:noFill/>
              </a:ln>
              <a:solidFill>
                <a:srgbClr val="0C0600"/>
              </a:solidFill>
              <a:effectLst/>
              <a:uLnTx/>
              <a:uFillTx/>
              <a:latin typeface="Verdana" pitchFamily="34" charset="0"/>
              <a:ea typeface="+mn-ea"/>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0C0600"/>
                </a:solidFill>
                <a:effectLst/>
                <a:uLnTx/>
                <a:uFillTx/>
                <a:latin typeface="Verdana" pitchFamily="34" charset="0"/>
                <a:ea typeface="+mn-ea"/>
                <a:cs typeface="+mn-cs"/>
              </a:rPr>
              <a:t>for the one might suspect . . .</a:t>
            </a:r>
          </a:p>
        </p:txBody>
      </p:sp>
      <p:sp>
        <p:nvSpPr>
          <p:cNvPr id="9" name="Text Box 2"/>
          <p:cNvSpPr txBox="1">
            <a:spLocks noChangeArrowheads="1"/>
          </p:cNvSpPr>
          <p:nvPr/>
        </p:nvSpPr>
        <p:spPr bwMode="auto">
          <a:xfrm>
            <a:off x="2576512" y="6394011"/>
            <a:ext cx="3983783"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http://blog.nature.org/science/2015/01/05/winter-bird-feeding-good-or-bad-for-birds/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5" name="Rectangle 3"/>
          <p:cNvSpPr>
            <a:spLocks noChangeArrowheads="1"/>
          </p:cNvSpPr>
          <p:nvPr/>
        </p:nvSpPr>
        <p:spPr bwMode="auto">
          <a:xfrm>
            <a:off x="1098550" y="3137877"/>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 </a:t>
            </a:r>
            <a:r>
              <a:rPr kumimoji="1" lang="en-US" sz="3600" b="1" i="0" u="none" strike="noStrike" kern="1200" cap="none" spc="0" normalizeH="0" baseline="0" noProof="0" dirty="0">
                <a:ln>
                  <a:noFill/>
                </a:ln>
                <a:solidFill>
                  <a:srgbClr val="FF0000"/>
                </a:solidFill>
                <a:effectLst/>
                <a:uLnTx/>
                <a:uFillTx/>
                <a:latin typeface="Arial" charset="0"/>
                <a:ea typeface="+mn-ea"/>
                <a:cs typeface="+mn-cs"/>
              </a:rPr>
              <a:t>holistic</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view would also consider  . . .</a:t>
            </a:r>
            <a:endParaRPr kumimoji="1" lang="en-US"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37844814"/>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1834554"/>
            <a:ext cx="7668684" cy="4524315"/>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400" b="1" dirty="0">
                <a:solidFill>
                  <a:srgbClr val="FFFFFF"/>
                </a:solidFill>
                <a:latin typeface="Verdana" pitchFamily="34" charset="0"/>
              </a:rPr>
              <a:t>feeding can promote the survival and reproduction of the not-quite-fittest</a:t>
            </a:r>
            <a:br>
              <a:rPr kumimoji="1" lang="en-US" sz="2400" b="1" dirty="0">
                <a:solidFill>
                  <a:srgbClr val="FFFFFF"/>
                </a:solidFill>
                <a:latin typeface="Verdana" pitchFamily="34" charset="0"/>
              </a:rPr>
            </a:br>
            <a:endParaRPr kumimoji="1" lang="en-US" sz="2400" b="1" dirty="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one research group found that birds fed during winter subsequently laid a smaller number of eggs that had lower hatching success and ultimately fledged fewer young than birds that weren’t fed at all</a:t>
            </a:r>
            <a:br>
              <a:rPr kumimoji="1" lang="en-US" sz="2400" b="1" dirty="0">
                <a:solidFill>
                  <a:srgbClr val="FFFFFF"/>
                </a:solidFill>
                <a:latin typeface="Verdana" pitchFamily="34" charset="0"/>
              </a:rPr>
            </a:br>
            <a:endParaRPr kumimoji="1" lang="en-US" sz="2400" b="1" dirty="0">
              <a:solidFill>
                <a:srgbClr val="FFFFFF"/>
              </a:solidFill>
              <a:latin typeface="Verdana" pitchFamily="34" charset="0"/>
            </a:endParaRPr>
          </a:p>
          <a:p>
            <a:pPr marL="228600" indent="-228600" eaLnBrk="0" hangingPunct="0">
              <a:buFontTx/>
              <a:buChar char="•"/>
              <a:tabLst>
                <a:tab pos="231775" algn="l"/>
              </a:tabLst>
              <a:defRPr/>
            </a:pPr>
            <a:r>
              <a:rPr kumimoji="1" lang="en-US" sz="2400" b="1" dirty="0">
                <a:solidFill>
                  <a:srgbClr val="FFFFFF"/>
                </a:solidFill>
                <a:latin typeface="Verdana" pitchFamily="34" charset="0"/>
              </a:rPr>
              <a:t>the offspring that did fledge weighed less and had a lower survival rate than the young of unfed birds</a:t>
            </a:r>
            <a:endParaRPr kumimoji="1" lang="en-US" b="1" dirty="0">
              <a:solidFill>
                <a:srgbClr val="FFFFFF"/>
              </a:solidFill>
              <a:latin typeface="Verdana" pitchFamily="34" charset="0"/>
            </a:endParaRP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1186725488"/>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20353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both species [in two U.K. studies], when they had access to bird food, laid fewer eggs, had lower hatching success, and ultimately had fewer chicks fledged</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feeding an irresistible diet that was unbalanced – too high in fat to produce high-quality eggs</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3824319966"/>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13316" y="1997252"/>
            <a:ext cx="7668684" cy="3970318"/>
          </a:xfrm>
          <a:prstGeom prst="rect">
            <a:avLst/>
          </a:prstGeom>
          <a:noFill/>
          <a:ln w="9525">
            <a:noFill/>
            <a:miter lim="800000"/>
            <a:headEnd/>
            <a:tailEnd/>
          </a:ln>
        </p:spPr>
        <p:txBody>
          <a:bodyPr wrap="square" anchor="ctr">
            <a:spAutoFit/>
          </a:bodyPr>
          <a:lstStyle/>
          <a:p>
            <a:pPr marL="228600" indent="-228600" eaLnBrk="0" hangingPunct="0">
              <a:buFontTx/>
              <a:buChar char="•"/>
              <a:tabLst>
                <a:tab pos="231775" algn="l"/>
              </a:tabLst>
              <a:defRPr/>
            </a:pPr>
            <a:r>
              <a:rPr kumimoji="1" lang="en-US" sz="2800" b="1" dirty="0">
                <a:solidFill>
                  <a:srgbClr val="FFFFFF"/>
                </a:solidFill>
                <a:latin typeface="Verdana" pitchFamily="34" charset="0"/>
              </a:rPr>
              <a:t>bird feeding allowed individuals with a lower reproductive capacity which ordinarily would not survive the winter the chance to nest</a:t>
            </a:r>
          </a:p>
          <a:p>
            <a:pPr marL="228600" indent="-228600" eaLnBrk="0" hangingPunct="0">
              <a:buFontTx/>
              <a:buChar char="•"/>
              <a:tabLst>
                <a:tab pos="231775" algn="l"/>
              </a:tabLst>
              <a:defRPr/>
            </a:pPr>
            <a:endParaRPr kumimoji="1" lang="en-US" sz="2800" b="1" dirty="0">
              <a:solidFill>
                <a:srgbClr val="FFFFFF"/>
              </a:solidFill>
              <a:latin typeface="Verdana" pitchFamily="34" charset="0"/>
            </a:endParaRPr>
          </a:p>
          <a:p>
            <a:pPr marL="228600" indent="-228600" eaLnBrk="0" hangingPunct="0">
              <a:buFontTx/>
              <a:buChar char="•"/>
              <a:tabLst>
                <a:tab pos="231775" algn="l"/>
              </a:tabLst>
              <a:defRPr/>
            </a:pPr>
            <a:r>
              <a:rPr kumimoji="1" lang="en-US" sz="2800" b="1" dirty="0">
                <a:solidFill>
                  <a:srgbClr val="FFFFFF"/>
                </a:solidFill>
                <a:latin typeface="Verdana" pitchFamily="34" charset="0"/>
              </a:rPr>
              <a:t>the feeders may be in poor quality nesting habitat – leading the birds to choose these suboptimal sites as nesting areas in the spring</a:t>
            </a:r>
          </a:p>
        </p:txBody>
      </p:sp>
      <p:sp>
        <p:nvSpPr>
          <p:cNvPr id="7"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34297357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2293304"/>
            <a:ext cx="7668684" cy="3416320"/>
          </a:xfrm>
          <a:prstGeom prst="rect">
            <a:avLst/>
          </a:prstGeom>
          <a:noFill/>
          <a:ln w="9525">
            <a:noFill/>
            <a:miter lim="800000"/>
            <a:headEnd/>
            <a:tailEnd/>
          </a:ln>
        </p:spPr>
        <p:txBody>
          <a:bodyPr wrap="square" anchor="ctr">
            <a:spAutoFit/>
          </a:bodyPr>
          <a:lstStyle/>
          <a:p>
            <a:pPr eaLnBrk="0" hangingPunct="0">
              <a:tabLst>
                <a:tab pos="231775" algn="l"/>
              </a:tabLst>
              <a:defRPr/>
            </a:pPr>
            <a:r>
              <a:rPr kumimoji="1" lang="en-US" sz="3600" b="1" dirty="0">
                <a:solidFill>
                  <a:srgbClr val="FFFFFF"/>
                </a:solidFill>
                <a:latin typeface="Verdana" pitchFamily="34" charset="0"/>
              </a:rPr>
              <a:t>So from the holistic view, one must look at things like the impacts of bird feeding not only on the survival </a:t>
            </a:r>
          </a:p>
          <a:p>
            <a:pPr algn="ctr" eaLnBrk="0" hangingPunct="0">
              <a:tabLst>
                <a:tab pos="231775" algn="l"/>
              </a:tabLst>
              <a:defRPr/>
            </a:pPr>
            <a:r>
              <a:rPr kumimoji="1" lang="en-US" sz="3600" b="1" i="1" dirty="0">
                <a:solidFill>
                  <a:srgbClr val="FFFFFF"/>
                </a:solidFill>
                <a:latin typeface="Verdana" pitchFamily="34" charset="0"/>
              </a:rPr>
              <a:t>of the birds fed</a:t>
            </a:r>
            <a:r>
              <a:rPr kumimoji="1" lang="en-US" sz="3600" b="1" dirty="0">
                <a:solidFill>
                  <a:srgbClr val="FFFFFF"/>
                </a:solidFill>
                <a:latin typeface="Verdana" pitchFamily="34" charset="0"/>
              </a:rPr>
              <a:t>, </a:t>
            </a:r>
          </a:p>
          <a:p>
            <a:pPr eaLnBrk="0" hangingPunct="0">
              <a:tabLst>
                <a:tab pos="231775" algn="l"/>
              </a:tabLst>
              <a:defRPr/>
            </a:pPr>
            <a:r>
              <a:rPr kumimoji="1" lang="en-US" sz="3600" b="1" dirty="0">
                <a:solidFill>
                  <a:srgbClr val="FFFFFF"/>
                </a:solidFill>
                <a:latin typeface="Verdana" pitchFamily="34" charset="0"/>
              </a:rPr>
              <a:t>but also on things like . . . </a:t>
            </a:r>
          </a:p>
        </p:txBody>
      </p:sp>
      <p:sp>
        <p:nvSpPr>
          <p:cNvPr id="6"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
        <p:nvSpPr>
          <p:cNvPr id="9" name="Rectangle 3"/>
          <p:cNvSpPr>
            <a:spLocks noChangeArrowheads="1"/>
          </p:cNvSpPr>
          <p:nvPr/>
        </p:nvSpPr>
        <p:spPr bwMode="auto">
          <a:xfrm>
            <a:off x="694267" y="590550"/>
            <a:ext cx="7721600" cy="16002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Tree>
    <p:extLst>
      <p:ext uri="{BB962C8B-B14F-4D97-AF65-F5344CB8AC3E}">
        <p14:creationId xmlns:p14="http://schemas.microsoft.com/office/powerpoint/2010/main" val="2342339115"/>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1107681"/>
            <a:ext cx="7668684" cy="5139869"/>
          </a:xfrm>
          <a:prstGeom prst="rect">
            <a:avLst/>
          </a:prstGeom>
          <a:noFill/>
          <a:ln w="9525">
            <a:noFill/>
            <a:miter lim="800000"/>
            <a:headEnd/>
            <a:tailEnd/>
          </a:ln>
        </p:spPr>
        <p:txBody>
          <a:bodyPr wrap="square" anchor="ctr">
            <a:spAutoFit/>
          </a:bodyPr>
          <a:lstStyle/>
          <a:p>
            <a:pPr lvl="1" eaLnBrk="0" hangingPunct="0">
              <a:tabLst>
                <a:tab pos="231775" algn="l"/>
              </a:tabLst>
              <a:defRPr/>
            </a:pPr>
            <a:r>
              <a:rPr kumimoji="1" lang="en-US" sz="2000" b="1" dirty="0">
                <a:solidFill>
                  <a:srgbClr val="FFFFFF">
                    <a:lumMod val="65000"/>
                  </a:srgbClr>
                </a:solidFill>
                <a:latin typeface="Verdana" pitchFamily="34" charset="0"/>
              </a:rPr>
              <a:t> </a:t>
            </a: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overall reproductive success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other factors such as disease transmission</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species range expansion</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population trajectories</a:t>
            </a:r>
            <a:br>
              <a:rPr kumimoji="1" lang="en-US" sz="2800" b="1" dirty="0">
                <a:solidFill>
                  <a:srgbClr val="FFFFFF"/>
                </a:solidFill>
                <a:latin typeface="Verdana" pitchFamily="34" charset="0"/>
              </a:rPr>
            </a:br>
            <a:endParaRPr kumimoji="1" lang="en-US" sz="2800" b="1" dirty="0">
              <a:solidFill>
                <a:srgbClr val="FFFFFF"/>
              </a:solidFill>
              <a:latin typeface="Verdana" pitchFamily="34" charset="0"/>
            </a:endParaRPr>
          </a:p>
          <a:p>
            <a:pPr marL="742950" lvl="1" indent="-285750" eaLnBrk="0" hangingPunct="0">
              <a:buFont typeface="Arial" panose="020B0604020202020204" pitchFamily="34" charset="0"/>
              <a:buChar char="•"/>
              <a:tabLst>
                <a:tab pos="231775" algn="l"/>
              </a:tabLst>
              <a:defRPr/>
            </a:pPr>
            <a:r>
              <a:rPr kumimoji="1" lang="en-US" sz="2800" b="1" dirty="0">
                <a:solidFill>
                  <a:srgbClr val="FFFFFF"/>
                </a:solidFill>
                <a:latin typeface="Verdana" pitchFamily="34" charset="0"/>
              </a:rPr>
              <a:t>and the long-range evolutionary effects on the species</a:t>
            </a:r>
          </a:p>
        </p:txBody>
      </p:sp>
      <p:sp>
        <p:nvSpPr>
          <p:cNvPr id="7" name="Rectangle 3"/>
          <p:cNvSpPr>
            <a:spLocks noChangeArrowheads="1"/>
          </p:cNvSpPr>
          <p:nvPr/>
        </p:nvSpPr>
        <p:spPr bwMode="auto">
          <a:xfrm>
            <a:off x="694267" y="361950"/>
            <a:ext cx="7721600" cy="800100"/>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2800" b="1" dirty="0">
                <a:solidFill>
                  <a:srgbClr val="FFFFFF">
                    <a:lumMod val="65000"/>
                  </a:srgbClr>
                </a:solidFill>
                <a:latin typeface="Verdana" pitchFamily="34" charset="0"/>
              </a:rPr>
              <a:t>Is it good to feed the winter birds?</a:t>
            </a:r>
          </a:p>
        </p:txBody>
      </p:sp>
      <p:sp>
        <p:nvSpPr>
          <p:cNvPr id="6" name="Text Box 2"/>
          <p:cNvSpPr txBox="1">
            <a:spLocks noChangeArrowheads="1"/>
          </p:cNvSpPr>
          <p:nvPr/>
        </p:nvSpPr>
        <p:spPr bwMode="auto">
          <a:xfrm>
            <a:off x="2576489" y="6394011"/>
            <a:ext cx="398378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http://blog.nature.org/science/2015/01/05/winter-bird-feeding-good-or-bad-for-birds/</a:t>
            </a:r>
            <a:endParaRPr kumimoji="1" lang="en-US" sz="800" dirty="0">
              <a:solidFill>
                <a:srgbClr val="99CC00"/>
              </a:solidFill>
            </a:endParaRPr>
          </a:p>
        </p:txBody>
      </p:sp>
    </p:spTree>
    <p:extLst>
      <p:ext uri="{BB962C8B-B14F-4D97-AF65-F5344CB8AC3E}">
        <p14:creationId xmlns:p14="http://schemas.microsoft.com/office/powerpoint/2010/main" val="752945241"/>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838450"/>
            <a:ext cx="7721600" cy="2095500"/>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another simple, but important, example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2819849424"/>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1176180"/>
            <a:ext cx="7721600" cy="4723174"/>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Verdana" pitchFamily="34" charset="0"/>
                <a:ea typeface="+mn-ea"/>
                <a:cs typeface="+mn-cs"/>
              </a:rPr>
              <a:t>With COVID-19 handwashing has become a focused feature of life and most now recognize that it is of tremendous importance for both the individual and for society in general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35587271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3"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07874" name="Rectangle 6"/>
          <p:cNvSpPr>
            <a:spLocks noChangeArrowheads="1"/>
          </p:cNvSpPr>
          <p:nvPr/>
        </p:nvSpPr>
        <p:spPr bwMode="auto">
          <a:xfrm>
            <a:off x="5624532"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latin typeface="Arial" pitchFamily="34" charset="0"/>
              </a:rPr>
              <a:t>Ruth Fulton Benedict</a:t>
            </a:r>
            <a:r>
              <a:rPr lang="en-US" sz="1200" dirty="0">
                <a:solidFill>
                  <a:srgbClr val="000000"/>
                </a:solidFill>
                <a:latin typeface="Arial" pitchFamily="34" charset="0"/>
              </a:rPr>
              <a:t> </a:t>
            </a:r>
          </a:p>
          <a:p>
            <a:pPr algn="ctr"/>
            <a:r>
              <a:rPr lang="en-US" sz="1200" dirty="0">
                <a:solidFill>
                  <a:srgbClr val="000000"/>
                </a:solidFill>
                <a:latin typeface="Arial" pitchFamily="34" charset="0"/>
              </a:rPr>
              <a:t>1887-1948</a:t>
            </a:r>
          </a:p>
          <a:p>
            <a:pPr algn="ctr"/>
            <a:r>
              <a:rPr lang="en-US" sz="1200" i="1" dirty="0">
                <a:solidFill>
                  <a:srgbClr val="000000"/>
                </a:solidFill>
                <a:latin typeface="Arial" pitchFamily="34" charset="0"/>
              </a:rPr>
              <a:t>Patterns of Culture</a:t>
            </a:r>
          </a:p>
          <a:p>
            <a:pPr algn="ctr"/>
            <a:r>
              <a:rPr lang="en-US" sz="1200" dirty="0">
                <a:solidFill>
                  <a:srgbClr val="000000"/>
                </a:solidFill>
                <a:latin typeface="Arial" pitchFamily="34" charset="0"/>
              </a:rPr>
              <a:t>1934</a:t>
            </a:r>
          </a:p>
        </p:txBody>
      </p:sp>
      <p:pic>
        <p:nvPicPr>
          <p:cNvPr id="207875" name="Picture 2"/>
          <p:cNvPicPr>
            <a:picLocks noChangeAspect="1" noChangeArrowheads="1"/>
          </p:cNvPicPr>
          <p:nvPr/>
        </p:nvPicPr>
        <p:blipFill>
          <a:blip r:embed="rId3" cstate="print"/>
          <a:srcRect/>
          <a:stretch>
            <a:fillRect/>
          </a:stretch>
        </p:blipFill>
        <p:spPr bwMode="auto">
          <a:xfrm>
            <a:off x="1230313" y="687388"/>
            <a:ext cx="3657600" cy="5486400"/>
          </a:xfrm>
          <a:prstGeom prst="rect">
            <a:avLst/>
          </a:prstGeom>
          <a:noFill/>
          <a:ln w="9525">
            <a:noFill/>
            <a:miter lim="800000"/>
            <a:headEnd/>
            <a:tailEnd/>
          </a:ln>
        </p:spPr>
      </p:pic>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 y="163624"/>
            <a:ext cx="9052560" cy="6347877"/>
          </a:xfrm>
          <a:prstGeom prst="rect">
            <a:avLst/>
          </a:prstGeom>
        </p:spPr>
      </p:pic>
      <p:sp>
        <p:nvSpPr>
          <p:cNvPr id="8" name="Text Box 2"/>
          <p:cNvSpPr txBox="1">
            <a:spLocks noChangeArrowheads="1"/>
          </p:cNvSpPr>
          <p:nvPr/>
        </p:nvSpPr>
        <p:spPr bwMode="auto">
          <a:xfrm>
            <a:off x="2984182" y="6565461"/>
            <a:ext cx="310373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https://www.cdc.gov/handwashing/when-how-handwashing.html</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4268760618"/>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1176180"/>
            <a:ext cx="7721600" cy="4723174"/>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Question:</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Does it make any difference if you wash your hands with cold water or warm water?</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1713306382"/>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Answer from Scientists: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0" fontAlgn="base" latinLnBrk="0" hangingPunct="0">
              <a:lnSpc>
                <a:spcPct val="120000"/>
              </a:lnSpc>
              <a:spcBef>
                <a:spcPct val="0"/>
              </a:spcBef>
              <a:spcAft>
                <a:spcPct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Answer from Anthropologists: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Verdana" pitchFamily="34" charset="0"/>
                <a:ea typeface="+mn-ea"/>
                <a:cs typeface="+mn-cs"/>
              </a:rPr>
              <a:t>(REM: Anthropologists look at things holistically)</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3459538240"/>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Answer from Scientists: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Verdana" pitchFamily="34" charset="0"/>
                <a:ea typeface="+mn-ea"/>
                <a:cs typeface="+mn-cs"/>
              </a:rPr>
              <a:t>No</a:t>
            </a:r>
          </a:p>
          <a:p>
            <a:pPr marL="0" marR="0" lvl="0" indent="0" algn="ctr" defTabSz="914400" rtl="0" eaLnBrk="0" fontAlgn="base" latinLnBrk="0" hangingPunct="0">
              <a:lnSpc>
                <a:spcPct val="120000"/>
              </a:lnSpc>
              <a:spcBef>
                <a:spcPct val="0"/>
              </a:spcBef>
              <a:spcAft>
                <a:spcPct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Answer from Anthropologists: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Verdana" pitchFamily="34" charset="0"/>
                <a:ea typeface="+mn-ea"/>
                <a:cs typeface="+mn-cs"/>
              </a:rPr>
              <a:t>Yes</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Verdana" pitchFamily="34" charset="0"/>
                <a:ea typeface="+mn-ea"/>
                <a:cs typeface="+mn-cs"/>
              </a:rPr>
              <a:t>(REM: Anthropologists look at things holistically)</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2447005952"/>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720341" y="969702"/>
            <a:ext cx="7721600" cy="5018143"/>
          </a:xfrm>
          <a:prstGeom prst="rect">
            <a:avLst/>
          </a:prstGeom>
          <a:noFill/>
          <a:ln w="9525">
            <a:noFill/>
            <a:miter lim="800000"/>
            <a:headEnd/>
            <a:tailEnd/>
          </a:ln>
        </p:spPr>
        <p:txBody>
          <a:bodyPr wrap="square" anchor="ctr">
            <a:no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Answer from Scientists: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Verdana" pitchFamily="34" charset="0"/>
                <a:ea typeface="+mn-ea"/>
                <a:cs typeface="+mn-cs"/>
              </a:rPr>
              <a:t>No</a:t>
            </a:r>
          </a:p>
          <a:p>
            <a:pPr marL="0" marR="0" lvl="0" indent="0" algn="ctr" defTabSz="914400" rtl="0" eaLnBrk="0" fontAlgn="base" latinLnBrk="0" hangingPunct="0">
              <a:lnSpc>
                <a:spcPct val="120000"/>
              </a:lnSpc>
              <a:spcBef>
                <a:spcPct val="0"/>
              </a:spcBef>
              <a:spcAft>
                <a:spcPct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Answer from Anthropologists: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Verdana" pitchFamily="34" charset="0"/>
                <a:ea typeface="+mn-ea"/>
                <a:cs typeface="+mn-cs"/>
              </a:rPr>
              <a:t>Yes</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Verdana" pitchFamily="34" charset="0"/>
                <a:ea typeface="+mn-ea"/>
                <a:cs typeface="+mn-cs"/>
              </a:rPr>
              <a:t>(REM: Anthropologists look at things </a:t>
            </a:r>
            <a:r>
              <a:rPr kumimoji="1" lang="en-US" sz="2000" b="1" i="0" u="none" strike="noStrike" kern="1200" cap="none" spc="0" normalizeH="0" baseline="0" noProof="0" dirty="0">
                <a:ln>
                  <a:noFill/>
                </a:ln>
                <a:solidFill>
                  <a:srgbClr val="FF0000"/>
                </a:solidFill>
                <a:effectLst/>
                <a:uLnTx/>
                <a:uFillTx/>
                <a:latin typeface="Verdana" pitchFamily="34" charset="0"/>
                <a:ea typeface="+mn-ea"/>
                <a:cs typeface="+mn-cs"/>
              </a:rPr>
              <a:t>holistically</a:t>
            </a:r>
            <a:r>
              <a:rPr kumimoji="1"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3664992816"/>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4"/>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45"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08660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0512"/>
            <a:ext cx="706531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950" y="1028700"/>
            <a:ext cx="1270000" cy="609600"/>
          </a:xfrm>
          <a:prstGeom prst="rect">
            <a:avLst/>
          </a:prstGeom>
        </p:spPr>
      </p:pic>
      <p:sp>
        <p:nvSpPr>
          <p:cNvPr id="9"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4"/>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689036"/>
            <a:ext cx="1428750" cy="191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550" y="2112614"/>
            <a:ext cx="8153400" cy="2431435"/>
          </a:xfrm>
          <a:prstGeom prst="rect">
            <a:avLst/>
          </a:prstGeom>
          <a:solidFill>
            <a:srgbClr val="FFFFFF">
              <a:alpha val="54000"/>
            </a:srgbClr>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US scientists say they have poured cold water on the theory that washing hands with hot water kills more germs than unheated water.</a:t>
            </a:r>
          </a:p>
        </p:txBody>
      </p:sp>
    </p:spTree>
    <p:extLst>
      <p:ext uri="{BB962C8B-B14F-4D97-AF65-F5344CB8AC3E}">
        <p14:creationId xmlns:p14="http://schemas.microsoft.com/office/powerpoint/2010/main" val="1142988785"/>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46411"/>
            <a:ext cx="61093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rPr>
              <a:t>http://jfoodprotection.org/doi/pdf/10.4315/0362-028X.JFP-16-370</a:t>
            </a: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http://jfoodprotection.org/doi/pdf/10.4315/0362-028X.JFP-16-370</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3" name="Rectangle 2"/>
          <p:cNvSpPr/>
          <p:nvPr/>
        </p:nvSpPr>
        <p:spPr>
          <a:xfrm>
            <a:off x="1200150" y="5646298"/>
            <a:ext cx="57531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Journal of Food Protection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Volume 80, Issue 6 (June 2017),  pp. 1022-1031.</a:t>
            </a: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4221804"/>
            <a:ext cx="1663700" cy="22293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3450" y="1306351"/>
            <a:ext cx="7315200" cy="298543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Article: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“Quantifying the Effects of Water Temperature, Soap Volume, Lather Time, and Antimicrobial Soap as Variables in the Removal of Escherichia coli ATCC 11229 from Hands”</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p:nvPr/>
        </p:nvSpPr>
        <p:spPr>
          <a:xfrm>
            <a:off x="1162050" y="4543336"/>
            <a:ext cx="5657850"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Dane A. Jensen, David R.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Macinga</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David J. Shumaker, Roberto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Bellino</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James W.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Arbogast</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and Donald W.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Schaffner</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40294123"/>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02311"/>
            <a:ext cx="7721600" cy="5262979"/>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an anthropologist would look at the problem of water temperature </a:t>
            </a:r>
            <a:r>
              <a:rPr kumimoji="1" lang="en-US" sz="4000" b="1" i="1" u="none" strike="noStrike" kern="1200" cap="none" spc="0" normalizeH="0" baseline="0" noProof="0" dirty="0">
                <a:ln>
                  <a:noFill/>
                </a:ln>
                <a:solidFill>
                  <a:srgbClr val="FF0000"/>
                </a:solidFill>
                <a:effectLst/>
                <a:uLnTx/>
                <a:uFillTx/>
                <a:latin typeface="Verdana" pitchFamily="34" charset="0"/>
                <a:ea typeface="+mn-ea"/>
                <a:cs typeface="+mn-cs"/>
              </a:rPr>
              <a:t>holistically</a:t>
            </a: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 and conclude that the water temperature DOES make a difference .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3597406757"/>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250044"/>
            <a:ext cx="7721600" cy="4967514"/>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because </a:t>
            </a:r>
            <a:r>
              <a:rPr kumimoji="1" lang="en-US" sz="4000" b="1" i="1" u="none" strike="noStrike" kern="1200" cap="none" spc="0" normalizeH="0" baseline="0" noProof="0" dirty="0">
                <a:ln>
                  <a:noFill/>
                </a:ln>
                <a:solidFill>
                  <a:srgbClr val="FFFFFF"/>
                </a:solidFill>
                <a:effectLst/>
                <a:uLnTx/>
                <a:uFillTx/>
                <a:latin typeface="Verdana" pitchFamily="34" charset="0"/>
                <a:ea typeface="+mn-ea"/>
                <a:cs typeface="+mn-cs"/>
              </a:rPr>
              <a:t>length of time</a:t>
            </a: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 of washing hands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(like </a:t>
            </a:r>
            <a:r>
              <a:rPr kumimoji="1" lang="en-US" sz="3200" b="1" i="1" u="none" strike="noStrike" kern="1200" cap="none" spc="0" normalizeH="0" baseline="0" noProof="0" dirty="0">
                <a:ln>
                  <a:noFill/>
                </a:ln>
                <a:solidFill>
                  <a:srgbClr val="FFFFFF"/>
                </a:solidFill>
                <a:effectLst/>
                <a:uLnTx/>
                <a:uFillTx/>
                <a:latin typeface="Verdana" pitchFamily="34" charset="0"/>
                <a:ea typeface="+mn-ea"/>
                <a:cs typeface="+mn-cs"/>
              </a:rPr>
              <a:t>length of time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Verdana" pitchFamily="34" charset="0"/>
                <a:ea typeface="+mn-ea"/>
                <a:cs typeface="+mn-cs"/>
              </a:rPr>
              <a:t>brushing one’s teeth)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is a key variable to overall effectiveness </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42185152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812800" y="2825758"/>
            <a:ext cx="7378700" cy="2733056"/>
          </a:xfrm>
        </p:spPr>
        <p:txBody>
          <a:bodyPr wrap="square">
            <a:spAutoFit/>
          </a:bodyPr>
          <a:lstStyle/>
          <a:p>
            <a:pPr marL="0" indent="0" eaLnBrk="1" hangingPunct="1">
              <a:tabLst>
                <a:tab pos="685800" algn="l"/>
                <a:tab pos="1200150" algn="l"/>
              </a:tabLst>
            </a:pPr>
            <a:r>
              <a:rPr lang="en-US" sz="4000" b="1" dirty="0">
                <a:solidFill>
                  <a:schemeClr val="accent5">
                    <a:lumMod val="90000"/>
                  </a:schemeClr>
                </a:solidFill>
              </a:rPr>
              <a:t> </a:t>
            </a:r>
            <a:r>
              <a:rPr lang="en-US" sz="4400" b="1" dirty="0">
                <a:solidFill>
                  <a:schemeClr val="accent5">
                    <a:lumMod val="90000"/>
                  </a:schemeClr>
                </a:solidFill>
              </a:rPr>
              <a:t>“cultures”</a:t>
            </a:r>
            <a:endParaRPr lang="en-US" sz="4000" b="1" dirty="0">
              <a:solidFill>
                <a:schemeClr val="accent5">
                  <a:lumMod val="90000"/>
                </a:schemeClr>
              </a:solidFill>
            </a:endParaRPr>
          </a:p>
          <a:p>
            <a:pPr marL="1257300" lvl="2" eaLnBrk="1" hangingPunct="1">
              <a:lnSpc>
                <a:spcPct val="150000"/>
              </a:lnSpc>
              <a:tabLst>
                <a:tab pos="685800" algn="l"/>
                <a:tab pos="1200150" algn="l"/>
              </a:tabLst>
            </a:pPr>
            <a:r>
              <a:rPr lang="en-US" sz="2800" b="1" dirty="0">
                <a:solidFill>
                  <a:schemeClr val="accent1"/>
                </a:solidFill>
              </a:rPr>
              <a:t>are integrated</a:t>
            </a:r>
          </a:p>
          <a:p>
            <a:pPr marL="1257300" lvl="2" eaLnBrk="1" hangingPunct="1">
              <a:spcBef>
                <a:spcPts val="0"/>
              </a:spcBef>
              <a:tabLst>
                <a:tab pos="685800" algn="l"/>
                <a:tab pos="1200150" algn="l"/>
              </a:tabLst>
            </a:pPr>
            <a:r>
              <a:rPr lang="en-US" sz="2800" b="1" dirty="0">
                <a:solidFill>
                  <a:srgbClr val="000000"/>
                </a:solidFill>
              </a:rPr>
              <a:t>Interact  and change</a:t>
            </a:r>
          </a:p>
          <a:p>
            <a:pPr marL="1714500" lvl="3" eaLnBrk="1" hangingPunct="1">
              <a:spcBef>
                <a:spcPts val="0"/>
              </a:spcBef>
              <a:tabLst>
                <a:tab pos="685800" algn="l"/>
                <a:tab pos="1200150" algn="l"/>
              </a:tabLst>
            </a:pPr>
            <a:r>
              <a:rPr lang="en-US" sz="1800" b="1" dirty="0">
                <a:solidFill>
                  <a:srgbClr val="000000"/>
                </a:solidFill>
              </a:rPr>
              <a:t>the idea that some cultures  </a:t>
            </a:r>
            <a:br>
              <a:rPr lang="en-US" sz="1800" b="1" dirty="0">
                <a:solidFill>
                  <a:srgbClr val="000000"/>
                </a:solidFill>
              </a:rPr>
            </a:br>
            <a:r>
              <a:rPr lang="en-US" sz="1600" b="1" dirty="0">
                <a:solidFill>
                  <a:srgbClr val="000000"/>
                </a:solidFill>
              </a:rPr>
              <a:t>(like “hunting and gathering” cultures, or the Amish) </a:t>
            </a:r>
            <a:br>
              <a:rPr lang="en-US" sz="1800" b="1" dirty="0">
                <a:solidFill>
                  <a:srgbClr val="000000"/>
                </a:solidFill>
              </a:rPr>
            </a:br>
            <a:r>
              <a:rPr lang="en-US" sz="1800" b="1" dirty="0">
                <a:solidFill>
                  <a:srgbClr val="000000"/>
                </a:solidFill>
              </a:rPr>
              <a:t>do not change is not correct</a:t>
            </a:r>
          </a:p>
        </p:txBody>
      </p:sp>
      <p:sp>
        <p:nvSpPr>
          <p:cNvPr id="32768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DAEDEF">
                    <a:lumMod val="90000"/>
                  </a:srgbClr>
                </a:solidFill>
              </a:rPr>
              <a:t>Main Characteristics</a:t>
            </a: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 . . in other words, HUMAN BEHAVIOR</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is a most-important</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 key variable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3032578973"/>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2210307"/>
            <a:ext cx="7721600" cy="3046988"/>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 . . and people tend to wash their hands </a:t>
            </a:r>
            <a:r>
              <a:rPr kumimoji="1" lang="en-US" sz="4000" b="1" i="1" u="none" strike="noStrike" kern="1200" cap="none" spc="0" normalizeH="0" baseline="0" noProof="0" dirty="0">
                <a:ln>
                  <a:noFill/>
                </a:ln>
                <a:solidFill>
                  <a:srgbClr val="FFFFFF"/>
                </a:solidFill>
                <a:effectLst/>
                <a:uLnTx/>
                <a:uFillTx/>
                <a:latin typeface="Verdana" pitchFamily="34" charset="0"/>
                <a:ea typeface="+mn-ea"/>
                <a:cs typeface="+mn-cs"/>
              </a:rPr>
              <a:t>longer</a:t>
            </a: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 if the water temperature is comfortably warm</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71695352"/>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dirty="0"/>
            </a:br>
            <a:endParaRPr lang="en-US" i="1" dirty="0"/>
          </a:p>
        </p:txBody>
      </p:sp>
      <p:sp>
        <p:nvSpPr>
          <p:cNvPr id="7" name="Rectangle 3"/>
          <p:cNvSpPr>
            <a:spLocks noChangeArrowheads="1"/>
          </p:cNvSpPr>
          <p:nvPr/>
        </p:nvSpPr>
        <p:spPr bwMode="auto">
          <a:xfrm>
            <a:off x="694267" y="1102312"/>
            <a:ext cx="7721600" cy="5262979"/>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Verdana" pitchFamily="34" charset="0"/>
                <a:ea typeface="+mn-ea"/>
                <a:cs typeface="+mn-cs"/>
              </a:rPr>
              <a:t>even the scientists focusing on water temperature in the experiments note more or less in passing that human behavior is an important issue . . . </a:t>
            </a:r>
          </a:p>
        </p:txBody>
      </p:sp>
      <p:sp>
        <p:nvSpPr>
          <p:cNvPr id="6" name="Text Box 2"/>
          <p:cNvSpPr txBox="1">
            <a:spLocks noChangeArrowheads="1"/>
          </p:cNvSpPr>
          <p:nvPr/>
        </p:nvSpPr>
        <p:spPr bwMode="auto">
          <a:xfrm>
            <a:off x="3471862" y="6603561"/>
            <a:ext cx="215956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http://www.bbc.com/news/health-40118539</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extLst>
      <p:ext uri="{BB962C8B-B14F-4D97-AF65-F5344CB8AC3E}">
        <p14:creationId xmlns:p14="http://schemas.microsoft.com/office/powerpoint/2010/main" val="2973205964"/>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90662" y="6565461"/>
            <a:ext cx="615424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rPr>
              <a:t>http://jfoodprotection.org/doi/abs/10.4315/0362-028X.JFP-16-370</a:t>
            </a: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http://jfoodprotection.org/doi/abs/10.4315/0362-028X.JFP-16-370</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3" name="Rectangle 2"/>
          <p:cNvSpPr/>
          <p:nvPr/>
        </p:nvSpPr>
        <p:spPr>
          <a:xfrm>
            <a:off x="1104900" y="5874898"/>
            <a:ext cx="57531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Journal of Food Protection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Volume 80, Issue 6 (June 2017),  pp. 1022-1031.</a:t>
            </a:r>
          </a:p>
        </p:txBody>
      </p:sp>
      <p:pic>
        <p:nvPicPr>
          <p:cNvPr id="6" name="Picture 5" descr="http://jfoodprotection.org/na101/home/literatum/publisher/pinnacle/journals/content/food/2017/0362028x-80.6/0362028x-80.6/20170530/0362028x-80.6.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343724"/>
            <a:ext cx="1473200" cy="1974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1050" y="658651"/>
            <a:ext cx="7600950" cy="427809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 large part of the variability in the data was associated </a:t>
            </a: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with the behaviors of the volunteers</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Understanding what behaviors and human factors most influence hand washing may help researchers find techniques to optimize the effectiveness of hand washing.”</a:t>
            </a:r>
          </a:p>
        </p:txBody>
      </p:sp>
      <p:sp>
        <p:nvSpPr>
          <p:cNvPr id="7" name="Rectangle 6"/>
          <p:cNvSpPr/>
          <p:nvPr/>
        </p:nvSpPr>
        <p:spPr>
          <a:xfrm>
            <a:off x="1143000" y="4924336"/>
            <a:ext cx="5657850"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Dane A. Jensen, David R. </a:t>
            </a: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rPr>
              <a:t>Macinga</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David J. Shumaker, Roberto </a:t>
            </a: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rPr>
              <a:t>Bellino</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James W. </a:t>
            </a: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rPr>
              <a:t>Arbogast</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and Donald W. </a:t>
            </a: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rPr>
              <a:t>Schaffner</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7111377"/>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41510" y="3469512"/>
            <a:ext cx="7668684" cy="646331"/>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31775" algn="l"/>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One more example . . . </a:t>
            </a:r>
          </a:p>
        </p:txBody>
      </p:sp>
    </p:spTree>
    <p:extLst>
      <p:ext uri="{BB962C8B-B14F-4D97-AF65-F5344CB8AC3E}">
        <p14:creationId xmlns:p14="http://schemas.microsoft.com/office/powerpoint/2010/main" val="3381328566"/>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Tree>
    <p:extLst>
      <p:ext uri="{BB962C8B-B14F-4D97-AF65-F5344CB8AC3E}">
        <p14:creationId xmlns:p14="http://schemas.microsoft.com/office/powerpoint/2010/main" val="239663810"/>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3852" y="3054286"/>
            <a:ext cx="9140148" cy="3063711"/>
          </a:xfrm>
          <a:prstGeom prst="rect">
            <a:avLst/>
          </a:prstGeom>
          <a:solidFill>
            <a:schemeClr val="bg1"/>
          </a:solidFill>
          <a:ln w="9525">
            <a:noFill/>
            <a:miter lim="800000"/>
            <a:headEnd/>
            <a:tailEnd/>
          </a:ln>
        </p:spPr>
        <p:txBody>
          <a:bodyPr wrap="square"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tab pos="231775" algn="l"/>
              </a:tabLst>
              <a:defRPr/>
            </a:pPr>
            <a:r>
              <a:rPr kumimoji="1" lang="en-US" sz="6000" b="1" i="0" u="none" strike="noStrike" kern="1200" cap="none" spc="0" normalizeH="0" baseline="0" noProof="0" dirty="0">
                <a:ln>
                  <a:noFill/>
                </a:ln>
                <a:solidFill>
                  <a:srgbClr val="FF0000"/>
                </a:solidFill>
                <a:effectLst/>
                <a:uLnTx/>
                <a:uFillTx/>
                <a:latin typeface="Verdana" pitchFamily="34" charset="0"/>
                <a:ea typeface="+mn-ea"/>
                <a:cs typeface="+mn-cs"/>
              </a:rPr>
              <a:t>No</a:t>
            </a:r>
            <a:r>
              <a:rPr kumimoji="1" lang="en-US" sz="60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1" lang="en-US" sz="6000" b="1" i="0" u="none" strike="noStrike" kern="1200" cap="none" spc="0" normalizeH="0" baseline="0" noProof="0" dirty="0">
                <a:ln>
                  <a:noFill/>
                </a:ln>
                <a:solidFill>
                  <a:srgbClr val="FF0000"/>
                </a:solidFill>
                <a:effectLst/>
                <a:uLnTx/>
                <a:uFillTx/>
                <a:latin typeface="Verdana" pitchFamily="34" charset="0"/>
                <a:ea typeface="+mn-ea"/>
                <a:cs typeface="+mn-cs"/>
              </a:rPr>
              <a:t>. . .</a:t>
            </a:r>
          </a:p>
          <a:p>
            <a:pPr marL="0" marR="0" lvl="0" indent="0" algn="ctr" defTabSz="914400" rtl="0" eaLnBrk="0" fontAlgn="base" latinLnBrk="0" hangingPunct="0">
              <a:lnSpc>
                <a:spcPct val="100000"/>
              </a:lnSpc>
              <a:spcBef>
                <a:spcPct val="0"/>
              </a:spcBef>
              <a:spcAft>
                <a:spcPct val="0"/>
              </a:spcAft>
              <a:buClrTx/>
              <a:buSzTx/>
              <a:buFontTx/>
              <a:buNone/>
              <a:tabLst>
                <a:tab pos="231775" algn="l"/>
              </a:tabLst>
              <a:defRPr/>
            </a:pPr>
            <a:r>
              <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rPr>
              <a:t>Wearing helmets may actually </a:t>
            </a:r>
            <a:r>
              <a:rPr kumimoji="1" lang="en-US" sz="2800" b="1" i="1" u="none" strike="noStrike" kern="1200" cap="none" spc="0" normalizeH="0" baseline="0" noProof="0" dirty="0">
                <a:ln>
                  <a:noFill/>
                </a:ln>
                <a:solidFill>
                  <a:srgbClr val="000000"/>
                </a:solidFill>
                <a:effectLst/>
                <a:uLnTx/>
                <a:uFillTx/>
                <a:latin typeface="Verdana" pitchFamily="34" charset="0"/>
                <a:ea typeface="+mn-ea"/>
                <a:cs typeface="+mn-cs"/>
              </a:rPr>
              <a:t>result in</a:t>
            </a:r>
            <a:r>
              <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1" lang="en-US" sz="2800" b="1" i="1" u="none" strike="noStrike" kern="1200" cap="none" spc="0" normalizeH="0" baseline="0" noProof="0" dirty="0">
                <a:ln>
                  <a:noFill/>
                </a:ln>
                <a:solidFill>
                  <a:srgbClr val="000000"/>
                </a:solidFill>
                <a:effectLst/>
                <a:uLnTx/>
                <a:uFillTx/>
                <a:latin typeface="Verdana" pitchFamily="34" charset="0"/>
                <a:ea typeface="+mn-ea"/>
                <a:cs typeface="+mn-cs"/>
              </a:rPr>
              <a:t>more</a:t>
            </a:r>
            <a:r>
              <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rPr>
              <a:t> concussions because players assume that helmets help prevent concussions and thus take less care to prevent them . . . </a:t>
            </a:r>
          </a:p>
        </p:txBody>
      </p:sp>
    </p:spTree>
    <p:extLst>
      <p:ext uri="{BB962C8B-B14F-4D97-AF65-F5344CB8AC3E}">
        <p14:creationId xmlns:p14="http://schemas.microsoft.com/office/powerpoint/2010/main" val="2705229018"/>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0" y="3047900"/>
            <a:ext cx="9144000" cy="3228975"/>
          </a:xfrm>
          <a:prstGeom prst="rect">
            <a:avLst/>
          </a:prstGeom>
          <a:solidFill>
            <a:schemeClr val="bg1"/>
          </a:solidFill>
          <a:ln w="9525">
            <a:noFill/>
            <a:miter lim="800000"/>
            <a:headEnd/>
            <a:tailEnd/>
          </a:ln>
        </p:spPr>
        <p:txBody>
          <a:bodyPr wrap="square" anchor="ctr">
            <a:noAutofit/>
          </a:bodyPr>
          <a:lstStyle/>
          <a:p>
            <a:pPr marL="685800" marR="0" lvl="0" indent="-685800" algn="ctr" defTabSz="914400" rtl="0" eaLnBrk="0" fontAlgn="base" latinLnBrk="0" hangingPunct="0">
              <a:lnSpc>
                <a:spcPct val="100000"/>
              </a:lnSpc>
              <a:spcBef>
                <a:spcPct val="0"/>
              </a:spcBef>
              <a:spcAft>
                <a:spcPct val="0"/>
              </a:spcAft>
              <a:buClrTx/>
              <a:buSzTx/>
              <a:buFontTx/>
              <a:buNone/>
              <a:tabLst>
                <a:tab pos="231775" algn="l"/>
                <a:tab pos="8743950" algn="l"/>
              </a:tabLst>
              <a:defRPr/>
            </a:pPr>
            <a:r>
              <a:rPr kumimoji="1" lang="en-US" sz="2400" b="1" i="0" u="none" strike="noStrike" kern="1200" cap="none" spc="0" normalizeH="0" baseline="0" noProof="0" dirty="0">
                <a:ln>
                  <a:noFill/>
                </a:ln>
                <a:solidFill>
                  <a:srgbClr val="000000"/>
                </a:solidFill>
                <a:effectLst/>
                <a:uLnTx/>
                <a:uFillTx/>
                <a:latin typeface="Verdana" pitchFamily="34" charset="0"/>
                <a:ea typeface="+mn-ea"/>
                <a:cs typeface="+mn-cs"/>
              </a:rPr>
              <a:t>Concussions are caused by acceleration or deceleration of the brain </a:t>
            </a:r>
            <a:r>
              <a:rPr kumimoji="1" lang="en-US" sz="2400" b="1" i="1" u="none" strike="noStrike" kern="1200" cap="none" spc="0" normalizeH="0" baseline="0" noProof="0" dirty="0">
                <a:ln>
                  <a:noFill/>
                </a:ln>
                <a:solidFill>
                  <a:srgbClr val="000000"/>
                </a:solidFill>
                <a:effectLst/>
                <a:uLnTx/>
                <a:uFillTx/>
                <a:latin typeface="Verdana" pitchFamily="34" charset="0"/>
                <a:ea typeface="+mn-ea"/>
                <a:cs typeface="+mn-cs"/>
              </a:rPr>
              <a:t>inside </a:t>
            </a:r>
            <a:r>
              <a:rPr kumimoji="1" lang="en-US" sz="2400" b="1" i="0" u="none" strike="noStrike" kern="1200" cap="none" spc="0" normalizeH="0" baseline="0" noProof="0" dirty="0">
                <a:ln>
                  <a:noFill/>
                </a:ln>
                <a:solidFill>
                  <a:srgbClr val="000000"/>
                </a:solidFill>
                <a:effectLst/>
                <a:uLnTx/>
                <a:uFillTx/>
                <a:latin typeface="Verdana" pitchFamily="34" charset="0"/>
                <a:ea typeface="+mn-ea"/>
                <a:cs typeface="+mn-cs"/>
              </a:rPr>
              <a:t>the skull . . .</a:t>
            </a:r>
          </a:p>
          <a:p>
            <a:pPr marL="685800" marR="0" lvl="0" indent="-685800" algn="ctr" defTabSz="914400" rtl="0" eaLnBrk="0" fontAlgn="base" latinLnBrk="0" hangingPunct="0">
              <a:lnSpc>
                <a:spcPct val="100000"/>
              </a:lnSpc>
              <a:spcBef>
                <a:spcPct val="0"/>
              </a:spcBef>
              <a:spcAft>
                <a:spcPct val="0"/>
              </a:spcAft>
              <a:buClrTx/>
              <a:buSzTx/>
              <a:buFontTx/>
              <a:buNone/>
              <a:tabLst>
                <a:tab pos="231775" algn="l"/>
                <a:tab pos="8743950" algn="l"/>
              </a:tabLst>
              <a:defRPr/>
            </a:pPr>
            <a:endParaRPr kumimoji="1"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685800" marR="0" lvl="0" indent="-685800" algn="ctr" defTabSz="914400" rtl="0" eaLnBrk="0" fontAlgn="base" latinLnBrk="0" hangingPunct="0">
              <a:lnSpc>
                <a:spcPct val="100000"/>
              </a:lnSpc>
              <a:spcBef>
                <a:spcPct val="0"/>
              </a:spcBef>
              <a:spcAft>
                <a:spcPct val="0"/>
              </a:spcAft>
              <a:buClrTx/>
              <a:buSzTx/>
              <a:buFontTx/>
              <a:buNone/>
              <a:tabLst>
                <a:tab pos="231775" algn="l"/>
                <a:tab pos="8743950" algn="l"/>
              </a:tabLst>
              <a:defRPr/>
            </a:pPr>
            <a:r>
              <a:rPr kumimoji="1" lang="en-US" sz="2400" b="1" i="0" u="none" strike="noStrike" kern="1200" cap="none" spc="0" normalizeH="0" baseline="0" noProof="0" dirty="0">
                <a:ln>
                  <a:noFill/>
                </a:ln>
                <a:solidFill>
                  <a:srgbClr val="000000"/>
                </a:solidFill>
                <a:effectLst/>
                <a:uLnTx/>
                <a:uFillTx/>
                <a:latin typeface="Verdana" pitchFamily="34" charset="0"/>
                <a:ea typeface="+mn-ea"/>
                <a:cs typeface="+mn-cs"/>
              </a:rPr>
              <a:t>Helmets on the </a:t>
            </a:r>
            <a:r>
              <a:rPr kumimoji="1" lang="en-US" sz="2400" b="1" i="1" u="none" strike="noStrike" kern="1200" cap="none" spc="0" normalizeH="0" baseline="0" noProof="0" dirty="0">
                <a:ln>
                  <a:noFill/>
                </a:ln>
                <a:solidFill>
                  <a:srgbClr val="000000"/>
                </a:solidFill>
                <a:effectLst/>
                <a:uLnTx/>
                <a:uFillTx/>
                <a:latin typeface="Verdana" pitchFamily="34" charset="0"/>
                <a:ea typeface="+mn-ea"/>
                <a:cs typeface="+mn-cs"/>
              </a:rPr>
              <a:t>outside</a:t>
            </a:r>
            <a:r>
              <a:rPr kumimoji="1" lang="en-US" sz="2400" b="1" i="0" u="none" strike="noStrike" kern="1200" cap="none" spc="0" normalizeH="0" baseline="0" noProof="0" dirty="0">
                <a:ln>
                  <a:noFill/>
                </a:ln>
                <a:solidFill>
                  <a:srgbClr val="000000"/>
                </a:solidFill>
                <a:effectLst/>
                <a:uLnTx/>
                <a:uFillTx/>
                <a:latin typeface="Verdana" pitchFamily="34" charset="0"/>
                <a:ea typeface="+mn-ea"/>
                <a:cs typeface="+mn-cs"/>
              </a:rPr>
              <a:t> of the skull do not mitigate that . . . and athletes think they can hit harder with the helmet on, and that can only </a:t>
            </a:r>
            <a:r>
              <a:rPr kumimoji="1" lang="en-US" sz="2400" b="1" i="1" u="none" strike="noStrike" kern="1200" cap="none" spc="0" normalizeH="0" baseline="0" noProof="0" dirty="0">
                <a:ln>
                  <a:noFill/>
                </a:ln>
                <a:solidFill>
                  <a:srgbClr val="000000"/>
                </a:solidFill>
                <a:effectLst/>
                <a:uLnTx/>
                <a:uFillTx/>
                <a:latin typeface="Verdana" pitchFamily="34" charset="0"/>
                <a:ea typeface="+mn-ea"/>
                <a:cs typeface="+mn-cs"/>
              </a:rPr>
              <a:t>increase</a:t>
            </a:r>
            <a:r>
              <a:rPr kumimoji="1" lang="en-US" sz="2400" b="1" i="0" u="none" strike="noStrike" kern="1200" cap="none" spc="0" normalizeH="0" baseline="0" noProof="0" dirty="0">
                <a:ln>
                  <a:noFill/>
                </a:ln>
                <a:solidFill>
                  <a:srgbClr val="000000"/>
                </a:solidFill>
                <a:effectLst/>
                <a:uLnTx/>
                <a:uFillTx/>
                <a:latin typeface="Verdana" pitchFamily="34" charset="0"/>
                <a:ea typeface="+mn-ea"/>
                <a:cs typeface="+mn-cs"/>
              </a:rPr>
              <a:t> the chances of a concussion . . . </a:t>
            </a:r>
          </a:p>
        </p:txBody>
      </p:sp>
    </p:spTree>
    <p:extLst>
      <p:ext uri="{BB962C8B-B14F-4D97-AF65-F5344CB8AC3E}">
        <p14:creationId xmlns:p14="http://schemas.microsoft.com/office/powerpoint/2010/main" val="2766500035"/>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2" name="Picture 1"/>
          <p:cNvPicPr>
            <a:picLocks noChangeAspect="1"/>
          </p:cNvPicPr>
          <p:nvPr/>
        </p:nvPicPr>
        <p:blipFill>
          <a:blip r:embed="rId2"/>
          <a:stretch>
            <a:fillRect/>
          </a:stretch>
        </p:blipFill>
        <p:spPr>
          <a:xfrm>
            <a:off x="3852" y="81847"/>
            <a:ext cx="9144000" cy="6776153"/>
          </a:xfrm>
          <a:prstGeom prst="rect">
            <a:avLst/>
          </a:prstGeom>
          <a:solidFill>
            <a:schemeClr val="bg1"/>
          </a:solidFill>
        </p:spPr>
      </p:pic>
      <p:sp>
        <p:nvSpPr>
          <p:cNvPr id="5" name="Rectangle 3"/>
          <p:cNvSpPr>
            <a:spLocks noChangeArrowheads="1"/>
          </p:cNvSpPr>
          <p:nvPr/>
        </p:nvSpPr>
        <p:spPr bwMode="auto">
          <a:xfrm>
            <a:off x="0" y="3047900"/>
            <a:ext cx="9144000" cy="3228975"/>
          </a:xfrm>
          <a:prstGeom prst="rect">
            <a:avLst/>
          </a:prstGeom>
          <a:solidFill>
            <a:schemeClr val="bg1"/>
          </a:solidFill>
          <a:ln w="9525">
            <a:noFill/>
            <a:miter lim="800000"/>
            <a:headEnd/>
            <a:tailEnd/>
          </a:ln>
        </p:spPr>
        <p:txBody>
          <a:bodyPr wrap="square" anchor="ctr">
            <a:noAutofit/>
          </a:bodyPr>
          <a:lstStyle/>
          <a:p>
            <a:pPr marL="685800" marR="0" lvl="0" indent="-685800" algn="ctr" defTabSz="914400" rtl="0" eaLnBrk="0" fontAlgn="base" latinLnBrk="0" hangingPunct="0">
              <a:lnSpc>
                <a:spcPct val="100000"/>
              </a:lnSpc>
              <a:spcBef>
                <a:spcPct val="0"/>
              </a:spcBef>
              <a:spcAft>
                <a:spcPct val="0"/>
              </a:spcAft>
              <a:buClrTx/>
              <a:buSzTx/>
              <a:buFontTx/>
              <a:buNone/>
              <a:tabLst>
                <a:tab pos="231775" algn="l"/>
                <a:tab pos="8743950" algn="l"/>
              </a:tabLst>
              <a:defRPr/>
            </a:pPr>
            <a:r>
              <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rPr>
              <a:t>It is more likely that if athletes were to</a:t>
            </a:r>
            <a:br>
              <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rPr>
              <a:t>wear </a:t>
            </a:r>
            <a:r>
              <a:rPr kumimoji="1" lang="en-US" sz="2800" b="1" i="1" u="none" strike="noStrike" kern="1200" cap="none" spc="0" normalizeH="0" baseline="0" noProof="0" dirty="0">
                <a:ln>
                  <a:noFill/>
                </a:ln>
                <a:solidFill>
                  <a:srgbClr val="000000"/>
                </a:solidFill>
                <a:effectLst/>
                <a:uLnTx/>
                <a:uFillTx/>
                <a:latin typeface="Verdana" pitchFamily="34" charset="0"/>
                <a:ea typeface="+mn-ea"/>
                <a:cs typeface="+mn-cs"/>
              </a:rPr>
              <a:t>no helmets </a:t>
            </a:r>
            <a:r>
              <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rPr>
              <a:t>that the actual number of concussions would be reduced . . .</a:t>
            </a:r>
          </a:p>
        </p:txBody>
      </p:sp>
    </p:spTree>
    <p:extLst>
      <p:ext uri="{BB962C8B-B14F-4D97-AF65-F5344CB8AC3E}">
        <p14:creationId xmlns:p14="http://schemas.microsoft.com/office/powerpoint/2010/main" val="3836853560"/>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pic>
        <p:nvPicPr>
          <p:cNvPr id="3" name="Picture 2"/>
          <p:cNvPicPr>
            <a:picLocks noChangeAspect="1"/>
          </p:cNvPicPr>
          <p:nvPr/>
        </p:nvPicPr>
        <p:blipFill>
          <a:blip r:embed="rId2"/>
          <a:stretch>
            <a:fillRect/>
          </a:stretch>
        </p:blipFill>
        <p:spPr>
          <a:xfrm>
            <a:off x="1249082" y="360950"/>
            <a:ext cx="6670231" cy="6400800"/>
          </a:xfrm>
          <a:prstGeom prst="rect">
            <a:avLst/>
          </a:prstGeom>
        </p:spPr>
      </p:pic>
      <p:sp>
        <p:nvSpPr>
          <p:cNvPr id="6" name="Rectangle 3"/>
          <p:cNvSpPr>
            <a:spLocks noChangeArrowheads="1"/>
          </p:cNvSpPr>
          <p:nvPr/>
        </p:nvSpPr>
        <p:spPr bwMode="auto">
          <a:xfrm>
            <a:off x="0" y="5226518"/>
            <a:ext cx="9144000" cy="1570127"/>
          </a:xfrm>
          <a:prstGeom prst="rect">
            <a:avLst/>
          </a:prstGeom>
          <a:solidFill>
            <a:schemeClr val="bg1"/>
          </a:solidFill>
          <a:ln w="9525">
            <a:noFill/>
            <a:miter lim="800000"/>
            <a:headEnd/>
            <a:tailEnd/>
          </a:ln>
        </p:spPr>
        <p:txBody>
          <a:bodyPr wrap="square"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tab pos="231775" algn="l"/>
                <a:tab pos="8743950" algn="l"/>
              </a:tabLst>
              <a:defRPr/>
            </a:pPr>
            <a:r>
              <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rPr>
              <a:t>But </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wear a bike helmet to protect your head. </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Wearing a bike helmet reduces the risk of serious head injury (to your skull) by about 70 percent.</a:t>
            </a:r>
            <a:endParaRPr kumimoji="1"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152280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42" y="2452693"/>
            <a:ext cx="7329487" cy="3243965"/>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t>are smaller groups with distinct pattern of learned and shared behavior and thinking found within larger cultures such as ethnic groups in localized regions</a:t>
            </a:r>
          </a:p>
          <a:p>
            <a:pPr lvl="1" eaLnBrk="1" hangingPunct="1">
              <a:tabLst>
                <a:tab pos="0" algn="l"/>
              </a:tabLst>
            </a:pPr>
            <a:r>
              <a:rPr lang="en-US" sz="2400" b="1" dirty="0"/>
              <a:t>some people like to think of these as </a:t>
            </a:r>
            <a:br>
              <a:rPr lang="en-US" sz="2400" b="1" dirty="0"/>
            </a:br>
            <a:r>
              <a:rPr lang="en-US" sz="2400" b="1" dirty="0"/>
              <a:t>“local cultures”</a:t>
            </a:r>
          </a:p>
        </p:txBody>
      </p:sp>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732366" y="2331406"/>
            <a:ext cx="7668684" cy="3416320"/>
          </a:xfrm>
          <a:prstGeom prst="rect">
            <a:avLst/>
          </a:prstGeom>
          <a:noFill/>
          <a:ln w="952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231775" algn="l"/>
              </a:tabLst>
              <a:defRPr/>
            </a:pP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with humans, </a:t>
            </a:r>
            <a:b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b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in anthropology, </a:t>
            </a:r>
            <a:b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br>
            <a:r>
              <a:rPr kumimoji="1" lang="en-US" sz="3600" b="1" i="1" u="none" strike="noStrike" kern="1200" cap="none" spc="0" normalizeH="0" baseline="0" noProof="0" dirty="0">
                <a:ln>
                  <a:noFill/>
                </a:ln>
                <a:solidFill>
                  <a:srgbClr val="FF0000"/>
                </a:solidFill>
                <a:effectLst/>
                <a:uLnTx/>
                <a:uFillTx/>
                <a:latin typeface="Verdana" pitchFamily="34" charset="0"/>
                <a:ea typeface="+mn-ea"/>
                <a:cs typeface="+mn-cs"/>
              </a:rPr>
              <a:t>holism</a:t>
            </a: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 looks at an item including the many </a:t>
            </a:r>
            <a:r>
              <a:rPr kumimoji="1" lang="en-US" sz="3600" b="1" i="0" u="none" strike="noStrike" kern="1200" cap="none" spc="0" normalizeH="0" baseline="0" noProof="0" dirty="0" err="1">
                <a:ln>
                  <a:noFill/>
                </a:ln>
                <a:solidFill>
                  <a:srgbClr val="FFFFFF"/>
                </a:solidFill>
                <a:effectLst/>
                <a:uLnTx/>
                <a:uFillTx/>
                <a:latin typeface="Verdana" pitchFamily="34"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Verdana" pitchFamily="34" charset="0"/>
                <a:ea typeface="+mn-ea"/>
                <a:cs typeface="+mn-cs"/>
              </a:rPr>
              <a:t> in the areas of . . . </a:t>
            </a:r>
          </a:p>
        </p:txBody>
      </p:sp>
    </p:spTree>
    <p:extLst>
      <p:ext uri="{BB962C8B-B14F-4D97-AF65-F5344CB8AC3E}">
        <p14:creationId xmlns:p14="http://schemas.microsoft.com/office/powerpoint/2010/main" val="1718032585"/>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11"/>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3200" b="1" dirty="0">
                <a:solidFill>
                  <a:srgbClr val="FFFFFF">
                    <a:lumMod val="65000"/>
                  </a:srgbClr>
                </a:solidFill>
                <a:latin typeface="Verdana" pitchFamily="34" charset="0"/>
              </a:rPr>
              <a:t>Anthropology of Europe</a:t>
            </a:r>
            <a:br>
              <a:rPr kumimoji="1" lang="en-US" sz="4000" b="1" dirty="0">
                <a:solidFill>
                  <a:srgbClr val="FFFFFF">
                    <a:lumMod val="65000"/>
                  </a:srgbClr>
                </a:solidFill>
                <a:latin typeface="Verdana" pitchFamily="34" charset="0"/>
              </a:rPr>
            </a:br>
            <a:r>
              <a:rPr kumimoji="1" lang="en-US" sz="1600" b="1" dirty="0">
                <a:solidFill>
                  <a:srgbClr val="FFFFFF">
                    <a:lumMod val="65000"/>
                  </a:srgbClr>
                </a:solidFill>
                <a:latin typeface="Verdana" pitchFamily="34" charset="0"/>
              </a:rPr>
              <a:t>and its . . .</a:t>
            </a:r>
            <a:endParaRPr kumimoji="1" lang="en-US" sz="1200" b="1" dirty="0">
              <a:solidFill>
                <a:srgbClr val="FFFFFF">
                  <a:lumMod val="65000"/>
                </a:srgbClr>
              </a:solidFill>
              <a:latin typeface="Verdana" pitchFamily="34" charset="0"/>
            </a:endParaRPr>
          </a:p>
        </p:txBody>
      </p:sp>
      <p:sp>
        <p:nvSpPr>
          <p:cNvPr id="6" name="Rectangle 5"/>
          <p:cNvSpPr>
            <a:spLocks noChangeArrowheads="1"/>
          </p:cNvSpPr>
          <p:nvPr/>
        </p:nvSpPr>
        <p:spPr bwMode="auto">
          <a:xfrm>
            <a:off x="685800" y="594866"/>
            <a:ext cx="7772400" cy="83099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2400" dirty="0">
                <a:solidFill>
                  <a:srgbClr val="000000"/>
                </a:solidFill>
                <a:latin typeface="Arial"/>
              </a:rPr>
              <a:t>Holism tries to put all of the pieces together . . .</a:t>
            </a:r>
          </a:p>
        </p:txBody>
      </p:sp>
      <p:sp>
        <p:nvSpPr>
          <p:cNvPr id="8" name="Rectangle 7"/>
          <p:cNvSpPr/>
          <p:nvPr/>
        </p:nvSpPr>
        <p:spPr>
          <a:xfrm>
            <a:off x="4688001" y="3777734"/>
            <a:ext cx="2268570" cy="461665"/>
          </a:xfrm>
          <a:prstGeom prst="rect">
            <a:avLst/>
          </a:prstGeom>
        </p:spPr>
        <p:txBody>
          <a:bodyPr wrap="none">
            <a:spAutoFit/>
          </a:bodyPr>
          <a:lstStyle/>
          <a:p>
            <a:r>
              <a:rPr lang="en-US" sz="2400" b="1" dirty="0">
                <a:solidFill>
                  <a:srgbClr val="FFFFFF"/>
                </a:solidFill>
                <a:latin typeface="Arial" pitchFamily="34" charset="0"/>
              </a:rPr>
              <a:t>(bio-physical) </a:t>
            </a:r>
            <a:endParaRPr lang="en-US" sz="2400" dirty="0">
              <a:solidFill>
                <a:srgbClr val="FFFFFF"/>
              </a:solidFill>
            </a:endParaRPr>
          </a:p>
        </p:txBody>
      </p:sp>
    </p:spTree>
    <p:extLst>
      <p:ext uri="{BB962C8B-B14F-4D97-AF65-F5344CB8AC3E}">
        <p14:creationId xmlns:p14="http://schemas.microsoft.com/office/powerpoint/2010/main" val="3854655389"/>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597983"/>
            <a:ext cx="6908800" cy="2834109"/>
          </a:xfrm>
          <a:prstGeom prst="rect">
            <a:avLst/>
          </a:prstGeom>
          <a:noFill/>
          <a:ln w="28575">
            <a:noFill/>
            <a:miter lim="800000"/>
            <a:headEnd/>
            <a:tailEnd/>
          </a:ln>
        </p:spPr>
        <p:txBody>
          <a:bodyPr wrap="square" anchor="ctr">
            <a:spAutoFit/>
          </a:bodyPr>
          <a:lstStyle/>
          <a:p>
            <a:pPr algn="ctr" eaLnBrk="0" hangingPunct="0">
              <a:lnSpc>
                <a:spcPct val="150000"/>
              </a:lnSpc>
              <a:spcAft>
                <a:spcPts val="500"/>
              </a:spcAft>
            </a:pPr>
            <a:r>
              <a:rPr kumimoji="1" lang="en-US" sz="3600" b="1" dirty="0">
                <a:solidFill>
                  <a:srgbClr val="FFFFFF"/>
                </a:solidFill>
              </a:rPr>
              <a:t>let’s have a look at that on the </a:t>
            </a:r>
          </a:p>
          <a:p>
            <a:pPr algn="ctr" eaLnBrk="0" hangingPunct="0">
              <a:lnSpc>
                <a:spcPct val="150000"/>
              </a:lnSpc>
              <a:spcAft>
                <a:spcPts val="500"/>
              </a:spcAft>
            </a:pPr>
            <a:r>
              <a:rPr kumimoji="1" lang="en-US" sz="4000" b="1" dirty="0">
                <a:solidFill>
                  <a:srgbClr val="FFFFFF"/>
                </a:solidFill>
              </a:rPr>
              <a:t>“Anthropology and . . . Its Parts” chart . . .</a:t>
            </a:r>
            <a:endParaRPr kumimoji="1" lang="en-US" sz="4400" b="1" dirty="0">
              <a:solidFill>
                <a:srgbClr val="FFFFFF"/>
              </a:solidFill>
            </a:endParaRPr>
          </a:p>
        </p:txBody>
      </p:sp>
    </p:spTree>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Tree>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811870"/>
            <a:ext cx="6908800" cy="440633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rPr>
              <a:t>NOTE:  </a:t>
            </a:r>
          </a:p>
          <a:p>
            <a:pPr algn="ctr" eaLnBrk="0" hangingPunct="0">
              <a:spcAft>
                <a:spcPts val="500"/>
              </a:spcAft>
            </a:pPr>
            <a:r>
              <a:rPr kumimoji="1" lang="en-US" sz="3600" b="1" dirty="0">
                <a:solidFill>
                  <a:srgbClr val="FFFFFF"/>
                </a:solidFill>
              </a:rPr>
              <a:t>Usually anthropologists read charts from the bottom up</a:t>
            </a:r>
          </a:p>
          <a:p>
            <a:pPr algn="ctr" eaLnBrk="0" hangingPunct="0">
              <a:spcAft>
                <a:spcPts val="0"/>
              </a:spcAft>
            </a:pPr>
            <a:endParaRPr kumimoji="1" lang="en-US" sz="3600" b="1" dirty="0">
              <a:solidFill>
                <a:srgbClr val="FFFFFF"/>
              </a:solidFill>
            </a:endParaRPr>
          </a:p>
          <a:p>
            <a:pPr algn="ctr" eaLnBrk="0" hangingPunct="0">
              <a:spcAft>
                <a:spcPts val="500"/>
              </a:spcAft>
            </a:pPr>
            <a:r>
              <a:rPr kumimoji="1" lang="en-US" sz="3200" b="1" dirty="0">
                <a:solidFill>
                  <a:srgbClr val="FFFFFF"/>
                </a:solidFill>
              </a:rPr>
              <a:t>That has to do with the fact that  in archaeology the oldest layers are at the bottom of a site and the newer ones are on top</a:t>
            </a:r>
            <a:endParaRPr kumimoji="1" lang="en-US" sz="4000" b="1" dirty="0">
              <a:solidFill>
                <a:srgbClr val="FFFFFF"/>
              </a:solidFill>
            </a:endParaRPr>
          </a:p>
        </p:txBody>
      </p:sp>
    </p:spTree>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066800" y="2857500"/>
            <a:ext cx="7772400" cy="1143000"/>
          </a:xfrm>
        </p:spPr>
        <p:txBody>
          <a:bodyPr/>
          <a:lstStyle/>
          <a:p>
            <a:br>
              <a:rPr lang="en-US" i="1"/>
            </a:br>
            <a:endParaRPr lang="en-US" i="1"/>
          </a:p>
        </p:txBody>
      </p:sp>
      <p:sp>
        <p:nvSpPr>
          <p:cNvPr id="522244" name="Rectangle 3"/>
          <p:cNvSpPr>
            <a:spLocks noChangeArrowheads="1"/>
          </p:cNvSpPr>
          <p:nvPr/>
        </p:nvSpPr>
        <p:spPr bwMode="auto">
          <a:xfrm>
            <a:off x="2404534" y="2743207"/>
            <a:ext cx="5147733" cy="3243965"/>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cultural / social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physical</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archaeology</a:t>
            </a:r>
          </a:p>
          <a:p>
            <a:pPr indent="347663" eaLnBrk="0" hangingPunct="0">
              <a:lnSpc>
                <a:spcPct val="160000"/>
              </a:lnSpc>
              <a:buFontTx/>
              <a:buChar char="•"/>
              <a:tabLst>
                <a:tab pos="231775" algn="l"/>
              </a:tabLst>
              <a:defRPr/>
            </a:pPr>
            <a:r>
              <a:rPr kumimoji="1" lang="en-US" sz="3200" b="1" dirty="0">
                <a:solidFill>
                  <a:srgbClr val="FFFFFF"/>
                </a:solidFill>
                <a:latin typeface="Verdana" pitchFamily="34" charset="0"/>
              </a:rPr>
              <a:t>linguistics</a:t>
            </a:r>
          </a:p>
        </p:txBody>
      </p:sp>
      <p:sp>
        <p:nvSpPr>
          <p:cNvPr id="5" name="Rectangle 3"/>
          <p:cNvSpPr>
            <a:spLocks noChangeArrowheads="1"/>
          </p:cNvSpPr>
          <p:nvPr/>
        </p:nvSpPr>
        <p:spPr bwMode="auto">
          <a:xfrm>
            <a:off x="711200" y="325280"/>
            <a:ext cx="7721600" cy="1077218"/>
          </a:xfrm>
          <a:prstGeom prst="rect">
            <a:avLst/>
          </a:prstGeom>
          <a:noFill/>
          <a:ln w="28575">
            <a:noFill/>
            <a:miter lim="800000"/>
            <a:headEnd/>
            <a:tailEnd/>
          </a:ln>
        </p:spPr>
        <p:txBody>
          <a:bodyPr wrap="square" anchor="ctr">
            <a:spAutoFit/>
          </a:bodyPr>
          <a:lstStyle/>
          <a:p>
            <a:pPr algn="ctr" eaLnBrk="0" hangingPunct="0"/>
            <a:r>
              <a:rPr kumimoji="1" lang="en-US" sz="3200" b="1" dirty="0">
                <a:solidFill>
                  <a:srgbClr val="FFFFFF"/>
                </a:solidFill>
              </a:rPr>
              <a:t>So . . . we’re going to have a look at the . . . </a:t>
            </a:r>
          </a:p>
        </p:txBody>
      </p:sp>
      <p:sp>
        <p:nvSpPr>
          <p:cNvPr id="7" name="Rectangle 3"/>
          <p:cNvSpPr>
            <a:spLocks noChangeArrowheads="1"/>
          </p:cNvSpPr>
          <p:nvPr/>
        </p:nvSpPr>
        <p:spPr bwMode="auto">
          <a:xfrm>
            <a:off x="694267" y="1143000"/>
            <a:ext cx="7721600" cy="1865126"/>
          </a:xfrm>
          <a:prstGeom prst="rect">
            <a:avLst/>
          </a:prstGeom>
          <a:noFill/>
          <a:ln w="9525">
            <a:noFill/>
            <a:miter lim="800000"/>
            <a:headEnd/>
            <a:tailEnd/>
          </a:ln>
        </p:spPr>
        <p:txBody>
          <a:bodyPr wrap="square" anchor="ctr">
            <a:noAutofit/>
          </a:bodyPr>
          <a:lstStyle/>
          <a:p>
            <a:pPr algn="ctr" eaLnBrk="0" hangingPunct="0">
              <a:lnSpc>
                <a:spcPct val="120000"/>
              </a:lnSpc>
            </a:pPr>
            <a:r>
              <a:rPr kumimoji="1" lang="en-US" sz="4000" b="1" dirty="0">
                <a:solidFill>
                  <a:srgbClr val="FFFFFF"/>
                </a:solidFill>
                <a:latin typeface="Verdana" pitchFamily="34" charset="0"/>
              </a:rPr>
              <a:t>Anthropology of Europe</a:t>
            </a:r>
            <a:br>
              <a:rPr kumimoji="1" lang="en-US" sz="4000" b="1" dirty="0">
                <a:solidFill>
                  <a:srgbClr val="FFFFFF"/>
                </a:solidFill>
                <a:latin typeface="Verdana" pitchFamily="34" charset="0"/>
              </a:rPr>
            </a:br>
            <a:r>
              <a:rPr kumimoji="1" lang="en-US" sz="1600" b="1" dirty="0">
                <a:solidFill>
                  <a:srgbClr val="FFFFFF"/>
                </a:solidFill>
                <a:latin typeface="Verdana" pitchFamily="34" charset="0"/>
              </a:rPr>
              <a:t>and their . . .</a:t>
            </a:r>
            <a:endParaRPr kumimoji="1" lang="en-US" sz="1200" b="1" dirty="0">
              <a:solidFill>
                <a:srgbClr val="FFFFFF"/>
              </a:solidFill>
              <a:latin typeface="Verdana" pitchFamily="34" charset="0"/>
            </a:endParaRPr>
          </a:p>
        </p:txBody>
      </p:sp>
    </p:spTree>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5680"/>
            <a:ext cx="6908800" cy="348813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first note that the two main divisions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Anthropology are</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bio-physical and cultural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591667188"/>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4"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5" name="Rectangle 4"/>
          <p:cNvSpPr/>
          <p:nvPr/>
        </p:nvSpPr>
        <p:spPr>
          <a:xfrm>
            <a:off x="1042218" y="6261990"/>
            <a:ext cx="7049730"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URL link to print: </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https://www.d.umn.edu/cla/faculty/troufs/anth1602/pchoebel.html#title</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01657108"/>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2" name="Oval 3"/>
          <p:cNvSpPr>
            <a:spLocks noChangeArrowheads="1"/>
          </p:cNvSpPr>
          <p:nvPr/>
        </p:nvSpPr>
        <p:spPr bwMode="auto">
          <a:xfrm>
            <a:off x="5359801" y="2670048"/>
            <a:ext cx="2223862" cy="585216"/>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pitchFamily="34" charset="0"/>
            </a:endParaRPr>
          </a:p>
        </p:txBody>
      </p:sp>
      <p:sp>
        <p:nvSpPr>
          <p:cNvPr id="13" name="Oval 3"/>
          <p:cNvSpPr>
            <a:spLocks noChangeArrowheads="1"/>
          </p:cNvSpPr>
          <p:nvPr/>
        </p:nvSpPr>
        <p:spPr bwMode="auto">
          <a:xfrm>
            <a:off x="2420715" y="2670048"/>
            <a:ext cx="2223862" cy="585216"/>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pitchFamily="34" charset="0"/>
            </a:endParaRPr>
          </a:p>
        </p:txBody>
      </p:sp>
      <p:sp>
        <p:nvSpPr>
          <p:cNvPr id="14" name="Oval 3"/>
          <p:cNvSpPr>
            <a:spLocks noChangeArrowheads="1"/>
          </p:cNvSpPr>
          <p:nvPr/>
        </p:nvSpPr>
        <p:spPr bwMode="auto">
          <a:xfrm>
            <a:off x="3919534" y="4615833"/>
            <a:ext cx="1631950" cy="428625"/>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pitchFamily="34" charset="0"/>
            </a:endParaRPr>
          </a:p>
        </p:txBody>
      </p:sp>
      <p:sp>
        <p:nvSpPr>
          <p:cNvPr id="15" name="Oval 3"/>
          <p:cNvSpPr>
            <a:spLocks noChangeArrowheads="1"/>
          </p:cNvSpPr>
          <p:nvPr/>
        </p:nvSpPr>
        <p:spPr bwMode="auto">
          <a:xfrm>
            <a:off x="7359377" y="3686884"/>
            <a:ext cx="841194" cy="428625"/>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pitchFamily="34" charset="0"/>
            </a:endParaRPr>
          </a:p>
        </p:txBody>
      </p:sp>
    </p:spTree>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7" name="Rectangle 6"/>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692441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27650" name="Rectangle 3"/>
          <p:cNvSpPr>
            <a:spLocks noGrp="1" noChangeArrowheads="1"/>
          </p:cNvSpPr>
          <p:nvPr>
            <p:ph type="subTitle" idx="1"/>
          </p:nvPr>
        </p:nvSpPr>
        <p:spPr>
          <a:xfrm>
            <a:off x="685800" y="1881409"/>
            <a:ext cx="7848600" cy="3527119"/>
          </a:xfrm>
        </p:spPr>
        <p:txBody>
          <a:bodyPr>
            <a:spAutoFit/>
          </a:bodyPr>
          <a:lstStyle/>
          <a:p>
            <a:pPr eaLnBrk="1" hangingPunct="1">
              <a:defRPr/>
            </a:pPr>
            <a:r>
              <a:rPr kumimoji="1" lang="en-US" sz="4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Main</a:t>
            </a:r>
          </a:p>
          <a:p>
            <a:pPr eaLnBrk="1" hangingPunct="1">
              <a:defRPr/>
            </a:pPr>
            <a:r>
              <a:rPr kumimoji="1" lang="en-US" sz="4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Characteristics of</a:t>
            </a:r>
          </a:p>
          <a:p>
            <a:pPr eaLnBrk="1" hangingPunct="1">
              <a:defRPr/>
            </a:pPr>
            <a:r>
              <a:rPr kumimoji="1" lang="en-US" sz="4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Anthropology</a:t>
            </a:r>
          </a:p>
          <a:p>
            <a:pPr eaLnBrk="1" hangingPunct="1">
              <a:defRPr/>
            </a:pPr>
            <a:endParaRPr kumimoji="1" lang="en-US" sz="16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eaLnBrk="1" hangingPunct="1">
              <a:lnSpc>
                <a:spcPct val="150000"/>
              </a:lnSpc>
              <a:defRPr/>
            </a:pPr>
            <a:r>
              <a:rPr kumimoji="1" lang="en-US" sz="2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Anthropology of Europe</a:t>
            </a:r>
            <a:endParaRPr lang="en-US" sz="2400" b="1" i="1" dirty="0"/>
          </a:p>
        </p:txBody>
      </p:sp>
      <p:sp>
        <p:nvSpPr>
          <p:cNvPr id="3" name="Rectangle 11"/>
          <p:cNvSpPr>
            <a:spLocks noChangeArrowheads="1"/>
          </p:cNvSpPr>
          <p:nvPr/>
        </p:nvSpPr>
        <p:spPr bwMode="auto">
          <a:xfrm>
            <a:off x="3739255" y="5694418"/>
            <a:ext cx="1644650" cy="523220"/>
          </a:xfrm>
          <a:prstGeom prst="rect">
            <a:avLst/>
          </a:prstGeom>
          <a:noFill/>
          <a:ln w="9525">
            <a:noFill/>
            <a:miter lim="800000"/>
            <a:headEnd/>
            <a:tailEnd/>
          </a:ln>
        </p:spPr>
        <p:txBody>
          <a:bodyPr>
            <a:spAutoFit/>
          </a:bodyPr>
          <a:lstStyle/>
          <a:p>
            <a:pPr algn="ctr" eaLnBrk="0" hangingPunct="0">
              <a:defRPr/>
            </a:pPr>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pitchFamily="34" charset="0"/>
              </a:rPr>
              <a:t>Tim Roufs</a:t>
            </a:r>
          </a:p>
          <a:p>
            <a:pPr algn="ctr" eaLnBrk="0" hangingPunct="0">
              <a:defRPr/>
            </a:pPr>
            <a:r>
              <a:rPr lang="en-US" sz="1000" b="1" dirty="0">
                <a:solidFill>
                  <a:srgbClr val="000000"/>
                </a:solidFill>
                <a:latin typeface="Arial" pitchFamily="34" charset="0"/>
              </a:rPr>
              <a:t>© 2010-2023</a:t>
            </a:r>
            <a:endParaRPr kumimoji="1" lang="en-US" sz="1000" dirty="0">
              <a:solidFill>
                <a:srgbClr val="FFFFFF"/>
              </a:solidFill>
              <a:latin typeface="Arial" pitchFamily="3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42"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19573"/>
            <a:ext cx="6908800" cy="120032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biophysical involves</a:t>
            </a:r>
            <a:br>
              <a:rPr kumimoji="1" lang="en-US" sz="3600" b="1" i="0" u="none" strike="noStrike" kern="1200" cap="none" spc="0" normalizeH="0" baseline="0" noProof="0" dirty="0">
                <a:ln>
                  <a:noFill/>
                </a:ln>
                <a:solidFill>
                  <a:srgbClr val="FFFFFF"/>
                </a:solidFill>
                <a:effectLst/>
                <a:uLnTx/>
                <a:uFillTx/>
                <a:latin typeface="Arial" charset="0"/>
                <a:ea typeface="+mn-ea"/>
                <a:cs typeface="+mn-cs"/>
              </a:rPr>
            </a:br>
            <a:r>
              <a:rPr kumimoji="1" lang="en-US" sz="3600" b="1" i="0" u="none" strike="noStrike" kern="1200" cap="none" spc="0" normalizeH="0" baseline="0" noProof="0" dirty="0">
                <a:ln>
                  <a:noFill/>
                </a:ln>
                <a:solidFill>
                  <a:srgbClr val="FFFFFF"/>
                </a:solidFill>
                <a:effectLst/>
                <a:uLnTx/>
                <a:uFillTx/>
                <a:latin typeface="Arial" charset="0"/>
                <a:ea typeface="+mn-ea"/>
                <a:cs typeface="+mn-cs"/>
              </a:rPr>
              <a:t>things like . . .</a:t>
            </a:r>
          </a:p>
        </p:txBody>
      </p:sp>
    </p:spTree>
    <p:extLst>
      <p:ext uri="{BB962C8B-B14F-4D97-AF65-F5344CB8AC3E}">
        <p14:creationId xmlns:p14="http://schemas.microsoft.com/office/powerpoint/2010/main" val="50482029"/>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92" y="6394010"/>
            <a:ext cx="2342308"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http://en.wikipedia.org/wiki/Lactose_intolerance</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0" y="419100"/>
            <a:ext cx="9144000" cy="5715000"/>
          </a:xfrm>
          <a:prstGeom prst="rect">
            <a:avLst/>
          </a:prstGeom>
          <a:noFill/>
          <a:ln w="9525">
            <a:noFill/>
            <a:miter lim="800000"/>
            <a:headEnd/>
            <a:tailEnd/>
          </a:ln>
        </p:spPr>
      </p:pic>
      <p:sp>
        <p:nvSpPr>
          <p:cNvPr id="5" name="Rectangle 3"/>
          <p:cNvSpPr>
            <a:spLocks noChangeArrowheads="1"/>
          </p:cNvSpPr>
          <p:nvPr/>
        </p:nvSpPr>
        <p:spPr bwMode="auto">
          <a:xfrm>
            <a:off x="1117600" y="4087458"/>
            <a:ext cx="6908800" cy="156966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000000"/>
                </a:solidFill>
                <a:effectLst/>
                <a:uLnTx/>
                <a:uFillTx/>
                <a:latin typeface="Arial" charset="0"/>
                <a:ea typeface="+mn-ea"/>
                <a:cs typeface="+mn-cs"/>
              </a:rPr>
              <a:t>Europeans are some of the few peoples of the world that can drink milk without getting sick</a:t>
            </a:r>
          </a:p>
        </p:txBody>
      </p:sp>
      <p:sp>
        <p:nvSpPr>
          <p:cNvPr id="7" name="Freeform 6"/>
          <p:cNvSpPr/>
          <p:nvPr/>
        </p:nvSpPr>
        <p:spPr bwMode="auto">
          <a:xfrm>
            <a:off x="4724400" y="1222375"/>
            <a:ext cx="1266825" cy="860425"/>
          </a:xfrm>
          <a:custGeom>
            <a:avLst/>
            <a:gdLst>
              <a:gd name="connsiteX0" fmla="*/ 1257300 w 1266825"/>
              <a:gd name="connsiteY0" fmla="*/ 358775 h 860425"/>
              <a:gd name="connsiteX1" fmla="*/ 1143000 w 1266825"/>
              <a:gd name="connsiteY1" fmla="*/ 225425 h 860425"/>
              <a:gd name="connsiteX2" fmla="*/ 819150 w 1266825"/>
              <a:gd name="connsiteY2" fmla="*/ 130175 h 860425"/>
              <a:gd name="connsiteX3" fmla="*/ 609600 w 1266825"/>
              <a:gd name="connsiteY3" fmla="*/ 15875 h 860425"/>
              <a:gd name="connsiteX4" fmla="*/ 476250 w 1266825"/>
              <a:gd name="connsiteY4" fmla="*/ 34925 h 860425"/>
              <a:gd name="connsiteX5" fmla="*/ 323850 w 1266825"/>
              <a:gd name="connsiteY5" fmla="*/ 206375 h 860425"/>
              <a:gd name="connsiteX6" fmla="*/ 247650 w 1266825"/>
              <a:gd name="connsiteY6" fmla="*/ 225425 h 860425"/>
              <a:gd name="connsiteX7" fmla="*/ 76200 w 1266825"/>
              <a:gd name="connsiteY7" fmla="*/ 358775 h 860425"/>
              <a:gd name="connsiteX8" fmla="*/ 19050 w 1266825"/>
              <a:gd name="connsiteY8" fmla="*/ 530225 h 860425"/>
              <a:gd name="connsiteX9" fmla="*/ 190500 w 1266825"/>
              <a:gd name="connsiteY9" fmla="*/ 663575 h 860425"/>
              <a:gd name="connsiteX10" fmla="*/ 285750 w 1266825"/>
              <a:gd name="connsiteY10" fmla="*/ 720725 h 860425"/>
              <a:gd name="connsiteX11" fmla="*/ 304800 w 1266825"/>
              <a:gd name="connsiteY11" fmla="*/ 815975 h 860425"/>
              <a:gd name="connsiteX12" fmla="*/ 514350 w 1266825"/>
              <a:gd name="connsiteY12" fmla="*/ 815975 h 860425"/>
              <a:gd name="connsiteX13" fmla="*/ 666750 w 1266825"/>
              <a:gd name="connsiteY13" fmla="*/ 835025 h 860425"/>
              <a:gd name="connsiteX14" fmla="*/ 781050 w 1266825"/>
              <a:gd name="connsiteY14" fmla="*/ 835025 h 860425"/>
              <a:gd name="connsiteX15" fmla="*/ 914400 w 1266825"/>
              <a:gd name="connsiteY15" fmla="*/ 835025 h 860425"/>
              <a:gd name="connsiteX16" fmla="*/ 1047750 w 1266825"/>
              <a:gd name="connsiteY16" fmla="*/ 682625 h 860425"/>
              <a:gd name="connsiteX17" fmla="*/ 1123950 w 1266825"/>
              <a:gd name="connsiteY17" fmla="*/ 568325 h 860425"/>
              <a:gd name="connsiteX18" fmla="*/ 1200150 w 1266825"/>
              <a:gd name="connsiteY18" fmla="*/ 511175 h 860425"/>
              <a:gd name="connsiteX19" fmla="*/ 1257300 w 1266825"/>
              <a:gd name="connsiteY19" fmla="*/ 358775 h 86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6825" h="860425">
                <a:moveTo>
                  <a:pt x="1257300" y="358775"/>
                </a:moveTo>
                <a:cubicBezTo>
                  <a:pt x="1247775" y="311150"/>
                  <a:pt x="1216025" y="263525"/>
                  <a:pt x="1143000" y="225425"/>
                </a:cubicBezTo>
                <a:cubicBezTo>
                  <a:pt x="1069975" y="187325"/>
                  <a:pt x="908050" y="165100"/>
                  <a:pt x="819150" y="130175"/>
                </a:cubicBezTo>
                <a:cubicBezTo>
                  <a:pt x="730250" y="95250"/>
                  <a:pt x="666750" y="31750"/>
                  <a:pt x="609600" y="15875"/>
                </a:cubicBezTo>
                <a:cubicBezTo>
                  <a:pt x="552450" y="0"/>
                  <a:pt x="523875" y="3175"/>
                  <a:pt x="476250" y="34925"/>
                </a:cubicBezTo>
                <a:cubicBezTo>
                  <a:pt x="428625" y="66675"/>
                  <a:pt x="361950" y="174625"/>
                  <a:pt x="323850" y="206375"/>
                </a:cubicBezTo>
                <a:cubicBezTo>
                  <a:pt x="285750" y="238125"/>
                  <a:pt x="288925" y="200025"/>
                  <a:pt x="247650" y="225425"/>
                </a:cubicBezTo>
                <a:cubicBezTo>
                  <a:pt x="206375" y="250825"/>
                  <a:pt x="114300" y="307975"/>
                  <a:pt x="76200" y="358775"/>
                </a:cubicBezTo>
                <a:cubicBezTo>
                  <a:pt x="38100" y="409575"/>
                  <a:pt x="0" y="479425"/>
                  <a:pt x="19050" y="530225"/>
                </a:cubicBezTo>
                <a:cubicBezTo>
                  <a:pt x="38100" y="581025"/>
                  <a:pt x="146050" y="631825"/>
                  <a:pt x="190500" y="663575"/>
                </a:cubicBezTo>
                <a:cubicBezTo>
                  <a:pt x="234950" y="695325"/>
                  <a:pt x="266700" y="695325"/>
                  <a:pt x="285750" y="720725"/>
                </a:cubicBezTo>
                <a:cubicBezTo>
                  <a:pt x="304800" y="746125"/>
                  <a:pt x="266700" y="800100"/>
                  <a:pt x="304800" y="815975"/>
                </a:cubicBezTo>
                <a:cubicBezTo>
                  <a:pt x="342900" y="831850"/>
                  <a:pt x="454025" y="812800"/>
                  <a:pt x="514350" y="815975"/>
                </a:cubicBezTo>
                <a:cubicBezTo>
                  <a:pt x="574675" y="819150"/>
                  <a:pt x="622300" y="831850"/>
                  <a:pt x="666750" y="835025"/>
                </a:cubicBezTo>
                <a:cubicBezTo>
                  <a:pt x="711200" y="838200"/>
                  <a:pt x="781050" y="835025"/>
                  <a:pt x="781050" y="835025"/>
                </a:cubicBezTo>
                <a:cubicBezTo>
                  <a:pt x="822325" y="835025"/>
                  <a:pt x="869950" y="860425"/>
                  <a:pt x="914400" y="835025"/>
                </a:cubicBezTo>
                <a:cubicBezTo>
                  <a:pt x="958850" y="809625"/>
                  <a:pt x="1012825" y="727075"/>
                  <a:pt x="1047750" y="682625"/>
                </a:cubicBezTo>
                <a:cubicBezTo>
                  <a:pt x="1082675" y="638175"/>
                  <a:pt x="1098550" y="596900"/>
                  <a:pt x="1123950" y="568325"/>
                </a:cubicBezTo>
                <a:cubicBezTo>
                  <a:pt x="1149350" y="539750"/>
                  <a:pt x="1174750" y="546100"/>
                  <a:pt x="1200150" y="511175"/>
                </a:cubicBezTo>
                <a:cubicBezTo>
                  <a:pt x="1225550" y="476250"/>
                  <a:pt x="1266825" y="406400"/>
                  <a:pt x="1257300" y="358775"/>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7858226"/>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943442" y="6540750"/>
            <a:ext cx="725711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http://www.bbc.com/travel/story/20171116-the-greek-island-with-the-key-to-longevity?ocid=global_travel_rss&amp;ocid=global_bbccom_email_20112017_travel</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68" y="1936285"/>
            <a:ext cx="8347364"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6456516"/>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427865"/>
            <a:ext cx="69088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ultimately anthropologists seek to study phenomena in terms of </a:t>
            </a:r>
            <a:r>
              <a:rPr kumimoji="1" lang="en-US" sz="3600" b="1" i="1" u="none" strike="noStrike" kern="1200" cap="none" spc="0" normalizeH="0" baseline="0" noProof="0" dirty="0">
                <a:ln>
                  <a:noFill/>
                </a:ln>
                <a:solidFill>
                  <a:srgbClr val="FFFFFF"/>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1069967078"/>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55436875"/>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40"/>
            <a:ext cx="7315200" cy="310854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for example, 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220687958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483464"/>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http://www.bbc.com/news/world-europe-35130792</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000" y="445863"/>
            <a:ext cx="603245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4" y="464004"/>
            <a:ext cx="1270000" cy="609600"/>
          </a:xfrm>
          <a:prstGeom prst="rect">
            <a:avLst/>
          </a:prstGeom>
        </p:spPr>
      </p:pic>
    </p:spTree>
    <p:extLst>
      <p:ext uri="{BB962C8B-B14F-4D97-AF65-F5344CB8AC3E}">
        <p14:creationId xmlns:p14="http://schemas.microsoft.com/office/powerpoint/2010/main" val="337421208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3626"/>
            <a:ext cx="6908800" cy="237244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BADDE1"/>
                </a:solidFill>
                <a:effectLst/>
                <a:uLnTx/>
                <a:uFillTx/>
                <a:latin typeface="Arial" charset="0"/>
                <a:ea typeface="+mn-ea"/>
                <a:cs typeface="+mn-cs"/>
              </a:rPr>
              <a:t>. . . and to understand a phenomena in terms of </a:t>
            </a:r>
            <a:r>
              <a:rPr kumimoji="1" lang="en-US" sz="3600" b="1" i="1" u="none" strike="noStrike" kern="1200" cap="none" spc="0" normalizeH="0" baseline="0" noProof="0" dirty="0">
                <a:ln>
                  <a:noFill/>
                </a:ln>
                <a:solidFill>
                  <a:srgbClr val="BADDE1"/>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BADDE1"/>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Anthropology of Europe</a:t>
            </a:r>
          </a:p>
        </p:txBody>
      </p:sp>
      <p:sp>
        <p:nvSpPr>
          <p:cNvPr id="6" name="Rectangle 3"/>
          <p:cNvSpPr>
            <a:spLocks noChangeArrowheads="1"/>
          </p:cNvSpPr>
          <p:nvPr/>
        </p:nvSpPr>
        <p:spPr bwMode="auto">
          <a:xfrm>
            <a:off x="1098550" y="4090846"/>
            <a:ext cx="6908800" cy="1200329"/>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ultimately involves lots of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1895189939"/>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36290"/>
            <a:ext cx="6908800" cy="299569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rPr>
              <a:t>NOTE:  </a:t>
            </a:r>
          </a:p>
          <a:p>
            <a:pPr algn="ctr" eaLnBrk="0" hangingPunct="0">
              <a:spcAft>
                <a:spcPts val="500"/>
              </a:spcAft>
            </a:pPr>
            <a:r>
              <a:rPr kumimoji="1" lang="en-US" sz="4000" b="1" dirty="0">
                <a:solidFill>
                  <a:srgbClr val="FFFFFF"/>
                </a:solidFill>
              </a:rPr>
              <a:t>There are four levels . . .</a:t>
            </a:r>
          </a:p>
          <a:p>
            <a:pPr algn="ctr" eaLnBrk="0" hangingPunct="0">
              <a:spcAft>
                <a:spcPts val="500"/>
              </a:spcAft>
            </a:pPr>
            <a:endParaRPr kumimoji="1" lang="en-US" sz="3600" b="1" dirty="0">
              <a:solidFill>
                <a:srgbClr val="FFFFFF"/>
              </a:solidFill>
            </a:endParaRPr>
          </a:p>
          <a:p>
            <a:pPr algn="ctr" eaLnBrk="0" hangingPunct="0">
              <a:spcAft>
                <a:spcPts val="500"/>
              </a:spcAft>
            </a:pPr>
            <a:r>
              <a:rPr kumimoji="1" lang="en-US" sz="2400" dirty="0">
                <a:solidFill>
                  <a:srgbClr val="FFFFFF"/>
                </a:solidFill>
              </a:rPr>
              <a:t>(REM: read from the bottom up)</a:t>
            </a:r>
          </a:p>
          <a:p>
            <a:pPr algn="ctr" eaLnBrk="0" hangingPunct="0">
              <a:spcAft>
                <a:spcPts val="0"/>
              </a:spcAft>
            </a:pPr>
            <a:endParaRPr kumimoji="1" lang="en-US" sz="3600" b="1" dirty="0">
              <a:solidFill>
                <a:srgbClr val="FFFFFF"/>
              </a:solidFill>
            </a:endParaRPr>
          </a:p>
        </p:txBody>
      </p:sp>
    </p:spTree>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2962"/>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 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Tree>
    <p:extLst>
      <p:ext uri="{BB962C8B-B14F-4D97-AF65-F5344CB8AC3E}">
        <p14:creationId xmlns:p14="http://schemas.microsoft.com/office/powerpoint/2010/main" val="1072389939"/>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Tree>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8" name="AutoShape 5"/>
          <p:cNvSpPr>
            <a:spLocks noChangeArrowheads="1"/>
          </p:cNvSpPr>
          <p:nvPr/>
        </p:nvSpPr>
        <p:spPr bwMode="auto">
          <a:xfrm>
            <a:off x="2043341" y="2734445"/>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Tree>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9" name="AutoShape 5"/>
          <p:cNvSpPr>
            <a:spLocks noChangeArrowheads="1"/>
          </p:cNvSpPr>
          <p:nvPr/>
        </p:nvSpPr>
        <p:spPr bwMode="auto">
          <a:xfrm>
            <a:off x="2043341" y="197971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Tree>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48950"/>
            <a:ext cx="6908800" cy="417037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Arial" charset="0"/>
                <a:ea typeface="+mn-ea"/>
                <a:cs typeface="+mn-cs"/>
              </a:rPr>
              <a:t>HOLISM</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Involves all four levels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all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of the physical and cultural</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components combined</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282369377"/>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6" name="AutoShape 4"/>
          <p:cNvSpPr>
            <a:spLocks noChangeArrowheads="1"/>
          </p:cNvSpPr>
          <p:nvPr/>
        </p:nvSpPr>
        <p:spPr bwMode="auto">
          <a:xfrm>
            <a:off x="2036306" y="4472962"/>
            <a:ext cx="2290762"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7" name="AutoShape 5"/>
          <p:cNvSpPr>
            <a:spLocks noChangeArrowheads="1"/>
          </p:cNvSpPr>
          <p:nvPr/>
        </p:nvSpPr>
        <p:spPr bwMode="auto">
          <a:xfrm>
            <a:off x="2065109" y="364152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8" name="AutoShape 5"/>
          <p:cNvSpPr>
            <a:spLocks noChangeArrowheads="1"/>
          </p:cNvSpPr>
          <p:nvPr/>
        </p:nvSpPr>
        <p:spPr bwMode="auto">
          <a:xfrm>
            <a:off x="2043341" y="2734445"/>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9" name="AutoShape 5"/>
          <p:cNvSpPr>
            <a:spLocks noChangeArrowheads="1"/>
          </p:cNvSpPr>
          <p:nvPr/>
        </p:nvSpPr>
        <p:spPr bwMode="auto">
          <a:xfrm>
            <a:off x="2043341" y="1979717"/>
            <a:ext cx="2290763" cy="733663"/>
          </a:xfrm>
          <a:prstGeom prst="leftArrow">
            <a:avLst>
              <a:gd name="adj1" fmla="val 50000"/>
              <a:gd name="adj2" fmla="val 117892"/>
            </a:avLst>
          </a:prstGeom>
          <a:solidFill>
            <a:schemeClr val="accent1"/>
          </a:solid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10" name="Rectangle 7"/>
          <p:cNvSpPr>
            <a:spLocks noChangeArrowheads="1"/>
          </p:cNvSpPr>
          <p:nvPr/>
        </p:nvSpPr>
        <p:spPr bwMode="auto">
          <a:xfrm>
            <a:off x="2401910" y="1941806"/>
            <a:ext cx="5668037" cy="584775"/>
          </a:xfrm>
          <a:prstGeom prst="rect">
            <a:avLst/>
          </a:prstGeom>
          <a:solidFill>
            <a:schemeClr val="accent1"/>
          </a:solidFill>
          <a:ln w="76200">
            <a:solidFill>
              <a:schemeClr val="accent1"/>
            </a:solidFill>
            <a:miter lim="800000"/>
            <a:headEnd/>
            <a:tailEnd/>
          </a:ln>
        </p:spPr>
        <p:txBody>
          <a:bodyPr wrap="square" anchor="ctr">
            <a:spAutoFit/>
          </a:bodyPr>
          <a:lstStyle/>
          <a:p>
            <a:pPr algn="ctr" eaLnBrk="0" hangingPunct="0">
              <a:spcBef>
                <a:spcPct val="20000"/>
              </a:spcBef>
              <a:buClr>
                <a:srgbClr val="009999"/>
              </a:buClr>
            </a:pPr>
            <a:r>
              <a:rPr kumimoji="1" lang="en-US" sz="3200" b="1" dirty="0">
                <a:solidFill>
                  <a:srgbClr val="FF1B36"/>
                </a:solidFill>
                <a:latin typeface="Arial" pitchFamily="34" charset="0"/>
              </a:rPr>
              <a:t>holism</a:t>
            </a:r>
          </a:p>
        </p:txBody>
      </p:sp>
    </p:spTree>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475"/>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FFFFFF"/>
                </a:solidFill>
                <a:latin typeface="Arial" pitchFamily="34" charset="0"/>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endParaRPr>
          </a:p>
        </p:txBody>
      </p:sp>
      <p:sp>
        <p:nvSpPr>
          <p:cNvPr id="16" name="Rectangle 7"/>
          <p:cNvSpPr>
            <a:spLocks noChangeArrowheads="1"/>
          </p:cNvSpPr>
          <p:nvPr/>
        </p:nvSpPr>
        <p:spPr bwMode="auto">
          <a:xfrm>
            <a:off x="2401910" y="1820446"/>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FF1B36"/>
                </a:solidFill>
                <a:latin typeface="Arial" pitchFamily="34" charset="0"/>
              </a:rPr>
              <a:t>holism</a:t>
            </a:r>
          </a:p>
        </p:txBody>
      </p:sp>
    </p:spTree>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9" name="Rectangle 4"/>
          <p:cNvSpPr>
            <a:spLocks noChangeArrowheads="1"/>
          </p:cNvSpPr>
          <p:nvPr/>
        </p:nvSpPr>
        <p:spPr bwMode="auto">
          <a:xfrm>
            <a:off x="2317752" y="1877354"/>
            <a:ext cx="5870448" cy="78964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Tree>
    <p:extLst>
      <p:ext uri="{BB962C8B-B14F-4D97-AF65-F5344CB8AC3E}">
        <p14:creationId xmlns:p14="http://schemas.microsoft.com/office/powerpoint/2010/main" val="2823974497"/>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4314562" y="6394010"/>
            <a:ext cx="494046"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source</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4" y="1047750"/>
            <a:ext cx="8572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165216"/>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67069"/>
            <a:ext cx="6908800" cy="293413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rPr>
              <a:t>. . . and the two main divisions</a:t>
            </a:r>
          </a:p>
          <a:p>
            <a:pPr algn="ctr" eaLnBrk="0" hangingPunct="0">
              <a:spcAft>
                <a:spcPts val="500"/>
              </a:spcAft>
            </a:pPr>
            <a:r>
              <a:rPr kumimoji="1" lang="en-US" sz="3600" b="1" dirty="0">
                <a:solidFill>
                  <a:srgbClr val="FFFFFF"/>
                </a:solidFill>
              </a:rPr>
              <a:t>of Anthropology are</a:t>
            </a:r>
          </a:p>
          <a:p>
            <a:pPr algn="ctr" eaLnBrk="0" hangingPunct="0">
              <a:spcAft>
                <a:spcPts val="500"/>
              </a:spcAft>
            </a:pPr>
            <a:r>
              <a:rPr kumimoji="1" lang="en-US" sz="3600" b="1" dirty="0">
                <a:solidFill>
                  <a:srgbClr val="FFFFFF"/>
                </a:solidFill>
              </a:rPr>
              <a:t>bio-physical and cultural . . .</a:t>
            </a:r>
          </a:p>
          <a:p>
            <a:pPr algn="ctr" eaLnBrk="0" hangingPunct="0">
              <a:spcAft>
                <a:spcPts val="500"/>
              </a:spcAft>
            </a:pPr>
            <a:endParaRPr kumimoji="1" lang="en-US" sz="2400" dirty="0">
              <a:solidFill>
                <a:srgbClr val="FFFFFF"/>
              </a:solidFill>
            </a:endParaRPr>
          </a:p>
          <a:p>
            <a:pPr algn="ctr" eaLnBrk="0" hangingPunct="0">
              <a:spcAft>
                <a:spcPts val="0"/>
              </a:spcAft>
            </a:pPr>
            <a:endParaRPr kumimoji="1" lang="en-US" sz="3600" b="1" dirty="0">
              <a:solidFill>
                <a:srgbClr val="FFFFFF"/>
              </a:solidFill>
            </a:endParaRPr>
          </a:p>
        </p:txBody>
      </p:sp>
    </p:spTree>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Understanding Global Cultures</a:t>
            </a:r>
          </a:p>
        </p:txBody>
      </p:sp>
      <p:sp>
        <p:nvSpPr>
          <p:cNvPr id="2" name="Freeform 1"/>
          <p:cNvSpPr/>
          <p:nvPr/>
        </p:nvSpPr>
        <p:spPr bwMode="auto">
          <a:xfrm>
            <a:off x="2307770" y="2715287"/>
            <a:ext cx="5834742" cy="369332"/>
          </a:xfrm>
          <a:custGeom>
            <a:avLst/>
            <a:gdLst>
              <a:gd name="connsiteX0" fmla="*/ 2510971 w 5675085"/>
              <a:gd name="connsiteY0" fmla="*/ 827314 h 957943"/>
              <a:gd name="connsiteX1" fmla="*/ 2714171 w 5675085"/>
              <a:gd name="connsiteY1" fmla="*/ 841829 h 957943"/>
              <a:gd name="connsiteX2" fmla="*/ 2757714 w 5675085"/>
              <a:gd name="connsiteY2" fmla="*/ 856343 h 957943"/>
              <a:gd name="connsiteX3" fmla="*/ 3033485 w 5675085"/>
              <a:gd name="connsiteY3" fmla="*/ 870857 h 957943"/>
              <a:gd name="connsiteX4" fmla="*/ 3164114 w 5675085"/>
              <a:gd name="connsiteY4" fmla="*/ 899886 h 957943"/>
              <a:gd name="connsiteX5" fmla="*/ 3309257 w 5675085"/>
              <a:gd name="connsiteY5" fmla="*/ 914400 h 957943"/>
              <a:gd name="connsiteX6" fmla="*/ 3439885 w 5675085"/>
              <a:gd name="connsiteY6" fmla="*/ 928914 h 957943"/>
              <a:gd name="connsiteX7" fmla="*/ 4049485 w 5675085"/>
              <a:gd name="connsiteY7" fmla="*/ 957943 h 957943"/>
              <a:gd name="connsiteX8" fmla="*/ 4513943 w 5675085"/>
              <a:gd name="connsiteY8" fmla="*/ 943429 h 957943"/>
              <a:gd name="connsiteX9" fmla="*/ 4659085 w 5675085"/>
              <a:gd name="connsiteY9" fmla="*/ 914400 h 957943"/>
              <a:gd name="connsiteX10" fmla="*/ 4746171 w 5675085"/>
              <a:gd name="connsiteY10" fmla="*/ 899886 h 957943"/>
              <a:gd name="connsiteX11" fmla="*/ 5428343 w 5675085"/>
              <a:gd name="connsiteY11" fmla="*/ 885372 h 957943"/>
              <a:gd name="connsiteX12" fmla="*/ 5486400 w 5675085"/>
              <a:gd name="connsiteY12" fmla="*/ 856343 h 957943"/>
              <a:gd name="connsiteX13" fmla="*/ 5529943 w 5675085"/>
              <a:gd name="connsiteY13" fmla="*/ 812800 h 957943"/>
              <a:gd name="connsiteX14" fmla="*/ 5573485 w 5675085"/>
              <a:gd name="connsiteY14" fmla="*/ 783772 h 957943"/>
              <a:gd name="connsiteX15" fmla="*/ 5602514 w 5675085"/>
              <a:gd name="connsiteY15" fmla="*/ 740229 h 957943"/>
              <a:gd name="connsiteX16" fmla="*/ 5646057 w 5675085"/>
              <a:gd name="connsiteY16" fmla="*/ 696686 h 957943"/>
              <a:gd name="connsiteX17" fmla="*/ 5675085 w 5675085"/>
              <a:gd name="connsiteY17" fmla="*/ 609600 h 957943"/>
              <a:gd name="connsiteX18" fmla="*/ 5631543 w 5675085"/>
              <a:gd name="connsiteY18" fmla="*/ 435429 h 957943"/>
              <a:gd name="connsiteX19" fmla="*/ 5588000 w 5675085"/>
              <a:gd name="connsiteY19" fmla="*/ 406400 h 957943"/>
              <a:gd name="connsiteX20" fmla="*/ 5544457 w 5675085"/>
              <a:gd name="connsiteY20" fmla="*/ 362857 h 957943"/>
              <a:gd name="connsiteX21" fmla="*/ 5500914 w 5675085"/>
              <a:gd name="connsiteY21" fmla="*/ 348343 h 957943"/>
              <a:gd name="connsiteX22" fmla="*/ 5442857 w 5675085"/>
              <a:gd name="connsiteY22" fmla="*/ 319314 h 957943"/>
              <a:gd name="connsiteX23" fmla="*/ 5399314 w 5675085"/>
              <a:gd name="connsiteY23" fmla="*/ 304800 h 957943"/>
              <a:gd name="connsiteX24" fmla="*/ 5326743 w 5675085"/>
              <a:gd name="connsiteY24" fmla="*/ 275772 h 957943"/>
              <a:gd name="connsiteX25" fmla="*/ 5254171 w 5675085"/>
              <a:gd name="connsiteY25" fmla="*/ 261257 h 957943"/>
              <a:gd name="connsiteX26" fmla="*/ 5167085 w 5675085"/>
              <a:gd name="connsiteY26" fmla="*/ 232229 h 957943"/>
              <a:gd name="connsiteX27" fmla="*/ 5050971 w 5675085"/>
              <a:gd name="connsiteY27" fmla="*/ 203200 h 957943"/>
              <a:gd name="connsiteX28" fmla="*/ 4992914 w 5675085"/>
              <a:gd name="connsiteY28" fmla="*/ 174172 h 957943"/>
              <a:gd name="connsiteX29" fmla="*/ 4847771 w 5675085"/>
              <a:gd name="connsiteY29" fmla="*/ 145143 h 957943"/>
              <a:gd name="connsiteX30" fmla="*/ 4804228 w 5675085"/>
              <a:gd name="connsiteY30" fmla="*/ 130629 h 957943"/>
              <a:gd name="connsiteX31" fmla="*/ 4659085 w 5675085"/>
              <a:gd name="connsiteY31" fmla="*/ 116114 h 957943"/>
              <a:gd name="connsiteX32" fmla="*/ 4557485 w 5675085"/>
              <a:gd name="connsiteY32" fmla="*/ 101600 h 957943"/>
              <a:gd name="connsiteX33" fmla="*/ 4020457 w 5675085"/>
              <a:gd name="connsiteY33" fmla="*/ 87086 h 957943"/>
              <a:gd name="connsiteX34" fmla="*/ 3759200 w 5675085"/>
              <a:gd name="connsiteY34" fmla="*/ 58057 h 957943"/>
              <a:gd name="connsiteX35" fmla="*/ 3541485 w 5675085"/>
              <a:gd name="connsiteY35" fmla="*/ 43543 h 957943"/>
              <a:gd name="connsiteX36" fmla="*/ 3265714 w 5675085"/>
              <a:gd name="connsiteY36" fmla="*/ 14514 h 957943"/>
              <a:gd name="connsiteX37" fmla="*/ 3091543 w 5675085"/>
              <a:gd name="connsiteY37" fmla="*/ 0 h 957943"/>
              <a:gd name="connsiteX38" fmla="*/ 2627085 w 5675085"/>
              <a:gd name="connsiteY38" fmla="*/ 14514 h 957943"/>
              <a:gd name="connsiteX39" fmla="*/ 2365828 w 5675085"/>
              <a:gd name="connsiteY39" fmla="*/ 43543 h 957943"/>
              <a:gd name="connsiteX40" fmla="*/ 2075543 w 5675085"/>
              <a:gd name="connsiteY40" fmla="*/ 72572 h 957943"/>
              <a:gd name="connsiteX41" fmla="*/ 2032000 w 5675085"/>
              <a:gd name="connsiteY41" fmla="*/ 87086 h 957943"/>
              <a:gd name="connsiteX42" fmla="*/ 1654628 w 5675085"/>
              <a:gd name="connsiteY42" fmla="*/ 116114 h 957943"/>
              <a:gd name="connsiteX43" fmla="*/ 841828 w 5675085"/>
              <a:gd name="connsiteY43" fmla="*/ 116114 h 957943"/>
              <a:gd name="connsiteX44" fmla="*/ 653143 w 5675085"/>
              <a:gd name="connsiteY44" fmla="*/ 145143 h 957943"/>
              <a:gd name="connsiteX45" fmla="*/ 595085 w 5675085"/>
              <a:gd name="connsiteY45" fmla="*/ 159657 h 957943"/>
              <a:gd name="connsiteX46" fmla="*/ 449943 w 5675085"/>
              <a:gd name="connsiteY46" fmla="*/ 174172 h 957943"/>
              <a:gd name="connsiteX47" fmla="*/ 333828 w 5675085"/>
              <a:gd name="connsiteY47" fmla="*/ 203200 h 957943"/>
              <a:gd name="connsiteX48" fmla="*/ 290285 w 5675085"/>
              <a:gd name="connsiteY48" fmla="*/ 217714 h 957943"/>
              <a:gd name="connsiteX49" fmla="*/ 232228 w 5675085"/>
              <a:gd name="connsiteY49" fmla="*/ 232229 h 957943"/>
              <a:gd name="connsiteX50" fmla="*/ 188685 w 5675085"/>
              <a:gd name="connsiteY50" fmla="*/ 261257 h 957943"/>
              <a:gd name="connsiteX51" fmla="*/ 145143 w 5675085"/>
              <a:gd name="connsiteY51" fmla="*/ 275772 h 957943"/>
              <a:gd name="connsiteX52" fmla="*/ 116114 w 5675085"/>
              <a:gd name="connsiteY52" fmla="*/ 319314 h 957943"/>
              <a:gd name="connsiteX53" fmla="*/ 72571 w 5675085"/>
              <a:gd name="connsiteY53" fmla="*/ 420914 h 957943"/>
              <a:gd name="connsiteX54" fmla="*/ 29028 w 5675085"/>
              <a:gd name="connsiteY54" fmla="*/ 508000 h 957943"/>
              <a:gd name="connsiteX55" fmla="*/ 0 w 5675085"/>
              <a:gd name="connsiteY55" fmla="*/ 624114 h 957943"/>
              <a:gd name="connsiteX56" fmla="*/ 14514 w 5675085"/>
              <a:gd name="connsiteY56" fmla="*/ 812800 h 957943"/>
              <a:gd name="connsiteX57" fmla="*/ 72571 w 5675085"/>
              <a:gd name="connsiteY57" fmla="*/ 827314 h 957943"/>
              <a:gd name="connsiteX58" fmla="*/ 116114 w 5675085"/>
              <a:gd name="connsiteY58" fmla="*/ 856343 h 957943"/>
              <a:gd name="connsiteX59" fmla="*/ 159657 w 5675085"/>
              <a:gd name="connsiteY59" fmla="*/ 870857 h 957943"/>
              <a:gd name="connsiteX60" fmla="*/ 217714 w 5675085"/>
              <a:gd name="connsiteY60" fmla="*/ 899886 h 957943"/>
              <a:gd name="connsiteX61" fmla="*/ 333828 w 5675085"/>
              <a:gd name="connsiteY61" fmla="*/ 914400 h 957943"/>
              <a:gd name="connsiteX62" fmla="*/ 391885 w 5675085"/>
              <a:gd name="connsiteY62" fmla="*/ 928914 h 957943"/>
              <a:gd name="connsiteX63" fmla="*/ 812800 w 5675085"/>
              <a:gd name="connsiteY63" fmla="*/ 899886 h 957943"/>
              <a:gd name="connsiteX64" fmla="*/ 870857 w 5675085"/>
              <a:gd name="connsiteY64" fmla="*/ 885372 h 957943"/>
              <a:gd name="connsiteX65" fmla="*/ 1001485 w 5675085"/>
              <a:gd name="connsiteY65" fmla="*/ 870857 h 957943"/>
              <a:gd name="connsiteX66" fmla="*/ 1393371 w 5675085"/>
              <a:gd name="connsiteY66" fmla="*/ 870857 h 957943"/>
              <a:gd name="connsiteX67" fmla="*/ 1741714 w 5675085"/>
              <a:gd name="connsiteY67" fmla="*/ 899886 h 957943"/>
              <a:gd name="connsiteX68" fmla="*/ 2075543 w 5675085"/>
              <a:gd name="connsiteY68" fmla="*/ 885372 h 957943"/>
              <a:gd name="connsiteX69" fmla="*/ 2177143 w 5675085"/>
              <a:gd name="connsiteY69" fmla="*/ 870857 h 957943"/>
              <a:gd name="connsiteX70" fmla="*/ 2322285 w 5675085"/>
              <a:gd name="connsiteY70" fmla="*/ 856343 h 957943"/>
              <a:gd name="connsiteX71" fmla="*/ 2409371 w 5675085"/>
              <a:gd name="connsiteY71" fmla="*/ 841829 h 957943"/>
              <a:gd name="connsiteX72" fmla="*/ 2525485 w 5675085"/>
              <a:gd name="connsiteY72" fmla="*/ 827314 h 957943"/>
              <a:gd name="connsiteX73" fmla="*/ 2583543 w 5675085"/>
              <a:gd name="connsiteY73" fmla="*/ 812800 h 957943"/>
              <a:gd name="connsiteX74" fmla="*/ 2728685 w 5675085"/>
              <a:gd name="connsiteY74" fmla="*/ 8128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75085" h="957943">
                <a:moveTo>
                  <a:pt x="2510971" y="827314"/>
                </a:moveTo>
                <a:cubicBezTo>
                  <a:pt x="2578704" y="832152"/>
                  <a:pt x="2646730" y="833895"/>
                  <a:pt x="2714171" y="841829"/>
                </a:cubicBezTo>
                <a:cubicBezTo>
                  <a:pt x="2729366" y="843617"/>
                  <a:pt x="2742477" y="854958"/>
                  <a:pt x="2757714" y="856343"/>
                </a:cubicBezTo>
                <a:cubicBezTo>
                  <a:pt x="2849387" y="864677"/>
                  <a:pt x="2941561" y="866019"/>
                  <a:pt x="3033485" y="870857"/>
                </a:cubicBezTo>
                <a:cubicBezTo>
                  <a:pt x="3072908" y="880713"/>
                  <a:pt x="3124624" y="894621"/>
                  <a:pt x="3164114" y="899886"/>
                </a:cubicBezTo>
                <a:cubicBezTo>
                  <a:pt x="3212310" y="906312"/>
                  <a:pt x="3260902" y="909310"/>
                  <a:pt x="3309257" y="914400"/>
                </a:cubicBezTo>
                <a:cubicBezTo>
                  <a:pt x="3352827" y="918986"/>
                  <a:pt x="3396214" y="925420"/>
                  <a:pt x="3439885" y="928914"/>
                </a:cubicBezTo>
                <a:cubicBezTo>
                  <a:pt x="3647006" y="945484"/>
                  <a:pt x="3839276" y="949858"/>
                  <a:pt x="4049485" y="957943"/>
                </a:cubicBezTo>
                <a:cubicBezTo>
                  <a:pt x="4204304" y="953105"/>
                  <a:pt x="4359442" y="954465"/>
                  <a:pt x="4513943" y="943429"/>
                </a:cubicBezTo>
                <a:cubicBezTo>
                  <a:pt x="4563156" y="939914"/>
                  <a:pt x="4610417" y="922511"/>
                  <a:pt x="4659085" y="914400"/>
                </a:cubicBezTo>
                <a:cubicBezTo>
                  <a:pt x="4688114" y="909562"/>
                  <a:pt x="4716763" y="900996"/>
                  <a:pt x="4746171" y="899886"/>
                </a:cubicBezTo>
                <a:cubicBezTo>
                  <a:pt x="4973451" y="891310"/>
                  <a:pt x="5200952" y="890210"/>
                  <a:pt x="5428343" y="885372"/>
                </a:cubicBezTo>
                <a:cubicBezTo>
                  <a:pt x="5447695" y="875696"/>
                  <a:pt x="5468794" y="868919"/>
                  <a:pt x="5486400" y="856343"/>
                </a:cubicBezTo>
                <a:cubicBezTo>
                  <a:pt x="5503103" y="844412"/>
                  <a:pt x="5514174" y="825941"/>
                  <a:pt x="5529943" y="812800"/>
                </a:cubicBezTo>
                <a:cubicBezTo>
                  <a:pt x="5543344" y="801633"/>
                  <a:pt x="5558971" y="793448"/>
                  <a:pt x="5573485" y="783772"/>
                </a:cubicBezTo>
                <a:cubicBezTo>
                  <a:pt x="5583161" y="769258"/>
                  <a:pt x="5591347" y="753630"/>
                  <a:pt x="5602514" y="740229"/>
                </a:cubicBezTo>
                <a:cubicBezTo>
                  <a:pt x="5615655" y="724460"/>
                  <a:pt x="5636089" y="714629"/>
                  <a:pt x="5646057" y="696686"/>
                </a:cubicBezTo>
                <a:cubicBezTo>
                  <a:pt x="5660917" y="669938"/>
                  <a:pt x="5675085" y="609600"/>
                  <a:pt x="5675085" y="609600"/>
                </a:cubicBezTo>
                <a:cubicBezTo>
                  <a:pt x="5667016" y="536978"/>
                  <a:pt x="5681539" y="485426"/>
                  <a:pt x="5631543" y="435429"/>
                </a:cubicBezTo>
                <a:cubicBezTo>
                  <a:pt x="5619208" y="423094"/>
                  <a:pt x="5601401" y="417567"/>
                  <a:pt x="5588000" y="406400"/>
                </a:cubicBezTo>
                <a:cubicBezTo>
                  <a:pt x="5572231" y="393259"/>
                  <a:pt x="5561536" y="374243"/>
                  <a:pt x="5544457" y="362857"/>
                </a:cubicBezTo>
                <a:cubicBezTo>
                  <a:pt x="5531727" y="354370"/>
                  <a:pt x="5514976" y="354370"/>
                  <a:pt x="5500914" y="348343"/>
                </a:cubicBezTo>
                <a:cubicBezTo>
                  <a:pt x="5481027" y="339820"/>
                  <a:pt x="5462744" y="327837"/>
                  <a:pt x="5442857" y="319314"/>
                </a:cubicBezTo>
                <a:cubicBezTo>
                  <a:pt x="5428795" y="313287"/>
                  <a:pt x="5413639" y="310172"/>
                  <a:pt x="5399314" y="304800"/>
                </a:cubicBezTo>
                <a:cubicBezTo>
                  <a:pt x="5374919" y="295652"/>
                  <a:pt x="5351698" y="283259"/>
                  <a:pt x="5326743" y="275772"/>
                </a:cubicBezTo>
                <a:cubicBezTo>
                  <a:pt x="5303114" y="268683"/>
                  <a:pt x="5277972" y="267748"/>
                  <a:pt x="5254171" y="261257"/>
                </a:cubicBezTo>
                <a:cubicBezTo>
                  <a:pt x="5224650" y="253206"/>
                  <a:pt x="5197090" y="238230"/>
                  <a:pt x="5167085" y="232229"/>
                </a:cubicBezTo>
                <a:cubicBezTo>
                  <a:pt x="5124493" y="223710"/>
                  <a:pt x="5090021" y="219935"/>
                  <a:pt x="5050971" y="203200"/>
                </a:cubicBezTo>
                <a:cubicBezTo>
                  <a:pt x="5031084" y="194677"/>
                  <a:pt x="5013173" y="181769"/>
                  <a:pt x="4992914" y="174172"/>
                </a:cubicBezTo>
                <a:cubicBezTo>
                  <a:pt x="4950844" y="158396"/>
                  <a:pt x="4888828" y="154267"/>
                  <a:pt x="4847771" y="145143"/>
                </a:cubicBezTo>
                <a:cubicBezTo>
                  <a:pt x="4832836" y="141824"/>
                  <a:pt x="4819350" y="132955"/>
                  <a:pt x="4804228" y="130629"/>
                </a:cubicBezTo>
                <a:cubicBezTo>
                  <a:pt x="4756171" y="123236"/>
                  <a:pt x="4707374" y="121795"/>
                  <a:pt x="4659085" y="116114"/>
                </a:cubicBezTo>
                <a:cubicBezTo>
                  <a:pt x="4625109" y="112117"/>
                  <a:pt x="4591660" y="103153"/>
                  <a:pt x="4557485" y="101600"/>
                </a:cubicBezTo>
                <a:cubicBezTo>
                  <a:pt x="4378595" y="93469"/>
                  <a:pt x="4199466" y="91924"/>
                  <a:pt x="4020457" y="87086"/>
                </a:cubicBezTo>
                <a:cubicBezTo>
                  <a:pt x="3921701" y="74742"/>
                  <a:pt x="3861376" y="66231"/>
                  <a:pt x="3759200" y="58057"/>
                </a:cubicBezTo>
                <a:cubicBezTo>
                  <a:pt x="3686699" y="52257"/>
                  <a:pt x="3614004" y="49121"/>
                  <a:pt x="3541485" y="43543"/>
                </a:cubicBezTo>
                <a:cubicBezTo>
                  <a:pt x="3212224" y="18216"/>
                  <a:pt x="3530297" y="40973"/>
                  <a:pt x="3265714" y="14514"/>
                </a:cubicBezTo>
                <a:cubicBezTo>
                  <a:pt x="3207745" y="8717"/>
                  <a:pt x="3149600" y="4838"/>
                  <a:pt x="3091543" y="0"/>
                </a:cubicBezTo>
                <a:cubicBezTo>
                  <a:pt x="2936724" y="4838"/>
                  <a:pt x="2781702" y="5237"/>
                  <a:pt x="2627085" y="14514"/>
                </a:cubicBezTo>
                <a:cubicBezTo>
                  <a:pt x="2539621" y="19762"/>
                  <a:pt x="2453090" y="35610"/>
                  <a:pt x="2365828" y="43543"/>
                </a:cubicBezTo>
                <a:cubicBezTo>
                  <a:pt x="2162540" y="62023"/>
                  <a:pt x="2259283" y="52155"/>
                  <a:pt x="2075543" y="72572"/>
                </a:cubicBezTo>
                <a:cubicBezTo>
                  <a:pt x="2061029" y="77410"/>
                  <a:pt x="2047002" y="84086"/>
                  <a:pt x="2032000" y="87086"/>
                </a:cubicBezTo>
                <a:cubicBezTo>
                  <a:pt x="1914004" y="110685"/>
                  <a:pt x="1763484" y="110385"/>
                  <a:pt x="1654628" y="116114"/>
                </a:cubicBezTo>
                <a:cubicBezTo>
                  <a:pt x="1233545" y="103354"/>
                  <a:pt x="1217239" y="91086"/>
                  <a:pt x="841828" y="116114"/>
                </a:cubicBezTo>
                <a:cubicBezTo>
                  <a:pt x="820923" y="117508"/>
                  <a:pt x="679496" y="139872"/>
                  <a:pt x="653143" y="145143"/>
                </a:cubicBezTo>
                <a:cubicBezTo>
                  <a:pt x="633582" y="149055"/>
                  <a:pt x="614833" y="156836"/>
                  <a:pt x="595085" y="159657"/>
                </a:cubicBezTo>
                <a:cubicBezTo>
                  <a:pt x="546952" y="166533"/>
                  <a:pt x="498324" y="169334"/>
                  <a:pt x="449943" y="174172"/>
                </a:cubicBezTo>
                <a:cubicBezTo>
                  <a:pt x="350410" y="207349"/>
                  <a:pt x="473947" y="168171"/>
                  <a:pt x="333828" y="203200"/>
                </a:cubicBezTo>
                <a:cubicBezTo>
                  <a:pt x="318985" y="206911"/>
                  <a:pt x="304996" y="213511"/>
                  <a:pt x="290285" y="217714"/>
                </a:cubicBezTo>
                <a:cubicBezTo>
                  <a:pt x="271105" y="223194"/>
                  <a:pt x="251580" y="227391"/>
                  <a:pt x="232228" y="232229"/>
                </a:cubicBezTo>
                <a:cubicBezTo>
                  <a:pt x="217714" y="241905"/>
                  <a:pt x="204287" y="253456"/>
                  <a:pt x="188685" y="261257"/>
                </a:cubicBezTo>
                <a:cubicBezTo>
                  <a:pt x="175001" y="268099"/>
                  <a:pt x="157090" y="266215"/>
                  <a:pt x="145143" y="275772"/>
                </a:cubicBezTo>
                <a:cubicBezTo>
                  <a:pt x="131522" y="286669"/>
                  <a:pt x="125790" y="304800"/>
                  <a:pt x="116114" y="319314"/>
                </a:cubicBezTo>
                <a:cubicBezTo>
                  <a:pt x="99830" y="368167"/>
                  <a:pt x="101269" y="370692"/>
                  <a:pt x="72571" y="420914"/>
                </a:cubicBezTo>
                <a:cubicBezTo>
                  <a:pt x="38109" y="481222"/>
                  <a:pt x="46382" y="444369"/>
                  <a:pt x="29028" y="508000"/>
                </a:cubicBezTo>
                <a:cubicBezTo>
                  <a:pt x="18531" y="546490"/>
                  <a:pt x="0" y="624114"/>
                  <a:pt x="0" y="624114"/>
                </a:cubicBezTo>
                <a:cubicBezTo>
                  <a:pt x="4838" y="687009"/>
                  <a:pt x="-6702" y="753394"/>
                  <a:pt x="14514" y="812800"/>
                </a:cubicBezTo>
                <a:cubicBezTo>
                  <a:pt x="21223" y="831586"/>
                  <a:pt x="54236" y="819456"/>
                  <a:pt x="72571" y="827314"/>
                </a:cubicBezTo>
                <a:cubicBezTo>
                  <a:pt x="88605" y="834186"/>
                  <a:pt x="100512" y="848542"/>
                  <a:pt x="116114" y="856343"/>
                </a:cubicBezTo>
                <a:cubicBezTo>
                  <a:pt x="129798" y="863185"/>
                  <a:pt x="145595" y="864830"/>
                  <a:pt x="159657" y="870857"/>
                </a:cubicBezTo>
                <a:cubicBezTo>
                  <a:pt x="179544" y="879380"/>
                  <a:pt x="196723" y="894638"/>
                  <a:pt x="217714" y="899886"/>
                </a:cubicBezTo>
                <a:cubicBezTo>
                  <a:pt x="255555" y="909346"/>
                  <a:pt x="295353" y="907988"/>
                  <a:pt x="333828" y="914400"/>
                </a:cubicBezTo>
                <a:cubicBezTo>
                  <a:pt x="353505" y="917679"/>
                  <a:pt x="372533" y="924076"/>
                  <a:pt x="391885" y="928914"/>
                </a:cubicBezTo>
                <a:cubicBezTo>
                  <a:pt x="468589" y="924402"/>
                  <a:pt x="717883" y="911750"/>
                  <a:pt x="812800" y="899886"/>
                </a:cubicBezTo>
                <a:cubicBezTo>
                  <a:pt x="832594" y="897412"/>
                  <a:pt x="851141" y="888405"/>
                  <a:pt x="870857" y="885372"/>
                </a:cubicBezTo>
                <a:cubicBezTo>
                  <a:pt x="914158" y="878710"/>
                  <a:pt x="957942" y="875695"/>
                  <a:pt x="1001485" y="870857"/>
                </a:cubicBezTo>
                <a:cubicBezTo>
                  <a:pt x="1163490" y="830357"/>
                  <a:pt x="1062556" y="849741"/>
                  <a:pt x="1393371" y="870857"/>
                </a:cubicBezTo>
                <a:cubicBezTo>
                  <a:pt x="1509651" y="878279"/>
                  <a:pt x="1741714" y="899886"/>
                  <a:pt x="1741714" y="899886"/>
                </a:cubicBezTo>
                <a:cubicBezTo>
                  <a:pt x="1852990" y="895048"/>
                  <a:pt x="1964408" y="892781"/>
                  <a:pt x="2075543" y="885372"/>
                </a:cubicBezTo>
                <a:cubicBezTo>
                  <a:pt x="2109678" y="883096"/>
                  <a:pt x="2143167" y="874854"/>
                  <a:pt x="2177143" y="870857"/>
                </a:cubicBezTo>
                <a:cubicBezTo>
                  <a:pt x="2225432" y="865176"/>
                  <a:pt x="2274038" y="862374"/>
                  <a:pt x="2322285" y="856343"/>
                </a:cubicBezTo>
                <a:cubicBezTo>
                  <a:pt x="2351487" y="852693"/>
                  <a:pt x="2380238" y="845991"/>
                  <a:pt x="2409371" y="841829"/>
                </a:cubicBezTo>
                <a:cubicBezTo>
                  <a:pt x="2447985" y="836313"/>
                  <a:pt x="2487010" y="833727"/>
                  <a:pt x="2525485" y="827314"/>
                </a:cubicBezTo>
                <a:cubicBezTo>
                  <a:pt x="2545162" y="824034"/>
                  <a:pt x="2563645" y="814221"/>
                  <a:pt x="2583543" y="812800"/>
                </a:cubicBezTo>
                <a:cubicBezTo>
                  <a:pt x="2631801" y="809353"/>
                  <a:pt x="2680304" y="812800"/>
                  <a:pt x="2728685" y="812800"/>
                </a:cubicBezTo>
              </a:path>
            </a:pathLst>
          </a:cu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75119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 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
        <p:nvSpPr>
          <p:cNvPr id="4" name="TextBox 3"/>
          <p:cNvSpPr txBox="1">
            <a:spLocks noChangeArrowheads="1"/>
          </p:cNvSpPr>
          <p:nvPr/>
        </p:nvSpPr>
        <p:spPr bwMode="auto">
          <a:xfrm>
            <a:off x="1683909" y="4063788"/>
            <a:ext cx="5762625"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a:solidFill>
                  <a:srgbClr val="000000"/>
                </a:solidFill>
                <a:latin typeface="Arial" pitchFamily="34" charset="0"/>
              </a:rPr>
              <a:t>local groups generally strive to preserve their cultural identity</a:t>
            </a:r>
          </a:p>
        </p:txBody>
      </p:sp>
    </p:spTree>
    <p:extLst>
      <p:ext uri="{BB962C8B-B14F-4D97-AF65-F5344CB8AC3E}">
        <p14:creationId xmlns:p14="http://schemas.microsoft.com/office/powerpoint/2010/main" val="4031268296"/>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7" name="Rectangle 6"/>
          <p:cNvSpPr>
            <a:spLocks noChangeArrowheads="1"/>
          </p:cNvSpPr>
          <p:nvPr/>
        </p:nvSpPr>
        <p:spPr bwMode="auto">
          <a:xfrm>
            <a:off x="2358594"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p:nvPr/>
        </p:nvSpPr>
        <p:spPr>
          <a:xfrm>
            <a:off x="1042218" y="6261990"/>
            <a:ext cx="7049730"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URL link to print: </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https://www.d.umn.edu/cla/faculty/troufs/anth1602/pchoebel.html#title</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67123285"/>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latin typeface="Arial" pitchFamily="34" charset="0"/>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latin typeface="Arial" pitchFamily="34" charset="0"/>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latin typeface="Arial" pitchFamily="34" charset="0"/>
              </a:rPr>
              <a:t>  Bio-physical</a:t>
            </a:r>
            <a:r>
              <a:rPr kumimoji="1" lang="en-US" b="1" dirty="0">
                <a:solidFill>
                  <a:srgbClr val="000000"/>
                </a:solidFill>
                <a:latin typeface="Arial" pitchFamily="34" charset="0"/>
              </a:rPr>
              <a:t>  </a:t>
            </a:r>
            <a:endParaRPr kumimoji="1" lang="en-US" sz="2800" b="1" dirty="0">
              <a:solidFill>
                <a:srgbClr val="000000"/>
              </a:solidFill>
              <a:latin typeface="Arial" pitchFamily="34" charset="0"/>
            </a:endParaRPr>
          </a:p>
        </p:txBody>
      </p:sp>
    </p:spTree>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150866"/>
            <a:ext cx="6908800" cy="348044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but, as mentioned above, ultimately anthropologists seek to study phenomena in terms of </a:t>
            </a:r>
            <a:r>
              <a:rPr kumimoji="1" lang="en-US" sz="3600" b="1" i="1" u="none" strike="noStrike" kern="1200" cap="none" spc="0" normalizeH="0" baseline="0" noProof="0" dirty="0">
                <a:ln>
                  <a:noFill/>
                </a:ln>
                <a:solidFill>
                  <a:srgbClr val="FFFFFF"/>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2562562148"/>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3200" b="1" dirty="0">
                <a:solidFill>
                  <a:srgbClr val="000000"/>
                </a:solidFill>
                <a:latin typeface="Arial" pitchFamily="34" charset="0"/>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latin typeface="Arial" pitchFamily="34" charset="0"/>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latin typeface="Arial" pitchFamily="34" charset="0"/>
              </a:rPr>
              <a:t>  Bio-physical</a:t>
            </a:r>
            <a:r>
              <a:rPr kumimoji="1" lang="en-US" b="1" dirty="0">
                <a:solidFill>
                  <a:srgbClr val="000000"/>
                </a:solidFill>
                <a:latin typeface="Arial" pitchFamily="34" charset="0"/>
              </a:rPr>
              <a:t>  </a:t>
            </a:r>
            <a:endParaRPr kumimoji="1" lang="en-US" sz="2800" b="1" dirty="0">
              <a:solidFill>
                <a:srgbClr val="000000"/>
              </a:solidFill>
              <a:latin typeface="Arial" pitchFamily="34" charset="0"/>
            </a:endParaRPr>
          </a:p>
        </p:txBody>
      </p:sp>
    </p:spTree>
    <p:extLst>
      <p:ext uri="{BB962C8B-B14F-4D97-AF65-F5344CB8AC3E}">
        <p14:creationId xmlns:p14="http://schemas.microsoft.com/office/powerpoint/2010/main" val="2143317837"/>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4" name="Subtitle 2"/>
          <p:cNvSpPr txBox="1">
            <a:spLocks/>
          </p:cNvSpPr>
          <p:nvPr/>
        </p:nvSpPr>
        <p:spPr bwMode="auto">
          <a:xfrm>
            <a:off x="914400" y="2188939"/>
            <a:ext cx="7315200" cy="3108543"/>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as in the example mentioned above, numerous studies have shown that exposure to images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[cultural]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of ultrathin models can lead to body dissatisfaction and eventually to unhealthy eating behaviors and physical illness </a:t>
            </a:r>
            <a:r>
              <a:rPr kumimoji="0" lang="en-US" sz="2800" b="1" i="0" u="none" strike="noStrike" kern="1200" cap="none" spc="0" normalizeH="0" baseline="0" noProof="0" dirty="0">
                <a:ln>
                  <a:noFill/>
                </a:ln>
                <a:solidFill>
                  <a:srgbClr val="FF0000"/>
                </a:solidFill>
                <a:effectLst/>
                <a:uLnTx/>
                <a:uFillTx/>
                <a:latin typeface="Arial" charset="0"/>
                <a:ea typeface="+mn-ea"/>
                <a:cs typeface="Arial" charset="0"/>
              </a:rPr>
              <a:t>[physical] </a:t>
            </a:r>
            <a:r>
              <a:rPr kumimoji="0" lang="en-US" sz="2800" b="1" i="0" u="none" strike="noStrike" kern="1200" cap="none" spc="0" normalizeH="0" baseline="0" noProof="0" dirty="0">
                <a:ln>
                  <a:noFill/>
                </a:ln>
                <a:solidFill>
                  <a:srgbClr val="FFFFFF"/>
                </a:solidFill>
                <a:effectLst/>
                <a:uLnTx/>
                <a:uFillTx/>
                <a:latin typeface="Arial" charset="0"/>
                <a:ea typeface="+mn-ea"/>
                <a:cs typeface="Arial" charset="0"/>
              </a:rPr>
              <a:t>.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pitchFamily="34" charset="0"/>
                <a:ea typeface="+mn-ea"/>
                <a:cs typeface="+mn-cs"/>
              </a:rPr>
              <a:t>The Cultural Feast</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2</a:t>
            </a:r>
            <a:r>
              <a:rPr kumimoji="0" lang="en-US" sz="1800" b="0" i="0" u="none" strike="noStrike" kern="1200" cap="none" spc="0" normalizeH="0" baseline="30000" noProof="0" dirty="0">
                <a:ln>
                  <a:noFill/>
                </a:ln>
                <a:solidFill>
                  <a:srgbClr val="FFFFFF"/>
                </a:solidFill>
                <a:effectLst/>
                <a:uLnTx/>
                <a:uFillTx/>
                <a:latin typeface="Calibri" pitchFamily="34" charset="0"/>
                <a:ea typeface="+mn-ea"/>
                <a:cs typeface="+mn-cs"/>
              </a:rPr>
              <a:t>nd</a:t>
            </a: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 ed., p. 115</a:t>
            </a:r>
          </a:p>
        </p:txBody>
      </p:sp>
    </p:spTree>
    <p:extLst>
      <p:ext uri="{BB962C8B-B14F-4D97-AF65-F5344CB8AC3E}">
        <p14:creationId xmlns:p14="http://schemas.microsoft.com/office/powerpoint/2010/main" val="361963222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85950" y="6407269"/>
            <a:ext cx="5410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http://www.bbc.com/news/world-europe-39821036</a:t>
            </a: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http://www.bbc.com/news/world-europe-39821036</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74" y="464004"/>
            <a:ext cx="1270000" cy="609600"/>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8" y="452438"/>
            <a:ext cx="64484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90165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34" y="43541"/>
            <a:ext cx="8686800" cy="6744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ChangeArrowheads="1"/>
          </p:cNvSpPr>
          <p:nvPr/>
        </p:nvSpPr>
        <p:spPr bwMode="auto">
          <a:xfrm>
            <a:off x="1856096" y="6541520"/>
            <a:ext cx="54102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Arial" charset="0"/>
                <a:hlinkClick r:id="rId3"/>
              </a:rPr>
              <a:t>http://www.bbc.co.uk/newsround/35979565</a:t>
            </a:r>
            <a:endParaRPr kumimoji="0" lang="en-US" sz="8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6849522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363626"/>
            <a:ext cx="6908800" cy="237244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BADDE1"/>
                </a:solidFill>
                <a:effectLst/>
                <a:uLnTx/>
                <a:uFillTx/>
                <a:latin typeface="Arial" charset="0"/>
                <a:ea typeface="+mn-ea"/>
                <a:cs typeface="+mn-cs"/>
              </a:rPr>
              <a:t>. . . and to understand a phenomena in terms of </a:t>
            </a:r>
            <a:r>
              <a:rPr kumimoji="1" lang="en-US" sz="3600" b="1" i="1" u="none" strike="noStrike" kern="1200" cap="none" spc="0" normalizeH="0" baseline="0" noProof="0" dirty="0">
                <a:ln>
                  <a:noFill/>
                </a:ln>
                <a:solidFill>
                  <a:srgbClr val="BADDE1"/>
                </a:solidFill>
                <a:effectLst/>
                <a:uLnTx/>
                <a:uFillTx/>
                <a:latin typeface="Arial" charset="0"/>
                <a:ea typeface="+mn-ea"/>
                <a:cs typeface="+mn-cs"/>
              </a:rPr>
              <a:t>both physical and cultural</a:t>
            </a:r>
            <a:r>
              <a:rPr kumimoji="1" lang="en-US" sz="3600" b="1" i="0" u="none" strike="noStrike" kern="1200" cap="none" spc="0" normalizeH="0" baseline="0" noProof="0" dirty="0">
                <a:ln>
                  <a:noFill/>
                </a:ln>
                <a:solidFill>
                  <a:srgbClr val="BADDE1"/>
                </a:solidFill>
                <a:effectLst/>
                <a:uLnTx/>
                <a:uFillTx/>
                <a:latin typeface="Arial" charset="0"/>
                <a:ea typeface="+mn-ea"/>
                <a:cs typeface="+mn-cs"/>
              </a:rPr>
              <a:t> aspects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 . .</a:t>
            </a:r>
          </a:p>
        </p:txBody>
      </p:sp>
      <p:sp>
        <p:nvSpPr>
          <p:cNvPr id="5" name="Rectangle 2"/>
          <p:cNvSpPr txBox="1">
            <a:spLocks noChangeArrowheads="1"/>
          </p:cNvSpPr>
          <p:nvPr/>
        </p:nvSpPr>
        <p:spPr bwMode="auto">
          <a:xfrm>
            <a:off x="442686" y="26093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ADDE1"/>
                </a:solidFill>
                <a:effectLst/>
                <a:uLnTx/>
                <a:uFillTx/>
                <a:latin typeface="Arial" pitchFamily="34" charset="0"/>
                <a:ea typeface="+mn-ea"/>
                <a:cs typeface="+mn-cs"/>
              </a:rPr>
              <a:t>Anthropology of Europe</a:t>
            </a:r>
          </a:p>
        </p:txBody>
      </p:sp>
      <p:sp>
        <p:nvSpPr>
          <p:cNvPr id="6" name="Rectangle 3"/>
          <p:cNvSpPr>
            <a:spLocks noChangeArrowheads="1"/>
          </p:cNvSpPr>
          <p:nvPr/>
        </p:nvSpPr>
        <p:spPr bwMode="auto">
          <a:xfrm>
            <a:off x="1098550" y="4000656"/>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ultimately involves lots of disciplines and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1009747328"/>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330"/>
            <a:ext cx="5410200"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www.eatingdisorderfoundation.org/EatingDisorders.htm</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7410" name="Picture 2"/>
          <p:cNvPicPr>
            <a:picLocks noChangeAspect="1" noChangeArrowheads="1"/>
          </p:cNvPicPr>
          <p:nvPr/>
        </p:nvPicPr>
        <p:blipFill>
          <a:blip r:embed="rId3" cstate="print"/>
          <a:srcRect/>
          <a:stretch>
            <a:fillRect/>
          </a:stretch>
        </p:blipFill>
        <p:spPr bwMode="auto">
          <a:xfrm>
            <a:off x="1676400" y="76200"/>
            <a:ext cx="5852160" cy="5486400"/>
          </a:xfrm>
          <a:prstGeom prst="rect">
            <a:avLst/>
          </a:prstGeom>
          <a:noFill/>
          <a:ln w="9525">
            <a:noFill/>
            <a:miter lim="800000"/>
            <a:headEnd/>
            <a:tailEnd/>
          </a:ln>
          <a:effectLst/>
        </p:spPr>
      </p:pic>
      <p:sp>
        <p:nvSpPr>
          <p:cNvPr id="4" name="Rectangle 3"/>
          <p:cNvSpPr>
            <a:spLocks noChangeArrowheads="1"/>
          </p:cNvSpPr>
          <p:nvPr/>
        </p:nvSpPr>
        <p:spPr bwMode="auto">
          <a:xfrm>
            <a:off x="1633184" y="5493685"/>
            <a:ext cx="5986816"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“Eating Disorders are about feelings, not food.”</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The Eating Disorder Foundation</a:t>
            </a:r>
          </a:p>
        </p:txBody>
      </p:sp>
    </p:spTree>
    <p:extLst>
      <p:ext uri="{BB962C8B-B14F-4D97-AF65-F5344CB8AC3E}">
        <p14:creationId xmlns:p14="http://schemas.microsoft.com/office/powerpoint/2010/main" val="311567746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909277"/>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and that ultimately involves lots of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rPr>
              <a:t>subdisciplines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94973119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r>
              <a:rPr lang="en-US" sz="2800" b="1" dirty="0">
                <a:solidFill>
                  <a:srgbClr val="000000"/>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2800" b="1" dirty="0">
                <a:solidFill>
                  <a:srgbClr val="000000"/>
                </a:solidFill>
                <a:latin typeface="Arial" pitchFamily="34" charset="0"/>
              </a:rPr>
              <a:t>food</a:t>
            </a:r>
            <a:br>
              <a:rPr lang="en-US" sz="2800" b="1" dirty="0">
                <a:solidFill>
                  <a:srgbClr val="000000"/>
                </a:solidFill>
                <a:latin typeface="Arial" pitchFamily="34" charset="0"/>
              </a:rPr>
            </a:br>
            <a:r>
              <a:rPr lang="en-US" sz="2800" b="1" dirty="0">
                <a:solidFill>
                  <a:srgbClr val="000000"/>
                </a:solidFill>
                <a:latin typeface="Arial" pitchFamily="34" charset="0"/>
              </a:rPr>
              <a:t>clothing</a:t>
            </a:r>
          </a:p>
          <a:p>
            <a:pPr algn="ctr"/>
            <a:r>
              <a:rPr lang="en-US" sz="2800" b="1" dirty="0">
                <a:solidFill>
                  <a:srgbClr val="000000"/>
                </a:solidFill>
                <a:latin typeface="Arial" pitchFamily="34" charset="0"/>
              </a:rPr>
              <a:t>religion</a:t>
            </a:r>
          </a:p>
          <a:p>
            <a:pPr algn="ctr"/>
            <a:r>
              <a:rPr lang="en-US" sz="2800" b="1" dirty="0">
                <a:solidFill>
                  <a:srgbClr val="000000"/>
                </a:solidFill>
                <a:latin typeface="Arial" pitchFamily="34" charset="0"/>
              </a:rPr>
              <a:t>ritual</a:t>
            </a:r>
          </a:p>
          <a:p>
            <a:pPr algn="ctr"/>
            <a:r>
              <a:rPr lang="en-US" sz="2800" b="1" dirty="0">
                <a:solidFill>
                  <a:srgbClr val="000000"/>
                </a:solidFill>
                <a:latin typeface="Arial" pitchFamily="34" charset="0"/>
              </a:rPr>
              <a:t>music, dance, and other arts</a:t>
            </a:r>
          </a:p>
          <a:p>
            <a:pPr algn="ctr"/>
            <a:r>
              <a:rPr lang="en-US" sz="2800" b="1" dirty="0">
                <a:solidFill>
                  <a:srgbClr val="000000"/>
                </a:solidFill>
                <a:latin typeface="Arial" pitchFamily="34" charset="0"/>
              </a:rPr>
              <a:t>language</a:t>
            </a:r>
          </a:p>
          <a:p>
            <a:pPr algn="ctr"/>
            <a:r>
              <a:rPr lang="en-US" sz="2800" b="1" dirty="0">
                <a:solidFill>
                  <a:srgbClr val="000000"/>
                </a:solidFill>
                <a:latin typeface="Arial" pitchFamily="34" charset="0"/>
              </a:rPr>
              <a:t>cultural symbols . . .</a:t>
            </a:r>
          </a:p>
        </p:txBody>
      </p:sp>
    </p:spTree>
    <p:extLst>
      <p:ext uri="{BB962C8B-B14F-4D97-AF65-F5344CB8AC3E}">
        <p14:creationId xmlns:p14="http://schemas.microsoft.com/office/powerpoint/2010/main" val="3628860421"/>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943442" y="6540750"/>
            <a:ext cx="725711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http://www.bbc.com/travel/story/20171116-the-greek-island-with-the-key-to-longevity?ocid=global_travel_rss&amp;ocid=global_bbccom_email_20112017_travel</a:t>
            </a:r>
            <a:endParaRPr kumimoji="1" lang="en-US" sz="800" dirty="0">
              <a:solidFill>
                <a:srgbClr val="99CC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68" y="1936285"/>
            <a:ext cx="8347364"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550308"/>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943442" y="6540750"/>
            <a:ext cx="7257115"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http://www.bbc.com/travel/story/20171116-the-greek-island-with-the-key-to-longevity?ocid=global_travel_rss&amp;ocid=global_bbccom_email_20112017_travel</a:t>
            </a:r>
            <a:endParaRPr kumimoji="1" lang="en-US" sz="800" dirty="0">
              <a:solidFill>
                <a:srgbClr val="99CC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28" y="1061579"/>
            <a:ext cx="8513064" cy="510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bwMode="auto">
          <a:xfrm>
            <a:off x="2295981" y="5805714"/>
            <a:ext cx="4376490" cy="638629"/>
          </a:xfrm>
          <a:custGeom>
            <a:avLst/>
            <a:gdLst>
              <a:gd name="connsiteX0" fmla="*/ 2947944 w 3978627"/>
              <a:gd name="connsiteY0" fmla="*/ 420915 h 638629"/>
              <a:gd name="connsiteX1" fmla="*/ 3020516 w 3978627"/>
              <a:gd name="connsiteY1" fmla="*/ 406400 h 638629"/>
              <a:gd name="connsiteX2" fmla="*/ 3064058 w 3978627"/>
              <a:gd name="connsiteY2" fmla="*/ 435429 h 638629"/>
              <a:gd name="connsiteX3" fmla="*/ 3107601 w 3978627"/>
              <a:gd name="connsiteY3" fmla="*/ 449943 h 638629"/>
              <a:gd name="connsiteX4" fmla="*/ 3267258 w 3978627"/>
              <a:gd name="connsiteY4" fmla="*/ 493486 h 638629"/>
              <a:gd name="connsiteX5" fmla="*/ 3354344 w 3978627"/>
              <a:gd name="connsiteY5" fmla="*/ 522515 h 638629"/>
              <a:gd name="connsiteX6" fmla="*/ 3397887 w 3978627"/>
              <a:gd name="connsiteY6" fmla="*/ 537029 h 638629"/>
              <a:gd name="connsiteX7" fmla="*/ 3731716 w 3978627"/>
              <a:gd name="connsiteY7" fmla="*/ 522515 h 638629"/>
              <a:gd name="connsiteX8" fmla="*/ 3818801 w 3978627"/>
              <a:gd name="connsiteY8" fmla="*/ 493486 h 638629"/>
              <a:gd name="connsiteX9" fmla="*/ 3862344 w 3978627"/>
              <a:gd name="connsiteY9" fmla="*/ 464457 h 638629"/>
              <a:gd name="connsiteX10" fmla="*/ 3963944 w 3978627"/>
              <a:gd name="connsiteY10" fmla="*/ 406400 h 638629"/>
              <a:gd name="connsiteX11" fmla="*/ 3978458 w 3978627"/>
              <a:gd name="connsiteY11" fmla="*/ 362857 h 638629"/>
              <a:gd name="connsiteX12" fmla="*/ 3920401 w 3978627"/>
              <a:gd name="connsiteY12" fmla="*/ 232229 h 638629"/>
              <a:gd name="connsiteX13" fmla="*/ 3876858 w 3978627"/>
              <a:gd name="connsiteY13" fmla="*/ 188686 h 638629"/>
              <a:gd name="connsiteX14" fmla="*/ 3746230 w 3978627"/>
              <a:gd name="connsiteY14" fmla="*/ 145143 h 638629"/>
              <a:gd name="connsiteX15" fmla="*/ 3702687 w 3978627"/>
              <a:gd name="connsiteY15" fmla="*/ 130629 h 638629"/>
              <a:gd name="connsiteX16" fmla="*/ 3572058 w 3978627"/>
              <a:gd name="connsiteY16" fmla="*/ 87086 h 638629"/>
              <a:gd name="connsiteX17" fmla="*/ 3528516 w 3978627"/>
              <a:gd name="connsiteY17" fmla="*/ 72572 h 638629"/>
              <a:gd name="connsiteX18" fmla="*/ 3310801 w 3978627"/>
              <a:gd name="connsiteY18" fmla="*/ 43543 h 638629"/>
              <a:gd name="connsiteX19" fmla="*/ 3093087 w 3978627"/>
              <a:gd name="connsiteY19" fmla="*/ 0 h 638629"/>
              <a:gd name="connsiteX20" fmla="*/ 1148173 w 3978627"/>
              <a:gd name="connsiteY20" fmla="*/ 14515 h 638629"/>
              <a:gd name="connsiteX21" fmla="*/ 1075601 w 3978627"/>
              <a:gd name="connsiteY21" fmla="*/ 29029 h 638629"/>
              <a:gd name="connsiteX22" fmla="*/ 349887 w 3978627"/>
              <a:gd name="connsiteY22" fmla="*/ 43543 h 638629"/>
              <a:gd name="connsiteX23" fmla="*/ 277316 w 3978627"/>
              <a:gd name="connsiteY23" fmla="*/ 58057 h 638629"/>
              <a:gd name="connsiteX24" fmla="*/ 190230 w 3978627"/>
              <a:gd name="connsiteY24" fmla="*/ 87086 h 638629"/>
              <a:gd name="connsiteX25" fmla="*/ 103144 w 3978627"/>
              <a:gd name="connsiteY25" fmla="*/ 145143 h 638629"/>
              <a:gd name="connsiteX26" fmla="*/ 30573 w 3978627"/>
              <a:gd name="connsiteY26" fmla="*/ 217715 h 638629"/>
              <a:gd name="connsiteX27" fmla="*/ 1544 w 3978627"/>
              <a:gd name="connsiteY27" fmla="*/ 261257 h 638629"/>
              <a:gd name="connsiteX28" fmla="*/ 16058 w 3978627"/>
              <a:gd name="connsiteY28" fmla="*/ 449943 h 638629"/>
              <a:gd name="connsiteX29" fmla="*/ 59601 w 3978627"/>
              <a:gd name="connsiteY29" fmla="*/ 493486 h 638629"/>
              <a:gd name="connsiteX30" fmla="*/ 219258 w 3978627"/>
              <a:gd name="connsiteY30" fmla="*/ 551543 h 638629"/>
              <a:gd name="connsiteX31" fmla="*/ 727258 w 3978627"/>
              <a:gd name="connsiteY31" fmla="*/ 580572 h 638629"/>
              <a:gd name="connsiteX32" fmla="*/ 901430 w 3978627"/>
              <a:gd name="connsiteY32" fmla="*/ 609600 h 638629"/>
              <a:gd name="connsiteX33" fmla="*/ 974001 w 3978627"/>
              <a:gd name="connsiteY33" fmla="*/ 624115 h 638629"/>
              <a:gd name="connsiteX34" fmla="*/ 1061087 w 3978627"/>
              <a:gd name="connsiteY34" fmla="*/ 638629 h 638629"/>
              <a:gd name="connsiteX35" fmla="*/ 1511030 w 3978627"/>
              <a:gd name="connsiteY35" fmla="*/ 624115 h 638629"/>
              <a:gd name="connsiteX36" fmla="*/ 1612630 w 3978627"/>
              <a:gd name="connsiteY36" fmla="*/ 609600 h 638629"/>
              <a:gd name="connsiteX37" fmla="*/ 1757773 w 3978627"/>
              <a:gd name="connsiteY37" fmla="*/ 595086 h 638629"/>
              <a:gd name="connsiteX38" fmla="*/ 1830344 w 3978627"/>
              <a:gd name="connsiteY38" fmla="*/ 580572 h 638629"/>
              <a:gd name="connsiteX39" fmla="*/ 1873887 w 3978627"/>
              <a:gd name="connsiteY39" fmla="*/ 566057 h 638629"/>
              <a:gd name="connsiteX40" fmla="*/ 1931944 w 3978627"/>
              <a:gd name="connsiteY40" fmla="*/ 551543 h 638629"/>
              <a:gd name="connsiteX41" fmla="*/ 2236744 w 3978627"/>
              <a:gd name="connsiteY41" fmla="*/ 493486 h 638629"/>
              <a:gd name="connsiteX42" fmla="*/ 2309316 w 3978627"/>
              <a:gd name="connsiteY42" fmla="*/ 478972 h 638629"/>
              <a:gd name="connsiteX43" fmla="*/ 2367373 w 3978627"/>
              <a:gd name="connsiteY43" fmla="*/ 464457 h 638629"/>
              <a:gd name="connsiteX44" fmla="*/ 2527030 w 3978627"/>
              <a:gd name="connsiteY44" fmla="*/ 449943 h 638629"/>
              <a:gd name="connsiteX45" fmla="*/ 2570573 w 3978627"/>
              <a:gd name="connsiteY45" fmla="*/ 435429 h 638629"/>
              <a:gd name="connsiteX46" fmla="*/ 3049544 w 3978627"/>
              <a:gd name="connsiteY46" fmla="*/ 435429 h 638629"/>
              <a:gd name="connsiteX47" fmla="*/ 3049544 w 3978627"/>
              <a:gd name="connsiteY47" fmla="*/ 464457 h 6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978627" h="638629">
                <a:moveTo>
                  <a:pt x="2947944" y="420915"/>
                </a:moveTo>
                <a:cubicBezTo>
                  <a:pt x="2972135" y="416077"/>
                  <a:pt x="2996037" y="403340"/>
                  <a:pt x="3020516" y="406400"/>
                </a:cubicBezTo>
                <a:cubicBezTo>
                  <a:pt x="3037825" y="408564"/>
                  <a:pt x="3048456" y="427628"/>
                  <a:pt x="3064058" y="435429"/>
                </a:cubicBezTo>
                <a:cubicBezTo>
                  <a:pt x="3077742" y="442271"/>
                  <a:pt x="3093087" y="445105"/>
                  <a:pt x="3107601" y="449943"/>
                </a:cubicBezTo>
                <a:cubicBezTo>
                  <a:pt x="3195376" y="508460"/>
                  <a:pt x="3107501" y="459252"/>
                  <a:pt x="3267258" y="493486"/>
                </a:cubicBezTo>
                <a:cubicBezTo>
                  <a:pt x="3297178" y="499897"/>
                  <a:pt x="3325315" y="512839"/>
                  <a:pt x="3354344" y="522515"/>
                </a:cubicBezTo>
                <a:lnTo>
                  <a:pt x="3397887" y="537029"/>
                </a:lnTo>
                <a:cubicBezTo>
                  <a:pt x="3509163" y="532191"/>
                  <a:pt x="3620926" y="533976"/>
                  <a:pt x="3731716" y="522515"/>
                </a:cubicBezTo>
                <a:cubicBezTo>
                  <a:pt x="3762152" y="519366"/>
                  <a:pt x="3818801" y="493486"/>
                  <a:pt x="3818801" y="493486"/>
                </a:cubicBezTo>
                <a:cubicBezTo>
                  <a:pt x="3833315" y="483810"/>
                  <a:pt x="3847198" y="473112"/>
                  <a:pt x="3862344" y="464457"/>
                </a:cubicBezTo>
                <a:cubicBezTo>
                  <a:pt x="3991249" y="390797"/>
                  <a:pt x="3857858" y="477125"/>
                  <a:pt x="3963944" y="406400"/>
                </a:cubicBezTo>
                <a:cubicBezTo>
                  <a:pt x="3968782" y="391886"/>
                  <a:pt x="3980148" y="378063"/>
                  <a:pt x="3978458" y="362857"/>
                </a:cubicBezTo>
                <a:cubicBezTo>
                  <a:pt x="3973590" y="319040"/>
                  <a:pt x="3949485" y="267130"/>
                  <a:pt x="3920401" y="232229"/>
                </a:cubicBezTo>
                <a:cubicBezTo>
                  <a:pt x="3907260" y="216460"/>
                  <a:pt x="3894801" y="198655"/>
                  <a:pt x="3876858" y="188686"/>
                </a:cubicBezTo>
                <a:cubicBezTo>
                  <a:pt x="3876851" y="188682"/>
                  <a:pt x="3768005" y="152401"/>
                  <a:pt x="3746230" y="145143"/>
                </a:cubicBezTo>
                <a:lnTo>
                  <a:pt x="3702687" y="130629"/>
                </a:lnTo>
                <a:cubicBezTo>
                  <a:pt x="3626930" y="80124"/>
                  <a:pt x="3689387" y="113159"/>
                  <a:pt x="3572058" y="87086"/>
                </a:cubicBezTo>
                <a:cubicBezTo>
                  <a:pt x="3557123" y="83767"/>
                  <a:pt x="3543451" y="75891"/>
                  <a:pt x="3528516" y="72572"/>
                </a:cubicBezTo>
                <a:cubicBezTo>
                  <a:pt x="3463358" y="58092"/>
                  <a:pt x="3373702" y="50532"/>
                  <a:pt x="3310801" y="43543"/>
                </a:cubicBezTo>
                <a:cubicBezTo>
                  <a:pt x="3161498" y="6218"/>
                  <a:pt x="3234182" y="20157"/>
                  <a:pt x="3093087" y="0"/>
                </a:cubicBezTo>
                <a:lnTo>
                  <a:pt x="1148173" y="14515"/>
                </a:lnTo>
                <a:cubicBezTo>
                  <a:pt x="1123506" y="14870"/>
                  <a:pt x="1100254" y="28133"/>
                  <a:pt x="1075601" y="29029"/>
                </a:cubicBezTo>
                <a:cubicBezTo>
                  <a:pt x="833808" y="37821"/>
                  <a:pt x="591792" y="38705"/>
                  <a:pt x="349887" y="43543"/>
                </a:cubicBezTo>
                <a:cubicBezTo>
                  <a:pt x="325697" y="48381"/>
                  <a:pt x="301116" y="51566"/>
                  <a:pt x="277316" y="58057"/>
                </a:cubicBezTo>
                <a:cubicBezTo>
                  <a:pt x="247795" y="66108"/>
                  <a:pt x="190230" y="87086"/>
                  <a:pt x="190230" y="87086"/>
                </a:cubicBezTo>
                <a:cubicBezTo>
                  <a:pt x="161201" y="106438"/>
                  <a:pt x="122496" y="116114"/>
                  <a:pt x="103144" y="145143"/>
                </a:cubicBezTo>
                <a:cubicBezTo>
                  <a:pt x="64440" y="203200"/>
                  <a:pt x="88630" y="179010"/>
                  <a:pt x="30573" y="217715"/>
                </a:cubicBezTo>
                <a:cubicBezTo>
                  <a:pt x="20897" y="232229"/>
                  <a:pt x="2632" y="243847"/>
                  <a:pt x="1544" y="261257"/>
                </a:cubicBezTo>
                <a:cubicBezTo>
                  <a:pt x="-2391" y="324215"/>
                  <a:pt x="759" y="388745"/>
                  <a:pt x="16058" y="449943"/>
                </a:cubicBezTo>
                <a:cubicBezTo>
                  <a:pt x="21036" y="469857"/>
                  <a:pt x="43832" y="480345"/>
                  <a:pt x="59601" y="493486"/>
                </a:cubicBezTo>
                <a:cubicBezTo>
                  <a:pt x="120455" y="544198"/>
                  <a:pt x="122548" y="519307"/>
                  <a:pt x="219258" y="551543"/>
                </a:cubicBezTo>
                <a:cubicBezTo>
                  <a:pt x="409747" y="615038"/>
                  <a:pt x="247509" y="565579"/>
                  <a:pt x="727258" y="580572"/>
                </a:cubicBezTo>
                <a:cubicBezTo>
                  <a:pt x="898320" y="614783"/>
                  <a:pt x="685349" y="573586"/>
                  <a:pt x="901430" y="609600"/>
                </a:cubicBezTo>
                <a:cubicBezTo>
                  <a:pt x="925764" y="613656"/>
                  <a:pt x="949729" y="619702"/>
                  <a:pt x="974001" y="624115"/>
                </a:cubicBezTo>
                <a:cubicBezTo>
                  <a:pt x="1002955" y="629380"/>
                  <a:pt x="1032058" y="633791"/>
                  <a:pt x="1061087" y="638629"/>
                </a:cubicBezTo>
                <a:cubicBezTo>
                  <a:pt x="1211068" y="633791"/>
                  <a:pt x="1361178" y="632002"/>
                  <a:pt x="1511030" y="624115"/>
                </a:cubicBezTo>
                <a:cubicBezTo>
                  <a:pt x="1545193" y="622317"/>
                  <a:pt x="1578654" y="613597"/>
                  <a:pt x="1612630" y="609600"/>
                </a:cubicBezTo>
                <a:cubicBezTo>
                  <a:pt x="1660919" y="603919"/>
                  <a:pt x="1709392" y="599924"/>
                  <a:pt x="1757773" y="595086"/>
                </a:cubicBezTo>
                <a:cubicBezTo>
                  <a:pt x="1781963" y="590248"/>
                  <a:pt x="1806411" y="586555"/>
                  <a:pt x="1830344" y="580572"/>
                </a:cubicBezTo>
                <a:cubicBezTo>
                  <a:pt x="1845187" y="576861"/>
                  <a:pt x="1859176" y="570260"/>
                  <a:pt x="1873887" y="566057"/>
                </a:cubicBezTo>
                <a:cubicBezTo>
                  <a:pt x="1893067" y="560577"/>
                  <a:pt x="1912592" y="556381"/>
                  <a:pt x="1931944" y="551543"/>
                </a:cubicBezTo>
                <a:cubicBezTo>
                  <a:pt x="2058957" y="466870"/>
                  <a:pt x="1905087" y="559815"/>
                  <a:pt x="2236744" y="493486"/>
                </a:cubicBezTo>
                <a:cubicBezTo>
                  <a:pt x="2260935" y="488648"/>
                  <a:pt x="2285234" y="484324"/>
                  <a:pt x="2309316" y="478972"/>
                </a:cubicBezTo>
                <a:cubicBezTo>
                  <a:pt x="2328789" y="474645"/>
                  <a:pt x="2347600" y="467093"/>
                  <a:pt x="2367373" y="464457"/>
                </a:cubicBezTo>
                <a:cubicBezTo>
                  <a:pt x="2420343" y="457394"/>
                  <a:pt x="2473811" y="454781"/>
                  <a:pt x="2527030" y="449943"/>
                </a:cubicBezTo>
                <a:cubicBezTo>
                  <a:pt x="2541544" y="445105"/>
                  <a:pt x="2555482" y="437944"/>
                  <a:pt x="2570573" y="435429"/>
                </a:cubicBezTo>
                <a:cubicBezTo>
                  <a:pt x="2727589" y="409260"/>
                  <a:pt x="2893824" y="415964"/>
                  <a:pt x="3049544" y="435429"/>
                </a:cubicBezTo>
                <a:cubicBezTo>
                  <a:pt x="3059145" y="436629"/>
                  <a:pt x="3049544" y="454781"/>
                  <a:pt x="3049544" y="464457"/>
                </a:cubicBezTo>
              </a:path>
            </a:pathLst>
          </a:custGeom>
          <a:noFill/>
          <a:ln w="762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344784299"/>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1427865"/>
            <a:ext cx="6908800" cy="292644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rPr>
              <a:t>. . . ultimately anthropologists seek to study phenomena in terms of </a:t>
            </a:r>
            <a:r>
              <a:rPr kumimoji="1" lang="en-US" sz="3600" b="1" i="1" dirty="0">
                <a:solidFill>
                  <a:srgbClr val="FFFFFF"/>
                </a:solidFill>
              </a:rPr>
              <a:t>both physical and cultural</a:t>
            </a:r>
            <a:r>
              <a:rPr kumimoji="1" lang="en-US" sz="3600" b="1" dirty="0">
                <a:solidFill>
                  <a:srgbClr val="FFFFFF"/>
                </a:solidFill>
              </a:rPr>
              <a:t> aspects</a:t>
            </a:r>
          </a:p>
          <a:p>
            <a:pPr algn="ctr" eaLnBrk="0" hangingPunct="0">
              <a:spcAft>
                <a:spcPts val="500"/>
              </a:spcAft>
            </a:pPr>
            <a:r>
              <a:rPr kumimoji="1" lang="en-US" sz="3600" b="1" dirty="0">
                <a:solidFill>
                  <a:srgbClr val="FFFFFF"/>
                </a:solidFill>
              </a:rPr>
              <a:t>. . .</a:t>
            </a:r>
          </a:p>
        </p:txBody>
      </p:sp>
      <p:sp>
        <p:nvSpPr>
          <p:cNvPr id="4" name="Rectangle 3"/>
          <p:cNvSpPr>
            <a:spLocks noChangeArrowheads="1"/>
          </p:cNvSpPr>
          <p:nvPr/>
        </p:nvSpPr>
        <p:spPr bwMode="auto">
          <a:xfrm>
            <a:off x="1079500" y="4439314"/>
            <a:ext cx="6908800" cy="181844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rPr>
              <a:t>. . . as well as other aspects, for </a:t>
            </a:r>
            <a:r>
              <a:rPr kumimoji="1" lang="en-US" sz="3600" b="1" i="1" dirty="0">
                <a:solidFill>
                  <a:srgbClr val="FFFFFF"/>
                </a:solidFill>
              </a:rPr>
              <a:t>e.g.</a:t>
            </a:r>
            <a:r>
              <a:rPr kumimoji="1" lang="en-US" sz="3600" b="1" dirty="0">
                <a:solidFill>
                  <a:srgbClr val="FFFFFF"/>
                </a:solidFill>
              </a:rPr>
              <a:t>, the psychological</a:t>
            </a:r>
          </a:p>
          <a:p>
            <a:pPr algn="ctr" eaLnBrk="0" hangingPunct="0">
              <a:spcAft>
                <a:spcPts val="500"/>
              </a:spcAft>
            </a:pPr>
            <a:r>
              <a:rPr kumimoji="1" lang="en-US" sz="3600" b="1" dirty="0">
                <a:solidFill>
                  <a:srgbClr val="FFFFFF"/>
                </a:solidFill>
              </a:rPr>
              <a:t>. . .</a:t>
            </a:r>
          </a:p>
        </p:txBody>
      </p:sp>
    </p:spTree>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69357472"/>
      </p:ext>
    </p:extLst>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Tree>
    <p:extLst>
      <p:ext uri="{BB962C8B-B14F-4D97-AF65-F5344CB8AC3E}">
        <p14:creationId xmlns:p14="http://schemas.microsoft.com/office/powerpoint/2010/main" val="1765002586"/>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Tree>
    <p:extLst>
      <p:ext uri="{BB962C8B-B14F-4D97-AF65-F5344CB8AC3E}">
        <p14:creationId xmlns:p14="http://schemas.microsoft.com/office/powerpoint/2010/main" val="2674183217"/>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participant /</a:t>
            </a:r>
          </a:p>
          <a:p>
            <a:pPr algn="ctr" eaLnBrk="0" hangingPunct="0">
              <a:spcBef>
                <a:spcPct val="20000"/>
              </a:spcBef>
              <a:buClr>
                <a:srgbClr val="009999"/>
              </a:buClr>
            </a:pPr>
            <a:r>
              <a:rPr kumimoji="1" lang="en-US" sz="1600" b="1" dirty="0">
                <a:solidFill>
                  <a:srgbClr val="000000"/>
                </a:solidFill>
              </a:rPr>
              <a:t>observation</a:t>
            </a:r>
          </a:p>
        </p:txBody>
      </p:sp>
    </p:spTree>
    <p:extLst>
      <p:ext uri="{BB962C8B-B14F-4D97-AF65-F5344CB8AC3E}">
        <p14:creationId xmlns:p14="http://schemas.microsoft.com/office/powerpoint/2010/main" val="3353530503"/>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participant /</a:t>
            </a:r>
          </a:p>
          <a:p>
            <a:pPr algn="ctr" eaLnBrk="0" hangingPunct="0">
              <a:spcBef>
                <a:spcPct val="20000"/>
              </a:spcBef>
              <a:buClr>
                <a:srgbClr val="009999"/>
              </a:buClr>
            </a:pPr>
            <a:r>
              <a:rPr kumimoji="1" lang="en-US" sz="1600" b="1" dirty="0">
                <a:solidFill>
                  <a:srgbClr val="000000"/>
                </a:solidFill>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body </a:t>
            </a:r>
          </a:p>
          <a:p>
            <a:pPr algn="ctr" eaLnBrk="0" hangingPunct="0">
              <a:spcBef>
                <a:spcPct val="20000"/>
              </a:spcBef>
              <a:buClr>
                <a:srgbClr val="009999"/>
              </a:buClr>
            </a:pPr>
            <a:r>
              <a:rPr kumimoji="1" lang="en-US" sz="1100" b="1" dirty="0">
                <a:solidFill>
                  <a:srgbClr val="000000"/>
                </a:solidFill>
              </a:rPr>
              <a:t>size /</a:t>
            </a:r>
          </a:p>
          <a:p>
            <a:pPr algn="ctr" eaLnBrk="0" hangingPunct="0">
              <a:spcBef>
                <a:spcPct val="20000"/>
              </a:spcBef>
              <a:buClr>
                <a:srgbClr val="009999"/>
              </a:buClr>
            </a:pPr>
            <a:r>
              <a:rPr kumimoji="1" lang="en-US" sz="1100" b="1" dirty="0">
                <a:solidFill>
                  <a:srgbClr val="000000"/>
                </a:solidFill>
              </a:rPr>
              <a:t>shape,</a:t>
            </a:r>
          </a:p>
          <a:p>
            <a:pPr algn="ctr" eaLnBrk="0" hangingPunct="0">
              <a:spcBef>
                <a:spcPct val="20000"/>
              </a:spcBef>
              <a:buClr>
                <a:srgbClr val="009999"/>
              </a:buClr>
            </a:pPr>
            <a:r>
              <a:rPr kumimoji="1" lang="en-US" sz="1100" b="1" dirty="0">
                <a:solidFill>
                  <a:srgbClr val="000000"/>
                </a:solidFill>
              </a:rPr>
              <a:t>. . .</a:t>
            </a:r>
          </a:p>
        </p:txBody>
      </p:sp>
    </p:spTree>
    <p:extLst>
      <p:ext uri="{BB962C8B-B14F-4D97-AF65-F5344CB8AC3E}">
        <p14:creationId xmlns:p14="http://schemas.microsoft.com/office/powerpoint/2010/main" val="2170947450"/>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participant /</a:t>
            </a:r>
          </a:p>
          <a:p>
            <a:pPr algn="ctr" eaLnBrk="0" hangingPunct="0">
              <a:spcBef>
                <a:spcPct val="20000"/>
              </a:spcBef>
              <a:buClr>
                <a:srgbClr val="009999"/>
              </a:buClr>
            </a:pPr>
            <a:r>
              <a:rPr kumimoji="1" lang="en-US" sz="1600" b="1" dirty="0">
                <a:solidFill>
                  <a:srgbClr val="000000"/>
                </a:solidFill>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body </a:t>
            </a:r>
          </a:p>
          <a:p>
            <a:pPr algn="ctr" eaLnBrk="0" hangingPunct="0">
              <a:spcBef>
                <a:spcPct val="20000"/>
              </a:spcBef>
              <a:buClr>
                <a:srgbClr val="009999"/>
              </a:buClr>
            </a:pPr>
            <a:r>
              <a:rPr kumimoji="1" lang="en-US" sz="1100" b="1" dirty="0">
                <a:solidFill>
                  <a:srgbClr val="000000"/>
                </a:solidFill>
              </a:rPr>
              <a:t>size /</a:t>
            </a:r>
          </a:p>
          <a:p>
            <a:pPr algn="ctr" eaLnBrk="0" hangingPunct="0">
              <a:spcBef>
                <a:spcPct val="20000"/>
              </a:spcBef>
              <a:buClr>
                <a:srgbClr val="009999"/>
              </a:buClr>
            </a:pPr>
            <a:r>
              <a:rPr kumimoji="1" lang="en-US" sz="1100" b="1" dirty="0">
                <a:solidFill>
                  <a:srgbClr val="000000"/>
                </a:solidFill>
              </a:rPr>
              <a:t>shape,</a:t>
            </a:r>
          </a:p>
          <a:p>
            <a:pPr algn="ctr" eaLnBrk="0" hangingPunct="0">
              <a:spcBef>
                <a:spcPct val="20000"/>
              </a:spcBef>
              <a:buClr>
                <a:srgbClr val="009999"/>
              </a:buClr>
            </a:pPr>
            <a:r>
              <a:rPr kumimoji="1" lang="en-US" sz="1100" b="1" dirty="0">
                <a:solidFill>
                  <a:srgbClr val="000000"/>
                </a:solidFill>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a:solidFill>
                  <a:srgbClr val="000000"/>
                </a:solidFill>
              </a:rPr>
              <a:t>body </a:t>
            </a:r>
          </a:p>
          <a:p>
            <a:pPr algn="ctr" eaLnBrk="0" hangingPunct="0">
              <a:spcBef>
                <a:spcPct val="20000"/>
              </a:spcBef>
              <a:buClr>
                <a:srgbClr val="009999"/>
              </a:buClr>
            </a:pPr>
            <a:r>
              <a:rPr kumimoji="1" lang="en-US" sz="1000" b="1" dirty="0">
                <a:solidFill>
                  <a:srgbClr val="000000"/>
                </a:solidFill>
              </a:rPr>
              <a:t>structure / </a:t>
            </a:r>
          </a:p>
          <a:p>
            <a:pPr algn="ctr" eaLnBrk="0" hangingPunct="0">
              <a:spcBef>
                <a:spcPct val="20000"/>
              </a:spcBef>
              <a:buClr>
                <a:srgbClr val="009999"/>
              </a:buClr>
            </a:pPr>
            <a:r>
              <a:rPr kumimoji="1" lang="en-US" sz="1000" b="1" dirty="0">
                <a:solidFill>
                  <a:srgbClr val="000000"/>
                </a:solidFill>
              </a:rPr>
              <a:t>function</a:t>
            </a:r>
          </a:p>
          <a:p>
            <a:pPr algn="ctr" eaLnBrk="0" hangingPunct="0">
              <a:spcBef>
                <a:spcPct val="20000"/>
              </a:spcBef>
              <a:buClr>
                <a:srgbClr val="009999"/>
              </a:buClr>
            </a:pPr>
            <a:r>
              <a:rPr kumimoji="1" lang="en-US" sz="1000" b="1" dirty="0">
                <a:solidFill>
                  <a:srgbClr val="000000"/>
                </a:solidFill>
              </a:rPr>
              <a:t>DNA,</a:t>
            </a:r>
          </a:p>
          <a:p>
            <a:pPr algn="ctr" eaLnBrk="0" hangingPunct="0">
              <a:spcBef>
                <a:spcPct val="20000"/>
              </a:spcBef>
              <a:buClr>
                <a:srgbClr val="009999"/>
              </a:buClr>
            </a:pPr>
            <a:r>
              <a:rPr kumimoji="1" lang="en-US" sz="1000" b="1" dirty="0">
                <a:solidFill>
                  <a:srgbClr val="000000"/>
                </a:solidFill>
              </a:rPr>
              <a:t>. . .</a:t>
            </a:r>
            <a:endParaRPr kumimoji="1" lang="en-US" sz="1100" b="1" dirty="0">
              <a:solidFill>
                <a:srgbClr val="000000"/>
              </a:solidFill>
            </a:endParaRPr>
          </a:p>
        </p:txBody>
      </p:sp>
    </p:spTree>
    <p:extLst>
      <p:ext uri="{BB962C8B-B14F-4D97-AF65-F5344CB8AC3E}">
        <p14:creationId xmlns:p14="http://schemas.microsoft.com/office/powerpoint/2010/main" val="3587855509"/>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participant /</a:t>
            </a:r>
          </a:p>
          <a:p>
            <a:pPr algn="ctr" eaLnBrk="0" hangingPunct="0">
              <a:spcBef>
                <a:spcPct val="20000"/>
              </a:spcBef>
              <a:buClr>
                <a:srgbClr val="009999"/>
              </a:buClr>
            </a:pPr>
            <a:r>
              <a:rPr kumimoji="1" lang="en-US" sz="1600" b="1" dirty="0">
                <a:solidFill>
                  <a:srgbClr val="000000"/>
                </a:solidFill>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body </a:t>
            </a:r>
          </a:p>
          <a:p>
            <a:pPr algn="ctr" eaLnBrk="0" hangingPunct="0">
              <a:spcBef>
                <a:spcPct val="20000"/>
              </a:spcBef>
              <a:buClr>
                <a:srgbClr val="009999"/>
              </a:buClr>
            </a:pPr>
            <a:r>
              <a:rPr kumimoji="1" lang="en-US" sz="1100" b="1" dirty="0">
                <a:solidFill>
                  <a:srgbClr val="000000"/>
                </a:solidFill>
              </a:rPr>
              <a:t>size /</a:t>
            </a:r>
          </a:p>
          <a:p>
            <a:pPr algn="ctr" eaLnBrk="0" hangingPunct="0">
              <a:spcBef>
                <a:spcPct val="20000"/>
              </a:spcBef>
              <a:buClr>
                <a:srgbClr val="009999"/>
              </a:buClr>
            </a:pPr>
            <a:r>
              <a:rPr kumimoji="1" lang="en-US" sz="1100" b="1" dirty="0">
                <a:solidFill>
                  <a:srgbClr val="000000"/>
                </a:solidFill>
              </a:rPr>
              <a:t>shape,</a:t>
            </a:r>
          </a:p>
          <a:p>
            <a:pPr algn="ctr" eaLnBrk="0" hangingPunct="0">
              <a:spcBef>
                <a:spcPct val="20000"/>
              </a:spcBef>
              <a:buClr>
                <a:srgbClr val="009999"/>
              </a:buClr>
            </a:pPr>
            <a:r>
              <a:rPr kumimoji="1" lang="en-US" sz="1100" b="1" dirty="0">
                <a:solidFill>
                  <a:srgbClr val="000000"/>
                </a:solidFill>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a:solidFill>
                  <a:srgbClr val="000000"/>
                </a:solidFill>
              </a:rPr>
              <a:t>body </a:t>
            </a:r>
          </a:p>
          <a:p>
            <a:pPr algn="ctr" eaLnBrk="0" hangingPunct="0">
              <a:spcBef>
                <a:spcPct val="20000"/>
              </a:spcBef>
              <a:buClr>
                <a:srgbClr val="009999"/>
              </a:buClr>
            </a:pPr>
            <a:r>
              <a:rPr kumimoji="1" lang="en-US" sz="1000" b="1" dirty="0">
                <a:solidFill>
                  <a:srgbClr val="000000"/>
                </a:solidFill>
              </a:rPr>
              <a:t>structure / </a:t>
            </a:r>
          </a:p>
          <a:p>
            <a:pPr algn="ctr" eaLnBrk="0" hangingPunct="0">
              <a:spcBef>
                <a:spcPct val="20000"/>
              </a:spcBef>
              <a:buClr>
                <a:srgbClr val="009999"/>
              </a:buClr>
            </a:pPr>
            <a:r>
              <a:rPr kumimoji="1" lang="en-US" sz="1000" b="1" dirty="0">
                <a:solidFill>
                  <a:srgbClr val="000000"/>
                </a:solidFill>
              </a:rPr>
              <a:t>function</a:t>
            </a:r>
          </a:p>
          <a:p>
            <a:pPr algn="ctr" eaLnBrk="0" hangingPunct="0">
              <a:spcBef>
                <a:spcPct val="20000"/>
              </a:spcBef>
              <a:buClr>
                <a:srgbClr val="009999"/>
              </a:buClr>
            </a:pPr>
            <a:r>
              <a:rPr kumimoji="1" lang="en-US" sz="1000" b="1" dirty="0">
                <a:solidFill>
                  <a:srgbClr val="000000"/>
                </a:solidFill>
              </a:rPr>
              <a:t>DNA,</a:t>
            </a:r>
          </a:p>
          <a:p>
            <a:pPr algn="ctr" eaLnBrk="0" hangingPunct="0">
              <a:spcBef>
                <a:spcPct val="20000"/>
              </a:spcBef>
              <a:buClr>
                <a:srgbClr val="009999"/>
              </a:buClr>
            </a:pPr>
            <a:r>
              <a:rPr kumimoji="1" lang="en-US" sz="1000" b="1" dirty="0">
                <a:solidFill>
                  <a:srgbClr val="000000"/>
                </a:solidFill>
              </a:rPr>
              <a:t>. . .</a:t>
            </a:r>
            <a:endParaRPr kumimoji="1" lang="en-US" sz="1100" b="1" dirty="0">
              <a:solidFill>
                <a:srgbClr val="000000"/>
              </a:solidFill>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prehistoric</a:t>
            </a:r>
          </a:p>
          <a:p>
            <a:pPr algn="ctr" eaLnBrk="0" hangingPunct="0">
              <a:spcBef>
                <a:spcPct val="20000"/>
              </a:spcBef>
              <a:buClr>
                <a:srgbClr val="009999"/>
              </a:buClr>
            </a:pPr>
            <a:r>
              <a:rPr kumimoji="1" lang="en-US" sz="1100" b="1" dirty="0">
                <a:solidFill>
                  <a:srgbClr val="000000"/>
                </a:solidFill>
              </a:rPr>
              <a:t>cultures</a:t>
            </a:r>
          </a:p>
          <a:p>
            <a:pPr algn="ctr" eaLnBrk="0" hangingPunct="0">
              <a:spcBef>
                <a:spcPct val="20000"/>
              </a:spcBef>
              <a:buClr>
                <a:srgbClr val="009999"/>
              </a:buClr>
            </a:pPr>
            <a:r>
              <a:rPr kumimoji="1" lang="en-US" sz="1100" b="1" dirty="0">
                <a:solidFill>
                  <a:srgbClr val="000000"/>
                </a:solidFill>
              </a:rPr>
              <a:t>. . .</a:t>
            </a:r>
          </a:p>
        </p:txBody>
      </p:sp>
    </p:spTree>
    <p:extLst>
      <p:ext uri="{BB962C8B-B14F-4D97-AF65-F5344CB8AC3E}">
        <p14:creationId xmlns:p14="http://schemas.microsoft.com/office/powerpoint/2010/main" val="76159883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613571"/>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3600" b="1" dirty="0">
                <a:latin typeface="Verdana" pitchFamily="34" charset="0"/>
              </a:rPr>
              <a:t> e.g., Greek-Americans</a:t>
            </a:r>
          </a:p>
          <a:p>
            <a:pPr marL="566738" lvl="1" indent="-109538" eaLnBrk="1" hangingPunct="1"/>
            <a:r>
              <a:rPr lang="en-US" sz="2000" b="1" dirty="0">
                <a:solidFill>
                  <a:schemeClr val="bg1">
                    <a:lumMod val="85000"/>
                  </a:schemeClr>
                </a:solidFill>
                <a:latin typeface="Verdana" pitchFamily="34" charset="0"/>
              </a:rPr>
              <a:t> e.g., </a:t>
            </a:r>
            <a:r>
              <a:rPr lang="en-US" sz="2000" b="1" i="1" dirty="0" err="1">
                <a:solidFill>
                  <a:schemeClr val="bg1">
                    <a:lumMod val="85000"/>
                  </a:schemeClr>
                </a:solidFill>
                <a:latin typeface="Verdana" pitchFamily="34" charset="0"/>
              </a:rPr>
              <a:t>Anishinabe</a:t>
            </a:r>
            <a:r>
              <a:rPr lang="en-US" sz="2000" b="1" dirty="0">
                <a:solidFill>
                  <a:schemeClr val="bg1">
                    <a:lumMod val="85000"/>
                  </a:schemeClr>
                </a:solidFill>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The Concept of Culture</a:t>
            </a:r>
          </a:p>
        </p:txBody>
      </p:sp>
    </p:spTree>
    <p:extLst>
      <p:ext uri="{BB962C8B-B14F-4D97-AF65-F5344CB8AC3E}">
        <p14:creationId xmlns:p14="http://schemas.microsoft.com/office/powerpoint/2010/main" val="3585606525"/>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participant /</a:t>
            </a:r>
          </a:p>
          <a:p>
            <a:pPr algn="ctr" eaLnBrk="0" hangingPunct="0">
              <a:spcBef>
                <a:spcPct val="20000"/>
              </a:spcBef>
              <a:buClr>
                <a:srgbClr val="009999"/>
              </a:buClr>
            </a:pPr>
            <a:r>
              <a:rPr kumimoji="1" lang="en-US" sz="1600" b="1" dirty="0">
                <a:solidFill>
                  <a:srgbClr val="000000"/>
                </a:solidFill>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body </a:t>
            </a:r>
          </a:p>
          <a:p>
            <a:pPr algn="ctr" eaLnBrk="0" hangingPunct="0">
              <a:spcBef>
                <a:spcPct val="20000"/>
              </a:spcBef>
              <a:buClr>
                <a:srgbClr val="009999"/>
              </a:buClr>
            </a:pPr>
            <a:r>
              <a:rPr kumimoji="1" lang="en-US" sz="1100" b="1" dirty="0">
                <a:solidFill>
                  <a:srgbClr val="000000"/>
                </a:solidFill>
              </a:rPr>
              <a:t>size /</a:t>
            </a:r>
          </a:p>
          <a:p>
            <a:pPr algn="ctr" eaLnBrk="0" hangingPunct="0">
              <a:spcBef>
                <a:spcPct val="20000"/>
              </a:spcBef>
              <a:buClr>
                <a:srgbClr val="009999"/>
              </a:buClr>
            </a:pPr>
            <a:r>
              <a:rPr kumimoji="1" lang="en-US" sz="1100" b="1" dirty="0">
                <a:solidFill>
                  <a:srgbClr val="000000"/>
                </a:solidFill>
              </a:rPr>
              <a:t>shape,</a:t>
            </a:r>
          </a:p>
          <a:p>
            <a:pPr algn="ctr" eaLnBrk="0" hangingPunct="0">
              <a:spcBef>
                <a:spcPct val="20000"/>
              </a:spcBef>
              <a:buClr>
                <a:srgbClr val="009999"/>
              </a:buClr>
            </a:pPr>
            <a:r>
              <a:rPr kumimoji="1" lang="en-US" sz="1100" b="1" dirty="0">
                <a:solidFill>
                  <a:srgbClr val="000000"/>
                </a:solidFill>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a:solidFill>
                  <a:srgbClr val="000000"/>
                </a:solidFill>
              </a:rPr>
              <a:t>body </a:t>
            </a:r>
          </a:p>
          <a:p>
            <a:pPr algn="ctr" eaLnBrk="0" hangingPunct="0">
              <a:spcBef>
                <a:spcPct val="20000"/>
              </a:spcBef>
              <a:buClr>
                <a:srgbClr val="009999"/>
              </a:buClr>
            </a:pPr>
            <a:r>
              <a:rPr kumimoji="1" lang="en-US" sz="1000" b="1" dirty="0">
                <a:solidFill>
                  <a:srgbClr val="000000"/>
                </a:solidFill>
              </a:rPr>
              <a:t>structure / </a:t>
            </a:r>
          </a:p>
          <a:p>
            <a:pPr algn="ctr" eaLnBrk="0" hangingPunct="0">
              <a:spcBef>
                <a:spcPct val="20000"/>
              </a:spcBef>
              <a:buClr>
                <a:srgbClr val="009999"/>
              </a:buClr>
            </a:pPr>
            <a:r>
              <a:rPr kumimoji="1" lang="en-US" sz="1000" b="1" dirty="0">
                <a:solidFill>
                  <a:srgbClr val="000000"/>
                </a:solidFill>
              </a:rPr>
              <a:t>function</a:t>
            </a:r>
          </a:p>
          <a:p>
            <a:pPr algn="ctr" eaLnBrk="0" hangingPunct="0">
              <a:spcBef>
                <a:spcPct val="20000"/>
              </a:spcBef>
              <a:buClr>
                <a:srgbClr val="009999"/>
              </a:buClr>
            </a:pPr>
            <a:r>
              <a:rPr kumimoji="1" lang="en-US" sz="1000" b="1" dirty="0">
                <a:solidFill>
                  <a:srgbClr val="000000"/>
                </a:solidFill>
              </a:rPr>
              <a:t>DNA,</a:t>
            </a:r>
          </a:p>
          <a:p>
            <a:pPr algn="ctr" eaLnBrk="0" hangingPunct="0">
              <a:spcBef>
                <a:spcPct val="20000"/>
              </a:spcBef>
              <a:buClr>
                <a:srgbClr val="009999"/>
              </a:buClr>
            </a:pPr>
            <a:r>
              <a:rPr kumimoji="1" lang="en-US" sz="1000" b="1" dirty="0">
                <a:solidFill>
                  <a:srgbClr val="000000"/>
                </a:solidFill>
              </a:rPr>
              <a:t>. . .</a:t>
            </a:r>
            <a:endParaRPr kumimoji="1" lang="en-US" sz="1100" b="1" dirty="0">
              <a:solidFill>
                <a:srgbClr val="000000"/>
              </a:solidFill>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prehistoric</a:t>
            </a:r>
          </a:p>
          <a:p>
            <a:pPr algn="ctr" eaLnBrk="0" hangingPunct="0">
              <a:spcBef>
                <a:spcPct val="20000"/>
              </a:spcBef>
              <a:buClr>
                <a:srgbClr val="009999"/>
              </a:buClr>
            </a:pPr>
            <a:r>
              <a:rPr kumimoji="1" lang="en-US" sz="1100" b="1" dirty="0">
                <a:solidFill>
                  <a:srgbClr val="000000"/>
                </a:solidFill>
              </a:rPr>
              <a:t>cultures</a:t>
            </a:r>
          </a:p>
          <a:p>
            <a:pPr algn="ctr" eaLnBrk="0" hangingPunct="0">
              <a:spcBef>
                <a:spcPct val="20000"/>
              </a:spcBef>
              <a:buClr>
                <a:srgbClr val="009999"/>
              </a:buClr>
            </a:pPr>
            <a:r>
              <a:rPr kumimoji="1" lang="en-US" sz="1100" b="1" dirty="0">
                <a:solidFill>
                  <a:srgbClr val="000000"/>
                </a:solidFill>
              </a:rPr>
              <a:t>. . .</a:t>
            </a:r>
          </a:p>
        </p:txBody>
      </p:sp>
      <p:sp>
        <p:nvSpPr>
          <p:cNvPr id="15" name="Rectangle 14"/>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industrial-</a:t>
            </a:r>
          </a:p>
          <a:p>
            <a:pPr algn="ctr" eaLnBrk="0" hangingPunct="0">
              <a:spcBef>
                <a:spcPct val="20000"/>
              </a:spcBef>
              <a:buClr>
                <a:srgbClr val="009999"/>
              </a:buClr>
            </a:pPr>
            <a:r>
              <a:rPr kumimoji="1" lang="en-US" sz="1100" b="1" dirty="0">
                <a:solidFill>
                  <a:srgbClr val="000000"/>
                </a:solidFill>
              </a:rPr>
              <a:t>age</a:t>
            </a:r>
          </a:p>
          <a:p>
            <a:pPr algn="ctr" eaLnBrk="0" hangingPunct="0">
              <a:spcBef>
                <a:spcPct val="20000"/>
              </a:spcBef>
              <a:buClr>
                <a:srgbClr val="009999"/>
              </a:buClr>
            </a:pPr>
            <a:r>
              <a:rPr kumimoji="1" lang="en-US" sz="1100" b="1" dirty="0">
                <a:solidFill>
                  <a:srgbClr val="000000"/>
                </a:solidFill>
              </a:rPr>
              <a:t>. . .</a:t>
            </a:r>
          </a:p>
        </p:txBody>
      </p:sp>
    </p:spTree>
    <p:extLst>
      <p:ext uri="{BB962C8B-B14F-4D97-AF65-F5344CB8AC3E}">
        <p14:creationId xmlns:p14="http://schemas.microsoft.com/office/powerpoint/2010/main" val="2926066389"/>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participant /</a:t>
            </a:r>
          </a:p>
          <a:p>
            <a:pPr algn="ctr" eaLnBrk="0" hangingPunct="0">
              <a:spcBef>
                <a:spcPct val="20000"/>
              </a:spcBef>
              <a:buClr>
                <a:srgbClr val="009999"/>
              </a:buClr>
            </a:pPr>
            <a:r>
              <a:rPr kumimoji="1" lang="en-US" sz="1600" b="1" dirty="0">
                <a:solidFill>
                  <a:srgbClr val="000000"/>
                </a:solidFill>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body </a:t>
            </a:r>
          </a:p>
          <a:p>
            <a:pPr algn="ctr" eaLnBrk="0" hangingPunct="0">
              <a:spcBef>
                <a:spcPct val="20000"/>
              </a:spcBef>
              <a:buClr>
                <a:srgbClr val="009999"/>
              </a:buClr>
            </a:pPr>
            <a:r>
              <a:rPr kumimoji="1" lang="en-US" sz="1100" b="1" dirty="0">
                <a:solidFill>
                  <a:srgbClr val="000000"/>
                </a:solidFill>
              </a:rPr>
              <a:t>size /</a:t>
            </a:r>
          </a:p>
          <a:p>
            <a:pPr algn="ctr" eaLnBrk="0" hangingPunct="0">
              <a:spcBef>
                <a:spcPct val="20000"/>
              </a:spcBef>
              <a:buClr>
                <a:srgbClr val="009999"/>
              </a:buClr>
            </a:pPr>
            <a:r>
              <a:rPr kumimoji="1" lang="en-US" sz="1100" b="1" dirty="0">
                <a:solidFill>
                  <a:srgbClr val="000000"/>
                </a:solidFill>
              </a:rPr>
              <a:t>shape,</a:t>
            </a:r>
          </a:p>
          <a:p>
            <a:pPr algn="ctr" eaLnBrk="0" hangingPunct="0">
              <a:spcBef>
                <a:spcPct val="20000"/>
              </a:spcBef>
              <a:buClr>
                <a:srgbClr val="009999"/>
              </a:buClr>
            </a:pPr>
            <a:r>
              <a:rPr kumimoji="1" lang="en-US" sz="1100" b="1" dirty="0">
                <a:solidFill>
                  <a:srgbClr val="000000"/>
                </a:solidFill>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a:solidFill>
                  <a:srgbClr val="000000"/>
                </a:solidFill>
              </a:rPr>
              <a:t>body </a:t>
            </a:r>
          </a:p>
          <a:p>
            <a:pPr algn="ctr" eaLnBrk="0" hangingPunct="0">
              <a:spcBef>
                <a:spcPct val="20000"/>
              </a:spcBef>
              <a:buClr>
                <a:srgbClr val="009999"/>
              </a:buClr>
            </a:pPr>
            <a:r>
              <a:rPr kumimoji="1" lang="en-US" sz="1000" b="1" dirty="0">
                <a:solidFill>
                  <a:srgbClr val="000000"/>
                </a:solidFill>
              </a:rPr>
              <a:t>structure / </a:t>
            </a:r>
          </a:p>
          <a:p>
            <a:pPr algn="ctr" eaLnBrk="0" hangingPunct="0">
              <a:spcBef>
                <a:spcPct val="20000"/>
              </a:spcBef>
              <a:buClr>
                <a:srgbClr val="009999"/>
              </a:buClr>
            </a:pPr>
            <a:r>
              <a:rPr kumimoji="1" lang="en-US" sz="1000" b="1" dirty="0">
                <a:solidFill>
                  <a:srgbClr val="000000"/>
                </a:solidFill>
              </a:rPr>
              <a:t>function</a:t>
            </a:r>
          </a:p>
          <a:p>
            <a:pPr algn="ctr" eaLnBrk="0" hangingPunct="0">
              <a:spcBef>
                <a:spcPct val="20000"/>
              </a:spcBef>
              <a:buClr>
                <a:srgbClr val="009999"/>
              </a:buClr>
            </a:pPr>
            <a:r>
              <a:rPr kumimoji="1" lang="en-US" sz="1000" b="1" dirty="0">
                <a:solidFill>
                  <a:srgbClr val="000000"/>
                </a:solidFill>
              </a:rPr>
              <a:t>DNA,</a:t>
            </a:r>
          </a:p>
          <a:p>
            <a:pPr algn="ctr" eaLnBrk="0" hangingPunct="0">
              <a:spcBef>
                <a:spcPct val="20000"/>
              </a:spcBef>
              <a:buClr>
                <a:srgbClr val="009999"/>
              </a:buClr>
            </a:pPr>
            <a:r>
              <a:rPr kumimoji="1" lang="en-US" sz="1000" b="1" dirty="0">
                <a:solidFill>
                  <a:srgbClr val="000000"/>
                </a:solidFill>
              </a:rPr>
              <a:t>. . .</a:t>
            </a:r>
            <a:endParaRPr kumimoji="1" lang="en-US" sz="1100" b="1" dirty="0">
              <a:solidFill>
                <a:srgbClr val="000000"/>
              </a:solidFill>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prehistoric</a:t>
            </a:r>
          </a:p>
          <a:p>
            <a:pPr algn="ctr" eaLnBrk="0" hangingPunct="0">
              <a:spcBef>
                <a:spcPct val="20000"/>
              </a:spcBef>
              <a:buClr>
                <a:srgbClr val="009999"/>
              </a:buClr>
            </a:pPr>
            <a:r>
              <a:rPr kumimoji="1" lang="en-US" sz="1100" b="1" dirty="0">
                <a:solidFill>
                  <a:srgbClr val="000000"/>
                </a:solidFill>
              </a:rPr>
              <a:t>cultures</a:t>
            </a:r>
          </a:p>
          <a:p>
            <a:pPr algn="ctr" eaLnBrk="0" hangingPunct="0">
              <a:spcBef>
                <a:spcPct val="20000"/>
              </a:spcBef>
              <a:buClr>
                <a:srgbClr val="009999"/>
              </a:buClr>
            </a:pPr>
            <a:r>
              <a:rPr kumimoji="1" lang="en-US" sz="1100" b="1" dirty="0">
                <a:solidFill>
                  <a:srgbClr val="000000"/>
                </a:solidFill>
              </a:rPr>
              <a:t>. . .</a:t>
            </a:r>
          </a:p>
        </p:txBody>
      </p:sp>
      <p:sp>
        <p:nvSpPr>
          <p:cNvPr id="15" name="Rectangle 14"/>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industrial-</a:t>
            </a:r>
          </a:p>
          <a:p>
            <a:pPr algn="ctr" eaLnBrk="0" hangingPunct="0">
              <a:spcBef>
                <a:spcPct val="20000"/>
              </a:spcBef>
              <a:buClr>
                <a:srgbClr val="009999"/>
              </a:buClr>
            </a:pPr>
            <a:r>
              <a:rPr kumimoji="1" lang="en-US" sz="1100" b="1" dirty="0">
                <a:solidFill>
                  <a:srgbClr val="000000"/>
                </a:solidFill>
              </a:rPr>
              <a:t>age</a:t>
            </a:r>
          </a:p>
          <a:p>
            <a:pPr algn="ctr" eaLnBrk="0" hangingPunct="0">
              <a:spcBef>
                <a:spcPct val="20000"/>
              </a:spcBef>
              <a:buClr>
                <a:srgbClr val="009999"/>
              </a:buClr>
            </a:pPr>
            <a:r>
              <a:rPr kumimoji="1" lang="en-US" sz="1100" b="1" dirty="0">
                <a:solidFill>
                  <a:srgbClr val="000000"/>
                </a:solidFill>
              </a:rPr>
              <a:t>. . .</a:t>
            </a:r>
          </a:p>
        </p:txBody>
      </p:sp>
      <p:sp>
        <p:nvSpPr>
          <p:cNvPr id="16" name="Rectangle 15"/>
          <p:cNvSpPr>
            <a:spLocks noChangeArrowheads="1"/>
          </p:cNvSpPr>
          <p:nvPr/>
        </p:nvSpPr>
        <p:spPr bwMode="auto">
          <a:xfrm>
            <a:off x="5661025" y="3621088"/>
            <a:ext cx="725488"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art /</a:t>
            </a:r>
          </a:p>
          <a:p>
            <a:pPr algn="ctr" eaLnBrk="0" hangingPunct="0">
              <a:spcBef>
                <a:spcPct val="20000"/>
              </a:spcBef>
              <a:buClr>
                <a:srgbClr val="009999"/>
              </a:buClr>
            </a:pPr>
            <a:r>
              <a:rPr kumimoji="1" lang="en-US" sz="1100" b="1" dirty="0">
                <a:solidFill>
                  <a:srgbClr val="000000"/>
                </a:solidFill>
              </a:rPr>
              <a:t>literature,</a:t>
            </a:r>
          </a:p>
          <a:p>
            <a:pPr algn="ctr" eaLnBrk="0" hangingPunct="0">
              <a:spcBef>
                <a:spcPct val="20000"/>
              </a:spcBef>
              <a:buClr>
                <a:srgbClr val="009999"/>
              </a:buClr>
            </a:pPr>
            <a:r>
              <a:rPr kumimoji="1" lang="en-US" sz="1100" b="1" dirty="0">
                <a:solidFill>
                  <a:srgbClr val="000000"/>
                </a:solidFill>
              </a:rPr>
              <a:t>museums </a:t>
            </a:r>
          </a:p>
          <a:p>
            <a:pPr algn="ctr" eaLnBrk="0" hangingPunct="0">
              <a:spcBef>
                <a:spcPct val="20000"/>
              </a:spcBef>
              <a:buClr>
                <a:srgbClr val="009999"/>
              </a:buClr>
            </a:pPr>
            <a:r>
              <a:rPr kumimoji="1" lang="en-US" sz="1100" b="1" dirty="0">
                <a:solidFill>
                  <a:srgbClr val="000000"/>
                </a:solidFill>
              </a:rPr>
              <a:t>. . .</a:t>
            </a:r>
          </a:p>
        </p:txBody>
      </p:sp>
    </p:spTree>
    <p:extLst>
      <p:ext uri="{BB962C8B-B14F-4D97-AF65-F5344CB8AC3E}">
        <p14:creationId xmlns:p14="http://schemas.microsoft.com/office/powerpoint/2010/main" val="2094514871"/>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participant /</a:t>
            </a:r>
          </a:p>
          <a:p>
            <a:pPr algn="ctr" eaLnBrk="0" hangingPunct="0">
              <a:spcBef>
                <a:spcPct val="20000"/>
              </a:spcBef>
              <a:buClr>
                <a:srgbClr val="009999"/>
              </a:buClr>
            </a:pPr>
            <a:r>
              <a:rPr kumimoji="1" lang="en-US" sz="1600" b="1" dirty="0">
                <a:solidFill>
                  <a:srgbClr val="000000"/>
                </a:solidFill>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body </a:t>
            </a:r>
          </a:p>
          <a:p>
            <a:pPr algn="ctr" eaLnBrk="0" hangingPunct="0">
              <a:spcBef>
                <a:spcPct val="20000"/>
              </a:spcBef>
              <a:buClr>
                <a:srgbClr val="009999"/>
              </a:buClr>
            </a:pPr>
            <a:r>
              <a:rPr kumimoji="1" lang="en-US" sz="1100" b="1" dirty="0">
                <a:solidFill>
                  <a:srgbClr val="000000"/>
                </a:solidFill>
              </a:rPr>
              <a:t>size /</a:t>
            </a:r>
          </a:p>
          <a:p>
            <a:pPr algn="ctr" eaLnBrk="0" hangingPunct="0">
              <a:spcBef>
                <a:spcPct val="20000"/>
              </a:spcBef>
              <a:buClr>
                <a:srgbClr val="009999"/>
              </a:buClr>
            </a:pPr>
            <a:r>
              <a:rPr kumimoji="1" lang="en-US" sz="1100" b="1" dirty="0">
                <a:solidFill>
                  <a:srgbClr val="000000"/>
                </a:solidFill>
              </a:rPr>
              <a:t>shape,</a:t>
            </a:r>
          </a:p>
          <a:p>
            <a:pPr algn="ctr" eaLnBrk="0" hangingPunct="0">
              <a:spcBef>
                <a:spcPct val="20000"/>
              </a:spcBef>
              <a:buClr>
                <a:srgbClr val="009999"/>
              </a:buClr>
            </a:pPr>
            <a:r>
              <a:rPr kumimoji="1" lang="en-US" sz="1100" b="1" dirty="0">
                <a:solidFill>
                  <a:srgbClr val="000000"/>
                </a:solidFill>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a:solidFill>
                  <a:srgbClr val="000000"/>
                </a:solidFill>
              </a:rPr>
              <a:t>body </a:t>
            </a:r>
          </a:p>
          <a:p>
            <a:pPr algn="ctr" eaLnBrk="0" hangingPunct="0">
              <a:spcBef>
                <a:spcPct val="20000"/>
              </a:spcBef>
              <a:buClr>
                <a:srgbClr val="009999"/>
              </a:buClr>
            </a:pPr>
            <a:r>
              <a:rPr kumimoji="1" lang="en-US" sz="1000" b="1" dirty="0">
                <a:solidFill>
                  <a:srgbClr val="000000"/>
                </a:solidFill>
              </a:rPr>
              <a:t>structure / </a:t>
            </a:r>
          </a:p>
          <a:p>
            <a:pPr algn="ctr" eaLnBrk="0" hangingPunct="0">
              <a:spcBef>
                <a:spcPct val="20000"/>
              </a:spcBef>
              <a:buClr>
                <a:srgbClr val="009999"/>
              </a:buClr>
            </a:pPr>
            <a:r>
              <a:rPr kumimoji="1" lang="en-US" sz="1000" b="1" dirty="0">
                <a:solidFill>
                  <a:srgbClr val="000000"/>
                </a:solidFill>
              </a:rPr>
              <a:t>function</a:t>
            </a:r>
          </a:p>
          <a:p>
            <a:pPr algn="ctr" eaLnBrk="0" hangingPunct="0">
              <a:spcBef>
                <a:spcPct val="20000"/>
              </a:spcBef>
              <a:buClr>
                <a:srgbClr val="009999"/>
              </a:buClr>
            </a:pPr>
            <a:r>
              <a:rPr kumimoji="1" lang="en-US" sz="1000" b="1" dirty="0">
                <a:solidFill>
                  <a:srgbClr val="000000"/>
                </a:solidFill>
              </a:rPr>
              <a:t>DNA,</a:t>
            </a:r>
          </a:p>
          <a:p>
            <a:pPr algn="ctr" eaLnBrk="0" hangingPunct="0">
              <a:spcBef>
                <a:spcPct val="20000"/>
              </a:spcBef>
              <a:buClr>
                <a:srgbClr val="009999"/>
              </a:buClr>
            </a:pPr>
            <a:r>
              <a:rPr kumimoji="1" lang="en-US" sz="1000" b="1" dirty="0">
                <a:solidFill>
                  <a:srgbClr val="000000"/>
                </a:solidFill>
              </a:rPr>
              <a:t>. . .</a:t>
            </a:r>
            <a:endParaRPr kumimoji="1" lang="en-US" sz="1100" b="1" dirty="0">
              <a:solidFill>
                <a:srgbClr val="000000"/>
              </a:solidFill>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prehistoric</a:t>
            </a:r>
          </a:p>
          <a:p>
            <a:pPr algn="ctr" eaLnBrk="0" hangingPunct="0">
              <a:spcBef>
                <a:spcPct val="20000"/>
              </a:spcBef>
              <a:buClr>
                <a:srgbClr val="009999"/>
              </a:buClr>
            </a:pPr>
            <a:r>
              <a:rPr kumimoji="1" lang="en-US" sz="1100" b="1" dirty="0">
                <a:solidFill>
                  <a:srgbClr val="000000"/>
                </a:solidFill>
              </a:rPr>
              <a:t>cultures</a:t>
            </a:r>
          </a:p>
          <a:p>
            <a:pPr algn="ctr" eaLnBrk="0" hangingPunct="0">
              <a:spcBef>
                <a:spcPct val="20000"/>
              </a:spcBef>
              <a:buClr>
                <a:srgbClr val="009999"/>
              </a:buClr>
            </a:pPr>
            <a:r>
              <a:rPr kumimoji="1" lang="en-US" sz="1100" b="1" dirty="0">
                <a:solidFill>
                  <a:srgbClr val="000000"/>
                </a:solidFill>
              </a:rPr>
              <a:t>. . .</a:t>
            </a:r>
          </a:p>
        </p:txBody>
      </p:sp>
      <p:sp>
        <p:nvSpPr>
          <p:cNvPr id="15" name="Rectangle 14"/>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industrial-</a:t>
            </a:r>
          </a:p>
          <a:p>
            <a:pPr algn="ctr" eaLnBrk="0" hangingPunct="0">
              <a:spcBef>
                <a:spcPct val="20000"/>
              </a:spcBef>
              <a:buClr>
                <a:srgbClr val="009999"/>
              </a:buClr>
            </a:pPr>
            <a:r>
              <a:rPr kumimoji="1" lang="en-US" sz="1100" b="1" dirty="0">
                <a:solidFill>
                  <a:srgbClr val="000000"/>
                </a:solidFill>
              </a:rPr>
              <a:t>age</a:t>
            </a:r>
          </a:p>
          <a:p>
            <a:pPr algn="ctr" eaLnBrk="0" hangingPunct="0">
              <a:spcBef>
                <a:spcPct val="20000"/>
              </a:spcBef>
              <a:buClr>
                <a:srgbClr val="009999"/>
              </a:buClr>
            </a:pPr>
            <a:r>
              <a:rPr kumimoji="1" lang="en-US" sz="1100" b="1" dirty="0">
                <a:solidFill>
                  <a:srgbClr val="000000"/>
                </a:solidFill>
              </a:rPr>
              <a:t>. . .</a:t>
            </a:r>
          </a:p>
        </p:txBody>
      </p:sp>
      <p:sp>
        <p:nvSpPr>
          <p:cNvPr id="16" name="Rectangle 15"/>
          <p:cNvSpPr>
            <a:spLocks noChangeArrowheads="1"/>
          </p:cNvSpPr>
          <p:nvPr/>
        </p:nvSpPr>
        <p:spPr bwMode="auto">
          <a:xfrm>
            <a:off x="5661025" y="3621088"/>
            <a:ext cx="725488"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art /</a:t>
            </a:r>
          </a:p>
          <a:p>
            <a:pPr algn="ctr" eaLnBrk="0" hangingPunct="0">
              <a:spcBef>
                <a:spcPct val="20000"/>
              </a:spcBef>
              <a:buClr>
                <a:srgbClr val="009999"/>
              </a:buClr>
            </a:pPr>
            <a:r>
              <a:rPr kumimoji="1" lang="en-US" sz="1100" b="1" dirty="0">
                <a:solidFill>
                  <a:srgbClr val="000000"/>
                </a:solidFill>
              </a:rPr>
              <a:t>literature,</a:t>
            </a:r>
          </a:p>
          <a:p>
            <a:pPr algn="ctr" eaLnBrk="0" hangingPunct="0">
              <a:spcBef>
                <a:spcPct val="20000"/>
              </a:spcBef>
              <a:buClr>
                <a:srgbClr val="009999"/>
              </a:buClr>
            </a:pPr>
            <a:r>
              <a:rPr kumimoji="1" lang="en-US" sz="1100" b="1" dirty="0">
                <a:solidFill>
                  <a:srgbClr val="000000"/>
                </a:solidFill>
              </a:rPr>
              <a:t>museums </a:t>
            </a:r>
          </a:p>
          <a:p>
            <a:pPr algn="ctr" eaLnBrk="0" hangingPunct="0">
              <a:spcBef>
                <a:spcPct val="20000"/>
              </a:spcBef>
              <a:buClr>
                <a:srgbClr val="009999"/>
              </a:buClr>
            </a:pPr>
            <a:r>
              <a:rPr kumimoji="1" lang="en-US" sz="1100" b="1" dirty="0">
                <a:solidFill>
                  <a:srgbClr val="000000"/>
                </a:solidFill>
              </a:rPr>
              <a:t>. . .</a:t>
            </a:r>
          </a:p>
        </p:txBody>
      </p:sp>
      <p:sp>
        <p:nvSpPr>
          <p:cNvPr id="17" name="Rectangle 16"/>
          <p:cNvSpPr>
            <a:spLocks noChangeArrowheads="1"/>
          </p:cNvSpPr>
          <p:nvPr/>
        </p:nvSpPr>
        <p:spPr bwMode="auto">
          <a:xfrm>
            <a:off x="6408738" y="3584575"/>
            <a:ext cx="965200" cy="944563"/>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defRPr/>
            </a:pPr>
            <a:endParaRPr kumimoji="1" lang="en-US" sz="1050" b="1" dirty="0">
              <a:solidFill>
                <a:srgbClr val="000000"/>
              </a:solidFill>
              <a:latin typeface="Arial" pitchFamily="34" charset="0"/>
            </a:endParaRPr>
          </a:p>
          <a:p>
            <a:pPr algn="ctr" eaLnBrk="0" hangingPunct="0">
              <a:spcBef>
                <a:spcPct val="20000"/>
              </a:spcBef>
              <a:buClr>
                <a:srgbClr val="009999"/>
              </a:buClr>
              <a:defRPr/>
            </a:pPr>
            <a:r>
              <a:rPr kumimoji="1" lang="en-US" sz="1050" b="1" dirty="0">
                <a:solidFill>
                  <a:srgbClr val="000000"/>
                </a:solidFill>
                <a:latin typeface="Arial" pitchFamily="34" charset="0"/>
              </a:rPr>
              <a:t>kinship, </a:t>
            </a:r>
          </a:p>
          <a:p>
            <a:pPr algn="ctr" eaLnBrk="0" hangingPunct="0">
              <a:spcBef>
                <a:spcPct val="20000"/>
              </a:spcBef>
              <a:buClr>
                <a:srgbClr val="009999"/>
              </a:buClr>
              <a:defRPr/>
            </a:pPr>
            <a:r>
              <a:rPr kumimoji="1" lang="en-US" sz="1050" b="1" dirty="0">
                <a:solidFill>
                  <a:srgbClr val="000000"/>
                </a:solidFill>
                <a:latin typeface="Arial" pitchFamily="34" charset="0"/>
              </a:rPr>
              <a:t>economics,</a:t>
            </a:r>
          </a:p>
          <a:p>
            <a:pPr algn="ctr" eaLnBrk="0" hangingPunct="0">
              <a:spcBef>
                <a:spcPct val="20000"/>
              </a:spcBef>
              <a:buClr>
                <a:srgbClr val="009999"/>
              </a:buClr>
              <a:defRPr/>
            </a:pPr>
            <a:r>
              <a:rPr kumimoji="1" lang="en-US" sz="1050" b="1" dirty="0">
                <a:solidFill>
                  <a:srgbClr val="000000"/>
                </a:solidFill>
                <a:latin typeface="Arial" pitchFamily="34" charset="0"/>
              </a:rPr>
              <a:t>religion,</a:t>
            </a:r>
          </a:p>
          <a:p>
            <a:pPr algn="ctr" eaLnBrk="0" hangingPunct="0">
              <a:spcBef>
                <a:spcPct val="20000"/>
              </a:spcBef>
              <a:buClr>
                <a:srgbClr val="009999"/>
              </a:buClr>
              <a:defRPr/>
            </a:pPr>
            <a:r>
              <a:rPr kumimoji="1" lang="en-US" sz="1050" b="1" dirty="0">
                <a:solidFill>
                  <a:srgbClr val="000000"/>
                </a:solidFill>
                <a:latin typeface="Arial" pitchFamily="34" charset="0"/>
              </a:rPr>
              <a:t>politics . . .</a:t>
            </a:r>
          </a:p>
          <a:p>
            <a:pPr algn="ctr" eaLnBrk="0" hangingPunct="0">
              <a:spcBef>
                <a:spcPct val="20000"/>
              </a:spcBef>
              <a:buClr>
                <a:srgbClr val="009999"/>
              </a:buClr>
              <a:defRPr/>
            </a:pPr>
            <a:r>
              <a:rPr kumimoji="1" lang="en-US" sz="1050" b="1" dirty="0">
                <a:solidFill>
                  <a:srgbClr val="000000"/>
                </a:solidFill>
                <a:latin typeface="Arial" pitchFamily="34" charset="0"/>
              </a:rPr>
              <a:t> . . .</a:t>
            </a:r>
          </a:p>
          <a:p>
            <a:pPr algn="ctr" eaLnBrk="0" hangingPunct="0">
              <a:spcBef>
                <a:spcPct val="20000"/>
              </a:spcBef>
              <a:buClr>
                <a:srgbClr val="009999"/>
              </a:buClr>
              <a:defRPr/>
            </a:pPr>
            <a:r>
              <a:rPr kumimoji="1" lang="en-US" sz="1050" b="1" dirty="0">
                <a:solidFill>
                  <a:srgbClr val="000000"/>
                </a:solidFill>
                <a:latin typeface="Arial" pitchFamily="34" charset="0"/>
              </a:rPr>
              <a:t>. . .</a:t>
            </a:r>
          </a:p>
        </p:txBody>
      </p:sp>
    </p:spTree>
    <p:extLst>
      <p:ext uri="{BB962C8B-B14F-4D97-AF65-F5344CB8AC3E}">
        <p14:creationId xmlns:p14="http://schemas.microsoft.com/office/powerpoint/2010/main" val="584056138"/>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6"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8" name="Rectangle 7"/>
          <p:cNvSpPr>
            <a:spLocks noChangeArrowheads="1"/>
          </p:cNvSpPr>
          <p:nvPr/>
        </p:nvSpPr>
        <p:spPr bwMode="auto">
          <a:xfrm>
            <a:off x="4771594"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Socio-cultural</a:t>
            </a:r>
          </a:p>
        </p:txBody>
      </p:sp>
      <p:sp>
        <p:nvSpPr>
          <p:cNvPr id="9" name="Rectangle 8"/>
          <p:cNvSpPr>
            <a:spLocks noChangeArrowheads="1"/>
          </p:cNvSpPr>
          <p:nvPr/>
        </p:nvSpPr>
        <p:spPr bwMode="auto">
          <a:xfrm>
            <a:off x="2358571" y="2645241"/>
            <a:ext cx="2442029"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physical</a:t>
            </a:r>
          </a:p>
          <a:p>
            <a:pPr algn="ctr" eaLnBrk="0" hangingPunct="0">
              <a:spcBef>
                <a:spcPct val="20000"/>
              </a:spcBef>
              <a:buClr>
                <a:srgbClr val="009999"/>
              </a:buClr>
            </a:pPr>
            <a:r>
              <a:rPr kumimoji="1" lang="en-US" sz="1600" b="1" dirty="0">
                <a:solidFill>
                  <a:srgbClr val="000000"/>
                </a:solidFill>
              </a:rPr>
              <a:t>measuring</a:t>
            </a:r>
          </a:p>
        </p:txBody>
      </p:sp>
      <p:sp>
        <p:nvSpPr>
          <p:cNvPr id="10" name="Rectangle 9"/>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dirty="0">
                <a:solidFill>
                  <a:srgbClr val="000000"/>
                </a:solidFill>
              </a:rPr>
              <a:t> </a:t>
            </a:r>
            <a:r>
              <a:rPr kumimoji="1" lang="en-US" sz="1600" b="1" dirty="0">
                <a:solidFill>
                  <a:srgbClr val="000000"/>
                </a:solidFill>
              </a:rPr>
              <a:t>excavation,</a:t>
            </a:r>
          </a:p>
          <a:p>
            <a:pPr algn="ctr" eaLnBrk="0" hangingPunct="0">
              <a:buClr>
                <a:srgbClr val="009999"/>
              </a:buClr>
            </a:pPr>
            <a:r>
              <a:rPr kumimoji="1" lang="en-US" sz="1600" b="1" dirty="0">
                <a:solidFill>
                  <a:srgbClr val="000000"/>
                </a:solidFill>
              </a:rPr>
              <a:t>preservation,</a:t>
            </a:r>
            <a:endParaRPr kumimoji="1" lang="en-US" sz="2400" b="1" dirty="0">
              <a:solidFill>
                <a:srgbClr val="000000"/>
              </a:solidFill>
            </a:endParaRPr>
          </a:p>
          <a:p>
            <a:pPr algn="ctr" eaLnBrk="0" hangingPunct="0">
              <a:buClr>
                <a:srgbClr val="009999"/>
              </a:buClr>
            </a:pPr>
            <a:r>
              <a:rPr kumimoji="1" lang="en-US" sz="1600" b="1" dirty="0">
                <a:solidFill>
                  <a:srgbClr val="000000"/>
                </a:solidFill>
              </a:rPr>
              <a:t>reconstruction . . .</a:t>
            </a:r>
          </a:p>
        </p:txBody>
      </p:sp>
      <p:sp>
        <p:nvSpPr>
          <p:cNvPr id="11" name="Rectangle 10"/>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dirty="0">
                <a:solidFill>
                  <a:srgbClr val="000000"/>
                </a:solidFill>
              </a:rPr>
              <a:t>participant /</a:t>
            </a:r>
          </a:p>
          <a:p>
            <a:pPr algn="ctr" eaLnBrk="0" hangingPunct="0">
              <a:spcBef>
                <a:spcPct val="20000"/>
              </a:spcBef>
              <a:buClr>
                <a:srgbClr val="009999"/>
              </a:buClr>
            </a:pPr>
            <a:r>
              <a:rPr kumimoji="1" lang="en-US" sz="1600" b="1" dirty="0">
                <a:solidFill>
                  <a:srgbClr val="000000"/>
                </a:solidFill>
              </a:rPr>
              <a:t>observation</a:t>
            </a:r>
          </a:p>
        </p:txBody>
      </p:sp>
      <p:sp>
        <p:nvSpPr>
          <p:cNvPr id="13" name="Rectangle 12"/>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body </a:t>
            </a:r>
          </a:p>
          <a:p>
            <a:pPr algn="ctr" eaLnBrk="0" hangingPunct="0">
              <a:spcBef>
                <a:spcPct val="20000"/>
              </a:spcBef>
              <a:buClr>
                <a:srgbClr val="009999"/>
              </a:buClr>
            </a:pPr>
            <a:r>
              <a:rPr kumimoji="1" lang="en-US" sz="1100" b="1" dirty="0">
                <a:solidFill>
                  <a:srgbClr val="000000"/>
                </a:solidFill>
              </a:rPr>
              <a:t>size /</a:t>
            </a:r>
          </a:p>
          <a:p>
            <a:pPr algn="ctr" eaLnBrk="0" hangingPunct="0">
              <a:spcBef>
                <a:spcPct val="20000"/>
              </a:spcBef>
              <a:buClr>
                <a:srgbClr val="009999"/>
              </a:buClr>
            </a:pPr>
            <a:r>
              <a:rPr kumimoji="1" lang="en-US" sz="1100" b="1" dirty="0">
                <a:solidFill>
                  <a:srgbClr val="000000"/>
                </a:solidFill>
              </a:rPr>
              <a:t>shape,</a:t>
            </a:r>
          </a:p>
          <a:p>
            <a:pPr algn="ctr" eaLnBrk="0" hangingPunct="0">
              <a:spcBef>
                <a:spcPct val="20000"/>
              </a:spcBef>
              <a:buClr>
                <a:srgbClr val="009999"/>
              </a:buClr>
            </a:pPr>
            <a:r>
              <a:rPr kumimoji="1" lang="en-US" sz="1100" b="1" dirty="0">
                <a:solidFill>
                  <a:srgbClr val="000000"/>
                </a:solidFill>
              </a:rPr>
              <a:t>. . .</a:t>
            </a:r>
          </a:p>
        </p:txBody>
      </p:sp>
      <p:sp>
        <p:nvSpPr>
          <p:cNvPr id="12" name="Rectangle 11"/>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dirty="0">
                <a:solidFill>
                  <a:srgbClr val="000000"/>
                </a:solidFill>
              </a:rPr>
              <a:t>body </a:t>
            </a:r>
          </a:p>
          <a:p>
            <a:pPr algn="ctr" eaLnBrk="0" hangingPunct="0">
              <a:spcBef>
                <a:spcPct val="20000"/>
              </a:spcBef>
              <a:buClr>
                <a:srgbClr val="009999"/>
              </a:buClr>
            </a:pPr>
            <a:r>
              <a:rPr kumimoji="1" lang="en-US" sz="1000" b="1" dirty="0">
                <a:solidFill>
                  <a:srgbClr val="000000"/>
                </a:solidFill>
              </a:rPr>
              <a:t>structure / </a:t>
            </a:r>
          </a:p>
          <a:p>
            <a:pPr algn="ctr" eaLnBrk="0" hangingPunct="0">
              <a:spcBef>
                <a:spcPct val="20000"/>
              </a:spcBef>
              <a:buClr>
                <a:srgbClr val="009999"/>
              </a:buClr>
            </a:pPr>
            <a:r>
              <a:rPr kumimoji="1" lang="en-US" sz="1000" b="1" dirty="0">
                <a:solidFill>
                  <a:srgbClr val="000000"/>
                </a:solidFill>
              </a:rPr>
              <a:t>function</a:t>
            </a:r>
          </a:p>
          <a:p>
            <a:pPr algn="ctr" eaLnBrk="0" hangingPunct="0">
              <a:spcBef>
                <a:spcPct val="20000"/>
              </a:spcBef>
              <a:buClr>
                <a:srgbClr val="009999"/>
              </a:buClr>
            </a:pPr>
            <a:r>
              <a:rPr kumimoji="1" lang="en-US" sz="1000" b="1" dirty="0">
                <a:solidFill>
                  <a:srgbClr val="000000"/>
                </a:solidFill>
              </a:rPr>
              <a:t>DNA,</a:t>
            </a:r>
          </a:p>
          <a:p>
            <a:pPr algn="ctr" eaLnBrk="0" hangingPunct="0">
              <a:spcBef>
                <a:spcPct val="20000"/>
              </a:spcBef>
              <a:buClr>
                <a:srgbClr val="009999"/>
              </a:buClr>
            </a:pPr>
            <a:r>
              <a:rPr kumimoji="1" lang="en-US" sz="1000" b="1" dirty="0">
                <a:solidFill>
                  <a:srgbClr val="000000"/>
                </a:solidFill>
              </a:rPr>
              <a:t>. . .</a:t>
            </a:r>
            <a:endParaRPr kumimoji="1" lang="en-US" sz="1100" b="1" dirty="0">
              <a:solidFill>
                <a:srgbClr val="000000"/>
              </a:solidFill>
            </a:endParaRPr>
          </a:p>
        </p:txBody>
      </p:sp>
      <p:sp>
        <p:nvSpPr>
          <p:cNvPr id="14" name="Rectangle 13"/>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prehistoric</a:t>
            </a:r>
          </a:p>
          <a:p>
            <a:pPr algn="ctr" eaLnBrk="0" hangingPunct="0">
              <a:spcBef>
                <a:spcPct val="20000"/>
              </a:spcBef>
              <a:buClr>
                <a:srgbClr val="009999"/>
              </a:buClr>
            </a:pPr>
            <a:r>
              <a:rPr kumimoji="1" lang="en-US" sz="1100" b="1" dirty="0">
                <a:solidFill>
                  <a:srgbClr val="000000"/>
                </a:solidFill>
              </a:rPr>
              <a:t>cultures</a:t>
            </a:r>
          </a:p>
          <a:p>
            <a:pPr algn="ctr" eaLnBrk="0" hangingPunct="0">
              <a:spcBef>
                <a:spcPct val="20000"/>
              </a:spcBef>
              <a:buClr>
                <a:srgbClr val="009999"/>
              </a:buClr>
            </a:pPr>
            <a:r>
              <a:rPr kumimoji="1" lang="en-US" sz="1100" b="1" dirty="0">
                <a:solidFill>
                  <a:srgbClr val="000000"/>
                </a:solidFill>
              </a:rPr>
              <a:t>. . .</a:t>
            </a:r>
          </a:p>
        </p:txBody>
      </p:sp>
      <p:sp>
        <p:nvSpPr>
          <p:cNvPr id="15" name="Rectangle 14"/>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industrial-</a:t>
            </a:r>
          </a:p>
          <a:p>
            <a:pPr algn="ctr" eaLnBrk="0" hangingPunct="0">
              <a:spcBef>
                <a:spcPct val="20000"/>
              </a:spcBef>
              <a:buClr>
                <a:srgbClr val="009999"/>
              </a:buClr>
            </a:pPr>
            <a:r>
              <a:rPr kumimoji="1" lang="en-US" sz="1100" b="1" dirty="0">
                <a:solidFill>
                  <a:srgbClr val="000000"/>
                </a:solidFill>
              </a:rPr>
              <a:t>age</a:t>
            </a:r>
          </a:p>
          <a:p>
            <a:pPr algn="ctr" eaLnBrk="0" hangingPunct="0">
              <a:spcBef>
                <a:spcPct val="20000"/>
              </a:spcBef>
              <a:buClr>
                <a:srgbClr val="009999"/>
              </a:buClr>
            </a:pPr>
            <a:r>
              <a:rPr kumimoji="1" lang="en-US" sz="1100" b="1" dirty="0">
                <a:solidFill>
                  <a:srgbClr val="000000"/>
                </a:solidFill>
              </a:rPr>
              <a:t>. . .</a:t>
            </a:r>
          </a:p>
        </p:txBody>
      </p:sp>
      <p:sp>
        <p:nvSpPr>
          <p:cNvPr id="16" name="Rectangle 15"/>
          <p:cNvSpPr>
            <a:spLocks noChangeArrowheads="1"/>
          </p:cNvSpPr>
          <p:nvPr/>
        </p:nvSpPr>
        <p:spPr bwMode="auto">
          <a:xfrm>
            <a:off x="5661025" y="3621088"/>
            <a:ext cx="725488"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art /</a:t>
            </a:r>
          </a:p>
          <a:p>
            <a:pPr algn="ctr" eaLnBrk="0" hangingPunct="0">
              <a:spcBef>
                <a:spcPct val="20000"/>
              </a:spcBef>
              <a:buClr>
                <a:srgbClr val="009999"/>
              </a:buClr>
            </a:pPr>
            <a:r>
              <a:rPr kumimoji="1" lang="en-US" sz="1100" b="1" dirty="0">
                <a:solidFill>
                  <a:srgbClr val="000000"/>
                </a:solidFill>
              </a:rPr>
              <a:t>literature,</a:t>
            </a:r>
          </a:p>
          <a:p>
            <a:pPr algn="ctr" eaLnBrk="0" hangingPunct="0">
              <a:spcBef>
                <a:spcPct val="20000"/>
              </a:spcBef>
              <a:buClr>
                <a:srgbClr val="009999"/>
              </a:buClr>
            </a:pPr>
            <a:r>
              <a:rPr kumimoji="1" lang="en-US" sz="1100" b="1" dirty="0">
                <a:solidFill>
                  <a:srgbClr val="000000"/>
                </a:solidFill>
              </a:rPr>
              <a:t>museums </a:t>
            </a:r>
          </a:p>
          <a:p>
            <a:pPr algn="ctr" eaLnBrk="0" hangingPunct="0">
              <a:spcBef>
                <a:spcPct val="20000"/>
              </a:spcBef>
              <a:buClr>
                <a:srgbClr val="009999"/>
              </a:buClr>
            </a:pPr>
            <a:r>
              <a:rPr kumimoji="1" lang="en-US" sz="1100" b="1" dirty="0">
                <a:solidFill>
                  <a:srgbClr val="000000"/>
                </a:solidFill>
              </a:rPr>
              <a:t>. . .</a:t>
            </a:r>
          </a:p>
        </p:txBody>
      </p:sp>
      <p:sp>
        <p:nvSpPr>
          <p:cNvPr id="17" name="Rectangle 16"/>
          <p:cNvSpPr>
            <a:spLocks noChangeArrowheads="1"/>
          </p:cNvSpPr>
          <p:nvPr/>
        </p:nvSpPr>
        <p:spPr bwMode="auto">
          <a:xfrm>
            <a:off x="6408738" y="3584575"/>
            <a:ext cx="965200" cy="944563"/>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defRPr/>
            </a:pPr>
            <a:endParaRPr kumimoji="1" lang="en-US" sz="1050" b="1" dirty="0">
              <a:solidFill>
                <a:srgbClr val="000000"/>
              </a:solidFill>
              <a:latin typeface="Arial" pitchFamily="34" charset="0"/>
            </a:endParaRPr>
          </a:p>
          <a:p>
            <a:pPr algn="ctr" eaLnBrk="0" hangingPunct="0">
              <a:spcBef>
                <a:spcPct val="20000"/>
              </a:spcBef>
              <a:buClr>
                <a:srgbClr val="009999"/>
              </a:buClr>
              <a:defRPr/>
            </a:pPr>
            <a:r>
              <a:rPr kumimoji="1" lang="en-US" sz="1050" b="1" dirty="0">
                <a:solidFill>
                  <a:srgbClr val="000000"/>
                </a:solidFill>
                <a:latin typeface="Arial" pitchFamily="34" charset="0"/>
              </a:rPr>
              <a:t>kinship, </a:t>
            </a:r>
          </a:p>
          <a:p>
            <a:pPr algn="ctr" eaLnBrk="0" hangingPunct="0">
              <a:spcBef>
                <a:spcPct val="20000"/>
              </a:spcBef>
              <a:buClr>
                <a:srgbClr val="009999"/>
              </a:buClr>
              <a:defRPr/>
            </a:pPr>
            <a:r>
              <a:rPr kumimoji="1" lang="en-US" sz="1050" b="1" dirty="0">
                <a:solidFill>
                  <a:srgbClr val="000000"/>
                </a:solidFill>
                <a:latin typeface="Arial" pitchFamily="34" charset="0"/>
              </a:rPr>
              <a:t>economics,</a:t>
            </a:r>
          </a:p>
          <a:p>
            <a:pPr algn="ctr" eaLnBrk="0" hangingPunct="0">
              <a:spcBef>
                <a:spcPct val="20000"/>
              </a:spcBef>
              <a:buClr>
                <a:srgbClr val="009999"/>
              </a:buClr>
              <a:defRPr/>
            </a:pPr>
            <a:r>
              <a:rPr kumimoji="1" lang="en-US" sz="1050" b="1" dirty="0">
                <a:solidFill>
                  <a:srgbClr val="000000"/>
                </a:solidFill>
                <a:latin typeface="Arial" pitchFamily="34" charset="0"/>
              </a:rPr>
              <a:t>religion,</a:t>
            </a:r>
          </a:p>
          <a:p>
            <a:pPr algn="ctr" eaLnBrk="0" hangingPunct="0">
              <a:spcBef>
                <a:spcPct val="20000"/>
              </a:spcBef>
              <a:buClr>
                <a:srgbClr val="009999"/>
              </a:buClr>
              <a:defRPr/>
            </a:pPr>
            <a:r>
              <a:rPr kumimoji="1" lang="en-US" sz="1050" b="1" dirty="0">
                <a:solidFill>
                  <a:srgbClr val="000000"/>
                </a:solidFill>
                <a:latin typeface="Arial" pitchFamily="34" charset="0"/>
              </a:rPr>
              <a:t>politics . . .</a:t>
            </a:r>
          </a:p>
          <a:p>
            <a:pPr algn="ctr" eaLnBrk="0" hangingPunct="0">
              <a:spcBef>
                <a:spcPct val="20000"/>
              </a:spcBef>
              <a:buClr>
                <a:srgbClr val="009999"/>
              </a:buClr>
              <a:defRPr/>
            </a:pPr>
            <a:r>
              <a:rPr kumimoji="1" lang="en-US" sz="1050" b="1" dirty="0">
                <a:solidFill>
                  <a:srgbClr val="000000"/>
                </a:solidFill>
                <a:latin typeface="Arial" pitchFamily="34" charset="0"/>
              </a:rPr>
              <a:t> . . .</a:t>
            </a:r>
          </a:p>
          <a:p>
            <a:pPr algn="ctr" eaLnBrk="0" hangingPunct="0">
              <a:spcBef>
                <a:spcPct val="20000"/>
              </a:spcBef>
              <a:buClr>
                <a:srgbClr val="009999"/>
              </a:buClr>
              <a:defRPr/>
            </a:pPr>
            <a:r>
              <a:rPr kumimoji="1" lang="en-US" sz="1050" b="1" dirty="0">
                <a:solidFill>
                  <a:srgbClr val="000000"/>
                </a:solidFill>
                <a:latin typeface="Arial" pitchFamily="34" charset="0"/>
              </a:rPr>
              <a:t>. . .</a:t>
            </a:r>
          </a:p>
        </p:txBody>
      </p:sp>
      <p:sp>
        <p:nvSpPr>
          <p:cNvPr id="18" name="Rectangle 17"/>
          <p:cNvSpPr>
            <a:spLocks noChangeArrowheads="1"/>
          </p:cNvSpPr>
          <p:nvPr/>
        </p:nvSpPr>
        <p:spPr bwMode="auto">
          <a:xfrm>
            <a:off x="7389813" y="3621094"/>
            <a:ext cx="7524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endParaRPr kumimoji="1" lang="en-US" sz="1100" b="1" dirty="0">
              <a:solidFill>
                <a:srgbClr val="000000"/>
              </a:solidFill>
            </a:endParaRPr>
          </a:p>
          <a:p>
            <a:pPr algn="ctr" eaLnBrk="0" hangingPunct="0">
              <a:spcBef>
                <a:spcPct val="20000"/>
              </a:spcBef>
              <a:buClr>
                <a:srgbClr val="009999"/>
              </a:buClr>
            </a:pPr>
            <a:r>
              <a:rPr kumimoji="1" lang="en-US" sz="1100" b="1" dirty="0">
                <a:solidFill>
                  <a:srgbClr val="000000"/>
                </a:solidFill>
              </a:rPr>
              <a:t>structural</a:t>
            </a:r>
          </a:p>
          <a:p>
            <a:pPr algn="ctr" eaLnBrk="0" hangingPunct="0">
              <a:spcBef>
                <a:spcPct val="20000"/>
              </a:spcBef>
              <a:buClr>
                <a:srgbClr val="009999"/>
              </a:buClr>
            </a:pPr>
            <a:r>
              <a:rPr kumimoji="1" lang="en-US" sz="1100" b="1" dirty="0">
                <a:solidFill>
                  <a:srgbClr val="000000"/>
                </a:solidFill>
              </a:rPr>
              <a:t>and</a:t>
            </a:r>
          </a:p>
          <a:p>
            <a:pPr algn="ctr" eaLnBrk="0" hangingPunct="0">
              <a:spcBef>
                <a:spcPct val="20000"/>
              </a:spcBef>
              <a:buClr>
                <a:srgbClr val="009999"/>
              </a:buClr>
            </a:pPr>
            <a:r>
              <a:rPr kumimoji="1" lang="en-US" sz="1100" b="1" dirty="0">
                <a:solidFill>
                  <a:srgbClr val="000000"/>
                </a:solidFill>
              </a:rPr>
              <a:t>historic</a:t>
            </a:r>
          </a:p>
          <a:p>
            <a:pPr algn="ctr" eaLnBrk="0" hangingPunct="0">
              <a:spcBef>
                <a:spcPct val="20000"/>
              </a:spcBef>
              <a:buClr>
                <a:srgbClr val="009999"/>
              </a:buClr>
            </a:pPr>
            <a:r>
              <a:rPr kumimoji="1" lang="en-US" sz="1100" b="1" dirty="0">
                <a:solidFill>
                  <a:srgbClr val="000000"/>
                </a:solidFill>
              </a:rPr>
              <a:t>linguistics</a:t>
            </a:r>
          </a:p>
          <a:p>
            <a:pPr algn="ctr" eaLnBrk="0" hangingPunct="0">
              <a:spcBef>
                <a:spcPct val="20000"/>
              </a:spcBef>
              <a:buClr>
                <a:srgbClr val="009999"/>
              </a:buClr>
            </a:pPr>
            <a:r>
              <a:rPr kumimoji="1" lang="en-US" sz="1100" b="1" dirty="0">
                <a:solidFill>
                  <a:srgbClr val="000000"/>
                </a:solidFill>
              </a:rPr>
              <a:t>. . .</a:t>
            </a:r>
          </a:p>
        </p:txBody>
      </p:sp>
    </p:spTree>
    <p:extLst>
      <p:ext uri="{BB962C8B-B14F-4D97-AF65-F5344CB8AC3E}">
        <p14:creationId xmlns:p14="http://schemas.microsoft.com/office/powerpoint/2010/main" val="3126028656"/>
      </p:ext>
    </p:extLst>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098550" y="2831256"/>
            <a:ext cx="6908800" cy="175432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some examples of </a:t>
            </a:r>
            <a:r>
              <a:rPr kumimoji="1" lang="en-US" sz="3600" b="1" i="0" u="none" strike="noStrike" kern="1200" cap="none" spc="0" normalizeH="0" baseline="0" noProof="0" dirty="0">
                <a:ln>
                  <a:noFill/>
                </a:ln>
                <a:solidFill>
                  <a:srgbClr val="FF0000"/>
                </a:solidFill>
                <a:effectLst/>
                <a:uLnTx/>
                <a:uFillTx/>
                <a:latin typeface="Arial" charset="0"/>
                <a:ea typeface="+mn-ea"/>
                <a:cs typeface="+mn-cs"/>
              </a:rPr>
              <a:t>holistic</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comparative work include . . .</a:t>
            </a:r>
          </a:p>
        </p:txBody>
      </p:sp>
    </p:spTree>
    <p:extLst>
      <p:ext uri="{BB962C8B-B14F-4D97-AF65-F5344CB8AC3E}">
        <p14:creationId xmlns:p14="http://schemas.microsoft.com/office/powerpoint/2010/main" val="2566500661"/>
      </p:ext>
    </p:extLst>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027" name="Picture 3"/>
          <p:cNvPicPr>
            <a:picLocks noChangeAspect="1" noChangeArrowheads="1"/>
          </p:cNvPicPr>
          <p:nvPr/>
        </p:nvPicPr>
        <p:blipFill>
          <a:blip r:embed="rId2" cstate="print"/>
          <a:srcRect/>
          <a:stretch>
            <a:fillRect/>
          </a:stretch>
        </p:blipFill>
        <p:spPr bwMode="auto">
          <a:xfrm>
            <a:off x="2670663" y="281220"/>
            <a:ext cx="3781425" cy="5715000"/>
          </a:xfrm>
          <a:prstGeom prst="rect">
            <a:avLst/>
          </a:prstGeom>
          <a:noFill/>
          <a:ln w="9525">
            <a:noFill/>
            <a:miter lim="800000"/>
            <a:headEnd/>
            <a:tailEnd/>
          </a:ln>
        </p:spPr>
      </p:pic>
      <p:sp>
        <p:nvSpPr>
          <p:cNvPr id="8" name="Rectangle 7"/>
          <p:cNvSpPr/>
          <p:nvPr/>
        </p:nvSpPr>
        <p:spPr>
          <a:xfrm>
            <a:off x="2286000" y="6168425"/>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rPr>
              <a:t>Penguin Avery, 2009</a:t>
            </a:r>
          </a:p>
        </p:txBody>
      </p:sp>
    </p:spTree>
    <p:extLst>
      <p:ext uri="{BB962C8B-B14F-4D97-AF65-F5344CB8AC3E}">
        <p14:creationId xmlns:p14="http://schemas.microsoft.com/office/powerpoint/2010/main" val="2856050044"/>
      </p:ext>
    </p:extLst>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7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460803" name="Text Box 3"/>
          <p:cNvSpPr txBox="1">
            <a:spLocks noChangeArrowheads="1"/>
          </p:cNvSpPr>
          <p:nvPr/>
        </p:nvSpPr>
        <p:spPr bwMode="auto">
          <a:xfrm>
            <a:off x="6207541" y="2587164"/>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1027" name="Picture 3"/>
          <p:cNvPicPr>
            <a:picLocks noChangeAspect="1" noChangeArrowheads="1"/>
          </p:cNvPicPr>
          <p:nvPr/>
        </p:nvPicPr>
        <p:blipFill>
          <a:blip r:embed="rId2" cstate="print"/>
          <a:srcRect/>
          <a:stretch>
            <a:fillRect/>
          </a:stretch>
        </p:blipFill>
        <p:spPr bwMode="auto">
          <a:xfrm>
            <a:off x="2670663" y="281220"/>
            <a:ext cx="3781425" cy="5715000"/>
          </a:xfrm>
          <a:prstGeom prst="rect">
            <a:avLst/>
          </a:prstGeom>
          <a:noFill/>
          <a:ln w="9525">
            <a:noFill/>
            <a:miter lim="800000"/>
            <a:headEnd/>
            <a:tailEnd/>
          </a:ln>
        </p:spPr>
      </p:pic>
      <p:sp>
        <p:nvSpPr>
          <p:cNvPr id="8" name="Rectangle 7"/>
          <p:cNvSpPr/>
          <p:nvPr/>
        </p:nvSpPr>
        <p:spPr>
          <a:xfrm>
            <a:off x="2286000" y="6168425"/>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rPr>
              <a:t>Penguin Avery, 2009</a:t>
            </a:r>
          </a:p>
        </p:txBody>
      </p:sp>
      <p:sp>
        <p:nvSpPr>
          <p:cNvPr id="7" name="TextBox 6"/>
          <p:cNvSpPr txBox="1"/>
          <p:nvPr/>
        </p:nvSpPr>
        <p:spPr>
          <a:xfrm>
            <a:off x="1814279" y="1901384"/>
            <a:ext cx="5486400" cy="2831544"/>
          </a:xfrm>
          <a:prstGeom prst="rect">
            <a:avLst/>
          </a:prstGeom>
          <a:solidFill>
            <a:srgbClr val="FFFFFF"/>
          </a:solidFill>
          <a:ln w="76200">
            <a:solidFill>
              <a:srgbClr val="FFC000"/>
            </a:solidFill>
          </a:ln>
        </p:spPr>
        <p:txBody>
          <a:bodyPr wrap="square" lIns="228600" tIns="228600" rIns="228600" bIns="2286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“I’m one of the few experts—if not the only expert—to have conducted large-scale, longitudinal surveys following obesity on a global scale.” </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(p.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698331543"/>
      </p:ext>
    </p:extLst>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60696"/>
            <a:ext cx="6908800" cy="58477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Barry </a:t>
            </a:r>
            <a:r>
              <a:rPr kumimoji="1" lang="en-US" sz="3200" b="1" i="0" u="none" strike="noStrike" kern="1200" cap="none" spc="0" normalizeH="0" baseline="0" noProof="0" dirty="0" err="1">
                <a:ln>
                  <a:noFill/>
                </a:ln>
                <a:solidFill>
                  <a:srgbClr val="FFFFFF"/>
                </a:solidFill>
                <a:effectLst/>
                <a:uLnTx/>
                <a:uFillTx/>
                <a:latin typeface="Arial" charset="0"/>
                <a:ea typeface="+mn-ea"/>
                <a:cs typeface="+mn-cs"/>
              </a:rPr>
              <a:t>Popkin’s</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 work looks at . . .</a:t>
            </a:r>
          </a:p>
        </p:txBody>
      </p:sp>
      <p:sp>
        <p:nvSpPr>
          <p:cNvPr id="4" name="Rectangle 3"/>
          <p:cNvSpPr>
            <a:spLocks noChangeArrowheads="1"/>
          </p:cNvSpPr>
          <p:nvPr/>
        </p:nvSpPr>
        <p:spPr bwMode="auto">
          <a:xfrm>
            <a:off x="1117600" y="4399685"/>
            <a:ext cx="6908800" cy="83099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Arial" charset="0"/>
                <a:ea typeface="+mn-ea"/>
                <a:cs typeface="+mn-cs"/>
              </a:rPr>
              <a:t>(Trivia: Barry is from Superior, WI, and includes Superior in his comparisons in this book)</a:t>
            </a:r>
          </a:p>
        </p:txBody>
      </p:sp>
    </p:spTree>
    <p:extLst>
      <p:ext uri="{BB962C8B-B14F-4D97-AF65-F5344CB8AC3E}">
        <p14:creationId xmlns:p14="http://schemas.microsoft.com/office/powerpoint/2010/main" val="2172666791"/>
      </p:ext>
    </p:extLst>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59013" y="85634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9" y="4452270"/>
            <a:ext cx="1457322" cy="740664"/>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measuring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871687" y="4445083"/>
            <a:ext cx="1730828" cy="7483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 excavating</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 name="Rectangle 4"/>
          <p:cNvSpPr>
            <a:spLocks noChangeArrowheads="1"/>
          </p:cNvSpPr>
          <p:nvPr/>
        </p:nvSpPr>
        <p:spPr bwMode="auto">
          <a:xfrm>
            <a:off x="5625592" y="4445015"/>
            <a:ext cx="2514600" cy="749808"/>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participant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000" b="1" i="0" u="none" strike="noStrike" kern="1200" cap="none" spc="0" normalizeH="0" baseline="0" noProof="0" dirty="0">
                <a:ln>
                  <a:noFill/>
                </a:ln>
                <a:solidFill>
                  <a:srgbClr val="000000"/>
                </a:solidFill>
                <a:effectLst/>
                <a:uLnTx/>
                <a:uFillTx/>
                <a:latin typeface="Arial" pitchFamily="34" charset="0"/>
                <a:ea typeface="+mn-ea"/>
                <a:cs typeface="+mn-cs"/>
              </a:rPr>
              <a:t>observation</a:t>
            </a:r>
            <a:endPar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Rectangle 5"/>
          <p:cNvSpPr>
            <a:spLocks noChangeArrowheads="1"/>
          </p:cNvSpPr>
          <p:nvPr/>
        </p:nvSpPr>
        <p:spPr bwMode="auto">
          <a:xfrm>
            <a:off x="2349954" y="3617699"/>
            <a:ext cx="8595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body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size/shape,</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7" name="Rectangle 6"/>
          <p:cNvSpPr>
            <a:spLocks noChangeArrowheads="1"/>
          </p:cNvSpPr>
          <p:nvPr/>
        </p:nvSpPr>
        <p:spPr bwMode="auto">
          <a:xfrm>
            <a:off x="3272972" y="3621024"/>
            <a:ext cx="537033" cy="759261"/>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nutrition,</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etc.</a:t>
            </a:r>
          </a:p>
        </p:txBody>
      </p:sp>
      <p:sp>
        <p:nvSpPr>
          <p:cNvPr id="8" name="Rectangle 7"/>
          <p:cNvSpPr>
            <a:spLocks noChangeArrowheads="1"/>
          </p:cNvSpPr>
          <p:nvPr/>
        </p:nvSpPr>
        <p:spPr bwMode="auto">
          <a:xfrm>
            <a:off x="3883909" y="3621024"/>
            <a:ext cx="85500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hunting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meat  eating</a:t>
            </a:r>
          </a:p>
        </p:txBody>
      </p:sp>
      <p:sp>
        <p:nvSpPr>
          <p:cNvPr id="9" name="Rectangle 8"/>
          <p:cNvSpPr>
            <a:spLocks noChangeArrowheads="1"/>
          </p:cNvSpPr>
          <p:nvPr/>
        </p:nvSpPr>
        <p:spPr bwMode="auto">
          <a:xfrm>
            <a:off x="4805550" y="3621770"/>
            <a:ext cx="818736"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the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“Agricultural</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Revolution”</a:t>
            </a:r>
          </a:p>
        </p:txBody>
      </p:sp>
      <p:sp>
        <p:nvSpPr>
          <p:cNvPr id="10" name="Rectangle 9"/>
          <p:cNvSpPr>
            <a:spLocks noChangeArrowheads="1"/>
          </p:cNvSpPr>
          <p:nvPr/>
        </p:nvSpPr>
        <p:spPr bwMode="auto">
          <a:xfrm>
            <a:off x="5660614" y="3621770"/>
            <a:ext cx="725715"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food in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art</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literature</a:t>
            </a:r>
          </a:p>
        </p:txBody>
      </p:sp>
      <p:sp>
        <p:nvSpPr>
          <p:cNvPr id="11" name="Rectangle 10"/>
          <p:cNvSpPr>
            <a:spLocks noChangeArrowheads="1"/>
          </p:cNvSpPr>
          <p:nvPr/>
        </p:nvSpPr>
        <p:spPr bwMode="auto">
          <a:xfrm>
            <a:off x="6409396" y="3581400"/>
            <a:ext cx="963907" cy="844296"/>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food and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society and</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belief, etc.</a:t>
            </a:r>
          </a:p>
        </p:txBody>
      </p:sp>
      <p:sp>
        <p:nvSpPr>
          <p:cNvPr id="12" name="Rectangle 11"/>
          <p:cNvSpPr>
            <a:spLocks noChangeArrowheads="1"/>
          </p:cNvSpPr>
          <p:nvPr/>
        </p:nvSpPr>
        <p:spPr bwMode="auto">
          <a:xfrm>
            <a:off x="7389048" y="3621024"/>
            <a:ext cx="753468" cy="758952"/>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food</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 and </a:t>
            </a:r>
          </a:p>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1100" b="1" i="0" u="none" strike="noStrike" kern="1200" cap="none" spc="0" normalizeH="0" baseline="0" noProof="0" dirty="0">
                <a:ln>
                  <a:noFill/>
                </a:ln>
                <a:solidFill>
                  <a:srgbClr val="000000"/>
                </a:solidFill>
                <a:effectLst/>
                <a:uLnTx/>
                <a:uFillTx/>
                <a:latin typeface="Arial" pitchFamily="34" charset="0"/>
                <a:ea typeface="+mn-ea"/>
                <a:cs typeface="+mn-cs"/>
              </a:rPr>
              <a:t>language</a:t>
            </a:r>
          </a:p>
        </p:txBody>
      </p:sp>
      <p:sp>
        <p:nvSpPr>
          <p:cNvPr id="13" name="Rectangle 12"/>
          <p:cNvSpPr>
            <a:spLocks noChangeArrowheads="1"/>
          </p:cNvSpPr>
          <p:nvPr/>
        </p:nvSpPr>
        <p:spPr bwMode="auto">
          <a:xfrm>
            <a:off x="4771617" y="2648856"/>
            <a:ext cx="3370943"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Food and Culture</a:t>
            </a:r>
          </a:p>
        </p:txBody>
      </p:sp>
      <p:sp>
        <p:nvSpPr>
          <p:cNvPr id="14" name="Rectangle 13"/>
          <p:cNvSpPr>
            <a:spLocks noChangeArrowheads="1"/>
          </p:cNvSpPr>
          <p:nvPr/>
        </p:nvSpPr>
        <p:spPr bwMode="auto">
          <a:xfrm>
            <a:off x="2358571" y="2645241"/>
            <a:ext cx="2377440" cy="905256"/>
          </a:xfrm>
          <a:prstGeom prst="rect">
            <a:avLst/>
          </a:prstGeom>
          <a:solidFill>
            <a:schemeClr val="accent1"/>
          </a:solidFill>
          <a:ln w="76200">
            <a:solidFill>
              <a:schemeClr val="accent1"/>
            </a:solid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Bio-physical</a:t>
            </a:r>
            <a:r>
              <a:rPr kumimoji="1"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15" name="Rectangle 4"/>
          <p:cNvSpPr>
            <a:spLocks noChangeArrowheads="1"/>
          </p:cNvSpPr>
          <p:nvPr/>
        </p:nvSpPr>
        <p:spPr bwMode="auto">
          <a:xfrm>
            <a:off x="2317752" y="1877354"/>
            <a:ext cx="5870448" cy="822960"/>
          </a:xfrm>
          <a:prstGeom prst="rect">
            <a:avLst/>
          </a:prstGeom>
          <a:solidFill>
            <a:schemeClr val="accent1"/>
          </a:solidFill>
          <a:ln w="76200">
            <a:noFill/>
            <a:miter lim="800000"/>
            <a:headEnd/>
            <a:tailEnd/>
          </a:ln>
        </p:spPr>
        <p:txBody>
          <a:bodyPr wrap="none"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3200" b="1" i="0" u="none" strike="noStrike" kern="1200" cap="none" spc="0" normalizeH="0" baseline="0" noProof="0" dirty="0">
                <a:ln>
                  <a:noFill/>
                </a:ln>
                <a:solidFill>
                  <a:srgbClr val="000000"/>
                </a:solidFill>
                <a:effectLst/>
                <a:uLnTx/>
                <a:uFillTx/>
                <a:latin typeface="Arial" pitchFamily="34" charset="0"/>
                <a:ea typeface="+mn-ea"/>
                <a:cs typeface="+mn-cs"/>
              </a:rPr>
              <a:t>Anthropology</a:t>
            </a:r>
          </a:p>
        </p:txBody>
      </p:sp>
      <p:sp>
        <p:nvSpPr>
          <p:cNvPr id="16" name="Rounded Rectangle 15"/>
          <p:cNvSpPr/>
          <p:nvPr/>
        </p:nvSpPr>
        <p:spPr bwMode="auto">
          <a:xfrm>
            <a:off x="3178693" y="3556000"/>
            <a:ext cx="682108"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Rounded Rectangle 16"/>
          <p:cNvSpPr/>
          <p:nvPr/>
        </p:nvSpPr>
        <p:spPr bwMode="auto">
          <a:xfrm>
            <a:off x="6429830" y="3556000"/>
            <a:ext cx="943429"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ounded Rectangle 17"/>
          <p:cNvSpPr/>
          <p:nvPr/>
        </p:nvSpPr>
        <p:spPr bwMode="auto">
          <a:xfrm>
            <a:off x="4688154" y="3526983"/>
            <a:ext cx="1001446" cy="849085"/>
          </a:xfrm>
          <a:prstGeom prst="roundRect">
            <a:avLst/>
          </a:prstGeom>
          <a:noFill/>
          <a:ln w="76200" cap="flat" cmpd="sng" algn="ctr">
            <a:solidFill>
              <a:srgbClr val="91E3B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Rounded Rectangle 18"/>
          <p:cNvSpPr/>
          <p:nvPr/>
        </p:nvSpPr>
        <p:spPr bwMode="auto">
          <a:xfrm>
            <a:off x="2344143" y="3548748"/>
            <a:ext cx="849002"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17328915"/>
      </p:ext>
    </p:extLst>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24642" name="Picture 5"/>
          <p:cNvPicPr>
            <a:picLocks noChangeAspect="1" noChangeArrowheads="1"/>
          </p:cNvPicPr>
          <p:nvPr/>
        </p:nvPicPr>
        <p:blipFill>
          <a:blip r:embed="rId3" cstate="print"/>
          <a:srcRect/>
          <a:stretch>
            <a:fillRect/>
          </a:stretch>
        </p:blipFill>
        <p:spPr bwMode="auto">
          <a:xfrm>
            <a:off x="458788" y="855663"/>
            <a:ext cx="8229600" cy="5143500"/>
          </a:xfrm>
          <a:prstGeom prst="rect">
            <a:avLst/>
          </a:prstGeom>
          <a:noFill/>
          <a:ln w="9525">
            <a:noFill/>
            <a:miter lim="800000"/>
            <a:headEnd/>
            <a:tailEnd/>
          </a:ln>
        </p:spPr>
      </p:pic>
      <p:sp>
        <p:nvSpPr>
          <p:cNvPr id="3" name="Rectangle 2"/>
          <p:cNvSpPr>
            <a:spLocks noChangeArrowheads="1"/>
          </p:cNvSpPr>
          <p:nvPr/>
        </p:nvSpPr>
        <p:spPr bwMode="auto">
          <a:xfrm>
            <a:off x="2352678" y="4452944"/>
            <a:ext cx="1457325" cy="7397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a:solidFill>
                  <a:srgbClr val="000000"/>
                </a:solidFill>
              </a:rPr>
              <a:t>physical</a:t>
            </a:r>
          </a:p>
          <a:p>
            <a:pPr algn="ctr" eaLnBrk="0" hangingPunct="0">
              <a:spcBef>
                <a:spcPct val="20000"/>
              </a:spcBef>
              <a:buClr>
                <a:srgbClr val="009999"/>
              </a:buClr>
            </a:pPr>
            <a:r>
              <a:rPr kumimoji="1" lang="en-US" sz="1600" b="1">
                <a:solidFill>
                  <a:srgbClr val="000000"/>
                </a:solidFill>
              </a:rPr>
              <a:t>measuring</a:t>
            </a:r>
          </a:p>
        </p:txBody>
      </p:sp>
      <p:sp>
        <p:nvSpPr>
          <p:cNvPr id="13" name="Rectangle 12"/>
          <p:cNvSpPr>
            <a:spLocks noChangeArrowheads="1"/>
          </p:cNvSpPr>
          <p:nvPr/>
        </p:nvSpPr>
        <p:spPr bwMode="auto">
          <a:xfrm>
            <a:off x="4772028" y="2649544"/>
            <a:ext cx="3370263" cy="90487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a:solidFill>
                  <a:srgbClr val="000000"/>
                </a:solidFill>
              </a:rPr>
              <a:t>Cultural</a:t>
            </a:r>
          </a:p>
        </p:txBody>
      </p:sp>
      <p:sp>
        <p:nvSpPr>
          <p:cNvPr id="15" name="Rectangle 4"/>
          <p:cNvSpPr>
            <a:spLocks noChangeArrowheads="1"/>
          </p:cNvSpPr>
          <p:nvPr/>
        </p:nvSpPr>
        <p:spPr bwMode="auto">
          <a:xfrm>
            <a:off x="2317753" y="1878019"/>
            <a:ext cx="5870575" cy="822325"/>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Anthropology</a:t>
            </a:r>
          </a:p>
        </p:txBody>
      </p:sp>
      <p:sp>
        <p:nvSpPr>
          <p:cNvPr id="16" name="Rectangle 15"/>
          <p:cNvSpPr>
            <a:spLocks noChangeArrowheads="1"/>
          </p:cNvSpPr>
          <p:nvPr/>
        </p:nvSpPr>
        <p:spPr bwMode="auto">
          <a:xfrm>
            <a:off x="2349500" y="3617916"/>
            <a:ext cx="86042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a:solidFill>
                  <a:srgbClr val="000000"/>
                </a:solidFill>
              </a:rPr>
              <a:t>body </a:t>
            </a:r>
          </a:p>
          <a:p>
            <a:pPr algn="ctr" eaLnBrk="0" hangingPunct="0">
              <a:spcBef>
                <a:spcPct val="20000"/>
              </a:spcBef>
              <a:buClr>
                <a:srgbClr val="009999"/>
              </a:buClr>
            </a:pPr>
            <a:r>
              <a:rPr kumimoji="1" lang="en-US" sz="1100" b="1">
                <a:solidFill>
                  <a:srgbClr val="000000"/>
                </a:solidFill>
              </a:rPr>
              <a:t>size /</a:t>
            </a:r>
          </a:p>
          <a:p>
            <a:pPr algn="ctr" eaLnBrk="0" hangingPunct="0">
              <a:spcBef>
                <a:spcPct val="20000"/>
              </a:spcBef>
              <a:buClr>
                <a:srgbClr val="009999"/>
              </a:buClr>
            </a:pPr>
            <a:r>
              <a:rPr kumimoji="1" lang="en-US" sz="1100" b="1">
                <a:solidFill>
                  <a:srgbClr val="000000"/>
                </a:solidFill>
              </a:rPr>
              <a:t>shape,</a:t>
            </a:r>
          </a:p>
          <a:p>
            <a:pPr algn="ctr" eaLnBrk="0" hangingPunct="0">
              <a:spcBef>
                <a:spcPct val="20000"/>
              </a:spcBef>
              <a:buClr>
                <a:srgbClr val="009999"/>
              </a:buClr>
            </a:pPr>
            <a:r>
              <a:rPr kumimoji="1" lang="en-US" sz="1100" b="1">
                <a:solidFill>
                  <a:srgbClr val="000000"/>
                </a:solidFill>
              </a:rPr>
              <a:t>. . .</a:t>
            </a:r>
          </a:p>
        </p:txBody>
      </p:sp>
      <p:sp>
        <p:nvSpPr>
          <p:cNvPr id="17" name="Rectangle 16"/>
          <p:cNvSpPr>
            <a:spLocks noChangeArrowheads="1"/>
          </p:cNvSpPr>
          <p:nvPr/>
        </p:nvSpPr>
        <p:spPr bwMode="auto">
          <a:xfrm>
            <a:off x="3273428" y="3621094"/>
            <a:ext cx="5365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000" b="1">
                <a:solidFill>
                  <a:srgbClr val="000000"/>
                </a:solidFill>
              </a:rPr>
              <a:t>body </a:t>
            </a:r>
          </a:p>
          <a:p>
            <a:pPr algn="ctr" eaLnBrk="0" hangingPunct="0">
              <a:spcBef>
                <a:spcPct val="20000"/>
              </a:spcBef>
              <a:buClr>
                <a:srgbClr val="009999"/>
              </a:buClr>
            </a:pPr>
            <a:r>
              <a:rPr kumimoji="1" lang="en-US" sz="1000" b="1">
                <a:solidFill>
                  <a:srgbClr val="000000"/>
                </a:solidFill>
              </a:rPr>
              <a:t>structure / </a:t>
            </a:r>
          </a:p>
          <a:p>
            <a:pPr algn="ctr" eaLnBrk="0" hangingPunct="0">
              <a:spcBef>
                <a:spcPct val="20000"/>
              </a:spcBef>
              <a:buClr>
                <a:srgbClr val="009999"/>
              </a:buClr>
            </a:pPr>
            <a:r>
              <a:rPr kumimoji="1" lang="en-US" sz="1000" b="1">
                <a:solidFill>
                  <a:srgbClr val="000000"/>
                </a:solidFill>
              </a:rPr>
              <a:t>function</a:t>
            </a:r>
          </a:p>
          <a:p>
            <a:pPr algn="ctr" eaLnBrk="0" hangingPunct="0">
              <a:spcBef>
                <a:spcPct val="20000"/>
              </a:spcBef>
              <a:buClr>
                <a:srgbClr val="009999"/>
              </a:buClr>
            </a:pPr>
            <a:r>
              <a:rPr kumimoji="1" lang="en-US" sz="1000" b="1">
                <a:solidFill>
                  <a:srgbClr val="000000"/>
                </a:solidFill>
              </a:rPr>
              <a:t>DNA,</a:t>
            </a:r>
          </a:p>
          <a:p>
            <a:pPr algn="ctr" eaLnBrk="0" hangingPunct="0">
              <a:spcBef>
                <a:spcPct val="20000"/>
              </a:spcBef>
              <a:buClr>
                <a:srgbClr val="009999"/>
              </a:buClr>
            </a:pPr>
            <a:r>
              <a:rPr kumimoji="1" lang="en-US" sz="1000" b="1">
                <a:solidFill>
                  <a:srgbClr val="000000"/>
                </a:solidFill>
              </a:rPr>
              <a:t>. . .</a:t>
            </a:r>
            <a:endParaRPr kumimoji="1" lang="en-US" sz="1100" b="1">
              <a:solidFill>
                <a:srgbClr val="000000"/>
              </a:solidFill>
            </a:endParaRPr>
          </a:p>
        </p:txBody>
      </p:sp>
      <p:sp>
        <p:nvSpPr>
          <p:cNvPr id="20" name="Rectangle 19"/>
          <p:cNvSpPr>
            <a:spLocks noChangeArrowheads="1"/>
          </p:cNvSpPr>
          <p:nvPr/>
        </p:nvSpPr>
        <p:spPr bwMode="auto">
          <a:xfrm>
            <a:off x="5661025" y="3621088"/>
            <a:ext cx="725488"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dirty="0">
                <a:solidFill>
                  <a:srgbClr val="000000"/>
                </a:solidFill>
              </a:rPr>
              <a:t>art /</a:t>
            </a:r>
          </a:p>
          <a:p>
            <a:pPr algn="ctr" eaLnBrk="0" hangingPunct="0">
              <a:spcBef>
                <a:spcPct val="20000"/>
              </a:spcBef>
              <a:buClr>
                <a:srgbClr val="009999"/>
              </a:buClr>
            </a:pPr>
            <a:r>
              <a:rPr kumimoji="1" lang="en-US" sz="1100" b="1" dirty="0">
                <a:solidFill>
                  <a:srgbClr val="000000"/>
                </a:solidFill>
              </a:rPr>
              <a:t>literature,</a:t>
            </a:r>
          </a:p>
          <a:p>
            <a:pPr algn="ctr" eaLnBrk="0" hangingPunct="0">
              <a:spcBef>
                <a:spcPct val="20000"/>
              </a:spcBef>
              <a:buClr>
                <a:srgbClr val="009999"/>
              </a:buClr>
            </a:pPr>
            <a:r>
              <a:rPr kumimoji="1" lang="en-US" sz="1100" b="1" dirty="0">
                <a:solidFill>
                  <a:srgbClr val="000000"/>
                </a:solidFill>
              </a:rPr>
              <a:t>museums </a:t>
            </a:r>
          </a:p>
          <a:p>
            <a:pPr algn="ctr" eaLnBrk="0" hangingPunct="0">
              <a:spcBef>
                <a:spcPct val="20000"/>
              </a:spcBef>
              <a:buClr>
                <a:srgbClr val="009999"/>
              </a:buClr>
            </a:pPr>
            <a:r>
              <a:rPr kumimoji="1" lang="en-US" sz="1100" b="1" dirty="0">
                <a:solidFill>
                  <a:srgbClr val="000000"/>
                </a:solidFill>
              </a:rPr>
              <a:t>. . .</a:t>
            </a:r>
          </a:p>
        </p:txBody>
      </p:sp>
      <p:sp>
        <p:nvSpPr>
          <p:cNvPr id="21" name="Rectangle 20"/>
          <p:cNvSpPr>
            <a:spLocks noChangeArrowheads="1"/>
          </p:cNvSpPr>
          <p:nvPr/>
        </p:nvSpPr>
        <p:spPr bwMode="auto">
          <a:xfrm>
            <a:off x="6408738" y="3584575"/>
            <a:ext cx="965200" cy="944563"/>
          </a:xfrm>
          <a:prstGeom prst="rect">
            <a:avLst/>
          </a:prstGeom>
          <a:solidFill>
            <a:schemeClr val="accent1"/>
          </a:solidFill>
          <a:ln w="76200">
            <a:noFill/>
            <a:miter lim="800000"/>
            <a:headEnd/>
            <a:tailEnd/>
          </a:ln>
        </p:spPr>
        <p:txBody>
          <a:bodyPr wrap="none" anchor="ctr"/>
          <a:lstStyle/>
          <a:p>
            <a:pPr algn="ctr" eaLnBrk="0" hangingPunct="0">
              <a:spcBef>
                <a:spcPct val="20000"/>
              </a:spcBef>
              <a:buClr>
                <a:srgbClr val="009999"/>
              </a:buClr>
              <a:defRPr/>
            </a:pPr>
            <a:endParaRPr kumimoji="1" lang="en-US" sz="1050" b="1" dirty="0">
              <a:solidFill>
                <a:srgbClr val="000000"/>
              </a:solidFill>
              <a:latin typeface="Arial" pitchFamily="34" charset="0"/>
            </a:endParaRPr>
          </a:p>
          <a:p>
            <a:pPr algn="ctr" eaLnBrk="0" hangingPunct="0">
              <a:spcBef>
                <a:spcPct val="20000"/>
              </a:spcBef>
              <a:buClr>
                <a:srgbClr val="009999"/>
              </a:buClr>
              <a:defRPr/>
            </a:pPr>
            <a:r>
              <a:rPr kumimoji="1" lang="en-US" sz="1050" b="1" dirty="0">
                <a:solidFill>
                  <a:srgbClr val="000000"/>
                </a:solidFill>
                <a:latin typeface="Arial" pitchFamily="34" charset="0"/>
              </a:rPr>
              <a:t>kinship, </a:t>
            </a:r>
          </a:p>
          <a:p>
            <a:pPr algn="ctr" eaLnBrk="0" hangingPunct="0">
              <a:spcBef>
                <a:spcPct val="20000"/>
              </a:spcBef>
              <a:buClr>
                <a:srgbClr val="009999"/>
              </a:buClr>
              <a:defRPr/>
            </a:pPr>
            <a:r>
              <a:rPr kumimoji="1" lang="en-US" sz="1050" b="1" dirty="0">
                <a:solidFill>
                  <a:srgbClr val="000000"/>
                </a:solidFill>
                <a:latin typeface="Arial" pitchFamily="34" charset="0"/>
              </a:rPr>
              <a:t>economics,</a:t>
            </a:r>
          </a:p>
          <a:p>
            <a:pPr algn="ctr" eaLnBrk="0" hangingPunct="0">
              <a:spcBef>
                <a:spcPct val="20000"/>
              </a:spcBef>
              <a:buClr>
                <a:srgbClr val="009999"/>
              </a:buClr>
              <a:defRPr/>
            </a:pPr>
            <a:r>
              <a:rPr kumimoji="1" lang="en-US" sz="1050" b="1" dirty="0">
                <a:solidFill>
                  <a:srgbClr val="000000"/>
                </a:solidFill>
                <a:latin typeface="Arial" pitchFamily="34" charset="0"/>
              </a:rPr>
              <a:t>religion,</a:t>
            </a:r>
          </a:p>
          <a:p>
            <a:pPr algn="ctr" eaLnBrk="0" hangingPunct="0">
              <a:spcBef>
                <a:spcPct val="20000"/>
              </a:spcBef>
              <a:buClr>
                <a:srgbClr val="009999"/>
              </a:buClr>
              <a:defRPr/>
            </a:pPr>
            <a:r>
              <a:rPr kumimoji="1" lang="en-US" sz="1050" b="1" dirty="0">
                <a:solidFill>
                  <a:srgbClr val="000000"/>
                </a:solidFill>
                <a:latin typeface="Arial" pitchFamily="34" charset="0"/>
              </a:rPr>
              <a:t>politics . . .</a:t>
            </a:r>
          </a:p>
          <a:p>
            <a:pPr algn="ctr" eaLnBrk="0" hangingPunct="0">
              <a:spcBef>
                <a:spcPct val="20000"/>
              </a:spcBef>
              <a:buClr>
                <a:srgbClr val="009999"/>
              </a:buClr>
              <a:defRPr/>
            </a:pPr>
            <a:r>
              <a:rPr kumimoji="1" lang="en-US" sz="1050" b="1" dirty="0">
                <a:solidFill>
                  <a:srgbClr val="000000"/>
                </a:solidFill>
                <a:latin typeface="Arial" pitchFamily="34" charset="0"/>
              </a:rPr>
              <a:t> . . .</a:t>
            </a:r>
          </a:p>
          <a:p>
            <a:pPr algn="ctr" eaLnBrk="0" hangingPunct="0">
              <a:spcBef>
                <a:spcPct val="20000"/>
              </a:spcBef>
              <a:buClr>
                <a:srgbClr val="009999"/>
              </a:buClr>
              <a:defRPr/>
            </a:pPr>
            <a:r>
              <a:rPr kumimoji="1" lang="en-US" sz="1050" b="1" dirty="0">
                <a:solidFill>
                  <a:srgbClr val="000000"/>
                </a:solidFill>
                <a:latin typeface="Arial" pitchFamily="34" charset="0"/>
              </a:rPr>
              <a:t>. . .</a:t>
            </a:r>
          </a:p>
        </p:txBody>
      </p:sp>
      <p:sp>
        <p:nvSpPr>
          <p:cNvPr id="22" name="Rectangle 21"/>
          <p:cNvSpPr>
            <a:spLocks noChangeArrowheads="1"/>
          </p:cNvSpPr>
          <p:nvPr/>
        </p:nvSpPr>
        <p:spPr bwMode="auto">
          <a:xfrm>
            <a:off x="7389813" y="3621094"/>
            <a:ext cx="7524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endParaRPr kumimoji="1" lang="en-US" sz="1100" b="1">
              <a:solidFill>
                <a:srgbClr val="000000"/>
              </a:solidFill>
            </a:endParaRPr>
          </a:p>
          <a:p>
            <a:pPr algn="ctr" eaLnBrk="0" hangingPunct="0">
              <a:spcBef>
                <a:spcPct val="20000"/>
              </a:spcBef>
              <a:buClr>
                <a:srgbClr val="009999"/>
              </a:buClr>
            </a:pPr>
            <a:r>
              <a:rPr kumimoji="1" lang="en-US" sz="1100" b="1">
                <a:solidFill>
                  <a:srgbClr val="000000"/>
                </a:solidFill>
              </a:rPr>
              <a:t>structural</a:t>
            </a:r>
          </a:p>
          <a:p>
            <a:pPr algn="ctr" eaLnBrk="0" hangingPunct="0">
              <a:spcBef>
                <a:spcPct val="20000"/>
              </a:spcBef>
              <a:buClr>
                <a:srgbClr val="009999"/>
              </a:buClr>
            </a:pPr>
            <a:r>
              <a:rPr kumimoji="1" lang="en-US" sz="1100" b="1">
                <a:solidFill>
                  <a:srgbClr val="000000"/>
                </a:solidFill>
              </a:rPr>
              <a:t>and</a:t>
            </a:r>
          </a:p>
          <a:p>
            <a:pPr algn="ctr" eaLnBrk="0" hangingPunct="0">
              <a:spcBef>
                <a:spcPct val="20000"/>
              </a:spcBef>
              <a:buClr>
                <a:srgbClr val="009999"/>
              </a:buClr>
            </a:pPr>
            <a:r>
              <a:rPr kumimoji="1" lang="en-US" sz="1100" b="1">
                <a:solidFill>
                  <a:srgbClr val="000000"/>
                </a:solidFill>
              </a:rPr>
              <a:t>historic</a:t>
            </a:r>
          </a:p>
          <a:p>
            <a:pPr algn="ctr" eaLnBrk="0" hangingPunct="0">
              <a:spcBef>
                <a:spcPct val="20000"/>
              </a:spcBef>
              <a:buClr>
                <a:srgbClr val="009999"/>
              </a:buClr>
            </a:pPr>
            <a:r>
              <a:rPr kumimoji="1" lang="en-US" sz="1100" b="1">
                <a:solidFill>
                  <a:srgbClr val="000000"/>
                </a:solidFill>
              </a:rPr>
              <a:t>linguistics</a:t>
            </a:r>
          </a:p>
          <a:p>
            <a:pPr algn="ctr" eaLnBrk="0" hangingPunct="0">
              <a:spcBef>
                <a:spcPct val="20000"/>
              </a:spcBef>
              <a:buClr>
                <a:srgbClr val="009999"/>
              </a:buClr>
            </a:pPr>
            <a:r>
              <a:rPr kumimoji="1" lang="en-US" sz="1100" b="1">
                <a:solidFill>
                  <a:srgbClr val="000000"/>
                </a:solidFill>
              </a:rPr>
              <a:t>. . .</a:t>
            </a:r>
          </a:p>
        </p:txBody>
      </p:sp>
      <p:sp>
        <p:nvSpPr>
          <p:cNvPr id="23" name="Rectangle 22"/>
          <p:cNvSpPr>
            <a:spLocks noChangeArrowheads="1"/>
          </p:cNvSpPr>
          <p:nvPr/>
        </p:nvSpPr>
        <p:spPr bwMode="auto">
          <a:xfrm>
            <a:off x="3871916" y="4445006"/>
            <a:ext cx="1730375" cy="747713"/>
          </a:xfrm>
          <a:prstGeom prst="rect">
            <a:avLst/>
          </a:prstGeom>
          <a:solidFill>
            <a:schemeClr val="accent1"/>
          </a:solidFill>
          <a:ln w="76200">
            <a:solidFill>
              <a:schemeClr val="accent1"/>
            </a:solidFill>
            <a:miter lim="800000"/>
            <a:headEnd/>
            <a:tailEnd/>
          </a:ln>
        </p:spPr>
        <p:txBody>
          <a:bodyPr wrap="none" anchor="ctr"/>
          <a:lstStyle/>
          <a:p>
            <a:pPr algn="ctr" eaLnBrk="0" hangingPunct="0">
              <a:buClr>
                <a:srgbClr val="009999"/>
              </a:buClr>
            </a:pPr>
            <a:r>
              <a:rPr kumimoji="1" lang="en-US" b="1">
                <a:solidFill>
                  <a:srgbClr val="000000"/>
                </a:solidFill>
              </a:rPr>
              <a:t> </a:t>
            </a:r>
            <a:r>
              <a:rPr kumimoji="1" lang="en-US" sz="1600" b="1">
                <a:solidFill>
                  <a:srgbClr val="000000"/>
                </a:solidFill>
              </a:rPr>
              <a:t>excavation,</a:t>
            </a:r>
          </a:p>
          <a:p>
            <a:pPr algn="ctr" eaLnBrk="0" hangingPunct="0">
              <a:buClr>
                <a:srgbClr val="009999"/>
              </a:buClr>
            </a:pPr>
            <a:r>
              <a:rPr kumimoji="1" lang="en-US" sz="1600" b="1">
                <a:solidFill>
                  <a:srgbClr val="000000"/>
                </a:solidFill>
              </a:rPr>
              <a:t>preservation,</a:t>
            </a:r>
            <a:endParaRPr kumimoji="1" lang="en-US" sz="2400" b="1">
              <a:solidFill>
                <a:srgbClr val="000000"/>
              </a:solidFill>
            </a:endParaRPr>
          </a:p>
          <a:p>
            <a:pPr algn="ctr" eaLnBrk="0" hangingPunct="0">
              <a:buClr>
                <a:srgbClr val="009999"/>
              </a:buClr>
            </a:pPr>
            <a:r>
              <a:rPr kumimoji="1" lang="en-US" sz="1600" b="1">
                <a:solidFill>
                  <a:srgbClr val="000000"/>
                </a:solidFill>
              </a:rPr>
              <a:t>reconstruction . . .</a:t>
            </a:r>
          </a:p>
        </p:txBody>
      </p:sp>
      <p:sp>
        <p:nvSpPr>
          <p:cNvPr id="24" name="Rectangle 23"/>
          <p:cNvSpPr>
            <a:spLocks noChangeArrowheads="1"/>
          </p:cNvSpPr>
          <p:nvPr/>
        </p:nvSpPr>
        <p:spPr bwMode="auto">
          <a:xfrm>
            <a:off x="5626103" y="4445000"/>
            <a:ext cx="2514600" cy="749300"/>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600" b="1">
                <a:solidFill>
                  <a:srgbClr val="000000"/>
                </a:solidFill>
              </a:rPr>
              <a:t>participant /</a:t>
            </a:r>
          </a:p>
          <a:p>
            <a:pPr algn="ctr" eaLnBrk="0" hangingPunct="0">
              <a:spcBef>
                <a:spcPct val="20000"/>
              </a:spcBef>
              <a:buClr>
                <a:srgbClr val="009999"/>
              </a:buClr>
            </a:pPr>
            <a:r>
              <a:rPr kumimoji="1" lang="en-US" sz="1600" b="1">
                <a:solidFill>
                  <a:srgbClr val="000000"/>
                </a:solidFill>
              </a:rPr>
              <a:t>observation</a:t>
            </a:r>
          </a:p>
        </p:txBody>
      </p:sp>
      <p:sp>
        <p:nvSpPr>
          <p:cNvPr id="25" name="Rectangle 24"/>
          <p:cNvSpPr>
            <a:spLocks noChangeArrowheads="1"/>
          </p:cNvSpPr>
          <p:nvPr/>
        </p:nvSpPr>
        <p:spPr bwMode="auto">
          <a:xfrm>
            <a:off x="3884613" y="3621094"/>
            <a:ext cx="854075" cy="758825"/>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a:solidFill>
                  <a:srgbClr val="000000"/>
                </a:solidFill>
              </a:rPr>
              <a:t>prehistoric</a:t>
            </a:r>
          </a:p>
          <a:p>
            <a:pPr algn="ctr" eaLnBrk="0" hangingPunct="0">
              <a:spcBef>
                <a:spcPct val="20000"/>
              </a:spcBef>
              <a:buClr>
                <a:srgbClr val="009999"/>
              </a:buClr>
            </a:pPr>
            <a:r>
              <a:rPr kumimoji="1" lang="en-US" sz="1100" b="1">
                <a:solidFill>
                  <a:srgbClr val="000000"/>
                </a:solidFill>
              </a:rPr>
              <a:t>cultures</a:t>
            </a:r>
          </a:p>
          <a:p>
            <a:pPr algn="ctr" eaLnBrk="0" hangingPunct="0">
              <a:spcBef>
                <a:spcPct val="20000"/>
              </a:spcBef>
              <a:buClr>
                <a:srgbClr val="009999"/>
              </a:buClr>
            </a:pPr>
            <a:r>
              <a:rPr kumimoji="1" lang="en-US" sz="1100" b="1">
                <a:solidFill>
                  <a:srgbClr val="000000"/>
                </a:solidFill>
              </a:rPr>
              <a:t>. . .</a:t>
            </a:r>
          </a:p>
        </p:txBody>
      </p:sp>
      <p:sp>
        <p:nvSpPr>
          <p:cNvPr id="26" name="Rectangle 25"/>
          <p:cNvSpPr>
            <a:spLocks noChangeArrowheads="1"/>
          </p:cNvSpPr>
          <p:nvPr/>
        </p:nvSpPr>
        <p:spPr bwMode="auto">
          <a:xfrm>
            <a:off x="4805363" y="3621088"/>
            <a:ext cx="819150" cy="760412"/>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1100" b="1">
                <a:solidFill>
                  <a:srgbClr val="000000"/>
                </a:solidFill>
              </a:rPr>
              <a:t>industrial-</a:t>
            </a:r>
          </a:p>
          <a:p>
            <a:pPr algn="ctr" eaLnBrk="0" hangingPunct="0">
              <a:spcBef>
                <a:spcPct val="20000"/>
              </a:spcBef>
              <a:buClr>
                <a:srgbClr val="009999"/>
              </a:buClr>
            </a:pPr>
            <a:r>
              <a:rPr kumimoji="1" lang="en-US" sz="1100" b="1">
                <a:solidFill>
                  <a:srgbClr val="000000"/>
                </a:solidFill>
              </a:rPr>
              <a:t>age</a:t>
            </a:r>
          </a:p>
          <a:p>
            <a:pPr algn="ctr" eaLnBrk="0" hangingPunct="0">
              <a:spcBef>
                <a:spcPct val="20000"/>
              </a:spcBef>
              <a:buClr>
                <a:srgbClr val="009999"/>
              </a:buClr>
            </a:pPr>
            <a:r>
              <a:rPr kumimoji="1" lang="en-US" sz="1100" b="1">
                <a:solidFill>
                  <a:srgbClr val="000000"/>
                </a:solidFill>
              </a:rPr>
              <a:t>. . .</a:t>
            </a:r>
          </a:p>
        </p:txBody>
      </p:sp>
      <p:sp>
        <p:nvSpPr>
          <p:cNvPr id="27" name="Rounded Rectangle 26"/>
          <p:cNvSpPr/>
          <p:nvPr/>
        </p:nvSpPr>
        <p:spPr bwMode="auto">
          <a:xfrm>
            <a:off x="5595277" y="3548748"/>
            <a:ext cx="820039" cy="849085"/>
          </a:xfrm>
          <a:prstGeom prst="roundRect">
            <a:avLst/>
          </a:prstGeom>
          <a:noFill/>
          <a:ln w="76200" cap="flat" cmpd="sng" algn="ctr">
            <a:solidFill>
              <a:srgbClr val="91E3B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endParaRPr>
          </a:p>
        </p:txBody>
      </p:sp>
      <p:sp>
        <p:nvSpPr>
          <p:cNvPr id="29" name="Rounded Rectangle 28"/>
          <p:cNvSpPr/>
          <p:nvPr/>
        </p:nvSpPr>
        <p:spPr bwMode="auto">
          <a:xfrm>
            <a:off x="7344219" y="3541496"/>
            <a:ext cx="820039" cy="849085"/>
          </a:xfrm>
          <a:prstGeom prst="roundRect">
            <a:avLst/>
          </a:prstGeom>
          <a:noFill/>
          <a:ln w="76200" cap="flat" cmpd="sng" algn="ctr">
            <a:solidFill>
              <a:srgbClr val="91E3B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endParaRPr>
          </a:p>
        </p:txBody>
      </p:sp>
      <p:sp>
        <p:nvSpPr>
          <p:cNvPr id="30" name="Rounded Rectangle 29"/>
          <p:cNvSpPr/>
          <p:nvPr/>
        </p:nvSpPr>
        <p:spPr bwMode="auto">
          <a:xfrm>
            <a:off x="6444345" y="3556000"/>
            <a:ext cx="899887" cy="849085"/>
          </a:xfrm>
          <a:prstGeom prst="roundRect">
            <a:avLst/>
          </a:pr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endParaRPr>
          </a:p>
        </p:txBody>
      </p:sp>
      <p:sp>
        <p:nvSpPr>
          <p:cNvPr id="28" name="Rectangle 27"/>
          <p:cNvSpPr>
            <a:spLocks noChangeArrowheads="1"/>
          </p:cNvSpPr>
          <p:nvPr/>
        </p:nvSpPr>
        <p:spPr bwMode="auto">
          <a:xfrm>
            <a:off x="2359025" y="2644781"/>
            <a:ext cx="2376488" cy="906463"/>
          </a:xfrm>
          <a:prstGeom prst="rect">
            <a:avLst/>
          </a:prstGeom>
          <a:solidFill>
            <a:schemeClr val="accent1"/>
          </a:solidFill>
          <a:ln w="76200">
            <a:solidFill>
              <a:schemeClr val="accent1"/>
            </a:solidFill>
            <a:miter lim="800000"/>
            <a:headEnd/>
            <a:tailEnd/>
          </a:ln>
        </p:spPr>
        <p:txBody>
          <a:bodyPr wrap="none" anchor="ctr"/>
          <a:lstStyle/>
          <a:p>
            <a:pPr algn="ctr" eaLnBrk="0" hangingPunct="0">
              <a:spcBef>
                <a:spcPct val="20000"/>
              </a:spcBef>
              <a:buClr>
                <a:srgbClr val="009999"/>
              </a:buClr>
            </a:pPr>
            <a:r>
              <a:rPr kumimoji="1" lang="en-US" sz="2800" b="1" dirty="0">
                <a:solidFill>
                  <a:srgbClr val="000000"/>
                </a:solidFill>
              </a:rPr>
              <a:t>      Bio-physical       </a:t>
            </a:r>
          </a:p>
        </p:txBody>
      </p:sp>
      <p:sp>
        <p:nvSpPr>
          <p:cNvPr id="32" name="Rectangle 31"/>
          <p:cNvSpPr/>
          <p:nvPr/>
        </p:nvSpPr>
        <p:spPr>
          <a:xfrm>
            <a:off x="872399" y="1282184"/>
            <a:ext cx="7361119" cy="461665"/>
          </a:xfrm>
          <a:prstGeom prst="rect">
            <a:avLst/>
          </a:prstGeom>
          <a:solidFill>
            <a:srgbClr val="FF0000"/>
          </a:solidFill>
        </p:spPr>
        <p:txBody>
          <a:bodyPr wrap="none">
            <a:spAutoFit/>
          </a:bodyPr>
          <a:lstStyle/>
          <a:p>
            <a:pPr algn="ctr" eaLnBrk="0" hangingPunct="0">
              <a:spcBef>
                <a:spcPct val="20000"/>
              </a:spcBef>
              <a:buClr>
                <a:srgbClr val="009999"/>
              </a:buClr>
            </a:pPr>
            <a:r>
              <a:rPr kumimoji="1" lang="en-US" sz="2400" b="1" dirty="0">
                <a:solidFill>
                  <a:srgbClr val="000000"/>
                </a:solidFill>
              </a:rPr>
              <a:t>  Our Main Emphasis in Anthropology of Europe  </a:t>
            </a:r>
          </a:p>
        </p:txBody>
      </p:sp>
      <p:sp>
        <p:nvSpPr>
          <p:cNvPr id="33" name="Rounded Rectangle 32"/>
          <p:cNvSpPr/>
          <p:nvPr/>
        </p:nvSpPr>
        <p:spPr bwMode="auto">
          <a:xfrm>
            <a:off x="3875370" y="3526983"/>
            <a:ext cx="849030" cy="849085"/>
          </a:xfrm>
          <a:prstGeom prst="roundRect">
            <a:avLst/>
          </a:prstGeom>
          <a:noFill/>
          <a:ln w="76200" cap="flat" cmpd="sng" algn="ctr">
            <a:solidFill>
              <a:srgbClr val="91E3B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198"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1"/>
            <a:ext cx="5567980" cy="4120893"/>
          </a:xfrm>
          <a:prstGeom prst="rect">
            <a:avLst/>
          </a:prstGeom>
        </p:spPr>
      </p:pic>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1865289715"/>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463"/>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FFFFFF"/>
                </a:solidFill>
                <a:latin typeface="Arial" pitchFamily="34" charset="0"/>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endParaRPr>
          </a:p>
        </p:txBody>
      </p:sp>
      <p:sp>
        <p:nvSpPr>
          <p:cNvPr id="16" name="Rectangle 7"/>
          <p:cNvSpPr>
            <a:spLocks noChangeArrowheads="1"/>
          </p:cNvSpPr>
          <p:nvPr/>
        </p:nvSpPr>
        <p:spPr bwMode="auto">
          <a:xfrm>
            <a:off x="2401910" y="1820434"/>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000000"/>
                </a:solidFill>
                <a:latin typeface="Arial" pitchFamily="34" charset="0"/>
              </a:rPr>
              <a:t>holism</a:t>
            </a:r>
          </a:p>
        </p:txBody>
      </p:sp>
    </p:spTree>
    <p:extLst>
      <p:ext uri="{BB962C8B-B14F-4D97-AF65-F5344CB8AC3E}">
        <p14:creationId xmlns:p14="http://schemas.microsoft.com/office/powerpoint/2010/main" val="604433564"/>
      </p:ext>
    </p:extLst>
  </p:cSld>
  <p:clrMapOvr>
    <a:masterClrMapping/>
  </p:clrMapOvr>
  <p:transition/>
</p:sld>
</file>

<file path=ppt/slides/slide3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162300"/>
            <a:ext cx="6908800" cy="4162678"/>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a:solidFill>
                  <a:srgbClr val="FFFFFF"/>
                </a:solidFill>
              </a:rPr>
              <a:t>In some ways this chart business is all about </a:t>
            </a:r>
          </a:p>
          <a:p>
            <a:pPr algn="ctr" eaLnBrk="0" hangingPunct="0">
              <a:spcAft>
                <a:spcPts val="500"/>
              </a:spcAft>
            </a:pPr>
            <a:r>
              <a:rPr kumimoji="1" lang="en-US" sz="6000" b="1" dirty="0">
                <a:solidFill>
                  <a:srgbClr val="FFFFFF"/>
                </a:solidFill>
              </a:rPr>
              <a:t>Theory</a:t>
            </a:r>
          </a:p>
          <a:p>
            <a:pPr algn="ctr" eaLnBrk="0" hangingPunct="0">
              <a:spcAft>
                <a:spcPts val="500"/>
              </a:spcAft>
            </a:pPr>
            <a:r>
              <a:rPr kumimoji="1" lang="en-US" sz="3200" b="1" dirty="0">
                <a:solidFill>
                  <a:srgbClr val="FFFFFF"/>
                </a:solidFill>
              </a:rPr>
              <a:t>but key theory that is important to the understanding of the Anthropology of Europe</a:t>
            </a:r>
            <a:endParaRPr kumimoji="1" lang="en-US" sz="6000" b="1" dirty="0">
              <a:solidFill>
                <a:srgbClr val="FFFFFF"/>
              </a:solidFill>
            </a:endParaRPr>
          </a:p>
          <a:p>
            <a:pPr algn="ctr" eaLnBrk="0" hangingPunct="0">
              <a:spcAft>
                <a:spcPts val="500"/>
              </a:spcAft>
            </a:pPr>
            <a:endParaRPr kumimoji="1" lang="en-US" sz="3200" b="1" dirty="0">
              <a:solidFill>
                <a:srgbClr val="FFFFFF"/>
              </a:solidFill>
            </a:endParaRPr>
          </a:p>
        </p:txBody>
      </p:sp>
    </p:spTree>
  </p:cSld>
  <p:clrMapOvr>
    <a:masterClrMapping/>
  </p:clrMapOvr>
  <p:transition/>
</p:sld>
</file>

<file path=ppt/slides/slide3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464455" y="856343"/>
            <a:ext cx="8229600" cy="5143500"/>
          </a:xfrm>
          <a:prstGeom prst="rect">
            <a:avLst/>
          </a:prstGeom>
          <a:noFill/>
          <a:ln w="9525">
            <a:noFill/>
            <a:miter lim="800000"/>
            <a:headEnd/>
            <a:tailEnd/>
          </a:ln>
        </p:spPr>
      </p:pic>
      <p:sp>
        <p:nvSpPr>
          <p:cNvPr id="14" name="Rectangle 7"/>
          <p:cNvSpPr>
            <a:spLocks noChangeArrowheads="1"/>
          </p:cNvSpPr>
          <p:nvPr/>
        </p:nvSpPr>
        <p:spPr bwMode="auto">
          <a:xfrm>
            <a:off x="2401910" y="1904485"/>
            <a:ext cx="5668037" cy="769441"/>
          </a:xfrm>
          <a:prstGeom prst="rect">
            <a:avLst/>
          </a:prstGeom>
          <a:solidFill>
            <a:schemeClr val="bg1"/>
          </a:solid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FFFFFF"/>
                </a:solidFill>
                <a:latin typeface="Arial" pitchFamily="34" charset="0"/>
              </a:rPr>
              <a:t>holism</a:t>
            </a:r>
          </a:p>
        </p:txBody>
      </p:sp>
      <p:sp>
        <p:nvSpPr>
          <p:cNvPr id="15" name="Text Box 3"/>
          <p:cNvSpPr txBox="1">
            <a:spLocks noChangeArrowheads="1"/>
          </p:cNvSpPr>
          <p:nvPr/>
        </p:nvSpPr>
        <p:spPr bwMode="auto">
          <a:xfrm>
            <a:off x="2307771" y="1843320"/>
            <a:ext cx="5907542" cy="341085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endParaRPr>
          </a:p>
        </p:txBody>
      </p:sp>
      <p:sp>
        <p:nvSpPr>
          <p:cNvPr id="16" name="Rectangle 7"/>
          <p:cNvSpPr>
            <a:spLocks noChangeArrowheads="1"/>
          </p:cNvSpPr>
          <p:nvPr/>
        </p:nvSpPr>
        <p:spPr bwMode="auto">
          <a:xfrm>
            <a:off x="2401910" y="1820456"/>
            <a:ext cx="5668037" cy="769441"/>
          </a:xfrm>
          <a:prstGeom prst="rect">
            <a:avLst/>
          </a:prstGeom>
          <a:noFill/>
          <a:ln w="76200">
            <a:noFill/>
            <a:miter lim="800000"/>
            <a:headEnd/>
            <a:tailEnd/>
          </a:ln>
        </p:spPr>
        <p:txBody>
          <a:bodyPr wrap="square" anchor="ctr">
            <a:spAutoFit/>
          </a:bodyPr>
          <a:lstStyle/>
          <a:p>
            <a:pPr algn="ctr" eaLnBrk="0" hangingPunct="0">
              <a:spcBef>
                <a:spcPct val="20000"/>
              </a:spcBef>
              <a:buClr>
                <a:srgbClr val="009999"/>
              </a:buClr>
            </a:pPr>
            <a:r>
              <a:rPr kumimoji="1" lang="en-US" sz="4400" b="1" dirty="0">
                <a:solidFill>
                  <a:srgbClr val="000000"/>
                </a:solidFill>
                <a:latin typeface="Arial" pitchFamily="34" charset="0"/>
              </a:rPr>
              <a:t>theory</a:t>
            </a:r>
          </a:p>
        </p:txBody>
      </p:sp>
    </p:spTree>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32834" name="Picture 5"/>
          <p:cNvPicPr>
            <a:picLocks noChangeAspect="1" noChangeArrowheads="1"/>
          </p:cNvPicPr>
          <p:nvPr/>
        </p:nvPicPr>
        <p:blipFill>
          <a:blip r:embed="rId3" cstate="print"/>
          <a:srcRect/>
          <a:stretch>
            <a:fillRect/>
          </a:stretch>
        </p:blipFill>
        <p:spPr bwMode="auto">
          <a:xfrm>
            <a:off x="465138" y="855663"/>
            <a:ext cx="8229600" cy="5143500"/>
          </a:xfrm>
          <a:prstGeom prst="rect">
            <a:avLst/>
          </a:prstGeom>
          <a:noFill/>
          <a:ln w="9525">
            <a:noFill/>
            <a:miter lim="800000"/>
            <a:headEnd/>
            <a:tailEnd/>
          </a:ln>
        </p:spPr>
      </p:pic>
      <p:sp>
        <p:nvSpPr>
          <p:cNvPr id="632835" name="Rectangle 7"/>
          <p:cNvSpPr>
            <a:spLocks noChangeArrowheads="1"/>
          </p:cNvSpPr>
          <p:nvPr/>
        </p:nvSpPr>
        <p:spPr bwMode="auto">
          <a:xfrm>
            <a:off x="2401891" y="1905000"/>
            <a:ext cx="5667375" cy="768350"/>
          </a:xfrm>
          <a:prstGeom prst="rect">
            <a:avLst/>
          </a:prstGeom>
          <a:solidFill>
            <a:schemeClr val="bg1"/>
          </a:solidFill>
          <a:ln w="76200">
            <a:noFill/>
            <a:miter lim="800000"/>
            <a:headEnd/>
            <a:tailEnd/>
          </a:ln>
        </p:spPr>
        <p:txBody>
          <a:bodyPr anchor="ctr">
            <a:spAutoFit/>
          </a:bodyPr>
          <a:lstStyle/>
          <a:p>
            <a:pPr algn="ctr" eaLnBrk="0" hangingPunct="0">
              <a:spcBef>
                <a:spcPct val="20000"/>
              </a:spcBef>
              <a:buClr>
                <a:srgbClr val="009999"/>
              </a:buClr>
            </a:pPr>
            <a:r>
              <a:rPr kumimoji="1" lang="en-US" sz="4400" b="1">
                <a:solidFill>
                  <a:srgbClr val="FFFFFF"/>
                </a:solidFill>
              </a:rPr>
              <a:t>holism</a:t>
            </a:r>
          </a:p>
        </p:txBody>
      </p:sp>
      <p:sp>
        <p:nvSpPr>
          <p:cNvPr id="15" name="Text Box 3"/>
          <p:cNvSpPr txBox="1">
            <a:spLocks noChangeArrowheads="1"/>
          </p:cNvSpPr>
          <p:nvPr/>
        </p:nvSpPr>
        <p:spPr bwMode="auto">
          <a:xfrm>
            <a:off x="2308225" y="1843089"/>
            <a:ext cx="5907088" cy="3411537"/>
          </a:xfrm>
          <a:prstGeom prst="rect">
            <a:avLst/>
          </a:prstGeom>
          <a:gradFill rotWithShape="1">
            <a:gsLst>
              <a:gs pos="0">
                <a:schemeClr val="accent1">
                  <a:alpha val="70000"/>
                </a:schemeClr>
              </a:gs>
              <a:gs pos="100000">
                <a:schemeClr val="accent1">
                  <a:gamma/>
                  <a:tint val="0"/>
                  <a:invGamma/>
                  <a:alpha val="70000"/>
                </a:schemeClr>
              </a:gs>
            </a:gsLst>
            <a:lin ang="5400000" scaled="1"/>
          </a:gradFill>
          <a:ln w="76200">
            <a:solidFill>
              <a:schemeClr val="accent1"/>
            </a:solidFill>
            <a:miter lim="800000"/>
            <a:headEnd/>
            <a:tailEnd/>
          </a:ln>
          <a:effectLst/>
        </p:spPr>
        <p:txBody>
          <a:bodyPr wrap="none"/>
          <a:lstStyle/>
          <a:p>
            <a:pPr>
              <a:spcBef>
                <a:spcPct val="50000"/>
              </a:spcBef>
              <a:defRPr/>
            </a:pPr>
            <a:endParaRPr lang="en-US">
              <a:solidFill>
                <a:srgbClr val="000000"/>
              </a:solidFill>
            </a:endParaRPr>
          </a:p>
        </p:txBody>
      </p:sp>
      <p:sp>
        <p:nvSpPr>
          <p:cNvPr id="632837" name="Rectangle 7"/>
          <p:cNvSpPr>
            <a:spLocks noChangeArrowheads="1"/>
          </p:cNvSpPr>
          <p:nvPr/>
        </p:nvSpPr>
        <p:spPr bwMode="auto">
          <a:xfrm>
            <a:off x="2401891" y="1820863"/>
            <a:ext cx="5667375" cy="768350"/>
          </a:xfrm>
          <a:prstGeom prst="rect">
            <a:avLst/>
          </a:prstGeom>
          <a:noFill/>
          <a:ln w="76200">
            <a:noFill/>
            <a:miter lim="800000"/>
            <a:headEnd/>
            <a:tailEnd/>
          </a:ln>
        </p:spPr>
        <p:txBody>
          <a:bodyPr anchor="ctr">
            <a:spAutoFit/>
          </a:bodyPr>
          <a:lstStyle/>
          <a:p>
            <a:pPr algn="ctr" eaLnBrk="0" hangingPunct="0">
              <a:spcBef>
                <a:spcPct val="20000"/>
              </a:spcBef>
              <a:buClr>
                <a:srgbClr val="009999"/>
              </a:buClr>
            </a:pPr>
            <a:r>
              <a:rPr kumimoji="1" lang="en-US" sz="4400" b="1">
                <a:solidFill>
                  <a:srgbClr val="000000"/>
                </a:solidFill>
              </a:rPr>
              <a:t>theory</a:t>
            </a:r>
          </a:p>
        </p:txBody>
      </p:sp>
      <p:sp>
        <p:nvSpPr>
          <p:cNvPr id="6" name="Rectangle 7"/>
          <p:cNvSpPr>
            <a:spLocks noChangeArrowheads="1"/>
          </p:cNvSpPr>
          <p:nvPr/>
        </p:nvSpPr>
        <p:spPr bwMode="auto">
          <a:xfrm>
            <a:off x="2409828" y="2747968"/>
            <a:ext cx="5667375" cy="2528887"/>
          </a:xfrm>
          <a:prstGeom prst="rect">
            <a:avLst/>
          </a:prstGeom>
          <a:noFill/>
          <a:ln w="76200">
            <a:noFill/>
            <a:miter lim="800000"/>
            <a:headEnd/>
            <a:tailEnd/>
          </a:ln>
        </p:spPr>
        <p:txBody>
          <a:bodyPr anchor="ctr">
            <a:spAutoFit/>
          </a:bodyPr>
          <a:lstStyle/>
          <a:p>
            <a:pPr algn="ctr" eaLnBrk="0" hangingPunct="0">
              <a:spcBef>
                <a:spcPct val="20000"/>
              </a:spcBef>
              <a:buClr>
                <a:srgbClr val="009999"/>
              </a:buClr>
            </a:pPr>
            <a:r>
              <a:rPr kumimoji="1" lang="en-US" sz="2400" b="1">
                <a:solidFill>
                  <a:srgbClr val="000000"/>
                </a:solidFill>
              </a:rPr>
              <a:t>including</a:t>
            </a:r>
          </a:p>
          <a:p>
            <a:pPr algn="ctr" eaLnBrk="0" hangingPunct="0">
              <a:spcBef>
                <a:spcPct val="20000"/>
              </a:spcBef>
              <a:buClr>
                <a:srgbClr val="009999"/>
              </a:buClr>
            </a:pPr>
            <a:r>
              <a:rPr kumimoji="1" lang="en-US" sz="2400" b="1">
                <a:solidFill>
                  <a:srgbClr val="000000"/>
                </a:solidFill>
              </a:rPr>
              <a:t>results of </a:t>
            </a:r>
          </a:p>
          <a:p>
            <a:pPr algn="ctr" eaLnBrk="0" hangingPunct="0">
              <a:spcBef>
                <a:spcPct val="20000"/>
              </a:spcBef>
              <a:buClr>
                <a:srgbClr val="009999"/>
              </a:buClr>
            </a:pPr>
            <a:r>
              <a:rPr kumimoji="1" lang="en-US" sz="2400" b="1">
                <a:solidFill>
                  <a:srgbClr val="000000"/>
                </a:solidFill>
              </a:rPr>
              <a:t>interdisciplinary study,</a:t>
            </a:r>
          </a:p>
          <a:p>
            <a:pPr algn="ctr" eaLnBrk="0" hangingPunct="0">
              <a:spcBef>
                <a:spcPct val="20000"/>
              </a:spcBef>
              <a:buClr>
                <a:srgbClr val="009999"/>
              </a:buClr>
            </a:pPr>
            <a:r>
              <a:rPr kumimoji="1" lang="en-US" sz="2400" b="1">
                <a:solidFill>
                  <a:srgbClr val="000000"/>
                </a:solidFill>
              </a:rPr>
              <a:t>esp. with history, art history, political science, sociology, business and economics . . .</a:t>
            </a:r>
          </a:p>
        </p:txBody>
      </p:sp>
    </p:spTree>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 name="Rectangle 7"/>
          <p:cNvSpPr>
            <a:spLocks noChangeArrowheads="1"/>
          </p:cNvSpPr>
          <p:nvPr/>
        </p:nvSpPr>
        <p:spPr bwMode="auto">
          <a:xfrm>
            <a:off x="2401910" y="1820502"/>
            <a:ext cx="5668037" cy="769441"/>
          </a:xfrm>
          <a:prstGeom prst="rect">
            <a:avLst/>
          </a:prstGeom>
          <a:noFill/>
          <a:ln w="76200">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r>
              <a:rPr kumimoji="1" lang="en-US" sz="4400" b="1" i="0" u="none" strike="noStrike" kern="1200" cap="none" spc="0" normalizeH="0" baseline="0" noProof="0" dirty="0">
                <a:ln>
                  <a:noFill/>
                </a:ln>
                <a:solidFill>
                  <a:srgbClr val="000000"/>
                </a:solidFill>
                <a:effectLst/>
                <a:uLnTx/>
                <a:uFillTx/>
                <a:latin typeface="Arial" pitchFamily="34" charset="0"/>
                <a:ea typeface="+mn-ea"/>
                <a:cs typeface="+mn-cs"/>
              </a:rPr>
              <a:t>theory</a:t>
            </a:r>
          </a:p>
        </p:txBody>
      </p:sp>
      <p:sp>
        <p:nvSpPr>
          <p:cNvPr id="7" name="Rectangle 3"/>
          <p:cNvSpPr>
            <a:spLocks noChangeArrowheads="1"/>
          </p:cNvSpPr>
          <p:nvPr/>
        </p:nvSpPr>
        <p:spPr bwMode="auto">
          <a:xfrm>
            <a:off x="502920" y="2179736"/>
            <a:ext cx="7542530" cy="339323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One excellent example of holism in action is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err="1">
                <a:ln>
                  <a:noFill/>
                </a:ln>
                <a:solidFill>
                  <a:srgbClr val="FFFFFF"/>
                </a:solidFill>
                <a:effectLst/>
                <a:uLnTx/>
                <a:uFillTx/>
                <a:latin typeface="Arial" charset="0"/>
                <a:ea typeface="+mn-ea"/>
                <a:cs typeface="+mn-cs"/>
                <a:hlinkClick r:id="rId3" action="ppaction://hlinkfile"/>
              </a:rPr>
              <a:t>Nassim</a:t>
            </a:r>
            <a:r>
              <a:rPr kumimoji="1" lang="en-US" sz="3600" b="1" i="0" u="none" strike="noStrike" kern="1200" cap="none" spc="0" normalizeH="0" baseline="0" noProof="0" dirty="0">
                <a:ln>
                  <a:noFill/>
                </a:ln>
                <a:solidFill>
                  <a:srgbClr val="FFFFFF"/>
                </a:solidFill>
                <a:effectLst/>
                <a:uLnTx/>
                <a:uFillTx/>
                <a:latin typeface="Arial" charset="0"/>
                <a:ea typeface="+mn-ea"/>
                <a:cs typeface="+mn-cs"/>
                <a:hlinkClick r:id="rId3" action="ppaction://hlinkfile"/>
              </a:rPr>
              <a:t> Nicholas </a:t>
            </a:r>
            <a:r>
              <a:rPr kumimoji="1" lang="en-US" sz="3600" b="1" i="0" u="none" strike="noStrike" kern="1200" cap="none" spc="0" normalizeH="0" baseline="0" noProof="0" dirty="0" err="1">
                <a:ln>
                  <a:noFill/>
                </a:ln>
                <a:solidFill>
                  <a:srgbClr val="FFFFFF"/>
                </a:solidFill>
                <a:effectLst/>
                <a:uLnTx/>
                <a:uFillTx/>
                <a:latin typeface="Arial" charset="0"/>
                <a:ea typeface="+mn-ea"/>
                <a:cs typeface="+mn-cs"/>
                <a:hlinkClick r:id="rId3" action="ppaction://hlinkfile"/>
              </a:rPr>
              <a:t>Taleb’s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11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8000" b="1" i="0" u="none" strike="noStrike" kern="1200" cap="none" spc="0" normalizeH="0" baseline="0" noProof="0" dirty="0">
                <a:ln>
                  <a:noFill/>
                </a:ln>
                <a:solidFill>
                  <a:srgbClr val="FFFFFF"/>
                </a:solidFill>
                <a:effectLst/>
                <a:uLnTx/>
                <a:uFillTx/>
                <a:latin typeface="Arial" charset="0"/>
                <a:ea typeface="+mn-ea"/>
                <a:cs typeface="+mn-cs"/>
              </a:rPr>
              <a:t>INCERTO. . . </a:t>
            </a:r>
            <a:endParaRPr kumimoji="1" lang="en-US" sz="9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59944716"/>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5506" y="5904"/>
            <a:ext cx="6401867" cy="6858000"/>
          </a:xfrm>
          <a:prstGeom prst="rect">
            <a:avLst/>
          </a:prstGeom>
        </p:spPr>
      </p:pic>
    </p:spTree>
    <p:extLst>
      <p:ext uri="{BB962C8B-B14F-4D97-AF65-F5344CB8AC3E}">
        <p14:creationId xmlns:p14="http://schemas.microsoft.com/office/powerpoint/2010/main" val="243433554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06798"/>
            <a:ext cx="6908800" cy="3054682"/>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rPr>
              <a:t>And finally,</a:t>
            </a:r>
          </a:p>
          <a:p>
            <a:pPr algn="ctr" eaLnBrk="0" hangingPunct="0">
              <a:spcAft>
                <a:spcPts val="500"/>
              </a:spcAft>
            </a:pPr>
            <a:r>
              <a:rPr kumimoji="1" lang="en-US" sz="3600" b="1" dirty="0">
                <a:solidFill>
                  <a:srgbClr val="FFFFFF"/>
                </a:solidFill>
              </a:rPr>
              <a:t>we have the last</a:t>
            </a:r>
          </a:p>
          <a:p>
            <a:pPr algn="ctr" eaLnBrk="0" hangingPunct="0">
              <a:spcAft>
                <a:spcPts val="500"/>
              </a:spcAft>
            </a:pPr>
            <a:r>
              <a:rPr kumimoji="1" lang="en-US" sz="3600" b="1" dirty="0">
                <a:solidFill>
                  <a:srgbClr val="FFFFFF"/>
                </a:solidFill>
              </a:rPr>
              <a:t>main characteristic of anthropology . . . </a:t>
            </a:r>
          </a:p>
          <a:p>
            <a:pPr algn="ctr" eaLnBrk="0" hangingPunct="0">
              <a:spcAft>
                <a:spcPts val="500"/>
              </a:spcAft>
            </a:pPr>
            <a:endParaRPr kumimoji="1" lang="en-US" sz="3600" b="1" dirty="0">
              <a:solidFill>
                <a:srgbClr val="FFFFFF"/>
              </a:solidFill>
            </a:endParaRPr>
          </a:p>
        </p:txBody>
      </p:sp>
    </p:spTree>
    <p:extLst>
      <p:ext uri="{BB962C8B-B14F-4D97-AF65-F5344CB8AC3E}">
        <p14:creationId xmlns:p14="http://schemas.microsoft.com/office/powerpoint/2010/main" val="598976961"/>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5280448"/>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57409535"/>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00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3198561"/>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24067"/>
            <a:ext cx="6908800" cy="2372444"/>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rPr>
              <a:t>Note two terms in the “major characteristics of anthropology” listing . . . </a:t>
            </a:r>
          </a:p>
          <a:p>
            <a:pPr algn="ctr" eaLnBrk="0" hangingPunct="0">
              <a:spcAft>
                <a:spcPts val="500"/>
              </a:spcAft>
            </a:pPr>
            <a:endParaRPr kumimoji="1" lang="en-US" sz="3600" b="1" dirty="0">
              <a:solidFill>
                <a:srgbClr val="FFFFFF"/>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198"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1"/>
            <a:ext cx="5567980" cy="4120893"/>
          </a:xfrm>
          <a:prstGeom prst="rect">
            <a:avLst/>
          </a:prstGeom>
        </p:spPr>
      </p:pic>
      <p:sp>
        <p:nvSpPr>
          <p:cNvPr id="6" name="TextBox 5"/>
          <p:cNvSpPr txBox="1">
            <a:spLocks noChangeArrowheads="1"/>
          </p:cNvSpPr>
          <p:nvPr/>
        </p:nvSpPr>
        <p:spPr bwMode="auto">
          <a:xfrm>
            <a:off x="1393365" y="3164146"/>
            <a:ext cx="63580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r>
              <a:rPr lang="en-US" sz="3200" b="1" dirty="0">
                <a:solidFill>
                  <a:srgbClr val="000000"/>
                </a:solidFill>
                <a:latin typeface="Arial" pitchFamily="34" charset="0"/>
              </a:rPr>
              <a:t>local groups generally strive to preserve their cultural identity . . .</a:t>
            </a:r>
          </a:p>
        </p:txBody>
      </p:sp>
      <p:sp>
        <p:nvSpPr>
          <p:cNvPr id="7"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961219449"/>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122347"/>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rgbClr val="000000"/>
                </a:solidFill>
              </a:rPr>
              <a:t>	</a:t>
            </a:r>
            <a:r>
              <a:rPr lang="en-US" sz="4000" b="1" dirty="0">
                <a:solidFill>
                  <a:schemeClr val="accent1"/>
                </a:solidFill>
              </a:rPr>
              <a:t>fieldwork</a:t>
            </a:r>
            <a:r>
              <a:rPr lang="en-US" b="1" dirty="0">
                <a:solidFill>
                  <a:srgbClr val="000000"/>
                </a:solidFill>
              </a:rPr>
              <a:t> </a:t>
            </a:r>
            <a:r>
              <a:rPr lang="en-US" sz="2400" b="1" dirty="0">
                <a:solidFill>
                  <a:schemeClr val="accent1"/>
                </a:solidFill>
              </a:rPr>
              <a:t>as a primary research</a:t>
            </a:r>
            <a:br>
              <a:rPr lang="en-US" sz="2400" b="1" dirty="0">
                <a:solidFill>
                  <a:schemeClr val="accent1"/>
                </a:solidFill>
              </a:rPr>
            </a:br>
            <a:r>
              <a:rPr lang="en-US" sz="2400" b="1" dirty="0">
                <a:solidFill>
                  <a:srgbClr val="FF0000"/>
                </a:solidFill>
              </a:rPr>
              <a:t>technique</a:t>
            </a:r>
            <a:r>
              <a:rPr lang="en-US" sz="2400" b="1" dirty="0">
                <a:solidFill>
                  <a:schemeClr val="accent1"/>
                </a:solidFill>
              </a:rPr>
              <a:t>, involving “</a:t>
            </a:r>
            <a:r>
              <a:rPr lang="en-US" sz="2400" b="1" i="1" dirty="0">
                <a:solidFill>
                  <a:schemeClr val="accent1"/>
                </a:solidFill>
              </a:rPr>
              <a:t>participant observation”</a:t>
            </a:r>
            <a:endParaRPr lang="en-US" sz="2800" b="1" i="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 Characteristics</a:t>
            </a:r>
          </a:p>
        </p:txBody>
      </p:sp>
    </p:spTree>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77"/>
            <a:ext cx="7498080" cy="4122347"/>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rgbClr val="000000"/>
                </a:solidFill>
              </a:rPr>
              <a:t>	</a:t>
            </a:r>
            <a:r>
              <a:rPr lang="en-US" sz="4000" b="1" dirty="0">
                <a:solidFill>
                  <a:schemeClr val="accent1"/>
                </a:solidFill>
              </a:rPr>
              <a:t>fieldwork</a:t>
            </a:r>
            <a:r>
              <a:rPr lang="en-US" b="1" dirty="0">
                <a:solidFill>
                  <a:srgbClr val="000000"/>
                </a:solidFill>
              </a:rPr>
              <a:t> </a:t>
            </a:r>
            <a:r>
              <a:rPr lang="en-US" sz="2400" b="1" dirty="0">
                <a:solidFill>
                  <a:schemeClr val="accent1"/>
                </a:solidFill>
              </a:rPr>
              <a:t>as a primary research</a:t>
            </a:r>
            <a:br>
              <a:rPr lang="en-US" sz="2400" b="1" dirty="0">
                <a:solidFill>
                  <a:schemeClr val="accent1"/>
                </a:solidFill>
              </a:rPr>
            </a:br>
            <a:r>
              <a:rPr lang="en-US" sz="2400" b="1" dirty="0">
                <a:solidFill>
                  <a:srgbClr val="FF0000"/>
                </a:solidFill>
              </a:rPr>
              <a:t>technique</a:t>
            </a:r>
            <a:r>
              <a:rPr lang="en-US" sz="2400" b="1" dirty="0">
                <a:solidFill>
                  <a:schemeClr val="accent1"/>
                </a:solidFill>
              </a:rPr>
              <a:t>, involving “</a:t>
            </a:r>
            <a:r>
              <a:rPr lang="en-US" sz="2400" b="1" i="1" dirty="0">
                <a:solidFill>
                  <a:schemeClr val="accent1"/>
                </a:solidFill>
              </a:rPr>
              <a:t>participant observation”</a:t>
            </a:r>
            <a:endParaRPr lang="en-US" sz="2800" b="1" i="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 Characteristics</a:t>
            </a:r>
          </a:p>
        </p:txBody>
      </p:sp>
      <p:sp>
        <p:nvSpPr>
          <p:cNvPr id="4" name="Rectangle 3"/>
          <p:cNvSpPr/>
          <p:nvPr/>
        </p:nvSpPr>
        <p:spPr>
          <a:xfrm>
            <a:off x="811000" y="3817551"/>
            <a:ext cx="7895771" cy="923330"/>
          </a:xfrm>
          <a:prstGeom prst="rect">
            <a:avLst/>
          </a:prstGeom>
          <a:solidFill>
            <a:srgbClr val="FFFFFF"/>
          </a:solidFill>
        </p:spPr>
        <p:txBody>
          <a:bodyPr wrap="square">
            <a:spAutoFit/>
          </a:bodyPr>
          <a:lstStyle/>
          <a:p>
            <a:pPr algn="ctr"/>
            <a:r>
              <a:rPr lang="en-US" sz="5400" b="1" dirty="0">
                <a:solidFill>
                  <a:srgbClr val="000000"/>
                </a:solidFill>
                <a:latin typeface="Arial" pitchFamily="34" charset="0"/>
              </a:rPr>
              <a:t>what’s the difference?</a:t>
            </a:r>
            <a:endParaRPr lang="en-US" sz="5400" dirty="0">
              <a:solidFill>
                <a:srgbClr val="000000"/>
              </a:solidFill>
              <a:latin typeface="Arial" pitchFamily="34" charset="0"/>
            </a:endParaRPr>
          </a:p>
        </p:txBody>
      </p:sp>
    </p:spTree>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25"/>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25"/>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6" name="TextBox 5"/>
          <p:cNvSpPr txBox="1">
            <a:spLocks noChangeArrowheads="1"/>
          </p:cNvSpPr>
          <p:nvPr/>
        </p:nvSpPr>
        <p:spPr bwMode="auto">
          <a:xfrm>
            <a:off x="394040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8" name="Text Box 4"/>
          <p:cNvSpPr txBox="1">
            <a:spLocks noChangeArrowheads="1"/>
          </p:cNvSpPr>
          <p:nvPr/>
        </p:nvSpPr>
        <p:spPr bwMode="auto">
          <a:xfrm>
            <a:off x="899879" y="2514636"/>
            <a:ext cx="7315200" cy="2886944"/>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endParaRPr lang="en-US" sz="2400" b="1" dirty="0">
              <a:solidFill>
                <a:srgbClr val="000000"/>
              </a:solidFill>
              <a:latin typeface="Tahoma" pitchFamily="34" charset="0"/>
            </a:endParaRPr>
          </a:p>
          <a:p>
            <a:pPr algn="ctr">
              <a:lnSpc>
                <a:spcPct val="70000"/>
              </a:lnSpc>
            </a:pPr>
            <a:r>
              <a:rPr lang="en-US" sz="3200" b="1" dirty="0">
                <a:solidFill>
                  <a:srgbClr val="000000"/>
                </a:solidFill>
                <a:latin typeface="Tahoma" pitchFamily="34" charset="0"/>
              </a:rPr>
              <a:t>data gathering </a:t>
            </a:r>
            <a:r>
              <a:rPr lang="en-US" sz="3200" b="1" i="1" dirty="0">
                <a:solidFill>
                  <a:srgbClr val="000000"/>
                </a:solidFill>
                <a:latin typeface="Tahoma" pitchFamily="34" charset="0"/>
              </a:rPr>
              <a:t>technique  —</a:t>
            </a:r>
            <a:r>
              <a:rPr lang="en-US" sz="3200" b="1" dirty="0">
                <a:solidFill>
                  <a:srgbClr val="000000"/>
                </a:solidFill>
                <a:latin typeface="Tahoma" pitchFamily="34" charset="0"/>
              </a:rPr>
              <a:t> </a:t>
            </a:r>
            <a:br>
              <a:rPr lang="en-US" sz="3200" b="1" dirty="0">
                <a:solidFill>
                  <a:srgbClr val="000000"/>
                </a:solidFill>
                <a:latin typeface="Tahoma" pitchFamily="34" charset="0"/>
              </a:rPr>
            </a:br>
            <a:endParaRPr lang="en-US" sz="32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participant observation</a:t>
            </a:r>
          </a:p>
          <a:p>
            <a:pPr algn="ctr">
              <a:lnSpc>
                <a:spcPct val="70000"/>
              </a:lnSpc>
            </a:pPr>
            <a:endParaRPr lang="en-US" sz="2800" b="1" dirty="0">
              <a:solidFill>
                <a:srgbClr val="000000"/>
              </a:solidFill>
              <a:latin typeface="Tahoma" pitchFamily="34" charset="0"/>
            </a:endParaRPr>
          </a:p>
          <a:p>
            <a:pPr algn="ctr">
              <a:lnSpc>
                <a:spcPct val="70000"/>
              </a:lnSpc>
            </a:pPr>
            <a:r>
              <a:rPr lang="en-US" sz="2800" b="1" dirty="0">
                <a:solidFill>
                  <a:srgbClr val="000000"/>
                </a:solidFill>
                <a:latin typeface="Tahoma" pitchFamily="34" charset="0"/>
              </a:rPr>
              <a:t>(fieldwork)</a:t>
            </a:r>
          </a:p>
        </p:txBody>
      </p:sp>
    </p:spTree>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25"/>
            <a:ext cx="7498080" cy="4651723"/>
          </a:xfrm>
          <a:solidFill>
            <a:schemeClr val="bg1"/>
          </a:solidFill>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chemeClr val="accent1"/>
                </a:solidFill>
              </a:rPr>
              <a:t>technique</a:t>
            </a:r>
            <a:r>
              <a:rPr lang="en-US" sz="2400" b="1" dirty="0">
                <a:solidFill>
                  <a:schemeClr val="accent1"/>
                </a:solidFill>
              </a:rPr>
              <a:t>, involving </a:t>
            </a:r>
            <a:r>
              <a:rPr lang="en-US" sz="2400" b="1" dirty="0">
                <a:solidFill>
                  <a:srgbClr val="FF0000"/>
                </a:solidFill>
              </a:rPr>
              <a:t>“</a:t>
            </a:r>
            <a:r>
              <a:rPr lang="en-US" sz="2400" b="1" i="1" dirty="0">
                <a:solidFill>
                  <a:srgbClr val="FF0000"/>
                </a:solidFill>
              </a:rPr>
              <a:t>participant observation” </a:t>
            </a:r>
            <a:r>
              <a:rPr lang="en-US" sz="2400" b="1" i="1" dirty="0">
                <a:solidFill>
                  <a:schemeClr val="accent1"/>
                </a:solidFill>
              </a:rPr>
              <a:t>=</a:t>
            </a:r>
            <a:r>
              <a:rPr lang="en-US" sz="2400" b="1" dirty="0">
                <a:solidFill>
                  <a:schemeClr val="accent1"/>
                </a:solidFill>
              </a:rPr>
              <a:t> how you get information</a:t>
            </a:r>
            <a:endParaRPr lang="en-US" sz="2800" b="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tool</a:t>
            </a:r>
            <a:endParaRPr lang="en-US" sz="2400" b="1" dirty="0">
              <a:solidFill>
                <a:srgbClr val="BBE0E3"/>
              </a:solidFill>
              <a:latin typeface="Arial"/>
            </a:endParaRPr>
          </a:p>
        </p:txBody>
      </p:sp>
      <p:sp>
        <p:nvSpPr>
          <p:cNvPr id="6" name="Rectangle 5"/>
          <p:cNvSpPr/>
          <p:nvPr/>
        </p:nvSpPr>
        <p:spPr>
          <a:xfrm>
            <a:off x="904376" y="1865502"/>
            <a:ext cx="7315200" cy="3977640"/>
          </a:xfrm>
          <a:prstGeom prst="rect">
            <a:avLst/>
          </a:prstGeom>
          <a:solidFill>
            <a:schemeClr val="bg1"/>
          </a:solidFill>
          <a:ln w="76200">
            <a:solidFill>
              <a:srgbClr val="FFC000"/>
            </a:solidFill>
          </a:ln>
        </p:spPr>
        <p:txBody>
          <a:bodyPr wrap="square">
            <a:noAutofit/>
          </a:bodyPr>
          <a:lstStyle/>
          <a:p>
            <a:pPr algn="ctr"/>
            <a:endParaRPr lang="en-US" sz="2400" b="1" dirty="0">
              <a:solidFill>
                <a:srgbClr val="000000"/>
              </a:solidFill>
              <a:latin typeface="Arial" pitchFamily="34" charset="0"/>
            </a:endParaRPr>
          </a:p>
          <a:p>
            <a:pPr algn="ctr"/>
            <a:r>
              <a:rPr lang="en-US" sz="2800" b="1" dirty="0">
                <a:solidFill>
                  <a:srgbClr val="000000"/>
                </a:solidFill>
                <a:latin typeface="Arial" pitchFamily="34" charset="0"/>
              </a:rPr>
              <a:t>Anthropologists use other tools . . . like questionnaires, interview schedules, psychological tests, documentary filming . </a:t>
            </a:r>
            <a:r>
              <a:rPr lang="en-US" sz="3200" b="1" dirty="0">
                <a:solidFill>
                  <a:srgbClr val="000000"/>
                </a:solidFill>
                <a:latin typeface="Arial" pitchFamily="34" charset="0"/>
              </a:rPr>
              <a:t>. .</a:t>
            </a:r>
            <a:r>
              <a:rPr lang="en-US" sz="2800" b="1" dirty="0">
                <a:solidFill>
                  <a:srgbClr val="000000"/>
                </a:solidFill>
                <a:latin typeface="Arial" pitchFamily="34" charset="0"/>
              </a:rPr>
              <a:t> but </a:t>
            </a:r>
            <a:r>
              <a:rPr lang="en-US" sz="2800" b="1" dirty="0">
                <a:solidFill>
                  <a:srgbClr val="FF0000"/>
                </a:solidFill>
                <a:latin typeface="Arial" pitchFamily="34" charset="0"/>
              </a:rPr>
              <a:t>“participant observation” </a:t>
            </a:r>
            <a:r>
              <a:rPr lang="en-US" sz="2800" b="1" dirty="0">
                <a:solidFill>
                  <a:srgbClr val="000000"/>
                </a:solidFill>
                <a:latin typeface="Arial" pitchFamily="34" charset="0"/>
              </a:rPr>
              <a:t>is a characteristic technique use by anthropologists, especially cultural anthropologists (ethnologists)</a:t>
            </a:r>
            <a:endParaRPr lang="en-US" sz="2400" dirty="0">
              <a:solidFill>
                <a:srgbClr val="000000"/>
              </a:solidFill>
              <a:latin typeface="Arial" pitchFamily="34" charset="0"/>
            </a:endParaRPr>
          </a:p>
        </p:txBody>
      </p:sp>
    </p:spTree>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25"/>
            <a:ext cx="7498080" cy="4651723"/>
          </a:xfrm>
          <a:solidFill>
            <a:schemeClr val="bg1"/>
          </a:solidFill>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chemeClr val="accent1"/>
                </a:solidFill>
              </a:rPr>
              <a:t>technique</a:t>
            </a:r>
            <a:r>
              <a:rPr lang="en-US" sz="2400" b="1" dirty="0">
                <a:solidFill>
                  <a:schemeClr val="accent1"/>
                </a:solidFill>
              </a:rPr>
              <a:t>, involving </a:t>
            </a:r>
            <a:r>
              <a:rPr lang="en-US" sz="2400" b="1" dirty="0">
                <a:solidFill>
                  <a:srgbClr val="FF0000"/>
                </a:solidFill>
              </a:rPr>
              <a:t>“</a:t>
            </a:r>
            <a:r>
              <a:rPr lang="en-US" sz="2400" b="1" i="1" dirty="0">
                <a:solidFill>
                  <a:srgbClr val="FF0000"/>
                </a:solidFill>
              </a:rPr>
              <a:t>participant observation” </a:t>
            </a:r>
            <a:r>
              <a:rPr lang="en-US" sz="2400" b="1" i="1" dirty="0">
                <a:solidFill>
                  <a:schemeClr val="accent1"/>
                </a:solidFill>
              </a:rPr>
              <a:t>=</a:t>
            </a:r>
            <a:r>
              <a:rPr lang="en-US" sz="2400" b="1" dirty="0">
                <a:solidFill>
                  <a:schemeClr val="accent1"/>
                </a:solidFill>
              </a:rPr>
              <a:t> how you get information</a:t>
            </a:r>
            <a:endParaRPr lang="en-US" sz="2800" b="1" dirty="0">
              <a:solidFill>
                <a:schemeClr val="accent1"/>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BBE0E3"/>
                </a:solidFill>
                <a:latin typeface="Arial"/>
              </a:rPr>
              <a:t>= tool</a:t>
            </a:r>
            <a:endParaRPr lang="en-US" sz="2400" b="1" dirty="0">
              <a:solidFill>
                <a:srgbClr val="BBE0E3"/>
              </a:solidFill>
              <a:latin typeface="Arial"/>
            </a:endParaRPr>
          </a:p>
        </p:txBody>
      </p:sp>
      <p:sp>
        <p:nvSpPr>
          <p:cNvPr id="6" name="Rectangle 5"/>
          <p:cNvSpPr/>
          <p:nvPr/>
        </p:nvSpPr>
        <p:spPr>
          <a:xfrm>
            <a:off x="904376" y="1850987"/>
            <a:ext cx="7315200" cy="3998269"/>
          </a:xfrm>
          <a:prstGeom prst="rect">
            <a:avLst/>
          </a:prstGeom>
          <a:solidFill>
            <a:schemeClr val="bg1"/>
          </a:solidFill>
          <a:ln w="76200">
            <a:solidFill>
              <a:srgbClr val="FFC000"/>
            </a:solidFill>
          </a:ln>
        </p:spPr>
        <p:txBody>
          <a:bodyPr wrap="square">
            <a:noAutofit/>
          </a:bodyPr>
          <a:lstStyle/>
          <a:p>
            <a:pPr algn="ctr"/>
            <a:endParaRPr lang="en-US" sz="2400" b="1" dirty="0">
              <a:solidFill>
                <a:srgbClr val="BBE0E3"/>
              </a:solidFill>
              <a:latin typeface="Arial" pitchFamily="34" charset="0"/>
            </a:endParaRPr>
          </a:p>
          <a:p>
            <a:pPr algn="ctr"/>
            <a:r>
              <a:rPr lang="en-US" sz="2800" b="1" dirty="0">
                <a:solidFill>
                  <a:srgbClr val="BBE0E3"/>
                </a:solidFill>
                <a:latin typeface="Arial" pitchFamily="34" charset="0"/>
              </a:rPr>
              <a:t>Anthropologists use other tools . . . like questionnaires, interview schedules, psychological tests, documentary filming . </a:t>
            </a:r>
            <a:r>
              <a:rPr lang="en-US" sz="3200" b="1" dirty="0">
                <a:solidFill>
                  <a:srgbClr val="BBE0E3"/>
                </a:solidFill>
                <a:latin typeface="Arial" pitchFamily="34" charset="0"/>
              </a:rPr>
              <a:t>. .</a:t>
            </a:r>
            <a:r>
              <a:rPr lang="en-US" sz="2800" b="1" dirty="0">
                <a:solidFill>
                  <a:srgbClr val="BBE0E3"/>
                </a:solidFill>
                <a:latin typeface="Arial" pitchFamily="34" charset="0"/>
              </a:rPr>
              <a:t> but “participant observation” is a characteristic technique use by anthropologists, especially </a:t>
            </a:r>
            <a:r>
              <a:rPr lang="en-US" sz="2800" b="1" dirty="0">
                <a:solidFill>
                  <a:srgbClr val="000000"/>
                </a:solidFill>
                <a:latin typeface="Arial" pitchFamily="34" charset="0"/>
              </a:rPr>
              <a:t>cultural anthropologists</a:t>
            </a:r>
            <a:r>
              <a:rPr lang="en-US" sz="2800" b="1" dirty="0">
                <a:solidFill>
                  <a:srgbClr val="BBE0E3"/>
                </a:solidFill>
                <a:latin typeface="Arial" pitchFamily="34" charset="0"/>
              </a:rPr>
              <a:t> </a:t>
            </a:r>
            <a:r>
              <a:rPr lang="en-US" sz="3600" b="1" dirty="0">
                <a:solidFill>
                  <a:srgbClr val="000000"/>
                </a:solidFill>
                <a:latin typeface="Arial" pitchFamily="34" charset="0"/>
              </a:rPr>
              <a:t>(</a:t>
            </a:r>
            <a:r>
              <a:rPr lang="en-US" sz="3600" b="1" dirty="0">
                <a:solidFill>
                  <a:srgbClr val="FF0000"/>
                </a:solidFill>
                <a:latin typeface="Arial" pitchFamily="34" charset="0"/>
              </a:rPr>
              <a:t>ethnologists</a:t>
            </a:r>
            <a:r>
              <a:rPr lang="en-US" sz="3600" b="1" dirty="0">
                <a:solidFill>
                  <a:srgbClr val="000000"/>
                </a:solidFill>
                <a:latin typeface="Arial" pitchFamily="34" charset="0"/>
              </a:rPr>
              <a:t>)</a:t>
            </a:r>
            <a:endParaRPr lang="en-US" sz="2800" b="1" dirty="0">
              <a:solidFill>
                <a:srgbClr val="000000"/>
              </a:solidFill>
              <a:latin typeface="Arial" pitchFamily="34" charset="0"/>
            </a:endParaRPr>
          </a:p>
          <a:p>
            <a:pPr algn="ctr"/>
            <a:endParaRPr lang="en-US" sz="2400" b="1" dirty="0">
              <a:solidFill>
                <a:srgbClr val="000000"/>
              </a:solidFill>
              <a:latin typeface="Arial" pitchFamily="34" charset="0"/>
            </a:endParaRPr>
          </a:p>
          <a:p>
            <a:pPr algn="ctr"/>
            <a:endParaRPr lang="en-US" sz="2400" dirty="0">
              <a:solidFill>
                <a:srgbClr val="000000"/>
              </a:solidFill>
              <a:latin typeface="Arial" pitchFamily="34" charset="0"/>
            </a:endParaRPr>
          </a:p>
        </p:txBody>
      </p:sp>
      <p:sp>
        <p:nvSpPr>
          <p:cNvPr id="7" name="TextBox 6"/>
          <p:cNvSpPr txBox="1">
            <a:spLocks noChangeArrowheads="1"/>
          </p:cNvSpPr>
          <p:nvPr/>
        </p:nvSpPr>
        <p:spPr bwMode="auto">
          <a:xfrm>
            <a:off x="3502251" y="4276521"/>
            <a:ext cx="1620957" cy="646331"/>
          </a:xfrm>
          <a:prstGeom prst="rect">
            <a:avLst/>
          </a:prstGeom>
          <a:solidFill>
            <a:schemeClr val="bg1"/>
          </a:solidFill>
          <a:ln w="9525">
            <a:noFill/>
            <a:miter lim="800000"/>
            <a:headEnd/>
            <a:tailEnd/>
          </a:ln>
        </p:spPr>
        <p:txBody>
          <a:bodyPr wrap="none">
            <a:spAutoFit/>
          </a:bodyPr>
          <a:lstStyle/>
          <a:p>
            <a:r>
              <a:rPr lang="en-US" sz="3600" b="1" dirty="0">
                <a:solidFill>
                  <a:srgbClr val="000000"/>
                </a:solidFill>
                <a:latin typeface="Arial"/>
              </a:rPr>
              <a:t>NOTE:</a:t>
            </a:r>
            <a:endParaRPr lang="en-US" sz="2000" b="1" dirty="0">
              <a:solidFill>
                <a:srgbClr val="000000"/>
              </a:solidFill>
              <a:latin typeface="Arial"/>
            </a:endParaRPr>
          </a:p>
        </p:txBody>
      </p:sp>
    </p:spTree>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15"/>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15"/>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a:t>
            </a:r>
            <a:r>
              <a:rPr lang="en-US" sz="4000" b="1" i="1" dirty="0">
                <a:solidFill>
                  <a:srgbClr val="FF0000"/>
                </a:solidFill>
              </a:rPr>
              <a:t>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i="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 Characteristics</a:t>
            </a:r>
          </a:p>
        </p:txBody>
      </p:sp>
      <p:sp>
        <p:nvSpPr>
          <p:cNvPr id="5" name="TextBox 6"/>
          <p:cNvSpPr txBox="1">
            <a:spLocks noChangeArrowheads="1"/>
          </p:cNvSpPr>
          <p:nvPr/>
        </p:nvSpPr>
        <p:spPr bwMode="auto">
          <a:xfrm>
            <a:off x="4673391" y="3294948"/>
            <a:ext cx="3219151"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pitchFamily="34" charset="0"/>
              </a:rPr>
              <a:t>  = approach</a:t>
            </a:r>
          </a:p>
        </p:txBody>
      </p:sp>
      <p:sp>
        <p:nvSpPr>
          <p:cNvPr id="10" name="TextBox 9"/>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11" name="Rectangle 10"/>
          <p:cNvSpPr/>
          <p:nvPr/>
        </p:nvSpPr>
        <p:spPr>
          <a:xfrm>
            <a:off x="4136571" y="4028142"/>
            <a:ext cx="4174699" cy="461665"/>
          </a:xfrm>
          <a:prstGeom prst="rect">
            <a:avLst/>
          </a:prstGeom>
          <a:solidFill>
            <a:schemeClr val="bg1"/>
          </a:solidFill>
        </p:spPr>
        <p:txBody>
          <a:bodyPr wrap="square">
            <a:spAutoFit/>
          </a:bodyPr>
          <a:lstStyle/>
          <a:p>
            <a:pPr algn="r"/>
            <a:r>
              <a:rPr lang="en-US" sz="2400" b="1" dirty="0">
                <a:solidFill>
                  <a:srgbClr val="000000"/>
                </a:solidFill>
                <a:latin typeface="Arial" pitchFamily="34" charset="0"/>
              </a:rPr>
              <a:t>how you use information</a:t>
            </a:r>
            <a:endParaRPr lang="en-US" sz="2400" dirty="0">
              <a:solidFill>
                <a:srgbClr val="000000"/>
              </a:solidFill>
              <a:latin typeface="Arial" pitchFamily="34" charset="0"/>
            </a:endParaRPr>
          </a:p>
        </p:txBody>
      </p:sp>
      <p:sp>
        <p:nvSpPr>
          <p:cNvPr id="12" name="Up-Down Arrow 11"/>
          <p:cNvSpPr/>
          <p:nvPr/>
        </p:nvSpPr>
        <p:spPr bwMode="auto">
          <a:xfrm rot="1880826">
            <a:off x="3919645" y="3222804"/>
            <a:ext cx="406400" cy="2552764"/>
          </a:xfrm>
          <a:prstGeom prst="upDownArrow">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en-US">
              <a:solidFill>
                <a:srgbClr val="000000"/>
              </a:solidFill>
            </a:endParaRPr>
          </a:p>
        </p:txBody>
      </p:sp>
    </p:spTree>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25"/>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Tree>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125"/>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899879" y="2848460"/>
            <a:ext cx="73152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lnSpc>
                <a:spcPct val="150000"/>
              </a:lnSpc>
            </a:pPr>
            <a:r>
              <a:rPr lang="en-US" sz="3200" b="1" dirty="0">
                <a:solidFill>
                  <a:srgbClr val="000000"/>
                </a:solidFill>
                <a:latin typeface="Tahoma" pitchFamily="34" charset="0"/>
              </a:rPr>
              <a:t>other tools include </a:t>
            </a:r>
          </a:p>
          <a:p>
            <a:pPr algn="ctr">
              <a:lnSpc>
                <a:spcPct val="150000"/>
              </a:lnSpc>
            </a:pPr>
            <a:r>
              <a:rPr lang="en-US" sz="3200" b="1" dirty="0">
                <a:solidFill>
                  <a:srgbClr val="000000"/>
                </a:solidFill>
                <a:latin typeface="Tahoma" pitchFamily="34" charset="0"/>
              </a:rPr>
              <a:t>things like . . .</a:t>
            </a:r>
            <a:endParaRPr lang="en-US" sz="2800" b="1" dirty="0">
              <a:solidFill>
                <a:srgbClr val="000000"/>
              </a:solidFill>
              <a:latin typeface="Tahoma"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2" name="Right Arrow 1"/>
          <p:cNvSpPr/>
          <p:nvPr/>
        </p:nvSpPr>
        <p:spPr bwMode="auto">
          <a:xfrm>
            <a:off x="2704706" y="3137834"/>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3384362"/>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857023" y="1887095"/>
            <a:ext cx="7498080" cy="4651723"/>
          </a:xfrm>
        </p:spPr>
        <p:txBody>
          <a:bodyPr wrap="square">
            <a:spAutoFit/>
          </a:bodyPr>
          <a:lstStyle/>
          <a:p>
            <a:pPr marL="566738" indent="-566738" eaLnBrk="1" hangingPunct="1">
              <a:buNone/>
              <a:tabLst>
                <a:tab pos="0" algn="l"/>
              </a:tabLst>
              <a:defRPr/>
            </a:pPr>
            <a:r>
              <a:rPr lang="en-US" sz="2400" b="1" dirty="0">
                <a:solidFill>
                  <a:schemeClr val="accent1"/>
                </a:solidFill>
              </a:rPr>
              <a:t>1.</a:t>
            </a:r>
            <a:r>
              <a:rPr lang="en-US" sz="2800" b="1" dirty="0">
                <a:solidFill>
                  <a:schemeClr val="accent1"/>
                </a:solidFill>
              </a:rPr>
              <a:t>	</a:t>
            </a:r>
            <a:r>
              <a:rPr lang="en-US" sz="4000" b="1" i="1" dirty="0">
                <a:solidFill>
                  <a:schemeClr val="accent1"/>
                </a:solidFill>
              </a:rPr>
              <a:t>culture</a:t>
            </a:r>
            <a:r>
              <a:rPr lang="en-US" sz="4000" b="1" dirty="0">
                <a:solidFill>
                  <a:schemeClr val="accent1"/>
                </a:solidFill>
              </a:rPr>
              <a:t> </a:t>
            </a:r>
            <a:r>
              <a:rPr lang="en-US" sz="2400" b="1" dirty="0">
                <a:solidFill>
                  <a:schemeClr val="accent1"/>
                </a:solidFill>
              </a:rPr>
              <a:t>as a primary </a:t>
            </a:r>
            <a:r>
              <a:rPr lang="en-US" sz="2400" b="1" i="1" dirty="0">
                <a:solidFill>
                  <a:schemeClr val="accent1"/>
                </a:solidFill>
              </a:rPr>
              <a:t>concept</a:t>
            </a:r>
            <a:endParaRPr lang="en-US" sz="2800" b="1" i="1" dirty="0">
              <a:solidFill>
                <a:schemeClr val="accent1"/>
              </a:solidFill>
            </a:endParaRPr>
          </a:p>
          <a:p>
            <a:pPr marL="566738" indent="-566738" eaLnBrk="1" hangingPunct="1">
              <a:lnSpc>
                <a:spcPct val="0"/>
              </a:lnSpc>
              <a:buFont typeface="Wingdings" pitchFamily="2" charset="2"/>
              <a:buNone/>
              <a:tabLst>
                <a:tab pos="0" algn="l"/>
              </a:tabLst>
              <a:defRPr/>
            </a:pP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2.</a:t>
            </a:r>
            <a:r>
              <a:rPr lang="en-US" b="1" dirty="0">
                <a:solidFill>
                  <a:schemeClr val="accent1"/>
                </a:solidFill>
              </a:rPr>
              <a:t>	</a:t>
            </a:r>
            <a:r>
              <a:rPr lang="en-US" sz="4000" b="1" i="1" dirty="0">
                <a:solidFill>
                  <a:schemeClr val="accent1"/>
                </a:solidFill>
              </a:rPr>
              <a:t>comparative method</a:t>
            </a:r>
            <a:r>
              <a:rPr lang="en-US" sz="4000" b="1" dirty="0">
                <a:solidFill>
                  <a:schemeClr val="accent1"/>
                </a:solidFill>
              </a:rPr>
              <a:t> </a:t>
            </a:r>
            <a:r>
              <a:rPr lang="en-US" sz="2400" b="1" dirty="0">
                <a:solidFill>
                  <a:schemeClr val="accent1"/>
                </a:solidFill>
              </a:rPr>
              <a:t>as major </a:t>
            </a:r>
            <a:r>
              <a:rPr lang="en-US" sz="2400" b="1" i="1" dirty="0">
                <a:solidFill>
                  <a:schemeClr val="accent1"/>
                </a:solidFill>
              </a:rPr>
              <a:t>approach</a:t>
            </a:r>
            <a:r>
              <a:rPr lang="en-US" sz="2400" b="1" dirty="0">
                <a:solidFill>
                  <a:schemeClr val="accent1"/>
                </a:solidFill>
              </a:rPr>
              <a:t> to the study of human behavior</a:t>
            </a:r>
          </a:p>
          <a:p>
            <a:pPr marL="566738" indent="-566738" eaLnBrk="1" hangingPunct="1">
              <a:buNone/>
              <a:tabLst>
                <a:tab pos="0" algn="l"/>
              </a:tabLst>
              <a:defRPr/>
            </a:pPr>
            <a:r>
              <a:rPr lang="en-US" sz="2400" b="1" dirty="0">
                <a:solidFill>
                  <a:schemeClr val="accent1"/>
                </a:solidFill>
              </a:rPr>
              <a:t>3.</a:t>
            </a:r>
            <a:r>
              <a:rPr lang="en-US" b="1" dirty="0">
                <a:solidFill>
                  <a:schemeClr val="accent1"/>
                </a:solidFill>
              </a:rPr>
              <a:t>	</a:t>
            </a:r>
            <a:r>
              <a:rPr lang="en-US" sz="4000" b="1" i="1" dirty="0">
                <a:solidFill>
                  <a:schemeClr val="accent1"/>
                </a:solidFill>
              </a:rPr>
              <a:t>holism</a:t>
            </a:r>
            <a:r>
              <a:rPr lang="en-US" b="1" dirty="0">
                <a:solidFill>
                  <a:schemeClr val="accent1"/>
                </a:solidFill>
              </a:rPr>
              <a:t> </a:t>
            </a:r>
            <a:r>
              <a:rPr lang="en-US" sz="2400" b="1" dirty="0">
                <a:solidFill>
                  <a:schemeClr val="accent1"/>
                </a:solidFill>
              </a:rPr>
              <a:t>or the study of "humankind" as a whole, as a </a:t>
            </a:r>
            <a:r>
              <a:rPr lang="en-US" sz="2400" b="1" i="1" dirty="0">
                <a:solidFill>
                  <a:schemeClr val="accent1"/>
                </a:solidFill>
              </a:rPr>
              <a:t>primary theoretical goal</a:t>
            </a:r>
            <a:endParaRPr lang="en-US" sz="2800" b="1" dirty="0">
              <a:solidFill>
                <a:schemeClr val="accent1"/>
              </a:solidFill>
            </a:endParaRPr>
          </a:p>
          <a:p>
            <a:pPr marL="566738" indent="-566738" eaLnBrk="1" hangingPunct="1">
              <a:buNone/>
              <a:tabLst>
                <a:tab pos="0" algn="l"/>
              </a:tabLst>
              <a:defRPr/>
            </a:pPr>
            <a:r>
              <a:rPr lang="en-US" sz="2400" b="1" dirty="0">
                <a:solidFill>
                  <a:schemeClr val="accent1"/>
                </a:solidFill>
              </a:rPr>
              <a:t>4.</a:t>
            </a:r>
            <a:r>
              <a:rPr lang="en-US" b="1" dirty="0">
                <a:solidFill>
                  <a:schemeClr val="accent1"/>
                </a:solidFill>
              </a:rPr>
              <a:t>	</a:t>
            </a:r>
            <a:r>
              <a:rPr lang="en-US" sz="2400" b="1" dirty="0">
                <a:solidFill>
                  <a:schemeClr val="accent1"/>
                </a:solidFill>
              </a:rPr>
              <a:t>fieldwork</a:t>
            </a:r>
            <a:r>
              <a:rPr lang="en-US" b="1" dirty="0">
                <a:solidFill>
                  <a:srgbClr val="000000"/>
                </a:solidFill>
              </a:rPr>
              <a:t> </a:t>
            </a:r>
            <a:r>
              <a:rPr lang="en-US" sz="2400" b="1" dirty="0">
                <a:solidFill>
                  <a:schemeClr val="accent1"/>
                </a:solidFill>
              </a:rPr>
              <a:t>as a primary research </a:t>
            </a:r>
            <a:br>
              <a:rPr lang="en-US" sz="2400" b="1" dirty="0">
                <a:solidFill>
                  <a:schemeClr val="accent1"/>
                </a:solidFill>
              </a:rPr>
            </a:br>
            <a:r>
              <a:rPr lang="en-US" sz="4000" b="1" dirty="0">
                <a:solidFill>
                  <a:srgbClr val="FF0000"/>
                </a:solidFill>
              </a:rPr>
              <a:t>technique</a:t>
            </a:r>
            <a:r>
              <a:rPr lang="en-US" sz="2400" b="1" dirty="0">
                <a:solidFill>
                  <a:schemeClr val="accent1"/>
                </a:solidFill>
              </a:rPr>
              <a:t>, involving </a:t>
            </a:r>
            <a:r>
              <a:rPr lang="en-US" sz="2400" b="1" dirty="0">
                <a:solidFill>
                  <a:srgbClr val="000000"/>
                </a:solidFill>
              </a:rPr>
              <a:t>“</a:t>
            </a:r>
            <a:r>
              <a:rPr lang="en-US" sz="2400" b="1" i="1" dirty="0">
                <a:solidFill>
                  <a:srgbClr val="000000"/>
                </a:solidFill>
              </a:rPr>
              <a:t>participant observation” =</a:t>
            </a:r>
            <a:r>
              <a:rPr lang="en-US" sz="2400" b="1" dirty="0">
                <a:solidFill>
                  <a:srgbClr val="000000"/>
                </a:solidFill>
              </a:rPr>
              <a:t> how you get information</a:t>
            </a:r>
            <a:endParaRPr lang="en-US" sz="2800" b="1" dirty="0">
              <a:solidFill>
                <a:srgbClr val="000000"/>
              </a:solidFill>
            </a:endParaRPr>
          </a:p>
        </p:txBody>
      </p:sp>
      <p:sp>
        <p:nvSpPr>
          <p:cNvPr id="91139" name="Rectangle 2"/>
          <p:cNvSpPr txBox="1">
            <a:spLocks noChangeArrowheads="1"/>
          </p:cNvSpPr>
          <p:nvPr/>
        </p:nvSpPr>
        <p:spPr bwMode="auto">
          <a:xfrm>
            <a:off x="457200" y="826629"/>
            <a:ext cx="8229600" cy="1143000"/>
          </a:xfrm>
          <a:prstGeom prst="rect">
            <a:avLst/>
          </a:prstGeom>
          <a:noFill/>
          <a:ln w="9525">
            <a:noFill/>
            <a:miter lim="800000"/>
            <a:headEnd/>
            <a:tailEnd/>
          </a:ln>
        </p:spPr>
        <p:txBody>
          <a:bodyPr anchor="ctr"/>
          <a:lstStyle/>
          <a:p>
            <a:pPr algn="ctr"/>
            <a:r>
              <a:rPr lang="en-US" sz="4800" b="1" dirty="0">
                <a:solidFill>
                  <a:srgbClr val="BBE0E3"/>
                </a:solidFill>
                <a:latin typeface="Arial" pitchFamily="34" charset="0"/>
              </a:rPr>
              <a:t>Main</a:t>
            </a:r>
            <a:r>
              <a:rPr lang="en-US" sz="4800" b="1" dirty="0">
                <a:solidFill>
                  <a:srgbClr val="000000"/>
                </a:solidFill>
                <a:latin typeface="Arial" pitchFamily="34" charset="0"/>
              </a:rPr>
              <a:t> </a:t>
            </a:r>
            <a:r>
              <a:rPr lang="en-US" sz="4800" b="1" dirty="0">
                <a:solidFill>
                  <a:srgbClr val="BBE0E3"/>
                </a:solidFill>
                <a:latin typeface="Arial" pitchFamily="34" charset="0"/>
              </a:rPr>
              <a:t>Characteristics</a:t>
            </a:r>
          </a:p>
        </p:txBody>
      </p:sp>
      <p:sp>
        <p:nvSpPr>
          <p:cNvPr id="5" name="TextBox 4"/>
          <p:cNvSpPr txBox="1">
            <a:spLocks noChangeArrowheads="1"/>
          </p:cNvSpPr>
          <p:nvPr/>
        </p:nvSpPr>
        <p:spPr bwMode="auto">
          <a:xfrm>
            <a:off x="3883250" y="5362369"/>
            <a:ext cx="1566454" cy="707886"/>
          </a:xfrm>
          <a:prstGeom prst="rect">
            <a:avLst/>
          </a:prstGeom>
          <a:solidFill>
            <a:schemeClr val="bg1"/>
          </a:solidFill>
          <a:ln w="9525">
            <a:noFill/>
            <a:miter lim="800000"/>
            <a:headEnd/>
            <a:tailEnd/>
          </a:ln>
        </p:spPr>
        <p:txBody>
          <a:bodyPr wrap="none">
            <a:spAutoFit/>
          </a:bodyPr>
          <a:lstStyle/>
          <a:p>
            <a:r>
              <a:rPr lang="en-US" sz="4000" b="1" dirty="0">
                <a:solidFill>
                  <a:srgbClr val="FF0000"/>
                </a:solidFill>
                <a:latin typeface="Arial"/>
              </a:rPr>
              <a:t>= tool</a:t>
            </a:r>
            <a:endParaRPr lang="en-US" sz="2400" b="1" dirty="0">
              <a:solidFill>
                <a:srgbClr val="FF0000"/>
              </a:solidFill>
              <a:latin typeface="Arial"/>
            </a:endParaRPr>
          </a:p>
        </p:txBody>
      </p:sp>
      <p:sp>
        <p:nvSpPr>
          <p:cNvPr id="6" name="Text Box 4"/>
          <p:cNvSpPr txBox="1">
            <a:spLocks noChangeArrowheads="1"/>
          </p:cNvSpPr>
          <p:nvPr/>
        </p:nvSpPr>
        <p:spPr bwMode="auto">
          <a:xfrm>
            <a:off x="914393" y="1364334"/>
            <a:ext cx="7315200" cy="4124206"/>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231775" indent="-231775">
              <a:lnSpc>
                <a:spcPct val="150000"/>
              </a:lnSpc>
              <a:buFont typeface="Arial" pitchFamily="34" charset="0"/>
              <a:buChar char="•"/>
              <a:tabLst>
                <a:tab pos="231775" algn="l"/>
              </a:tabLst>
            </a:pPr>
            <a:r>
              <a:rPr lang="en-US" sz="2800" b="1" dirty="0">
                <a:solidFill>
                  <a:srgbClr val="000000"/>
                </a:solidFill>
                <a:latin typeface="Tahoma" pitchFamily="34" charset="0"/>
              </a:rPr>
              <a:t>questionnaires</a:t>
            </a:r>
          </a:p>
          <a:p>
            <a:pPr marL="231775" indent="-231775">
              <a:lnSpc>
                <a:spcPct val="150000"/>
              </a:lnSpc>
              <a:buFont typeface="Arial" pitchFamily="34" charset="0"/>
              <a:buChar char="•"/>
              <a:tabLst>
                <a:tab pos="231775" algn="l"/>
              </a:tabLst>
            </a:pPr>
            <a:endParaRPr lang="en-US" sz="2000" b="1"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interview schedules</a:t>
            </a:r>
            <a:endParaRPr lang="en-US" sz="2400" dirty="0">
              <a:solidFill>
                <a:srgbClr val="000000"/>
              </a:solidFill>
              <a:latin typeface="Tahoma" pitchFamily="34" charset="0"/>
            </a:endParaRPr>
          </a:p>
          <a:p>
            <a:pPr marL="231775" indent="-231775">
              <a:tabLst>
                <a:tab pos="231775" algn="l"/>
              </a:tabLst>
            </a:pPr>
            <a:endParaRPr lang="en-US" sz="2400"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videotaping</a:t>
            </a:r>
          </a:p>
          <a:p>
            <a:pPr marL="231775" indent="-231775">
              <a:buFont typeface="Arial" pitchFamily="34" charset="0"/>
              <a:buChar char="•"/>
              <a:tabLst>
                <a:tab pos="231775" algn="l"/>
              </a:tabLst>
            </a:pPr>
            <a:endParaRPr lang="en-US" sz="2800" b="1" dirty="0">
              <a:solidFill>
                <a:srgbClr val="000000"/>
              </a:solidFill>
              <a:latin typeface="Tahoma" pitchFamily="34" charset="0"/>
            </a:endParaRPr>
          </a:p>
          <a:p>
            <a:pPr marL="231775" indent="-231775">
              <a:buFont typeface="Arial" pitchFamily="34" charset="0"/>
              <a:buChar char="•"/>
              <a:tabLst>
                <a:tab pos="231775" algn="l"/>
              </a:tabLst>
            </a:pPr>
            <a:r>
              <a:rPr lang="en-US" sz="2800" b="1" dirty="0">
                <a:solidFill>
                  <a:srgbClr val="000000"/>
                </a:solidFill>
                <a:latin typeface="Tahoma" pitchFamily="34" charset="0"/>
              </a:rPr>
              <a:t>using “unobtrusive measures”</a:t>
            </a:r>
          </a:p>
        </p:txBody>
      </p:sp>
      <p:sp>
        <p:nvSpPr>
          <p:cNvPr id="7" name="Rectangle 6"/>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pitchFamily="34" charset="0"/>
              </a:rPr>
              <a:t>after Marion Nestle, </a:t>
            </a:r>
            <a:r>
              <a:rPr lang="en-US" sz="1200" i="1" dirty="0">
                <a:solidFill>
                  <a:srgbClr val="000000"/>
                </a:solidFill>
                <a:latin typeface="Arial" pitchFamily="34" charset="0"/>
              </a:rPr>
              <a:t>Food Politics, Rev. Ed., </a:t>
            </a:r>
            <a:r>
              <a:rPr lang="en-US" sz="1200" dirty="0">
                <a:solidFill>
                  <a:srgbClr val="000000"/>
                </a:solidFill>
                <a:latin typeface="Arial" pitchFamily="34" charset="0"/>
              </a:rPr>
              <a:t>2007,  pp. 401-405</a:t>
            </a:r>
          </a:p>
        </p:txBody>
      </p:sp>
    </p:spTree>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817382"/>
            <a:ext cx="6908800" cy="342401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Anthropologists often like to use a research “technique” based on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3600" b="1" i="0" u="none" strike="noStrike" kern="1200" cap="none" spc="0" normalizeH="0" baseline="0" noProof="0" dirty="0">
                <a:ln>
                  <a:noFill/>
                </a:ln>
                <a:solidFill>
                  <a:srgbClr val="FF0000"/>
                </a:solidFill>
                <a:effectLst/>
                <a:uLnTx/>
                <a:uFillTx/>
                <a:latin typeface="Arial" charset="0"/>
                <a:ea typeface="+mn-ea"/>
                <a:cs typeface="+mn-cs"/>
              </a:rPr>
              <a:t>“unobtrusive measures”</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 </a:t>
            </a:r>
          </a:p>
          <a:p>
            <a:pPr marL="0" marR="0" lvl="0" indent="0" algn="ctr" defTabSz="914400" rtl="0" eaLnBrk="0" fontAlgn="base" latinLnBrk="0" hangingPunct="0">
              <a:lnSpc>
                <a:spcPct val="100000"/>
              </a:lnSpc>
              <a:spcBef>
                <a:spcPct val="0"/>
              </a:spcBef>
              <a:spcAft>
                <a:spcPts val="50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2400" b="0" i="0" u="none" strike="noStrike" kern="1200" cap="none" spc="0" normalizeH="0" baseline="0" noProof="0" dirty="0">
                <a:ln>
                  <a:noFill/>
                </a:ln>
                <a:solidFill>
                  <a:srgbClr val="FFFFFF"/>
                </a:solidFill>
                <a:effectLst/>
                <a:uLnTx/>
                <a:uFillTx/>
                <a:latin typeface="Arial" charset="0"/>
                <a:ea typeface="+mn-ea"/>
                <a:cs typeface="+mn-cs"/>
              </a:rPr>
              <a:t>(either in the field or elsewhere)</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09112675"/>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899879" y="638635"/>
            <a:ext cx="7315200" cy="5555367"/>
          </a:xfrm>
          <a:prstGeom prst="rect">
            <a:avLst/>
          </a:prstGeom>
          <a:solidFill>
            <a:schemeClr val="bg1"/>
          </a:solidFill>
          <a:ln w="76200">
            <a:solidFill>
              <a:srgbClr val="FFC000"/>
            </a:solidFill>
            <a:miter lim="800000"/>
            <a:headEnd/>
            <a:tailEnd/>
          </a:ln>
        </p:spPr>
        <p:txBody>
          <a:bodyPr wrap="square" lIns="457200" tIns="457200" rIns="457200" bIns="228600">
            <a:spAutoFit/>
          </a:bodyPr>
          <a:lstStyle/>
          <a:p>
            <a:pPr marL="231775" lvl="1" indent="-231775" algn="ctr">
              <a:tabLst>
                <a:tab pos="231775" algn="l"/>
              </a:tabLst>
            </a:pPr>
            <a:r>
              <a:rPr lang="en-US" sz="3600" b="1" dirty="0">
                <a:solidFill>
                  <a:srgbClr val="000000"/>
                </a:solidFill>
                <a:latin typeface="Tahoma" pitchFamily="34" charset="0"/>
              </a:rPr>
              <a:t>“unobtrusive measures”</a:t>
            </a:r>
          </a:p>
          <a:p>
            <a:pPr marL="231775" lvl="1" indent="-231775">
              <a:buFont typeface="Arial" pitchFamily="34" charset="0"/>
              <a:buChar char="•"/>
              <a:tabLst>
                <a:tab pos="231775" algn="l"/>
              </a:tabLst>
            </a:pPr>
            <a:endParaRPr lang="en-US" sz="1600" b="1"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analysis of data available</a:t>
            </a:r>
            <a:endParaRPr lang="en-US" sz="2400" dirty="0">
              <a:solidFill>
                <a:srgbClr val="000000"/>
              </a:solidFill>
              <a:latin typeface="Tahoma" pitchFamily="34" charset="0"/>
            </a:endParaRPr>
          </a:p>
          <a:p>
            <a:pPr marL="688975" lvl="1" indent="-231775">
              <a:tabLst>
                <a:tab pos="231775" algn="l"/>
              </a:tabLst>
            </a:pPr>
            <a:endParaRPr lang="en-US" sz="1600"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supply data analysis</a:t>
            </a:r>
          </a:p>
          <a:p>
            <a:pPr marL="1146175" lvl="2" indent="-231775">
              <a:buFont typeface="Arial" pitchFamily="34" charset="0"/>
              <a:buChar char="•"/>
              <a:tabLst>
                <a:tab pos="231775" algn="l"/>
              </a:tabLst>
            </a:pPr>
            <a:r>
              <a:rPr lang="en-US" sz="2000" dirty="0">
                <a:solidFill>
                  <a:srgbClr val="000000"/>
                </a:solidFill>
                <a:latin typeface="Tahoma" pitchFamily="34" charset="0"/>
              </a:rPr>
              <a:t>(production + imported - exported)</a:t>
            </a:r>
          </a:p>
          <a:p>
            <a:pPr marL="1146175" lvl="2" indent="-231775">
              <a:buFont typeface="Arial" pitchFamily="34" charset="0"/>
              <a:buChar char="•"/>
              <a:tabLst>
                <a:tab pos="231775" algn="l"/>
              </a:tabLst>
            </a:pPr>
            <a:r>
              <a:rPr lang="en-US" sz="2000" dirty="0">
                <a:solidFill>
                  <a:srgbClr val="000000"/>
                </a:solidFill>
                <a:latin typeface="Tahoma" pitchFamily="34" charset="0"/>
              </a:rPr>
              <a:t>(goods </a:t>
            </a:r>
            <a:r>
              <a:rPr lang="en-US" sz="2000" i="1" dirty="0">
                <a:solidFill>
                  <a:srgbClr val="000000"/>
                </a:solidFill>
                <a:latin typeface="Tahoma" pitchFamily="34" charset="0"/>
              </a:rPr>
              <a:t>available</a:t>
            </a:r>
            <a:r>
              <a:rPr lang="en-US" sz="2000" dirty="0">
                <a:solidFill>
                  <a:srgbClr val="000000"/>
                </a:solidFill>
                <a:latin typeface="Tahoma" pitchFamily="34" charset="0"/>
              </a:rPr>
              <a:t> for consumption)</a:t>
            </a:r>
          </a:p>
          <a:p>
            <a:pPr marL="688975" lvl="1" indent="-231775">
              <a:tabLst>
                <a:tab pos="231775" algn="l"/>
              </a:tabLst>
            </a:pPr>
            <a:endParaRPr lang="en-US" sz="1600"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composition analysis . . .</a:t>
            </a:r>
          </a:p>
          <a:p>
            <a:pPr marL="688975" lvl="1" indent="-231775">
              <a:buFont typeface="Arial" pitchFamily="34" charset="0"/>
              <a:buChar char="•"/>
              <a:tabLst>
                <a:tab pos="231775" algn="l"/>
              </a:tabLst>
            </a:pPr>
            <a:endParaRPr lang="en-US" sz="1200" b="1"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analysis of video and photographic materials</a:t>
            </a:r>
          </a:p>
          <a:p>
            <a:pPr marL="688975" lvl="1" indent="-231775">
              <a:buFont typeface="Arial" pitchFamily="34" charset="0"/>
              <a:buChar char="•"/>
              <a:tabLst>
                <a:tab pos="231775" algn="l"/>
              </a:tabLst>
            </a:pPr>
            <a:endParaRPr lang="en-US" sz="1200" b="1" dirty="0">
              <a:solidFill>
                <a:srgbClr val="000000"/>
              </a:solidFill>
              <a:latin typeface="Tahoma" pitchFamily="34" charset="0"/>
            </a:endParaRPr>
          </a:p>
          <a:p>
            <a:pPr marL="688975" lvl="1" indent="-231775">
              <a:buFont typeface="Arial" pitchFamily="34" charset="0"/>
              <a:buChar char="•"/>
              <a:tabLst>
                <a:tab pos="231775" algn="l"/>
              </a:tabLst>
            </a:pPr>
            <a:r>
              <a:rPr lang="en-US" sz="2800" b="1" dirty="0">
                <a:solidFill>
                  <a:srgbClr val="000000"/>
                </a:solidFill>
                <a:latin typeface="Tahoma" pitchFamily="34" charset="0"/>
              </a:rPr>
              <a:t>analysis of cultural artifacts</a:t>
            </a:r>
            <a:endParaRPr lang="en-US" sz="2800" dirty="0">
              <a:solidFill>
                <a:srgbClr val="000000"/>
              </a:solidFill>
              <a:latin typeface="Tahoma" pitchFamily="34" charset="0"/>
            </a:endParaRPr>
          </a:p>
        </p:txBody>
      </p:sp>
    </p:spTree>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3226157"/>
            <a:ext cx="6908800" cy="1882567"/>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600" b="1" dirty="0">
                <a:solidFill>
                  <a:srgbClr val="FFFFFF"/>
                </a:solidFill>
              </a:rPr>
              <a:t>But most of all (generally)</a:t>
            </a:r>
          </a:p>
          <a:p>
            <a:pPr algn="ctr" eaLnBrk="0" hangingPunct="0">
              <a:spcAft>
                <a:spcPts val="500"/>
              </a:spcAft>
            </a:pPr>
            <a:r>
              <a:rPr kumimoji="1" lang="en-US" sz="3600" b="1" dirty="0">
                <a:solidFill>
                  <a:srgbClr val="FFFFFF"/>
                </a:solidFill>
              </a:rPr>
              <a:t>Anthropologists </a:t>
            </a:r>
          </a:p>
          <a:p>
            <a:pPr algn="ctr" eaLnBrk="0" hangingPunct="0">
              <a:spcAft>
                <a:spcPts val="500"/>
              </a:spcAft>
            </a:pPr>
            <a:r>
              <a:rPr kumimoji="1" lang="en-US" sz="3600" b="1" dirty="0">
                <a:solidFill>
                  <a:srgbClr val="FFFFFF"/>
                </a:solidFill>
              </a:rPr>
              <a:t>LOVE . . .</a:t>
            </a:r>
          </a:p>
        </p:txBody>
      </p:sp>
    </p:spTree>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13242"/>
            <a:ext cx="7639045" cy="3592394"/>
          </a:xfrm>
        </p:spPr>
        <p:txBody>
          <a:bodyPr wrap="square">
            <a:spAutoFit/>
          </a:bodyPr>
          <a:lstStyle/>
          <a:p>
            <a:pPr marL="457200" indent="-457200" eaLnBrk="1" hangingPunct="1">
              <a:buNone/>
              <a:tabLst>
                <a:tab pos="457200" algn="l"/>
              </a:tabLst>
            </a:pPr>
            <a:r>
              <a:rPr lang="en-US" sz="2400" b="1" dirty="0">
                <a:solidFill>
                  <a:schemeClr val="bg1">
                    <a:lumMod val="65000"/>
                  </a:schemeClr>
                </a:solidFill>
              </a:rPr>
              <a:t>1.	</a:t>
            </a:r>
            <a:r>
              <a:rPr lang="en-US" sz="1800" dirty="0">
                <a:solidFill>
                  <a:schemeClr val="bg1">
                    <a:lumMod val="65000"/>
                  </a:schemeClr>
                </a:solidFill>
              </a:rPr>
              <a:t>the</a:t>
            </a:r>
            <a:r>
              <a:rPr lang="en-US" sz="2400" dirty="0">
                <a:solidFill>
                  <a:schemeClr val="bg1">
                    <a:lumMod val="65000"/>
                  </a:schemeClr>
                </a:solidFill>
              </a:rPr>
              <a:t> </a:t>
            </a:r>
            <a:r>
              <a:rPr lang="en-US" sz="2400" b="1" dirty="0">
                <a:solidFill>
                  <a:schemeClr val="bg1">
                    <a:lumMod val="65000"/>
                  </a:schemeClr>
                </a:solidFill>
              </a:rPr>
              <a:t>four fields </a:t>
            </a:r>
            <a:r>
              <a:rPr lang="en-US" sz="1800" dirty="0">
                <a:solidFill>
                  <a:schemeClr val="bg1">
                    <a:lumMod val="65000"/>
                  </a:schemeClr>
                </a:solidFill>
              </a:rPr>
              <a:t>of general anthropology</a:t>
            </a:r>
            <a:endParaRPr lang="en-US" sz="2400" b="1" dirty="0">
              <a:solidFill>
                <a:schemeClr val="bg1">
                  <a:lumMod val="65000"/>
                </a:schemeClr>
              </a:solidFill>
            </a:endParaRPr>
          </a:p>
          <a:p>
            <a:pPr eaLnBrk="1" hangingPunct="1">
              <a:lnSpc>
                <a:spcPct val="0"/>
              </a:lnSpc>
              <a:buFont typeface="Wingdings" pitchFamily="2" charset="2"/>
              <a:buNone/>
              <a:tabLst>
                <a:tab pos="0" algn="l"/>
              </a:tabLst>
            </a:pPr>
            <a:endParaRPr lang="en-US" sz="2400" b="1"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culture </a:t>
            </a:r>
            <a:r>
              <a:rPr lang="en-US" sz="1600" dirty="0">
                <a:solidFill>
                  <a:schemeClr val="bg1">
                    <a:lumMod val="65000"/>
                  </a:schemeClr>
                </a:solidFill>
              </a:rPr>
              <a:t>as a primary concept</a:t>
            </a:r>
            <a:endParaRPr lang="en-US" sz="2400" dirty="0">
              <a:solidFill>
                <a:schemeClr val="bg1">
                  <a:lumMod val="65000"/>
                </a:schemeClr>
              </a:solidFill>
            </a:endParaRPr>
          </a:p>
          <a:p>
            <a:pPr marL="457200" indent="-457200" eaLnBrk="1" hangingPunct="1">
              <a:buAutoNum type="arabicPeriod" startAt="2"/>
              <a:tabLst>
                <a:tab pos="0" algn="l"/>
                <a:tab pos="457200" algn="l"/>
              </a:tabLst>
            </a:pPr>
            <a:r>
              <a:rPr lang="en-US" sz="2400" b="1" dirty="0">
                <a:solidFill>
                  <a:schemeClr val="bg1">
                    <a:lumMod val="65000"/>
                  </a:schemeClr>
                </a:solidFill>
              </a:rPr>
              <a:t>comparative method</a:t>
            </a:r>
            <a:r>
              <a:rPr lang="en-US" sz="2400" dirty="0">
                <a:solidFill>
                  <a:schemeClr val="bg1">
                    <a:lumMod val="65000"/>
                  </a:schemeClr>
                </a:solidFill>
              </a:rPr>
              <a:t> </a:t>
            </a:r>
            <a:r>
              <a:rPr lang="en-US" sz="1800" dirty="0">
                <a:solidFill>
                  <a:schemeClr val="bg1">
                    <a:lumMod val="65000"/>
                  </a:schemeClr>
                </a:solidFill>
              </a:rPr>
              <a:t>as major approach</a:t>
            </a:r>
            <a:endParaRPr lang="en-US" sz="2400" dirty="0">
              <a:solidFill>
                <a:schemeClr val="bg1">
                  <a:lumMod val="65000"/>
                </a:schemeClr>
              </a:solidFill>
            </a:endParaRPr>
          </a:p>
          <a:p>
            <a:pPr marL="457200" indent="-457200" eaLnBrk="1" hangingPunct="1">
              <a:buAutoNum type="arabicPeriod" startAt="2"/>
              <a:tabLst>
                <a:tab pos="0" algn="l"/>
              </a:tabLst>
            </a:pPr>
            <a:r>
              <a:rPr lang="en-US" sz="2400" b="1" dirty="0">
                <a:solidFill>
                  <a:schemeClr val="bg1">
                    <a:lumMod val="65000"/>
                  </a:schemeClr>
                </a:solidFill>
              </a:rPr>
              <a:t>holism</a:t>
            </a:r>
            <a:r>
              <a:rPr lang="en-US" sz="2400" dirty="0">
                <a:solidFill>
                  <a:schemeClr val="bg1">
                    <a:lumMod val="65000"/>
                  </a:schemeClr>
                </a:solidFill>
              </a:rPr>
              <a:t> </a:t>
            </a:r>
            <a:r>
              <a:rPr lang="en-US" sz="1800" dirty="0">
                <a:solidFill>
                  <a:schemeClr val="bg1">
                    <a:lumMod val="65000"/>
                  </a:schemeClr>
                </a:solidFill>
              </a:rPr>
              <a:t>as a primary theoretical goal</a:t>
            </a:r>
            <a:endParaRPr lang="en-US" sz="2400" dirty="0">
              <a:solidFill>
                <a:schemeClr val="bg1">
                  <a:lumMod val="65000"/>
                </a:schemeClr>
              </a:solidFill>
            </a:endParaRPr>
          </a:p>
          <a:p>
            <a:pPr marL="457200" indent="-457200" eaLnBrk="1" hangingPunct="1">
              <a:buAutoNum type="arabicPeriod" startAt="2"/>
              <a:tabLst>
                <a:tab pos="457200" algn="l"/>
              </a:tabLst>
            </a:pPr>
            <a:r>
              <a:rPr lang="en-US" sz="4000" b="1" dirty="0">
                <a:solidFill>
                  <a:srgbClr val="000000"/>
                </a:solidFill>
              </a:rPr>
              <a:t>fieldwork</a:t>
            </a:r>
            <a:r>
              <a:rPr lang="en-US" sz="4000" dirty="0">
                <a:solidFill>
                  <a:srgbClr val="000000"/>
                </a:solidFill>
              </a:rPr>
              <a:t> </a:t>
            </a:r>
            <a:br>
              <a:rPr lang="en-US" sz="4000" dirty="0">
                <a:solidFill>
                  <a:srgbClr val="000000"/>
                </a:solidFill>
              </a:rPr>
            </a:br>
            <a:r>
              <a:rPr lang="en-US" sz="2400" dirty="0">
                <a:solidFill>
                  <a:schemeClr val="bg1">
                    <a:lumMod val="85000"/>
                  </a:schemeClr>
                </a:solidFill>
              </a:rPr>
              <a:t>as a primary research technique -- </a:t>
            </a:r>
            <a:br>
              <a:rPr lang="en-US" sz="2400" dirty="0">
                <a:solidFill>
                  <a:schemeClr val="bg1">
                    <a:lumMod val="85000"/>
                  </a:schemeClr>
                </a:solidFill>
              </a:rPr>
            </a:br>
            <a:r>
              <a:rPr lang="en-US" sz="2400" dirty="0">
                <a:solidFill>
                  <a:schemeClr val="bg1">
                    <a:lumMod val="85000"/>
                  </a:schemeClr>
                </a:solidFill>
              </a:rPr>
              <a:t>involving </a:t>
            </a:r>
            <a:r>
              <a:rPr lang="en-US" dirty="0">
                <a:solidFill>
                  <a:srgbClr val="000000"/>
                </a:solidFill>
              </a:rPr>
              <a:t>“</a:t>
            </a:r>
            <a:r>
              <a:rPr lang="en-US" sz="3600" b="1" dirty="0">
                <a:solidFill>
                  <a:srgbClr val="FF0000"/>
                </a:solidFill>
              </a:rPr>
              <a:t>participant observation”</a:t>
            </a:r>
            <a:endParaRPr lang="en-US" sz="4400" b="1" dirty="0">
              <a:solidFill>
                <a:srgbClr val="FF0000"/>
              </a:solidFill>
            </a:endParaRPr>
          </a:p>
        </p:txBody>
      </p:sp>
      <p:sp>
        <p:nvSpPr>
          <p:cNvPr id="530434" name="Rectangle 2"/>
          <p:cNvSpPr txBox="1">
            <a:spLocks noChangeArrowheads="1"/>
          </p:cNvSpPr>
          <p:nvPr/>
        </p:nvSpPr>
        <p:spPr bwMode="auto">
          <a:xfrm>
            <a:off x="457200" y="1504950"/>
            <a:ext cx="8229600" cy="1494972"/>
          </a:xfrm>
          <a:prstGeom prst="rect">
            <a:avLst/>
          </a:prstGeom>
          <a:noFill/>
          <a:ln w="9525">
            <a:noFill/>
            <a:miter lim="800000"/>
            <a:headEnd/>
            <a:tailEnd/>
          </a:ln>
        </p:spPr>
        <p:txBody>
          <a:bodyPr anchor="ctr"/>
          <a:lstStyle/>
          <a:p>
            <a:pPr algn="ctr"/>
            <a:r>
              <a:rPr lang="en-US" sz="2800" b="1" dirty="0">
                <a:solidFill>
                  <a:srgbClr val="000000"/>
                </a:solidFill>
              </a:rPr>
              <a:t> </a:t>
            </a:r>
            <a:r>
              <a:rPr lang="en-US" sz="3200" b="1" dirty="0">
                <a:solidFill>
                  <a:srgbClr val="000000"/>
                </a:solidFill>
                <a:latin typeface="Arial" pitchFamily="34" charset="0"/>
              </a:rPr>
              <a:t>Main Characteristics of Anthropology</a:t>
            </a:r>
            <a:endParaRPr lang="en-US" sz="3200" b="1" dirty="0">
              <a:solidFill>
                <a:srgbClr val="000000"/>
              </a:solidFill>
            </a:endParaRPr>
          </a:p>
        </p:txBody>
      </p:sp>
    </p:spTree>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1422063"/>
            <a:ext cx="6908800" cy="4652556"/>
          </a:xfrm>
          <a:prstGeom prst="rect">
            <a:avLst/>
          </a:prstGeom>
          <a:noFill/>
          <a:ln w="28575">
            <a:noFill/>
            <a:miter lim="800000"/>
            <a:headEnd/>
            <a:tailEnd/>
          </a:ln>
        </p:spPr>
        <p:txBody>
          <a:bodyPr wrap="square" anchor="ctr">
            <a:spAutoFit/>
          </a:bodyPr>
          <a:lstStyle/>
          <a:p>
            <a:pPr algn="ctr" eaLnBrk="0" hangingPunct="0">
              <a:spcAft>
                <a:spcPts val="500"/>
              </a:spcAft>
            </a:pPr>
            <a:r>
              <a:rPr kumimoji="1" lang="en-US" sz="3200" b="1" dirty="0">
                <a:solidFill>
                  <a:srgbClr val="FFFFFF"/>
                </a:solidFill>
              </a:rPr>
              <a:t>And as I mentioned in the </a:t>
            </a:r>
          </a:p>
          <a:p>
            <a:pPr algn="ctr" eaLnBrk="0" hangingPunct="0">
              <a:spcAft>
                <a:spcPts val="500"/>
              </a:spcAft>
            </a:pPr>
            <a:r>
              <a:rPr kumimoji="1" lang="en-US" sz="3200" b="1" dirty="0">
                <a:solidFill>
                  <a:srgbClr val="FFFFFF"/>
                </a:solidFill>
              </a:rPr>
              <a:t>“An Important Note on Videos and Visual Anthropology” note</a:t>
            </a:r>
          </a:p>
          <a:p>
            <a:pPr algn="ctr" eaLnBrk="0" hangingPunct="0">
              <a:spcAft>
                <a:spcPts val="500"/>
              </a:spcAft>
            </a:pPr>
            <a:r>
              <a:rPr kumimoji="1" lang="en-US" sz="3200" b="1" dirty="0">
                <a:solidFill>
                  <a:srgbClr val="FFFFFF"/>
                </a:solidFill>
              </a:rPr>
              <a:t>we would LOVE to take you along with us around the world, but the next best thing we can do is bring the world to you in the form of films and videos.  And we’ll do a lot of that . . . </a:t>
            </a:r>
          </a:p>
        </p:txBody>
      </p:sp>
    </p:spTree>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36650" y="2920596"/>
            <a:ext cx="6908800" cy="156966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800" b="1" i="0" u="none" strike="noStrike" kern="1200" cap="none" spc="0" normalizeH="0" baseline="0" noProof="0" dirty="0">
                <a:ln>
                  <a:noFill/>
                </a:ln>
                <a:solidFill>
                  <a:srgbClr val="FFFFFF"/>
                </a:solidFill>
                <a:effectLst/>
                <a:uLnTx/>
                <a:uFillTx/>
                <a:latin typeface="Arial" charset="0"/>
                <a:ea typeface="+mn-ea"/>
                <a:cs typeface="+mn-cs"/>
              </a:rPr>
              <a:t>We’re going to have a look at . . .</a:t>
            </a:r>
          </a:p>
        </p:txBody>
      </p:sp>
    </p:spTree>
    <p:extLst>
      <p:ext uri="{BB962C8B-B14F-4D97-AF65-F5344CB8AC3E}">
        <p14:creationId xmlns:p14="http://schemas.microsoft.com/office/powerpoint/2010/main" val="369697279"/>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42" y="1184727"/>
            <a:ext cx="8686800" cy="461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85923" y="3228148"/>
            <a:ext cx="3578224" cy="584775"/>
          </a:xfrm>
          <a:prstGeom prst="rect">
            <a:avLst/>
          </a:prstGeom>
          <a:solidFill>
            <a:schemeClr val="bg1"/>
          </a:solidFill>
        </p:spPr>
        <p:txBody>
          <a:bodyPr wrap="none">
            <a:spAutoFit/>
          </a:bodyPr>
          <a:lstStyle/>
          <a:p>
            <a:r>
              <a:rPr kumimoji="1" lang="en-US" sz="3200" b="1" dirty="0">
                <a:solidFill>
                  <a:srgbClr val="800000"/>
                </a:solidFill>
              </a:rPr>
              <a:t>Santorini, Greece</a:t>
            </a:r>
            <a:endParaRPr lang="en-US" sz="3200" dirty="0">
              <a:solidFill>
                <a:srgbClr val="800000"/>
              </a:solidFill>
            </a:endParaRPr>
          </a:p>
        </p:txBody>
      </p:sp>
    </p:spTree>
    <p:extLst>
      <p:ext uri="{BB962C8B-B14F-4D97-AF65-F5344CB8AC3E}">
        <p14:creationId xmlns:p14="http://schemas.microsoft.com/office/powerpoint/2010/main" val="1881456543"/>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a:xfrm>
            <a:off x="2785923" y="3603535"/>
            <a:ext cx="3881960" cy="584775"/>
          </a:xfrm>
          <a:prstGeom prst="rect">
            <a:avLst/>
          </a:prstGeom>
          <a:solidFill>
            <a:schemeClr val="bg1"/>
          </a:solidFill>
        </p:spPr>
        <p:txBody>
          <a:bodyPr wrap="none">
            <a:spAutoFit/>
          </a:bodyPr>
          <a:lstStyle/>
          <a:p>
            <a:r>
              <a:rPr kumimoji="1" lang="en-US" sz="3200" b="1" dirty="0">
                <a:solidFill>
                  <a:srgbClr val="800000"/>
                </a:solidFill>
              </a:rPr>
              <a:t>A Family in Cyprus</a:t>
            </a:r>
            <a:endParaRPr lang="en-US" sz="3200" dirty="0">
              <a:solidFill>
                <a:srgbClr val="800000"/>
              </a:solidFill>
            </a:endParaRPr>
          </a:p>
        </p:txBody>
      </p:sp>
      <p:pic>
        <p:nvPicPr>
          <p:cNvPr id="2" name="Picture 1"/>
          <p:cNvPicPr>
            <a:picLocks noChangeAspect="1"/>
          </p:cNvPicPr>
          <p:nvPr/>
        </p:nvPicPr>
        <p:blipFill>
          <a:blip r:embed="rId3"/>
          <a:stretch>
            <a:fillRect/>
          </a:stretch>
        </p:blipFill>
        <p:spPr>
          <a:xfrm>
            <a:off x="239488" y="733136"/>
            <a:ext cx="8686800" cy="5410598"/>
          </a:xfrm>
          <a:prstGeom prst="rect">
            <a:avLst/>
          </a:prstGeom>
        </p:spPr>
      </p:pic>
    </p:spTree>
    <p:extLst>
      <p:ext uri="{BB962C8B-B14F-4D97-AF65-F5344CB8AC3E}">
        <p14:creationId xmlns:p14="http://schemas.microsoft.com/office/powerpoint/2010/main" val="686551818"/>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44" y="1465943"/>
            <a:ext cx="8229600" cy="439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41548" y="3642035"/>
            <a:ext cx="3865161" cy="584775"/>
          </a:xfrm>
          <a:prstGeom prst="rect">
            <a:avLst/>
          </a:prstGeom>
          <a:solidFill>
            <a:schemeClr val="bg1"/>
          </a:solidFill>
        </p:spPr>
        <p:txBody>
          <a:bodyPr wrap="none">
            <a:spAutoFit/>
          </a:bodyPr>
          <a:lstStyle/>
          <a:p>
            <a:r>
              <a:rPr kumimoji="1" lang="en-US" sz="3200" b="1" dirty="0">
                <a:solidFill>
                  <a:srgbClr val="800000"/>
                </a:solidFill>
              </a:rPr>
              <a:t>Turkey and Europe</a:t>
            </a:r>
            <a:endParaRPr lang="en-US" sz="3200" dirty="0">
              <a:solidFill>
                <a:srgbClr val="800000"/>
              </a:solidFill>
            </a:endParaRPr>
          </a:p>
        </p:txBody>
      </p:sp>
    </p:spTree>
    <p:extLst>
      <p:ext uri="{BB962C8B-B14F-4D97-AF65-F5344CB8AC3E}">
        <p14:creationId xmlns:p14="http://schemas.microsoft.com/office/powerpoint/2010/main" val="26908443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r>
              <a:rPr lang="en-US" sz="2800" b="1" dirty="0">
                <a:solidFill>
                  <a:srgbClr val="000000"/>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4400" b="1" dirty="0">
                <a:solidFill>
                  <a:srgbClr val="000000"/>
                </a:solidFill>
                <a:latin typeface="Arial" pitchFamily="34" charset="0"/>
              </a:rPr>
              <a:t>food</a:t>
            </a:r>
            <a:br>
              <a:rPr lang="en-US" sz="2800" b="1" dirty="0">
                <a:solidFill>
                  <a:srgbClr val="BADDE1"/>
                </a:solidFill>
                <a:latin typeface="Arial" pitchFamily="34" charset="0"/>
              </a:rPr>
            </a:br>
            <a:r>
              <a:rPr lang="en-US" sz="2800" b="1" dirty="0">
                <a:solidFill>
                  <a:srgbClr val="BADDE1"/>
                </a:solidFill>
                <a:latin typeface="Arial" pitchFamily="34" charset="0"/>
              </a:rPr>
              <a:t>clothing</a:t>
            </a:r>
          </a:p>
          <a:p>
            <a:pPr algn="ctr"/>
            <a:r>
              <a:rPr lang="en-US" sz="2800" b="1" dirty="0">
                <a:solidFill>
                  <a:srgbClr val="BADDE1"/>
                </a:solidFill>
                <a:latin typeface="Arial" pitchFamily="34" charset="0"/>
              </a:rPr>
              <a:t>religion</a:t>
            </a:r>
          </a:p>
          <a:p>
            <a:pPr algn="ctr"/>
            <a:r>
              <a:rPr lang="en-US" sz="2800" b="1" dirty="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2800" b="1" dirty="0">
                <a:solidFill>
                  <a:srgbClr val="BADDE1"/>
                </a:solidFill>
                <a:latin typeface="Arial" pitchFamily="34" charset="0"/>
              </a:rPr>
              <a:t>language</a:t>
            </a:r>
          </a:p>
          <a:p>
            <a:pPr algn="ctr"/>
            <a:r>
              <a:rPr lang="en-US" sz="2800" b="1" dirty="0">
                <a:solidFill>
                  <a:srgbClr val="BADDE1"/>
                </a:solidFill>
                <a:latin typeface="Arial" pitchFamily="34" charset="0"/>
              </a:rPr>
              <a:t>cultural symbols . . .</a:t>
            </a:r>
          </a:p>
        </p:txBody>
      </p:sp>
    </p:spTree>
    <p:extLst>
      <p:ext uri="{BB962C8B-B14F-4D97-AF65-F5344CB8AC3E}">
        <p14:creationId xmlns:p14="http://schemas.microsoft.com/office/powerpoint/2010/main" val="853048618"/>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40" y="1509490"/>
            <a:ext cx="8229600" cy="434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55436" y="3670910"/>
            <a:ext cx="5223674" cy="1384995"/>
          </a:xfrm>
          <a:prstGeom prst="rect">
            <a:avLst/>
          </a:prstGeom>
          <a:solidFill>
            <a:schemeClr val="bg1"/>
          </a:solidFill>
        </p:spPr>
        <p:txBody>
          <a:bodyPr wrap="none">
            <a:spAutoFit/>
          </a:bodyPr>
          <a:lstStyle/>
          <a:p>
            <a:pPr algn="ctr"/>
            <a:r>
              <a:rPr kumimoji="1" lang="en-US" sz="2000" b="1" dirty="0">
                <a:solidFill>
                  <a:srgbClr val="800000"/>
                </a:solidFill>
              </a:rPr>
              <a:t>(Romantic Love in . . . )</a:t>
            </a:r>
          </a:p>
          <a:p>
            <a:pPr algn="ctr"/>
            <a:r>
              <a:rPr kumimoji="1" lang="en-US" sz="3200" b="1" dirty="0">
                <a:solidFill>
                  <a:srgbClr val="800000"/>
                </a:solidFill>
              </a:rPr>
              <a:t>France, England, </a:t>
            </a:r>
          </a:p>
          <a:p>
            <a:pPr algn="ctr"/>
            <a:r>
              <a:rPr kumimoji="1" lang="en-US" sz="3200" b="1" dirty="0">
                <a:solidFill>
                  <a:srgbClr val="800000"/>
                </a:solidFill>
              </a:rPr>
              <a:t>Nepal, Africa, and Canada</a:t>
            </a:r>
            <a:endParaRPr lang="en-US" sz="3200" dirty="0">
              <a:solidFill>
                <a:srgbClr val="800000"/>
              </a:solidFill>
            </a:endParaRPr>
          </a:p>
        </p:txBody>
      </p:sp>
    </p:spTree>
    <p:extLst>
      <p:ext uri="{BB962C8B-B14F-4D97-AF65-F5344CB8AC3E}">
        <p14:creationId xmlns:p14="http://schemas.microsoft.com/office/powerpoint/2010/main" val="1351491491"/>
      </p:ext>
    </p:extLst>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91" y="459544"/>
            <a:ext cx="814864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65589" y="4811419"/>
            <a:ext cx="3738524" cy="584775"/>
          </a:xfrm>
          <a:prstGeom prst="rect">
            <a:avLst/>
          </a:prstGeom>
          <a:solidFill>
            <a:schemeClr val="bg1"/>
          </a:solidFill>
        </p:spPr>
        <p:txBody>
          <a:bodyPr wrap="none">
            <a:spAutoFit/>
          </a:bodyPr>
          <a:lstStyle/>
          <a:p>
            <a:r>
              <a:rPr kumimoji="1" lang="en-US" sz="3200" b="1" dirty="0">
                <a:solidFill>
                  <a:srgbClr val="800000"/>
                </a:solidFill>
              </a:rPr>
              <a:t>Farmers in France</a:t>
            </a:r>
            <a:endParaRPr lang="en-US" sz="3200" dirty="0">
              <a:solidFill>
                <a:srgbClr val="800000"/>
              </a:solidFill>
            </a:endParaRPr>
          </a:p>
        </p:txBody>
      </p:sp>
    </p:spTree>
    <p:extLst>
      <p:ext uri="{BB962C8B-B14F-4D97-AF65-F5344CB8AC3E}">
        <p14:creationId xmlns:p14="http://schemas.microsoft.com/office/powerpoint/2010/main" val="882142062"/>
      </p:ext>
    </p:extLst>
  </p:cSld>
  <p:clrMapOvr>
    <a:masterClrMapping/>
  </p:clrMapOvr>
  <p:transition/>
</p:sld>
</file>

<file path=ppt/slides/slide3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38" y="1451429"/>
            <a:ext cx="8229600" cy="440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85923" y="3228148"/>
            <a:ext cx="3304110" cy="1077218"/>
          </a:xfrm>
          <a:prstGeom prst="rect">
            <a:avLst/>
          </a:prstGeom>
          <a:solidFill>
            <a:schemeClr val="bg1"/>
          </a:solidFill>
        </p:spPr>
        <p:txBody>
          <a:bodyPr wrap="none">
            <a:spAutoFit/>
          </a:bodyPr>
          <a:lstStyle/>
          <a:p>
            <a:pPr algn="ctr"/>
            <a:r>
              <a:rPr kumimoji="1" lang="en-US" sz="3200" b="1" dirty="0">
                <a:solidFill>
                  <a:srgbClr val="800000"/>
                </a:solidFill>
              </a:rPr>
              <a:t>Spain, Portugal,</a:t>
            </a:r>
          </a:p>
          <a:p>
            <a:pPr algn="ctr"/>
            <a:r>
              <a:rPr kumimoji="1" lang="en-US" sz="3200" b="1" dirty="0">
                <a:solidFill>
                  <a:srgbClr val="800000"/>
                </a:solidFill>
              </a:rPr>
              <a:t>Spanish Europe</a:t>
            </a:r>
            <a:endParaRPr lang="en-US" sz="3200" dirty="0">
              <a:solidFill>
                <a:srgbClr val="800000"/>
              </a:solidFill>
            </a:endParaRPr>
          </a:p>
        </p:txBody>
      </p:sp>
    </p:spTree>
    <p:extLst>
      <p:ext uri="{BB962C8B-B14F-4D97-AF65-F5344CB8AC3E}">
        <p14:creationId xmlns:p14="http://schemas.microsoft.com/office/powerpoint/2010/main" val="3525112619"/>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483" y="351172"/>
            <a:ext cx="8686800" cy="6193177"/>
          </a:xfrm>
          <a:prstGeom prst="rect">
            <a:avLst/>
          </a:prstGeom>
        </p:spPr>
      </p:pic>
      <p:sp>
        <p:nvSpPr>
          <p:cNvPr id="4" name="Rectangle 3"/>
          <p:cNvSpPr/>
          <p:nvPr/>
        </p:nvSpPr>
        <p:spPr>
          <a:xfrm>
            <a:off x="2785923" y="3228148"/>
            <a:ext cx="2871299" cy="1077218"/>
          </a:xfrm>
          <a:prstGeom prst="rect">
            <a:avLst/>
          </a:prstGeom>
          <a:solidFill>
            <a:schemeClr val="bg1"/>
          </a:solidFill>
        </p:spPr>
        <p:txBody>
          <a:bodyPr wrap="none">
            <a:spAutoFit/>
          </a:bodyPr>
          <a:lstStyle/>
          <a:p>
            <a:pPr algn="ctr"/>
            <a:r>
              <a:rPr kumimoji="1" lang="en-US" sz="3200" b="1" dirty="0" err="1">
                <a:solidFill>
                  <a:srgbClr val="800000"/>
                </a:solidFill>
              </a:rPr>
              <a:t>Aran</a:t>
            </a:r>
            <a:r>
              <a:rPr kumimoji="1" lang="en-US" sz="3200" b="1" dirty="0">
                <a:solidFill>
                  <a:srgbClr val="800000"/>
                </a:solidFill>
              </a:rPr>
              <a:t> Islands, </a:t>
            </a:r>
          </a:p>
          <a:p>
            <a:pPr algn="ctr"/>
            <a:r>
              <a:rPr kumimoji="1" lang="en-US" sz="3200" b="1" dirty="0">
                <a:solidFill>
                  <a:srgbClr val="800000"/>
                </a:solidFill>
              </a:rPr>
              <a:t>Ireland</a:t>
            </a:r>
            <a:endParaRPr lang="en-US" sz="3200" dirty="0">
              <a:solidFill>
                <a:srgbClr val="800000"/>
              </a:solidFill>
            </a:endParaRPr>
          </a:p>
        </p:txBody>
      </p:sp>
    </p:spTree>
    <p:extLst>
      <p:ext uri="{BB962C8B-B14F-4D97-AF65-F5344CB8AC3E}">
        <p14:creationId xmlns:p14="http://schemas.microsoft.com/office/powerpoint/2010/main" val="534333467"/>
      </p:ext>
    </p:extLst>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7223" y="597617"/>
            <a:ext cx="8686800" cy="5670928"/>
          </a:xfrm>
          <a:prstGeom prst="rect">
            <a:avLst/>
          </a:prstGeom>
        </p:spPr>
      </p:pic>
      <p:sp>
        <p:nvSpPr>
          <p:cNvPr id="3" name="Rectangle 2"/>
          <p:cNvSpPr/>
          <p:nvPr/>
        </p:nvSpPr>
        <p:spPr>
          <a:xfrm>
            <a:off x="2794390" y="4565886"/>
            <a:ext cx="4102405" cy="584775"/>
          </a:xfrm>
          <a:prstGeom prst="rect">
            <a:avLst/>
          </a:prstGeom>
          <a:solidFill>
            <a:schemeClr val="bg1"/>
          </a:solidFill>
        </p:spPr>
        <p:txBody>
          <a:bodyPr wrap="none">
            <a:spAutoFit/>
          </a:bodyPr>
          <a:lstStyle/>
          <a:p>
            <a:r>
              <a:rPr kumimoji="1" lang="en-US" sz="3200" b="1" dirty="0">
                <a:solidFill>
                  <a:srgbClr val="800000"/>
                </a:solidFill>
              </a:rPr>
              <a:t>Immigrants in Spain</a:t>
            </a:r>
            <a:endParaRPr lang="en-US" sz="3200" dirty="0">
              <a:solidFill>
                <a:srgbClr val="800000"/>
              </a:solidFill>
            </a:endParaRPr>
          </a:p>
        </p:txBody>
      </p:sp>
    </p:spTree>
    <p:extLst>
      <p:ext uri="{BB962C8B-B14F-4D97-AF65-F5344CB8AC3E}">
        <p14:creationId xmlns:p14="http://schemas.microsoft.com/office/powerpoint/2010/main" val="2746498458"/>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2331" y="474293"/>
            <a:ext cx="8686800" cy="5958034"/>
          </a:xfrm>
          <a:prstGeom prst="rect">
            <a:avLst/>
          </a:prstGeom>
        </p:spPr>
      </p:pic>
      <p:sp>
        <p:nvSpPr>
          <p:cNvPr id="3" name="Rectangle 2"/>
          <p:cNvSpPr/>
          <p:nvPr/>
        </p:nvSpPr>
        <p:spPr>
          <a:xfrm>
            <a:off x="2523457" y="4455812"/>
            <a:ext cx="4102405" cy="1077218"/>
          </a:xfrm>
          <a:prstGeom prst="rect">
            <a:avLst/>
          </a:prstGeom>
          <a:solidFill>
            <a:schemeClr val="bg1"/>
          </a:solidFill>
        </p:spPr>
        <p:txBody>
          <a:bodyPr wrap="none">
            <a:spAutoFit/>
          </a:bodyPr>
          <a:lstStyle/>
          <a:p>
            <a:pPr algn="ctr"/>
            <a:r>
              <a:rPr kumimoji="1" lang="en-US" sz="3200" b="1" dirty="0">
                <a:solidFill>
                  <a:srgbClr val="800000"/>
                </a:solidFill>
              </a:rPr>
              <a:t>Spanish immigrants</a:t>
            </a:r>
          </a:p>
          <a:p>
            <a:pPr algn="ctr"/>
            <a:r>
              <a:rPr kumimoji="1" lang="en-US" sz="3200" b="1" dirty="0">
                <a:solidFill>
                  <a:srgbClr val="800000"/>
                </a:solidFill>
              </a:rPr>
              <a:t>in Scotland</a:t>
            </a:r>
            <a:endParaRPr lang="en-US" sz="3200" dirty="0">
              <a:solidFill>
                <a:srgbClr val="800000"/>
              </a:solidFill>
            </a:endParaRPr>
          </a:p>
        </p:txBody>
      </p:sp>
    </p:spTree>
    <p:extLst>
      <p:ext uri="{BB962C8B-B14F-4D97-AF65-F5344CB8AC3E}">
        <p14:creationId xmlns:p14="http://schemas.microsoft.com/office/powerpoint/2010/main" val="3370319165"/>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7119" y="381361"/>
            <a:ext cx="8686800" cy="6061668"/>
          </a:xfrm>
          <a:prstGeom prst="rect">
            <a:avLst/>
          </a:prstGeom>
        </p:spPr>
      </p:pic>
      <p:sp>
        <p:nvSpPr>
          <p:cNvPr id="3" name="Rectangle 2"/>
          <p:cNvSpPr/>
          <p:nvPr/>
        </p:nvSpPr>
        <p:spPr>
          <a:xfrm>
            <a:off x="2636718" y="4921481"/>
            <a:ext cx="3887603" cy="584775"/>
          </a:xfrm>
          <a:prstGeom prst="rect">
            <a:avLst/>
          </a:prstGeom>
          <a:solidFill>
            <a:schemeClr val="bg1"/>
          </a:solidFill>
        </p:spPr>
        <p:txBody>
          <a:bodyPr wrap="none">
            <a:spAutoFit/>
          </a:bodyPr>
          <a:lstStyle/>
          <a:p>
            <a:r>
              <a:rPr kumimoji="1" lang="en-US" sz="3200" b="1" dirty="0">
                <a:solidFill>
                  <a:srgbClr val="800000"/>
                </a:solidFill>
              </a:rPr>
              <a:t>Dervishes in Tukey</a:t>
            </a:r>
            <a:endParaRPr lang="en-US" sz="3200" dirty="0">
              <a:solidFill>
                <a:srgbClr val="800000"/>
              </a:solidFill>
            </a:endParaRPr>
          </a:p>
        </p:txBody>
      </p:sp>
    </p:spTree>
    <p:extLst>
      <p:ext uri="{BB962C8B-B14F-4D97-AF65-F5344CB8AC3E}">
        <p14:creationId xmlns:p14="http://schemas.microsoft.com/office/powerpoint/2010/main" val="4112162882"/>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260" y="365262"/>
            <a:ext cx="8686800" cy="6155140"/>
          </a:xfrm>
          <a:prstGeom prst="rect">
            <a:avLst/>
          </a:prstGeom>
        </p:spPr>
      </p:pic>
      <p:sp>
        <p:nvSpPr>
          <p:cNvPr id="3" name="Rectangle 2"/>
          <p:cNvSpPr/>
          <p:nvPr/>
        </p:nvSpPr>
        <p:spPr>
          <a:xfrm>
            <a:off x="1935025" y="5353281"/>
            <a:ext cx="5258171" cy="584775"/>
          </a:xfrm>
          <a:prstGeom prst="rect">
            <a:avLst/>
          </a:prstGeom>
          <a:solidFill>
            <a:schemeClr val="bg1"/>
          </a:solidFill>
        </p:spPr>
        <p:txBody>
          <a:bodyPr wrap="none">
            <a:spAutoFit/>
          </a:bodyPr>
          <a:lstStyle/>
          <a:p>
            <a:r>
              <a:rPr kumimoji="1" lang="en-US" sz="3200" b="1" dirty="0">
                <a:solidFill>
                  <a:srgbClr val="800000"/>
                </a:solidFill>
              </a:rPr>
              <a:t>Cowboys Finnish Lapland</a:t>
            </a:r>
            <a:endParaRPr lang="en-US" sz="3200" dirty="0">
              <a:solidFill>
                <a:srgbClr val="800000"/>
              </a:solidFill>
            </a:endParaRPr>
          </a:p>
        </p:txBody>
      </p:sp>
    </p:spTree>
    <p:extLst>
      <p:ext uri="{BB962C8B-B14F-4D97-AF65-F5344CB8AC3E}">
        <p14:creationId xmlns:p14="http://schemas.microsoft.com/office/powerpoint/2010/main" val="1465472991"/>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6537" y="449262"/>
            <a:ext cx="8686800" cy="5990621"/>
          </a:xfrm>
          <a:prstGeom prst="rect">
            <a:avLst/>
          </a:prstGeom>
        </p:spPr>
      </p:pic>
      <p:sp>
        <p:nvSpPr>
          <p:cNvPr id="5" name="Rectangle 4"/>
          <p:cNvSpPr/>
          <p:nvPr/>
        </p:nvSpPr>
        <p:spPr>
          <a:xfrm>
            <a:off x="2100125" y="2025881"/>
            <a:ext cx="4966424" cy="584775"/>
          </a:xfrm>
          <a:prstGeom prst="rect">
            <a:avLst/>
          </a:prstGeom>
          <a:solidFill>
            <a:schemeClr val="bg1"/>
          </a:solidFill>
        </p:spPr>
        <p:txBody>
          <a:bodyPr wrap="none">
            <a:spAutoFit/>
          </a:bodyPr>
          <a:lstStyle/>
          <a:p>
            <a:r>
              <a:rPr kumimoji="1" lang="en-US" sz="3200" b="1" dirty="0">
                <a:solidFill>
                  <a:srgbClr val="800000"/>
                </a:solidFill>
              </a:rPr>
              <a:t>Faroe Islands (Denmark)</a:t>
            </a:r>
            <a:endParaRPr lang="en-US" sz="3200" dirty="0">
              <a:solidFill>
                <a:srgbClr val="800000"/>
              </a:solidFill>
            </a:endParaRPr>
          </a:p>
        </p:txBody>
      </p:sp>
    </p:spTree>
    <p:extLst>
      <p:ext uri="{BB962C8B-B14F-4D97-AF65-F5344CB8AC3E}">
        <p14:creationId xmlns:p14="http://schemas.microsoft.com/office/powerpoint/2010/main" val="2311930131"/>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7650" y="1004887"/>
            <a:ext cx="8686800" cy="5108519"/>
          </a:xfrm>
          <a:prstGeom prst="rect">
            <a:avLst/>
          </a:prstGeom>
        </p:spPr>
      </p:pic>
      <p:sp>
        <p:nvSpPr>
          <p:cNvPr id="7" name="Rectangle 6"/>
          <p:cNvSpPr/>
          <p:nvPr/>
        </p:nvSpPr>
        <p:spPr>
          <a:xfrm>
            <a:off x="1515925" y="2152881"/>
            <a:ext cx="6163867" cy="1077218"/>
          </a:xfrm>
          <a:prstGeom prst="rect">
            <a:avLst/>
          </a:prstGeom>
          <a:solidFill>
            <a:schemeClr val="bg1"/>
          </a:solidFill>
        </p:spPr>
        <p:txBody>
          <a:bodyPr wrap="none">
            <a:spAutoFit/>
          </a:bodyPr>
          <a:lstStyle/>
          <a:p>
            <a:pPr algn="ctr"/>
            <a:r>
              <a:rPr kumimoji="1" lang="en-US" sz="3200" b="1" dirty="0">
                <a:solidFill>
                  <a:srgbClr val="800000"/>
                </a:solidFill>
              </a:rPr>
              <a:t>in Italy, Japan, Malaysia, Peru, </a:t>
            </a:r>
          </a:p>
          <a:p>
            <a:pPr algn="ctr"/>
            <a:r>
              <a:rPr kumimoji="1" lang="en-US" sz="3200" b="1" dirty="0">
                <a:solidFill>
                  <a:srgbClr val="800000"/>
                </a:solidFill>
              </a:rPr>
              <a:t>and the U.S.A.</a:t>
            </a:r>
            <a:endParaRPr lang="en-US" sz="3200" dirty="0">
              <a:solidFill>
                <a:srgbClr val="800000"/>
              </a:solidFill>
            </a:endParaRPr>
          </a:p>
        </p:txBody>
      </p:sp>
    </p:spTree>
    <p:extLst>
      <p:ext uri="{BB962C8B-B14F-4D97-AF65-F5344CB8AC3E}">
        <p14:creationId xmlns:p14="http://schemas.microsoft.com/office/powerpoint/2010/main" val="34826308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6" name="TextBox 5"/>
          <p:cNvSpPr txBox="1"/>
          <p:nvPr/>
        </p:nvSpPr>
        <p:spPr>
          <a:xfrm>
            <a:off x="1248302" y="2786900"/>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000000"/>
                </a:solidFill>
                <a:latin typeface="Arial" pitchFamily="34" charset="0"/>
              </a:rPr>
              <a:t>. . . most often</a:t>
            </a:r>
          </a:p>
          <a:p>
            <a:pPr algn="ctr">
              <a:lnSpc>
                <a:spcPct val="150000"/>
              </a:lnSpc>
            </a:pPr>
            <a:r>
              <a:rPr lang="en-US" sz="2800" b="1" dirty="0">
                <a:solidFill>
                  <a:srgbClr val="000000"/>
                </a:solidFill>
                <a:latin typeface="Arial" pitchFamily="34" charset="0"/>
              </a:rPr>
              <a:t>cultures and </a:t>
            </a:r>
            <a:r>
              <a:rPr lang="en-US" sz="2800" b="1" dirty="0" err="1">
                <a:solidFill>
                  <a:srgbClr val="000000"/>
                </a:solidFill>
                <a:latin typeface="Arial" pitchFamily="34" charset="0"/>
              </a:rPr>
              <a:t>microcultures</a:t>
            </a:r>
            <a:r>
              <a:rPr lang="en-US" sz="2800" b="1" dirty="0">
                <a:solidFill>
                  <a:srgbClr val="000000"/>
                </a:solidFill>
                <a:latin typeface="Arial" pitchFamily="34" charset="0"/>
              </a:rPr>
              <a:t> are associated with their cuisine . . .</a:t>
            </a:r>
          </a:p>
          <a:p>
            <a:pPr algn="ctr">
              <a:lnSpc>
                <a:spcPct val="150000"/>
              </a:lnSpc>
            </a:pPr>
            <a:r>
              <a:rPr lang="en-US" sz="2800" b="1" dirty="0">
                <a:solidFill>
                  <a:srgbClr val="FFFFFF"/>
                </a:solidFill>
                <a:latin typeface="Arial" pitchFamily="34" charset="0"/>
              </a:rPr>
              <a:t>and can sometimes even be defined by their cuisine …</a:t>
            </a:r>
            <a:endParaRPr lang="en-US" b="1" dirty="0">
              <a:solidFill>
                <a:srgbClr val="FFFFFF"/>
              </a:solidFill>
              <a:latin typeface="Arial" pitchFamily="34" charset="0"/>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3370695111"/>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0" y="210652"/>
            <a:ext cx="9144000" cy="6507827"/>
          </a:xfrm>
          <a:prstGeom prst="rect">
            <a:avLst/>
          </a:prstGeom>
        </p:spPr>
      </p:pic>
      <p:sp>
        <p:nvSpPr>
          <p:cNvPr id="4" name="Rectangle 3"/>
          <p:cNvSpPr>
            <a:spLocks noChangeArrowheads="1"/>
          </p:cNvSpPr>
          <p:nvPr/>
        </p:nvSpPr>
        <p:spPr bwMode="auto">
          <a:xfrm>
            <a:off x="1136650" y="2836450"/>
            <a:ext cx="6908800" cy="3046988"/>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4800" b="1" i="0" u="none" strike="noStrike" kern="1200" cap="none" spc="0" normalizeH="0" baseline="0" noProof="0" dirty="0">
                <a:ln>
                  <a:noFill/>
                </a:ln>
                <a:solidFill>
                  <a:srgbClr val="800000"/>
                </a:solidFill>
                <a:effectLst/>
                <a:uLnTx/>
                <a:uFillTx/>
                <a:latin typeface="Arial" charset="0"/>
                <a:ea typeface="+mn-ea"/>
                <a:cs typeface="+mn-cs"/>
              </a:rPr>
              <a:t>And at the very end we return to </a:t>
            </a:r>
            <a:r>
              <a:rPr kumimoji="1" lang="en-US" sz="4800" b="1" i="0" u="none" strike="noStrike" kern="1200" cap="none" spc="0" normalizeH="0" baseline="0" noProof="0" dirty="0" err="1">
                <a:ln>
                  <a:noFill/>
                </a:ln>
                <a:solidFill>
                  <a:srgbClr val="800000"/>
                </a:solidFill>
                <a:effectLst/>
                <a:uLnTx/>
                <a:uFillTx/>
                <a:latin typeface="Arial" charset="0"/>
                <a:ea typeface="+mn-ea"/>
                <a:cs typeface="+mn-cs"/>
              </a:rPr>
              <a:t>Kypseli</a:t>
            </a:r>
            <a:r>
              <a:rPr kumimoji="1" lang="en-US" sz="4800" b="1" i="0" u="none" strike="noStrike" kern="1200" cap="none" spc="0" normalizeH="0" baseline="0" noProof="0" dirty="0">
                <a:ln>
                  <a:noFill/>
                </a:ln>
                <a:solidFill>
                  <a:srgbClr val="800000"/>
                </a:solidFill>
                <a:effectLst/>
                <a:uLnTx/>
                <a:uFillTx/>
                <a:latin typeface="Arial" charset="0"/>
                <a:ea typeface="+mn-ea"/>
                <a:cs typeface="+mn-cs"/>
              </a:rPr>
              <a:t>, Greece, to see how</a:t>
            </a:r>
            <a:r>
              <a:rPr kumimoji="1" lang="en-US" sz="4800" b="1" i="0" u="none" strike="noStrike" kern="1200" cap="none" spc="0" normalizeH="0" noProof="0" dirty="0">
                <a:ln>
                  <a:noFill/>
                </a:ln>
                <a:solidFill>
                  <a:srgbClr val="800000"/>
                </a:solidFill>
                <a:effectLst/>
                <a:uLnTx/>
                <a:uFillTx/>
                <a:latin typeface="Arial" charset="0"/>
                <a:ea typeface="+mn-ea"/>
                <a:cs typeface="+mn-cs"/>
              </a:rPr>
              <a:t> “things” have changed</a:t>
            </a:r>
            <a:endParaRPr kumimoji="1" lang="en-US" sz="4800" b="1" i="0" u="none" strike="noStrike" kern="1200" cap="none" spc="0" normalizeH="0" baseline="0" noProof="0" dirty="0">
              <a:ln>
                <a:noFill/>
              </a:ln>
              <a:solidFill>
                <a:srgbClr val="800000"/>
              </a:solidFill>
              <a:effectLst/>
              <a:uLnTx/>
              <a:uFillTx/>
              <a:latin typeface="Arial" charset="0"/>
              <a:ea typeface="+mn-ea"/>
              <a:cs typeface="+mn-cs"/>
            </a:endParaRPr>
          </a:p>
        </p:txBody>
      </p:sp>
    </p:spTree>
    <p:extLst>
      <p:ext uri="{BB962C8B-B14F-4D97-AF65-F5344CB8AC3E}">
        <p14:creationId xmlns:p14="http://schemas.microsoft.com/office/powerpoint/2010/main" val="3341613778"/>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5303" y="-3772"/>
            <a:ext cx="5336965" cy="6858000"/>
          </a:xfrm>
          <a:prstGeom prst="rect">
            <a:avLst/>
          </a:prstGeom>
        </p:spPr>
      </p:pic>
      <p:sp>
        <p:nvSpPr>
          <p:cNvPr id="3" name="Rectangle 2"/>
          <p:cNvSpPr/>
          <p:nvPr/>
        </p:nvSpPr>
        <p:spPr>
          <a:xfrm>
            <a:off x="2066071" y="6178070"/>
            <a:ext cx="5088467" cy="215444"/>
          </a:xfrm>
          <a:prstGeom prst="rect">
            <a:avLst/>
          </a:prstGeom>
        </p:spPr>
        <p:txBody>
          <a:bodyPr wrap="square">
            <a:spAutoFit/>
          </a:bodyPr>
          <a:lstStyle/>
          <a:p>
            <a:pPr algn="ctr"/>
            <a:r>
              <a:rPr lang="en-US" sz="800" dirty="0">
                <a:hlinkClick r:id="rId4"/>
              </a:rPr>
              <a:t>https://www.cia.gov/library/publications/the-world-factbook/graphics/ref_maps/political/pdf/europe.pdf</a:t>
            </a:r>
            <a:endParaRPr lang="en-US" sz="800" dirty="0"/>
          </a:p>
        </p:txBody>
      </p:sp>
      <p:sp>
        <p:nvSpPr>
          <p:cNvPr id="4" name="Rectangle 3"/>
          <p:cNvSpPr/>
          <p:nvPr/>
        </p:nvSpPr>
        <p:spPr>
          <a:xfrm>
            <a:off x="2011225" y="5137381"/>
            <a:ext cx="5126175" cy="1569660"/>
          </a:xfrm>
          <a:prstGeom prst="rect">
            <a:avLst/>
          </a:prstGeom>
          <a:noFill/>
        </p:spPr>
        <p:txBody>
          <a:bodyPr wrap="square">
            <a:spAutoFit/>
          </a:bodyPr>
          <a:lstStyle/>
          <a:p>
            <a:pPr algn="ctr"/>
            <a:r>
              <a:rPr kumimoji="1" lang="en-US" sz="3200" b="1" dirty="0">
                <a:solidFill>
                  <a:srgbClr val="800000"/>
                </a:solidFill>
              </a:rPr>
              <a:t>and in between we’ll visit other wonderful places throughout Europe</a:t>
            </a:r>
            <a:endParaRPr lang="en-US" sz="3200" dirty="0">
              <a:solidFill>
                <a:srgbClr val="800000"/>
              </a:solidFill>
            </a:endParaRPr>
          </a:p>
        </p:txBody>
      </p:sp>
    </p:spTree>
    <p:extLst>
      <p:ext uri="{BB962C8B-B14F-4D97-AF65-F5344CB8AC3E}">
        <p14:creationId xmlns:p14="http://schemas.microsoft.com/office/powerpoint/2010/main" val="812795663"/>
      </p:ext>
    </p:extLst>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0"/>
            <a:ext cx="9144000" cy="5864772"/>
          </a:xfrm>
          <a:prstGeom prst="rect">
            <a:avLst/>
          </a:prstGeom>
        </p:spPr>
      </p:pic>
      <p:sp>
        <p:nvSpPr>
          <p:cNvPr id="5" name="Rectangle 3"/>
          <p:cNvSpPr txBox="1">
            <a:spLocks noChangeArrowheads="1"/>
          </p:cNvSpPr>
          <p:nvPr/>
        </p:nvSpPr>
        <p:spPr bwMode="auto">
          <a:xfrm>
            <a:off x="431800" y="1856009"/>
            <a:ext cx="7848600" cy="35271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Main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Characteristics of</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342900" marR="0" lvl="0" indent="-342900" algn="l" defTabSz="914400" rtl="0" eaLnBrk="1" fontAlgn="base" latinLnBrk="0" hangingPunct="1">
              <a:lnSpc>
                <a:spcPct val="150000"/>
              </a:lnSpc>
              <a:spcBef>
                <a:spcPct val="20000"/>
              </a:spcBef>
              <a:spcAft>
                <a:spcPct val="0"/>
              </a:spcAft>
              <a:buClrTx/>
              <a:buSzTx/>
              <a:buFontTx/>
              <a:buChar char="•"/>
              <a:tabLst/>
              <a:defRPr/>
            </a:pPr>
            <a:r>
              <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 of Europe</a:t>
            </a:r>
            <a:endParaRPr kumimoji="0" lang="en-US" sz="2400" b="1" i="1" u="none" strike="noStrike" kern="0" cap="none" spc="0" normalizeH="0" baseline="0" noProof="0" dirty="0">
              <a:ln>
                <a:noFill/>
              </a:ln>
              <a:solidFill>
                <a:srgbClr val="000000"/>
              </a:solidFill>
              <a:effectLst/>
              <a:uLnTx/>
              <a:uFillTx/>
              <a:latin typeface="Arial"/>
              <a:ea typeface="+mn-ea"/>
              <a:cs typeface="+mn-cs"/>
            </a:endParaRPr>
          </a:p>
        </p:txBody>
      </p:sp>
      <p:sp>
        <p:nvSpPr>
          <p:cNvPr id="6" name="Rectangle 11"/>
          <p:cNvSpPr>
            <a:spLocks noChangeArrowheads="1"/>
          </p:cNvSpPr>
          <p:nvPr/>
        </p:nvSpPr>
        <p:spPr bwMode="auto">
          <a:xfrm>
            <a:off x="7180955" y="569441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rPr>
              <a:t>© 2010-2023</a:t>
            </a:r>
            <a:endParaRPr kumimoji="1" lang="en-US" sz="1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Rectangle 1"/>
          <p:cNvSpPr/>
          <p:nvPr/>
        </p:nvSpPr>
        <p:spPr>
          <a:xfrm>
            <a:off x="1353730" y="794386"/>
            <a:ext cx="2786470" cy="646331"/>
          </a:xfrm>
          <a:prstGeom prst="rect">
            <a:avLst/>
          </a:prstGeom>
        </p:spPr>
        <p:txBody>
          <a:bodyPr wrap="square">
            <a:spAutoFit/>
          </a:bodyPr>
          <a:lstStyle/>
          <a:p>
            <a:pPr algn="ctr"/>
            <a:r>
              <a:rPr kumimoji="1" lang="en-US" sz="36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The End</a:t>
            </a:r>
            <a:endParaRPr lang="en-US" sz="3600" dirty="0"/>
          </a:p>
        </p:txBody>
      </p:sp>
    </p:spTree>
    <p:extLst>
      <p:ext uri="{BB962C8B-B14F-4D97-AF65-F5344CB8AC3E}">
        <p14:creationId xmlns:p14="http://schemas.microsoft.com/office/powerpoint/2010/main" val="313654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FFD700"/>
        </a:solidFill>
        <a:effectLst/>
      </p:bgPr>
    </p:bg>
    <p:spTree>
      <p:nvGrpSpPr>
        <p:cNvPr id="1" name=""/>
        <p:cNvGrpSpPr/>
        <p:nvPr/>
      </p:nvGrpSpPr>
      <p:grpSpPr>
        <a:xfrm>
          <a:off x="0" y="0"/>
          <a:ext cx="0" cy="0"/>
          <a:chOff x="0" y="0"/>
          <a:chExt cx="0" cy="0"/>
        </a:xfrm>
      </p:grpSpPr>
      <p:sp>
        <p:nvSpPr>
          <p:cNvPr id="530434" name="Rectangle 2"/>
          <p:cNvSpPr txBox="1">
            <a:spLocks noChangeArrowheads="1"/>
          </p:cNvSpPr>
          <p:nvPr/>
        </p:nvSpPr>
        <p:spPr bwMode="auto">
          <a:xfrm>
            <a:off x="457200" y="1411517"/>
            <a:ext cx="8229600" cy="4931230"/>
          </a:xfrm>
          <a:prstGeom prst="rect">
            <a:avLst/>
          </a:prstGeom>
          <a:noFill/>
          <a:ln w="9525">
            <a:noFill/>
            <a:miter lim="800000"/>
            <a:headEnd/>
            <a:tailEnd/>
          </a:ln>
        </p:spPr>
        <p:txBody>
          <a:bodyPr anchor="ctr"/>
          <a:lstStyle/>
          <a:p>
            <a:pPr algn="ctr"/>
            <a:r>
              <a:rPr lang="en-US" sz="3200" b="1" dirty="0">
                <a:solidFill>
                  <a:srgbClr val="800000"/>
                </a:solidFill>
                <a:latin typeface="Arial" pitchFamily="34" charset="0"/>
              </a:rPr>
              <a:t>Anthropology graduates, reflecting back on their time with us at UMD, suggested in our surveys that it would be a good idea to tie the individual courses in the Anthropology curriculum together a little more. </a:t>
            </a:r>
          </a:p>
          <a:p>
            <a:pPr algn="ctr"/>
            <a:endParaRPr lang="en-US" sz="3200" b="1" dirty="0">
              <a:solidFill>
                <a:srgbClr val="800000"/>
              </a:solidFill>
              <a:latin typeface="Arial" pitchFamily="34" charset="0"/>
            </a:endParaRPr>
          </a:p>
          <a:p>
            <a:pPr algn="ctr"/>
            <a:r>
              <a:rPr lang="en-US" sz="3200" b="1" dirty="0">
                <a:solidFill>
                  <a:srgbClr val="800000"/>
                </a:solidFill>
                <a:latin typeface="Arial" pitchFamily="34" charset="0"/>
              </a:rPr>
              <a:t>So that’s what we’re going to do for much of the next two or three weeks . . .</a:t>
            </a:r>
          </a:p>
        </p:txBody>
      </p:sp>
    </p:spTree>
    <p:extLst>
      <p:ext uri="{BB962C8B-B14F-4D97-AF65-F5344CB8AC3E}">
        <p14:creationId xmlns:p14="http://schemas.microsoft.com/office/powerpoint/2010/main" val="401157165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48302" y="2786900"/>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BADDE1"/>
                </a:solidFill>
                <a:latin typeface="Arial" pitchFamily="34" charset="0"/>
              </a:rPr>
              <a:t>. . . most often</a:t>
            </a:r>
          </a:p>
          <a:p>
            <a:pPr algn="ctr">
              <a:lnSpc>
                <a:spcPct val="150000"/>
              </a:lnSpc>
            </a:pPr>
            <a:r>
              <a:rPr lang="en-US" sz="2800" b="1" dirty="0">
                <a:solidFill>
                  <a:srgbClr val="BADDE1"/>
                </a:solidFill>
                <a:latin typeface="Arial" pitchFamily="34" charset="0"/>
              </a:rPr>
              <a:t>these cultures  are associated with their cuisine . . .</a:t>
            </a:r>
          </a:p>
          <a:p>
            <a:pPr algn="ctr">
              <a:lnSpc>
                <a:spcPct val="150000"/>
              </a:lnSpc>
            </a:pPr>
            <a:r>
              <a:rPr lang="en-US" sz="2800" b="1" dirty="0">
                <a:solidFill>
                  <a:srgbClr val="FFFFFF"/>
                </a:solidFill>
                <a:latin typeface="Arial" pitchFamily="34" charset="0"/>
              </a:rPr>
              <a:t>and can sometimes even be defined by their cuisine …</a:t>
            </a:r>
            <a:endParaRPr lang="en-US" b="1" dirty="0">
              <a:solidFill>
                <a:srgbClr val="FFFFFF"/>
              </a:solidFill>
              <a:latin typeface="Arial" pitchFamily="34" charset="0"/>
            </a:endParaRPr>
          </a:p>
        </p:txBody>
      </p:sp>
      <p:sp>
        <p:nvSpPr>
          <p:cNvPr id="5" name="Rectangle 4"/>
          <p:cNvSpPr/>
          <p:nvPr/>
        </p:nvSpPr>
        <p:spPr>
          <a:xfrm>
            <a:off x="1248229" y="4694665"/>
            <a:ext cx="6705600" cy="1384995"/>
          </a:xfrm>
          <a:prstGeom prst="rect">
            <a:avLst/>
          </a:prstGeom>
        </p:spPr>
        <p:txBody>
          <a:bodyPr wrap="square">
            <a:spAutoFit/>
          </a:bodyPr>
          <a:lstStyle/>
          <a:p>
            <a:pPr algn="ctr">
              <a:lnSpc>
                <a:spcPct val="150000"/>
              </a:lnSpc>
            </a:pPr>
            <a:r>
              <a:rPr lang="en-US" sz="2800" b="1" dirty="0">
                <a:solidFill>
                  <a:srgbClr val="000000"/>
                </a:solidFill>
                <a:latin typeface="Arial" pitchFamily="34" charset="0"/>
              </a:rPr>
              <a:t>and they sometimes can even be defined by their cuisine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362495857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19274" y="3091530"/>
            <a:ext cx="6686447" cy="3093154"/>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solidFill>
                <a:srgbClr val="000000"/>
              </a:solidFill>
              <a:latin typeface="Arial" pitchFamily="34" charset="0"/>
            </a:endParaRPr>
          </a:p>
          <a:p>
            <a:pPr algn="ctr">
              <a:lnSpc>
                <a:spcPct val="150000"/>
              </a:lnSpc>
            </a:pPr>
            <a:r>
              <a:rPr lang="en-US" sz="2800" b="1" dirty="0">
                <a:solidFill>
                  <a:srgbClr val="000000"/>
                </a:solidFill>
                <a:latin typeface="Arial" pitchFamily="34" charset="0"/>
              </a:rPr>
              <a:t>. . . and one’s cuisine is often a key factor in one’s own individual and collective identity . . .</a:t>
            </a:r>
          </a:p>
          <a:p>
            <a:pPr algn="ctr">
              <a:lnSpc>
                <a:spcPct val="150000"/>
              </a:lnSpc>
            </a:pPr>
            <a:endParaRPr lang="en-US" b="1" dirty="0">
              <a:solidFill>
                <a:srgbClr val="FFFFFF"/>
              </a:solidFill>
              <a:latin typeface="Arial" pitchFamily="34" charset="0"/>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Tree>
    <p:extLst>
      <p:ext uri="{BB962C8B-B14F-4D97-AF65-F5344CB8AC3E}">
        <p14:creationId xmlns:p14="http://schemas.microsoft.com/office/powerpoint/2010/main" val="205062227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28</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2020</a:t>
            </a:r>
          </a:p>
        </p:txBody>
      </p:sp>
      <p:sp>
        <p:nvSpPr>
          <p:cNvPr id="3" name="Rectangle 2"/>
          <p:cNvSpPr/>
          <p:nvPr/>
        </p:nvSpPr>
        <p:spPr bwMode="auto">
          <a:xfrm rot="20911221">
            <a:off x="391295" y="5233225"/>
            <a:ext cx="8039100" cy="68394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ahoma" pitchFamily="34" charset="0"/>
                <a:ea typeface="+mn-ea"/>
                <a:cs typeface="+mn-cs"/>
              </a:rPr>
              <a:t>Cancelled 2020 due to COVID-19</a:t>
            </a:r>
          </a:p>
        </p:txBody>
      </p:sp>
    </p:spTree>
    <p:extLst>
      <p:ext uri="{BB962C8B-B14F-4D97-AF65-F5344CB8AC3E}">
        <p14:creationId xmlns:p14="http://schemas.microsoft.com/office/powerpoint/2010/main" val="31523164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28</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2020</a:t>
            </a:r>
          </a:p>
        </p:txBody>
      </p:sp>
      <p:pic>
        <p:nvPicPr>
          <p:cNvPr id="4" name="Picture 3"/>
          <p:cNvPicPr>
            <a:picLocks noChangeAspect="1"/>
          </p:cNvPicPr>
          <p:nvPr/>
        </p:nvPicPr>
        <p:blipFill>
          <a:blip r:embed="rId2"/>
          <a:stretch>
            <a:fillRect/>
          </a:stretch>
        </p:blipFill>
        <p:spPr>
          <a:xfrm>
            <a:off x="496500" y="228600"/>
            <a:ext cx="8165571" cy="6400800"/>
          </a:xfrm>
          <a:prstGeom prst="rect">
            <a:avLst/>
          </a:prstGeom>
        </p:spPr>
      </p:pic>
      <p:sp>
        <p:nvSpPr>
          <p:cNvPr id="6" name="Rectangle 5"/>
          <p:cNvSpPr/>
          <p:nvPr/>
        </p:nvSpPr>
        <p:spPr bwMode="auto">
          <a:xfrm rot="20911221">
            <a:off x="391295" y="5233225"/>
            <a:ext cx="8039100" cy="68394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ahoma" pitchFamily="34" charset="0"/>
                <a:ea typeface="+mn-ea"/>
                <a:cs typeface="+mn-cs"/>
              </a:rPr>
              <a:t>Cancelled 2020 due to COVID-19</a:t>
            </a:r>
          </a:p>
        </p:txBody>
      </p:sp>
    </p:spTree>
    <p:extLst>
      <p:ext uri="{BB962C8B-B14F-4D97-AF65-F5344CB8AC3E}">
        <p14:creationId xmlns:p14="http://schemas.microsoft.com/office/powerpoint/2010/main" val="33306622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https://scontent-ord1-1.xx.fbcdn.net/hphotos-xft1/v/t1.0-9/11751879_716539088458190_3418543600364512663_n.jpg?oh=55a90d93550b4f288b72475935cbe6f7&amp;oe=567C7B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9" y="348372"/>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3"/>
              </a:rPr>
              <a:t>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5219759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5364" name="Picture 4" descr="https://scontent-ord1-1.xx.fbcdn.net/hphotos-xtp1/v/t1.0-9/11755904_716944645084301_5457725057718804317_n.jpg?oh=6595b4733a491ad4331a4e9fb85248a2&amp;oe=566904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441"/>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57457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descr="File:Greek Salad Choriat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3" y="0"/>
            <a:ext cx="8996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820337"/>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3200" b="1" dirty="0">
                <a:solidFill>
                  <a:srgbClr val="0070C0"/>
                </a:solidFill>
                <a:latin typeface="Arial" charset="0"/>
              </a:rPr>
              <a:t>“Greek Salad”</a:t>
            </a:r>
          </a:p>
          <a:p>
            <a:pPr algn="ctr" eaLnBrk="1" hangingPunct="1"/>
            <a:r>
              <a:rPr lang="en-US" altLang="en-US" sz="3200" b="1" dirty="0">
                <a:solidFill>
                  <a:srgbClr val="0070C0"/>
                </a:solidFill>
                <a:latin typeface="Arial" charset="0"/>
              </a:rPr>
              <a:t>“Farmer’s Salad”</a:t>
            </a:r>
            <a:endParaRPr lang="en-US" altLang="en-US" sz="1800" b="1" dirty="0">
              <a:solidFill>
                <a:srgbClr val="0070C0"/>
              </a:solidFill>
              <a:latin typeface="Arial" charset="0"/>
            </a:endParaRPr>
          </a:p>
        </p:txBody>
      </p:sp>
    </p:spTree>
    <p:extLst>
      <p:ext uri="{BB962C8B-B14F-4D97-AF65-F5344CB8AC3E}">
        <p14:creationId xmlns:p14="http://schemas.microsoft.com/office/powerpoint/2010/main" val="420898161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7410" name="Picture 2" descr="https://scontent-ord1-1.xx.fbcdn.net/hphotos-xpf1/v/t1.0-9/11036084_716943978417701_7038675029656858260_n.jpg?oh=2879e8608817af0bea3fa299adb684db&amp;oe=5667CC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7066"/>
            <a:ext cx="9144000" cy="5305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4354423"/>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 Salad”</a:t>
            </a:r>
          </a:p>
          <a:p>
            <a:pPr algn="ctr" eaLnBrk="1" hangingPunct="1"/>
            <a:r>
              <a:rPr lang="en-US" altLang="en-US" sz="4000" b="1" dirty="0">
                <a:solidFill>
                  <a:srgbClr val="0070C0"/>
                </a:solidFill>
                <a:latin typeface="Arial" charset="0"/>
              </a:rPr>
              <a:t>“Farmer’s Salad”</a:t>
            </a:r>
          </a:p>
        </p:txBody>
      </p:sp>
    </p:spTree>
    <p:extLst>
      <p:ext uri="{BB962C8B-B14F-4D97-AF65-F5344CB8AC3E}">
        <p14:creationId xmlns:p14="http://schemas.microsoft.com/office/powerpoint/2010/main" val="18807475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5362" name="Picture 2" descr="https://scontent-ord1-1.xx.fbcdn.net/hphotos-xft1/v/t1.0-9/11752009_716541068457992_6944690628452772014_n.jpg?oh=97ebe2b0021173e07cf897064ae5d891&amp;oe=56794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647"/>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0382" y="3244334"/>
            <a:ext cx="723275" cy="369332"/>
          </a:xfrm>
          <a:prstGeom prst="rect">
            <a:avLst/>
          </a:prstGeom>
        </p:spPr>
        <p:txBody>
          <a:bodyPr wrap="none">
            <a:spAutoFit/>
          </a:bodyPr>
          <a:lstStyle/>
          <a:p>
            <a:r>
              <a:rPr lang="en-US" b="1" dirty="0">
                <a:solidFill>
                  <a:srgbClr val="000000"/>
                </a:solidFill>
                <a:latin typeface="Arial" pitchFamily="34" charset="0"/>
              </a:rPr>
              <a:t>Gyro</a:t>
            </a:r>
          </a:p>
        </p:txBody>
      </p:sp>
      <p:sp>
        <p:nvSpPr>
          <p:cNvPr id="6" name="Rectangle 5"/>
          <p:cNvSpPr>
            <a:spLocks noChangeArrowheads="1"/>
          </p:cNvSpPr>
          <p:nvPr/>
        </p:nvSpPr>
        <p:spPr bwMode="auto">
          <a:xfrm>
            <a:off x="453570" y="562438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gyro</a:t>
            </a:r>
          </a:p>
        </p:txBody>
      </p:sp>
    </p:spTree>
    <p:extLst>
      <p:ext uri="{BB962C8B-B14F-4D97-AF65-F5344CB8AC3E}">
        <p14:creationId xmlns:p14="http://schemas.microsoft.com/office/powerpoint/2010/main" val="12600563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6386" name="Picture 2" descr="https://scontent-ord1-1.xx.fbcdn.net/hphotos-xpf1/v/t1.0-9/11745539_716541378457961_5766966098652099487_n.jpg?oh=97a57735886770776774c6593be04bb7&amp;oe=56630E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304"/>
            <a:ext cx="9144000" cy="4838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62438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souvlaki</a:t>
            </a:r>
          </a:p>
        </p:txBody>
      </p:sp>
    </p:spTree>
    <p:extLst>
      <p:ext uri="{BB962C8B-B14F-4D97-AF65-F5344CB8AC3E}">
        <p14:creationId xmlns:p14="http://schemas.microsoft.com/office/powerpoint/2010/main" val="188633108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9" name="Rectangle 3"/>
          <p:cNvSpPr txBox="1">
            <a:spLocks noChangeArrowheads="1"/>
          </p:cNvSpPr>
          <p:nvPr/>
        </p:nvSpPr>
        <p:spPr bwMode="auto">
          <a:xfrm>
            <a:off x="685800" y="1724324"/>
            <a:ext cx="7848600" cy="40811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0"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This is a long set of slides.  You might want to review them in two or three sessions rather than at one sitting.</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Tree>
    <p:extLst>
      <p:ext uri="{BB962C8B-B14F-4D97-AF65-F5344CB8AC3E}">
        <p14:creationId xmlns:p14="http://schemas.microsoft.com/office/powerpoint/2010/main" val="3258233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75766"/>
            <a:ext cx="9117515" cy="623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dolmathes</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a:t>
            </a:r>
          </a:p>
        </p:txBody>
      </p:sp>
    </p:spTree>
    <p:extLst>
      <p:ext uri="{BB962C8B-B14F-4D97-AF65-F5344CB8AC3E}">
        <p14:creationId xmlns:p14="http://schemas.microsoft.com/office/powerpoint/2010/main" val="127119035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453570" y="600174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loukoumades</a:t>
            </a:r>
            <a:endParaRPr lang="en-US" altLang="en-US" sz="4000" b="1" i="1" dirty="0">
              <a:solidFill>
                <a:srgbClr val="0070C0"/>
              </a:solidFill>
              <a:latin typeface="Arial" charset="0"/>
            </a:endParaRPr>
          </a:p>
        </p:txBody>
      </p:sp>
    </p:spTree>
    <p:extLst>
      <p:ext uri="{BB962C8B-B14F-4D97-AF65-F5344CB8AC3E}">
        <p14:creationId xmlns:p14="http://schemas.microsoft.com/office/powerpoint/2010/main" val="86402604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4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baklava</a:t>
            </a:r>
            <a:endParaRPr lang="en-US" altLang="en-US" b="1" i="1" dirty="0">
              <a:solidFill>
                <a:srgbClr val="0070C0"/>
              </a:solidFill>
              <a:latin typeface="Arial" charset="0"/>
            </a:endParaRPr>
          </a:p>
        </p:txBody>
      </p:sp>
    </p:spTree>
    <p:extLst>
      <p:ext uri="{BB962C8B-B14F-4D97-AF65-F5344CB8AC3E}">
        <p14:creationId xmlns:p14="http://schemas.microsoft.com/office/powerpoint/2010/main" val="355706455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4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21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59"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Tree>
    <p:extLst>
      <p:ext uri="{BB962C8B-B14F-4D97-AF65-F5344CB8AC3E}">
        <p14:creationId xmlns:p14="http://schemas.microsoft.com/office/powerpoint/2010/main" val="194734810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864265" y="4085586"/>
            <a:ext cx="4237058" cy="175432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dimond</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with a whole clove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no pistachios</a:t>
            </a:r>
          </a:p>
        </p:txBody>
      </p:sp>
    </p:spTree>
    <p:extLst>
      <p:ext uri="{BB962C8B-B14F-4D97-AF65-F5344CB8AC3E}">
        <p14:creationId xmlns:p14="http://schemas.microsoft.com/office/powerpoint/2010/main" val="275263335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charset="0"/>
                <a:ea typeface="+mn-ea"/>
                <a:cs typeface="+mn-cs"/>
              </a:rPr>
              <a:t>25</a:t>
            </a:r>
            <a:r>
              <a:rPr kumimoji="0" lang="en-US" altLang="en-US" sz="1050" b="1" i="0" u="none" strike="noStrike" kern="1200" cap="none" spc="0" normalizeH="0" baseline="30000" noProof="0" dirty="0">
                <a:ln>
                  <a:noFill/>
                </a:ln>
                <a:solidFill>
                  <a:srgbClr val="000000"/>
                </a:solidFill>
                <a:effectLst/>
                <a:uLnTx/>
                <a:uFillTx/>
                <a:latin typeface="Arial" charset="0"/>
                <a:ea typeface="+mn-ea"/>
                <a:cs typeface="+mn-cs"/>
              </a:rPr>
              <a:t>th</a:t>
            </a:r>
            <a:r>
              <a:rPr kumimoji="0" lang="en-US" altLang="en-US" sz="1050" b="1" i="0" u="none" strike="noStrike" kern="1200" cap="none" spc="0" normalizeH="0" baseline="0" noProof="0" dirty="0">
                <a:ln>
                  <a:noFill/>
                </a:ln>
                <a:solidFill>
                  <a:srgbClr val="000000"/>
                </a:solidFill>
                <a:effectLst/>
                <a:uLnTx/>
                <a:uFillTx/>
                <a:latin typeface="Arial" charset="0"/>
                <a:ea typeface="+mn-ea"/>
                <a:cs typeface="+mn-cs"/>
              </a:rPr>
              <a:t> Annual Food Festival 2017</a:t>
            </a:r>
          </a:p>
        </p:txBody>
      </p:sp>
    </p:spTree>
    <p:extLst>
      <p:ext uri="{BB962C8B-B14F-4D97-AF65-F5344CB8AC3E}">
        <p14:creationId xmlns:p14="http://schemas.microsoft.com/office/powerpoint/2010/main" val="32488069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8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
        <p:nvSpPr>
          <p:cNvPr id="2" name="Rectangle 1"/>
          <p:cNvSpPr/>
          <p:nvPr/>
        </p:nvSpPr>
        <p:spPr>
          <a:xfrm>
            <a:off x="3119893" y="3650726"/>
            <a:ext cx="2781531" cy="523220"/>
          </a:xfrm>
          <a:prstGeom prst="rect">
            <a:avLst/>
          </a:prstGeom>
        </p:spPr>
        <p:txBody>
          <a:bodyPr wrap="none">
            <a:spAutoFit/>
          </a:bodyPr>
          <a:lstStyle/>
          <a:p>
            <a:r>
              <a:rPr lang="en-US" sz="2800" b="1" dirty="0">
                <a:solidFill>
                  <a:srgbClr val="FFFFFF"/>
                </a:solidFill>
                <a:latin typeface="Arial" pitchFamily="34" charset="0"/>
              </a:rPr>
              <a:t>with pistachios</a:t>
            </a:r>
          </a:p>
        </p:txBody>
      </p:sp>
    </p:spTree>
    <p:extLst>
      <p:ext uri="{BB962C8B-B14F-4D97-AF65-F5344CB8AC3E}">
        <p14:creationId xmlns:p14="http://schemas.microsoft.com/office/powerpoint/2010/main" val="266861033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92920889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929704" y="3215302"/>
            <a:ext cx="5724645"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rectangular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often with pistachios</a:t>
            </a:r>
          </a:p>
        </p:txBody>
      </p:sp>
    </p:spTree>
    <p:extLst>
      <p:ext uri="{BB962C8B-B14F-4D97-AF65-F5344CB8AC3E}">
        <p14:creationId xmlns:p14="http://schemas.microsoft.com/office/powerpoint/2010/main" val="276258516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latin typeface="Arial" pitchFamily="34" charset="0"/>
                <a:hlinkClick r:id="rId3"/>
              </a:rPr>
              <a:t>http://www.theatlantic.com/international/archive/2012/04/the-white-house-dessert-that-sparked-a-minor-turkish-greek-conflict/255439/</a:t>
            </a:r>
            <a:endParaRPr lang="en-US" sz="800" dirty="0">
              <a:solidFill>
                <a:srgbClr val="000000"/>
              </a:solidFill>
              <a:latin typeface="Arial" pitchFamily="34" charset="0"/>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Tree>
    <p:extLst>
      <p:ext uri="{BB962C8B-B14F-4D97-AF65-F5344CB8AC3E}">
        <p14:creationId xmlns:p14="http://schemas.microsoft.com/office/powerpoint/2010/main" val="30643281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61013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3" name="AutoShape 3"/>
          <p:cNvSpPr>
            <a:spLocks noChangeArrowheads="1"/>
          </p:cNvSpPr>
          <p:nvPr/>
        </p:nvSpPr>
        <p:spPr bwMode="auto">
          <a:xfrm>
            <a:off x="2533653" y="3943382"/>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4" name="AutoShape 4"/>
          <p:cNvSpPr>
            <a:spLocks noChangeArrowheads="1"/>
          </p:cNvSpPr>
          <p:nvPr/>
        </p:nvSpPr>
        <p:spPr bwMode="auto">
          <a:xfrm flipV="1">
            <a:off x="1847852" y="4867307"/>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6" name="AutoShape 6"/>
          <p:cNvSpPr>
            <a:spLocks noChangeArrowheads="1"/>
          </p:cNvSpPr>
          <p:nvPr/>
        </p:nvSpPr>
        <p:spPr bwMode="auto">
          <a:xfrm>
            <a:off x="2495550" y="461013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7" name="AutoShape 7"/>
          <p:cNvSpPr>
            <a:spLocks noChangeArrowheads="1"/>
          </p:cNvSpPr>
          <p:nvPr/>
        </p:nvSpPr>
        <p:spPr bwMode="auto">
          <a:xfrm>
            <a:off x="3181350" y="501018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8" name="AutoShape 8"/>
          <p:cNvSpPr>
            <a:spLocks noChangeArrowheads="1"/>
          </p:cNvSpPr>
          <p:nvPr/>
        </p:nvSpPr>
        <p:spPr bwMode="auto">
          <a:xfrm>
            <a:off x="3238501" y="529593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9" name="AutoShape 9"/>
          <p:cNvSpPr>
            <a:spLocks noChangeArrowheads="1"/>
          </p:cNvSpPr>
          <p:nvPr/>
        </p:nvSpPr>
        <p:spPr bwMode="auto">
          <a:xfrm>
            <a:off x="2724150" y="533403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Rectangle 3"/>
          <p:cNvSpPr>
            <a:spLocks noChangeArrowheads="1"/>
          </p:cNvSpPr>
          <p:nvPr/>
        </p:nvSpPr>
        <p:spPr bwMode="auto">
          <a:xfrm>
            <a:off x="1104699" y="6352662"/>
            <a:ext cx="6908800" cy="400110"/>
          </a:xfrm>
          <a:prstGeom prst="rect">
            <a:avLst/>
          </a:prstGeom>
          <a:noFill/>
          <a:ln w="9525">
            <a:noFill/>
            <a:miter lim="800000"/>
            <a:headEnd/>
            <a:tailEnd/>
          </a:ln>
        </p:spPr>
        <p:txBody>
          <a:bodyPr wrap="square" lIns="0" tIns="0" rIns="0" bIns="0" anchor="ctr" anchorCtr="1">
            <a:noAutofit/>
          </a:bodyPr>
          <a:lstStyle/>
          <a:p>
            <a:pPr fontAlgn="auto">
              <a:spcBef>
                <a:spcPts val="0"/>
              </a:spcBef>
              <a:spcAft>
                <a:spcPts val="0"/>
              </a:spcAft>
              <a:defRPr/>
            </a:pPr>
            <a:r>
              <a:rPr lang="en-US" sz="1200" kern="0" dirty="0">
                <a:solidFill>
                  <a:srgbClr val="FFFFFF"/>
                </a:solidFill>
              </a:rPr>
              <a:t>http://www.d.umn.edu/cla/faculty/troufs/anthfood/afproject.html</a:t>
            </a:r>
          </a:p>
        </p:txBody>
      </p:sp>
      <p:sp>
        <p:nvSpPr>
          <p:cNvPr id="2" name="Rectangle 1"/>
          <p:cNvSpPr/>
          <p:nvPr/>
        </p:nvSpPr>
        <p:spPr>
          <a:xfrm>
            <a:off x="656368" y="457201"/>
            <a:ext cx="7844165" cy="5970865"/>
          </a:xfrm>
          <a:prstGeom prst="rect">
            <a:avLst/>
          </a:prstGeom>
        </p:spPr>
        <p:txBody>
          <a:bodyPr wrap="square">
            <a:spAutoFit/>
          </a:bodyPr>
          <a:lstStyle/>
          <a:p>
            <a:pPr algn="ctr"/>
            <a:r>
              <a:rPr lang="en-US" sz="2800" b="1" dirty="0">
                <a:solidFill>
                  <a:srgbClr val="C00000"/>
                </a:solidFill>
              </a:rPr>
              <a:t>In a nutshell, ANTH 3888 Anthropology of Food </a:t>
            </a:r>
          </a:p>
          <a:p>
            <a:pPr algn="ctr"/>
            <a:r>
              <a:rPr lang="en-US" sz="2800" b="1" dirty="0">
                <a:solidFill>
                  <a:srgbClr val="C00000"/>
                </a:solidFill>
              </a:rPr>
              <a:t>consists of </a:t>
            </a:r>
            <a:r>
              <a:rPr lang="en-US" sz="2800" b="1" i="1" dirty="0">
                <a:solidFill>
                  <a:srgbClr val="000000"/>
                </a:solidFill>
              </a:rPr>
              <a:t>three main segments</a:t>
            </a:r>
            <a:r>
              <a:rPr lang="en-US" sz="2800" b="1" dirty="0">
                <a:solidFill>
                  <a:srgbClr val="C00000"/>
                </a:solidFill>
              </a:rPr>
              <a:t>: </a:t>
            </a:r>
          </a:p>
          <a:p>
            <a:endParaRPr lang="en-US" sz="2000" b="1" dirty="0">
              <a:solidFill>
                <a:srgbClr val="C00000"/>
              </a:solidFill>
            </a:endParaRPr>
          </a:p>
          <a:p>
            <a:r>
              <a:rPr lang="en-US" sz="2400" b="1" dirty="0">
                <a:solidFill>
                  <a:srgbClr val="C00000"/>
                </a:solidFill>
              </a:rPr>
              <a:t>  </a:t>
            </a:r>
            <a:r>
              <a:rPr lang="en-US" sz="2000" b="1" dirty="0">
                <a:solidFill>
                  <a:srgbClr val="C00000"/>
                </a:solidFill>
              </a:rPr>
              <a:t>I Orientation and Background</a:t>
            </a:r>
          </a:p>
          <a:p>
            <a:endParaRPr lang="en-US" sz="1600" b="1" dirty="0">
              <a:solidFill>
                <a:srgbClr val="C00000"/>
              </a:solidFill>
            </a:endParaRPr>
          </a:p>
          <a:p>
            <a:pPr marL="688975" lvl="1" indent="-231775">
              <a:buFont typeface="Arial" panose="020B0604020202020204" pitchFamily="34" charset="0"/>
              <a:buChar char="•"/>
            </a:pPr>
            <a:r>
              <a:rPr lang="en-US" sz="1600" b="1" dirty="0">
                <a:solidFill>
                  <a:srgbClr val="C00000"/>
                </a:solidFill>
              </a:rPr>
              <a:t>Introduction</a:t>
            </a:r>
          </a:p>
          <a:p>
            <a:pPr marL="688975" lvl="1" indent="-231775">
              <a:buFont typeface="Arial" panose="020B0604020202020204" pitchFamily="34" charset="0"/>
              <a:buChar char="•"/>
              <a:tabLst>
                <a:tab pos="231775" algn="l"/>
              </a:tabLst>
            </a:pPr>
            <a:r>
              <a:rPr lang="en-US" sz="1600" b="1" dirty="0">
                <a:solidFill>
                  <a:srgbClr val="C00000"/>
                </a:solidFill>
              </a:rPr>
              <a:t>Basic Concepts</a:t>
            </a:r>
          </a:p>
          <a:p>
            <a:pPr marL="688975" lvl="1" indent="-231775">
              <a:buFont typeface="Arial" panose="020B0604020202020204" pitchFamily="34" charset="0"/>
              <a:buChar char="•"/>
              <a:tabLst>
                <a:tab pos="231775" algn="l"/>
              </a:tabLst>
            </a:pPr>
            <a:r>
              <a:rPr lang="en-US" sz="1600" b="1" dirty="0">
                <a:solidFill>
                  <a:srgbClr val="C00000"/>
                </a:solidFill>
              </a:rPr>
              <a:t>History</a:t>
            </a:r>
          </a:p>
          <a:p>
            <a:pPr marL="688975" lvl="1" indent="-231775">
              <a:buFont typeface="Arial" panose="020B0604020202020204" pitchFamily="34" charset="0"/>
              <a:buChar char="•"/>
              <a:tabLst>
                <a:tab pos="231775" algn="l"/>
              </a:tabLst>
            </a:pPr>
            <a:r>
              <a:rPr lang="en-US" sz="1600" b="1" dirty="0">
                <a:solidFill>
                  <a:srgbClr val="C00000"/>
                </a:solidFill>
              </a:rPr>
              <a:t>Theory</a:t>
            </a:r>
          </a:p>
          <a:p>
            <a:pPr marL="688975" lvl="1" indent="-231775">
              <a:buFont typeface="Arial" panose="020B0604020202020204" pitchFamily="34" charset="0"/>
              <a:buChar char="•"/>
              <a:tabLst>
                <a:tab pos="231775" algn="l"/>
              </a:tabLst>
            </a:pPr>
            <a:r>
              <a:rPr lang="en-US" sz="1600" b="1" dirty="0">
                <a:solidFill>
                  <a:srgbClr val="C00000"/>
                </a:solidFill>
              </a:rPr>
              <a:t>Methods and Techniques   </a:t>
            </a:r>
          </a:p>
          <a:p>
            <a:r>
              <a:rPr lang="en-US" b="1" dirty="0">
                <a:solidFill>
                  <a:srgbClr val="C00000"/>
                </a:solidFill>
              </a:rPr>
              <a:t>        </a:t>
            </a:r>
          </a:p>
          <a:p>
            <a:r>
              <a:rPr lang="en-US" sz="2000" b="1" dirty="0">
                <a:solidFill>
                  <a:srgbClr val="C00000"/>
                </a:solidFill>
              </a:rPr>
              <a:t>  II  Explorations   </a:t>
            </a:r>
          </a:p>
          <a:p>
            <a:r>
              <a:rPr lang="en-US" b="1" dirty="0">
                <a:solidFill>
                  <a:srgbClr val="C00000"/>
                </a:solidFill>
              </a:rPr>
              <a:t>          </a:t>
            </a:r>
          </a:p>
          <a:p>
            <a:pPr marL="682625" indent="-219075">
              <a:buFont typeface="Arial" panose="020B0604020202020204" pitchFamily="34" charset="0"/>
              <a:buChar char="•"/>
            </a:pPr>
            <a:r>
              <a:rPr lang="en-US" sz="1600" b="1" dirty="0">
                <a:solidFill>
                  <a:srgbClr val="C00000"/>
                </a:solidFill>
              </a:rPr>
              <a:t>Comparative / Cross-Cultural</a:t>
            </a:r>
          </a:p>
          <a:p>
            <a:pPr marL="682625" indent="-219075">
              <a:buFont typeface="Arial" panose="020B0604020202020204" pitchFamily="34" charset="0"/>
              <a:buChar char="•"/>
            </a:pPr>
            <a:r>
              <a:rPr lang="en-US" sz="1600" b="1" dirty="0">
                <a:solidFill>
                  <a:srgbClr val="C00000"/>
                </a:solidFill>
              </a:rPr>
              <a:t>Holistic</a:t>
            </a:r>
          </a:p>
          <a:p>
            <a:pPr marL="682625" indent="-219075">
              <a:buFont typeface="Arial" panose="020B0604020202020204" pitchFamily="34" charset="0"/>
              <a:buChar char="•"/>
            </a:pPr>
            <a:r>
              <a:rPr lang="en-US" sz="1600" b="1" dirty="0">
                <a:solidFill>
                  <a:srgbClr val="C00000"/>
                </a:solidFill>
              </a:rPr>
              <a:t>Ethnographic Case Studies from the Real World: Real People . . . Real Places from Around the Globe   </a:t>
            </a:r>
          </a:p>
          <a:p>
            <a:r>
              <a:rPr lang="en-US" b="1" dirty="0">
                <a:solidFill>
                  <a:srgbClr val="C00000"/>
                </a:solidFill>
              </a:rPr>
              <a:t>      </a:t>
            </a:r>
          </a:p>
          <a:p>
            <a:r>
              <a:rPr lang="en-US" sz="2000" b="1" dirty="0">
                <a:solidFill>
                  <a:srgbClr val="C00000"/>
                </a:solidFill>
              </a:rPr>
              <a:t>  III  Student Presentations on Term Research Project </a:t>
            </a:r>
            <a:r>
              <a:rPr lang="en-US" sz="2000" dirty="0">
                <a:solidFill>
                  <a:srgbClr val="C00000"/>
                </a:solidFill>
              </a:rPr>
              <a:t>     </a:t>
            </a:r>
          </a:p>
        </p:txBody>
      </p:sp>
    </p:spTree>
    <p:extLst>
      <p:ext uri="{BB962C8B-B14F-4D97-AF65-F5344CB8AC3E}">
        <p14:creationId xmlns:p14="http://schemas.microsoft.com/office/powerpoint/2010/main" val="133725897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latin typeface="Arial" pitchFamily="34" charset="0"/>
                <a:hlinkClick r:id="rId3"/>
              </a:rPr>
              <a:t>http://www.theatlantic.com/international/archive/2012/04/the-white-house-dessert-that-sparked-a-minor-turkish-greek-conflict/255439/</a:t>
            </a:r>
            <a:endParaRPr lang="en-US" sz="800" dirty="0">
              <a:solidFill>
                <a:srgbClr val="000000"/>
              </a:solidFill>
              <a:latin typeface="Arial" pitchFamily="34" charset="0"/>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
        <p:nvSpPr>
          <p:cNvPr id="7" name="Rectangle 6"/>
          <p:cNvSpPr/>
          <p:nvPr/>
        </p:nvSpPr>
        <p:spPr>
          <a:xfrm>
            <a:off x="1718394" y="1052159"/>
            <a:ext cx="2441694" cy="646331"/>
          </a:xfrm>
          <a:prstGeom prst="rect">
            <a:avLst/>
          </a:prstGeom>
        </p:spPr>
        <p:txBody>
          <a:bodyPr wrap="none">
            <a:spAutoFit/>
          </a:bodyPr>
          <a:lstStyle/>
          <a:p>
            <a:pPr algn="ctr"/>
            <a:r>
              <a:rPr lang="en-US" sz="3600" b="1" dirty="0">
                <a:solidFill>
                  <a:srgbClr val="000000"/>
                </a:solidFill>
                <a:latin typeface="Arial" pitchFamily="34" charset="0"/>
              </a:rPr>
              <a:t>Greek flag</a:t>
            </a:r>
          </a:p>
        </p:txBody>
      </p:sp>
      <p:sp>
        <p:nvSpPr>
          <p:cNvPr id="8" name="Rectangle 7"/>
          <p:cNvSpPr/>
          <p:nvPr/>
        </p:nvSpPr>
        <p:spPr>
          <a:xfrm>
            <a:off x="4494553" y="1629445"/>
            <a:ext cx="3638560" cy="646331"/>
          </a:xfrm>
          <a:prstGeom prst="rect">
            <a:avLst/>
          </a:prstGeom>
        </p:spPr>
        <p:txBody>
          <a:bodyPr wrap="none">
            <a:spAutoFit/>
          </a:bodyPr>
          <a:lstStyle/>
          <a:p>
            <a:pPr algn="ctr"/>
            <a:r>
              <a:rPr lang="en-US" sz="3600" b="1" dirty="0">
                <a:solidFill>
                  <a:srgbClr val="000000"/>
                </a:solidFill>
                <a:latin typeface="Arial" pitchFamily="34" charset="0"/>
              </a:rPr>
              <a:t>Turkish baklava</a:t>
            </a:r>
          </a:p>
        </p:txBody>
      </p:sp>
      <p:sp>
        <p:nvSpPr>
          <p:cNvPr id="9" name="Down Arrow 8"/>
          <p:cNvSpPr/>
          <p:nvPr/>
        </p:nvSpPr>
        <p:spPr bwMode="auto">
          <a:xfrm rot="19738080">
            <a:off x="3168668" y="1701468"/>
            <a:ext cx="331011" cy="1089844"/>
          </a:xfrm>
          <a:prstGeom prst="downArrow">
            <a:avLst/>
          </a:prstGeom>
          <a:solidFill>
            <a:schemeClr val="bg1"/>
          </a:solid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
        <p:nvSpPr>
          <p:cNvPr id="12" name="Down Arrow 11"/>
          <p:cNvSpPr/>
          <p:nvPr/>
        </p:nvSpPr>
        <p:spPr bwMode="auto">
          <a:xfrm rot="1760386">
            <a:off x="5496761" y="2244436"/>
            <a:ext cx="361154" cy="1850036"/>
          </a:xfrm>
          <a:prstGeom prst="downArrow">
            <a:avLst/>
          </a:prstGeom>
          <a:solidFill>
            <a:schemeClr val="bg1"/>
          </a:solid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Tree>
    <p:extLst>
      <p:ext uri="{BB962C8B-B14F-4D97-AF65-F5344CB8AC3E}">
        <p14:creationId xmlns:p14="http://schemas.microsoft.com/office/powerpoint/2010/main" val="424454601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latin typeface="Arial" pitchFamily="34" charset="0"/>
                <a:hlinkClick r:id="rId3"/>
              </a:rPr>
              <a:t>http://www.theatlantic.com/international/archive/2012/04/the-white-house-dessert-that-sparked-a-minor-turkish-greek-conflict/255439/</a:t>
            </a:r>
            <a:endParaRPr lang="en-US" sz="800" dirty="0">
              <a:solidFill>
                <a:srgbClr val="000000"/>
              </a:solidFill>
              <a:latin typeface="Arial" pitchFamily="34" charset="0"/>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460476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p:nvPr/>
        </p:nvSpPr>
        <p:spPr>
          <a:xfrm>
            <a:off x="2453560" y="5058617"/>
            <a:ext cx="4265911" cy="769441"/>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“baklava wars”</a:t>
            </a:r>
          </a:p>
        </p:txBody>
      </p:sp>
    </p:spTree>
    <p:extLst>
      <p:ext uri="{BB962C8B-B14F-4D97-AF65-F5344CB8AC3E}">
        <p14:creationId xmlns:p14="http://schemas.microsoft.com/office/powerpoint/2010/main" val="107724690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9189065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92" y="273083"/>
            <a:ext cx="7313404" cy="613086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bwMode="auto">
          <a:xfrm>
            <a:off x="1944914" y="3266729"/>
            <a:ext cx="5892800" cy="1159111"/>
          </a:xfrm>
          <a:custGeom>
            <a:avLst/>
            <a:gdLst>
              <a:gd name="connsiteX0" fmla="*/ 464457 w 5515429"/>
              <a:gd name="connsiteY0" fmla="*/ 696686 h 957943"/>
              <a:gd name="connsiteX1" fmla="*/ 740229 w 5515429"/>
              <a:gd name="connsiteY1" fmla="*/ 725714 h 957943"/>
              <a:gd name="connsiteX2" fmla="*/ 841829 w 5515429"/>
              <a:gd name="connsiteY2" fmla="*/ 740229 h 957943"/>
              <a:gd name="connsiteX3" fmla="*/ 1146629 w 5515429"/>
              <a:gd name="connsiteY3" fmla="*/ 769257 h 957943"/>
              <a:gd name="connsiteX4" fmla="*/ 1436915 w 5515429"/>
              <a:gd name="connsiteY4" fmla="*/ 798286 h 957943"/>
              <a:gd name="connsiteX5" fmla="*/ 1538515 w 5515429"/>
              <a:gd name="connsiteY5" fmla="*/ 812800 h 957943"/>
              <a:gd name="connsiteX6" fmla="*/ 1843315 w 5515429"/>
              <a:gd name="connsiteY6" fmla="*/ 841829 h 957943"/>
              <a:gd name="connsiteX7" fmla="*/ 2075543 w 5515429"/>
              <a:gd name="connsiteY7" fmla="*/ 870857 h 957943"/>
              <a:gd name="connsiteX8" fmla="*/ 2235200 w 5515429"/>
              <a:gd name="connsiteY8" fmla="*/ 899886 h 957943"/>
              <a:gd name="connsiteX9" fmla="*/ 2380343 w 5515429"/>
              <a:gd name="connsiteY9" fmla="*/ 914400 h 957943"/>
              <a:gd name="connsiteX10" fmla="*/ 2510972 w 5515429"/>
              <a:gd name="connsiteY10" fmla="*/ 928914 h 957943"/>
              <a:gd name="connsiteX11" fmla="*/ 2975429 w 5515429"/>
              <a:gd name="connsiteY11" fmla="*/ 957943 h 957943"/>
              <a:gd name="connsiteX12" fmla="*/ 3352800 w 5515429"/>
              <a:gd name="connsiteY12" fmla="*/ 943429 h 957943"/>
              <a:gd name="connsiteX13" fmla="*/ 3744686 w 5515429"/>
              <a:gd name="connsiteY13" fmla="*/ 914400 h 957943"/>
              <a:gd name="connsiteX14" fmla="*/ 4064000 w 5515429"/>
              <a:gd name="connsiteY14" fmla="*/ 885372 h 957943"/>
              <a:gd name="connsiteX15" fmla="*/ 4267200 w 5515429"/>
              <a:gd name="connsiteY15" fmla="*/ 856343 h 957943"/>
              <a:gd name="connsiteX16" fmla="*/ 4368800 w 5515429"/>
              <a:gd name="connsiteY16" fmla="*/ 841829 h 957943"/>
              <a:gd name="connsiteX17" fmla="*/ 4412343 w 5515429"/>
              <a:gd name="connsiteY17" fmla="*/ 827314 h 957943"/>
              <a:gd name="connsiteX18" fmla="*/ 4688115 w 5515429"/>
              <a:gd name="connsiteY18" fmla="*/ 798286 h 957943"/>
              <a:gd name="connsiteX19" fmla="*/ 4833257 w 5515429"/>
              <a:gd name="connsiteY19" fmla="*/ 769257 h 957943"/>
              <a:gd name="connsiteX20" fmla="*/ 4876800 w 5515429"/>
              <a:gd name="connsiteY20" fmla="*/ 754743 h 957943"/>
              <a:gd name="connsiteX21" fmla="*/ 4992915 w 5515429"/>
              <a:gd name="connsiteY21" fmla="*/ 740229 h 957943"/>
              <a:gd name="connsiteX22" fmla="*/ 5196115 w 5515429"/>
              <a:gd name="connsiteY22" fmla="*/ 711200 h 957943"/>
              <a:gd name="connsiteX23" fmla="*/ 5341257 w 5515429"/>
              <a:gd name="connsiteY23" fmla="*/ 682172 h 957943"/>
              <a:gd name="connsiteX24" fmla="*/ 5384800 w 5515429"/>
              <a:gd name="connsiteY24" fmla="*/ 638629 h 957943"/>
              <a:gd name="connsiteX25" fmla="*/ 5471886 w 5515429"/>
              <a:gd name="connsiteY25" fmla="*/ 580572 h 957943"/>
              <a:gd name="connsiteX26" fmla="*/ 5486400 w 5515429"/>
              <a:gd name="connsiteY26" fmla="*/ 522514 h 957943"/>
              <a:gd name="connsiteX27" fmla="*/ 5515429 w 5515429"/>
              <a:gd name="connsiteY27" fmla="*/ 435429 h 957943"/>
              <a:gd name="connsiteX28" fmla="*/ 5486400 w 5515429"/>
              <a:gd name="connsiteY28" fmla="*/ 304800 h 957943"/>
              <a:gd name="connsiteX29" fmla="*/ 5457372 w 5515429"/>
              <a:gd name="connsiteY29" fmla="*/ 246743 h 957943"/>
              <a:gd name="connsiteX30" fmla="*/ 5399315 w 5515429"/>
              <a:gd name="connsiteY30" fmla="*/ 232229 h 957943"/>
              <a:gd name="connsiteX31" fmla="*/ 5239657 w 5515429"/>
              <a:gd name="connsiteY31" fmla="*/ 188686 h 957943"/>
              <a:gd name="connsiteX32" fmla="*/ 5196115 w 5515429"/>
              <a:gd name="connsiteY32" fmla="*/ 159657 h 957943"/>
              <a:gd name="connsiteX33" fmla="*/ 5152572 w 5515429"/>
              <a:gd name="connsiteY33" fmla="*/ 145143 h 957943"/>
              <a:gd name="connsiteX34" fmla="*/ 5080000 w 5515429"/>
              <a:gd name="connsiteY34" fmla="*/ 116114 h 957943"/>
              <a:gd name="connsiteX35" fmla="*/ 4934857 w 5515429"/>
              <a:gd name="connsiteY35" fmla="*/ 101600 h 957943"/>
              <a:gd name="connsiteX36" fmla="*/ 4804229 w 5515429"/>
              <a:gd name="connsiteY36" fmla="*/ 87086 h 957943"/>
              <a:gd name="connsiteX37" fmla="*/ 4484915 w 5515429"/>
              <a:gd name="connsiteY37" fmla="*/ 58057 h 957943"/>
              <a:gd name="connsiteX38" fmla="*/ 3077029 w 5515429"/>
              <a:gd name="connsiteY38" fmla="*/ 58057 h 957943"/>
              <a:gd name="connsiteX39" fmla="*/ 3033486 w 5515429"/>
              <a:gd name="connsiteY39" fmla="*/ 43543 h 957943"/>
              <a:gd name="connsiteX40" fmla="*/ 2598057 w 5515429"/>
              <a:gd name="connsiteY40" fmla="*/ 0 h 957943"/>
              <a:gd name="connsiteX41" fmla="*/ 1959429 w 5515429"/>
              <a:gd name="connsiteY41" fmla="*/ 43543 h 957943"/>
              <a:gd name="connsiteX42" fmla="*/ 1872343 w 5515429"/>
              <a:gd name="connsiteY42" fmla="*/ 58057 h 957943"/>
              <a:gd name="connsiteX43" fmla="*/ 1814286 w 5515429"/>
              <a:gd name="connsiteY43" fmla="*/ 72572 h 957943"/>
              <a:gd name="connsiteX44" fmla="*/ 1669143 w 5515429"/>
              <a:gd name="connsiteY44" fmla="*/ 87086 h 957943"/>
              <a:gd name="connsiteX45" fmla="*/ 1349829 w 5515429"/>
              <a:gd name="connsiteY45" fmla="*/ 130629 h 957943"/>
              <a:gd name="connsiteX46" fmla="*/ 1103086 w 5515429"/>
              <a:gd name="connsiteY46" fmla="*/ 159657 h 957943"/>
              <a:gd name="connsiteX47" fmla="*/ 827315 w 5515429"/>
              <a:gd name="connsiteY47" fmla="*/ 188686 h 957943"/>
              <a:gd name="connsiteX48" fmla="*/ 740229 w 5515429"/>
              <a:gd name="connsiteY48" fmla="*/ 203200 h 957943"/>
              <a:gd name="connsiteX49" fmla="*/ 537029 w 5515429"/>
              <a:gd name="connsiteY49" fmla="*/ 232229 h 957943"/>
              <a:gd name="connsiteX50" fmla="*/ 478972 w 5515429"/>
              <a:gd name="connsiteY50" fmla="*/ 246743 h 957943"/>
              <a:gd name="connsiteX51" fmla="*/ 435429 w 5515429"/>
              <a:gd name="connsiteY51" fmla="*/ 261257 h 957943"/>
              <a:gd name="connsiteX52" fmla="*/ 261257 w 5515429"/>
              <a:gd name="connsiteY52" fmla="*/ 304800 h 957943"/>
              <a:gd name="connsiteX53" fmla="*/ 203200 w 5515429"/>
              <a:gd name="connsiteY53" fmla="*/ 319314 h 957943"/>
              <a:gd name="connsiteX54" fmla="*/ 116115 w 5515429"/>
              <a:gd name="connsiteY54" fmla="*/ 362857 h 957943"/>
              <a:gd name="connsiteX55" fmla="*/ 29029 w 5515429"/>
              <a:gd name="connsiteY55" fmla="*/ 391886 h 957943"/>
              <a:gd name="connsiteX56" fmla="*/ 0 w 5515429"/>
              <a:gd name="connsiteY56" fmla="*/ 435429 h 957943"/>
              <a:gd name="connsiteX57" fmla="*/ 29029 w 5515429"/>
              <a:gd name="connsiteY57" fmla="*/ 522514 h 957943"/>
              <a:gd name="connsiteX58" fmla="*/ 58057 w 5515429"/>
              <a:gd name="connsiteY58" fmla="*/ 566057 h 957943"/>
              <a:gd name="connsiteX59" fmla="*/ 232229 w 5515429"/>
              <a:gd name="connsiteY59" fmla="*/ 653143 h 957943"/>
              <a:gd name="connsiteX60" fmla="*/ 275772 w 5515429"/>
              <a:gd name="connsiteY60" fmla="*/ 667657 h 957943"/>
              <a:gd name="connsiteX61" fmla="*/ 319315 w 5515429"/>
              <a:gd name="connsiteY61" fmla="*/ 682172 h 957943"/>
              <a:gd name="connsiteX62" fmla="*/ 377372 w 5515429"/>
              <a:gd name="connsiteY62" fmla="*/ 711200 h 957943"/>
              <a:gd name="connsiteX63" fmla="*/ 609600 w 5515429"/>
              <a:gd name="connsiteY63" fmla="*/ 7112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15429" h="957943">
                <a:moveTo>
                  <a:pt x="464457" y="696686"/>
                </a:moveTo>
                <a:cubicBezTo>
                  <a:pt x="648983" y="727440"/>
                  <a:pt x="446714" y="696362"/>
                  <a:pt x="740229" y="725714"/>
                </a:cubicBezTo>
                <a:cubicBezTo>
                  <a:pt x="774270" y="729118"/>
                  <a:pt x="807883" y="735986"/>
                  <a:pt x="841829" y="740229"/>
                </a:cubicBezTo>
                <a:cubicBezTo>
                  <a:pt x="967505" y="755939"/>
                  <a:pt x="1012381" y="758070"/>
                  <a:pt x="1146629" y="769257"/>
                </a:cubicBezTo>
                <a:cubicBezTo>
                  <a:pt x="1334287" y="800535"/>
                  <a:pt x="1126854" y="768757"/>
                  <a:pt x="1436915" y="798286"/>
                </a:cubicBezTo>
                <a:cubicBezTo>
                  <a:pt x="1470971" y="801529"/>
                  <a:pt x="1504569" y="808557"/>
                  <a:pt x="1538515" y="812800"/>
                </a:cubicBezTo>
                <a:cubicBezTo>
                  <a:pt x="1704575" y="833557"/>
                  <a:pt x="1655364" y="823929"/>
                  <a:pt x="1843315" y="841829"/>
                </a:cubicBezTo>
                <a:cubicBezTo>
                  <a:pt x="1909472" y="848130"/>
                  <a:pt x="2007467" y="859511"/>
                  <a:pt x="2075543" y="870857"/>
                </a:cubicBezTo>
                <a:cubicBezTo>
                  <a:pt x="2164730" y="885722"/>
                  <a:pt x="2138384" y="887784"/>
                  <a:pt x="2235200" y="899886"/>
                </a:cubicBezTo>
                <a:cubicBezTo>
                  <a:pt x="2283447" y="905917"/>
                  <a:pt x="2331988" y="909310"/>
                  <a:pt x="2380343" y="914400"/>
                </a:cubicBezTo>
                <a:cubicBezTo>
                  <a:pt x="2423913" y="918986"/>
                  <a:pt x="2467341" y="924947"/>
                  <a:pt x="2510972" y="928914"/>
                </a:cubicBezTo>
                <a:cubicBezTo>
                  <a:pt x="2688986" y="945097"/>
                  <a:pt x="2786166" y="947982"/>
                  <a:pt x="2975429" y="957943"/>
                </a:cubicBezTo>
                <a:lnTo>
                  <a:pt x="3352800" y="943429"/>
                </a:lnTo>
                <a:cubicBezTo>
                  <a:pt x="3483577" y="936026"/>
                  <a:pt x="3744686" y="914400"/>
                  <a:pt x="3744686" y="914400"/>
                </a:cubicBezTo>
                <a:cubicBezTo>
                  <a:pt x="3928324" y="883794"/>
                  <a:pt x="3749567" y="910527"/>
                  <a:pt x="4064000" y="885372"/>
                </a:cubicBezTo>
                <a:cubicBezTo>
                  <a:pt x="4242361" y="871103"/>
                  <a:pt x="4138597" y="877776"/>
                  <a:pt x="4267200" y="856343"/>
                </a:cubicBezTo>
                <a:cubicBezTo>
                  <a:pt x="4300945" y="850719"/>
                  <a:pt x="4334933" y="846667"/>
                  <a:pt x="4368800" y="841829"/>
                </a:cubicBezTo>
                <a:cubicBezTo>
                  <a:pt x="4383314" y="836991"/>
                  <a:pt x="4397221" y="829640"/>
                  <a:pt x="4412343" y="827314"/>
                </a:cubicBezTo>
                <a:cubicBezTo>
                  <a:pt x="4816361" y="765157"/>
                  <a:pt x="4315183" y="857170"/>
                  <a:pt x="4688115" y="798286"/>
                </a:cubicBezTo>
                <a:cubicBezTo>
                  <a:pt x="4736850" y="790591"/>
                  <a:pt x="4786450" y="784859"/>
                  <a:pt x="4833257" y="769257"/>
                </a:cubicBezTo>
                <a:cubicBezTo>
                  <a:pt x="4847771" y="764419"/>
                  <a:pt x="4861747" y="757480"/>
                  <a:pt x="4876800" y="754743"/>
                </a:cubicBezTo>
                <a:cubicBezTo>
                  <a:pt x="4915177" y="747766"/>
                  <a:pt x="4954266" y="745499"/>
                  <a:pt x="4992915" y="740229"/>
                </a:cubicBezTo>
                <a:cubicBezTo>
                  <a:pt x="5060709" y="730984"/>
                  <a:pt x="5129023" y="724618"/>
                  <a:pt x="5196115" y="711200"/>
                </a:cubicBezTo>
                <a:lnTo>
                  <a:pt x="5341257" y="682172"/>
                </a:lnTo>
                <a:cubicBezTo>
                  <a:pt x="5355771" y="667658"/>
                  <a:pt x="5367721" y="650015"/>
                  <a:pt x="5384800" y="638629"/>
                </a:cubicBezTo>
                <a:cubicBezTo>
                  <a:pt x="5510836" y="554604"/>
                  <a:pt x="5332976" y="719479"/>
                  <a:pt x="5471886" y="580572"/>
                </a:cubicBezTo>
                <a:cubicBezTo>
                  <a:pt x="5476724" y="561219"/>
                  <a:pt x="5480668" y="541621"/>
                  <a:pt x="5486400" y="522514"/>
                </a:cubicBezTo>
                <a:cubicBezTo>
                  <a:pt x="5495192" y="493206"/>
                  <a:pt x="5515429" y="435429"/>
                  <a:pt x="5515429" y="435429"/>
                </a:cubicBezTo>
                <a:cubicBezTo>
                  <a:pt x="5506729" y="383228"/>
                  <a:pt x="5505891" y="350280"/>
                  <a:pt x="5486400" y="304800"/>
                </a:cubicBezTo>
                <a:cubicBezTo>
                  <a:pt x="5477877" y="284913"/>
                  <a:pt x="5473994" y="260594"/>
                  <a:pt x="5457372" y="246743"/>
                </a:cubicBezTo>
                <a:cubicBezTo>
                  <a:pt x="5442048" y="233973"/>
                  <a:pt x="5418667" y="237067"/>
                  <a:pt x="5399315" y="232229"/>
                </a:cubicBezTo>
                <a:cubicBezTo>
                  <a:pt x="5249522" y="157333"/>
                  <a:pt x="5459339" y="254591"/>
                  <a:pt x="5239657" y="188686"/>
                </a:cubicBezTo>
                <a:cubicBezTo>
                  <a:pt x="5222949" y="183674"/>
                  <a:pt x="5211717" y="167458"/>
                  <a:pt x="5196115" y="159657"/>
                </a:cubicBezTo>
                <a:cubicBezTo>
                  <a:pt x="5182431" y="152815"/>
                  <a:pt x="5166897" y="150515"/>
                  <a:pt x="5152572" y="145143"/>
                </a:cubicBezTo>
                <a:cubicBezTo>
                  <a:pt x="5128177" y="135995"/>
                  <a:pt x="5105548" y="121224"/>
                  <a:pt x="5080000" y="116114"/>
                </a:cubicBezTo>
                <a:cubicBezTo>
                  <a:pt x="5032322" y="106578"/>
                  <a:pt x="4983212" y="106690"/>
                  <a:pt x="4934857" y="101600"/>
                </a:cubicBezTo>
                <a:cubicBezTo>
                  <a:pt x="4891287" y="97014"/>
                  <a:pt x="4847860" y="91052"/>
                  <a:pt x="4804229" y="87086"/>
                </a:cubicBezTo>
                <a:cubicBezTo>
                  <a:pt x="4411053" y="51343"/>
                  <a:pt x="4789921" y="91948"/>
                  <a:pt x="4484915" y="58057"/>
                </a:cubicBezTo>
                <a:cubicBezTo>
                  <a:pt x="3823132" y="73815"/>
                  <a:pt x="3798490" y="82935"/>
                  <a:pt x="3077029" y="58057"/>
                </a:cubicBezTo>
                <a:cubicBezTo>
                  <a:pt x="3061739" y="57530"/>
                  <a:pt x="3048692" y="45233"/>
                  <a:pt x="3033486" y="43543"/>
                </a:cubicBezTo>
                <a:cubicBezTo>
                  <a:pt x="2466973" y="-19403"/>
                  <a:pt x="2847771" y="41618"/>
                  <a:pt x="2598057" y="0"/>
                </a:cubicBezTo>
                <a:cubicBezTo>
                  <a:pt x="2425290" y="7511"/>
                  <a:pt x="2134096" y="14433"/>
                  <a:pt x="1959429" y="43543"/>
                </a:cubicBezTo>
                <a:cubicBezTo>
                  <a:pt x="1930400" y="48381"/>
                  <a:pt x="1901201" y="52285"/>
                  <a:pt x="1872343" y="58057"/>
                </a:cubicBezTo>
                <a:cubicBezTo>
                  <a:pt x="1852782" y="61969"/>
                  <a:pt x="1834033" y="69751"/>
                  <a:pt x="1814286" y="72572"/>
                </a:cubicBezTo>
                <a:cubicBezTo>
                  <a:pt x="1766152" y="79448"/>
                  <a:pt x="1717524" y="82248"/>
                  <a:pt x="1669143" y="87086"/>
                </a:cubicBezTo>
                <a:cubicBezTo>
                  <a:pt x="1445383" y="131837"/>
                  <a:pt x="1598543" y="106942"/>
                  <a:pt x="1349829" y="130629"/>
                </a:cubicBezTo>
                <a:cubicBezTo>
                  <a:pt x="1192990" y="145566"/>
                  <a:pt x="1251493" y="143167"/>
                  <a:pt x="1103086" y="159657"/>
                </a:cubicBezTo>
                <a:cubicBezTo>
                  <a:pt x="1018628" y="169041"/>
                  <a:pt x="912309" y="177354"/>
                  <a:pt x="827315" y="188686"/>
                </a:cubicBezTo>
                <a:cubicBezTo>
                  <a:pt x="798144" y="192575"/>
                  <a:pt x="769332" y="198834"/>
                  <a:pt x="740229" y="203200"/>
                </a:cubicBezTo>
                <a:cubicBezTo>
                  <a:pt x="672565" y="213350"/>
                  <a:pt x="603407" y="215635"/>
                  <a:pt x="537029" y="232229"/>
                </a:cubicBezTo>
                <a:cubicBezTo>
                  <a:pt x="517677" y="237067"/>
                  <a:pt x="498152" y="241263"/>
                  <a:pt x="478972" y="246743"/>
                </a:cubicBezTo>
                <a:cubicBezTo>
                  <a:pt x="464261" y="250946"/>
                  <a:pt x="450212" y="257315"/>
                  <a:pt x="435429" y="261257"/>
                </a:cubicBezTo>
                <a:cubicBezTo>
                  <a:pt x="377605" y="276677"/>
                  <a:pt x="319314" y="290286"/>
                  <a:pt x="261257" y="304800"/>
                </a:cubicBezTo>
                <a:cubicBezTo>
                  <a:pt x="241905" y="309638"/>
                  <a:pt x="222124" y="313006"/>
                  <a:pt x="203200" y="319314"/>
                </a:cubicBezTo>
                <a:cubicBezTo>
                  <a:pt x="44386" y="372254"/>
                  <a:pt x="284945" y="287821"/>
                  <a:pt x="116115" y="362857"/>
                </a:cubicBezTo>
                <a:cubicBezTo>
                  <a:pt x="88153" y="375284"/>
                  <a:pt x="29029" y="391886"/>
                  <a:pt x="29029" y="391886"/>
                </a:cubicBezTo>
                <a:cubicBezTo>
                  <a:pt x="19353" y="406400"/>
                  <a:pt x="0" y="417985"/>
                  <a:pt x="0" y="435429"/>
                </a:cubicBezTo>
                <a:cubicBezTo>
                  <a:pt x="0" y="466028"/>
                  <a:pt x="16602" y="494553"/>
                  <a:pt x="29029" y="522514"/>
                </a:cubicBezTo>
                <a:cubicBezTo>
                  <a:pt x="36114" y="538454"/>
                  <a:pt x="44929" y="554570"/>
                  <a:pt x="58057" y="566057"/>
                </a:cubicBezTo>
                <a:cubicBezTo>
                  <a:pt x="127314" y="626657"/>
                  <a:pt x="150012" y="625737"/>
                  <a:pt x="232229" y="653143"/>
                </a:cubicBezTo>
                <a:lnTo>
                  <a:pt x="275772" y="667657"/>
                </a:lnTo>
                <a:cubicBezTo>
                  <a:pt x="290286" y="672495"/>
                  <a:pt x="305631" y="675330"/>
                  <a:pt x="319315" y="682172"/>
                </a:cubicBezTo>
                <a:cubicBezTo>
                  <a:pt x="338667" y="691848"/>
                  <a:pt x="355843" y="709047"/>
                  <a:pt x="377372" y="711200"/>
                </a:cubicBezTo>
                <a:cubicBezTo>
                  <a:pt x="454397" y="718902"/>
                  <a:pt x="532191" y="711200"/>
                  <a:pt x="609600" y="711200"/>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2453560" y="5058617"/>
            <a:ext cx="4265911" cy="769441"/>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“baklava wars”</a:t>
            </a:r>
          </a:p>
        </p:txBody>
      </p:sp>
    </p:spTree>
    <p:extLst>
      <p:ext uri="{BB962C8B-B14F-4D97-AF65-F5344CB8AC3E}">
        <p14:creationId xmlns:p14="http://schemas.microsoft.com/office/powerpoint/2010/main" val="59118647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864265" y="4085586"/>
            <a:ext cx="4237058" cy="175432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dimond</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with a whole clove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no pistachios</a:t>
            </a:r>
          </a:p>
        </p:txBody>
      </p:sp>
    </p:spTree>
    <p:extLst>
      <p:ext uri="{BB962C8B-B14F-4D97-AF65-F5344CB8AC3E}">
        <p14:creationId xmlns:p14="http://schemas.microsoft.com/office/powerpoint/2010/main" val="150500919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929704" y="3215302"/>
            <a:ext cx="5724645"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rectangular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often with pistachios</a:t>
            </a:r>
          </a:p>
        </p:txBody>
      </p:sp>
    </p:spTree>
    <p:extLst>
      <p:ext uri="{BB962C8B-B14F-4D97-AF65-F5344CB8AC3E}">
        <p14:creationId xmlns:p14="http://schemas.microsoft.com/office/powerpoint/2010/main" val="247204972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53718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Ellinikos</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a:t>
            </a: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Kafes</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http://www.ultimate-guide-to-greek-food.com/greek-coffee.html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7025283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Greek coffee?</a:t>
            </a:r>
          </a:p>
        </p:txBody>
      </p:sp>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http://www.ultimate-guide-to-greek-food.com/greek-coffee.html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141927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2914653" y="461013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3" name="AutoShape 3"/>
          <p:cNvSpPr>
            <a:spLocks noChangeArrowheads="1"/>
          </p:cNvSpPr>
          <p:nvPr/>
        </p:nvSpPr>
        <p:spPr bwMode="auto">
          <a:xfrm>
            <a:off x="2533653" y="3943382"/>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4" name="AutoShape 4"/>
          <p:cNvSpPr>
            <a:spLocks noChangeArrowheads="1"/>
          </p:cNvSpPr>
          <p:nvPr/>
        </p:nvSpPr>
        <p:spPr bwMode="auto">
          <a:xfrm flipV="1">
            <a:off x="1847852" y="4867307"/>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latin typeface="Arial" pitchFamily="34" charset="0"/>
            </a:endParaRPr>
          </a:p>
        </p:txBody>
      </p:sp>
      <p:sp>
        <p:nvSpPr>
          <p:cNvPr id="30726" name="AutoShape 6"/>
          <p:cNvSpPr>
            <a:spLocks noChangeArrowheads="1"/>
          </p:cNvSpPr>
          <p:nvPr/>
        </p:nvSpPr>
        <p:spPr bwMode="auto">
          <a:xfrm>
            <a:off x="2495550" y="461013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7" name="AutoShape 7"/>
          <p:cNvSpPr>
            <a:spLocks noChangeArrowheads="1"/>
          </p:cNvSpPr>
          <p:nvPr/>
        </p:nvSpPr>
        <p:spPr bwMode="auto">
          <a:xfrm>
            <a:off x="3181350" y="501018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8" name="AutoShape 8"/>
          <p:cNvSpPr>
            <a:spLocks noChangeArrowheads="1"/>
          </p:cNvSpPr>
          <p:nvPr/>
        </p:nvSpPr>
        <p:spPr bwMode="auto">
          <a:xfrm>
            <a:off x="3238501" y="529593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30729" name="AutoShape 9"/>
          <p:cNvSpPr>
            <a:spLocks noChangeArrowheads="1"/>
          </p:cNvSpPr>
          <p:nvPr/>
        </p:nvSpPr>
        <p:spPr bwMode="auto">
          <a:xfrm>
            <a:off x="2724150" y="5334032"/>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pitchFamily="34" charset="0"/>
            </a:endParaRPr>
          </a:p>
        </p:txBody>
      </p:sp>
      <p:sp>
        <p:nvSpPr>
          <p:cNvPr id="13" name="Rectangle 3"/>
          <p:cNvSpPr>
            <a:spLocks noChangeArrowheads="1"/>
          </p:cNvSpPr>
          <p:nvPr/>
        </p:nvSpPr>
        <p:spPr bwMode="auto">
          <a:xfrm>
            <a:off x="1104699" y="6468774"/>
            <a:ext cx="6908800" cy="400110"/>
          </a:xfrm>
          <a:prstGeom prst="rect">
            <a:avLst/>
          </a:prstGeom>
          <a:noFill/>
          <a:ln w="9525">
            <a:noFill/>
            <a:miter lim="800000"/>
            <a:headEnd/>
            <a:tailEnd/>
          </a:ln>
        </p:spPr>
        <p:txBody>
          <a:bodyPr wrap="square" lIns="0" tIns="0" rIns="0" bIns="0" anchor="ctr" anchorCtr="1">
            <a:noAutofit/>
          </a:bodyPr>
          <a:lstStyle/>
          <a:p>
            <a:pPr fontAlgn="auto">
              <a:spcBef>
                <a:spcPts val="0"/>
              </a:spcBef>
              <a:spcAft>
                <a:spcPts val="0"/>
              </a:spcAft>
              <a:defRPr/>
            </a:pPr>
            <a:r>
              <a:rPr lang="en-US" sz="1200" kern="0" dirty="0">
                <a:solidFill>
                  <a:srgbClr val="7F7F7F"/>
                </a:solidFill>
              </a:rPr>
              <a:t>http://www.d.umn.edu/cla/faculty/troufs/anthfood/afproject.html</a:t>
            </a:r>
          </a:p>
        </p:txBody>
      </p:sp>
      <p:sp>
        <p:nvSpPr>
          <p:cNvPr id="2" name="Rectangle 1"/>
          <p:cNvSpPr/>
          <p:nvPr/>
        </p:nvSpPr>
        <p:spPr>
          <a:xfrm>
            <a:off x="656368" y="428173"/>
            <a:ext cx="7844165" cy="6247864"/>
          </a:xfrm>
          <a:prstGeom prst="rect">
            <a:avLst/>
          </a:prstGeom>
        </p:spPr>
        <p:txBody>
          <a:bodyPr wrap="square">
            <a:spAutoFit/>
          </a:bodyPr>
          <a:lstStyle/>
          <a:p>
            <a:pPr algn="ctr"/>
            <a:r>
              <a:rPr lang="en-US" sz="2800" b="1" dirty="0">
                <a:solidFill>
                  <a:srgbClr val="7F7F7F"/>
                </a:solidFill>
              </a:rPr>
              <a:t>In a nutshell, ANTH 3888 Anthropology of Food </a:t>
            </a:r>
          </a:p>
          <a:p>
            <a:pPr algn="ctr"/>
            <a:r>
              <a:rPr lang="en-US" sz="2800" b="1" dirty="0">
                <a:solidFill>
                  <a:srgbClr val="7F7F7F"/>
                </a:solidFill>
              </a:rPr>
              <a:t>consists of three main segments: </a:t>
            </a:r>
          </a:p>
          <a:p>
            <a:endParaRPr lang="en-US" sz="2000" b="1" dirty="0">
              <a:solidFill>
                <a:srgbClr val="7F7F7F"/>
              </a:solidFill>
            </a:endParaRPr>
          </a:p>
          <a:p>
            <a:r>
              <a:rPr lang="en-US" sz="2400" b="1" dirty="0">
                <a:solidFill>
                  <a:srgbClr val="7F7F7F"/>
                </a:solidFill>
              </a:rPr>
              <a:t>  </a:t>
            </a:r>
            <a:r>
              <a:rPr lang="en-US" sz="2400" b="1" dirty="0">
                <a:solidFill>
                  <a:srgbClr val="FFFFFF"/>
                </a:solidFill>
              </a:rPr>
              <a:t>I Orientation and Background</a:t>
            </a:r>
          </a:p>
          <a:p>
            <a:endParaRPr lang="en-US" b="1" dirty="0">
              <a:solidFill>
                <a:srgbClr val="FFFFFF"/>
              </a:solidFill>
            </a:endParaRPr>
          </a:p>
          <a:p>
            <a:pPr marL="688975" lvl="1" indent="-231775">
              <a:buFont typeface="Arial" panose="020B0604020202020204" pitchFamily="34" charset="0"/>
              <a:buChar char="•"/>
            </a:pPr>
            <a:r>
              <a:rPr lang="en-US" b="1" dirty="0">
                <a:solidFill>
                  <a:srgbClr val="FFFFFF"/>
                </a:solidFill>
              </a:rPr>
              <a:t>Introduction</a:t>
            </a:r>
          </a:p>
          <a:p>
            <a:pPr marL="688975" lvl="1" indent="-231775">
              <a:buFont typeface="Arial" panose="020B0604020202020204" pitchFamily="34" charset="0"/>
              <a:buChar char="•"/>
              <a:tabLst>
                <a:tab pos="231775" algn="l"/>
              </a:tabLst>
            </a:pPr>
            <a:r>
              <a:rPr lang="en-US" b="1" dirty="0">
                <a:solidFill>
                  <a:srgbClr val="FFFFFF"/>
                </a:solidFill>
              </a:rPr>
              <a:t>Basic Concepts</a:t>
            </a:r>
          </a:p>
          <a:p>
            <a:pPr marL="688975" lvl="1" indent="-231775">
              <a:buFont typeface="Arial" panose="020B0604020202020204" pitchFamily="34" charset="0"/>
              <a:buChar char="•"/>
              <a:tabLst>
                <a:tab pos="231775" algn="l"/>
              </a:tabLst>
            </a:pPr>
            <a:r>
              <a:rPr lang="en-US" b="1" dirty="0">
                <a:solidFill>
                  <a:srgbClr val="FFFFFF"/>
                </a:solidFill>
              </a:rPr>
              <a:t>History</a:t>
            </a:r>
          </a:p>
          <a:p>
            <a:pPr marL="688975" lvl="1" indent="-231775">
              <a:buFont typeface="Arial" panose="020B0604020202020204" pitchFamily="34" charset="0"/>
              <a:buChar char="•"/>
              <a:tabLst>
                <a:tab pos="231775" algn="l"/>
              </a:tabLst>
            </a:pPr>
            <a:r>
              <a:rPr lang="en-US" b="1" dirty="0">
                <a:solidFill>
                  <a:srgbClr val="FFFFFF"/>
                </a:solidFill>
              </a:rPr>
              <a:t>Theory</a:t>
            </a:r>
          </a:p>
          <a:p>
            <a:pPr marL="688975" lvl="1" indent="-231775">
              <a:buFont typeface="Arial" panose="020B0604020202020204" pitchFamily="34" charset="0"/>
              <a:buChar char="•"/>
              <a:tabLst>
                <a:tab pos="231775" algn="l"/>
              </a:tabLst>
            </a:pPr>
            <a:r>
              <a:rPr lang="en-US" b="1" dirty="0">
                <a:solidFill>
                  <a:srgbClr val="FFFFFF"/>
                </a:solidFill>
              </a:rPr>
              <a:t>Methods and Techniques   </a:t>
            </a:r>
          </a:p>
          <a:p>
            <a:r>
              <a:rPr lang="en-US" sz="2000" b="1" dirty="0">
                <a:solidFill>
                  <a:srgbClr val="7F7F7F"/>
                </a:solidFill>
              </a:rPr>
              <a:t>        </a:t>
            </a:r>
          </a:p>
          <a:p>
            <a:r>
              <a:rPr lang="en-US" sz="2400" b="1" dirty="0">
                <a:solidFill>
                  <a:srgbClr val="7F7F7F"/>
                </a:solidFill>
              </a:rPr>
              <a:t>  </a:t>
            </a:r>
            <a:r>
              <a:rPr lang="en-US" sz="2000" b="1" dirty="0">
                <a:solidFill>
                  <a:srgbClr val="7F7F7F"/>
                </a:solidFill>
              </a:rPr>
              <a:t>II  Explorations   </a:t>
            </a:r>
          </a:p>
          <a:p>
            <a:r>
              <a:rPr lang="en-US" b="1" dirty="0">
                <a:solidFill>
                  <a:srgbClr val="7F7F7F"/>
                </a:solidFill>
              </a:rPr>
              <a:t>          </a:t>
            </a:r>
          </a:p>
          <a:p>
            <a:pPr marL="682625" indent="-219075">
              <a:buFont typeface="Arial" panose="020B0604020202020204" pitchFamily="34" charset="0"/>
              <a:buChar char="•"/>
            </a:pPr>
            <a:r>
              <a:rPr lang="en-US" sz="1600" b="1" dirty="0">
                <a:solidFill>
                  <a:srgbClr val="7F7F7F"/>
                </a:solidFill>
              </a:rPr>
              <a:t>Comparative / Cross-Cultural</a:t>
            </a:r>
          </a:p>
          <a:p>
            <a:pPr marL="682625" indent="-219075">
              <a:buFont typeface="Arial" panose="020B0604020202020204" pitchFamily="34" charset="0"/>
              <a:buChar char="•"/>
            </a:pPr>
            <a:r>
              <a:rPr lang="en-US" sz="1600" b="1" dirty="0">
                <a:solidFill>
                  <a:srgbClr val="7F7F7F"/>
                </a:solidFill>
              </a:rPr>
              <a:t>Holistic</a:t>
            </a:r>
          </a:p>
          <a:p>
            <a:pPr marL="682625" indent="-219075">
              <a:buFont typeface="Arial" panose="020B0604020202020204" pitchFamily="34" charset="0"/>
              <a:buChar char="•"/>
            </a:pPr>
            <a:r>
              <a:rPr lang="en-US" sz="1600" b="1" dirty="0">
                <a:solidFill>
                  <a:srgbClr val="7F7F7F"/>
                </a:solidFill>
              </a:rPr>
              <a:t>Ethnographic Case Studies from the Real World: Real People . . . Real Places from Around the Globe   </a:t>
            </a:r>
          </a:p>
          <a:p>
            <a:r>
              <a:rPr lang="en-US" b="1" dirty="0">
                <a:solidFill>
                  <a:srgbClr val="7F7F7F"/>
                </a:solidFill>
              </a:rPr>
              <a:t>      </a:t>
            </a:r>
          </a:p>
          <a:p>
            <a:r>
              <a:rPr lang="en-US" sz="2000" b="1" dirty="0">
                <a:solidFill>
                  <a:srgbClr val="7F7F7F"/>
                </a:solidFill>
              </a:rPr>
              <a:t>  III  Student Presentations on Term Research Project </a:t>
            </a:r>
            <a:r>
              <a:rPr lang="en-US" sz="2000" dirty="0">
                <a:solidFill>
                  <a:srgbClr val="7F7F7F"/>
                </a:solidFill>
              </a:rPr>
              <a:t>     </a:t>
            </a:r>
          </a:p>
        </p:txBody>
      </p:sp>
    </p:spTree>
    <p:extLst>
      <p:ext uri="{BB962C8B-B14F-4D97-AF65-F5344CB8AC3E}">
        <p14:creationId xmlns:p14="http://schemas.microsoft.com/office/powerpoint/2010/main" val="162605425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381456279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75773" y="566060"/>
            <a:ext cx="2685143" cy="943429"/>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06169048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692" y="2902857"/>
            <a:ext cx="6135541" cy="25554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275774" y="566060"/>
            <a:ext cx="2452915" cy="943429"/>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55815360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322339123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79239"/>
            <a:ext cx="8229600" cy="970029"/>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44179141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435202" y="3551718"/>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0377156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r>
              <a:rPr lang="en-US" sz="2800" b="1" dirty="0">
                <a:solidFill>
                  <a:srgbClr val="000000"/>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2800" b="1" dirty="0">
                <a:solidFill>
                  <a:srgbClr val="BADDE1"/>
                </a:solidFill>
                <a:latin typeface="Arial" pitchFamily="34" charset="0"/>
              </a:rPr>
              <a:t>food</a:t>
            </a:r>
            <a:br>
              <a:rPr lang="en-US" sz="2800" b="1" dirty="0">
                <a:solidFill>
                  <a:srgbClr val="BADDE1"/>
                </a:solidFill>
                <a:latin typeface="Arial" pitchFamily="34" charset="0"/>
              </a:rPr>
            </a:br>
            <a:r>
              <a:rPr lang="en-US" sz="4400" b="1" dirty="0">
                <a:solidFill>
                  <a:srgbClr val="000000"/>
                </a:solidFill>
                <a:latin typeface="Arial" pitchFamily="34" charset="0"/>
              </a:rPr>
              <a:t>clothing</a:t>
            </a:r>
          </a:p>
          <a:p>
            <a:pPr algn="ctr"/>
            <a:r>
              <a:rPr lang="en-US" sz="2800" b="1" dirty="0">
                <a:solidFill>
                  <a:srgbClr val="BADDE1"/>
                </a:solidFill>
                <a:latin typeface="Arial" pitchFamily="34" charset="0"/>
              </a:rPr>
              <a:t>religion</a:t>
            </a:r>
          </a:p>
          <a:p>
            <a:pPr algn="ctr"/>
            <a:r>
              <a:rPr lang="en-US" sz="2800" b="1" dirty="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2800" b="1" dirty="0">
                <a:solidFill>
                  <a:srgbClr val="BADDE1"/>
                </a:solidFill>
                <a:latin typeface="Arial" pitchFamily="34" charset="0"/>
              </a:rPr>
              <a:t>language</a:t>
            </a:r>
          </a:p>
          <a:p>
            <a:pPr algn="ctr"/>
            <a:r>
              <a:rPr lang="en-US" sz="2800" b="1" dirty="0">
                <a:solidFill>
                  <a:srgbClr val="BADDE1"/>
                </a:solidFill>
                <a:latin typeface="Arial" pitchFamily="34" charset="0"/>
              </a:rPr>
              <a:t>cultural symbols . . .</a:t>
            </a:r>
          </a:p>
        </p:txBody>
      </p:sp>
    </p:spTree>
    <p:extLst>
      <p:ext uri="{BB962C8B-B14F-4D97-AF65-F5344CB8AC3E}">
        <p14:creationId xmlns:p14="http://schemas.microsoft.com/office/powerpoint/2010/main" val="101121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https://scontent-ord1-1.xx.fbcdn.net/hphotos-xfp1/v/t1.0-9/11694944_716539258458173_2137944777291332678_n.jpg?oh=09b273f87847ae80e73a5fa9d05c5dd2&amp;oe=566FA9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816" y="8347"/>
            <a:ext cx="4243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3"/>
              </a:rPr>
              <a:t>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216867983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3314" name="Picture 2" descr="https://scontent-ord1-1.xx.fbcdn.net/hphotos-xfp1/v/t1.0-9/11223659_716539861791446_5081062444181955862_n.jpg?oh=557b49098d1fbaac9240b39eb3848f80&amp;oe=567A88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005"/>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0242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2"/>
              </a:rPr>
              <a:t>www.facebook.com/alexganeevphotography/photos/</a:t>
            </a:r>
            <a:endParaRPr lang="en-US" sz="800" dirty="0">
              <a:solidFill>
                <a:srgbClr val="000000"/>
              </a:solidFill>
              <a:latin typeface="Arial" pitchFamily="34" charset="0"/>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2090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57" y="130628"/>
            <a:ext cx="8627819" cy="6683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59913" y="115212"/>
            <a:ext cx="8219630" cy="2918277"/>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a:solidFill>
                <a:srgbClr val="FF0000"/>
              </a:solidFill>
            </a:endParaRPr>
          </a:p>
        </p:txBody>
      </p:sp>
    </p:spTree>
    <p:extLst>
      <p:ext uri="{BB962C8B-B14F-4D97-AF65-F5344CB8AC3E}">
        <p14:creationId xmlns:p14="http://schemas.microsoft.com/office/powerpoint/2010/main" val="209913558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14350"/>
            <a:ext cx="75723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83559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074" name="Picture 2" descr="https://scontent-ord1-1.xx.fbcdn.net/hphotos-xfa1/v/t1.0-9/483190_449692515051769_186164349_n.jpg?oh=4ca1a56a1ce8a86ff618512a57b55b60&amp;oe=5660E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5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624863"/>
            <a:ext cx="4572000" cy="215444"/>
          </a:xfrm>
          <a:prstGeom prst="rect">
            <a:avLst/>
          </a:prstGeom>
        </p:spPr>
        <p:txBody>
          <a:bodyPr>
            <a:spAutoFit/>
          </a:bodyPr>
          <a:lstStyle/>
          <a:p>
            <a:r>
              <a:rPr lang="en-US" sz="800" dirty="0">
                <a:solidFill>
                  <a:srgbClr val="000000"/>
                </a:solidFill>
                <a:latin typeface="Arial" pitchFamily="34" charset="0"/>
                <a:hlinkClick r:id="rId3"/>
              </a:rPr>
              <a:t>https://www.facebook.com/pages/Taste-of-Greece-Festival-Duluth-Minnesota/199921043362252</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363521534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492956" y="3984860"/>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2769085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r>
              <a:rPr lang="en-US" sz="2800" b="1" dirty="0">
                <a:solidFill>
                  <a:srgbClr val="000000"/>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2800" b="1" dirty="0">
                <a:solidFill>
                  <a:srgbClr val="BADDE1"/>
                </a:solidFill>
                <a:latin typeface="Arial" pitchFamily="34" charset="0"/>
              </a:rPr>
              <a:t>food</a:t>
            </a:r>
            <a:br>
              <a:rPr lang="en-US" sz="2800" b="1" dirty="0">
                <a:solidFill>
                  <a:srgbClr val="BADDE1"/>
                </a:solidFill>
                <a:latin typeface="Arial" pitchFamily="34" charset="0"/>
              </a:rPr>
            </a:br>
            <a:r>
              <a:rPr lang="en-US" sz="2800" b="1" dirty="0">
                <a:solidFill>
                  <a:srgbClr val="BADDE1"/>
                </a:solidFill>
                <a:latin typeface="Arial" pitchFamily="34" charset="0"/>
              </a:rPr>
              <a:t>clothing</a:t>
            </a:r>
          </a:p>
          <a:p>
            <a:pPr algn="ctr"/>
            <a:r>
              <a:rPr lang="en-US" sz="4400" b="1" dirty="0">
                <a:solidFill>
                  <a:srgbClr val="000000"/>
                </a:solidFill>
                <a:latin typeface="Arial" pitchFamily="34" charset="0"/>
              </a:rPr>
              <a:t>religion</a:t>
            </a:r>
          </a:p>
          <a:p>
            <a:pPr algn="ctr"/>
            <a:r>
              <a:rPr lang="en-US" sz="2800" b="1" dirty="0">
                <a:solidFill>
                  <a:srgbClr val="BADDE1"/>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2800" b="1" dirty="0">
                <a:solidFill>
                  <a:srgbClr val="BADDE1"/>
                </a:solidFill>
                <a:latin typeface="Arial" pitchFamily="34" charset="0"/>
              </a:rPr>
              <a:t>language</a:t>
            </a:r>
          </a:p>
          <a:p>
            <a:pPr algn="ctr"/>
            <a:r>
              <a:rPr lang="en-US" sz="2800" b="1" dirty="0">
                <a:solidFill>
                  <a:srgbClr val="BADDE1"/>
                </a:solidFill>
                <a:latin typeface="Arial" pitchFamily="34" charset="0"/>
              </a:rPr>
              <a:t>cultural symbols . . .</a:t>
            </a:r>
          </a:p>
        </p:txBody>
      </p:sp>
    </p:spTree>
    <p:extLst>
      <p:ext uri="{BB962C8B-B14F-4D97-AF65-F5344CB8AC3E}">
        <p14:creationId xmlns:p14="http://schemas.microsoft.com/office/powerpoint/2010/main" val="46527593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444500" y="6400471"/>
            <a:ext cx="8229600" cy="406734"/>
          </a:xfrm>
          <a:prstGeom prst="rect">
            <a:avLst/>
          </a:prstGeom>
          <a:noFill/>
          <a:ln w="9525">
            <a:noFill/>
            <a:miter lim="800000"/>
            <a:headEnd/>
            <a:tailEnd/>
          </a:ln>
        </p:spPr>
        <p:txBody>
          <a:bodyPr anchor="ctr"/>
          <a:lstStyle/>
          <a:p>
            <a:pPr algn="ctr"/>
            <a:r>
              <a:rPr lang="en-US" sz="1600" b="1" dirty="0">
                <a:solidFill>
                  <a:srgbClr val="185CF4"/>
                </a:solidFill>
              </a:rPr>
              <a:t>The Taste of Greece Festival, Duluth, MN, 2017</a:t>
            </a:r>
          </a:p>
        </p:txBody>
      </p:sp>
    </p:spTree>
    <p:extLst>
      <p:ext uri="{BB962C8B-B14F-4D97-AF65-F5344CB8AC3E}">
        <p14:creationId xmlns:p14="http://schemas.microsoft.com/office/powerpoint/2010/main" val="235371632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Tree>
    <p:extLst>
      <p:ext uri="{BB962C8B-B14F-4D97-AF65-F5344CB8AC3E}">
        <p14:creationId xmlns:p14="http://schemas.microsoft.com/office/powerpoint/2010/main" val="136242282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8" name="Picture 4" descr="http://www.meocca.org/images/church%20pics/twelve_holy_apostles_dul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66" y="-14513"/>
            <a:ext cx="8184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r>
              <a:rPr lang="en-US" sz="800" dirty="0">
                <a:solidFill>
                  <a:srgbClr val="000000"/>
                </a:solidFill>
                <a:hlinkClick r:id="rId3"/>
              </a:rPr>
              <a:t>https://www.facebook.com/pages/Taste-of-Greece-Festival-Duluth-Minnesota/199921043362252</a:t>
            </a:r>
            <a:endParaRPr lang="en-US" sz="800" dirty="0">
              <a:solidFill>
                <a:srgbClr val="000000"/>
              </a:solidFill>
            </a:endParaRPr>
          </a:p>
        </p:txBody>
      </p:sp>
    </p:spTree>
    <p:extLst>
      <p:ext uri="{BB962C8B-B14F-4D97-AF65-F5344CB8AC3E}">
        <p14:creationId xmlns:p14="http://schemas.microsoft.com/office/powerpoint/2010/main" val="231408220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3"/>
              </a:rPr>
              <a:t>https://www.facebook.com/12HolyApostlesChurch/photos/</a:t>
            </a:r>
            <a:endParaRPr lang="en-US" sz="800" dirty="0">
              <a:solidFill>
                <a:srgbClr val="000000"/>
              </a:solidFill>
            </a:endParaRPr>
          </a:p>
        </p:txBody>
      </p:sp>
    </p:spTree>
    <p:extLst>
      <p:ext uri="{BB962C8B-B14F-4D97-AF65-F5344CB8AC3E}">
        <p14:creationId xmlns:p14="http://schemas.microsoft.com/office/powerpoint/2010/main" val="172799366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2"/>
              </a:rPr>
              <a:t>http://www.goarch.org/chapel/saints_view?contentid=165&amp;date=8/15/2015&amp;D=SA&amp;language=el</a:t>
            </a:r>
            <a:endParaRPr lang="en-US" sz="800" dirty="0">
              <a:solidFill>
                <a:srgbClr val="00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00996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695081" y="4398743"/>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215822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1104699" y="600794"/>
            <a:ext cx="6908800" cy="830997"/>
          </a:xfrm>
          <a:prstGeom prst="rect">
            <a:avLst/>
          </a:prstGeom>
          <a:noFill/>
          <a:ln w="28575">
            <a:noFill/>
            <a:miter lim="800000"/>
            <a:headEnd/>
            <a:tailEnd/>
          </a:ln>
        </p:spPr>
        <p:txBody>
          <a:bodyPr wrap="square" anchor="ctr">
            <a:spAutoFit/>
          </a:bodyPr>
          <a:lstStyle/>
          <a:p>
            <a:pPr algn="ctr" eaLnBrk="0" hangingPunct="0"/>
            <a:r>
              <a:rPr kumimoji="1" lang="en-US" sz="2400" b="1" dirty="0">
                <a:solidFill>
                  <a:srgbClr val="FFFFFF"/>
                </a:solidFill>
              </a:rPr>
              <a:t>You’ve seen these listed in the </a:t>
            </a:r>
            <a:br>
              <a:rPr kumimoji="1" lang="en-US" sz="2400" b="1" dirty="0">
                <a:solidFill>
                  <a:srgbClr val="FFFFFF"/>
                </a:solidFill>
              </a:rPr>
            </a:br>
            <a:r>
              <a:rPr kumimoji="1" lang="en-US" sz="2400" b="1" dirty="0">
                <a:solidFill>
                  <a:srgbClr val="FFFFFF"/>
                </a:solidFill>
              </a:rPr>
              <a:t>Week 1 “Topics” . . . </a:t>
            </a:r>
          </a:p>
        </p:txBody>
      </p:sp>
      <p:pic>
        <p:nvPicPr>
          <p:cNvPr id="1029" name="Picture 5"/>
          <p:cNvPicPr>
            <a:picLocks noChangeAspect="1" noChangeArrowheads="1"/>
          </p:cNvPicPr>
          <p:nvPr/>
        </p:nvPicPr>
        <p:blipFill>
          <a:blip r:embed="rId3" cstate="print"/>
          <a:srcRect/>
          <a:stretch>
            <a:fillRect/>
          </a:stretch>
        </p:blipFill>
        <p:spPr bwMode="auto">
          <a:xfrm>
            <a:off x="449936" y="1480447"/>
            <a:ext cx="8229600" cy="5143500"/>
          </a:xfrm>
          <a:prstGeom prst="rect">
            <a:avLst/>
          </a:prstGeom>
          <a:noFill/>
          <a:ln w="9525">
            <a:noFill/>
            <a:miter lim="800000"/>
            <a:headEnd/>
            <a:tailEnd/>
          </a:ln>
        </p:spPr>
      </p:pic>
      <p:sp>
        <p:nvSpPr>
          <p:cNvPr id="9" name="Rectangle 8"/>
          <p:cNvSpPr/>
          <p:nvPr/>
        </p:nvSpPr>
        <p:spPr bwMode="auto">
          <a:xfrm>
            <a:off x="2332256" y="1958526"/>
            <a:ext cx="4445916" cy="2192560"/>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a:solidFill>
                <a:srgbClr val="FF0000"/>
              </a:solidFill>
            </a:endParaRPr>
          </a:p>
        </p:txBody>
      </p:sp>
    </p:spTree>
    <p:extLst>
      <p:ext uri="{BB962C8B-B14F-4D97-AF65-F5344CB8AC3E}">
        <p14:creationId xmlns:p14="http://schemas.microsoft.com/office/powerpoint/2010/main" val="411018683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r>
              <a:rPr lang="en-US" sz="2800" b="1" dirty="0">
                <a:solidFill>
                  <a:srgbClr val="000000"/>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2800" b="1" dirty="0">
                <a:solidFill>
                  <a:srgbClr val="BADDE1"/>
                </a:solidFill>
                <a:latin typeface="Arial" pitchFamily="34" charset="0"/>
              </a:rPr>
              <a:t>food</a:t>
            </a:r>
            <a:br>
              <a:rPr lang="en-US" sz="2800" b="1" dirty="0">
                <a:solidFill>
                  <a:srgbClr val="BADDE1"/>
                </a:solidFill>
                <a:latin typeface="Arial" pitchFamily="34" charset="0"/>
              </a:rPr>
            </a:br>
            <a:r>
              <a:rPr lang="en-US" sz="2800" b="1" dirty="0">
                <a:solidFill>
                  <a:srgbClr val="BADDE1"/>
                </a:solidFill>
                <a:latin typeface="Arial" pitchFamily="34" charset="0"/>
              </a:rPr>
              <a:t>clothing</a:t>
            </a:r>
          </a:p>
          <a:p>
            <a:pPr algn="ctr"/>
            <a:r>
              <a:rPr lang="en-US" sz="2800" b="1" dirty="0">
                <a:solidFill>
                  <a:srgbClr val="BADDE1"/>
                </a:solidFill>
                <a:latin typeface="Arial" pitchFamily="34" charset="0"/>
              </a:rPr>
              <a:t>religion</a:t>
            </a:r>
          </a:p>
          <a:p>
            <a:pPr algn="ctr"/>
            <a:r>
              <a:rPr lang="en-US" sz="4400" b="1" dirty="0">
                <a:solidFill>
                  <a:srgbClr val="000000"/>
                </a:solidFill>
                <a:latin typeface="Arial" pitchFamily="34" charset="0"/>
              </a:rPr>
              <a:t>ritual</a:t>
            </a:r>
          </a:p>
          <a:p>
            <a:pPr algn="ctr"/>
            <a:r>
              <a:rPr lang="en-US" sz="2800" b="1" dirty="0">
                <a:solidFill>
                  <a:srgbClr val="BADDE1"/>
                </a:solidFill>
                <a:latin typeface="Arial" pitchFamily="34" charset="0"/>
              </a:rPr>
              <a:t>music, dance, and other arts</a:t>
            </a:r>
          </a:p>
          <a:p>
            <a:pPr algn="ctr"/>
            <a:r>
              <a:rPr lang="en-US" sz="2800" b="1" dirty="0">
                <a:solidFill>
                  <a:srgbClr val="BADDE1"/>
                </a:solidFill>
                <a:latin typeface="Arial" pitchFamily="34" charset="0"/>
              </a:rPr>
              <a:t>language</a:t>
            </a:r>
          </a:p>
          <a:p>
            <a:pPr algn="ctr"/>
            <a:r>
              <a:rPr lang="en-US" sz="2800" b="1" dirty="0">
                <a:solidFill>
                  <a:srgbClr val="BADDE1"/>
                </a:solidFill>
                <a:latin typeface="Arial" pitchFamily="34" charset="0"/>
              </a:rPr>
              <a:t>cultural symbols . . .</a:t>
            </a:r>
          </a:p>
        </p:txBody>
      </p:sp>
    </p:spTree>
    <p:extLst>
      <p:ext uri="{BB962C8B-B14F-4D97-AF65-F5344CB8AC3E}">
        <p14:creationId xmlns:p14="http://schemas.microsoft.com/office/powerpoint/2010/main" val="418258720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9458" name="Picture 2" descr="https://scontent-ord1-1.xx.fbcdn.net/hphotos-xfp1/v/t1.0-9/11009115_843979792321727_8795418194692312653_n.jpg?oh=dc912069881f38250e2a99c3604a870b&amp;oe=5676AC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2"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3"/>
              </a:rPr>
              <a:t>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42394051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760405" y="4831880"/>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9923804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latin typeface="Arial" pitchFamily="34" charset="0"/>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latin typeface="Arial" pitchFamily="34" charset="0"/>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latin typeface="Arial" pitchFamily="34" charset="0"/>
              </a:rPr>
              <a:t> </a:t>
            </a:r>
          </a:p>
          <a:p>
            <a:pPr algn="ctr"/>
            <a:r>
              <a:rPr lang="en-US" sz="2800" b="1" dirty="0">
                <a:solidFill>
                  <a:srgbClr val="000000"/>
                </a:solidFill>
                <a:latin typeface="Arial" pitchFamily="34" charset="0"/>
              </a:rPr>
              <a:t>generally strive to preserve their cultural identity with . . .</a:t>
            </a:r>
          </a:p>
          <a:p>
            <a:pPr algn="ctr"/>
            <a:endParaRPr lang="en-US" sz="1200" b="1" dirty="0">
              <a:solidFill>
                <a:srgbClr val="000000"/>
              </a:solidFill>
              <a:latin typeface="Arial" pitchFamily="34" charset="0"/>
            </a:endParaRPr>
          </a:p>
          <a:p>
            <a:pPr algn="ctr"/>
            <a:r>
              <a:rPr lang="en-US" sz="2800" b="1" dirty="0">
                <a:solidFill>
                  <a:srgbClr val="BADDE1"/>
                </a:solidFill>
                <a:latin typeface="Arial" pitchFamily="34" charset="0"/>
              </a:rPr>
              <a:t>food</a:t>
            </a:r>
            <a:br>
              <a:rPr lang="en-US" sz="2800" b="1" dirty="0">
                <a:solidFill>
                  <a:srgbClr val="BADDE1"/>
                </a:solidFill>
                <a:latin typeface="Arial" pitchFamily="34" charset="0"/>
              </a:rPr>
            </a:br>
            <a:r>
              <a:rPr lang="en-US" sz="2800" b="1" dirty="0">
                <a:solidFill>
                  <a:srgbClr val="BADDE1"/>
                </a:solidFill>
                <a:latin typeface="Arial" pitchFamily="34" charset="0"/>
              </a:rPr>
              <a:t>clothing</a:t>
            </a:r>
          </a:p>
          <a:p>
            <a:pPr algn="ctr"/>
            <a:r>
              <a:rPr lang="en-US" sz="2800" b="1" dirty="0">
                <a:solidFill>
                  <a:srgbClr val="BADDE1"/>
                </a:solidFill>
                <a:latin typeface="Arial" pitchFamily="34" charset="0"/>
              </a:rPr>
              <a:t>religion</a:t>
            </a:r>
          </a:p>
          <a:p>
            <a:pPr algn="ctr"/>
            <a:r>
              <a:rPr lang="en-US" sz="2800" b="1" dirty="0">
                <a:solidFill>
                  <a:srgbClr val="BADDE1"/>
                </a:solidFill>
                <a:latin typeface="Arial" pitchFamily="34" charset="0"/>
              </a:rPr>
              <a:t>ritual</a:t>
            </a:r>
          </a:p>
          <a:p>
            <a:pPr algn="ctr"/>
            <a:r>
              <a:rPr lang="en-US" sz="4000" b="1" dirty="0">
                <a:solidFill>
                  <a:srgbClr val="000000"/>
                </a:solidFill>
                <a:latin typeface="Arial" pitchFamily="34" charset="0"/>
              </a:rPr>
              <a:t>music, dance, and other arts</a:t>
            </a:r>
          </a:p>
          <a:p>
            <a:pPr algn="ctr"/>
            <a:r>
              <a:rPr lang="en-US" sz="2800" b="1" dirty="0">
                <a:solidFill>
                  <a:srgbClr val="BADDE1"/>
                </a:solidFill>
                <a:latin typeface="Arial" pitchFamily="34" charset="0"/>
              </a:rPr>
              <a:t>language</a:t>
            </a:r>
          </a:p>
          <a:p>
            <a:pPr algn="ctr"/>
            <a:r>
              <a:rPr lang="en-US" sz="2800" b="1" dirty="0">
                <a:solidFill>
                  <a:srgbClr val="BADDE1"/>
                </a:solidFill>
                <a:latin typeface="Arial" pitchFamily="34" charset="0"/>
              </a:rPr>
              <a:t>cultural symbols . . .</a:t>
            </a:r>
          </a:p>
        </p:txBody>
      </p:sp>
    </p:spTree>
    <p:extLst>
      <p:ext uri="{BB962C8B-B14F-4D97-AF65-F5344CB8AC3E}">
        <p14:creationId xmlns:p14="http://schemas.microsoft.com/office/powerpoint/2010/main" val="399617760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16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23</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73062"/>
            <a:ext cx="81183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6623735"/>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99">
                    <a:lumMod val="60000"/>
                    <a:lumOff val="40000"/>
                  </a:srgbClr>
                </a:solidFill>
                <a:effectLst/>
                <a:uLnTx/>
                <a:uFillTx/>
                <a:latin typeface="Arial" pitchFamily="34" charset="0"/>
                <a:ea typeface="+mn-ea"/>
                <a:cs typeface="+mn-cs"/>
                <a:hlinkClick r:id="rId3"/>
              </a:rPr>
              <a:t>http://www.duluthnewstribune.com/news/4300249-taste-greece-marks-25-years-duluth</a:t>
            </a:r>
            <a:endParaRPr kumimoji="0" lang="en-US" sz="800" b="0" i="0" u="none" strike="noStrike" kern="1200" cap="none" spc="0" normalizeH="0" baseline="0" noProof="0" dirty="0">
              <a:ln>
                <a:noFill/>
              </a:ln>
              <a:solidFill>
                <a:srgbClr val="333399">
                  <a:lumMod val="60000"/>
                  <a:lumOff val="40000"/>
                </a:srgbClr>
              </a:solidFill>
              <a:effectLst/>
              <a:uLnTx/>
              <a:uFillTx/>
              <a:latin typeface="Arial" pitchFamily="34" charset="0"/>
              <a:ea typeface="+mn-ea"/>
              <a:cs typeface="+mn-cs"/>
            </a:endParaRPr>
          </a:p>
        </p:txBody>
      </p:sp>
      <p:sp>
        <p:nvSpPr>
          <p:cNvPr id="3" name="Rectangle 2"/>
          <p:cNvSpPr/>
          <p:nvPr/>
        </p:nvSpPr>
        <p:spPr>
          <a:xfrm>
            <a:off x="3849218" y="982533"/>
            <a:ext cx="363593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F01">
                    <a:lumMod val="50000"/>
                  </a:srgbClr>
                </a:solidFill>
                <a:effectLst/>
                <a:uLnTx/>
                <a:uFillTx/>
                <a:latin typeface="Arial" pitchFamily="34" charset="0"/>
                <a:ea typeface="+mn-ea"/>
                <a:cs typeface="+mn-cs"/>
              </a:rPr>
              <a:t>. . . now 27 years . . .</a:t>
            </a:r>
            <a:endParaRPr kumimoji="0" lang="en-US" sz="2800" b="0" i="0" u="none" strike="noStrike" kern="1200" cap="none" spc="0" normalizeH="0" baseline="0" noProof="0" dirty="0">
              <a:ln>
                <a:noFill/>
              </a:ln>
              <a:solidFill>
                <a:srgbClr val="FFCF01">
                  <a:lumMod val="50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92874235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2050" name="Picture 2" descr="https://scontent-ord1-1.xx.fbcdn.net/hphotos-xaf1/v/t1.0-9/197772_443145592373128_1460943302_n.jpg?oh=f3267cf15a3f4646d15a646c57bf8e13&amp;oe=565D7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8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r>
              <a:rPr lang="en-US" sz="800" dirty="0">
                <a:solidFill>
                  <a:srgbClr val="000000"/>
                </a:solidFill>
                <a:latin typeface="Arial" pitchFamily="34" charset="0"/>
                <a:hlinkClick r:id="rId3"/>
              </a:rPr>
              <a:t>https://www.facebook.com/pages/Taste-of-Greece-Festival-Duluth-Minnesota/199921043362252</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378731265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476500"/>
            <a:ext cx="4267200" cy="366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95290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476500"/>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350" y="3448126"/>
            <a:ext cx="4514850" cy="3293209"/>
          </a:xfrm>
          <a:prstGeom prst="rect">
            <a:avLst/>
          </a:prstGeom>
          <a:solidFill>
            <a:schemeClr val="bg1"/>
          </a:solidFill>
          <a:ln w="76200">
            <a:solidFill>
              <a:srgbClr val="0070C0"/>
            </a:solidFill>
          </a:ln>
        </p:spPr>
        <p:txBody>
          <a:bodyPr wrap="square">
            <a:spAutoFit/>
          </a:bodyPr>
          <a:lstStyle/>
          <a:p>
            <a:pPr algn="ctr"/>
            <a:endParaRPr lang="en-US" sz="2400" b="1" dirty="0">
              <a:solidFill>
                <a:srgbClr val="0070C0"/>
              </a:solidFill>
              <a:latin typeface="Tahoma" pitchFamily="34" charset="0"/>
            </a:endParaRPr>
          </a:p>
          <a:p>
            <a:pPr algn="ctr"/>
            <a:r>
              <a:rPr lang="en-US" sz="2400" b="1" dirty="0">
                <a:solidFill>
                  <a:srgbClr val="0070C0"/>
                </a:solidFill>
                <a:latin typeface="Tahoma" pitchFamily="34" charset="0"/>
              </a:rPr>
              <a:t>The </a:t>
            </a:r>
            <a:r>
              <a:rPr lang="en-US" sz="3200" b="1" dirty="0">
                <a:solidFill>
                  <a:srgbClr val="FF0000"/>
                </a:solidFill>
                <a:latin typeface="Tahoma" pitchFamily="34" charset="0"/>
              </a:rPr>
              <a:t>“Zorba” </a:t>
            </a:r>
            <a:r>
              <a:rPr lang="en-US" sz="2400" b="1" dirty="0">
                <a:solidFill>
                  <a:srgbClr val="0070C0"/>
                </a:solidFill>
                <a:latin typeface="Tahoma" pitchFamily="34" charset="0"/>
              </a:rPr>
              <a:t>begins with a low sweeping motion. Eva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19, Megan </a:t>
            </a:r>
            <a:r>
              <a:rPr lang="en-US" sz="2400" b="1" dirty="0" err="1">
                <a:solidFill>
                  <a:srgbClr val="0070C0"/>
                </a:solidFill>
                <a:latin typeface="Tahoma" pitchFamily="34" charset="0"/>
              </a:rPr>
              <a:t>Solem</a:t>
            </a:r>
            <a:r>
              <a:rPr lang="en-US" sz="2400" b="1" dirty="0">
                <a:solidFill>
                  <a:srgbClr val="0070C0"/>
                </a:solidFill>
                <a:latin typeface="Tahoma" pitchFamily="34" charset="0"/>
              </a:rPr>
              <a:t>, 15, and Tess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15, start to dance.</a:t>
            </a:r>
            <a:r>
              <a:rPr lang="en-US" sz="1600" b="1" dirty="0">
                <a:solidFill>
                  <a:srgbClr val="0070C0"/>
                </a:solidFill>
                <a:latin typeface="Tahoma" pitchFamily="34" charset="0"/>
              </a:rPr>
              <a:t> </a:t>
            </a:r>
          </a:p>
          <a:p>
            <a:pPr algn="ctr"/>
            <a:endParaRPr lang="en-US" sz="1600" b="1" dirty="0">
              <a:solidFill>
                <a:srgbClr val="0070C0"/>
              </a:solidFill>
              <a:latin typeface="Tahoma" pitchFamily="34" charset="0"/>
            </a:endParaRPr>
          </a:p>
          <a:p>
            <a:pPr algn="ctr"/>
            <a:r>
              <a:rPr lang="en-US" sz="1600" dirty="0">
                <a:solidFill>
                  <a:srgbClr val="0070C0"/>
                </a:solidFill>
                <a:latin typeface="Tahoma" pitchFamily="34" charset="0"/>
              </a:rPr>
              <a:t>(Photo by </a:t>
            </a:r>
            <a:r>
              <a:rPr lang="en-US" sz="1600" dirty="0" err="1">
                <a:solidFill>
                  <a:srgbClr val="0070C0"/>
                </a:solidFill>
                <a:latin typeface="Tahoma" pitchFamily="34" charset="0"/>
              </a:rPr>
              <a:t>Patra</a:t>
            </a:r>
            <a:r>
              <a:rPr lang="en-US" sz="1600" dirty="0">
                <a:solidFill>
                  <a:srgbClr val="0070C0"/>
                </a:solidFill>
                <a:latin typeface="Tahoma" pitchFamily="34" charset="0"/>
              </a:rPr>
              <a:t> </a:t>
            </a:r>
            <a:r>
              <a:rPr lang="en-US" sz="1600" dirty="0" err="1">
                <a:solidFill>
                  <a:srgbClr val="0070C0"/>
                </a:solidFill>
                <a:latin typeface="Tahoma" pitchFamily="34" charset="0"/>
              </a:rPr>
              <a:t>Sevastiades</a:t>
            </a:r>
            <a:r>
              <a:rPr lang="en-US" sz="1600" dirty="0">
                <a:solidFill>
                  <a:srgbClr val="0070C0"/>
                </a:solidFill>
                <a:latin typeface="Tahoma" pitchFamily="34" charset="0"/>
              </a:rPr>
              <a:t>)</a:t>
            </a:r>
          </a:p>
        </p:txBody>
      </p:sp>
    </p:spTree>
    <p:extLst>
      <p:ext uri="{BB962C8B-B14F-4D97-AF65-F5344CB8AC3E}">
        <p14:creationId xmlns:p14="http://schemas.microsoft.com/office/powerpoint/2010/main" val="64909101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latin typeface="Arial" pitchFamily="34" charset="0"/>
                <a:hlinkClick r:id="rId3"/>
              </a:rPr>
              <a:t>www.facebook.com/alexganeevphotography/photos/</a:t>
            </a:r>
            <a:endParaRPr lang="en-US" sz="800" dirty="0">
              <a:solidFill>
                <a:srgbClr val="000000"/>
              </a:solidFill>
              <a:latin typeface="Arial" pitchFamily="34" charset="0"/>
            </a:endParaRPr>
          </a:p>
        </p:txBody>
      </p:sp>
    </p:spTree>
    <p:extLst>
      <p:ext uri="{BB962C8B-B14F-4D97-AF65-F5344CB8AC3E}">
        <p14:creationId xmlns:p14="http://schemas.microsoft.com/office/powerpoint/2010/main" val="286659162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https://scontent-ord1-1.xx.fbcdn.net/hphotos-xpf1/v/t1.0-9/11754269_716944741750958_7872089523363528479_n.jpg?oh=fbaf87d7dfc011ec9740fa30b171eda5&amp;oe=5674A0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487"/>
            <a:ext cx="91440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77038"/>
      </p:ext>
    </p:extLst>
  </p:cSld>
  <p:clrMapOvr>
    <a:masterClrMapping/>
  </p:clrMapOvr>
  <p:transition/>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9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7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12838</TotalTime>
  <Words>10312</Words>
  <Application>Microsoft Office PowerPoint</Application>
  <PresentationFormat>On-screen Show (4:3)</PresentationFormat>
  <Paragraphs>1907</Paragraphs>
  <Slides>392</Slides>
  <Notes>133</Notes>
  <HiddenSlides>11</HiddenSlides>
  <MMClips>0</MMClips>
  <ScaleCrop>false</ScaleCrop>
  <HeadingPairs>
    <vt:vector size="6" baseType="variant">
      <vt:variant>
        <vt:lpstr>Fonts Used</vt:lpstr>
      </vt:variant>
      <vt:variant>
        <vt:i4>8</vt:i4>
      </vt:variant>
      <vt:variant>
        <vt:lpstr>Theme</vt:lpstr>
      </vt:variant>
      <vt:variant>
        <vt:i4>51</vt:i4>
      </vt:variant>
      <vt:variant>
        <vt:lpstr>Slide Titles</vt:lpstr>
      </vt:variant>
      <vt:variant>
        <vt:i4>392</vt:i4>
      </vt:variant>
    </vt:vector>
  </HeadingPairs>
  <TitlesOfParts>
    <vt:vector size="451" baseType="lpstr">
      <vt:lpstr>Arial</vt:lpstr>
      <vt:lpstr>Arial Black</vt:lpstr>
      <vt:lpstr>Brush Script MT</vt:lpstr>
      <vt:lpstr>Calibri</vt:lpstr>
      <vt:lpstr>Monotype Sorts</vt:lpstr>
      <vt:lpstr>Tahoma</vt:lpstr>
      <vt:lpstr>Verdana</vt:lpstr>
      <vt:lpstr>Wingdings</vt:lpstr>
      <vt:lpstr>1_Default Design</vt:lpstr>
      <vt:lpstr>2_Default Design</vt:lpstr>
      <vt:lpstr>CE Master</vt:lpstr>
      <vt:lpstr>15_Default Design</vt:lpstr>
      <vt:lpstr>8_Default Design</vt:lpstr>
      <vt:lpstr>20_Default Design</vt:lpstr>
      <vt:lpstr>36_Default Design</vt:lpstr>
      <vt:lpstr>2_Meadow</vt:lpstr>
      <vt:lpstr>26_Default Design</vt:lpstr>
      <vt:lpstr>6_Default Design</vt:lpstr>
      <vt:lpstr>28_Default Design</vt:lpstr>
      <vt:lpstr>3_Default Design</vt:lpstr>
      <vt:lpstr>23_Default Design</vt:lpstr>
      <vt:lpstr>46_Default Design</vt:lpstr>
      <vt:lpstr>11_Default Design</vt:lpstr>
      <vt:lpstr>23_Contemporary Portrait</vt:lpstr>
      <vt:lpstr>14_Default Design</vt:lpstr>
      <vt:lpstr>18_Default Design</vt:lpstr>
      <vt:lpstr>24_Contemporary Portrait</vt:lpstr>
      <vt:lpstr>4_Default Design</vt:lpstr>
      <vt:lpstr>5_Default Design</vt:lpstr>
      <vt:lpstr>1_Blends</vt:lpstr>
      <vt:lpstr>16_Default Design</vt:lpstr>
      <vt:lpstr>21_Default Design</vt:lpstr>
      <vt:lpstr>6_Office Theme</vt:lpstr>
      <vt:lpstr>25_Contemporary Portrait</vt:lpstr>
      <vt:lpstr>Default Design</vt:lpstr>
      <vt:lpstr>33_Default Design</vt:lpstr>
      <vt:lpstr>7_Default Design</vt:lpstr>
      <vt:lpstr>9_Default Design</vt:lpstr>
      <vt:lpstr>34_Default Design</vt:lpstr>
      <vt:lpstr>Blends</vt:lpstr>
      <vt:lpstr>10_Default Design</vt:lpstr>
      <vt:lpstr>37_Default Design</vt:lpstr>
      <vt:lpstr>38_Default Design</vt:lpstr>
      <vt:lpstr>39_Default Design</vt:lpstr>
      <vt:lpstr>17_Default Design</vt:lpstr>
      <vt:lpstr>7_Office Theme</vt:lpstr>
      <vt:lpstr>2_Office Theme</vt:lpstr>
      <vt:lpstr>27_Contemporary Portrait</vt:lpstr>
      <vt:lpstr>2_Blends</vt:lpstr>
      <vt:lpstr>12_Default Design</vt:lpstr>
      <vt:lpstr>26_Contemporary Portrait</vt:lpstr>
      <vt:lpstr>41_Default Design</vt:lpstr>
      <vt:lpstr>3_Blends</vt:lpstr>
      <vt:lpstr>28_Contemporary Portrait</vt:lpstr>
      <vt:lpstr>39_Office Theme</vt:lpstr>
      <vt:lpstr>8_Office Theme</vt:lpstr>
      <vt:lpstr>3_Office Theme</vt:lpstr>
      <vt:lpstr>4_Contemporary Portrait</vt:lpstr>
      <vt:lpstr>22_Contemporary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Culture</vt:lpstr>
      <vt:lpstr>The Concept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PowerPoint Presentation</vt:lpstr>
      <vt:lpstr>PowerPoint Presentation</vt:lpstr>
      <vt:lpstr>PowerPoint Presentation</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658</cp:revision>
  <cp:lastPrinted>2000-04-06T19:51:41Z</cp:lastPrinted>
  <dcterms:created xsi:type="dcterms:W3CDTF">2000-03-27T15:46:35Z</dcterms:created>
  <dcterms:modified xsi:type="dcterms:W3CDTF">2022-12-24T05:21:34Z</dcterms:modified>
</cp:coreProperties>
</file>