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2.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3.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4.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5.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9" r:id="rId1"/>
    <p:sldMasterId id="2147484132" r:id="rId2"/>
    <p:sldMasterId id="2147484156" r:id="rId3"/>
    <p:sldMasterId id="2147484168" r:id="rId4"/>
    <p:sldMasterId id="2147484181" r:id="rId5"/>
    <p:sldMasterId id="2147484194" r:id="rId6"/>
    <p:sldMasterId id="2147484206" r:id="rId7"/>
    <p:sldMasterId id="2147484498" r:id="rId8"/>
    <p:sldMasterId id="2147484534" r:id="rId9"/>
    <p:sldMasterId id="2147484631" r:id="rId10"/>
    <p:sldMasterId id="2147484643" r:id="rId11"/>
    <p:sldMasterId id="2147484679" r:id="rId12"/>
    <p:sldMasterId id="2147484715" r:id="rId13"/>
    <p:sldMasterId id="2147484727" r:id="rId14"/>
    <p:sldMasterId id="2147484788" r:id="rId15"/>
    <p:sldMasterId id="2147484862" r:id="rId16"/>
    <p:sldMasterId id="2147484886" r:id="rId17"/>
    <p:sldMasterId id="2147484898" r:id="rId18"/>
    <p:sldMasterId id="2147484910" r:id="rId19"/>
    <p:sldMasterId id="2147484958" r:id="rId20"/>
    <p:sldMasterId id="2147484970" r:id="rId21"/>
    <p:sldMasterId id="2147484982" r:id="rId22"/>
    <p:sldMasterId id="2147484994" r:id="rId23"/>
    <p:sldMasterId id="2147485018" r:id="rId24"/>
    <p:sldMasterId id="2147485150" r:id="rId25"/>
    <p:sldMasterId id="2147485174" r:id="rId26"/>
    <p:sldMasterId id="2147485186" r:id="rId27"/>
    <p:sldMasterId id="2147485198" r:id="rId28"/>
    <p:sldMasterId id="2147485210" r:id="rId29"/>
    <p:sldMasterId id="2147485222" r:id="rId30"/>
    <p:sldMasterId id="2147485234" r:id="rId31"/>
    <p:sldMasterId id="2147485246" r:id="rId32"/>
    <p:sldMasterId id="2147485258" r:id="rId33"/>
    <p:sldMasterId id="2147485270" r:id="rId34"/>
    <p:sldMasterId id="2147485282" r:id="rId35"/>
    <p:sldMasterId id="2147485294" r:id="rId36"/>
  </p:sldMasterIdLst>
  <p:notesMasterIdLst>
    <p:notesMasterId r:id="rId400"/>
  </p:notesMasterIdLst>
  <p:handoutMasterIdLst>
    <p:handoutMasterId r:id="rId401"/>
  </p:handoutMasterIdLst>
  <p:sldIdLst>
    <p:sldId id="1648" r:id="rId37"/>
    <p:sldId id="1531" r:id="rId38"/>
    <p:sldId id="1532" r:id="rId39"/>
    <p:sldId id="1533" r:id="rId40"/>
    <p:sldId id="1095" r:id="rId41"/>
    <p:sldId id="1096" r:id="rId42"/>
    <p:sldId id="1097" r:id="rId43"/>
    <p:sldId id="1627" r:id="rId44"/>
    <p:sldId id="1628" r:id="rId45"/>
    <p:sldId id="1629" r:id="rId46"/>
    <p:sldId id="1229" r:id="rId47"/>
    <p:sldId id="1381" r:id="rId48"/>
    <p:sldId id="1239" r:id="rId49"/>
    <p:sldId id="1377" r:id="rId50"/>
    <p:sldId id="1378" r:id="rId51"/>
    <p:sldId id="1241" r:id="rId52"/>
    <p:sldId id="1233" r:id="rId53"/>
    <p:sldId id="1401" r:id="rId54"/>
    <p:sldId id="1402" r:id="rId55"/>
    <p:sldId id="1230" r:id="rId56"/>
    <p:sldId id="1375" r:id="rId57"/>
    <p:sldId id="1380" r:id="rId58"/>
    <p:sldId id="1393" r:id="rId59"/>
    <p:sldId id="1428" r:id="rId60"/>
    <p:sldId id="1231" r:id="rId61"/>
    <p:sldId id="1232" r:id="rId62"/>
    <p:sldId id="1234" r:id="rId63"/>
    <p:sldId id="1630" r:id="rId64"/>
    <p:sldId id="1235" r:id="rId65"/>
    <p:sldId id="1631" r:id="rId66"/>
    <p:sldId id="1245" r:id="rId67"/>
    <p:sldId id="1403" r:id="rId68"/>
    <p:sldId id="1246" r:id="rId69"/>
    <p:sldId id="1098" r:id="rId70"/>
    <p:sldId id="1534" r:id="rId71"/>
    <p:sldId id="1649" r:id="rId72"/>
    <p:sldId id="1647" r:id="rId73"/>
    <p:sldId id="1100" r:id="rId74"/>
    <p:sldId id="1101" r:id="rId75"/>
    <p:sldId id="1102" r:id="rId76"/>
    <p:sldId id="1103" r:id="rId77"/>
    <p:sldId id="1104" r:id="rId78"/>
    <p:sldId id="1105" r:id="rId79"/>
    <p:sldId id="1106" r:id="rId80"/>
    <p:sldId id="1107" r:id="rId81"/>
    <p:sldId id="1108" r:id="rId82"/>
    <p:sldId id="1109" r:id="rId83"/>
    <p:sldId id="1416" r:id="rId84"/>
    <p:sldId id="1417" r:id="rId85"/>
    <p:sldId id="1449" r:id="rId86"/>
    <p:sldId id="1650" r:id="rId87"/>
    <p:sldId id="1653" r:id="rId88"/>
    <p:sldId id="1654" r:id="rId89"/>
    <p:sldId id="1655" r:id="rId90"/>
    <p:sldId id="1656" r:id="rId91"/>
    <p:sldId id="1657" r:id="rId92"/>
    <p:sldId id="1658" r:id="rId93"/>
    <p:sldId id="1659" r:id="rId94"/>
    <p:sldId id="1660" r:id="rId95"/>
    <p:sldId id="1661" r:id="rId96"/>
    <p:sldId id="1662" r:id="rId97"/>
    <p:sldId id="1663" r:id="rId98"/>
    <p:sldId id="1664" r:id="rId99"/>
    <p:sldId id="1665" r:id="rId100"/>
    <p:sldId id="1666" r:id="rId101"/>
    <p:sldId id="1667" r:id="rId102"/>
    <p:sldId id="1668" r:id="rId103"/>
    <p:sldId id="1669" r:id="rId104"/>
    <p:sldId id="1670" r:id="rId105"/>
    <p:sldId id="1671" r:id="rId106"/>
    <p:sldId id="1672" r:id="rId107"/>
    <p:sldId id="1673" r:id="rId108"/>
    <p:sldId id="1674" r:id="rId109"/>
    <p:sldId id="1675" r:id="rId110"/>
    <p:sldId id="1676" r:id="rId111"/>
    <p:sldId id="1677" r:id="rId112"/>
    <p:sldId id="1678" r:id="rId113"/>
    <p:sldId id="1679" r:id="rId114"/>
    <p:sldId id="1680" r:id="rId115"/>
    <p:sldId id="1681" r:id="rId116"/>
    <p:sldId id="1682" r:id="rId117"/>
    <p:sldId id="1683" r:id="rId118"/>
    <p:sldId id="1684" r:id="rId119"/>
    <p:sldId id="1685" r:id="rId120"/>
    <p:sldId id="1686" r:id="rId121"/>
    <p:sldId id="1687" r:id="rId122"/>
    <p:sldId id="1688" r:id="rId123"/>
    <p:sldId id="1689" r:id="rId124"/>
    <p:sldId id="1690" r:id="rId125"/>
    <p:sldId id="1691" r:id="rId126"/>
    <p:sldId id="1692" r:id="rId127"/>
    <p:sldId id="1693" r:id="rId128"/>
    <p:sldId id="1694" r:id="rId129"/>
    <p:sldId id="1695" r:id="rId130"/>
    <p:sldId id="1696" r:id="rId131"/>
    <p:sldId id="1697" r:id="rId132"/>
    <p:sldId id="1698" r:id="rId133"/>
    <p:sldId id="1699" r:id="rId134"/>
    <p:sldId id="1700" r:id="rId135"/>
    <p:sldId id="1701" r:id="rId136"/>
    <p:sldId id="1702" r:id="rId137"/>
    <p:sldId id="1703" r:id="rId138"/>
    <p:sldId id="1704" r:id="rId139"/>
    <p:sldId id="1705" r:id="rId140"/>
    <p:sldId id="1706" r:id="rId141"/>
    <p:sldId id="1707" r:id="rId142"/>
    <p:sldId id="1708" r:id="rId143"/>
    <p:sldId id="1709" r:id="rId144"/>
    <p:sldId id="1710" r:id="rId145"/>
    <p:sldId id="1711" r:id="rId146"/>
    <p:sldId id="1712" r:id="rId147"/>
    <p:sldId id="1713" r:id="rId148"/>
    <p:sldId id="1714" r:id="rId149"/>
    <p:sldId id="1715" r:id="rId150"/>
    <p:sldId id="1716" r:id="rId151"/>
    <p:sldId id="1717" r:id="rId152"/>
    <p:sldId id="1718" r:id="rId153"/>
    <p:sldId id="1719" r:id="rId154"/>
    <p:sldId id="1720" r:id="rId155"/>
    <p:sldId id="1721" r:id="rId156"/>
    <p:sldId id="1722" r:id="rId157"/>
    <p:sldId id="1723" r:id="rId158"/>
    <p:sldId id="1724" r:id="rId159"/>
    <p:sldId id="1725" r:id="rId160"/>
    <p:sldId id="1726" r:id="rId161"/>
    <p:sldId id="1727" r:id="rId162"/>
    <p:sldId id="1728" r:id="rId163"/>
    <p:sldId id="1729" r:id="rId164"/>
    <p:sldId id="1730" r:id="rId165"/>
    <p:sldId id="1731" r:id="rId166"/>
    <p:sldId id="1732" r:id="rId167"/>
    <p:sldId id="1733" r:id="rId168"/>
    <p:sldId id="1734" r:id="rId169"/>
    <p:sldId id="1735" r:id="rId170"/>
    <p:sldId id="1736" r:id="rId171"/>
    <p:sldId id="1737" r:id="rId172"/>
    <p:sldId id="1738" r:id="rId173"/>
    <p:sldId id="1652" r:id="rId174"/>
    <p:sldId id="1651" r:id="rId175"/>
    <p:sldId id="1502" r:id="rId176"/>
    <p:sldId id="1503" r:id="rId177"/>
    <p:sldId id="1504" r:id="rId178"/>
    <p:sldId id="1505" r:id="rId179"/>
    <p:sldId id="1506" r:id="rId180"/>
    <p:sldId id="1507" r:id="rId181"/>
    <p:sldId id="1509" r:id="rId182"/>
    <p:sldId id="1538" r:id="rId183"/>
    <p:sldId id="1594" r:id="rId184"/>
    <p:sldId id="1595" r:id="rId185"/>
    <p:sldId id="1596" r:id="rId186"/>
    <p:sldId id="1598" r:id="rId187"/>
    <p:sldId id="1597" r:id="rId188"/>
    <p:sldId id="1599" r:id="rId189"/>
    <p:sldId id="1600" r:id="rId190"/>
    <p:sldId id="1601" r:id="rId191"/>
    <p:sldId id="1602" r:id="rId192"/>
    <p:sldId id="1603" r:id="rId193"/>
    <p:sldId id="1604" r:id="rId194"/>
    <p:sldId id="1605" r:id="rId195"/>
    <p:sldId id="1606" r:id="rId196"/>
    <p:sldId id="1607" r:id="rId197"/>
    <p:sldId id="1608" r:id="rId198"/>
    <p:sldId id="1609" r:id="rId199"/>
    <p:sldId id="1610" r:id="rId200"/>
    <p:sldId id="1611" r:id="rId201"/>
    <p:sldId id="1612" r:id="rId202"/>
    <p:sldId id="1613" r:id="rId203"/>
    <p:sldId id="1614" r:id="rId204"/>
    <p:sldId id="1615" r:id="rId205"/>
    <p:sldId id="1616" r:id="rId206"/>
    <p:sldId id="1617" r:id="rId207"/>
    <p:sldId id="1618" r:id="rId208"/>
    <p:sldId id="1619" r:id="rId209"/>
    <p:sldId id="1620" r:id="rId210"/>
    <p:sldId id="1621" r:id="rId211"/>
    <p:sldId id="1622" r:id="rId212"/>
    <p:sldId id="1623" r:id="rId213"/>
    <p:sldId id="1624" r:id="rId214"/>
    <p:sldId id="1625" r:id="rId215"/>
    <p:sldId id="1626" r:id="rId216"/>
    <p:sldId id="1527" r:id="rId217"/>
    <p:sldId id="1512" r:id="rId218"/>
    <p:sldId id="1513" r:id="rId219"/>
    <p:sldId id="1514" r:id="rId220"/>
    <p:sldId id="1515" r:id="rId221"/>
    <p:sldId id="1516" r:id="rId222"/>
    <p:sldId id="1517" r:id="rId223"/>
    <p:sldId id="1518" r:id="rId224"/>
    <p:sldId id="1519" r:id="rId225"/>
    <p:sldId id="1520" r:id="rId226"/>
    <p:sldId id="1521" r:id="rId227"/>
    <p:sldId id="1522" r:id="rId228"/>
    <p:sldId id="1523" r:id="rId229"/>
    <p:sldId id="1524" r:id="rId230"/>
    <p:sldId id="1525" r:id="rId231"/>
    <p:sldId id="1526" r:id="rId232"/>
    <p:sldId id="1508" r:id="rId233"/>
    <p:sldId id="1251" r:id="rId234"/>
    <p:sldId id="1250" r:id="rId235"/>
    <p:sldId id="1253" r:id="rId236"/>
    <p:sldId id="1643" r:id="rId237"/>
    <p:sldId id="1644" r:id="rId238"/>
    <p:sldId id="1262" r:id="rId239"/>
    <p:sldId id="1264" r:id="rId240"/>
    <p:sldId id="1395" r:id="rId241"/>
    <p:sldId id="1265" r:id="rId242"/>
    <p:sldId id="1363" r:id="rId243"/>
    <p:sldId id="1267" r:id="rId244"/>
    <p:sldId id="1115" r:id="rId245"/>
    <p:sldId id="1116" r:id="rId246"/>
    <p:sldId id="1396" r:id="rId247"/>
    <p:sldId id="1397" r:id="rId248"/>
    <p:sldId id="1398" r:id="rId249"/>
    <p:sldId id="1399" r:id="rId250"/>
    <p:sldId id="1400" r:id="rId251"/>
    <p:sldId id="1125" r:id="rId252"/>
    <p:sldId id="1126" r:id="rId253"/>
    <p:sldId id="1127" r:id="rId254"/>
    <p:sldId id="1632" r:id="rId255"/>
    <p:sldId id="1633" r:id="rId256"/>
    <p:sldId id="1634" r:id="rId257"/>
    <p:sldId id="1635" r:id="rId258"/>
    <p:sldId id="1636" r:id="rId259"/>
    <p:sldId id="1637" r:id="rId260"/>
    <p:sldId id="1638" r:id="rId261"/>
    <p:sldId id="1641" r:id="rId262"/>
    <p:sldId id="1642" r:id="rId263"/>
    <p:sldId id="1128" r:id="rId264"/>
    <p:sldId id="1129" r:id="rId265"/>
    <p:sldId id="1535" r:id="rId266"/>
    <p:sldId id="1130" r:id="rId267"/>
    <p:sldId id="1275" r:id="rId268"/>
    <p:sldId id="1276" r:id="rId269"/>
    <p:sldId id="1277" r:id="rId270"/>
    <p:sldId id="1278" r:id="rId271"/>
    <p:sldId id="1279" r:id="rId272"/>
    <p:sldId id="1303" r:id="rId273"/>
    <p:sldId id="1280" r:id="rId274"/>
    <p:sldId id="1281" r:id="rId275"/>
    <p:sldId id="1282" r:id="rId276"/>
    <p:sldId id="1283" r:id="rId277"/>
    <p:sldId id="1284" r:id="rId278"/>
    <p:sldId id="1286" r:id="rId279"/>
    <p:sldId id="1287" r:id="rId280"/>
    <p:sldId id="1288" r:id="rId281"/>
    <p:sldId id="1289" r:id="rId282"/>
    <p:sldId id="1290" r:id="rId283"/>
    <p:sldId id="1291" r:id="rId284"/>
    <p:sldId id="1387" r:id="rId285"/>
    <p:sldId id="1536" r:id="rId286"/>
    <p:sldId id="1153" r:id="rId287"/>
    <p:sldId id="1330" r:id="rId288"/>
    <p:sldId id="1155" r:id="rId289"/>
    <p:sldId id="1388" r:id="rId290"/>
    <p:sldId id="1331" r:id="rId291"/>
    <p:sldId id="1436" r:id="rId292"/>
    <p:sldId id="1434" r:id="rId293"/>
    <p:sldId id="1433" r:id="rId294"/>
    <p:sldId id="1437" r:id="rId295"/>
    <p:sldId id="1438" r:id="rId296"/>
    <p:sldId id="1439" r:id="rId297"/>
    <p:sldId id="1440" r:id="rId298"/>
    <p:sldId id="1441" r:id="rId299"/>
    <p:sldId id="1442" r:id="rId300"/>
    <p:sldId id="1443" r:id="rId301"/>
    <p:sldId id="1444" r:id="rId302"/>
    <p:sldId id="1432" r:id="rId303"/>
    <p:sldId id="1430" r:id="rId304"/>
    <p:sldId id="1156" r:id="rId305"/>
    <p:sldId id="1157" r:id="rId306"/>
    <p:sldId id="1160" r:id="rId307"/>
    <p:sldId id="1161" r:id="rId308"/>
    <p:sldId id="1162" r:id="rId309"/>
    <p:sldId id="1163" r:id="rId310"/>
    <p:sldId id="1164" r:id="rId311"/>
    <p:sldId id="1165" r:id="rId312"/>
    <p:sldId id="1427" r:id="rId313"/>
    <p:sldId id="1166" r:id="rId314"/>
    <p:sldId id="1167" r:id="rId315"/>
    <p:sldId id="1168" r:id="rId316"/>
    <p:sldId id="1169" r:id="rId317"/>
    <p:sldId id="1170" r:id="rId318"/>
    <p:sldId id="1171" r:id="rId319"/>
    <p:sldId id="1172" r:id="rId320"/>
    <p:sldId id="1376" r:id="rId321"/>
    <p:sldId id="1335" r:id="rId322"/>
    <p:sldId id="1334" r:id="rId323"/>
    <p:sldId id="1389" r:id="rId324"/>
    <p:sldId id="1390" r:id="rId325"/>
    <p:sldId id="1391" r:id="rId326"/>
    <p:sldId id="1392" r:id="rId327"/>
    <p:sldId id="1174" r:id="rId328"/>
    <p:sldId id="1175" r:id="rId329"/>
    <p:sldId id="1176" r:id="rId330"/>
    <p:sldId id="1394" r:id="rId331"/>
    <p:sldId id="1177" r:id="rId332"/>
    <p:sldId id="1336" r:id="rId333"/>
    <p:sldId id="1346" r:id="rId334"/>
    <p:sldId id="1347" r:id="rId335"/>
    <p:sldId id="1348" r:id="rId336"/>
    <p:sldId id="1349" r:id="rId337"/>
    <p:sldId id="1350" r:id="rId338"/>
    <p:sldId id="1351" r:id="rId339"/>
    <p:sldId id="1352" r:id="rId340"/>
    <p:sldId id="1353" r:id="rId341"/>
    <p:sldId id="1354" r:id="rId342"/>
    <p:sldId id="1355" r:id="rId343"/>
    <p:sldId id="1356" r:id="rId344"/>
    <p:sldId id="1357" r:id="rId345"/>
    <p:sldId id="1358" r:id="rId346"/>
    <p:sldId id="1341" r:id="rId347"/>
    <p:sldId id="1364" r:id="rId348"/>
    <p:sldId id="1365" r:id="rId349"/>
    <p:sldId id="1366" r:id="rId350"/>
    <p:sldId id="1367" r:id="rId351"/>
    <p:sldId id="1360" r:id="rId352"/>
    <p:sldId id="1342" r:id="rId353"/>
    <p:sldId id="1198" r:id="rId354"/>
    <p:sldId id="1199" r:id="rId355"/>
    <p:sldId id="1200" r:id="rId356"/>
    <p:sldId id="1201" r:id="rId357"/>
    <p:sldId id="1202" r:id="rId358"/>
    <p:sldId id="1203" r:id="rId359"/>
    <p:sldId id="1204" r:id="rId360"/>
    <p:sldId id="1205" r:id="rId361"/>
    <p:sldId id="1206" r:id="rId362"/>
    <p:sldId id="1207" r:id="rId363"/>
    <p:sldId id="1208" r:id="rId364"/>
    <p:sldId id="1209" r:id="rId365"/>
    <p:sldId id="1537" r:id="rId366"/>
    <p:sldId id="1210" r:id="rId367"/>
    <p:sldId id="1211" r:id="rId368"/>
    <p:sldId id="1212" r:id="rId369"/>
    <p:sldId id="1213" r:id="rId370"/>
    <p:sldId id="1214" r:id="rId371"/>
    <p:sldId id="1215" r:id="rId372"/>
    <p:sldId id="1216" r:id="rId373"/>
    <p:sldId id="1217" r:id="rId374"/>
    <p:sldId id="1218" r:id="rId375"/>
    <p:sldId id="1219" r:id="rId376"/>
    <p:sldId id="1220" r:id="rId377"/>
    <p:sldId id="1368" r:id="rId378"/>
    <p:sldId id="1369" r:id="rId379"/>
    <p:sldId id="1370" r:id="rId380"/>
    <p:sldId id="1371" r:id="rId381"/>
    <p:sldId id="1372" r:id="rId382"/>
    <p:sldId id="1373" r:id="rId383"/>
    <p:sldId id="1374" r:id="rId384"/>
    <p:sldId id="1405" r:id="rId385"/>
    <p:sldId id="1221" r:id="rId386"/>
    <p:sldId id="1222" r:id="rId387"/>
    <p:sldId id="1223" r:id="rId388"/>
    <p:sldId id="1224" r:id="rId389"/>
    <p:sldId id="1225" r:id="rId390"/>
    <p:sldId id="1226" r:id="rId391"/>
    <p:sldId id="1227" r:id="rId392"/>
    <p:sldId id="1406" r:id="rId393"/>
    <p:sldId id="1407" r:id="rId394"/>
    <p:sldId id="1408" r:id="rId395"/>
    <p:sldId id="1409" r:id="rId396"/>
    <p:sldId id="1528" r:id="rId397"/>
    <p:sldId id="1529" r:id="rId398"/>
    <p:sldId id="1530" r:id="rId39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600"/>
    <a:srgbClr val="FF1B36"/>
    <a:srgbClr val="BADDE1"/>
    <a:srgbClr val="91E3B0"/>
    <a:srgbClr val="000000"/>
    <a:srgbClr val="64D8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94590" autoAdjust="0"/>
  </p:normalViewPr>
  <p:slideViewPr>
    <p:cSldViewPr snapToGrid="0">
      <p:cViewPr>
        <p:scale>
          <a:sx n="66" d="100"/>
          <a:sy n="66" d="100"/>
        </p:scale>
        <p:origin x="-1416" y="-96"/>
      </p:cViewPr>
      <p:guideLst>
        <p:guide orient="horz" pos="2112"/>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Lst>
  </p:outlineViewPr>
  <p:notesTextViewPr>
    <p:cViewPr>
      <p:scale>
        <a:sx n="100" d="100"/>
        <a:sy n="100" d="100"/>
      </p:scale>
      <p:origin x="0" y="0"/>
    </p:cViewPr>
  </p:notesTextViewPr>
  <p:sorterViewPr>
    <p:cViewPr>
      <p:scale>
        <a:sx n="100" d="100"/>
        <a:sy n="100" d="100"/>
      </p:scale>
      <p:origin x="0" y="14220"/>
    </p:cViewPr>
  </p:sorterViewPr>
  <p:notesViewPr>
    <p:cSldViewPr snapToGrid="0">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99" Type="http://schemas.openxmlformats.org/officeDocument/2006/relationships/slide" Target="slides/slide263.xml"/><Relationship Id="rId21" Type="http://schemas.openxmlformats.org/officeDocument/2006/relationships/slideMaster" Target="slideMasters/slideMaster21.xml"/><Relationship Id="rId63" Type="http://schemas.openxmlformats.org/officeDocument/2006/relationships/slide" Target="slides/slide27.xml"/><Relationship Id="rId159" Type="http://schemas.openxmlformats.org/officeDocument/2006/relationships/slide" Target="slides/slide123.xml"/><Relationship Id="rId324" Type="http://schemas.openxmlformats.org/officeDocument/2006/relationships/slide" Target="slides/slide288.xml"/><Relationship Id="rId366" Type="http://schemas.openxmlformats.org/officeDocument/2006/relationships/slide" Target="slides/slide330.xml"/><Relationship Id="rId170" Type="http://schemas.openxmlformats.org/officeDocument/2006/relationships/slide" Target="slides/slide134.xml"/><Relationship Id="rId226" Type="http://schemas.openxmlformats.org/officeDocument/2006/relationships/slide" Target="slides/slide190.xml"/><Relationship Id="rId268" Type="http://schemas.openxmlformats.org/officeDocument/2006/relationships/slide" Target="slides/slide232.xml"/><Relationship Id="rId32" Type="http://schemas.openxmlformats.org/officeDocument/2006/relationships/slideMaster" Target="slideMasters/slideMaster32.xml"/><Relationship Id="rId74" Type="http://schemas.openxmlformats.org/officeDocument/2006/relationships/slide" Target="slides/slide38.xml"/><Relationship Id="rId128" Type="http://schemas.openxmlformats.org/officeDocument/2006/relationships/slide" Target="slides/slide92.xml"/><Relationship Id="rId335" Type="http://schemas.openxmlformats.org/officeDocument/2006/relationships/slide" Target="slides/slide299.xml"/><Relationship Id="rId377" Type="http://schemas.openxmlformats.org/officeDocument/2006/relationships/slide" Target="slides/slide341.xml"/><Relationship Id="rId5" Type="http://schemas.openxmlformats.org/officeDocument/2006/relationships/slideMaster" Target="slideMasters/slideMaster5.xml"/><Relationship Id="rId181" Type="http://schemas.openxmlformats.org/officeDocument/2006/relationships/slide" Target="slides/slide145.xml"/><Relationship Id="rId237" Type="http://schemas.openxmlformats.org/officeDocument/2006/relationships/slide" Target="slides/slide201.xml"/><Relationship Id="rId402" Type="http://schemas.openxmlformats.org/officeDocument/2006/relationships/presProps" Target="presProps.xml"/><Relationship Id="rId279" Type="http://schemas.openxmlformats.org/officeDocument/2006/relationships/slide" Target="slides/slide243.xml"/><Relationship Id="rId43" Type="http://schemas.openxmlformats.org/officeDocument/2006/relationships/slide" Target="slides/slide7.xml"/><Relationship Id="rId139" Type="http://schemas.openxmlformats.org/officeDocument/2006/relationships/slide" Target="slides/slide103.xml"/><Relationship Id="rId290" Type="http://schemas.openxmlformats.org/officeDocument/2006/relationships/slide" Target="slides/slide254.xml"/><Relationship Id="rId304" Type="http://schemas.openxmlformats.org/officeDocument/2006/relationships/slide" Target="slides/slide268.xml"/><Relationship Id="rId346" Type="http://schemas.openxmlformats.org/officeDocument/2006/relationships/slide" Target="slides/slide310.xml"/><Relationship Id="rId388" Type="http://schemas.openxmlformats.org/officeDocument/2006/relationships/slide" Target="slides/slide352.xml"/><Relationship Id="rId85" Type="http://schemas.openxmlformats.org/officeDocument/2006/relationships/slide" Target="slides/slide49.xml"/><Relationship Id="rId150" Type="http://schemas.openxmlformats.org/officeDocument/2006/relationships/slide" Target="slides/slide114.xml"/><Relationship Id="rId192" Type="http://schemas.openxmlformats.org/officeDocument/2006/relationships/slide" Target="slides/slide156.xml"/><Relationship Id="rId206" Type="http://schemas.openxmlformats.org/officeDocument/2006/relationships/slide" Target="slides/slide170.xml"/><Relationship Id="rId248" Type="http://schemas.openxmlformats.org/officeDocument/2006/relationships/slide" Target="slides/slide212.xml"/><Relationship Id="rId12" Type="http://schemas.openxmlformats.org/officeDocument/2006/relationships/slideMaster" Target="slideMasters/slideMaster12.xml"/><Relationship Id="rId108" Type="http://schemas.openxmlformats.org/officeDocument/2006/relationships/slide" Target="slides/slide72.xml"/><Relationship Id="rId315" Type="http://schemas.openxmlformats.org/officeDocument/2006/relationships/slide" Target="slides/slide279.xml"/><Relationship Id="rId357" Type="http://schemas.openxmlformats.org/officeDocument/2006/relationships/slide" Target="slides/slide321.xml"/><Relationship Id="rId54" Type="http://schemas.openxmlformats.org/officeDocument/2006/relationships/slide" Target="slides/slide18.xml"/><Relationship Id="rId96" Type="http://schemas.openxmlformats.org/officeDocument/2006/relationships/slide" Target="slides/slide60.xml"/><Relationship Id="rId161" Type="http://schemas.openxmlformats.org/officeDocument/2006/relationships/slide" Target="slides/slide125.xml"/><Relationship Id="rId217" Type="http://schemas.openxmlformats.org/officeDocument/2006/relationships/slide" Target="slides/slide181.xml"/><Relationship Id="rId399" Type="http://schemas.openxmlformats.org/officeDocument/2006/relationships/slide" Target="slides/slide363.xml"/><Relationship Id="rId259" Type="http://schemas.openxmlformats.org/officeDocument/2006/relationships/slide" Target="slides/slide223.xml"/><Relationship Id="rId23" Type="http://schemas.openxmlformats.org/officeDocument/2006/relationships/slideMaster" Target="slideMasters/slideMaster23.xml"/><Relationship Id="rId119" Type="http://schemas.openxmlformats.org/officeDocument/2006/relationships/slide" Target="slides/slide83.xml"/><Relationship Id="rId270" Type="http://schemas.openxmlformats.org/officeDocument/2006/relationships/slide" Target="slides/slide234.xml"/><Relationship Id="rId326" Type="http://schemas.openxmlformats.org/officeDocument/2006/relationships/slide" Target="slides/slide290.xml"/><Relationship Id="rId65" Type="http://schemas.openxmlformats.org/officeDocument/2006/relationships/slide" Target="slides/slide29.xml"/><Relationship Id="rId130" Type="http://schemas.openxmlformats.org/officeDocument/2006/relationships/slide" Target="slides/slide94.xml"/><Relationship Id="rId368" Type="http://schemas.openxmlformats.org/officeDocument/2006/relationships/slide" Target="slides/slide332.xml"/><Relationship Id="rId172" Type="http://schemas.openxmlformats.org/officeDocument/2006/relationships/slide" Target="slides/slide136.xml"/><Relationship Id="rId228" Type="http://schemas.openxmlformats.org/officeDocument/2006/relationships/slide" Target="slides/slide192.xml"/><Relationship Id="rId281" Type="http://schemas.openxmlformats.org/officeDocument/2006/relationships/slide" Target="slides/slide245.xml"/><Relationship Id="rId337" Type="http://schemas.openxmlformats.org/officeDocument/2006/relationships/slide" Target="slides/slide301.xml"/><Relationship Id="rId34" Type="http://schemas.openxmlformats.org/officeDocument/2006/relationships/slideMaster" Target="slideMasters/slideMaster34.xml"/><Relationship Id="rId76" Type="http://schemas.openxmlformats.org/officeDocument/2006/relationships/slide" Target="slides/slide40.xml"/><Relationship Id="rId141" Type="http://schemas.openxmlformats.org/officeDocument/2006/relationships/slide" Target="slides/slide105.xml"/><Relationship Id="rId379" Type="http://schemas.openxmlformats.org/officeDocument/2006/relationships/slide" Target="slides/slide343.xml"/><Relationship Id="rId7" Type="http://schemas.openxmlformats.org/officeDocument/2006/relationships/slideMaster" Target="slideMasters/slideMaster7.xml"/><Relationship Id="rId183" Type="http://schemas.openxmlformats.org/officeDocument/2006/relationships/slide" Target="slides/slide147.xml"/><Relationship Id="rId239" Type="http://schemas.openxmlformats.org/officeDocument/2006/relationships/slide" Target="slides/slide203.xml"/><Relationship Id="rId390" Type="http://schemas.openxmlformats.org/officeDocument/2006/relationships/slide" Target="slides/slide354.xml"/><Relationship Id="rId404" Type="http://schemas.openxmlformats.org/officeDocument/2006/relationships/theme" Target="theme/theme1.xml"/><Relationship Id="rId250" Type="http://schemas.openxmlformats.org/officeDocument/2006/relationships/slide" Target="slides/slide214.xml"/><Relationship Id="rId292" Type="http://schemas.openxmlformats.org/officeDocument/2006/relationships/slide" Target="slides/slide256.xml"/><Relationship Id="rId306" Type="http://schemas.openxmlformats.org/officeDocument/2006/relationships/slide" Target="slides/slide270.xml"/><Relationship Id="rId45" Type="http://schemas.openxmlformats.org/officeDocument/2006/relationships/slide" Target="slides/slide9.xml"/><Relationship Id="rId87" Type="http://schemas.openxmlformats.org/officeDocument/2006/relationships/slide" Target="slides/slide51.xml"/><Relationship Id="rId110" Type="http://schemas.openxmlformats.org/officeDocument/2006/relationships/slide" Target="slides/slide74.xml"/><Relationship Id="rId348" Type="http://schemas.openxmlformats.org/officeDocument/2006/relationships/slide" Target="slides/slide312.xml"/><Relationship Id="rId152" Type="http://schemas.openxmlformats.org/officeDocument/2006/relationships/slide" Target="slides/slide116.xml"/><Relationship Id="rId194" Type="http://schemas.openxmlformats.org/officeDocument/2006/relationships/slide" Target="slides/slide158.xml"/><Relationship Id="rId208" Type="http://schemas.openxmlformats.org/officeDocument/2006/relationships/slide" Target="slides/slide172.xml"/><Relationship Id="rId261" Type="http://schemas.openxmlformats.org/officeDocument/2006/relationships/slide" Target="slides/slide225.xml"/><Relationship Id="rId14" Type="http://schemas.openxmlformats.org/officeDocument/2006/relationships/slideMaster" Target="slideMasters/slideMaster14.xml"/><Relationship Id="rId56" Type="http://schemas.openxmlformats.org/officeDocument/2006/relationships/slide" Target="slides/slide20.xml"/><Relationship Id="rId317" Type="http://schemas.openxmlformats.org/officeDocument/2006/relationships/slide" Target="slides/slide281.xml"/><Relationship Id="rId359" Type="http://schemas.openxmlformats.org/officeDocument/2006/relationships/slide" Target="slides/slide323.xml"/><Relationship Id="rId98" Type="http://schemas.openxmlformats.org/officeDocument/2006/relationships/slide" Target="slides/slide62.xml"/><Relationship Id="rId121" Type="http://schemas.openxmlformats.org/officeDocument/2006/relationships/slide" Target="slides/slide85.xml"/><Relationship Id="rId163" Type="http://schemas.openxmlformats.org/officeDocument/2006/relationships/slide" Target="slides/slide127.xml"/><Relationship Id="rId219" Type="http://schemas.openxmlformats.org/officeDocument/2006/relationships/slide" Target="slides/slide183.xml"/><Relationship Id="rId370" Type="http://schemas.openxmlformats.org/officeDocument/2006/relationships/slide" Target="slides/slide334.xml"/><Relationship Id="rId230" Type="http://schemas.openxmlformats.org/officeDocument/2006/relationships/slide" Target="slides/slide194.xml"/><Relationship Id="rId25" Type="http://schemas.openxmlformats.org/officeDocument/2006/relationships/slideMaster" Target="slideMasters/slideMaster25.xml"/><Relationship Id="rId67" Type="http://schemas.openxmlformats.org/officeDocument/2006/relationships/slide" Target="slides/slide31.xml"/><Relationship Id="rId272" Type="http://schemas.openxmlformats.org/officeDocument/2006/relationships/slide" Target="slides/slide236.xml"/><Relationship Id="rId328" Type="http://schemas.openxmlformats.org/officeDocument/2006/relationships/slide" Target="slides/slide292.xml"/><Relationship Id="rId132" Type="http://schemas.openxmlformats.org/officeDocument/2006/relationships/slide" Target="slides/slide96.xml"/><Relationship Id="rId174" Type="http://schemas.openxmlformats.org/officeDocument/2006/relationships/slide" Target="slides/slide138.xml"/><Relationship Id="rId381" Type="http://schemas.openxmlformats.org/officeDocument/2006/relationships/slide" Target="slides/slide345.xml"/><Relationship Id="rId241" Type="http://schemas.openxmlformats.org/officeDocument/2006/relationships/slide" Target="slides/slide205.xml"/><Relationship Id="rId36" Type="http://schemas.openxmlformats.org/officeDocument/2006/relationships/slideMaster" Target="slideMasters/slideMaster36.xml"/><Relationship Id="rId283" Type="http://schemas.openxmlformats.org/officeDocument/2006/relationships/slide" Target="slides/slide247.xml"/><Relationship Id="rId339" Type="http://schemas.openxmlformats.org/officeDocument/2006/relationships/slide" Target="slides/slide303.xml"/><Relationship Id="rId78" Type="http://schemas.openxmlformats.org/officeDocument/2006/relationships/slide" Target="slides/slide42.xml"/><Relationship Id="rId101" Type="http://schemas.openxmlformats.org/officeDocument/2006/relationships/slide" Target="slides/slide65.xml"/><Relationship Id="rId143" Type="http://schemas.openxmlformats.org/officeDocument/2006/relationships/slide" Target="slides/slide107.xml"/><Relationship Id="rId185" Type="http://schemas.openxmlformats.org/officeDocument/2006/relationships/slide" Target="slides/slide149.xml"/><Relationship Id="rId350" Type="http://schemas.openxmlformats.org/officeDocument/2006/relationships/slide" Target="slides/slide314.xml"/><Relationship Id="rId9" Type="http://schemas.openxmlformats.org/officeDocument/2006/relationships/slideMaster" Target="slideMasters/slideMaster9.xml"/><Relationship Id="rId210" Type="http://schemas.openxmlformats.org/officeDocument/2006/relationships/slide" Target="slides/slide174.xml"/><Relationship Id="rId392" Type="http://schemas.openxmlformats.org/officeDocument/2006/relationships/slide" Target="slides/slide356.xml"/><Relationship Id="rId252" Type="http://schemas.openxmlformats.org/officeDocument/2006/relationships/slide" Target="slides/slide216.xml"/><Relationship Id="rId294" Type="http://schemas.openxmlformats.org/officeDocument/2006/relationships/slide" Target="slides/slide258.xml"/><Relationship Id="rId308" Type="http://schemas.openxmlformats.org/officeDocument/2006/relationships/slide" Target="slides/slide272.xml"/><Relationship Id="rId47" Type="http://schemas.openxmlformats.org/officeDocument/2006/relationships/slide" Target="slides/slide11.xml"/><Relationship Id="rId89" Type="http://schemas.openxmlformats.org/officeDocument/2006/relationships/slide" Target="slides/slide53.xml"/><Relationship Id="rId112" Type="http://schemas.openxmlformats.org/officeDocument/2006/relationships/slide" Target="slides/slide76.xml"/><Relationship Id="rId154" Type="http://schemas.openxmlformats.org/officeDocument/2006/relationships/slide" Target="slides/slide118.xml"/><Relationship Id="rId361" Type="http://schemas.openxmlformats.org/officeDocument/2006/relationships/slide" Target="slides/slide325.xml"/><Relationship Id="rId196"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slide" Target="slides/slide185.xml"/><Relationship Id="rId263" Type="http://schemas.openxmlformats.org/officeDocument/2006/relationships/slide" Target="slides/slide227.xml"/><Relationship Id="rId319" Type="http://schemas.openxmlformats.org/officeDocument/2006/relationships/slide" Target="slides/slide283.xml"/><Relationship Id="rId58" Type="http://schemas.openxmlformats.org/officeDocument/2006/relationships/slide" Target="slides/slide22.xml"/><Relationship Id="rId123" Type="http://schemas.openxmlformats.org/officeDocument/2006/relationships/slide" Target="slides/slide87.xml"/><Relationship Id="rId330" Type="http://schemas.openxmlformats.org/officeDocument/2006/relationships/slide" Target="slides/slide294.xml"/><Relationship Id="rId165" Type="http://schemas.openxmlformats.org/officeDocument/2006/relationships/slide" Target="slides/slide129.xml"/><Relationship Id="rId372" Type="http://schemas.openxmlformats.org/officeDocument/2006/relationships/slide" Target="slides/slide336.xml"/><Relationship Id="rId211" Type="http://schemas.openxmlformats.org/officeDocument/2006/relationships/slide" Target="slides/slide175.xml"/><Relationship Id="rId232" Type="http://schemas.openxmlformats.org/officeDocument/2006/relationships/slide" Target="slides/slide196.xml"/><Relationship Id="rId253" Type="http://schemas.openxmlformats.org/officeDocument/2006/relationships/slide" Target="slides/slide217.xml"/><Relationship Id="rId274" Type="http://schemas.openxmlformats.org/officeDocument/2006/relationships/slide" Target="slides/slide238.xml"/><Relationship Id="rId295" Type="http://schemas.openxmlformats.org/officeDocument/2006/relationships/slide" Target="slides/slide259.xml"/><Relationship Id="rId309" Type="http://schemas.openxmlformats.org/officeDocument/2006/relationships/slide" Target="slides/slide273.xml"/><Relationship Id="rId27" Type="http://schemas.openxmlformats.org/officeDocument/2006/relationships/slideMaster" Target="slideMasters/slideMaster27.xml"/><Relationship Id="rId48" Type="http://schemas.openxmlformats.org/officeDocument/2006/relationships/slide" Target="slides/slide12.xml"/><Relationship Id="rId69" Type="http://schemas.openxmlformats.org/officeDocument/2006/relationships/slide" Target="slides/slide33.xml"/><Relationship Id="rId113" Type="http://schemas.openxmlformats.org/officeDocument/2006/relationships/slide" Target="slides/slide77.xml"/><Relationship Id="rId134" Type="http://schemas.openxmlformats.org/officeDocument/2006/relationships/slide" Target="slides/slide98.xml"/><Relationship Id="rId320" Type="http://schemas.openxmlformats.org/officeDocument/2006/relationships/slide" Target="slides/slide284.xml"/><Relationship Id="rId80" Type="http://schemas.openxmlformats.org/officeDocument/2006/relationships/slide" Target="slides/slide44.xml"/><Relationship Id="rId155" Type="http://schemas.openxmlformats.org/officeDocument/2006/relationships/slide" Target="slides/slide119.xml"/><Relationship Id="rId176" Type="http://schemas.openxmlformats.org/officeDocument/2006/relationships/slide" Target="slides/slide140.xml"/><Relationship Id="rId197" Type="http://schemas.openxmlformats.org/officeDocument/2006/relationships/slide" Target="slides/slide161.xml"/><Relationship Id="rId341" Type="http://schemas.openxmlformats.org/officeDocument/2006/relationships/slide" Target="slides/slide305.xml"/><Relationship Id="rId362" Type="http://schemas.openxmlformats.org/officeDocument/2006/relationships/slide" Target="slides/slide326.xml"/><Relationship Id="rId383" Type="http://schemas.openxmlformats.org/officeDocument/2006/relationships/slide" Target="slides/slide347.xml"/><Relationship Id="rId201" Type="http://schemas.openxmlformats.org/officeDocument/2006/relationships/slide" Target="slides/slide165.xml"/><Relationship Id="rId222" Type="http://schemas.openxmlformats.org/officeDocument/2006/relationships/slide" Target="slides/slide186.xml"/><Relationship Id="rId243" Type="http://schemas.openxmlformats.org/officeDocument/2006/relationships/slide" Target="slides/slide207.xml"/><Relationship Id="rId264" Type="http://schemas.openxmlformats.org/officeDocument/2006/relationships/slide" Target="slides/slide228.xml"/><Relationship Id="rId285" Type="http://schemas.openxmlformats.org/officeDocument/2006/relationships/slide" Target="slides/slide249.xml"/><Relationship Id="rId17" Type="http://schemas.openxmlformats.org/officeDocument/2006/relationships/slideMaster" Target="slideMasters/slideMaster17.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24" Type="http://schemas.openxmlformats.org/officeDocument/2006/relationships/slide" Target="slides/slide88.xml"/><Relationship Id="rId310" Type="http://schemas.openxmlformats.org/officeDocument/2006/relationships/slide" Target="slides/slide274.xml"/><Relationship Id="rId70" Type="http://schemas.openxmlformats.org/officeDocument/2006/relationships/slide" Target="slides/slide34.xml"/><Relationship Id="rId91" Type="http://schemas.openxmlformats.org/officeDocument/2006/relationships/slide" Target="slides/slide55.xml"/><Relationship Id="rId145" Type="http://schemas.openxmlformats.org/officeDocument/2006/relationships/slide" Target="slides/slide109.xml"/><Relationship Id="rId166" Type="http://schemas.openxmlformats.org/officeDocument/2006/relationships/slide" Target="slides/slide130.xml"/><Relationship Id="rId187" Type="http://schemas.openxmlformats.org/officeDocument/2006/relationships/slide" Target="slides/slide151.xml"/><Relationship Id="rId331" Type="http://schemas.openxmlformats.org/officeDocument/2006/relationships/slide" Target="slides/slide295.xml"/><Relationship Id="rId352" Type="http://schemas.openxmlformats.org/officeDocument/2006/relationships/slide" Target="slides/slide316.xml"/><Relationship Id="rId373" Type="http://schemas.openxmlformats.org/officeDocument/2006/relationships/slide" Target="slides/slide337.xml"/><Relationship Id="rId394" Type="http://schemas.openxmlformats.org/officeDocument/2006/relationships/slide" Target="slides/slide358.xml"/><Relationship Id="rId1" Type="http://schemas.openxmlformats.org/officeDocument/2006/relationships/slideMaster" Target="slideMasters/slideMaster1.xml"/><Relationship Id="rId212" Type="http://schemas.openxmlformats.org/officeDocument/2006/relationships/slide" Target="slides/slide176.xml"/><Relationship Id="rId233" Type="http://schemas.openxmlformats.org/officeDocument/2006/relationships/slide" Target="slides/slide197.xml"/><Relationship Id="rId254" Type="http://schemas.openxmlformats.org/officeDocument/2006/relationships/slide" Target="slides/slide218.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275" Type="http://schemas.openxmlformats.org/officeDocument/2006/relationships/slide" Target="slides/slide239.xml"/><Relationship Id="rId296" Type="http://schemas.openxmlformats.org/officeDocument/2006/relationships/slide" Target="slides/slide260.xml"/><Relationship Id="rId300" Type="http://schemas.openxmlformats.org/officeDocument/2006/relationships/slide" Target="slides/slide264.xml"/><Relationship Id="rId60" Type="http://schemas.openxmlformats.org/officeDocument/2006/relationships/slide" Target="slides/slide24.xml"/><Relationship Id="rId81" Type="http://schemas.openxmlformats.org/officeDocument/2006/relationships/slide" Target="slides/slide45.xml"/><Relationship Id="rId135" Type="http://schemas.openxmlformats.org/officeDocument/2006/relationships/slide" Target="slides/slide99.xml"/><Relationship Id="rId156" Type="http://schemas.openxmlformats.org/officeDocument/2006/relationships/slide" Target="slides/slide120.xml"/><Relationship Id="rId177" Type="http://schemas.openxmlformats.org/officeDocument/2006/relationships/slide" Target="slides/slide141.xml"/><Relationship Id="rId198" Type="http://schemas.openxmlformats.org/officeDocument/2006/relationships/slide" Target="slides/slide162.xml"/><Relationship Id="rId321" Type="http://schemas.openxmlformats.org/officeDocument/2006/relationships/slide" Target="slides/slide285.xml"/><Relationship Id="rId342" Type="http://schemas.openxmlformats.org/officeDocument/2006/relationships/slide" Target="slides/slide306.xml"/><Relationship Id="rId363" Type="http://schemas.openxmlformats.org/officeDocument/2006/relationships/slide" Target="slides/slide327.xml"/><Relationship Id="rId384" Type="http://schemas.openxmlformats.org/officeDocument/2006/relationships/slide" Target="slides/slide348.xml"/><Relationship Id="rId202" Type="http://schemas.openxmlformats.org/officeDocument/2006/relationships/slide" Target="slides/slide166.xml"/><Relationship Id="rId223" Type="http://schemas.openxmlformats.org/officeDocument/2006/relationships/slide" Target="slides/slide187.xml"/><Relationship Id="rId244" Type="http://schemas.openxmlformats.org/officeDocument/2006/relationships/slide" Target="slides/slide208.xml"/><Relationship Id="rId18" Type="http://schemas.openxmlformats.org/officeDocument/2006/relationships/slideMaster" Target="slideMasters/slideMaster18.xml"/><Relationship Id="rId39" Type="http://schemas.openxmlformats.org/officeDocument/2006/relationships/slide" Target="slides/slide3.xml"/><Relationship Id="rId265" Type="http://schemas.openxmlformats.org/officeDocument/2006/relationships/slide" Target="slides/slide229.xml"/><Relationship Id="rId286" Type="http://schemas.openxmlformats.org/officeDocument/2006/relationships/slide" Target="slides/slide250.xml"/><Relationship Id="rId50" Type="http://schemas.openxmlformats.org/officeDocument/2006/relationships/slide" Target="slides/slide14.xml"/><Relationship Id="rId104" Type="http://schemas.openxmlformats.org/officeDocument/2006/relationships/slide" Target="slides/slide68.xml"/><Relationship Id="rId125" Type="http://schemas.openxmlformats.org/officeDocument/2006/relationships/slide" Target="slides/slide89.xml"/><Relationship Id="rId146" Type="http://schemas.openxmlformats.org/officeDocument/2006/relationships/slide" Target="slides/slide110.xml"/><Relationship Id="rId167" Type="http://schemas.openxmlformats.org/officeDocument/2006/relationships/slide" Target="slides/slide131.xml"/><Relationship Id="rId188" Type="http://schemas.openxmlformats.org/officeDocument/2006/relationships/slide" Target="slides/slide152.xml"/><Relationship Id="rId311" Type="http://schemas.openxmlformats.org/officeDocument/2006/relationships/slide" Target="slides/slide275.xml"/><Relationship Id="rId332" Type="http://schemas.openxmlformats.org/officeDocument/2006/relationships/slide" Target="slides/slide296.xml"/><Relationship Id="rId353" Type="http://schemas.openxmlformats.org/officeDocument/2006/relationships/slide" Target="slides/slide317.xml"/><Relationship Id="rId374" Type="http://schemas.openxmlformats.org/officeDocument/2006/relationships/slide" Target="slides/slide338.xml"/><Relationship Id="rId395" Type="http://schemas.openxmlformats.org/officeDocument/2006/relationships/slide" Target="slides/slide359.xml"/><Relationship Id="rId71" Type="http://schemas.openxmlformats.org/officeDocument/2006/relationships/slide" Target="slides/slide35.xml"/><Relationship Id="rId92" Type="http://schemas.openxmlformats.org/officeDocument/2006/relationships/slide" Target="slides/slide56.xml"/><Relationship Id="rId213" Type="http://schemas.openxmlformats.org/officeDocument/2006/relationships/slide" Target="slides/slide177.xml"/><Relationship Id="rId234" Type="http://schemas.openxmlformats.org/officeDocument/2006/relationships/slide" Target="slides/slide19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9.xml"/><Relationship Id="rId276" Type="http://schemas.openxmlformats.org/officeDocument/2006/relationships/slide" Target="slides/slide240.xml"/><Relationship Id="rId297" Type="http://schemas.openxmlformats.org/officeDocument/2006/relationships/slide" Target="slides/slide261.xml"/><Relationship Id="rId40" Type="http://schemas.openxmlformats.org/officeDocument/2006/relationships/slide" Target="slides/slide4.xml"/><Relationship Id="rId115" Type="http://schemas.openxmlformats.org/officeDocument/2006/relationships/slide" Target="slides/slide79.xml"/><Relationship Id="rId136" Type="http://schemas.openxmlformats.org/officeDocument/2006/relationships/slide" Target="slides/slide100.xml"/><Relationship Id="rId157" Type="http://schemas.openxmlformats.org/officeDocument/2006/relationships/slide" Target="slides/slide121.xml"/><Relationship Id="rId178" Type="http://schemas.openxmlformats.org/officeDocument/2006/relationships/slide" Target="slides/slide142.xml"/><Relationship Id="rId301" Type="http://schemas.openxmlformats.org/officeDocument/2006/relationships/slide" Target="slides/slide265.xml"/><Relationship Id="rId322" Type="http://schemas.openxmlformats.org/officeDocument/2006/relationships/slide" Target="slides/slide286.xml"/><Relationship Id="rId343" Type="http://schemas.openxmlformats.org/officeDocument/2006/relationships/slide" Target="slides/slide307.xml"/><Relationship Id="rId364" Type="http://schemas.openxmlformats.org/officeDocument/2006/relationships/slide" Target="slides/slide328.xml"/><Relationship Id="rId61" Type="http://schemas.openxmlformats.org/officeDocument/2006/relationships/slide" Target="slides/slide25.xml"/><Relationship Id="rId82" Type="http://schemas.openxmlformats.org/officeDocument/2006/relationships/slide" Target="slides/slide46.xml"/><Relationship Id="rId199" Type="http://schemas.openxmlformats.org/officeDocument/2006/relationships/slide" Target="slides/slide163.xml"/><Relationship Id="rId203" Type="http://schemas.openxmlformats.org/officeDocument/2006/relationships/slide" Target="slides/slide167.xml"/><Relationship Id="rId385" Type="http://schemas.openxmlformats.org/officeDocument/2006/relationships/slide" Target="slides/slide349.xml"/><Relationship Id="rId19" Type="http://schemas.openxmlformats.org/officeDocument/2006/relationships/slideMaster" Target="slideMasters/slideMaster19.xml"/><Relationship Id="rId224" Type="http://schemas.openxmlformats.org/officeDocument/2006/relationships/slide" Target="slides/slide188.xml"/><Relationship Id="rId245" Type="http://schemas.openxmlformats.org/officeDocument/2006/relationships/slide" Target="slides/slide209.xml"/><Relationship Id="rId266" Type="http://schemas.openxmlformats.org/officeDocument/2006/relationships/slide" Target="slides/slide230.xml"/><Relationship Id="rId287" Type="http://schemas.openxmlformats.org/officeDocument/2006/relationships/slide" Target="slides/slide251.xml"/><Relationship Id="rId30" Type="http://schemas.openxmlformats.org/officeDocument/2006/relationships/slideMaster" Target="slideMasters/slideMaster30.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slide" Target="slides/slide132.xml"/><Relationship Id="rId312" Type="http://schemas.openxmlformats.org/officeDocument/2006/relationships/slide" Target="slides/slide276.xml"/><Relationship Id="rId333" Type="http://schemas.openxmlformats.org/officeDocument/2006/relationships/slide" Target="slides/slide297.xml"/><Relationship Id="rId354" Type="http://schemas.openxmlformats.org/officeDocument/2006/relationships/slide" Target="slides/slide31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189" Type="http://schemas.openxmlformats.org/officeDocument/2006/relationships/slide" Target="slides/slide153.xml"/><Relationship Id="rId375" Type="http://schemas.openxmlformats.org/officeDocument/2006/relationships/slide" Target="slides/slide339.xml"/><Relationship Id="rId396" Type="http://schemas.openxmlformats.org/officeDocument/2006/relationships/slide" Target="slides/slide360.xml"/><Relationship Id="rId3" Type="http://schemas.openxmlformats.org/officeDocument/2006/relationships/slideMaster" Target="slideMasters/slideMaster3.xml"/><Relationship Id="rId214" Type="http://schemas.openxmlformats.org/officeDocument/2006/relationships/slide" Target="slides/slide178.xml"/><Relationship Id="rId235" Type="http://schemas.openxmlformats.org/officeDocument/2006/relationships/slide" Target="slides/slide199.xml"/><Relationship Id="rId256" Type="http://schemas.openxmlformats.org/officeDocument/2006/relationships/slide" Target="slides/slide220.xml"/><Relationship Id="rId277" Type="http://schemas.openxmlformats.org/officeDocument/2006/relationships/slide" Target="slides/slide241.xml"/><Relationship Id="rId298" Type="http://schemas.openxmlformats.org/officeDocument/2006/relationships/slide" Target="slides/slide262.xml"/><Relationship Id="rId400" Type="http://schemas.openxmlformats.org/officeDocument/2006/relationships/notesMaster" Target="notesMasters/notesMaster1.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 Id="rId302" Type="http://schemas.openxmlformats.org/officeDocument/2006/relationships/slide" Target="slides/slide266.xml"/><Relationship Id="rId323" Type="http://schemas.openxmlformats.org/officeDocument/2006/relationships/slide" Target="slides/slide287.xml"/><Relationship Id="rId344" Type="http://schemas.openxmlformats.org/officeDocument/2006/relationships/slide" Target="slides/slide308.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179" Type="http://schemas.openxmlformats.org/officeDocument/2006/relationships/slide" Target="slides/slide143.xml"/><Relationship Id="rId365" Type="http://schemas.openxmlformats.org/officeDocument/2006/relationships/slide" Target="slides/slide329.xml"/><Relationship Id="rId386" Type="http://schemas.openxmlformats.org/officeDocument/2006/relationships/slide" Target="slides/slide350.xml"/><Relationship Id="rId190" Type="http://schemas.openxmlformats.org/officeDocument/2006/relationships/slide" Target="slides/slide154.xml"/><Relationship Id="rId204" Type="http://schemas.openxmlformats.org/officeDocument/2006/relationships/slide" Target="slides/slide168.xml"/><Relationship Id="rId225" Type="http://schemas.openxmlformats.org/officeDocument/2006/relationships/slide" Target="slides/slide189.xml"/><Relationship Id="rId246" Type="http://schemas.openxmlformats.org/officeDocument/2006/relationships/slide" Target="slides/slide210.xml"/><Relationship Id="rId267" Type="http://schemas.openxmlformats.org/officeDocument/2006/relationships/slide" Target="slides/slide231.xml"/><Relationship Id="rId288" Type="http://schemas.openxmlformats.org/officeDocument/2006/relationships/slide" Target="slides/slide252.xml"/><Relationship Id="rId106" Type="http://schemas.openxmlformats.org/officeDocument/2006/relationships/slide" Target="slides/slide70.xml"/><Relationship Id="rId127" Type="http://schemas.openxmlformats.org/officeDocument/2006/relationships/slide" Target="slides/slide91.xml"/><Relationship Id="rId313" Type="http://schemas.openxmlformats.org/officeDocument/2006/relationships/slide" Target="slides/slide27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94" Type="http://schemas.openxmlformats.org/officeDocument/2006/relationships/slide" Target="slides/slide58.xml"/><Relationship Id="rId148" Type="http://schemas.openxmlformats.org/officeDocument/2006/relationships/slide" Target="slides/slide112.xml"/><Relationship Id="rId169" Type="http://schemas.openxmlformats.org/officeDocument/2006/relationships/slide" Target="slides/slide133.xml"/><Relationship Id="rId334" Type="http://schemas.openxmlformats.org/officeDocument/2006/relationships/slide" Target="slides/slide298.xml"/><Relationship Id="rId355" Type="http://schemas.openxmlformats.org/officeDocument/2006/relationships/slide" Target="slides/slide319.xml"/><Relationship Id="rId376" Type="http://schemas.openxmlformats.org/officeDocument/2006/relationships/slide" Target="slides/slide340.xml"/><Relationship Id="rId397" Type="http://schemas.openxmlformats.org/officeDocument/2006/relationships/slide" Target="slides/slide361.xml"/><Relationship Id="rId4" Type="http://schemas.openxmlformats.org/officeDocument/2006/relationships/slideMaster" Target="slideMasters/slideMaster4.xml"/><Relationship Id="rId180" Type="http://schemas.openxmlformats.org/officeDocument/2006/relationships/slide" Target="slides/slide144.xml"/><Relationship Id="rId215" Type="http://schemas.openxmlformats.org/officeDocument/2006/relationships/slide" Target="slides/slide179.xml"/><Relationship Id="rId236" Type="http://schemas.openxmlformats.org/officeDocument/2006/relationships/slide" Target="slides/slide200.xml"/><Relationship Id="rId257" Type="http://schemas.openxmlformats.org/officeDocument/2006/relationships/slide" Target="slides/slide221.xml"/><Relationship Id="rId278" Type="http://schemas.openxmlformats.org/officeDocument/2006/relationships/slide" Target="slides/slide242.xml"/><Relationship Id="rId401" Type="http://schemas.openxmlformats.org/officeDocument/2006/relationships/handoutMaster" Target="handoutMasters/handoutMaster1.xml"/><Relationship Id="rId303" Type="http://schemas.openxmlformats.org/officeDocument/2006/relationships/slide" Target="slides/slide267.xml"/><Relationship Id="rId42" Type="http://schemas.openxmlformats.org/officeDocument/2006/relationships/slide" Target="slides/slide6.xml"/><Relationship Id="rId84" Type="http://schemas.openxmlformats.org/officeDocument/2006/relationships/slide" Target="slides/slide48.xml"/><Relationship Id="rId138" Type="http://schemas.openxmlformats.org/officeDocument/2006/relationships/slide" Target="slides/slide102.xml"/><Relationship Id="rId345" Type="http://schemas.openxmlformats.org/officeDocument/2006/relationships/slide" Target="slides/slide309.xml"/><Relationship Id="rId387" Type="http://schemas.openxmlformats.org/officeDocument/2006/relationships/slide" Target="slides/slide351.xml"/><Relationship Id="rId191" Type="http://schemas.openxmlformats.org/officeDocument/2006/relationships/slide" Target="slides/slide155.xml"/><Relationship Id="rId205" Type="http://schemas.openxmlformats.org/officeDocument/2006/relationships/slide" Target="slides/slide169.xml"/><Relationship Id="rId247" Type="http://schemas.openxmlformats.org/officeDocument/2006/relationships/slide" Target="slides/slide211.xml"/><Relationship Id="rId107" Type="http://schemas.openxmlformats.org/officeDocument/2006/relationships/slide" Target="slides/slide71.xml"/><Relationship Id="rId289" Type="http://schemas.openxmlformats.org/officeDocument/2006/relationships/slide" Target="slides/slide253.xml"/><Relationship Id="rId11" Type="http://schemas.openxmlformats.org/officeDocument/2006/relationships/slideMaster" Target="slideMasters/slideMaster11.xml"/><Relationship Id="rId53" Type="http://schemas.openxmlformats.org/officeDocument/2006/relationships/slide" Target="slides/slide17.xml"/><Relationship Id="rId149" Type="http://schemas.openxmlformats.org/officeDocument/2006/relationships/slide" Target="slides/slide113.xml"/><Relationship Id="rId314" Type="http://schemas.openxmlformats.org/officeDocument/2006/relationships/slide" Target="slides/slide278.xml"/><Relationship Id="rId356" Type="http://schemas.openxmlformats.org/officeDocument/2006/relationships/slide" Target="slides/slide320.xml"/><Relationship Id="rId398" Type="http://schemas.openxmlformats.org/officeDocument/2006/relationships/slide" Target="slides/slide362.xml"/><Relationship Id="rId95" Type="http://schemas.openxmlformats.org/officeDocument/2006/relationships/slide" Target="slides/slide59.xml"/><Relationship Id="rId160" Type="http://schemas.openxmlformats.org/officeDocument/2006/relationships/slide" Target="slides/slide124.xml"/><Relationship Id="rId216" Type="http://schemas.openxmlformats.org/officeDocument/2006/relationships/slide" Target="slides/slide180.xml"/><Relationship Id="rId258" Type="http://schemas.openxmlformats.org/officeDocument/2006/relationships/slide" Target="slides/slide222.xml"/><Relationship Id="rId22" Type="http://schemas.openxmlformats.org/officeDocument/2006/relationships/slideMaster" Target="slideMasters/slideMaster22.xml"/><Relationship Id="rId64" Type="http://schemas.openxmlformats.org/officeDocument/2006/relationships/slide" Target="slides/slide28.xml"/><Relationship Id="rId118" Type="http://schemas.openxmlformats.org/officeDocument/2006/relationships/slide" Target="slides/slide82.xml"/><Relationship Id="rId325" Type="http://schemas.openxmlformats.org/officeDocument/2006/relationships/slide" Target="slides/slide289.xml"/><Relationship Id="rId367" Type="http://schemas.openxmlformats.org/officeDocument/2006/relationships/slide" Target="slides/slide331.xml"/><Relationship Id="rId171" Type="http://schemas.openxmlformats.org/officeDocument/2006/relationships/slide" Target="slides/slide135.xml"/><Relationship Id="rId227" Type="http://schemas.openxmlformats.org/officeDocument/2006/relationships/slide" Target="slides/slide191.xml"/><Relationship Id="rId269" Type="http://schemas.openxmlformats.org/officeDocument/2006/relationships/slide" Target="slides/slide233.xml"/><Relationship Id="rId33" Type="http://schemas.openxmlformats.org/officeDocument/2006/relationships/slideMaster" Target="slideMasters/slideMaster33.xml"/><Relationship Id="rId129" Type="http://schemas.openxmlformats.org/officeDocument/2006/relationships/slide" Target="slides/slide93.xml"/><Relationship Id="rId280" Type="http://schemas.openxmlformats.org/officeDocument/2006/relationships/slide" Target="slides/slide244.xml"/><Relationship Id="rId336" Type="http://schemas.openxmlformats.org/officeDocument/2006/relationships/slide" Target="slides/slide300.xml"/><Relationship Id="rId75" Type="http://schemas.openxmlformats.org/officeDocument/2006/relationships/slide" Target="slides/slide39.xml"/><Relationship Id="rId140" Type="http://schemas.openxmlformats.org/officeDocument/2006/relationships/slide" Target="slides/slide104.xml"/><Relationship Id="rId182" Type="http://schemas.openxmlformats.org/officeDocument/2006/relationships/slide" Target="slides/slide146.xml"/><Relationship Id="rId378" Type="http://schemas.openxmlformats.org/officeDocument/2006/relationships/slide" Target="slides/slide342.xml"/><Relationship Id="rId403" Type="http://schemas.openxmlformats.org/officeDocument/2006/relationships/viewProps" Target="viewProps.xml"/><Relationship Id="rId6" Type="http://schemas.openxmlformats.org/officeDocument/2006/relationships/slideMaster" Target="slideMasters/slideMaster6.xml"/><Relationship Id="rId238" Type="http://schemas.openxmlformats.org/officeDocument/2006/relationships/slide" Target="slides/slide202.xml"/><Relationship Id="rId291" Type="http://schemas.openxmlformats.org/officeDocument/2006/relationships/slide" Target="slides/slide255.xml"/><Relationship Id="rId305" Type="http://schemas.openxmlformats.org/officeDocument/2006/relationships/slide" Target="slides/slide269.xml"/><Relationship Id="rId347" Type="http://schemas.openxmlformats.org/officeDocument/2006/relationships/slide" Target="slides/slide311.xml"/><Relationship Id="rId44" Type="http://schemas.openxmlformats.org/officeDocument/2006/relationships/slide" Target="slides/slide8.xml"/><Relationship Id="rId86" Type="http://schemas.openxmlformats.org/officeDocument/2006/relationships/slide" Target="slides/slide50.xml"/><Relationship Id="rId151" Type="http://schemas.openxmlformats.org/officeDocument/2006/relationships/slide" Target="slides/slide115.xml"/><Relationship Id="rId389" Type="http://schemas.openxmlformats.org/officeDocument/2006/relationships/slide" Target="slides/slide353.xml"/><Relationship Id="rId193" Type="http://schemas.openxmlformats.org/officeDocument/2006/relationships/slide" Target="slides/slide157.xml"/><Relationship Id="rId207" Type="http://schemas.openxmlformats.org/officeDocument/2006/relationships/slide" Target="slides/slide171.xml"/><Relationship Id="rId249" Type="http://schemas.openxmlformats.org/officeDocument/2006/relationships/slide" Target="slides/slide213.xml"/><Relationship Id="rId13" Type="http://schemas.openxmlformats.org/officeDocument/2006/relationships/slideMaster" Target="slideMasters/slideMaster13.xml"/><Relationship Id="rId109" Type="http://schemas.openxmlformats.org/officeDocument/2006/relationships/slide" Target="slides/slide73.xml"/><Relationship Id="rId260" Type="http://schemas.openxmlformats.org/officeDocument/2006/relationships/slide" Target="slides/slide224.xml"/><Relationship Id="rId316" Type="http://schemas.openxmlformats.org/officeDocument/2006/relationships/slide" Target="slides/slide280.xml"/><Relationship Id="rId55" Type="http://schemas.openxmlformats.org/officeDocument/2006/relationships/slide" Target="slides/slide19.xml"/><Relationship Id="rId97" Type="http://schemas.openxmlformats.org/officeDocument/2006/relationships/slide" Target="slides/slide61.xml"/><Relationship Id="rId120" Type="http://schemas.openxmlformats.org/officeDocument/2006/relationships/slide" Target="slides/slide84.xml"/><Relationship Id="rId358" Type="http://schemas.openxmlformats.org/officeDocument/2006/relationships/slide" Target="slides/slide322.xml"/><Relationship Id="rId162" Type="http://schemas.openxmlformats.org/officeDocument/2006/relationships/slide" Target="slides/slide126.xml"/><Relationship Id="rId218" Type="http://schemas.openxmlformats.org/officeDocument/2006/relationships/slide" Target="slides/slide182.xml"/><Relationship Id="rId271" Type="http://schemas.openxmlformats.org/officeDocument/2006/relationships/slide" Target="slides/slide235.xml"/><Relationship Id="rId24" Type="http://schemas.openxmlformats.org/officeDocument/2006/relationships/slideMaster" Target="slideMasters/slideMaster24.xml"/><Relationship Id="rId66" Type="http://schemas.openxmlformats.org/officeDocument/2006/relationships/slide" Target="slides/slide30.xml"/><Relationship Id="rId131" Type="http://schemas.openxmlformats.org/officeDocument/2006/relationships/slide" Target="slides/slide95.xml"/><Relationship Id="rId327" Type="http://schemas.openxmlformats.org/officeDocument/2006/relationships/slide" Target="slides/slide291.xml"/><Relationship Id="rId369" Type="http://schemas.openxmlformats.org/officeDocument/2006/relationships/slide" Target="slides/slide333.xml"/><Relationship Id="rId173" Type="http://schemas.openxmlformats.org/officeDocument/2006/relationships/slide" Target="slides/slide137.xml"/><Relationship Id="rId229" Type="http://schemas.openxmlformats.org/officeDocument/2006/relationships/slide" Target="slides/slide193.xml"/><Relationship Id="rId380" Type="http://schemas.openxmlformats.org/officeDocument/2006/relationships/slide" Target="slides/slide344.xml"/><Relationship Id="rId240" Type="http://schemas.openxmlformats.org/officeDocument/2006/relationships/slide" Target="slides/slide204.xml"/><Relationship Id="rId35" Type="http://schemas.openxmlformats.org/officeDocument/2006/relationships/slideMaster" Target="slideMasters/slideMaster35.xml"/><Relationship Id="rId77" Type="http://schemas.openxmlformats.org/officeDocument/2006/relationships/slide" Target="slides/slide41.xml"/><Relationship Id="rId100" Type="http://schemas.openxmlformats.org/officeDocument/2006/relationships/slide" Target="slides/slide64.xml"/><Relationship Id="rId282" Type="http://schemas.openxmlformats.org/officeDocument/2006/relationships/slide" Target="slides/slide246.xml"/><Relationship Id="rId338" Type="http://schemas.openxmlformats.org/officeDocument/2006/relationships/slide" Target="slides/slide302.xml"/><Relationship Id="rId8" Type="http://schemas.openxmlformats.org/officeDocument/2006/relationships/slideMaster" Target="slideMasters/slideMaster8.xml"/><Relationship Id="rId142" Type="http://schemas.openxmlformats.org/officeDocument/2006/relationships/slide" Target="slides/slide106.xml"/><Relationship Id="rId184" Type="http://schemas.openxmlformats.org/officeDocument/2006/relationships/slide" Target="slides/slide148.xml"/><Relationship Id="rId391" Type="http://schemas.openxmlformats.org/officeDocument/2006/relationships/slide" Target="slides/slide355.xml"/><Relationship Id="rId405" Type="http://schemas.openxmlformats.org/officeDocument/2006/relationships/tableStyles" Target="tableStyles.xml"/><Relationship Id="rId251" Type="http://schemas.openxmlformats.org/officeDocument/2006/relationships/slide" Target="slides/slide215.xml"/><Relationship Id="rId46" Type="http://schemas.openxmlformats.org/officeDocument/2006/relationships/slide" Target="slides/slide10.xml"/><Relationship Id="rId293" Type="http://schemas.openxmlformats.org/officeDocument/2006/relationships/slide" Target="slides/slide257.xml"/><Relationship Id="rId307" Type="http://schemas.openxmlformats.org/officeDocument/2006/relationships/slide" Target="slides/slide271.xml"/><Relationship Id="rId349" Type="http://schemas.openxmlformats.org/officeDocument/2006/relationships/slide" Target="slides/slide313.xml"/><Relationship Id="rId88" Type="http://schemas.openxmlformats.org/officeDocument/2006/relationships/slide" Target="slides/slide52.xml"/><Relationship Id="rId111" Type="http://schemas.openxmlformats.org/officeDocument/2006/relationships/slide" Target="slides/slide75.xml"/><Relationship Id="rId153" Type="http://schemas.openxmlformats.org/officeDocument/2006/relationships/slide" Target="slides/slide117.xml"/><Relationship Id="rId195" Type="http://schemas.openxmlformats.org/officeDocument/2006/relationships/slide" Target="slides/slide159.xml"/><Relationship Id="rId209" Type="http://schemas.openxmlformats.org/officeDocument/2006/relationships/slide" Target="slides/slide173.xml"/><Relationship Id="rId360" Type="http://schemas.openxmlformats.org/officeDocument/2006/relationships/slide" Target="slides/slide324.xml"/><Relationship Id="rId220" Type="http://schemas.openxmlformats.org/officeDocument/2006/relationships/slide" Target="slides/slide184.xml"/><Relationship Id="rId15" Type="http://schemas.openxmlformats.org/officeDocument/2006/relationships/slideMaster" Target="slideMasters/slideMaster15.xml"/><Relationship Id="rId57" Type="http://schemas.openxmlformats.org/officeDocument/2006/relationships/slide" Target="slides/slide21.xml"/><Relationship Id="rId262" Type="http://schemas.openxmlformats.org/officeDocument/2006/relationships/slide" Target="slides/slide226.xml"/><Relationship Id="rId318" Type="http://schemas.openxmlformats.org/officeDocument/2006/relationships/slide" Target="slides/slide282.xml"/><Relationship Id="rId99" Type="http://schemas.openxmlformats.org/officeDocument/2006/relationships/slide" Target="slides/slide63.xml"/><Relationship Id="rId122" Type="http://schemas.openxmlformats.org/officeDocument/2006/relationships/slide" Target="slides/slide86.xml"/><Relationship Id="rId164" Type="http://schemas.openxmlformats.org/officeDocument/2006/relationships/slide" Target="slides/slide128.xml"/><Relationship Id="rId371" Type="http://schemas.openxmlformats.org/officeDocument/2006/relationships/slide" Target="slides/slide335.xml"/><Relationship Id="rId26" Type="http://schemas.openxmlformats.org/officeDocument/2006/relationships/slideMaster" Target="slideMasters/slideMaster26.xml"/><Relationship Id="rId231" Type="http://schemas.openxmlformats.org/officeDocument/2006/relationships/slide" Target="slides/slide195.xml"/><Relationship Id="rId273" Type="http://schemas.openxmlformats.org/officeDocument/2006/relationships/slide" Target="slides/slide237.xml"/><Relationship Id="rId329" Type="http://schemas.openxmlformats.org/officeDocument/2006/relationships/slide" Target="slides/slide293.xml"/><Relationship Id="rId68" Type="http://schemas.openxmlformats.org/officeDocument/2006/relationships/slide" Target="slides/slide32.xml"/><Relationship Id="rId133" Type="http://schemas.openxmlformats.org/officeDocument/2006/relationships/slide" Target="slides/slide97.xml"/><Relationship Id="rId175" Type="http://schemas.openxmlformats.org/officeDocument/2006/relationships/slide" Target="slides/slide139.xml"/><Relationship Id="rId340" Type="http://schemas.openxmlformats.org/officeDocument/2006/relationships/slide" Target="slides/slide304.xml"/><Relationship Id="rId200" Type="http://schemas.openxmlformats.org/officeDocument/2006/relationships/slide" Target="slides/slide164.xml"/><Relationship Id="rId382" Type="http://schemas.openxmlformats.org/officeDocument/2006/relationships/slide" Target="slides/slide346.xml"/><Relationship Id="rId242" Type="http://schemas.openxmlformats.org/officeDocument/2006/relationships/slide" Target="slides/slide206.xml"/><Relationship Id="rId284" Type="http://schemas.openxmlformats.org/officeDocument/2006/relationships/slide" Target="slides/slide248.xml"/><Relationship Id="rId37" Type="http://schemas.openxmlformats.org/officeDocument/2006/relationships/slide" Target="slides/slide1.xml"/><Relationship Id="rId79" Type="http://schemas.openxmlformats.org/officeDocument/2006/relationships/slide" Target="slides/slide43.xml"/><Relationship Id="rId102" Type="http://schemas.openxmlformats.org/officeDocument/2006/relationships/slide" Target="slides/slide66.xml"/><Relationship Id="rId144" Type="http://schemas.openxmlformats.org/officeDocument/2006/relationships/slide" Target="slides/slide108.xml"/><Relationship Id="rId90" Type="http://schemas.openxmlformats.org/officeDocument/2006/relationships/slide" Target="slides/slide54.xml"/><Relationship Id="rId186" Type="http://schemas.openxmlformats.org/officeDocument/2006/relationships/slide" Target="slides/slide150.xml"/><Relationship Id="rId351" Type="http://schemas.openxmlformats.org/officeDocument/2006/relationships/slide" Target="slides/slide315.xml"/><Relationship Id="rId393" Type="http://schemas.openxmlformats.org/officeDocument/2006/relationships/slide" Target="slides/slide357.xml"/></Relationships>
</file>

<file path=ppt/_rels/viewProps.xml.rels><?xml version="1.0" encoding="UTF-8" standalone="yes"?>
<Relationships xmlns="http://schemas.openxmlformats.org/package/2006/relationships"><Relationship Id="rId117" Type="http://schemas.openxmlformats.org/officeDocument/2006/relationships/slide" Target="slides/slide208.xml"/><Relationship Id="rId21" Type="http://schemas.openxmlformats.org/officeDocument/2006/relationships/slide" Target="slides/slide64.xml"/><Relationship Id="rId42" Type="http://schemas.openxmlformats.org/officeDocument/2006/relationships/slide" Target="slides/slide85.xml"/><Relationship Id="rId47" Type="http://schemas.openxmlformats.org/officeDocument/2006/relationships/slide" Target="slides/slide90.xml"/><Relationship Id="rId63" Type="http://schemas.openxmlformats.org/officeDocument/2006/relationships/slide" Target="slides/slide106.xml"/><Relationship Id="rId68" Type="http://schemas.openxmlformats.org/officeDocument/2006/relationships/slide" Target="slides/slide111.xml"/><Relationship Id="rId84" Type="http://schemas.openxmlformats.org/officeDocument/2006/relationships/slide" Target="slides/slide127.xml"/><Relationship Id="rId89" Type="http://schemas.openxmlformats.org/officeDocument/2006/relationships/slide" Target="slides/slide132.xml"/><Relationship Id="rId112" Type="http://schemas.openxmlformats.org/officeDocument/2006/relationships/slide" Target="slides/slide196.xml"/><Relationship Id="rId16" Type="http://schemas.openxmlformats.org/officeDocument/2006/relationships/slide" Target="slides/slide59.xml"/><Relationship Id="rId107" Type="http://schemas.openxmlformats.org/officeDocument/2006/relationships/slide" Target="slides/slide169.xml"/><Relationship Id="rId11" Type="http://schemas.openxmlformats.org/officeDocument/2006/relationships/slide" Target="slides/slide54.xml"/><Relationship Id="rId32" Type="http://schemas.openxmlformats.org/officeDocument/2006/relationships/slide" Target="slides/slide75.xml"/><Relationship Id="rId37" Type="http://schemas.openxmlformats.org/officeDocument/2006/relationships/slide" Target="slides/slide80.xml"/><Relationship Id="rId53" Type="http://schemas.openxmlformats.org/officeDocument/2006/relationships/slide" Target="slides/slide96.xml"/><Relationship Id="rId58" Type="http://schemas.openxmlformats.org/officeDocument/2006/relationships/slide" Target="slides/slide101.xml"/><Relationship Id="rId74" Type="http://schemas.openxmlformats.org/officeDocument/2006/relationships/slide" Target="slides/slide117.xml"/><Relationship Id="rId79" Type="http://schemas.openxmlformats.org/officeDocument/2006/relationships/slide" Target="slides/slide122.xml"/><Relationship Id="rId102" Type="http://schemas.openxmlformats.org/officeDocument/2006/relationships/slide" Target="slides/slide150.xml"/><Relationship Id="rId123" Type="http://schemas.openxmlformats.org/officeDocument/2006/relationships/slide" Target="slides/slide220.xml"/><Relationship Id="rId128" Type="http://schemas.openxmlformats.org/officeDocument/2006/relationships/slide" Target="slides/slide362.xml"/><Relationship Id="rId5" Type="http://schemas.openxmlformats.org/officeDocument/2006/relationships/slide" Target="slides/slide46.xml"/><Relationship Id="rId90" Type="http://schemas.openxmlformats.org/officeDocument/2006/relationships/slide" Target="slides/slide133.xml"/><Relationship Id="rId95" Type="http://schemas.openxmlformats.org/officeDocument/2006/relationships/slide" Target="slides/slide140.xml"/><Relationship Id="rId22" Type="http://schemas.openxmlformats.org/officeDocument/2006/relationships/slide" Target="slides/slide65.xml"/><Relationship Id="rId27" Type="http://schemas.openxmlformats.org/officeDocument/2006/relationships/slide" Target="slides/slide70.xml"/><Relationship Id="rId43" Type="http://schemas.openxmlformats.org/officeDocument/2006/relationships/slide" Target="slides/slide86.xml"/><Relationship Id="rId48" Type="http://schemas.openxmlformats.org/officeDocument/2006/relationships/slide" Target="slides/slide91.xml"/><Relationship Id="rId64" Type="http://schemas.openxmlformats.org/officeDocument/2006/relationships/slide" Target="slides/slide107.xml"/><Relationship Id="rId69" Type="http://schemas.openxmlformats.org/officeDocument/2006/relationships/slide" Target="slides/slide112.xml"/><Relationship Id="rId113" Type="http://schemas.openxmlformats.org/officeDocument/2006/relationships/slide" Target="slides/slide201.xml"/><Relationship Id="rId118" Type="http://schemas.openxmlformats.org/officeDocument/2006/relationships/slide" Target="slides/slide209.xml"/><Relationship Id="rId80" Type="http://schemas.openxmlformats.org/officeDocument/2006/relationships/slide" Target="slides/slide123.xml"/><Relationship Id="rId85" Type="http://schemas.openxmlformats.org/officeDocument/2006/relationships/slide" Target="slides/slide128.xml"/><Relationship Id="rId12" Type="http://schemas.openxmlformats.org/officeDocument/2006/relationships/slide" Target="slides/slide55.xml"/><Relationship Id="rId17" Type="http://schemas.openxmlformats.org/officeDocument/2006/relationships/slide" Target="slides/slide60.xml"/><Relationship Id="rId33" Type="http://schemas.openxmlformats.org/officeDocument/2006/relationships/slide" Target="slides/slide76.xml"/><Relationship Id="rId38" Type="http://schemas.openxmlformats.org/officeDocument/2006/relationships/slide" Target="slides/slide81.xml"/><Relationship Id="rId59" Type="http://schemas.openxmlformats.org/officeDocument/2006/relationships/slide" Target="slides/slide102.xml"/><Relationship Id="rId103" Type="http://schemas.openxmlformats.org/officeDocument/2006/relationships/slide" Target="slides/slide153.xml"/><Relationship Id="rId108" Type="http://schemas.openxmlformats.org/officeDocument/2006/relationships/slide" Target="slides/slide175.xml"/><Relationship Id="rId124" Type="http://schemas.openxmlformats.org/officeDocument/2006/relationships/slide" Target="slides/slide224.xml"/><Relationship Id="rId129" Type="http://schemas.openxmlformats.org/officeDocument/2006/relationships/slide" Target="slides/slide363.xml"/><Relationship Id="rId54" Type="http://schemas.openxmlformats.org/officeDocument/2006/relationships/slide" Target="slides/slide97.xml"/><Relationship Id="rId70" Type="http://schemas.openxmlformats.org/officeDocument/2006/relationships/slide" Target="slides/slide113.xml"/><Relationship Id="rId75" Type="http://schemas.openxmlformats.org/officeDocument/2006/relationships/slide" Target="slides/slide118.xml"/><Relationship Id="rId91" Type="http://schemas.openxmlformats.org/officeDocument/2006/relationships/slide" Target="slides/slide134.xml"/><Relationship Id="rId96" Type="http://schemas.openxmlformats.org/officeDocument/2006/relationships/slide" Target="slides/slide141.xml"/><Relationship Id="rId1" Type="http://schemas.openxmlformats.org/officeDocument/2006/relationships/slide" Target="slides/slide42.xml"/><Relationship Id="rId6" Type="http://schemas.openxmlformats.org/officeDocument/2006/relationships/slide" Target="slides/slide47.xml"/><Relationship Id="rId23" Type="http://schemas.openxmlformats.org/officeDocument/2006/relationships/slide" Target="slides/slide66.xml"/><Relationship Id="rId28" Type="http://schemas.openxmlformats.org/officeDocument/2006/relationships/slide" Target="slides/slide71.xml"/><Relationship Id="rId49" Type="http://schemas.openxmlformats.org/officeDocument/2006/relationships/slide" Target="slides/slide92.xml"/><Relationship Id="rId114" Type="http://schemas.openxmlformats.org/officeDocument/2006/relationships/slide" Target="slides/slide203.xml"/><Relationship Id="rId119" Type="http://schemas.openxmlformats.org/officeDocument/2006/relationships/slide" Target="slides/slide211.xml"/><Relationship Id="rId44" Type="http://schemas.openxmlformats.org/officeDocument/2006/relationships/slide" Target="slides/slide87.xml"/><Relationship Id="rId60" Type="http://schemas.openxmlformats.org/officeDocument/2006/relationships/slide" Target="slides/slide103.xml"/><Relationship Id="rId65" Type="http://schemas.openxmlformats.org/officeDocument/2006/relationships/slide" Target="slides/slide108.xml"/><Relationship Id="rId81" Type="http://schemas.openxmlformats.org/officeDocument/2006/relationships/slide" Target="slides/slide124.xml"/><Relationship Id="rId86" Type="http://schemas.openxmlformats.org/officeDocument/2006/relationships/slide" Target="slides/slide129.xml"/><Relationship Id="rId13" Type="http://schemas.openxmlformats.org/officeDocument/2006/relationships/slide" Target="slides/slide56.xml"/><Relationship Id="rId18" Type="http://schemas.openxmlformats.org/officeDocument/2006/relationships/slide" Target="slides/slide61.xml"/><Relationship Id="rId39" Type="http://schemas.openxmlformats.org/officeDocument/2006/relationships/slide" Target="slides/slide82.xml"/><Relationship Id="rId109" Type="http://schemas.openxmlformats.org/officeDocument/2006/relationships/slide" Target="slides/slide180.xml"/><Relationship Id="rId34" Type="http://schemas.openxmlformats.org/officeDocument/2006/relationships/slide" Target="slides/slide77.xml"/><Relationship Id="rId50" Type="http://schemas.openxmlformats.org/officeDocument/2006/relationships/slide" Target="slides/slide93.xml"/><Relationship Id="rId55" Type="http://schemas.openxmlformats.org/officeDocument/2006/relationships/slide" Target="slides/slide98.xml"/><Relationship Id="rId76" Type="http://schemas.openxmlformats.org/officeDocument/2006/relationships/slide" Target="slides/slide119.xml"/><Relationship Id="rId97" Type="http://schemas.openxmlformats.org/officeDocument/2006/relationships/slide" Target="slides/slide144.xml"/><Relationship Id="rId104" Type="http://schemas.openxmlformats.org/officeDocument/2006/relationships/slide" Target="slides/slide158.xml"/><Relationship Id="rId120" Type="http://schemas.openxmlformats.org/officeDocument/2006/relationships/slide" Target="slides/slide216.xml"/><Relationship Id="rId125" Type="http://schemas.openxmlformats.org/officeDocument/2006/relationships/slide" Target="slides/slide226.xml"/><Relationship Id="rId7" Type="http://schemas.openxmlformats.org/officeDocument/2006/relationships/slide" Target="slides/slide48.xml"/><Relationship Id="rId71" Type="http://schemas.openxmlformats.org/officeDocument/2006/relationships/slide" Target="slides/slide114.xml"/><Relationship Id="rId92" Type="http://schemas.openxmlformats.org/officeDocument/2006/relationships/slide" Target="slides/slide135.xml"/><Relationship Id="rId2" Type="http://schemas.openxmlformats.org/officeDocument/2006/relationships/slide" Target="slides/slide43.xml"/><Relationship Id="rId29" Type="http://schemas.openxmlformats.org/officeDocument/2006/relationships/slide" Target="slides/slide72.xml"/><Relationship Id="rId24" Type="http://schemas.openxmlformats.org/officeDocument/2006/relationships/slide" Target="slides/slide67.xml"/><Relationship Id="rId40" Type="http://schemas.openxmlformats.org/officeDocument/2006/relationships/slide" Target="slides/slide83.xml"/><Relationship Id="rId45" Type="http://schemas.openxmlformats.org/officeDocument/2006/relationships/slide" Target="slides/slide88.xml"/><Relationship Id="rId66" Type="http://schemas.openxmlformats.org/officeDocument/2006/relationships/slide" Target="slides/slide109.xml"/><Relationship Id="rId87" Type="http://schemas.openxmlformats.org/officeDocument/2006/relationships/slide" Target="slides/slide130.xml"/><Relationship Id="rId110" Type="http://schemas.openxmlformats.org/officeDocument/2006/relationships/slide" Target="slides/slide194.xml"/><Relationship Id="rId115" Type="http://schemas.openxmlformats.org/officeDocument/2006/relationships/slide" Target="slides/slide204.xml"/><Relationship Id="rId61" Type="http://schemas.openxmlformats.org/officeDocument/2006/relationships/slide" Target="slides/slide104.xml"/><Relationship Id="rId82" Type="http://schemas.openxmlformats.org/officeDocument/2006/relationships/slide" Target="slides/slide125.xml"/><Relationship Id="rId19" Type="http://schemas.openxmlformats.org/officeDocument/2006/relationships/slide" Target="slides/slide62.xml"/><Relationship Id="rId14" Type="http://schemas.openxmlformats.org/officeDocument/2006/relationships/slide" Target="slides/slide57.xml"/><Relationship Id="rId30" Type="http://schemas.openxmlformats.org/officeDocument/2006/relationships/slide" Target="slides/slide73.xml"/><Relationship Id="rId35" Type="http://schemas.openxmlformats.org/officeDocument/2006/relationships/slide" Target="slides/slide78.xml"/><Relationship Id="rId56" Type="http://schemas.openxmlformats.org/officeDocument/2006/relationships/slide" Target="slides/slide99.xml"/><Relationship Id="rId77" Type="http://schemas.openxmlformats.org/officeDocument/2006/relationships/slide" Target="slides/slide120.xml"/><Relationship Id="rId100" Type="http://schemas.openxmlformats.org/officeDocument/2006/relationships/slide" Target="slides/slide148.xml"/><Relationship Id="rId105" Type="http://schemas.openxmlformats.org/officeDocument/2006/relationships/slide" Target="slides/slide161.xml"/><Relationship Id="rId126" Type="http://schemas.openxmlformats.org/officeDocument/2006/relationships/slide" Target="slides/slide228.xml"/><Relationship Id="rId8" Type="http://schemas.openxmlformats.org/officeDocument/2006/relationships/slide" Target="slides/slide49.xml"/><Relationship Id="rId51" Type="http://schemas.openxmlformats.org/officeDocument/2006/relationships/slide" Target="slides/slide94.xml"/><Relationship Id="rId72" Type="http://schemas.openxmlformats.org/officeDocument/2006/relationships/slide" Target="slides/slide115.xml"/><Relationship Id="rId93" Type="http://schemas.openxmlformats.org/officeDocument/2006/relationships/slide" Target="slides/slide136.xml"/><Relationship Id="rId98" Type="http://schemas.openxmlformats.org/officeDocument/2006/relationships/slide" Target="slides/slide145.xml"/><Relationship Id="rId121" Type="http://schemas.openxmlformats.org/officeDocument/2006/relationships/slide" Target="slides/slide217.xml"/><Relationship Id="rId3" Type="http://schemas.openxmlformats.org/officeDocument/2006/relationships/slide" Target="slides/slide44.xml"/><Relationship Id="rId25" Type="http://schemas.openxmlformats.org/officeDocument/2006/relationships/slide" Target="slides/slide68.xml"/><Relationship Id="rId46" Type="http://schemas.openxmlformats.org/officeDocument/2006/relationships/slide" Target="slides/slide89.xml"/><Relationship Id="rId67" Type="http://schemas.openxmlformats.org/officeDocument/2006/relationships/slide" Target="slides/slide110.xml"/><Relationship Id="rId116" Type="http://schemas.openxmlformats.org/officeDocument/2006/relationships/slide" Target="slides/slide205.xml"/><Relationship Id="rId20" Type="http://schemas.openxmlformats.org/officeDocument/2006/relationships/slide" Target="slides/slide63.xml"/><Relationship Id="rId41" Type="http://schemas.openxmlformats.org/officeDocument/2006/relationships/slide" Target="slides/slide84.xml"/><Relationship Id="rId62" Type="http://schemas.openxmlformats.org/officeDocument/2006/relationships/slide" Target="slides/slide105.xml"/><Relationship Id="rId83" Type="http://schemas.openxmlformats.org/officeDocument/2006/relationships/slide" Target="slides/slide126.xml"/><Relationship Id="rId88" Type="http://schemas.openxmlformats.org/officeDocument/2006/relationships/slide" Target="slides/slide131.xml"/><Relationship Id="rId111" Type="http://schemas.openxmlformats.org/officeDocument/2006/relationships/slide" Target="slides/slide195.xml"/><Relationship Id="rId15" Type="http://schemas.openxmlformats.org/officeDocument/2006/relationships/slide" Target="slides/slide58.xml"/><Relationship Id="rId36" Type="http://schemas.openxmlformats.org/officeDocument/2006/relationships/slide" Target="slides/slide79.xml"/><Relationship Id="rId57" Type="http://schemas.openxmlformats.org/officeDocument/2006/relationships/slide" Target="slides/slide100.xml"/><Relationship Id="rId106" Type="http://schemas.openxmlformats.org/officeDocument/2006/relationships/slide" Target="slides/slide166.xml"/><Relationship Id="rId127" Type="http://schemas.openxmlformats.org/officeDocument/2006/relationships/slide" Target="slides/slide229.xml"/><Relationship Id="rId10" Type="http://schemas.openxmlformats.org/officeDocument/2006/relationships/slide" Target="slides/slide53.xml"/><Relationship Id="rId31" Type="http://schemas.openxmlformats.org/officeDocument/2006/relationships/slide" Target="slides/slide74.xml"/><Relationship Id="rId52" Type="http://schemas.openxmlformats.org/officeDocument/2006/relationships/slide" Target="slides/slide95.xml"/><Relationship Id="rId73" Type="http://schemas.openxmlformats.org/officeDocument/2006/relationships/slide" Target="slides/slide116.xml"/><Relationship Id="rId78" Type="http://schemas.openxmlformats.org/officeDocument/2006/relationships/slide" Target="slides/slide121.xml"/><Relationship Id="rId94" Type="http://schemas.openxmlformats.org/officeDocument/2006/relationships/slide" Target="slides/slide137.xml"/><Relationship Id="rId99" Type="http://schemas.openxmlformats.org/officeDocument/2006/relationships/slide" Target="slides/slide146.xml"/><Relationship Id="rId101" Type="http://schemas.openxmlformats.org/officeDocument/2006/relationships/slide" Target="slides/slide149.xml"/><Relationship Id="rId122" Type="http://schemas.openxmlformats.org/officeDocument/2006/relationships/slide" Target="slides/slide219.xml"/><Relationship Id="rId4" Type="http://schemas.openxmlformats.org/officeDocument/2006/relationships/slide" Target="slides/slide45.xml"/><Relationship Id="rId9" Type="http://schemas.openxmlformats.org/officeDocument/2006/relationships/slide" Target="slides/slide50.xml"/><Relationship Id="rId26" Type="http://schemas.openxmlformats.org/officeDocument/2006/relationships/slide" Target="slides/slide6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788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788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788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4BC1C819-9C4E-4ADB-A2E9-485D1C962FDE}" type="slidenum">
              <a:rPr lang="en-US"/>
              <a:pPr>
                <a:defRPr/>
              </a:pPr>
              <a:t>‹#›</a:t>
            </a:fld>
            <a:endParaRPr lang="en-US"/>
          </a:p>
        </p:txBody>
      </p:sp>
    </p:spTree>
    <p:extLst>
      <p:ext uri="{BB962C8B-B14F-4D97-AF65-F5344CB8AC3E}">
        <p14:creationId xmlns:p14="http://schemas.microsoft.com/office/powerpoint/2010/main" val="42837323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189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F6140ACD-B53E-4C92-8D20-08D5CA054A8F}" type="slidenum">
              <a:rPr lang="en-US"/>
              <a:pPr>
                <a:defRPr/>
              </a:pPr>
              <a:t>‹#›</a:t>
            </a:fld>
            <a:endParaRPr lang="en-US"/>
          </a:p>
        </p:txBody>
      </p:sp>
    </p:spTree>
    <p:extLst>
      <p:ext uri="{BB962C8B-B14F-4D97-AF65-F5344CB8AC3E}">
        <p14:creationId xmlns:p14="http://schemas.microsoft.com/office/powerpoint/2010/main" val="1054485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E0DDA92-266E-482B-920C-FB6AACF2FAA6}" type="slidenum">
              <a:rPr lang="en-US" sz="1200" baseline="30000">
                <a:solidFill>
                  <a:prstClr val="black"/>
                </a:solidFill>
                <a:latin typeface="Verdana" pitchFamily="34" charset="0"/>
              </a:rPr>
              <a:pPr algn="r"/>
              <a:t>18</a:t>
            </a:fld>
            <a:endParaRPr lang="en-US" sz="1200" baseline="30000">
              <a:solidFill>
                <a:prstClr val="black"/>
              </a:solidFill>
              <a:latin typeface="Verdana"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298</a:t>
            </a:fld>
            <a:endParaRPr lang="en-US" smtClean="0">
              <a:solidFill>
                <a:srgbClr val="00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299</a:t>
            </a:fld>
            <a:endParaRPr lang="en-US" smtClean="0">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300</a:t>
            </a:fld>
            <a:endParaRPr lang="en-US" smtClean="0">
              <a:solidFill>
                <a:srgbClr val="000000"/>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301</a:t>
            </a:fld>
            <a:endParaRPr lang="en-US" smtClean="0">
              <a:solidFill>
                <a:srgbClr val="000000"/>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302</a:t>
            </a:fld>
            <a:endParaRPr lang="en-US" smtClean="0">
              <a:solidFill>
                <a:srgbClr val="000000"/>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303</a:t>
            </a:fld>
            <a:endParaRPr lang="en-US" smtClean="0">
              <a:solidFill>
                <a:srgbClr val="000000"/>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304</a:t>
            </a:fld>
            <a:endParaRPr lang="en-US" smtClean="0">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305</a:t>
            </a:fld>
            <a:endParaRPr lang="en-US" smtClean="0">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306</a:t>
            </a:fld>
            <a:endParaRPr lang="en-US" smtClean="0">
              <a:solidFill>
                <a:srgbClr val="000000"/>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307</a:t>
            </a:fld>
            <a:endParaRPr lang="en-US"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3F1D92D-1A69-4048-A4D9-C25EC277DBCC}" type="slidenum">
              <a:rPr lang="en-US" sz="1200" baseline="30000">
                <a:solidFill>
                  <a:prstClr val="black"/>
                </a:solidFill>
                <a:latin typeface="Verdana" pitchFamily="34" charset="0"/>
              </a:rPr>
              <a:pPr algn="r"/>
              <a:t>19</a:t>
            </a:fld>
            <a:endParaRPr lang="en-US" sz="1200" baseline="30000">
              <a:solidFill>
                <a:prstClr val="black"/>
              </a:solidFill>
              <a:latin typeface="Verdana"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308</a:t>
            </a:fld>
            <a:endParaRPr lang="en-US" smtClean="0">
              <a:solidFill>
                <a:srgbClr val="000000"/>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309</a:t>
            </a:fld>
            <a:endParaRPr lang="en-US" smtClean="0">
              <a:solidFill>
                <a:srgbClr val="000000"/>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310</a:t>
            </a:fld>
            <a:endParaRPr lang="en-US" smtClean="0">
              <a:solidFill>
                <a:srgbClr val="000000"/>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311</a:t>
            </a:fld>
            <a:endParaRPr lang="en-US" smtClean="0">
              <a:solidFill>
                <a:srgbClr val="000000"/>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312</a:t>
            </a:fld>
            <a:endParaRPr lang="en-US">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313</a:t>
            </a:fld>
            <a:endParaRPr lang="en-US">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314</a:t>
            </a:fld>
            <a:endParaRPr lang="en-US" smtClean="0">
              <a:solidFill>
                <a:srgbClr val="000000"/>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7"/>
          <p:cNvSpPr>
            <a:spLocks noGrp="1" noChangeArrowheads="1"/>
          </p:cNvSpPr>
          <p:nvPr>
            <p:ph type="sldNum" sz="quarter" idx="5"/>
          </p:nvPr>
        </p:nvSpPr>
        <p:spPr>
          <a:noFill/>
        </p:spPr>
        <p:txBody>
          <a:bodyPr/>
          <a:lstStyle/>
          <a:p>
            <a:fld id="{931EA346-4EF7-4EDF-97C1-1F1E408EB1A2}" type="slidenum">
              <a:rPr lang="en-US" smtClean="0">
                <a:solidFill>
                  <a:srgbClr val="000000"/>
                </a:solidFill>
              </a:rPr>
              <a:pPr/>
              <a:t>315</a:t>
            </a:fld>
            <a:endParaRPr lang="en-US" smtClean="0">
              <a:solidFill>
                <a:srgbClr val="000000"/>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316</a:t>
            </a:fld>
            <a:endParaRPr lang="en-US" smtClean="0">
              <a:solidFill>
                <a:srgbClr val="000000"/>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317</a:t>
            </a:fld>
            <a:endParaRPr lang="en-US"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6AE1564A-AA60-4CEE-8C79-2A19888F8C8F}" type="slidenum">
              <a:rPr lang="en-US" sz="1200">
                <a:solidFill>
                  <a:srgbClr val="000000"/>
                </a:solidFill>
              </a:rPr>
              <a:pPr algn="r" eaLnBrk="0" hangingPunct="0"/>
              <a:t>20</a:t>
            </a:fld>
            <a:endParaRPr lang="en-US" sz="1200">
              <a:solidFill>
                <a:srgbClr val="000000"/>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318</a:t>
            </a:fld>
            <a:endParaRPr lang="en-US">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7"/>
          <p:cNvSpPr>
            <a:spLocks noGrp="1" noChangeArrowheads="1"/>
          </p:cNvSpPr>
          <p:nvPr>
            <p:ph type="sldNum" sz="quarter" idx="5"/>
          </p:nvPr>
        </p:nvSpPr>
        <p:spPr>
          <a:noFill/>
        </p:spPr>
        <p:txBody>
          <a:bodyPr/>
          <a:lstStyle/>
          <a:p>
            <a:fld id="{4A4A1C71-041C-4CD7-BE51-4387E80F5F17}" type="slidenum">
              <a:rPr lang="en-US" smtClean="0">
                <a:solidFill>
                  <a:srgbClr val="000000"/>
                </a:solidFill>
              </a:rPr>
              <a:pPr/>
              <a:t>319</a:t>
            </a:fld>
            <a:endParaRPr lang="en-US" smtClean="0">
              <a:solidFill>
                <a:srgbClr val="000000"/>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p:spPr>
        <p:txBody>
          <a:bodyPr/>
          <a:lstStyle/>
          <a:p>
            <a:fld id="{D7716D31-B585-4133-8882-A0B9A6AB5F33}" type="slidenum">
              <a:rPr lang="en-US" smtClean="0">
                <a:solidFill>
                  <a:srgbClr val="000000"/>
                </a:solidFill>
              </a:rPr>
              <a:pPr/>
              <a:t>328</a:t>
            </a:fld>
            <a:endParaRPr lang="en-US" smtClean="0">
              <a:solidFill>
                <a:srgbClr val="000000"/>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329</a:t>
            </a:fld>
            <a:endParaRPr lang="en-US">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332</a:t>
            </a:fld>
            <a:endParaRPr lang="en-US">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BFE1E09-0B16-4F46-B9A2-522AC842F5EF}" type="slidenum">
              <a:rPr lang="en-US">
                <a:solidFill>
                  <a:srgbClr val="000000"/>
                </a:solidFill>
              </a:rPr>
              <a:pPr/>
              <a:t>343</a:t>
            </a:fld>
            <a:endParaRPr lang="en-US">
              <a:solidFill>
                <a:srgbClr val="000000"/>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BFE1E09-0B16-4F46-B9A2-522AC842F5EF}" type="slidenum">
              <a:rPr lang="en-US">
                <a:solidFill>
                  <a:srgbClr val="000000"/>
                </a:solidFill>
              </a:rPr>
              <a:pPr/>
              <a:t>344</a:t>
            </a:fld>
            <a:endParaRPr lang="en-US">
              <a:solidFill>
                <a:srgbClr val="000000"/>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BFE1E09-0B16-4F46-B9A2-522AC842F5EF}" type="slidenum">
              <a:rPr lang="en-US">
                <a:solidFill>
                  <a:srgbClr val="000000"/>
                </a:solidFill>
              </a:rPr>
              <a:pPr/>
              <a:t>345</a:t>
            </a:fld>
            <a:endParaRPr lang="en-US">
              <a:solidFill>
                <a:srgbClr val="000000"/>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BFE1E09-0B16-4F46-B9A2-522AC842F5EF}" type="slidenum">
              <a:rPr lang="en-US">
                <a:solidFill>
                  <a:srgbClr val="000000"/>
                </a:solidFill>
              </a:rPr>
              <a:pPr/>
              <a:t>346</a:t>
            </a:fld>
            <a:endParaRPr lang="en-US">
              <a:solidFill>
                <a:srgbClr val="000000"/>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BFE1E09-0B16-4F46-B9A2-522AC842F5EF}" type="slidenum">
              <a:rPr lang="en-US">
                <a:solidFill>
                  <a:srgbClr val="000000"/>
                </a:solidFill>
              </a:rPr>
              <a:pPr/>
              <a:t>347</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E0DDA92-266E-482B-920C-FB6AACF2FAA6}" type="slidenum">
              <a:rPr lang="en-US" sz="1200" baseline="30000">
                <a:solidFill>
                  <a:prstClr val="black"/>
                </a:solidFill>
                <a:latin typeface="Verdana" pitchFamily="34" charset="0"/>
              </a:rPr>
              <a:pPr algn="r"/>
              <a:t>21</a:t>
            </a:fld>
            <a:endParaRPr lang="en-US" sz="1200" baseline="30000">
              <a:solidFill>
                <a:prstClr val="black"/>
              </a:solidFill>
              <a:latin typeface="Verdana"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BFE1E09-0B16-4F46-B9A2-522AC842F5EF}" type="slidenum">
              <a:rPr lang="en-US">
                <a:solidFill>
                  <a:srgbClr val="000000"/>
                </a:solidFill>
              </a:rPr>
              <a:pPr/>
              <a:t>348</a:t>
            </a:fld>
            <a:endParaRPr lang="en-US">
              <a:solidFill>
                <a:srgbClr val="000000"/>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BFE1E09-0B16-4F46-B9A2-522AC842F5EF}" type="slidenum">
              <a:rPr lang="en-US">
                <a:solidFill>
                  <a:srgbClr val="000000"/>
                </a:solidFill>
              </a:rPr>
              <a:pPr/>
              <a:t>349</a:t>
            </a:fld>
            <a:endParaRPr lang="en-US">
              <a:solidFill>
                <a:srgbClr val="000000"/>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352</a:t>
            </a:fld>
            <a:endParaRPr lang="en-US">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354</a:t>
            </a:fld>
            <a:endParaRPr lang="en-US">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356</a:t>
            </a:fld>
            <a:endParaRPr lang="en-US">
              <a:solidFill>
                <a:prstClr val="black"/>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361</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eaLnBrk="0" hangingPunct="0"/>
            <a:fld id="{7EE2C28F-9F01-4223-A8D3-27F4239F08D2}" type="slidenum">
              <a:rPr lang="en-US">
                <a:solidFill>
                  <a:prstClr val="black"/>
                </a:solidFill>
              </a:rPr>
              <a:pPr eaLnBrk="0" hangingPunct="0"/>
              <a:t>25</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eaLnBrk="0" hangingPunct="0"/>
            <a:fld id="{7EE2C28F-9F01-4223-A8D3-27F4239F08D2}" type="slidenum">
              <a:rPr lang="en-US">
                <a:solidFill>
                  <a:prstClr val="black"/>
                </a:solidFill>
              </a:rPr>
              <a:pPr eaLnBrk="0" hangingPunct="0"/>
              <a:t>26</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eaLnBrk="0" hangingPunct="0"/>
            <a:fld id="{7EE2C28F-9F01-4223-A8D3-27F4239F08D2}" type="slidenum">
              <a:rPr lang="en-US">
                <a:solidFill>
                  <a:prstClr val="black"/>
                </a:solidFill>
              </a:rPr>
              <a:pPr eaLnBrk="0" hangingPunct="0"/>
              <a:t>28</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eaLnBrk="0" hangingPunct="0"/>
            <a:fld id="{7EE2C28F-9F01-4223-A8D3-27F4239F08D2}" type="slidenum">
              <a:rPr lang="en-US">
                <a:solidFill>
                  <a:prstClr val="black"/>
                </a:solidFill>
              </a:rPr>
              <a:pPr eaLnBrk="0" hangingPunct="0"/>
              <a:t>30</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eaLnBrk="0" hangingPunct="0"/>
            <a:fld id="{7EE2C28F-9F01-4223-A8D3-27F4239F08D2}" type="slidenum">
              <a:rPr lang="en-US">
                <a:solidFill>
                  <a:prstClr val="black"/>
                </a:solidFill>
              </a:rPr>
              <a:pPr eaLnBrk="0" hangingPunct="0"/>
              <a:t>31</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eaLnBrk="0" hangingPunct="0"/>
            <a:fld id="{7EE2C28F-9F01-4223-A8D3-27F4239F08D2}" type="slidenum">
              <a:rPr lang="en-US">
                <a:solidFill>
                  <a:prstClr val="black"/>
                </a:solidFill>
              </a:rPr>
              <a:pPr eaLnBrk="0" hangingPunct="0"/>
              <a:t>32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eaLnBrk="0" hangingPunct="0"/>
            <a:fld id="{7EE2C28F-9F01-4223-A8D3-27F4239F08D2}" type="slidenum">
              <a:rPr lang="en-US">
                <a:solidFill>
                  <a:prstClr val="black"/>
                </a:solidFill>
              </a:rPr>
              <a:pPr eaLnBrk="0" hangingPunct="0"/>
              <a:t>33</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latin typeface="Arial" pitchFamily="34" charset="0"/>
              </a:rPr>
              <a:pPr algn="r" eaLnBrk="0" hangingPunct="0"/>
              <a:t>142</a:t>
            </a:fld>
            <a:endParaRPr lang="en-US" sz="1200" dirty="0">
              <a:solidFill>
                <a:srgbClr val="000000"/>
              </a:solidFill>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latin typeface="Arial" pitchFamily="34" charset="0"/>
              </a:rPr>
              <a:pPr algn="r" eaLnBrk="0" hangingPunct="0"/>
              <a:t>143</a:t>
            </a:fld>
            <a:endParaRPr lang="en-US" sz="1200" dirty="0">
              <a:solidFill>
                <a:srgbClr val="000000"/>
              </a:solidFill>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151</a:t>
            </a:fld>
            <a:endParaRPr lang="en-US" dirty="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152</a:t>
            </a:fld>
            <a:endParaRPr lang="en-US" dirty="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154</a:t>
            </a:fld>
            <a:endParaRPr lang="en-US" dirty="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F326843-BCFA-4E96-B130-563FFC4C1168}" type="slidenum">
              <a:rPr lang="en-US" sz="1200">
                <a:solidFill>
                  <a:prstClr val="black"/>
                </a:solidFill>
                <a:latin typeface="Verdana" pitchFamily="34" charset="0"/>
              </a:rPr>
              <a:pPr algn="r"/>
              <a:t>155</a:t>
            </a:fld>
            <a:endParaRPr lang="en-US" sz="1200" dirty="0">
              <a:solidFill>
                <a:prstClr val="black"/>
              </a:solidFill>
              <a:latin typeface="Verdana"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1C2E453A-30B4-47CA-95A5-1499534A5C2B}" type="slidenum">
              <a:rPr lang="en-US" sz="1200">
                <a:solidFill>
                  <a:prstClr val="black"/>
                </a:solidFill>
              </a:rPr>
              <a:pPr algn="r"/>
              <a:t>156</a:t>
            </a:fld>
            <a:endParaRPr lang="en-US" sz="1200"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958743FD-8E33-4B56-8844-F290D29EB8C0}" type="slidenum">
              <a:rPr lang="en-US">
                <a:solidFill>
                  <a:srgbClr val="000000"/>
                </a:solidFill>
              </a:rPr>
              <a:pPr/>
              <a:t>159</a:t>
            </a:fld>
            <a:endParaRPr lang="en-US" dirty="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solidFill>
                  <a:prstClr val="black"/>
                </a:solidFill>
              </a:rPr>
              <a:pPr/>
              <a:t>9/3/2018</a:t>
            </a:fld>
            <a:endParaRPr lang="en-US" smtClean="0">
              <a:solidFill>
                <a:prstClr val="black"/>
              </a:solidFill>
            </a:endParaRPr>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solidFill>
                  <a:prstClr val="black"/>
                </a:solidFill>
              </a:rPr>
              <a:pPr/>
              <a:t>160</a:t>
            </a:fld>
            <a:endParaRPr 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solidFill>
                  <a:prstClr val="black"/>
                </a:solidFill>
              </a:rPr>
              <a:pPr/>
              <a:t>9/3/2018</a:t>
            </a:fld>
            <a:endParaRPr lang="en-US" smtClean="0">
              <a:solidFill>
                <a:prstClr val="black"/>
              </a:solidFill>
            </a:endParaRPr>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solidFill>
                  <a:prstClr val="black"/>
                </a:solidFill>
              </a:rPr>
              <a:pPr/>
              <a:t>162</a:t>
            </a:fld>
            <a:endParaRPr lang="en-US" smtClean="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1"/>
          <p:cNvSpPr>
            <a:spLocks noGrp="1" noChangeArrowheads="1"/>
          </p:cNvSpPr>
          <p:nvPr>
            <p:ph type="dt" sz="quarter" idx="1"/>
          </p:nvPr>
        </p:nvSpPr>
        <p:spPr>
          <a:noFill/>
        </p:spPr>
        <p:txBody>
          <a:bodyPr/>
          <a:lstStyle/>
          <a:p>
            <a:fld id="{35981399-961B-423E-A6C3-A60B7457BDFD}" type="datetime1">
              <a:rPr lang="en-US" smtClean="0">
                <a:solidFill>
                  <a:prstClr val="black"/>
                </a:solidFill>
              </a:rPr>
              <a:pPr/>
              <a:t>9/3/2018</a:t>
            </a:fld>
            <a:endParaRPr lang="en-US" smtClean="0">
              <a:solidFill>
                <a:prstClr val="black"/>
              </a:solidFill>
            </a:endParaRPr>
          </a:p>
        </p:txBody>
      </p:sp>
      <p:sp>
        <p:nvSpPr>
          <p:cNvPr id="203779" name="Rectangle 13"/>
          <p:cNvSpPr>
            <a:spLocks noGrp="1" noChangeArrowheads="1"/>
          </p:cNvSpPr>
          <p:nvPr>
            <p:ph type="sldNum" sz="quarter" idx="5"/>
          </p:nvPr>
        </p:nvSpPr>
        <p:spPr>
          <a:noFill/>
        </p:spPr>
        <p:txBody>
          <a:bodyPr/>
          <a:lstStyle/>
          <a:p>
            <a:fld id="{FB51CB14-2D21-4203-9053-2EBE479A2B9F}" type="slidenum">
              <a:rPr lang="en-US" smtClean="0">
                <a:solidFill>
                  <a:prstClr val="black"/>
                </a:solidFill>
              </a:rPr>
              <a:pPr/>
              <a:t>163</a:t>
            </a:fld>
            <a:endParaRPr lang="en-US" smtClean="0">
              <a:solidFill>
                <a:prstClr val="black"/>
              </a:solidFill>
            </a:endParaRPr>
          </a:p>
        </p:txBody>
      </p:sp>
      <p:sp>
        <p:nvSpPr>
          <p:cNvPr id="20378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6102A12B-437F-44A4-A0BE-D6EB8CBD6333}" type="slidenum">
              <a:rPr lang="en-US" sz="1200" baseline="30000">
                <a:solidFill>
                  <a:prstClr val="black"/>
                </a:solidFill>
                <a:latin typeface="Verdana" pitchFamily="34" charset="0"/>
              </a:rPr>
              <a:pPr algn="r"/>
              <a:t>163</a:t>
            </a:fld>
            <a:endParaRPr lang="en-US" sz="1200" baseline="30000">
              <a:solidFill>
                <a:prstClr val="black"/>
              </a:solidFill>
              <a:latin typeface="Verdana"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1"/>
          <p:cNvSpPr>
            <a:spLocks noGrp="1" noChangeArrowheads="1"/>
          </p:cNvSpPr>
          <p:nvPr>
            <p:ph type="dt" sz="quarter" idx="1"/>
          </p:nvPr>
        </p:nvSpPr>
        <p:spPr>
          <a:noFill/>
        </p:spPr>
        <p:txBody>
          <a:bodyPr/>
          <a:lstStyle/>
          <a:p>
            <a:fld id="{31E9CAC3-8A6D-4684-AEBC-04CA13E2DA72}" type="datetime1">
              <a:rPr lang="en-US" smtClean="0">
                <a:solidFill>
                  <a:prstClr val="black"/>
                </a:solidFill>
              </a:rPr>
              <a:pPr/>
              <a:t>9/3/2018</a:t>
            </a:fld>
            <a:endParaRPr lang="en-US" smtClean="0">
              <a:solidFill>
                <a:prstClr val="black"/>
              </a:solidFill>
            </a:endParaRPr>
          </a:p>
        </p:txBody>
      </p:sp>
      <p:sp>
        <p:nvSpPr>
          <p:cNvPr id="169987" name="Rectangle 13"/>
          <p:cNvSpPr>
            <a:spLocks noGrp="1" noChangeArrowheads="1"/>
          </p:cNvSpPr>
          <p:nvPr>
            <p:ph type="sldNum" sz="quarter" idx="5"/>
          </p:nvPr>
        </p:nvSpPr>
        <p:spPr>
          <a:noFill/>
        </p:spPr>
        <p:txBody>
          <a:bodyPr/>
          <a:lstStyle/>
          <a:p>
            <a:fld id="{73060180-891F-4656-B0C6-1F042C4B8AAB}" type="slidenum">
              <a:rPr lang="en-US" smtClean="0">
                <a:solidFill>
                  <a:prstClr val="black"/>
                </a:solidFill>
              </a:rPr>
              <a:pPr/>
              <a:t>164</a:t>
            </a:fld>
            <a:endParaRPr lang="en-US" smtClean="0">
              <a:solidFill>
                <a:prstClr val="black"/>
              </a:solidFill>
            </a:endParaRPr>
          </a:p>
        </p:txBody>
      </p:sp>
      <p:sp>
        <p:nvSpPr>
          <p:cNvPr id="16998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3E97352-7412-4006-A6FD-EA1D336E3817}" type="slidenum">
              <a:rPr lang="en-US" sz="1200" baseline="30000">
                <a:solidFill>
                  <a:prstClr val="black"/>
                </a:solidFill>
                <a:latin typeface="Verdana" pitchFamily="34" charset="0"/>
              </a:rPr>
              <a:pPr algn="r"/>
              <a:t>164</a:t>
            </a:fld>
            <a:endParaRPr lang="en-US" sz="1200" baseline="30000">
              <a:solidFill>
                <a:prstClr val="black"/>
              </a:solidFill>
              <a:latin typeface="Verdana"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167</a:t>
            </a:fld>
            <a:endParaRPr lang="en-US" dirty="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p:spPr>
        <p:txBody>
          <a:bodyPr/>
          <a:lstStyle/>
          <a:p>
            <a:fld id="{459F4C93-344E-4AD9-BB2C-B7D44D03EE4E}" type="datetime1">
              <a:rPr lang="en-US" smtClean="0">
                <a:solidFill>
                  <a:prstClr val="black"/>
                </a:solidFill>
              </a:rPr>
              <a:pPr/>
              <a:t>9/3/2018</a:t>
            </a:fld>
            <a:endParaRPr lang="en-US" smtClean="0">
              <a:solidFill>
                <a:prstClr val="black"/>
              </a:solidFill>
            </a:endParaRPr>
          </a:p>
        </p:txBody>
      </p:sp>
      <p:sp>
        <p:nvSpPr>
          <p:cNvPr id="146435" name="Rectangle 13"/>
          <p:cNvSpPr>
            <a:spLocks noGrp="1" noChangeArrowheads="1"/>
          </p:cNvSpPr>
          <p:nvPr>
            <p:ph type="sldNum" sz="quarter" idx="5"/>
          </p:nvPr>
        </p:nvSpPr>
        <p:spPr>
          <a:noFill/>
        </p:spPr>
        <p:txBody>
          <a:bodyPr/>
          <a:lstStyle/>
          <a:p>
            <a:fld id="{0FAACEF7-76BD-465C-B742-F600A7CDBBCC}" type="slidenum">
              <a:rPr lang="en-US" smtClean="0">
                <a:solidFill>
                  <a:prstClr val="black"/>
                </a:solidFill>
              </a:rPr>
              <a:pPr/>
              <a:t>170</a:t>
            </a:fld>
            <a:endParaRPr lang="en-US" smtClean="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171</a:t>
            </a:fld>
            <a:endParaRPr 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172</a:t>
            </a:fld>
            <a:endParaRPr 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173</a:t>
            </a:fld>
            <a:endParaRPr 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174</a:t>
            </a:fld>
            <a:endParaRPr 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176</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1386CF96-D1CB-4D41-82D0-8389C51CBEB0}" type="slidenum">
              <a:rPr lang="en-US" smtClean="0">
                <a:solidFill>
                  <a:srgbClr val="000000"/>
                </a:solidFill>
              </a:rPr>
              <a:pPr/>
              <a:t>8</a:t>
            </a:fld>
            <a:endParaRPr lang="en-US" smtClean="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177</a:t>
            </a:fld>
            <a:endParaRPr 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178</a:t>
            </a:fld>
            <a:endParaRPr 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179</a:t>
            </a:fld>
            <a:endParaRPr 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958743FD-8E33-4B56-8844-F290D29EB8C0}" type="slidenum">
              <a:rPr lang="en-US">
                <a:solidFill>
                  <a:srgbClr val="000000"/>
                </a:solidFill>
              </a:rPr>
              <a:pPr/>
              <a:t>182</a:t>
            </a:fld>
            <a:endParaRPr lang="en-US" dirty="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958743FD-8E33-4B56-8844-F290D29EB8C0}" type="slidenum">
              <a:rPr lang="en-US">
                <a:solidFill>
                  <a:srgbClr val="000000"/>
                </a:solidFill>
              </a:rPr>
              <a:pPr/>
              <a:t>183</a:t>
            </a:fld>
            <a:endParaRPr lang="en-US" dirty="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solidFill>
                  <a:prstClr val="black"/>
                </a:solidFill>
              </a:rPr>
              <a:pPr/>
              <a:t>9/3/2018</a:t>
            </a:fld>
            <a:endParaRPr lang="en-US" smtClean="0">
              <a:solidFill>
                <a:prstClr val="black"/>
              </a:solidFill>
            </a:endParaRPr>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solidFill>
                  <a:prstClr val="black"/>
                </a:solidFill>
              </a:rPr>
              <a:pPr/>
              <a:t>184</a:t>
            </a:fld>
            <a:endParaRPr lang="en-US" smtClean="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solidFill>
                  <a:prstClr val="black"/>
                </a:solidFill>
              </a:rPr>
              <a:pPr/>
              <a:t>9/3/2018</a:t>
            </a:fld>
            <a:endParaRPr lang="en-US" smtClean="0">
              <a:solidFill>
                <a:prstClr val="black"/>
              </a:solidFill>
            </a:endParaRPr>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solidFill>
                  <a:prstClr val="black"/>
                </a:solidFill>
              </a:rPr>
              <a:pPr/>
              <a:t>186</a:t>
            </a:fld>
            <a:endParaRPr lang="en-US" smtClean="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C41644BF-A3DE-46B0-BABA-A5C77AA4E9D1}" type="slidenum">
              <a:rPr lang="en-US" smtClean="0">
                <a:solidFill>
                  <a:srgbClr val="000000"/>
                </a:solidFill>
              </a:rPr>
              <a:pPr/>
              <a:t>187</a:t>
            </a:fld>
            <a:endParaRPr lang="en-US" smtClean="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latin typeface="Arial" pitchFamily="34" charset="0"/>
              </a:rPr>
              <a:pPr algn="r" eaLnBrk="0" hangingPunct="0"/>
              <a:t>188</a:t>
            </a:fld>
            <a:endParaRPr lang="en-US" sz="1200" dirty="0">
              <a:solidFill>
                <a:srgbClr val="000000"/>
              </a:solidFill>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latin typeface="Arial" pitchFamily="34" charset="0"/>
              </a:rPr>
              <a:pPr algn="r" eaLnBrk="0" hangingPunct="0"/>
              <a:t>189</a:t>
            </a:fld>
            <a:endParaRPr lang="en-US" sz="1200" dirty="0">
              <a:solidFill>
                <a:srgbClr val="000000"/>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A026E07-C4BE-4C58-BCE8-8C49B21AEF1B}" type="slidenum">
              <a:rPr lang="en-US" sz="1200">
                <a:solidFill>
                  <a:srgbClr val="000000"/>
                </a:solidFill>
              </a:rPr>
              <a:pPr algn="r" eaLnBrk="0" hangingPunct="0"/>
              <a:t>12</a:t>
            </a:fld>
            <a:endParaRPr 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latin typeface="Arial" pitchFamily="34" charset="0"/>
              </a:rPr>
              <a:pPr algn="r" eaLnBrk="0" hangingPunct="0"/>
              <a:t>190</a:t>
            </a:fld>
            <a:endParaRPr lang="en-US" sz="1200" dirty="0">
              <a:solidFill>
                <a:srgbClr val="000000"/>
              </a:solidFill>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latin typeface="Arial" pitchFamily="34" charset="0"/>
              </a:rPr>
              <a:pPr algn="r" eaLnBrk="0" hangingPunct="0"/>
              <a:t>191</a:t>
            </a:fld>
            <a:endParaRPr lang="en-US" sz="1200" dirty="0">
              <a:solidFill>
                <a:srgbClr val="000000"/>
              </a:solidFill>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latin typeface="Arial" pitchFamily="34" charset="0"/>
              </a:rPr>
              <a:pPr algn="r" eaLnBrk="0" hangingPunct="0"/>
              <a:t>192</a:t>
            </a:fld>
            <a:endParaRPr lang="en-US" sz="1200" dirty="0">
              <a:solidFill>
                <a:srgbClr val="000000"/>
              </a:solidFill>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latin typeface="Arial" pitchFamily="34" charset="0"/>
              </a:rPr>
              <a:pPr algn="r" eaLnBrk="0" hangingPunct="0"/>
              <a:t>193</a:t>
            </a:fld>
            <a:endParaRPr lang="en-US" sz="1200" dirty="0">
              <a:solidFill>
                <a:srgbClr val="000000"/>
              </a:solidFill>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67F5B0C7-1671-415E-89AD-CEC8EB0FDDAA}" type="slidenum">
              <a:rPr lang="en-US" sz="1200">
                <a:solidFill>
                  <a:srgbClr val="000000"/>
                </a:solidFill>
              </a:rPr>
              <a:pPr algn="r" eaLnBrk="0" hangingPunct="0"/>
              <a:t>199</a:t>
            </a:fld>
            <a:endParaRPr lang="en-US" sz="120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D099959-D887-44CA-916C-DAF24EA2A63A}" type="slidenum">
              <a:rPr lang="en-US" sz="1200">
                <a:solidFill>
                  <a:srgbClr val="000000"/>
                </a:solidFill>
              </a:rPr>
              <a:pPr algn="r" eaLnBrk="0" hangingPunct="0"/>
              <a:t>200</a:t>
            </a:fld>
            <a:endParaRPr lang="en-US" sz="12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E0AD81E-66B8-4C48-8D60-C35F605C3654}" type="slidenum">
              <a:rPr lang="en-US" sz="1200">
                <a:solidFill>
                  <a:srgbClr val="000000"/>
                </a:solidFill>
              </a:rPr>
              <a:pPr algn="r" eaLnBrk="0" hangingPunct="0"/>
              <a:t>202</a:t>
            </a:fld>
            <a:endParaRPr lang="en-US" sz="12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5258E5F-1C36-4837-8244-1C73BCFCD954}" type="slidenum">
              <a:rPr lang="en-US" sz="1200">
                <a:solidFill>
                  <a:srgbClr val="000000"/>
                </a:solidFill>
              </a:rPr>
              <a:pPr algn="r" eaLnBrk="0" hangingPunct="0"/>
              <a:t>206</a:t>
            </a:fld>
            <a:endParaRPr lang="en-US" sz="120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5258E5F-1C36-4837-8244-1C73BCFCD954}" type="slidenum">
              <a:rPr lang="en-US" sz="1200">
                <a:solidFill>
                  <a:srgbClr val="000000"/>
                </a:solidFill>
              </a:rPr>
              <a:pPr algn="r" eaLnBrk="0" hangingPunct="0"/>
              <a:t>207</a:t>
            </a:fld>
            <a:endParaRPr lang="en-US"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p:spPr>
        <p:txBody>
          <a:bodyPr/>
          <a:lstStyle/>
          <a:p>
            <a:pPr>
              <a:spcBef>
                <a:spcPct val="20000"/>
              </a:spcBef>
            </a:pPr>
            <a:fld id="{7588664D-54B5-4D7D-9A26-AB4C2C08CAB2}" type="slidenum">
              <a:rPr lang="en-US" smtClean="0">
                <a:solidFill>
                  <a:srgbClr val="000000"/>
                </a:solidFill>
                <a:latin typeface="Verdana" pitchFamily="34" charset="0"/>
              </a:rPr>
              <a:pPr>
                <a:spcBef>
                  <a:spcPct val="20000"/>
                </a:spcBef>
              </a:pPr>
              <a:t>213</a:t>
            </a:fld>
            <a:endParaRPr lang="en-US" smtClean="0">
              <a:solidFill>
                <a:srgbClr val="000000"/>
              </a:solidFill>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eaLnBrk="0" hangingPunct="0"/>
            <a:fld id="{7EE2C28F-9F01-4223-A8D3-27F4239F08D2}" type="slidenum">
              <a:rPr lang="en-US">
                <a:solidFill>
                  <a:prstClr val="black"/>
                </a:solidFill>
              </a:rPr>
              <a:pPr eaLnBrk="0" hangingPunct="0"/>
              <a:t>13</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a:spcBef>
                <a:spcPct val="20000"/>
              </a:spcBef>
            </a:pPr>
            <a:fld id="{DD52CB35-C496-4312-8855-AD3C3AC66966}" type="slidenum">
              <a:rPr lang="en-US" smtClean="0">
                <a:solidFill>
                  <a:srgbClr val="000000"/>
                </a:solidFill>
                <a:latin typeface="Verdana" pitchFamily="34" charset="0"/>
              </a:rPr>
              <a:pPr>
                <a:spcBef>
                  <a:spcPct val="20000"/>
                </a:spcBef>
              </a:pPr>
              <a:t>214</a:t>
            </a:fld>
            <a:endParaRPr lang="en-US" smtClean="0">
              <a:solidFill>
                <a:srgbClr val="000000"/>
              </a:solidFill>
              <a:latin typeface="Verdana"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A0DD500F-06AD-46C2-9815-2F2A565FFA0E}" type="slidenum">
              <a:rPr lang="en-US" sz="1200">
                <a:solidFill>
                  <a:srgbClr val="000000"/>
                </a:solidFill>
              </a:rPr>
              <a:pPr algn="r" eaLnBrk="0" hangingPunct="0"/>
              <a:t>221</a:t>
            </a:fld>
            <a:endParaRPr lang="en-US" sz="12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CBEFA92-2299-42A4-9FB4-E6748632B4A7}" type="slidenum">
              <a:rPr lang="en-US" sz="1200">
                <a:solidFill>
                  <a:srgbClr val="000000"/>
                </a:solidFill>
              </a:rPr>
              <a:pPr algn="r" eaLnBrk="0" hangingPunct="0"/>
              <a:t>222</a:t>
            </a:fld>
            <a:endParaRPr lang="en-US"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p>
            <a:pPr>
              <a:spcBef>
                <a:spcPct val="20000"/>
              </a:spcBef>
            </a:pPr>
            <a:fld id="{EFF88A2F-F635-49AE-93CD-3C24BD8FF119}" type="slidenum">
              <a:rPr lang="en-US">
                <a:solidFill>
                  <a:prstClr val="black"/>
                </a:solidFill>
                <a:latin typeface="Verdana" pitchFamily="34" charset="0"/>
              </a:rPr>
              <a:pPr>
                <a:spcBef>
                  <a:spcPct val="20000"/>
                </a:spcBef>
              </a:pPr>
              <a:t>223</a:t>
            </a:fld>
            <a:endParaRPr lang="en-US">
              <a:solidFill>
                <a:prstClr val="black"/>
              </a:solidFill>
              <a:latin typeface="Verdana"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AD528A0F-F36E-442B-A937-FD803364FADE}" type="slidenum">
              <a:rPr lang="en-US" sz="1200">
                <a:solidFill>
                  <a:srgbClr val="000000"/>
                </a:solidFill>
              </a:rPr>
              <a:pPr algn="r" eaLnBrk="0" hangingPunct="0"/>
              <a:t>225</a:t>
            </a:fld>
            <a:endParaRPr lang="en-US" sz="120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F2DF338-0A1C-4771-B803-29E3EBE3ED8C}" type="slidenum">
              <a:rPr lang="en-US" sz="1200">
                <a:solidFill>
                  <a:srgbClr val="000000"/>
                </a:solidFill>
              </a:rPr>
              <a:pPr algn="r" eaLnBrk="0" hangingPunct="0"/>
              <a:t>227</a:t>
            </a:fld>
            <a:endParaRPr lang="en-US" sz="120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BBAE225-2CB4-4F86-9871-07D6B8796556}" type="slidenum">
              <a:rPr lang="en-US" sz="1200">
                <a:solidFill>
                  <a:srgbClr val="000000"/>
                </a:solidFill>
              </a:rPr>
              <a:pPr algn="r" eaLnBrk="0" hangingPunct="0"/>
              <a:t>239</a:t>
            </a:fld>
            <a:endParaRPr lang="en-US" sz="120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B6959A94-710D-4032-AB14-6B97D0602E76}" type="slidenum">
              <a:rPr lang="en-US" sz="1200">
                <a:solidFill>
                  <a:srgbClr val="000000"/>
                </a:solidFill>
              </a:rPr>
              <a:pPr algn="r" eaLnBrk="0" hangingPunct="0"/>
              <a:t>240</a:t>
            </a:fld>
            <a:endParaRPr lang="en-US" sz="120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A026E07-C4BE-4C58-BCE8-8C49B21AEF1B}" type="slidenum">
              <a:rPr lang="en-US" sz="1200">
                <a:solidFill>
                  <a:srgbClr val="000000"/>
                </a:solidFill>
              </a:rPr>
              <a:pPr algn="r" eaLnBrk="0" hangingPunct="0"/>
              <a:t>241</a:t>
            </a:fld>
            <a:endParaRPr lang="en-US" sz="1200">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A026E07-C4BE-4C58-BCE8-8C49B21AEF1B}" type="slidenum">
              <a:rPr lang="en-US" sz="1200">
                <a:solidFill>
                  <a:srgbClr val="000000"/>
                </a:solidFill>
              </a:rPr>
              <a:pPr algn="r" eaLnBrk="0" hangingPunct="0"/>
              <a:t>242</a:t>
            </a:fld>
            <a:endParaRPr 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A0115EF4-C635-4261-AE0B-DAC83FD8F122}" type="slidenum">
              <a:rPr lang="en-US" sz="1200">
                <a:solidFill>
                  <a:srgbClr val="000000"/>
                </a:solidFill>
              </a:rPr>
              <a:pPr algn="r" eaLnBrk="0" hangingPunct="0"/>
              <a:t>14</a:t>
            </a:fld>
            <a:endParaRPr lang="en-US" sz="1200">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C618AE0B-6EE8-4F3C-BB08-03FE2A3416EE}" type="slidenum">
              <a:rPr lang="en-US" sz="1200">
                <a:solidFill>
                  <a:srgbClr val="000000"/>
                </a:solidFill>
              </a:rPr>
              <a:pPr algn="r" eaLnBrk="0" hangingPunct="0"/>
              <a:t>244</a:t>
            </a:fld>
            <a:endParaRPr lang="en-US" sz="12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2CB55FD-827C-4A66-8002-6E2815221948}" type="slidenum">
              <a:rPr lang="en-US" sz="1200">
                <a:solidFill>
                  <a:srgbClr val="000000"/>
                </a:solidFill>
              </a:rPr>
              <a:pPr algn="r" eaLnBrk="0" hangingPunct="0"/>
              <a:t>245</a:t>
            </a:fld>
            <a:endParaRPr lang="en-US" sz="120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78702539-6F57-456F-9174-7377506793F8}" type="slidenum">
              <a:rPr lang="en-US" sz="1200">
                <a:solidFill>
                  <a:srgbClr val="000000"/>
                </a:solidFill>
              </a:rPr>
              <a:pPr algn="r" eaLnBrk="0" hangingPunct="0"/>
              <a:t>246</a:t>
            </a:fld>
            <a:endParaRPr lang="en-US" sz="120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A3C5EE1-0AB3-4402-885F-18C9DE53192E}" type="slidenum">
              <a:rPr lang="en-US" sz="1200">
                <a:solidFill>
                  <a:srgbClr val="000000"/>
                </a:solidFill>
              </a:rPr>
              <a:pPr algn="r" eaLnBrk="0" hangingPunct="0"/>
              <a:t>248</a:t>
            </a:fld>
            <a:endParaRPr lang="en-US" sz="120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253</a:t>
            </a:fld>
            <a:endParaRPr 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268</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269</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270</a:t>
            </a:fld>
            <a:endParaRPr lang="en-US" smtClean="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271</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272</a:t>
            </a:fld>
            <a:endParaRPr 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4EB6103-8C31-4A1F-A043-DFB187602CF1}" type="slidenum">
              <a:rPr lang="en-US" sz="1200">
                <a:solidFill>
                  <a:srgbClr val="000000"/>
                </a:solidFill>
              </a:rPr>
              <a:pPr algn="r" eaLnBrk="0" hangingPunct="0"/>
              <a:t>15</a:t>
            </a:fld>
            <a:endParaRPr lang="en-US" sz="1200">
              <a:solidFill>
                <a:srgbClr val="000000"/>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273</a:t>
            </a:fld>
            <a:endParaRPr lang="en-US" smtClean="0">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274</a:t>
            </a:fld>
            <a:endParaRPr lang="en-US" smtClean="0">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275</a:t>
            </a:fld>
            <a:endParaRPr lang="en-US" smtClean="0">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276</a:t>
            </a:fld>
            <a:endParaRPr lang="en-US">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278</a:t>
            </a:fld>
            <a:endParaRPr lang="en-US" smtClean="0">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279</a:t>
            </a:fld>
            <a:endParaRPr lang="en-US" smtClean="0">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280</a:t>
            </a:fld>
            <a:endParaRPr lang="en-US" smtClean="0">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281</a:t>
            </a:fld>
            <a:endParaRPr lang="en-US">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282</a:t>
            </a:fld>
            <a:endParaRPr lang="en-US" smtClean="0">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283</a:t>
            </a:fld>
            <a:endParaRPr 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eaLnBrk="0" hangingPunct="0"/>
            <a:fld id="{7EE2C28F-9F01-4223-A8D3-27F4239F08D2}" type="slidenum">
              <a:rPr lang="en-US">
                <a:solidFill>
                  <a:prstClr val="black"/>
                </a:solidFill>
              </a:rPr>
              <a:pPr eaLnBrk="0" hangingPunct="0"/>
              <a:t>16</a:t>
            </a:fld>
            <a:endParaRPr lang="en-U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284</a:t>
            </a:fld>
            <a:endParaRPr lang="en-US">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4EB6103-8C31-4A1F-A043-DFB187602CF1}" type="slidenum">
              <a:rPr lang="en-US" sz="1200">
                <a:solidFill>
                  <a:srgbClr val="000000"/>
                </a:solidFill>
              </a:rPr>
              <a:pPr algn="r" eaLnBrk="0" hangingPunct="0"/>
              <a:t>285</a:t>
            </a:fld>
            <a:endParaRPr lang="en-US" sz="1200">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E0DDA92-266E-482B-920C-FB6AACF2FAA6}" type="slidenum">
              <a:rPr lang="en-US" sz="1200" baseline="30000">
                <a:solidFill>
                  <a:prstClr val="black"/>
                </a:solidFill>
                <a:latin typeface="Verdana" pitchFamily="34" charset="0"/>
              </a:rPr>
              <a:pPr algn="r"/>
              <a:t>286</a:t>
            </a:fld>
            <a:endParaRPr lang="en-US" sz="1200" baseline="30000">
              <a:solidFill>
                <a:prstClr val="black"/>
              </a:solidFill>
              <a:latin typeface="Verdana"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6870F3-DE50-4FBA-AEC8-0B7898C1C674}" type="slidenum">
              <a:rPr lang="en-US" sz="1200">
                <a:solidFill>
                  <a:srgbClr val="000000"/>
                </a:solidFill>
                <a:latin typeface="Verdana" pitchFamily="34" charset="0"/>
              </a:rPr>
              <a:pPr algn="r"/>
              <a:t>287</a:t>
            </a:fld>
            <a:endParaRPr lang="en-US" sz="1200">
              <a:solidFill>
                <a:srgbClr val="000000"/>
              </a:solidFill>
              <a:latin typeface="Verdana"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290</a:t>
            </a:fld>
            <a:endParaRPr lang="en-US" sz="1200">
              <a:solidFill>
                <a:srgbClr val="000000"/>
              </a:solidFill>
              <a:latin typeface="Verdana"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291</a:t>
            </a:fld>
            <a:endParaRPr lang="en-US" sz="1200">
              <a:solidFill>
                <a:srgbClr val="000000"/>
              </a:solidFill>
              <a:latin typeface="Verdana"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292</a:t>
            </a:fld>
            <a:endParaRPr lang="en-US">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293</a:t>
            </a:fld>
            <a:endParaRPr lang="en-US">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296</a:t>
            </a:fld>
            <a:endParaRPr lang="en-US">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297</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CBA37-7D66-41DE-B06B-6C1169CBEAF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3DC4D6-6298-4B2A-880D-D13E7316B14F}"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A7DDF9-E85B-416A-9A8C-A4EC75B4709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4F3002-54A0-46F5-BB5B-F5A4C8DE116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spcBef>
                  <a:spcPct val="20000"/>
                </a:spcBef>
                <a:defRPr/>
              </a:pPr>
              <a:endParaRPr lang="en-US" sz="32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spcBef>
                  <a:spcPct val="20000"/>
                </a:spcBef>
                <a:defRPr/>
              </a:pPr>
              <a:endParaRPr lang="en-US" sz="3200">
                <a:solidFill>
                  <a:srgbClr val="003300"/>
                </a:solidFill>
                <a:latin typeface="Verdana" pitchFamily="34" charset="0"/>
              </a:endParaRPr>
            </a:p>
          </p:txBody>
        </p:sp>
      </p:grpSp>
      <p:sp>
        <p:nvSpPr>
          <p:cNvPr id="25396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5396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Verdana" pitchFamily="34" charset="0"/>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lgn="ctr">
              <a:defRPr/>
            </a:pPr>
            <a:endParaRPr lang="en-US">
              <a:latin typeface="Verdana" pitchFamily="34" charset="0"/>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68471B56-0774-4879-8F5D-568B400280E9}" type="slidenum">
              <a:rPr lang="en-US">
                <a:latin typeface="Verdana" pitchFamily="34" charset="0"/>
              </a:rPr>
              <a:pPr>
                <a:defRPr/>
              </a:pPr>
              <a:t>‹#›</a:t>
            </a:fld>
            <a:endParaRPr lang="en-US">
              <a:latin typeface="Verdana" pitchFamily="34" charset="0"/>
            </a:endParaRP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Verdana" pitchFamily="34" charset="0"/>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latin typeface="Verdana" pitchFamily="34" charset="0"/>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0D915F0-6ADC-4425-AF73-181A7B3D64B2}"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Verdana" pitchFamily="34" charset="0"/>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latin typeface="Verdana" pitchFamily="34" charset="0"/>
            </a:endParaRPr>
          </a:p>
        </p:txBody>
      </p:sp>
      <p:sp>
        <p:nvSpPr>
          <p:cNvPr id="6" name="Rectangle 12"/>
          <p:cNvSpPr>
            <a:spLocks noGrp="1" noChangeArrowheads="1"/>
          </p:cNvSpPr>
          <p:nvPr>
            <p:ph type="sldNum" sz="quarter" idx="12"/>
          </p:nvPr>
        </p:nvSpPr>
        <p:spPr>
          <a:ln/>
        </p:spPr>
        <p:txBody>
          <a:bodyPr/>
          <a:lstStyle>
            <a:lvl1pPr>
              <a:defRPr/>
            </a:lvl1pPr>
          </a:lstStyle>
          <a:p>
            <a:pPr>
              <a:defRPr/>
            </a:pPr>
            <a:fld id="{8F4086E4-4492-491C-806F-AD7094D7E469}"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Verdana" pitchFamily="34" charset="0"/>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latin typeface="Verdana" pitchFamily="34" charset="0"/>
            </a:endParaRPr>
          </a:p>
        </p:txBody>
      </p:sp>
      <p:sp>
        <p:nvSpPr>
          <p:cNvPr id="7" name="Rectangle 12"/>
          <p:cNvSpPr>
            <a:spLocks noGrp="1" noChangeArrowheads="1"/>
          </p:cNvSpPr>
          <p:nvPr>
            <p:ph type="sldNum" sz="quarter" idx="12"/>
          </p:nvPr>
        </p:nvSpPr>
        <p:spPr>
          <a:ln/>
        </p:spPr>
        <p:txBody>
          <a:bodyPr/>
          <a:lstStyle>
            <a:lvl1pPr>
              <a:defRPr/>
            </a:lvl1pPr>
          </a:lstStyle>
          <a:p>
            <a:pPr>
              <a:defRPr/>
            </a:pPr>
            <a:fld id="{4728B17B-4A95-4CA7-AB1D-D9F14F47606B}"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Verdana" pitchFamily="34" charset="0"/>
            </a:endParaRPr>
          </a:p>
        </p:txBody>
      </p:sp>
      <p:sp>
        <p:nvSpPr>
          <p:cNvPr id="8"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latin typeface="Verdana" pitchFamily="34" charset="0"/>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51DE1A4-87EF-4C3F-9D8B-E4A667CD8665}"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Verdana" pitchFamily="34" charset="0"/>
            </a:endParaRPr>
          </a:p>
        </p:txBody>
      </p:sp>
      <p:sp>
        <p:nvSpPr>
          <p:cNvPr id="4"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latin typeface="Verdana" pitchFamily="34" charset="0"/>
            </a:endParaRPr>
          </a:p>
        </p:txBody>
      </p:sp>
      <p:sp>
        <p:nvSpPr>
          <p:cNvPr id="5" name="Rectangle 12"/>
          <p:cNvSpPr>
            <a:spLocks noGrp="1" noChangeArrowheads="1"/>
          </p:cNvSpPr>
          <p:nvPr>
            <p:ph type="sldNum" sz="quarter" idx="12"/>
          </p:nvPr>
        </p:nvSpPr>
        <p:spPr>
          <a:ln/>
        </p:spPr>
        <p:txBody>
          <a:bodyPr/>
          <a:lstStyle>
            <a:lvl1pPr>
              <a:defRPr/>
            </a:lvl1pPr>
          </a:lstStyle>
          <a:p>
            <a:pPr>
              <a:defRPr/>
            </a:pPr>
            <a:fld id="{20DD093C-14AF-4236-9FC3-0A7B51453D1C}"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Verdana" pitchFamily="34" charset="0"/>
            </a:endParaRPr>
          </a:p>
        </p:txBody>
      </p:sp>
      <p:sp>
        <p:nvSpPr>
          <p:cNvPr id="3"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latin typeface="Verdana" pitchFamily="34" charset="0"/>
            </a:endParaRPr>
          </a:p>
        </p:txBody>
      </p:sp>
      <p:sp>
        <p:nvSpPr>
          <p:cNvPr id="4" name="Rectangle 12"/>
          <p:cNvSpPr>
            <a:spLocks noGrp="1" noChangeArrowheads="1"/>
          </p:cNvSpPr>
          <p:nvPr>
            <p:ph type="sldNum" sz="quarter" idx="12"/>
          </p:nvPr>
        </p:nvSpPr>
        <p:spPr>
          <a:ln/>
        </p:spPr>
        <p:txBody>
          <a:bodyPr/>
          <a:lstStyle>
            <a:lvl1pPr>
              <a:defRPr/>
            </a:lvl1pPr>
          </a:lstStyle>
          <a:p>
            <a:pPr>
              <a:defRPr/>
            </a:pPr>
            <a:fld id="{1426E5A6-F9AE-43B5-AF35-99693485FF5D}"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Verdana" pitchFamily="34" charset="0"/>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latin typeface="Verdana" pitchFamily="34" charset="0"/>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8DC04F0-10AA-46BC-931C-8C63A6637E6B}"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9B4F95-684D-441F-92B5-F9E310D7B0F1}"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Verdana" pitchFamily="34" charset="0"/>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latin typeface="Verdana" pitchFamily="34" charset="0"/>
            </a:endParaRPr>
          </a:p>
        </p:txBody>
      </p:sp>
      <p:sp>
        <p:nvSpPr>
          <p:cNvPr id="7" name="Rectangle 12"/>
          <p:cNvSpPr>
            <a:spLocks noGrp="1" noChangeArrowheads="1"/>
          </p:cNvSpPr>
          <p:nvPr>
            <p:ph type="sldNum" sz="quarter" idx="12"/>
          </p:nvPr>
        </p:nvSpPr>
        <p:spPr>
          <a:ln/>
        </p:spPr>
        <p:txBody>
          <a:bodyPr/>
          <a:lstStyle>
            <a:lvl1pPr>
              <a:defRPr/>
            </a:lvl1pPr>
          </a:lstStyle>
          <a:p>
            <a:pPr>
              <a:defRPr/>
            </a:pPr>
            <a:fld id="{7B651B53-133F-4F63-B637-1368F6116A82}"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Verdana" pitchFamily="34" charset="0"/>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latin typeface="Verdana" pitchFamily="34" charset="0"/>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42E81DD-1BE7-457D-BC91-4D2D6CE3FDE7}"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Verdana" pitchFamily="34" charset="0"/>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latin typeface="Verdana" pitchFamily="34" charset="0"/>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2A93C2-A705-407F-8861-6A2987669F75}"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1FFA3F-0529-47EE-AF88-438232F16B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C6797D-333A-4C39-B5D1-96373ADC42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A95195-6071-4C8F-85D5-A9298C7D7E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292821-B1E5-4D3E-ABF9-D495292D41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532446-A9E8-4F0F-A87F-856B24F33D8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1BE6C5-F862-431A-A625-9D1A8DC307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2E96AE-28E5-4C2B-814A-AC280434BA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02DD5A-2AD1-4274-AB2A-45375AE1DB9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4B4F53-C1EF-4049-9C80-91A8783D320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63A11C-B25D-46F8-B798-36A813BEB91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4ECC4B-5B79-4AE2-AF62-15C7F2F1D6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2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806D5-08C1-41C8-BE9F-898D222DB9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565375-3E5E-43C6-B8BD-B1CC50AA48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86814-9740-4E17-8FB8-1F9F43FC9A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6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82DEE-8362-4BAB-B351-82615B21240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85BD2E-C232-46BE-BBE1-F60D3856C29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07362A-1358-47C7-9BAA-8B4DFE4DEC1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62393A-B030-47AF-9C40-5D48BEF6F13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EC4F1-D9ED-4634-BE45-892ECC70CA6A}"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342A65-B466-4A04-96F6-39DEB207F6B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1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099E49-0D62-4B5A-A109-6AE03BCACF2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E6ADEB-1665-49CE-A335-96EC169C62E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2683C6-61D8-437A-A911-249A8AB0888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34" y="274705"/>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686077-584D-4F49-ACCE-7FC3EC74BE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EDC43B-46CC-49F9-8EE1-DDF1FDCE2E5B}"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3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FB3A6-67D6-4960-87AA-7A9C99F5680B}"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F3683-DF1B-4CFE-A2E2-FC72DBE4A792}"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6757E-4B4A-493D-99E5-AA73CCCD6BA4}"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D348F-A50D-4279-89A8-C485933A491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313CB-7B0C-4B6F-A60D-113B1FCFB8D5}"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2C5AEE-B4E6-4A7D-B24B-5985FBB09DDC}"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A1302-E675-4795-8632-7E91099A83BD}"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A41E1-6C63-43EF-A5C9-5E7999365104}"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C2FCEC-DF8B-48CB-B998-0975CECED01B}"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21A77-C03D-47B4-A907-59D2101B2849}"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70ED-A95A-41A1-AEFB-8974F4096859}"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C5027-5A09-453E-83A0-67687DB74666}"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231CEA-4DE0-43FE-AF41-92DECFF1C0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4D4F9-AF1A-4ADD-BE97-21DE5BDAAD6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64"/>
            <a:ext cx="7315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14400" y="2906713"/>
            <a:ext cx="7315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A86BDC-8580-49E8-AFA6-620D6EA979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378339-6C7A-4EA1-92E2-99CAFDB470BA}"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2735B-1A24-4B4C-8B2B-6164ACF549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1B4278-252B-4C66-BC67-0C52843DD8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CA4B05-325A-4AD1-87D6-E1D6FE1AD5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0DC1E4-319A-4BC8-A460-9376788587A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98464E-B09D-4623-ABD3-1116026006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1DD67-DFAC-4055-93ED-443FA4276D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61ED33-C13E-44FB-9DE8-7A8273E8365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ABE2F-DB0A-4C67-A3BE-95FFCE482A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74702"/>
            <a:ext cx="73152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B208C7-7DD4-4532-901A-CEC436518E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600206"/>
            <a:ext cx="73152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F18723-9167-41D7-9B8D-6463F5AC36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316AC8-BF95-41DB-ABD7-CB3586D23B2C}"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3522D6-6896-4F1B-899B-54EFA09137C0}"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769851-6DB8-4500-8E0A-4B355F4250EC}"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7F31A-5F6E-4CF4-AD8D-389C9AA8471E}"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29A6F9-79E8-4CDA-ACA1-76C6B4D376BF}"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35B431-B109-44D5-9597-02EAD40168D9}"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D5E21-1C0D-49E9-BE4E-9B4E7F67327A}"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76D44C-E29A-46F6-9371-047C47B61F44}"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8E6C58-1C8D-4BCC-9390-2A0451BD5513}"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2C9610-AD2C-48F8-B4AF-FF8A1CB0BCFD}"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336CA4-2452-4F21-ACF5-D1725E0513B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A09E5-25C8-4C44-A183-22F0DDDDB0AD}"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3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7243BD-D798-471D-849C-7DC2A9DEA8BB}"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3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7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2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A0B94A-6470-4F77-BB28-DA22326DAA7B}"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9/3/2018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9/3/2018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9/3/2018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9/3/2018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9/3/2018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FB575A-7778-4A7B-B057-76D6B63BD68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090AF0-2A09-41B2-9FB9-105A04EEBDD9}"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9/3/2018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i="1">
                <a:solidFill>
                  <a:srgbClr val="FF00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i="1">
                <a:solidFill>
                  <a:srgbClr val="FF00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i="1">
                <a:solidFill>
                  <a:srgbClr val="FF00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i="1">
                <a:solidFill>
                  <a:srgbClr val="FF00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i="1">
                <a:solidFill>
                  <a:srgbClr val="FF0000"/>
                </a:solidFill>
              </a:endParaRPr>
            </a:p>
          </p:txBody>
        </p:sp>
      </p:grpSp>
      <p:sp>
        <p:nvSpPr>
          <p:cNvPr id="271369"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71370"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lgn="ct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4D812EC0-3038-4ABB-9B59-58952851030D}" type="slidenum">
              <a:rPr lang="en-US"/>
              <a:pPr>
                <a:defRPr/>
              </a:pPr>
              <a:t>‹#›</a:t>
            </a:fld>
            <a:endParaRPr lang="en-US"/>
          </a:p>
        </p:txBody>
      </p:sp>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24013A1-2844-43C5-B5B9-A4D3C00CE23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6F59451-29A3-426B-90BA-75EC7C407A9B}"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35"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69"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355EE7D-E3D8-498D-80B8-3D0125D60F9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513304E-BD7B-447C-A16E-0A2A9C7D330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68E88E91-47B6-4D17-B851-F67B3123D3B3}"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79CD986E-0680-4C1A-BCAA-ECCBE7BFD5C4}"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80E86C-A961-44D4-9EB6-66BEF7DEA681}"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2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7B8ECBD-1401-4C8F-87CE-6B67FE633DFE}"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497D2EB-38EC-40A8-9364-9138A37D494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A84B15B-1BCC-4258-89CD-E45BB3F5C682}"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579E72B-F544-4086-8A9D-E37977C5283B}"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CBA37-7D66-41DE-B06B-6C1169CBEAF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FB575A-7778-4A7B-B057-76D6B63BD68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D591E9-4227-4C80-B757-2AA36228C3C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CD95AF-DAA1-4362-95C1-F279C23EE7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4FCCC3-1D24-4ABD-84EC-4979C990FD1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A6793C-FF03-42A2-B889-6718A1976C1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931977-92E4-451B-8F26-5D5FF1362420}"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D40BDE-071D-4FDE-9D9B-032CBCF4CE0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CCDE83-3E38-452C-A429-9D99CD9EBFC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0E1BF5-B26A-4071-8551-F7C8EBF8E8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3DC4D6-6298-4B2A-880D-D13E7316B14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9B4F95-684D-441F-92B5-F9E310D7B0F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CBA37-7D66-41DE-B06B-6C1169CBEAF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FB575A-7778-4A7B-B057-76D6B63BD68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D591E9-4227-4C80-B757-2AA36228C3C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CD95AF-DAA1-4362-95C1-F279C23EE7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4FCCC3-1D24-4ABD-84EC-4979C990FD1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79B5FC-C08A-419E-8C91-528644119FD6}"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A6793C-FF03-42A2-B889-6718A1976C1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D40BDE-071D-4FDE-9D9B-032CBCF4CE0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CCDE83-3E38-452C-A429-9D99CD9EBFC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0E1BF5-B26A-4071-8551-F7C8EBF8E8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3DC4D6-6298-4B2A-880D-D13E7316B14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9B4F95-684D-441F-92B5-F9E310D7B0F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D062A-C6E2-454F-B0AF-1AFBAAB5F6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4663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4ABA8-F1DA-4350-8295-B48B865171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4442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24C4C8-02E0-4528-A645-0206A98B8F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33169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DC8788-B525-4F66-902F-88590563B4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063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44C606-A7E7-431B-A594-008789F5647C}"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20A387-CD7C-4B6C-8D3B-9B47C582D1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67361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3EEF74-4918-4DA7-A7BE-F6A1BA28B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31742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A6F196-EE6E-416F-B59D-05FB47CBC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1186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578B65-5505-4595-92D5-7D6D0F1B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53168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FE500C-CC91-44DD-AFBD-6F6204D742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560647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ED986B-2D46-42F9-AF19-A0C974F6F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20778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04D75-035A-4B2E-80B0-6B85DBCEBE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3816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D062A-C6E2-454F-B0AF-1AFBAAB5F6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785649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4ABA8-F1DA-4350-8295-B48B865171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71201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24C4C8-02E0-4528-A645-0206A98B8F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485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5B40F3-42D7-4783-9918-BEC34CEE0651}"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DC8788-B525-4F66-902F-88590563B4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4911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20A387-CD7C-4B6C-8D3B-9B47C582D1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2561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3EEF74-4918-4DA7-A7BE-F6A1BA28B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30463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A6F196-EE6E-416F-B59D-05FB47CBC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25857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578B65-5505-4595-92D5-7D6D0F1B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16151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FE500C-CC91-44DD-AFBD-6F6204D742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0227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ED986B-2D46-42F9-AF19-A0C974F6F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04263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04D75-035A-4B2E-80B0-6B85DBCEBE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9614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307202"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307203"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9B949A82-6A3C-4E31-85C2-4E862D74151F}" type="slidenum">
              <a:rPr lang="en-US"/>
              <a:pPr>
                <a:defRPr/>
              </a:pPr>
              <a:t>‹#›</a:t>
            </a:fld>
            <a:endParaRPr lang="en-US"/>
          </a:p>
        </p:txBody>
      </p:sp>
    </p:spTree>
    <p:extLst>
      <p:ext uri="{BB962C8B-B14F-4D97-AF65-F5344CB8AC3E}">
        <p14:creationId xmlns:p14="http://schemas.microsoft.com/office/powerpoint/2010/main" val="364858771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7C9A2A-CAB2-4BF9-B4D9-39B42C5B9E03}"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71277775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A748C-0995-4763-A77F-BEBC60FA3E0D}"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6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DFAD22-7A8B-4D4A-A7F3-EBD26704469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50815839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3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6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B40E61-5E41-4C59-AEEC-F8CC797E9C4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165063693"/>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CBA9164-903E-42E2-BF78-DCB383641F1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898758629"/>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BA17F5E-362E-414C-99DC-70A48150DEAE}"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61668695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D10D82-8482-4D6F-A7DA-B7B9BF571775}"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805402908"/>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1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A19B19-5454-4893-9B4C-CA613B09A662}"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34807736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F62408-86DB-468F-B1A0-B8CC21D1A3D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671120119"/>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088365-24E9-4185-A3D8-3C3C28A392D7}"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570386077"/>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B8C24A-3B56-4F59-8404-FBC5C7B292A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217706026"/>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8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0961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8C5DBA-1C7A-44A6-BE47-CF42EFE74589}" type="slidenum">
              <a:rPr lang="en-US"/>
              <a:pPr>
                <a:defRPr/>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8404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1434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5604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0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0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90850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9001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2443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10857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1595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6738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9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9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666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038DDA-61B9-422C-841B-3A49E7EA9896}" type="slidenum">
              <a:rPr lang="en-US"/>
              <a:pPr>
                <a:defRPr/>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5" y="1708150"/>
            <a:ext cx="9147175" cy="0"/>
          </a:xfrm>
          <a:prstGeom prst="line">
            <a:avLst/>
          </a:prstGeom>
          <a:noFill/>
          <a:ln w="12700" cap="sq">
            <a:solidFill>
              <a:schemeClr val="bg2"/>
            </a:solid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124932" name="Rectangle 4"/>
          <p:cNvSpPr>
            <a:spLocks noGrp="1" noChangeArrowheads="1"/>
          </p:cNvSpPr>
          <p:nvPr>
            <p:ph type="ctrTitle" sz="quarter"/>
          </p:nvPr>
        </p:nvSpPr>
        <p:spPr>
          <a:xfrm>
            <a:off x="2743241" y="427038"/>
            <a:ext cx="6399213" cy="1524000"/>
          </a:xfrm>
        </p:spPr>
        <p:txBody>
          <a:bodyPr anchor="b"/>
          <a:lstStyle>
            <a:lvl1pPr>
              <a:lnSpc>
                <a:spcPct val="80000"/>
              </a:lnSpc>
              <a:defRPr sz="6600"/>
            </a:lvl1pPr>
          </a:lstStyle>
          <a:p>
            <a:r>
              <a:rPr lang="en-US"/>
              <a:t>Click to edit Master title style</a:t>
            </a:r>
          </a:p>
        </p:txBody>
      </p:sp>
      <p:sp>
        <p:nvSpPr>
          <p:cNvPr id="124933"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8" name="Rectangle 8"/>
          <p:cNvSpPr>
            <a:spLocks noGrp="1" noChangeArrowheads="1"/>
          </p:cNvSpPr>
          <p:nvPr>
            <p:ph type="sldNum" sz="quarter" idx="12"/>
          </p:nvPr>
        </p:nvSpPr>
        <p:spPr/>
        <p:txBody>
          <a:bodyPr/>
          <a:lstStyle>
            <a:lvl1pPr>
              <a:defRPr/>
            </a:lvl1pPr>
          </a:lstStyle>
          <a:p>
            <a:pPr>
              <a:defRPr/>
            </a:pPr>
            <a:fld id="{2E8B480E-BC3F-44BA-89F3-418990CA09D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258479533"/>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D9E4DF7D-62B5-4666-8AAE-7C6D0BC810F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694440526"/>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BAC4B75F-40EB-43FE-879E-EC53BF0FF84A}"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09238970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1915D727-D69C-46CF-809F-AE8265E84C62}"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752451481"/>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A2476467-F1B1-408F-8C4A-3DE2F4C4CE7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01587438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D4AFB6A8-1561-44FB-AFA3-A2FA3485D6DB}"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70692053"/>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4" name="Rectangle 7"/>
          <p:cNvSpPr>
            <a:spLocks noGrp="1" noChangeArrowheads="1"/>
          </p:cNvSpPr>
          <p:nvPr>
            <p:ph type="sldNum" sz="quarter" idx="12"/>
          </p:nvPr>
        </p:nvSpPr>
        <p:spPr/>
        <p:txBody>
          <a:bodyPr/>
          <a:lstStyle>
            <a:lvl1pPr>
              <a:defRPr/>
            </a:lvl1pPr>
          </a:lstStyle>
          <a:p>
            <a:pPr>
              <a:defRPr/>
            </a:pPr>
            <a:fld id="{84E35398-C0C5-4287-943D-BE33A318FB57}"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70297435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4B913076-D2FA-4523-B661-C6C6AE1E47B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554489089"/>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A7216E74-A6C6-4E4A-9F1E-90778E7FB56E}"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63368624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71245B3E-CCE7-4ED3-8ABA-F6883342E9E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20108402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62581D-7F32-4CE3-86D6-720F6CA239AC}" type="slidenum">
              <a:rPr lang="en-US"/>
              <a:pPr>
                <a:defRPr/>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5A562312-F919-4974-A243-5FE22B573AAB}"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89369311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952399236"/>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2556614937"/>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6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126551337"/>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34"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6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2593082688"/>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4148603865"/>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217674040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5131642"/>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1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2334756621"/>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18951015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D591E9-4227-4C80-B757-2AA36228C3C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575103-CA42-4A05-B428-5E038E314A5F}" type="slidenum">
              <a:rPr lang="en-US"/>
              <a:pPr>
                <a:defRPr/>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869170120"/>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102995367"/>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253936569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3152570179"/>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3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16728675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6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9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25402851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333159054"/>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2336985686"/>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2270671822"/>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8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293446939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6B7701-220D-46EA-8BED-7C7261A5E644}" type="slidenum">
              <a:rPr lang="en-US"/>
              <a:pPr>
                <a:defRPr/>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417876379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3495198037"/>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2778788592"/>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EBEE0D-5B42-4F4B-A0AC-F040477C0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80998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DB892E-0907-49E7-9910-1F6FCED36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49256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CB148F-9BC7-4835-97F2-E11CA43CA5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748690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C96A00-307F-4720-B660-454B3F6F70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582431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0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0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F17B0B-84BF-4C52-8157-345FBEC30C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66180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EFDC48-B62E-4DFB-AD47-5063EFB6D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49906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1B8499-6545-450A-982E-A05BFB2D4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482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8A3F4D-AD4C-467B-A62D-F8134F845858}" type="slidenum">
              <a:rPr lang="en-US"/>
              <a:pPr>
                <a:defRPr/>
              </a:pPr>
              <a:t>‹#›</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4BCF17-5D7A-4EFB-8F22-2CF2B7E5DC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01105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CFDCDB-300B-4C97-8151-D37FAAF71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94375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1B0F8F-4FBE-4E30-AE76-2E1744594D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37192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1E7AD0-3402-4847-9544-E32CF60AD8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7078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33530-D7C2-4C01-A058-369DB0370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368417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5213B-07E7-4E2D-8753-5C245F749F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681346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AC3619-049B-4296-A488-8E3DBD3AC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66665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AABF6B-21C6-4850-89A0-8D7EFCE359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74462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0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0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EDD8E-680B-4F54-B49B-0EB65DF82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279299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5AB873-3BFA-4E97-86E1-134A12F278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2756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07AF93-11C5-4DA2-B334-89ADB844A4E7}" type="slidenum">
              <a:rPr lang="en-US"/>
              <a:pPr>
                <a:defRPr/>
              </a:pPr>
              <a:t>‹#›</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9288E5-86E9-432C-82CD-FE319F61F6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40661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60E68E-E4AA-432A-8746-33F163C8BB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93589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E2410-5B7E-4966-AF2D-F66C9370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937414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9660C4-C17F-41E2-A636-CB4115617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5660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DDC267-C92B-4E22-9BF4-333F07A1D1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601659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E50B0A0-0606-4F58-955F-CC44201B98A6}" type="datetimeFigureOut">
              <a:rPr lang="en-US">
                <a:solidFill>
                  <a:prstClr val="black">
                    <a:tint val="75000"/>
                  </a:prstClr>
                </a:solidFill>
              </a:rPr>
              <a:pPr>
                <a:defRPr/>
              </a:pPr>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82F7FF-DB22-40B0-A1F6-7A38351E37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090762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10A43B-4334-4108-AB18-594EB33901C4}" type="datetimeFigureOut">
              <a:rPr lang="en-US">
                <a:solidFill>
                  <a:prstClr val="black">
                    <a:tint val="75000"/>
                  </a:prstClr>
                </a:solidFill>
              </a:rPr>
              <a:pPr>
                <a:defRPr/>
              </a:pPr>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3B2E99-7D06-4CE5-834A-953B4AB38E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254216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A77AB83-88CF-48B5-B1FE-420B84E8413A}" type="datetimeFigureOut">
              <a:rPr lang="en-US">
                <a:solidFill>
                  <a:prstClr val="black">
                    <a:tint val="75000"/>
                  </a:prstClr>
                </a:solidFill>
              </a:rPr>
              <a:pPr>
                <a:defRPr/>
              </a:pPr>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CA7921-F3FE-4EB3-A9B1-F1BF951B89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119791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4C0100F-B200-4F19-A4AD-B3D27A0002D1}" type="datetimeFigureOut">
              <a:rPr lang="en-US">
                <a:solidFill>
                  <a:prstClr val="black">
                    <a:tint val="75000"/>
                  </a:prstClr>
                </a:solidFill>
              </a:rPr>
              <a:pPr>
                <a:defRPr/>
              </a:pPr>
              <a:t>9/3/2018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0678042-E6D8-48C0-8FD0-33348A0620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456444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F954D99-A156-425B-A5B0-5E927BFAE9AA}" type="datetimeFigureOut">
              <a:rPr lang="en-US">
                <a:solidFill>
                  <a:prstClr val="black">
                    <a:tint val="75000"/>
                  </a:prstClr>
                </a:solidFill>
              </a:rPr>
              <a:pPr>
                <a:defRPr/>
              </a:pPr>
              <a:t>9/3/2018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6662CD-C2E6-41CD-BD91-69798F56B3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4930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D53A564-65E3-49FC-AD44-BB948A2F0793}" type="datetimeFigureOut">
              <a:rPr lang="en-US">
                <a:solidFill>
                  <a:prstClr val="black">
                    <a:tint val="75000"/>
                  </a:prstClr>
                </a:solidFill>
              </a:rPr>
              <a:pPr>
                <a:defRPr/>
              </a:pPr>
              <a:t>9/3/2018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8E3982B-ED78-4F18-B234-871DE7B607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245452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812662-CB44-4005-8DC0-2F9B000F2F71}" type="datetimeFigureOut">
              <a:rPr lang="en-US">
                <a:solidFill>
                  <a:prstClr val="black">
                    <a:tint val="75000"/>
                  </a:prstClr>
                </a:solidFill>
              </a:rPr>
              <a:pPr>
                <a:defRPr/>
              </a:pPr>
              <a:t>9/3/2018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DDF485-61B9-45B1-8893-241C041AA1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663660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11680E-2688-425B-967D-5B18AD681D62}" type="datetimeFigureOut">
              <a:rPr lang="en-US">
                <a:solidFill>
                  <a:prstClr val="black">
                    <a:tint val="75000"/>
                  </a:prstClr>
                </a:solidFill>
              </a:rPr>
              <a:pPr>
                <a:defRPr/>
              </a:pPr>
              <a:t>9/3/2018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FDF7AC3-35F9-4F39-B153-6A95C256B6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46911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668B76-6161-4EFB-ADC6-AAE714A68108}" type="datetimeFigureOut">
              <a:rPr lang="en-US">
                <a:solidFill>
                  <a:prstClr val="black">
                    <a:tint val="75000"/>
                  </a:prstClr>
                </a:solidFill>
              </a:rPr>
              <a:pPr>
                <a:defRPr/>
              </a:pPr>
              <a:t>9/3/2018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40708C-A1C5-4458-8C1E-34E7EBAA2B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458200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30DF09-760B-4FE6-99F8-198D7DB4D09C}" type="datetimeFigureOut">
              <a:rPr lang="en-US">
                <a:solidFill>
                  <a:prstClr val="black">
                    <a:tint val="75000"/>
                  </a:prstClr>
                </a:solidFill>
              </a:rPr>
              <a:pPr>
                <a:defRPr/>
              </a:pPr>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4EAE6D-C5C7-4CFA-A72B-89BBDEB968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31561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8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8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3B765C-7455-4B74-BFFA-76322ABA3883}" type="datetimeFigureOut">
              <a:rPr lang="en-US">
                <a:solidFill>
                  <a:prstClr val="black">
                    <a:tint val="75000"/>
                  </a:prstClr>
                </a:solidFill>
              </a:rPr>
              <a:pPr>
                <a:defRPr/>
              </a:pPr>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38CC6F-A6B0-4279-8CAD-3C2340FE54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014194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4FC2A5-925A-4CDF-BB76-73FD6D039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59571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5A96-83B8-4EA4-A224-22AFA8C37B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51854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DD981-91DD-4A34-9B78-CCCB3A682D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72356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B1E4A-C119-4472-9C3E-827361D732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7373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F1213F-D19F-4312-91E7-28FBA3F2A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125903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F826AF0-D248-42B7-B035-0277ED394D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593257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FA10A0-E46A-4E86-B4D1-114EA54313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044830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91E56-850C-44E9-960A-82CAAA3D68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672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D477F-23BF-463B-A3E4-5575153AD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4214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42B0A6-BD4E-488C-A82D-D570DF624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95747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3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68DE9D-3594-4076-9151-D03962AD63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450254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565375-3E5E-43C6-B8BD-B1CC50AA4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03195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86814-9740-4E17-8FB8-1F9F43FC9A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33026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82DEE-8362-4BAB-B351-82615B212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3349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85BD2E-C232-46BE-BBE1-F60D3856C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888762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07362A-1358-47C7-9BAA-8B4DFE4DEC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84662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62393A-B030-47AF-9C40-5D48BEF6F1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824988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342A65-B466-4A04-96F6-39DEB207F6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27828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099E49-0D62-4B5A-A109-6AE03BCACF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8856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E6ADEB-1665-49CE-A335-96EC169C62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964084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2683C6-61D8-437A-A911-249A8AB088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4865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6" y="274649"/>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686077-584D-4F49-ACCE-7FC3EC74B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63099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93546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6357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87344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0421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44882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15051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149661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898657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55047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874771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57570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514"/>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1540751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89937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31771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04362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92033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4353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34468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996671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054596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5628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52"/>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652"/>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676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47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166077041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29071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2208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27629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198163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09103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58155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29997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49444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193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CD95AF-DAA1-4362-95C1-F279C23EE7EC}"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6"/>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616"/>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85979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943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714"/>
            <a:ext cx="6021387" cy="5894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5030" y="1598613"/>
            <a:ext cx="4037013"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984379-1387-4629-AD70-6B7ECB8163D0}"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7BBEB3-B192-421C-9FED-0867FAF8DF86}"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762145-AF3B-4DA8-AD63-DF70C33362BF}"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4AD60E-85E7-415B-95B7-45EDA558D00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4FCCC3-1D24-4ABD-84EC-4979C990FD17}"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B95465-DDE9-4810-9FF2-506BD32661F9}"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81CA90-EE67-4F6E-8D07-68E325B86B7F}"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4BF6CC-5383-4BC2-BBF1-791BB8EB8D17}"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FC6A11-386F-4E6B-A00B-A318A26510FC}"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810199-28C4-4187-B0B5-191345290754}"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0E66A-34AC-40D2-AE32-E5358B025905}"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CF8125-72F0-47F8-A640-6BCA999818B8}"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FD4292-2F83-4CC9-8061-10A468848ED9}"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8EDD48-98B5-4D05-B37E-F182CC905CD6}"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1EE46D-77E7-4719-A034-E28D336FCE3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A6793C-FF03-42A2-B889-6718A1976C16}"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0B75FA-B1B0-478D-9C2C-062B02D170E8}"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57D7A2-0C3D-4422-9A37-C5C86CD9EC1F}"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D41892-FB56-4B96-839A-AC13CD6A3F23}"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675B61-3A96-49F9-91A8-958A7BD7B470}"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6A7A34-C741-4B1B-8A97-2491976FF6CF}"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2BCA5F-A75D-4D30-B9AB-9D2168CDEDDE}"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83EC7B-DB8E-4B87-A322-6AA8FE66753C}"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88F753-A027-4DA7-92D7-097362253B07}"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14DB42-D032-430D-8C0D-B0D279D7169F}"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097B83-08A7-489B-BA48-E711DF9F34A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D40BDE-071D-4FDE-9D9B-032CBCF4CE0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651283-A604-4466-AA28-E3C9AAAEB75D}"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DE311C-B5B4-44E7-980D-2FF5032C205F}"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8A2667-9B70-4A16-90CA-2FCACD6F889D}"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A6340E-3C6E-4E3D-ADAC-28FF739EAA44}"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5CF95B-9F52-4DF5-A78F-54F16736E7DF}"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979E65-6F9E-4F07-BAC1-7A590C1E74BF}"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338574-559D-4A55-BE5D-80A8596058EA}"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9BD00-736B-40B6-B1D8-96886DA73F13}"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043F89-4D52-41C4-8B76-7FFE376C979E}"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9438C3-3755-4E74-BF35-4D0AA5A4347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CCDE83-3E38-452C-A429-9D99CD9EBFC2}"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32031-E206-4FF8-852C-2E90A5F071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DE3087-7EE8-4648-853C-6D984EA2C4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86430-25D8-4858-95E9-F74A1B4A91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1A1B9-DA87-4C81-94F9-6EC1636F209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3EBB8A-6509-4A0E-A1C5-C027250040A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12915-C1EA-4D1F-AF2E-F4C5D9CE57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D24142-1C36-4056-A033-CEC9677307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2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05861-648D-4139-9926-3C097F6DE9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253A91-35FC-4BB2-B952-24837B713B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00BD1-7064-4E9E-9B45-E3AAD07E37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0E1BF5-B26A-4071-8551-F7C8EBF8E89D}"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39" y="274715"/>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6F3B9-F8ED-43CD-BE6C-786C9813CF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EDEA93-0105-477F-952B-229C508E44E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D65552-A585-4E52-B5F3-6A39CC4A649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0A70F3-9EA0-41BF-A518-6017F00D081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E1437B-3AEA-45EC-AB4D-F68C395A0D5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C01FE1-DA58-4226-B756-83F8C038290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A6DDBA-209B-4F62-94C8-D439002452D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44CB9E-F2ED-4984-B494-E51D663750B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BB3CEF-5CD3-4E3C-81CC-36D9E68E0CB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F4C026-3899-4FB2-BBCD-56738B9DBF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3.pn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1.pn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3.pn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5.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3.pn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3.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1.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2.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3.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4.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5.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6.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90FDF0-C2DA-4EF3-8772-9EA4D6AADF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5293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25293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spcBef>
                <a:spcPct val="20000"/>
              </a:spcBef>
              <a:defRPr/>
            </a:pPr>
            <a:endParaRPr lang="en-US" sz="3200">
              <a:solidFill>
                <a:srgbClr val="003300"/>
              </a:solidFill>
              <a:latin typeface="Verdana" pitchFamily="34" charset="0"/>
            </a:endParaRPr>
          </a:p>
        </p:txBody>
      </p:sp>
      <p:sp>
        <p:nvSpPr>
          <p:cNvPr id="25293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25293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25293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25293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25293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293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lvl1pPr>
          </a:lstStyle>
          <a:p>
            <a:pPr>
              <a:defRPr/>
            </a:pPr>
            <a:endParaRPr lang="en-US">
              <a:solidFill>
                <a:srgbClr val="003300"/>
              </a:solidFill>
              <a:latin typeface="Verdana" pitchFamily="34" charset="0"/>
            </a:endParaRPr>
          </a:p>
        </p:txBody>
      </p:sp>
      <p:sp>
        <p:nvSpPr>
          <p:cNvPr id="25293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pPr algn="ctr">
              <a:defRPr/>
            </a:pPr>
            <a:endParaRPr lang="en-US">
              <a:solidFill>
                <a:srgbClr val="003300"/>
              </a:solidFill>
              <a:latin typeface="Verdana" pitchFamily="34" charset="0"/>
            </a:endParaRPr>
          </a:p>
        </p:txBody>
      </p:sp>
      <p:sp>
        <p:nvSpPr>
          <p:cNvPr id="25294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B0142987-C064-45A3-B920-988788DD0447}"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a:defRPr/>
            </a:pPr>
            <a:fld id="{0F60B05A-8A16-494C-9CA8-394F783BFA1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ACDB019-4D34-47C6-A3C8-D651B895FD16}"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aseline="3000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a:defRPr/>
            </a:pPr>
            <a:endParaRPr lang="en-US" baseline="3000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BE1205C-4669-4199-87DA-5B3144CF62D7}" type="slidenum">
              <a:rPr lang="en-US" baseline="30000"/>
              <a:pPr>
                <a:defRPr/>
              </a:pPr>
              <a:t>‹#›</a:t>
            </a:fld>
            <a:endParaRPr lang="en-US" baseline="30000"/>
          </a:p>
        </p:txBody>
      </p:sp>
    </p:spTree>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DAF1876-A19F-411E-9038-8D1FC0F263C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 id="2147484800" r:id="rId12"/>
    <p:sldLayoutId id="214748480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24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4D140C40-495B-426C-BB5A-2A4A0A841D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23"/>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9/3/2018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70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i="1">
              <a:solidFill>
                <a:srgbClr val="FF0000"/>
              </a:solidFill>
            </a:endParaRPr>
          </a:p>
        </p:txBody>
      </p:sp>
      <p:sp>
        <p:nvSpPr>
          <p:cNvPr id="270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270340"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i="1">
              <a:solidFill>
                <a:srgbClr val="FF0000"/>
              </a:solidFill>
            </a:endParaRPr>
          </a:p>
        </p:txBody>
      </p:sp>
      <p:sp>
        <p:nvSpPr>
          <p:cNvPr id="270341"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i="1">
              <a:solidFill>
                <a:srgbClr val="FF0000"/>
              </a:solidFill>
            </a:endParaRPr>
          </a:p>
        </p:txBody>
      </p:sp>
      <p:sp>
        <p:nvSpPr>
          <p:cNvPr id="270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i="1">
              <a:solidFill>
                <a:srgbClr val="FF0000"/>
              </a:solidFill>
            </a:endParaRPr>
          </a:p>
        </p:txBody>
      </p:sp>
      <p:sp>
        <p:nvSpPr>
          <p:cNvPr id="270343"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i="1">
              <a:solidFill>
                <a:srgbClr val="FF0000"/>
              </a:solidFill>
            </a:endParaRPr>
          </a:p>
        </p:txBody>
      </p:sp>
      <p:sp>
        <p:nvSpPr>
          <p:cNvPr id="270344"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0346"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i="0">
                <a:solidFill>
                  <a:schemeClr val="tx1"/>
                </a:solidFill>
                <a:latin typeface="+mn-lt"/>
              </a:defRPr>
            </a:lvl1pPr>
          </a:lstStyle>
          <a:p>
            <a:pPr>
              <a:defRPr/>
            </a:pPr>
            <a:endParaRPr lang="en-US">
              <a:solidFill>
                <a:srgbClr val="003300"/>
              </a:solidFill>
            </a:endParaRPr>
          </a:p>
        </p:txBody>
      </p:sp>
      <p:sp>
        <p:nvSpPr>
          <p:cNvPr id="270347"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kumimoji="0" sz="1400" i="0">
                <a:solidFill>
                  <a:schemeClr val="tx1"/>
                </a:solidFill>
                <a:latin typeface="+mn-lt"/>
              </a:defRPr>
            </a:lvl1pPr>
          </a:lstStyle>
          <a:p>
            <a:pPr algn="ctr">
              <a:defRPr/>
            </a:pPr>
            <a:endParaRPr lang="en-US">
              <a:solidFill>
                <a:srgbClr val="003300"/>
              </a:solidFill>
            </a:endParaRPr>
          </a:p>
        </p:txBody>
      </p:sp>
      <p:sp>
        <p:nvSpPr>
          <p:cNvPr id="270348"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i="0">
                <a:solidFill>
                  <a:schemeClr val="tx1"/>
                </a:solidFill>
                <a:latin typeface="+mn-lt"/>
              </a:defRPr>
            </a:lvl1pPr>
          </a:lstStyle>
          <a:p>
            <a:pPr>
              <a:defRPr/>
            </a:pPr>
            <a:fld id="{D408367B-32BC-4F86-800A-A86824D5E997}"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267DBD76-33B8-4A3A-97BF-4A66A7AF55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90FDF0-C2DA-4EF3-8772-9EA4D6AADFE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90FDF0-C2DA-4EF3-8772-9EA4D6AADFE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baseline="30000">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lgn="ctr">
              <a:defRPr/>
            </a:pPr>
            <a:endParaRPr lang="en-US" baseline="30000">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B099FC82-270E-4C2C-959D-1FC4059FCF29}" type="slidenum">
              <a:rPr lang="en-US" baseline="30000">
                <a:solidFill>
                  <a:srgbClr val="000000"/>
                </a:solidFill>
              </a:rPr>
              <a:pPr>
                <a:defRPr/>
              </a:pPr>
              <a:t>‹#›</a:t>
            </a:fld>
            <a:endParaRPr lang="en-US" baseline="30000">
              <a:solidFill>
                <a:srgbClr val="000000"/>
              </a:solidFill>
            </a:endParaRPr>
          </a:p>
        </p:txBody>
      </p:sp>
    </p:spTree>
    <p:extLst>
      <p:ext uri="{BB962C8B-B14F-4D97-AF65-F5344CB8AC3E}">
        <p14:creationId xmlns:p14="http://schemas.microsoft.com/office/powerpoint/2010/main" val="266293774"/>
      </p:ext>
    </p:extLst>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baseline="30000">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lgn="ctr">
              <a:defRPr/>
            </a:pPr>
            <a:endParaRPr lang="en-US" baseline="30000">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B099FC82-270E-4C2C-959D-1FC4059FCF29}" type="slidenum">
              <a:rPr lang="en-US" baseline="30000">
                <a:solidFill>
                  <a:srgbClr val="000000"/>
                </a:solidFill>
              </a:rPr>
              <a:pPr>
                <a:defRPr/>
              </a:pPr>
              <a:t>‹#›</a:t>
            </a:fld>
            <a:endParaRPr lang="en-US" baseline="30000">
              <a:solidFill>
                <a:srgbClr val="000000"/>
              </a:solidFill>
            </a:endParaRPr>
          </a:p>
        </p:txBody>
      </p:sp>
    </p:spTree>
    <p:extLst>
      <p:ext uri="{BB962C8B-B14F-4D97-AF65-F5344CB8AC3E}">
        <p14:creationId xmlns:p14="http://schemas.microsoft.com/office/powerpoint/2010/main" val="991572833"/>
      </p:ext>
    </p:extLst>
  </p:cSld>
  <p:clrMap bg1="lt1" tx1="dk1" bg2="lt2" tx2="dk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6180"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defRPr>
            </a:lvl1pPr>
          </a:lstStyle>
          <a:p>
            <a:pPr>
              <a:defRPr/>
            </a:pPr>
            <a:endParaRPr lang="en-US">
              <a:solidFill>
                <a:srgbClr val="5E574E"/>
              </a:solidFill>
            </a:endParaRPr>
          </a:p>
        </p:txBody>
      </p:sp>
      <p:sp>
        <p:nvSpPr>
          <p:cNvPr id="306181"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defRPr>
            </a:lvl1pPr>
          </a:lstStyle>
          <a:p>
            <a:pPr>
              <a:defRPr/>
            </a:pPr>
            <a:endParaRPr lang="en-US">
              <a:solidFill>
                <a:srgbClr val="5E574E"/>
              </a:solidFill>
            </a:endParaRPr>
          </a:p>
        </p:txBody>
      </p:sp>
      <p:sp>
        <p:nvSpPr>
          <p:cNvPr id="306182"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defRPr>
            </a:lvl1pPr>
          </a:lstStyle>
          <a:p>
            <a:pPr>
              <a:defRPr/>
            </a:pPr>
            <a:fld id="{C6753CBE-FBD0-437F-BE24-0703D52F95C0}" type="slidenum">
              <a:rPr lang="en-US">
                <a:solidFill>
                  <a:srgbClr val="5E574E"/>
                </a:solidFill>
              </a:rPr>
              <a:pPr>
                <a:defRPr/>
              </a:pPr>
              <a:t>‹#›</a:t>
            </a:fld>
            <a:endParaRPr lang="en-US">
              <a:solidFill>
                <a:srgbClr val="5E574E"/>
              </a:solidFill>
            </a:endParaRPr>
          </a:p>
        </p:txBody>
      </p:sp>
      <p:pic>
        <p:nvPicPr>
          <p:cNvPr id="1331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15"/>
            <a:ext cx="8229600" cy="384175"/>
          </a:xfrm>
          <a:prstGeom prst="rect">
            <a:avLst/>
          </a:prstGeom>
          <a:noFill/>
          <a:ln w="9525">
            <a:noFill/>
            <a:miter lim="800000"/>
            <a:headEnd/>
            <a:tailEnd/>
          </a:ln>
        </p:spPr>
      </p:pic>
    </p:spTree>
    <p:extLst>
      <p:ext uri="{BB962C8B-B14F-4D97-AF65-F5344CB8AC3E}">
        <p14:creationId xmlns:p14="http://schemas.microsoft.com/office/powerpoint/2010/main" val="3138696151"/>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313590"/>
      </p:ext>
    </p:extLst>
  </p:cSld>
  <p:clrMap bg1="lt1" tx1="dk1" bg2="lt2" tx2="dk2" accent1="accent1" accent2="accent2" accent3="accent3" accent4="accent4" accent5="accent5" accent6="accent6" hlink="hlink" folHlink="folHlink"/>
  <p:sldLayoutIdLst>
    <p:sldLayoutId id="2147485151" r:id="rId1"/>
    <p:sldLayoutId id="2147485152" r:id="rId2"/>
    <p:sldLayoutId id="2147485153" r:id="rId3"/>
    <p:sldLayoutId id="2147485154" r:id="rId4"/>
    <p:sldLayoutId id="2147485155" r:id="rId5"/>
    <p:sldLayoutId id="2147485156" r:id="rId6"/>
    <p:sldLayoutId id="2147485157" r:id="rId7"/>
    <p:sldLayoutId id="2147485158" r:id="rId8"/>
    <p:sldLayoutId id="2147485159" r:id="rId9"/>
    <p:sldLayoutId id="2147485160" r:id="rId10"/>
    <p:sldLayoutId id="21474851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12390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3075"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eaLnBrk="0" hangingPunct="0">
              <a:defRPr/>
            </a:pPr>
            <a:endParaRPr kumimoji="1" lang="en-US">
              <a:solidFill>
                <a:srgbClr val="800000"/>
              </a:solidFill>
            </a:endParaRPr>
          </a:p>
        </p:txBody>
      </p:sp>
      <p:sp>
        <p:nvSpPr>
          <p:cNvPr id="12391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eaLnBrk="0" hangingPunct="0">
              <a:defRPr/>
            </a:pPr>
            <a:endParaRPr kumimoji="1" lang="en-US">
              <a:solidFill>
                <a:srgbClr val="800000"/>
              </a:solidFill>
            </a:endParaRPr>
          </a:p>
        </p:txBody>
      </p:sp>
      <p:sp>
        <p:nvSpPr>
          <p:cNvPr id="12391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eaLnBrk="0" hangingPunct="0">
              <a:defRPr/>
            </a:pPr>
            <a:fld id="{E556C98A-6103-4B60-86C6-3AA93CD92E0E}" type="slidenum">
              <a:rPr kumimoji="1" lang="en-US">
                <a:solidFill>
                  <a:srgbClr val="800000"/>
                </a:solidFill>
              </a:rPr>
              <a:pPr eaLnBrk="0" hangingPunct="0">
                <a:defRPr/>
              </a:pPr>
              <a:t>‹#›</a:t>
            </a:fld>
            <a:endParaRPr kumimoji="1" lang="en-US">
              <a:solidFill>
                <a:srgbClr val="800000"/>
              </a:solidFill>
            </a:endParaRPr>
          </a:p>
        </p:txBody>
      </p:sp>
    </p:spTree>
    <p:extLst>
      <p:ext uri="{BB962C8B-B14F-4D97-AF65-F5344CB8AC3E}">
        <p14:creationId xmlns:p14="http://schemas.microsoft.com/office/powerpoint/2010/main" val="90792575"/>
      </p:ext>
    </p:extLst>
  </p:cSld>
  <p:clrMap bg1="dk2" tx1="lt1" bg2="dk1" tx2="lt2" accent1="accent1" accent2="accent2" accent3="accent3" accent4="accent4" accent5="accent5" accent6="accent6" hlink="hlink" folHlink="folHlink"/>
  <p:sldLayoutIdLst>
    <p:sldLayoutId id="2147485175" r:id="rId1"/>
    <p:sldLayoutId id="2147485176" r:id="rId2"/>
    <p:sldLayoutId id="2147485177" r:id="rId3"/>
    <p:sldLayoutId id="2147485178" r:id="rId4"/>
    <p:sldLayoutId id="2147485179" r:id="rId5"/>
    <p:sldLayoutId id="2147485180" r:id="rId6"/>
    <p:sldLayoutId id="2147485181" r:id="rId7"/>
    <p:sldLayoutId id="2147485182" r:id="rId8"/>
    <p:sldLayoutId id="2147485183" r:id="rId9"/>
    <p:sldLayoutId id="2147485184" r:id="rId10"/>
    <p:sldLayoutId id="2147485185" r:id="rId11"/>
  </p:sldLayoutIdLst>
  <p:transition/>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19"/>
            <a:ext cx="8229600" cy="384175"/>
          </a:xfrm>
          <a:prstGeom prst="rect">
            <a:avLst/>
          </a:prstGeom>
          <a:noFill/>
          <a:ln w="9525">
            <a:noFill/>
            <a:miter lim="800000"/>
            <a:headEnd/>
            <a:tailEnd/>
          </a:ln>
        </p:spPr>
      </p:pic>
    </p:spTree>
    <p:extLst>
      <p:ext uri="{BB962C8B-B14F-4D97-AF65-F5344CB8AC3E}">
        <p14:creationId xmlns:p14="http://schemas.microsoft.com/office/powerpoint/2010/main" val="69937743"/>
      </p:ext>
    </p:extLst>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83"/>
            <a:ext cx="8229600" cy="384175"/>
          </a:xfrm>
          <a:prstGeom prst="rect">
            <a:avLst/>
          </a:prstGeom>
          <a:noFill/>
          <a:ln w="9525">
            <a:noFill/>
            <a:miter lim="800000"/>
            <a:headEnd/>
            <a:tailEnd/>
          </a:ln>
        </p:spPr>
      </p:pic>
    </p:spTree>
    <p:extLst>
      <p:ext uri="{BB962C8B-B14F-4D97-AF65-F5344CB8AC3E}">
        <p14:creationId xmlns:p14="http://schemas.microsoft.com/office/powerpoint/2010/main" val="1352352894"/>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93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693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693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512EEBB-209C-475F-9CBC-F8C37093E2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625879"/>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B4EDAC0A-1BF6-4125-BCAE-AB110E5FED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4D0BB960-CEAE-4B17-B79E-E591B70783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9401405"/>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96"/>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171280B-FA7B-4EB7-B524-013C2187017C}" type="datetimeFigureOut">
              <a:rPr lang="en-US">
                <a:solidFill>
                  <a:prstClr val="black">
                    <a:tint val="75000"/>
                  </a:prstClr>
                </a:solidFill>
              </a:rPr>
              <a:pPr>
                <a:defRPr/>
              </a:pPr>
              <a:t>9/3/2018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9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96"/>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C63A90D-49C3-4239-9967-E72195E9EF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11239666"/>
      </p:ext>
    </p:extLst>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baseline="300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solidFill>
                  <a:schemeClr val="tx1"/>
                </a:solidFill>
                <a:latin typeface="+mn-lt"/>
              </a:defRPr>
            </a:lvl1pPr>
          </a:lstStyle>
          <a:p>
            <a:pPr>
              <a:defRPr/>
            </a:pPr>
            <a:fld id="{4EAA8973-A7C6-43B8-91E3-A100D3EC74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858550"/>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ACDB019-4D34-47C6-A3C8-D651B895FD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301887"/>
      </p:ext>
    </p:extLst>
  </p:cSld>
  <p:clrMap bg1="lt1" tx1="dk1" bg2="lt2" tx2="dk2" accent1="accent1" accent2="accent2" accent3="accent3" accent4="accent4" accent5="accent5" accent6="accent6" hlink="hlink" folHlink="folHlink"/>
  <p:sldLayoutIdLst>
    <p:sldLayoutId id="2147485259"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873481"/>
      </p:ext>
    </p:extLst>
  </p:cSld>
  <p:clrMap bg1="lt1" tx1="dk1" bg2="lt2" tx2="dk2" accent1="accent1" accent2="accent2" accent3="accent3" accent4="accent4" accent5="accent5" accent6="accent6" hlink="hlink" folHlink="folHlink"/>
  <p:sldLayoutIdLst>
    <p:sldLayoutId id="2147485271" r:id="rId1"/>
    <p:sldLayoutId id="2147485272" r:id="rId2"/>
    <p:sldLayoutId id="2147485273" r:id="rId3"/>
    <p:sldLayoutId id="2147485274" r:id="rId4"/>
    <p:sldLayoutId id="2147485275" r:id="rId5"/>
    <p:sldLayoutId id="2147485276" r:id="rId6"/>
    <p:sldLayoutId id="2147485277" r:id="rId7"/>
    <p:sldLayoutId id="2147485278" r:id="rId8"/>
    <p:sldLayoutId id="2147485279" r:id="rId9"/>
    <p:sldLayoutId id="2147485280" r:id="rId10"/>
    <p:sldLayoutId id="21474852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64"/>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64"/>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95"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914"/>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714"/>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95"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3281975238"/>
      </p:ext>
    </p:extLst>
  </p:cSld>
  <p:clrMap bg1="lt1" tx1="dk1" bg2="lt2" tx2="dk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2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2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77"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87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77"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2427149938"/>
      </p:ext>
    </p:extLst>
  </p:cSld>
  <p:clrMap bg1="lt1" tx1="dk1" bg2="lt2" tx2="dk2" accent1="accent1" accent2="accent2" accent3="accent3" accent4="accent4" accent5="accent5" accent6="accent6" hlink="hlink" folHlink="folHlink"/>
  <p:sldLayoutIdLst>
    <p:sldLayoutId id="2147485295" r:id="rId1"/>
    <p:sldLayoutId id="2147485296" r:id="rId2"/>
    <p:sldLayoutId id="2147485297" r:id="rId3"/>
    <p:sldLayoutId id="2147485298" r:id="rId4"/>
    <p:sldLayoutId id="2147485299" r:id="rId5"/>
    <p:sldLayoutId id="2147485300" r:id="rId6"/>
    <p:sldLayoutId id="2147485301" r:id="rId7"/>
    <p:sldLayoutId id="2147485302" r:id="rId8"/>
    <p:sldLayoutId id="2147485303" r:id="rId9"/>
    <p:sldLayoutId id="2147485304" r:id="rId10"/>
    <p:sldLayoutId id="2147485305"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7B56306-8A8B-47F4-87D0-5965E2D6C1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909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E9EAE8B-77E9-4B3A-AFCD-5A63819247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3C42CE36-AA1D-4C8C-B611-58A1FDB019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kumimoji="1" lang="en-US" i="1">
              <a:solidFill>
                <a:srgbClr val="000000"/>
              </a:solidFill>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kumimoji="1" lang="en-US" i="1">
              <a:solidFill>
                <a:srgbClr val="000000"/>
              </a:solidFill>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34F8460-D1C9-4013-8BAC-EECAF710881F}" type="slidenum">
              <a:rPr kumimoji="1" lang="en-US" i="1">
                <a:solidFill>
                  <a:srgbClr val="000000"/>
                </a:solidFill>
              </a:rPr>
              <a:pPr>
                <a:defRPr/>
              </a:pPr>
              <a:t>‹#›</a:t>
            </a:fld>
            <a:endParaRPr kumimoji="1" lang="en-US" i="1">
              <a:solidFill>
                <a:srgbClr val="000000"/>
              </a:solidFill>
            </a:endParaRPr>
          </a:p>
        </p:txBody>
      </p:sp>
    </p:spTree>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B44B70-0969-4581-A9A0-9D052C05DC0A}"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6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385.xml"/></Relationships>
</file>

<file path=ppt/slides/_rels/slide10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385.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5.xml"/></Relationships>
</file>

<file path=ppt/slides/_rels/slide103.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55.jpeg"/><Relationship Id="rId1" Type="http://schemas.openxmlformats.org/officeDocument/2006/relationships/slideLayout" Target="../slideLayouts/slideLayout38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0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5.xml"/></Relationships>
</file>

<file path=ppt/slides/_rels/slide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5.xml"/></Relationships>
</file>

<file path=ppt/slides/_rels/slide107.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57.jpeg"/><Relationship Id="rId1" Type="http://schemas.openxmlformats.org/officeDocument/2006/relationships/slideLayout" Target="../slideLayouts/slideLayout385.xml"/></Relationships>
</file>

<file path=ppt/slides/_rels/slide108.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58.jpeg"/><Relationship Id="rId1" Type="http://schemas.openxmlformats.org/officeDocument/2006/relationships/slideLayout" Target="../slideLayouts/slideLayout385.xml"/></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38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11.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60.jpeg"/><Relationship Id="rId1" Type="http://schemas.openxmlformats.org/officeDocument/2006/relationships/slideLayout" Target="../slideLayouts/slideLayout38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13.xml.rels><?xml version="1.0" encoding="UTF-8" standalone="yes"?>
<Relationships xmlns="http://schemas.openxmlformats.org/package/2006/relationships"><Relationship Id="rId3" Type="http://schemas.openxmlformats.org/officeDocument/2006/relationships/hyperlink" Target="http://www.duluthnewstribune.com/news/4300249-taste-greece-marks-25-years-duluth" TargetMode="External"/><Relationship Id="rId2" Type="http://schemas.openxmlformats.org/officeDocument/2006/relationships/image" Target="../media/image61.png"/><Relationship Id="rId1" Type="http://schemas.openxmlformats.org/officeDocument/2006/relationships/slideLayout" Target="../slideLayouts/slideLayout385.xml"/></Relationships>
</file>

<file path=ppt/slides/_rels/slide114.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62.jpeg"/><Relationship Id="rId1" Type="http://schemas.openxmlformats.org/officeDocument/2006/relationships/slideLayout" Target="../slideLayouts/slideLayout396.xml"/></Relationships>
</file>

<file path=ppt/slides/_rels/slide1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96.xml"/></Relationships>
</file>

<file path=ppt/slides/_rels/slide1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96.xml"/></Relationships>
</file>

<file path=ppt/slides/_rels/slide117.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65.jpeg"/><Relationship Id="rId1" Type="http://schemas.openxmlformats.org/officeDocument/2006/relationships/slideLayout" Target="../slideLayouts/slideLayout385.xml"/></Relationships>
</file>

<file path=ppt/slides/_rels/slide11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85.xml"/></Relationships>
</file>

<file path=ppt/slides/_rels/slide119.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67.png"/><Relationship Id="rId1" Type="http://schemas.openxmlformats.org/officeDocument/2006/relationships/slideLayout" Target="../slideLayouts/slideLayout396.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69.png"/><Relationship Id="rId1" Type="http://schemas.openxmlformats.org/officeDocument/2006/relationships/slideLayout" Target="../slideLayouts/slideLayout396.xml"/><Relationship Id="rId4" Type="http://schemas.openxmlformats.org/officeDocument/2006/relationships/image" Target="../media/image68.png"/></Relationships>
</file>

<file path=ppt/slides/_rels/slide1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96.xml"/></Relationships>
</file>

<file path=ppt/slides/_rels/slide1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3.PNG"/><Relationship Id="rId1" Type="http://schemas.openxmlformats.org/officeDocument/2006/relationships/slideLayout" Target="../slideLayouts/slideLayout385.xml"/></Relationships>
</file>

<file path=ppt/slides/_rels/slide1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3.PNG"/><Relationship Id="rId1" Type="http://schemas.openxmlformats.org/officeDocument/2006/relationships/slideLayout" Target="../slideLayouts/slideLayout38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3.PNG"/><Relationship Id="rId1" Type="http://schemas.openxmlformats.org/officeDocument/2006/relationships/slideLayout" Target="../slideLayouts/slideLayout385.xml"/></Relationships>
</file>

<file path=ppt/slides/_rels/slide1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385.xml"/></Relationships>
</file>

<file path=ppt/slides/_rels/slide127.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58.jpeg"/><Relationship Id="rId1" Type="http://schemas.openxmlformats.org/officeDocument/2006/relationships/slideLayout" Target="../slideLayouts/slideLayout38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85.xml"/></Relationships>
</file>

<file path=ppt/slides/_rels/slide13.xml.rels><?xml version="1.0" encoding="UTF-8" standalone="yes"?>
<Relationships xmlns="http://schemas.openxmlformats.org/package/2006/relationships"><Relationship Id="rId3" Type="http://schemas.openxmlformats.org/officeDocument/2006/relationships/hyperlink" Target="http://www.d.umn.edu/cla/faculty/troufs/anth4616/cpweb.html" TargetMode="External"/><Relationship Id="rId2" Type="http://schemas.openxmlformats.org/officeDocument/2006/relationships/notesSlide" Target="../notesSlides/notesSlide6.xml"/><Relationship Id="rId1" Type="http://schemas.openxmlformats.org/officeDocument/2006/relationships/slideLayout" Target="../slideLayouts/slideLayout209.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85.xml"/></Relationships>
</file>

<file path=ppt/slides/_rels/slide131.xml.rels><?xml version="1.0" encoding="UTF-8" standalone="yes"?>
<Relationships xmlns="http://schemas.openxmlformats.org/package/2006/relationships"><Relationship Id="rId3" Type="http://schemas.openxmlformats.org/officeDocument/2006/relationships/hyperlink" Target="https://www.facebook.com/alexganeevphotography/photos/" TargetMode="External"/><Relationship Id="rId2" Type="http://schemas.openxmlformats.org/officeDocument/2006/relationships/image" Target="../media/image74.jpeg"/><Relationship Id="rId1" Type="http://schemas.openxmlformats.org/officeDocument/2006/relationships/slideLayout" Target="../slideLayouts/slideLayout38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33.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58.jpeg"/><Relationship Id="rId1" Type="http://schemas.openxmlformats.org/officeDocument/2006/relationships/slideLayout" Target="../slideLayouts/slideLayout385.xml"/></Relationships>
</file>

<file path=ppt/slides/_rels/slide1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5.xml"/></Relationships>
</file>

<file path=ppt/slides/_rels/slide1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8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6.xml"/><Relationship Id="rId1" Type="http://schemas.openxmlformats.org/officeDocument/2006/relationships/slideLayout" Target="../slideLayouts/slideLayout319.xml"/><Relationship Id="rId5" Type="http://schemas.openxmlformats.org/officeDocument/2006/relationships/image" Target="../media/image78.png"/><Relationship Id="rId4" Type="http://schemas.openxmlformats.org/officeDocument/2006/relationships/hyperlink" Target="http://www.duluthnewstribune.com/articles/index.cfm?id=60658&amp;section=homepage"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www.indiancountry.com/content.cfm?id=1096416829" TargetMode="External"/><Relationship Id="rId2" Type="http://schemas.openxmlformats.org/officeDocument/2006/relationships/notesSlide" Target="../notesSlides/notesSlide27.xml"/><Relationship Id="rId1" Type="http://schemas.openxmlformats.org/officeDocument/2006/relationships/slideLayout" Target="../slideLayouts/slideLayout330.xml"/><Relationship Id="rId4" Type="http://schemas.openxmlformats.org/officeDocument/2006/relationships/image" Target="../media/image79.png"/></Relationships>
</file>

<file path=ppt/slides/_rels/slide1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4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www.d.umn.edu/cla/faculty/troufs/Buffalo/PB24.html"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81.jpeg"/></Relationships>
</file>

<file path=ppt/slides/_rels/slide16.xml.rels><?xml version="1.0" encoding="UTF-8" standalone="yes"?>
<Relationships xmlns="http://schemas.openxmlformats.org/package/2006/relationships"><Relationship Id="rId3" Type="http://schemas.openxmlformats.org/officeDocument/2006/relationships/hyperlink" Target="http://www.d.umn.edu/cla/faculty/troufs/anth4616/cpweb.html" TargetMode="External"/><Relationship Id="rId2" Type="http://schemas.openxmlformats.org/officeDocument/2006/relationships/notesSlide" Target="../notesSlides/notesSlide9.xml"/><Relationship Id="rId1" Type="http://schemas.openxmlformats.org/officeDocument/2006/relationships/slideLayout" Target="../slideLayouts/slideLayout209.xml"/><Relationship Id="rId4" Type="http://schemas.openxmlformats.org/officeDocument/2006/relationships/image" Target="../media/image12.png"/></Relationships>
</file>

<file path=ppt/slides/_rels/slide160.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29.xml"/><Relationship Id="rId1" Type="http://schemas.openxmlformats.org/officeDocument/2006/relationships/slideLayout" Target="../slideLayouts/slideLayout286.xml"/><Relationship Id="rId4" Type="http://schemas.openxmlformats.org/officeDocument/2006/relationships/image" Target="../media/image82.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hyperlink" Target="http://news.mpr.org/features/2003/08/18_gundersond_spiritualityeigh/" TargetMode="External"/><Relationship Id="rId2" Type="http://schemas.openxmlformats.org/officeDocument/2006/relationships/notesSlide" Target="../notesSlides/notesSlide30.xml"/><Relationship Id="rId1" Type="http://schemas.openxmlformats.org/officeDocument/2006/relationships/slideLayout" Target="../slideLayouts/slideLayout286.xml"/><Relationship Id="rId4" Type="http://schemas.openxmlformats.org/officeDocument/2006/relationships/image" Target="../media/image83.png"/></Relationships>
</file>

<file path=ppt/slides/_rels/slide163.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31.xml"/><Relationship Id="rId1" Type="http://schemas.openxmlformats.org/officeDocument/2006/relationships/slideLayout" Target="../slideLayouts/slideLayout352.xml"/><Relationship Id="rId5" Type="http://schemas.openxmlformats.org/officeDocument/2006/relationships/image" Target="../media/image85.png"/><Relationship Id="rId4" Type="http://schemas.openxmlformats.org/officeDocument/2006/relationships/image" Target="../media/image84.png"/></Relationships>
</file>

<file path=ppt/slides/_rels/slide164.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32.xml"/><Relationship Id="rId1" Type="http://schemas.openxmlformats.org/officeDocument/2006/relationships/slideLayout" Target="../slideLayouts/slideLayout352.xml"/><Relationship Id="rId5" Type="http://schemas.openxmlformats.org/officeDocument/2006/relationships/image" Target="../media/image84.png"/><Relationship Id="rId4" Type="http://schemas.openxmlformats.org/officeDocument/2006/relationships/image" Target="../media/image86.png"/></Relationships>
</file>

<file path=ppt/slides/_rels/slide1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8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0.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34.xml"/><Relationship Id="rId1" Type="http://schemas.openxmlformats.org/officeDocument/2006/relationships/slideLayout" Target="../slideLayouts/slideLayout286.xml"/><Relationship Id="rId4" Type="http://schemas.openxmlformats.org/officeDocument/2006/relationships/image" Target="../media/image90.png"/></Relationships>
</file>

<file path=ppt/slides/_rels/slide17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91.png"/><Relationship Id="rId4" Type="http://schemas.openxmlformats.org/officeDocument/2006/relationships/hyperlink" Target="http://ourmothertongues.org/language/Ojibwe/9"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94.png"/><Relationship Id="rId4" Type="http://schemas.openxmlformats.org/officeDocument/2006/relationships/hyperlink" Target="http://www.d.umn.edu/cla/faculty/troufs/Buffalo/PB07.html" TargetMode="Externa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95.png"/><Relationship Id="rId4" Type="http://schemas.openxmlformats.org/officeDocument/2006/relationships/hyperlink" Target="http://ourmothertongues.org/language/Ojibwe/9" TargetMode="External"/></Relationships>
</file>

<file path=ppt/slides/_rels/slide17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96.png"/><Relationship Id="rId4" Type="http://schemas.openxmlformats.org/officeDocument/2006/relationships/hyperlink" Target="http://ourmothertongues.org/language/Ojibwe/9" TargetMode="External"/></Relationships>
</file>

<file path=ppt/slides/_rels/slide17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97.png"/><Relationship Id="rId4" Type="http://schemas.openxmlformats.org/officeDocument/2006/relationships/hyperlink" Target="http://www.tpt.org/?a=productions&amp;id=3http://cla.umn.edu/ais/undrgraduate/dakota-ojibwe-language-programs"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image" Target="../media/image98.png"/><Relationship Id="rId4" Type="http://schemas.openxmlformats.org/officeDocument/2006/relationships/hyperlink" Target="http://anishinabe.mpls.k12.mn.u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reuters.com/article/idUSL0549647620070206" TargetMode="External"/><Relationship Id="rId2" Type="http://schemas.openxmlformats.org/officeDocument/2006/relationships/notesSlide" Target="../notesSlides/notesSlide10.xml"/><Relationship Id="rId1" Type="http://schemas.openxmlformats.org/officeDocument/2006/relationships/slideLayout" Target="../slideLayouts/slideLayout242.xml"/><Relationship Id="rId4" Type="http://schemas.openxmlformats.org/officeDocument/2006/relationships/image" Target="../media/image13.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3" Type="http://schemas.openxmlformats.org/officeDocument/2006/relationships/hyperlink" Target="http://www.worldlicenceplates.com/usa/US_MNXX.html" TargetMode="External"/><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image" Target="../media/image100.png"/><Relationship Id="rId4" Type="http://schemas.openxmlformats.org/officeDocument/2006/relationships/image" Target="../media/image99.png"/></Relationships>
</file>

<file path=ppt/slides/_rels/slide183.xml.rels><?xml version="1.0" encoding="UTF-8" standalone="yes"?>
<Relationships xmlns="http://schemas.openxmlformats.org/package/2006/relationships"><Relationship Id="rId3" Type="http://schemas.openxmlformats.org/officeDocument/2006/relationships/hyperlink" Target="http://www.worldlicenceplates.com/usa/US_MNXX.html"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100.png"/><Relationship Id="rId4" Type="http://schemas.openxmlformats.org/officeDocument/2006/relationships/image" Target="../media/image99.png"/></Relationships>
</file>

<file path=ppt/slides/_rels/slide184.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45.xml"/><Relationship Id="rId1" Type="http://schemas.openxmlformats.org/officeDocument/2006/relationships/slideLayout" Target="../slideLayouts/slideLayout286.xml"/><Relationship Id="rId4" Type="http://schemas.openxmlformats.org/officeDocument/2006/relationships/image" Target="../media/image82.png"/></Relationships>
</file>

<file path=ppt/slides/_rels/slide1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86.xml"/></Relationships>
</file>

<file path=ppt/slides/_rels/slide1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86.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87.png"/></Relationships>
</file>

<file path=ppt/slides/_rels/slide187.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29.xml"/><Relationship Id="rId5" Type="http://schemas.openxmlformats.org/officeDocument/2006/relationships/hyperlink" Target="http://news.minnesota.publicradio.org/features/2005/02/24_hemphills_fonduluth/?refid=0" TargetMode="External"/><Relationship Id="rId4" Type="http://schemas.openxmlformats.org/officeDocument/2006/relationships/image" Target="../media/image105.png"/></Relationships>
</file>

<file path=ppt/slides/_rels/slide189.xml.rels><?xml version="1.0" encoding="UTF-8" standalone="yes"?>
<Relationships xmlns="http://schemas.openxmlformats.org/package/2006/relationships"><Relationship Id="rId3" Type="http://schemas.openxmlformats.org/officeDocument/2006/relationships/hyperlink" Target="http://minnesota.publicradio.org/display/web/2010/05/04/ojibwe-treaty-rights/" TargetMode="External"/><Relationship Id="rId2" Type="http://schemas.openxmlformats.org/officeDocument/2006/relationships/notesSlide" Target="../notesSlides/notesSlide49.xml"/><Relationship Id="rId1" Type="http://schemas.openxmlformats.org/officeDocument/2006/relationships/slideLayout" Target="../slideLayouts/slideLayout29.xml"/><Relationship Id="rId4" Type="http://schemas.openxmlformats.org/officeDocument/2006/relationships/image" Target="../media/image106.png"/></Relationships>
</file>

<file path=ppt/slides/_rels/slide19.xml.rels><?xml version="1.0" encoding="UTF-8" standalone="yes"?>
<Relationships xmlns="http://schemas.openxmlformats.org/package/2006/relationships"><Relationship Id="rId3" Type="http://schemas.openxmlformats.org/officeDocument/2006/relationships/hyperlink" Target="http://www.parade.com/food/2008/10/eating-for-better-mood" TargetMode="External"/><Relationship Id="rId2" Type="http://schemas.openxmlformats.org/officeDocument/2006/relationships/notesSlide" Target="../notesSlides/notesSlide11.xml"/><Relationship Id="rId1" Type="http://schemas.openxmlformats.org/officeDocument/2006/relationships/slideLayout" Target="../slideLayouts/slideLayout253.xml"/><Relationship Id="rId5" Type="http://schemas.openxmlformats.org/officeDocument/2006/relationships/image" Target="../media/image15.png"/><Relationship Id="rId4" Type="http://schemas.openxmlformats.org/officeDocument/2006/relationships/image" Target="../media/image14.png"/></Relationships>
</file>

<file path=ppt/slides/_rels/slide190.xml.rels><?xml version="1.0" encoding="UTF-8" standalone="yes"?>
<Relationships xmlns="http://schemas.openxmlformats.org/package/2006/relationships"><Relationship Id="rId3" Type="http://schemas.openxmlformats.org/officeDocument/2006/relationships/hyperlink" Target="http://www.startribune.com/wild-rice-showdown-looms-in-northern-minnesota/322642951/" TargetMode="External"/><Relationship Id="rId2" Type="http://schemas.openxmlformats.org/officeDocument/2006/relationships/notesSlide" Target="../notesSlides/notesSlide50.xml"/><Relationship Id="rId1" Type="http://schemas.openxmlformats.org/officeDocument/2006/relationships/slideLayout" Target="../slideLayouts/slideLayout29.xml"/><Relationship Id="rId4" Type="http://schemas.openxmlformats.org/officeDocument/2006/relationships/image" Target="../media/image107.png"/></Relationships>
</file>

<file path=ppt/slides/_rels/slide1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29.xml"/><Relationship Id="rId4" Type="http://schemas.openxmlformats.org/officeDocument/2006/relationships/hyperlink" Target="http://www.startribune.com/indian-ricers-back-protesting-on-hole-in-the-day-lake/323222791/#5"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www.mprnews.org/story/2016/01/08/tribal-protesters-charged-for-gathering-fish-and-wild-rice" TargetMode="External"/><Relationship Id="rId2" Type="http://schemas.openxmlformats.org/officeDocument/2006/relationships/notesSlide" Target="../notesSlides/notesSlide52.xml"/><Relationship Id="rId1" Type="http://schemas.openxmlformats.org/officeDocument/2006/relationships/slideLayout" Target="../slideLayouts/slideLayout29.xml"/><Relationship Id="rId4" Type="http://schemas.openxmlformats.org/officeDocument/2006/relationships/image" Target="../media/image109.png"/></Relationships>
</file>

<file path=ppt/slides/_rels/slide193.xml.rels><?xml version="1.0" encoding="UTF-8" standalone="yes"?>
<Relationships xmlns="http://schemas.openxmlformats.org/package/2006/relationships"><Relationship Id="rId3" Type="http://schemas.openxmlformats.org/officeDocument/2006/relationships/hyperlink" Target="http://www.duluthnewstribune.com/articles/index.cfm?id=73293&amp;section=homepage" TargetMode="External"/><Relationship Id="rId2" Type="http://schemas.openxmlformats.org/officeDocument/2006/relationships/notesSlide" Target="../notesSlides/notesSlide53.xml"/><Relationship Id="rId1" Type="http://schemas.openxmlformats.org/officeDocument/2006/relationships/slideLayout" Target="../slideLayouts/slideLayout29.xml"/><Relationship Id="rId5" Type="http://schemas.openxmlformats.org/officeDocument/2006/relationships/image" Target="../media/image111.png"/><Relationship Id="rId4" Type="http://schemas.openxmlformats.org/officeDocument/2006/relationships/image" Target="../media/image110.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www.d.umn.edu/cla/faculty/troufs/Buffalo/Intro-Temp2.html" TargetMode="External"/><Relationship Id="rId1" Type="http://schemas.openxmlformats.org/officeDocument/2006/relationships/slideLayout" Target="../slideLayouts/slideLayout52.xml"/></Relationships>
</file>

<file path=ppt/slides/_rels/slide1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08.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20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20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1.xml.rels><?xml version="1.0" encoding="UTF-8" standalone="yes"?>
<Relationships xmlns="http://schemas.openxmlformats.org/package/2006/relationships"><Relationship Id="rId3" Type="http://schemas.openxmlformats.org/officeDocument/2006/relationships/hyperlink" Target="http://news.bbc.co.uk/2/hi/health/8359170.stm" TargetMode="External"/><Relationship Id="rId2" Type="http://schemas.openxmlformats.org/officeDocument/2006/relationships/notesSlide" Target="../notesSlides/notesSlide13.xml"/><Relationship Id="rId1" Type="http://schemas.openxmlformats.org/officeDocument/2006/relationships/slideLayout" Target="../slideLayouts/slideLayout152.xml"/><Relationship Id="rId4" Type="http://schemas.openxmlformats.org/officeDocument/2006/relationships/image" Target="../media/image17.png"/></Relationships>
</file>

<file path=ppt/slides/_rels/slide2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0.xml"/><Relationship Id="rId4" Type="http://schemas.openxmlformats.org/officeDocument/2006/relationships/image" Target="../media/image120.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www.serpukhov.su/museum/yarosh_e.htm" TargetMode="External"/><Relationship Id="rId1" Type="http://schemas.openxmlformats.org/officeDocument/2006/relationships/slideLayout" Target="../slideLayouts/slideLayout52.xml"/></Relationships>
</file>

<file path=ppt/slides/_rels/slide213.xml.rels><?xml version="1.0" encoding="UTF-8" standalone="yes"?>
<Relationships xmlns="http://schemas.openxmlformats.org/package/2006/relationships"><Relationship Id="rId3" Type="http://schemas.openxmlformats.org/officeDocument/2006/relationships/hyperlink" Target="http://en.wikipedia.org/wiki/Main_Page" TargetMode="External"/><Relationship Id="rId2" Type="http://schemas.openxmlformats.org/officeDocument/2006/relationships/notesSlide" Target="../notesSlides/notesSlide59.xml"/><Relationship Id="rId1" Type="http://schemas.openxmlformats.org/officeDocument/2006/relationships/slideLayout" Target="../slideLayouts/slideLayout108.xml"/><Relationship Id="rId4" Type="http://schemas.openxmlformats.org/officeDocument/2006/relationships/image" Target="../media/image122.png"/></Relationships>
</file>

<file path=ppt/slides/_rels/slide214.xml.rels><?xml version="1.0" encoding="UTF-8" standalone="yes"?>
<Relationships xmlns="http://schemas.openxmlformats.org/package/2006/relationships"><Relationship Id="rId3" Type="http://schemas.openxmlformats.org/officeDocument/2006/relationships/hyperlink" Target="http://en.wikipedia.org/wiki/Main_Page" TargetMode="External"/><Relationship Id="rId2" Type="http://schemas.openxmlformats.org/officeDocument/2006/relationships/notesSlide" Target="../notesSlides/notesSlide60.xml"/><Relationship Id="rId1" Type="http://schemas.openxmlformats.org/officeDocument/2006/relationships/slideLayout" Target="../slideLayouts/slideLayout108.xml"/><Relationship Id="rId4" Type="http://schemas.openxmlformats.org/officeDocument/2006/relationships/image" Target="../media/image123.png"/></Relationships>
</file>

<file path=ppt/slides/_rels/slide2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www.romaniworld.com/gal41.htm" TargetMode="External"/><Relationship Id="rId1" Type="http://schemas.openxmlformats.org/officeDocument/2006/relationships/slideLayout" Target="../slideLayouts/slideLayout119.xml"/><Relationship Id="rId5" Type="http://schemas.openxmlformats.org/officeDocument/2006/relationships/image" Target="../media/image126.png"/><Relationship Id="rId4" Type="http://schemas.openxmlformats.org/officeDocument/2006/relationships/image" Target="../media/image125.png"/></Relationships>
</file>

<file path=ppt/slides/_rels/slide2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71.xml"/></Relationships>
</file>

<file path=ppt/slides/_rels/slide2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71.xml"/></Relationships>
</file>

<file path=ppt/slides/_rels/slide2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www.d.umn.edu/cla/faculty/troufs/anth3635/index.html" TargetMode="External"/><Relationship Id="rId1" Type="http://schemas.openxmlformats.org/officeDocument/2006/relationships/slideLayout" Target="../slideLayouts/slideLayout40.xml"/><Relationship Id="rId4" Type="http://schemas.openxmlformats.org/officeDocument/2006/relationships/image" Target="../media/image128.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22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2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3.xml"/><Relationship Id="rId1" Type="http://schemas.openxmlformats.org/officeDocument/2006/relationships/slideLayout" Target="../slideLayouts/slideLayout10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news.bbc.co.uk/2/hi/uk_news/scotland/edinburgh_and_east/8380341.stm" TargetMode="External"/><Relationship Id="rId1" Type="http://schemas.openxmlformats.org/officeDocument/2006/relationships/slideLayout" Target="../slideLayouts/slideLayout5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knowmore.washingtonpost.com/2015/01/06/brain-scans-show-rich-people-display-less-empathy/" TargetMode="External"/><Relationship Id="rId1" Type="http://schemas.openxmlformats.org/officeDocument/2006/relationships/slideLayout" Target="../slideLayouts/slideLayout52.xml"/></Relationships>
</file>

<file path=ppt/slides/_rels/slide2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2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2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24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2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2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news.bbc.co.uk/2/hi/health/7954451.stm" TargetMode="Externa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hyperlink" Target="http://www.d.umn.edu/cla/faculty/troufs/anth4616/cpweb.html" TargetMode="External"/><Relationship Id="rId2" Type="http://schemas.openxmlformats.org/officeDocument/2006/relationships/notesSlide" Target="../notesSlides/notesSlide14.xml"/><Relationship Id="rId1" Type="http://schemas.openxmlformats.org/officeDocument/2006/relationships/slideLayout" Target="../slideLayouts/slideLayout209.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7.xml"/></Relationships>
</file>

<file path=ppt/slides/_rels/slide2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52.xml"/></Relationships>
</file>

<file path=ppt/slides/_rels/slide255.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256.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257.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258.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259.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hyperlink" Target="http://www.d.umn.edu/cla/faculty/troufs/anth4616/cpweb.html" TargetMode="External"/><Relationship Id="rId2" Type="http://schemas.openxmlformats.org/officeDocument/2006/relationships/notesSlide" Target="../notesSlides/notesSlide15.xml"/><Relationship Id="rId1" Type="http://schemas.openxmlformats.org/officeDocument/2006/relationships/slideLayout" Target="../slideLayouts/slideLayout209.xml"/><Relationship Id="rId4" Type="http://schemas.openxmlformats.org/officeDocument/2006/relationships/image" Target="../media/image12.png"/></Relationships>
</file>

<file path=ppt/slides/_rels/slide260.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261.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262.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263.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264.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265.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7.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7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7.xml"/><Relationship Id="rId1" Type="http://schemas.openxmlformats.org/officeDocument/2006/relationships/slideLayout" Target="../slideLayouts/slideLayout176.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7.xml"/></Relationships>
</file>

<file path=ppt/slides/_rels/slide2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9.xml"/><Relationship Id="rId1" Type="http://schemas.openxmlformats.org/officeDocument/2006/relationships/slideLayout" Target="../slideLayouts/slideLayout176.xml"/></Relationships>
</file>

<file path=ppt/slides/_rels/slide2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0.xml"/><Relationship Id="rId1" Type="http://schemas.openxmlformats.org/officeDocument/2006/relationships/slideLayout" Target="../slideLayouts/slideLayout176.xml"/></Relationships>
</file>

<file path=ppt/slides/_rels/slide2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1.xml"/><Relationship Id="rId1" Type="http://schemas.openxmlformats.org/officeDocument/2006/relationships/slideLayout" Target="../slideLayouts/slideLayout176.xml"/></Relationships>
</file>

<file path=ppt/slides/_rels/slide2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2.xml"/><Relationship Id="rId1" Type="http://schemas.openxmlformats.org/officeDocument/2006/relationships/slideLayout" Target="../slideLayouts/slideLayout176.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7.xml"/></Relationships>
</file>

<file path=ppt/slides/_rels/slide27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hyperlink" Target="http://familywellnesshq.com/genetically-modified-salmon-the-first-ge-animal-designed-for-human-consumption-is-destined-for-the-u-s-markets/" TargetMode="External"/><Relationship Id="rId1" Type="http://schemas.openxmlformats.org/officeDocument/2006/relationships/slideLayout" Target="../slideLayouts/slideLayout52.xml"/></Relationships>
</file>

<file path=ppt/slides/_rels/slide2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4.xml"/><Relationship Id="rId1" Type="http://schemas.openxmlformats.org/officeDocument/2006/relationships/slideLayout" Target="../slideLayouts/slideLayout176.xml"/></Relationships>
</file>

<file path=ppt/slides/_rels/slide27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5.xml"/><Relationship Id="rId1" Type="http://schemas.openxmlformats.org/officeDocument/2006/relationships/slideLayout" Target="../slideLayouts/slideLayout176.xml"/></Relationships>
</file>

<file path=ppt/slides/_rels/slide28.xml.rels><?xml version="1.0" encoding="UTF-8" standalone="yes"?>
<Relationships xmlns="http://schemas.openxmlformats.org/package/2006/relationships"><Relationship Id="rId3" Type="http://schemas.openxmlformats.org/officeDocument/2006/relationships/hyperlink" Target="http://www.eurekalert.org/pub_releases/2013-10/uoc--ua102113.php" TargetMode="External"/><Relationship Id="rId2" Type="http://schemas.openxmlformats.org/officeDocument/2006/relationships/notesSlide" Target="../notesSlides/notesSlide16.xml"/><Relationship Id="rId1" Type="http://schemas.openxmlformats.org/officeDocument/2006/relationships/slideLayout" Target="../slideLayouts/slideLayout209.xml"/><Relationship Id="rId4" Type="http://schemas.openxmlformats.org/officeDocument/2006/relationships/image" Target="../media/image21.png"/></Relationships>
</file>

<file path=ppt/slides/_rels/slide2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6.xml"/><Relationship Id="rId1" Type="http://schemas.openxmlformats.org/officeDocument/2006/relationships/slideLayout" Target="../slideLayouts/slideLayout176.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87.xml"/></Relationships>
</file>

<file path=ppt/slides/_rels/slide28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8.xml"/><Relationship Id="rId1" Type="http://schemas.openxmlformats.org/officeDocument/2006/relationships/slideLayout" Target="../slideLayouts/slideLayout176.xml"/></Relationships>
</file>

<file path=ppt/slides/_rels/slide28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9.xml"/><Relationship Id="rId1" Type="http://schemas.openxmlformats.org/officeDocument/2006/relationships/slideLayout" Target="../slideLayouts/slideLayout176.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7.xml"/></Relationships>
</file>

<file path=ppt/slides/_rels/slide2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1.xml"/><Relationship Id="rId1" Type="http://schemas.openxmlformats.org/officeDocument/2006/relationships/slideLayout" Target="../slideLayouts/slideLayout29.xml"/></Relationships>
</file>

<file path=ppt/slides/_rels/slide286.xml.rels><?xml version="1.0" encoding="UTF-8" standalone="yes"?>
<Relationships xmlns="http://schemas.openxmlformats.org/package/2006/relationships"><Relationship Id="rId3" Type="http://schemas.openxmlformats.org/officeDocument/2006/relationships/hyperlink" Target="http://www.twincities.com/ci_14238759" TargetMode="External"/><Relationship Id="rId2" Type="http://schemas.openxmlformats.org/officeDocument/2006/relationships/notesSlide" Target="../notesSlides/notesSlide92.xml"/><Relationship Id="rId1" Type="http://schemas.openxmlformats.org/officeDocument/2006/relationships/slideLayout" Target="../slideLayouts/slideLayout152.xml"/><Relationship Id="rId5" Type="http://schemas.openxmlformats.org/officeDocument/2006/relationships/image" Target="../media/image146.jpeg"/><Relationship Id="rId4" Type="http://schemas.openxmlformats.org/officeDocument/2006/relationships/image" Target="../media/image145.png"/></Relationships>
</file>

<file path=ppt/slides/_rels/slide287.xml.rels><?xml version="1.0" encoding="UTF-8" standalone="yes"?>
<Relationships xmlns="http://schemas.openxmlformats.org/package/2006/relationships"><Relationship Id="rId3" Type="http://schemas.openxmlformats.org/officeDocument/2006/relationships/hyperlink" Target="http://news.bbc.co.uk/2/hi/health/8490937.stm" TargetMode="External"/><Relationship Id="rId2" Type="http://schemas.openxmlformats.org/officeDocument/2006/relationships/notesSlide" Target="../notesSlides/notesSlide93.xml"/><Relationship Id="rId1" Type="http://schemas.openxmlformats.org/officeDocument/2006/relationships/slideLayout" Target="../slideLayouts/slideLayout141.xml"/><Relationship Id="rId4" Type="http://schemas.openxmlformats.org/officeDocument/2006/relationships/image" Target="../media/image147.png"/></Relationships>
</file>

<file path=ppt/slides/_rels/slide2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news.bbc.co.uk/2/hi/uk_news/scotland/edinburgh_and_east/8380341.stm" TargetMode="External"/><Relationship Id="rId1" Type="http://schemas.openxmlformats.org/officeDocument/2006/relationships/slideLayout" Target="../slideLayouts/slideLayout52.xml"/></Relationships>
</file>

<file path=ppt/slides/_rels/slide2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news.bbc.co.uk/2/hi/health/7120564.stm" TargetMode="Externa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90.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94.xml"/><Relationship Id="rId1" Type="http://schemas.openxmlformats.org/officeDocument/2006/relationships/slideLayout" Target="../slideLayouts/slideLayout141.xml"/><Relationship Id="rId4" Type="http://schemas.openxmlformats.org/officeDocument/2006/relationships/image" Target="../media/image149.png"/></Relationships>
</file>

<file path=ppt/slides/_rels/slide291.xml.rels><?xml version="1.0" encoding="UTF-8" standalone="yes"?>
<Relationships xmlns="http://schemas.openxmlformats.org/package/2006/relationships"><Relationship Id="rId3" Type="http://schemas.openxmlformats.org/officeDocument/2006/relationships/hyperlink" Target="http://news.bbc.co.uk/2/hi/health/7820042.stm" TargetMode="External"/><Relationship Id="rId2" Type="http://schemas.openxmlformats.org/officeDocument/2006/relationships/notesSlide" Target="../notesSlides/notesSlide95.xml"/><Relationship Id="rId1" Type="http://schemas.openxmlformats.org/officeDocument/2006/relationships/slideLayout" Target="../slideLayouts/slideLayout141.xml"/><Relationship Id="rId4" Type="http://schemas.openxmlformats.org/officeDocument/2006/relationships/image" Target="../media/image150.png"/></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7.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87.xml"/></Relationships>
</file>

<file path=ppt/slides/_rels/slide29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198.xml"/></Relationships>
</file>

<file path=ppt/slides/_rels/slide29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news.bbc.co.uk/2/hi/health/8130255.stm" TargetMode="External"/><Relationship Id="rId1" Type="http://schemas.openxmlformats.org/officeDocument/2006/relationships/slideLayout" Target="../slideLayouts/slideLayout5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87.xml"/></Relationships>
</file>

<file path=ppt/slides/_rels/slide2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9.xml"/><Relationship Id="rId1" Type="http://schemas.openxmlformats.org/officeDocument/2006/relationships/slideLayout" Target="../slideLayouts/slideLayout220.xml"/></Relationships>
</file>

<file path=ppt/slides/_rels/slide29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0.xml"/><Relationship Id="rId1" Type="http://schemas.openxmlformats.org/officeDocument/2006/relationships/slideLayout" Target="../slideLayouts/slideLayout220.xml"/></Relationships>
</file>

<file path=ppt/slides/_rels/slide2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1.xml"/><Relationship Id="rId1" Type="http://schemas.openxmlformats.org/officeDocument/2006/relationships/slideLayout" Target="../slideLayouts/slideLayout2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08.xml"/></Relationships>
</file>

<file path=ppt/slides/_rels/slide30.xml.rels><?xml version="1.0" encoding="UTF-8" standalone="yes"?>
<Relationships xmlns="http://schemas.openxmlformats.org/package/2006/relationships"><Relationship Id="rId3" Type="http://schemas.openxmlformats.org/officeDocument/2006/relationships/hyperlink" Target="https://www.newscientist.com/article/dn14202-how-switching-language-can-change-your-personality?feedId=online-news_rss20" TargetMode="External"/><Relationship Id="rId2" Type="http://schemas.openxmlformats.org/officeDocument/2006/relationships/notesSlide" Target="../notesSlides/notesSlide17.xml"/><Relationship Id="rId1" Type="http://schemas.openxmlformats.org/officeDocument/2006/relationships/slideLayout" Target="../slideLayouts/slideLayout209.xml"/><Relationship Id="rId4" Type="http://schemas.openxmlformats.org/officeDocument/2006/relationships/image" Target="../media/image22.png"/></Relationships>
</file>

<file path=ppt/slides/_rels/slide30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2.xml"/><Relationship Id="rId1" Type="http://schemas.openxmlformats.org/officeDocument/2006/relationships/slideLayout" Target="../slideLayouts/slideLayout220.xml"/></Relationships>
</file>

<file path=ppt/slides/_rels/slide30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3.xml"/><Relationship Id="rId1" Type="http://schemas.openxmlformats.org/officeDocument/2006/relationships/slideLayout" Target="../slideLayouts/slideLayout220.xml"/></Relationships>
</file>

<file path=ppt/slides/_rels/slide3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4.xml"/><Relationship Id="rId1" Type="http://schemas.openxmlformats.org/officeDocument/2006/relationships/slideLayout" Target="../slideLayouts/slideLayout220.xml"/></Relationships>
</file>

<file path=ppt/slides/_rels/slide30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5.xml"/><Relationship Id="rId1" Type="http://schemas.openxmlformats.org/officeDocument/2006/relationships/slideLayout" Target="../slideLayouts/slideLayout220.xml"/></Relationships>
</file>

<file path=ppt/slides/_rels/slide30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6.xml"/><Relationship Id="rId1" Type="http://schemas.openxmlformats.org/officeDocument/2006/relationships/slideLayout" Target="../slideLayouts/slideLayout220.xml"/></Relationships>
</file>

<file path=ppt/slides/_rels/slide3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7.xml"/><Relationship Id="rId1" Type="http://schemas.openxmlformats.org/officeDocument/2006/relationships/slideLayout" Target="../slideLayouts/slideLayout220.xml"/></Relationships>
</file>

<file path=ppt/slides/_rels/slide30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8.xml"/><Relationship Id="rId1" Type="http://schemas.openxmlformats.org/officeDocument/2006/relationships/slideLayout" Target="../slideLayouts/slideLayout220.xml"/></Relationships>
</file>

<file path=ppt/slides/_rels/slide3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9.xml"/><Relationship Id="rId1" Type="http://schemas.openxmlformats.org/officeDocument/2006/relationships/slideLayout" Target="../slideLayouts/slideLayout220.xml"/></Relationships>
</file>

<file path=ppt/slides/_rels/slide3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0.xml"/><Relationship Id="rId1" Type="http://schemas.openxmlformats.org/officeDocument/2006/relationships/slideLayout" Target="../slideLayouts/slideLayout220.xml"/></Relationships>
</file>

<file path=ppt/slides/_rels/slide30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1.xml"/><Relationship Id="rId1" Type="http://schemas.openxmlformats.org/officeDocument/2006/relationships/slideLayout" Target="../slideLayouts/slideLayout220.xml"/></Relationships>
</file>

<file path=ppt/slides/_rels/slide31.xml.rels><?xml version="1.0" encoding="UTF-8" standalone="yes"?>
<Relationships xmlns="http://schemas.openxmlformats.org/package/2006/relationships"><Relationship Id="rId3" Type="http://schemas.openxmlformats.org/officeDocument/2006/relationships/hyperlink" Target="http://www.d.umn.edu/cla/faculty/troufs/anth4616/cpweb.html" TargetMode="External"/><Relationship Id="rId2" Type="http://schemas.openxmlformats.org/officeDocument/2006/relationships/notesSlide" Target="../notesSlides/notesSlide18.xml"/><Relationship Id="rId1" Type="http://schemas.openxmlformats.org/officeDocument/2006/relationships/slideLayout" Target="../slideLayouts/slideLayout209.xml"/><Relationship Id="rId4" Type="http://schemas.openxmlformats.org/officeDocument/2006/relationships/image" Target="../media/image23.png"/></Relationships>
</file>

<file path=ppt/slides/_rels/slide3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2.xml"/><Relationship Id="rId1" Type="http://schemas.openxmlformats.org/officeDocument/2006/relationships/slideLayout" Target="../slideLayouts/slideLayout220.xml"/></Relationships>
</file>

<file path=ppt/slides/_rels/slide3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3.xml"/><Relationship Id="rId1" Type="http://schemas.openxmlformats.org/officeDocument/2006/relationships/slideLayout" Target="../slideLayouts/slideLayout231.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7.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87.xml"/></Relationships>
</file>

<file path=ppt/slides/_rels/slide31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87.xml"/></Relationships>
</file>

<file path=ppt/slides/_rels/slide31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1.xml"/><Relationship Id="rId1" Type="http://schemas.openxmlformats.org/officeDocument/2006/relationships/slideLayout" Target="../slideLayouts/slideLayout176.xml"/></Relationships>
</file>

<file path=ppt/slides/_rels/slide32.xml.rels><?xml version="1.0" encoding="UTF-8" standalone="yes"?>
<Relationships xmlns="http://schemas.openxmlformats.org/package/2006/relationships"><Relationship Id="rId3" Type="http://schemas.openxmlformats.org/officeDocument/2006/relationships/hyperlink" Target="http://www.d.umn.edu/cla/faculty/troufs/anth4616/cpweb.html" TargetMode="External"/><Relationship Id="rId2" Type="http://schemas.openxmlformats.org/officeDocument/2006/relationships/notesSlide" Target="../notesSlides/notesSlide19.xml"/><Relationship Id="rId1" Type="http://schemas.openxmlformats.org/officeDocument/2006/relationships/slideLayout" Target="../slideLayouts/slideLayout209.xml"/><Relationship Id="rId4" Type="http://schemas.openxmlformats.org/officeDocument/2006/relationships/image" Target="../media/image9.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2.xml"/><Relationship Id="rId1" Type="http://schemas.openxmlformats.org/officeDocument/2006/relationships/slideLayout" Target="../slideLayouts/slideLayout64.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87.xml"/></Relationships>
</file>

<file path=ppt/slides/_rels/slide33.xml.rels><?xml version="1.0" encoding="UTF-8" standalone="yes"?>
<Relationships xmlns="http://schemas.openxmlformats.org/package/2006/relationships"><Relationship Id="rId3" Type="http://schemas.openxmlformats.org/officeDocument/2006/relationships/hyperlink" Target="http://www.d.umn.edu/cla/faculty/troufs/anth4616/cpweb.html" TargetMode="External"/><Relationship Id="rId2" Type="http://schemas.openxmlformats.org/officeDocument/2006/relationships/notesSlide" Target="../notesSlides/notesSlide20.xml"/><Relationship Id="rId1" Type="http://schemas.openxmlformats.org/officeDocument/2006/relationships/slideLayout" Target="../slideLayouts/slideLayout209.xml"/><Relationship Id="rId4" Type="http://schemas.openxmlformats.org/officeDocument/2006/relationships/image" Target="../media/image12.pn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87.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5.xml"/><Relationship Id="rId1" Type="http://schemas.openxmlformats.org/officeDocument/2006/relationships/slideLayout" Target="../slideLayouts/slideLayout64.xml"/></Relationships>
</file>

<file path=ppt/slides/_rels/slide34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6.xml"/><Relationship Id="rId1" Type="http://schemas.openxmlformats.org/officeDocument/2006/relationships/slideLayout" Target="../slideLayouts/slideLayout64.xml"/></Relationships>
</file>

<file path=ppt/slides/_rels/slide34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7.xml"/><Relationship Id="rId1" Type="http://schemas.openxmlformats.org/officeDocument/2006/relationships/slideLayout" Target="../slideLayouts/slideLayout64.xml"/></Relationships>
</file>

<file path=ppt/slides/_rels/slide34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8.xml"/><Relationship Id="rId1" Type="http://schemas.openxmlformats.org/officeDocument/2006/relationships/slideLayout" Target="../slideLayouts/slideLayout64.xml"/><Relationship Id="rId4" Type="http://schemas.openxmlformats.org/officeDocument/2006/relationships/hyperlink" Target="http://en.wikipedia.org/wiki/Big_Five_personality_traits" TargetMode="External"/></Relationships>
</file>

<file path=ppt/slides/_rels/slide34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9.xml"/><Relationship Id="rId1" Type="http://schemas.openxmlformats.org/officeDocument/2006/relationships/slideLayout" Target="../slideLayouts/slideLayout64.xml"/><Relationship Id="rId4" Type="http://schemas.openxmlformats.org/officeDocument/2006/relationships/hyperlink" Target="http://en.wikipedia.org/wiki/Big_Five_personality_traits" TargetMode="External"/></Relationships>
</file>

<file path=ppt/slides/_rels/slide34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0.xml"/><Relationship Id="rId1" Type="http://schemas.openxmlformats.org/officeDocument/2006/relationships/slideLayout" Target="../slideLayouts/slideLayout64.xml"/><Relationship Id="rId4" Type="http://schemas.openxmlformats.org/officeDocument/2006/relationships/hyperlink" Target="http://en.wikipedia.org/wiki/Big_Five_personality_traits" TargetMode="External"/></Relationships>
</file>

<file path=ppt/slides/_rels/slide349.xml.rels><?xml version="1.0" encoding="UTF-8" standalone="yes"?>
<Relationships xmlns="http://schemas.openxmlformats.org/package/2006/relationships"><Relationship Id="rId3" Type="http://schemas.openxmlformats.org/officeDocument/2006/relationships/hyperlink" Target="http://www.sciencedaily.com/releases/2013/01/130103095245.htm" TargetMode="External"/><Relationship Id="rId2" Type="http://schemas.openxmlformats.org/officeDocument/2006/relationships/notesSlide" Target="../notesSlides/notesSlide131.xml"/><Relationship Id="rId1" Type="http://schemas.openxmlformats.org/officeDocument/2006/relationships/slideLayout" Target="../slideLayouts/slideLayout64.xml"/><Relationship Id="rId4" Type="http://schemas.openxmlformats.org/officeDocument/2006/relationships/image" Target="../media/image1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87.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87.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87.xml"/></Relationships>
</file>

<file path=ppt/slides/_rels/slide35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64.xml"/></Relationships>
</file>

<file path=ppt/slides/_rels/slide35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64.xml"/></Relationships>
</file>

<file path=ppt/slides/_rels/slide35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64.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0.xml"/></Relationships>
</file>

<file path=ppt/slides/_rels/slide36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64.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97.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0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4.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5.xml"/></Relationships>
</file>

<file path=ppt/slides/_rels/slide61.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27.jpeg"/><Relationship Id="rId1" Type="http://schemas.openxmlformats.org/officeDocument/2006/relationships/slideLayout" Target="../slideLayouts/slideLayout385.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385.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85.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385.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385.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5.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385.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6.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5.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5.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5.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5.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85.xml"/></Relationships>
</file>

<file path=ppt/slides/_rels/slide75.xml.rels><?xml version="1.0" encoding="UTF-8" standalone="yes"?>
<Relationships xmlns="http://schemas.openxmlformats.org/package/2006/relationships"><Relationship Id="rId3" Type="http://schemas.openxmlformats.org/officeDocument/2006/relationships/hyperlink" Target="https://orianesrecipebox.wordpress.com/tag/shredded-phyllo-baklava/" TargetMode="External"/><Relationship Id="rId2" Type="http://schemas.openxmlformats.org/officeDocument/2006/relationships/image" Target="../media/image39.jpg"/><Relationship Id="rId1" Type="http://schemas.openxmlformats.org/officeDocument/2006/relationships/slideLayout" Target="../slideLayouts/slideLayout385.xml"/></Relationships>
</file>

<file path=ppt/slides/_rels/slide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5.xml"/></Relationships>
</file>

<file path=ppt/slides/_rels/slide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6.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6.xml"/></Relationships>
</file>

<file path=ppt/slides/_rels/slide79.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41.png"/><Relationship Id="rId1" Type="http://schemas.openxmlformats.org/officeDocument/2006/relationships/slideLayout" Target="../slideLayouts/slideLayout396.xml"/><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41.png"/><Relationship Id="rId1" Type="http://schemas.openxmlformats.org/officeDocument/2006/relationships/slideLayout" Target="../slideLayouts/slideLayout396.xml"/><Relationship Id="rId4" Type="http://schemas.openxmlformats.org/officeDocument/2006/relationships/image" Target="../media/image42.jpeg"/></Relationships>
</file>

<file path=ppt/slides/_rels/slide81.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41.png"/><Relationship Id="rId1" Type="http://schemas.openxmlformats.org/officeDocument/2006/relationships/slideLayout" Target="../slideLayouts/slideLayout396.xml"/><Relationship Id="rId5" Type="http://schemas.openxmlformats.org/officeDocument/2006/relationships/image" Target="../media/image43.png"/><Relationship Id="rId4" Type="http://schemas.openxmlformats.org/officeDocument/2006/relationships/image" Target="../media/image42.jpeg"/></Relationships>
</file>

<file path=ppt/slides/_rels/slide82.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44.png"/><Relationship Id="rId1" Type="http://schemas.openxmlformats.org/officeDocument/2006/relationships/slideLayout" Target="../slideLayouts/slideLayout396.xml"/></Relationships>
</file>

<file path=ppt/slides/_rels/slide83.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44.png"/><Relationship Id="rId1" Type="http://schemas.openxmlformats.org/officeDocument/2006/relationships/slideLayout" Target="../slideLayouts/slideLayout396.xml"/></Relationships>
</file>

<file path=ppt/slides/_rels/slide84.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44.png"/><Relationship Id="rId1" Type="http://schemas.openxmlformats.org/officeDocument/2006/relationships/slideLayout" Target="../slideLayouts/slideLayout396.xml"/><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5.xml"/></Relationships>
</file>

<file path=ppt/slides/_rels/slide8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0.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41.png"/><Relationship Id="rId1" Type="http://schemas.openxmlformats.org/officeDocument/2006/relationships/slideLayout" Target="../slideLayouts/slideLayout396.xml"/><Relationship Id="rId5" Type="http://schemas.openxmlformats.org/officeDocument/2006/relationships/image" Target="../media/image43.png"/><Relationship Id="rId4" Type="http://schemas.openxmlformats.org/officeDocument/2006/relationships/image" Target="../media/image42.jpeg"/></Relationships>
</file>

<file path=ppt/slides/_rels/slide91.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46.png"/><Relationship Id="rId1" Type="http://schemas.openxmlformats.org/officeDocument/2006/relationships/slideLayout" Target="../slideLayouts/slideLayout396.xml"/></Relationships>
</file>

<file path=ppt/slides/_rels/slide92.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46.png"/><Relationship Id="rId1" Type="http://schemas.openxmlformats.org/officeDocument/2006/relationships/slideLayout" Target="../slideLayouts/slideLayout396.xm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396.xml"/><Relationship Id="rId4" Type="http://schemas.openxmlformats.org/officeDocument/2006/relationships/image" Target="../media/image48.png"/></Relationships>
</file>

<file path=ppt/slides/_rels/slide9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396.xml"/><Relationship Id="rId4" Type="http://schemas.openxmlformats.org/officeDocument/2006/relationships/image" Target="../media/image48.png"/></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396.xml"/><Relationship Id="rId5" Type="http://schemas.openxmlformats.org/officeDocument/2006/relationships/image" Target="../media/image48.png"/><Relationship Id="rId4" Type="http://schemas.openxmlformats.org/officeDocument/2006/relationships/image" Target="../media/image49.png"/></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396.xml"/><Relationship Id="rId4" Type="http://schemas.openxmlformats.org/officeDocument/2006/relationships/image" Target="../media/image48.png"/></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396.xml"/><Relationship Id="rId5" Type="http://schemas.openxmlformats.org/officeDocument/2006/relationships/image" Target="../media/image48.png"/><Relationship Id="rId4" Type="http://schemas.openxmlformats.org/officeDocument/2006/relationships/image" Target="../media/image5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99.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51.jpeg"/><Relationship Id="rId1" Type="http://schemas.openxmlformats.org/officeDocument/2006/relationships/slideLayout" Target="../slideLayouts/slideLayout38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61122" name="Text Box 7"/>
          <p:cNvSpPr txBox="1">
            <a:spLocks noChangeArrowheads="1"/>
          </p:cNvSpPr>
          <p:nvPr/>
        </p:nvSpPr>
        <p:spPr bwMode="auto">
          <a:xfrm>
            <a:off x="6207541" y="258709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pic>
        <p:nvPicPr>
          <p:cNvPr id="3074" name="Picture 2"/>
          <p:cNvPicPr>
            <a:picLocks noChangeAspect="1" noChangeArrowheads="1"/>
          </p:cNvPicPr>
          <p:nvPr/>
        </p:nvPicPr>
        <p:blipFill>
          <a:blip r:embed="rId2" cstate="print"/>
          <a:srcRect/>
          <a:stretch>
            <a:fillRect/>
          </a:stretch>
        </p:blipFill>
        <p:spPr bwMode="auto">
          <a:xfrm>
            <a:off x="778934" y="228600"/>
            <a:ext cx="3522133" cy="5943600"/>
          </a:xfrm>
          <a:prstGeom prst="rect">
            <a:avLst/>
          </a:prstGeom>
          <a:noFill/>
          <a:ln w="9525">
            <a:noFill/>
            <a:miter lim="800000"/>
            <a:headEnd/>
            <a:tailEnd/>
          </a:ln>
        </p:spPr>
      </p:pic>
      <p:sp>
        <p:nvSpPr>
          <p:cNvPr id="15" name="Rectangle 8"/>
          <p:cNvSpPr>
            <a:spLocks noChangeArrowheads="1"/>
          </p:cNvSpPr>
          <p:nvPr/>
        </p:nvSpPr>
        <p:spPr bwMode="auto">
          <a:xfrm>
            <a:off x="2951795" y="3547646"/>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800" dirty="0">
              <a:solidFill>
                <a:srgbClr val="FFFFFF"/>
              </a:solidFill>
            </a:endParaRPr>
          </a:p>
        </p:txBody>
      </p:sp>
      <p:pic>
        <p:nvPicPr>
          <p:cNvPr id="1026" name="Picture 2" descr="Thinking, Fast and Slow, Daniel Kahne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708" y="224970"/>
            <a:ext cx="3546839" cy="59436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1"/>
          <p:cNvSpPr>
            <a:spLocks noChangeArrowheads="1"/>
          </p:cNvSpPr>
          <p:nvPr/>
        </p:nvSpPr>
        <p:spPr bwMode="auto">
          <a:xfrm>
            <a:off x="3826933" y="6248400"/>
            <a:ext cx="1461911" cy="553998"/>
          </a:xfrm>
          <a:prstGeom prst="rect">
            <a:avLst/>
          </a:prstGeom>
          <a:noFill/>
          <a:ln w="9525">
            <a:noFill/>
            <a:miter lim="800000"/>
            <a:headEnd/>
            <a:tailEnd/>
          </a:ln>
        </p:spPr>
        <p:txBody>
          <a:bodyPr>
            <a:spAutoFit/>
          </a:bodyPr>
          <a:lstStyle/>
          <a:p>
            <a:pPr algn="ctr" eaLnBrk="0" hangingPunct="0"/>
            <a:r>
              <a:rPr kumimoji="1" lang="en-US"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1200" b="1" dirty="0" smtClean="0">
                <a:solidFill>
                  <a:srgbClr val="FFFFFF"/>
                </a:solidFill>
              </a:rPr>
              <a:t>© 2010-2018</a:t>
            </a:r>
            <a:endParaRPr kumimoji="1" lang="en-US" sz="1200" dirty="0">
              <a:solidFill>
                <a:srgbClr val="FFFFFF"/>
              </a:solidFill>
            </a:endParaRPr>
          </a:p>
        </p:txBody>
      </p:sp>
      <p:sp>
        <p:nvSpPr>
          <p:cNvPr id="9" name="Rectangle 8"/>
          <p:cNvSpPr/>
          <p:nvPr/>
        </p:nvSpPr>
        <p:spPr>
          <a:xfrm>
            <a:off x="1291765" y="2275109"/>
            <a:ext cx="6502400" cy="3046988"/>
          </a:xfrm>
          <a:prstGeom prst="rect">
            <a:avLst/>
          </a:prstGeom>
        </p:spPr>
        <p:txBody>
          <a:bodyPr lIns="91440" tIns="45720" rIns="91440">
            <a:spAutoFit/>
          </a:bodyPr>
          <a:lstStyle/>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Main Characteristics</a:t>
            </a:r>
          </a:p>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of</a:t>
            </a:r>
          </a:p>
          <a:p>
            <a:pPr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Anthropology</a:t>
            </a:r>
            <a:b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b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a:t>
            </a:r>
            <a:r>
              <a:rPr kumimoji="1" lang="en-US" sz="2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Psychological Anthropology</a:t>
            </a:r>
            <a:endParaRPr kumimoji="1" lang="en-US" sz="44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Tree>
    <p:extLst>
      <p:ext uri="{BB962C8B-B14F-4D97-AF65-F5344CB8AC3E}">
        <p14:creationId xmlns:p14="http://schemas.microsoft.com/office/powerpoint/2010/main" val="44885915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643470" y="2954757"/>
            <a:ext cx="5147733" cy="2850011"/>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2800" b="1" dirty="0" smtClean="0">
                <a:solidFill>
                  <a:srgbClr val="FFFFFF"/>
                </a:solidFill>
                <a:latin typeface="Verdana" pitchFamily="34" charset="0"/>
              </a:rPr>
              <a:t>sociocultural</a:t>
            </a:r>
          </a:p>
          <a:p>
            <a:pPr indent="347663" eaLnBrk="0" hangingPunct="0">
              <a:lnSpc>
                <a:spcPct val="160000"/>
              </a:lnSpc>
              <a:buFontTx/>
              <a:buChar char="•"/>
              <a:tabLst>
                <a:tab pos="231775" algn="l"/>
              </a:tabLst>
              <a:defRPr/>
            </a:pPr>
            <a:r>
              <a:rPr kumimoji="1" lang="en-US" sz="2800" b="1" dirty="0" smtClean="0">
                <a:solidFill>
                  <a:srgbClr val="FFFFFF"/>
                </a:solidFill>
                <a:latin typeface="Verdana" pitchFamily="34" charset="0"/>
              </a:rPr>
              <a:t>biophysical</a:t>
            </a:r>
          </a:p>
          <a:p>
            <a:pPr indent="347663" eaLnBrk="0" hangingPunct="0">
              <a:lnSpc>
                <a:spcPct val="160000"/>
              </a:lnSpc>
              <a:buFontTx/>
              <a:buChar char="•"/>
              <a:tabLst>
                <a:tab pos="231775" algn="l"/>
              </a:tabLst>
              <a:defRPr/>
            </a:pPr>
            <a:r>
              <a:rPr kumimoji="1" lang="en-US" sz="2800" b="1" dirty="0" smtClean="0">
                <a:solidFill>
                  <a:srgbClr val="FFFFFF"/>
                </a:solidFill>
                <a:latin typeface="Verdana" pitchFamily="34" charset="0"/>
              </a:rPr>
              <a:t>archaeological</a:t>
            </a:r>
          </a:p>
          <a:p>
            <a:pPr indent="347663" eaLnBrk="0" hangingPunct="0">
              <a:lnSpc>
                <a:spcPct val="160000"/>
              </a:lnSpc>
              <a:buFontTx/>
              <a:buChar char="•"/>
              <a:tabLst>
                <a:tab pos="231775" algn="l"/>
              </a:tabLst>
              <a:defRPr/>
            </a:pPr>
            <a:r>
              <a:rPr kumimoji="1" lang="en-US" sz="2800" b="1" dirty="0" err="1" smtClean="0">
                <a:solidFill>
                  <a:srgbClr val="FFFFFF"/>
                </a:solidFill>
                <a:latin typeface="Verdana" pitchFamily="34" charset="0"/>
              </a:rPr>
              <a:t>linguistical</a:t>
            </a:r>
            <a:endParaRPr kumimoji="1" lang="en-US" sz="2800" b="1" dirty="0">
              <a:solidFill>
                <a:srgbClr val="FFFFFF"/>
              </a:solidFill>
              <a:latin typeface="Verdana" pitchFamily="34" charset="0"/>
            </a:endParaRPr>
          </a:p>
        </p:txBody>
      </p:sp>
      <p:sp>
        <p:nvSpPr>
          <p:cNvPr id="7" name="Rectangle 3"/>
          <p:cNvSpPr>
            <a:spLocks noChangeArrowheads="1"/>
          </p:cNvSpPr>
          <p:nvPr/>
        </p:nvSpPr>
        <p:spPr bwMode="auto">
          <a:xfrm>
            <a:off x="4233333" y="2925723"/>
            <a:ext cx="4605867" cy="2850011"/>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2800" b="1" dirty="0" smtClean="0">
                <a:solidFill>
                  <a:srgbClr val="FFFFFF">
                    <a:lumMod val="65000"/>
                  </a:srgbClr>
                </a:solidFill>
                <a:latin typeface="Verdana" pitchFamily="34" charset="0"/>
              </a:rPr>
              <a:t>cultural / social</a:t>
            </a:r>
          </a:p>
          <a:p>
            <a:pPr indent="347663" eaLnBrk="0" hangingPunct="0">
              <a:lnSpc>
                <a:spcPct val="160000"/>
              </a:lnSpc>
              <a:buFontTx/>
              <a:buChar char="•"/>
              <a:tabLst>
                <a:tab pos="231775" algn="l"/>
              </a:tabLst>
              <a:defRPr/>
            </a:pPr>
            <a:r>
              <a:rPr kumimoji="1" lang="en-US" sz="2800" b="1" dirty="0">
                <a:solidFill>
                  <a:srgbClr val="FFFFFF">
                    <a:lumMod val="65000"/>
                  </a:srgbClr>
                </a:solidFill>
                <a:latin typeface="Verdana" pitchFamily="34" charset="0"/>
              </a:rPr>
              <a:t>p</a:t>
            </a:r>
            <a:r>
              <a:rPr kumimoji="1" lang="en-US" sz="2800" b="1" dirty="0" smtClean="0">
                <a:solidFill>
                  <a:srgbClr val="FFFFFF">
                    <a:lumMod val="65000"/>
                  </a:srgbClr>
                </a:solidFill>
                <a:latin typeface="Verdana" pitchFamily="34" charset="0"/>
              </a:rPr>
              <a:t>hysical / biological</a:t>
            </a:r>
          </a:p>
          <a:p>
            <a:pPr indent="347663" eaLnBrk="0" hangingPunct="0">
              <a:lnSpc>
                <a:spcPct val="160000"/>
              </a:lnSpc>
              <a:buFontTx/>
              <a:buChar char="•"/>
              <a:tabLst>
                <a:tab pos="231775" algn="l"/>
              </a:tabLst>
              <a:defRPr/>
            </a:pPr>
            <a:r>
              <a:rPr kumimoji="1" lang="en-US" sz="2800" b="1" dirty="0" smtClean="0">
                <a:solidFill>
                  <a:srgbClr val="FFFFFF">
                    <a:lumMod val="65000"/>
                  </a:srgbClr>
                </a:solidFill>
                <a:latin typeface="Verdana" pitchFamily="34" charset="0"/>
              </a:rPr>
              <a:t>archaeological</a:t>
            </a:r>
          </a:p>
          <a:p>
            <a:pPr indent="347663" eaLnBrk="0" hangingPunct="0">
              <a:lnSpc>
                <a:spcPct val="160000"/>
              </a:lnSpc>
              <a:buFontTx/>
              <a:buChar char="•"/>
              <a:tabLst>
                <a:tab pos="231775" algn="l"/>
              </a:tabLst>
              <a:defRPr/>
            </a:pPr>
            <a:r>
              <a:rPr kumimoji="1" lang="en-US" sz="2800" b="1" dirty="0" err="1" smtClean="0">
                <a:solidFill>
                  <a:srgbClr val="FFFFFF">
                    <a:lumMod val="65000"/>
                  </a:srgbClr>
                </a:solidFill>
                <a:latin typeface="Verdana" pitchFamily="34" charset="0"/>
              </a:rPr>
              <a:t>linguistical</a:t>
            </a:r>
            <a:endParaRPr kumimoji="1" lang="en-US" sz="2800" b="1" dirty="0">
              <a:solidFill>
                <a:srgbClr val="FFFFFF">
                  <a:lumMod val="65000"/>
                </a:srgbClr>
              </a:solidFill>
              <a:latin typeface="Verdana" pitchFamily="34" charset="0"/>
            </a:endParaRPr>
          </a:p>
        </p:txBody>
      </p:sp>
    </p:spTree>
    <p:extLst>
      <p:ext uri="{BB962C8B-B14F-4D97-AF65-F5344CB8AC3E}">
        <p14:creationId xmlns:p14="http://schemas.microsoft.com/office/powerpoint/2010/main" val="885521154"/>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2"/>
              </a:rPr>
              <a:t>www.facebook.com/alexganeevphotography/photos/</a:t>
            </a:r>
            <a:endParaRPr lang="en-US" sz="800" dirty="0">
              <a:solidFill>
                <a:srgbClr val="000000"/>
              </a:solidFill>
              <a:latin typeface="Arial" pitchFamily="34" charset="0"/>
            </a:endParaRPr>
          </a:p>
        </p:txBody>
      </p:sp>
      <p:pic>
        <p:nvPicPr>
          <p:cNvPr id="13314" name="Picture 2" descr="https://scontent-ord1-1.xx.fbcdn.net/hphotos-xfp1/v/t1.0-9/11223659_716539861791446_5081062444181955862_n.jpg?oh=557b49098d1fbaac9240b39eb3848f80&amp;oe=567A888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005"/>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787145"/>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2"/>
              </a:rPr>
              <a:t>www.facebook.com/alexganeevphotography/photos/</a:t>
            </a:r>
            <a:endParaRPr lang="en-US" sz="800" dirty="0">
              <a:solidFill>
                <a:srgbClr val="000000"/>
              </a:solidFill>
              <a:latin typeface="Arial" pitchFamily="34" charset="0"/>
            </a:endParaRPr>
          </a:p>
        </p:txBody>
      </p:sp>
      <p:pic>
        <p:nvPicPr>
          <p:cNvPr id="14338" name="Picture 2" descr="https://scontent-ord1-1.xx.fbcdn.net/hphotos-xtp1/v/t1.0-9/11143160_716540138458085_9056509914808660963_n.jpg?oh=841d7d0d6e416c99a5a34fab43bf2a7e&amp;oe=567B41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056"/>
            <a:ext cx="91440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169483"/>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smtClean="0">
                <a:solidFill>
                  <a:srgbClr val="FFFFFF"/>
                </a:solidFill>
                <a:latin typeface="Arial" charset="0"/>
              </a:rPr>
              <a:t>A Taste of Greece</a:t>
            </a:r>
          </a:p>
          <a:p>
            <a:pPr algn="ctr" eaLnBrk="1" hangingPunct="1"/>
            <a:r>
              <a:rPr lang="en-US" altLang="en-US" sz="3200" b="1" dirty="0" smtClean="0">
                <a:solidFill>
                  <a:srgbClr val="FFFFFF"/>
                </a:solidFill>
                <a:latin typeface="Arial" charset="0"/>
              </a:rPr>
              <a:t>22</a:t>
            </a:r>
            <a:r>
              <a:rPr lang="en-US" altLang="en-US" sz="3200" b="1" baseline="30000" dirty="0" smtClean="0">
                <a:solidFill>
                  <a:srgbClr val="FFFFFF"/>
                </a:solidFill>
                <a:latin typeface="Arial" charset="0"/>
              </a:rPr>
              <a:t>nd</a:t>
            </a:r>
            <a:r>
              <a:rPr lang="en-US" altLang="en-US" sz="3200" b="1" dirty="0" smtClean="0">
                <a:solidFill>
                  <a:srgbClr val="FFFFFF"/>
                </a:solidFill>
                <a:latin typeface="Arial" charset="0"/>
              </a:rPr>
              <a:t> Annual Food Festival 2014</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514350"/>
            <a:ext cx="7572375"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714488"/>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smtClean="0">
                <a:solidFill>
                  <a:srgbClr val="FFFFFF"/>
                </a:solidFill>
                <a:latin typeface="Arial" charset="0"/>
              </a:rPr>
              <a:t>A Taste of Greece</a:t>
            </a:r>
          </a:p>
          <a:p>
            <a:pPr algn="ctr" eaLnBrk="1" hangingPunct="1"/>
            <a:r>
              <a:rPr lang="en-US" altLang="en-US" sz="3200" b="1" dirty="0" smtClean="0">
                <a:solidFill>
                  <a:srgbClr val="FFFFFF"/>
                </a:solidFill>
                <a:latin typeface="Arial" charset="0"/>
              </a:rPr>
              <a:t>22</a:t>
            </a:r>
            <a:r>
              <a:rPr lang="en-US" altLang="en-US" sz="3200" b="1" baseline="30000" dirty="0" smtClean="0">
                <a:solidFill>
                  <a:srgbClr val="FFFFFF"/>
                </a:solidFill>
                <a:latin typeface="Arial" charset="0"/>
              </a:rPr>
              <a:t>nd</a:t>
            </a:r>
            <a:r>
              <a:rPr lang="en-US" altLang="en-US" sz="3200" b="1" dirty="0" smtClean="0">
                <a:solidFill>
                  <a:srgbClr val="FFFFFF"/>
                </a:solidFill>
                <a:latin typeface="Arial" charset="0"/>
              </a:rPr>
              <a:t> Annual Food Festival 2014</a:t>
            </a:r>
          </a:p>
        </p:txBody>
      </p:sp>
      <p:pic>
        <p:nvPicPr>
          <p:cNvPr id="3074" name="Picture 2" descr="https://scontent-ord1-1.xx.fbcdn.net/hphotos-xfa1/v/t1.0-9/483190_449692515051769_186164349_n.jpg?oh=4ca1a56a1ce8a86ff618512a57b55b60&amp;oe=5660E4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5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624863"/>
            <a:ext cx="4572000" cy="215444"/>
          </a:xfrm>
          <a:prstGeom prst="rect">
            <a:avLst/>
          </a:prstGeom>
        </p:spPr>
        <p:txBody>
          <a:bodyPr>
            <a:spAutoFit/>
          </a:bodyPr>
          <a:lstStyle/>
          <a:p>
            <a:r>
              <a:rPr lang="en-US" sz="800" dirty="0">
                <a:solidFill>
                  <a:srgbClr val="000000"/>
                </a:solidFill>
                <a:latin typeface="Arial" pitchFamily="34" charset="0"/>
                <a:hlinkClick r:id="rId3"/>
              </a:rPr>
              <a:t>https://www.facebook.com/pages/Taste-of-Greece-Festival-Duluth-Minnesota/199921043362252</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1299506703"/>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BADDE1"/>
                </a:solidFill>
                <a:latin typeface="Arial" pitchFamily="34" charset="0"/>
              </a:rPr>
              <a:t>food</a:t>
            </a:r>
            <a:br>
              <a:rPr lang="en-US" sz="2800" b="1" dirty="0" smtClean="0">
                <a:solidFill>
                  <a:srgbClr val="BADDE1"/>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4400" b="1" dirty="0" smtClean="0">
                <a:solidFill>
                  <a:srgbClr val="000000"/>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2800" b="1" dirty="0">
                <a:solidFill>
                  <a:srgbClr val="BADDE1"/>
                </a:solidFill>
                <a:latin typeface="Arial" pitchFamily="34" charset="0"/>
              </a:rPr>
              <a:t>music, dance, and other arts</a:t>
            </a:r>
            <a:endParaRPr lang="en-US" sz="2800" b="1" dirty="0" smtClean="0">
              <a:solidFill>
                <a:srgbClr val="BADDE1"/>
              </a:solidFill>
              <a:latin typeface="Arial" pitchFamily="34" charset="0"/>
            </a:endParaRPr>
          </a:p>
          <a:p>
            <a:pPr algn="ctr"/>
            <a:r>
              <a:rPr lang="en-US" sz="2800" b="1" dirty="0" smtClean="0">
                <a:solidFill>
                  <a:srgbClr val="BADDE1"/>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2578656145"/>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8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bwMode="auto">
          <a:xfrm>
            <a:off x="444500" y="6400471"/>
            <a:ext cx="8229600" cy="406734"/>
          </a:xfrm>
          <a:prstGeom prst="rect">
            <a:avLst/>
          </a:prstGeom>
          <a:noFill/>
          <a:ln w="9525">
            <a:noFill/>
            <a:miter lim="800000"/>
            <a:headEnd/>
            <a:tailEnd/>
          </a:ln>
        </p:spPr>
        <p:txBody>
          <a:bodyPr anchor="ctr"/>
          <a:lstStyle/>
          <a:p>
            <a:pPr algn="ctr"/>
            <a:r>
              <a:rPr lang="en-US" sz="1600" b="1" dirty="0" smtClean="0">
                <a:solidFill>
                  <a:srgbClr val="185CF4"/>
                </a:solidFill>
                <a:latin typeface="Arial" pitchFamily="34" charset="0"/>
              </a:rPr>
              <a:t>The Taste of Greece Festival, Duluth, MN, 2017</a:t>
            </a:r>
            <a:endParaRPr lang="en-US" sz="1600" b="1" dirty="0">
              <a:solidFill>
                <a:srgbClr val="185CF4"/>
              </a:solidFill>
              <a:latin typeface="Arial" pitchFamily="34" charset="0"/>
            </a:endParaRPr>
          </a:p>
        </p:txBody>
      </p:sp>
    </p:spTree>
    <p:extLst>
      <p:ext uri="{BB962C8B-B14F-4D97-AF65-F5344CB8AC3E}">
        <p14:creationId xmlns:p14="http://schemas.microsoft.com/office/powerpoint/2010/main" val="3703291311"/>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Tree>
    <p:extLst>
      <p:ext uri="{BB962C8B-B14F-4D97-AF65-F5344CB8AC3E}">
        <p14:creationId xmlns:p14="http://schemas.microsoft.com/office/powerpoint/2010/main" val="2128183966"/>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8" name="Picture 4" descr="http://www.meocca.org/images/church%20pics/twelve_holy_apostles_dul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66" y="-14513"/>
            <a:ext cx="81842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r>
              <a:rPr lang="en-US" sz="800" dirty="0">
                <a:solidFill>
                  <a:srgbClr val="000000"/>
                </a:solidFill>
                <a:latin typeface="Arial" pitchFamily="34" charset="0"/>
                <a:hlinkClick r:id="rId3"/>
              </a:rPr>
              <a:t>https://www.facebook.com/pages/Taste-of-Greece-Festival-Duluth-Minnesota/199921043362252</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137129718"/>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latin typeface="Arial" pitchFamily="34" charset="0"/>
                <a:hlinkClick r:id="rId3"/>
              </a:rPr>
              <a:t>https://www.facebook.com/12HolyApostlesChurch/photos/</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2461654880"/>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latin typeface="Arial" pitchFamily="34" charset="0"/>
                <a:hlinkClick r:id="rId2"/>
              </a:rPr>
              <a:t>http://www.goarch.org/chapel/saints_view?contentid=165&amp;date=8/15/2015&amp;D=SA&amp;language=el</a:t>
            </a:r>
            <a:endParaRPr lang="en-US" sz="800" dirty="0">
              <a:solidFill>
                <a:srgbClr val="000000"/>
              </a:solidFill>
              <a:latin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99572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2404534" y="2644718"/>
            <a:ext cx="5147733" cy="3440942"/>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4000" b="1" dirty="0" smtClean="0">
                <a:solidFill>
                  <a:schemeClr val="bg1"/>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smtClean="0">
                <a:solidFill>
                  <a:schemeClr val="bg1">
                    <a:lumMod val="50000"/>
                  </a:schemeClr>
                </a:solidFill>
                <a:latin typeface="Verdana" pitchFamily="34" charset="0"/>
              </a:rPr>
              <a:t>physical</a:t>
            </a:r>
          </a:p>
          <a:p>
            <a:pPr indent="347663" eaLnBrk="0" hangingPunct="0">
              <a:lnSpc>
                <a:spcPct val="160000"/>
              </a:lnSpc>
              <a:buFontTx/>
              <a:buChar char="•"/>
              <a:tabLst>
                <a:tab pos="231775" algn="l"/>
              </a:tabLst>
              <a:defRPr/>
            </a:pPr>
            <a:r>
              <a:rPr kumimoji="1" lang="en-US" sz="3200" b="1" dirty="0" smtClean="0">
                <a:solidFill>
                  <a:srgbClr val="FFFFFF">
                    <a:lumMod val="50000"/>
                  </a:srgbClr>
                </a:solidFill>
                <a:latin typeface="Verdana" pitchFamily="34" charset="0"/>
              </a:rPr>
              <a:t>archaeology</a:t>
            </a:r>
          </a:p>
          <a:p>
            <a:pPr indent="347663" eaLnBrk="0" hangingPunct="0">
              <a:lnSpc>
                <a:spcPct val="160000"/>
              </a:lnSpc>
              <a:buFontTx/>
              <a:buChar char="•"/>
              <a:tabLst>
                <a:tab pos="231775" algn="l"/>
              </a:tabLst>
              <a:defRPr/>
            </a:pPr>
            <a:r>
              <a:rPr kumimoji="1" lang="en-US" sz="3200" b="1" dirty="0" smtClean="0">
                <a:solidFill>
                  <a:srgbClr val="FFFFFF">
                    <a:lumMod val="50000"/>
                  </a:srgbClr>
                </a:solidFill>
                <a:latin typeface="Verdana" pitchFamily="34" charset="0"/>
              </a:rPr>
              <a:t>linguistics</a:t>
            </a:r>
            <a:endParaRPr kumimoji="1" lang="en-US" sz="3200" b="1" dirty="0">
              <a:solidFill>
                <a:srgbClr val="FFFFFF">
                  <a:lumMod val="50000"/>
                </a:srgbClr>
              </a:solidFill>
              <a:latin typeface="Verdana" pitchFamily="34" charset="0"/>
            </a:endParaRPr>
          </a:p>
        </p:txBody>
      </p:sp>
      <p:sp>
        <p:nvSpPr>
          <p:cNvPr id="5" name="Rectangle 3"/>
          <p:cNvSpPr>
            <a:spLocks noChangeArrowheads="1"/>
          </p:cNvSpPr>
          <p:nvPr/>
        </p:nvSpPr>
        <p:spPr bwMode="auto">
          <a:xfrm>
            <a:off x="711200" y="325281"/>
            <a:ext cx="7721600" cy="1077218"/>
          </a:xfrm>
          <a:prstGeom prst="rect">
            <a:avLst/>
          </a:prstGeom>
          <a:noFill/>
          <a:ln w="28575">
            <a:noFill/>
            <a:miter lim="800000"/>
            <a:headEnd/>
            <a:tailEnd/>
          </a:ln>
        </p:spPr>
        <p:txBody>
          <a:bodyPr wrap="square" anchor="ctr">
            <a:spAutoFit/>
          </a:bodyPr>
          <a:lstStyle/>
          <a:p>
            <a:pPr algn="ctr" eaLnBrk="0" hangingPunct="0"/>
            <a:r>
              <a:rPr kumimoji="1" lang="en-US" sz="3200" b="1" dirty="0" smtClean="0">
                <a:solidFill>
                  <a:srgbClr val="FFFFFF">
                    <a:lumMod val="50000"/>
                  </a:srgbClr>
                </a:solidFill>
              </a:rPr>
              <a:t>So . . . we’re going to have a look at the . . . </a:t>
            </a:r>
            <a:endParaRPr kumimoji="1" lang="en-US" sz="3200" b="1" dirty="0">
              <a:solidFill>
                <a:srgbClr val="FFFFFF">
                  <a:lumMod val="50000"/>
                </a:srgbClr>
              </a:solidFill>
            </a:endParaRPr>
          </a:p>
        </p:txBody>
      </p:sp>
      <p:sp>
        <p:nvSpPr>
          <p:cNvPr id="7"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4000" b="1" dirty="0" smtClean="0">
                <a:solidFill>
                  <a:srgbClr val="FFFFFF">
                    <a:lumMod val="50000"/>
                  </a:srgbClr>
                </a:solidFill>
                <a:latin typeface="Verdana" pitchFamily="34" charset="0"/>
              </a:rPr>
              <a:t>Culture and Personality</a:t>
            </a:r>
            <a:br>
              <a:rPr kumimoji="1" lang="en-US" sz="4000" b="1" dirty="0" smtClean="0">
                <a:solidFill>
                  <a:srgbClr val="FFFFFF">
                    <a:lumMod val="50000"/>
                  </a:srgbClr>
                </a:solidFill>
                <a:latin typeface="Verdana" pitchFamily="34" charset="0"/>
              </a:rPr>
            </a:br>
            <a:r>
              <a:rPr kumimoji="1" lang="en-US" sz="1600" b="1" dirty="0" smtClean="0">
                <a:solidFill>
                  <a:srgbClr val="FFFFFF">
                    <a:lumMod val="50000"/>
                  </a:srgbClr>
                </a:solidFill>
                <a:latin typeface="Verdana" pitchFamily="34" charset="0"/>
              </a:rPr>
              <a:t>and its . . .</a:t>
            </a:r>
            <a:endParaRPr kumimoji="1" lang="en-US" sz="1200" b="1" dirty="0">
              <a:solidFill>
                <a:srgbClr val="FFFFFF">
                  <a:lumMod val="50000"/>
                </a:srgbClr>
              </a:solidFill>
              <a:latin typeface="Verdana" pitchFamily="34" charset="0"/>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BADDE1"/>
                </a:solidFill>
                <a:latin typeface="Arial" pitchFamily="34" charset="0"/>
              </a:rPr>
              <a:t>food</a:t>
            </a:r>
            <a:br>
              <a:rPr lang="en-US" sz="2800" b="1" dirty="0" smtClean="0">
                <a:solidFill>
                  <a:srgbClr val="BADDE1"/>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2800" b="1" dirty="0" smtClean="0">
                <a:solidFill>
                  <a:srgbClr val="BADDE1"/>
                </a:solidFill>
                <a:latin typeface="Arial" pitchFamily="34" charset="0"/>
              </a:rPr>
              <a:t>religion</a:t>
            </a:r>
          </a:p>
          <a:p>
            <a:pPr algn="ctr"/>
            <a:r>
              <a:rPr lang="en-US" sz="4400" b="1" dirty="0" smtClean="0">
                <a:solidFill>
                  <a:srgbClr val="000000"/>
                </a:solidFill>
                <a:latin typeface="Arial" pitchFamily="34" charset="0"/>
              </a:rPr>
              <a:t>ritual</a:t>
            </a:r>
          </a:p>
          <a:p>
            <a:pPr algn="ctr"/>
            <a:r>
              <a:rPr lang="en-US" sz="2800" b="1" dirty="0">
                <a:solidFill>
                  <a:srgbClr val="BADDE1"/>
                </a:solidFill>
                <a:latin typeface="Arial" pitchFamily="34" charset="0"/>
              </a:rPr>
              <a:t>music, dance, and other arts</a:t>
            </a:r>
            <a:endParaRPr lang="en-US" sz="2800" b="1" dirty="0" smtClean="0">
              <a:solidFill>
                <a:srgbClr val="BADDE1"/>
              </a:solidFill>
              <a:latin typeface="Arial" pitchFamily="34" charset="0"/>
            </a:endParaRPr>
          </a:p>
          <a:p>
            <a:pPr algn="ctr"/>
            <a:r>
              <a:rPr lang="en-US" sz="2800" b="1" dirty="0" smtClean="0">
                <a:solidFill>
                  <a:srgbClr val="BADDE1"/>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1204854190"/>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9458" name="Picture 2" descr="https://scontent-ord1-1.xx.fbcdn.net/hphotos-xfp1/v/t1.0-9/11009115_843979792321727_8795418194692312653_n.jpg?oh=dc912069881f38250e2a99c3604a870b&amp;oe=5676AC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2" y="0"/>
            <a:ext cx="5143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3"/>
              </a:rPr>
              <a:t>www.facebook.com/alexganeevphotography/photos/</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4012380963"/>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BADDE1"/>
                </a:solidFill>
                <a:latin typeface="Arial" pitchFamily="34" charset="0"/>
              </a:rPr>
              <a:t>food</a:t>
            </a:r>
            <a:br>
              <a:rPr lang="en-US" sz="2800" b="1" dirty="0" smtClean="0">
                <a:solidFill>
                  <a:srgbClr val="BADDE1"/>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2800" b="1" dirty="0" smtClean="0">
                <a:solidFill>
                  <a:srgbClr val="BADDE1"/>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4000" b="1" dirty="0" smtClean="0">
                <a:solidFill>
                  <a:srgbClr val="000000"/>
                </a:solidFill>
                <a:latin typeface="Arial" pitchFamily="34" charset="0"/>
              </a:rPr>
              <a:t>music, dance, and other arts</a:t>
            </a:r>
          </a:p>
          <a:p>
            <a:pPr algn="ctr"/>
            <a:r>
              <a:rPr lang="en-US" sz="2800" b="1" dirty="0" smtClean="0">
                <a:solidFill>
                  <a:srgbClr val="BADDE1"/>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3425008569"/>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163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smtClean="0">
                <a:solidFill>
                  <a:srgbClr val="FFFFFF"/>
                </a:solidFill>
                <a:latin typeface="Arial" charset="0"/>
              </a:rPr>
              <a:t>A Tate of Greece</a:t>
            </a:r>
          </a:p>
          <a:p>
            <a:pPr algn="ctr" eaLnBrk="1" hangingPunct="1"/>
            <a:r>
              <a:rPr lang="en-US" altLang="en-US" sz="3200" b="1" dirty="0" smtClean="0">
                <a:solidFill>
                  <a:srgbClr val="FFFFFF"/>
                </a:solidFill>
                <a:latin typeface="Arial" charset="0"/>
              </a:rPr>
              <a:t>23</a:t>
            </a:r>
            <a:r>
              <a:rPr lang="en-US" altLang="en-US" sz="3200" b="1" baseline="30000" dirty="0" smtClean="0">
                <a:solidFill>
                  <a:srgbClr val="FFFFFF"/>
                </a:solidFill>
                <a:latin typeface="Arial" charset="0"/>
              </a:rPr>
              <a:t>nd</a:t>
            </a:r>
            <a:r>
              <a:rPr lang="en-US" altLang="en-US" sz="3200" b="1" dirty="0" smtClean="0">
                <a:solidFill>
                  <a:srgbClr val="FFFFFF"/>
                </a:solidFill>
                <a:latin typeface="Arial" charset="0"/>
              </a:rPr>
              <a:t> Annual Food Festival 2015</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373062"/>
            <a:ext cx="81183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0" y="6623735"/>
            <a:ext cx="4572000" cy="215444"/>
          </a:xfrm>
          <a:prstGeom prst="rect">
            <a:avLst/>
          </a:prstGeom>
        </p:spPr>
        <p:txBody>
          <a:bodyPr>
            <a:spAutoFit/>
          </a:bodyPr>
          <a:lstStyle/>
          <a:p>
            <a:pPr algn="ctr"/>
            <a:r>
              <a:rPr lang="en-US" sz="800" dirty="0">
                <a:solidFill>
                  <a:srgbClr val="333399">
                    <a:lumMod val="60000"/>
                    <a:lumOff val="40000"/>
                  </a:srgbClr>
                </a:solidFill>
                <a:latin typeface="Arial" pitchFamily="34" charset="0"/>
                <a:hlinkClick r:id="rId3"/>
              </a:rPr>
              <a:t>http://www.duluthnewstribune.com/news/4300249-taste-greece-marks-25-years-duluth</a:t>
            </a:r>
            <a:endParaRPr lang="en-US" sz="800" dirty="0">
              <a:solidFill>
                <a:srgbClr val="333399">
                  <a:lumMod val="60000"/>
                  <a:lumOff val="40000"/>
                </a:srgbClr>
              </a:solidFill>
              <a:latin typeface="Arial" pitchFamily="34" charset="0"/>
            </a:endParaRPr>
          </a:p>
        </p:txBody>
      </p:sp>
    </p:spTree>
    <p:extLst>
      <p:ext uri="{BB962C8B-B14F-4D97-AF65-F5344CB8AC3E}">
        <p14:creationId xmlns:p14="http://schemas.microsoft.com/office/powerpoint/2010/main" val="3965796682"/>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smtClean="0">
                <a:solidFill>
                  <a:srgbClr val="FFFFFF"/>
                </a:solidFill>
                <a:latin typeface="Arial" charset="0"/>
              </a:rPr>
              <a:t>A Taste of Greece</a:t>
            </a:r>
          </a:p>
          <a:p>
            <a:pPr algn="ctr" eaLnBrk="1" hangingPunct="1"/>
            <a:r>
              <a:rPr lang="en-US" altLang="en-US" sz="3200" b="1" dirty="0" smtClean="0">
                <a:solidFill>
                  <a:srgbClr val="FFFFFF"/>
                </a:solidFill>
                <a:latin typeface="Arial" charset="0"/>
              </a:rPr>
              <a:t>22</a:t>
            </a:r>
            <a:r>
              <a:rPr lang="en-US" altLang="en-US" sz="3200" b="1" baseline="30000" dirty="0" smtClean="0">
                <a:solidFill>
                  <a:srgbClr val="FFFFFF"/>
                </a:solidFill>
                <a:latin typeface="Arial" charset="0"/>
              </a:rPr>
              <a:t>nd</a:t>
            </a:r>
            <a:r>
              <a:rPr lang="en-US" altLang="en-US" sz="3200" b="1" dirty="0" smtClean="0">
                <a:solidFill>
                  <a:srgbClr val="FFFFFF"/>
                </a:solidFill>
                <a:latin typeface="Arial" charset="0"/>
              </a:rPr>
              <a:t> Annual Food Festival 2014</a:t>
            </a:r>
          </a:p>
        </p:txBody>
      </p:sp>
      <p:pic>
        <p:nvPicPr>
          <p:cNvPr id="2050" name="Picture 2" descr="https://scontent-ord1-1.xx.fbcdn.net/hphotos-xaf1/v/t1.0-9/197772_443145592373128_1460943302_n.jpg?oh=f3267cf15a3f4646d15a646c57bf8e13&amp;oe=565D77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8304"/>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r>
              <a:rPr lang="en-US" sz="800" dirty="0">
                <a:solidFill>
                  <a:srgbClr val="000000"/>
                </a:solidFill>
                <a:latin typeface="Arial" pitchFamily="34" charset="0"/>
                <a:hlinkClick r:id="rId3"/>
              </a:rPr>
              <a:t>https://www.facebook.com/pages/Taste-of-Greece-Festival-Duluth-Minnesota/199921043362252</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1246138099"/>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smtClean="0">
                <a:solidFill>
                  <a:srgbClr val="FFFFFF"/>
                </a:solidFill>
                <a:latin typeface="Arial" charset="0"/>
              </a:rPr>
              <a:t>A Taste of Greece</a:t>
            </a:r>
          </a:p>
          <a:p>
            <a:pPr algn="ctr" eaLnBrk="1" hangingPunct="1"/>
            <a:r>
              <a:rPr lang="en-US" altLang="en-US" sz="3200" b="1" dirty="0" smtClean="0">
                <a:solidFill>
                  <a:srgbClr val="FFFFFF"/>
                </a:solidFill>
                <a:latin typeface="Arial" charset="0"/>
              </a:rPr>
              <a:t>22</a:t>
            </a:r>
            <a:r>
              <a:rPr lang="en-US" altLang="en-US" sz="3200" b="1" baseline="30000" dirty="0" smtClean="0">
                <a:solidFill>
                  <a:srgbClr val="FFFFFF"/>
                </a:solidFill>
                <a:latin typeface="Arial" charset="0"/>
              </a:rPr>
              <a:t>nd</a:t>
            </a:r>
            <a:r>
              <a:rPr lang="en-US" altLang="en-US" sz="3200" b="1" dirty="0" smtClean="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476500"/>
            <a:ext cx="4267200" cy="3661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625483"/>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smtClean="0">
                <a:solidFill>
                  <a:srgbClr val="FFFFFF"/>
                </a:solidFill>
                <a:latin typeface="Arial" charset="0"/>
              </a:rPr>
              <a:t>A Taste of Greece</a:t>
            </a:r>
          </a:p>
          <a:p>
            <a:pPr algn="ctr" eaLnBrk="1" hangingPunct="1"/>
            <a:r>
              <a:rPr lang="en-US" altLang="en-US" sz="3200" b="1" dirty="0" smtClean="0">
                <a:solidFill>
                  <a:srgbClr val="FFFFFF"/>
                </a:solidFill>
                <a:latin typeface="Arial" charset="0"/>
              </a:rPr>
              <a:t>22</a:t>
            </a:r>
            <a:r>
              <a:rPr lang="en-US" altLang="en-US" sz="3200" b="1" baseline="30000" dirty="0" smtClean="0">
                <a:solidFill>
                  <a:srgbClr val="FFFFFF"/>
                </a:solidFill>
                <a:latin typeface="Arial" charset="0"/>
              </a:rPr>
              <a:t>nd</a:t>
            </a:r>
            <a:r>
              <a:rPr lang="en-US" altLang="en-US" sz="3200" b="1" dirty="0" smtClean="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476500"/>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3350" y="3448128"/>
            <a:ext cx="4514850" cy="3293209"/>
          </a:xfrm>
          <a:prstGeom prst="rect">
            <a:avLst/>
          </a:prstGeom>
          <a:solidFill>
            <a:schemeClr val="bg1"/>
          </a:solidFill>
          <a:ln w="76200">
            <a:solidFill>
              <a:srgbClr val="0070C0"/>
            </a:solidFill>
          </a:ln>
        </p:spPr>
        <p:txBody>
          <a:bodyPr wrap="square">
            <a:spAutoFit/>
          </a:bodyPr>
          <a:lstStyle/>
          <a:p>
            <a:pPr algn="ctr"/>
            <a:endParaRPr lang="en-US" sz="2400" b="1" dirty="0" smtClean="0">
              <a:solidFill>
                <a:srgbClr val="0070C0"/>
              </a:solidFill>
              <a:latin typeface="Tahoma" pitchFamily="34" charset="0"/>
            </a:endParaRPr>
          </a:p>
          <a:p>
            <a:pPr algn="ctr"/>
            <a:r>
              <a:rPr lang="en-US" sz="2400" b="1" dirty="0" smtClean="0">
                <a:solidFill>
                  <a:srgbClr val="0070C0"/>
                </a:solidFill>
                <a:latin typeface="Tahoma" pitchFamily="34" charset="0"/>
              </a:rPr>
              <a:t>The </a:t>
            </a:r>
            <a:r>
              <a:rPr lang="en-US" sz="3200" b="1" dirty="0" smtClean="0">
                <a:solidFill>
                  <a:srgbClr val="FF0000"/>
                </a:solidFill>
                <a:latin typeface="Tahoma" pitchFamily="34" charset="0"/>
              </a:rPr>
              <a:t>“Zorba” </a:t>
            </a:r>
            <a:r>
              <a:rPr lang="en-US" sz="2400" b="1" dirty="0" smtClean="0">
                <a:solidFill>
                  <a:srgbClr val="0070C0"/>
                </a:solidFill>
                <a:latin typeface="Tahoma" pitchFamily="34" charset="0"/>
              </a:rPr>
              <a:t>begins with a low sweeping motion. Eva </a:t>
            </a:r>
            <a:r>
              <a:rPr lang="en-US" sz="2400" b="1" dirty="0" err="1" smtClean="0">
                <a:solidFill>
                  <a:srgbClr val="0070C0"/>
                </a:solidFill>
                <a:latin typeface="Tahoma" pitchFamily="34" charset="0"/>
              </a:rPr>
              <a:t>Sevastiades</a:t>
            </a:r>
            <a:r>
              <a:rPr lang="en-US" sz="2400" b="1" dirty="0" smtClean="0">
                <a:solidFill>
                  <a:srgbClr val="0070C0"/>
                </a:solidFill>
                <a:latin typeface="Tahoma" pitchFamily="34" charset="0"/>
              </a:rPr>
              <a:t>, 19, Megan </a:t>
            </a:r>
            <a:r>
              <a:rPr lang="en-US" sz="2400" b="1" dirty="0" err="1" smtClean="0">
                <a:solidFill>
                  <a:srgbClr val="0070C0"/>
                </a:solidFill>
                <a:latin typeface="Tahoma" pitchFamily="34" charset="0"/>
              </a:rPr>
              <a:t>Solem</a:t>
            </a:r>
            <a:r>
              <a:rPr lang="en-US" sz="2400" b="1" dirty="0" smtClean="0">
                <a:solidFill>
                  <a:srgbClr val="0070C0"/>
                </a:solidFill>
                <a:latin typeface="Tahoma" pitchFamily="34" charset="0"/>
              </a:rPr>
              <a:t>, 15, and Tess </a:t>
            </a:r>
            <a:r>
              <a:rPr lang="en-US" sz="2400" b="1" dirty="0" err="1" smtClean="0">
                <a:solidFill>
                  <a:srgbClr val="0070C0"/>
                </a:solidFill>
                <a:latin typeface="Tahoma" pitchFamily="34" charset="0"/>
              </a:rPr>
              <a:t>Sevastiades</a:t>
            </a:r>
            <a:r>
              <a:rPr lang="en-US" sz="2400" b="1" dirty="0" smtClean="0">
                <a:solidFill>
                  <a:srgbClr val="0070C0"/>
                </a:solidFill>
                <a:latin typeface="Tahoma" pitchFamily="34" charset="0"/>
              </a:rPr>
              <a:t>, 15, start to dance.</a:t>
            </a:r>
            <a:r>
              <a:rPr lang="en-US" sz="1600" b="1" dirty="0" smtClean="0">
                <a:solidFill>
                  <a:srgbClr val="0070C0"/>
                </a:solidFill>
                <a:latin typeface="Tahoma" pitchFamily="34" charset="0"/>
              </a:rPr>
              <a:t> </a:t>
            </a:r>
          </a:p>
          <a:p>
            <a:pPr algn="ctr"/>
            <a:endParaRPr lang="en-US" sz="1600" b="1" dirty="0" smtClean="0">
              <a:solidFill>
                <a:srgbClr val="0070C0"/>
              </a:solidFill>
              <a:latin typeface="Tahoma" pitchFamily="34" charset="0"/>
            </a:endParaRPr>
          </a:p>
          <a:p>
            <a:pPr algn="ctr"/>
            <a:r>
              <a:rPr lang="en-US" sz="1600" dirty="0" smtClean="0">
                <a:solidFill>
                  <a:srgbClr val="0070C0"/>
                </a:solidFill>
                <a:latin typeface="Tahoma" pitchFamily="34" charset="0"/>
              </a:rPr>
              <a:t>(Photo by </a:t>
            </a:r>
            <a:r>
              <a:rPr lang="en-US" sz="1600" dirty="0" err="1" smtClean="0">
                <a:solidFill>
                  <a:srgbClr val="0070C0"/>
                </a:solidFill>
                <a:latin typeface="Tahoma" pitchFamily="34" charset="0"/>
              </a:rPr>
              <a:t>Patra</a:t>
            </a:r>
            <a:r>
              <a:rPr lang="en-US" sz="1600" dirty="0" smtClean="0">
                <a:solidFill>
                  <a:srgbClr val="0070C0"/>
                </a:solidFill>
                <a:latin typeface="Tahoma" pitchFamily="34" charset="0"/>
              </a:rPr>
              <a:t> </a:t>
            </a:r>
            <a:r>
              <a:rPr lang="en-US" sz="1600" dirty="0" err="1" smtClean="0">
                <a:solidFill>
                  <a:srgbClr val="0070C0"/>
                </a:solidFill>
                <a:latin typeface="Tahoma" pitchFamily="34" charset="0"/>
              </a:rPr>
              <a:t>Sevastiades</a:t>
            </a:r>
            <a:r>
              <a:rPr lang="en-US" sz="1600" dirty="0" smtClean="0">
                <a:solidFill>
                  <a:srgbClr val="0070C0"/>
                </a:solidFill>
                <a:latin typeface="Tahoma" pitchFamily="34" charset="0"/>
              </a:rPr>
              <a:t>)</a:t>
            </a:r>
          </a:p>
        </p:txBody>
      </p:sp>
    </p:spTree>
    <p:extLst>
      <p:ext uri="{BB962C8B-B14F-4D97-AF65-F5344CB8AC3E}">
        <p14:creationId xmlns:p14="http://schemas.microsoft.com/office/powerpoint/2010/main" val="2152012553"/>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2290" name="Picture 2" descr="https://scontent-ord1-1.xx.fbcdn.net/hphotos-xfl1/v/t1.0-9/11752438_716539418458157_6656276734935766601_n.jpg?oh=050a811e0b8b72638e98b1e900d571c3&amp;oe=568232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 y="139187"/>
            <a:ext cx="9144000" cy="6638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3"/>
              </a:rPr>
              <a:t>www.facebook.com/alexganeevphotography/photos/</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1201863367"/>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9218" name="Picture 2" descr="https://scontent-ord1-1.xx.fbcdn.net/hphotos-xpf1/v/t1.0-9/11754269_716944741750958_7872089523363528479_n.jpg?oh=fbaf87d7dfc011ec9740fa30b171eda5&amp;oe=5674A0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5487"/>
            <a:ext cx="9144000"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661902"/>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5" y="6240911"/>
            <a:ext cx="6277429" cy="369332"/>
          </a:xfrm>
          <a:prstGeom prst="rect">
            <a:avLst/>
          </a:prstGeom>
        </p:spPr>
        <p:txBody>
          <a:bodyPr wrap="square">
            <a:spAutoFit/>
          </a:bodyPr>
          <a:lstStyle/>
          <a:p>
            <a:pPr algn="ctr"/>
            <a:r>
              <a:rPr lang="en-US" b="1" dirty="0" smtClean="0">
                <a:solidFill>
                  <a:srgbClr val="FFFFFF"/>
                </a:solidFill>
                <a:latin typeface="Arial" pitchFamily="34" charset="0"/>
              </a:rPr>
              <a:t>Ottawa </a:t>
            </a:r>
            <a:r>
              <a:rPr lang="en-US" b="1" dirty="0">
                <a:solidFill>
                  <a:srgbClr val="FFFFFF"/>
                </a:solidFill>
                <a:latin typeface="Arial" pitchFamily="34" charset="0"/>
              </a:rPr>
              <a:t>Greek Festival (</a:t>
            </a:r>
            <a:r>
              <a:rPr lang="en-US" b="1" dirty="0" err="1">
                <a:solidFill>
                  <a:srgbClr val="FFFFFF"/>
                </a:solidFill>
                <a:latin typeface="Arial" pitchFamily="34" charset="0"/>
              </a:rPr>
              <a:t>GreekFest</a:t>
            </a:r>
            <a:r>
              <a:rPr lang="en-US" b="1" dirty="0" smtClean="0">
                <a:solidFill>
                  <a:srgbClr val="FFFFFF"/>
                </a:solidFill>
                <a:latin typeface="Arial" pitchFamily="34" charset="0"/>
              </a:rPr>
              <a:t>)</a:t>
            </a:r>
            <a:endParaRPr lang="en-US" b="1" dirty="0">
              <a:solidFill>
                <a:srgbClr val="FFFFFF"/>
              </a:solidFill>
              <a:latin typeface="Arial" pitchFamily="34" charset="0"/>
            </a:endParaRPr>
          </a:p>
        </p:txBody>
      </p:sp>
      <p:sp>
        <p:nvSpPr>
          <p:cNvPr id="12" name="Rectangle 11"/>
          <p:cNvSpPr/>
          <p:nvPr/>
        </p:nvSpPr>
        <p:spPr>
          <a:xfrm>
            <a:off x="2256976" y="6545720"/>
            <a:ext cx="4572000" cy="215444"/>
          </a:xfrm>
          <a:prstGeom prst="rect">
            <a:avLst/>
          </a:prstGeom>
        </p:spPr>
        <p:txBody>
          <a:bodyPr>
            <a:spAutoFit/>
          </a:bodyPr>
          <a:lstStyle/>
          <a:p>
            <a:pPr algn="ctr"/>
            <a:r>
              <a:rPr lang="en-US" sz="800" dirty="0">
                <a:solidFill>
                  <a:srgbClr val="FFFFFF"/>
                </a:solidFill>
                <a:latin typeface="Arial" pitchFamily="34" charset="0"/>
                <a:hlinkClick r:id="rId3"/>
              </a:rPr>
              <a:t>https://www.youtube.com/watch?v=UhDgpXWkFHE</a:t>
            </a:r>
            <a:endParaRPr lang="en-US" sz="800" dirty="0">
              <a:solidFill>
                <a:srgbClr val="FFFFFF"/>
              </a:solidFill>
              <a:latin typeface="Arial" pitchFamily="34" charset="0"/>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8" y="4823336"/>
            <a:ext cx="2539683" cy="926984"/>
          </a:xfrm>
          <a:prstGeom prst="rect">
            <a:avLst/>
          </a:prstGeom>
        </p:spPr>
      </p:pic>
      <p:sp>
        <p:nvSpPr>
          <p:cNvPr id="7" name="Rectangle 6"/>
          <p:cNvSpPr/>
          <p:nvPr/>
        </p:nvSpPr>
        <p:spPr>
          <a:xfrm>
            <a:off x="2032320" y="5808376"/>
            <a:ext cx="697627" cy="261610"/>
          </a:xfrm>
          <a:prstGeom prst="rect">
            <a:avLst/>
          </a:prstGeom>
        </p:spPr>
        <p:txBody>
          <a:bodyPr wrap="none">
            <a:spAutoFit/>
          </a:bodyPr>
          <a:lstStyle/>
          <a:p>
            <a:r>
              <a:rPr lang="en-US" sz="1100" b="1" dirty="0" smtClean="0">
                <a:solidFill>
                  <a:srgbClr val="FFFFFF"/>
                </a:solidFill>
                <a:latin typeface="Arial" pitchFamily="34" charset="0"/>
              </a:rPr>
              <a:t>. . . 5:00</a:t>
            </a:r>
            <a:endParaRPr lang="en-US" sz="1100" dirty="0">
              <a:solidFill>
                <a:srgbClr val="000000"/>
              </a:solidFill>
              <a:latin typeface="Arial" pitchFamily="34" charset="0"/>
            </a:endParaRPr>
          </a:p>
        </p:txBody>
      </p:sp>
    </p:spTree>
    <p:extLst>
      <p:ext uri="{BB962C8B-B14F-4D97-AF65-F5344CB8AC3E}">
        <p14:creationId xmlns:p14="http://schemas.microsoft.com/office/powerpoint/2010/main" val="293508343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46786"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87"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46788"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46789"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46790"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1"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2"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3"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46794" name="Picture 2"/>
          <p:cNvPicPr>
            <a:picLocks noChangeAspect="1" noChangeArrowheads="1"/>
          </p:cNvPicPr>
          <p:nvPr/>
        </p:nvPicPr>
        <p:blipFill>
          <a:blip r:embed="rId3" cstate="print"/>
          <a:srcRect/>
          <a:stretch>
            <a:fillRect/>
          </a:stretch>
        </p:blipFill>
        <p:spPr bwMode="auto">
          <a:xfrm>
            <a:off x="668115" y="1146632"/>
            <a:ext cx="7772400" cy="4857750"/>
          </a:xfrm>
          <a:prstGeom prst="rect">
            <a:avLst/>
          </a:prstGeom>
          <a:noFill/>
          <a:ln w="9525">
            <a:noFill/>
            <a:miter lim="800000"/>
            <a:headEnd/>
            <a:tailEnd/>
          </a:ln>
        </p:spPr>
      </p:pic>
      <p:sp>
        <p:nvSpPr>
          <p:cNvPr id="11" name="Rectangle 10"/>
          <p:cNvSpPr>
            <a:spLocks noChangeArrowheads="1"/>
          </p:cNvSpPr>
          <p:nvPr/>
        </p:nvSpPr>
        <p:spPr bwMode="auto">
          <a:xfrm>
            <a:off x="391885" y="5855374"/>
            <a:ext cx="8316686" cy="769441"/>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000" b="1" dirty="0" smtClean="0">
                <a:solidFill>
                  <a:srgbClr val="000000"/>
                </a:solidFill>
                <a:latin typeface="Arial"/>
              </a:rPr>
              <a:t>Week </a:t>
            </a:r>
            <a:r>
              <a:rPr lang="en-US" sz="2000" b="1" dirty="0" smtClean="0">
                <a:solidFill>
                  <a:srgbClr val="000000"/>
                </a:solidFill>
                <a:latin typeface="Arial"/>
              </a:rPr>
              <a:t>8 </a:t>
            </a:r>
            <a:r>
              <a:rPr lang="en-US" sz="2000" b="1" dirty="0" smtClean="0">
                <a:solidFill>
                  <a:srgbClr val="000000"/>
                </a:solidFill>
                <a:latin typeface="Arial"/>
              </a:rPr>
              <a:t>. . . </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1018272"/>
            <a:ext cx="9144000" cy="5133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422405" y="6240911"/>
            <a:ext cx="6277429" cy="369332"/>
          </a:xfrm>
          <a:prstGeom prst="rect">
            <a:avLst/>
          </a:prstGeom>
        </p:spPr>
        <p:txBody>
          <a:bodyPr wrap="square">
            <a:spAutoFit/>
          </a:bodyPr>
          <a:lstStyle/>
          <a:p>
            <a:pPr algn="ctr"/>
            <a:r>
              <a:rPr lang="en-US" b="1" dirty="0" smtClean="0">
                <a:solidFill>
                  <a:srgbClr val="FFFFFF"/>
                </a:solidFill>
                <a:latin typeface="Arial" pitchFamily="34" charset="0"/>
              </a:rPr>
              <a:t>Ottawa </a:t>
            </a:r>
            <a:r>
              <a:rPr lang="en-US" b="1" dirty="0">
                <a:solidFill>
                  <a:srgbClr val="FFFFFF"/>
                </a:solidFill>
                <a:latin typeface="Arial" pitchFamily="34" charset="0"/>
              </a:rPr>
              <a:t>Greek Festival (</a:t>
            </a:r>
            <a:r>
              <a:rPr lang="en-US" b="1" dirty="0" err="1">
                <a:solidFill>
                  <a:srgbClr val="FFFFFF"/>
                </a:solidFill>
                <a:latin typeface="Arial" pitchFamily="34" charset="0"/>
              </a:rPr>
              <a:t>GreekFest</a:t>
            </a:r>
            <a:r>
              <a:rPr lang="en-US" b="1" dirty="0" smtClean="0">
                <a:solidFill>
                  <a:srgbClr val="FFFFFF"/>
                </a:solidFill>
                <a:latin typeface="Arial" pitchFamily="34" charset="0"/>
              </a:rPr>
              <a:t>)</a:t>
            </a:r>
            <a:endParaRPr lang="en-US" b="1" dirty="0">
              <a:solidFill>
                <a:srgbClr val="FFFFFF"/>
              </a:solidFill>
              <a:latin typeface="Arial" pitchFamily="34" charset="0"/>
            </a:endParaRPr>
          </a:p>
        </p:txBody>
      </p:sp>
      <p:sp>
        <p:nvSpPr>
          <p:cNvPr id="8" name="Rectangle 7"/>
          <p:cNvSpPr/>
          <p:nvPr/>
        </p:nvSpPr>
        <p:spPr>
          <a:xfrm>
            <a:off x="2256976" y="6545720"/>
            <a:ext cx="4572000" cy="215444"/>
          </a:xfrm>
          <a:prstGeom prst="rect">
            <a:avLst/>
          </a:prstGeom>
        </p:spPr>
        <p:txBody>
          <a:bodyPr>
            <a:spAutoFit/>
          </a:bodyPr>
          <a:lstStyle/>
          <a:p>
            <a:pPr algn="ctr"/>
            <a:r>
              <a:rPr lang="en-US" sz="800" dirty="0">
                <a:solidFill>
                  <a:srgbClr val="FFFFFF"/>
                </a:solidFill>
                <a:latin typeface="Arial" pitchFamily="34" charset="0"/>
                <a:hlinkClick r:id="rId3"/>
              </a:rPr>
              <a:t>https://www.youtube.com/watch?v=UhDgpXWkFHE</a:t>
            </a:r>
            <a:endParaRPr lang="en-US" sz="800" dirty="0">
              <a:solidFill>
                <a:srgbClr val="FFFFFF"/>
              </a:solidFill>
              <a:latin typeface="Arial" pitchFamily="34" charset="0"/>
            </a:endParaRPr>
          </a:p>
        </p:txBody>
      </p:sp>
      <p:pic>
        <p:nvPicPr>
          <p:cNvPr id="9" name="Picture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8" y="4823336"/>
            <a:ext cx="2539683" cy="926984"/>
          </a:xfrm>
          <a:prstGeom prst="rect">
            <a:avLst/>
          </a:prstGeom>
        </p:spPr>
      </p:pic>
      <p:sp>
        <p:nvSpPr>
          <p:cNvPr id="10" name="Rectangle 9"/>
          <p:cNvSpPr/>
          <p:nvPr/>
        </p:nvSpPr>
        <p:spPr>
          <a:xfrm>
            <a:off x="2032320" y="5808376"/>
            <a:ext cx="697627" cy="261610"/>
          </a:xfrm>
          <a:prstGeom prst="rect">
            <a:avLst/>
          </a:prstGeom>
        </p:spPr>
        <p:txBody>
          <a:bodyPr wrap="none">
            <a:spAutoFit/>
          </a:bodyPr>
          <a:lstStyle/>
          <a:p>
            <a:r>
              <a:rPr lang="en-US" sz="1100" b="1" dirty="0" smtClean="0">
                <a:solidFill>
                  <a:srgbClr val="FFFFFF"/>
                </a:solidFill>
                <a:latin typeface="Arial" pitchFamily="34" charset="0"/>
              </a:rPr>
              <a:t>. . . 5:00</a:t>
            </a:r>
            <a:endParaRPr lang="en-US" sz="1100" dirty="0">
              <a:solidFill>
                <a:srgbClr val="000000"/>
              </a:solidFill>
              <a:latin typeface="Arial" pitchFamily="34" charset="0"/>
            </a:endParaRPr>
          </a:p>
        </p:txBody>
      </p:sp>
    </p:spTree>
    <p:extLst>
      <p:ext uri="{BB962C8B-B14F-4D97-AF65-F5344CB8AC3E}">
        <p14:creationId xmlns:p14="http://schemas.microsoft.com/office/powerpoint/2010/main" val="3008220305"/>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smtClean="0">
                <a:solidFill>
                  <a:srgbClr val="FFFFFF"/>
                </a:solidFill>
                <a:latin typeface="Arial" charset="0"/>
              </a:rPr>
              <a:t>A Taste of Greece</a:t>
            </a:r>
          </a:p>
          <a:p>
            <a:pPr algn="ctr" eaLnBrk="1" hangingPunct="1"/>
            <a:r>
              <a:rPr lang="en-US" altLang="en-US" sz="3200" b="1" dirty="0" smtClean="0">
                <a:solidFill>
                  <a:srgbClr val="FFFFFF"/>
                </a:solidFill>
                <a:latin typeface="Arial" charset="0"/>
              </a:rPr>
              <a:t>22</a:t>
            </a:r>
            <a:r>
              <a:rPr lang="en-US" altLang="en-US" sz="3200" b="1" baseline="30000" dirty="0" smtClean="0">
                <a:solidFill>
                  <a:srgbClr val="FFFFFF"/>
                </a:solidFill>
                <a:latin typeface="Arial" charset="0"/>
              </a:rPr>
              <a:t>nd</a:t>
            </a:r>
            <a:r>
              <a:rPr lang="en-US" altLang="en-US" sz="3200" b="1" dirty="0" smtClean="0">
                <a:solidFill>
                  <a:srgbClr val="FFFFFF"/>
                </a:solidFill>
                <a:latin typeface="Arial" charset="0"/>
              </a:rPr>
              <a:t> Annual Food Festival 2014</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52" y="514350"/>
            <a:ext cx="7496175"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076248"/>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smtClean="0">
                <a:solidFill>
                  <a:srgbClr val="FFFFFF"/>
                </a:solidFill>
                <a:latin typeface="Arial" charset="0"/>
              </a:rPr>
              <a:t>A Taste of Greece</a:t>
            </a:r>
          </a:p>
          <a:p>
            <a:pPr algn="ctr" eaLnBrk="1" hangingPunct="1"/>
            <a:r>
              <a:rPr lang="en-US" altLang="en-US" sz="3200" b="1" dirty="0" smtClean="0">
                <a:solidFill>
                  <a:srgbClr val="FFFFFF"/>
                </a:solidFill>
                <a:latin typeface="Arial" charset="0"/>
              </a:rPr>
              <a:t>22</a:t>
            </a:r>
            <a:r>
              <a:rPr lang="en-US" altLang="en-US" sz="3200" b="1" baseline="30000" dirty="0" smtClean="0">
                <a:solidFill>
                  <a:srgbClr val="FFFFFF"/>
                </a:solidFill>
                <a:latin typeface="Arial" charset="0"/>
              </a:rPr>
              <a:t>nd</a:t>
            </a:r>
            <a:r>
              <a:rPr lang="en-US" altLang="en-US" sz="3200" b="1" dirty="0" smtClean="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algn="ctr"/>
            <a:r>
              <a:rPr lang="en-US" sz="2400" b="1" dirty="0" smtClean="0">
                <a:solidFill>
                  <a:srgbClr val="0070C0"/>
                </a:solidFill>
                <a:latin typeface="Tahoma" pitchFamily="34" charset="0"/>
              </a:rPr>
              <a:t/>
            </a:r>
            <a:br>
              <a:rPr lang="en-US" sz="2400" b="1" dirty="0" smtClean="0">
                <a:solidFill>
                  <a:srgbClr val="0070C0"/>
                </a:solidFill>
                <a:latin typeface="Tahoma" pitchFamily="34" charset="0"/>
              </a:rPr>
            </a:br>
            <a:r>
              <a:rPr lang="en-US" sz="2400" b="1" dirty="0" err="1" smtClean="0">
                <a:solidFill>
                  <a:srgbClr val="0070C0"/>
                </a:solidFill>
                <a:latin typeface="Tahoma" pitchFamily="34" charset="0"/>
              </a:rPr>
              <a:t>Dima</a:t>
            </a:r>
            <a:r>
              <a:rPr lang="en-US" sz="2400" b="1" dirty="0" smtClean="0">
                <a:solidFill>
                  <a:srgbClr val="0070C0"/>
                </a:solidFill>
                <a:latin typeface="Tahoma" pitchFamily="34" charset="0"/>
              </a:rPr>
              <a:t> </a:t>
            </a:r>
            <a:r>
              <a:rPr lang="en-US" sz="2400" b="1" dirty="0" err="1" smtClean="0">
                <a:solidFill>
                  <a:srgbClr val="0070C0"/>
                </a:solidFill>
                <a:latin typeface="Tahoma" pitchFamily="34" charset="0"/>
              </a:rPr>
              <a:t>Sevastiades</a:t>
            </a:r>
            <a:r>
              <a:rPr lang="en-US" sz="2400" b="1" dirty="0" smtClean="0">
                <a:solidFill>
                  <a:srgbClr val="0070C0"/>
                </a:solidFill>
                <a:latin typeface="Tahoma" pitchFamily="34" charset="0"/>
              </a:rPr>
              <a:t>, Styli </a:t>
            </a:r>
            <a:r>
              <a:rPr lang="en-US" sz="2400" b="1" dirty="0" err="1" smtClean="0">
                <a:solidFill>
                  <a:srgbClr val="0070C0"/>
                </a:solidFill>
                <a:latin typeface="Tahoma" pitchFamily="34" charset="0"/>
              </a:rPr>
              <a:t>Regas</a:t>
            </a:r>
            <a:r>
              <a:rPr lang="en-US" sz="2400" b="1" dirty="0" smtClean="0">
                <a:solidFill>
                  <a:srgbClr val="0070C0"/>
                </a:solidFill>
                <a:latin typeface="Tahoma" pitchFamily="34" charset="0"/>
              </a:rPr>
              <a:t> and Demetri Bush wear their dance costumes for the Taste of Greece. </a:t>
            </a:r>
            <a:endParaRPr lang="en-US" sz="1600" b="1" dirty="0" smtClean="0">
              <a:solidFill>
                <a:srgbClr val="0070C0"/>
              </a:solidFill>
              <a:latin typeface="Tahoma" pitchFamily="34" charset="0"/>
            </a:endParaRPr>
          </a:p>
          <a:p>
            <a:pPr algn="ctr"/>
            <a:endParaRPr lang="en-US" sz="1600" b="1" dirty="0" smtClean="0">
              <a:solidFill>
                <a:srgbClr val="0070C0"/>
              </a:solidFill>
              <a:latin typeface="Tahoma" pitchFamily="34" charset="0"/>
            </a:endParaRPr>
          </a:p>
          <a:p>
            <a:pPr algn="ctr"/>
            <a:r>
              <a:rPr lang="en-US" sz="1600" dirty="0" smtClean="0">
                <a:solidFill>
                  <a:srgbClr val="0070C0"/>
                </a:solidFill>
                <a:latin typeface="Tahoma" pitchFamily="34" charset="0"/>
              </a:rPr>
              <a:t>(Photo by </a:t>
            </a:r>
            <a:r>
              <a:rPr lang="en-US" sz="1600" dirty="0" err="1" smtClean="0">
                <a:solidFill>
                  <a:srgbClr val="0070C0"/>
                </a:solidFill>
                <a:latin typeface="Tahoma" pitchFamily="34" charset="0"/>
              </a:rPr>
              <a:t>Patra</a:t>
            </a:r>
            <a:r>
              <a:rPr lang="en-US" sz="1600" dirty="0" smtClean="0">
                <a:solidFill>
                  <a:srgbClr val="0070C0"/>
                </a:solidFill>
                <a:latin typeface="Tahoma" pitchFamily="34" charset="0"/>
              </a:rPr>
              <a:t> </a:t>
            </a:r>
            <a:r>
              <a:rPr lang="en-US" sz="1600" dirty="0" err="1" smtClean="0">
                <a:solidFill>
                  <a:srgbClr val="0070C0"/>
                </a:solidFill>
                <a:latin typeface="Tahoma" pitchFamily="34" charset="0"/>
              </a:rPr>
              <a:t>Sevastiades</a:t>
            </a:r>
            <a:r>
              <a:rPr lang="en-US" sz="1600" dirty="0" smtClean="0">
                <a:solidFill>
                  <a:srgbClr val="0070C0"/>
                </a:solidFill>
                <a:latin typeface="Tahoma" pitchFamily="34" charset="0"/>
              </a:rPr>
              <a:t>)</a:t>
            </a:r>
          </a:p>
          <a:p>
            <a:pPr algn="ctr"/>
            <a:endParaRPr lang="en-US" sz="1600" b="1" dirty="0" smtClean="0">
              <a:solidFill>
                <a:srgbClr val="0070C0"/>
              </a:solidFill>
              <a:latin typeface="Tahoma" pitchFamily="34" charset="0"/>
            </a:endParaRPr>
          </a:p>
        </p:txBody>
      </p:sp>
      <p:sp>
        <p:nvSpPr>
          <p:cNvPr id="6" name="Rectangle 5"/>
          <p:cNvSpPr/>
          <p:nvPr/>
        </p:nvSpPr>
        <p:spPr>
          <a:xfrm>
            <a:off x="113847" y="2539519"/>
            <a:ext cx="4514850" cy="1200329"/>
          </a:xfrm>
          <a:prstGeom prst="rect">
            <a:avLst/>
          </a:prstGeom>
          <a:solidFill>
            <a:schemeClr val="bg1"/>
          </a:solidFill>
          <a:ln w="76200">
            <a:solidFill>
              <a:srgbClr val="0070C0"/>
            </a:solidFill>
          </a:ln>
        </p:spPr>
        <p:txBody>
          <a:bodyPr wrap="square">
            <a:spAutoFit/>
          </a:bodyPr>
          <a:lstStyle/>
          <a:p>
            <a:pPr algn="ctr"/>
            <a:r>
              <a:rPr lang="en-US" sz="2400" b="1" dirty="0" smtClean="0">
                <a:solidFill>
                  <a:srgbClr val="0070C0"/>
                </a:solidFill>
                <a:latin typeface="Tahoma" pitchFamily="34" charset="0"/>
              </a:rPr>
              <a:t>even the names often reinforce one’s cultural identity</a:t>
            </a:r>
          </a:p>
        </p:txBody>
      </p:sp>
    </p:spTree>
    <p:extLst>
      <p:ext uri="{BB962C8B-B14F-4D97-AF65-F5344CB8AC3E}">
        <p14:creationId xmlns:p14="http://schemas.microsoft.com/office/powerpoint/2010/main" val="893936365"/>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smtClean="0">
                <a:solidFill>
                  <a:srgbClr val="FFFFFF"/>
                </a:solidFill>
                <a:latin typeface="Arial" charset="0"/>
              </a:rPr>
              <a:t>A Taste of Greece</a:t>
            </a:r>
          </a:p>
          <a:p>
            <a:pPr algn="ctr" eaLnBrk="1" hangingPunct="1"/>
            <a:r>
              <a:rPr lang="en-US" altLang="en-US" sz="3200" b="1" dirty="0" smtClean="0">
                <a:solidFill>
                  <a:srgbClr val="FFFFFF"/>
                </a:solidFill>
                <a:latin typeface="Arial" charset="0"/>
              </a:rPr>
              <a:t>22</a:t>
            </a:r>
            <a:r>
              <a:rPr lang="en-US" altLang="en-US" sz="3200" b="1" baseline="30000" dirty="0" smtClean="0">
                <a:solidFill>
                  <a:srgbClr val="FFFFFF"/>
                </a:solidFill>
                <a:latin typeface="Arial" charset="0"/>
              </a:rPr>
              <a:t>nd</a:t>
            </a:r>
            <a:r>
              <a:rPr lang="en-US" altLang="en-US" sz="3200" b="1" dirty="0" smtClean="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algn="ctr"/>
            <a:r>
              <a:rPr lang="en-US" sz="2400" b="1" dirty="0" smtClean="0">
                <a:solidFill>
                  <a:srgbClr val="0070C0"/>
                </a:solidFill>
                <a:latin typeface="Tahoma" pitchFamily="34" charset="0"/>
              </a:rPr>
              <a:t/>
            </a:r>
            <a:br>
              <a:rPr lang="en-US" sz="2400" b="1" dirty="0" smtClean="0">
                <a:solidFill>
                  <a:srgbClr val="0070C0"/>
                </a:solidFill>
                <a:latin typeface="Tahoma" pitchFamily="34" charset="0"/>
              </a:rPr>
            </a:br>
            <a:r>
              <a:rPr lang="en-US" sz="2400" b="1" dirty="0" err="1" smtClean="0">
                <a:solidFill>
                  <a:srgbClr val="0070C0"/>
                </a:solidFill>
                <a:latin typeface="Tahoma" pitchFamily="34" charset="0"/>
              </a:rPr>
              <a:t>Dima</a:t>
            </a:r>
            <a:r>
              <a:rPr lang="en-US" sz="2400" b="1" dirty="0" smtClean="0">
                <a:solidFill>
                  <a:srgbClr val="0070C0"/>
                </a:solidFill>
                <a:latin typeface="Tahoma" pitchFamily="34" charset="0"/>
              </a:rPr>
              <a:t> </a:t>
            </a:r>
            <a:r>
              <a:rPr lang="en-US" sz="2400" b="1" dirty="0" err="1" smtClean="0">
                <a:solidFill>
                  <a:srgbClr val="0070C0"/>
                </a:solidFill>
                <a:latin typeface="Tahoma" pitchFamily="34" charset="0"/>
              </a:rPr>
              <a:t>Sevastiades</a:t>
            </a:r>
            <a:r>
              <a:rPr lang="en-US" sz="2400" b="1" dirty="0" smtClean="0">
                <a:solidFill>
                  <a:srgbClr val="0070C0"/>
                </a:solidFill>
                <a:latin typeface="Tahoma" pitchFamily="34" charset="0"/>
              </a:rPr>
              <a:t>, Styli </a:t>
            </a:r>
            <a:r>
              <a:rPr lang="en-US" sz="2400" b="1" dirty="0" err="1" smtClean="0">
                <a:solidFill>
                  <a:srgbClr val="0070C0"/>
                </a:solidFill>
                <a:latin typeface="Tahoma" pitchFamily="34" charset="0"/>
              </a:rPr>
              <a:t>Regas</a:t>
            </a:r>
            <a:r>
              <a:rPr lang="en-US" sz="2400" b="1" dirty="0" smtClean="0">
                <a:solidFill>
                  <a:srgbClr val="0070C0"/>
                </a:solidFill>
                <a:latin typeface="Tahoma" pitchFamily="34" charset="0"/>
              </a:rPr>
              <a:t> and Demetri Bush wear their dance costumes for the Taste of Greece. </a:t>
            </a:r>
            <a:endParaRPr lang="en-US" sz="1600" b="1" dirty="0" smtClean="0">
              <a:solidFill>
                <a:srgbClr val="0070C0"/>
              </a:solidFill>
              <a:latin typeface="Tahoma" pitchFamily="34" charset="0"/>
            </a:endParaRPr>
          </a:p>
          <a:p>
            <a:pPr algn="ctr"/>
            <a:endParaRPr lang="en-US" sz="1600" b="1" dirty="0" smtClean="0">
              <a:solidFill>
                <a:srgbClr val="0070C0"/>
              </a:solidFill>
              <a:latin typeface="Tahoma" pitchFamily="34" charset="0"/>
            </a:endParaRPr>
          </a:p>
          <a:p>
            <a:pPr algn="ctr"/>
            <a:r>
              <a:rPr lang="en-US" sz="1600" dirty="0" smtClean="0">
                <a:solidFill>
                  <a:srgbClr val="0070C0"/>
                </a:solidFill>
                <a:latin typeface="Tahoma" pitchFamily="34" charset="0"/>
              </a:rPr>
              <a:t>(Photo by </a:t>
            </a:r>
            <a:r>
              <a:rPr lang="en-US" sz="1600" dirty="0" err="1" smtClean="0">
                <a:solidFill>
                  <a:srgbClr val="0070C0"/>
                </a:solidFill>
                <a:latin typeface="Tahoma" pitchFamily="34" charset="0"/>
              </a:rPr>
              <a:t>Patra</a:t>
            </a:r>
            <a:r>
              <a:rPr lang="en-US" sz="1600" dirty="0" smtClean="0">
                <a:solidFill>
                  <a:srgbClr val="0070C0"/>
                </a:solidFill>
                <a:latin typeface="Tahoma" pitchFamily="34" charset="0"/>
              </a:rPr>
              <a:t> </a:t>
            </a:r>
            <a:r>
              <a:rPr lang="en-US" sz="1600" dirty="0" err="1" smtClean="0">
                <a:solidFill>
                  <a:srgbClr val="0070C0"/>
                </a:solidFill>
                <a:latin typeface="Tahoma" pitchFamily="34" charset="0"/>
              </a:rPr>
              <a:t>Sevastiades</a:t>
            </a:r>
            <a:r>
              <a:rPr lang="en-US" sz="1600" dirty="0" smtClean="0">
                <a:solidFill>
                  <a:srgbClr val="0070C0"/>
                </a:solidFill>
                <a:latin typeface="Tahoma" pitchFamily="34" charset="0"/>
              </a:rPr>
              <a:t>)</a:t>
            </a:r>
          </a:p>
          <a:p>
            <a:pPr algn="ctr"/>
            <a:endParaRPr lang="en-US" sz="1600" b="1" dirty="0" smtClean="0">
              <a:solidFill>
                <a:srgbClr val="0070C0"/>
              </a:solidFill>
              <a:latin typeface="Tahoma" pitchFamily="34" charset="0"/>
            </a:endParaRPr>
          </a:p>
        </p:txBody>
      </p:sp>
      <p:sp>
        <p:nvSpPr>
          <p:cNvPr id="6" name="Freeform 5"/>
          <p:cNvSpPr/>
          <p:nvPr/>
        </p:nvSpPr>
        <p:spPr bwMode="auto">
          <a:xfrm>
            <a:off x="449943" y="4078556"/>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7" name="Freeform 6"/>
          <p:cNvSpPr/>
          <p:nvPr/>
        </p:nvSpPr>
        <p:spPr bwMode="auto">
          <a:xfrm>
            <a:off x="3396364"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Tree>
    <p:extLst>
      <p:ext uri="{BB962C8B-B14F-4D97-AF65-F5344CB8AC3E}">
        <p14:creationId xmlns:p14="http://schemas.microsoft.com/office/powerpoint/2010/main" val="2005826535"/>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BADDE1"/>
                </a:solidFill>
                <a:latin typeface="Arial" pitchFamily="34" charset="0"/>
              </a:rPr>
              <a:t>food</a:t>
            </a:r>
            <a:br>
              <a:rPr lang="en-US" sz="2800" b="1" dirty="0" smtClean="0">
                <a:solidFill>
                  <a:srgbClr val="BADDE1"/>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2800" b="1" dirty="0" smtClean="0">
                <a:solidFill>
                  <a:srgbClr val="BADDE1"/>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2800" b="1" dirty="0">
                <a:solidFill>
                  <a:srgbClr val="BADDE1"/>
                </a:solidFill>
                <a:latin typeface="Arial" pitchFamily="34" charset="0"/>
              </a:rPr>
              <a:t>music, dance, and other arts</a:t>
            </a:r>
            <a:endParaRPr lang="en-US" sz="2800" b="1" dirty="0" smtClean="0">
              <a:solidFill>
                <a:srgbClr val="BADDE1"/>
              </a:solidFill>
              <a:latin typeface="Arial" pitchFamily="34" charset="0"/>
            </a:endParaRPr>
          </a:p>
          <a:p>
            <a:pPr algn="ctr"/>
            <a:r>
              <a:rPr lang="en-US" sz="4400" b="1" dirty="0" smtClean="0">
                <a:solidFill>
                  <a:srgbClr val="000000"/>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4004125821"/>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smtClean="0">
                <a:solidFill>
                  <a:srgbClr val="FFFFFF"/>
                </a:solidFill>
                <a:latin typeface="Arial" charset="0"/>
              </a:rPr>
              <a:t>A Taste of Greece</a:t>
            </a:r>
          </a:p>
          <a:p>
            <a:pPr algn="ctr" eaLnBrk="1" hangingPunct="1"/>
            <a:r>
              <a:rPr lang="en-US" altLang="en-US" sz="3200" b="1" dirty="0" smtClean="0">
                <a:solidFill>
                  <a:srgbClr val="FFFFFF"/>
                </a:solidFill>
                <a:latin typeface="Arial" charset="0"/>
              </a:rPr>
              <a:t>22</a:t>
            </a:r>
            <a:r>
              <a:rPr lang="en-US" altLang="en-US" sz="3200" b="1" baseline="30000" dirty="0" smtClean="0">
                <a:solidFill>
                  <a:srgbClr val="FFFFFF"/>
                </a:solidFill>
                <a:latin typeface="Arial" charset="0"/>
              </a:rPr>
              <a:t>nd</a:t>
            </a:r>
            <a:r>
              <a:rPr lang="en-US" altLang="en-US" sz="3200" b="1" dirty="0" smtClean="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algn="ctr"/>
            <a:r>
              <a:rPr lang="en-US" sz="2400" b="1" dirty="0" smtClean="0">
                <a:solidFill>
                  <a:srgbClr val="0070C0"/>
                </a:solidFill>
                <a:latin typeface="Tahoma" pitchFamily="34" charset="0"/>
              </a:rPr>
              <a:t/>
            </a:r>
            <a:br>
              <a:rPr lang="en-US" sz="2400" b="1" dirty="0" smtClean="0">
                <a:solidFill>
                  <a:srgbClr val="0070C0"/>
                </a:solidFill>
                <a:latin typeface="Tahoma" pitchFamily="34" charset="0"/>
              </a:rPr>
            </a:br>
            <a:r>
              <a:rPr lang="en-US" sz="2400" b="1" dirty="0" err="1" smtClean="0">
                <a:solidFill>
                  <a:srgbClr val="0070C0"/>
                </a:solidFill>
                <a:latin typeface="Tahoma" pitchFamily="34" charset="0"/>
              </a:rPr>
              <a:t>Dima</a:t>
            </a:r>
            <a:r>
              <a:rPr lang="en-US" sz="2400" b="1" dirty="0" smtClean="0">
                <a:solidFill>
                  <a:srgbClr val="0070C0"/>
                </a:solidFill>
                <a:latin typeface="Tahoma" pitchFamily="34" charset="0"/>
              </a:rPr>
              <a:t> </a:t>
            </a:r>
            <a:r>
              <a:rPr lang="en-US" sz="2400" b="1" dirty="0" err="1" smtClean="0">
                <a:solidFill>
                  <a:srgbClr val="0070C0"/>
                </a:solidFill>
                <a:latin typeface="Tahoma" pitchFamily="34" charset="0"/>
              </a:rPr>
              <a:t>Sevastiades</a:t>
            </a:r>
            <a:r>
              <a:rPr lang="en-US" sz="2400" b="1" dirty="0" smtClean="0">
                <a:solidFill>
                  <a:srgbClr val="0070C0"/>
                </a:solidFill>
                <a:latin typeface="Tahoma" pitchFamily="34" charset="0"/>
              </a:rPr>
              <a:t>, Styli </a:t>
            </a:r>
            <a:r>
              <a:rPr lang="en-US" sz="2400" b="1" dirty="0" err="1" smtClean="0">
                <a:solidFill>
                  <a:srgbClr val="0070C0"/>
                </a:solidFill>
                <a:latin typeface="Tahoma" pitchFamily="34" charset="0"/>
              </a:rPr>
              <a:t>Regas</a:t>
            </a:r>
            <a:r>
              <a:rPr lang="en-US" sz="2400" b="1" dirty="0" smtClean="0">
                <a:solidFill>
                  <a:srgbClr val="0070C0"/>
                </a:solidFill>
                <a:latin typeface="Tahoma" pitchFamily="34" charset="0"/>
              </a:rPr>
              <a:t> and Demetri Bush wear their dance costumes for the Taste of Greece. </a:t>
            </a:r>
            <a:endParaRPr lang="en-US" sz="1600" b="1" dirty="0" smtClean="0">
              <a:solidFill>
                <a:srgbClr val="0070C0"/>
              </a:solidFill>
              <a:latin typeface="Tahoma" pitchFamily="34" charset="0"/>
            </a:endParaRPr>
          </a:p>
          <a:p>
            <a:pPr algn="ctr"/>
            <a:endParaRPr lang="en-US" sz="1600" b="1" dirty="0" smtClean="0">
              <a:solidFill>
                <a:srgbClr val="0070C0"/>
              </a:solidFill>
              <a:latin typeface="Tahoma" pitchFamily="34" charset="0"/>
            </a:endParaRPr>
          </a:p>
          <a:p>
            <a:pPr algn="ctr"/>
            <a:r>
              <a:rPr lang="en-US" sz="1600" dirty="0" smtClean="0">
                <a:solidFill>
                  <a:srgbClr val="0070C0"/>
                </a:solidFill>
                <a:latin typeface="Tahoma" pitchFamily="34" charset="0"/>
              </a:rPr>
              <a:t>(Photo by </a:t>
            </a:r>
            <a:r>
              <a:rPr lang="en-US" sz="1600" dirty="0" err="1" smtClean="0">
                <a:solidFill>
                  <a:srgbClr val="0070C0"/>
                </a:solidFill>
                <a:latin typeface="Tahoma" pitchFamily="34" charset="0"/>
              </a:rPr>
              <a:t>Patra</a:t>
            </a:r>
            <a:r>
              <a:rPr lang="en-US" sz="1600" dirty="0" smtClean="0">
                <a:solidFill>
                  <a:srgbClr val="0070C0"/>
                </a:solidFill>
                <a:latin typeface="Tahoma" pitchFamily="34" charset="0"/>
              </a:rPr>
              <a:t> </a:t>
            </a:r>
            <a:r>
              <a:rPr lang="en-US" sz="1600" dirty="0" err="1" smtClean="0">
                <a:solidFill>
                  <a:srgbClr val="0070C0"/>
                </a:solidFill>
                <a:latin typeface="Tahoma" pitchFamily="34" charset="0"/>
              </a:rPr>
              <a:t>Sevastiades</a:t>
            </a:r>
            <a:r>
              <a:rPr lang="en-US" sz="1600" dirty="0" smtClean="0">
                <a:solidFill>
                  <a:srgbClr val="0070C0"/>
                </a:solidFill>
                <a:latin typeface="Tahoma" pitchFamily="34" charset="0"/>
              </a:rPr>
              <a:t>)</a:t>
            </a:r>
          </a:p>
          <a:p>
            <a:pPr algn="ctr"/>
            <a:endParaRPr lang="en-US" sz="1600" b="1" dirty="0" smtClean="0">
              <a:solidFill>
                <a:srgbClr val="0070C0"/>
              </a:solidFill>
              <a:latin typeface="Tahoma" pitchFamily="34" charset="0"/>
            </a:endParaRPr>
          </a:p>
        </p:txBody>
      </p:sp>
      <p:sp>
        <p:nvSpPr>
          <p:cNvPr id="6" name="Freeform 5"/>
          <p:cNvSpPr/>
          <p:nvPr/>
        </p:nvSpPr>
        <p:spPr bwMode="auto">
          <a:xfrm>
            <a:off x="449943" y="4078556"/>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7" name="Freeform 6"/>
          <p:cNvSpPr/>
          <p:nvPr/>
        </p:nvSpPr>
        <p:spPr bwMode="auto">
          <a:xfrm>
            <a:off x="3396364"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9" name="Rectangle 8"/>
          <p:cNvSpPr/>
          <p:nvPr/>
        </p:nvSpPr>
        <p:spPr>
          <a:xfrm>
            <a:off x="113847" y="2583061"/>
            <a:ext cx="4514850" cy="1200329"/>
          </a:xfrm>
          <a:prstGeom prst="rect">
            <a:avLst/>
          </a:prstGeom>
          <a:solidFill>
            <a:schemeClr val="bg1"/>
          </a:solidFill>
          <a:ln w="76200">
            <a:solidFill>
              <a:srgbClr val="0070C0"/>
            </a:solidFill>
          </a:ln>
        </p:spPr>
        <p:txBody>
          <a:bodyPr wrap="square">
            <a:spAutoFit/>
          </a:bodyPr>
          <a:lstStyle/>
          <a:p>
            <a:pPr algn="ctr"/>
            <a:endParaRPr lang="en-US" sz="2400" b="1" dirty="0" smtClean="0">
              <a:solidFill>
                <a:srgbClr val="0070C0"/>
              </a:solidFill>
              <a:latin typeface="Tahoma" pitchFamily="34" charset="0"/>
            </a:endParaRPr>
          </a:p>
          <a:p>
            <a:pPr algn="ctr"/>
            <a:r>
              <a:rPr lang="en-US" sz="2400" b="1" dirty="0">
                <a:solidFill>
                  <a:srgbClr val="0070C0"/>
                </a:solidFill>
                <a:latin typeface="Tahoma" pitchFamily="34" charset="0"/>
              </a:rPr>
              <a:t>n</a:t>
            </a:r>
            <a:r>
              <a:rPr lang="en-US" sz="2400" b="1" dirty="0" smtClean="0">
                <a:solidFill>
                  <a:srgbClr val="0070C0"/>
                </a:solidFill>
                <a:latin typeface="Tahoma" pitchFamily="34" charset="0"/>
              </a:rPr>
              <a:t>ames</a:t>
            </a:r>
          </a:p>
          <a:p>
            <a:pPr algn="ctr"/>
            <a:endParaRPr lang="en-US" sz="2400" b="1" dirty="0" smtClean="0">
              <a:solidFill>
                <a:srgbClr val="0070C0"/>
              </a:solidFill>
              <a:latin typeface="Tahoma" pitchFamily="34" charset="0"/>
            </a:endParaRPr>
          </a:p>
        </p:txBody>
      </p:sp>
    </p:spTree>
    <p:extLst>
      <p:ext uri="{BB962C8B-B14F-4D97-AF65-F5344CB8AC3E}">
        <p14:creationId xmlns:p14="http://schemas.microsoft.com/office/powerpoint/2010/main" val="2298242574"/>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latin typeface="Arial" pitchFamily="34" charset="0"/>
                <a:hlinkClick r:id="rId2"/>
              </a:rPr>
              <a:t>http://www.goarch.org/chapel/saints_view?contentid=165&amp;date=8/15/2015&amp;D=SA&amp;language=el</a:t>
            </a:r>
            <a:endParaRPr lang="en-US" sz="800" dirty="0">
              <a:solidFill>
                <a:srgbClr val="000000"/>
              </a:solidFill>
              <a:latin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6189081"/>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latin typeface="Arial" pitchFamily="34" charset="0"/>
                <a:hlinkClick r:id="rId3"/>
              </a:rPr>
              <a:t>https://www.facebook.com/12HolyApostlesChurch/photos/</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4167648018"/>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BADDE1"/>
                </a:solidFill>
                <a:latin typeface="Arial" pitchFamily="34" charset="0"/>
              </a:rPr>
              <a:t>food</a:t>
            </a:r>
            <a:br>
              <a:rPr lang="en-US" sz="2800" b="1" dirty="0" smtClean="0">
                <a:solidFill>
                  <a:srgbClr val="BADDE1"/>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2800" b="1" dirty="0" smtClean="0">
                <a:solidFill>
                  <a:srgbClr val="BADDE1"/>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2800" b="1" dirty="0">
                <a:solidFill>
                  <a:srgbClr val="BADDE1"/>
                </a:solidFill>
                <a:latin typeface="Arial" pitchFamily="34" charset="0"/>
              </a:rPr>
              <a:t>music, dance, and other arts</a:t>
            </a:r>
            <a:endParaRPr lang="en-US" sz="2800" b="1" dirty="0" smtClean="0">
              <a:solidFill>
                <a:srgbClr val="BADDE1"/>
              </a:solidFill>
              <a:latin typeface="Arial" pitchFamily="34" charset="0"/>
            </a:endParaRPr>
          </a:p>
          <a:p>
            <a:pPr algn="ctr"/>
            <a:r>
              <a:rPr lang="en-US" sz="2800" b="1" dirty="0" smtClean="0">
                <a:solidFill>
                  <a:srgbClr val="BADDE1"/>
                </a:solidFill>
                <a:latin typeface="Arial" pitchFamily="34" charset="0"/>
              </a:rPr>
              <a:t>language</a:t>
            </a:r>
          </a:p>
          <a:p>
            <a:pPr algn="ctr"/>
            <a:r>
              <a:rPr lang="en-US" sz="4400" b="1" dirty="0" smtClean="0">
                <a:solidFill>
                  <a:srgbClr val="000000"/>
                </a:solidFill>
                <a:latin typeface="Arial" pitchFamily="34" charset="0"/>
              </a:rPr>
              <a:t>cultural symbols . . .</a:t>
            </a:r>
            <a:endParaRPr lang="en-US" sz="4400" b="1" dirty="0">
              <a:solidFill>
                <a:srgbClr val="000000"/>
              </a:solidFill>
              <a:latin typeface="Arial" pitchFamily="34" charset="0"/>
            </a:endParaRPr>
          </a:p>
        </p:txBody>
      </p:sp>
    </p:spTree>
    <p:extLst>
      <p:ext uri="{BB962C8B-B14F-4D97-AF65-F5344CB8AC3E}">
        <p14:creationId xmlns:p14="http://schemas.microsoft.com/office/powerpoint/2010/main" val="1326073624"/>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358532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4"/>
            <a:ext cx="9144000" cy="6857999"/>
          </a:xfrm>
          <a:prstGeom prst="rect">
            <a:avLst/>
          </a:prstGeom>
          <a:noFill/>
          <a:ln w="9525">
            <a:noFill/>
            <a:miter lim="800000"/>
            <a:headEnd/>
            <a:tailEnd/>
          </a:ln>
        </p:spPr>
        <p:txBody>
          <a:bodyPr wrap="square" anchor="ctr">
            <a:noAutofit/>
          </a:bodyPr>
          <a:lstStyle/>
          <a:p>
            <a:pPr marL="2400300" indent="-2400300" algn="ctr" eaLnBrk="0" hangingPunct="0"/>
            <a:endParaRPr kumimoji="1" lang="en-US" sz="7200" b="1" i="1" dirty="0">
              <a:solidFill>
                <a:srgbClr val="FFFFFF"/>
              </a:solidFill>
            </a:endParaRPr>
          </a:p>
          <a:p>
            <a:pPr marL="2400300" indent="-2400300" algn="ctr" eaLnBrk="0" hangingPunct="0"/>
            <a:endParaRPr kumimoji="1" lang="en-US" sz="3600" b="1" i="1" dirty="0" smtClean="0">
              <a:solidFill>
                <a:srgbClr val="FFFFFF"/>
              </a:solidFill>
            </a:endParaRPr>
          </a:p>
        </p:txBody>
      </p:sp>
      <p:sp>
        <p:nvSpPr>
          <p:cNvPr id="14" name="Rectangle 13"/>
          <p:cNvSpPr/>
          <p:nvPr/>
        </p:nvSpPr>
        <p:spPr>
          <a:xfrm>
            <a:off x="3447373" y="881742"/>
            <a:ext cx="2351927" cy="369332"/>
          </a:xfrm>
          <a:prstGeom prst="rect">
            <a:avLst/>
          </a:prstGeom>
        </p:spPr>
        <p:txBody>
          <a:bodyPr wrap="none">
            <a:spAutoFit/>
          </a:bodyPr>
          <a:lstStyle/>
          <a:p>
            <a:pPr marL="2400300" indent="-2400300" algn="ctr" eaLnBrk="0" hangingPunct="0"/>
            <a:r>
              <a:rPr kumimoji="1" lang="en-US" b="1" dirty="0" smtClean="0">
                <a:solidFill>
                  <a:srgbClr val="003300"/>
                </a:solidFill>
              </a:rPr>
              <a:t>And, once again . . .</a:t>
            </a:r>
            <a:endParaRPr kumimoji="1" lang="en-US" b="1" dirty="0">
              <a:solidFill>
                <a:srgbClr val="003300"/>
              </a:solidFill>
            </a:endParaRPr>
          </a:p>
        </p:txBody>
      </p:sp>
      <p:sp>
        <p:nvSpPr>
          <p:cNvPr id="10" name="Text Box 6"/>
          <p:cNvSpPr txBox="1">
            <a:spLocks noChangeArrowheads="1"/>
          </p:cNvSpPr>
          <p:nvPr/>
        </p:nvSpPr>
        <p:spPr bwMode="auto">
          <a:xfrm>
            <a:off x="2240641" y="6477073"/>
            <a:ext cx="4640566" cy="276999"/>
          </a:xfrm>
          <a:prstGeom prst="rect">
            <a:avLst/>
          </a:prstGeom>
          <a:noFill/>
          <a:ln w="9525">
            <a:noFill/>
            <a:miter lim="800000"/>
            <a:headEnd/>
            <a:tailEnd/>
          </a:ln>
        </p:spPr>
        <p:txBody>
          <a:bodyPr wrap="none">
            <a:spAutoFit/>
          </a:bodyPr>
          <a:lstStyle/>
          <a:p>
            <a:pPr algn="ctr"/>
            <a:r>
              <a:rPr kumimoji="1" lang="en-US" sz="1200" dirty="0" smtClean="0">
                <a:solidFill>
                  <a:srgbClr val="FFFFFF"/>
                </a:solidFill>
                <a:hlinkClick r:id="rId3"/>
              </a:rPr>
              <a:t>http://www.d.umn.edu/cla/faculty/troufs/anth4616/cpweb.html#title</a:t>
            </a:r>
            <a:endParaRPr kumimoji="1" lang="en-US" sz="1200" dirty="0">
              <a:solidFill>
                <a:srgbClr val="FFFFFF"/>
              </a:solidFill>
            </a:endParaRPr>
          </a:p>
        </p:txBody>
      </p:sp>
      <p:pic>
        <p:nvPicPr>
          <p:cNvPr id="7170" name="Picture 2"/>
          <p:cNvPicPr>
            <a:picLocks noChangeAspect="1" noChangeArrowheads="1"/>
          </p:cNvPicPr>
          <p:nvPr/>
        </p:nvPicPr>
        <p:blipFill>
          <a:blip r:embed="rId4" cstate="print"/>
          <a:srcRect/>
          <a:stretch>
            <a:fillRect/>
          </a:stretch>
        </p:blipFill>
        <p:spPr bwMode="auto">
          <a:xfrm>
            <a:off x="1100667" y="495300"/>
            <a:ext cx="6908800" cy="5829300"/>
          </a:xfrm>
          <a:prstGeom prst="rect">
            <a:avLst/>
          </a:prstGeom>
          <a:noFill/>
          <a:ln w="9525">
            <a:noFill/>
            <a:miter lim="800000"/>
            <a:headEnd/>
            <a:tailEnd/>
          </a:ln>
        </p:spPr>
      </p:pic>
      <p:sp>
        <p:nvSpPr>
          <p:cNvPr id="7" name="Oval 18"/>
          <p:cNvSpPr>
            <a:spLocks noChangeArrowheads="1"/>
          </p:cNvSpPr>
          <p:nvPr/>
        </p:nvSpPr>
        <p:spPr bwMode="auto">
          <a:xfrm>
            <a:off x="3314700" y="4038600"/>
            <a:ext cx="1371600" cy="671288"/>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13" name="Oval 18"/>
          <p:cNvSpPr>
            <a:spLocks noChangeArrowheads="1"/>
          </p:cNvSpPr>
          <p:nvPr/>
        </p:nvSpPr>
        <p:spPr bwMode="auto">
          <a:xfrm>
            <a:off x="4591050" y="4133850"/>
            <a:ext cx="1219200" cy="518888"/>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15" name="Oval 18"/>
          <p:cNvSpPr>
            <a:spLocks noChangeArrowheads="1"/>
          </p:cNvSpPr>
          <p:nvPr/>
        </p:nvSpPr>
        <p:spPr bwMode="auto">
          <a:xfrm>
            <a:off x="4438650" y="3276600"/>
            <a:ext cx="1181100" cy="781050"/>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16" name="Oval 18"/>
          <p:cNvSpPr>
            <a:spLocks noChangeArrowheads="1"/>
          </p:cNvSpPr>
          <p:nvPr/>
        </p:nvSpPr>
        <p:spPr bwMode="auto">
          <a:xfrm>
            <a:off x="5638800" y="3200400"/>
            <a:ext cx="1143000" cy="690338"/>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17" name="Oval 18"/>
          <p:cNvSpPr>
            <a:spLocks noChangeArrowheads="1"/>
          </p:cNvSpPr>
          <p:nvPr/>
        </p:nvSpPr>
        <p:spPr bwMode="auto">
          <a:xfrm>
            <a:off x="5628217" y="4552950"/>
            <a:ext cx="1439334" cy="609600"/>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100" name="Picture 4" descr="Cup of Greek Coff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
            <a:ext cx="9110888" cy="68331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53570" y="607432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2000" b="1" u="sng" dirty="0" smtClean="0">
                <a:solidFill>
                  <a:srgbClr val="0070C0"/>
                </a:solidFill>
                <a:latin typeface="Arial" charset="0"/>
              </a:rPr>
              <a:t>“Greek Coffee”</a:t>
            </a:r>
            <a:endParaRPr lang="en-US" altLang="en-US" sz="1200" b="1" u="sng" dirty="0" smtClean="0">
              <a:solidFill>
                <a:srgbClr val="0070C0"/>
              </a:solidFill>
              <a:latin typeface="Arial" charset="0"/>
            </a:endParaRPr>
          </a:p>
        </p:txBody>
      </p:sp>
    </p:spTree>
    <p:extLst>
      <p:ext uri="{BB962C8B-B14F-4D97-AF65-F5344CB8AC3E}">
        <p14:creationId xmlns:p14="http://schemas.microsoft.com/office/powerpoint/2010/main" val="3542355852"/>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42" name="Picture 2" descr="https://scontent-ord1-1.xx.fbcdn.net/hphotos-xtf1/v/t1.0-9/11737967_716944915084274_237168210796935585_n.jpg?oh=fca4274bf15b0ad157557f74d722d58a&amp;oe=566A20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534475"/>
            <a:ext cx="9144000" cy="581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624863"/>
            <a:ext cx="4572000" cy="215444"/>
          </a:xfrm>
          <a:prstGeom prst="rect">
            <a:avLst/>
          </a:prstGeom>
        </p:spPr>
        <p:txBody>
          <a:bodyPr>
            <a:spAutoFit/>
          </a:bodyPr>
          <a:lstStyle/>
          <a:p>
            <a:pPr algn="ctr"/>
            <a:r>
              <a:rPr lang="en-US" sz="800" dirty="0">
                <a:solidFill>
                  <a:srgbClr val="000000"/>
                </a:solidFill>
                <a:latin typeface="Arial" pitchFamily="34" charset="0"/>
                <a:hlinkClick r:id="rId3"/>
              </a:rPr>
              <a:t>https://www.facebook.com/alexganeevphotography/photos/</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1078937625"/>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BADDE1"/>
                </a:solidFill>
                <a:latin typeface="Arial" pitchFamily="34" charset="0"/>
              </a:rPr>
              <a:t>local groups </a:t>
            </a:r>
            <a:r>
              <a:rPr lang="en-US" sz="2800" b="1" dirty="0" smtClean="0">
                <a:solidFill>
                  <a:srgbClr val="BADDE1"/>
                </a:solidFill>
                <a:latin typeface="Verdana" pitchFamily="34" charset="0"/>
              </a:rPr>
              <a:t>(</a:t>
            </a:r>
            <a:r>
              <a:rPr lang="en-US" sz="2800" b="1" dirty="0" err="1" smtClean="0">
                <a:solidFill>
                  <a:srgbClr val="BADDE1"/>
                </a:solidFill>
                <a:latin typeface="Verdana" pitchFamily="34" charset="0"/>
              </a:rPr>
              <a:t>microcultures</a:t>
            </a:r>
            <a:r>
              <a:rPr lang="en-US" sz="2800" b="1" dirty="0" smtClean="0">
                <a:solidFill>
                  <a:srgbClr val="BADDE1"/>
                </a:solidFill>
                <a:latin typeface="Verdana" pitchFamily="34" charset="0"/>
              </a:rPr>
              <a:t>)</a:t>
            </a:r>
            <a:r>
              <a:rPr lang="en-US" sz="2800" b="1" dirty="0" smtClean="0">
                <a:solidFill>
                  <a:srgbClr val="BADDE1"/>
                </a:solidFill>
                <a:latin typeface="Arial" pitchFamily="34" charset="0"/>
              </a:rPr>
              <a:t> </a:t>
            </a:r>
          </a:p>
          <a:p>
            <a:pPr algn="ctr"/>
            <a:r>
              <a:rPr lang="en-US" sz="2800" b="1" dirty="0" smtClean="0">
                <a:solidFill>
                  <a:srgbClr val="BADDE1"/>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000000"/>
                </a:solidFill>
                <a:latin typeface="Arial" pitchFamily="34" charset="0"/>
              </a:rPr>
              <a:t>food</a:t>
            </a:r>
            <a:br>
              <a:rPr lang="en-US" sz="2800" b="1" dirty="0" smtClean="0">
                <a:solidFill>
                  <a:srgbClr val="000000"/>
                </a:solidFill>
                <a:latin typeface="Arial" pitchFamily="34" charset="0"/>
              </a:rPr>
            </a:br>
            <a:r>
              <a:rPr lang="en-US" sz="2800" b="1" dirty="0" smtClean="0">
                <a:solidFill>
                  <a:srgbClr val="000000"/>
                </a:solidFill>
                <a:latin typeface="Arial" pitchFamily="34" charset="0"/>
              </a:rPr>
              <a:t>clothing</a:t>
            </a:r>
            <a:endParaRPr lang="en-US" sz="2800" b="1" dirty="0">
              <a:solidFill>
                <a:srgbClr val="000000"/>
              </a:solidFill>
              <a:latin typeface="Arial" pitchFamily="34" charset="0"/>
            </a:endParaRPr>
          </a:p>
          <a:p>
            <a:pPr algn="ctr"/>
            <a:r>
              <a:rPr lang="en-US" sz="2800" b="1" dirty="0" smtClean="0">
                <a:solidFill>
                  <a:srgbClr val="000000"/>
                </a:solidFill>
                <a:latin typeface="Arial" pitchFamily="34" charset="0"/>
              </a:rPr>
              <a:t>religion</a:t>
            </a:r>
          </a:p>
          <a:p>
            <a:pPr algn="ctr"/>
            <a:r>
              <a:rPr lang="en-US" sz="2800" b="1" dirty="0" smtClean="0">
                <a:solidFill>
                  <a:srgbClr val="000000"/>
                </a:solidFill>
                <a:latin typeface="Arial" pitchFamily="34" charset="0"/>
              </a:rPr>
              <a:t>ritual</a:t>
            </a:r>
          </a:p>
          <a:p>
            <a:pPr algn="ctr"/>
            <a:r>
              <a:rPr lang="en-US" sz="2800" b="1" dirty="0">
                <a:solidFill>
                  <a:srgbClr val="000000"/>
                </a:solidFill>
                <a:latin typeface="Arial" pitchFamily="34" charset="0"/>
              </a:rPr>
              <a:t>music, dance, and other arts</a:t>
            </a:r>
            <a:endParaRPr lang="en-US" sz="2800" b="1" dirty="0" smtClean="0">
              <a:solidFill>
                <a:srgbClr val="000000"/>
              </a:solidFill>
              <a:latin typeface="Arial" pitchFamily="34" charset="0"/>
            </a:endParaRPr>
          </a:p>
          <a:p>
            <a:pPr algn="ctr"/>
            <a:r>
              <a:rPr lang="en-US" sz="2800" b="1" dirty="0" smtClean="0">
                <a:solidFill>
                  <a:srgbClr val="000000"/>
                </a:solidFill>
                <a:latin typeface="Arial" pitchFamily="34" charset="0"/>
              </a:rPr>
              <a:t>language</a:t>
            </a:r>
          </a:p>
          <a:p>
            <a:pPr algn="ctr"/>
            <a:r>
              <a:rPr lang="en-US" sz="2800" b="1" dirty="0" smtClean="0">
                <a:solidFill>
                  <a:srgbClr val="000000"/>
                </a:solidFill>
                <a:latin typeface="Arial" pitchFamily="34" charset="0"/>
              </a:rPr>
              <a:t>cultural symbols . . .</a:t>
            </a:r>
            <a:endParaRPr lang="en-US" sz="2800" b="1" dirty="0">
              <a:solidFill>
                <a:srgbClr val="000000"/>
              </a:solidFill>
              <a:latin typeface="Arial" pitchFamily="34" charset="0"/>
            </a:endParaRP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algn="ctr"/>
            <a:r>
              <a:rPr lang="en-US" sz="4000" b="1" dirty="0" smtClean="0">
                <a:solidFill>
                  <a:srgbClr val="00B0F0"/>
                </a:solidFill>
                <a:latin typeface="Tahoma" pitchFamily="34" charset="0"/>
              </a:rPr>
              <a:t>and these can be combined . . .</a:t>
            </a:r>
            <a:endParaRPr lang="en-US" sz="2800" dirty="0" smtClean="0">
              <a:solidFill>
                <a:srgbClr val="00B0F0"/>
              </a:solidFill>
              <a:latin typeface="Tahoma" pitchFamily="34" charset="0"/>
            </a:endParaRPr>
          </a:p>
        </p:txBody>
      </p:sp>
    </p:spTree>
    <p:extLst>
      <p:ext uri="{BB962C8B-B14F-4D97-AF65-F5344CB8AC3E}">
        <p14:creationId xmlns:p14="http://schemas.microsoft.com/office/powerpoint/2010/main" val="243082586"/>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latin typeface="Arial" pitchFamily="34" charset="0"/>
                <a:hlinkClick r:id="rId3"/>
              </a:rPr>
              <a:t>https://www.facebook.com/12HolyApostlesChurch/photos/</a:t>
            </a:r>
            <a:endParaRPr lang="en-US" sz="800" dirty="0">
              <a:solidFill>
                <a:srgbClr val="000000"/>
              </a:solidFill>
              <a:latin typeface="Arial" pitchFamily="34" charset="0"/>
            </a:endParaRPr>
          </a:p>
        </p:txBody>
      </p:sp>
      <p:sp>
        <p:nvSpPr>
          <p:cNvPr id="4" name="Rectangle 3"/>
          <p:cNvSpPr>
            <a:spLocks noChangeArrowheads="1"/>
          </p:cNvSpPr>
          <p:nvPr/>
        </p:nvSpPr>
        <p:spPr bwMode="auto">
          <a:xfrm>
            <a:off x="3236685" y="3236750"/>
            <a:ext cx="5631543" cy="258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FFFFFF"/>
                </a:solidFill>
                <a:latin typeface="Arial" charset="0"/>
              </a:rPr>
              <a:t>r</a:t>
            </a:r>
            <a:r>
              <a:rPr lang="en-US" altLang="en-US" sz="4000" b="1" dirty="0" smtClean="0">
                <a:solidFill>
                  <a:srgbClr val="FFFFFF"/>
                </a:solidFill>
                <a:latin typeface="Arial" charset="0"/>
              </a:rPr>
              <a:t>eligion</a:t>
            </a:r>
          </a:p>
          <a:p>
            <a:pPr algn="ctr" eaLnBrk="1" hangingPunct="1"/>
            <a:r>
              <a:rPr lang="en-US" altLang="en-US" sz="4000" b="1" dirty="0" smtClean="0">
                <a:solidFill>
                  <a:srgbClr val="FFFFFF"/>
                </a:solidFill>
                <a:latin typeface="Arial" charset="0"/>
              </a:rPr>
              <a:t>language</a:t>
            </a:r>
          </a:p>
          <a:p>
            <a:pPr algn="ctr" eaLnBrk="1" hangingPunct="1"/>
            <a:r>
              <a:rPr lang="en-US" altLang="en-US" sz="4000" b="1" dirty="0" smtClean="0">
                <a:solidFill>
                  <a:srgbClr val="FFFFFF"/>
                </a:solidFill>
                <a:latin typeface="Arial" charset="0"/>
              </a:rPr>
              <a:t>art</a:t>
            </a:r>
          </a:p>
          <a:p>
            <a:pPr algn="ctr" eaLnBrk="1" hangingPunct="1"/>
            <a:r>
              <a:rPr lang="en-US" altLang="en-US" sz="4000" b="1" dirty="0" smtClean="0">
                <a:solidFill>
                  <a:srgbClr val="FFFFFF"/>
                </a:solidFill>
                <a:latin typeface="Arial" charset="0"/>
              </a:rPr>
              <a:t>symbols</a:t>
            </a:r>
            <a:endParaRPr lang="en-US" altLang="en-US" b="1" dirty="0" smtClean="0">
              <a:solidFill>
                <a:srgbClr val="FFFFFF"/>
              </a:solidFill>
              <a:latin typeface="Arial" charset="0"/>
            </a:endParaRPr>
          </a:p>
        </p:txBody>
      </p:sp>
    </p:spTree>
    <p:extLst>
      <p:ext uri="{BB962C8B-B14F-4D97-AF65-F5344CB8AC3E}">
        <p14:creationId xmlns:p14="http://schemas.microsoft.com/office/powerpoint/2010/main" val="4018155053"/>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smtClean="0">
                <a:solidFill>
                  <a:srgbClr val="0070C0"/>
                </a:solidFill>
                <a:latin typeface="Arial" charset="0"/>
              </a:rPr>
              <a:t>Greek</a:t>
            </a:r>
            <a:r>
              <a:rPr lang="en-US" altLang="en-US" sz="4000" b="1" i="1" dirty="0" smtClean="0">
                <a:solidFill>
                  <a:srgbClr val="0070C0"/>
                </a:solidFill>
                <a:latin typeface="Arial" charset="0"/>
              </a:rPr>
              <a:t> baklava</a:t>
            </a:r>
            <a:endParaRPr lang="en-US" altLang="en-US" b="1" i="1" dirty="0" smtClean="0">
              <a:solidFill>
                <a:srgbClr val="0070C0"/>
              </a:solidFill>
              <a:latin typeface="Arial" charset="0"/>
            </a:endParaRPr>
          </a:p>
        </p:txBody>
      </p:sp>
      <p:sp>
        <p:nvSpPr>
          <p:cNvPr id="12" name="Freeform 11"/>
          <p:cNvSpPr/>
          <p:nvPr/>
        </p:nvSpPr>
        <p:spPr bwMode="auto">
          <a:xfrm rot="199803">
            <a:off x="-43456" y="1088218"/>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13" name="Down Arrow 12"/>
          <p:cNvSpPr/>
          <p:nvPr/>
        </p:nvSpPr>
        <p:spPr bwMode="auto">
          <a:xfrm rot="18076632">
            <a:off x="1024362"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6" name="Rectangle 5"/>
          <p:cNvSpPr>
            <a:spLocks noChangeArrowheads="1"/>
          </p:cNvSpPr>
          <p:nvPr/>
        </p:nvSpPr>
        <p:spPr bwMode="auto">
          <a:xfrm>
            <a:off x="1698197" y="3280235"/>
            <a:ext cx="5631543" cy="22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smtClean="0">
                <a:solidFill>
                  <a:srgbClr val="FFFFFF"/>
                </a:solidFill>
                <a:latin typeface="Arial" charset="0"/>
              </a:rPr>
              <a:t>food </a:t>
            </a:r>
          </a:p>
          <a:p>
            <a:pPr algn="ctr" eaLnBrk="1" hangingPunct="1"/>
            <a:r>
              <a:rPr lang="en-US" altLang="en-US" sz="4000" b="1" dirty="0" smtClean="0">
                <a:solidFill>
                  <a:srgbClr val="FFFFFF"/>
                </a:solidFill>
                <a:latin typeface="Arial" charset="0"/>
              </a:rPr>
              <a:t>religion</a:t>
            </a:r>
          </a:p>
          <a:p>
            <a:pPr algn="ctr" eaLnBrk="1" hangingPunct="1"/>
            <a:r>
              <a:rPr lang="en-US" altLang="en-US" sz="4000" b="1" dirty="0" smtClean="0">
                <a:solidFill>
                  <a:srgbClr val="FFFFFF"/>
                </a:solidFill>
                <a:latin typeface="Arial" charset="0"/>
              </a:rPr>
              <a:t>symbols</a:t>
            </a:r>
            <a:endParaRPr lang="en-US" altLang="en-US" b="1" dirty="0" smtClean="0">
              <a:solidFill>
                <a:srgbClr val="FFFFFF"/>
              </a:solidFill>
              <a:latin typeface="Arial" charset="0"/>
            </a:endParaRPr>
          </a:p>
        </p:txBody>
      </p:sp>
    </p:spTree>
    <p:extLst>
      <p:ext uri="{BB962C8B-B14F-4D97-AF65-F5344CB8AC3E}">
        <p14:creationId xmlns:p14="http://schemas.microsoft.com/office/powerpoint/2010/main" val="1404135108"/>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smtClean="0">
                <a:solidFill>
                  <a:srgbClr val="FFFFFF"/>
                </a:solidFill>
                <a:latin typeface="Arial" charset="0"/>
              </a:rPr>
              <a:t>A Taste of Greece</a:t>
            </a:r>
          </a:p>
          <a:p>
            <a:pPr algn="ctr" eaLnBrk="1" hangingPunct="1"/>
            <a:r>
              <a:rPr lang="en-US" altLang="en-US" sz="3200" b="1" dirty="0" smtClean="0">
                <a:solidFill>
                  <a:srgbClr val="FFFFFF"/>
                </a:solidFill>
                <a:latin typeface="Arial" charset="0"/>
              </a:rPr>
              <a:t>22</a:t>
            </a:r>
            <a:r>
              <a:rPr lang="en-US" altLang="en-US" sz="3200" b="1" baseline="30000" dirty="0" smtClean="0">
                <a:solidFill>
                  <a:srgbClr val="FFFFFF"/>
                </a:solidFill>
                <a:latin typeface="Arial" charset="0"/>
              </a:rPr>
              <a:t>nd</a:t>
            </a:r>
            <a:r>
              <a:rPr lang="en-US" altLang="en-US" sz="3200" b="1" dirty="0" smtClean="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3086088"/>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3350" y="3448164"/>
            <a:ext cx="4514850" cy="3170099"/>
          </a:xfrm>
          <a:prstGeom prst="rect">
            <a:avLst/>
          </a:prstGeom>
          <a:solidFill>
            <a:schemeClr val="bg1"/>
          </a:solidFill>
        </p:spPr>
        <p:txBody>
          <a:bodyPr wrap="square">
            <a:spAutoFit/>
          </a:bodyPr>
          <a:lstStyle/>
          <a:p>
            <a:pPr algn="ctr"/>
            <a:endParaRPr lang="en-US" sz="2400" b="1" dirty="0" smtClean="0">
              <a:solidFill>
                <a:srgbClr val="0070C0"/>
              </a:solidFill>
              <a:latin typeface="Tahoma" pitchFamily="34" charset="0"/>
            </a:endParaRPr>
          </a:p>
          <a:p>
            <a:pPr algn="ctr"/>
            <a:r>
              <a:rPr lang="en-US" sz="2400" b="1" dirty="0" smtClean="0">
                <a:solidFill>
                  <a:srgbClr val="0070C0"/>
                </a:solidFill>
                <a:latin typeface="Tahoma" pitchFamily="34" charset="0"/>
              </a:rPr>
              <a:t>The “Zorba” begins with a low sweeping motion. Eva </a:t>
            </a:r>
            <a:r>
              <a:rPr lang="en-US" sz="2400" b="1" dirty="0" err="1" smtClean="0">
                <a:solidFill>
                  <a:srgbClr val="0070C0"/>
                </a:solidFill>
                <a:latin typeface="Tahoma" pitchFamily="34" charset="0"/>
              </a:rPr>
              <a:t>Sevastiades</a:t>
            </a:r>
            <a:r>
              <a:rPr lang="en-US" sz="2400" b="1" dirty="0" smtClean="0">
                <a:solidFill>
                  <a:srgbClr val="0070C0"/>
                </a:solidFill>
                <a:latin typeface="Tahoma" pitchFamily="34" charset="0"/>
              </a:rPr>
              <a:t>, 19, Megan </a:t>
            </a:r>
            <a:r>
              <a:rPr lang="en-US" sz="2400" b="1" dirty="0" err="1" smtClean="0">
                <a:solidFill>
                  <a:srgbClr val="0070C0"/>
                </a:solidFill>
                <a:latin typeface="Tahoma" pitchFamily="34" charset="0"/>
              </a:rPr>
              <a:t>Solem</a:t>
            </a:r>
            <a:r>
              <a:rPr lang="en-US" sz="2400" b="1" dirty="0" smtClean="0">
                <a:solidFill>
                  <a:srgbClr val="0070C0"/>
                </a:solidFill>
                <a:latin typeface="Tahoma" pitchFamily="34" charset="0"/>
              </a:rPr>
              <a:t>, 15, and Tess </a:t>
            </a:r>
            <a:r>
              <a:rPr lang="en-US" sz="2400" b="1" dirty="0" err="1" smtClean="0">
                <a:solidFill>
                  <a:srgbClr val="0070C0"/>
                </a:solidFill>
                <a:latin typeface="Tahoma" pitchFamily="34" charset="0"/>
              </a:rPr>
              <a:t>Sevastiades</a:t>
            </a:r>
            <a:r>
              <a:rPr lang="en-US" sz="2400" b="1" dirty="0" smtClean="0">
                <a:solidFill>
                  <a:srgbClr val="0070C0"/>
                </a:solidFill>
                <a:latin typeface="Tahoma" pitchFamily="34" charset="0"/>
              </a:rPr>
              <a:t>, 15, start to dance.</a:t>
            </a:r>
            <a:r>
              <a:rPr lang="en-US" sz="1600" b="1" dirty="0" smtClean="0">
                <a:solidFill>
                  <a:srgbClr val="0070C0"/>
                </a:solidFill>
                <a:latin typeface="Tahoma" pitchFamily="34" charset="0"/>
              </a:rPr>
              <a:t> </a:t>
            </a:r>
          </a:p>
          <a:p>
            <a:pPr algn="ctr"/>
            <a:endParaRPr lang="en-US" sz="1600" b="1" dirty="0" smtClean="0">
              <a:solidFill>
                <a:srgbClr val="0070C0"/>
              </a:solidFill>
              <a:latin typeface="Tahoma" pitchFamily="34" charset="0"/>
            </a:endParaRPr>
          </a:p>
          <a:p>
            <a:pPr algn="ctr"/>
            <a:r>
              <a:rPr lang="en-US" sz="1600" dirty="0" smtClean="0">
                <a:solidFill>
                  <a:srgbClr val="0070C0"/>
                </a:solidFill>
                <a:latin typeface="Tahoma" pitchFamily="34" charset="0"/>
              </a:rPr>
              <a:t>(Photo by </a:t>
            </a:r>
            <a:r>
              <a:rPr lang="en-US" sz="1600" dirty="0" err="1" smtClean="0">
                <a:solidFill>
                  <a:srgbClr val="0070C0"/>
                </a:solidFill>
                <a:latin typeface="Tahoma" pitchFamily="34" charset="0"/>
              </a:rPr>
              <a:t>Patra</a:t>
            </a:r>
            <a:r>
              <a:rPr lang="en-US" sz="1600" dirty="0" smtClean="0">
                <a:solidFill>
                  <a:srgbClr val="0070C0"/>
                </a:solidFill>
                <a:latin typeface="Tahoma" pitchFamily="34" charset="0"/>
              </a:rPr>
              <a:t> </a:t>
            </a:r>
            <a:r>
              <a:rPr lang="en-US" sz="1600" dirty="0" err="1" smtClean="0">
                <a:solidFill>
                  <a:srgbClr val="0070C0"/>
                </a:solidFill>
                <a:latin typeface="Tahoma" pitchFamily="34" charset="0"/>
              </a:rPr>
              <a:t>Sevastiades</a:t>
            </a:r>
            <a:r>
              <a:rPr lang="en-US" sz="1600" dirty="0" smtClean="0">
                <a:solidFill>
                  <a:srgbClr val="0070C0"/>
                </a:solidFill>
                <a:latin typeface="Tahoma" pitchFamily="34" charset="0"/>
              </a:rPr>
              <a:t>)</a:t>
            </a:r>
          </a:p>
        </p:txBody>
      </p:sp>
      <p:sp>
        <p:nvSpPr>
          <p:cNvPr id="6" name="Rectangle 5"/>
          <p:cNvSpPr>
            <a:spLocks noChangeArrowheads="1"/>
          </p:cNvSpPr>
          <p:nvPr/>
        </p:nvSpPr>
        <p:spPr bwMode="auto">
          <a:xfrm>
            <a:off x="1193789" y="188697"/>
            <a:ext cx="6730999" cy="3106058"/>
          </a:xfrm>
          <a:prstGeom prst="rect">
            <a:avLst/>
          </a:prstGeom>
          <a:solidFill>
            <a:srgbClr val="00B0F0"/>
          </a:solidFill>
          <a:ln>
            <a:noFill/>
          </a:ln>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smtClean="0">
                <a:solidFill>
                  <a:srgbClr val="FFFFFF"/>
                </a:solidFill>
                <a:latin typeface="Arial" charset="0"/>
              </a:rPr>
              <a:t>clothing</a:t>
            </a:r>
          </a:p>
          <a:p>
            <a:pPr algn="ctr" eaLnBrk="1" hangingPunct="1"/>
            <a:r>
              <a:rPr lang="en-US" altLang="en-US" sz="4000" b="1" dirty="0" smtClean="0">
                <a:solidFill>
                  <a:srgbClr val="FFFFFF"/>
                </a:solidFill>
                <a:latin typeface="Arial" charset="0"/>
              </a:rPr>
              <a:t>music</a:t>
            </a:r>
          </a:p>
          <a:p>
            <a:pPr algn="ctr" eaLnBrk="1" hangingPunct="1"/>
            <a:r>
              <a:rPr lang="en-US" altLang="en-US" sz="4000" b="1" dirty="0" smtClean="0">
                <a:solidFill>
                  <a:srgbClr val="FFFFFF"/>
                </a:solidFill>
                <a:latin typeface="Arial" charset="0"/>
              </a:rPr>
              <a:t>dance</a:t>
            </a:r>
          </a:p>
          <a:p>
            <a:pPr algn="ctr" eaLnBrk="1" hangingPunct="1"/>
            <a:r>
              <a:rPr lang="en-US" altLang="en-US" sz="4000" b="1" dirty="0" smtClean="0">
                <a:solidFill>
                  <a:srgbClr val="FFFFFF"/>
                </a:solidFill>
                <a:latin typeface="Arial" charset="0"/>
              </a:rPr>
              <a:t>symbols, </a:t>
            </a:r>
            <a:br>
              <a:rPr lang="en-US" altLang="en-US" sz="4000" b="1" dirty="0" smtClean="0">
                <a:solidFill>
                  <a:srgbClr val="FFFFFF"/>
                </a:solidFill>
                <a:latin typeface="Arial" charset="0"/>
              </a:rPr>
            </a:br>
            <a:r>
              <a:rPr lang="en-US" altLang="en-US" sz="3200" b="1" dirty="0" smtClean="0">
                <a:solidFill>
                  <a:srgbClr val="FFFFFF"/>
                </a:solidFill>
                <a:latin typeface="Arial" charset="0"/>
              </a:rPr>
              <a:t>(including “Zorba”)</a:t>
            </a:r>
          </a:p>
        </p:txBody>
      </p:sp>
    </p:spTree>
    <p:extLst>
      <p:ext uri="{BB962C8B-B14F-4D97-AF65-F5344CB8AC3E}">
        <p14:creationId xmlns:p14="http://schemas.microsoft.com/office/powerpoint/2010/main" val="917864791"/>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endParaRPr lang="en-US" sz="2800" b="1" dirty="0">
              <a:solidFill>
                <a:srgbClr val="000000"/>
              </a:solidFill>
              <a:latin typeface="Arial" pitchFamily="34" charset="0"/>
            </a:endParaRPr>
          </a:p>
          <a:p>
            <a:pPr algn="ctr"/>
            <a:endParaRPr lang="en-US" sz="2800" b="1" dirty="0" smtClean="0">
              <a:solidFill>
                <a:srgbClr val="000000"/>
              </a:solidFill>
              <a:latin typeface="Arial" pitchFamily="34" charset="0"/>
            </a:endParaRPr>
          </a:p>
          <a:p>
            <a:pPr algn="ctr"/>
            <a:endParaRPr lang="en-US" sz="2800" b="1" dirty="0">
              <a:solidFill>
                <a:srgbClr val="000000"/>
              </a:solidFill>
              <a:latin typeface="Arial" pitchFamily="34" charset="0"/>
            </a:endParaRPr>
          </a:p>
          <a:p>
            <a:pPr algn="ctr"/>
            <a:r>
              <a:rPr lang="en-US" sz="4000" b="1" dirty="0" smtClean="0">
                <a:solidFill>
                  <a:srgbClr val="000000"/>
                </a:solidFill>
                <a:latin typeface="Arial" pitchFamily="34" charset="0"/>
              </a:rPr>
              <a:t>there are many </a:t>
            </a:r>
            <a:r>
              <a:rPr lang="en-US" sz="4000" b="1" dirty="0" err="1" smtClean="0">
                <a:solidFill>
                  <a:srgbClr val="000000"/>
                </a:solidFill>
                <a:latin typeface="Arial" pitchFamily="34" charset="0"/>
              </a:rPr>
              <a:t>microcultures</a:t>
            </a:r>
            <a:r>
              <a:rPr lang="en-US" sz="4000" b="1" dirty="0" smtClean="0">
                <a:solidFill>
                  <a:srgbClr val="000000"/>
                </a:solidFill>
                <a:latin typeface="Arial" pitchFamily="34" charset="0"/>
              </a:rPr>
              <a:t> . . . </a:t>
            </a:r>
          </a:p>
          <a:p>
            <a:pPr algn="ctr"/>
            <a:r>
              <a:rPr lang="en-US" sz="4000" b="1" dirty="0">
                <a:solidFill>
                  <a:srgbClr val="000000"/>
                </a:solidFill>
                <a:latin typeface="Arial" pitchFamily="34" charset="0"/>
              </a:rPr>
              <a:t/>
            </a:r>
            <a:br>
              <a:rPr lang="en-US" sz="4000" b="1" dirty="0">
                <a:solidFill>
                  <a:srgbClr val="000000"/>
                </a:solidFill>
                <a:latin typeface="Arial" pitchFamily="34" charset="0"/>
              </a:rPr>
            </a:br>
            <a:r>
              <a:rPr lang="en-US" sz="4000" b="1" dirty="0" smtClean="0">
                <a:solidFill>
                  <a:srgbClr val="000000"/>
                </a:solidFill>
                <a:latin typeface="Arial" pitchFamily="34" charset="0"/>
              </a:rPr>
              <a:t>and . . .</a:t>
            </a:r>
          </a:p>
        </p:txBody>
      </p:sp>
    </p:spTree>
    <p:extLst>
      <p:ext uri="{BB962C8B-B14F-4D97-AF65-F5344CB8AC3E}">
        <p14:creationId xmlns:p14="http://schemas.microsoft.com/office/powerpoint/2010/main" val="441386328"/>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000000"/>
                </a:solidFill>
                <a:latin typeface="Arial" pitchFamily="34" charset="0"/>
              </a:rPr>
              <a:t>food</a:t>
            </a:r>
            <a:br>
              <a:rPr lang="en-US" sz="2800" b="1" dirty="0" smtClean="0">
                <a:solidFill>
                  <a:srgbClr val="000000"/>
                </a:solidFill>
                <a:latin typeface="Arial" pitchFamily="34" charset="0"/>
              </a:rPr>
            </a:br>
            <a:r>
              <a:rPr lang="en-US" sz="2800" b="1" dirty="0" smtClean="0">
                <a:solidFill>
                  <a:srgbClr val="000000"/>
                </a:solidFill>
                <a:latin typeface="Arial" pitchFamily="34" charset="0"/>
              </a:rPr>
              <a:t>clothing</a:t>
            </a:r>
            <a:endParaRPr lang="en-US" sz="2800" b="1" dirty="0">
              <a:solidFill>
                <a:srgbClr val="000000"/>
              </a:solidFill>
              <a:latin typeface="Arial" pitchFamily="34" charset="0"/>
            </a:endParaRPr>
          </a:p>
          <a:p>
            <a:pPr algn="ctr"/>
            <a:r>
              <a:rPr lang="en-US" sz="2800" b="1" dirty="0" smtClean="0">
                <a:solidFill>
                  <a:srgbClr val="000000"/>
                </a:solidFill>
                <a:latin typeface="Arial" pitchFamily="34" charset="0"/>
              </a:rPr>
              <a:t>religion</a:t>
            </a:r>
          </a:p>
          <a:p>
            <a:pPr algn="ctr"/>
            <a:r>
              <a:rPr lang="en-US" sz="2800" b="1" dirty="0" smtClean="0">
                <a:solidFill>
                  <a:srgbClr val="000000"/>
                </a:solidFill>
                <a:latin typeface="Arial" pitchFamily="34" charset="0"/>
              </a:rPr>
              <a:t>ritual</a:t>
            </a:r>
          </a:p>
          <a:p>
            <a:pPr algn="ctr"/>
            <a:r>
              <a:rPr lang="en-US" sz="2800" b="1" dirty="0" smtClean="0">
                <a:solidFill>
                  <a:srgbClr val="000000"/>
                </a:solidFill>
                <a:latin typeface="Arial" pitchFamily="34" charset="0"/>
              </a:rPr>
              <a:t>music, dance, and other arts</a:t>
            </a:r>
          </a:p>
          <a:p>
            <a:pPr algn="ctr"/>
            <a:r>
              <a:rPr lang="en-US" sz="2800" b="1" dirty="0" smtClean="0">
                <a:solidFill>
                  <a:srgbClr val="000000"/>
                </a:solidFill>
                <a:latin typeface="Arial" pitchFamily="34" charset="0"/>
              </a:rPr>
              <a:t>language</a:t>
            </a:r>
          </a:p>
          <a:p>
            <a:pPr algn="ctr"/>
            <a:r>
              <a:rPr lang="en-US" sz="2800" b="1" dirty="0" smtClean="0">
                <a:solidFill>
                  <a:srgbClr val="000000"/>
                </a:solidFill>
                <a:latin typeface="Arial" pitchFamily="34" charset="0"/>
              </a:rPr>
              <a:t>cultural symbols . . .</a:t>
            </a:r>
            <a:endParaRPr lang="en-US" sz="2800" b="1" dirty="0">
              <a:solidFill>
                <a:srgbClr val="000000"/>
              </a:solidFill>
              <a:latin typeface="Arial" pitchFamily="34" charset="0"/>
            </a:endParaRPr>
          </a:p>
        </p:txBody>
      </p:sp>
    </p:spTree>
    <p:extLst>
      <p:ext uri="{BB962C8B-B14F-4D97-AF65-F5344CB8AC3E}">
        <p14:creationId xmlns:p14="http://schemas.microsoft.com/office/powerpoint/2010/main" val="1322148115"/>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50359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0">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50359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31778"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1779"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31780"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31781"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31782"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1783"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1784"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1785"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31786" name="Picture 2"/>
          <p:cNvPicPr>
            <a:picLocks noChangeAspect="1" noChangeArrowheads="1"/>
          </p:cNvPicPr>
          <p:nvPr/>
        </p:nvPicPr>
        <p:blipFill>
          <a:blip r:embed="rId3" cstate="print"/>
          <a:srcRect/>
          <a:stretch>
            <a:fillRect/>
          </a:stretch>
        </p:blipFill>
        <p:spPr bwMode="auto">
          <a:xfrm>
            <a:off x="682174" y="1146626"/>
            <a:ext cx="7772400" cy="4857750"/>
          </a:xfrm>
          <a:prstGeom prst="rect">
            <a:avLst/>
          </a:prstGeom>
          <a:noFill/>
          <a:ln w="9525">
            <a:noFill/>
            <a:miter lim="800000"/>
            <a:headEnd/>
            <a:tailEnd/>
          </a:ln>
        </p:spPr>
      </p:pic>
      <p:sp>
        <p:nvSpPr>
          <p:cNvPr id="11" name="Rectangle 10"/>
          <p:cNvSpPr>
            <a:spLocks noChangeArrowheads="1"/>
          </p:cNvSpPr>
          <p:nvPr/>
        </p:nvSpPr>
        <p:spPr bwMode="auto">
          <a:xfrm>
            <a:off x="391885" y="5855374"/>
            <a:ext cx="8316686" cy="769441"/>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000" b="1" dirty="0" smtClean="0">
                <a:solidFill>
                  <a:srgbClr val="000000"/>
                </a:solidFill>
                <a:latin typeface="Arial"/>
              </a:rPr>
              <a:t>Week 12 . . . </a:t>
            </a: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endParaRPr lang="en-US" sz="2800" b="1" dirty="0">
              <a:solidFill>
                <a:srgbClr val="000000"/>
              </a:solidFill>
              <a:latin typeface="Arial" pitchFamily="34" charset="0"/>
            </a:endParaRPr>
          </a:p>
          <a:p>
            <a:pPr algn="ctr"/>
            <a:endParaRPr lang="en-US" sz="2800" b="1" dirty="0" smtClean="0">
              <a:solidFill>
                <a:srgbClr val="000000"/>
              </a:solidFill>
              <a:latin typeface="Arial" pitchFamily="34" charset="0"/>
            </a:endParaRPr>
          </a:p>
          <a:p>
            <a:pPr algn="ctr"/>
            <a:endParaRPr lang="en-US" sz="2800" b="1" dirty="0">
              <a:solidFill>
                <a:srgbClr val="000000"/>
              </a:solidFill>
              <a:latin typeface="Arial" pitchFamily="34" charset="0"/>
            </a:endParaRPr>
          </a:p>
          <a:p>
            <a:pPr algn="ctr"/>
            <a:r>
              <a:rPr lang="en-US" sz="4000" b="1" dirty="0" smtClean="0">
                <a:solidFill>
                  <a:srgbClr val="000000"/>
                </a:solidFill>
                <a:latin typeface="Arial" pitchFamily="34" charset="0"/>
              </a:rPr>
              <a:t>there are many </a:t>
            </a:r>
            <a:r>
              <a:rPr lang="en-US" sz="4000" b="1" dirty="0" err="1" smtClean="0">
                <a:solidFill>
                  <a:srgbClr val="000000"/>
                </a:solidFill>
                <a:latin typeface="Arial" pitchFamily="34" charset="0"/>
              </a:rPr>
              <a:t>microcultures</a:t>
            </a:r>
            <a:r>
              <a:rPr lang="en-US" sz="4000" b="1" dirty="0" smtClean="0">
                <a:solidFill>
                  <a:srgbClr val="000000"/>
                </a:solidFill>
                <a:latin typeface="Arial" pitchFamily="34" charset="0"/>
              </a:rPr>
              <a:t> . . . </a:t>
            </a:r>
          </a:p>
          <a:p>
            <a:pPr algn="ctr"/>
            <a:r>
              <a:rPr lang="en-US" sz="4000" b="1" dirty="0">
                <a:solidFill>
                  <a:srgbClr val="000000"/>
                </a:solidFill>
                <a:latin typeface="Arial" pitchFamily="34" charset="0"/>
              </a:rPr>
              <a:t/>
            </a:r>
            <a:br>
              <a:rPr lang="en-US" sz="4000" b="1" dirty="0">
                <a:solidFill>
                  <a:srgbClr val="000000"/>
                </a:solidFill>
                <a:latin typeface="Arial" pitchFamily="34" charset="0"/>
              </a:rPr>
            </a:br>
            <a:r>
              <a:rPr lang="en-US" sz="4000" b="1" dirty="0" smtClean="0">
                <a:solidFill>
                  <a:srgbClr val="000000"/>
                </a:solidFill>
                <a:latin typeface="Arial" pitchFamily="34" charset="0"/>
              </a:rPr>
              <a:t>for example . . .</a:t>
            </a:r>
          </a:p>
        </p:txBody>
      </p:sp>
    </p:spTree>
    <p:extLst>
      <p:ext uri="{BB962C8B-B14F-4D97-AF65-F5344CB8AC3E}">
        <p14:creationId xmlns:p14="http://schemas.microsoft.com/office/powerpoint/2010/main" val="1863974414"/>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237"/>
            <a:ext cx="7769225" cy="4456605"/>
          </a:xfrm>
        </p:spPr>
        <p:txBody>
          <a:bodyPr>
            <a:spAutoFit/>
          </a:bodyPr>
          <a:lstStyle/>
          <a:p>
            <a:pPr eaLnBrk="1" hangingPunct="1"/>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 </a:t>
            </a:r>
            <a:r>
              <a:rPr lang="en-US" sz="2800" b="1" dirty="0" smtClean="0">
                <a:latin typeface="Verdana" pitchFamily="34" charset="0"/>
              </a:rPr>
              <a:t>can include ethnic groups </a:t>
            </a:r>
            <a:r>
              <a:rPr lang="en-US" sz="2800" b="1" i="1" dirty="0" smtClean="0">
                <a:solidFill>
                  <a:srgbClr val="FF1B36"/>
                </a:solidFill>
                <a:latin typeface="Verdana" pitchFamily="34" charset="0"/>
              </a:rPr>
              <a:t>within</a:t>
            </a:r>
            <a:r>
              <a:rPr lang="en-US" sz="2800" b="1" dirty="0" smtClean="0">
                <a:latin typeface="Verdana" pitchFamily="34" charset="0"/>
              </a:rPr>
              <a:t> nations</a:t>
            </a:r>
          </a:p>
          <a:p>
            <a:pPr eaLnBrk="1" hangingPunct="1">
              <a:lnSpc>
                <a:spcPct val="30000"/>
              </a:lnSpc>
            </a:pPr>
            <a:endParaRPr lang="en-US" sz="1000" b="1" dirty="0" smtClean="0">
              <a:solidFill>
                <a:srgbClr val="FF1B36"/>
              </a:solidFill>
              <a:latin typeface="Verdana" pitchFamily="34" charset="0"/>
            </a:endParaRPr>
          </a:p>
          <a:p>
            <a:pPr marL="566738" lvl="1" indent="-109538" eaLnBrk="1" hangingPunct="1"/>
            <a:r>
              <a:rPr lang="en-US" sz="2000" b="1" dirty="0" smtClean="0">
                <a:latin typeface="Verdana" pitchFamily="34" charset="0"/>
              </a:rPr>
              <a:t> e.g., Greek-Americans</a:t>
            </a:r>
            <a:endParaRPr lang="en-US" sz="2000" b="1" dirty="0">
              <a:latin typeface="Verdana" pitchFamily="34" charset="0"/>
            </a:endParaRPr>
          </a:p>
          <a:p>
            <a:pPr marL="566738" lvl="1" indent="-109538" eaLnBrk="1" hangingPunct="1"/>
            <a:r>
              <a:rPr lang="en-US" sz="2000" b="1" dirty="0" smtClean="0">
                <a:latin typeface="Verdana" pitchFamily="34" charset="0"/>
              </a:rPr>
              <a:t> e.g., </a:t>
            </a:r>
            <a:r>
              <a:rPr lang="en-US" sz="2000" b="1" i="1" dirty="0" err="1" smtClean="0">
                <a:latin typeface="Verdana" pitchFamily="34" charset="0"/>
              </a:rPr>
              <a:t>Anishinabe</a:t>
            </a:r>
            <a:r>
              <a:rPr lang="en-US" sz="2000" b="1" dirty="0" smtClean="0">
                <a:latin typeface="Verdana" pitchFamily="34" charset="0"/>
              </a:rPr>
              <a:t> (Chippewa; Ojibwa)</a:t>
            </a:r>
          </a:p>
          <a:p>
            <a:pPr marL="566738" lvl="1" indent="-109538" eaLnBrk="1" hangingPunct="1"/>
            <a:r>
              <a:rPr lang="en-US" sz="2000" b="1" dirty="0" smtClean="0">
                <a:latin typeface="Verdana" pitchFamily="34" charset="0"/>
              </a:rPr>
              <a:t> e.g., Irish “</a:t>
            </a:r>
            <a:r>
              <a:rPr lang="en-US" sz="2000" b="1" dirty="0" err="1" smtClean="0">
                <a:latin typeface="Verdana" pitchFamily="34" charset="0"/>
              </a:rPr>
              <a:t>Travellers</a:t>
            </a:r>
            <a:r>
              <a:rPr lang="en-US" sz="2000" b="1" dirty="0" smtClean="0">
                <a:latin typeface="Verdana" pitchFamily="34" charset="0"/>
              </a:rPr>
              <a:t>”</a:t>
            </a:r>
          </a:p>
          <a:p>
            <a:pPr lvl="2" indent="-163513" eaLnBrk="1" hangingPunct="1"/>
            <a:r>
              <a:rPr lang="en-US" sz="1800" b="1" dirty="0" smtClean="0">
                <a:latin typeface="Verdana" pitchFamily="34" charset="0"/>
              </a:rPr>
              <a:t>sometimes incorrectly called “Gypsies”</a:t>
            </a:r>
            <a:endParaRPr lang="en-US" sz="2000" b="1" dirty="0" smtClean="0">
              <a:latin typeface="Verdana" pitchFamily="34" charset="0"/>
            </a:endParaRPr>
          </a:p>
          <a:p>
            <a:pPr marL="739775" lvl="1" indent="-282575" eaLnBrk="1" hangingPunct="1"/>
            <a:r>
              <a:rPr lang="en-US" sz="2000" b="1" dirty="0" smtClean="0">
                <a:latin typeface="Verdana" pitchFamily="34" charset="0"/>
              </a:rPr>
              <a:t>e.g., Australian Aboriginals</a:t>
            </a:r>
          </a:p>
          <a:p>
            <a:pPr marL="739775" lvl="1" indent="-282575" eaLnBrk="1" hangingPunct="1"/>
            <a:r>
              <a:rPr lang="en-US" sz="2000" b="1" dirty="0" smtClean="0">
                <a:latin typeface="Verdana" pitchFamily="34" charset="0"/>
              </a:rPr>
              <a:t>e.g., Cajun</a:t>
            </a:r>
          </a:p>
          <a:p>
            <a:pPr marL="739775" lvl="1" indent="-282575" eaLnBrk="1" hangingPunct="1"/>
            <a:r>
              <a:rPr lang="en-US" sz="2000" b="1" dirty="0" smtClean="0">
                <a:latin typeface="Verdana" pitchFamily="34" charset="0"/>
              </a:rPr>
              <a:t>e.g., Rom (Gypsies)</a:t>
            </a:r>
          </a:p>
          <a:p>
            <a:pPr marL="739775" lvl="1" indent="-282575" eaLnBrk="1" hangingPunct="1"/>
            <a:r>
              <a:rPr lang="en-US" sz="2000" b="1" dirty="0" smtClean="0">
                <a:latin typeface="Verdana" pitchFamily="34" charset="0"/>
              </a:rPr>
              <a:t>e.g., Basques</a:t>
            </a:r>
          </a:p>
          <a:p>
            <a:pPr marL="739775" lvl="1" indent="-282575" eaLnBrk="1" hangingPunct="1"/>
            <a:r>
              <a:rPr lang="en-US" sz="2000" b="1" dirty="0" smtClean="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extLst>
      <p:ext uri="{BB962C8B-B14F-4D97-AF65-F5344CB8AC3E}">
        <p14:creationId xmlns:p14="http://schemas.microsoft.com/office/powerpoint/2010/main" val="1947809447"/>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1"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2"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4"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5"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6"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7"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3" name="Rectangle 12"/>
          <p:cNvSpPr>
            <a:spLocks noChangeArrowheads="1"/>
          </p:cNvSpPr>
          <p:nvPr/>
        </p:nvSpPr>
        <p:spPr bwMode="auto">
          <a:xfrm>
            <a:off x="666750" y="1489579"/>
            <a:ext cx="7772400" cy="4524315"/>
          </a:xfrm>
          <a:prstGeom prst="rect">
            <a:avLst/>
          </a:prstGeom>
          <a:solidFill>
            <a:schemeClr val="bg1"/>
          </a:solidFill>
          <a:ln w="76200">
            <a:solidFill>
              <a:srgbClr val="FFC000"/>
            </a:solidFill>
            <a:miter lim="800000"/>
            <a:headEnd/>
            <a:tailEnd/>
          </a:ln>
        </p:spPr>
        <p:txBody>
          <a:bodyPr wrap="square" anchor="ctr">
            <a:spAutoFit/>
          </a:bodyPr>
          <a:lstStyle/>
          <a:p>
            <a:pPr algn="ctr">
              <a:lnSpc>
                <a:spcPct val="150000"/>
              </a:lnSpc>
            </a:pPr>
            <a:r>
              <a:rPr lang="en-US" sz="3600" b="1" dirty="0" smtClean="0">
                <a:solidFill>
                  <a:srgbClr val="000000"/>
                </a:solidFill>
                <a:latin typeface="Arial"/>
              </a:rPr>
              <a:t/>
            </a:r>
            <a:br>
              <a:rPr lang="en-US" sz="3600" b="1" dirty="0" smtClean="0">
                <a:solidFill>
                  <a:srgbClr val="000000"/>
                </a:solidFill>
                <a:latin typeface="Arial"/>
              </a:rPr>
            </a:br>
            <a:r>
              <a:rPr lang="en-US" sz="4000" b="1" dirty="0" smtClean="0">
                <a:solidFill>
                  <a:srgbClr val="000000"/>
                </a:solidFill>
                <a:latin typeface="Arial"/>
              </a:rPr>
              <a:t>every region has its own </a:t>
            </a:r>
            <a:br>
              <a:rPr lang="en-US" sz="4000" b="1" dirty="0" smtClean="0">
                <a:solidFill>
                  <a:srgbClr val="000000"/>
                </a:solidFill>
                <a:latin typeface="Arial"/>
              </a:rPr>
            </a:br>
            <a:r>
              <a:rPr lang="en-US" sz="4000" b="1" dirty="0" smtClean="0">
                <a:solidFill>
                  <a:srgbClr val="000000"/>
                </a:solidFill>
                <a:latin typeface="Arial"/>
              </a:rPr>
              <a:t>local cultures, </a:t>
            </a:r>
            <a:br>
              <a:rPr lang="en-US" sz="4000" b="1" dirty="0" smtClean="0">
                <a:solidFill>
                  <a:srgbClr val="000000"/>
                </a:solidFill>
                <a:latin typeface="Arial"/>
              </a:rPr>
            </a:br>
            <a:r>
              <a:rPr lang="en-US" sz="4000" b="1" dirty="0" smtClean="0">
                <a:solidFill>
                  <a:srgbClr val="000000"/>
                </a:solidFill>
                <a:latin typeface="Arial"/>
              </a:rPr>
              <a:t>or </a:t>
            </a:r>
            <a:r>
              <a:rPr lang="en-US" sz="4000" b="1" dirty="0" err="1" smtClean="0">
                <a:solidFill>
                  <a:srgbClr val="000000"/>
                </a:solidFill>
                <a:latin typeface="Arial"/>
              </a:rPr>
              <a:t>microcultures</a:t>
            </a:r>
            <a:r>
              <a:rPr lang="en-US" sz="4000" b="1" dirty="0" smtClean="0">
                <a:solidFill>
                  <a:srgbClr val="000000"/>
                </a:solidFill>
                <a:latin typeface="Arial"/>
              </a:rPr>
              <a:t> . . . </a:t>
            </a:r>
            <a:endParaRPr lang="en-US" sz="4000" b="1" dirty="0">
              <a:solidFill>
                <a:srgbClr val="000000"/>
              </a:solidFill>
              <a:latin typeface="Arial"/>
            </a:endParaRPr>
          </a:p>
          <a:p>
            <a:pPr algn="ctr">
              <a:lnSpc>
                <a:spcPct val="150000"/>
              </a:lnSpc>
            </a:pPr>
            <a:endParaRPr lang="en-US" sz="3600" b="1" dirty="0" smtClean="0">
              <a:solidFill>
                <a:srgbClr val="000000"/>
              </a:solidFill>
              <a:latin typeface="Arial"/>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2181994526"/>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1"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2"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4"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5"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6"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7"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5" name="Rectangle 14"/>
          <p:cNvSpPr>
            <a:spLocks noChangeArrowheads="1"/>
          </p:cNvSpPr>
          <p:nvPr/>
        </p:nvSpPr>
        <p:spPr bwMode="auto">
          <a:xfrm>
            <a:off x="666750" y="2717182"/>
            <a:ext cx="7772400" cy="2185214"/>
          </a:xfrm>
          <a:prstGeom prst="rect">
            <a:avLst/>
          </a:prstGeom>
          <a:solidFill>
            <a:schemeClr val="bg1"/>
          </a:solidFill>
          <a:ln w="76200">
            <a:solidFill>
              <a:srgbClr val="FFC000"/>
            </a:solidFill>
            <a:miter lim="800000"/>
            <a:headEnd/>
            <a:tailEnd/>
          </a:ln>
        </p:spPr>
        <p:txBody>
          <a:bodyPr wrap="square" anchor="ctr">
            <a:spAutoFit/>
          </a:bodyPr>
          <a:lstStyle/>
          <a:p>
            <a:pPr algn="ctr"/>
            <a:endParaRPr lang="en-US" sz="2800" b="1" dirty="0" smtClean="0">
              <a:solidFill>
                <a:srgbClr val="000000"/>
              </a:solidFill>
              <a:latin typeface="Arial"/>
            </a:endParaRPr>
          </a:p>
          <a:p>
            <a:pPr algn="ctr">
              <a:lnSpc>
                <a:spcPct val="150000"/>
              </a:lnSpc>
            </a:pPr>
            <a:r>
              <a:rPr lang="en-US" sz="2800" b="1" dirty="0" smtClean="0">
                <a:solidFill>
                  <a:srgbClr val="000000"/>
                </a:solidFill>
                <a:latin typeface="Arial"/>
              </a:rPr>
              <a:t>even in places like Minnesota</a:t>
            </a:r>
          </a:p>
          <a:p>
            <a:pPr algn="ctr">
              <a:lnSpc>
                <a:spcPct val="150000"/>
              </a:lnSpc>
            </a:pPr>
            <a:r>
              <a:rPr lang="en-US" sz="2800" b="1" dirty="0" smtClean="0">
                <a:solidFill>
                  <a:srgbClr val="000000"/>
                </a:solidFill>
                <a:latin typeface="Arial"/>
              </a:rPr>
              <a:t>there are many </a:t>
            </a:r>
            <a:r>
              <a:rPr lang="en-US" sz="2800" b="1" dirty="0" err="1" smtClean="0">
                <a:solidFill>
                  <a:srgbClr val="000000"/>
                </a:solidFill>
                <a:latin typeface="Arial"/>
              </a:rPr>
              <a:t>microcultures</a:t>
            </a:r>
            <a:r>
              <a:rPr lang="en-US" sz="2800" b="1" dirty="0" smtClean="0">
                <a:solidFill>
                  <a:srgbClr val="000000"/>
                </a:solidFill>
                <a:latin typeface="Arial"/>
              </a:rPr>
              <a:t> . . .</a:t>
            </a:r>
          </a:p>
          <a:p>
            <a:pPr algn="ctr"/>
            <a:endParaRPr lang="en-US" sz="1200" b="1" dirty="0" smtClean="0">
              <a:solidFill>
                <a:srgbClr val="000000"/>
              </a:solidFill>
              <a:latin typeface="Arial"/>
            </a:endParaRPr>
          </a:p>
          <a:p>
            <a:pPr algn="ctr"/>
            <a:endParaRPr lang="en-US" sz="1200" b="1" dirty="0" smtClean="0">
              <a:solidFill>
                <a:srgbClr val="000000"/>
              </a:solidFill>
              <a:latin typeface="Arial"/>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3892465878"/>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391972"/>
          </a:xfrm>
          <a:ln>
            <a:noFill/>
          </a:ln>
        </p:spPr>
        <p:txBody>
          <a:bodyPr>
            <a:spAutoFit/>
          </a:bodyPr>
          <a:lstStyle/>
          <a:p>
            <a:pPr eaLnBrk="1" hangingPunct="1"/>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 </a:t>
            </a:r>
            <a:r>
              <a:rPr lang="en-US" sz="2800" b="1" dirty="0" smtClean="0">
                <a:latin typeface="Verdana" pitchFamily="34" charset="0"/>
              </a:rPr>
              <a:t>can include ethnic groups </a:t>
            </a:r>
            <a:r>
              <a:rPr lang="en-US" sz="2800" b="1" i="1" dirty="0" smtClean="0">
                <a:solidFill>
                  <a:srgbClr val="FF1B36"/>
                </a:solidFill>
                <a:latin typeface="Verdana" pitchFamily="34" charset="0"/>
              </a:rPr>
              <a:t>within</a:t>
            </a:r>
            <a:r>
              <a:rPr lang="en-US" sz="2800" b="1" dirty="0" smtClean="0">
                <a:latin typeface="Verdana" pitchFamily="34" charset="0"/>
              </a:rPr>
              <a:t> nations</a:t>
            </a:r>
          </a:p>
          <a:p>
            <a:pPr eaLnBrk="1" hangingPunct="1">
              <a:lnSpc>
                <a:spcPct val="30000"/>
              </a:lnSpc>
            </a:pPr>
            <a:endParaRPr lang="en-US" sz="1000" b="1" dirty="0" smtClean="0">
              <a:solidFill>
                <a:srgbClr val="FF1B36"/>
              </a:solidFill>
              <a:latin typeface="Verdana" pitchFamily="34" charset="0"/>
            </a:endParaRPr>
          </a:p>
          <a:p>
            <a:pPr marL="566738" lvl="1" indent="-109538" eaLnBrk="1" hangingPunct="1"/>
            <a:r>
              <a:rPr lang="en-US" sz="2000" b="1" dirty="0" smtClean="0">
                <a:solidFill>
                  <a:schemeClr val="bg1">
                    <a:lumMod val="85000"/>
                  </a:schemeClr>
                </a:solidFill>
                <a:latin typeface="Verdana" pitchFamily="34" charset="0"/>
              </a:rPr>
              <a:t> e.g., Greek-Americans</a:t>
            </a:r>
            <a:endParaRPr lang="en-US" sz="2000" b="1" dirty="0">
              <a:solidFill>
                <a:schemeClr val="bg1">
                  <a:lumMod val="85000"/>
                </a:schemeClr>
              </a:solidFill>
              <a:latin typeface="Verdana" pitchFamily="34" charset="0"/>
            </a:endParaRPr>
          </a:p>
          <a:p>
            <a:pPr marL="566738" lvl="1" indent="-109538" eaLnBrk="1" hangingPunct="1"/>
            <a:r>
              <a:rPr lang="en-US" sz="2400" b="1" dirty="0" smtClean="0">
                <a:latin typeface="Verdana" pitchFamily="34" charset="0"/>
              </a:rPr>
              <a:t> e.g., </a:t>
            </a:r>
            <a:r>
              <a:rPr lang="en-US" sz="2400" b="1" i="1" dirty="0" err="1" smtClean="0">
                <a:latin typeface="Verdana" pitchFamily="34" charset="0"/>
              </a:rPr>
              <a:t>Anishinabe</a:t>
            </a:r>
            <a:r>
              <a:rPr lang="en-US" sz="2400" b="1" dirty="0" smtClean="0">
                <a:latin typeface="Verdana" pitchFamily="34" charset="0"/>
              </a:rPr>
              <a:t> (Chippewa; Ojibwa)</a:t>
            </a:r>
          </a:p>
          <a:p>
            <a:pPr marL="566738" lvl="1" indent="-109538" eaLnBrk="1" hangingPunct="1"/>
            <a:r>
              <a:rPr lang="en-US" sz="2000" b="1" dirty="0" smtClean="0">
                <a:solidFill>
                  <a:schemeClr val="bg1">
                    <a:lumMod val="85000"/>
                  </a:schemeClr>
                </a:solidFill>
                <a:latin typeface="Verdana" pitchFamily="34" charset="0"/>
              </a:rPr>
              <a:t> e.g., Irish “</a:t>
            </a:r>
            <a:r>
              <a:rPr lang="en-US" sz="2000" b="1" dirty="0" err="1" smtClean="0">
                <a:solidFill>
                  <a:schemeClr val="bg1">
                    <a:lumMod val="85000"/>
                  </a:schemeClr>
                </a:solidFill>
                <a:latin typeface="Verdana" pitchFamily="34" charset="0"/>
              </a:rPr>
              <a:t>Travellers</a:t>
            </a:r>
            <a:r>
              <a:rPr lang="en-US" sz="2000" b="1" dirty="0" smtClean="0">
                <a:solidFill>
                  <a:schemeClr val="bg1">
                    <a:lumMod val="85000"/>
                  </a:schemeClr>
                </a:solidFill>
                <a:latin typeface="Verdana" pitchFamily="34" charset="0"/>
              </a:rPr>
              <a:t>”</a:t>
            </a:r>
          </a:p>
          <a:p>
            <a:pPr lvl="2" indent="-163513" eaLnBrk="1" hangingPunct="1"/>
            <a:r>
              <a:rPr lang="en-US" sz="1800" b="1" dirty="0" smtClean="0">
                <a:solidFill>
                  <a:schemeClr val="bg1">
                    <a:lumMod val="85000"/>
                  </a:schemeClr>
                </a:solidFill>
                <a:latin typeface="Verdana" pitchFamily="34" charset="0"/>
              </a:rPr>
              <a:t>sometimes incorrectly called “Gypsies”</a:t>
            </a:r>
            <a:endParaRPr lang="en-US" sz="2000" b="1" dirty="0" smtClean="0">
              <a:solidFill>
                <a:schemeClr val="bg1">
                  <a:lumMod val="85000"/>
                </a:schemeClr>
              </a:solidFill>
              <a:latin typeface="Verdana" pitchFamily="34" charset="0"/>
            </a:endParaRPr>
          </a:p>
          <a:p>
            <a:pPr marL="739775" lvl="1" indent="-282575" eaLnBrk="1" hangingPunct="1"/>
            <a:r>
              <a:rPr lang="en-US" sz="2000" b="1" dirty="0" smtClean="0">
                <a:solidFill>
                  <a:schemeClr val="bg1">
                    <a:lumMod val="85000"/>
                  </a:schemeClr>
                </a:solidFill>
                <a:latin typeface="Verdana" pitchFamily="34" charset="0"/>
              </a:rPr>
              <a:t>e.g., Australian Aboriginals</a:t>
            </a:r>
          </a:p>
          <a:p>
            <a:pPr marL="739775" lvl="1" indent="-282575" eaLnBrk="1" hangingPunct="1"/>
            <a:r>
              <a:rPr lang="en-US" sz="2000" b="1" dirty="0" smtClean="0">
                <a:solidFill>
                  <a:schemeClr val="bg1">
                    <a:lumMod val="85000"/>
                  </a:schemeClr>
                </a:solidFill>
                <a:latin typeface="Verdana" pitchFamily="34" charset="0"/>
              </a:rPr>
              <a:t>e.g., Cajun</a:t>
            </a:r>
          </a:p>
          <a:p>
            <a:pPr marL="739775" lvl="1" indent="-282575" eaLnBrk="1" hangingPunct="1"/>
            <a:r>
              <a:rPr lang="en-US" sz="2000" b="1" dirty="0" smtClean="0">
                <a:solidFill>
                  <a:schemeClr val="bg1">
                    <a:lumMod val="85000"/>
                  </a:schemeClr>
                </a:solidFill>
                <a:latin typeface="Verdana" pitchFamily="34" charset="0"/>
              </a:rPr>
              <a:t>e.g., Rom (Gypsies)</a:t>
            </a:r>
          </a:p>
          <a:p>
            <a:pPr marL="739775" lvl="1" indent="-282575" eaLnBrk="1" hangingPunct="1"/>
            <a:r>
              <a:rPr lang="en-US" sz="2000" b="1" dirty="0" smtClean="0">
                <a:solidFill>
                  <a:schemeClr val="bg1">
                    <a:lumMod val="85000"/>
                  </a:schemeClr>
                </a:solidFill>
                <a:latin typeface="Verdana" pitchFamily="34" charset="0"/>
              </a:rPr>
              <a:t>e.g., Basques</a:t>
            </a:r>
          </a:p>
          <a:p>
            <a:pPr marL="739775" lvl="1" indent="-282575" eaLnBrk="1" hangingPunct="1"/>
            <a:r>
              <a:rPr lang="en-US" sz="2000" b="1" dirty="0" smtClean="0">
                <a:solidFill>
                  <a:schemeClr val="bg1">
                    <a:lumMod val="85000"/>
                  </a:schemeClr>
                </a:solidFill>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2972620353"/>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391972"/>
          </a:xfrm>
          <a:ln>
            <a:noFill/>
          </a:ln>
        </p:spPr>
        <p:txBody>
          <a:bodyPr>
            <a:spAutoFit/>
          </a:bodyPr>
          <a:lstStyle/>
          <a:p>
            <a:pPr eaLnBrk="1" hangingPunct="1"/>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 </a:t>
            </a:r>
            <a:r>
              <a:rPr lang="en-US" sz="2800" b="1" dirty="0" smtClean="0">
                <a:latin typeface="Verdana" pitchFamily="34" charset="0"/>
              </a:rPr>
              <a:t>can include ethnic groups </a:t>
            </a:r>
            <a:r>
              <a:rPr lang="en-US" sz="2800" b="1" i="1" dirty="0" smtClean="0">
                <a:solidFill>
                  <a:srgbClr val="FF1B36"/>
                </a:solidFill>
                <a:latin typeface="Verdana" pitchFamily="34" charset="0"/>
              </a:rPr>
              <a:t>within</a:t>
            </a:r>
            <a:r>
              <a:rPr lang="en-US" sz="2800" b="1" dirty="0" smtClean="0">
                <a:latin typeface="Verdana" pitchFamily="34" charset="0"/>
              </a:rPr>
              <a:t> nations</a:t>
            </a:r>
          </a:p>
          <a:p>
            <a:pPr eaLnBrk="1" hangingPunct="1">
              <a:lnSpc>
                <a:spcPct val="30000"/>
              </a:lnSpc>
            </a:pPr>
            <a:endParaRPr lang="en-US" sz="1000" b="1" dirty="0" smtClean="0">
              <a:solidFill>
                <a:srgbClr val="FF1B36"/>
              </a:solidFill>
              <a:latin typeface="Verdana" pitchFamily="34" charset="0"/>
            </a:endParaRPr>
          </a:p>
          <a:p>
            <a:pPr marL="566738" lvl="1" indent="-109538" eaLnBrk="1" hangingPunct="1"/>
            <a:r>
              <a:rPr lang="en-US" sz="2000" b="1" dirty="0" smtClean="0">
                <a:solidFill>
                  <a:schemeClr val="bg1">
                    <a:lumMod val="85000"/>
                  </a:schemeClr>
                </a:solidFill>
                <a:latin typeface="Verdana" pitchFamily="34" charset="0"/>
              </a:rPr>
              <a:t> e.g., Greek-Americans</a:t>
            </a:r>
            <a:endParaRPr lang="en-US" sz="2000" b="1" dirty="0">
              <a:solidFill>
                <a:schemeClr val="bg1">
                  <a:lumMod val="85000"/>
                </a:schemeClr>
              </a:solidFill>
              <a:latin typeface="Verdana" pitchFamily="34" charset="0"/>
            </a:endParaRPr>
          </a:p>
          <a:p>
            <a:pPr marL="566738" lvl="1" indent="-109538" eaLnBrk="1" hangingPunct="1"/>
            <a:r>
              <a:rPr lang="en-US" sz="2400" b="1" dirty="0" smtClean="0">
                <a:latin typeface="Verdana" pitchFamily="34" charset="0"/>
              </a:rPr>
              <a:t> e.g., </a:t>
            </a:r>
            <a:r>
              <a:rPr lang="en-US" sz="2400" b="1" i="1" dirty="0" err="1" smtClean="0">
                <a:latin typeface="Verdana" pitchFamily="34" charset="0"/>
              </a:rPr>
              <a:t>Anishinabe</a:t>
            </a:r>
            <a:r>
              <a:rPr lang="en-US" sz="2400" b="1" dirty="0" smtClean="0">
                <a:latin typeface="Verdana" pitchFamily="34" charset="0"/>
              </a:rPr>
              <a:t> (Chippewa; Ojibwa)</a:t>
            </a:r>
          </a:p>
          <a:p>
            <a:pPr marL="566738" lvl="1" indent="-109538" eaLnBrk="1" hangingPunct="1"/>
            <a:r>
              <a:rPr lang="en-US" sz="2000" b="1" dirty="0" smtClean="0">
                <a:solidFill>
                  <a:schemeClr val="bg1">
                    <a:lumMod val="85000"/>
                  </a:schemeClr>
                </a:solidFill>
                <a:latin typeface="Verdana" pitchFamily="34" charset="0"/>
              </a:rPr>
              <a:t> e.g., Irish “</a:t>
            </a:r>
            <a:r>
              <a:rPr lang="en-US" sz="2000" b="1" dirty="0" err="1" smtClean="0">
                <a:solidFill>
                  <a:schemeClr val="bg1">
                    <a:lumMod val="85000"/>
                  </a:schemeClr>
                </a:solidFill>
                <a:latin typeface="Verdana" pitchFamily="34" charset="0"/>
              </a:rPr>
              <a:t>Travellers</a:t>
            </a:r>
            <a:r>
              <a:rPr lang="en-US" sz="2000" b="1" dirty="0" smtClean="0">
                <a:solidFill>
                  <a:schemeClr val="bg1">
                    <a:lumMod val="85000"/>
                  </a:schemeClr>
                </a:solidFill>
                <a:latin typeface="Verdana" pitchFamily="34" charset="0"/>
              </a:rPr>
              <a:t>”</a:t>
            </a:r>
          </a:p>
          <a:p>
            <a:pPr lvl="2" indent="-163513" eaLnBrk="1" hangingPunct="1"/>
            <a:r>
              <a:rPr lang="en-US" sz="1800" b="1" dirty="0" smtClean="0">
                <a:solidFill>
                  <a:schemeClr val="bg1">
                    <a:lumMod val="85000"/>
                  </a:schemeClr>
                </a:solidFill>
                <a:latin typeface="Verdana" pitchFamily="34" charset="0"/>
              </a:rPr>
              <a:t>sometimes incorrectly called “Gypsies”</a:t>
            </a:r>
            <a:endParaRPr lang="en-US" sz="2000" b="1" dirty="0" smtClean="0">
              <a:solidFill>
                <a:schemeClr val="bg1">
                  <a:lumMod val="85000"/>
                </a:schemeClr>
              </a:solidFill>
              <a:latin typeface="Verdana" pitchFamily="34" charset="0"/>
            </a:endParaRPr>
          </a:p>
          <a:p>
            <a:pPr marL="739775" lvl="1" indent="-282575" eaLnBrk="1" hangingPunct="1"/>
            <a:r>
              <a:rPr lang="en-US" sz="2000" b="1" dirty="0" smtClean="0">
                <a:solidFill>
                  <a:schemeClr val="bg1">
                    <a:lumMod val="85000"/>
                  </a:schemeClr>
                </a:solidFill>
                <a:latin typeface="Verdana" pitchFamily="34" charset="0"/>
              </a:rPr>
              <a:t>e.g., Australian Aboriginals</a:t>
            </a:r>
          </a:p>
          <a:p>
            <a:pPr marL="739775" lvl="1" indent="-282575" eaLnBrk="1" hangingPunct="1"/>
            <a:r>
              <a:rPr lang="en-US" sz="2000" b="1" dirty="0" smtClean="0">
                <a:solidFill>
                  <a:schemeClr val="bg1">
                    <a:lumMod val="85000"/>
                  </a:schemeClr>
                </a:solidFill>
                <a:latin typeface="Verdana" pitchFamily="34" charset="0"/>
              </a:rPr>
              <a:t>e.g., Cajun</a:t>
            </a:r>
          </a:p>
          <a:p>
            <a:pPr marL="739775" lvl="1" indent="-282575" eaLnBrk="1" hangingPunct="1"/>
            <a:r>
              <a:rPr lang="en-US" sz="2000" b="1" dirty="0" smtClean="0">
                <a:solidFill>
                  <a:schemeClr val="bg1">
                    <a:lumMod val="85000"/>
                  </a:schemeClr>
                </a:solidFill>
                <a:latin typeface="Verdana" pitchFamily="34" charset="0"/>
              </a:rPr>
              <a:t>e.g., Rom (Gypsies)</a:t>
            </a:r>
          </a:p>
          <a:p>
            <a:pPr marL="739775" lvl="1" indent="-282575" eaLnBrk="1" hangingPunct="1"/>
            <a:r>
              <a:rPr lang="en-US" sz="2000" b="1" dirty="0" smtClean="0">
                <a:solidFill>
                  <a:schemeClr val="bg1">
                    <a:lumMod val="85000"/>
                  </a:schemeClr>
                </a:solidFill>
                <a:latin typeface="Verdana" pitchFamily="34" charset="0"/>
              </a:rPr>
              <a:t>e.g., Basques</a:t>
            </a:r>
          </a:p>
          <a:p>
            <a:pPr marL="739775" lvl="1" indent="-282575" eaLnBrk="1" hangingPunct="1"/>
            <a:r>
              <a:rPr lang="en-US" sz="2000" b="1" dirty="0" smtClean="0">
                <a:solidFill>
                  <a:schemeClr val="bg1">
                    <a:lumMod val="85000"/>
                  </a:schemeClr>
                </a:solidFill>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Rectangle 4"/>
          <p:cNvSpPr>
            <a:spLocks noChangeArrowheads="1"/>
          </p:cNvSpPr>
          <p:nvPr/>
        </p:nvSpPr>
        <p:spPr bwMode="auto">
          <a:xfrm>
            <a:off x="666750" y="4087263"/>
            <a:ext cx="7772400" cy="2492990"/>
          </a:xfrm>
          <a:prstGeom prst="rect">
            <a:avLst/>
          </a:prstGeom>
          <a:solidFill>
            <a:schemeClr val="bg1"/>
          </a:solidFill>
          <a:ln w="76200">
            <a:solidFill>
              <a:srgbClr val="FFC000"/>
            </a:solidFill>
            <a:miter lim="800000"/>
            <a:headEnd/>
            <a:tailEnd/>
          </a:ln>
        </p:spPr>
        <p:txBody>
          <a:bodyPr wrap="square" anchor="ctr">
            <a:spAutoFit/>
          </a:bodyPr>
          <a:lstStyle/>
          <a:p>
            <a:pPr algn="ctr"/>
            <a:endParaRPr lang="en-US" sz="3600" b="1" dirty="0" smtClean="0">
              <a:solidFill>
                <a:srgbClr val="000000"/>
              </a:solidFill>
              <a:latin typeface="Arial"/>
            </a:endParaRPr>
          </a:p>
          <a:p>
            <a:pPr algn="ctr"/>
            <a:r>
              <a:rPr lang="en-US" sz="3600" b="1" dirty="0" smtClean="0">
                <a:solidFill>
                  <a:srgbClr val="000000"/>
                </a:solidFill>
                <a:latin typeface="Arial"/>
              </a:rPr>
              <a:t>for e.g., </a:t>
            </a:r>
            <a:r>
              <a:rPr lang="en-US" sz="3600" b="1" i="1" dirty="0" smtClean="0">
                <a:solidFill>
                  <a:srgbClr val="000000"/>
                </a:solidFill>
                <a:latin typeface="Arial"/>
              </a:rPr>
              <a:t>Anishinabe</a:t>
            </a:r>
          </a:p>
          <a:p>
            <a:pPr algn="ctr"/>
            <a:r>
              <a:rPr lang="en-US" sz="2400" dirty="0" smtClean="0">
                <a:solidFill>
                  <a:srgbClr val="000000"/>
                </a:solidFill>
                <a:latin typeface="Arial"/>
              </a:rPr>
              <a:t>(known less appropriately as </a:t>
            </a:r>
          </a:p>
          <a:p>
            <a:pPr algn="ctr"/>
            <a:r>
              <a:rPr lang="en-US" sz="2400" dirty="0" smtClean="0">
                <a:solidFill>
                  <a:srgbClr val="000000"/>
                </a:solidFill>
                <a:latin typeface="Arial"/>
              </a:rPr>
              <a:t>“The Ojibwa,” and “The Chippewa”)</a:t>
            </a:r>
          </a:p>
          <a:p>
            <a:pPr algn="ctr"/>
            <a:r>
              <a:rPr lang="en-US" sz="3600" b="1" dirty="0" smtClean="0">
                <a:solidFill>
                  <a:srgbClr val="000000"/>
                </a:solidFill>
                <a:latin typeface="Arial"/>
              </a:rPr>
              <a:t>. . . </a:t>
            </a:r>
          </a:p>
        </p:txBody>
      </p:sp>
    </p:spTree>
    <p:extLst>
      <p:ext uri="{BB962C8B-B14F-4D97-AF65-F5344CB8AC3E}">
        <p14:creationId xmlns:p14="http://schemas.microsoft.com/office/powerpoint/2010/main" val="2287818803"/>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1683993" y="3875232"/>
            <a:ext cx="5762625" cy="2431435"/>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smtClean="0">
                <a:solidFill>
                  <a:srgbClr val="000000"/>
                </a:solidFill>
                <a:latin typeface="Arial" pitchFamily="34" charset="0"/>
              </a:rPr>
              <a:t>as we have seen,</a:t>
            </a:r>
          </a:p>
          <a:p>
            <a:pPr algn="ctr"/>
            <a:r>
              <a:rPr lang="en-US" sz="3200" b="1" dirty="0" smtClean="0">
                <a:solidFill>
                  <a:srgbClr val="000000"/>
                </a:solidFill>
                <a:latin typeface="Arial" pitchFamily="34" charset="0"/>
              </a:rPr>
              <a:t>local groups generally strive to preserve their cultural identity, for e.g. . . .</a:t>
            </a:r>
            <a:endParaRPr lang="en-US" sz="3200" b="1" dirty="0">
              <a:solidFill>
                <a:srgbClr val="000000"/>
              </a:solidFill>
              <a:latin typeface="Arial" pitchFamily="34" charset="0"/>
            </a:endParaRP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2952806907"/>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show="0">
  <p:cSld>
    <p:bg>
      <p:bgPr>
        <a:solidFill>
          <a:srgbClr val="FF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642177"/>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bg>
      <p:bgPr>
        <a:solidFill>
          <a:srgbClr val="FFD96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000000"/>
                </a:solidFill>
                <a:latin typeface="Arial" pitchFamily="34" charset="0"/>
              </a:rPr>
              <a:t>food</a:t>
            </a:r>
            <a:br>
              <a:rPr lang="en-US" sz="2800" b="1" dirty="0" smtClean="0">
                <a:solidFill>
                  <a:srgbClr val="000000"/>
                </a:solidFill>
                <a:latin typeface="Arial" pitchFamily="34" charset="0"/>
              </a:rPr>
            </a:br>
            <a:r>
              <a:rPr lang="en-US" sz="2800" b="1" dirty="0" smtClean="0">
                <a:solidFill>
                  <a:srgbClr val="000000"/>
                </a:solidFill>
                <a:latin typeface="Arial" pitchFamily="34" charset="0"/>
              </a:rPr>
              <a:t>clothing</a:t>
            </a:r>
            <a:endParaRPr lang="en-US" sz="2800" b="1" dirty="0">
              <a:solidFill>
                <a:srgbClr val="000000"/>
              </a:solidFill>
              <a:latin typeface="Arial" pitchFamily="34" charset="0"/>
            </a:endParaRPr>
          </a:p>
          <a:p>
            <a:pPr algn="ctr"/>
            <a:r>
              <a:rPr lang="en-US" sz="2800" b="1" dirty="0" smtClean="0">
                <a:solidFill>
                  <a:srgbClr val="000000"/>
                </a:solidFill>
                <a:latin typeface="Arial" pitchFamily="34" charset="0"/>
              </a:rPr>
              <a:t>religion</a:t>
            </a:r>
          </a:p>
          <a:p>
            <a:pPr algn="ctr"/>
            <a:r>
              <a:rPr lang="en-US" sz="2800" b="1" dirty="0" smtClean="0">
                <a:solidFill>
                  <a:srgbClr val="000000"/>
                </a:solidFill>
                <a:latin typeface="Arial" pitchFamily="34" charset="0"/>
              </a:rPr>
              <a:t>ritual</a:t>
            </a:r>
          </a:p>
          <a:p>
            <a:pPr algn="ctr"/>
            <a:r>
              <a:rPr lang="en-US" sz="2800" b="1" dirty="0" smtClean="0">
                <a:solidFill>
                  <a:srgbClr val="000000"/>
                </a:solidFill>
                <a:latin typeface="Arial" pitchFamily="34" charset="0"/>
              </a:rPr>
              <a:t>music, dance, and other arts</a:t>
            </a:r>
          </a:p>
          <a:p>
            <a:pPr algn="ctr"/>
            <a:r>
              <a:rPr lang="en-US" sz="2800" b="1" dirty="0" smtClean="0">
                <a:solidFill>
                  <a:srgbClr val="000000"/>
                </a:solidFill>
                <a:latin typeface="Arial" pitchFamily="34" charset="0"/>
              </a:rPr>
              <a:t>language</a:t>
            </a:r>
          </a:p>
          <a:p>
            <a:pPr algn="ctr"/>
            <a:r>
              <a:rPr lang="en-US" sz="2800" b="1" dirty="0" smtClean="0">
                <a:solidFill>
                  <a:srgbClr val="000000"/>
                </a:solidFill>
                <a:latin typeface="Arial" pitchFamily="34" charset="0"/>
              </a:rPr>
              <a:t>cultural symbols . . .</a:t>
            </a:r>
            <a:endParaRPr lang="en-US" sz="2800" b="1" dirty="0">
              <a:solidFill>
                <a:srgbClr val="000000"/>
              </a:solidFill>
              <a:latin typeface="Arial" pitchFamily="34" charset="0"/>
            </a:endParaRPr>
          </a:p>
        </p:txBody>
      </p:sp>
    </p:spTree>
    <p:extLst>
      <p:ext uri="{BB962C8B-B14F-4D97-AF65-F5344CB8AC3E}">
        <p14:creationId xmlns:p14="http://schemas.microsoft.com/office/powerpoint/2010/main" val="676503172"/>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4400" b="1" dirty="0" smtClean="0">
                <a:solidFill>
                  <a:srgbClr val="000000"/>
                </a:solidFill>
                <a:latin typeface="Arial" pitchFamily="34" charset="0"/>
              </a:rPr>
              <a:t>food</a:t>
            </a:r>
            <a:r>
              <a:rPr lang="en-US" sz="2800" b="1" dirty="0" smtClean="0">
                <a:solidFill>
                  <a:srgbClr val="000000"/>
                </a:solidFill>
                <a:latin typeface="Arial" pitchFamily="34" charset="0"/>
              </a:rPr>
              <a:t/>
            </a:r>
            <a:br>
              <a:rPr lang="en-US" sz="2800" b="1" dirty="0" smtClean="0">
                <a:solidFill>
                  <a:srgbClr val="000000"/>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2800" b="1" dirty="0" smtClean="0">
                <a:solidFill>
                  <a:srgbClr val="BADDE1"/>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2800" b="1" dirty="0" smtClean="0">
                <a:solidFill>
                  <a:srgbClr val="BADDE1"/>
                </a:solidFill>
                <a:latin typeface="Arial" pitchFamily="34" charset="0"/>
              </a:rPr>
              <a:t>music, dance, and other arts</a:t>
            </a:r>
          </a:p>
          <a:p>
            <a:pPr algn="ctr"/>
            <a:r>
              <a:rPr lang="en-US" sz="2800" b="1" dirty="0" smtClean="0">
                <a:solidFill>
                  <a:srgbClr val="BADDE1"/>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25894042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481282"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3"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481284"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48128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481286"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7"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8"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9"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481290" name="Picture 2"/>
          <p:cNvPicPr>
            <a:picLocks noChangeAspect="1" noChangeArrowheads="1"/>
          </p:cNvPicPr>
          <p:nvPr/>
        </p:nvPicPr>
        <p:blipFill>
          <a:blip r:embed="rId3" cstate="print"/>
          <a:srcRect/>
          <a:stretch>
            <a:fillRect/>
          </a:stretch>
        </p:blipFill>
        <p:spPr bwMode="auto">
          <a:xfrm>
            <a:off x="668342" y="1146404"/>
            <a:ext cx="7772400" cy="4857750"/>
          </a:xfrm>
          <a:prstGeom prst="rect">
            <a:avLst/>
          </a:prstGeom>
          <a:noFill/>
          <a:ln w="9525">
            <a:noFill/>
            <a:miter lim="800000"/>
            <a:headEnd/>
            <a:tailEnd/>
          </a:ln>
        </p:spPr>
      </p:pic>
      <p:sp>
        <p:nvSpPr>
          <p:cNvPr id="11" name="Rectangle 10"/>
          <p:cNvSpPr>
            <a:spLocks noChangeArrowheads="1"/>
          </p:cNvSpPr>
          <p:nvPr/>
        </p:nvSpPr>
        <p:spPr bwMode="auto">
          <a:xfrm>
            <a:off x="391885" y="5855374"/>
            <a:ext cx="8316686" cy="769441"/>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000" b="1" dirty="0" smtClean="0">
                <a:solidFill>
                  <a:srgbClr val="000000"/>
                </a:solidFill>
                <a:latin typeface="Arial"/>
              </a:rPr>
              <a:t>Week </a:t>
            </a:r>
            <a:r>
              <a:rPr lang="en-US" sz="2000" b="1" dirty="0" smtClean="0">
                <a:solidFill>
                  <a:srgbClr val="000000"/>
                </a:solidFill>
                <a:latin typeface="Arial"/>
              </a:rPr>
              <a:t>11 </a:t>
            </a:r>
            <a:r>
              <a:rPr lang="en-US" sz="2000" b="1" dirty="0" smtClean="0">
                <a:solidFill>
                  <a:srgbClr val="000000"/>
                </a:solidFill>
                <a:latin typeface="Arial"/>
              </a:rPr>
              <a:t>. . . </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latin typeface="Arial" pitchFamily="34" charset="0"/>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3907870"/>
            <a:ext cx="7772400" cy="181588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800" b="1" dirty="0" smtClean="0">
                <a:solidFill>
                  <a:srgbClr val="000000"/>
                </a:solidFill>
                <a:latin typeface="Arial" pitchFamily="34" charset="0"/>
              </a:rPr>
              <a:t>food is a key part of their cultural identity,</a:t>
            </a:r>
          </a:p>
          <a:p>
            <a:pPr algn="ctr"/>
            <a:endParaRPr lang="en-US" sz="2000" b="1" dirty="0" smtClean="0">
              <a:solidFill>
                <a:srgbClr val="000000"/>
              </a:solidFill>
              <a:latin typeface="Arial" pitchFamily="34" charset="0"/>
            </a:endParaRPr>
          </a:p>
          <a:p>
            <a:pPr algn="ctr"/>
            <a:r>
              <a:rPr lang="en-US" sz="2000" b="1" dirty="0" smtClean="0">
                <a:solidFill>
                  <a:srgbClr val="000000"/>
                </a:solidFill>
                <a:latin typeface="Arial" pitchFamily="34" charset="0"/>
              </a:rPr>
              <a:t>often dating back to their prehistoric past, </a:t>
            </a:r>
          </a:p>
          <a:p>
            <a:pPr algn="ctr"/>
            <a:r>
              <a:rPr lang="en-US" sz="2000" b="1" dirty="0" smtClean="0">
                <a:solidFill>
                  <a:srgbClr val="000000"/>
                </a:solidFill>
                <a:latin typeface="Arial" pitchFamily="34" charset="0"/>
              </a:rPr>
              <a:t>and defining their history . . .</a:t>
            </a:r>
          </a:p>
        </p:txBody>
      </p:sp>
    </p:spTree>
    <p:extLst>
      <p:ext uri="{BB962C8B-B14F-4D97-AF65-F5344CB8AC3E}">
        <p14:creationId xmlns:p14="http://schemas.microsoft.com/office/powerpoint/2010/main" val="3089364194"/>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3"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4"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6"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7"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8"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latin typeface="Arial" pitchFamily="34" charset="0"/>
            </a:endParaRPr>
          </a:p>
        </p:txBody>
      </p:sp>
      <p:sp>
        <p:nvSpPr>
          <p:cNvPr id="46089"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4" name="Rectangle 13"/>
          <p:cNvSpPr/>
          <p:nvPr/>
        </p:nvSpPr>
        <p:spPr>
          <a:xfrm>
            <a:off x="2286000" y="5863725"/>
            <a:ext cx="4572000" cy="538609"/>
          </a:xfrm>
          <a:prstGeom prst="rect">
            <a:avLst/>
          </a:prstGeom>
        </p:spPr>
        <p:txBody>
          <a:bodyPr>
            <a:spAutoFit/>
          </a:bodyPr>
          <a:lstStyle/>
          <a:p>
            <a:pPr algn="ctr"/>
            <a:r>
              <a:rPr lang="en-US" dirty="0">
                <a:solidFill>
                  <a:srgbClr val="FFFFFF"/>
                </a:solidFill>
                <a:latin typeface="Arial" pitchFamily="34" charset="0"/>
              </a:rPr>
              <a:t>Indian hunter with deer, 1908.</a:t>
            </a:r>
          </a:p>
          <a:p>
            <a:pPr algn="ctr"/>
            <a:r>
              <a:rPr lang="en-US" sz="1100" dirty="0">
                <a:solidFill>
                  <a:srgbClr val="FFFFFF"/>
                </a:solidFill>
                <a:latin typeface="Arial" pitchFamily="34" charset="0"/>
              </a:rPr>
              <a:t>Minnesota Historical Society</a:t>
            </a:r>
          </a:p>
        </p:txBody>
      </p:sp>
      <p:pic>
        <p:nvPicPr>
          <p:cNvPr id="5122" name="Picture 2"/>
          <p:cNvPicPr>
            <a:picLocks noChangeAspect="1" noChangeArrowheads="1"/>
          </p:cNvPicPr>
          <p:nvPr/>
        </p:nvPicPr>
        <p:blipFill>
          <a:blip r:embed="rId3" cstate="print"/>
          <a:srcRect/>
          <a:stretch>
            <a:fillRect/>
          </a:stretch>
        </p:blipFill>
        <p:spPr bwMode="auto">
          <a:xfrm>
            <a:off x="928020" y="185076"/>
            <a:ext cx="7315200" cy="5591236"/>
          </a:xfrm>
          <a:prstGeom prst="rect">
            <a:avLst/>
          </a:prstGeom>
          <a:noFill/>
          <a:ln w="9525">
            <a:noFill/>
            <a:miter lim="800000"/>
            <a:headEnd/>
            <a:tailEnd/>
          </a:ln>
          <a:effectLst/>
        </p:spPr>
      </p:pic>
    </p:spTree>
    <p:extLst>
      <p:ext uri="{BB962C8B-B14F-4D97-AF65-F5344CB8AC3E}">
        <p14:creationId xmlns:p14="http://schemas.microsoft.com/office/powerpoint/2010/main" val="2994888046"/>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3"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4"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6"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7"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8"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latin typeface="Arial" pitchFamily="34" charset="0"/>
            </a:endParaRPr>
          </a:p>
        </p:txBody>
      </p:sp>
      <p:sp>
        <p:nvSpPr>
          <p:cNvPr id="46089"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3" name="Rectangle 12"/>
          <p:cNvSpPr/>
          <p:nvPr/>
        </p:nvSpPr>
        <p:spPr>
          <a:xfrm>
            <a:off x="1676414" y="5878009"/>
            <a:ext cx="5769429" cy="369332"/>
          </a:xfrm>
          <a:prstGeom prst="rect">
            <a:avLst/>
          </a:prstGeom>
        </p:spPr>
        <p:txBody>
          <a:bodyPr wrap="square">
            <a:spAutoFit/>
          </a:bodyPr>
          <a:lstStyle/>
          <a:p>
            <a:pPr algn="ctr"/>
            <a:r>
              <a:rPr lang="en-US" dirty="0">
                <a:solidFill>
                  <a:srgbClr val="FFFFFF"/>
                </a:solidFill>
                <a:latin typeface="Arial" pitchFamily="34" charset="0"/>
              </a:rPr>
              <a:t>Pictograph from </a:t>
            </a:r>
            <a:r>
              <a:rPr lang="en-US" dirty="0" err="1">
                <a:solidFill>
                  <a:srgbClr val="FFFFFF"/>
                </a:solidFill>
                <a:latin typeface="Arial" pitchFamily="34" charset="0"/>
              </a:rPr>
              <a:t>Hegman</a:t>
            </a:r>
            <a:r>
              <a:rPr lang="en-US" dirty="0">
                <a:solidFill>
                  <a:srgbClr val="FFFFFF"/>
                </a:solidFill>
                <a:latin typeface="Arial" pitchFamily="34" charset="0"/>
              </a:rPr>
              <a:t> Lake, Minnesota</a:t>
            </a:r>
          </a:p>
        </p:txBody>
      </p:sp>
      <p:pic>
        <p:nvPicPr>
          <p:cNvPr id="6147" name="Picture 3"/>
          <p:cNvPicPr>
            <a:picLocks noChangeAspect="1" noChangeArrowheads="1"/>
          </p:cNvPicPr>
          <p:nvPr/>
        </p:nvPicPr>
        <p:blipFill>
          <a:blip r:embed="rId3" cstate="print"/>
          <a:srcRect/>
          <a:stretch>
            <a:fillRect/>
          </a:stretch>
        </p:blipFill>
        <p:spPr bwMode="auto">
          <a:xfrm>
            <a:off x="2685106" y="682172"/>
            <a:ext cx="3744833" cy="4955662"/>
          </a:xfrm>
          <a:prstGeom prst="rect">
            <a:avLst/>
          </a:prstGeom>
          <a:noFill/>
          <a:ln w="9525">
            <a:noFill/>
            <a:miter lim="800000"/>
            <a:headEnd/>
            <a:tailEnd/>
          </a:ln>
          <a:effectLst/>
        </p:spPr>
      </p:pic>
    </p:spTree>
    <p:extLst>
      <p:ext uri="{BB962C8B-B14F-4D97-AF65-F5344CB8AC3E}">
        <p14:creationId xmlns:p14="http://schemas.microsoft.com/office/powerpoint/2010/main" val="1122150899"/>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latin typeface="Arial" pitchFamily="34" charset="0"/>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457248" y="4009386"/>
            <a:ext cx="8229599" cy="89255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800" b="1" dirty="0" smtClean="0">
                <a:solidFill>
                  <a:srgbClr val="000000"/>
                </a:solidFill>
                <a:latin typeface="Arial" pitchFamily="34" charset="0"/>
              </a:rPr>
              <a:t>and people still love their own “soul food”. . .</a:t>
            </a:r>
          </a:p>
        </p:txBody>
      </p:sp>
    </p:spTree>
    <p:extLst>
      <p:ext uri="{BB962C8B-B14F-4D97-AF65-F5344CB8AC3E}">
        <p14:creationId xmlns:p14="http://schemas.microsoft.com/office/powerpoint/2010/main" val="3507244169"/>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3"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4"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6"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7"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8"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latin typeface="Arial" pitchFamily="34" charset="0"/>
            </a:endParaRPr>
          </a:p>
        </p:txBody>
      </p:sp>
      <p:sp>
        <p:nvSpPr>
          <p:cNvPr id="46089"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4" name="Rectangle 13"/>
          <p:cNvSpPr/>
          <p:nvPr/>
        </p:nvSpPr>
        <p:spPr>
          <a:xfrm>
            <a:off x="2286000" y="5805669"/>
            <a:ext cx="4572000" cy="538609"/>
          </a:xfrm>
          <a:prstGeom prst="rect">
            <a:avLst/>
          </a:prstGeom>
        </p:spPr>
        <p:txBody>
          <a:bodyPr>
            <a:spAutoFit/>
          </a:bodyPr>
          <a:lstStyle/>
          <a:p>
            <a:pPr algn="ctr"/>
            <a:r>
              <a:rPr lang="en-US" dirty="0">
                <a:solidFill>
                  <a:srgbClr val="FFFFFF"/>
                </a:solidFill>
                <a:latin typeface="Arial" pitchFamily="34" charset="0"/>
              </a:rPr>
              <a:t>Bannock / </a:t>
            </a:r>
            <a:r>
              <a:rPr lang="en-US" dirty="0" err="1">
                <a:solidFill>
                  <a:srgbClr val="FFFFFF"/>
                </a:solidFill>
                <a:latin typeface="Arial" pitchFamily="34" charset="0"/>
              </a:rPr>
              <a:t>Frybread</a:t>
            </a:r>
            <a:endParaRPr lang="en-US" dirty="0">
              <a:solidFill>
                <a:srgbClr val="FFFFFF"/>
              </a:solidFill>
              <a:latin typeface="Arial" pitchFamily="34" charset="0"/>
            </a:endParaRPr>
          </a:p>
          <a:p>
            <a:pPr algn="ctr"/>
            <a:r>
              <a:rPr lang="en-US" sz="1100" dirty="0">
                <a:solidFill>
                  <a:srgbClr val="FFFFFF"/>
                </a:solidFill>
                <a:latin typeface="Arial" pitchFamily="34" charset="0"/>
              </a:rPr>
              <a:t>Wikimedia</a:t>
            </a:r>
          </a:p>
        </p:txBody>
      </p:sp>
      <p:pic>
        <p:nvPicPr>
          <p:cNvPr id="12290" name="Picture 2"/>
          <p:cNvPicPr>
            <a:picLocks noChangeAspect="1" noChangeArrowheads="1"/>
          </p:cNvPicPr>
          <p:nvPr/>
        </p:nvPicPr>
        <p:blipFill>
          <a:blip r:embed="rId3" cstate="print"/>
          <a:srcRect/>
          <a:stretch>
            <a:fillRect/>
          </a:stretch>
        </p:blipFill>
        <p:spPr bwMode="auto">
          <a:xfrm>
            <a:off x="2443163" y="-4297"/>
            <a:ext cx="4257675" cy="5705475"/>
          </a:xfrm>
          <a:prstGeom prst="rect">
            <a:avLst/>
          </a:prstGeom>
          <a:noFill/>
          <a:ln w="9525">
            <a:noFill/>
            <a:miter lim="800000"/>
            <a:headEnd/>
            <a:tailEnd/>
          </a:ln>
          <a:effectLst/>
        </p:spPr>
      </p:pic>
    </p:spTree>
    <p:extLst>
      <p:ext uri="{BB962C8B-B14F-4D97-AF65-F5344CB8AC3E}">
        <p14:creationId xmlns:p14="http://schemas.microsoft.com/office/powerpoint/2010/main" val="4003706429"/>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Text Box 2">
            <a:hlinkClick r:id="rId3"/>
          </p:cNvPr>
          <p:cNvSpPr txBox="1">
            <a:spLocks noChangeArrowheads="1"/>
          </p:cNvSpPr>
          <p:nvPr/>
        </p:nvSpPr>
        <p:spPr bwMode="auto">
          <a:xfrm>
            <a:off x="1831187" y="6336849"/>
            <a:ext cx="5475730"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www.duluthnewstribune.com/articles/index.cfm?id=60658&amp;section=homepage</a:t>
            </a:r>
            <a:endParaRPr lang="en-US" sz="1200">
              <a:solidFill>
                <a:srgbClr val="FFFFFF"/>
              </a:solidFill>
            </a:endParaRPr>
          </a:p>
        </p:txBody>
      </p:sp>
      <p:pic>
        <p:nvPicPr>
          <p:cNvPr id="126979" name="Picture 3"/>
          <p:cNvPicPr>
            <a:picLocks noChangeAspect="1" noChangeArrowheads="1"/>
          </p:cNvPicPr>
          <p:nvPr/>
        </p:nvPicPr>
        <p:blipFill>
          <a:blip r:embed="rId5" cstate="print"/>
          <a:srcRect/>
          <a:stretch>
            <a:fillRect/>
          </a:stretch>
        </p:blipFill>
        <p:spPr bwMode="auto">
          <a:xfrm>
            <a:off x="899658" y="529770"/>
            <a:ext cx="7315200" cy="5755014"/>
          </a:xfrm>
          <a:prstGeom prst="rect">
            <a:avLst/>
          </a:prstGeom>
          <a:noFill/>
          <a:ln w="9525">
            <a:noFill/>
            <a:miter lim="800000"/>
            <a:headEnd/>
            <a:tailEnd/>
          </a:ln>
        </p:spPr>
      </p:pic>
    </p:spTree>
    <p:extLst>
      <p:ext uri="{BB962C8B-B14F-4D97-AF65-F5344CB8AC3E}">
        <p14:creationId xmlns:p14="http://schemas.microsoft.com/office/powerpoint/2010/main" val="2852489125"/>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971949" y="6578824"/>
            <a:ext cx="3179075" cy="246221"/>
          </a:xfrm>
          <a:prstGeom prst="rect">
            <a:avLst/>
          </a:prstGeom>
          <a:noFill/>
          <a:ln w="9525">
            <a:noFill/>
            <a:miter lim="800000"/>
            <a:headEnd/>
            <a:tailEnd/>
          </a:ln>
        </p:spPr>
        <p:txBody>
          <a:bodyPr wrap="none">
            <a:spAutoFit/>
          </a:bodyPr>
          <a:lstStyle/>
          <a:p>
            <a:r>
              <a:rPr lang="en-US" sz="1000">
                <a:solidFill>
                  <a:srgbClr val="000000"/>
                </a:solidFill>
                <a:hlinkClick r:id="rId3"/>
              </a:rPr>
              <a:t>www.indiancountry.com/content.cfm?id=1096416829</a:t>
            </a:r>
            <a:endParaRPr lang="en-US" sz="1000">
              <a:solidFill>
                <a:srgbClr val="000000"/>
              </a:solidFill>
            </a:endParaRPr>
          </a:p>
        </p:txBody>
      </p:sp>
      <p:pic>
        <p:nvPicPr>
          <p:cNvPr id="111619" name="Picture 2"/>
          <p:cNvPicPr>
            <a:picLocks noChangeAspect="1" noChangeArrowheads="1"/>
          </p:cNvPicPr>
          <p:nvPr/>
        </p:nvPicPr>
        <p:blipFill>
          <a:blip r:embed="rId4" cstate="print"/>
          <a:srcRect/>
          <a:stretch>
            <a:fillRect/>
          </a:stretch>
        </p:blipFill>
        <p:spPr bwMode="auto">
          <a:xfrm>
            <a:off x="2572653" y="723435"/>
            <a:ext cx="3976007" cy="5486400"/>
          </a:xfrm>
          <a:prstGeom prst="rect">
            <a:avLst/>
          </a:prstGeom>
          <a:noFill/>
          <a:ln w="9525">
            <a:noFill/>
            <a:miter lim="800000"/>
            <a:headEnd/>
            <a:tailEnd/>
          </a:ln>
        </p:spPr>
      </p:pic>
    </p:spTree>
    <p:extLst>
      <p:ext uri="{BB962C8B-B14F-4D97-AF65-F5344CB8AC3E}">
        <p14:creationId xmlns:p14="http://schemas.microsoft.com/office/powerpoint/2010/main" val="604645402"/>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7762" name="Rectangle 8"/>
          <p:cNvSpPr>
            <a:spLocks noChangeArrowheads="1"/>
          </p:cNvSpPr>
          <p:nvPr/>
        </p:nvSpPr>
        <p:spPr bwMode="auto">
          <a:xfrm>
            <a:off x="2043196" y="6331096"/>
            <a:ext cx="5049331" cy="276999"/>
          </a:xfrm>
          <a:prstGeom prst="rect">
            <a:avLst/>
          </a:prstGeom>
          <a:noFill/>
          <a:ln w="9525">
            <a:noFill/>
            <a:miter lim="800000"/>
            <a:headEnd/>
            <a:tailEnd/>
          </a:ln>
        </p:spPr>
        <p:txBody>
          <a:bodyPr wrap="none">
            <a:spAutoFit/>
          </a:bodyPr>
          <a:lstStyle/>
          <a:p>
            <a:r>
              <a:rPr lang="en-US" sz="1200" dirty="0">
                <a:solidFill>
                  <a:prstClr val="black"/>
                </a:solidFill>
                <a:cs typeface="Arial" charset="0"/>
              </a:rPr>
              <a:t>Sherrie A. Inness, </a:t>
            </a:r>
            <a:r>
              <a:rPr lang="en-US" sz="1200" i="1" dirty="0">
                <a:solidFill>
                  <a:prstClr val="black"/>
                </a:solidFill>
                <a:cs typeface="Arial" charset="0"/>
              </a:rPr>
              <a:t>Secret Ingredients</a:t>
            </a:r>
            <a:r>
              <a:rPr lang="en-US" sz="1200" dirty="0">
                <a:solidFill>
                  <a:prstClr val="black"/>
                </a:solidFill>
                <a:cs typeface="Arial" charset="0"/>
              </a:rPr>
              <a:t>, Palgrave Macmillan, 2006, p. 169</a:t>
            </a:r>
          </a:p>
        </p:txBody>
      </p:sp>
      <p:sp>
        <p:nvSpPr>
          <p:cNvPr id="4" name="Rectangle 3"/>
          <p:cNvSpPr>
            <a:spLocks noChangeArrowheads="1"/>
          </p:cNvSpPr>
          <p:nvPr/>
        </p:nvSpPr>
        <p:spPr bwMode="auto">
          <a:xfrm>
            <a:off x="666750" y="4327093"/>
            <a:ext cx="7772400" cy="193899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smtClean="0">
                <a:solidFill>
                  <a:prstClr val="black"/>
                </a:solidFill>
                <a:latin typeface="Calibri"/>
              </a:rPr>
              <a:t>in modern times cookbooks have been key factors in defining race, gender, class, and ethnic groups . . . </a:t>
            </a:r>
          </a:p>
        </p:txBody>
      </p:sp>
    </p:spTree>
    <p:extLst>
      <p:ext uri="{BB962C8B-B14F-4D97-AF65-F5344CB8AC3E}">
        <p14:creationId xmlns:p14="http://schemas.microsoft.com/office/powerpoint/2010/main" val="3136043701"/>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BADDE1"/>
                </a:solidFill>
                <a:latin typeface="Arial" pitchFamily="34" charset="0"/>
              </a:rPr>
              <a:t>food</a:t>
            </a:r>
            <a:r>
              <a:rPr lang="en-US" sz="2800" b="1" dirty="0" smtClean="0">
                <a:solidFill>
                  <a:srgbClr val="000000"/>
                </a:solidFill>
                <a:latin typeface="Arial" pitchFamily="34" charset="0"/>
              </a:rPr>
              <a:t/>
            </a:r>
            <a:br>
              <a:rPr lang="en-US" sz="2800" b="1" dirty="0" smtClean="0">
                <a:solidFill>
                  <a:srgbClr val="000000"/>
                </a:solidFill>
                <a:latin typeface="Arial" pitchFamily="34" charset="0"/>
              </a:rPr>
            </a:br>
            <a:r>
              <a:rPr lang="en-US" sz="4400" b="1" dirty="0" smtClean="0">
                <a:solidFill>
                  <a:srgbClr val="000000"/>
                </a:solidFill>
                <a:latin typeface="Arial" pitchFamily="34" charset="0"/>
              </a:rPr>
              <a:t>clothing</a:t>
            </a:r>
            <a:endParaRPr lang="en-US" sz="4400" b="1" dirty="0">
              <a:solidFill>
                <a:srgbClr val="000000"/>
              </a:solidFill>
              <a:latin typeface="Arial" pitchFamily="34" charset="0"/>
            </a:endParaRPr>
          </a:p>
          <a:p>
            <a:pPr algn="ctr"/>
            <a:r>
              <a:rPr lang="en-US" sz="2800" b="1" dirty="0" smtClean="0">
                <a:solidFill>
                  <a:srgbClr val="BADDE1"/>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2800" b="1" dirty="0" smtClean="0">
                <a:solidFill>
                  <a:srgbClr val="BADDE1"/>
                </a:solidFill>
                <a:latin typeface="Arial" pitchFamily="34" charset="0"/>
              </a:rPr>
              <a:t>music, dance, and other arts</a:t>
            </a:r>
          </a:p>
          <a:p>
            <a:pPr algn="ctr"/>
            <a:r>
              <a:rPr lang="en-US" sz="2800" b="1" dirty="0" smtClean="0">
                <a:solidFill>
                  <a:srgbClr val="BADDE1"/>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4058327360"/>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35"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4036"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40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4038"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39"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40"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41"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42" name="Text Box 10"/>
          <p:cNvSpPr txBox="1">
            <a:spLocks noChangeArrowheads="1"/>
          </p:cNvSpPr>
          <p:nvPr/>
        </p:nvSpPr>
        <p:spPr bwMode="auto">
          <a:xfrm>
            <a:off x="2813144" y="6474510"/>
            <a:ext cx="4086375" cy="276999"/>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hlinkClick r:id="rId3"/>
              </a:rPr>
              <a:t>http://www.d.umn.edu/cla/faculty/troufs/Buffalo/PB24.html</a:t>
            </a:r>
            <a:endParaRPr lang="en-US" sz="1200" dirty="0">
              <a:solidFill>
                <a:srgbClr val="000000"/>
              </a:solidFill>
              <a:latin typeface="Arial" pitchFamily="34" charset="0"/>
            </a:endParaRPr>
          </a:p>
        </p:txBody>
      </p:sp>
      <p:pic>
        <p:nvPicPr>
          <p:cNvPr id="1026" name="Picture 2" descr="Migwitch Mah-No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 y="1905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35294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4"/>
            <a:ext cx="9144000" cy="6857999"/>
          </a:xfrm>
          <a:prstGeom prst="rect">
            <a:avLst/>
          </a:prstGeom>
          <a:noFill/>
          <a:ln w="9525">
            <a:noFill/>
            <a:miter lim="800000"/>
            <a:headEnd/>
            <a:tailEnd/>
          </a:ln>
        </p:spPr>
        <p:txBody>
          <a:bodyPr wrap="square" anchor="ctr">
            <a:noAutofit/>
          </a:bodyPr>
          <a:lstStyle/>
          <a:p>
            <a:pPr marL="2400300" indent="-2400300" algn="ctr" eaLnBrk="0" hangingPunct="0"/>
            <a:endParaRPr kumimoji="1" lang="en-US" sz="7200" b="1" i="1" dirty="0">
              <a:solidFill>
                <a:srgbClr val="FFFFFF"/>
              </a:solidFill>
            </a:endParaRPr>
          </a:p>
          <a:p>
            <a:pPr marL="2400300" indent="-2400300" algn="ctr" eaLnBrk="0" hangingPunct="0"/>
            <a:endParaRPr kumimoji="1" lang="en-US" sz="3600" b="1" i="1" dirty="0" smtClean="0">
              <a:solidFill>
                <a:srgbClr val="FFFFFF"/>
              </a:solidFill>
            </a:endParaRPr>
          </a:p>
        </p:txBody>
      </p:sp>
      <p:sp>
        <p:nvSpPr>
          <p:cNvPr id="14" name="Rectangle 13"/>
          <p:cNvSpPr/>
          <p:nvPr/>
        </p:nvSpPr>
        <p:spPr>
          <a:xfrm>
            <a:off x="3447373" y="881742"/>
            <a:ext cx="2351927" cy="369332"/>
          </a:xfrm>
          <a:prstGeom prst="rect">
            <a:avLst/>
          </a:prstGeom>
        </p:spPr>
        <p:txBody>
          <a:bodyPr wrap="none">
            <a:spAutoFit/>
          </a:bodyPr>
          <a:lstStyle/>
          <a:p>
            <a:pPr marL="2400300" indent="-2400300" algn="ctr" eaLnBrk="0" hangingPunct="0"/>
            <a:r>
              <a:rPr kumimoji="1" lang="en-US" b="1" dirty="0" smtClean="0">
                <a:solidFill>
                  <a:srgbClr val="003300"/>
                </a:solidFill>
              </a:rPr>
              <a:t>And, once again . . .</a:t>
            </a:r>
            <a:endParaRPr kumimoji="1" lang="en-US" b="1" dirty="0">
              <a:solidFill>
                <a:srgbClr val="003300"/>
              </a:solidFill>
            </a:endParaRPr>
          </a:p>
        </p:txBody>
      </p:sp>
      <p:sp>
        <p:nvSpPr>
          <p:cNvPr id="10" name="Text Box 6"/>
          <p:cNvSpPr txBox="1">
            <a:spLocks noChangeArrowheads="1"/>
          </p:cNvSpPr>
          <p:nvPr/>
        </p:nvSpPr>
        <p:spPr bwMode="auto">
          <a:xfrm>
            <a:off x="2240641" y="6477073"/>
            <a:ext cx="4640566" cy="276999"/>
          </a:xfrm>
          <a:prstGeom prst="rect">
            <a:avLst/>
          </a:prstGeom>
          <a:noFill/>
          <a:ln w="9525">
            <a:noFill/>
            <a:miter lim="800000"/>
            <a:headEnd/>
            <a:tailEnd/>
          </a:ln>
        </p:spPr>
        <p:txBody>
          <a:bodyPr wrap="none">
            <a:spAutoFit/>
          </a:bodyPr>
          <a:lstStyle/>
          <a:p>
            <a:pPr algn="ctr"/>
            <a:r>
              <a:rPr kumimoji="1" lang="en-US" sz="1200" dirty="0" smtClean="0">
                <a:solidFill>
                  <a:srgbClr val="FFFFFF"/>
                </a:solidFill>
                <a:hlinkClick r:id="rId3"/>
              </a:rPr>
              <a:t>http://www.d.umn.edu/cla/faculty/troufs/anth4616/cpweb.html#title</a:t>
            </a:r>
            <a:endParaRPr kumimoji="1" lang="en-US" sz="1200" dirty="0">
              <a:solidFill>
                <a:srgbClr val="FFFFFF"/>
              </a:solidFill>
            </a:endParaRPr>
          </a:p>
        </p:txBody>
      </p:sp>
      <p:pic>
        <p:nvPicPr>
          <p:cNvPr id="9218" name="Picture 2"/>
          <p:cNvPicPr>
            <a:picLocks noChangeAspect="1" noChangeArrowheads="1"/>
          </p:cNvPicPr>
          <p:nvPr/>
        </p:nvPicPr>
        <p:blipFill>
          <a:blip r:embed="rId4" cstate="print"/>
          <a:srcRect/>
          <a:stretch>
            <a:fillRect/>
          </a:stretch>
        </p:blipFill>
        <p:spPr bwMode="auto">
          <a:xfrm>
            <a:off x="1117600" y="495300"/>
            <a:ext cx="6908800" cy="5829300"/>
          </a:xfrm>
          <a:prstGeom prst="rect">
            <a:avLst/>
          </a:prstGeom>
          <a:noFill/>
          <a:ln w="9525">
            <a:noFill/>
            <a:miter lim="800000"/>
            <a:headEnd/>
            <a:tailEnd/>
          </a:ln>
        </p:spPr>
      </p:pic>
      <p:sp>
        <p:nvSpPr>
          <p:cNvPr id="7" name="Oval 18"/>
          <p:cNvSpPr>
            <a:spLocks noChangeArrowheads="1"/>
          </p:cNvSpPr>
          <p:nvPr/>
        </p:nvSpPr>
        <p:spPr bwMode="auto">
          <a:xfrm>
            <a:off x="1722967" y="2876550"/>
            <a:ext cx="1168400" cy="488950"/>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8" name="Oval 18"/>
          <p:cNvSpPr>
            <a:spLocks noChangeArrowheads="1"/>
          </p:cNvSpPr>
          <p:nvPr/>
        </p:nvSpPr>
        <p:spPr bwMode="auto">
          <a:xfrm>
            <a:off x="5609167" y="2286000"/>
            <a:ext cx="1168400" cy="488950"/>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9" name="Oval 18"/>
          <p:cNvSpPr>
            <a:spLocks noChangeArrowheads="1"/>
          </p:cNvSpPr>
          <p:nvPr/>
        </p:nvSpPr>
        <p:spPr bwMode="auto">
          <a:xfrm>
            <a:off x="3266017" y="2952750"/>
            <a:ext cx="1168400" cy="488950"/>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12" name="Oval 18"/>
          <p:cNvSpPr>
            <a:spLocks noChangeArrowheads="1"/>
          </p:cNvSpPr>
          <p:nvPr/>
        </p:nvSpPr>
        <p:spPr bwMode="auto">
          <a:xfrm>
            <a:off x="4542397" y="1905000"/>
            <a:ext cx="1096433" cy="488950"/>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13" name="Oval 18"/>
          <p:cNvSpPr>
            <a:spLocks noChangeArrowheads="1"/>
          </p:cNvSpPr>
          <p:nvPr/>
        </p:nvSpPr>
        <p:spPr bwMode="auto">
          <a:xfrm>
            <a:off x="3266016" y="1847850"/>
            <a:ext cx="1439333" cy="603250"/>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235" y="6568784"/>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3"/>
              </a:rPr>
              <a:t>www.duluthnewstribune.com/articles/index.cfm?id=64520&amp;section=None</a:t>
            </a:r>
            <a:endParaRPr kumimoji="1" lang="en-US" sz="1200" dirty="0">
              <a:solidFill>
                <a:srgbClr val="FFFFFF"/>
              </a:solidFill>
              <a:latin typeface="Arial"/>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96"/>
            <a:ext cx="5791200" cy="3857625"/>
          </a:xfrm>
          <a:prstGeom prst="rect">
            <a:avLst/>
          </a:prstGeom>
          <a:noFill/>
          <a:ln w="28575">
            <a:noFill/>
            <a:miter lim="800000"/>
            <a:headEnd/>
            <a:tailEnd/>
          </a:ln>
        </p:spPr>
      </p:pic>
      <p:sp>
        <p:nvSpPr>
          <p:cNvPr id="6" name="TextBox 5"/>
          <p:cNvSpPr txBox="1"/>
          <p:nvPr/>
        </p:nvSpPr>
        <p:spPr>
          <a:xfrm>
            <a:off x="914400" y="4447212"/>
            <a:ext cx="7315200" cy="2123658"/>
          </a:xfrm>
          <a:prstGeom prst="rect">
            <a:avLst/>
          </a:prstGeom>
          <a:noFill/>
        </p:spPr>
        <p:txBody>
          <a:bodyPr>
            <a:spAutoFit/>
          </a:bodyPr>
          <a:lstStyle/>
          <a:p>
            <a:pPr algn="just" eaLnBrk="0" hangingPunct="0">
              <a:defRPr/>
            </a:pPr>
            <a:r>
              <a:rPr kumimoji="1" lang="en-US" sz="1600" dirty="0">
                <a:solidFill>
                  <a:srgbClr val="FFFFFF"/>
                </a:solidFill>
                <a:latin typeface="Arial"/>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algn="just" eaLnBrk="0" hangingPunct="0">
              <a:defRPr/>
            </a:pPr>
            <a:endParaRPr kumimoji="1" lang="en-US" sz="800" dirty="0">
              <a:solidFill>
                <a:srgbClr val="FFFFFF"/>
              </a:solidFill>
              <a:latin typeface="Arial"/>
            </a:endParaRPr>
          </a:p>
          <a:p>
            <a:pPr algn="ctr" eaLnBrk="0" hangingPunct="0">
              <a:defRPr/>
            </a:pPr>
            <a:r>
              <a:rPr kumimoji="1" lang="en-US" sz="1200" dirty="0">
                <a:solidFill>
                  <a:srgbClr val="FFFFFF"/>
                </a:solidFill>
                <a:latin typeface="Times New Roman" pitchFamily="18" charset="0"/>
              </a:rPr>
              <a:t>CLINT AUSTIN / NEWS TRIBUNE Wednesday, 16 April 2008</a:t>
            </a:r>
          </a:p>
        </p:txBody>
      </p:sp>
    </p:spTree>
    <p:extLst>
      <p:ext uri="{BB962C8B-B14F-4D97-AF65-F5344CB8AC3E}">
        <p14:creationId xmlns:p14="http://schemas.microsoft.com/office/powerpoint/2010/main" val="2121127191"/>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BADDE1"/>
                </a:solidFill>
                <a:latin typeface="Arial" pitchFamily="34" charset="0"/>
              </a:rPr>
              <a:t>food</a:t>
            </a:r>
            <a:br>
              <a:rPr lang="en-US" sz="2800" b="1" dirty="0" smtClean="0">
                <a:solidFill>
                  <a:srgbClr val="BADDE1"/>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4400" b="1" dirty="0" smtClean="0">
                <a:solidFill>
                  <a:srgbClr val="000000"/>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2800" b="1" dirty="0" smtClean="0">
                <a:solidFill>
                  <a:srgbClr val="BADDE1"/>
                </a:solidFill>
                <a:latin typeface="Arial" pitchFamily="34" charset="0"/>
              </a:rPr>
              <a:t>music, dance, and other arts</a:t>
            </a:r>
          </a:p>
          <a:p>
            <a:pPr algn="ctr"/>
            <a:r>
              <a:rPr lang="en-US" sz="2800" b="1" dirty="0" smtClean="0">
                <a:solidFill>
                  <a:srgbClr val="BADDE1"/>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70814380"/>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4034" name="Picture 3">
            <a:hlinkClick r:id="rId3"/>
          </p:cNvPr>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extLst>
      <p:ext uri="{BB962C8B-B14F-4D97-AF65-F5344CB8AC3E}">
        <p14:creationId xmlns:p14="http://schemas.microsoft.com/office/powerpoint/2010/main" val="95705287"/>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727251" y="6507259"/>
            <a:ext cx="5656164" cy="276999"/>
          </a:xfrm>
          <a:prstGeom prst="rect">
            <a:avLst/>
          </a:prstGeom>
          <a:noFill/>
          <a:ln w="9525">
            <a:noFill/>
            <a:miter lim="800000"/>
            <a:headEnd/>
            <a:tailEnd/>
          </a:ln>
        </p:spPr>
        <p:txBody>
          <a:bodyPr wrap="none">
            <a:spAutoFit/>
          </a:bodyPr>
          <a:lstStyle/>
          <a:p>
            <a:pPr algn="ctr"/>
            <a:r>
              <a:rPr lang="en-US" sz="1200">
                <a:solidFill>
                  <a:srgbClr val="000000"/>
                </a:solidFill>
                <a:latin typeface="Times New Roman" pitchFamily="18" charset="0"/>
                <a:hlinkClick r:id="rId3"/>
              </a:rPr>
              <a:t>http://news.minnesota.publicradio.org/features/2003/08/18_gundersond_spiritualityeigh/</a:t>
            </a:r>
            <a:endParaRPr lang="en-US" sz="1200">
              <a:solidFill>
                <a:srgbClr val="000000"/>
              </a:solidFill>
              <a:latin typeface="Times New Roman" pitchFamily="18" charset="0"/>
            </a:endParaRPr>
          </a:p>
        </p:txBody>
      </p:sp>
      <p:graphicFrame>
        <p:nvGraphicFramePr>
          <p:cNvPr id="390147" name="Group 3"/>
          <p:cNvGraphicFramePr>
            <a:graphicFrameLocks noGrp="1"/>
          </p:cNvGraphicFramePr>
          <p:nvPr/>
        </p:nvGraphicFramePr>
        <p:xfrm>
          <a:off x="914400" y="5137150"/>
          <a:ext cx="7315200" cy="1188720"/>
        </p:xfrm>
        <a:graphic>
          <a:graphicData uri="http://schemas.openxmlformats.org/drawingml/2006/table">
            <a:tbl>
              <a:tblPr/>
              <a:tblGrid>
                <a:gridCol w="7315200"/>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400" b="0" i="0" u="none" strike="noStrike" cap="none" normalizeH="0" baseline="0" dirty="0" smtClean="0">
                          <a:ln>
                            <a:noFill/>
                          </a:ln>
                          <a:solidFill>
                            <a:schemeClr val="tx1"/>
                          </a:solidFill>
                          <a:effectLst/>
                          <a:latin typeface="Times New Roman" pitchFamily="18" charset="0"/>
                        </a:rPr>
                        <a:t>Larry </a:t>
                      </a:r>
                      <a:r>
                        <a:rPr kumimoji="1" lang="en-US" sz="2400" b="0" i="0" u="none" strike="noStrike" cap="none" normalizeH="0" baseline="0" dirty="0" err="1" smtClean="0">
                          <a:ln>
                            <a:noFill/>
                          </a:ln>
                          <a:solidFill>
                            <a:schemeClr val="tx1"/>
                          </a:solidFill>
                          <a:effectLst/>
                          <a:latin typeface="Times New Roman" pitchFamily="18" charset="0"/>
                        </a:rPr>
                        <a:t>Aitken</a:t>
                      </a:r>
                      <a:r>
                        <a:rPr kumimoji="1" lang="en-US" sz="2400" b="0" i="0" u="none" strike="noStrike" cap="none" normalizeH="0" baseline="0" dirty="0" smtClean="0">
                          <a:ln>
                            <a:noFill/>
                          </a:ln>
                          <a:solidFill>
                            <a:schemeClr val="tx1"/>
                          </a:solidFill>
                          <a:effectLst/>
                          <a:latin typeface="Times New Roman" pitchFamily="18" charset="0"/>
                        </a:rPr>
                        <a:t> is a Native healer on the White Earth Reservation. He says there are hundreds of plants found in the forest that can be used for medicine. </a:t>
                      </a: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103429" name="Picture 9" descr="spacer"/>
          <p:cNvPicPr>
            <a:picLocks noChangeAspect="1" noChangeArrowheads="1"/>
          </p:cNvPicPr>
          <p:nvPr/>
        </p:nvPicPr>
        <p:blipFill>
          <a:blip r:embed="rId4"/>
          <a:srcRect/>
          <a:stretch>
            <a:fillRect/>
          </a:stretch>
        </p:blipFill>
        <p:spPr bwMode="auto">
          <a:xfrm>
            <a:off x="2798764" y="4935634"/>
            <a:ext cx="47625" cy="47625"/>
          </a:xfrm>
          <a:prstGeom prst="rect">
            <a:avLst/>
          </a:prstGeom>
          <a:noFill/>
          <a:ln w="9525">
            <a:noFill/>
            <a:miter lim="800000"/>
            <a:headEnd/>
            <a:tailEnd/>
          </a:ln>
        </p:spPr>
      </p:pic>
      <p:sp>
        <p:nvSpPr>
          <p:cNvPr id="103430" name="Rectangle 10"/>
          <p:cNvSpPr>
            <a:spLocks noChangeArrowheads="1"/>
          </p:cNvSpPr>
          <p:nvPr/>
        </p:nvSpPr>
        <p:spPr bwMode="auto">
          <a:xfrm>
            <a:off x="3489325" y="6139901"/>
            <a:ext cx="2235356" cy="461665"/>
          </a:xfrm>
          <a:prstGeom prst="rect">
            <a:avLst/>
          </a:prstGeom>
          <a:noFill/>
          <a:ln w="28575">
            <a:noFill/>
            <a:miter lim="800000"/>
            <a:headEnd/>
            <a:tailEnd/>
          </a:ln>
        </p:spPr>
        <p:txBody>
          <a:bodyPr wrap="none" anchor="ctr">
            <a:spAutoFit/>
          </a:bodyPr>
          <a:lstStyle/>
          <a:p>
            <a:pPr eaLnBrk="0" hangingPunct="0"/>
            <a:r>
              <a:rPr kumimoji="1" lang="en-US" sz="2400" dirty="0">
                <a:solidFill>
                  <a:srgbClr val="000000"/>
                </a:solidFill>
                <a:latin typeface="Times New Roman" pitchFamily="18" charset="0"/>
              </a:rPr>
              <a:t>  </a:t>
            </a:r>
            <a:r>
              <a:rPr kumimoji="1" lang="en-US" sz="1200" dirty="0">
                <a:solidFill>
                  <a:srgbClr val="000000"/>
                </a:solidFill>
                <a:latin typeface="Times New Roman" pitchFamily="18" charset="0"/>
              </a:rPr>
              <a:t>(MPR Photo/Tom Robertson)</a:t>
            </a:r>
            <a:r>
              <a:rPr kumimoji="1" lang="en-US" sz="2400" dirty="0">
                <a:solidFill>
                  <a:srgbClr val="000000"/>
                </a:solidFill>
                <a:latin typeface="Times New Roman" pitchFamily="18" charset="0"/>
              </a:rPr>
              <a:t> </a:t>
            </a:r>
          </a:p>
        </p:txBody>
      </p:sp>
      <p:pic>
        <p:nvPicPr>
          <p:cNvPr id="103431" name="Picture 11"/>
          <p:cNvPicPr>
            <a:picLocks noChangeAspect="1" noChangeArrowheads="1"/>
          </p:cNvPicPr>
          <p:nvPr/>
        </p:nvPicPr>
        <p:blipFill>
          <a:blip r:embed="rId5" cstate="print"/>
          <a:srcRect/>
          <a:stretch>
            <a:fillRect/>
          </a:stretch>
        </p:blipFill>
        <p:spPr bwMode="auto">
          <a:xfrm>
            <a:off x="1524000" y="457200"/>
            <a:ext cx="6019800" cy="4514850"/>
          </a:xfrm>
          <a:prstGeom prst="rect">
            <a:avLst/>
          </a:prstGeom>
          <a:noFill/>
          <a:ln w="28575">
            <a:noFill/>
            <a:miter lim="800000"/>
            <a:headEnd/>
            <a:tailEnd/>
          </a:ln>
        </p:spPr>
      </p:pic>
    </p:spTree>
    <p:extLst>
      <p:ext uri="{BB962C8B-B14F-4D97-AF65-F5344CB8AC3E}">
        <p14:creationId xmlns:p14="http://schemas.microsoft.com/office/powerpoint/2010/main" val="3135300203"/>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727251" y="6507259"/>
            <a:ext cx="5656164" cy="276999"/>
          </a:xfrm>
          <a:prstGeom prst="rect">
            <a:avLst/>
          </a:prstGeom>
          <a:noFill/>
          <a:ln w="9525">
            <a:noFill/>
            <a:miter lim="800000"/>
            <a:headEnd/>
            <a:tailEnd/>
          </a:ln>
        </p:spPr>
        <p:txBody>
          <a:bodyPr wrap="none">
            <a:spAutoFit/>
          </a:bodyPr>
          <a:lstStyle/>
          <a:p>
            <a:pPr algn="ctr"/>
            <a:r>
              <a:rPr lang="en-US" sz="1200">
                <a:solidFill>
                  <a:srgbClr val="000000"/>
                </a:solidFill>
                <a:latin typeface="Times New Roman" pitchFamily="18" charset="0"/>
                <a:hlinkClick r:id="rId3"/>
              </a:rPr>
              <a:t>http://news.minnesota.publicradio.org/features/2003/08/18_gundersond_spiritualityeigh/</a:t>
            </a:r>
            <a:endParaRPr lang="en-US" sz="1200">
              <a:solidFill>
                <a:srgbClr val="000000"/>
              </a:solidFill>
              <a:latin typeface="Times New Roman" pitchFamily="18" charset="0"/>
            </a:endParaRPr>
          </a:p>
        </p:txBody>
      </p:sp>
      <p:pic>
        <p:nvPicPr>
          <p:cNvPr id="68611" name="Picture 4"/>
          <p:cNvPicPr>
            <a:picLocks noChangeAspect="1" noChangeArrowheads="1"/>
          </p:cNvPicPr>
          <p:nvPr/>
        </p:nvPicPr>
        <p:blipFill>
          <a:blip r:embed="rId4" cstate="print"/>
          <a:srcRect/>
          <a:stretch>
            <a:fillRect/>
          </a:stretch>
        </p:blipFill>
        <p:spPr bwMode="auto">
          <a:xfrm>
            <a:off x="1295400" y="76200"/>
            <a:ext cx="6553200" cy="4914900"/>
          </a:xfrm>
          <a:prstGeom prst="rect">
            <a:avLst/>
          </a:prstGeom>
          <a:noFill/>
          <a:ln w="28575">
            <a:noFill/>
            <a:miter lim="800000"/>
            <a:headEnd/>
            <a:tailEnd/>
          </a:ln>
        </p:spPr>
      </p:pic>
      <p:graphicFrame>
        <p:nvGraphicFramePr>
          <p:cNvPr id="341010" name="Group 18"/>
          <p:cNvGraphicFramePr>
            <a:graphicFrameLocks noGrp="1"/>
          </p:cNvGraphicFramePr>
          <p:nvPr/>
        </p:nvGraphicFramePr>
        <p:xfrm>
          <a:off x="914400" y="5105400"/>
          <a:ext cx="7315200" cy="1187450"/>
        </p:xfrm>
        <a:graphic>
          <a:graphicData uri="http://schemas.openxmlformats.org/drawingml/2006/table">
            <a:tbl>
              <a:tblPr/>
              <a:tblGrid>
                <a:gridCol w="7315200"/>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tx1"/>
                          </a:solidFill>
                          <a:effectLst/>
                          <a:latin typeface="Times New Roman" pitchFamily="18" charset="0"/>
                        </a:rPr>
                        <a:t>Wanda Baxter, an elder on the Red Lake Reservation, says a Native healer saved her life. She had cancer, but after three years of treatment by a tribal healer, she says she's healthy. </a:t>
                      </a: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68614" name="Picture 16" descr="spacer"/>
          <p:cNvPicPr>
            <a:picLocks noChangeAspect="1" noChangeArrowheads="1"/>
          </p:cNvPicPr>
          <p:nvPr/>
        </p:nvPicPr>
        <p:blipFill>
          <a:blip r:embed="rId5"/>
          <a:srcRect/>
          <a:stretch>
            <a:fillRect/>
          </a:stretch>
        </p:blipFill>
        <p:spPr bwMode="auto">
          <a:xfrm>
            <a:off x="2798764" y="4935634"/>
            <a:ext cx="47625" cy="47625"/>
          </a:xfrm>
          <a:prstGeom prst="rect">
            <a:avLst/>
          </a:prstGeom>
          <a:noFill/>
          <a:ln w="9525">
            <a:noFill/>
            <a:miter lim="800000"/>
            <a:headEnd/>
            <a:tailEnd/>
          </a:ln>
        </p:spPr>
      </p:pic>
      <p:sp>
        <p:nvSpPr>
          <p:cNvPr id="68615" name="Rectangle 19"/>
          <p:cNvSpPr>
            <a:spLocks noChangeArrowheads="1"/>
          </p:cNvSpPr>
          <p:nvPr/>
        </p:nvSpPr>
        <p:spPr bwMode="auto">
          <a:xfrm>
            <a:off x="3489325" y="6139901"/>
            <a:ext cx="2235356" cy="461665"/>
          </a:xfrm>
          <a:prstGeom prst="rect">
            <a:avLst/>
          </a:prstGeom>
          <a:noFill/>
          <a:ln w="28575">
            <a:noFill/>
            <a:miter lim="800000"/>
            <a:headEnd/>
            <a:tailEnd/>
          </a:ln>
        </p:spPr>
        <p:txBody>
          <a:bodyPr wrap="none" anchor="ctr">
            <a:spAutoFit/>
          </a:bodyPr>
          <a:lstStyle/>
          <a:p>
            <a:pPr eaLnBrk="0" hangingPunct="0"/>
            <a:r>
              <a:rPr kumimoji="1" lang="en-US" sz="2400">
                <a:solidFill>
                  <a:srgbClr val="000000"/>
                </a:solidFill>
                <a:latin typeface="Times New Roman" pitchFamily="18" charset="0"/>
              </a:rPr>
              <a:t>  </a:t>
            </a:r>
            <a:r>
              <a:rPr kumimoji="1" lang="en-US" sz="1200">
                <a:solidFill>
                  <a:srgbClr val="000000"/>
                </a:solidFill>
                <a:latin typeface="Times New Roman" pitchFamily="18" charset="0"/>
              </a:rPr>
              <a:t>(MPR Photo/Tom Robertson)</a:t>
            </a:r>
            <a:r>
              <a:rPr kumimoji="1" lang="en-US" sz="2400">
                <a:solidFill>
                  <a:srgbClr val="000000"/>
                </a:solidFill>
                <a:latin typeface="Times New Roman" pitchFamily="18" charset="0"/>
              </a:rPr>
              <a:t> </a:t>
            </a:r>
          </a:p>
        </p:txBody>
      </p:sp>
    </p:spTree>
    <p:extLst>
      <p:ext uri="{BB962C8B-B14F-4D97-AF65-F5344CB8AC3E}">
        <p14:creationId xmlns:p14="http://schemas.microsoft.com/office/powerpoint/2010/main" val="1016881288"/>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25157" y="5691283"/>
            <a:ext cx="6789039" cy="830997"/>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rPr>
              <a:t>Chippewa medicine man singer with ceremonial turtle clan drum.</a:t>
            </a:r>
            <a:br>
              <a:rPr kumimoji="1" lang="en-US" dirty="0">
                <a:solidFill>
                  <a:srgbClr val="FFFFFF"/>
                </a:solidFill>
              </a:rPr>
            </a:br>
            <a:r>
              <a:rPr kumimoji="1" lang="en-US" dirty="0">
                <a:solidFill>
                  <a:srgbClr val="FFFFFF"/>
                </a:solidFill>
              </a:rPr>
              <a:t>Photograph Collection </a:t>
            </a:r>
            <a:r>
              <a:rPr kumimoji="1" lang="en-US" i="1" dirty="0">
                <a:solidFill>
                  <a:srgbClr val="FFFFFF"/>
                </a:solidFill>
              </a:rPr>
              <a:t>ca</a:t>
            </a:r>
            <a:r>
              <a:rPr kumimoji="1" lang="en-US" dirty="0">
                <a:solidFill>
                  <a:srgbClr val="FFFFFF"/>
                </a:solidFill>
              </a:rPr>
              <a:t>. 1900</a:t>
            </a:r>
          </a:p>
          <a:p>
            <a:pPr algn="ctr" eaLnBrk="0" hangingPunct="0"/>
            <a:r>
              <a:rPr kumimoji="1" lang="en-US" sz="1200" dirty="0">
                <a:solidFill>
                  <a:srgbClr val="FFFFFF"/>
                </a:solidFill>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85" y="76200"/>
            <a:ext cx="4449763" cy="5562600"/>
          </a:xfrm>
          <a:prstGeom prst="rect">
            <a:avLst/>
          </a:prstGeom>
          <a:noFill/>
          <a:ln w="9525">
            <a:noFill/>
            <a:miter lim="800000"/>
            <a:headEnd/>
            <a:tailEnd/>
          </a:ln>
        </p:spPr>
      </p:pic>
    </p:spTree>
    <p:extLst>
      <p:ext uri="{BB962C8B-B14F-4D97-AF65-F5344CB8AC3E}">
        <p14:creationId xmlns:p14="http://schemas.microsoft.com/office/powerpoint/2010/main" val="1207486852"/>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BADDE1"/>
                </a:solidFill>
                <a:latin typeface="Arial" pitchFamily="34" charset="0"/>
              </a:rPr>
              <a:t>food</a:t>
            </a:r>
            <a:br>
              <a:rPr lang="en-US" sz="2800" b="1" dirty="0" smtClean="0">
                <a:solidFill>
                  <a:srgbClr val="BADDE1"/>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2800" b="1" dirty="0" smtClean="0">
                <a:solidFill>
                  <a:srgbClr val="BADDE1"/>
                </a:solidFill>
                <a:latin typeface="Arial" pitchFamily="34" charset="0"/>
              </a:rPr>
              <a:t>religion</a:t>
            </a:r>
          </a:p>
          <a:p>
            <a:pPr algn="ctr"/>
            <a:r>
              <a:rPr lang="en-US" sz="4400" b="1" dirty="0" smtClean="0">
                <a:solidFill>
                  <a:srgbClr val="000000"/>
                </a:solidFill>
                <a:latin typeface="Arial" pitchFamily="34" charset="0"/>
              </a:rPr>
              <a:t>ritual</a:t>
            </a:r>
          </a:p>
          <a:p>
            <a:pPr algn="ctr"/>
            <a:r>
              <a:rPr lang="en-US" sz="2800" b="1" dirty="0" smtClean="0">
                <a:solidFill>
                  <a:srgbClr val="BADDE1"/>
                </a:solidFill>
                <a:latin typeface="Arial" pitchFamily="34" charset="0"/>
              </a:rPr>
              <a:t>music, dance, and other arts</a:t>
            </a:r>
          </a:p>
          <a:p>
            <a:pPr algn="ctr"/>
            <a:r>
              <a:rPr lang="en-US" sz="2800" b="1" dirty="0" smtClean="0">
                <a:solidFill>
                  <a:srgbClr val="BADDE1"/>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380467890"/>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3"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4"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6"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7"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8"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latin typeface="Arial" pitchFamily="34" charset="0"/>
            </a:endParaRPr>
          </a:p>
        </p:txBody>
      </p:sp>
      <p:sp>
        <p:nvSpPr>
          <p:cNvPr id="46089"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4" name="Rectangle 13"/>
          <p:cNvSpPr/>
          <p:nvPr/>
        </p:nvSpPr>
        <p:spPr>
          <a:xfrm>
            <a:off x="2286000" y="5892523"/>
            <a:ext cx="4572000" cy="369332"/>
          </a:xfrm>
          <a:prstGeom prst="rect">
            <a:avLst/>
          </a:prstGeom>
        </p:spPr>
        <p:txBody>
          <a:bodyPr>
            <a:spAutoFit/>
          </a:bodyPr>
          <a:lstStyle/>
          <a:p>
            <a:pPr algn="ctr"/>
            <a:r>
              <a:rPr lang="en-US" dirty="0">
                <a:solidFill>
                  <a:srgbClr val="FFFFFF"/>
                </a:solidFill>
                <a:latin typeface="Arial" pitchFamily="34" charset="0"/>
              </a:rPr>
              <a:t>Paul Buffalo Meditating Wild Rice Beds</a:t>
            </a:r>
          </a:p>
        </p:txBody>
      </p:sp>
      <p:pic>
        <p:nvPicPr>
          <p:cNvPr id="4098" name="Picture 2"/>
          <p:cNvPicPr>
            <a:picLocks noChangeAspect="1" noChangeArrowheads="1"/>
          </p:cNvPicPr>
          <p:nvPr/>
        </p:nvPicPr>
        <p:blipFill>
          <a:blip r:embed="rId3" cstate="print"/>
          <a:srcRect/>
          <a:stretch>
            <a:fillRect/>
          </a:stretch>
        </p:blipFill>
        <p:spPr bwMode="auto">
          <a:xfrm>
            <a:off x="899884" y="845974"/>
            <a:ext cx="7315200" cy="4864608"/>
          </a:xfrm>
          <a:prstGeom prst="rect">
            <a:avLst/>
          </a:prstGeom>
          <a:noFill/>
          <a:ln w="9525">
            <a:noFill/>
            <a:miter lim="800000"/>
            <a:headEnd/>
            <a:tailEnd/>
          </a:ln>
          <a:effectLst/>
        </p:spPr>
      </p:pic>
    </p:spTree>
    <p:extLst>
      <p:ext uri="{BB962C8B-B14F-4D97-AF65-F5344CB8AC3E}">
        <p14:creationId xmlns:p14="http://schemas.microsoft.com/office/powerpoint/2010/main" val="3635022332"/>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0114" name="Picture 2" descr="PB_MED-1"/>
          <p:cNvPicPr>
            <a:picLocks noChangeAspect="1" noChangeArrowheads="1"/>
          </p:cNvPicPr>
          <p:nvPr/>
        </p:nvPicPr>
        <p:blipFill>
          <a:blip r:embed="rId2" cstate="print"/>
          <a:srcRect/>
          <a:stretch>
            <a:fillRect/>
          </a:stretch>
        </p:blipFill>
        <p:spPr bwMode="auto">
          <a:xfrm>
            <a:off x="2706932" y="341088"/>
            <a:ext cx="3705225" cy="5943600"/>
          </a:xfrm>
          <a:prstGeom prst="rect">
            <a:avLst/>
          </a:prstGeom>
          <a:noFill/>
          <a:ln w="9525">
            <a:noFill/>
            <a:miter lim="800000"/>
            <a:headEnd/>
            <a:tailEnd/>
          </a:ln>
        </p:spPr>
      </p:pic>
      <p:sp>
        <p:nvSpPr>
          <p:cNvPr id="90115" name="Rectangle 3"/>
          <p:cNvSpPr>
            <a:spLocks noChangeArrowheads="1"/>
          </p:cNvSpPr>
          <p:nvPr/>
        </p:nvSpPr>
        <p:spPr bwMode="auto">
          <a:xfrm>
            <a:off x="2797684" y="6357258"/>
            <a:ext cx="3540393" cy="369332"/>
          </a:xfrm>
          <a:prstGeom prst="rect">
            <a:avLst/>
          </a:prstGeom>
          <a:noFill/>
          <a:ln w="9525">
            <a:noFill/>
            <a:miter lim="800000"/>
            <a:headEnd/>
            <a:tailEnd/>
          </a:ln>
        </p:spPr>
        <p:txBody>
          <a:bodyPr wrap="none">
            <a:spAutoFit/>
          </a:bodyPr>
          <a:lstStyle/>
          <a:p>
            <a:r>
              <a:rPr lang="en-US" dirty="0">
                <a:solidFill>
                  <a:srgbClr val="FFFFFF"/>
                </a:solidFill>
                <a:latin typeface="Arial" pitchFamily="34" charset="0"/>
              </a:rPr>
              <a:t>Paul Buffalo Meditating Medicine</a:t>
            </a:r>
          </a:p>
        </p:txBody>
      </p:sp>
    </p:spTree>
    <p:extLst>
      <p:ext uri="{BB962C8B-B14F-4D97-AF65-F5344CB8AC3E}">
        <p14:creationId xmlns:p14="http://schemas.microsoft.com/office/powerpoint/2010/main" val="2368577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BADDE1"/>
                </a:solidFill>
                <a:latin typeface="Arial" pitchFamily="34" charset="0"/>
              </a:rPr>
              <a:t>food</a:t>
            </a:r>
            <a:br>
              <a:rPr lang="en-US" sz="2800" b="1" dirty="0" smtClean="0">
                <a:solidFill>
                  <a:srgbClr val="BADDE1"/>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2800" b="1" dirty="0" smtClean="0">
                <a:solidFill>
                  <a:srgbClr val="BADDE1"/>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4000" b="1" dirty="0" smtClean="0">
                <a:solidFill>
                  <a:srgbClr val="000000"/>
                </a:solidFill>
                <a:latin typeface="Arial" pitchFamily="34" charset="0"/>
              </a:rPr>
              <a:t>music, dance, and other arts</a:t>
            </a:r>
            <a:endParaRPr lang="en-US" sz="2800" b="1" dirty="0" smtClean="0">
              <a:solidFill>
                <a:srgbClr val="000000"/>
              </a:solidFill>
              <a:latin typeface="Arial" pitchFamily="34" charset="0"/>
            </a:endParaRPr>
          </a:p>
          <a:p>
            <a:pPr algn="ctr"/>
            <a:r>
              <a:rPr lang="en-US" sz="2800" b="1" dirty="0" smtClean="0">
                <a:solidFill>
                  <a:srgbClr val="BADDE1"/>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339214523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2404534" y="2595474"/>
            <a:ext cx="5147733" cy="3539430"/>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smtClean="0">
                <a:solidFill>
                  <a:srgbClr val="FFFFFF">
                    <a:lumMod val="50000"/>
                  </a:srgbClr>
                </a:solidFill>
                <a:latin typeface="Verdana" pitchFamily="34" charset="0"/>
              </a:rPr>
              <a:t>cultural / social</a:t>
            </a:r>
          </a:p>
          <a:p>
            <a:pPr indent="347663" eaLnBrk="0" hangingPunct="0">
              <a:lnSpc>
                <a:spcPct val="160000"/>
              </a:lnSpc>
              <a:buFontTx/>
              <a:buChar char="•"/>
              <a:tabLst>
                <a:tab pos="231775" algn="l"/>
              </a:tabLst>
              <a:defRPr/>
            </a:pPr>
            <a:r>
              <a:rPr kumimoji="1" lang="en-US" sz="4000" b="1" dirty="0" smtClean="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smtClean="0">
                <a:solidFill>
                  <a:srgbClr val="FFFFFF">
                    <a:lumMod val="50000"/>
                  </a:srgbClr>
                </a:solidFill>
                <a:latin typeface="Verdana" pitchFamily="34" charset="0"/>
              </a:rPr>
              <a:t>archaeology</a:t>
            </a:r>
          </a:p>
          <a:p>
            <a:pPr indent="347663" eaLnBrk="0" hangingPunct="0">
              <a:lnSpc>
                <a:spcPct val="160000"/>
              </a:lnSpc>
              <a:buFontTx/>
              <a:buChar char="•"/>
              <a:tabLst>
                <a:tab pos="231775" algn="l"/>
              </a:tabLst>
              <a:defRPr/>
            </a:pPr>
            <a:r>
              <a:rPr kumimoji="1" lang="en-US" sz="3200" b="1" dirty="0" smtClean="0">
                <a:solidFill>
                  <a:srgbClr val="FFFFFF">
                    <a:lumMod val="50000"/>
                  </a:srgbClr>
                </a:solidFill>
                <a:latin typeface="Verdana" pitchFamily="34" charset="0"/>
              </a:rPr>
              <a:t>linguistics</a:t>
            </a:r>
            <a:endParaRPr kumimoji="1" lang="en-US" sz="3200" b="1" dirty="0">
              <a:solidFill>
                <a:srgbClr val="FFFFFF">
                  <a:lumMod val="50000"/>
                </a:srgbClr>
              </a:solidFill>
              <a:latin typeface="Verdana" pitchFamily="34" charset="0"/>
            </a:endParaRPr>
          </a:p>
        </p:txBody>
      </p:sp>
      <p:sp>
        <p:nvSpPr>
          <p:cNvPr id="5" name="Rectangle 3"/>
          <p:cNvSpPr>
            <a:spLocks noChangeArrowheads="1"/>
          </p:cNvSpPr>
          <p:nvPr/>
        </p:nvSpPr>
        <p:spPr bwMode="auto">
          <a:xfrm>
            <a:off x="711200" y="325281"/>
            <a:ext cx="7721600" cy="1077218"/>
          </a:xfrm>
          <a:prstGeom prst="rect">
            <a:avLst/>
          </a:prstGeom>
          <a:noFill/>
          <a:ln w="28575">
            <a:noFill/>
            <a:miter lim="800000"/>
            <a:headEnd/>
            <a:tailEnd/>
          </a:ln>
        </p:spPr>
        <p:txBody>
          <a:bodyPr wrap="square" anchor="ctr">
            <a:spAutoFit/>
          </a:bodyPr>
          <a:lstStyle/>
          <a:p>
            <a:pPr algn="ctr" eaLnBrk="0" hangingPunct="0"/>
            <a:r>
              <a:rPr kumimoji="1" lang="en-US" sz="3200" b="1" dirty="0" smtClean="0">
                <a:solidFill>
                  <a:srgbClr val="FFFFFF">
                    <a:lumMod val="50000"/>
                  </a:srgbClr>
                </a:solidFill>
              </a:rPr>
              <a:t>So . . . we’re going to have a look at the . . . </a:t>
            </a:r>
            <a:endParaRPr kumimoji="1" lang="en-US" sz="3200" b="1" dirty="0">
              <a:solidFill>
                <a:srgbClr val="FFFFFF">
                  <a:lumMod val="50000"/>
                </a:srgbClr>
              </a:solidFill>
            </a:endParaRPr>
          </a:p>
        </p:txBody>
      </p:sp>
      <p:sp>
        <p:nvSpPr>
          <p:cNvPr id="7"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4000" b="1" dirty="0" smtClean="0">
                <a:solidFill>
                  <a:srgbClr val="FFFFFF">
                    <a:lumMod val="50000"/>
                  </a:srgbClr>
                </a:solidFill>
                <a:latin typeface="Verdana" pitchFamily="34" charset="0"/>
              </a:rPr>
              <a:t>Culture and Personality</a:t>
            </a:r>
            <a:br>
              <a:rPr kumimoji="1" lang="en-US" sz="4000" b="1" dirty="0" smtClean="0">
                <a:solidFill>
                  <a:srgbClr val="FFFFFF">
                    <a:lumMod val="50000"/>
                  </a:srgbClr>
                </a:solidFill>
                <a:latin typeface="Verdana" pitchFamily="34" charset="0"/>
              </a:rPr>
            </a:br>
            <a:r>
              <a:rPr kumimoji="1" lang="en-US" sz="1600" b="1" dirty="0" smtClean="0">
                <a:solidFill>
                  <a:srgbClr val="FFFFFF">
                    <a:lumMod val="50000"/>
                  </a:srgbClr>
                </a:solidFill>
                <a:latin typeface="Verdana" pitchFamily="34" charset="0"/>
              </a:rPr>
              <a:t>and its . . .</a:t>
            </a:r>
            <a:endParaRPr kumimoji="1" lang="en-US" sz="1200" b="1" dirty="0">
              <a:solidFill>
                <a:srgbClr val="FFFFFF">
                  <a:lumMod val="50000"/>
                </a:srgbClr>
              </a:solidFill>
              <a:latin typeface="Verdana" pitchFamily="34" charset="0"/>
            </a:endParaRP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235" y="6568784"/>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3"/>
              </a:rPr>
              <a:t>www.duluthnewstribune.com/articles/index.cfm?id=64520&amp;section=None</a:t>
            </a:r>
            <a:endParaRPr kumimoji="1" lang="en-US" sz="1200" dirty="0">
              <a:solidFill>
                <a:srgbClr val="FFFFFF"/>
              </a:solidFill>
              <a:latin typeface="Arial"/>
            </a:endParaRPr>
          </a:p>
        </p:txBody>
      </p:sp>
      <p:sp>
        <p:nvSpPr>
          <p:cNvPr id="6" name="TextBox 5"/>
          <p:cNvSpPr txBox="1"/>
          <p:nvPr/>
        </p:nvSpPr>
        <p:spPr>
          <a:xfrm>
            <a:off x="4267200" y="1422404"/>
            <a:ext cx="4038600" cy="4832092"/>
          </a:xfrm>
          <a:prstGeom prst="rect">
            <a:avLst/>
          </a:prstGeom>
          <a:noFill/>
        </p:spPr>
        <p:txBody>
          <a:bodyPr wrap="square">
            <a:spAutoFit/>
          </a:bodyPr>
          <a:lstStyle/>
          <a:p>
            <a:pPr algn="just" eaLnBrk="0" hangingPunct="0">
              <a:defRPr/>
            </a:pPr>
            <a:r>
              <a:rPr kumimoji="1" lang="en-US" sz="2000" dirty="0">
                <a:solidFill>
                  <a:srgbClr val="FFFFFF"/>
                </a:solidFill>
                <a:latin typeface="Arial"/>
              </a:rPr>
              <a:t>Chuck Branch holds his son, Marcus, while singing with the </a:t>
            </a:r>
            <a:r>
              <a:rPr kumimoji="1" lang="en-US" sz="2000" dirty="0" err="1">
                <a:solidFill>
                  <a:srgbClr val="FFFFFF"/>
                </a:solidFill>
                <a:latin typeface="Arial"/>
              </a:rPr>
              <a:t>Onigamising</a:t>
            </a:r>
            <a:r>
              <a:rPr kumimoji="1" lang="en-US" sz="2000" dirty="0">
                <a:solidFill>
                  <a:srgbClr val="FFFFFF"/>
                </a:solidFill>
                <a:latin typeface="Arial"/>
              </a:rPr>
              <a:t> Singers from Grant Language &amp; Arts Magnet School during a traditional American Indian feast and giveaway Tuesday at the University of Minnesota Medical School Duluth campus. It was to recognize those who helped him during his two years there, before he moves to the Twin Cities campus of the medical school.</a:t>
            </a:r>
          </a:p>
          <a:p>
            <a:pPr algn="just" eaLnBrk="0" hangingPunct="0">
              <a:defRPr/>
            </a:pPr>
            <a:endParaRPr kumimoji="1" lang="en-US" sz="2400" dirty="0">
              <a:solidFill>
                <a:srgbClr val="FFFFFF"/>
              </a:solidFill>
              <a:latin typeface="Arial"/>
            </a:endParaRPr>
          </a:p>
          <a:p>
            <a:pPr algn="ctr" eaLnBrk="0" hangingPunct="0">
              <a:defRPr/>
            </a:pPr>
            <a:r>
              <a:rPr kumimoji="1" lang="en-US" sz="1200" dirty="0">
                <a:solidFill>
                  <a:srgbClr val="FFFFFF"/>
                </a:solidFill>
                <a:latin typeface="Times New Roman" pitchFamily="18" charset="0"/>
              </a:rPr>
              <a:t>CLINT AUSTIN / NEWS TRIBUNE Wednesday, </a:t>
            </a:r>
            <a:endParaRPr kumimoji="1" lang="en-US" sz="1200" dirty="0" smtClean="0">
              <a:solidFill>
                <a:srgbClr val="FFFFFF"/>
              </a:solidFill>
              <a:latin typeface="Times New Roman" pitchFamily="18" charset="0"/>
            </a:endParaRPr>
          </a:p>
          <a:p>
            <a:pPr algn="ctr" eaLnBrk="0" hangingPunct="0">
              <a:defRPr/>
            </a:pPr>
            <a:r>
              <a:rPr kumimoji="1" lang="en-US" sz="1200" dirty="0" smtClean="0">
                <a:solidFill>
                  <a:srgbClr val="FFFFFF"/>
                </a:solidFill>
                <a:latin typeface="Times New Roman" pitchFamily="18" charset="0"/>
              </a:rPr>
              <a:t>16 </a:t>
            </a:r>
            <a:r>
              <a:rPr kumimoji="1" lang="en-US" sz="1200" dirty="0">
                <a:solidFill>
                  <a:srgbClr val="FFFFFF"/>
                </a:solidFill>
                <a:latin typeface="Times New Roman" pitchFamily="18" charset="0"/>
              </a:rPr>
              <a:t>April 2008</a:t>
            </a:r>
          </a:p>
        </p:txBody>
      </p:sp>
      <p:pic>
        <p:nvPicPr>
          <p:cNvPr id="34820" name="Picture 2"/>
          <p:cNvPicPr>
            <a:picLocks noChangeAspect="1" noChangeArrowheads="1"/>
          </p:cNvPicPr>
          <p:nvPr/>
        </p:nvPicPr>
        <p:blipFill>
          <a:blip r:embed="rId4" cstate="print"/>
          <a:srcRect/>
          <a:stretch>
            <a:fillRect/>
          </a:stretch>
        </p:blipFill>
        <p:spPr bwMode="auto">
          <a:xfrm>
            <a:off x="914448" y="1028700"/>
            <a:ext cx="3171825" cy="4762500"/>
          </a:xfrm>
          <a:prstGeom prst="rect">
            <a:avLst/>
          </a:prstGeom>
          <a:noFill/>
          <a:ln w="28575">
            <a:noFill/>
            <a:miter lim="800000"/>
            <a:headEnd/>
            <a:tailEnd/>
          </a:ln>
        </p:spPr>
      </p:pic>
    </p:spTree>
    <p:extLst>
      <p:ext uri="{BB962C8B-B14F-4D97-AF65-F5344CB8AC3E}">
        <p14:creationId xmlns:p14="http://schemas.microsoft.com/office/powerpoint/2010/main" val="1098959514"/>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4"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6"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7"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8"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latin typeface="Arial" pitchFamily="34" charset="0"/>
            </a:endParaRPr>
          </a:p>
        </p:txBody>
      </p:sp>
      <p:sp>
        <p:nvSpPr>
          <p:cNvPr id="46089"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http://ourmothertongues.org/language/Ojibwe/9</a:t>
            </a:r>
            <a:endParaRPr lang="en-US" sz="800" dirty="0">
              <a:solidFill>
                <a:srgbClr val="FFFFFF"/>
              </a:solidFill>
            </a:endParaRPr>
          </a:p>
        </p:txBody>
      </p:sp>
      <p:pic>
        <p:nvPicPr>
          <p:cNvPr id="573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45" y="824586"/>
            <a:ext cx="8229600" cy="532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35542"/>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3"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4"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6"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7"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8"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latin typeface="Arial" pitchFamily="34" charset="0"/>
            </a:endParaRPr>
          </a:p>
        </p:txBody>
      </p:sp>
      <p:sp>
        <p:nvSpPr>
          <p:cNvPr id="46089"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4" name="Rectangle 13"/>
          <p:cNvSpPr/>
          <p:nvPr/>
        </p:nvSpPr>
        <p:spPr>
          <a:xfrm>
            <a:off x="2286000" y="5805439"/>
            <a:ext cx="4572000" cy="815608"/>
          </a:xfrm>
          <a:prstGeom prst="rect">
            <a:avLst/>
          </a:prstGeom>
        </p:spPr>
        <p:txBody>
          <a:bodyPr>
            <a:spAutoFit/>
          </a:bodyPr>
          <a:lstStyle/>
          <a:p>
            <a:pPr algn="ctr"/>
            <a:r>
              <a:rPr lang="en-US" dirty="0">
                <a:solidFill>
                  <a:srgbClr val="FFFFFF"/>
                </a:solidFill>
                <a:latin typeface="Arial" pitchFamily="34" charset="0"/>
              </a:rPr>
              <a:t>Woman and Blueberries.</a:t>
            </a:r>
          </a:p>
          <a:p>
            <a:pPr algn="ctr"/>
            <a:r>
              <a:rPr lang="en-US" sz="1600" dirty="0">
                <a:solidFill>
                  <a:srgbClr val="FFFFFF"/>
                </a:solidFill>
                <a:latin typeface="Arial" pitchFamily="34" charset="0"/>
              </a:rPr>
              <a:t>Patrick </a:t>
            </a:r>
            <a:r>
              <a:rPr lang="en-US" sz="1600" dirty="0" err="1">
                <a:solidFill>
                  <a:srgbClr val="FFFFFF"/>
                </a:solidFill>
                <a:latin typeface="Arial" pitchFamily="34" charset="0"/>
              </a:rPr>
              <a:t>DesJarlait</a:t>
            </a:r>
            <a:r>
              <a:rPr lang="en-US" sz="1600" dirty="0">
                <a:solidFill>
                  <a:srgbClr val="FFFFFF"/>
                </a:solidFill>
                <a:latin typeface="Arial" pitchFamily="34" charset="0"/>
              </a:rPr>
              <a:t> (1912-1972)</a:t>
            </a:r>
          </a:p>
          <a:p>
            <a:pPr algn="ctr"/>
            <a:r>
              <a:rPr lang="en-US" sz="1100" dirty="0">
                <a:solidFill>
                  <a:srgbClr val="FFFFFF"/>
                </a:solidFill>
                <a:latin typeface="Arial" pitchFamily="34" charset="0"/>
              </a:rPr>
              <a:t>Minnesota Historical Society</a:t>
            </a:r>
          </a:p>
        </p:txBody>
      </p:sp>
      <p:pic>
        <p:nvPicPr>
          <p:cNvPr id="3074" name="Picture 2"/>
          <p:cNvPicPr>
            <a:picLocks noChangeAspect="1" noChangeArrowheads="1"/>
          </p:cNvPicPr>
          <p:nvPr/>
        </p:nvPicPr>
        <p:blipFill>
          <a:blip r:embed="rId3" cstate="print"/>
          <a:srcRect/>
          <a:stretch>
            <a:fillRect/>
          </a:stretch>
        </p:blipFill>
        <p:spPr bwMode="auto">
          <a:xfrm>
            <a:off x="945258" y="875406"/>
            <a:ext cx="7315200" cy="4828032"/>
          </a:xfrm>
          <a:prstGeom prst="rect">
            <a:avLst/>
          </a:prstGeom>
          <a:noFill/>
          <a:ln w="9525">
            <a:noFill/>
            <a:miter lim="800000"/>
            <a:headEnd/>
            <a:tailEnd/>
          </a:ln>
          <a:effectLst/>
        </p:spPr>
      </p:pic>
    </p:spTree>
    <p:extLst>
      <p:ext uri="{BB962C8B-B14F-4D97-AF65-F5344CB8AC3E}">
        <p14:creationId xmlns:p14="http://schemas.microsoft.com/office/powerpoint/2010/main" val="2154731255"/>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3"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4"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6"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7"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8"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latin typeface="Arial" pitchFamily="34" charset="0"/>
            </a:endParaRPr>
          </a:p>
        </p:txBody>
      </p:sp>
      <p:sp>
        <p:nvSpPr>
          <p:cNvPr id="46089"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669946" y="508009"/>
            <a:ext cx="7772400" cy="5351236"/>
          </a:xfrm>
          <a:prstGeom prst="rect">
            <a:avLst/>
          </a:prstGeom>
          <a:noFill/>
          <a:ln w="9525">
            <a:noFill/>
            <a:miter lim="800000"/>
            <a:headEnd/>
            <a:tailEnd/>
          </a:ln>
        </p:spPr>
      </p:pic>
      <p:sp>
        <p:nvSpPr>
          <p:cNvPr id="15" name="Rectangle 14"/>
          <p:cNvSpPr/>
          <p:nvPr/>
        </p:nvSpPr>
        <p:spPr>
          <a:xfrm>
            <a:off x="1618355" y="5883588"/>
            <a:ext cx="5914571" cy="769441"/>
          </a:xfrm>
          <a:prstGeom prst="rect">
            <a:avLst/>
          </a:prstGeom>
        </p:spPr>
        <p:txBody>
          <a:bodyPr wrap="square">
            <a:spAutoFit/>
          </a:bodyPr>
          <a:lstStyle/>
          <a:p>
            <a:pPr algn="ctr"/>
            <a:r>
              <a:rPr lang="en-US" i="1" dirty="0" smtClean="0">
                <a:solidFill>
                  <a:srgbClr val="FFFFFF"/>
                </a:solidFill>
                <a:latin typeface="Arial" pitchFamily="34" charset="0"/>
              </a:rPr>
              <a:t>Indian Sugar Camp</a:t>
            </a:r>
            <a:r>
              <a:rPr lang="en-US" dirty="0" smtClean="0">
                <a:solidFill>
                  <a:srgbClr val="FFFFFF"/>
                </a:solidFill>
                <a:latin typeface="Arial" pitchFamily="34" charset="0"/>
              </a:rPr>
              <a:t>, 1853</a:t>
            </a:r>
            <a:br>
              <a:rPr lang="en-US" dirty="0" smtClean="0">
                <a:solidFill>
                  <a:srgbClr val="FFFFFF"/>
                </a:solidFill>
                <a:latin typeface="Arial" pitchFamily="34" charset="0"/>
              </a:rPr>
            </a:br>
            <a:r>
              <a:rPr lang="en-US" dirty="0" smtClean="0">
                <a:solidFill>
                  <a:srgbClr val="FFFFFF"/>
                </a:solidFill>
                <a:latin typeface="Arial" pitchFamily="34" charset="0"/>
              </a:rPr>
              <a:t>Seth Eastman (1808-1878 American)</a:t>
            </a:r>
            <a:br>
              <a:rPr lang="en-US" dirty="0" smtClean="0">
                <a:solidFill>
                  <a:srgbClr val="FFFFFF"/>
                </a:solidFill>
                <a:latin typeface="Arial" pitchFamily="34" charset="0"/>
              </a:rPr>
            </a:br>
            <a:r>
              <a:rPr lang="en-US" sz="800" dirty="0" smtClean="0">
                <a:solidFill>
                  <a:srgbClr val="FFFFFF"/>
                </a:solidFill>
                <a:latin typeface="Arial" pitchFamily="34" charset="0"/>
              </a:rPr>
              <a:t>Newberry Library, Chicago </a:t>
            </a:r>
            <a:endParaRPr lang="en-US" sz="800" dirty="0">
              <a:solidFill>
                <a:srgbClr val="FFFFFF"/>
              </a:solidFill>
              <a:latin typeface="Arial" pitchFamily="34" charset="0"/>
            </a:endParaRPr>
          </a:p>
        </p:txBody>
      </p:sp>
    </p:spTree>
    <p:extLst>
      <p:ext uri="{BB962C8B-B14F-4D97-AF65-F5344CB8AC3E}">
        <p14:creationId xmlns:p14="http://schemas.microsoft.com/office/powerpoint/2010/main" val="1333847330"/>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5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3" name="AutoShape 3"/>
          <p:cNvSpPr>
            <a:spLocks noChangeArrowheads="1"/>
          </p:cNvSpPr>
          <p:nvPr/>
        </p:nvSpPr>
        <p:spPr bwMode="auto">
          <a:xfrm>
            <a:off x="2533653" y="3943508"/>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4" name="AutoShape 4"/>
          <p:cNvSpPr>
            <a:spLocks noChangeArrowheads="1"/>
          </p:cNvSpPr>
          <p:nvPr/>
        </p:nvSpPr>
        <p:spPr bwMode="auto">
          <a:xfrm flipV="1">
            <a:off x="1847852" y="4867433"/>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6" name="AutoShape 6"/>
          <p:cNvSpPr>
            <a:spLocks noChangeArrowheads="1"/>
          </p:cNvSpPr>
          <p:nvPr/>
        </p:nvSpPr>
        <p:spPr bwMode="auto">
          <a:xfrm>
            <a:off x="2495550" y="461025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7" name="AutoShape 7"/>
          <p:cNvSpPr>
            <a:spLocks noChangeArrowheads="1"/>
          </p:cNvSpPr>
          <p:nvPr/>
        </p:nvSpPr>
        <p:spPr bwMode="auto">
          <a:xfrm>
            <a:off x="3181350" y="501030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8" name="AutoShape 8"/>
          <p:cNvSpPr>
            <a:spLocks noChangeArrowheads="1"/>
          </p:cNvSpPr>
          <p:nvPr/>
        </p:nvSpPr>
        <p:spPr bwMode="auto">
          <a:xfrm>
            <a:off x="3238501" y="529605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latin typeface="Arial" pitchFamily="34" charset="0"/>
            </a:endParaRPr>
          </a:p>
        </p:txBody>
      </p:sp>
      <p:sp>
        <p:nvSpPr>
          <p:cNvPr id="46089" name="AutoShape 9"/>
          <p:cNvSpPr>
            <a:spLocks noChangeArrowheads="1"/>
          </p:cNvSpPr>
          <p:nvPr/>
        </p:nvSpPr>
        <p:spPr bwMode="auto">
          <a:xfrm>
            <a:off x="2724150" y="533415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3" name="Text Box 2">
            <a:hlinkClick r:id="rId3"/>
          </p:cNvPr>
          <p:cNvSpPr txBox="1">
            <a:spLocks noChangeArrowheads="1"/>
          </p:cNvSpPr>
          <p:nvPr/>
        </p:nvSpPr>
        <p:spPr bwMode="auto">
          <a:xfrm>
            <a:off x="2349520" y="6336777"/>
            <a:ext cx="4410183" cy="276999"/>
          </a:xfrm>
          <a:prstGeom prst="rect">
            <a:avLst/>
          </a:prstGeom>
          <a:noFill/>
          <a:ln w="9525">
            <a:noFill/>
            <a:miter lim="800000"/>
            <a:headEnd/>
            <a:tailEnd/>
          </a:ln>
        </p:spPr>
        <p:txBody>
          <a:bodyPr wrap="none">
            <a:spAutoFit/>
          </a:bodyPr>
          <a:lstStyle/>
          <a:p>
            <a:pPr algn="ctr"/>
            <a:r>
              <a:rPr lang="en-US" sz="1200" dirty="0" smtClean="0">
                <a:solidFill>
                  <a:srgbClr val="FFFFFF"/>
                </a:solidFill>
                <a:hlinkClick r:id="rId4"/>
              </a:rPr>
              <a:t>http://www.d.umn.edu/cla/faculty/troufs/Buffalo/PB07.html#title</a:t>
            </a:r>
            <a:endParaRPr lang="en-US" sz="1200" dirty="0">
              <a:solidFill>
                <a:srgbClr val="FFFFFF"/>
              </a:solidFill>
            </a:endParaRPr>
          </a:p>
        </p:txBody>
      </p:sp>
      <p:pic>
        <p:nvPicPr>
          <p:cNvPr id="8194" name="Picture 2"/>
          <p:cNvPicPr>
            <a:picLocks noChangeAspect="1" noChangeArrowheads="1"/>
          </p:cNvPicPr>
          <p:nvPr/>
        </p:nvPicPr>
        <p:blipFill>
          <a:blip r:embed="rId5" cstate="print"/>
          <a:srcRect/>
          <a:stretch>
            <a:fillRect/>
          </a:stretch>
        </p:blipFill>
        <p:spPr bwMode="auto">
          <a:xfrm>
            <a:off x="696675" y="1219195"/>
            <a:ext cx="7772400" cy="4857750"/>
          </a:xfrm>
          <a:prstGeom prst="rect">
            <a:avLst/>
          </a:prstGeom>
          <a:noFill/>
          <a:ln w="9525">
            <a:noFill/>
            <a:miter lim="800000"/>
            <a:headEnd/>
            <a:tailEnd/>
          </a:ln>
        </p:spPr>
      </p:pic>
    </p:spTree>
    <p:extLst>
      <p:ext uri="{BB962C8B-B14F-4D97-AF65-F5344CB8AC3E}">
        <p14:creationId xmlns:p14="http://schemas.microsoft.com/office/powerpoint/2010/main" val="3696365500"/>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BADDE1"/>
                </a:solidFill>
                <a:latin typeface="Arial" pitchFamily="34" charset="0"/>
              </a:rPr>
              <a:t>food</a:t>
            </a:r>
            <a:br>
              <a:rPr lang="en-US" sz="2800" b="1" dirty="0" smtClean="0">
                <a:solidFill>
                  <a:srgbClr val="BADDE1"/>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2800" b="1" dirty="0" smtClean="0">
                <a:solidFill>
                  <a:srgbClr val="BADDE1"/>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2800" b="1" dirty="0" smtClean="0">
                <a:solidFill>
                  <a:srgbClr val="BADDE1"/>
                </a:solidFill>
                <a:latin typeface="Arial" pitchFamily="34" charset="0"/>
              </a:rPr>
              <a:t>music, dance, and other arts</a:t>
            </a:r>
          </a:p>
          <a:p>
            <a:pPr algn="ctr"/>
            <a:r>
              <a:rPr lang="en-US" sz="4400" b="1" dirty="0" smtClean="0">
                <a:solidFill>
                  <a:srgbClr val="000000"/>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1243450000"/>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4"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6"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7"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8"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latin typeface="Arial" pitchFamily="34" charset="0"/>
            </a:endParaRPr>
          </a:p>
        </p:txBody>
      </p:sp>
      <p:sp>
        <p:nvSpPr>
          <p:cNvPr id="46089"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http://ourmothertongues.org/language/Ojibwe/9</a:t>
            </a:r>
            <a:endParaRPr lang="en-US" sz="800" dirty="0">
              <a:solidFill>
                <a:srgbClr val="FFFFFF"/>
              </a:solidFill>
            </a:endParaRPr>
          </a:p>
        </p:txBody>
      </p:sp>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45" y="829349"/>
            <a:ext cx="8229600" cy="531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1803542"/>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4"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6"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7"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8"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latin typeface="Arial" pitchFamily="34" charset="0"/>
            </a:endParaRPr>
          </a:p>
        </p:txBody>
      </p:sp>
      <p:sp>
        <p:nvSpPr>
          <p:cNvPr id="46089"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http://ourmothertongues.org/language/Ojibwe/9</a:t>
            </a:r>
            <a:endParaRPr lang="en-US" sz="800" dirty="0">
              <a:solidFill>
                <a:srgbClr val="FFFFFF"/>
              </a:solidFill>
            </a:endParaRPr>
          </a:p>
        </p:txBody>
      </p:sp>
      <p:pic>
        <p:nvPicPr>
          <p:cNvPr id="563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420" y="815065"/>
            <a:ext cx="8229600" cy="5332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2615248"/>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4"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6"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7"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8"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latin typeface="Arial" pitchFamily="34" charset="0"/>
            </a:endParaRPr>
          </a:p>
        </p:txBody>
      </p:sp>
      <p:sp>
        <p:nvSpPr>
          <p:cNvPr id="46089"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3" name="Text Box 2">
            <a:hlinkClick r:id="rId3"/>
          </p:cNvPr>
          <p:cNvSpPr txBox="1">
            <a:spLocks noChangeArrowheads="1"/>
          </p:cNvSpPr>
          <p:nvPr/>
        </p:nvSpPr>
        <p:spPr bwMode="auto">
          <a:xfrm>
            <a:off x="1948827" y="6539949"/>
            <a:ext cx="521168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http://cla.umn.edu/ais/undhttp://www.tpt.org/?a=productions&amp;id=3rgraduate/dakota-ojibwe-language-programs</a:t>
            </a:r>
            <a:endParaRPr lang="en-US" sz="800" dirty="0">
              <a:solidFill>
                <a:srgbClr val="FFFFFF"/>
              </a:solidFill>
            </a:endParaRPr>
          </a:p>
        </p:txBody>
      </p:sp>
      <p:pic>
        <p:nvPicPr>
          <p:cNvPr id="542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1844906"/>
            <a:ext cx="8639175"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407606"/>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4"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6086"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7"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6088"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latin typeface="Arial" pitchFamily="34" charset="0"/>
            </a:endParaRPr>
          </a:p>
        </p:txBody>
      </p:sp>
      <p:sp>
        <p:nvSpPr>
          <p:cNvPr id="46089"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3" name="Text Box 2">
            <a:hlinkClick r:id="rId3"/>
          </p:cNvPr>
          <p:cNvSpPr txBox="1">
            <a:spLocks noChangeArrowheads="1"/>
          </p:cNvSpPr>
          <p:nvPr/>
        </p:nvSpPr>
        <p:spPr bwMode="auto">
          <a:xfrm>
            <a:off x="3692846" y="6539949"/>
            <a:ext cx="1723550"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http://anishinabe.mpls.k12.mn.us/</a:t>
            </a:r>
            <a:endParaRPr lang="en-US" sz="800" dirty="0">
              <a:solidFill>
                <a:srgbClr val="FFFFFF"/>
              </a:solidFill>
            </a:endParaRPr>
          </a:p>
        </p:txBody>
      </p:sp>
      <p:pic>
        <p:nvPicPr>
          <p:cNvPr id="583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45" y="93631"/>
            <a:ext cx="796661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48745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971830" y="6399442"/>
            <a:ext cx="3196709" cy="215444"/>
          </a:xfrm>
          <a:prstGeom prst="rect">
            <a:avLst/>
          </a:prstGeom>
          <a:noFill/>
          <a:ln w="9525">
            <a:noFill/>
            <a:miter lim="800000"/>
            <a:headEnd/>
            <a:tailEnd/>
          </a:ln>
        </p:spPr>
        <p:txBody>
          <a:bodyPr wrap="none">
            <a:spAutoFit/>
          </a:bodyPr>
          <a:lstStyle/>
          <a:p>
            <a:r>
              <a:rPr lang="en-US" sz="800" dirty="0" smtClean="0">
                <a:solidFill>
                  <a:srgbClr val="000000"/>
                </a:solidFill>
                <a:latin typeface="Verdana" pitchFamily="34" charset="0"/>
                <a:hlinkClick r:id="rId3"/>
              </a:rPr>
              <a:t>http://www.reuters.com/article/idUSL0549647620070206</a:t>
            </a:r>
            <a:endParaRPr lang="en-US" sz="800" dirty="0">
              <a:solidFill>
                <a:srgbClr val="000000"/>
              </a:solidFill>
              <a:latin typeface="Verdana" pitchFamily="34" charset="0"/>
            </a:endParaRPr>
          </a:p>
        </p:txBody>
      </p:sp>
      <p:pic>
        <p:nvPicPr>
          <p:cNvPr id="5122" name="Picture 2"/>
          <p:cNvPicPr>
            <a:picLocks noChangeAspect="1" noChangeArrowheads="1"/>
          </p:cNvPicPr>
          <p:nvPr/>
        </p:nvPicPr>
        <p:blipFill>
          <a:blip r:embed="rId4" cstate="print"/>
          <a:srcRect/>
          <a:stretch>
            <a:fillRect/>
          </a:stretch>
        </p:blipFill>
        <p:spPr bwMode="auto">
          <a:xfrm>
            <a:off x="682170" y="1158420"/>
            <a:ext cx="7772400" cy="4857750"/>
          </a:xfrm>
          <a:prstGeom prst="rect">
            <a:avLst/>
          </a:prstGeom>
          <a:noFill/>
          <a:ln w="9525">
            <a:noFill/>
            <a:miter lim="800000"/>
            <a:headEnd/>
            <a:tailEnd/>
          </a:ln>
        </p:spPr>
      </p:pic>
    </p:spTree>
    <p:extLst>
      <p:ext uri="{BB962C8B-B14F-4D97-AF65-F5344CB8AC3E}">
        <p14:creationId xmlns:p14="http://schemas.microsoft.com/office/powerpoint/2010/main" val="2548489430"/>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BADDE1"/>
                </a:solidFill>
                <a:latin typeface="Arial" pitchFamily="34" charset="0"/>
              </a:rPr>
              <a:t>food</a:t>
            </a:r>
            <a:br>
              <a:rPr lang="en-US" sz="2800" b="1" dirty="0" smtClean="0">
                <a:solidFill>
                  <a:srgbClr val="BADDE1"/>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2800" b="1" dirty="0" smtClean="0">
                <a:solidFill>
                  <a:srgbClr val="BADDE1"/>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2800" b="1" dirty="0" smtClean="0">
                <a:solidFill>
                  <a:srgbClr val="BADDE1"/>
                </a:solidFill>
                <a:latin typeface="Arial" pitchFamily="34" charset="0"/>
              </a:rPr>
              <a:t>music, dance, and other arts</a:t>
            </a:r>
          </a:p>
          <a:p>
            <a:pPr algn="ctr"/>
            <a:r>
              <a:rPr lang="en-US" sz="2800" b="1" dirty="0" smtClean="0">
                <a:solidFill>
                  <a:srgbClr val="BADDE1"/>
                </a:solidFill>
                <a:latin typeface="Arial" pitchFamily="34" charset="0"/>
              </a:rPr>
              <a:t>language</a:t>
            </a:r>
          </a:p>
          <a:p>
            <a:pPr algn="ctr"/>
            <a:r>
              <a:rPr lang="en-US" sz="4400" b="1" dirty="0" smtClean="0">
                <a:solidFill>
                  <a:srgbClr val="000000"/>
                </a:solidFill>
                <a:latin typeface="Arial" pitchFamily="34" charset="0"/>
              </a:rPr>
              <a:t>cultural symbols . . .</a:t>
            </a:r>
            <a:endParaRPr lang="en-US" sz="4400" b="1" dirty="0">
              <a:solidFill>
                <a:srgbClr val="000000"/>
              </a:solidFill>
              <a:latin typeface="Arial" pitchFamily="34" charset="0"/>
            </a:endParaRP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1823003353"/>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show="0">
  <p:cSld>
    <p:bg>
      <p:bgPr>
        <a:solidFill>
          <a:srgbClr val="0070C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279603"/>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35"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4036"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40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4038"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39"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40"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41"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42" name="Text Box 10"/>
          <p:cNvSpPr txBox="1">
            <a:spLocks noChangeArrowheads="1"/>
          </p:cNvSpPr>
          <p:nvPr/>
        </p:nvSpPr>
        <p:spPr bwMode="auto">
          <a:xfrm>
            <a:off x="2813050" y="6474510"/>
            <a:ext cx="3544112" cy="276999"/>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hlinkClick r:id="rId3"/>
              </a:rPr>
              <a:t>www.worldlicenceplates.com/usa/US_MNXX.html</a:t>
            </a:r>
            <a:endParaRPr lang="en-US" sz="1200" dirty="0">
              <a:solidFill>
                <a:srgbClr val="000000"/>
              </a:solidFill>
              <a:latin typeface="Arial" pitchFamily="34" charset="0"/>
            </a:endParaRPr>
          </a:p>
        </p:txBody>
      </p:sp>
      <p:pic>
        <p:nvPicPr>
          <p:cNvPr id="44043" name="Picture 7"/>
          <p:cNvPicPr>
            <a:picLocks noChangeAspect="1" noChangeArrowheads="1"/>
          </p:cNvPicPr>
          <p:nvPr/>
        </p:nvPicPr>
        <p:blipFill>
          <a:blip r:embed="rId4" cstate="print"/>
          <a:srcRect/>
          <a:stretch>
            <a:fillRect/>
          </a:stretch>
        </p:blipFill>
        <p:spPr bwMode="auto">
          <a:xfrm>
            <a:off x="598603" y="874943"/>
            <a:ext cx="7589837" cy="3387725"/>
          </a:xfrm>
          <a:prstGeom prst="rect">
            <a:avLst/>
          </a:prstGeom>
          <a:noFill/>
          <a:ln w="28575">
            <a:noFill/>
            <a:miter lim="800000"/>
            <a:headEnd/>
            <a:tailEnd/>
          </a:ln>
        </p:spPr>
      </p:pic>
      <p:pic>
        <p:nvPicPr>
          <p:cNvPr id="44044" name="Picture 6"/>
          <p:cNvPicPr>
            <a:picLocks noChangeAspect="1" noChangeArrowheads="1"/>
          </p:cNvPicPr>
          <p:nvPr/>
        </p:nvPicPr>
        <p:blipFill>
          <a:blip r:embed="rId5" cstate="print"/>
          <a:srcRect/>
          <a:stretch>
            <a:fillRect/>
          </a:stretch>
        </p:blipFill>
        <p:spPr bwMode="auto">
          <a:xfrm>
            <a:off x="3395663" y="3932238"/>
            <a:ext cx="2381250" cy="2419350"/>
          </a:xfrm>
          <a:prstGeom prst="rect">
            <a:avLst/>
          </a:prstGeom>
          <a:noFill/>
          <a:ln w="28575">
            <a:noFill/>
            <a:miter lim="800000"/>
            <a:headEnd/>
            <a:tailEnd/>
          </a:ln>
        </p:spPr>
      </p:pic>
      <p:sp>
        <p:nvSpPr>
          <p:cNvPr id="13" name="Rectangle 12"/>
          <p:cNvSpPr>
            <a:spLocks noChangeArrowheads="1"/>
          </p:cNvSpPr>
          <p:nvPr/>
        </p:nvSpPr>
        <p:spPr bwMode="auto">
          <a:xfrm>
            <a:off x="666750" y="4573314"/>
            <a:ext cx="7772400" cy="1446550"/>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a:solidFill>
                  <a:srgbClr val="000000"/>
                </a:solidFill>
                <a:latin typeface="Arial"/>
              </a:rPr>
              <a:t>y</a:t>
            </a:r>
            <a:r>
              <a:rPr lang="en-US" sz="3200" b="1" dirty="0" smtClean="0">
                <a:solidFill>
                  <a:srgbClr val="000000"/>
                </a:solidFill>
                <a:latin typeface="Arial"/>
              </a:rPr>
              <a:t>ou can probably see signs of this in your area . . . </a:t>
            </a:r>
          </a:p>
        </p:txBody>
      </p:sp>
    </p:spTree>
    <p:extLst>
      <p:ext uri="{BB962C8B-B14F-4D97-AF65-F5344CB8AC3E}">
        <p14:creationId xmlns:p14="http://schemas.microsoft.com/office/powerpoint/2010/main" val="392671552"/>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35"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4036"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40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4038"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39"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40"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41"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4042" name="Text Box 10"/>
          <p:cNvSpPr txBox="1">
            <a:spLocks noChangeArrowheads="1"/>
          </p:cNvSpPr>
          <p:nvPr/>
        </p:nvSpPr>
        <p:spPr bwMode="auto">
          <a:xfrm>
            <a:off x="2813050" y="6474510"/>
            <a:ext cx="3544112" cy="276999"/>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hlinkClick r:id="rId3"/>
              </a:rPr>
              <a:t>www.worldlicenceplates.com/usa/US_MNXX.html</a:t>
            </a:r>
            <a:endParaRPr lang="en-US" sz="1200" dirty="0">
              <a:solidFill>
                <a:srgbClr val="000000"/>
              </a:solidFill>
              <a:latin typeface="Arial" pitchFamily="34" charset="0"/>
            </a:endParaRPr>
          </a:p>
        </p:txBody>
      </p:sp>
      <p:pic>
        <p:nvPicPr>
          <p:cNvPr id="44043" name="Picture 7"/>
          <p:cNvPicPr>
            <a:picLocks noChangeAspect="1" noChangeArrowheads="1"/>
          </p:cNvPicPr>
          <p:nvPr/>
        </p:nvPicPr>
        <p:blipFill>
          <a:blip r:embed="rId4" cstate="print"/>
          <a:srcRect/>
          <a:stretch>
            <a:fillRect/>
          </a:stretch>
        </p:blipFill>
        <p:spPr bwMode="auto">
          <a:xfrm>
            <a:off x="598603" y="874943"/>
            <a:ext cx="7589837" cy="3387725"/>
          </a:xfrm>
          <a:prstGeom prst="rect">
            <a:avLst/>
          </a:prstGeom>
          <a:noFill/>
          <a:ln w="28575">
            <a:noFill/>
            <a:miter lim="800000"/>
            <a:headEnd/>
            <a:tailEnd/>
          </a:ln>
        </p:spPr>
      </p:pic>
      <p:pic>
        <p:nvPicPr>
          <p:cNvPr id="44044" name="Picture 6"/>
          <p:cNvPicPr>
            <a:picLocks noChangeAspect="1" noChangeArrowheads="1"/>
          </p:cNvPicPr>
          <p:nvPr/>
        </p:nvPicPr>
        <p:blipFill>
          <a:blip r:embed="rId5" cstate="print"/>
          <a:srcRect/>
          <a:stretch>
            <a:fillRect/>
          </a:stretch>
        </p:blipFill>
        <p:spPr bwMode="auto">
          <a:xfrm>
            <a:off x="3395663" y="3932238"/>
            <a:ext cx="2381250" cy="2419350"/>
          </a:xfrm>
          <a:prstGeom prst="rect">
            <a:avLst/>
          </a:prstGeom>
          <a:noFill/>
          <a:ln w="28575">
            <a:noFill/>
            <a:miter lim="800000"/>
            <a:headEnd/>
            <a:tailEnd/>
          </a:ln>
        </p:spPr>
      </p:pic>
    </p:spTree>
    <p:extLst>
      <p:ext uri="{BB962C8B-B14F-4D97-AF65-F5344CB8AC3E}">
        <p14:creationId xmlns:p14="http://schemas.microsoft.com/office/powerpoint/2010/main" val="1126394778"/>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235" y="6568784"/>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3"/>
              </a:rPr>
              <a:t>www.duluthnewstribune.com/articles/index.cfm?id=64520&amp;section=None</a:t>
            </a:r>
            <a:endParaRPr kumimoji="1" lang="en-US" sz="1200" dirty="0">
              <a:solidFill>
                <a:srgbClr val="FFFFFF"/>
              </a:solidFill>
              <a:latin typeface="Arial"/>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96"/>
            <a:ext cx="5791200" cy="3857625"/>
          </a:xfrm>
          <a:prstGeom prst="rect">
            <a:avLst/>
          </a:prstGeom>
          <a:noFill/>
          <a:ln w="28575">
            <a:noFill/>
            <a:miter lim="800000"/>
            <a:headEnd/>
            <a:tailEnd/>
          </a:ln>
        </p:spPr>
      </p:pic>
      <p:sp>
        <p:nvSpPr>
          <p:cNvPr id="6" name="TextBox 5"/>
          <p:cNvSpPr txBox="1"/>
          <p:nvPr/>
        </p:nvSpPr>
        <p:spPr>
          <a:xfrm>
            <a:off x="914400" y="4447212"/>
            <a:ext cx="7315200" cy="2123658"/>
          </a:xfrm>
          <a:prstGeom prst="rect">
            <a:avLst/>
          </a:prstGeom>
          <a:noFill/>
        </p:spPr>
        <p:txBody>
          <a:bodyPr>
            <a:spAutoFit/>
          </a:bodyPr>
          <a:lstStyle/>
          <a:p>
            <a:pPr algn="just" eaLnBrk="0" hangingPunct="0">
              <a:defRPr/>
            </a:pPr>
            <a:r>
              <a:rPr kumimoji="1" lang="en-US" sz="1600" dirty="0">
                <a:solidFill>
                  <a:srgbClr val="FFFFFF"/>
                </a:solidFill>
                <a:latin typeface="Arial"/>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algn="just" eaLnBrk="0" hangingPunct="0">
              <a:defRPr/>
            </a:pPr>
            <a:endParaRPr kumimoji="1" lang="en-US" sz="800" dirty="0">
              <a:solidFill>
                <a:srgbClr val="FFFFFF"/>
              </a:solidFill>
              <a:latin typeface="Arial"/>
            </a:endParaRPr>
          </a:p>
          <a:p>
            <a:pPr algn="ctr" eaLnBrk="0" hangingPunct="0">
              <a:defRPr/>
            </a:pPr>
            <a:r>
              <a:rPr kumimoji="1" lang="en-US" sz="1200" dirty="0">
                <a:solidFill>
                  <a:srgbClr val="FFFFFF"/>
                </a:solidFill>
                <a:latin typeface="Times New Roman" pitchFamily="18" charset="0"/>
              </a:rPr>
              <a:t>CLINT AUSTIN / NEWS TRIBUNE Wednesday, 16 April 2008</a:t>
            </a:r>
          </a:p>
        </p:txBody>
      </p:sp>
    </p:spTree>
    <p:extLst>
      <p:ext uri="{BB962C8B-B14F-4D97-AF65-F5344CB8AC3E}">
        <p14:creationId xmlns:p14="http://schemas.microsoft.com/office/powerpoint/2010/main" val="3510086923"/>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25157" y="5691283"/>
            <a:ext cx="6789039" cy="830997"/>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rPr>
              <a:t>Chippewa medicine man singer with ceremonial turtle clan drum.</a:t>
            </a:r>
            <a:br>
              <a:rPr kumimoji="1" lang="en-US" dirty="0">
                <a:solidFill>
                  <a:srgbClr val="FFFFFF"/>
                </a:solidFill>
              </a:rPr>
            </a:br>
            <a:r>
              <a:rPr kumimoji="1" lang="en-US" dirty="0">
                <a:solidFill>
                  <a:srgbClr val="FFFFFF"/>
                </a:solidFill>
              </a:rPr>
              <a:t>Photograph Collection </a:t>
            </a:r>
            <a:r>
              <a:rPr kumimoji="1" lang="en-US" i="1" dirty="0">
                <a:solidFill>
                  <a:srgbClr val="FFFFFF"/>
                </a:solidFill>
              </a:rPr>
              <a:t>ca</a:t>
            </a:r>
            <a:r>
              <a:rPr kumimoji="1" lang="en-US" dirty="0">
                <a:solidFill>
                  <a:srgbClr val="FFFFFF"/>
                </a:solidFill>
              </a:rPr>
              <a:t>. 1900</a:t>
            </a:r>
          </a:p>
          <a:p>
            <a:pPr algn="ctr" eaLnBrk="0" hangingPunct="0"/>
            <a:r>
              <a:rPr kumimoji="1" lang="en-US" sz="1200" dirty="0">
                <a:solidFill>
                  <a:srgbClr val="FFFFFF"/>
                </a:solidFill>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85" y="76200"/>
            <a:ext cx="4449763" cy="5562600"/>
          </a:xfrm>
          <a:prstGeom prst="rect">
            <a:avLst/>
          </a:prstGeom>
          <a:noFill/>
          <a:ln w="9525">
            <a:noFill/>
            <a:miter lim="800000"/>
            <a:headEnd/>
            <a:tailEnd/>
          </a:ln>
        </p:spPr>
      </p:pic>
    </p:spTree>
    <p:extLst>
      <p:ext uri="{BB962C8B-B14F-4D97-AF65-F5344CB8AC3E}">
        <p14:creationId xmlns:p14="http://schemas.microsoft.com/office/powerpoint/2010/main" val="1807427364"/>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r>
              <a:rPr kumimoji="1" lang="en-US" sz="2800" b="1" i="1" dirty="0">
                <a:solidFill>
                  <a:srgbClr val="FF0000"/>
                </a:solidFill>
              </a:rPr>
              <a:t>ca</a:t>
            </a:r>
            <a:r>
              <a:rPr kumimoji="1" lang="en-US" sz="2800" b="1" dirty="0">
                <a:solidFill>
                  <a:srgbClr val="FF0000"/>
                </a:solidFill>
              </a:rPr>
              <a:t>. 1900</a:t>
            </a:r>
            <a:endParaRPr lang="en-US" sz="2800" b="1" dirty="0">
              <a:solidFill>
                <a:srgbClr val="FF0000"/>
              </a:solidFill>
              <a:latin typeface="Arial" pitchFamily="34" charset="0"/>
            </a:endParaRPr>
          </a:p>
        </p:txBody>
      </p:sp>
      <p:sp>
        <p:nvSpPr>
          <p:cNvPr id="7" name="Rectangle 6"/>
          <p:cNvSpPr/>
          <p:nvPr/>
        </p:nvSpPr>
        <p:spPr>
          <a:xfrm>
            <a:off x="5191120" y="4751044"/>
            <a:ext cx="986167" cy="523220"/>
          </a:xfrm>
          <a:prstGeom prst="rect">
            <a:avLst/>
          </a:prstGeom>
        </p:spPr>
        <p:txBody>
          <a:bodyPr wrap="none">
            <a:spAutoFit/>
          </a:bodyPr>
          <a:lstStyle/>
          <a:p>
            <a:r>
              <a:rPr kumimoji="1" lang="en-US" sz="2800" b="1" dirty="0" smtClean="0">
                <a:solidFill>
                  <a:srgbClr val="FF0000"/>
                </a:solidFill>
              </a:rPr>
              <a:t>2008</a:t>
            </a:r>
            <a:endParaRPr lang="en-US" sz="2800" b="1" dirty="0">
              <a:solidFill>
                <a:srgbClr val="FF0000"/>
              </a:solidFill>
              <a:latin typeface="Arial" pitchFamily="34" charset="0"/>
            </a:endParaRPr>
          </a:p>
        </p:txBody>
      </p:sp>
      <p:sp>
        <p:nvSpPr>
          <p:cNvPr id="8" name="Rectangle 19"/>
          <p:cNvSpPr>
            <a:spLocks noChangeArrowheads="1"/>
          </p:cNvSpPr>
          <p:nvPr/>
        </p:nvSpPr>
        <p:spPr bwMode="auto">
          <a:xfrm>
            <a:off x="2008235" y="6568784"/>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5"/>
              </a:rPr>
              <a:t>www.duluthnewstribune.com/articles/index.cfm?id=64520&amp;section=None</a:t>
            </a:r>
            <a:endParaRPr kumimoji="1" lang="en-US" sz="1200" dirty="0">
              <a:solidFill>
                <a:srgbClr val="FFFFFF"/>
              </a:solidFill>
              <a:latin typeface="Arial"/>
            </a:endParaRPr>
          </a:p>
        </p:txBody>
      </p:sp>
    </p:spTree>
    <p:extLst>
      <p:ext uri="{BB962C8B-B14F-4D97-AF65-F5344CB8AC3E}">
        <p14:creationId xmlns:p14="http://schemas.microsoft.com/office/powerpoint/2010/main" val="3323951440"/>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99"/>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15043" name="AutoShape 3"/>
          <p:cNvSpPr>
            <a:spLocks noChangeArrowheads="1"/>
          </p:cNvSpPr>
          <p:nvPr/>
        </p:nvSpPr>
        <p:spPr bwMode="auto">
          <a:xfrm>
            <a:off x="2533653" y="3943468"/>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15044" name="AutoShape 4"/>
          <p:cNvSpPr>
            <a:spLocks noChangeArrowheads="1"/>
          </p:cNvSpPr>
          <p:nvPr/>
        </p:nvSpPr>
        <p:spPr bwMode="auto">
          <a:xfrm flipV="1">
            <a:off x="1847852" y="4867393"/>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15046" name="AutoShape 6"/>
          <p:cNvSpPr>
            <a:spLocks noChangeArrowheads="1"/>
          </p:cNvSpPr>
          <p:nvPr/>
        </p:nvSpPr>
        <p:spPr bwMode="auto">
          <a:xfrm>
            <a:off x="2495550" y="4610099"/>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15047" name="AutoShape 7"/>
          <p:cNvSpPr>
            <a:spLocks noChangeArrowheads="1"/>
          </p:cNvSpPr>
          <p:nvPr/>
        </p:nvSpPr>
        <p:spPr bwMode="auto">
          <a:xfrm>
            <a:off x="3181350" y="5010149"/>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15048" name="AutoShape 8"/>
          <p:cNvSpPr>
            <a:spLocks noChangeArrowheads="1"/>
          </p:cNvSpPr>
          <p:nvPr/>
        </p:nvSpPr>
        <p:spPr bwMode="auto">
          <a:xfrm>
            <a:off x="3238501" y="5295899"/>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15049" name="AutoShape 9"/>
          <p:cNvSpPr>
            <a:spLocks noChangeArrowheads="1"/>
          </p:cNvSpPr>
          <p:nvPr/>
        </p:nvSpPr>
        <p:spPr bwMode="auto">
          <a:xfrm>
            <a:off x="2724150" y="5333999"/>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15050" name="Text Box 10"/>
          <p:cNvSpPr txBox="1">
            <a:spLocks noChangeArrowheads="1"/>
          </p:cNvSpPr>
          <p:nvPr/>
        </p:nvSpPr>
        <p:spPr bwMode="auto">
          <a:xfrm>
            <a:off x="2689412" y="6590549"/>
            <a:ext cx="3724096" cy="216366"/>
          </a:xfrm>
          <a:prstGeom prst="rect">
            <a:avLst/>
          </a:prstGeom>
          <a:noFill/>
          <a:ln w="9525">
            <a:noFill/>
            <a:miter lim="800000"/>
            <a:headEnd/>
            <a:tailEnd/>
          </a:ln>
        </p:spPr>
        <p:txBody>
          <a:bodyPr wrap="square">
            <a:spAutoFit/>
          </a:bodyPr>
          <a:lstStyle/>
          <a:p>
            <a:pPr algn="ctr"/>
            <a:r>
              <a:rPr lang="en-US" sz="800" i="1" dirty="0" smtClean="0">
                <a:solidFill>
                  <a:srgbClr val="000000"/>
                </a:solidFill>
                <a:hlinkClick r:id="rId3"/>
              </a:rPr>
              <a:t>://www.blackbearcasinoresort.com/</a:t>
            </a:r>
            <a:endParaRPr lang="en-US" sz="800" i="1" dirty="0">
              <a:solidFill>
                <a:srgbClr val="000000"/>
              </a:solidFill>
            </a:endParaRPr>
          </a:p>
        </p:txBody>
      </p:sp>
      <p:pic>
        <p:nvPicPr>
          <p:cNvPr id="405506" name="Picture 2"/>
          <p:cNvPicPr>
            <a:picLocks noChangeAspect="1" noChangeArrowheads="1"/>
          </p:cNvPicPr>
          <p:nvPr/>
        </p:nvPicPr>
        <p:blipFill>
          <a:blip r:embed="rId4" cstate="print"/>
          <a:srcRect/>
          <a:stretch>
            <a:fillRect/>
          </a:stretch>
        </p:blipFill>
        <p:spPr bwMode="auto">
          <a:xfrm>
            <a:off x="672353" y="591468"/>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3543861"/>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48" y="5544456"/>
            <a:ext cx="611065"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000000"/>
                </a:solidFill>
                <a:latin typeface="Times New Roman" pitchFamily="18" charset="0"/>
              </a:rPr>
              <a:t>Wikipedia</a:t>
            </a:r>
            <a:endParaRPr kumimoji="1" lang="en-US" sz="800" dirty="0">
              <a:solidFill>
                <a:srgbClr val="000000"/>
              </a:solidFill>
              <a:latin typeface="Times New Roman" pitchFamily="18" charset="0"/>
            </a:endParaRPr>
          </a:p>
        </p:txBody>
      </p:sp>
      <p:pic>
        <p:nvPicPr>
          <p:cNvPr id="405508" name="Picture 4"/>
          <p:cNvPicPr>
            <a:picLocks noChangeAspect="1" noChangeArrowheads="1"/>
          </p:cNvPicPr>
          <p:nvPr/>
        </p:nvPicPr>
        <p:blipFill>
          <a:blip r:embed="rId6" cstate="print"/>
          <a:srcRect/>
          <a:stretch>
            <a:fillRect/>
          </a:stretch>
        </p:blipFill>
        <p:spPr bwMode="auto">
          <a:xfrm>
            <a:off x="1781628" y="1578534"/>
            <a:ext cx="1371600" cy="1514475"/>
          </a:xfrm>
          <a:prstGeom prst="rect">
            <a:avLst/>
          </a:prstGeom>
          <a:noFill/>
          <a:ln w="9525">
            <a:noFill/>
            <a:miter lim="800000"/>
            <a:headEnd/>
            <a:tailEnd/>
          </a:ln>
        </p:spPr>
      </p:pic>
      <p:sp>
        <p:nvSpPr>
          <p:cNvPr id="17" name="Rectangle 16"/>
          <p:cNvSpPr>
            <a:spLocks noChangeArrowheads="1"/>
          </p:cNvSpPr>
          <p:nvPr/>
        </p:nvSpPr>
        <p:spPr bwMode="auto">
          <a:xfrm>
            <a:off x="406399" y="5617901"/>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a:solidFill>
                  <a:srgbClr val="000000"/>
                </a:solidFill>
                <a:latin typeface="Arial"/>
              </a:rPr>
              <a:t>y</a:t>
            </a:r>
            <a:r>
              <a:rPr lang="en-US" sz="3200" b="1" dirty="0" smtClean="0">
                <a:solidFill>
                  <a:srgbClr val="000000"/>
                </a:solidFill>
                <a:latin typeface="Arial"/>
              </a:rPr>
              <a:t>ou can see signs of this in tourism . . . </a:t>
            </a:r>
          </a:p>
        </p:txBody>
      </p:sp>
    </p:spTree>
    <p:extLst>
      <p:ext uri="{BB962C8B-B14F-4D97-AF65-F5344CB8AC3E}">
        <p14:creationId xmlns:p14="http://schemas.microsoft.com/office/powerpoint/2010/main" val="419496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5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1"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2"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4"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5"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6"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7"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80" y="1016006"/>
            <a:ext cx="8254895" cy="21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874" y="3267396"/>
            <a:ext cx="4349748" cy="32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0"/>
          <p:cNvSpPr txBox="1">
            <a:spLocks noChangeArrowheads="1"/>
          </p:cNvSpPr>
          <p:nvPr/>
        </p:nvSpPr>
        <p:spPr bwMode="auto">
          <a:xfrm>
            <a:off x="2465606" y="6632708"/>
            <a:ext cx="4225837" cy="215444"/>
          </a:xfrm>
          <a:prstGeom prst="rect">
            <a:avLst/>
          </a:prstGeom>
          <a:noFill/>
          <a:ln w="9525">
            <a:noFill/>
            <a:miter lim="800000"/>
            <a:headEnd/>
            <a:tailEnd/>
          </a:ln>
        </p:spPr>
        <p:txBody>
          <a:bodyPr wrap="none">
            <a:spAutoFit/>
          </a:bodyPr>
          <a:lstStyle/>
          <a:p>
            <a:r>
              <a:rPr lang="en-US" sz="800" dirty="0">
                <a:solidFill>
                  <a:srgbClr val="000000"/>
                </a:solidFill>
                <a:latin typeface="Arial" pitchFamily="34" charset="0"/>
                <a:hlinkClick r:id="rId5"/>
              </a:rPr>
              <a:t>http://news.minnesota.publicradio.org/features/2005/02/24_hemphills_fonduluth/?refid=0</a:t>
            </a:r>
            <a:endParaRPr lang="en-US" sz="800" dirty="0">
              <a:solidFill>
                <a:srgbClr val="000000"/>
              </a:solidFill>
              <a:latin typeface="Arial" pitchFamily="34" charset="0"/>
            </a:endParaRPr>
          </a:p>
        </p:txBody>
      </p:sp>
      <p:sp>
        <p:nvSpPr>
          <p:cNvPr id="16" name="Rectangle 15"/>
          <p:cNvSpPr>
            <a:spLocks noChangeArrowheads="1"/>
          </p:cNvSpPr>
          <p:nvPr/>
        </p:nvSpPr>
        <p:spPr bwMode="auto">
          <a:xfrm>
            <a:off x="406399" y="5617901"/>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a:solidFill>
                  <a:srgbClr val="000000"/>
                </a:solidFill>
                <a:latin typeface="Arial"/>
              </a:rPr>
              <a:t>y</a:t>
            </a:r>
            <a:r>
              <a:rPr lang="en-US" sz="3200" b="1" dirty="0" smtClean="0">
                <a:solidFill>
                  <a:srgbClr val="000000"/>
                </a:solidFill>
                <a:latin typeface="Arial"/>
              </a:rPr>
              <a:t>ou can see signs of this in tourism . . . </a:t>
            </a:r>
          </a:p>
        </p:txBody>
      </p:sp>
    </p:spTree>
    <p:extLst>
      <p:ext uri="{BB962C8B-B14F-4D97-AF65-F5344CB8AC3E}">
        <p14:creationId xmlns:p14="http://schemas.microsoft.com/office/powerpoint/2010/main" val="1007584865"/>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1"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2"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4"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5"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6"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7"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8" name="Text Box 10"/>
          <p:cNvSpPr txBox="1">
            <a:spLocks noChangeArrowheads="1"/>
          </p:cNvSpPr>
          <p:nvPr/>
        </p:nvSpPr>
        <p:spPr bwMode="auto">
          <a:xfrm>
            <a:off x="2741368" y="6400372"/>
            <a:ext cx="3667992" cy="215444"/>
          </a:xfrm>
          <a:prstGeom prst="rect">
            <a:avLst/>
          </a:prstGeom>
          <a:noFill/>
          <a:ln w="9525">
            <a:noFill/>
            <a:miter lim="800000"/>
            <a:headEnd/>
            <a:tailEnd/>
          </a:ln>
        </p:spPr>
        <p:txBody>
          <a:bodyPr wrap="none">
            <a:spAutoFit/>
          </a:bodyPr>
          <a:lstStyle/>
          <a:p>
            <a:r>
              <a:rPr lang="en-US" sz="800" dirty="0" smtClean="0">
                <a:solidFill>
                  <a:srgbClr val="000000"/>
                </a:solidFill>
                <a:latin typeface="Arial" pitchFamily="34" charset="0"/>
                <a:hlinkClick r:id="rId3"/>
              </a:rPr>
              <a:t>http://minnesota.publicradio.org/display/web/2010/05/04/ojibwe-treaty-rights/</a:t>
            </a:r>
            <a:endParaRPr lang="en-US" sz="800" dirty="0">
              <a:solidFill>
                <a:srgbClr val="000000"/>
              </a:solidFill>
              <a:latin typeface="Arial" pitchFamily="34" charset="0"/>
            </a:endParaRPr>
          </a:p>
        </p:txBody>
      </p:sp>
      <p:pic>
        <p:nvPicPr>
          <p:cNvPr id="1027" name="Picture 3"/>
          <p:cNvPicPr>
            <a:picLocks noChangeAspect="1" noChangeArrowheads="1"/>
          </p:cNvPicPr>
          <p:nvPr/>
        </p:nvPicPr>
        <p:blipFill>
          <a:blip r:embed="rId4" cstate="print"/>
          <a:srcRect/>
          <a:stretch>
            <a:fillRect/>
          </a:stretch>
        </p:blipFill>
        <p:spPr bwMode="auto">
          <a:xfrm>
            <a:off x="679222" y="407287"/>
            <a:ext cx="7772400" cy="5752365"/>
          </a:xfrm>
          <a:prstGeom prst="rect">
            <a:avLst/>
          </a:prstGeom>
          <a:noFill/>
          <a:ln w="9525">
            <a:noFill/>
            <a:miter lim="800000"/>
            <a:headEnd/>
            <a:tailEnd/>
          </a:ln>
        </p:spPr>
      </p:pic>
      <p:sp>
        <p:nvSpPr>
          <p:cNvPr id="11" name="Rectangle 10"/>
          <p:cNvSpPr>
            <a:spLocks noChangeArrowheads="1"/>
          </p:cNvSpPr>
          <p:nvPr/>
        </p:nvSpPr>
        <p:spPr bwMode="auto">
          <a:xfrm>
            <a:off x="391885" y="4834145"/>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a:solidFill>
                  <a:srgbClr val="000000"/>
                </a:solidFill>
                <a:latin typeface="Arial"/>
              </a:rPr>
              <a:t>y</a:t>
            </a:r>
            <a:r>
              <a:rPr lang="en-US" sz="3200" b="1" dirty="0" smtClean="0">
                <a:solidFill>
                  <a:srgbClr val="000000"/>
                </a:solidFill>
                <a:latin typeface="Arial"/>
              </a:rPr>
              <a:t>ou can see signs of this in the news. . . </a:t>
            </a:r>
          </a:p>
        </p:txBody>
      </p:sp>
    </p:spTree>
    <p:extLst>
      <p:ext uri="{BB962C8B-B14F-4D97-AF65-F5344CB8AC3E}">
        <p14:creationId xmlns:p14="http://schemas.microsoft.com/office/powerpoint/2010/main" val="63132121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334535" y="6565960"/>
            <a:ext cx="4532331" cy="276999"/>
          </a:xfrm>
          <a:prstGeom prst="rect">
            <a:avLst/>
          </a:prstGeom>
          <a:noFill/>
          <a:ln w="9525">
            <a:noFill/>
            <a:miter lim="800000"/>
            <a:headEnd/>
            <a:tailEnd/>
          </a:ln>
        </p:spPr>
        <p:txBody>
          <a:bodyPr wrap="none">
            <a:spAutoFit/>
          </a:bodyPr>
          <a:lstStyle/>
          <a:p>
            <a:pPr algn="ctr"/>
            <a:r>
              <a:rPr lang="en-US" sz="1200" dirty="0" smtClean="0">
                <a:solidFill>
                  <a:srgbClr val="000000"/>
                </a:solidFill>
                <a:latin typeface="Verdana" pitchFamily="34" charset="0"/>
                <a:hlinkClick r:id="rId3"/>
              </a:rPr>
              <a:t>www.parade.com/food/2008/10/eating-for-better-mood</a:t>
            </a:r>
            <a:endParaRPr lang="en-US" sz="1200" dirty="0">
              <a:solidFill>
                <a:srgbClr val="000000"/>
              </a:solidFill>
              <a:latin typeface="Verdana" pitchFamily="34" charset="0"/>
            </a:endParaRPr>
          </a:p>
        </p:txBody>
      </p:sp>
      <p:pic>
        <p:nvPicPr>
          <p:cNvPr id="306178" name="Picture 2"/>
          <p:cNvPicPr>
            <a:picLocks noChangeAspect="1" noChangeArrowheads="1"/>
          </p:cNvPicPr>
          <p:nvPr/>
        </p:nvPicPr>
        <p:blipFill>
          <a:blip r:embed="rId4" cstate="print"/>
          <a:srcRect/>
          <a:stretch>
            <a:fillRect/>
          </a:stretch>
        </p:blipFill>
        <p:spPr bwMode="auto">
          <a:xfrm>
            <a:off x="914400" y="1276684"/>
            <a:ext cx="7315200" cy="5047916"/>
          </a:xfrm>
          <a:prstGeom prst="rect">
            <a:avLst/>
          </a:prstGeom>
          <a:noFill/>
          <a:ln w="28575" cap="flat" cmpd="sng">
            <a:noFill/>
            <a:prstDash val="solid"/>
            <a:miter lim="800000"/>
            <a:headEnd/>
            <a:tailEnd/>
          </a:ln>
          <a:effectLst/>
        </p:spPr>
      </p:pic>
      <p:pic>
        <p:nvPicPr>
          <p:cNvPr id="306179" name="Picture 3"/>
          <p:cNvPicPr>
            <a:picLocks noChangeAspect="1" noChangeArrowheads="1"/>
          </p:cNvPicPr>
          <p:nvPr/>
        </p:nvPicPr>
        <p:blipFill>
          <a:blip r:embed="rId5" cstate="print"/>
          <a:srcRect/>
          <a:stretch>
            <a:fillRect/>
          </a:stretch>
        </p:blipFill>
        <p:spPr bwMode="auto">
          <a:xfrm>
            <a:off x="895351" y="666750"/>
            <a:ext cx="2152650" cy="476250"/>
          </a:xfrm>
          <a:prstGeom prst="rect">
            <a:avLst/>
          </a:prstGeom>
          <a:noFill/>
          <a:ln w="28575" cap="flat" cmpd="sng">
            <a:noFill/>
            <a:prstDash val="solid"/>
            <a:miter lim="800000"/>
            <a:headEnd/>
            <a:tailEnd/>
          </a:ln>
          <a:effectLst/>
        </p:spPr>
      </p:pic>
    </p:spTree>
    <p:extLst>
      <p:ext uri="{BB962C8B-B14F-4D97-AF65-F5344CB8AC3E}">
        <p14:creationId xmlns:p14="http://schemas.microsoft.com/office/powerpoint/2010/main" val="3202703583"/>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1"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2"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4"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5"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6"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7"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2" name="Text Box 10"/>
          <p:cNvSpPr txBox="1">
            <a:spLocks noChangeArrowheads="1"/>
          </p:cNvSpPr>
          <p:nvPr/>
        </p:nvSpPr>
        <p:spPr bwMode="auto">
          <a:xfrm>
            <a:off x="2422062" y="6618082"/>
            <a:ext cx="4256293" cy="215444"/>
          </a:xfrm>
          <a:prstGeom prst="rect">
            <a:avLst/>
          </a:prstGeom>
          <a:noFill/>
          <a:ln w="9525">
            <a:noFill/>
            <a:miter lim="800000"/>
            <a:headEnd/>
            <a:tailEnd/>
          </a:ln>
        </p:spPr>
        <p:txBody>
          <a:bodyPr wrap="none">
            <a:spAutoFit/>
          </a:bodyPr>
          <a:lstStyle/>
          <a:p>
            <a:r>
              <a:rPr lang="en-US" sz="800" dirty="0">
                <a:solidFill>
                  <a:srgbClr val="000000"/>
                </a:solidFill>
                <a:latin typeface="Arial" pitchFamily="34" charset="0"/>
                <a:hlinkClick r:id="rId3"/>
              </a:rPr>
              <a:t>http://www.startribune.com/wild-rice-showdown-looms-in-northern-minnesota/322642951/</a:t>
            </a:r>
            <a:endParaRPr lang="en-US" sz="800" dirty="0">
              <a:solidFill>
                <a:srgbClr val="000000"/>
              </a:solidFill>
              <a:latin typeface="Arial" pitchFamily="34" charset="0"/>
            </a:endParaRPr>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428" y="179395"/>
            <a:ext cx="578966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a:spLocks noChangeArrowheads="1"/>
          </p:cNvSpPr>
          <p:nvPr/>
        </p:nvSpPr>
        <p:spPr bwMode="auto">
          <a:xfrm>
            <a:off x="391885" y="4834145"/>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a:solidFill>
                  <a:srgbClr val="000000"/>
                </a:solidFill>
                <a:latin typeface="Arial"/>
              </a:rPr>
              <a:t>y</a:t>
            </a:r>
            <a:r>
              <a:rPr lang="en-US" sz="3200" b="1" dirty="0" smtClean="0">
                <a:solidFill>
                  <a:srgbClr val="000000"/>
                </a:solidFill>
                <a:latin typeface="Arial"/>
              </a:rPr>
              <a:t>ou can see signs of this in the news. . . </a:t>
            </a:r>
          </a:p>
        </p:txBody>
      </p:sp>
    </p:spTree>
    <p:extLst>
      <p:ext uri="{BB962C8B-B14F-4D97-AF65-F5344CB8AC3E}">
        <p14:creationId xmlns:p14="http://schemas.microsoft.com/office/powerpoint/2010/main" val="392853643"/>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1"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2"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4"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5"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6"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7"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570" y="217710"/>
            <a:ext cx="495710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10"/>
          <p:cNvSpPr txBox="1">
            <a:spLocks noChangeArrowheads="1"/>
          </p:cNvSpPr>
          <p:nvPr/>
        </p:nvSpPr>
        <p:spPr bwMode="auto">
          <a:xfrm>
            <a:off x="2306003" y="6618082"/>
            <a:ext cx="4517583" cy="215444"/>
          </a:xfrm>
          <a:prstGeom prst="rect">
            <a:avLst/>
          </a:prstGeom>
          <a:noFill/>
          <a:ln w="9525">
            <a:noFill/>
            <a:miter lim="800000"/>
            <a:headEnd/>
            <a:tailEnd/>
          </a:ln>
        </p:spPr>
        <p:txBody>
          <a:bodyPr wrap="none">
            <a:spAutoFit/>
          </a:bodyPr>
          <a:lstStyle/>
          <a:p>
            <a:r>
              <a:rPr lang="en-US" sz="800" dirty="0">
                <a:solidFill>
                  <a:srgbClr val="000000"/>
                </a:solidFill>
                <a:latin typeface="Arial" pitchFamily="34" charset="0"/>
                <a:hlinkClick r:id="rId4"/>
              </a:rPr>
              <a:t>http://www.startribune.com/indian-ricers-back-protesting-on-hole-in-the-day-lake/323222791/#5</a:t>
            </a:r>
            <a:endParaRPr lang="en-US" sz="800" dirty="0">
              <a:solidFill>
                <a:srgbClr val="000000"/>
              </a:solidFill>
              <a:latin typeface="Arial" pitchFamily="34" charset="0"/>
            </a:endParaRPr>
          </a:p>
        </p:txBody>
      </p:sp>
      <p:sp>
        <p:nvSpPr>
          <p:cNvPr id="11" name="Rectangle 10"/>
          <p:cNvSpPr>
            <a:spLocks noChangeArrowheads="1"/>
          </p:cNvSpPr>
          <p:nvPr/>
        </p:nvSpPr>
        <p:spPr bwMode="auto">
          <a:xfrm>
            <a:off x="391885" y="4834145"/>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a:solidFill>
                  <a:srgbClr val="000000"/>
                </a:solidFill>
                <a:latin typeface="Arial"/>
              </a:rPr>
              <a:t>y</a:t>
            </a:r>
            <a:r>
              <a:rPr lang="en-US" sz="3200" b="1" dirty="0" smtClean="0">
                <a:solidFill>
                  <a:srgbClr val="000000"/>
                </a:solidFill>
                <a:latin typeface="Arial"/>
              </a:rPr>
              <a:t>ou can see signs of this in the news. . . </a:t>
            </a:r>
          </a:p>
        </p:txBody>
      </p:sp>
    </p:spTree>
    <p:extLst>
      <p:ext uri="{BB962C8B-B14F-4D97-AF65-F5344CB8AC3E}">
        <p14:creationId xmlns:p14="http://schemas.microsoft.com/office/powerpoint/2010/main" val="748826454"/>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1"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2"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4"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5"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6"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7"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2" name="Text Box 10"/>
          <p:cNvSpPr txBox="1">
            <a:spLocks noChangeArrowheads="1"/>
          </p:cNvSpPr>
          <p:nvPr/>
        </p:nvSpPr>
        <p:spPr bwMode="auto">
          <a:xfrm>
            <a:off x="2305968" y="6618082"/>
            <a:ext cx="4668266" cy="215444"/>
          </a:xfrm>
          <a:prstGeom prst="rect">
            <a:avLst/>
          </a:prstGeom>
          <a:noFill/>
          <a:ln w="9525">
            <a:noFill/>
            <a:miter lim="800000"/>
            <a:headEnd/>
            <a:tailEnd/>
          </a:ln>
        </p:spPr>
        <p:txBody>
          <a:bodyPr wrap="none">
            <a:spAutoFit/>
          </a:bodyPr>
          <a:lstStyle/>
          <a:p>
            <a:r>
              <a:rPr lang="en-US" sz="800" dirty="0">
                <a:solidFill>
                  <a:srgbClr val="000000"/>
                </a:solidFill>
                <a:latin typeface="Arial" pitchFamily="34" charset="0"/>
                <a:hlinkClick r:id="rId3"/>
              </a:rPr>
              <a:t>http://www.mprnews.org/story/2016/01/08/tribal-protesters-charged-for-gathering-fish-and-wild-rice</a:t>
            </a:r>
            <a:endParaRPr lang="en-US" sz="800" dirty="0">
              <a:solidFill>
                <a:srgbClr val="000000"/>
              </a:solidFill>
              <a:latin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421" y="311833"/>
            <a:ext cx="5943600" cy="6213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607589"/>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1" name="AutoShape 3"/>
          <p:cNvSpPr>
            <a:spLocks noChangeArrowheads="1"/>
          </p:cNvSpPr>
          <p:nvPr/>
        </p:nvSpPr>
        <p:spPr bwMode="auto">
          <a:xfrm>
            <a:off x="2533653" y="394358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2" name="AutoShape 4"/>
          <p:cNvSpPr>
            <a:spLocks noChangeArrowheads="1"/>
          </p:cNvSpPr>
          <p:nvPr/>
        </p:nvSpPr>
        <p:spPr bwMode="auto">
          <a:xfrm flipV="1">
            <a:off x="1847852" y="486750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4" name="AutoShape 6"/>
          <p:cNvSpPr>
            <a:spLocks noChangeArrowheads="1"/>
          </p:cNvSpPr>
          <p:nvPr/>
        </p:nvSpPr>
        <p:spPr bwMode="auto">
          <a:xfrm>
            <a:off x="2495550" y="46103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5" name="AutoShape 7"/>
          <p:cNvSpPr>
            <a:spLocks noChangeArrowheads="1"/>
          </p:cNvSpPr>
          <p:nvPr/>
        </p:nvSpPr>
        <p:spPr bwMode="auto">
          <a:xfrm>
            <a:off x="3181350" y="501038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6" name="AutoShape 8"/>
          <p:cNvSpPr>
            <a:spLocks noChangeArrowheads="1"/>
          </p:cNvSpPr>
          <p:nvPr/>
        </p:nvSpPr>
        <p:spPr bwMode="auto">
          <a:xfrm>
            <a:off x="3238501" y="52961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7" name="AutoShape 9"/>
          <p:cNvSpPr>
            <a:spLocks noChangeArrowheads="1"/>
          </p:cNvSpPr>
          <p:nvPr/>
        </p:nvSpPr>
        <p:spPr bwMode="auto">
          <a:xfrm>
            <a:off x="2724150" y="533423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8" name="Text Box 10"/>
          <p:cNvSpPr txBox="1">
            <a:spLocks noChangeArrowheads="1"/>
          </p:cNvSpPr>
          <p:nvPr/>
        </p:nvSpPr>
        <p:spPr bwMode="auto">
          <a:xfrm>
            <a:off x="1826986" y="6328010"/>
            <a:ext cx="5475730" cy="276999"/>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hlinkClick r:id="rId3"/>
              </a:rPr>
              <a:t>www.duluthnewstribune.com/articles/index.cfm?id=73293&amp;section=homepage</a:t>
            </a:r>
            <a:endParaRPr lang="en-US" sz="1200" dirty="0">
              <a:solidFill>
                <a:srgbClr val="000000"/>
              </a:solidFill>
              <a:latin typeface="Arial" pitchFamily="34" charset="0"/>
            </a:endParaRPr>
          </a:p>
        </p:txBody>
      </p:sp>
      <p:pic>
        <p:nvPicPr>
          <p:cNvPr id="43019" name="Picture 13"/>
          <p:cNvPicPr>
            <a:picLocks noChangeAspect="1" noChangeArrowheads="1"/>
          </p:cNvPicPr>
          <p:nvPr/>
        </p:nvPicPr>
        <p:blipFill>
          <a:blip r:embed="rId4" cstate="print"/>
          <a:srcRect/>
          <a:stretch>
            <a:fillRect/>
          </a:stretch>
        </p:blipFill>
        <p:spPr bwMode="auto">
          <a:xfrm>
            <a:off x="912356" y="355151"/>
            <a:ext cx="7315200" cy="5991148"/>
          </a:xfrm>
          <a:prstGeom prst="rect">
            <a:avLst/>
          </a:prstGeom>
          <a:noFill/>
          <a:ln w="9525">
            <a:noFill/>
            <a:miter lim="800000"/>
            <a:headEnd/>
            <a:tailEnd/>
          </a:ln>
        </p:spPr>
      </p:pic>
      <p:pic>
        <p:nvPicPr>
          <p:cNvPr id="43020" name="Picture 15"/>
          <p:cNvPicPr>
            <a:picLocks noChangeAspect="1" noChangeArrowheads="1"/>
          </p:cNvPicPr>
          <p:nvPr/>
        </p:nvPicPr>
        <p:blipFill>
          <a:blip r:embed="rId5" cstate="print"/>
          <a:srcRect/>
          <a:stretch>
            <a:fillRect/>
          </a:stretch>
        </p:blipFill>
        <p:spPr bwMode="auto">
          <a:xfrm>
            <a:off x="3323770" y="1090162"/>
            <a:ext cx="4884738" cy="4762500"/>
          </a:xfrm>
          <a:prstGeom prst="rect">
            <a:avLst/>
          </a:prstGeom>
          <a:noFill/>
          <a:ln w="9525">
            <a:noFill/>
            <a:miter lim="800000"/>
            <a:headEnd/>
            <a:tailEnd/>
          </a:ln>
        </p:spPr>
      </p:pic>
      <p:sp>
        <p:nvSpPr>
          <p:cNvPr id="12" name="Rectangle 11"/>
          <p:cNvSpPr>
            <a:spLocks noChangeArrowheads="1"/>
          </p:cNvSpPr>
          <p:nvPr/>
        </p:nvSpPr>
        <p:spPr bwMode="auto">
          <a:xfrm>
            <a:off x="304803" y="5617901"/>
            <a:ext cx="8505371"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a:solidFill>
                  <a:srgbClr val="000000"/>
                </a:solidFill>
                <a:latin typeface="Arial"/>
              </a:rPr>
              <a:t>y</a:t>
            </a:r>
            <a:r>
              <a:rPr lang="en-US" sz="3200" b="1" dirty="0" smtClean="0">
                <a:solidFill>
                  <a:srgbClr val="000000"/>
                </a:solidFill>
                <a:latin typeface="Arial"/>
              </a:rPr>
              <a:t>ou can see signs of this in education . . . </a:t>
            </a:r>
          </a:p>
        </p:txBody>
      </p:sp>
    </p:spTree>
    <p:extLst>
      <p:ext uri="{BB962C8B-B14F-4D97-AF65-F5344CB8AC3E}">
        <p14:creationId xmlns:p14="http://schemas.microsoft.com/office/powerpoint/2010/main" val="1958822509"/>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000000"/>
                </a:solidFill>
                <a:latin typeface="Arial" pitchFamily="34" charset="0"/>
              </a:rPr>
              <a:t>food</a:t>
            </a:r>
            <a:br>
              <a:rPr lang="en-US" sz="2800" b="1" dirty="0" smtClean="0">
                <a:solidFill>
                  <a:srgbClr val="000000"/>
                </a:solidFill>
                <a:latin typeface="Arial" pitchFamily="34" charset="0"/>
              </a:rPr>
            </a:br>
            <a:r>
              <a:rPr lang="en-US" sz="2800" b="1" dirty="0" smtClean="0">
                <a:solidFill>
                  <a:srgbClr val="000000"/>
                </a:solidFill>
                <a:latin typeface="Arial" pitchFamily="34" charset="0"/>
              </a:rPr>
              <a:t>clothing</a:t>
            </a:r>
            <a:endParaRPr lang="en-US" sz="2800" b="1" dirty="0">
              <a:solidFill>
                <a:srgbClr val="000000"/>
              </a:solidFill>
              <a:latin typeface="Arial" pitchFamily="34" charset="0"/>
            </a:endParaRPr>
          </a:p>
          <a:p>
            <a:pPr algn="ctr"/>
            <a:r>
              <a:rPr lang="en-US" sz="2800" b="1" dirty="0" smtClean="0">
                <a:solidFill>
                  <a:srgbClr val="000000"/>
                </a:solidFill>
                <a:latin typeface="Arial" pitchFamily="34" charset="0"/>
              </a:rPr>
              <a:t>religion</a:t>
            </a:r>
          </a:p>
          <a:p>
            <a:pPr algn="ctr"/>
            <a:r>
              <a:rPr lang="en-US" sz="2800" b="1" dirty="0" smtClean="0">
                <a:solidFill>
                  <a:srgbClr val="000000"/>
                </a:solidFill>
                <a:latin typeface="Arial" pitchFamily="34" charset="0"/>
              </a:rPr>
              <a:t>ritual</a:t>
            </a:r>
          </a:p>
          <a:p>
            <a:pPr algn="ctr"/>
            <a:r>
              <a:rPr lang="en-US" sz="2800" b="1" dirty="0" smtClean="0">
                <a:solidFill>
                  <a:srgbClr val="000000"/>
                </a:solidFill>
                <a:latin typeface="Arial" pitchFamily="34" charset="0"/>
              </a:rPr>
              <a:t>music, dance, and other arts</a:t>
            </a:r>
          </a:p>
          <a:p>
            <a:pPr algn="ctr"/>
            <a:r>
              <a:rPr lang="en-US" sz="2800" b="1" dirty="0" smtClean="0">
                <a:solidFill>
                  <a:srgbClr val="000000"/>
                </a:solidFill>
                <a:latin typeface="Arial" pitchFamily="34" charset="0"/>
              </a:rPr>
              <a:t>language</a:t>
            </a:r>
          </a:p>
          <a:p>
            <a:pPr algn="ctr"/>
            <a:r>
              <a:rPr lang="en-US" sz="2800" b="1" dirty="0" smtClean="0">
                <a:solidFill>
                  <a:srgbClr val="000000"/>
                </a:solidFill>
                <a:latin typeface="Arial" pitchFamily="34" charset="0"/>
              </a:rPr>
              <a:t>cultural symbols . . .</a:t>
            </a:r>
            <a:endParaRPr lang="en-US" sz="2800" b="1" dirty="0">
              <a:solidFill>
                <a:srgbClr val="000000"/>
              </a:solidFill>
              <a:latin typeface="Arial" pitchFamily="34" charset="0"/>
            </a:endParaRPr>
          </a:p>
        </p:txBody>
      </p:sp>
    </p:spTree>
    <p:extLst>
      <p:ext uri="{BB962C8B-B14F-4D97-AF65-F5344CB8AC3E}">
        <p14:creationId xmlns:p14="http://schemas.microsoft.com/office/powerpoint/2010/main" val="1993461535"/>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BADDE1"/>
                </a:solidFill>
                <a:latin typeface="Arial" pitchFamily="34" charset="0"/>
              </a:rPr>
              <a:t>local groups </a:t>
            </a:r>
            <a:r>
              <a:rPr lang="en-US" sz="2800" b="1" dirty="0" smtClean="0">
                <a:solidFill>
                  <a:srgbClr val="BADDE1"/>
                </a:solidFill>
                <a:latin typeface="Verdana" pitchFamily="34" charset="0"/>
              </a:rPr>
              <a:t>(</a:t>
            </a:r>
            <a:r>
              <a:rPr lang="en-US" sz="2800" b="1" dirty="0" err="1" smtClean="0">
                <a:solidFill>
                  <a:srgbClr val="BADDE1"/>
                </a:solidFill>
                <a:latin typeface="Verdana" pitchFamily="34" charset="0"/>
              </a:rPr>
              <a:t>microcultures</a:t>
            </a:r>
            <a:r>
              <a:rPr lang="en-US" sz="2800" b="1" dirty="0" smtClean="0">
                <a:solidFill>
                  <a:srgbClr val="BADDE1"/>
                </a:solidFill>
                <a:latin typeface="Verdana" pitchFamily="34" charset="0"/>
              </a:rPr>
              <a:t>)</a:t>
            </a:r>
            <a:r>
              <a:rPr lang="en-US" sz="2800" b="1" dirty="0" smtClean="0">
                <a:solidFill>
                  <a:srgbClr val="BADDE1"/>
                </a:solidFill>
                <a:latin typeface="Arial" pitchFamily="34" charset="0"/>
              </a:rPr>
              <a:t> </a:t>
            </a:r>
          </a:p>
          <a:p>
            <a:pPr algn="ctr"/>
            <a:r>
              <a:rPr lang="en-US" sz="2800" b="1" dirty="0" smtClean="0">
                <a:solidFill>
                  <a:srgbClr val="BADDE1"/>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000000"/>
                </a:solidFill>
                <a:latin typeface="Arial" pitchFamily="34" charset="0"/>
              </a:rPr>
              <a:t>food</a:t>
            </a:r>
            <a:br>
              <a:rPr lang="en-US" sz="2800" b="1" dirty="0" smtClean="0">
                <a:solidFill>
                  <a:srgbClr val="000000"/>
                </a:solidFill>
                <a:latin typeface="Arial" pitchFamily="34" charset="0"/>
              </a:rPr>
            </a:br>
            <a:r>
              <a:rPr lang="en-US" sz="2800" b="1" dirty="0" smtClean="0">
                <a:solidFill>
                  <a:srgbClr val="000000"/>
                </a:solidFill>
                <a:latin typeface="Arial" pitchFamily="34" charset="0"/>
              </a:rPr>
              <a:t>clothing</a:t>
            </a:r>
            <a:endParaRPr lang="en-US" sz="2800" b="1" dirty="0">
              <a:solidFill>
                <a:srgbClr val="000000"/>
              </a:solidFill>
              <a:latin typeface="Arial" pitchFamily="34" charset="0"/>
            </a:endParaRPr>
          </a:p>
          <a:p>
            <a:pPr algn="ctr"/>
            <a:r>
              <a:rPr lang="en-US" sz="2800" b="1" dirty="0" smtClean="0">
                <a:solidFill>
                  <a:srgbClr val="000000"/>
                </a:solidFill>
                <a:latin typeface="Arial" pitchFamily="34" charset="0"/>
              </a:rPr>
              <a:t>religion</a:t>
            </a:r>
          </a:p>
          <a:p>
            <a:pPr algn="ctr"/>
            <a:r>
              <a:rPr lang="en-US" sz="2800" b="1" dirty="0" smtClean="0">
                <a:solidFill>
                  <a:srgbClr val="000000"/>
                </a:solidFill>
                <a:latin typeface="Arial" pitchFamily="34" charset="0"/>
              </a:rPr>
              <a:t>ritual</a:t>
            </a:r>
          </a:p>
          <a:p>
            <a:pPr algn="ctr"/>
            <a:r>
              <a:rPr lang="en-US" sz="2800" b="1" dirty="0">
                <a:solidFill>
                  <a:srgbClr val="000000"/>
                </a:solidFill>
                <a:latin typeface="Arial" pitchFamily="34" charset="0"/>
              </a:rPr>
              <a:t>music, dance, and other arts</a:t>
            </a:r>
            <a:endParaRPr lang="en-US" sz="2800" b="1" dirty="0" smtClean="0">
              <a:solidFill>
                <a:srgbClr val="000000"/>
              </a:solidFill>
              <a:latin typeface="Arial" pitchFamily="34" charset="0"/>
            </a:endParaRPr>
          </a:p>
          <a:p>
            <a:pPr algn="ctr"/>
            <a:r>
              <a:rPr lang="en-US" sz="2800" b="1" dirty="0" smtClean="0">
                <a:solidFill>
                  <a:srgbClr val="000000"/>
                </a:solidFill>
                <a:latin typeface="Arial" pitchFamily="34" charset="0"/>
              </a:rPr>
              <a:t>language</a:t>
            </a:r>
          </a:p>
          <a:p>
            <a:pPr algn="ctr"/>
            <a:r>
              <a:rPr lang="en-US" sz="2800" b="1" dirty="0" smtClean="0">
                <a:solidFill>
                  <a:srgbClr val="000000"/>
                </a:solidFill>
                <a:latin typeface="Arial" pitchFamily="34" charset="0"/>
              </a:rPr>
              <a:t>cultural symbols . . .</a:t>
            </a:r>
            <a:endParaRPr lang="en-US" sz="2800" b="1" dirty="0">
              <a:solidFill>
                <a:srgbClr val="000000"/>
              </a:solidFill>
              <a:latin typeface="Arial" pitchFamily="34" charset="0"/>
            </a:endParaRPr>
          </a:p>
        </p:txBody>
      </p:sp>
      <p:sp>
        <p:nvSpPr>
          <p:cNvPr id="4" name="Rectangle 3"/>
          <p:cNvSpPr/>
          <p:nvPr/>
        </p:nvSpPr>
        <p:spPr>
          <a:xfrm rot="20270984">
            <a:off x="483103" y="3977799"/>
            <a:ext cx="8049641" cy="707886"/>
          </a:xfrm>
          <a:prstGeom prst="rect">
            <a:avLst/>
          </a:prstGeom>
          <a:noFill/>
        </p:spPr>
        <p:txBody>
          <a:bodyPr wrap="none" lIns="45720" rIns="45720">
            <a:spAutoFit/>
          </a:bodyPr>
          <a:lstStyle/>
          <a:p>
            <a:pPr algn="ctr"/>
            <a:r>
              <a:rPr lang="en-US" sz="4000" b="1" dirty="0" smtClean="0">
                <a:solidFill>
                  <a:srgbClr val="00B0F0"/>
                </a:solidFill>
                <a:latin typeface="Tahoma" pitchFamily="34" charset="0"/>
              </a:rPr>
              <a:t>and these can be combined . . .</a:t>
            </a:r>
            <a:endParaRPr lang="en-US" sz="2800" dirty="0" smtClean="0">
              <a:solidFill>
                <a:srgbClr val="00B0F0"/>
              </a:solidFill>
              <a:latin typeface="Tahoma" pitchFamily="34" charset="0"/>
            </a:endParaRPr>
          </a:p>
        </p:txBody>
      </p:sp>
    </p:spTree>
    <p:extLst>
      <p:ext uri="{BB962C8B-B14F-4D97-AF65-F5344CB8AC3E}">
        <p14:creationId xmlns:p14="http://schemas.microsoft.com/office/powerpoint/2010/main" val="2892413230"/>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 name="TextBox 3"/>
          <p:cNvSpPr txBox="1"/>
          <p:nvPr/>
        </p:nvSpPr>
        <p:spPr>
          <a:xfrm>
            <a:off x="943504" y="2162714"/>
            <a:ext cx="7257087" cy="4108817"/>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smtClean="0">
              <a:solidFill>
                <a:srgbClr val="000000"/>
              </a:solidFill>
              <a:latin typeface="Arial" pitchFamily="34" charset="0"/>
            </a:endParaRPr>
          </a:p>
          <a:p>
            <a:pPr algn="ctr">
              <a:lnSpc>
                <a:spcPct val="150000"/>
              </a:lnSpc>
            </a:pPr>
            <a:r>
              <a:rPr lang="en-US" sz="3200" b="1" dirty="0" smtClean="0">
                <a:solidFill>
                  <a:srgbClr val="000000"/>
                </a:solidFill>
                <a:latin typeface="Arial" pitchFamily="34" charset="0"/>
              </a:rPr>
              <a:t>. . . these elements are often </a:t>
            </a:r>
          </a:p>
          <a:p>
            <a:pPr algn="ctr">
              <a:lnSpc>
                <a:spcPct val="150000"/>
              </a:lnSpc>
            </a:pPr>
            <a:r>
              <a:rPr lang="en-US" sz="3200" b="1" dirty="0" smtClean="0">
                <a:solidFill>
                  <a:srgbClr val="000000"/>
                </a:solidFill>
                <a:latin typeface="Arial" pitchFamily="34" charset="0"/>
              </a:rPr>
              <a:t>key factors in one’s individual </a:t>
            </a:r>
          </a:p>
          <a:p>
            <a:pPr algn="ctr">
              <a:lnSpc>
                <a:spcPct val="150000"/>
              </a:lnSpc>
            </a:pPr>
            <a:r>
              <a:rPr lang="en-US" sz="3200" b="1" dirty="0" smtClean="0">
                <a:solidFill>
                  <a:srgbClr val="000000"/>
                </a:solidFill>
                <a:latin typeface="Arial" pitchFamily="34" charset="0"/>
              </a:rPr>
              <a:t>and in collective, </a:t>
            </a:r>
          </a:p>
          <a:p>
            <a:pPr algn="ctr">
              <a:lnSpc>
                <a:spcPct val="150000"/>
              </a:lnSpc>
            </a:pPr>
            <a:r>
              <a:rPr lang="en-US" sz="3200" b="1" dirty="0" smtClean="0">
                <a:solidFill>
                  <a:srgbClr val="000000"/>
                </a:solidFill>
                <a:latin typeface="Arial" pitchFamily="34" charset="0"/>
              </a:rPr>
              <a:t>even national, identities . . .</a:t>
            </a:r>
          </a:p>
          <a:p>
            <a:pPr algn="ctr">
              <a:lnSpc>
                <a:spcPct val="150000"/>
              </a:lnSpc>
            </a:pPr>
            <a:endParaRPr lang="en-US" b="1" dirty="0" smtClean="0">
              <a:solidFill>
                <a:srgbClr val="FFFFFF"/>
              </a:solidFill>
              <a:latin typeface="Arial" pitchFamily="34" charset="0"/>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1924960250"/>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show="0">
  <p:cSld>
    <p:bg>
      <p:bgPr>
        <a:solidFill>
          <a:srgbClr val="0070C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647261"/>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219138" name="Text Box 3"/>
          <p:cNvSpPr txBox="1">
            <a:spLocks noChangeArrowheads="1"/>
          </p:cNvSpPr>
          <p:nvPr/>
        </p:nvSpPr>
        <p:spPr bwMode="auto">
          <a:xfrm>
            <a:off x="1220790" y="6240920"/>
            <a:ext cx="6708055" cy="369332"/>
          </a:xfrm>
          <a:prstGeom prst="rect">
            <a:avLst/>
          </a:prstGeom>
          <a:noFill/>
          <a:ln w="9525">
            <a:noFill/>
            <a:miter lim="800000"/>
            <a:headEnd/>
            <a:tailEnd/>
          </a:ln>
        </p:spPr>
        <p:txBody>
          <a:bodyPr wrap="none">
            <a:spAutoFit/>
          </a:bodyPr>
          <a:lstStyle/>
          <a:p>
            <a:pPr eaLnBrk="0" hangingPunct="0"/>
            <a:r>
              <a:rPr kumimoji="1" lang="en-US" dirty="0">
                <a:solidFill>
                  <a:srgbClr val="99CC00"/>
                </a:solidFill>
                <a:hlinkClick r:id="rId2"/>
              </a:rPr>
              <a:t>http://www.d.umn.edu/cla/faculty/troufs/Buffalo/Intro-Temp2.html</a:t>
            </a:r>
            <a:endParaRPr kumimoji="1" lang="en-US" dirty="0">
              <a:solidFill>
                <a:srgbClr val="99CC00"/>
              </a:solidFill>
            </a:endParaRPr>
          </a:p>
        </p:txBody>
      </p:sp>
      <p:pic>
        <p:nvPicPr>
          <p:cNvPr id="219139" name="Picture 5"/>
          <p:cNvPicPr>
            <a:picLocks noChangeAspect="1" noChangeArrowheads="1"/>
          </p:cNvPicPr>
          <p:nvPr/>
        </p:nvPicPr>
        <p:blipFill>
          <a:blip r:embed="rId3" cstate="print"/>
          <a:srcRect/>
          <a:stretch>
            <a:fillRect/>
          </a:stretch>
        </p:blipFill>
        <p:spPr bwMode="auto">
          <a:xfrm>
            <a:off x="915988" y="540736"/>
            <a:ext cx="7313612" cy="5484813"/>
          </a:xfrm>
          <a:prstGeom prst="rect">
            <a:avLst/>
          </a:prstGeom>
          <a:noFill/>
          <a:ln w="9525">
            <a:noFill/>
            <a:miter lim="800000"/>
            <a:headEnd/>
            <a:tailEnd/>
          </a:ln>
        </p:spPr>
      </p:pic>
      <p:sp>
        <p:nvSpPr>
          <p:cNvPr id="219140" name="Text Box 6"/>
          <p:cNvSpPr txBox="1">
            <a:spLocks noChangeArrowheads="1"/>
          </p:cNvSpPr>
          <p:nvPr/>
        </p:nvSpPr>
        <p:spPr bwMode="auto">
          <a:xfrm>
            <a:off x="990643" y="4591126"/>
            <a:ext cx="1563441" cy="1015663"/>
          </a:xfrm>
          <a:prstGeom prst="rect">
            <a:avLst/>
          </a:prstGeom>
          <a:noFill/>
          <a:ln w="9525">
            <a:noFill/>
            <a:miter lim="800000"/>
            <a:headEnd/>
            <a:tailEnd/>
          </a:ln>
        </p:spPr>
        <p:txBody>
          <a:bodyPr wrap="none">
            <a:spAutoFit/>
          </a:bodyPr>
          <a:lstStyle/>
          <a:p>
            <a:r>
              <a:rPr lang="en-US" sz="2000">
                <a:solidFill>
                  <a:srgbClr val="000000"/>
                </a:solidFill>
              </a:rPr>
              <a:t>Paul Buffalo</a:t>
            </a:r>
          </a:p>
          <a:p>
            <a:r>
              <a:rPr lang="en-US" sz="2000">
                <a:solidFill>
                  <a:srgbClr val="000000"/>
                </a:solidFill>
              </a:rPr>
              <a:t>Meditating</a:t>
            </a:r>
          </a:p>
          <a:p>
            <a:r>
              <a:rPr lang="en-US" sz="2000">
                <a:solidFill>
                  <a:srgbClr val="000000"/>
                </a:solidFill>
              </a:rPr>
              <a:t>Medicine</a:t>
            </a: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7090"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17091"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17092"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17093"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17094"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17095"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17096"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17097"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17098" name="Picture 2"/>
          <p:cNvPicPr>
            <a:picLocks noChangeAspect="1" noChangeArrowheads="1"/>
          </p:cNvPicPr>
          <p:nvPr/>
        </p:nvPicPr>
        <p:blipFill>
          <a:blip r:embed="rId3" cstate="print"/>
          <a:srcRect/>
          <a:stretch>
            <a:fillRect/>
          </a:stretch>
        </p:blipFill>
        <p:spPr bwMode="auto">
          <a:xfrm>
            <a:off x="871538" y="1233488"/>
            <a:ext cx="7315200" cy="4572000"/>
          </a:xfrm>
          <a:prstGeom prst="rect">
            <a:avLst/>
          </a:prstGeom>
          <a:noFill/>
          <a:ln w="9525">
            <a:noFill/>
            <a:miter lim="800000"/>
            <a:headEnd/>
            <a:tailEnd/>
          </a:ln>
        </p:spPr>
      </p:pic>
      <p:sp>
        <p:nvSpPr>
          <p:cNvPr id="11" name="Rectangle 10"/>
          <p:cNvSpPr>
            <a:spLocks noChangeArrowheads="1"/>
          </p:cNvSpPr>
          <p:nvPr/>
        </p:nvSpPr>
        <p:spPr bwMode="auto">
          <a:xfrm>
            <a:off x="391885" y="5855374"/>
            <a:ext cx="8316686" cy="769441"/>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000" b="1" dirty="0" smtClean="0">
                <a:solidFill>
                  <a:srgbClr val="000000"/>
                </a:solidFill>
                <a:latin typeface="Arial"/>
              </a:rPr>
              <a:t>Week 12 . . .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1104699" y="600794"/>
            <a:ext cx="6908800" cy="830997"/>
          </a:xfrm>
          <a:prstGeom prst="rect">
            <a:avLst/>
          </a:prstGeom>
          <a:noFill/>
          <a:ln w="28575">
            <a:noFill/>
            <a:miter lim="800000"/>
            <a:headEnd/>
            <a:tailEnd/>
          </a:ln>
        </p:spPr>
        <p:txBody>
          <a:bodyPr wrap="square" anchor="ctr">
            <a:spAutoFit/>
          </a:bodyPr>
          <a:lstStyle/>
          <a:p>
            <a:pPr algn="ctr" eaLnBrk="0" hangingPunct="0"/>
            <a:r>
              <a:rPr kumimoji="1" lang="en-US" sz="2400" b="1" dirty="0" smtClean="0">
                <a:solidFill>
                  <a:srgbClr val="FFFFFF"/>
                </a:solidFill>
              </a:rPr>
              <a:t>You’ve seen these listed in the </a:t>
            </a:r>
            <a:br>
              <a:rPr kumimoji="1" lang="en-US" sz="2400" b="1" dirty="0" smtClean="0">
                <a:solidFill>
                  <a:srgbClr val="FFFFFF"/>
                </a:solidFill>
              </a:rPr>
            </a:br>
            <a:r>
              <a:rPr kumimoji="1" lang="en-US" sz="2400" b="1" dirty="0" smtClean="0">
                <a:solidFill>
                  <a:srgbClr val="FFFFFF"/>
                </a:solidFill>
              </a:rPr>
              <a:t>Week 1 “Topics” . . . </a:t>
            </a:r>
            <a:endParaRPr kumimoji="1" lang="en-US" sz="2400" b="1" dirty="0">
              <a:solidFill>
                <a:srgbClr val="FFFFFF"/>
              </a:solidFill>
            </a:endParaRPr>
          </a:p>
        </p:txBody>
      </p:sp>
      <p:pic>
        <p:nvPicPr>
          <p:cNvPr id="1029" name="Picture 5"/>
          <p:cNvPicPr>
            <a:picLocks noChangeAspect="1" noChangeArrowheads="1"/>
          </p:cNvPicPr>
          <p:nvPr/>
        </p:nvPicPr>
        <p:blipFill>
          <a:blip r:embed="rId3" cstate="print"/>
          <a:srcRect/>
          <a:stretch>
            <a:fillRect/>
          </a:stretch>
        </p:blipFill>
        <p:spPr bwMode="auto">
          <a:xfrm>
            <a:off x="449936" y="1480447"/>
            <a:ext cx="8229600" cy="5143500"/>
          </a:xfrm>
          <a:prstGeom prst="rect">
            <a:avLst/>
          </a:prstGeom>
          <a:noFill/>
          <a:ln w="9525">
            <a:noFill/>
            <a:miter lim="800000"/>
            <a:headEnd/>
            <a:tailEnd/>
          </a:ln>
        </p:spPr>
      </p:pic>
      <p:sp>
        <p:nvSpPr>
          <p:cNvPr id="9" name="Rectangle 8"/>
          <p:cNvSpPr/>
          <p:nvPr/>
        </p:nvSpPr>
        <p:spPr bwMode="auto">
          <a:xfrm>
            <a:off x="2332256" y="1958526"/>
            <a:ext cx="4445916" cy="2192560"/>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i="1" smtClean="0">
              <a:solidFill>
                <a:srgbClr val="FF0000"/>
              </a:solidFill>
            </a:endParaRPr>
          </a:p>
        </p:txBody>
      </p:sp>
    </p:spTree>
    <p:extLst>
      <p:ext uri="{BB962C8B-B14F-4D97-AF65-F5344CB8AC3E}">
        <p14:creationId xmlns:p14="http://schemas.microsoft.com/office/powerpoint/2010/main" val="411018683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4562" name="AutoShape 2"/>
          <p:cNvSpPr>
            <a:spLocks noChangeArrowheads="1"/>
          </p:cNvSpPr>
          <p:nvPr/>
        </p:nvSpPr>
        <p:spPr bwMode="auto">
          <a:xfrm>
            <a:off x="2914653" y="461006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3" name="AutoShape 3"/>
          <p:cNvSpPr>
            <a:spLocks noChangeArrowheads="1"/>
          </p:cNvSpPr>
          <p:nvPr/>
        </p:nvSpPr>
        <p:spPr bwMode="auto">
          <a:xfrm>
            <a:off x="2533653" y="394343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194564" name="AutoShape 4"/>
          <p:cNvSpPr>
            <a:spLocks noChangeArrowheads="1"/>
          </p:cNvSpPr>
          <p:nvPr/>
        </p:nvSpPr>
        <p:spPr bwMode="auto">
          <a:xfrm flipV="1">
            <a:off x="1847852" y="486736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19456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194566" name="AutoShape 6"/>
          <p:cNvSpPr>
            <a:spLocks noChangeArrowheads="1"/>
          </p:cNvSpPr>
          <p:nvPr/>
        </p:nvSpPr>
        <p:spPr bwMode="auto">
          <a:xfrm>
            <a:off x="2495550" y="461006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7" name="AutoShape 7"/>
          <p:cNvSpPr>
            <a:spLocks noChangeArrowheads="1"/>
          </p:cNvSpPr>
          <p:nvPr/>
        </p:nvSpPr>
        <p:spPr bwMode="auto">
          <a:xfrm>
            <a:off x="3181350" y="501011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8" name="AutoShape 8"/>
          <p:cNvSpPr>
            <a:spLocks noChangeArrowheads="1"/>
          </p:cNvSpPr>
          <p:nvPr/>
        </p:nvSpPr>
        <p:spPr bwMode="auto">
          <a:xfrm>
            <a:off x="3238501" y="529586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9" name="AutoShape 9"/>
          <p:cNvSpPr>
            <a:spLocks noChangeArrowheads="1"/>
          </p:cNvSpPr>
          <p:nvPr/>
        </p:nvSpPr>
        <p:spPr bwMode="auto">
          <a:xfrm>
            <a:off x="2724150" y="533396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194570" name="Picture 2"/>
          <p:cNvPicPr>
            <a:picLocks noChangeAspect="1" noChangeArrowheads="1"/>
          </p:cNvPicPr>
          <p:nvPr/>
        </p:nvPicPr>
        <p:blipFill>
          <a:blip r:embed="rId3" cstate="print"/>
          <a:srcRect/>
          <a:stretch>
            <a:fillRect/>
          </a:stretch>
        </p:blipFill>
        <p:spPr bwMode="auto">
          <a:xfrm>
            <a:off x="914400" y="1233488"/>
            <a:ext cx="7315200"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2210"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2211"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22212"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22213"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22214"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2215"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2216"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2217"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87" y="773792"/>
            <a:ext cx="824933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8" y="2116150"/>
            <a:ext cx="7769225" cy="2252924"/>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BBE0E3">
                    <a:lumMod val="90000"/>
                  </a:srgbClr>
                </a:solidFill>
                <a:latin typeface="Verdana" pitchFamily="34" charset="0"/>
              </a:rPr>
              <a:t>microcultures</a:t>
            </a:r>
            <a:r>
              <a:rPr lang="en-US" sz="2800" b="1" kern="0" dirty="0">
                <a:solidFill>
                  <a:srgbClr val="BBE0E3">
                    <a:lumMod val="90000"/>
                  </a:srgbClr>
                </a:solidFill>
                <a:latin typeface="Verdana" pitchFamily="34" charset="0"/>
              </a:rPr>
              <a:t> can include ethnic groups </a:t>
            </a:r>
            <a:r>
              <a:rPr lang="en-US" sz="2800" b="1" i="1" kern="0" dirty="0">
                <a:solidFill>
                  <a:srgbClr val="BBE0E3">
                    <a:lumMod val="90000"/>
                  </a:srgbClr>
                </a:solidFill>
                <a:latin typeface="Verdana" pitchFamily="34" charset="0"/>
              </a:rPr>
              <a:t>within</a:t>
            </a:r>
            <a:r>
              <a:rPr lang="en-US" sz="2800" b="1" kern="0" dirty="0">
                <a:solidFill>
                  <a:srgbClr val="BBE0E3">
                    <a:lumMod val="90000"/>
                  </a:srgbClr>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3200" b="1" kern="0" dirty="0">
                <a:solidFill>
                  <a:srgbClr val="000000"/>
                </a:solidFill>
                <a:latin typeface="Verdana" pitchFamily="34" charset="0"/>
              </a:rPr>
              <a:t> e.g., </a:t>
            </a:r>
            <a:r>
              <a:rPr lang="en-US" sz="3200" b="1" kern="0" dirty="0" smtClean="0">
                <a:solidFill>
                  <a:srgbClr val="000000"/>
                </a:solidFill>
                <a:latin typeface="Verdana" pitchFamily="34" charset="0"/>
              </a:rPr>
              <a:t>“Black Indians” of New Orleans</a:t>
            </a:r>
            <a:endParaRPr lang="en-US" sz="3200" b="1" kern="0" dirty="0">
              <a:solidFill>
                <a:srgbClr val="DAEDEF">
                  <a:lumMod val="90000"/>
                </a:srgbClr>
              </a:solidFill>
              <a:latin typeface="Verdana" pitchFamily="34" charset="0"/>
            </a:endParaRPr>
          </a:p>
        </p:txBody>
      </p:sp>
    </p:spTree>
    <p:extLst>
      <p:ext uri="{BB962C8B-B14F-4D97-AF65-F5344CB8AC3E}">
        <p14:creationId xmlns:p14="http://schemas.microsoft.com/office/powerpoint/2010/main" val="1088616907"/>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8354"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8355"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28356"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28357"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28358"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8359"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8360"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8361"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28362" name="Picture 2"/>
          <p:cNvPicPr>
            <a:picLocks noChangeAspect="1" noChangeArrowheads="1"/>
          </p:cNvPicPr>
          <p:nvPr/>
        </p:nvPicPr>
        <p:blipFill>
          <a:blip r:embed="rId3" cstate="print"/>
          <a:srcRect/>
          <a:stretch>
            <a:fillRect/>
          </a:stretch>
        </p:blipFill>
        <p:spPr bwMode="auto">
          <a:xfrm>
            <a:off x="682403" y="1147085"/>
            <a:ext cx="7772400" cy="4857750"/>
          </a:xfrm>
          <a:prstGeom prst="rect">
            <a:avLst/>
          </a:prstGeom>
          <a:noFill/>
          <a:ln w="9525">
            <a:noFill/>
            <a:miter lim="800000"/>
            <a:headEnd/>
            <a:tailEnd/>
          </a:ln>
        </p:spPr>
      </p:pic>
      <p:sp>
        <p:nvSpPr>
          <p:cNvPr id="11" name="Rectangle 10"/>
          <p:cNvSpPr>
            <a:spLocks noChangeArrowheads="1"/>
          </p:cNvSpPr>
          <p:nvPr/>
        </p:nvSpPr>
        <p:spPr bwMode="auto">
          <a:xfrm>
            <a:off x="391885" y="5532507"/>
            <a:ext cx="8316686" cy="89255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800" b="1" dirty="0" smtClean="0">
                <a:solidFill>
                  <a:srgbClr val="000000"/>
                </a:solidFill>
                <a:latin typeface="Arial"/>
              </a:rPr>
              <a:t>We’ll meet the Black Indians in Week 5 . . . </a:t>
            </a:r>
          </a:p>
        </p:txBody>
      </p:sp>
    </p:spTree>
    <p:extLst>
      <p:ext uri="{BB962C8B-B14F-4D97-AF65-F5344CB8AC3E}">
        <p14:creationId xmlns:p14="http://schemas.microsoft.com/office/powerpoint/2010/main" val="1254865521"/>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3"/>
          <p:cNvSpPr>
            <a:spLocks noGrp="1" noChangeArrowheads="1"/>
          </p:cNvSpPr>
          <p:nvPr>
            <p:ph type="subTitle" idx="4294967295"/>
          </p:nvPr>
        </p:nvSpPr>
        <p:spPr>
          <a:xfrm>
            <a:off x="885863" y="1495463"/>
            <a:ext cx="7358063" cy="2665345"/>
          </a:xfrm>
        </p:spPr>
        <p:txBody>
          <a:bodyPr>
            <a:spAutoFit/>
          </a:bodyPr>
          <a:lstStyle/>
          <a:p>
            <a:pPr eaLnBrk="1" hangingPunct="1">
              <a:lnSpc>
                <a:spcPct val="80000"/>
              </a:lnSpc>
              <a:tabLst>
                <a:tab pos="0" algn="l"/>
              </a:tabLst>
              <a:defRPr/>
            </a:pPr>
            <a:r>
              <a:rPr lang="en-US" b="1" i="1" dirty="0" err="1" smtClean="0">
                <a:solidFill>
                  <a:schemeClr val="accent5">
                    <a:lumMod val="90000"/>
                  </a:schemeClr>
                </a:solidFill>
              </a:rPr>
              <a:t>Microculture</a:t>
            </a:r>
            <a:endParaRPr lang="en-US" b="1" i="1" dirty="0" smtClean="0">
              <a:solidFill>
                <a:schemeClr val="accent5">
                  <a:lumMod val="90000"/>
                </a:schemeClr>
              </a:solidFill>
            </a:endParaRPr>
          </a:p>
          <a:p>
            <a:pPr eaLnBrk="1" hangingPunct="1">
              <a:lnSpc>
                <a:spcPct val="30000"/>
              </a:lnSpc>
              <a:tabLst>
                <a:tab pos="0" algn="l"/>
              </a:tabLst>
              <a:defRPr/>
            </a:pPr>
            <a:endParaRPr lang="en-US" b="1" i="1" dirty="0" smtClean="0">
              <a:solidFill>
                <a:schemeClr val="accent2"/>
              </a:solidFill>
            </a:endParaRPr>
          </a:p>
          <a:p>
            <a:pPr lvl="1" eaLnBrk="1" hangingPunct="1">
              <a:lnSpc>
                <a:spcPct val="80000"/>
              </a:lnSpc>
              <a:tabLst>
                <a:tab pos="0" algn="l"/>
              </a:tabLst>
              <a:defRPr/>
            </a:pPr>
            <a:r>
              <a:rPr lang="en-US" sz="2400" b="1" dirty="0" smtClean="0">
                <a:solidFill>
                  <a:schemeClr val="accent5">
                    <a:lumMod val="90000"/>
                  </a:schemeClr>
                </a:solidFill>
              </a:rPr>
              <a:t>a distinct pattern of learned and shared behavior and thinking found within larger cultures such as ethnic groups in localized regions</a:t>
            </a:r>
          </a:p>
          <a:p>
            <a:pPr lvl="1" eaLnBrk="1" hangingPunct="1">
              <a:lnSpc>
                <a:spcPct val="80000"/>
              </a:lnSpc>
              <a:tabLst>
                <a:tab pos="0" algn="l"/>
              </a:tabLst>
              <a:defRPr/>
            </a:pPr>
            <a:endParaRPr lang="en-US" sz="2400" b="1" dirty="0" smtClean="0">
              <a:solidFill>
                <a:schemeClr val="accent5">
                  <a:lumMod val="90000"/>
                </a:schemeClr>
              </a:solidFill>
            </a:endParaRPr>
          </a:p>
          <a:p>
            <a:pPr lvl="1" eaLnBrk="1" hangingPunct="1">
              <a:lnSpc>
                <a:spcPct val="80000"/>
              </a:lnSpc>
              <a:tabLst>
                <a:tab pos="0" algn="l"/>
              </a:tabLst>
              <a:defRPr/>
            </a:pPr>
            <a:r>
              <a:rPr lang="en-US" sz="2000" b="1" dirty="0" smtClean="0">
                <a:solidFill>
                  <a:schemeClr val="accent5">
                    <a:lumMod val="90000"/>
                  </a:schemeClr>
                </a:solidFill>
              </a:rPr>
              <a:t>local cultures</a:t>
            </a:r>
          </a:p>
        </p:txBody>
      </p:sp>
      <p:sp>
        <p:nvSpPr>
          <p:cNvPr id="232450" name="Rectangle 2"/>
          <p:cNvSpPr txBox="1">
            <a:spLocks noChangeArrowheads="1"/>
          </p:cNvSpPr>
          <p:nvPr/>
        </p:nvSpPr>
        <p:spPr bwMode="auto">
          <a:xfrm>
            <a:off x="457200" y="420688"/>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232451" name="Rectangle 3"/>
          <p:cNvSpPr txBox="1">
            <a:spLocks noChangeArrowheads="1"/>
          </p:cNvSpPr>
          <p:nvPr/>
        </p:nvSpPr>
        <p:spPr bwMode="auto">
          <a:xfrm>
            <a:off x="877888" y="4346650"/>
            <a:ext cx="7359650" cy="1988237"/>
          </a:xfrm>
          <a:prstGeom prst="rect">
            <a:avLst/>
          </a:prstGeom>
          <a:noFill/>
          <a:ln w="9525">
            <a:noFill/>
            <a:miter lim="800000"/>
            <a:headEnd/>
            <a:tailEnd/>
          </a:ln>
        </p:spPr>
        <p:txBody>
          <a:bodyPr>
            <a:spAutoFit/>
          </a:bodyPr>
          <a:lstStyle/>
          <a:p>
            <a:pPr marL="342900" indent="-342900">
              <a:lnSpc>
                <a:spcPct val="80000"/>
              </a:lnSpc>
              <a:spcBef>
                <a:spcPct val="20000"/>
              </a:spcBef>
              <a:buFontTx/>
              <a:buChar char="•"/>
              <a:tabLst>
                <a:tab pos="0" algn="l"/>
              </a:tabLst>
            </a:pPr>
            <a:r>
              <a:rPr lang="en-US" sz="3200" b="1" i="1">
                <a:solidFill>
                  <a:srgbClr val="FF1B36"/>
                </a:solidFill>
              </a:rPr>
              <a:t>Macroculture</a:t>
            </a:r>
          </a:p>
          <a:p>
            <a:pPr marL="342900" indent="-342900">
              <a:lnSpc>
                <a:spcPct val="30000"/>
              </a:lnSpc>
              <a:spcBef>
                <a:spcPct val="20000"/>
              </a:spcBef>
              <a:buFontTx/>
              <a:buChar char="•"/>
              <a:tabLst>
                <a:tab pos="0" algn="l"/>
              </a:tabLst>
            </a:pPr>
            <a:endParaRPr lang="en-US" sz="3200" b="1" i="1">
              <a:solidFill>
                <a:srgbClr val="333399"/>
              </a:solidFill>
            </a:endParaRPr>
          </a:p>
          <a:p>
            <a:pPr marL="742950" lvl="1" indent="-285750" eaLnBrk="0" hangingPunct="0">
              <a:lnSpc>
                <a:spcPct val="80000"/>
              </a:lnSpc>
              <a:spcBef>
                <a:spcPct val="20000"/>
              </a:spcBef>
              <a:buClr>
                <a:srgbClr val="009999"/>
              </a:buClr>
              <a:buSzPct val="55000"/>
              <a:buFont typeface="Wingdings" pitchFamily="2" charset="2"/>
              <a:buChar char="n"/>
              <a:tabLst>
                <a:tab pos="0" algn="l"/>
              </a:tabLst>
            </a:pPr>
            <a:r>
              <a:rPr lang="en-US" sz="2400" b="1">
                <a:solidFill>
                  <a:srgbClr val="000000"/>
                </a:solidFill>
              </a:rPr>
              <a:t>a distinct pattern of learned and shared behavior and thinking that crosses local boundaries, such as transnational culture and global culture</a:t>
            </a:r>
            <a:endParaRPr lang="en-US" sz="2400" b="1">
              <a:solidFill>
                <a:srgbClr val="333399"/>
              </a:solidFill>
            </a:endParaRP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4497"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234498" name="Rectangle 6"/>
          <p:cNvSpPr>
            <a:spLocks noChangeArrowheads="1"/>
          </p:cNvSpPr>
          <p:nvPr/>
        </p:nvSpPr>
        <p:spPr bwMode="auto">
          <a:xfrm>
            <a:off x="5624551" y="5602288"/>
            <a:ext cx="2706687" cy="831850"/>
          </a:xfrm>
          <a:prstGeom prst="rect">
            <a:avLst/>
          </a:prstGeom>
          <a:noFill/>
          <a:ln w="9525">
            <a:noFill/>
            <a:miter lim="800000"/>
            <a:headEnd/>
            <a:tailEnd/>
          </a:ln>
        </p:spPr>
        <p:txBody>
          <a:bodyPr>
            <a:spAutoFit/>
          </a:bodyPr>
          <a:lstStyle/>
          <a:p>
            <a:pPr algn="ctr"/>
            <a:r>
              <a:rPr lang="en-US" sz="1200" b="1">
                <a:solidFill>
                  <a:srgbClr val="000000"/>
                </a:solidFill>
              </a:rPr>
              <a:t>Ruth Fulton Benedict</a:t>
            </a:r>
            <a:r>
              <a:rPr lang="en-US" sz="1200">
                <a:solidFill>
                  <a:srgbClr val="000000"/>
                </a:solidFill>
              </a:rPr>
              <a:t> </a:t>
            </a:r>
          </a:p>
          <a:p>
            <a:pPr algn="ctr"/>
            <a:r>
              <a:rPr lang="en-US" sz="1200">
                <a:solidFill>
                  <a:srgbClr val="000000"/>
                </a:solidFill>
              </a:rPr>
              <a:t>1887-1948</a:t>
            </a:r>
          </a:p>
          <a:p>
            <a:pPr algn="ctr"/>
            <a:r>
              <a:rPr lang="en-US" sz="1200" i="1">
                <a:solidFill>
                  <a:srgbClr val="000000"/>
                </a:solidFill>
              </a:rPr>
              <a:t>Patterns of Culture</a:t>
            </a:r>
          </a:p>
          <a:p>
            <a:pPr algn="ctr"/>
            <a:r>
              <a:rPr lang="en-US" sz="1200">
                <a:solidFill>
                  <a:srgbClr val="000000"/>
                </a:solidFill>
              </a:rPr>
              <a:t>1934</a:t>
            </a:r>
          </a:p>
        </p:txBody>
      </p:sp>
      <p:pic>
        <p:nvPicPr>
          <p:cNvPr id="234499" name="Picture 2"/>
          <p:cNvPicPr>
            <a:picLocks noChangeAspect="1" noChangeArrowheads="1"/>
          </p:cNvPicPr>
          <p:nvPr/>
        </p:nvPicPr>
        <p:blipFill>
          <a:blip r:embed="rId3" cstate="print"/>
          <a:srcRect/>
          <a:stretch>
            <a:fillRect/>
          </a:stretch>
        </p:blipFill>
        <p:spPr bwMode="auto">
          <a:xfrm>
            <a:off x="1230313" y="687388"/>
            <a:ext cx="36576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76834"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376835" name="Rectangle 6"/>
          <p:cNvSpPr>
            <a:spLocks noChangeArrowheads="1"/>
          </p:cNvSpPr>
          <p:nvPr/>
        </p:nvSpPr>
        <p:spPr bwMode="auto">
          <a:xfrm>
            <a:off x="5624551" y="5602288"/>
            <a:ext cx="2706687" cy="831850"/>
          </a:xfrm>
          <a:prstGeom prst="rect">
            <a:avLst/>
          </a:prstGeom>
          <a:noFill/>
          <a:ln w="9525">
            <a:noFill/>
            <a:miter lim="800000"/>
            <a:headEnd/>
            <a:tailEnd/>
          </a:ln>
        </p:spPr>
        <p:txBody>
          <a:bodyPr>
            <a:spAutoFit/>
          </a:bodyPr>
          <a:lstStyle/>
          <a:p>
            <a:pPr algn="ctr"/>
            <a:r>
              <a:rPr lang="en-US" sz="1200" b="1">
                <a:solidFill>
                  <a:srgbClr val="FFFFFF"/>
                </a:solidFill>
              </a:rPr>
              <a:t>Ruth Fulton Benedict</a:t>
            </a:r>
            <a:r>
              <a:rPr lang="en-US" sz="1200">
                <a:solidFill>
                  <a:srgbClr val="FFFFFF"/>
                </a:solidFill>
              </a:rPr>
              <a:t> </a:t>
            </a:r>
          </a:p>
          <a:p>
            <a:pPr algn="ctr"/>
            <a:r>
              <a:rPr lang="en-US" sz="1200">
                <a:solidFill>
                  <a:srgbClr val="FFFFFF"/>
                </a:solidFill>
              </a:rPr>
              <a:t>1887-1948</a:t>
            </a:r>
          </a:p>
          <a:p>
            <a:pPr algn="ctr"/>
            <a:r>
              <a:rPr lang="en-US" sz="1200" i="1">
                <a:solidFill>
                  <a:srgbClr val="FFFFFF"/>
                </a:solidFill>
              </a:rPr>
              <a:t>Patterns of Culture</a:t>
            </a:r>
          </a:p>
          <a:p>
            <a:pPr algn="ctr"/>
            <a:r>
              <a:rPr lang="en-US" sz="1200">
                <a:solidFill>
                  <a:srgbClr val="FFFFFF"/>
                </a:solidFill>
              </a:rPr>
              <a:t>1934</a:t>
            </a:r>
          </a:p>
        </p:txBody>
      </p:sp>
      <p:pic>
        <p:nvPicPr>
          <p:cNvPr id="376836" name="Picture 2"/>
          <p:cNvPicPr>
            <a:picLocks noChangeAspect="1" noChangeArrowheads="1"/>
          </p:cNvPicPr>
          <p:nvPr/>
        </p:nvPicPr>
        <p:blipFill>
          <a:blip r:embed="rId3" cstate="print"/>
          <a:srcRect/>
          <a:stretch>
            <a:fillRect/>
          </a:stretch>
        </p:blipFill>
        <p:spPr bwMode="auto">
          <a:xfrm>
            <a:off x="1658942" y="1176345"/>
            <a:ext cx="3246437" cy="4878387"/>
          </a:xfrm>
          <a:prstGeom prst="rect">
            <a:avLst/>
          </a:prstGeom>
          <a:noFill/>
          <a:ln w="9525">
            <a:noFill/>
            <a:miter lim="800000"/>
            <a:headEnd/>
            <a:tailEnd/>
          </a:ln>
        </p:spPr>
      </p:pic>
      <p:sp>
        <p:nvSpPr>
          <p:cNvPr id="6" name="TextBox 5"/>
          <p:cNvSpPr txBox="1">
            <a:spLocks noChangeArrowheads="1"/>
          </p:cNvSpPr>
          <p:nvPr/>
        </p:nvSpPr>
        <p:spPr bwMode="auto">
          <a:xfrm>
            <a:off x="1408151" y="3773532"/>
            <a:ext cx="5762625" cy="2431435"/>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smtClean="0">
                <a:solidFill>
                  <a:srgbClr val="000000"/>
                </a:solidFill>
              </a:rPr>
              <a:t>“</a:t>
            </a:r>
            <a:r>
              <a:rPr lang="en-US" sz="3200" b="1" dirty="0">
                <a:solidFill>
                  <a:srgbClr val="000000"/>
                </a:solidFill>
              </a:rPr>
              <a:t>national character studies</a:t>
            </a:r>
            <a:r>
              <a:rPr lang="en-US" sz="3200" b="1" dirty="0" smtClean="0">
                <a:solidFill>
                  <a:srgbClr val="000000"/>
                </a:solidFill>
              </a:rPr>
              <a:t>”</a:t>
            </a:r>
          </a:p>
          <a:p>
            <a:pPr algn="ctr"/>
            <a:endParaRPr lang="en-US" sz="3200" b="1" dirty="0" smtClean="0">
              <a:solidFill>
                <a:srgbClr val="000000"/>
              </a:solidFill>
            </a:endParaRPr>
          </a:p>
          <a:p>
            <a:pPr algn="ctr"/>
            <a:r>
              <a:rPr lang="en-US" sz="3200" b="1" dirty="0" smtClean="0">
                <a:solidFill>
                  <a:srgbClr val="000000"/>
                </a:solidFill>
              </a:rPr>
              <a:t>Japan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35522"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35523"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35524"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3552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35526"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35527"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35528"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35529"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666750" y="1143000"/>
            <a:ext cx="7772400" cy="4857750"/>
          </a:xfrm>
          <a:prstGeom prst="rect">
            <a:avLst/>
          </a:prstGeom>
          <a:noFill/>
          <a:ln w="9525">
            <a:noFill/>
            <a:miter lim="800000"/>
            <a:headEnd/>
            <a:tailEnd/>
          </a:ln>
        </p:spPr>
      </p:pic>
      <p:sp>
        <p:nvSpPr>
          <p:cNvPr id="11" name="Rectangle 10"/>
          <p:cNvSpPr>
            <a:spLocks noChangeArrowheads="1"/>
          </p:cNvSpPr>
          <p:nvPr/>
        </p:nvSpPr>
        <p:spPr bwMode="auto">
          <a:xfrm>
            <a:off x="391885" y="5532507"/>
            <a:ext cx="8316686" cy="89255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800" b="1" dirty="0" smtClean="0">
                <a:solidFill>
                  <a:srgbClr val="000000"/>
                </a:solidFill>
                <a:latin typeface="Arial"/>
              </a:rPr>
              <a:t>Week 1 . . . </a:t>
            </a:r>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35522"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35523"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35524"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3552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35526"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35527"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35528"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35529"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666750" y="1143000"/>
            <a:ext cx="7772400" cy="4857750"/>
          </a:xfrm>
          <a:prstGeom prst="rect">
            <a:avLst/>
          </a:prstGeom>
          <a:noFill/>
          <a:ln w="9525">
            <a:noFill/>
            <a:miter lim="800000"/>
            <a:headEnd/>
            <a:tailEnd/>
          </a:ln>
        </p:spPr>
      </p:pic>
      <p:sp>
        <p:nvSpPr>
          <p:cNvPr id="13" name="Rectangle 3"/>
          <p:cNvSpPr txBox="1">
            <a:spLocks noChangeArrowheads="1"/>
          </p:cNvSpPr>
          <p:nvPr/>
        </p:nvSpPr>
        <p:spPr bwMode="auto">
          <a:xfrm>
            <a:off x="1175886" y="3357563"/>
            <a:ext cx="6777938" cy="2332946"/>
          </a:xfrm>
          <a:prstGeom prst="rect">
            <a:avLst/>
          </a:prstGeom>
          <a:solidFill>
            <a:schemeClr val="bg1"/>
          </a:solidFill>
          <a:ln w="76200">
            <a:solidFill>
              <a:srgbClr val="FFC000"/>
            </a:solidFill>
            <a:miter lim="800000"/>
            <a:headEnd/>
            <a:tailEnd/>
          </a:ln>
        </p:spPr>
        <p:txBody>
          <a:bodyPr wrap="square">
            <a:spAutoFit/>
          </a:bodyPr>
          <a:lstStyle/>
          <a:p>
            <a:pPr marL="342900" indent="-342900" algn="ctr">
              <a:lnSpc>
                <a:spcPct val="80000"/>
              </a:lnSpc>
              <a:spcBef>
                <a:spcPct val="20000"/>
              </a:spcBef>
              <a:tabLst>
                <a:tab pos="0" algn="l"/>
              </a:tabLst>
              <a:defRPr/>
            </a:pPr>
            <a:endParaRPr lang="en-US" sz="3200" b="1" kern="0" dirty="0">
              <a:solidFill>
                <a:srgbClr val="000000"/>
              </a:solidFill>
              <a:latin typeface="Arial"/>
            </a:endParaRPr>
          </a:p>
          <a:p>
            <a:pPr marL="342900" indent="-342900" algn="ctr">
              <a:lnSpc>
                <a:spcPct val="80000"/>
              </a:lnSpc>
              <a:spcBef>
                <a:spcPct val="20000"/>
              </a:spcBef>
              <a:tabLst>
                <a:tab pos="0" algn="l"/>
              </a:tabLst>
              <a:defRPr/>
            </a:pPr>
            <a:r>
              <a:rPr lang="en-US" sz="3200" b="1" kern="0" dirty="0">
                <a:solidFill>
                  <a:srgbClr val="000000"/>
                </a:solidFill>
                <a:latin typeface="Arial"/>
              </a:rPr>
              <a:t>English</a:t>
            </a:r>
          </a:p>
          <a:p>
            <a:pPr marL="342900" indent="-342900" algn="ctr">
              <a:lnSpc>
                <a:spcPct val="80000"/>
              </a:lnSpc>
              <a:spcBef>
                <a:spcPct val="20000"/>
              </a:spcBef>
              <a:tabLst>
                <a:tab pos="0" algn="l"/>
              </a:tabLst>
              <a:defRPr/>
            </a:pPr>
            <a:endParaRPr lang="en-US" sz="3200" b="1" kern="0" dirty="0">
              <a:solidFill>
                <a:srgbClr val="000000"/>
              </a:solidFill>
              <a:latin typeface="Arial"/>
            </a:endParaRPr>
          </a:p>
          <a:p>
            <a:pPr marL="342900" indent="-342900" algn="ctr">
              <a:lnSpc>
                <a:spcPct val="80000"/>
              </a:lnSpc>
              <a:spcBef>
                <a:spcPct val="20000"/>
              </a:spcBef>
              <a:tabLst>
                <a:tab pos="0" algn="l"/>
              </a:tabLst>
              <a:defRPr/>
            </a:pPr>
            <a:r>
              <a:rPr lang="en-US" sz="2400" b="1" kern="0" dirty="0">
                <a:solidFill>
                  <a:srgbClr val="000000"/>
                </a:solidFill>
                <a:latin typeface="Arial"/>
              </a:rPr>
              <a:t>(or was it “British</a:t>
            </a:r>
            <a:r>
              <a:rPr lang="en-US" sz="2400" b="1" kern="0" dirty="0" smtClean="0">
                <a:solidFill>
                  <a:srgbClr val="000000"/>
                </a:solidFill>
                <a:latin typeface="Arial"/>
              </a:rPr>
              <a:t>” ?)</a:t>
            </a:r>
            <a:endParaRPr lang="en-US" sz="2400" b="1" kern="0" dirty="0">
              <a:solidFill>
                <a:srgbClr val="000000"/>
              </a:solidFill>
              <a:latin typeface="Arial"/>
            </a:endParaRPr>
          </a:p>
          <a:p>
            <a:pPr marL="342900" indent="-342900" algn="ctr">
              <a:lnSpc>
                <a:spcPct val="80000"/>
              </a:lnSpc>
              <a:spcBef>
                <a:spcPct val="20000"/>
              </a:spcBef>
              <a:tabLst>
                <a:tab pos="0" algn="l"/>
              </a:tabLst>
              <a:defRPr/>
            </a:pPr>
            <a:endParaRPr lang="en-US" sz="3200" b="1" kern="0" dirty="0">
              <a:solidFill>
                <a:srgbClr val="000000"/>
              </a:solidFill>
              <a:latin typeface="Arial"/>
            </a:endParaRPr>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1062038" y="2116138"/>
            <a:ext cx="7769225" cy="3052762"/>
          </a:xfrm>
        </p:spPr>
        <p:txBody>
          <a:bodyPr>
            <a:spAutoFit/>
          </a:bodyPr>
          <a:lstStyle/>
          <a:p>
            <a:pPr eaLnBrk="1" hangingPunct="1"/>
            <a:r>
              <a:rPr lang="en-US" sz="2800" b="1" dirty="0" err="1" smtClean="0">
                <a:solidFill>
                  <a:schemeClr val="accent1">
                    <a:lumMod val="90000"/>
                  </a:schemeClr>
                </a:solidFill>
                <a:latin typeface="Verdana" pitchFamily="34" charset="0"/>
              </a:rPr>
              <a:t>macrocultures</a:t>
            </a:r>
            <a:r>
              <a:rPr lang="en-US" sz="2800" b="1" dirty="0" smtClean="0">
                <a:solidFill>
                  <a:schemeClr val="accent1">
                    <a:lumMod val="90000"/>
                  </a:schemeClr>
                </a:solidFill>
                <a:latin typeface="Verdana" pitchFamily="34" charset="0"/>
              </a:rPr>
              <a:t> can include groups </a:t>
            </a:r>
            <a:r>
              <a:rPr lang="en-US" sz="2800" b="1" i="1" dirty="0" smtClean="0">
                <a:solidFill>
                  <a:schemeClr val="accent1">
                    <a:lumMod val="90000"/>
                  </a:schemeClr>
                </a:solidFill>
                <a:latin typeface="Verdana" pitchFamily="34" charset="0"/>
              </a:rPr>
              <a:t>across</a:t>
            </a:r>
            <a:r>
              <a:rPr lang="en-US" sz="2800" b="1" dirty="0" smtClean="0">
                <a:solidFill>
                  <a:schemeClr val="accent1">
                    <a:lumMod val="90000"/>
                  </a:schemeClr>
                </a:solidFill>
                <a:latin typeface="Verdana" pitchFamily="34" charset="0"/>
              </a:rPr>
              <a:t> nations</a:t>
            </a:r>
          </a:p>
          <a:p>
            <a:pPr eaLnBrk="1" hangingPunct="1">
              <a:lnSpc>
                <a:spcPct val="30000"/>
              </a:lnSpc>
            </a:pPr>
            <a:endParaRPr lang="en-US" sz="2800" b="1" dirty="0" smtClean="0">
              <a:solidFill>
                <a:schemeClr val="accent1">
                  <a:lumMod val="90000"/>
                </a:schemeClr>
              </a:solidFill>
              <a:latin typeface="Verdana" pitchFamily="34" charset="0"/>
            </a:endParaRPr>
          </a:p>
          <a:p>
            <a:pPr marL="628650" lvl="1" indent="-171450" eaLnBrk="1" hangingPunct="1">
              <a:lnSpc>
                <a:spcPct val="150000"/>
              </a:lnSpc>
            </a:pPr>
            <a:r>
              <a:rPr lang="en-US" sz="2400" b="1" dirty="0" smtClean="0">
                <a:solidFill>
                  <a:schemeClr val="accent1">
                    <a:lumMod val="90000"/>
                  </a:schemeClr>
                </a:solidFill>
                <a:latin typeface="Verdana" pitchFamily="34" charset="0"/>
              </a:rPr>
              <a:t> e.g., Basques</a:t>
            </a:r>
          </a:p>
          <a:p>
            <a:pPr marL="628650" lvl="1" indent="-171450" eaLnBrk="1" hangingPunct="1">
              <a:lnSpc>
                <a:spcPct val="150000"/>
              </a:lnSpc>
            </a:pPr>
            <a:r>
              <a:rPr lang="en-US" sz="2400" b="1" dirty="0" smtClean="0">
                <a:latin typeface="Verdana" pitchFamily="34" charset="0"/>
              </a:rPr>
              <a:t> e.g., Rom </a:t>
            </a:r>
            <a:r>
              <a:rPr lang="en-US" sz="2000" b="1" dirty="0" smtClean="0">
                <a:latin typeface="Verdana" pitchFamily="34" charset="0"/>
              </a:rPr>
              <a:t>(Gypsies)</a:t>
            </a:r>
            <a:endParaRPr lang="en-US" sz="2400" b="1" dirty="0" smtClean="0">
              <a:latin typeface="Verdana" pitchFamily="34" charset="0"/>
            </a:endParaRPr>
          </a:p>
          <a:p>
            <a:pPr marL="628650" lvl="1" indent="-171450" eaLnBrk="1" hangingPunct="1">
              <a:lnSpc>
                <a:spcPct val="150000"/>
              </a:lnSpc>
            </a:pPr>
            <a:r>
              <a:rPr lang="en-US" sz="2400" b="1" dirty="0" smtClean="0">
                <a:solidFill>
                  <a:schemeClr val="bg1"/>
                </a:solidFill>
                <a:latin typeface="Verdana" pitchFamily="34" charset="0"/>
              </a:rPr>
              <a:t> e.g., ? Al Qaeda</a:t>
            </a:r>
          </a:p>
        </p:txBody>
      </p:sp>
      <p:sp>
        <p:nvSpPr>
          <p:cNvPr id="53251" name="Rectangle 2"/>
          <p:cNvSpPr txBox="1">
            <a:spLocks noChangeArrowheads="1"/>
          </p:cNvSpPr>
          <p:nvPr/>
        </p:nvSpPr>
        <p:spPr bwMode="auto">
          <a:xfrm>
            <a:off x="457200" y="420688"/>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The Concept of Culture</a:t>
            </a:r>
          </a:p>
        </p:txBody>
      </p:sp>
      <p:pic>
        <p:nvPicPr>
          <p:cNvPr id="5" name="Picture 5"/>
          <p:cNvPicPr>
            <a:picLocks noChangeAspect="1" noChangeArrowheads="1"/>
          </p:cNvPicPr>
          <p:nvPr/>
        </p:nvPicPr>
        <p:blipFill>
          <a:blip r:embed="rId2" cstate="print"/>
          <a:srcRect/>
          <a:stretch>
            <a:fillRect/>
          </a:stretch>
        </p:blipFill>
        <p:spPr bwMode="auto">
          <a:xfrm>
            <a:off x="5199063" y="2906809"/>
            <a:ext cx="2392362" cy="3438525"/>
          </a:xfrm>
          <a:prstGeom prst="rect">
            <a:avLst/>
          </a:prstGeom>
          <a:noFill/>
          <a:ln w="9525">
            <a:noFill/>
            <a:miter lim="800000"/>
            <a:headEnd/>
            <a:tailEnd/>
          </a:ln>
        </p:spPr>
      </p:pic>
      <p:sp>
        <p:nvSpPr>
          <p:cNvPr id="6" name="TextBox 5"/>
          <p:cNvSpPr txBox="1"/>
          <p:nvPr/>
        </p:nvSpPr>
        <p:spPr>
          <a:xfrm>
            <a:off x="914411" y="3976974"/>
            <a:ext cx="7315200" cy="2400657"/>
          </a:xfrm>
          <a:prstGeom prst="rect">
            <a:avLst/>
          </a:prstGeom>
          <a:solidFill>
            <a:schemeClr val="bg1"/>
          </a:solidFill>
          <a:ln w="76200">
            <a:solidFill>
              <a:srgbClr val="FFC000"/>
            </a:solidFill>
          </a:ln>
        </p:spPr>
        <p:txBody>
          <a:bodyPr wrap="square" lIns="228600" tIns="228600" rIns="228600" bIns="228600" rtlCol="0">
            <a:spAutoFit/>
          </a:bodyPr>
          <a:lstStyle/>
          <a:p>
            <a:pPr algn="ctr">
              <a:lnSpc>
                <a:spcPct val="150000"/>
              </a:lnSpc>
            </a:pPr>
            <a:r>
              <a:rPr lang="en-US" sz="2800" b="1" dirty="0" smtClean="0">
                <a:solidFill>
                  <a:srgbClr val="000000"/>
                </a:solidFill>
                <a:latin typeface="Arial" pitchFamily="34" charset="0"/>
              </a:rPr>
              <a:t>. . . sometimes a people can be either a </a:t>
            </a:r>
            <a:r>
              <a:rPr lang="en-US" sz="2800" b="1" dirty="0" err="1" smtClean="0">
                <a:solidFill>
                  <a:srgbClr val="FF0000"/>
                </a:solidFill>
                <a:latin typeface="Arial" pitchFamily="34" charset="0"/>
              </a:rPr>
              <a:t>microculture</a:t>
            </a:r>
            <a:r>
              <a:rPr lang="en-US" sz="2800" b="1" dirty="0" smtClean="0">
                <a:solidFill>
                  <a:srgbClr val="000000"/>
                </a:solidFill>
                <a:latin typeface="Arial" pitchFamily="34" charset="0"/>
              </a:rPr>
              <a:t> or a </a:t>
            </a:r>
            <a:r>
              <a:rPr lang="en-US" sz="2800" b="1" dirty="0" err="1" smtClean="0">
                <a:solidFill>
                  <a:srgbClr val="FF0000"/>
                </a:solidFill>
                <a:latin typeface="Arial" pitchFamily="34" charset="0"/>
              </a:rPr>
              <a:t>macroculture</a:t>
            </a:r>
            <a:r>
              <a:rPr lang="en-US" sz="2800" b="1" dirty="0" smtClean="0">
                <a:solidFill>
                  <a:srgbClr val="000000"/>
                </a:solidFill>
                <a:latin typeface="Arial" pitchFamily="34" charset="0"/>
              </a:rPr>
              <a:t>, depending on how they are viewed . . .</a:t>
            </a:r>
            <a:endParaRPr lang="en-US" b="1" dirty="0">
              <a:solidFill>
                <a:srgbClr val="FFFFFF"/>
              </a:solidFill>
              <a:latin typeface="Arial" pitchFamily="34" charset="0"/>
            </a:endParaRPr>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38"/>
            <a:ext cx="7769225" cy="4087812"/>
          </a:xfrm>
        </p:spPr>
        <p:txBody>
          <a:bodyPr>
            <a:spAutoFit/>
          </a:bodyPr>
          <a:lstStyle/>
          <a:p>
            <a:pPr eaLnBrk="1" hangingPunct="1">
              <a:defRPr/>
            </a:pP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 </a:t>
            </a:r>
            <a:r>
              <a:rPr lang="en-US" sz="2800" b="1" dirty="0" smtClean="0">
                <a:latin typeface="Verdana" pitchFamily="34" charset="0"/>
              </a:rPr>
              <a:t>can include ethnic groups </a:t>
            </a:r>
            <a:r>
              <a:rPr lang="en-US" sz="2800" b="1" i="1" dirty="0" smtClean="0">
                <a:solidFill>
                  <a:srgbClr val="FF1B36"/>
                </a:solidFill>
                <a:latin typeface="Verdana" pitchFamily="34" charset="0"/>
              </a:rPr>
              <a:t>within</a:t>
            </a:r>
            <a:r>
              <a:rPr lang="en-US" sz="2800" b="1" dirty="0" smtClean="0">
                <a:latin typeface="Verdana" pitchFamily="34" charset="0"/>
              </a:rPr>
              <a:t> nations</a:t>
            </a:r>
          </a:p>
          <a:p>
            <a:pPr eaLnBrk="1" hangingPunct="1">
              <a:lnSpc>
                <a:spcPct val="30000"/>
              </a:lnSpc>
              <a:defRPr/>
            </a:pPr>
            <a:endParaRPr lang="en-US" sz="2800" b="1" dirty="0" smtClean="0">
              <a:solidFill>
                <a:srgbClr val="FF1B36"/>
              </a:solidFill>
              <a:latin typeface="Verdana" pitchFamily="34" charset="0"/>
            </a:endParaRPr>
          </a:p>
          <a:p>
            <a:pPr marL="566738" lvl="1" indent="-109538" eaLnBrk="1" hangingPunct="1">
              <a:defRPr/>
            </a:pPr>
            <a:r>
              <a:rPr lang="en-US" sz="2000" b="1" dirty="0" smtClean="0">
                <a:solidFill>
                  <a:schemeClr val="accent1"/>
                </a:solidFill>
                <a:latin typeface="Verdana" pitchFamily="34" charset="0"/>
              </a:rPr>
              <a:t> e.g., </a:t>
            </a:r>
            <a:r>
              <a:rPr lang="en-US" sz="2000" b="1" i="1" dirty="0" err="1" smtClean="0">
                <a:solidFill>
                  <a:schemeClr val="accent1"/>
                </a:solidFill>
                <a:latin typeface="Verdana" pitchFamily="34" charset="0"/>
              </a:rPr>
              <a:t>Anishinabe</a:t>
            </a:r>
            <a:r>
              <a:rPr lang="en-US" sz="2000" b="1" dirty="0" smtClean="0">
                <a:solidFill>
                  <a:schemeClr val="accent1"/>
                </a:solidFill>
                <a:latin typeface="Verdana" pitchFamily="34" charset="0"/>
              </a:rPr>
              <a:t> (Chippewa; Ojibwa)</a:t>
            </a:r>
          </a:p>
          <a:p>
            <a:pPr marL="566738" lvl="1" indent="-109538" eaLnBrk="1" hangingPunct="1">
              <a:defRPr/>
            </a:pPr>
            <a:r>
              <a:rPr lang="en-US" sz="2000" b="1" dirty="0" smtClean="0">
                <a:latin typeface="Verdana" pitchFamily="34" charset="0"/>
              </a:rPr>
              <a:t> e.g., Irish “</a:t>
            </a:r>
            <a:r>
              <a:rPr lang="en-US" sz="2000" b="1" dirty="0" err="1" smtClean="0">
                <a:latin typeface="Verdana" pitchFamily="34" charset="0"/>
              </a:rPr>
              <a:t>Travellers</a:t>
            </a:r>
            <a:r>
              <a:rPr lang="en-US" sz="2000" b="1" dirty="0" smtClean="0">
                <a:latin typeface="Verdana" pitchFamily="34" charset="0"/>
              </a:rPr>
              <a:t>”</a:t>
            </a:r>
          </a:p>
          <a:p>
            <a:pPr lvl="2" indent="-163513" eaLnBrk="1" hangingPunct="1">
              <a:defRPr/>
            </a:pPr>
            <a:r>
              <a:rPr lang="en-US" sz="1800" b="1" dirty="0" smtClean="0">
                <a:latin typeface="Verdana" pitchFamily="34" charset="0"/>
              </a:rPr>
              <a:t>sometimes incorrectly called “Gypsies”</a:t>
            </a:r>
            <a:endParaRPr lang="en-US" sz="2000" b="1" dirty="0" smtClean="0">
              <a:latin typeface="Verdana" pitchFamily="34" charset="0"/>
            </a:endParaRPr>
          </a:p>
          <a:p>
            <a:pPr marL="739775" lvl="1" indent="-282575" eaLnBrk="1" hangingPunct="1">
              <a:defRPr/>
            </a:pPr>
            <a:r>
              <a:rPr lang="en-US" sz="2000" b="1" dirty="0" smtClean="0">
                <a:solidFill>
                  <a:schemeClr val="accent1"/>
                </a:solidFill>
                <a:latin typeface="Verdana" pitchFamily="34" charset="0"/>
              </a:rPr>
              <a:t>e.g., Australian Aboriginals</a:t>
            </a:r>
          </a:p>
          <a:p>
            <a:pPr marL="739775" lvl="1" indent="-282575" eaLnBrk="1" hangingPunct="1">
              <a:defRPr/>
            </a:pPr>
            <a:r>
              <a:rPr lang="en-US" sz="2000" b="1" dirty="0" smtClean="0">
                <a:solidFill>
                  <a:schemeClr val="accent1"/>
                </a:solidFill>
                <a:latin typeface="Verdana" pitchFamily="34" charset="0"/>
              </a:rPr>
              <a:t>e.g., Cajun</a:t>
            </a:r>
          </a:p>
          <a:p>
            <a:pPr marL="739775" lvl="1" indent="-282575" eaLnBrk="1" hangingPunct="1">
              <a:defRPr/>
            </a:pPr>
            <a:r>
              <a:rPr lang="en-US" sz="2000" b="1" dirty="0" smtClean="0">
                <a:solidFill>
                  <a:schemeClr val="accent1"/>
                </a:solidFill>
                <a:latin typeface="Verdana" pitchFamily="34" charset="0"/>
              </a:rPr>
              <a:t>e.g., Rom (Gypsies)</a:t>
            </a:r>
          </a:p>
          <a:p>
            <a:pPr marL="739775" lvl="1" indent="-282575" eaLnBrk="1" hangingPunct="1">
              <a:defRPr/>
            </a:pPr>
            <a:r>
              <a:rPr lang="en-US" sz="2000" b="1" dirty="0" smtClean="0">
                <a:solidFill>
                  <a:schemeClr val="accent1"/>
                </a:solidFill>
                <a:latin typeface="Verdana" pitchFamily="34" charset="0"/>
              </a:rPr>
              <a:t>e.g., Basques</a:t>
            </a:r>
          </a:p>
          <a:p>
            <a:pPr marL="739775" lvl="1" indent="-282575" eaLnBrk="1" hangingPunct="1">
              <a:defRPr/>
            </a:pPr>
            <a:r>
              <a:rPr lang="en-US" sz="2000" b="1" dirty="0" smtClean="0">
                <a:solidFill>
                  <a:schemeClr val="accent1"/>
                </a:solidFill>
                <a:latin typeface="Verdana" pitchFamily="34" charset="0"/>
              </a:rPr>
              <a:t>e.g., Kurds</a:t>
            </a:r>
          </a:p>
        </p:txBody>
      </p:sp>
      <p:sp>
        <p:nvSpPr>
          <p:cNvPr id="55091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BADDE1"/>
        </a:soli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14946" y="6400800"/>
            <a:ext cx="2688557" cy="215444"/>
          </a:xfrm>
          <a:prstGeom prst="rect">
            <a:avLst/>
          </a:prstGeom>
          <a:noFill/>
          <a:ln w="9525">
            <a:noFill/>
            <a:miter lim="800000"/>
            <a:headEnd/>
            <a:tailEnd/>
          </a:ln>
        </p:spPr>
        <p:txBody>
          <a:bodyPr wrap="none">
            <a:spAutoFit/>
          </a:bodyPr>
          <a:lstStyle/>
          <a:p>
            <a:r>
              <a:rPr lang="en-US" sz="800" dirty="0" smtClean="0">
                <a:solidFill>
                  <a:srgbClr val="000000"/>
                </a:solidFill>
                <a:latin typeface="Verdana" pitchFamily="34" charset="0"/>
                <a:hlinkClick r:id="rId3"/>
              </a:rPr>
              <a:t>http://news.bbc.co.uk/2/hi/health/8359170.stm</a:t>
            </a:r>
            <a:endParaRPr lang="en-US" sz="800" dirty="0">
              <a:solidFill>
                <a:srgbClr val="000000"/>
              </a:solidFill>
              <a:latin typeface="Verdana"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671286" y="1157514"/>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5"/>
          <p:cNvSpPr>
            <a:spLocks noChangeArrowheads="1"/>
          </p:cNvSpPr>
          <p:nvPr/>
        </p:nvSpPr>
        <p:spPr bwMode="auto">
          <a:xfrm>
            <a:off x="3886200" y="1371600"/>
            <a:ext cx="4572000" cy="1892300"/>
          </a:xfrm>
          <a:prstGeom prst="rect">
            <a:avLst/>
          </a:prstGeom>
          <a:noFill/>
          <a:ln w="28575">
            <a:noFill/>
            <a:miter lim="800000"/>
            <a:headEnd/>
            <a:tailEnd/>
          </a:ln>
        </p:spPr>
        <p:txBody>
          <a:bodyPr>
            <a:spAutoFit/>
          </a:bodyPr>
          <a:lstStyle/>
          <a:p>
            <a:pPr>
              <a:spcBef>
                <a:spcPct val="50000"/>
              </a:spcBef>
            </a:pPr>
            <a:r>
              <a:rPr lang="en-US" i="1">
                <a:solidFill>
                  <a:srgbClr val="000000"/>
                </a:solidFill>
              </a:rPr>
              <a:t>The Irish Tinkers: The Urbanization of an Itinerant People</a:t>
            </a:r>
          </a:p>
          <a:p>
            <a:pPr>
              <a:spcBef>
                <a:spcPct val="50000"/>
              </a:spcBef>
            </a:pPr>
            <a:r>
              <a:rPr lang="en-US">
                <a:solidFill>
                  <a:srgbClr val="000000"/>
                </a:solidFill>
              </a:rPr>
              <a:t>by George Gmelch</a:t>
            </a:r>
          </a:p>
          <a:p>
            <a:pPr>
              <a:spcBef>
                <a:spcPct val="50000"/>
              </a:spcBef>
            </a:pPr>
            <a:endParaRPr lang="en-US">
              <a:solidFill>
                <a:srgbClr val="000000"/>
              </a:solidFill>
            </a:endParaRPr>
          </a:p>
          <a:p>
            <a:pPr>
              <a:spcBef>
                <a:spcPct val="50000"/>
              </a:spcBef>
            </a:pPr>
            <a:r>
              <a:rPr lang="en-US">
                <a:solidFill>
                  <a:srgbClr val="000000"/>
                </a:solidFill>
              </a:rPr>
              <a:t>1985</a:t>
            </a:r>
          </a:p>
        </p:txBody>
      </p:sp>
      <p:pic>
        <p:nvPicPr>
          <p:cNvPr id="551938" name="Picture 7"/>
          <p:cNvPicPr>
            <a:picLocks noChangeAspect="1" noChangeArrowheads="1"/>
          </p:cNvPicPr>
          <p:nvPr/>
        </p:nvPicPr>
        <p:blipFill>
          <a:blip r:embed="rId2" cstate="print"/>
          <a:srcRect/>
          <a:stretch>
            <a:fillRect/>
          </a:stretch>
        </p:blipFill>
        <p:spPr bwMode="auto">
          <a:xfrm>
            <a:off x="2438400" y="4459288"/>
            <a:ext cx="2895600" cy="1974850"/>
          </a:xfrm>
          <a:prstGeom prst="rect">
            <a:avLst/>
          </a:prstGeom>
          <a:noFill/>
          <a:ln w="28575">
            <a:noFill/>
            <a:miter lim="800000"/>
            <a:headEnd/>
            <a:tailEnd/>
          </a:ln>
        </p:spPr>
      </p:pic>
      <p:pic>
        <p:nvPicPr>
          <p:cNvPr id="551939" name="Picture 8"/>
          <p:cNvPicPr>
            <a:picLocks noChangeAspect="1" noChangeArrowheads="1"/>
          </p:cNvPicPr>
          <p:nvPr/>
        </p:nvPicPr>
        <p:blipFill>
          <a:blip r:embed="rId3" cstate="print"/>
          <a:srcRect/>
          <a:stretch>
            <a:fillRect/>
          </a:stretch>
        </p:blipFill>
        <p:spPr bwMode="auto">
          <a:xfrm>
            <a:off x="914400" y="685800"/>
            <a:ext cx="2408238" cy="3657600"/>
          </a:xfrm>
          <a:prstGeom prst="rect">
            <a:avLst/>
          </a:prstGeom>
          <a:noFill/>
          <a:ln w="28575">
            <a:noFill/>
            <a:miter lim="800000"/>
            <a:headEnd/>
            <a:tailEnd/>
          </a:ln>
        </p:spPr>
      </p:pic>
      <p:sp>
        <p:nvSpPr>
          <p:cNvPr id="551940"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pic>
        <p:nvPicPr>
          <p:cNvPr id="551941" name="Picture 3"/>
          <p:cNvPicPr>
            <a:picLocks noChangeAspect="1" noChangeArrowheads="1"/>
          </p:cNvPicPr>
          <p:nvPr/>
        </p:nvPicPr>
        <p:blipFill>
          <a:blip r:embed="rId4" cstate="print"/>
          <a:srcRect/>
          <a:stretch>
            <a:fillRect/>
          </a:stretch>
        </p:blipFill>
        <p:spPr bwMode="auto">
          <a:xfrm>
            <a:off x="5499100" y="2589213"/>
            <a:ext cx="2655888" cy="3579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38"/>
            <a:ext cx="7769225" cy="4308872"/>
          </a:xfrm>
        </p:spPr>
        <p:txBody>
          <a:bodyPr>
            <a:spAutoFit/>
          </a:bodyPr>
          <a:lstStyle/>
          <a:p>
            <a:pPr eaLnBrk="1" hangingPunct="1">
              <a:defRPr/>
            </a:pP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 </a:t>
            </a:r>
            <a:r>
              <a:rPr lang="en-US" sz="2800" b="1" dirty="0" smtClean="0">
                <a:latin typeface="Verdana" pitchFamily="34" charset="0"/>
              </a:rPr>
              <a:t>can include ethnic groups </a:t>
            </a:r>
            <a:r>
              <a:rPr lang="en-US" sz="2800" b="1" i="1" dirty="0" smtClean="0">
                <a:solidFill>
                  <a:srgbClr val="FF1B36"/>
                </a:solidFill>
                <a:latin typeface="Verdana" pitchFamily="34" charset="0"/>
              </a:rPr>
              <a:t>within</a:t>
            </a:r>
            <a:r>
              <a:rPr lang="en-US" sz="2800" b="1" dirty="0" smtClean="0">
                <a:latin typeface="Verdana" pitchFamily="34" charset="0"/>
              </a:rPr>
              <a:t> nations</a:t>
            </a:r>
          </a:p>
          <a:p>
            <a:pPr eaLnBrk="1" hangingPunct="1">
              <a:lnSpc>
                <a:spcPct val="30000"/>
              </a:lnSpc>
              <a:defRPr/>
            </a:pPr>
            <a:endParaRPr lang="en-US" sz="2800" b="1" dirty="0" smtClean="0">
              <a:solidFill>
                <a:srgbClr val="FF1B36"/>
              </a:solidFill>
              <a:latin typeface="Verdana" pitchFamily="34" charset="0"/>
            </a:endParaRPr>
          </a:p>
          <a:p>
            <a:pPr marL="566738" lvl="1" indent="-109538" eaLnBrk="1" hangingPunct="1">
              <a:defRPr/>
            </a:pPr>
            <a:r>
              <a:rPr lang="en-US" sz="2000" b="1" dirty="0" smtClean="0">
                <a:solidFill>
                  <a:schemeClr val="accent1"/>
                </a:solidFill>
                <a:latin typeface="Verdana" pitchFamily="34" charset="0"/>
              </a:rPr>
              <a:t> e.g., </a:t>
            </a:r>
            <a:r>
              <a:rPr lang="en-US" sz="2000" b="1" i="1" dirty="0" err="1" smtClean="0">
                <a:solidFill>
                  <a:schemeClr val="accent1"/>
                </a:solidFill>
                <a:latin typeface="Verdana" pitchFamily="34" charset="0"/>
              </a:rPr>
              <a:t>Anishinabe</a:t>
            </a:r>
            <a:r>
              <a:rPr lang="en-US" sz="2000" b="1" dirty="0" smtClean="0">
                <a:solidFill>
                  <a:schemeClr val="accent1"/>
                </a:solidFill>
                <a:latin typeface="Verdana" pitchFamily="34" charset="0"/>
              </a:rPr>
              <a:t> (Chippewa; Ojibwa)</a:t>
            </a:r>
          </a:p>
          <a:p>
            <a:pPr marL="566738" lvl="1" indent="-109538" eaLnBrk="1" hangingPunct="1">
              <a:defRPr/>
            </a:pPr>
            <a:r>
              <a:rPr lang="en-US" sz="2000" b="1" dirty="0" smtClean="0">
                <a:solidFill>
                  <a:schemeClr val="accent1"/>
                </a:solidFill>
                <a:latin typeface="Verdana" pitchFamily="34" charset="0"/>
              </a:rPr>
              <a:t> e.g., Irish “</a:t>
            </a:r>
            <a:r>
              <a:rPr lang="en-US" sz="2000" b="1" dirty="0" err="1" smtClean="0">
                <a:solidFill>
                  <a:schemeClr val="accent1"/>
                </a:solidFill>
                <a:latin typeface="Verdana" pitchFamily="34" charset="0"/>
              </a:rPr>
              <a:t>Travellers</a:t>
            </a:r>
            <a:r>
              <a:rPr lang="en-US" sz="2000" b="1" dirty="0" smtClean="0">
                <a:solidFill>
                  <a:schemeClr val="accent1"/>
                </a:solidFill>
                <a:latin typeface="Verdana" pitchFamily="34" charset="0"/>
              </a:rPr>
              <a:t>”</a:t>
            </a:r>
          </a:p>
          <a:p>
            <a:pPr lvl="2" indent="-163513" eaLnBrk="1" hangingPunct="1">
              <a:defRPr/>
            </a:pPr>
            <a:r>
              <a:rPr lang="en-US" sz="1800" b="1" dirty="0" smtClean="0">
                <a:solidFill>
                  <a:schemeClr val="accent1"/>
                </a:solidFill>
                <a:latin typeface="Verdana" pitchFamily="34" charset="0"/>
              </a:rPr>
              <a:t>sometimes incorrectly called “Gypsies”</a:t>
            </a:r>
            <a:endParaRPr lang="en-US" sz="2000" b="1" dirty="0" smtClean="0">
              <a:solidFill>
                <a:schemeClr val="accent1"/>
              </a:solidFill>
              <a:latin typeface="Verdana" pitchFamily="34" charset="0"/>
            </a:endParaRPr>
          </a:p>
          <a:p>
            <a:pPr marL="739775" lvl="1" indent="-282575" eaLnBrk="1" hangingPunct="1">
              <a:defRPr/>
            </a:pPr>
            <a:r>
              <a:rPr lang="en-US" sz="2000" b="1" dirty="0" smtClean="0">
                <a:solidFill>
                  <a:schemeClr val="accent1"/>
                </a:solidFill>
                <a:latin typeface="Verdana" pitchFamily="34" charset="0"/>
              </a:rPr>
              <a:t>e.g., Australian Aboriginals</a:t>
            </a:r>
          </a:p>
          <a:p>
            <a:pPr marL="739775" lvl="1" indent="-282575" eaLnBrk="1" hangingPunct="1">
              <a:defRPr/>
            </a:pPr>
            <a:r>
              <a:rPr lang="en-US" sz="2000" b="1" dirty="0" smtClean="0">
                <a:solidFill>
                  <a:schemeClr val="accent1"/>
                </a:solidFill>
                <a:latin typeface="Verdana" pitchFamily="34" charset="0"/>
              </a:rPr>
              <a:t>e.g., Cajun</a:t>
            </a:r>
          </a:p>
          <a:p>
            <a:pPr marL="739775" lvl="1" indent="-282575" eaLnBrk="1" hangingPunct="1">
              <a:defRPr/>
            </a:pPr>
            <a:r>
              <a:rPr lang="en-US" sz="3200" b="1" dirty="0" smtClean="0">
                <a:latin typeface="Verdana" pitchFamily="34" charset="0"/>
              </a:rPr>
              <a:t>e.g., Rom (Gypsies)</a:t>
            </a:r>
          </a:p>
          <a:p>
            <a:pPr marL="739775" lvl="1" indent="-282575" eaLnBrk="1" hangingPunct="1">
              <a:defRPr/>
            </a:pPr>
            <a:r>
              <a:rPr lang="en-US" sz="2000" b="1" dirty="0" smtClean="0">
                <a:solidFill>
                  <a:schemeClr val="accent1"/>
                </a:solidFill>
                <a:latin typeface="Verdana" pitchFamily="34" charset="0"/>
              </a:rPr>
              <a:t>e.g., Basques</a:t>
            </a:r>
          </a:p>
          <a:p>
            <a:pPr marL="739775" lvl="1" indent="-282575" eaLnBrk="1" hangingPunct="1">
              <a:defRPr/>
            </a:pPr>
            <a:r>
              <a:rPr lang="en-US" sz="2000" b="1" dirty="0" smtClean="0">
                <a:solidFill>
                  <a:schemeClr val="accent1"/>
                </a:solidFill>
                <a:latin typeface="Verdana" pitchFamily="34" charset="0"/>
              </a:rPr>
              <a:t>e.g., Kurds</a:t>
            </a:r>
          </a:p>
        </p:txBody>
      </p:sp>
      <p:sp>
        <p:nvSpPr>
          <p:cNvPr id="56627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7298" name="Text Box 2"/>
          <p:cNvSpPr txBox="1">
            <a:spLocks noChangeArrowheads="1"/>
          </p:cNvSpPr>
          <p:nvPr/>
        </p:nvSpPr>
        <p:spPr bwMode="auto">
          <a:xfrm>
            <a:off x="3386142" y="6400800"/>
            <a:ext cx="2385589" cy="215444"/>
          </a:xfrm>
          <a:prstGeom prst="rect">
            <a:avLst/>
          </a:prstGeom>
          <a:noFill/>
          <a:ln w="9525">
            <a:noFill/>
            <a:miter lim="800000"/>
            <a:headEnd/>
            <a:tailEnd/>
          </a:ln>
        </p:spPr>
        <p:txBody>
          <a:bodyPr wrap="none">
            <a:spAutoFit/>
          </a:bodyPr>
          <a:lstStyle/>
          <a:p>
            <a:pPr eaLnBrk="0" hangingPunct="0"/>
            <a:r>
              <a:rPr kumimoji="1" lang="en-US" sz="800">
                <a:solidFill>
                  <a:srgbClr val="99CC00"/>
                </a:solidFill>
                <a:hlinkClick r:id="rId2"/>
              </a:rPr>
              <a:t>http://www.serpukhov.su/museum/yarosh_e.htm</a:t>
            </a:r>
            <a:endParaRPr kumimoji="1" lang="en-US" sz="800">
              <a:solidFill>
                <a:srgbClr val="99CC00"/>
              </a:solidFill>
            </a:endParaRPr>
          </a:p>
        </p:txBody>
      </p:sp>
      <p:sp>
        <p:nvSpPr>
          <p:cNvPr id="567299" name="Text Box 4"/>
          <p:cNvSpPr txBox="1">
            <a:spLocks noChangeArrowheads="1"/>
          </p:cNvSpPr>
          <p:nvPr/>
        </p:nvSpPr>
        <p:spPr bwMode="auto">
          <a:xfrm>
            <a:off x="2335213" y="5783263"/>
            <a:ext cx="4413250" cy="461962"/>
          </a:xfrm>
          <a:prstGeom prst="rect">
            <a:avLst/>
          </a:prstGeom>
          <a:noFill/>
          <a:ln w="9525">
            <a:noFill/>
            <a:miter lim="800000"/>
            <a:headEnd/>
            <a:tailEnd/>
          </a:ln>
        </p:spPr>
        <p:txBody>
          <a:bodyPr>
            <a:spAutoFit/>
          </a:bodyPr>
          <a:lstStyle/>
          <a:p>
            <a:pPr algn="ctr"/>
            <a:r>
              <a:rPr lang="en-US" sz="1200" b="1" i="1">
                <a:solidFill>
                  <a:srgbClr val="FFFFFF"/>
                </a:solidFill>
              </a:rPr>
              <a:t>Gypsy Woman . 1886</a:t>
            </a:r>
            <a:endParaRPr lang="en-US" sz="800">
              <a:solidFill>
                <a:srgbClr val="FFFFFF"/>
              </a:solidFill>
            </a:endParaRPr>
          </a:p>
          <a:p>
            <a:pPr algn="ctr"/>
            <a:r>
              <a:rPr lang="en-US" sz="1200" b="1" i="1">
                <a:solidFill>
                  <a:srgbClr val="FFFFFF"/>
                </a:solidFill>
              </a:rPr>
              <a:t>Nikolai Yaroshenko. 1846 - 1898. Russia . </a:t>
            </a:r>
            <a:endParaRPr lang="en-US" sz="1200">
              <a:solidFill>
                <a:srgbClr val="FFFFFF"/>
              </a:solidFill>
            </a:endParaRPr>
          </a:p>
        </p:txBody>
      </p:sp>
      <p:pic>
        <p:nvPicPr>
          <p:cNvPr id="567300" name="Picture 2"/>
          <p:cNvPicPr>
            <a:picLocks noChangeAspect="1" noChangeArrowheads="1"/>
          </p:cNvPicPr>
          <p:nvPr/>
        </p:nvPicPr>
        <p:blipFill>
          <a:blip r:embed="rId3" cstate="print"/>
          <a:srcRect/>
          <a:stretch>
            <a:fillRect/>
          </a:stretch>
        </p:blipFill>
        <p:spPr bwMode="auto">
          <a:xfrm>
            <a:off x="2455867" y="214313"/>
            <a:ext cx="4206875"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568322" name="Text Box 2"/>
          <p:cNvSpPr txBox="1">
            <a:spLocks noChangeArrowheads="1"/>
          </p:cNvSpPr>
          <p:nvPr/>
        </p:nvSpPr>
        <p:spPr bwMode="auto">
          <a:xfrm>
            <a:off x="3441838" y="6394451"/>
            <a:ext cx="2236511" cy="215444"/>
          </a:xfrm>
          <a:prstGeom prst="rect">
            <a:avLst/>
          </a:prstGeom>
          <a:noFill/>
          <a:ln w="9525">
            <a:noFill/>
            <a:miter lim="800000"/>
            <a:headEnd/>
            <a:tailEnd/>
          </a:ln>
        </p:spPr>
        <p:txBody>
          <a:bodyPr wrap="none">
            <a:spAutoFit/>
          </a:bodyPr>
          <a:lstStyle/>
          <a:p>
            <a:pPr algn="ctr"/>
            <a:r>
              <a:rPr lang="en-US" sz="800">
                <a:solidFill>
                  <a:srgbClr val="FFFFFF"/>
                </a:solidFill>
                <a:latin typeface="Verdana" pitchFamily="34" charset="0"/>
                <a:hlinkClick r:id="rId3"/>
              </a:rPr>
              <a:t>http://en.wikipedia.org/wiki/Main_Page</a:t>
            </a:r>
            <a:endParaRPr lang="en-US" sz="800">
              <a:solidFill>
                <a:srgbClr val="FFFFFF"/>
              </a:solidFill>
              <a:latin typeface="Verdana" pitchFamily="34" charset="0"/>
            </a:endParaRPr>
          </a:p>
        </p:txBody>
      </p:sp>
      <p:pic>
        <p:nvPicPr>
          <p:cNvPr id="568323" name="Picture 2"/>
          <p:cNvPicPr>
            <a:picLocks noChangeAspect="1" noChangeArrowheads="1"/>
          </p:cNvPicPr>
          <p:nvPr/>
        </p:nvPicPr>
        <p:blipFill>
          <a:blip r:embed="rId4" cstate="print"/>
          <a:srcRect/>
          <a:stretch>
            <a:fillRect/>
          </a:stretch>
        </p:blipFill>
        <p:spPr bwMode="auto">
          <a:xfrm>
            <a:off x="2481298" y="-11113"/>
            <a:ext cx="4181475" cy="5705476"/>
          </a:xfrm>
          <a:prstGeom prst="rect">
            <a:avLst/>
          </a:prstGeom>
          <a:noFill/>
          <a:ln w="9525">
            <a:noFill/>
            <a:miter lim="800000"/>
            <a:headEnd/>
            <a:tailEnd/>
          </a:ln>
        </p:spPr>
      </p:pic>
      <p:sp>
        <p:nvSpPr>
          <p:cNvPr id="568324" name="Text Box 2"/>
          <p:cNvSpPr txBox="1">
            <a:spLocks noChangeArrowheads="1"/>
          </p:cNvSpPr>
          <p:nvPr/>
        </p:nvSpPr>
        <p:spPr bwMode="auto">
          <a:xfrm>
            <a:off x="2562225" y="5573783"/>
            <a:ext cx="3962400" cy="923925"/>
          </a:xfrm>
          <a:prstGeom prst="rect">
            <a:avLst/>
          </a:prstGeom>
          <a:noFill/>
          <a:ln w="9525">
            <a:noFill/>
            <a:miter lim="800000"/>
            <a:headEnd/>
            <a:tailEnd/>
          </a:ln>
        </p:spPr>
        <p:txBody>
          <a:bodyPr>
            <a:spAutoFit/>
          </a:bodyPr>
          <a:lstStyle/>
          <a:p>
            <a:pPr algn="ctr">
              <a:lnSpc>
                <a:spcPct val="150000"/>
              </a:lnSpc>
            </a:pPr>
            <a:r>
              <a:rPr lang="en-US" sz="1600" b="1" i="1">
                <a:solidFill>
                  <a:srgbClr val="FFFFFF"/>
                </a:solidFill>
                <a:latin typeface="Verdana" pitchFamily="34" charset="0"/>
              </a:rPr>
              <a:t>Gitana</a:t>
            </a:r>
          </a:p>
          <a:p>
            <a:pPr algn="ctr">
              <a:lnSpc>
                <a:spcPct val="150000"/>
              </a:lnSpc>
            </a:pPr>
            <a:r>
              <a:rPr lang="en-US" sz="1000" b="1">
                <a:solidFill>
                  <a:srgbClr val="FFFFFF"/>
                </a:solidFill>
                <a:latin typeface="Verdana" pitchFamily="34" charset="0"/>
              </a:rPr>
              <a:t>Raimundo Madrazo</a:t>
            </a:r>
          </a:p>
          <a:p>
            <a:pPr algn="ctr">
              <a:lnSpc>
                <a:spcPct val="150000"/>
              </a:lnSpc>
            </a:pPr>
            <a:r>
              <a:rPr lang="en-US" sz="1000" b="1">
                <a:solidFill>
                  <a:srgbClr val="FFFFFF"/>
                </a:solidFill>
                <a:latin typeface="Verdana" pitchFamily="34" charset="0"/>
              </a:rPr>
              <a:t>1841-1920</a:t>
            </a:r>
          </a:p>
        </p:txBody>
      </p:sp>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0370" name="Text Box 2"/>
          <p:cNvSpPr txBox="1">
            <a:spLocks noChangeArrowheads="1"/>
          </p:cNvSpPr>
          <p:nvPr/>
        </p:nvSpPr>
        <p:spPr bwMode="auto">
          <a:xfrm>
            <a:off x="3249661" y="6394451"/>
            <a:ext cx="2590774" cy="215444"/>
          </a:xfrm>
          <a:prstGeom prst="rect">
            <a:avLst/>
          </a:prstGeom>
          <a:noFill/>
          <a:ln w="9525">
            <a:noFill/>
            <a:miter lim="800000"/>
            <a:headEnd/>
            <a:tailEnd/>
          </a:ln>
        </p:spPr>
        <p:txBody>
          <a:bodyPr wrap="none">
            <a:spAutoFit/>
          </a:bodyPr>
          <a:lstStyle/>
          <a:p>
            <a:pPr algn="ctr"/>
            <a:r>
              <a:rPr lang="en-US" sz="800" b="1">
                <a:solidFill>
                  <a:srgbClr val="FFFFFF"/>
                </a:solidFill>
                <a:latin typeface="Verdana" pitchFamily="34" charset="0"/>
                <a:hlinkClick r:id="rId3"/>
              </a:rPr>
              <a:t>http://en.wikipedia.org/wiki/Main_Page</a:t>
            </a:r>
            <a:endParaRPr lang="en-US" sz="800" b="1">
              <a:solidFill>
                <a:srgbClr val="FFFFFF"/>
              </a:solidFill>
              <a:latin typeface="Verdana" pitchFamily="34" charset="0"/>
            </a:endParaRPr>
          </a:p>
        </p:txBody>
      </p:sp>
      <p:pic>
        <p:nvPicPr>
          <p:cNvPr id="570371" name="Picture 2"/>
          <p:cNvPicPr>
            <a:picLocks noChangeAspect="1" noChangeArrowheads="1"/>
          </p:cNvPicPr>
          <p:nvPr/>
        </p:nvPicPr>
        <p:blipFill>
          <a:blip r:embed="rId4" cstate="print"/>
          <a:srcRect/>
          <a:stretch>
            <a:fillRect/>
          </a:stretch>
        </p:blipFill>
        <p:spPr bwMode="auto">
          <a:xfrm>
            <a:off x="2847976" y="262008"/>
            <a:ext cx="3429000" cy="5286375"/>
          </a:xfrm>
          <a:prstGeom prst="rect">
            <a:avLst/>
          </a:prstGeom>
          <a:noFill/>
          <a:ln w="9525">
            <a:noFill/>
            <a:miter lim="800000"/>
            <a:headEnd/>
            <a:tailEnd/>
          </a:ln>
        </p:spPr>
      </p:pic>
      <p:sp>
        <p:nvSpPr>
          <p:cNvPr id="570372" name="Text Box 2"/>
          <p:cNvSpPr txBox="1">
            <a:spLocks noChangeArrowheads="1"/>
          </p:cNvSpPr>
          <p:nvPr/>
        </p:nvSpPr>
        <p:spPr bwMode="auto">
          <a:xfrm>
            <a:off x="1822450" y="5546725"/>
            <a:ext cx="5507038" cy="738188"/>
          </a:xfrm>
          <a:prstGeom prst="rect">
            <a:avLst/>
          </a:prstGeom>
          <a:noFill/>
          <a:ln w="9525">
            <a:noFill/>
            <a:miter lim="800000"/>
            <a:headEnd/>
            <a:tailEnd/>
          </a:ln>
        </p:spPr>
        <p:txBody>
          <a:bodyPr>
            <a:spAutoFit/>
          </a:bodyPr>
          <a:lstStyle/>
          <a:p>
            <a:pPr algn="ctr">
              <a:lnSpc>
                <a:spcPct val="150000"/>
              </a:lnSpc>
            </a:pPr>
            <a:r>
              <a:rPr lang="en-US" sz="1400" b="1">
                <a:solidFill>
                  <a:srgbClr val="FFFFFF"/>
                </a:solidFill>
                <a:latin typeface="Verdana" pitchFamily="34" charset="0"/>
              </a:rPr>
              <a:t>Roma boy in bear costume, part of entertainer team for working Christmas crowds. Budapest</a:t>
            </a:r>
          </a:p>
        </p:txBody>
      </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Rectangle 3"/>
          <p:cNvSpPr>
            <a:spLocks noChangeArrowheads="1"/>
          </p:cNvSpPr>
          <p:nvPr/>
        </p:nvSpPr>
        <p:spPr bwMode="auto">
          <a:xfrm>
            <a:off x="4503451" y="6567558"/>
            <a:ext cx="184731" cy="276999"/>
          </a:xfrm>
          <a:prstGeom prst="rect">
            <a:avLst/>
          </a:prstGeom>
          <a:noFill/>
          <a:ln w="9525">
            <a:noFill/>
            <a:miter lim="800000"/>
            <a:headEnd/>
            <a:tailEnd/>
          </a:ln>
        </p:spPr>
        <p:txBody>
          <a:bodyPr wrap="none">
            <a:spAutoFit/>
          </a:bodyPr>
          <a:lstStyle/>
          <a:p>
            <a:pPr algn="ctr">
              <a:spcBef>
                <a:spcPct val="20000"/>
              </a:spcBef>
            </a:pPr>
            <a:endParaRPr lang="en-US" sz="1200">
              <a:solidFill>
                <a:srgbClr val="000000"/>
              </a:solidFill>
            </a:endParaRPr>
          </a:p>
        </p:txBody>
      </p:sp>
      <p:sp>
        <p:nvSpPr>
          <p:cNvPr id="572419" name="Rectangle 3"/>
          <p:cNvSpPr>
            <a:spLocks noChangeArrowheads="1"/>
          </p:cNvSpPr>
          <p:nvPr/>
        </p:nvSpPr>
        <p:spPr bwMode="auto">
          <a:xfrm>
            <a:off x="5816955" y="6392863"/>
            <a:ext cx="1699504" cy="215444"/>
          </a:xfrm>
          <a:prstGeom prst="rect">
            <a:avLst/>
          </a:prstGeom>
          <a:noFill/>
          <a:ln w="9525">
            <a:noFill/>
            <a:miter lim="800000"/>
            <a:headEnd/>
            <a:tailEnd/>
          </a:ln>
        </p:spPr>
        <p:txBody>
          <a:bodyPr wrap="none">
            <a:spAutoFit/>
          </a:bodyPr>
          <a:lstStyle/>
          <a:p>
            <a:pPr algn="ctr">
              <a:spcBef>
                <a:spcPct val="20000"/>
              </a:spcBef>
            </a:pPr>
            <a:r>
              <a:rPr lang="en-US" sz="800">
                <a:solidFill>
                  <a:srgbClr val="000000"/>
                </a:solidFill>
                <a:hlinkClick r:id="rId2"/>
              </a:rPr>
              <a:t>www.romaniworld.com/gal41.htm</a:t>
            </a:r>
            <a:endParaRPr lang="en-US" sz="800">
              <a:solidFill>
                <a:srgbClr val="000000"/>
              </a:solidFill>
            </a:endParaRPr>
          </a:p>
        </p:txBody>
      </p:sp>
      <p:pic>
        <p:nvPicPr>
          <p:cNvPr id="572420" name="Picture 2"/>
          <p:cNvPicPr>
            <a:picLocks noChangeAspect="1" noChangeArrowheads="1"/>
          </p:cNvPicPr>
          <p:nvPr/>
        </p:nvPicPr>
        <p:blipFill>
          <a:blip r:embed="rId3" cstate="print"/>
          <a:srcRect/>
          <a:stretch>
            <a:fillRect/>
          </a:stretch>
        </p:blipFill>
        <p:spPr bwMode="auto">
          <a:xfrm>
            <a:off x="266700" y="-431800"/>
            <a:ext cx="4762500" cy="4762500"/>
          </a:xfrm>
          <a:prstGeom prst="rect">
            <a:avLst/>
          </a:prstGeom>
          <a:noFill/>
          <a:ln w="9525">
            <a:noFill/>
            <a:miter lim="800000"/>
            <a:headEnd/>
            <a:tailEnd/>
          </a:ln>
        </p:spPr>
      </p:pic>
      <p:sp>
        <p:nvSpPr>
          <p:cNvPr id="572421" name="Rectangle 8"/>
          <p:cNvSpPr>
            <a:spLocks noChangeArrowheads="1"/>
          </p:cNvSpPr>
          <p:nvPr/>
        </p:nvSpPr>
        <p:spPr bwMode="auto">
          <a:xfrm>
            <a:off x="5272230" y="5334069"/>
            <a:ext cx="2931829" cy="929485"/>
          </a:xfrm>
          <a:prstGeom prst="rect">
            <a:avLst/>
          </a:prstGeom>
          <a:noFill/>
          <a:ln w="9525">
            <a:noFill/>
            <a:miter lim="800000"/>
            <a:headEnd/>
            <a:tailEnd/>
          </a:ln>
        </p:spPr>
        <p:txBody>
          <a:bodyPr wrap="none">
            <a:spAutoFit/>
          </a:bodyPr>
          <a:lstStyle/>
          <a:p>
            <a:pPr algn="ctr">
              <a:spcBef>
                <a:spcPct val="20000"/>
              </a:spcBef>
            </a:pPr>
            <a:r>
              <a:rPr lang="en-US" sz="1600" b="1">
                <a:solidFill>
                  <a:srgbClr val="000000"/>
                </a:solidFill>
                <a:latin typeface="Verdana" pitchFamily="34" charset="0"/>
              </a:rPr>
              <a:t>Sándor Buffo Rigó</a:t>
            </a:r>
          </a:p>
          <a:p>
            <a:pPr algn="ctr">
              <a:spcBef>
                <a:spcPct val="20000"/>
              </a:spcBef>
            </a:pPr>
            <a:r>
              <a:rPr lang="en-US" sz="1600">
                <a:solidFill>
                  <a:srgbClr val="000000"/>
                </a:solidFill>
                <a:latin typeface="Verdana" pitchFamily="34" charset="0"/>
              </a:rPr>
              <a:t>Tata Gypsy Band</a:t>
            </a:r>
          </a:p>
          <a:p>
            <a:pPr algn="ctr">
              <a:spcBef>
                <a:spcPct val="20000"/>
              </a:spcBef>
            </a:pPr>
            <a:r>
              <a:rPr lang="en-US" sz="1600">
                <a:solidFill>
                  <a:srgbClr val="000000"/>
                </a:solidFill>
                <a:latin typeface="Verdana" pitchFamily="34" charset="0"/>
              </a:rPr>
              <a:t>Budapest Gypsy Orchestra</a:t>
            </a:r>
            <a:endParaRPr lang="en-US" sz="1600" b="1">
              <a:solidFill>
                <a:srgbClr val="000000"/>
              </a:solidFill>
              <a:latin typeface="Verdana" pitchFamily="34" charset="0"/>
            </a:endParaRPr>
          </a:p>
        </p:txBody>
      </p:sp>
      <p:pic>
        <p:nvPicPr>
          <p:cNvPr id="572422" name="Picture 6"/>
          <p:cNvPicPr>
            <a:picLocks noChangeAspect="1" noChangeArrowheads="1"/>
          </p:cNvPicPr>
          <p:nvPr/>
        </p:nvPicPr>
        <p:blipFill>
          <a:blip r:embed="rId4" cstate="print"/>
          <a:srcRect/>
          <a:stretch>
            <a:fillRect/>
          </a:stretch>
        </p:blipFill>
        <p:spPr bwMode="auto">
          <a:xfrm>
            <a:off x="5065717" y="781050"/>
            <a:ext cx="3152775" cy="3714750"/>
          </a:xfrm>
          <a:prstGeom prst="rect">
            <a:avLst/>
          </a:prstGeom>
          <a:noFill/>
          <a:ln w="9525">
            <a:noFill/>
            <a:miter lim="800000"/>
            <a:headEnd/>
            <a:tailEnd/>
          </a:ln>
        </p:spPr>
      </p:pic>
      <p:pic>
        <p:nvPicPr>
          <p:cNvPr id="572423" name="Picture 3"/>
          <p:cNvPicPr>
            <a:picLocks noChangeAspect="1" noChangeArrowheads="1"/>
          </p:cNvPicPr>
          <p:nvPr/>
        </p:nvPicPr>
        <p:blipFill>
          <a:blip r:embed="rId5" cstate="print"/>
          <a:srcRect/>
          <a:stretch>
            <a:fillRect/>
          </a:stretch>
        </p:blipFill>
        <p:spPr bwMode="auto">
          <a:xfrm>
            <a:off x="1943100" y="3455988"/>
            <a:ext cx="2857500" cy="2857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38"/>
            <a:ext cx="7769225" cy="4382738"/>
          </a:xfrm>
        </p:spPr>
        <p:txBody>
          <a:bodyPr>
            <a:spAutoFit/>
          </a:bodyPr>
          <a:lstStyle/>
          <a:p>
            <a:pPr eaLnBrk="1" hangingPunct="1">
              <a:defRPr/>
            </a:pP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 </a:t>
            </a:r>
            <a:r>
              <a:rPr lang="en-US" sz="2800" b="1" dirty="0" smtClean="0">
                <a:latin typeface="Verdana" pitchFamily="34" charset="0"/>
              </a:rPr>
              <a:t>can include ethnic groups </a:t>
            </a:r>
            <a:r>
              <a:rPr lang="en-US" sz="2800" b="1" i="1" dirty="0" smtClean="0">
                <a:solidFill>
                  <a:srgbClr val="FF1B36"/>
                </a:solidFill>
                <a:latin typeface="Verdana" pitchFamily="34" charset="0"/>
              </a:rPr>
              <a:t>within</a:t>
            </a:r>
            <a:r>
              <a:rPr lang="en-US" sz="2800" b="1" dirty="0" smtClean="0">
                <a:latin typeface="Verdana" pitchFamily="34" charset="0"/>
              </a:rPr>
              <a:t> nations</a:t>
            </a:r>
          </a:p>
          <a:p>
            <a:pPr eaLnBrk="1" hangingPunct="1">
              <a:lnSpc>
                <a:spcPct val="30000"/>
              </a:lnSpc>
              <a:defRPr/>
            </a:pPr>
            <a:endParaRPr lang="en-US" sz="2800" b="1" dirty="0" smtClean="0">
              <a:solidFill>
                <a:srgbClr val="FF1B36"/>
              </a:solidFill>
              <a:latin typeface="Verdana" pitchFamily="34" charset="0"/>
            </a:endParaRPr>
          </a:p>
          <a:p>
            <a:pPr marL="566738" lvl="1" indent="-109538" eaLnBrk="1" hangingPunct="1">
              <a:defRPr/>
            </a:pPr>
            <a:r>
              <a:rPr lang="en-US" sz="2000" b="1" dirty="0" smtClean="0">
                <a:solidFill>
                  <a:schemeClr val="accent1"/>
                </a:solidFill>
                <a:latin typeface="Verdana" pitchFamily="34" charset="0"/>
              </a:rPr>
              <a:t> e.g., </a:t>
            </a:r>
            <a:r>
              <a:rPr lang="en-US" sz="2000" b="1" i="1" dirty="0" err="1" smtClean="0">
                <a:solidFill>
                  <a:schemeClr val="accent1"/>
                </a:solidFill>
                <a:latin typeface="Verdana" pitchFamily="34" charset="0"/>
              </a:rPr>
              <a:t>Anishinabe</a:t>
            </a:r>
            <a:r>
              <a:rPr lang="en-US" sz="2000" b="1" dirty="0" smtClean="0">
                <a:solidFill>
                  <a:schemeClr val="accent1"/>
                </a:solidFill>
                <a:latin typeface="Verdana" pitchFamily="34" charset="0"/>
              </a:rPr>
              <a:t> (Chippewa; Ojibwa)</a:t>
            </a:r>
          </a:p>
          <a:p>
            <a:pPr marL="566738" lvl="1" indent="-109538" eaLnBrk="1" hangingPunct="1">
              <a:defRPr/>
            </a:pPr>
            <a:r>
              <a:rPr lang="en-US" sz="2000" b="1" dirty="0" smtClean="0">
                <a:solidFill>
                  <a:schemeClr val="accent1"/>
                </a:solidFill>
                <a:latin typeface="Verdana" pitchFamily="34" charset="0"/>
              </a:rPr>
              <a:t> e.g., Irish “</a:t>
            </a:r>
            <a:r>
              <a:rPr lang="en-US" sz="2000" b="1" dirty="0" err="1" smtClean="0">
                <a:solidFill>
                  <a:schemeClr val="accent1"/>
                </a:solidFill>
                <a:latin typeface="Verdana" pitchFamily="34" charset="0"/>
              </a:rPr>
              <a:t>Travellers</a:t>
            </a:r>
            <a:r>
              <a:rPr lang="en-US" sz="2000" b="1" dirty="0" smtClean="0">
                <a:solidFill>
                  <a:schemeClr val="accent1"/>
                </a:solidFill>
                <a:latin typeface="Verdana" pitchFamily="34" charset="0"/>
              </a:rPr>
              <a:t>”</a:t>
            </a:r>
          </a:p>
          <a:p>
            <a:pPr lvl="2" indent="-163513" eaLnBrk="1" hangingPunct="1">
              <a:defRPr/>
            </a:pPr>
            <a:r>
              <a:rPr lang="en-US" sz="1800" b="1" dirty="0" smtClean="0">
                <a:solidFill>
                  <a:schemeClr val="accent1"/>
                </a:solidFill>
                <a:latin typeface="Verdana" pitchFamily="34" charset="0"/>
              </a:rPr>
              <a:t>sometimes incorrectly called “Gypsies”</a:t>
            </a:r>
            <a:endParaRPr lang="en-US" sz="2000" b="1" dirty="0" smtClean="0">
              <a:solidFill>
                <a:schemeClr val="accent1"/>
              </a:solidFill>
              <a:latin typeface="Verdana" pitchFamily="34" charset="0"/>
            </a:endParaRPr>
          </a:p>
          <a:p>
            <a:pPr marL="739775" lvl="1" indent="-282575" eaLnBrk="1" hangingPunct="1">
              <a:defRPr/>
            </a:pPr>
            <a:r>
              <a:rPr lang="en-US" sz="2000" b="1" dirty="0" smtClean="0">
                <a:solidFill>
                  <a:schemeClr val="accent1"/>
                </a:solidFill>
                <a:latin typeface="Verdana" pitchFamily="34" charset="0"/>
              </a:rPr>
              <a:t>e.g., Australian Aboriginals</a:t>
            </a:r>
          </a:p>
          <a:p>
            <a:pPr marL="739775" lvl="1" indent="-282575" eaLnBrk="1" hangingPunct="1">
              <a:defRPr/>
            </a:pPr>
            <a:r>
              <a:rPr lang="en-US" sz="2000" b="1" dirty="0" smtClean="0">
                <a:solidFill>
                  <a:schemeClr val="accent1"/>
                </a:solidFill>
                <a:latin typeface="Verdana" pitchFamily="34" charset="0"/>
              </a:rPr>
              <a:t>e.g., Cajun</a:t>
            </a:r>
          </a:p>
          <a:p>
            <a:pPr marL="739775" lvl="1" indent="-282575" eaLnBrk="1" hangingPunct="1">
              <a:defRPr/>
            </a:pPr>
            <a:r>
              <a:rPr lang="en-US" sz="2000" b="1" dirty="0" smtClean="0">
                <a:solidFill>
                  <a:schemeClr val="accent1">
                    <a:lumMod val="90000"/>
                  </a:schemeClr>
                </a:solidFill>
                <a:latin typeface="Verdana" pitchFamily="34" charset="0"/>
              </a:rPr>
              <a:t>e.g., Rom (Gypsies)</a:t>
            </a:r>
          </a:p>
          <a:p>
            <a:pPr marL="739775" lvl="1" indent="-282575" eaLnBrk="1" hangingPunct="1">
              <a:defRPr/>
            </a:pPr>
            <a:r>
              <a:rPr lang="en-US" sz="3600" b="1" dirty="0" smtClean="0">
                <a:solidFill>
                  <a:srgbClr val="000000"/>
                </a:solidFill>
                <a:latin typeface="Verdana" pitchFamily="34" charset="0"/>
              </a:rPr>
              <a:t>e.g., Basques</a:t>
            </a:r>
          </a:p>
          <a:p>
            <a:pPr marL="739775" lvl="1" indent="-282575" eaLnBrk="1" hangingPunct="1">
              <a:defRPr/>
            </a:pPr>
            <a:r>
              <a:rPr lang="en-US" sz="2000" b="1" dirty="0" smtClean="0">
                <a:solidFill>
                  <a:schemeClr val="accent1"/>
                </a:solidFill>
                <a:latin typeface="Verdana" pitchFamily="34" charset="0"/>
              </a:rPr>
              <a:t>e.g., Kurds</a:t>
            </a:r>
          </a:p>
        </p:txBody>
      </p:sp>
      <p:sp>
        <p:nvSpPr>
          <p:cNvPr id="56627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pic>
        <p:nvPicPr>
          <p:cNvPr id="4" name="Picture 5"/>
          <p:cNvPicPr>
            <a:picLocks noChangeAspect="1" noChangeArrowheads="1"/>
          </p:cNvPicPr>
          <p:nvPr/>
        </p:nvPicPr>
        <p:blipFill>
          <a:blip r:embed="rId2" cstate="print"/>
          <a:srcRect/>
          <a:stretch>
            <a:fillRect/>
          </a:stretch>
        </p:blipFill>
        <p:spPr bwMode="auto">
          <a:xfrm>
            <a:off x="5678025" y="2703609"/>
            <a:ext cx="2392362" cy="3438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1062038" y="2116138"/>
            <a:ext cx="7769225" cy="3052762"/>
          </a:xfrm>
        </p:spPr>
        <p:txBody>
          <a:bodyPr>
            <a:spAutoFit/>
          </a:bodyPr>
          <a:lstStyle/>
          <a:p>
            <a:pPr eaLnBrk="1" hangingPunct="1"/>
            <a:r>
              <a:rPr lang="en-US" sz="2800" b="1" dirty="0" err="1" smtClean="0">
                <a:solidFill>
                  <a:srgbClr val="FF1B36"/>
                </a:solidFill>
                <a:latin typeface="Verdana" pitchFamily="34" charset="0"/>
              </a:rPr>
              <a:t>macrocultures</a:t>
            </a:r>
            <a:r>
              <a:rPr lang="en-US" sz="2800" b="1" dirty="0" smtClean="0">
                <a:latin typeface="Verdana" pitchFamily="34" charset="0"/>
              </a:rPr>
              <a:t> can include groups </a:t>
            </a:r>
            <a:r>
              <a:rPr lang="en-US" sz="2800" b="1" i="1" dirty="0" smtClean="0">
                <a:solidFill>
                  <a:srgbClr val="FF1B36"/>
                </a:solidFill>
                <a:latin typeface="Verdana" pitchFamily="34" charset="0"/>
              </a:rPr>
              <a:t>across</a:t>
            </a:r>
            <a:r>
              <a:rPr lang="en-US" sz="2800" b="1" dirty="0" smtClean="0">
                <a:latin typeface="Verdana" pitchFamily="34" charset="0"/>
              </a:rPr>
              <a:t> nations</a:t>
            </a:r>
          </a:p>
          <a:p>
            <a:pPr eaLnBrk="1" hangingPunct="1">
              <a:lnSpc>
                <a:spcPct val="30000"/>
              </a:lnSpc>
            </a:pPr>
            <a:endParaRPr lang="en-US" sz="2800" b="1" dirty="0" smtClean="0">
              <a:latin typeface="Verdana" pitchFamily="34" charset="0"/>
            </a:endParaRPr>
          </a:p>
          <a:p>
            <a:pPr marL="628650" lvl="1" indent="-171450" eaLnBrk="1" hangingPunct="1">
              <a:lnSpc>
                <a:spcPct val="150000"/>
              </a:lnSpc>
            </a:pPr>
            <a:r>
              <a:rPr lang="en-US" sz="2400" b="1" dirty="0" smtClean="0">
                <a:latin typeface="Verdana" pitchFamily="34" charset="0"/>
              </a:rPr>
              <a:t> e.g., Basques</a:t>
            </a:r>
          </a:p>
          <a:p>
            <a:pPr marL="628650" lvl="1" indent="-171450" eaLnBrk="1" hangingPunct="1">
              <a:lnSpc>
                <a:spcPct val="150000"/>
              </a:lnSpc>
            </a:pPr>
            <a:r>
              <a:rPr lang="en-US" sz="2400" b="1" dirty="0" smtClean="0">
                <a:solidFill>
                  <a:schemeClr val="bg1"/>
                </a:solidFill>
                <a:latin typeface="Verdana" pitchFamily="34" charset="0"/>
              </a:rPr>
              <a:t> e.g., Rom </a:t>
            </a:r>
            <a:r>
              <a:rPr lang="en-US" sz="2000" b="1" dirty="0" smtClean="0">
                <a:solidFill>
                  <a:schemeClr val="bg1"/>
                </a:solidFill>
                <a:latin typeface="Verdana" pitchFamily="34" charset="0"/>
              </a:rPr>
              <a:t>(Gypsies)</a:t>
            </a:r>
            <a:endParaRPr lang="en-US" sz="2400" b="1" dirty="0" smtClean="0">
              <a:solidFill>
                <a:schemeClr val="bg1"/>
              </a:solidFill>
              <a:latin typeface="Verdana" pitchFamily="34" charset="0"/>
            </a:endParaRPr>
          </a:p>
          <a:p>
            <a:pPr marL="628650" lvl="1" indent="-171450" eaLnBrk="1" hangingPunct="1">
              <a:lnSpc>
                <a:spcPct val="150000"/>
              </a:lnSpc>
            </a:pPr>
            <a:r>
              <a:rPr lang="en-US" sz="2400" b="1" dirty="0" smtClean="0">
                <a:solidFill>
                  <a:schemeClr val="bg1"/>
                </a:solidFill>
                <a:latin typeface="Verdana" pitchFamily="34" charset="0"/>
              </a:rPr>
              <a:t> e.g., ? Al Qaeda</a:t>
            </a:r>
          </a:p>
        </p:txBody>
      </p:sp>
      <p:sp>
        <p:nvSpPr>
          <p:cNvPr id="53251" name="Rectangle 2"/>
          <p:cNvSpPr txBox="1">
            <a:spLocks noChangeArrowheads="1"/>
          </p:cNvSpPr>
          <p:nvPr/>
        </p:nvSpPr>
        <p:spPr bwMode="auto">
          <a:xfrm>
            <a:off x="457200" y="420688"/>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The Concept of Culture</a:t>
            </a:r>
          </a:p>
        </p:txBody>
      </p:sp>
      <p:pic>
        <p:nvPicPr>
          <p:cNvPr id="5" name="Picture 5"/>
          <p:cNvPicPr>
            <a:picLocks noChangeAspect="1" noChangeArrowheads="1"/>
          </p:cNvPicPr>
          <p:nvPr/>
        </p:nvPicPr>
        <p:blipFill>
          <a:blip r:embed="rId2" cstate="print"/>
          <a:srcRect/>
          <a:stretch>
            <a:fillRect/>
          </a:stretch>
        </p:blipFill>
        <p:spPr bwMode="auto">
          <a:xfrm>
            <a:off x="5199063" y="2906805"/>
            <a:ext cx="2392362" cy="3438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2973877" y="6395609"/>
            <a:ext cx="3135795"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FFFFFF"/>
                </a:solidFill>
                <a:latin typeface="Arial" pitchFamily="34" charset="0"/>
                <a:hlinkClick r:id="rId2"/>
              </a:rPr>
              <a:t>http://www.d.umn.edu/cla/faculty/troufs/anth3635/index.html#title</a:t>
            </a:r>
            <a:endParaRPr kumimoji="1" lang="en-US" sz="800" dirty="0">
              <a:solidFill>
                <a:srgbClr val="FFFFFF"/>
              </a:solidFill>
              <a:latin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667658" y="1146625"/>
            <a:ext cx="7772400" cy="4857750"/>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2598044" y="2000030"/>
            <a:ext cx="3917950" cy="3406277"/>
          </a:xfrm>
          <a:prstGeom prst="rect">
            <a:avLst/>
          </a:prstGeom>
          <a:noFill/>
          <a:ln w="76200">
            <a:solidFill>
              <a:srgbClr val="FFC000"/>
            </a:solidFill>
            <a:miter lim="800000"/>
            <a:headEnd/>
            <a:tailEnd/>
          </a:ln>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9" y="2116153"/>
            <a:ext cx="7167562" cy="2745367"/>
          </a:xfrm>
          <a:prstGeom prst="rect">
            <a:avLst/>
          </a:prstGeom>
          <a:noFill/>
          <a:ln w="9525">
            <a:noFill/>
            <a:miter lim="800000"/>
            <a:headEnd/>
            <a:tailEnd/>
          </a:ln>
        </p:spPr>
        <p:txBody>
          <a:bodyPr wrap="square">
            <a:spAutoFit/>
          </a:bodyPr>
          <a:lstStyle/>
          <a:p>
            <a:pPr marL="342900" indent="-342900">
              <a:spcBef>
                <a:spcPct val="20000"/>
              </a:spcBef>
              <a:buFontTx/>
              <a:buChar char="•"/>
              <a:defRPr/>
            </a:pPr>
            <a:r>
              <a:rPr lang="en-US" sz="2800" b="1" kern="0" dirty="0" err="1">
                <a:solidFill>
                  <a:srgbClr val="BBE0E3">
                    <a:lumMod val="90000"/>
                  </a:srgbClr>
                </a:solidFill>
                <a:latin typeface="Verdana" pitchFamily="34" charset="0"/>
              </a:rPr>
              <a:t>microcultures</a:t>
            </a:r>
            <a:r>
              <a:rPr lang="en-US" sz="2800" b="1" kern="0" dirty="0">
                <a:solidFill>
                  <a:srgbClr val="BBE0E3">
                    <a:lumMod val="90000"/>
                  </a:srgbClr>
                </a:solidFill>
                <a:latin typeface="Verdana" pitchFamily="34" charset="0"/>
              </a:rPr>
              <a:t> can include ethnic groups </a:t>
            </a:r>
            <a:r>
              <a:rPr lang="en-US" sz="2800" b="1" i="1" kern="0" dirty="0">
                <a:solidFill>
                  <a:srgbClr val="BBE0E3">
                    <a:lumMod val="90000"/>
                  </a:srgbClr>
                </a:solidFill>
                <a:latin typeface="Verdana" pitchFamily="34" charset="0"/>
              </a:rPr>
              <a:t>within</a:t>
            </a:r>
            <a:r>
              <a:rPr lang="en-US" sz="2800" b="1" kern="0" dirty="0">
                <a:solidFill>
                  <a:srgbClr val="BBE0E3">
                    <a:lumMod val="90000"/>
                  </a:srgbClr>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3200" b="1" kern="0" dirty="0">
                <a:solidFill>
                  <a:srgbClr val="000000"/>
                </a:solidFill>
                <a:latin typeface="Verdana" pitchFamily="34" charset="0"/>
              </a:rPr>
              <a:t> e.g., </a:t>
            </a:r>
            <a:r>
              <a:rPr lang="en-US" sz="3200" b="1" kern="0" dirty="0" smtClean="0">
                <a:solidFill>
                  <a:srgbClr val="000000"/>
                </a:solidFill>
                <a:latin typeface="Verdana" pitchFamily="34" charset="0"/>
              </a:rPr>
              <a:t>Hmong in Minnesota and Wisconsin, and California, and elsewhere</a:t>
            </a:r>
            <a:endParaRPr lang="en-US" sz="3200" b="1" kern="0" dirty="0">
              <a:solidFill>
                <a:srgbClr val="DAEDEF">
                  <a:lumMod val="90000"/>
                </a:srgbClr>
              </a:solidFill>
              <a:latin typeface="Verdana" pitchFamily="34" charset="0"/>
            </a:endParaRPr>
          </a:p>
        </p:txBody>
      </p:sp>
    </p:spTree>
    <p:extLst>
      <p:ext uri="{BB962C8B-B14F-4D97-AF65-F5344CB8AC3E}">
        <p14:creationId xmlns:p14="http://schemas.microsoft.com/office/powerpoint/2010/main" val="127087428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BADDE1"/>
        </a:solidFill>
        <a:effectLst/>
      </p:bgPr>
    </p:bg>
    <p:spTree>
      <p:nvGrpSpPr>
        <p:cNvPr id="1" name=""/>
        <p:cNvGrpSpPr/>
        <p:nvPr/>
      </p:nvGrpSpPr>
      <p:grpSpPr>
        <a:xfrm>
          <a:off x="0" y="0"/>
          <a:ext cx="0" cy="0"/>
          <a:chOff x="0" y="0"/>
          <a:chExt cx="0" cy="0"/>
        </a:xfrm>
      </p:grpSpPr>
      <p:pic>
        <p:nvPicPr>
          <p:cNvPr id="480261" name="Picture 5"/>
          <p:cNvPicPr>
            <a:picLocks noChangeAspect="1" noChangeArrowheads="1"/>
          </p:cNvPicPr>
          <p:nvPr/>
        </p:nvPicPr>
        <p:blipFill>
          <a:blip r:embed="rId2" cstate="print"/>
          <a:srcRect/>
          <a:stretch>
            <a:fillRect/>
          </a:stretch>
        </p:blipFill>
        <p:spPr bwMode="auto">
          <a:xfrm>
            <a:off x="677645" y="814237"/>
            <a:ext cx="7772400" cy="5192847"/>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9" y="2116153"/>
            <a:ext cx="7167562" cy="2745367"/>
          </a:xfrm>
          <a:prstGeom prst="rect">
            <a:avLst/>
          </a:prstGeom>
          <a:noFill/>
          <a:ln w="9525">
            <a:noFill/>
            <a:miter lim="800000"/>
            <a:headEnd/>
            <a:tailEnd/>
          </a:ln>
        </p:spPr>
        <p:txBody>
          <a:bodyPr wrap="square">
            <a:spAutoFit/>
          </a:bodyPr>
          <a:lstStyle/>
          <a:p>
            <a:pPr marL="342900" indent="-342900">
              <a:spcBef>
                <a:spcPct val="20000"/>
              </a:spcBef>
              <a:buFontTx/>
              <a:buChar char="•"/>
              <a:defRPr/>
            </a:pPr>
            <a:r>
              <a:rPr lang="en-US" sz="2800" b="1" kern="0" dirty="0" err="1">
                <a:solidFill>
                  <a:srgbClr val="BBE0E3">
                    <a:lumMod val="90000"/>
                  </a:srgbClr>
                </a:solidFill>
                <a:latin typeface="Verdana" pitchFamily="34" charset="0"/>
              </a:rPr>
              <a:t>microcultures</a:t>
            </a:r>
            <a:r>
              <a:rPr lang="en-US" sz="2800" b="1" kern="0" dirty="0">
                <a:solidFill>
                  <a:srgbClr val="BBE0E3">
                    <a:lumMod val="90000"/>
                  </a:srgbClr>
                </a:solidFill>
                <a:latin typeface="Verdana" pitchFamily="34" charset="0"/>
              </a:rPr>
              <a:t> can include ethnic groups </a:t>
            </a:r>
            <a:r>
              <a:rPr lang="en-US" sz="2800" b="1" i="1" kern="0" dirty="0">
                <a:solidFill>
                  <a:srgbClr val="BBE0E3">
                    <a:lumMod val="90000"/>
                  </a:srgbClr>
                </a:solidFill>
                <a:latin typeface="Verdana" pitchFamily="34" charset="0"/>
              </a:rPr>
              <a:t>within</a:t>
            </a:r>
            <a:r>
              <a:rPr lang="en-US" sz="2800" b="1" kern="0" dirty="0">
                <a:solidFill>
                  <a:srgbClr val="BBE0E3">
                    <a:lumMod val="90000"/>
                  </a:srgbClr>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3200" b="1" kern="0" dirty="0">
                <a:solidFill>
                  <a:srgbClr val="000000"/>
                </a:solidFill>
                <a:latin typeface="Verdana" pitchFamily="34" charset="0"/>
              </a:rPr>
              <a:t> e.g., </a:t>
            </a:r>
            <a:r>
              <a:rPr lang="en-US" sz="3200" b="1" kern="0" dirty="0" smtClean="0">
                <a:solidFill>
                  <a:srgbClr val="000000"/>
                </a:solidFill>
                <a:latin typeface="Verdana" pitchFamily="34" charset="0"/>
              </a:rPr>
              <a:t>Hmong in Minnesota and Wisconsin, and California, and elsewhere</a:t>
            </a:r>
            <a:endParaRPr lang="en-US" sz="3200" b="1" kern="0" dirty="0">
              <a:solidFill>
                <a:srgbClr val="DAEDEF">
                  <a:lumMod val="90000"/>
                </a:srgbClr>
              </a:solidFill>
              <a:latin typeface="Verdana" pitchFamily="34" charset="0"/>
            </a:endParaRPr>
          </a:p>
        </p:txBody>
      </p:sp>
    </p:spTree>
    <p:extLst>
      <p:ext uri="{BB962C8B-B14F-4D97-AF65-F5344CB8AC3E}">
        <p14:creationId xmlns:p14="http://schemas.microsoft.com/office/powerpoint/2010/main" val="2383735056"/>
      </p:ext>
    </p:extLst>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4258"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4259"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24260"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24261"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24262"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4263"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4264"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4265"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24266" name="Picture 2"/>
          <p:cNvPicPr>
            <a:picLocks noChangeAspect="1" noChangeArrowheads="1"/>
          </p:cNvPicPr>
          <p:nvPr/>
        </p:nvPicPr>
        <p:blipFill>
          <a:blip r:embed="rId3" cstate="print"/>
          <a:srcRect/>
          <a:stretch>
            <a:fillRect/>
          </a:stretch>
        </p:blipFill>
        <p:spPr bwMode="auto">
          <a:xfrm>
            <a:off x="682176" y="1147085"/>
            <a:ext cx="7772400" cy="4857750"/>
          </a:xfrm>
          <a:prstGeom prst="rect">
            <a:avLst/>
          </a:prstGeom>
          <a:noFill/>
          <a:ln w="9525">
            <a:noFill/>
            <a:miter lim="800000"/>
            <a:headEnd/>
            <a:tailEnd/>
          </a:ln>
        </p:spPr>
      </p:pic>
      <p:sp>
        <p:nvSpPr>
          <p:cNvPr id="11" name="Rectangle 3"/>
          <p:cNvSpPr txBox="1">
            <a:spLocks noChangeArrowheads="1"/>
          </p:cNvSpPr>
          <p:nvPr/>
        </p:nvSpPr>
        <p:spPr bwMode="auto">
          <a:xfrm>
            <a:off x="900151" y="4252989"/>
            <a:ext cx="7329487" cy="1348061"/>
          </a:xfrm>
          <a:prstGeom prst="rect">
            <a:avLst/>
          </a:prstGeom>
          <a:solidFill>
            <a:schemeClr val="bg1"/>
          </a:solidFill>
          <a:ln w="57150">
            <a:solidFill>
              <a:srgbClr val="FFC000"/>
            </a:solidFill>
            <a:miter lim="800000"/>
            <a:headEnd/>
            <a:tailEnd/>
          </a:ln>
        </p:spPr>
        <p:txBody>
          <a:bodyPr>
            <a:spAutoFit/>
          </a:bodyPr>
          <a:lstStyle/>
          <a:p>
            <a:pPr marL="342900" indent="-342900" algn="ctr">
              <a:lnSpc>
                <a:spcPct val="80000"/>
              </a:lnSpc>
              <a:spcBef>
                <a:spcPct val="20000"/>
              </a:spcBef>
              <a:tabLst>
                <a:tab pos="0" algn="l"/>
              </a:tabLst>
              <a:defRPr/>
            </a:pPr>
            <a:endParaRPr lang="en-US" sz="3200" b="1" kern="0" dirty="0">
              <a:solidFill>
                <a:srgbClr val="000000"/>
              </a:solidFill>
              <a:latin typeface="Arial"/>
            </a:endParaRPr>
          </a:p>
          <a:p>
            <a:pPr marL="342900" indent="-342900" algn="ctr">
              <a:lnSpc>
                <a:spcPct val="80000"/>
              </a:lnSpc>
              <a:spcBef>
                <a:spcPct val="20000"/>
              </a:spcBef>
              <a:tabLst>
                <a:tab pos="0" algn="l"/>
              </a:tabLst>
              <a:defRPr/>
            </a:pPr>
            <a:r>
              <a:rPr lang="en-US" sz="3200" b="1" kern="0" dirty="0">
                <a:solidFill>
                  <a:srgbClr val="000000"/>
                </a:solidFill>
                <a:latin typeface="Arial"/>
              </a:rPr>
              <a:t>Appleton, </a:t>
            </a:r>
            <a:r>
              <a:rPr lang="en-US" sz="3200" b="1" kern="0" dirty="0" smtClean="0">
                <a:solidFill>
                  <a:srgbClr val="000000"/>
                </a:solidFill>
                <a:latin typeface="Arial"/>
              </a:rPr>
              <a:t>Wisconsin</a:t>
            </a:r>
          </a:p>
          <a:p>
            <a:pPr marL="342900" indent="-342900" algn="ctr">
              <a:lnSpc>
                <a:spcPct val="80000"/>
              </a:lnSpc>
              <a:spcBef>
                <a:spcPct val="20000"/>
              </a:spcBef>
              <a:tabLst>
                <a:tab pos="0" algn="l"/>
              </a:tabLst>
              <a:defRPr/>
            </a:pPr>
            <a:r>
              <a:rPr lang="en-US" sz="2400" b="1" kern="0" dirty="0" smtClean="0">
                <a:solidFill>
                  <a:srgbClr val="000000"/>
                </a:solidFill>
                <a:latin typeface="Arial"/>
              </a:rPr>
              <a:t>Week 11 . . .</a:t>
            </a:r>
            <a:endParaRPr lang="en-US" sz="3200" b="1" kern="0" dirty="0">
              <a:solidFill>
                <a:srgbClr val="000000"/>
              </a:solidFill>
              <a:latin typeface="Arial"/>
            </a:endParaRPr>
          </a:p>
        </p:txBody>
      </p:sp>
    </p:spTree>
    <p:extLst>
      <p:ext uri="{BB962C8B-B14F-4D97-AF65-F5344CB8AC3E}">
        <p14:creationId xmlns:p14="http://schemas.microsoft.com/office/powerpoint/2010/main" val="579214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2.xml><?xml version="1.0" encoding="utf-8"?>
<p:sld xmlns:a="http://schemas.openxmlformats.org/drawingml/2006/main" xmlns:r="http://schemas.openxmlformats.org/officeDocument/2006/relationships" xmlns:p="http://schemas.openxmlformats.org/presentationml/2006/main" showMasterSp="0" show="0">
  <p:cSld>
    <p:bg>
      <p:bgPr>
        <a:solidFill>
          <a:srgbClr val="BADDE1"/>
        </a:solidFill>
        <a:effectLst/>
      </p:bgPr>
    </p:bg>
    <p:spTree>
      <p:nvGrpSpPr>
        <p:cNvPr id="1" name=""/>
        <p:cNvGrpSpPr/>
        <p:nvPr/>
      </p:nvGrpSpPr>
      <p:grpSpPr>
        <a:xfrm>
          <a:off x="0" y="0"/>
          <a:ext cx="0" cy="0"/>
          <a:chOff x="0" y="0"/>
          <a:chExt cx="0" cy="0"/>
        </a:xfrm>
      </p:grpSpPr>
      <p:sp>
        <p:nvSpPr>
          <p:cNvPr id="337922"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7923"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37924"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3792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37926"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7927"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7928"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7929"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37930" name="Picture 2"/>
          <p:cNvPicPr>
            <a:picLocks noChangeAspect="1" noChangeArrowheads="1"/>
          </p:cNvPicPr>
          <p:nvPr/>
        </p:nvPicPr>
        <p:blipFill>
          <a:blip r:embed="rId3" cstate="print"/>
          <a:srcRect/>
          <a:stretch>
            <a:fillRect/>
          </a:stretch>
        </p:blipFill>
        <p:spPr bwMode="auto">
          <a:xfrm>
            <a:off x="682176" y="1147085"/>
            <a:ext cx="7772400" cy="4857750"/>
          </a:xfrm>
          <a:prstGeom prst="rect">
            <a:avLst/>
          </a:prstGeom>
          <a:noFill/>
          <a:ln w="9525">
            <a:noFill/>
            <a:miter lim="800000"/>
            <a:headEnd/>
            <a:tailEnd/>
          </a:ln>
        </p:spPr>
      </p:pic>
    </p:spTree>
    <p:extLst>
      <p:ext uri="{BB962C8B-B14F-4D97-AF65-F5344CB8AC3E}">
        <p14:creationId xmlns:p14="http://schemas.microsoft.com/office/powerpoint/2010/main" val="3713102777"/>
      </p:ext>
    </p:extLst>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66750" y="1143000"/>
            <a:ext cx="7772400" cy="4857750"/>
          </a:xfrm>
          <a:prstGeom prst="rect">
            <a:avLst/>
          </a:prstGeom>
          <a:noFill/>
          <a:ln w="9525">
            <a:noFill/>
            <a:miter lim="800000"/>
            <a:headEnd/>
            <a:tailEnd/>
          </a:ln>
        </p:spPr>
      </p:pic>
    </p:spTree>
    <p:extLst>
      <p:ext uri="{BB962C8B-B14F-4D97-AF65-F5344CB8AC3E}">
        <p14:creationId xmlns:p14="http://schemas.microsoft.com/office/powerpoint/2010/main" val="2548613626"/>
      </p:ext>
    </p:extLst>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8" y="2116150"/>
            <a:ext cx="7769225" cy="1760482"/>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BBE0E3">
                    <a:lumMod val="90000"/>
                  </a:srgbClr>
                </a:solidFill>
                <a:latin typeface="Verdana" pitchFamily="34" charset="0"/>
              </a:rPr>
              <a:t>microcultures</a:t>
            </a:r>
            <a:r>
              <a:rPr lang="en-US" sz="2800" b="1" kern="0" dirty="0">
                <a:solidFill>
                  <a:srgbClr val="BBE0E3">
                    <a:lumMod val="90000"/>
                  </a:srgbClr>
                </a:solidFill>
                <a:latin typeface="Verdana" pitchFamily="34" charset="0"/>
              </a:rPr>
              <a:t> can include ethnic groups </a:t>
            </a:r>
            <a:r>
              <a:rPr lang="en-US" sz="2800" b="1" i="1" kern="0" dirty="0">
                <a:solidFill>
                  <a:srgbClr val="BBE0E3">
                    <a:lumMod val="90000"/>
                  </a:srgbClr>
                </a:solidFill>
                <a:latin typeface="Verdana" pitchFamily="34" charset="0"/>
              </a:rPr>
              <a:t>within</a:t>
            </a:r>
            <a:r>
              <a:rPr lang="en-US" sz="2800" b="1" kern="0" dirty="0">
                <a:solidFill>
                  <a:srgbClr val="BBE0E3">
                    <a:lumMod val="90000"/>
                  </a:srgbClr>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3200" b="1" kern="0" dirty="0">
                <a:solidFill>
                  <a:srgbClr val="000000"/>
                </a:solidFill>
                <a:latin typeface="Verdana" pitchFamily="34" charset="0"/>
              </a:rPr>
              <a:t> e.g., </a:t>
            </a:r>
            <a:r>
              <a:rPr lang="en-US" sz="3200" b="1" kern="0" dirty="0" smtClean="0">
                <a:solidFill>
                  <a:srgbClr val="000000"/>
                </a:solidFill>
                <a:latin typeface="Verdana" pitchFamily="34" charset="0"/>
              </a:rPr>
              <a:t>The Amish</a:t>
            </a:r>
            <a:endParaRPr lang="en-US" sz="3200" b="1" kern="0" dirty="0">
              <a:solidFill>
                <a:srgbClr val="DAEDEF">
                  <a:lumMod val="90000"/>
                </a:srgbClr>
              </a:solidFill>
              <a:latin typeface="Verdana" pitchFamily="34" charset="0"/>
            </a:endParaRPr>
          </a:p>
        </p:txBody>
      </p:sp>
    </p:spTree>
    <p:extLst>
      <p:ext uri="{BB962C8B-B14F-4D97-AF65-F5344CB8AC3E}">
        <p14:creationId xmlns:p14="http://schemas.microsoft.com/office/powerpoint/2010/main" val="1811588173"/>
      </p:ext>
    </p:extLst>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6306"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6307"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26308"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26309"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26310"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6311"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6312"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26313"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26314" name="Picture 2"/>
          <p:cNvPicPr>
            <a:picLocks noChangeAspect="1" noChangeArrowheads="1"/>
          </p:cNvPicPr>
          <p:nvPr/>
        </p:nvPicPr>
        <p:blipFill>
          <a:blip r:embed="rId3" cstate="print"/>
          <a:srcRect/>
          <a:stretch>
            <a:fillRect/>
          </a:stretch>
        </p:blipFill>
        <p:spPr bwMode="auto">
          <a:xfrm>
            <a:off x="681950" y="1146632"/>
            <a:ext cx="7772400" cy="4857750"/>
          </a:xfrm>
          <a:prstGeom prst="rect">
            <a:avLst/>
          </a:prstGeom>
          <a:noFill/>
          <a:ln w="9525">
            <a:noFill/>
            <a:miter lim="800000"/>
            <a:headEnd/>
            <a:tailEnd/>
          </a:ln>
        </p:spPr>
      </p:pic>
      <p:sp>
        <p:nvSpPr>
          <p:cNvPr id="11" name="Rectangle 3"/>
          <p:cNvSpPr txBox="1">
            <a:spLocks noChangeArrowheads="1"/>
          </p:cNvSpPr>
          <p:nvPr/>
        </p:nvSpPr>
        <p:spPr bwMode="auto">
          <a:xfrm>
            <a:off x="900151" y="4383615"/>
            <a:ext cx="7329487" cy="1348061"/>
          </a:xfrm>
          <a:prstGeom prst="rect">
            <a:avLst/>
          </a:prstGeom>
          <a:solidFill>
            <a:schemeClr val="bg1"/>
          </a:solidFill>
          <a:ln w="76200">
            <a:solidFill>
              <a:srgbClr val="FFC000"/>
            </a:solidFill>
            <a:miter lim="800000"/>
            <a:headEnd/>
            <a:tailEnd/>
          </a:ln>
        </p:spPr>
        <p:txBody>
          <a:bodyPr>
            <a:spAutoFit/>
          </a:bodyPr>
          <a:lstStyle/>
          <a:p>
            <a:pPr marL="342900" indent="-342900" algn="ctr">
              <a:lnSpc>
                <a:spcPct val="80000"/>
              </a:lnSpc>
              <a:spcBef>
                <a:spcPct val="20000"/>
              </a:spcBef>
              <a:tabLst>
                <a:tab pos="0" algn="l"/>
              </a:tabLst>
              <a:defRPr/>
            </a:pPr>
            <a:endParaRPr lang="en-US" sz="3200" b="1" kern="0" dirty="0">
              <a:solidFill>
                <a:srgbClr val="000000"/>
              </a:solidFill>
              <a:latin typeface="Arial"/>
            </a:endParaRPr>
          </a:p>
          <a:p>
            <a:pPr marL="342900" indent="-342900" algn="ctr">
              <a:lnSpc>
                <a:spcPct val="80000"/>
              </a:lnSpc>
              <a:spcBef>
                <a:spcPct val="20000"/>
              </a:spcBef>
              <a:tabLst>
                <a:tab pos="0" algn="l"/>
              </a:tabLst>
              <a:defRPr/>
            </a:pPr>
            <a:r>
              <a:rPr lang="en-US" sz="3200" b="1" kern="0" dirty="0">
                <a:solidFill>
                  <a:srgbClr val="000000"/>
                </a:solidFill>
                <a:latin typeface="Arial"/>
              </a:rPr>
              <a:t>like the group in </a:t>
            </a:r>
            <a:r>
              <a:rPr lang="en-US" sz="3200" b="1" kern="0" dirty="0" smtClean="0">
                <a:solidFill>
                  <a:srgbClr val="000000"/>
                </a:solidFill>
                <a:latin typeface="Arial"/>
              </a:rPr>
              <a:t>Wisconsin</a:t>
            </a:r>
          </a:p>
          <a:p>
            <a:pPr marL="342900" indent="-342900" algn="ctr">
              <a:lnSpc>
                <a:spcPct val="80000"/>
              </a:lnSpc>
              <a:spcBef>
                <a:spcPct val="20000"/>
              </a:spcBef>
              <a:tabLst>
                <a:tab pos="0" algn="l"/>
              </a:tabLst>
              <a:defRPr/>
            </a:pPr>
            <a:r>
              <a:rPr lang="en-US" sz="2400" b="1" kern="0" dirty="0" smtClean="0">
                <a:solidFill>
                  <a:srgbClr val="000000"/>
                </a:solidFill>
                <a:latin typeface="Arial"/>
              </a:rPr>
              <a:t>Week 13 . . .</a:t>
            </a:r>
            <a:endParaRPr lang="en-US" sz="2400" b="1" kern="0" dirty="0">
              <a:solidFill>
                <a:srgbClr val="000000"/>
              </a:solidFill>
              <a:latin typeface="Arial"/>
            </a:endParaRPr>
          </a:p>
        </p:txBody>
      </p:sp>
    </p:spTree>
    <p:extLst>
      <p:ext uri="{BB962C8B-B14F-4D97-AF65-F5344CB8AC3E}">
        <p14:creationId xmlns:p14="http://schemas.microsoft.com/office/powerpoint/2010/main" val="1670681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8" y="2116150"/>
            <a:ext cx="7769225" cy="2252924"/>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BBE0E3">
                    <a:lumMod val="90000"/>
                  </a:srgbClr>
                </a:solidFill>
                <a:latin typeface="Verdana" pitchFamily="34" charset="0"/>
              </a:rPr>
              <a:t>microcultures</a:t>
            </a:r>
            <a:r>
              <a:rPr lang="en-US" sz="2800" b="1" kern="0" dirty="0">
                <a:solidFill>
                  <a:srgbClr val="BBE0E3">
                    <a:lumMod val="90000"/>
                  </a:srgbClr>
                </a:solidFill>
                <a:latin typeface="Verdana" pitchFamily="34" charset="0"/>
              </a:rPr>
              <a:t> can include ethnic groups </a:t>
            </a:r>
            <a:r>
              <a:rPr lang="en-US" sz="2800" b="1" i="1" kern="0" dirty="0">
                <a:solidFill>
                  <a:srgbClr val="BBE0E3">
                    <a:lumMod val="90000"/>
                  </a:srgbClr>
                </a:solidFill>
                <a:latin typeface="Verdana" pitchFamily="34" charset="0"/>
              </a:rPr>
              <a:t>within</a:t>
            </a:r>
            <a:r>
              <a:rPr lang="en-US" sz="2800" b="1" kern="0" dirty="0">
                <a:solidFill>
                  <a:srgbClr val="BBE0E3">
                    <a:lumMod val="90000"/>
                  </a:srgbClr>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3200" b="1" kern="0" dirty="0">
                <a:solidFill>
                  <a:srgbClr val="000000"/>
                </a:solidFill>
                <a:latin typeface="Verdana" pitchFamily="34" charset="0"/>
              </a:rPr>
              <a:t> e.g., </a:t>
            </a:r>
            <a:r>
              <a:rPr lang="en-US" sz="3200" b="1" kern="0" dirty="0" err="1" smtClean="0">
                <a:solidFill>
                  <a:srgbClr val="000000"/>
                </a:solidFill>
                <a:latin typeface="Verdana" pitchFamily="34" charset="0"/>
              </a:rPr>
              <a:t>Yanomamö</a:t>
            </a:r>
            <a:r>
              <a:rPr lang="en-US" sz="3200" b="1" kern="0" dirty="0" smtClean="0">
                <a:solidFill>
                  <a:srgbClr val="000000"/>
                </a:solidFill>
                <a:latin typeface="Verdana" pitchFamily="34" charset="0"/>
              </a:rPr>
              <a:t> of Venezuela and Brazil</a:t>
            </a:r>
            <a:endParaRPr lang="en-US" sz="3200" b="1" kern="0" dirty="0">
              <a:solidFill>
                <a:srgbClr val="DAEDEF">
                  <a:lumMod val="90000"/>
                </a:srgbClr>
              </a:solidFill>
              <a:latin typeface="Verdana" pitchFamily="34" charset="0"/>
            </a:endParaRPr>
          </a:p>
        </p:txBody>
      </p:sp>
    </p:spTree>
    <p:extLst>
      <p:ext uri="{BB962C8B-B14F-4D97-AF65-F5344CB8AC3E}">
        <p14:creationId xmlns:p14="http://schemas.microsoft.com/office/powerpoint/2010/main" val="3201108808"/>
      </p:ext>
    </p:extLst>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30402"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30403"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30404"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3040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30406"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30407"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30408"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30409"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30410" name="Picture 2"/>
          <p:cNvPicPr>
            <a:picLocks noChangeAspect="1" noChangeArrowheads="1"/>
          </p:cNvPicPr>
          <p:nvPr/>
        </p:nvPicPr>
        <p:blipFill>
          <a:blip r:embed="rId3" cstate="print"/>
          <a:srcRect/>
          <a:stretch>
            <a:fillRect/>
          </a:stretch>
        </p:blipFill>
        <p:spPr bwMode="auto">
          <a:xfrm>
            <a:off x="914400" y="1262063"/>
            <a:ext cx="7315200" cy="4572000"/>
          </a:xfrm>
          <a:prstGeom prst="rect">
            <a:avLst/>
          </a:prstGeom>
          <a:noFill/>
          <a:ln w="9525">
            <a:noFill/>
            <a:miter lim="800000"/>
            <a:headEnd/>
            <a:tailEnd/>
          </a:ln>
        </p:spPr>
      </p:pic>
      <p:sp>
        <p:nvSpPr>
          <p:cNvPr id="11" name="Rectangle 10"/>
          <p:cNvSpPr>
            <a:spLocks noChangeArrowheads="1"/>
          </p:cNvSpPr>
          <p:nvPr/>
        </p:nvSpPr>
        <p:spPr bwMode="auto">
          <a:xfrm>
            <a:off x="391885" y="5532507"/>
            <a:ext cx="8316686" cy="89255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800" b="1" dirty="0" smtClean="0">
                <a:solidFill>
                  <a:srgbClr val="000000"/>
                </a:solidFill>
                <a:latin typeface="Arial"/>
              </a:rPr>
              <a:t>Week 15 . . . </a:t>
            </a:r>
          </a:p>
        </p:txBody>
      </p:sp>
    </p:spTree>
    <p:extLst>
      <p:ext uri="{BB962C8B-B14F-4D97-AF65-F5344CB8AC3E}">
        <p14:creationId xmlns:p14="http://schemas.microsoft.com/office/powerpoint/2010/main" val="2845669690"/>
      </p:ext>
    </p:extLst>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1062038" y="2116138"/>
            <a:ext cx="7769225" cy="3052762"/>
          </a:xfrm>
        </p:spPr>
        <p:txBody>
          <a:bodyPr>
            <a:spAutoFit/>
          </a:bodyPr>
          <a:lstStyle/>
          <a:p>
            <a:pPr eaLnBrk="1" hangingPunct="1"/>
            <a:r>
              <a:rPr lang="en-US" sz="2800" b="1" dirty="0" err="1" smtClean="0">
                <a:solidFill>
                  <a:srgbClr val="FF1B36"/>
                </a:solidFill>
                <a:latin typeface="Verdana" pitchFamily="34" charset="0"/>
              </a:rPr>
              <a:t>macrocultures</a:t>
            </a:r>
            <a:r>
              <a:rPr lang="en-US" sz="2800" b="1" dirty="0" smtClean="0">
                <a:latin typeface="Verdana" pitchFamily="34" charset="0"/>
              </a:rPr>
              <a:t> can include groups </a:t>
            </a:r>
            <a:r>
              <a:rPr lang="en-US" sz="2800" b="1" i="1" dirty="0" smtClean="0">
                <a:solidFill>
                  <a:srgbClr val="FF1B36"/>
                </a:solidFill>
                <a:latin typeface="Verdana" pitchFamily="34" charset="0"/>
              </a:rPr>
              <a:t>across</a:t>
            </a:r>
            <a:r>
              <a:rPr lang="en-US" sz="2800" b="1" dirty="0" smtClean="0">
                <a:latin typeface="Verdana" pitchFamily="34" charset="0"/>
              </a:rPr>
              <a:t> nations</a:t>
            </a:r>
          </a:p>
          <a:p>
            <a:pPr eaLnBrk="1" hangingPunct="1">
              <a:lnSpc>
                <a:spcPct val="30000"/>
              </a:lnSpc>
            </a:pPr>
            <a:endParaRPr lang="en-US" sz="2800" b="1" dirty="0" smtClean="0">
              <a:latin typeface="Verdana" pitchFamily="34" charset="0"/>
            </a:endParaRPr>
          </a:p>
          <a:p>
            <a:pPr marL="628650" lvl="1" indent="-171450" eaLnBrk="1" hangingPunct="1">
              <a:lnSpc>
                <a:spcPct val="150000"/>
              </a:lnSpc>
            </a:pPr>
            <a:r>
              <a:rPr lang="en-US" sz="2400" b="1" dirty="0" smtClean="0">
                <a:solidFill>
                  <a:schemeClr val="accent1"/>
                </a:solidFill>
                <a:latin typeface="Verdana" pitchFamily="34" charset="0"/>
              </a:rPr>
              <a:t> e.g., Basques</a:t>
            </a:r>
          </a:p>
          <a:p>
            <a:pPr marL="628650" lvl="1" indent="-171450" eaLnBrk="1" hangingPunct="1">
              <a:lnSpc>
                <a:spcPct val="150000"/>
              </a:lnSpc>
            </a:pPr>
            <a:r>
              <a:rPr lang="en-US" sz="2400" b="1" dirty="0" smtClean="0">
                <a:solidFill>
                  <a:schemeClr val="accent1"/>
                </a:solidFill>
                <a:latin typeface="Verdana" pitchFamily="34" charset="0"/>
              </a:rPr>
              <a:t> e.g., Rom </a:t>
            </a:r>
            <a:r>
              <a:rPr lang="en-US" sz="2000" b="1" dirty="0" smtClean="0">
                <a:solidFill>
                  <a:schemeClr val="accent1"/>
                </a:solidFill>
                <a:latin typeface="Verdana" pitchFamily="34" charset="0"/>
              </a:rPr>
              <a:t>(Gypsies)</a:t>
            </a:r>
            <a:endParaRPr lang="en-US" sz="2400" b="1" dirty="0" smtClean="0">
              <a:solidFill>
                <a:schemeClr val="accent1"/>
              </a:solidFill>
              <a:latin typeface="Verdana" pitchFamily="34" charset="0"/>
            </a:endParaRPr>
          </a:p>
          <a:p>
            <a:pPr marL="628650" lvl="1" indent="-171450" eaLnBrk="1" hangingPunct="1">
              <a:lnSpc>
                <a:spcPct val="150000"/>
              </a:lnSpc>
            </a:pPr>
            <a:r>
              <a:rPr lang="en-US" sz="2400" b="1" dirty="0" smtClean="0">
                <a:latin typeface="Verdana" pitchFamily="34" charset="0"/>
              </a:rPr>
              <a:t> e.g., ? Al Qaeda</a:t>
            </a:r>
          </a:p>
        </p:txBody>
      </p:sp>
      <p:sp>
        <p:nvSpPr>
          <p:cNvPr id="53251" name="Rectangle 2"/>
          <p:cNvSpPr txBox="1">
            <a:spLocks noChangeArrowheads="1"/>
          </p:cNvSpPr>
          <p:nvPr/>
        </p:nvSpPr>
        <p:spPr bwMode="auto">
          <a:xfrm>
            <a:off x="457200" y="420688"/>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The Concept of Culture</a:t>
            </a:r>
          </a:p>
        </p:txBody>
      </p:sp>
    </p:spTree>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1062038" y="2116142"/>
            <a:ext cx="7769225" cy="4124325"/>
          </a:xfrm>
        </p:spPr>
        <p:txBody>
          <a:bodyPr>
            <a:spAutoFit/>
          </a:bodyPr>
          <a:lstStyle/>
          <a:p>
            <a:pPr eaLnBrk="1" hangingPunct="1">
              <a:defRPr/>
            </a:pPr>
            <a:r>
              <a:rPr lang="en-US" sz="2800" b="1" dirty="0" err="1" smtClean="0">
                <a:solidFill>
                  <a:srgbClr val="FF0000"/>
                </a:solidFill>
                <a:latin typeface="Verdana" pitchFamily="34" charset="0"/>
              </a:rPr>
              <a:t>microcultures</a:t>
            </a:r>
            <a:r>
              <a:rPr lang="en-US" sz="2800" b="1" dirty="0" smtClean="0">
                <a:solidFill>
                  <a:schemeClr val="accent5">
                    <a:lumMod val="90000"/>
                  </a:schemeClr>
                </a:solidFill>
                <a:latin typeface="Verdana" pitchFamily="34" charset="0"/>
              </a:rPr>
              <a:t> can include ethnic groups </a:t>
            </a:r>
            <a:r>
              <a:rPr lang="en-US" sz="2800" b="1" i="1" dirty="0" smtClean="0">
                <a:solidFill>
                  <a:srgbClr val="000000"/>
                </a:solidFill>
                <a:latin typeface="Verdana" pitchFamily="34" charset="0"/>
              </a:rPr>
              <a:t>within</a:t>
            </a:r>
            <a:r>
              <a:rPr lang="en-US" sz="2800" b="1" dirty="0" smtClean="0">
                <a:solidFill>
                  <a:srgbClr val="000000"/>
                </a:solidFill>
                <a:latin typeface="Verdana" pitchFamily="34" charset="0"/>
              </a:rPr>
              <a:t> nations</a:t>
            </a:r>
          </a:p>
          <a:p>
            <a:pPr eaLnBrk="1" hangingPunct="1">
              <a:lnSpc>
                <a:spcPct val="30000"/>
              </a:lnSpc>
              <a:defRPr/>
            </a:pPr>
            <a:endParaRPr lang="en-US" sz="2800" b="1" dirty="0" smtClean="0">
              <a:solidFill>
                <a:srgbClr val="FF1B36"/>
              </a:solidFill>
              <a:latin typeface="Verdana" pitchFamily="34" charset="0"/>
            </a:endParaRPr>
          </a:p>
          <a:p>
            <a:pPr marL="628650" lvl="1" indent="-171450" eaLnBrk="1" hangingPunct="1">
              <a:defRPr/>
            </a:pPr>
            <a:r>
              <a:rPr lang="en-US" sz="2000" b="1" dirty="0" smtClean="0">
                <a:latin typeface="Verdana" pitchFamily="34" charset="0"/>
              </a:rPr>
              <a:t>  Aztec</a:t>
            </a:r>
          </a:p>
          <a:p>
            <a:pPr marL="628650" lvl="1" indent="-171450" eaLnBrk="1" hangingPunct="1">
              <a:defRPr/>
            </a:pPr>
            <a:r>
              <a:rPr lang="en-US" sz="2000" b="1" dirty="0" smtClean="0">
                <a:latin typeface="Verdana" pitchFamily="34" charset="0"/>
              </a:rPr>
              <a:t>  Maya</a:t>
            </a:r>
          </a:p>
          <a:p>
            <a:pPr marL="628650" lvl="1" indent="-171450" eaLnBrk="1" hangingPunct="1">
              <a:defRPr/>
            </a:pPr>
            <a:r>
              <a:rPr lang="en-US" sz="2000" b="1" dirty="0" smtClean="0">
                <a:latin typeface="Verdana" pitchFamily="34" charset="0"/>
              </a:rPr>
              <a:t>  Zapata</a:t>
            </a:r>
          </a:p>
          <a:p>
            <a:pPr marL="628650" lvl="1" indent="-171450" eaLnBrk="1" hangingPunct="1">
              <a:defRPr/>
            </a:pPr>
            <a:r>
              <a:rPr lang="en-US" sz="2000" b="1" dirty="0" smtClean="0">
                <a:latin typeface="Verdana" pitchFamily="34" charset="0"/>
              </a:rPr>
              <a:t>  </a:t>
            </a:r>
            <a:r>
              <a:rPr lang="en-US" sz="2000" b="1" dirty="0" err="1" smtClean="0">
                <a:latin typeface="Verdana" pitchFamily="34" charset="0"/>
              </a:rPr>
              <a:t>Mixtec</a:t>
            </a:r>
            <a:endParaRPr lang="en-US" sz="2000" b="1" dirty="0" smtClean="0">
              <a:latin typeface="Verdana" pitchFamily="34" charset="0"/>
            </a:endParaRPr>
          </a:p>
          <a:p>
            <a:pPr marL="628650" lvl="1" indent="-171450" eaLnBrk="1" hangingPunct="1">
              <a:defRPr/>
            </a:pPr>
            <a:r>
              <a:rPr lang="en-US" sz="2000" b="1" dirty="0" smtClean="0">
                <a:latin typeface="Verdana" pitchFamily="34" charset="0"/>
              </a:rPr>
              <a:t>  </a:t>
            </a:r>
            <a:r>
              <a:rPr lang="en-US" sz="2000" b="1" dirty="0" err="1" smtClean="0">
                <a:latin typeface="Verdana" pitchFamily="34" charset="0"/>
              </a:rPr>
              <a:t>Otomi</a:t>
            </a:r>
            <a:endParaRPr lang="en-US" sz="2000" b="1" dirty="0" smtClean="0">
              <a:latin typeface="Verdana" pitchFamily="34" charset="0"/>
            </a:endParaRPr>
          </a:p>
          <a:p>
            <a:pPr marL="628650" lvl="1" indent="-171450" eaLnBrk="1" hangingPunct="1">
              <a:defRPr/>
            </a:pPr>
            <a:r>
              <a:rPr lang="en-US" sz="2000" b="1" dirty="0" smtClean="0">
                <a:latin typeface="Verdana" pitchFamily="34" charset="0"/>
              </a:rPr>
              <a:t>  </a:t>
            </a:r>
            <a:r>
              <a:rPr lang="en-US" sz="2000" b="1" dirty="0" err="1" smtClean="0">
                <a:latin typeface="Verdana" pitchFamily="34" charset="0"/>
              </a:rPr>
              <a:t>Tarascan</a:t>
            </a:r>
            <a:endParaRPr lang="en-US" sz="2000" b="1" dirty="0" smtClean="0">
              <a:latin typeface="Verdana" pitchFamily="34" charset="0"/>
            </a:endParaRPr>
          </a:p>
          <a:p>
            <a:pPr marL="628650" lvl="1" indent="-171450" eaLnBrk="1" hangingPunct="1">
              <a:defRPr/>
            </a:pPr>
            <a:r>
              <a:rPr lang="en-US" sz="2000" b="1" dirty="0" smtClean="0">
                <a:latin typeface="Verdana" pitchFamily="34" charset="0"/>
              </a:rPr>
              <a:t>  Yaqui</a:t>
            </a:r>
          </a:p>
          <a:p>
            <a:pPr marL="628650" lvl="1" indent="-171450" eaLnBrk="1" hangingPunct="1">
              <a:defRPr/>
            </a:pPr>
            <a:r>
              <a:rPr lang="en-US" sz="2000" b="1" dirty="0" smtClean="0">
                <a:latin typeface="Verdana" pitchFamily="34" charset="0"/>
              </a:rPr>
              <a:t>  </a:t>
            </a:r>
            <a:r>
              <a:rPr lang="en-US" sz="2000" b="1" dirty="0" err="1" smtClean="0">
                <a:latin typeface="Verdana" pitchFamily="34" charset="0"/>
              </a:rPr>
              <a:t>Tarahumara</a:t>
            </a:r>
            <a:r>
              <a:rPr lang="en-US" sz="2000" b="1" dirty="0" smtClean="0">
                <a:latin typeface="Verdana" pitchFamily="34" charset="0"/>
              </a:rPr>
              <a:t> . . .</a:t>
            </a:r>
          </a:p>
        </p:txBody>
      </p:sp>
      <p:sp>
        <p:nvSpPr>
          <p:cNvPr id="5120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000000"/>
                </a:solidFill>
              </a:rPr>
              <a:t>The Concept of Culture</a:t>
            </a:r>
          </a:p>
        </p:txBody>
      </p:sp>
      <p:sp>
        <p:nvSpPr>
          <p:cNvPr id="4" name="Rectangle 2"/>
          <p:cNvSpPr txBox="1">
            <a:spLocks noChangeArrowheads="1"/>
          </p:cNvSpPr>
          <p:nvPr/>
        </p:nvSpPr>
        <p:spPr bwMode="auto">
          <a:xfrm>
            <a:off x="435429" y="3091644"/>
            <a:ext cx="8229600" cy="3106061"/>
          </a:xfrm>
          <a:prstGeom prst="rect">
            <a:avLst/>
          </a:prstGeom>
          <a:solidFill>
            <a:srgbClr val="FFFFFF">
              <a:alpha val="85098"/>
            </a:srgbClr>
          </a:solidFill>
          <a:ln w="9525">
            <a:noFill/>
            <a:miter lim="800000"/>
            <a:headEnd/>
            <a:tailEnd/>
          </a:ln>
        </p:spPr>
        <p:txBody>
          <a:bodyPr anchor="ctr"/>
          <a:lstStyle/>
          <a:p>
            <a:pPr algn="ctr"/>
            <a:r>
              <a:rPr lang="en-US" sz="3600" b="1" dirty="0" smtClean="0">
                <a:solidFill>
                  <a:srgbClr val="000000"/>
                </a:solidFill>
              </a:rPr>
              <a:t>contemporary</a:t>
            </a:r>
          </a:p>
          <a:p>
            <a:pPr algn="ctr"/>
            <a:r>
              <a:rPr lang="en-US" sz="3600" b="1" dirty="0" smtClean="0">
                <a:solidFill>
                  <a:srgbClr val="000000"/>
                </a:solidFill>
              </a:rPr>
              <a:t>and </a:t>
            </a:r>
          </a:p>
          <a:p>
            <a:pPr algn="ctr"/>
            <a:r>
              <a:rPr lang="en-US" sz="3600" b="1" dirty="0" smtClean="0">
                <a:solidFill>
                  <a:srgbClr val="000000"/>
                </a:solidFill>
              </a:rPr>
              <a:t>prehistoric</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DDE1"/>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41" y="6394010"/>
            <a:ext cx="3801041"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http://news.bbc.co.uk/2/hi/uk_news/scotland/edinburgh_and_east/8380341.stm</a:t>
            </a:r>
            <a:endParaRPr kumimoji="1" lang="en-US" sz="800" dirty="0">
              <a:solidFill>
                <a:srgbClr val="99CC00"/>
              </a:solidFill>
            </a:endParaRPr>
          </a:p>
        </p:txBody>
      </p:sp>
      <p:pic>
        <p:nvPicPr>
          <p:cNvPr id="2051" name="Picture 3"/>
          <p:cNvPicPr>
            <a:picLocks noChangeAspect="1" noChangeArrowheads="1"/>
          </p:cNvPicPr>
          <p:nvPr/>
        </p:nvPicPr>
        <p:blipFill>
          <a:blip r:embed="rId3" cstate="print"/>
          <a:srcRect/>
          <a:stretch>
            <a:fillRect/>
          </a:stretch>
        </p:blipFill>
        <p:spPr bwMode="auto">
          <a:xfrm>
            <a:off x="682168" y="1146629"/>
            <a:ext cx="7772400" cy="4857750"/>
          </a:xfrm>
          <a:prstGeom prst="rect">
            <a:avLst/>
          </a:prstGeom>
          <a:noFill/>
          <a:ln w="9525">
            <a:noFill/>
            <a:miter lim="800000"/>
            <a:headEnd/>
            <a:tailEnd/>
          </a:ln>
        </p:spPr>
      </p:pic>
      <p:sp>
        <p:nvSpPr>
          <p:cNvPr id="7" name="Oval 3"/>
          <p:cNvSpPr>
            <a:spLocks noChangeArrowheads="1"/>
          </p:cNvSpPr>
          <p:nvPr/>
        </p:nvSpPr>
        <p:spPr bwMode="auto">
          <a:xfrm>
            <a:off x="1948818" y="3933209"/>
            <a:ext cx="2166013" cy="638855"/>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smtClean="0">
                <a:solidFill>
                  <a:srgbClr val="000000"/>
                </a:solidFill>
              </a:rPr>
              <a:t>1.	</a:t>
            </a:r>
            <a:r>
              <a:rPr lang="en-US" sz="2400" dirty="0" smtClean="0"/>
              <a:t>the</a:t>
            </a:r>
            <a:r>
              <a:rPr lang="en-US" dirty="0" smtClean="0"/>
              <a:t> </a:t>
            </a:r>
            <a:r>
              <a:rPr lang="en-US" b="1" dirty="0" smtClean="0"/>
              <a:t>four fields </a:t>
            </a:r>
            <a:r>
              <a:rPr lang="en-US" sz="2400" dirty="0" smtClean="0"/>
              <a:t>of general anthropology</a:t>
            </a:r>
            <a:endParaRPr lang="en-US" b="1" dirty="0" smtClean="0">
              <a:solidFill>
                <a:srgbClr val="000000"/>
              </a:solidFill>
            </a:endParaRPr>
          </a:p>
          <a:p>
            <a:pPr eaLnBrk="1" hangingPunct="1">
              <a:lnSpc>
                <a:spcPct val="0"/>
              </a:lnSpc>
              <a:buFont typeface="Wingdings" pitchFamily="2" charset="2"/>
              <a:buNone/>
              <a:tabLst>
                <a:tab pos="0" algn="l"/>
              </a:tabLst>
            </a:pPr>
            <a:endParaRPr lang="en-US" b="1" dirty="0" smtClean="0">
              <a:solidFill>
                <a:srgbClr val="000000"/>
              </a:solidFill>
            </a:endParaRPr>
          </a:p>
          <a:p>
            <a:pPr marL="457200" indent="-457200" eaLnBrk="1" hangingPunct="1">
              <a:buAutoNum type="arabicPeriod" startAt="2"/>
              <a:tabLst>
                <a:tab pos="0" algn="l"/>
              </a:tabLst>
            </a:pPr>
            <a:r>
              <a:rPr lang="en-US" b="1" dirty="0" smtClean="0"/>
              <a:t>culture </a:t>
            </a:r>
            <a:r>
              <a:rPr lang="en-US" sz="2000" dirty="0" smtClean="0"/>
              <a:t>as a primary concept</a:t>
            </a:r>
            <a:endParaRPr lang="en-US" dirty="0" smtClean="0"/>
          </a:p>
          <a:p>
            <a:pPr marL="457200" indent="-457200" eaLnBrk="1" hangingPunct="1">
              <a:buAutoNum type="arabicPeriod" startAt="2"/>
              <a:tabLst>
                <a:tab pos="0" algn="l"/>
                <a:tab pos="457200" algn="l"/>
              </a:tabLst>
            </a:pPr>
            <a:r>
              <a:rPr lang="en-US" b="1" dirty="0" smtClean="0"/>
              <a:t>comparative method</a:t>
            </a:r>
            <a:r>
              <a:rPr lang="en-US" dirty="0" smtClean="0"/>
              <a:t> </a:t>
            </a:r>
            <a:r>
              <a:rPr lang="en-US" sz="2400" dirty="0" smtClean="0"/>
              <a:t>as major approach</a:t>
            </a:r>
            <a:endParaRPr lang="en-US" dirty="0" smtClean="0"/>
          </a:p>
          <a:p>
            <a:pPr marL="457200" indent="-457200" eaLnBrk="1" hangingPunct="1">
              <a:buAutoNum type="arabicPeriod" startAt="2"/>
              <a:tabLst>
                <a:tab pos="0" algn="l"/>
              </a:tabLst>
            </a:pPr>
            <a:r>
              <a:rPr lang="en-US" b="1" dirty="0" smtClean="0"/>
              <a:t>holism</a:t>
            </a:r>
            <a:r>
              <a:rPr lang="en-US" dirty="0" smtClean="0"/>
              <a:t> </a:t>
            </a:r>
            <a:r>
              <a:rPr lang="en-US" sz="2400" dirty="0" smtClean="0"/>
              <a:t>as a primary theoretical goal</a:t>
            </a:r>
            <a:endParaRPr lang="en-US" dirty="0" smtClean="0"/>
          </a:p>
          <a:p>
            <a:pPr marL="457200" indent="-457200" eaLnBrk="1" hangingPunct="1">
              <a:buAutoNum type="arabicPeriod" startAt="2"/>
              <a:tabLst>
                <a:tab pos="457200" algn="l"/>
              </a:tabLst>
            </a:pPr>
            <a:r>
              <a:rPr lang="en-US" b="1" dirty="0" smtClean="0"/>
              <a:t>fieldwork</a:t>
            </a:r>
            <a:r>
              <a:rPr lang="en-US" dirty="0" smtClean="0"/>
              <a:t> </a:t>
            </a:r>
            <a:r>
              <a:rPr lang="en-US" sz="2400" dirty="0" smtClean="0"/>
              <a:t>as a primary research technique</a:t>
            </a:r>
            <a:endParaRPr lang="en-US" b="1" dirty="0" smtClean="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rPr>
              <a:t> </a:t>
            </a:r>
            <a:r>
              <a:rPr lang="en-US" sz="3200" b="1" dirty="0" smtClean="0">
                <a:solidFill>
                  <a:srgbClr val="000000"/>
                </a:solidFill>
                <a:latin typeface="Arial" pitchFamily="34" charset="0"/>
              </a:rPr>
              <a:t>Main Characteristics of Anthropology</a:t>
            </a:r>
            <a:endParaRPr lang="en-US" sz="3200" b="1" dirty="0">
              <a:solidFill>
                <a:srgbClr val="000000"/>
              </a:solidFill>
            </a:endParaRPr>
          </a:p>
        </p:txBody>
      </p:sp>
    </p:spTree>
    <p:extLst>
      <p:ext uri="{BB962C8B-B14F-4D97-AF65-F5344CB8AC3E}">
        <p14:creationId xmlns:p14="http://schemas.microsoft.com/office/powerpoint/2010/main" val="605142421"/>
      </p:ext>
    </p:extLst>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92"/>
            <a:ext cx="7639045" cy="3715504"/>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sz="2400"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FontTx/>
              <a:buAutoNum type="arabicPeriod" startAt="2"/>
              <a:tabLst>
                <a:tab pos="0" algn="l"/>
                <a:tab pos="457200" algn="l"/>
              </a:tabLst>
            </a:pPr>
            <a:r>
              <a:rPr lang="en-US" sz="4000" b="1" dirty="0" smtClean="0">
                <a:solidFill>
                  <a:srgbClr val="000000"/>
                </a:solidFill>
              </a:rPr>
              <a:t>comparative method</a:t>
            </a:r>
            <a:r>
              <a:rPr lang="en-US" sz="4000" dirty="0" smtClean="0">
                <a:solidFill>
                  <a:srgbClr val="000000"/>
                </a:solidFill>
              </a:rPr>
              <a:t> </a:t>
            </a:r>
            <a:br>
              <a:rPr lang="en-US" sz="4000" dirty="0" smtClean="0">
                <a:solidFill>
                  <a:srgbClr val="000000"/>
                </a:solidFill>
              </a:rPr>
            </a:br>
            <a:r>
              <a:rPr lang="en-US" dirty="0" smtClean="0">
                <a:solidFill>
                  <a:srgbClr val="000000"/>
                </a:solidFill>
              </a:rPr>
              <a:t>as major approach</a:t>
            </a:r>
            <a:br>
              <a:rPr lang="en-US" dirty="0" smtClean="0">
                <a:solidFill>
                  <a:srgbClr val="000000"/>
                </a:solidFill>
              </a:rPr>
            </a:br>
            <a:r>
              <a:rPr lang="en-US" dirty="0" smtClean="0">
                <a:solidFill>
                  <a:srgbClr val="000000"/>
                </a:solidFill>
              </a:rPr>
              <a:t>development and structure</a:t>
            </a:r>
            <a:endParaRPr lang="en-US" sz="4000" dirty="0" smtClean="0">
              <a:solidFill>
                <a:srgbClr val="000000"/>
              </a:solidFill>
            </a:endParaRPr>
          </a:p>
          <a:p>
            <a:pPr marL="457200" indent="-457200" eaLnBrk="1" hangingPunct="1">
              <a:buAutoNum type="arabicPeriod" startAt="2"/>
              <a:tabLst>
                <a:tab pos="0" algn="l"/>
              </a:tabLst>
            </a:pPr>
            <a:r>
              <a:rPr lang="en-US" sz="2400" b="1" dirty="0" smtClean="0">
                <a:solidFill>
                  <a:schemeClr val="bg1">
                    <a:lumMod val="65000"/>
                  </a:schemeClr>
                </a:solidFill>
              </a:rPr>
              <a:t>holism</a:t>
            </a:r>
            <a:r>
              <a:rPr lang="en-US" sz="2400" dirty="0" smtClean="0">
                <a:solidFill>
                  <a:schemeClr val="bg1">
                    <a:lumMod val="65000"/>
                  </a:schemeClr>
                </a:solidFill>
              </a:rPr>
              <a:t> </a:t>
            </a:r>
            <a:r>
              <a:rPr lang="en-US" sz="1800" dirty="0" smtClean="0">
                <a:solidFill>
                  <a:schemeClr val="bg1">
                    <a:lumMod val="65000"/>
                  </a:schemeClr>
                </a:solidFill>
              </a:rPr>
              <a:t>as a primary theoretical goal</a:t>
            </a:r>
            <a:endParaRPr lang="en-US" sz="2400" dirty="0" smtClean="0">
              <a:solidFill>
                <a:schemeClr val="bg1">
                  <a:lumMod val="65000"/>
                </a:schemeClr>
              </a:solidFill>
            </a:endParaRPr>
          </a:p>
          <a:p>
            <a:pPr marL="457200" indent="-457200" eaLnBrk="1" hangingPunct="1">
              <a:buAutoNum type="arabicPeriod" startAt="2"/>
              <a:tabLst>
                <a:tab pos="457200" algn="l"/>
              </a:tabLst>
            </a:pPr>
            <a:r>
              <a:rPr lang="en-US" sz="2400" b="1" dirty="0" smtClean="0">
                <a:solidFill>
                  <a:schemeClr val="bg1">
                    <a:lumMod val="65000"/>
                  </a:schemeClr>
                </a:solidFill>
              </a:rPr>
              <a:t>fieldwork</a:t>
            </a:r>
            <a:r>
              <a:rPr lang="en-US" sz="2400" dirty="0" smtClean="0">
                <a:solidFill>
                  <a:schemeClr val="bg1">
                    <a:lumMod val="65000"/>
                  </a:schemeClr>
                </a:solidFill>
              </a:rPr>
              <a:t> </a:t>
            </a:r>
            <a:r>
              <a:rPr lang="en-US" sz="1800" dirty="0" smtClean="0">
                <a:solidFill>
                  <a:schemeClr val="bg1">
                    <a:lumMod val="65000"/>
                  </a:schemeClr>
                </a:solidFill>
              </a:rPr>
              <a:t>as a primary research technique</a:t>
            </a:r>
            <a:endParaRPr lang="en-US" sz="2400" b="1" dirty="0" smtClean="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rPr>
              <a:t> </a:t>
            </a:r>
            <a:r>
              <a:rPr lang="en-US" sz="3200" b="1" dirty="0" smtClean="0">
                <a:solidFill>
                  <a:srgbClr val="000000"/>
                </a:solidFill>
                <a:latin typeface="Arial" pitchFamily="34" charset="0"/>
              </a:rPr>
              <a:t>Main Characteristics of Anthropology</a:t>
            </a:r>
            <a:endParaRPr lang="en-US" sz="3200" b="1" dirty="0">
              <a:solidFill>
                <a:srgbClr val="000000"/>
              </a:solidFill>
            </a:endParaRPr>
          </a:p>
        </p:txBody>
      </p:sp>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Grp="1" noChangeArrowheads="1"/>
          </p:cNvSpPr>
          <p:nvPr>
            <p:ph type="subTitle" idx="4294967295"/>
          </p:nvPr>
        </p:nvSpPr>
        <p:spPr>
          <a:xfrm>
            <a:off x="900113" y="2381250"/>
            <a:ext cx="7358062" cy="3551742"/>
          </a:xfrm>
        </p:spPr>
        <p:txBody>
          <a:bodyPr>
            <a:spAutoFit/>
          </a:bodyPr>
          <a:lstStyle/>
          <a:p>
            <a:pPr marL="0" indent="0" eaLnBrk="1" hangingPunct="1">
              <a:tabLst>
                <a:tab pos="0" algn="l"/>
              </a:tabLst>
            </a:pPr>
            <a:r>
              <a:rPr lang="en-US" sz="4000" b="1" smtClean="0"/>
              <a:t> </a:t>
            </a:r>
            <a:r>
              <a:rPr lang="en-US" sz="4400" b="1" smtClean="0"/>
              <a:t>comparative method</a:t>
            </a:r>
          </a:p>
          <a:p>
            <a:pPr marL="0" indent="0" eaLnBrk="1" hangingPunct="1">
              <a:lnSpc>
                <a:spcPct val="40000"/>
              </a:lnSpc>
              <a:tabLst>
                <a:tab pos="0" algn="l"/>
              </a:tabLst>
            </a:pPr>
            <a:endParaRPr lang="en-US" sz="4000" b="1" smtClean="0"/>
          </a:p>
          <a:p>
            <a:pPr lvl="1" eaLnBrk="1" hangingPunct="1">
              <a:tabLst>
                <a:tab pos="0" algn="l"/>
              </a:tabLst>
            </a:pPr>
            <a:r>
              <a:rPr lang="en-US" b="1" smtClean="0"/>
              <a:t>as a </a:t>
            </a:r>
            <a:r>
              <a:rPr lang="en-US" b="1" smtClean="0">
                <a:solidFill>
                  <a:srgbClr val="FF0000"/>
                </a:solidFill>
              </a:rPr>
              <a:t>major </a:t>
            </a:r>
            <a:r>
              <a:rPr lang="en-US" b="1" i="1" smtClean="0">
                <a:solidFill>
                  <a:srgbClr val="FF0000"/>
                </a:solidFill>
              </a:rPr>
              <a:t>approach</a:t>
            </a:r>
            <a:r>
              <a:rPr lang="en-US" b="1" smtClean="0">
                <a:solidFill>
                  <a:srgbClr val="FF0000"/>
                </a:solidFill>
              </a:rPr>
              <a:t> </a:t>
            </a:r>
            <a:r>
              <a:rPr lang="en-US" b="1" smtClean="0"/>
              <a:t>to the study of human behavior</a:t>
            </a:r>
          </a:p>
          <a:p>
            <a:pPr lvl="1" eaLnBrk="1" hangingPunct="1">
              <a:tabLst>
                <a:tab pos="0" algn="l"/>
              </a:tabLst>
            </a:pPr>
            <a:endParaRPr lang="en-US" b="1" smtClean="0"/>
          </a:p>
          <a:p>
            <a:pPr lvl="1" eaLnBrk="1" hangingPunct="1">
              <a:tabLst>
                <a:tab pos="0" algn="l"/>
              </a:tabLst>
            </a:pPr>
            <a:r>
              <a:rPr lang="en-US" b="1" smtClean="0"/>
              <a:t>the comparative method </a:t>
            </a:r>
            <a:r>
              <a:rPr lang="en-US" b="1" smtClean="0">
                <a:solidFill>
                  <a:srgbClr val="FF1B36"/>
                </a:solidFill>
              </a:rPr>
              <a:t>compares</a:t>
            </a:r>
            <a:r>
              <a:rPr lang="en-US" b="1" smtClean="0"/>
              <a:t> things</a:t>
            </a:r>
          </a:p>
        </p:txBody>
      </p:sp>
      <p:sp>
        <p:nvSpPr>
          <p:cNvPr id="23961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
        <p:nvSpPr>
          <p:cNvPr id="239619"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9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3"/>
          <p:cNvSpPr>
            <a:spLocks noGrp="1" noChangeArrowheads="1"/>
          </p:cNvSpPr>
          <p:nvPr>
            <p:ph type="subTitle" idx="4294967295"/>
          </p:nvPr>
        </p:nvSpPr>
        <p:spPr>
          <a:xfrm>
            <a:off x="871538" y="1935163"/>
            <a:ext cx="7358062" cy="1763712"/>
          </a:xfrm>
        </p:spPr>
        <p:txBody>
          <a:bodyPr>
            <a:spAutoFit/>
          </a:bodyPr>
          <a:lstStyle/>
          <a:p>
            <a:pPr marL="0" indent="0" eaLnBrk="1" hangingPunct="1">
              <a:lnSpc>
                <a:spcPct val="140000"/>
              </a:lnSpc>
              <a:tabLst>
                <a:tab pos="0" algn="l"/>
              </a:tabLst>
            </a:pPr>
            <a:r>
              <a:rPr lang="en-US" sz="4400" b="1" smtClean="0"/>
              <a:t> comparative method</a:t>
            </a:r>
          </a:p>
          <a:p>
            <a:pPr lvl="1" eaLnBrk="1" hangingPunct="1">
              <a:lnSpc>
                <a:spcPct val="140000"/>
              </a:lnSpc>
              <a:tabLst>
                <a:tab pos="0" algn="l"/>
              </a:tabLst>
            </a:pPr>
            <a:r>
              <a:rPr lang="en-US" sz="1600" b="1" smtClean="0"/>
              <a:t>One form of comparative method was pioneered by Fred Eggan</a:t>
            </a:r>
          </a:p>
          <a:p>
            <a:pPr lvl="1" eaLnBrk="1" hangingPunct="1">
              <a:lnSpc>
                <a:spcPct val="140000"/>
              </a:lnSpc>
              <a:buFontTx/>
              <a:buNone/>
              <a:tabLst>
                <a:tab pos="0" algn="l"/>
              </a:tabLst>
            </a:pPr>
            <a:r>
              <a:rPr lang="en-US" sz="1400" smtClean="0"/>
              <a:t>				(University of Chicago)</a:t>
            </a:r>
            <a:endParaRPr lang="en-US" sz="2000" smtClean="0"/>
          </a:p>
        </p:txBody>
      </p:sp>
      <p:sp>
        <p:nvSpPr>
          <p:cNvPr id="240642" name="Text Box 4"/>
          <p:cNvSpPr txBox="1">
            <a:spLocks noChangeArrowheads="1"/>
          </p:cNvSpPr>
          <p:nvPr/>
        </p:nvSpPr>
        <p:spPr bwMode="auto">
          <a:xfrm>
            <a:off x="885863" y="3943426"/>
            <a:ext cx="7229475" cy="1647825"/>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000000"/>
                </a:solidFill>
              </a:rPr>
              <a:t>“Social anthropology and the method of controlled comparison”</a:t>
            </a:r>
          </a:p>
          <a:p>
            <a:pPr marL="739775" indent="-739775">
              <a:buFontTx/>
              <a:buAutoNum type="arabicPlain" startAt="1954"/>
              <a:tabLst>
                <a:tab pos="623888" algn="l"/>
              </a:tabLst>
            </a:pPr>
            <a:endParaRPr lang="en-US" sz="2800" b="1">
              <a:solidFill>
                <a:srgbClr val="000000"/>
              </a:solidFill>
            </a:endParaRPr>
          </a:p>
          <a:p>
            <a:pPr marL="854075" lvl="1" algn="ctr">
              <a:tabLst>
                <a:tab pos="623888" algn="l"/>
              </a:tabLst>
            </a:pPr>
            <a:r>
              <a:rPr lang="en-US" i="1">
                <a:solidFill>
                  <a:srgbClr val="000000"/>
                </a:solidFill>
              </a:rPr>
              <a:t>American Anthropologist, </a:t>
            </a:r>
            <a:r>
              <a:rPr lang="en-US">
                <a:solidFill>
                  <a:srgbClr val="000000"/>
                </a:solidFill>
              </a:rPr>
              <a:t>56:743-61 (1954)</a:t>
            </a:r>
          </a:p>
        </p:txBody>
      </p:sp>
      <p:sp>
        <p:nvSpPr>
          <p:cNvPr id="24064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
        <p:nvSpPr>
          <p:cNvPr id="240644"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3"/>
          <p:cNvSpPr>
            <a:spLocks noGrp="1" noChangeArrowheads="1"/>
          </p:cNvSpPr>
          <p:nvPr>
            <p:ph type="subTitle" idx="4294967295"/>
          </p:nvPr>
        </p:nvSpPr>
        <p:spPr>
          <a:xfrm>
            <a:off x="871538" y="1935163"/>
            <a:ext cx="7358062" cy="1763712"/>
          </a:xfrm>
        </p:spPr>
        <p:txBody>
          <a:bodyPr>
            <a:spAutoFit/>
          </a:bodyPr>
          <a:lstStyle/>
          <a:p>
            <a:pPr marL="0" indent="0" eaLnBrk="1" hangingPunct="1">
              <a:lnSpc>
                <a:spcPct val="140000"/>
              </a:lnSpc>
              <a:tabLst>
                <a:tab pos="0" algn="l"/>
              </a:tabLst>
            </a:pPr>
            <a:r>
              <a:rPr lang="en-US" sz="4400" b="1" smtClean="0">
                <a:solidFill>
                  <a:schemeClr val="accent1"/>
                </a:solidFill>
              </a:rPr>
              <a:t> comparative method</a:t>
            </a:r>
          </a:p>
          <a:p>
            <a:pPr lvl="1" eaLnBrk="1" hangingPunct="1">
              <a:lnSpc>
                <a:spcPct val="140000"/>
              </a:lnSpc>
              <a:tabLst>
                <a:tab pos="0" algn="l"/>
              </a:tabLst>
            </a:pPr>
            <a:r>
              <a:rPr lang="en-US" sz="1600" b="1" smtClean="0">
                <a:solidFill>
                  <a:schemeClr val="accent1"/>
                </a:solidFill>
              </a:rPr>
              <a:t>One form of comparative method was pioneered by Fred Eggan</a:t>
            </a:r>
          </a:p>
          <a:p>
            <a:pPr lvl="1" eaLnBrk="1" hangingPunct="1">
              <a:lnSpc>
                <a:spcPct val="140000"/>
              </a:lnSpc>
              <a:buFontTx/>
              <a:buNone/>
              <a:tabLst>
                <a:tab pos="0" algn="l"/>
              </a:tabLst>
            </a:pPr>
            <a:r>
              <a:rPr lang="en-US" sz="1400" smtClean="0">
                <a:solidFill>
                  <a:schemeClr val="accent1"/>
                </a:solidFill>
              </a:rPr>
              <a:t>				(University of Chicago)</a:t>
            </a:r>
            <a:endParaRPr lang="en-US" sz="2000" smtClean="0">
              <a:solidFill>
                <a:schemeClr val="accent1"/>
              </a:solidFill>
            </a:endParaRPr>
          </a:p>
        </p:txBody>
      </p:sp>
      <p:sp>
        <p:nvSpPr>
          <p:cNvPr id="241666" name="Text Box 4"/>
          <p:cNvSpPr txBox="1">
            <a:spLocks noChangeArrowheads="1"/>
          </p:cNvSpPr>
          <p:nvPr/>
        </p:nvSpPr>
        <p:spPr bwMode="auto">
          <a:xfrm>
            <a:off x="871538" y="3943362"/>
            <a:ext cx="7243762" cy="1785104"/>
          </a:xfrm>
          <a:prstGeom prst="rect">
            <a:avLst/>
          </a:prstGeom>
          <a:noFill/>
          <a:ln w="28575">
            <a:noFill/>
            <a:miter lim="800000"/>
            <a:headEnd/>
            <a:tailEnd/>
          </a:ln>
        </p:spPr>
        <p:txBody>
          <a:bodyPr>
            <a:spAutoFit/>
          </a:bodyPr>
          <a:lstStyle/>
          <a:p>
            <a:pPr marL="739775" indent="-739775" algn="ctr">
              <a:tabLst>
                <a:tab pos="623888" algn="l"/>
              </a:tabLst>
            </a:pPr>
            <a:r>
              <a:rPr lang="en-US" sz="2800" b="1" dirty="0">
                <a:solidFill>
                  <a:srgbClr val="BBE0E3"/>
                </a:solidFill>
              </a:rPr>
              <a:t>“Social anthropology and the</a:t>
            </a:r>
            <a:r>
              <a:rPr lang="en-US" sz="2800" b="1" dirty="0">
                <a:solidFill>
                  <a:srgbClr val="000000"/>
                </a:solidFill>
              </a:rPr>
              <a:t> </a:t>
            </a:r>
            <a:r>
              <a:rPr lang="en-US" sz="3200" b="1" dirty="0">
                <a:solidFill>
                  <a:srgbClr val="000000"/>
                </a:solidFill>
              </a:rPr>
              <a:t>method of controlled comparison</a:t>
            </a:r>
            <a:r>
              <a:rPr lang="en-US" sz="2800" b="1" dirty="0">
                <a:solidFill>
                  <a:srgbClr val="BBE0E3"/>
                </a:solidFill>
              </a:rPr>
              <a:t>”</a:t>
            </a:r>
          </a:p>
          <a:p>
            <a:pPr marL="739775" indent="-739775">
              <a:buFontTx/>
              <a:buAutoNum type="arabicPlain" startAt="1954"/>
              <a:tabLst>
                <a:tab pos="623888" algn="l"/>
              </a:tabLst>
            </a:pPr>
            <a:endParaRPr lang="en-US" sz="2800" b="1" dirty="0">
              <a:solidFill>
                <a:srgbClr val="BBE0E3"/>
              </a:solidFill>
            </a:endParaRPr>
          </a:p>
          <a:p>
            <a:pPr marL="854075" lvl="1" algn="ctr">
              <a:tabLst>
                <a:tab pos="623888" algn="l"/>
              </a:tabLst>
            </a:pPr>
            <a:r>
              <a:rPr lang="en-US" i="1" dirty="0">
                <a:solidFill>
                  <a:srgbClr val="BBE0E3"/>
                </a:solidFill>
              </a:rPr>
              <a:t>American Anthropologist, </a:t>
            </a:r>
            <a:r>
              <a:rPr lang="en-US" dirty="0">
                <a:solidFill>
                  <a:srgbClr val="BBE0E3"/>
                </a:solidFill>
              </a:rPr>
              <a:t>56:743-61 (1954)</a:t>
            </a:r>
          </a:p>
        </p:txBody>
      </p:sp>
      <p:sp>
        <p:nvSpPr>
          <p:cNvPr id="24166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41668"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3"/>
          <p:cNvSpPr>
            <a:spLocks noGrp="1" noChangeArrowheads="1"/>
          </p:cNvSpPr>
          <p:nvPr>
            <p:ph type="subTitle" idx="4294967295"/>
          </p:nvPr>
        </p:nvSpPr>
        <p:spPr>
          <a:xfrm>
            <a:off x="871576" y="1935163"/>
            <a:ext cx="7343775" cy="1422400"/>
          </a:xfrm>
        </p:spPr>
        <p:txBody>
          <a:bodyPr>
            <a:spAutoFit/>
          </a:bodyPr>
          <a:lstStyle/>
          <a:p>
            <a:pPr marL="0" indent="0" eaLnBrk="1" hangingPunct="1">
              <a:lnSpc>
                <a:spcPct val="140000"/>
              </a:lnSpc>
              <a:tabLst>
                <a:tab pos="0" algn="l"/>
              </a:tabLst>
            </a:pPr>
            <a:r>
              <a:rPr lang="en-US" sz="4400" b="1" smtClean="0"/>
              <a:t> comparative method</a:t>
            </a:r>
          </a:p>
          <a:p>
            <a:pPr lvl="1" eaLnBrk="1" hangingPunct="1">
              <a:lnSpc>
                <a:spcPct val="140000"/>
              </a:lnSpc>
              <a:tabLst>
                <a:tab pos="0" algn="l"/>
              </a:tabLst>
            </a:pPr>
            <a:r>
              <a:rPr lang="en-US" sz="1600" b="1" smtClean="0"/>
              <a:t>Other methods .  .  .</a:t>
            </a:r>
            <a:endParaRPr lang="en-US" sz="2000" smtClean="0"/>
          </a:p>
        </p:txBody>
      </p:sp>
      <p:sp>
        <p:nvSpPr>
          <p:cNvPr id="242690" name="Text Box 4"/>
          <p:cNvSpPr txBox="1">
            <a:spLocks noChangeArrowheads="1"/>
          </p:cNvSpPr>
          <p:nvPr/>
        </p:nvSpPr>
        <p:spPr bwMode="auto">
          <a:xfrm>
            <a:off x="900151" y="3943426"/>
            <a:ext cx="7215187" cy="519113"/>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000000"/>
                </a:solidFill>
              </a:rPr>
              <a:t>compare things regionally </a:t>
            </a:r>
          </a:p>
        </p:txBody>
      </p:sp>
      <p:sp>
        <p:nvSpPr>
          <p:cNvPr id="515077" name="Text Box 5"/>
          <p:cNvSpPr txBox="1">
            <a:spLocks noChangeArrowheads="1"/>
          </p:cNvSpPr>
          <p:nvPr/>
        </p:nvSpPr>
        <p:spPr bwMode="auto">
          <a:xfrm>
            <a:off x="885825" y="4838776"/>
            <a:ext cx="7239000" cy="519113"/>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000000"/>
                </a:solidFill>
              </a:rPr>
              <a:t>in an attempt to understand process</a:t>
            </a:r>
            <a:endParaRPr lang="en-US">
              <a:solidFill>
                <a:srgbClr val="000000"/>
              </a:solidFill>
            </a:endParaRPr>
          </a:p>
        </p:txBody>
      </p:sp>
      <p:sp>
        <p:nvSpPr>
          <p:cNvPr id="242692"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4269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5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77"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subTitle" idx="4294967295"/>
          </p:nvPr>
        </p:nvSpPr>
        <p:spPr>
          <a:xfrm>
            <a:off x="871576" y="1935163"/>
            <a:ext cx="7343775" cy="1422400"/>
          </a:xfrm>
        </p:spPr>
        <p:txBody>
          <a:bodyPr>
            <a:spAutoFit/>
          </a:bodyPr>
          <a:lstStyle/>
          <a:p>
            <a:pPr marL="0" indent="0" eaLnBrk="1" hangingPunct="1">
              <a:lnSpc>
                <a:spcPct val="140000"/>
              </a:lnSpc>
              <a:tabLst>
                <a:tab pos="0" algn="l"/>
              </a:tabLst>
              <a:defRPr/>
            </a:pPr>
            <a:r>
              <a:rPr lang="en-US" sz="4400" b="1" dirty="0" smtClean="0">
                <a:solidFill>
                  <a:schemeClr val="accent5">
                    <a:lumMod val="90000"/>
                  </a:schemeClr>
                </a:solidFill>
              </a:rPr>
              <a:t> comparative method</a:t>
            </a:r>
          </a:p>
          <a:p>
            <a:pPr lvl="1" eaLnBrk="1" hangingPunct="1">
              <a:lnSpc>
                <a:spcPct val="140000"/>
              </a:lnSpc>
              <a:tabLst>
                <a:tab pos="0" algn="l"/>
              </a:tabLst>
              <a:defRPr/>
            </a:pPr>
            <a:r>
              <a:rPr lang="en-US" sz="1600" b="1" dirty="0" smtClean="0">
                <a:solidFill>
                  <a:schemeClr val="accent5">
                    <a:lumMod val="90000"/>
                  </a:schemeClr>
                </a:solidFill>
              </a:rPr>
              <a:t>Other methods .  .  .</a:t>
            </a:r>
            <a:endParaRPr lang="en-US" sz="2000" dirty="0" smtClean="0">
              <a:solidFill>
                <a:schemeClr val="accent5">
                  <a:lumMod val="90000"/>
                </a:schemeClr>
              </a:solidFill>
            </a:endParaRPr>
          </a:p>
        </p:txBody>
      </p:sp>
      <p:sp>
        <p:nvSpPr>
          <p:cNvPr id="243714" name="Text Box 4"/>
          <p:cNvSpPr txBox="1">
            <a:spLocks noChangeArrowheads="1"/>
          </p:cNvSpPr>
          <p:nvPr/>
        </p:nvSpPr>
        <p:spPr bwMode="auto">
          <a:xfrm>
            <a:off x="900151" y="3943426"/>
            <a:ext cx="7215187" cy="519113"/>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BADDE1"/>
                </a:solidFill>
              </a:rPr>
              <a:t>compare things regionally </a:t>
            </a:r>
          </a:p>
        </p:txBody>
      </p:sp>
      <p:sp>
        <p:nvSpPr>
          <p:cNvPr id="243715" name="Text Box 5"/>
          <p:cNvSpPr txBox="1">
            <a:spLocks noChangeArrowheads="1"/>
          </p:cNvSpPr>
          <p:nvPr/>
        </p:nvSpPr>
        <p:spPr bwMode="auto">
          <a:xfrm>
            <a:off x="885825" y="4838712"/>
            <a:ext cx="7239000" cy="707886"/>
          </a:xfrm>
          <a:prstGeom prst="rect">
            <a:avLst/>
          </a:prstGeom>
          <a:noFill/>
          <a:ln w="28575">
            <a:noFill/>
            <a:miter lim="800000"/>
            <a:headEnd/>
            <a:tailEnd/>
          </a:ln>
        </p:spPr>
        <p:txBody>
          <a:bodyPr>
            <a:spAutoFit/>
          </a:bodyPr>
          <a:lstStyle/>
          <a:p>
            <a:pPr marL="739775" indent="-739775" algn="ctr">
              <a:tabLst>
                <a:tab pos="623888" algn="l"/>
              </a:tabLst>
            </a:pPr>
            <a:r>
              <a:rPr lang="en-US" sz="2800" b="1" dirty="0">
                <a:solidFill>
                  <a:srgbClr val="BADDE1"/>
                </a:solidFill>
              </a:rPr>
              <a:t>in an attempt to understand</a:t>
            </a:r>
            <a:r>
              <a:rPr lang="en-US" sz="4000" b="1" dirty="0">
                <a:solidFill>
                  <a:srgbClr val="BADDE1"/>
                </a:solidFill>
              </a:rPr>
              <a:t> </a:t>
            </a:r>
            <a:r>
              <a:rPr lang="en-US" sz="4000" b="1" dirty="0">
                <a:solidFill>
                  <a:srgbClr val="000000"/>
                </a:solidFill>
              </a:rPr>
              <a:t>process</a:t>
            </a:r>
            <a:endParaRPr lang="en-US" dirty="0">
              <a:solidFill>
                <a:srgbClr val="000000"/>
              </a:solidFill>
            </a:endParaRPr>
          </a:p>
        </p:txBody>
      </p:sp>
      <p:sp>
        <p:nvSpPr>
          <p:cNvPr id="243716"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43717"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subTitle" idx="4294967295"/>
          </p:nvPr>
        </p:nvSpPr>
        <p:spPr>
          <a:xfrm>
            <a:off x="871599" y="1935163"/>
            <a:ext cx="7343775" cy="1422400"/>
          </a:xfrm>
        </p:spPr>
        <p:txBody>
          <a:bodyPr>
            <a:spAutoFit/>
          </a:bodyPr>
          <a:lstStyle/>
          <a:p>
            <a:pPr marL="0" indent="0" eaLnBrk="1" hangingPunct="1">
              <a:lnSpc>
                <a:spcPct val="140000"/>
              </a:lnSpc>
              <a:tabLst>
                <a:tab pos="0" algn="l"/>
              </a:tabLst>
              <a:defRPr/>
            </a:pPr>
            <a:r>
              <a:rPr lang="en-US" sz="4400" b="1" dirty="0" smtClean="0">
                <a:solidFill>
                  <a:schemeClr val="accent5">
                    <a:lumMod val="90000"/>
                  </a:schemeClr>
                </a:solidFill>
              </a:rPr>
              <a:t> comparative method</a:t>
            </a:r>
          </a:p>
          <a:p>
            <a:pPr lvl="1" eaLnBrk="1" hangingPunct="1">
              <a:lnSpc>
                <a:spcPct val="140000"/>
              </a:lnSpc>
              <a:tabLst>
                <a:tab pos="0" algn="l"/>
              </a:tabLst>
              <a:defRPr/>
            </a:pPr>
            <a:r>
              <a:rPr lang="en-US" sz="1600" b="1" dirty="0" smtClean="0">
                <a:solidFill>
                  <a:schemeClr val="accent5">
                    <a:lumMod val="90000"/>
                  </a:schemeClr>
                </a:solidFill>
              </a:rPr>
              <a:t>Other methods .  .  .</a:t>
            </a:r>
            <a:endParaRPr lang="en-US" sz="2000" dirty="0" smtClean="0">
              <a:solidFill>
                <a:schemeClr val="accent5">
                  <a:lumMod val="90000"/>
                </a:schemeClr>
              </a:solidFill>
            </a:endParaRPr>
          </a:p>
        </p:txBody>
      </p:sp>
      <p:sp>
        <p:nvSpPr>
          <p:cNvPr id="59395" name="Text Box 4"/>
          <p:cNvSpPr txBox="1">
            <a:spLocks noChangeArrowheads="1"/>
          </p:cNvSpPr>
          <p:nvPr/>
        </p:nvSpPr>
        <p:spPr bwMode="auto">
          <a:xfrm>
            <a:off x="900174" y="3943472"/>
            <a:ext cx="7215187" cy="519113"/>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BADDE1"/>
                </a:solidFill>
                <a:latin typeface="Arial" pitchFamily="34" charset="0"/>
              </a:rPr>
              <a:t>compare things regionally </a:t>
            </a:r>
          </a:p>
        </p:txBody>
      </p:sp>
      <p:sp>
        <p:nvSpPr>
          <p:cNvPr id="59396" name="Text Box 5"/>
          <p:cNvSpPr txBox="1">
            <a:spLocks noChangeArrowheads="1"/>
          </p:cNvSpPr>
          <p:nvPr/>
        </p:nvSpPr>
        <p:spPr bwMode="auto">
          <a:xfrm>
            <a:off x="885825" y="4838778"/>
            <a:ext cx="7239000" cy="769441"/>
          </a:xfrm>
          <a:prstGeom prst="rect">
            <a:avLst/>
          </a:prstGeom>
          <a:noFill/>
          <a:ln w="28575">
            <a:noFill/>
            <a:miter lim="800000"/>
            <a:headEnd/>
            <a:tailEnd/>
          </a:ln>
        </p:spPr>
        <p:txBody>
          <a:bodyPr>
            <a:spAutoFit/>
          </a:bodyPr>
          <a:lstStyle/>
          <a:p>
            <a:pPr marL="739775" indent="-739775" algn="ctr">
              <a:tabLst>
                <a:tab pos="623888" algn="l"/>
              </a:tabLst>
            </a:pPr>
            <a:r>
              <a:rPr lang="en-US" sz="2800" b="1" dirty="0">
                <a:solidFill>
                  <a:srgbClr val="BADDE1"/>
                </a:solidFill>
                <a:latin typeface="Arial" pitchFamily="34" charset="0"/>
              </a:rPr>
              <a:t>in an attempt to understand </a:t>
            </a:r>
            <a:r>
              <a:rPr lang="en-US" sz="4400" b="1" dirty="0">
                <a:solidFill>
                  <a:srgbClr val="000000"/>
                </a:solidFill>
                <a:latin typeface="Arial" pitchFamily="34" charset="0"/>
              </a:rPr>
              <a:t>process</a:t>
            </a:r>
            <a:endParaRPr lang="en-US" dirty="0">
              <a:solidFill>
                <a:srgbClr val="000000"/>
              </a:solidFill>
              <a:latin typeface="Arial" pitchFamily="34" charset="0"/>
            </a:endParaRPr>
          </a:p>
        </p:txBody>
      </p:sp>
      <p:sp>
        <p:nvSpPr>
          <p:cNvPr id="5939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latin typeface="Arial" pitchFamily="34" charset="0"/>
              </a:rPr>
              <a:t>Main Characteristics</a:t>
            </a:r>
          </a:p>
        </p:txBody>
      </p:sp>
      <p:sp>
        <p:nvSpPr>
          <p:cNvPr id="59398"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latin typeface="Arial" pitchFamily="34" charset="0"/>
              </a:rPr>
              <a:t>Compare . . .</a:t>
            </a:r>
            <a:endParaRPr lang="en-US" sz="2400">
              <a:solidFill>
                <a:srgbClr val="BBE0E3"/>
              </a:solidFill>
              <a:latin typeface="Arial" pitchFamily="34" charset="0"/>
            </a:endParaRPr>
          </a:p>
        </p:txBody>
      </p:sp>
      <p:sp>
        <p:nvSpPr>
          <p:cNvPr id="7" name="Rectangle 6"/>
          <p:cNvSpPr>
            <a:spLocks noChangeArrowheads="1"/>
          </p:cNvSpPr>
          <p:nvPr/>
        </p:nvSpPr>
        <p:spPr bwMode="auto">
          <a:xfrm>
            <a:off x="704850" y="2261540"/>
            <a:ext cx="7772400" cy="3631763"/>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4400" b="1" dirty="0" smtClean="0">
                <a:solidFill>
                  <a:srgbClr val="000000"/>
                </a:solidFill>
                <a:latin typeface="Arial" pitchFamily="34" charset="0"/>
              </a:rPr>
              <a:t>process</a:t>
            </a:r>
          </a:p>
          <a:p>
            <a:pPr algn="ctr"/>
            <a:endParaRPr lang="en-US" sz="1000" dirty="0" smtClean="0">
              <a:solidFill>
                <a:srgbClr val="000000"/>
              </a:solidFill>
              <a:latin typeface="Arial"/>
            </a:endParaRPr>
          </a:p>
          <a:p>
            <a:pPr algn="ctr"/>
            <a:r>
              <a:rPr lang="en-US" sz="3200" b="1" dirty="0" smtClean="0">
                <a:solidFill>
                  <a:srgbClr val="000000"/>
                </a:solidFill>
                <a:latin typeface="Arial"/>
              </a:rPr>
              <a:t>essentially refers to </a:t>
            </a:r>
          </a:p>
          <a:p>
            <a:pPr algn="ctr"/>
            <a:r>
              <a:rPr lang="en-US" sz="3200" b="1" dirty="0" smtClean="0">
                <a:solidFill>
                  <a:srgbClr val="000000"/>
                </a:solidFill>
                <a:latin typeface="Arial"/>
              </a:rPr>
              <a:t>how things change</a:t>
            </a:r>
          </a:p>
          <a:p>
            <a:pPr algn="ctr"/>
            <a:r>
              <a:rPr lang="en-US" sz="2400" dirty="0" smtClean="0">
                <a:solidFill>
                  <a:srgbClr val="000000"/>
                </a:solidFill>
                <a:latin typeface="Arial"/>
              </a:rPr>
              <a:t>or</a:t>
            </a:r>
          </a:p>
          <a:p>
            <a:pPr algn="ctr"/>
            <a:r>
              <a:rPr lang="en-US" sz="3200" b="1" dirty="0" smtClean="0">
                <a:solidFill>
                  <a:srgbClr val="000000"/>
                </a:solidFill>
                <a:latin typeface="Arial"/>
              </a:rPr>
              <a:t>how things came to be </a:t>
            </a:r>
          </a:p>
          <a:p>
            <a:pPr algn="ctr"/>
            <a:r>
              <a:rPr lang="en-US" sz="3200" b="1" dirty="0" smtClean="0">
                <a:solidFill>
                  <a:srgbClr val="000000"/>
                </a:solidFill>
                <a:latin typeface="Arial"/>
              </a:rPr>
              <a:t>the way they are now</a:t>
            </a:r>
            <a:endParaRPr lang="en-US" sz="2800" dirty="0" smtClean="0">
              <a:solidFill>
                <a:srgbClr val="000000"/>
              </a:solidFill>
              <a:latin typeface="Arial"/>
            </a:endParaRPr>
          </a:p>
        </p:txBody>
      </p:sp>
    </p:spTree>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676467"/>
            <a:ext cx="7772400" cy="2320635"/>
          </a:xfrm>
        </p:spPr>
        <p:txBody>
          <a:bodyPr>
            <a:spAutoFit/>
          </a:bodyPr>
          <a:lstStyle/>
          <a:p>
            <a:pPr marL="285750" indent="-285750" eaLnBrk="1" hangingPunct="1">
              <a:tabLst>
                <a:tab pos="57150" algn="l"/>
                <a:tab pos="2171700" algn="l"/>
                <a:tab pos="2628900" algn="l"/>
                <a:tab pos="3200400" algn="l"/>
                <a:tab pos="3657600" algn="l"/>
              </a:tabLst>
            </a:pPr>
            <a:r>
              <a:rPr lang="en-US" b="1" dirty="0" smtClean="0"/>
              <a:t>the comparative method </a:t>
            </a:r>
            <a:r>
              <a:rPr lang="en-US" sz="3600" b="1" dirty="0" smtClean="0">
                <a:solidFill>
                  <a:srgbClr val="FF0000"/>
                </a:solidFill>
              </a:rPr>
              <a:t>compares</a:t>
            </a:r>
            <a:r>
              <a:rPr lang="en-US" sz="3600" b="1" dirty="0" smtClean="0"/>
              <a:t> </a:t>
            </a:r>
            <a:r>
              <a:rPr lang="en-US" b="1" dirty="0" smtClean="0"/>
              <a:t>things </a:t>
            </a:r>
          </a:p>
          <a:p>
            <a:pPr marL="914400" indent="-914400" eaLnBrk="1" hangingPunct="1">
              <a:buNone/>
              <a:tabLst>
                <a:tab pos="914400" algn="l"/>
                <a:tab pos="2171700" algn="l"/>
                <a:tab pos="2628900" algn="l"/>
                <a:tab pos="3200400" algn="l"/>
                <a:tab pos="3657600" algn="l"/>
              </a:tabLst>
            </a:pPr>
            <a:r>
              <a:rPr lang="en-US" b="1" dirty="0" smtClean="0"/>
              <a:t>	</a:t>
            </a:r>
          </a:p>
          <a:p>
            <a:pPr marL="914400" indent="-914400" eaLnBrk="1" hangingPunct="1">
              <a:buNone/>
              <a:tabLst>
                <a:tab pos="914400" algn="l"/>
                <a:tab pos="2171700" algn="l"/>
                <a:tab pos="2628900" algn="l"/>
                <a:tab pos="3200400" algn="l"/>
                <a:tab pos="3657600" algn="l"/>
              </a:tabLst>
            </a:pPr>
            <a:r>
              <a:rPr lang="en-US" b="1" dirty="0" smtClean="0"/>
              <a:t>	for e.g. . . .</a:t>
            </a:r>
            <a:endParaRPr lang="en-US" sz="2800" b="1" dirty="0" smtClean="0">
              <a:solidFill>
                <a:schemeClr val="bg1"/>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4738"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4739"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44740"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44741"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44742"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4743"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4744"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4745"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44746" name="Picture 2"/>
          <p:cNvPicPr>
            <a:picLocks noChangeAspect="1" noChangeArrowheads="1"/>
          </p:cNvPicPr>
          <p:nvPr/>
        </p:nvPicPr>
        <p:blipFill>
          <a:blip r:embed="rId3" cstate="print"/>
          <a:srcRect/>
          <a:stretch>
            <a:fillRect/>
          </a:stretch>
        </p:blipFill>
        <p:spPr bwMode="auto">
          <a:xfrm>
            <a:off x="682403" y="1145951"/>
            <a:ext cx="7772400" cy="4857750"/>
          </a:xfrm>
          <a:prstGeom prst="rect">
            <a:avLst/>
          </a:prstGeom>
          <a:noFill/>
          <a:ln w="9525">
            <a:noFill/>
            <a:miter lim="800000"/>
            <a:headEnd/>
            <a:tailEnd/>
          </a:ln>
        </p:spPr>
      </p:pic>
      <p:sp>
        <p:nvSpPr>
          <p:cNvPr id="12" name="TextBox 11"/>
          <p:cNvSpPr txBox="1">
            <a:spLocks noChangeArrowheads="1"/>
          </p:cNvSpPr>
          <p:nvPr/>
        </p:nvSpPr>
        <p:spPr bwMode="auto">
          <a:xfrm>
            <a:off x="1683921" y="3454204"/>
            <a:ext cx="5762625" cy="954107"/>
          </a:xfrm>
          <a:prstGeom prst="rect">
            <a:avLst/>
          </a:prstGeom>
          <a:solidFill>
            <a:schemeClr val="bg1"/>
          </a:solidFill>
          <a:ln w="76200">
            <a:solidFill>
              <a:srgbClr val="FFC000"/>
            </a:solidFill>
            <a:miter lim="800000"/>
            <a:headEnd/>
            <a:tailEnd/>
          </a:ln>
        </p:spPr>
        <p:txBody>
          <a:bodyPr>
            <a:spAutoFit/>
          </a:bodyPr>
          <a:lstStyle/>
          <a:p>
            <a:pPr algn="ctr"/>
            <a:r>
              <a:rPr lang="en-US" sz="3200" b="1" dirty="0" smtClean="0">
                <a:solidFill>
                  <a:srgbClr val="000000"/>
                </a:solidFill>
                <a:latin typeface="Arial" pitchFamily="34" charset="0"/>
              </a:rPr>
              <a:t>comparing twins</a:t>
            </a:r>
          </a:p>
          <a:p>
            <a:pPr algn="ctr"/>
            <a:r>
              <a:rPr lang="en-US" sz="2400" b="1" dirty="0" smtClean="0">
                <a:solidFill>
                  <a:srgbClr val="000000"/>
                </a:solidFill>
                <a:latin typeface="Arial" pitchFamily="34" charset="0"/>
              </a:rPr>
              <a:t>Week 1 . . .</a:t>
            </a:r>
            <a:endParaRPr lang="en-US" sz="24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DDE1"/>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149046" y="6394010"/>
            <a:ext cx="484459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http://knowmore.washingtonpost.com/2015/01/06/brain-scans-show-rich-people-display-less-empathy/</a:t>
            </a:r>
            <a:endParaRPr kumimoji="1" lang="en-US" sz="800" dirty="0">
              <a:solidFill>
                <a:srgbClr val="99CC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794" y="506730"/>
            <a:ext cx="4884420" cy="5844540"/>
          </a:xfrm>
          <a:prstGeom prst="rect">
            <a:avLst/>
          </a:prstGeom>
        </p:spPr>
      </p:pic>
    </p:spTree>
    <p:extLst>
      <p:ext uri="{BB962C8B-B14F-4D97-AF65-F5344CB8AC3E}">
        <p14:creationId xmlns:p14="http://schemas.microsoft.com/office/powerpoint/2010/main" val="4007860795"/>
      </p:ext>
    </p:extLst>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8834"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8835"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48836"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48837"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48838"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8839"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8840"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8841"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48842" name="Picture 2"/>
          <p:cNvPicPr>
            <a:picLocks noChangeAspect="1" noChangeArrowheads="1"/>
          </p:cNvPicPr>
          <p:nvPr/>
        </p:nvPicPr>
        <p:blipFill>
          <a:blip r:embed="rId3" cstate="print"/>
          <a:srcRect/>
          <a:stretch>
            <a:fillRect/>
          </a:stretch>
        </p:blipFill>
        <p:spPr bwMode="auto">
          <a:xfrm>
            <a:off x="682176" y="1131437"/>
            <a:ext cx="7772400" cy="4857750"/>
          </a:xfrm>
          <a:prstGeom prst="rect">
            <a:avLst/>
          </a:prstGeom>
          <a:noFill/>
          <a:ln w="9525">
            <a:noFill/>
            <a:miter lim="800000"/>
            <a:headEnd/>
            <a:tailEnd/>
          </a:ln>
        </p:spPr>
      </p:pic>
      <p:sp>
        <p:nvSpPr>
          <p:cNvPr id="11" name="TextBox 10"/>
          <p:cNvSpPr txBox="1">
            <a:spLocks noChangeArrowheads="1"/>
          </p:cNvSpPr>
          <p:nvPr/>
        </p:nvSpPr>
        <p:spPr bwMode="auto">
          <a:xfrm>
            <a:off x="1683921" y="3860656"/>
            <a:ext cx="5762625" cy="954107"/>
          </a:xfrm>
          <a:prstGeom prst="rect">
            <a:avLst/>
          </a:prstGeom>
          <a:solidFill>
            <a:schemeClr val="bg1"/>
          </a:solidFill>
          <a:ln w="76200">
            <a:solidFill>
              <a:srgbClr val="FFC000"/>
            </a:solidFill>
            <a:miter lim="800000"/>
            <a:headEnd/>
            <a:tailEnd/>
          </a:ln>
        </p:spPr>
        <p:txBody>
          <a:bodyPr>
            <a:spAutoFit/>
          </a:bodyPr>
          <a:lstStyle/>
          <a:p>
            <a:pPr algn="ctr"/>
            <a:r>
              <a:rPr lang="en-US" sz="3200" b="1" dirty="0" smtClean="0">
                <a:solidFill>
                  <a:srgbClr val="000000"/>
                </a:solidFill>
                <a:latin typeface="Arial" pitchFamily="34" charset="0"/>
              </a:rPr>
              <a:t>comparing patients</a:t>
            </a:r>
          </a:p>
          <a:p>
            <a:pPr algn="ctr"/>
            <a:r>
              <a:rPr lang="en-US" sz="2400" b="1" dirty="0" smtClean="0">
                <a:solidFill>
                  <a:srgbClr val="000000"/>
                </a:solidFill>
                <a:latin typeface="Arial" pitchFamily="34" charset="0"/>
              </a:rPr>
              <a:t>Week 6 . . .</a:t>
            </a:r>
            <a:endParaRPr lang="en-US" sz="24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6786"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87"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46788"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46789"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46790"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1"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2"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3"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46794" name="Picture 2"/>
          <p:cNvPicPr>
            <a:picLocks noChangeAspect="1" noChangeArrowheads="1"/>
          </p:cNvPicPr>
          <p:nvPr/>
        </p:nvPicPr>
        <p:blipFill>
          <a:blip r:embed="rId3" cstate="print"/>
          <a:srcRect/>
          <a:stretch>
            <a:fillRect/>
          </a:stretch>
        </p:blipFill>
        <p:spPr bwMode="auto">
          <a:xfrm>
            <a:off x="682629" y="1146632"/>
            <a:ext cx="7772400" cy="4857750"/>
          </a:xfrm>
          <a:prstGeom prst="rect">
            <a:avLst/>
          </a:prstGeom>
          <a:noFill/>
          <a:ln w="9525">
            <a:noFill/>
            <a:miter lim="800000"/>
            <a:headEnd/>
            <a:tailEnd/>
          </a:ln>
        </p:spPr>
      </p:pic>
      <p:sp>
        <p:nvSpPr>
          <p:cNvPr id="11" name="TextBox 10"/>
          <p:cNvSpPr txBox="1">
            <a:spLocks noChangeArrowheads="1"/>
          </p:cNvSpPr>
          <p:nvPr/>
        </p:nvSpPr>
        <p:spPr bwMode="auto">
          <a:xfrm>
            <a:off x="1683921" y="5529766"/>
            <a:ext cx="5762625" cy="954107"/>
          </a:xfrm>
          <a:prstGeom prst="rect">
            <a:avLst/>
          </a:prstGeom>
          <a:solidFill>
            <a:schemeClr val="bg1"/>
          </a:solidFill>
          <a:ln w="76200">
            <a:solidFill>
              <a:srgbClr val="FFC000"/>
            </a:solidFill>
            <a:miter lim="800000"/>
            <a:headEnd/>
            <a:tailEnd/>
          </a:ln>
        </p:spPr>
        <p:txBody>
          <a:bodyPr>
            <a:spAutoFit/>
          </a:bodyPr>
          <a:lstStyle/>
          <a:p>
            <a:pPr algn="ctr"/>
            <a:r>
              <a:rPr lang="en-US" sz="3200" b="1" dirty="0" smtClean="0">
                <a:solidFill>
                  <a:srgbClr val="000000"/>
                </a:solidFill>
                <a:latin typeface="Arial" pitchFamily="34" charset="0"/>
              </a:rPr>
              <a:t>comparing order of birth</a:t>
            </a:r>
          </a:p>
          <a:p>
            <a:pPr algn="ctr"/>
            <a:r>
              <a:rPr lang="en-US" sz="2400" b="1" dirty="0" smtClean="0">
                <a:solidFill>
                  <a:srgbClr val="000000"/>
                </a:solidFill>
                <a:latin typeface="Arial" pitchFamily="34" charset="0"/>
              </a:rPr>
              <a:t>Week 9 . . .</a:t>
            </a:r>
            <a:endParaRPr lang="en-US" sz="24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6786"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87"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46788"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46789"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46790"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1"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2"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3"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682169" y="1146628"/>
            <a:ext cx="7772400" cy="4857750"/>
          </a:xfrm>
          <a:prstGeom prst="rect">
            <a:avLst/>
          </a:prstGeom>
          <a:noFill/>
          <a:ln w="9525">
            <a:noFill/>
            <a:miter lim="800000"/>
            <a:headEnd/>
            <a:tailEnd/>
          </a:ln>
        </p:spPr>
      </p:pic>
      <p:sp>
        <p:nvSpPr>
          <p:cNvPr id="12" name="TextBox 11"/>
          <p:cNvSpPr txBox="1">
            <a:spLocks noChangeArrowheads="1"/>
          </p:cNvSpPr>
          <p:nvPr/>
        </p:nvSpPr>
        <p:spPr bwMode="auto">
          <a:xfrm>
            <a:off x="1466210" y="5457196"/>
            <a:ext cx="6226397" cy="954107"/>
          </a:xfrm>
          <a:prstGeom prst="rect">
            <a:avLst/>
          </a:prstGeom>
          <a:solidFill>
            <a:schemeClr val="bg1"/>
          </a:solidFill>
          <a:ln w="76200">
            <a:solidFill>
              <a:srgbClr val="FFC000"/>
            </a:solidFill>
            <a:miter lim="800000"/>
            <a:headEnd/>
            <a:tailEnd/>
          </a:ln>
        </p:spPr>
        <p:txBody>
          <a:bodyPr wrap="square">
            <a:spAutoFit/>
          </a:bodyPr>
          <a:lstStyle/>
          <a:p>
            <a:pPr algn="ctr"/>
            <a:r>
              <a:rPr lang="en-US" sz="3200" b="1" dirty="0" smtClean="0">
                <a:solidFill>
                  <a:srgbClr val="000000"/>
                </a:solidFill>
                <a:latin typeface="Arial" pitchFamily="34" charset="0"/>
              </a:rPr>
              <a:t>comparing children with adults</a:t>
            </a:r>
          </a:p>
          <a:p>
            <a:pPr algn="ctr"/>
            <a:r>
              <a:rPr lang="en-US" sz="2400" b="1" dirty="0" smtClean="0">
                <a:solidFill>
                  <a:srgbClr val="000000"/>
                </a:solidFill>
                <a:latin typeface="Arial" pitchFamily="34" charset="0"/>
              </a:rPr>
              <a:t>Week 9 . . .</a:t>
            </a:r>
            <a:endParaRPr lang="en-US" sz="24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2547" name="Rectangle 3"/>
          <p:cNvSpPr>
            <a:spLocks noGrp="1" noChangeArrowheads="1"/>
          </p:cNvSpPr>
          <p:nvPr>
            <p:ph type="subTitle" idx="4294967295"/>
          </p:nvPr>
        </p:nvSpPr>
        <p:spPr>
          <a:xfrm>
            <a:off x="914400" y="1676470"/>
            <a:ext cx="7772400" cy="2825389"/>
          </a:xfrm>
        </p:spPr>
        <p:txBody>
          <a:bodyPr>
            <a:spAutoFit/>
          </a:bodyPr>
          <a:lstStyle/>
          <a:p>
            <a:pPr marL="285750" indent="-285750" eaLnBrk="1" hangingPunct="1">
              <a:tabLst>
                <a:tab pos="57150" algn="l"/>
                <a:tab pos="2171700" algn="l"/>
                <a:tab pos="2628900" algn="l"/>
                <a:tab pos="3200400" algn="l"/>
                <a:tab pos="3657600" algn="l"/>
              </a:tabLst>
              <a:defRPr/>
            </a:pPr>
            <a:r>
              <a:rPr lang="en-US" b="1" dirty="0" smtClean="0">
                <a:solidFill>
                  <a:schemeClr val="accent5">
                    <a:lumMod val="90000"/>
                  </a:schemeClr>
                </a:solidFill>
              </a:rPr>
              <a:t>the comparative method compares things, trying to understand </a:t>
            </a:r>
          </a:p>
          <a:p>
            <a:pPr marL="285750" indent="-285750" eaLnBrk="1" hangingPunct="1">
              <a:buNone/>
              <a:tabLst>
                <a:tab pos="57150" algn="l"/>
                <a:tab pos="2171700" algn="l"/>
                <a:tab pos="2628900" algn="l"/>
                <a:tab pos="3200400" algn="l"/>
                <a:tab pos="3657600" algn="l"/>
              </a:tabLst>
              <a:defRPr/>
            </a:pPr>
            <a:r>
              <a:rPr lang="en-US" sz="3600" b="1" dirty="0" smtClean="0">
                <a:solidFill>
                  <a:schemeClr val="accent5">
                    <a:lumMod val="90000"/>
                  </a:schemeClr>
                </a:solidFill>
              </a:rPr>
              <a:t>		</a:t>
            </a:r>
            <a:r>
              <a:rPr lang="en-US" sz="3600" b="1" dirty="0" smtClean="0">
                <a:solidFill>
                  <a:srgbClr val="FF0000"/>
                </a:solidFill>
              </a:rPr>
              <a:t>process</a:t>
            </a:r>
            <a:r>
              <a:rPr lang="en-US" sz="3600" b="1" dirty="0" smtClean="0">
                <a:solidFill>
                  <a:schemeClr val="accent5">
                    <a:lumMod val="90000"/>
                  </a:schemeClr>
                </a:solidFill>
              </a:rPr>
              <a:t> </a:t>
            </a:r>
            <a:r>
              <a:rPr lang="en-US" sz="3600" b="1" dirty="0" smtClean="0">
                <a:solidFill>
                  <a:schemeClr val="accent1">
                    <a:lumMod val="90000"/>
                  </a:schemeClr>
                </a:solidFill>
              </a:rPr>
              <a:t>and</a:t>
            </a:r>
            <a:r>
              <a:rPr lang="en-US" sz="3600" b="1" dirty="0" smtClean="0">
                <a:solidFill>
                  <a:srgbClr val="FF0000"/>
                </a:solidFill>
              </a:rPr>
              <a:t> the very “nature”</a:t>
            </a:r>
            <a:r>
              <a:rPr lang="en-US" sz="3600" b="1" dirty="0" smtClean="0"/>
              <a:t> of </a:t>
            </a:r>
            <a:r>
              <a:rPr lang="en-US" b="1" dirty="0" smtClean="0"/>
              <a:t>things</a:t>
            </a:r>
          </a:p>
          <a:p>
            <a:pPr marL="1146175" indent="-231775" eaLnBrk="1" hangingPunct="1">
              <a:tabLst>
                <a:tab pos="1146175" algn="l"/>
                <a:tab pos="2628900" algn="l"/>
                <a:tab pos="3200400" algn="l"/>
                <a:tab pos="3657600" algn="l"/>
              </a:tabLst>
              <a:defRPr/>
            </a:pPr>
            <a:r>
              <a:rPr lang="en-US" sz="2800" b="1" dirty="0" smtClean="0"/>
              <a:t>e.g., </a:t>
            </a:r>
            <a:r>
              <a:rPr lang="en-US" b="1" dirty="0" smtClean="0"/>
              <a:t>“culture-bound syndromes”</a:t>
            </a:r>
            <a:endParaRPr lang="en-US" sz="2400" b="1" dirty="0" smtClean="0">
              <a:solidFill>
                <a:schemeClr val="bg1"/>
              </a:solidFill>
            </a:endParaRPr>
          </a:p>
        </p:txBody>
      </p:sp>
      <p:sp>
        <p:nvSpPr>
          <p:cNvPr id="26112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6112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1906"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1907"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51908"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51909"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51910"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1911"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1912"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1913"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51914" name="Picture 2"/>
          <p:cNvPicPr>
            <a:picLocks noChangeAspect="1" noChangeArrowheads="1"/>
          </p:cNvPicPr>
          <p:nvPr/>
        </p:nvPicPr>
        <p:blipFill>
          <a:blip r:embed="rId3" cstate="print"/>
          <a:srcRect/>
          <a:stretch>
            <a:fillRect/>
          </a:stretch>
        </p:blipFill>
        <p:spPr bwMode="auto">
          <a:xfrm>
            <a:off x="682629" y="1146177"/>
            <a:ext cx="7772400" cy="4857750"/>
          </a:xfrm>
          <a:prstGeom prst="rect">
            <a:avLst/>
          </a:prstGeom>
          <a:noFill/>
          <a:ln w="9525">
            <a:noFill/>
            <a:miter lim="800000"/>
            <a:headEnd/>
            <a:tailEnd/>
          </a:ln>
        </p:spPr>
      </p:pic>
      <p:sp>
        <p:nvSpPr>
          <p:cNvPr id="11" name="TextBox 10"/>
          <p:cNvSpPr txBox="1">
            <a:spLocks noChangeArrowheads="1"/>
          </p:cNvSpPr>
          <p:nvPr/>
        </p:nvSpPr>
        <p:spPr bwMode="auto">
          <a:xfrm>
            <a:off x="1683921" y="4484694"/>
            <a:ext cx="5762625" cy="1938992"/>
          </a:xfrm>
          <a:prstGeom prst="rect">
            <a:avLst/>
          </a:prstGeom>
          <a:solidFill>
            <a:schemeClr val="bg1"/>
          </a:solidFill>
          <a:ln w="76200">
            <a:solidFill>
              <a:srgbClr val="FFC000"/>
            </a:solidFill>
            <a:miter lim="800000"/>
            <a:headEnd/>
            <a:tailEnd/>
          </a:ln>
        </p:spPr>
        <p:txBody>
          <a:bodyPr>
            <a:spAutoFit/>
          </a:bodyPr>
          <a:lstStyle/>
          <a:p>
            <a:pPr algn="ctr"/>
            <a:r>
              <a:rPr lang="en-US" sz="3200" b="1" dirty="0" smtClean="0">
                <a:solidFill>
                  <a:srgbClr val="000000"/>
                </a:solidFill>
                <a:latin typeface="Arial" pitchFamily="34" charset="0"/>
              </a:rPr>
              <a:t>comparing psychological “illnesses” that are specific to individual cultures</a:t>
            </a:r>
          </a:p>
          <a:p>
            <a:pPr algn="ctr"/>
            <a:r>
              <a:rPr lang="en-US" sz="2400" b="1" dirty="0" smtClean="0">
                <a:solidFill>
                  <a:srgbClr val="000000"/>
                </a:solidFill>
                <a:latin typeface="Arial" pitchFamily="34" charset="0"/>
              </a:rPr>
              <a:t>Week 10 . . .</a:t>
            </a:r>
            <a:endParaRPr lang="en-US" sz="24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53954"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3955"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53956"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53957"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53958"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3959"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3960"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3961"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53962" name="Picture 2"/>
          <p:cNvPicPr>
            <a:picLocks noChangeAspect="1" noChangeArrowheads="1"/>
          </p:cNvPicPr>
          <p:nvPr/>
        </p:nvPicPr>
        <p:blipFill>
          <a:blip r:embed="rId3" cstate="print"/>
          <a:srcRect/>
          <a:stretch>
            <a:fillRect/>
          </a:stretch>
        </p:blipFill>
        <p:spPr bwMode="auto">
          <a:xfrm>
            <a:off x="681723" y="1146404"/>
            <a:ext cx="7772400" cy="4857750"/>
          </a:xfrm>
          <a:prstGeom prst="rect">
            <a:avLst/>
          </a:prstGeom>
          <a:noFill/>
          <a:ln w="9525">
            <a:noFill/>
            <a:miter lim="800000"/>
            <a:headEnd/>
            <a:tailEnd/>
          </a:ln>
        </p:spPr>
      </p:pic>
      <p:sp>
        <p:nvSpPr>
          <p:cNvPr id="11" name="TextBox 10"/>
          <p:cNvSpPr txBox="1">
            <a:spLocks noChangeArrowheads="1"/>
          </p:cNvSpPr>
          <p:nvPr/>
        </p:nvSpPr>
        <p:spPr bwMode="auto">
          <a:xfrm>
            <a:off x="1683921" y="4339554"/>
            <a:ext cx="5762625" cy="1938992"/>
          </a:xfrm>
          <a:prstGeom prst="rect">
            <a:avLst/>
          </a:prstGeom>
          <a:solidFill>
            <a:schemeClr val="bg1"/>
          </a:solidFill>
          <a:ln w="76200">
            <a:solidFill>
              <a:srgbClr val="FFC000"/>
            </a:solidFill>
            <a:miter lim="800000"/>
            <a:headEnd/>
            <a:tailEnd/>
          </a:ln>
        </p:spPr>
        <p:txBody>
          <a:bodyPr>
            <a:spAutoFit/>
          </a:bodyPr>
          <a:lstStyle/>
          <a:p>
            <a:pPr algn="ctr"/>
            <a:r>
              <a:rPr lang="en-US" sz="3200" b="1" dirty="0" smtClean="0">
                <a:solidFill>
                  <a:srgbClr val="000000"/>
                </a:solidFill>
                <a:latin typeface="Arial" pitchFamily="34" charset="0"/>
              </a:rPr>
              <a:t>one of many</a:t>
            </a:r>
          </a:p>
          <a:p>
            <a:pPr algn="ctr"/>
            <a:r>
              <a:rPr lang="en-US" sz="3200" b="1" dirty="0" smtClean="0">
                <a:solidFill>
                  <a:srgbClr val="000000"/>
                </a:solidFill>
                <a:latin typeface="Arial" pitchFamily="34" charset="0"/>
              </a:rPr>
              <a:t>“culture-bound”</a:t>
            </a:r>
          </a:p>
          <a:p>
            <a:pPr algn="ctr"/>
            <a:r>
              <a:rPr lang="en-US" sz="3200" b="1" dirty="0" smtClean="0">
                <a:solidFill>
                  <a:srgbClr val="000000"/>
                </a:solidFill>
                <a:latin typeface="Arial" pitchFamily="34" charset="0"/>
              </a:rPr>
              <a:t>Syndromes</a:t>
            </a:r>
          </a:p>
          <a:p>
            <a:pPr algn="ctr"/>
            <a:r>
              <a:rPr lang="en-US" sz="2400" b="1" dirty="0">
                <a:solidFill>
                  <a:srgbClr val="000000"/>
                </a:solidFill>
                <a:latin typeface="Arial" pitchFamily="34" charset="0"/>
              </a:rPr>
              <a:t>Week 10 . . </a:t>
            </a:r>
            <a:r>
              <a:rPr lang="en-US" sz="2400" b="1" dirty="0" smtClean="0">
                <a:solidFill>
                  <a:srgbClr val="000000"/>
                </a:solidFill>
                <a:latin typeface="Arial" pitchFamily="34" charset="0"/>
              </a:rPr>
              <a:t>.</a:t>
            </a:r>
            <a:endParaRPr lang="en-US" sz="24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6002"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6003"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56004"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5600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56006"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6007"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6008"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6009"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56010" name="Picture 2"/>
          <p:cNvPicPr>
            <a:picLocks noChangeAspect="1" noChangeArrowheads="1"/>
          </p:cNvPicPr>
          <p:nvPr/>
        </p:nvPicPr>
        <p:blipFill>
          <a:blip r:embed="rId3" cstate="print"/>
          <a:srcRect/>
          <a:stretch>
            <a:fillRect/>
          </a:stretch>
        </p:blipFill>
        <p:spPr bwMode="auto">
          <a:xfrm>
            <a:off x="682176" y="1146404"/>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4305" name="Rectangle 3"/>
          <p:cNvSpPr>
            <a:spLocks noGrp="1" noChangeArrowheads="1"/>
          </p:cNvSpPr>
          <p:nvPr>
            <p:ph type="subTitle" idx="4294967295"/>
          </p:nvPr>
        </p:nvSpPr>
        <p:spPr>
          <a:xfrm>
            <a:off x="900113" y="2562230"/>
            <a:ext cx="7315200" cy="2185214"/>
          </a:xfrm>
        </p:spPr>
        <p:txBody>
          <a:bodyPr>
            <a:spAutoFit/>
          </a:bodyPr>
          <a:lstStyle/>
          <a:p>
            <a:pPr marL="0" indent="0" algn="ctr" eaLnBrk="1" hangingPunct="1">
              <a:buFontTx/>
              <a:buNone/>
              <a:tabLst>
                <a:tab pos="57150" algn="l"/>
                <a:tab pos="2171700" algn="l"/>
                <a:tab pos="2628900" algn="l"/>
                <a:tab pos="3200400" algn="l"/>
                <a:tab pos="3657600" algn="l"/>
              </a:tabLst>
              <a:defRPr/>
            </a:pPr>
            <a:r>
              <a:rPr lang="en-US" b="1" dirty="0" smtClean="0"/>
              <a:t>and items </a:t>
            </a:r>
            <a:r>
              <a:rPr lang="en-US" b="1" dirty="0" smtClean="0">
                <a:solidFill>
                  <a:schemeClr val="accent5">
                    <a:lumMod val="90000"/>
                  </a:schemeClr>
                </a:solidFill>
              </a:rPr>
              <a:t>like “culture bound syndromes” </a:t>
            </a:r>
            <a:r>
              <a:rPr lang="en-US" b="1" dirty="0" smtClean="0"/>
              <a:t>are compared with similar phenomena that are thought to be </a:t>
            </a:r>
            <a:r>
              <a:rPr lang="en-US" sz="4000" b="1" dirty="0" smtClean="0">
                <a:solidFill>
                  <a:srgbClr val="FF0000"/>
                </a:solidFill>
              </a:rPr>
              <a:t>“universal” </a:t>
            </a:r>
            <a:r>
              <a:rPr lang="en-US" b="1" dirty="0" smtClean="0"/>
              <a:t>. . . .</a:t>
            </a:r>
            <a:endParaRPr lang="en-US" sz="2800" b="1" dirty="0" smtClean="0">
              <a:solidFill>
                <a:schemeClr val="bg1"/>
              </a:solidFill>
            </a:endParaRPr>
          </a:p>
        </p:txBody>
      </p:sp>
      <p:sp>
        <p:nvSpPr>
          <p:cNvPr id="258050"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8051"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9074"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9075"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59076"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59077"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59078"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9079"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9080"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59081"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59082" name="Picture 2"/>
          <p:cNvPicPr>
            <a:picLocks noChangeAspect="1" noChangeArrowheads="1"/>
          </p:cNvPicPr>
          <p:nvPr/>
        </p:nvPicPr>
        <p:blipFill>
          <a:blip r:embed="rId3" cstate="print"/>
          <a:srcRect/>
          <a:stretch>
            <a:fillRect/>
          </a:stretch>
        </p:blipFill>
        <p:spPr bwMode="auto">
          <a:xfrm>
            <a:off x="682629" y="1160691"/>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723" y="6394011"/>
            <a:ext cx="228940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http://news.bbc.co.uk/2/hi/health/7954451.stm</a:t>
            </a:r>
            <a:endParaRPr kumimoji="1" lang="en-US" sz="800" dirty="0">
              <a:solidFill>
                <a:srgbClr val="99CC00"/>
              </a:solidFill>
            </a:endParaRPr>
          </a:p>
        </p:txBody>
      </p:sp>
      <p:pic>
        <p:nvPicPr>
          <p:cNvPr id="5122" name="Picture 2"/>
          <p:cNvPicPr>
            <a:picLocks noChangeAspect="1" noChangeArrowheads="1"/>
          </p:cNvPicPr>
          <p:nvPr/>
        </p:nvPicPr>
        <p:blipFill>
          <a:blip r:embed="rId3" cstate="print"/>
          <a:srcRect/>
          <a:stretch>
            <a:fillRect/>
          </a:stretch>
        </p:blipFill>
        <p:spPr bwMode="auto">
          <a:xfrm>
            <a:off x="682172" y="1132113"/>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4"/>
            <a:ext cx="9144000" cy="6857999"/>
          </a:xfrm>
          <a:prstGeom prst="rect">
            <a:avLst/>
          </a:prstGeom>
          <a:noFill/>
          <a:ln w="9525">
            <a:noFill/>
            <a:miter lim="800000"/>
            <a:headEnd/>
            <a:tailEnd/>
          </a:ln>
        </p:spPr>
        <p:txBody>
          <a:bodyPr wrap="square" anchor="ctr">
            <a:noAutofit/>
          </a:bodyPr>
          <a:lstStyle/>
          <a:p>
            <a:pPr marL="2400300" indent="-2400300" algn="ctr" eaLnBrk="0" hangingPunct="0"/>
            <a:endParaRPr kumimoji="1" lang="en-US" sz="7200" b="1" i="1" dirty="0">
              <a:solidFill>
                <a:srgbClr val="FFFFFF"/>
              </a:solidFill>
            </a:endParaRPr>
          </a:p>
          <a:p>
            <a:pPr marL="2400300" indent="-2400300" algn="ctr" eaLnBrk="0" hangingPunct="0"/>
            <a:endParaRPr kumimoji="1" lang="en-US" sz="3600" b="1" i="1" dirty="0" smtClean="0">
              <a:solidFill>
                <a:srgbClr val="FFFFFF"/>
              </a:solidFill>
            </a:endParaRPr>
          </a:p>
        </p:txBody>
      </p:sp>
      <p:sp>
        <p:nvSpPr>
          <p:cNvPr id="14" name="Rectangle 13"/>
          <p:cNvSpPr/>
          <p:nvPr/>
        </p:nvSpPr>
        <p:spPr>
          <a:xfrm>
            <a:off x="3447373" y="881742"/>
            <a:ext cx="2351927" cy="369332"/>
          </a:xfrm>
          <a:prstGeom prst="rect">
            <a:avLst/>
          </a:prstGeom>
        </p:spPr>
        <p:txBody>
          <a:bodyPr wrap="none">
            <a:spAutoFit/>
          </a:bodyPr>
          <a:lstStyle/>
          <a:p>
            <a:pPr marL="2400300" indent="-2400300" algn="ctr" eaLnBrk="0" hangingPunct="0"/>
            <a:r>
              <a:rPr kumimoji="1" lang="en-US" b="1" dirty="0" smtClean="0">
                <a:solidFill>
                  <a:srgbClr val="003300"/>
                </a:solidFill>
              </a:rPr>
              <a:t>And, once again . . .</a:t>
            </a:r>
            <a:endParaRPr kumimoji="1" lang="en-US" b="1" dirty="0">
              <a:solidFill>
                <a:srgbClr val="003300"/>
              </a:solidFill>
            </a:endParaRPr>
          </a:p>
        </p:txBody>
      </p:sp>
      <p:sp>
        <p:nvSpPr>
          <p:cNvPr id="10" name="Text Box 6"/>
          <p:cNvSpPr txBox="1">
            <a:spLocks noChangeArrowheads="1"/>
          </p:cNvSpPr>
          <p:nvPr/>
        </p:nvSpPr>
        <p:spPr bwMode="auto">
          <a:xfrm>
            <a:off x="2240641" y="6477073"/>
            <a:ext cx="4640566" cy="276999"/>
          </a:xfrm>
          <a:prstGeom prst="rect">
            <a:avLst/>
          </a:prstGeom>
          <a:noFill/>
          <a:ln w="9525">
            <a:noFill/>
            <a:miter lim="800000"/>
            <a:headEnd/>
            <a:tailEnd/>
          </a:ln>
        </p:spPr>
        <p:txBody>
          <a:bodyPr wrap="none">
            <a:spAutoFit/>
          </a:bodyPr>
          <a:lstStyle/>
          <a:p>
            <a:pPr algn="ctr"/>
            <a:r>
              <a:rPr kumimoji="1" lang="en-US" sz="1200" dirty="0" smtClean="0">
                <a:solidFill>
                  <a:srgbClr val="FFFFFF"/>
                </a:solidFill>
                <a:hlinkClick r:id="rId3"/>
              </a:rPr>
              <a:t>http://www.d.umn.edu/cla/faculty/troufs/anth4616/cpweb.html#title</a:t>
            </a:r>
            <a:endParaRPr kumimoji="1" lang="en-US" sz="1200" dirty="0">
              <a:solidFill>
                <a:srgbClr val="FFFFFF"/>
              </a:solidFill>
            </a:endParaRPr>
          </a:p>
        </p:txBody>
      </p:sp>
      <p:pic>
        <p:nvPicPr>
          <p:cNvPr id="7170" name="Picture 2"/>
          <p:cNvPicPr>
            <a:picLocks noChangeAspect="1" noChangeArrowheads="1"/>
          </p:cNvPicPr>
          <p:nvPr/>
        </p:nvPicPr>
        <p:blipFill>
          <a:blip r:embed="rId4" cstate="print"/>
          <a:srcRect/>
          <a:stretch>
            <a:fillRect/>
          </a:stretch>
        </p:blipFill>
        <p:spPr bwMode="auto">
          <a:xfrm>
            <a:off x="1100667" y="495300"/>
            <a:ext cx="6908800" cy="5829300"/>
          </a:xfrm>
          <a:prstGeom prst="rect">
            <a:avLst/>
          </a:prstGeom>
          <a:noFill/>
          <a:ln w="9525">
            <a:noFill/>
            <a:miter lim="800000"/>
            <a:headEnd/>
            <a:tailEnd/>
          </a:ln>
        </p:spPr>
      </p:pic>
      <p:sp>
        <p:nvSpPr>
          <p:cNvPr id="6" name="Oval 18"/>
          <p:cNvSpPr>
            <a:spLocks noChangeArrowheads="1"/>
          </p:cNvSpPr>
          <p:nvPr/>
        </p:nvSpPr>
        <p:spPr bwMode="auto">
          <a:xfrm>
            <a:off x="1659467" y="2419413"/>
            <a:ext cx="1600216" cy="813941"/>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7" name="Oval 18"/>
          <p:cNvSpPr>
            <a:spLocks noChangeArrowheads="1"/>
          </p:cNvSpPr>
          <p:nvPr/>
        </p:nvSpPr>
        <p:spPr bwMode="auto">
          <a:xfrm>
            <a:off x="1676400" y="3543306"/>
            <a:ext cx="1719944" cy="747485"/>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8" name="Oval 18"/>
          <p:cNvSpPr>
            <a:spLocks noChangeArrowheads="1"/>
          </p:cNvSpPr>
          <p:nvPr/>
        </p:nvSpPr>
        <p:spPr bwMode="auto">
          <a:xfrm>
            <a:off x="4521200" y="2972474"/>
            <a:ext cx="1313544" cy="437476"/>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9" name="Oval 18"/>
          <p:cNvSpPr>
            <a:spLocks noChangeArrowheads="1"/>
          </p:cNvSpPr>
          <p:nvPr/>
        </p:nvSpPr>
        <p:spPr bwMode="auto">
          <a:xfrm>
            <a:off x="5634771" y="3233292"/>
            <a:ext cx="1206296" cy="683751"/>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12" name="Oval 18"/>
          <p:cNvSpPr>
            <a:spLocks noChangeArrowheads="1"/>
          </p:cNvSpPr>
          <p:nvPr/>
        </p:nvSpPr>
        <p:spPr bwMode="auto">
          <a:xfrm>
            <a:off x="5655733" y="4516962"/>
            <a:ext cx="1422400" cy="683751"/>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smtClean="0">
                <a:solidFill>
                  <a:srgbClr val="000000"/>
                </a:solidFill>
              </a:rPr>
              <a:t>1.	</a:t>
            </a:r>
            <a:r>
              <a:rPr lang="en-US" sz="2400" dirty="0" smtClean="0"/>
              <a:t>the</a:t>
            </a:r>
            <a:r>
              <a:rPr lang="en-US" dirty="0" smtClean="0"/>
              <a:t> </a:t>
            </a:r>
            <a:r>
              <a:rPr lang="en-US" b="1" dirty="0" smtClean="0"/>
              <a:t>four fields </a:t>
            </a:r>
            <a:r>
              <a:rPr lang="en-US" sz="2400" dirty="0" smtClean="0"/>
              <a:t>of general anthropology</a:t>
            </a:r>
            <a:endParaRPr lang="en-US" b="1" dirty="0" smtClean="0">
              <a:solidFill>
                <a:srgbClr val="000000"/>
              </a:solidFill>
            </a:endParaRPr>
          </a:p>
          <a:p>
            <a:pPr eaLnBrk="1" hangingPunct="1">
              <a:lnSpc>
                <a:spcPct val="0"/>
              </a:lnSpc>
              <a:buFont typeface="Wingdings" pitchFamily="2" charset="2"/>
              <a:buNone/>
              <a:tabLst>
                <a:tab pos="0" algn="l"/>
              </a:tabLst>
            </a:pPr>
            <a:endParaRPr lang="en-US" b="1" dirty="0" smtClean="0">
              <a:solidFill>
                <a:srgbClr val="000000"/>
              </a:solidFill>
            </a:endParaRPr>
          </a:p>
          <a:p>
            <a:pPr marL="457200" indent="-457200" eaLnBrk="1" hangingPunct="1">
              <a:buAutoNum type="arabicPeriod" startAt="2"/>
              <a:tabLst>
                <a:tab pos="0" algn="l"/>
              </a:tabLst>
            </a:pPr>
            <a:r>
              <a:rPr lang="en-US" b="1" dirty="0" smtClean="0"/>
              <a:t>culture </a:t>
            </a:r>
            <a:r>
              <a:rPr lang="en-US" sz="2000" dirty="0" smtClean="0"/>
              <a:t>as a primary concept</a:t>
            </a:r>
            <a:endParaRPr lang="en-US" dirty="0" smtClean="0"/>
          </a:p>
          <a:p>
            <a:pPr marL="457200" indent="-457200" eaLnBrk="1" hangingPunct="1">
              <a:buAutoNum type="arabicPeriod" startAt="2"/>
              <a:tabLst>
                <a:tab pos="0" algn="l"/>
                <a:tab pos="457200" algn="l"/>
              </a:tabLst>
            </a:pPr>
            <a:r>
              <a:rPr lang="en-US" b="1" dirty="0" smtClean="0"/>
              <a:t>comparative method</a:t>
            </a:r>
            <a:r>
              <a:rPr lang="en-US" dirty="0" smtClean="0"/>
              <a:t> </a:t>
            </a:r>
            <a:r>
              <a:rPr lang="en-US" sz="2400" dirty="0" smtClean="0"/>
              <a:t>as major approach</a:t>
            </a:r>
            <a:endParaRPr lang="en-US" dirty="0" smtClean="0"/>
          </a:p>
          <a:p>
            <a:pPr marL="457200" indent="-457200" eaLnBrk="1" hangingPunct="1">
              <a:buAutoNum type="arabicPeriod" startAt="2"/>
              <a:tabLst>
                <a:tab pos="0" algn="l"/>
              </a:tabLst>
            </a:pPr>
            <a:r>
              <a:rPr lang="en-US" b="1" dirty="0" smtClean="0"/>
              <a:t>holism</a:t>
            </a:r>
            <a:r>
              <a:rPr lang="en-US" dirty="0" smtClean="0"/>
              <a:t> </a:t>
            </a:r>
            <a:r>
              <a:rPr lang="en-US" sz="2400" dirty="0" smtClean="0"/>
              <a:t>as a primary theoretical goal</a:t>
            </a:r>
            <a:endParaRPr lang="en-US" dirty="0" smtClean="0"/>
          </a:p>
          <a:p>
            <a:pPr marL="457200" indent="-457200" eaLnBrk="1" hangingPunct="1">
              <a:buAutoNum type="arabicPeriod" startAt="2"/>
              <a:tabLst>
                <a:tab pos="457200" algn="l"/>
              </a:tabLst>
            </a:pPr>
            <a:r>
              <a:rPr lang="en-US" b="1" dirty="0" smtClean="0"/>
              <a:t>fieldwork</a:t>
            </a:r>
            <a:r>
              <a:rPr lang="en-US" dirty="0" smtClean="0"/>
              <a:t> </a:t>
            </a:r>
            <a:r>
              <a:rPr lang="en-US" sz="2400" dirty="0" smtClean="0"/>
              <a:t>as a primary research technique</a:t>
            </a:r>
            <a:endParaRPr lang="en-US" b="1" dirty="0" smtClean="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rPr>
              <a:t> </a:t>
            </a:r>
            <a:r>
              <a:rPr lang="en-US" sz="3200" b="1" dirty="0" smtClean="0">
                <a:solidFill>
                  <a:srgbClr val="000000"/>
                </a:solidFill>
                <a:latin typeface="Arial" pitchFamily="34" charset="0"/>
              </a:rPr>
              <a:t>Main Characteristics of Anthropology</a:t>
            </a:r>
            <a:endParaRPr lang="en-US" sz="3200" b="1" dirty="0">
              <a:solidFill>
                <a:srgbClr val="000000"/>
              </a:solidFill>
            </a:endParaRPr>
          </a:p>
        </p:txBody>
      </p:sp>
    </p:spTree>
    <p:extLst>
      <p:ext uri="{BB962C8B-B14F-4D97-AF65-F5344CB8AC3E}">
        <p14:creationId xmlns:p14="http://schemas.microsoft.com/office/powerpoint/2010/main" val="605142421"/>
      </p:ext>
    </p:extLst>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592394"/>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sz="2400"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AutoNum type="arabicPeriod" startAt="2"/>
              <a:tabLst>
                <a:tab pos="0" algn="l"/>
                <a:tab pos="457200" algn="l"/>
              </a:tabLst>
            </a:pPr>
            <a:r>
              <a:rPr lang="en-US" sz="2400" b="1" dirty="0" smtClean="0">
                <a:solidFill>
                  <a:schemeClr val="bg1">
                    <a:lumMod val="65000"/>
                  </a:schemeClr>
                </a:solidFill>
              </a:rPr>
              <a:t>comparative method</a:t>
            </a:r>
            <a:r>
              <a:rPr lang="en-US" sz="2400" dirty="0" smtClean="0">
                <a:solidFill>
                  <a:schemeClr val="bg1">
                    <a:lumMod val="65000"/>
                  </a:schemeClr>
                </a:solidFill>
              </a:rPr>
              <a:t> </a:t>
            </a:r>
            <a:r>
              <a:rPr lang="en-US" sz="1800" dirty="0" smtClean="0">
                <a:solidFill>
                  <a:schemeClr val="bg1">
                    <a:lumMod val="65000"/>
                  </a:schemeClr>
                </a:solidFill>
              </a:rPr>
              <a:t>as major approach</a:t>
            </a:r>
            <a:endParaRPr lang="en-US" sz="2400" dirty="0" smtClean="0">
              <a:solidFill>
                <a:schemeClr val="bg1">
                  <a:lumMod val="65000"/>
                </a:schemeClr>
              </a:solidFill>
            </a:endParaRPr>
          </a:p>
          <a:p>
            <a:pPr marL="457200" indent="-457200" eaLnBrk="1" hangingPunct="1">
              <a:buFontTx/>
              <a:buAutoNum type="arabicPeriod" startAt="2"/>
              <a:tabLst>
                <a:tab pos="0" algn="l"/>
              </a:tabLst>
            </a:pPr>
            <a:r>
              <a:rPr lang="en-US" sz="4000" b="1" dirty="0" smtClean="0">
                <a:solidFill>
                  <a:srgbClr val="000000"/>
                </a:solidFill>
              </a:rPr>
              <a:t>holism</a:t>
            </a:r>
            <a:r>
              <a:rPr lang="en-US" sz="4000" dirty="0" smtClean="0">
                <a:solidFill>
                  <a:srgbClr val="000000"/>
                </a:solidFill>
              </a:rPr>
              <a:t> </a:t>
            </a:r>
            <a:br>
              <a:rPr lang="en-US" sz="4000" dirty="0" smtClean="0">
                <a:solidFill>
                  <a:srgbClr val="000000"/>
                </a:solidFill>
              </a:rPr>
            </a:br>
            <a:r>
              <a:rPr lang="en-US" b="1" dirty="0" smtClean="0">
                <a:solidFill>
                  <a:srgbClr val="000000"/>
                </a:solidFill>
              </a:rPr>
              <a:t>or the study of "humankind" as a whole, as a primary theoretical goal</a:t>
            </a:r>
            <a:endParaRPr lang="en-US" sz="4000" b="1" dirty="0" smtClean="0">
              <a:solidFill>
                <a:srgbClr val="000000"/>
              </a:solidFill>
            </a:endParaRPr>
          </a:p>
          <a:p>
            <a:pPr marL="457200" indent="-457200" eaLnBrk="1" hangingPunct="1">
              <a:buAutoNum type="arabicPeriod" startAt="2"/>
              <a:tabLst>
                <a:tab pos="457200" algn="l"/>
              </a:tabLst>
            </a:pPr>
            <a:r>
              <a:rPr lang="en-US" sz="2400" b="1" dirty="0" smtClean="0">
                <a:solidFill>
                  <a:schemeClr val="bg1">
                    <a:lumMod val="65000"/>
                  </a:schemeClr>
                </a:solidFill>
              </a:rPr>
              <a:t>fieldwork</a:t>
            </a:r>
            <a:r>
              <a:rPr lang="en-US" sz="2400" dirty="0" smtClean="0">
                <a:solidFill>
                  <a:schemeClr val="bg1">
                    <a:lumMod val="65000"/>
                  </a:schemeClr>
                </a:solidFill>
              </a:rPr>
              <a:t> </a:t>
            </a:r>
            <a:r>
              <a:rPr lang="en-US" sz="1800" dirty="0" smtClean="0">
                <a:solidFill>
                  <a:schemeClr val="bg1">
                    <a:lumMod val="65000"/>
                  </a:schemeClr>
                </a:solidFill>
              </a:rPr>
              <a:t>as a primary research technique</a:t>
            </a:r>
            <a:endParaRPr lang="en-US" sz="2400" b="1" dirty="0" smtClean="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rPr>
              <a:t> </a:t>
            </a:r>
            <a:r>
              <a:rPr lang="en-US" sz="3200" b="1" dirty="0" smtClean="0">
                <a:solidFill>
                  <a:srgbClr val="000000"/>
                </a:solidFill>
                <a:latin typeface="Arial" pitchFamily="34" charset="0"/>
              </a:rPr>
              <a:t>Main Characteristics of Anthropology</a:t>
            </a:r>
            <a:endParaRPr lang="en-US" sz="3200" b="1" dirty="0">
              <a:solidFill>
                <a:srgbClr val="000000"/>
              </a:solidFill>
            </a:endParaRPr>
          </a:p>
        </p:txBody>
      </p:sp>
    </p:spTree>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592394"/>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sz="2400"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AutoNum type="arabicPeriod" startAt="2"/>
              <a:tabLst>
                <a:tab pos="0" algn="l"/>
                <a:tab pos="457200" algn="l"/>
              </a:tabLst>
            </a:pPr>
            <a:r>
              <a:rPr lang="en-US" sz="2400" b="1" dirty="0" smtClean="0">
                <a:solidFill>
                  <a:schemeClr val="bg1">
                    <a:lumMod val="65000"/>
                  </a:schemeClr>
                </a:solidFill>
              </a:rPr>
              <a:t>comparative method</a:t>
            </a:r>
            <a:r>
              <a:rPr lang="en-US" sz="2400" dirty="0" smtClean="0">
                <a:solidFill>
                  <a:schemeClr val="bg1">
                    <a:lumMod val="65000"/>
                  </a:schemeClr>
                </a:solidFill>
              </a:rPr>
              <a:t> </a:t>
            </a:r>
            <a:r>
              <a:rPr lang="en-US" sz="1800" dirty="0" smtClean="0">
                <a:solidFill>
                  <a:schemeClr val="bg1">
                    <a:lumMod val="65000"/>
                  </a:schemeClr>
                </a:solidFill>
              </a:rPr>
              <a:t>as major approach</a:t>
            </a:r>
            <a:endParaRPr lang="en-US" sz="2400" dirty="0" smtClean="0">
              <a:solidFill>
                <a:schemeClr val="bg1">
                  <a:lumMod val="65000"/>
                </a:schemeClr>
              </a:solidFill>
            </a:endParaRPr>
          </a:p>
          <a:p>
            <a:pPr marL="457200" indent="-457200" eaLnBrk="1" hangingPunct="1">
              <a:buFontTx/>
              <a:buAutoNum type="arabicPeriod" startAt="2"/>
              <a:tabLst>
                <a:tab pos="0" algn="l"/>
              </a:tabLst>
            </a:pPr>
            <a:r>
              <a:rPr lang="en-US" sz="4000" b="1" dirty="0" smtClean="0">
                <a:solidFill>
                  <a:srgbClr val="000000"/>
                </a:solidFill>
              </a:rPr>
              <a:t>holism</a:t>
            </a:r>
            <a:r>
              <a:rPr lang="en-US" sz="4000" dirty="0" smtClean="0">
                <a:solidFill>
                  <a:srgbClr val="000000"/>
                </a:solidFill>
              </a:rPr>
              <a:t> </a:t>
            </a:r>
            <a:br>
              <a:rPr lang="en-US" sz="4000" dirty="0" smtClean="0">
                <a:solidFill>
                  <a:srgbClr val="000000"/>
                </a:solidFill>
              </a:rPr>
            </a:br>
            <a:r>
              <a:rPr lang="en-US" b="1" dirty="0" smtClean="0">
                <a:solidFill>
                  <a:schemeClr val="bg1">
                    <a:lumMod val="65000"/>
                  </a:schemeClr>
                </a:solidFill>
              </a:rPr>
              <a:t>or the study of "humankind" as a whole, as a primary </a:t>
            </a:r>
            <a:r>
              <a:rPr lang="en-US" b="1" dirty="0" smtClean="0">
                <a:solidFill>
                  <a:srgbClr val="000000"/>
                </a:solidFill>
              </a:rPr>
              <a:t>theoretical goal</a:t>
            </a:r>
            <a:endParaRPr lang="en-US" sz="4000" b="1" dirty="0" smtClean="0">
              <a:solidFill>
                <a:srgbClr val="000000"/>
              </a:solidFill>
            </a:endParaRPr>
          </a:p>
          <a:p>
            <a:pPr marL="457200" indent="-457200" eaLnBrk="1" hangingPunct="1">
              <a:buAutoNum type="arabicPeriod" startAt="2"/>
              <a:tabLst>
                <a:tab pos="457200" algn="l"/>
              </a:tabLst>
            </a:pPr>
            <a:r>
              <a:rPr lang="en-US" sz="2400" b="1" dirty="0" smtClean="0">
                <a:solidFill>
                  <a:schemeClr val="bg1">
                    <a:lumMod val="65000"/>
                  </a:schemeClr>
                </a:solidFill>
              </a:rPr>
              <a:t>fieldwork</a:t>
            </a:r>
            <a:r>
              <a:rPr lang="en-US" sz="2400" dirty="0" smtClean="0">
                <a:solidFill>
                  <a:schemeClr val="bg1">
                    <a:lumMod val="65000"/>
                  </a:schemeClr>
                </a:solidFill>
              </a:rPr>
              <a:t> </a:t>
            </a:r>
            <a:r>
              <a:rPr lang="en-US" sz="1800" dirty="0" smtClean="0">
                <a:solidFill>
                  <a:schemeClr val="bg1">
                    <a:lumMod val="65000"/>
                  </a:schemeClr>
                </a:solidFill>
              </a:rPr>
              <a:t>as a primary research technique</a:t>
            </a:r>
            <a:endParaRPr lang="en-US" sz="2400" b="1" dirty="0" smtClean="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rPr>
              <a:t> </a:t>
            </a:r>
            <a:r>
              <a:rPr lang="en-US" sz="3200" b="1" dirty="0" smtClean="0">
                <a:solidFill>
                  <a:schemeClr val="bg1">
                    <a:lumMod val="65000"/>
                  </a:schemeClr>
                </a:solidFill>
                <a:latin typeface="Arial" pitchFamily="34" charset="0"/>
              </a:rPr>
              <a:t>Main Characteristics of Anthropology</a:t>
            </a:r>
            <a:endParaRPr lang="en-US" sz="3200" b="1"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3553374"/>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smtClean="0">
                <a:solidFill>
                  <a:srgbClr val="FFFFFF"/>
                </a:solidFill>
              </a:rPr>
              <a:t>A simple example . . .</a:t>
            </a:r>
            <a:endParaRPr kumimoji="1" lang="en-US" sz="4400" b="1" dirty="0">
              <a:solidFill>
                <a:srgbClr val="FFFFFF"/>
              </a:solidFill>
            </a:endParaRPr>
          </a:p>
        </p:txBody>
      </p:sp>
    </p:spTree>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76523"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9" y="614366"/>
            <a:ext cx="794385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solidFill>
                <a:latin typeface="Verdana" pitchFamily="34" charset="0"/>
              </a:rPr>
              <a:t>Is it good to feed the winter birds?</a:t>
            </a:r>
            <a:br>
              <a:rPr kumimoji="1" lang="en-US" sz="2800" b="1" dirty="0" smtClean="0">
                <a:solidFill>
                  <a:srgbClr val="FFFFFF"/>
                </a:solidFill>
                <a:latin typeface="Verdana" pitchFamily="34" charset="0"/>
              </a:rPr>
            </a:br>
            <a:endParaRPr kumimoji="1" lang="en-US" sz="2800" b="1" dirty="0" smtClean="0">
              <a:solidFill>
                <a:srgbClr val="FFFFFF"/>
              </a:solidFill>
              <a:latin typeface="Verdana" pitchFamily="34" charset="0"/>
            </a:endParaRPr>
          </a:p>
          <a:p>
            <a:pPr algn="ctr" eaLnBrk="0" hangingPunct="0">
              <a:lnSpc>
                <a:spcPct val="120000"/>
              </a:lnSpc>
            </a:pPr>
            <a:r>
              <a:rPr kumimoji="1" lang="en-US" sz="4000" b="1" dirty="0" smtClean="0">
                <a:solidFill>
                  <a:srgbClr val="0C0600"/>
                </a:solidFill>
                <a:latin typeface="Verdana" pitchFamily="34" charset="0"/>
              </a:rPr>
              <a:t>Yes . . .</a:t>
            </a:r>
          </a:p>
          <a:p>
            <a:pPr algn="ctr" eaLnBrk="0" hangingPunct="0">
              <a:lnSpc>
                <a:spcPct val="120000"/>
              </a:lnSpc>
            </a:pPr>
            <a:endParaRPr kumimoji="1" lang="en-US" sz="4000" b="1" dirty="0" smtClean="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a:t>
            </a:r>
            <a:r>
              <a:rPr kumimoji="1" lang="en-US" sz="4000" b="1" dirty="0" smtClean="0">
                <a:solidFill>
                  <a:srgbClr val="0C0600"/>
                </a:solidFill>
                <a:latin typeface="Verdana" pitchFamily="34" charset="0"/>
              </a:rPr>
              <a:t>or the reasons one might suspect . . .</a:t>
            </a:r>
            <a:endParaRPr kumimoji="1" lang="en-US" sz="4000" b="1" dirty="0">
              <a:solidFill>
                <a:srgbClr val="0C0600"/>
              </a:solidFill>
              <a:latin typeface="Verdana" pitchFamily="34" charset="0"/>
            </a:endParaRPr>
          </a:p>
        </p:txBody>
      </p:sp>
      <p:sp>
        <p:nvSpPr>
          <p:cNvPr id="9" name="Text Box 2"/>
          <p:cNvSpPr txBox="1">
            <a:spLocks noChangeArrowheads="1"/>
          </p:cNvSpPr>
          <p:nvPr/>
        </p:nvSpPr>
        <p:spPr bwMode="auto">
          <a:xfrm>
            <a:off x="2576523"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chemeClr val="bg1">
                    <a:lumMod val="65000"/>
                  </a:schemeClr>
                </a:solidFill>
                <a:latin typeface="Verdana" pitchFamily="34" charset="0"/>
              </a:rPr>
              <a:t>Is it good to feed the winter birds?</a:t>
            </a:r>
            <a:br>
              <a:rPr kumimoji="1" lang="en-US" sz="2800" b="1" dirty="0" smtClean="0">
                <a:solidFill>
                  <a:schemeClr val="bg1">
                    <a:lumMod val="65000"/>
                  </a:schemeClr>
                </a:solidFill>
                <a:latin typeface="Verdana" pitchFamily="34" charset="0"/>
              </a:rPr>
            </a:br>
            <a:endParaRPr kumimoji="1" lang="en-US" sz="2800" b="1" dirty="0" smtClean="0">
              <a:solidFill>
                <a:schemeClr val="bg1">
                  <a:lumMod val="65000"/>
                </a:schemeClr>
              </a:solidFill>
              <a:latin typeface="Verdana" pitchFamily="34" charset="0"/>
            </a:endParaRPr>
          </a:p>
          <a:p>
            <a:pPr algn="ctr" eaLnBrk="0" hangingPunct="0">
              <a:lnSpc>
                <a:spcPct val="120000"/>
              </a:lnSpc>
            </a:pPr>
            <a:r>
              <a:rPr kumimoji="1" lang="en-US" sz="4000" b="1" dirty="0" smtClean="0">
                <a:solidFill>
                  <a:srgbClr val="0C0600"/>
                </a:solidFill>
                <a:latin typeface="Verdana" pitchFamily="34" charset="0"/>
              </a:rPr>
              <a:t>Yes . . .</a:t>
            </a:r>
          </a:p>
          <a:p>
            <a:pPr algn="ctr" eaLnBrk="0" hangingPunct="0">
              <a:lnSpc>
                <a:spcPct val="120000"/>
              </a:lnSpc>
            </a:pPr>
            <a:endParaRPr kumimoji="1" lang="en-US" sz="4000" b="1" dirty="0" smtClean="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a:t>
            </a:r>
            <a:r>
              <a:rPr kumimoji="1" lang="en-US" sz="4000" b="1" dirty="0" smtClean="0">
                <a:solidFill>
                  <a:srgbClr val="0C0600"/>
                </a:solidFill>
                <a:latin typeface="Verdana" pitchFamily="34" charset="0"/>
              </a:rPr>
              <a:t>or the reasons one might suspect . . .</a:t>
            </a:r>
            <a:endParaRPr kumimoji="1" lang="en-US" sz="4000" b="1" dirty="0">
              <a:solidFill>
                <a:srgbClr val="0C0600"/>
              </a:solidFill>
              <a:latin typeface="Verdana" pitchFamily="34" charset="0"/>
            </a:endParaRPr>
          </a:p>
        </p:txBody>
      </p:sp>
      <p:sp>
        <p:nvSpPr>
          <p:cNvPr id="9" name="Text Box 2"/>
          <p:cNvSpPr txBox="1">
            <a:spLocks noChangeArrowheads="1"/>
          </p:cNvSpPr>
          <p:nvPr/>
        </p:nvSpPr>
        <p:spPr bwMode="auto">
          <a:xfrm>
            <a:off x="2576523"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
        <p:nvSpPr>
          <p:cNvPr id="5" name="Rectangle 3"/>
          <p:cNvSpPr>
            <a:spLocks noChangeArrowheads="1"/>
          </p:cNvSpPr>
          <p:nvPr/>
        </p:nvSpPr>
        <p:spPr bwMode="auto">
          <a:xfrm>
            <a:off x="1098550" y="3553374"/>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smtClean="0">
                <a:solidFill>
                  <a:srgbClr val="FFFFFF"/>
                </a:solidFill>
              </a:rPr>
              <a:t>A simple answer . . .</a:t>
            </a:r>
            <a:endParaRPr kumimoji="1" lang="en-US" sz="4400" b="1" dirty="0">
              <a:solidFill>
                <a:srgbClr val="FFFFFF"/>
              </a:solidFill>
            </a:endParaRPr>
          </a:p>
        </p:txBody>
      </p:sp>
    </p:spTree>
    <p:extLst>
      <p:ext uri="{BB962C8B-B14F-4D97-AF65-F5344CB8AC3E}">
        <p14:creationId xmlns:p14="http://schemas.microsoft.com/office/powerpoint/2010/main" val="1364218664"/>
      </p:ext>
    </p:extLst>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11239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chemeClr val="bg1">
                    <a:lumMod val="65000"/>
                  </a:schemeClr>
                </a:solidFill>
                <a:latin typeface="Verdana" pitchFamily="34" charset="0"/>
              </a:rPr>
              <a:t>Is it good to feed the winter birds?</a:t>
            </a:r>
            <a:br>
              <a:rPr kumimoji="1" lang="en-US" sz="2800" b="1" dirty="0" smtClean="0">
                <a:solidFill>
                  <a:schemeClr val="bg1">
                    <a:lumMod val="65000"/>
                  </a:schemeClr>
                </a:solidFill>
                <a:latin typeface="Verdana" pitchFamily="34" charset="0"/>
              </a:rPr>
            </a:br>
            <a:endParaRPr kumimoji="1" lang="en-US" sz="2800" b="1" dirty="0" smtClean="0">
              <a:solidFill>
                <a:schemeClr val="bg1">
                  <a:lumMod val="65000"/>
                </a:schemeClr>
              </a:solidFill>
              <a:latin typeface="Verdana" pitchFamily="34" charset="0"/>
            </a:endParaRPr>
          </a:p>
          <a:p>
            <a:pPr algn="ctr" eaLnBrk="0" hangingPunct="0">
              <a:lnSpc>
                <a:spcPct val="120000"/>
              </a:lnSpc>
            </a:pPr>
            <a:r>
              <a:rPr kumimoji="1" lang="en-US" sz="4000" b="1" dirty="0" smtClean="0">
                <a:solidFill>
                  <a:srgbClr val="FFFFFF"/>
                </a:solidFill>
                <a:latin typeface="Verdana" pitchFamily="34" charset="0"/>
              </a:rPr>
              <a:t>Yes . . .</a:t>
            </a:r>
          </a:p>
          <a:p>
            <a:pPr algn="ctr" eaLnBrk="0" hangingPunct="0">
              <a:lnSpc>
                <a:spcPct val="120000"/>
              </a:lnSpc>
            </a:pPr>
            <a:endParaRPr kumimoji="1" lang="en-US" sz="4000" b="1" dirty="0" smtClean="0">
              <a:solidFill>
                <a:srgbClr val="FFFFFF"/>
              </a:solidFill>
              <a:latin typeface="Verdana" pitchFamily="34" charset="0"/>
            </a:endParaRPr>
          </a:p>
          <a:p>
            <a:pPr algn="ctr" eaLnBrk="0" hangingPunct="0">
              <a:lnSpc>
                <a:spcPct val="120000"/>
              </a:lnSpc>
            </a:pPr>
            <a:r>
              <a:rPr kumimoji="1" lang="en-US" sz="3200" b="1" dirty="0">
                <a:solidFill>
                  <a:srgbClr val="FFFFFF"/>
                </a:solidFill>
                <a:latin typeface="Verdana" pitchFamily="34" charset="0"/>
              </a:rPr>
              <a:t>f</a:t>
            </a:r>
            <a:r>
              <a:rPr kumimoji="1" lang="en-US" sz="3200" b="1" dirty="0" smtClean="0">
                <a:solidFill>
                  <a:srgbClr val="FFFFFF"/>
                </a:solidFill>
                <a:latin typeface="Verdana" pitchFamily="34" charset="0"/>
              </a:rPr>
              <a:t>or the reasons one might suspect . . .</a:t>
            </a:r>
            <a:endParaRPr kumimoji="1" lang="en-US" sz="3200" b="1" dirty="0">
              <a:solidFill>
                <a:srgbClr val="FFFFFF"/>
              </a:solidFill>
              <a:latin typeface="Verdana" pitchFamily="34" charset="0"/>
            </a:endParaRPr>
          </a:p>
        </p:txBody>
      </p:sp>
      <p:sp>
        <p:nvSpPr>
          <p:cNvPr id="9" name="Text Box 2"/>
          <p:cNvSpPr txBox="1">
            <a:spLocks noChangeArrowheads="1"/>
          </p:cNvSpPr>
          <p:nvPr/>
        </p:nvSpPr>
        <p:spPr bwMode="auto">
          <a:xfrm>
            <a:off x="2576523"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extLst>
      <p:ext uri="{BB962C8B-B14F-4D97-AF65-F5344CB8AC3E}">
        <p14:creationId xmlns:p14="http://schemas.microsoft.com/office/powerpoint/2010/main" val="3733173239"/>
      </p:ext>
    </p:extLst>
  </p:cSld>
  <p:clrMapOvr>
    <a:masterClrMapping/>
  </p:clrMapOv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13316" y="2358648"/>
            <a:ext cx="7668684" cy="3933384"/>
          </a:xfrm>
          <a:prstGeom prst="rect">
            <a:avLst/>
          </a:prstGeom>
          <a:noFill/>
          <a:ln w="9525">
            <a:noFill/>
            <a:miter lim="800000"/>
            <a:headEnd/>
            <a:tailEnd/>
          </a:ln>
        </p:spPr>
        <p:txBody>
          <a:bodyPr wrap="square" anchor="ctr">
            <a:spAutoFit/>
          </a:bodyPr>
          <a:lstStyle/>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More than 40 percent of U.S. households feed their backyard birds, and in the United Kingdom, the rate is as high as 75 percent</a:t>
            </a:r>
            <a:r>
              <a:rPr kumimoji="1" lang="en-US" sz="1200" b="1" dirty="0" smtClean="0">
                <a:solidFill>
                  <a:srgbClr val="FFFFFF"/>
                </a:solidFill>
                <a:latin typeface="Verdana" pitchFamily="34" charset="0"/>
              </a:rPr>
              <a:t>.</a:t>
            </a:r>
            <a:br>
              <a:rPr kumimoji="1" lang="en-US" sz="1200" b="1" dirty="0" smtClean="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A study conducted during winter in Wisconsin showed that black-capped chickadees with access to bird seed had a much higher overwinter survival rate (69 percent) as compared to those without access to human-provided seed (37 percent </a:t>
            </a:r>
            <a:r>
              <a:rPr kumimoji="1" lang="en-US" sz="1200" b="1" dirty="0" smtClean="0">
                <a:solidFill>
                  <a:srgbClr val="FFFFFF"/>
                </a:solidFill>
                <a:latin typeface="Verdana" pitchFamily="34" charset="0"/>
              </a:rPr>
              <a:t>survival</a:t>
            </a:r>
            <a:br>
              <a:rPr kumimoji="1" lang="en-US" sz="1200" b="1" dirty="0" smtClean="0">
                <a:solidFill>
                  <a:srgbClr val="FFFFFF"/>
                </a:solidFill>
                <a:latin typeface="Verdana" pitchFamily="34" charset="0"/>
              </a:rPr>
            </a:br>
            <a:endParaRPr kumimoji="1" lang="en-US" sz="1200" b="1" dirty="0" smtClean="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Furthermore, some studies have shown that birds making it through the winter in better physical condition see those benefits carry over into the nesting </a:t>
            </a:r>
            <a:r>
              <a:rPr kumimoji="1" lang="en-US" sz="1200" b="1" dirty="0" smtClean="0">
                <a:solidFill>
                  <a:srgbClr val="FFFFFF"/>
                </a:solidFill>
                <a:latin typeface="Verdana" pitchFamily="34" charset="0"/>
              </a:rPr>
              <a:t>season</a:t>
            </a:r>
            <a:br>
              <a:rPr kumimoji="1" lang="en-US" sz="1200" b="1" dirty="0" smtClean="0">
                <a:solidFill>
                  <a:srgbClr val="FFFFFF"/>
                </a:solidFill>
                <a:latin typeface="Verdana" pitchFamily="34" charset="0"/>
              </a:rPr>
            </a:br>
            <a:endParaRPr kumimoji="1" lang="en-US" sz="1200" b="1" dirty="0" smtClean="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Bird feeding produces significantly earlier egg laying dates, larger clutches of eggs, higher chick weights and higher overall breeding success across a wide range of bird </a:t>
            </a:r>
            <a:r>
              <a:rPr kumimoji="1" lang="en-US" sz="1200" b="1" dirty="0" smtClean="0">
                <a:solidFill>
                  <a:srgbClr val="FFFFFF"/>
                </a:solidFill>
                <a:latin typeface="Verdana" pitchFamily="34" charset="0"/>
              </a:rPr>
              <a:t>species</a:t>
            </a:r>
            <a:endParaRPr kumimoji="1" lang="en-US" sz="1200" b="1" dirty="0">
              <a:solidFill>
                <a:srgbClr val="FFFFFF"/>
              </a:solidFill>
              <a:latin typeface="Verdana" pitchFamily="34" charset="0"/>
            </a:endParaRP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chemeClr val="bg1">
                    <a:lumMod val="65000"/>
                  </a:schemeClr>
                </a:solidFill>
                <a:latin typeface="Verdana" pitchFamily="34" charset="0"/>
              </a:rPr>
              <a:t>Is it good to feed the winter birds?</a:t>
            </a:r>
          </a:p>
        </p:txBody>
      </p:sp>
      <p:sp>
        <p:nvSpPr>
          <p:cNvPr id="6" name="Text Box 2"/>
          <p:cNvSpPr txBox="1">
            <a:spLocks noChangeArrowheads="1"/>
          </p:cNvSpPr>
          <p:nvPr/>
        </p:nvSpPr>
        <p:spPr bwMode="auto">
          <a:xfrm>
            <a:off x="2576523"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extLst>
      <p:ext uri="{BB962C8B-B14F-4D97-AF65-F5344CB8AC3E}">
        <p14:creationId xmlns:p14="http://schemas.microsoft.com/office/powerpoint/2010/main" val="3548264041"/>
      </p:ext>
    </p:extLst>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chemeClr val="bg1">
                    <a:lumMod val="65000"/>
                  </a:schemeClr>
                </a:solidFill>
                <a:latin typeface="Verdana" pitchFamily="34" charset="0"/>
              </a:rPr>
              <a:t>Is it good to feed the winter birds?</a:t>
            </a:r>
            <a:br>
              <a:rPr kumimoji="1" lang="en-US" sz="2800" b="1" dirty="0" smtClean="0">
                <a:solidFill>
                  <a:schemeClr val="bg1">
                    <a:lumMod val="65000"/>
                  </a:schemeClr>
                </a:solidFill>
                <a:latin typeface="Verdana" pitchFamily="34" charset="0"/>
              </a:rPr>
            </a:br>
            <a:endParaRPr kumimoji="1" lang="en-US" sz="2800" b="1" dirty="0" smtClean="0">
              <a:solidFill>
                <a:schemeClr val="bg1">
                  <a:lumMod val="65000"/>
                </a:schemeClr>
              </a:solidFill>
              <a:latin typeface="Verdana" pitchFamily="34" charset="0"/>
            </a:endParaRPr>
          </a:p>
          <a:p>
            <a:pPr algn="ctr" eaLnBrk="0" hangingPunct="0">
              <a:lnSpc>
                <a:spcPct val="120000"/>
              </a:lnSpc>
            </a:pPr>
            <a:r>
              <a:rPr kumimoji="1" lang="en-US" sz="4000" b="1" dirty="0" smtClean="0">
                <a:solidFill>
                  <a:srgbClr val="0C0600"/>
                </a:solidFill>
                <a:latin typeface="Verdana" pitchFamily="34" charset="0"/>
              </a:rPr>
              <a:t>Yes . . .</a:t>
            </a:r>
          </a:p>
          <a:p>
            <a:pPr algn="ctr" eaLnBrk="0" hangingPunct="0">
              <a:lnSpc>
                <a:spcPct val="120000"/>
              </a:lnSpc>
            </a:pPr>
            <a:endParaRPr kumimoji="1" lang="en-US" sz="4000" b="1" dirty="0" smtClean="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a:t>
            </a:r>
            <a:r>
              <a:rPr kumimoji="1" lang="en-US" sz="4000" b="1" dirty="0" smtClean="0">
                <a:solidFill>
                  <a:srgbClr val="0C0600"/>
                </a:solidFill>
                <a:latin typeface="Verdana" pitchFamily="34" charset="0"/>
              </a:rPr>
              <a:t>or the reasons one might suspect . . .</a:t>
            </a:r>
            <a:endParaRPr kumimoji="1" lang="en-US" sz="4000" b="1" dirty="0">
              <a:solidFill>
                <a:srgbClr val="0C0600"/>
              </a:solidFill>
              <a:latin typeface="Verdana" pitchFamily="34" charset="0"/>
            </a:endParaRPr>
          </a:p>
        </p:txBody>
      </p:sp>
      <p:sp>
        <p:nvSpPr>
          <p:cNvPr id="9" name="Text Box 2"/>
          <p:cNvSpPr txBox="1">
            <a:spLocks noChangeArrowheads="1"/>
          </p:cNvSpPr>
          <p:nvPr/>
        </p:nvSpPr>
        <p:spPr bwMode="auto">
          <a:xfrm>
            <a:off x="2576523"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
        <p:nvSpPr>
          <p:cNvPr id="5" name="Rectangle 3"/>
          <p:cNvSpPr>
            <a:spLocks noChangeArrowheads="1"/>
          </p:cNvSpPr>
          <p:nvPr/>
        </p:nvSpPr>
        <p:spPr bwMode="auto">
          <a:xfrm>
            <a:off x="1098550" y="3553374"/>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smtClean="0">
                <a:solidFill>
                  <a:srgbClr val="FFFFFF"/>
                </a:solidFill>
              </a:rPr>
              <a:t>BUT . . .</a:t>
            </a:r>
            <a:endParaRPr kumimoji="1" lang="en-US" sz="4400" b="1" dirty="0">
              <a:solidFill>
                <a:srgbClr val="FFFFFF"/>
              </a:solidFill>
            </a:endParaRPr>
          </a:p>
        </p:txBody>
      </p:sp>
    </p:spTree>
    <p:extLst>
      <p:ext uri="{BB962C8B-B14F-4D97-AF65-F5344CB8AC3E}">
        <p14:creationId xmlns:p14="http://schemas.microsoft.com/office/powerpoint/2010/main" val="288276283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4"/>
            <a:ext cx="9144000" cy="6857999"/>
          </a:xfrm>
          <a:prstGeom prst="rect">
            <a:avLst/>
          </a:prstGeom>
          <a:noFill/>
          <a:ln w="9525">
            <a:noFill/>
            <a:miter lim="800000"/>
            <a:headEnd/>
            <a:tailEnd/>
          </a:ln>
        </p:spPr>
        <p:txBody>
          <a:bodyPr wrap="square" anchor="ctr">
            <a:noAutofit/>
          </a:bodyPr>
          <a:lstStyle/>
          <a:p>
            <a:pPr marL="2400300" indent="-2400300" algn="ctr" eaLnBrk="0" hangingPunct="0"/>
            <a:endParaRPr kumimoji="1" lang="en-US" sz="7200" b="1" i="1" dirty="0">
              <a:solidFill>
                <a:srgbClr val="FFFFFF"/>
              </a:solidFill>
            </a:endParaRPr>
          </a:p>
          <a:p>
            <a:pPr marL="2400300" indent="-2400300" algn="ctr" eaLnBrk="0" hangingPunct="0"/>
            <a:endParaRPr kumimoji="1" lang="en-US" sz="3600" b="1" i="1" dirty="0" smtClean="0">
              <a:solidFill>
                <a:srgbClr val="FFFFFF"/>
              </a:solidFill>
            </a:endParaRPr>
          </a:p>
        </p:txBody>
      </p:sp>
      <p:sp>
        <p:nvSpPr>
          <p:cNvPr id="14" name="Rectangle 13"/>
          <p:cNvSpPr/>
          <p:nvPr/>
        </p:nvSpPr>
        <p:spPr>
          <a:xfrm>
            <a:off x="3447373" y="881742"/>
            <a:ext cx="2351927" cy="369332"/>
          </a:xfrm>
          <a:prstGeom prst="rect">
            <a:avLst/>
          </a:prstGeom>
        </p:spPr>
        <p:txBody>
          <a:bodyPr wrap="none">
            <a:spAutoFit/>
          </a:bodyPr>
          <a:lstStyle/>
          <a:p>
            <a:pPr marL="2400300" indent="-2400300" algn="ctr" eaLnBrk="0" hangingPunct="0"/>
            <a:r>
              <a:rPr kumimoji="1" lang="en-US" b="1" dirty="0" smtClean="0">
                <a:solidFill>
                  <a:srgbClr val="003300"/>
                </a:solidFill>
              </a:rPr>
              <a:t>And, once again . . .</a:t>
            </a:r>
            <a:endParaRPr kumimoji="1" lang="en-US" b="1" dirty="0">
              <a:solidFill>
                <a:srgbClr val="003300"/>
              </a:solidFill>
            </a:endParaRPr>
          </a:p>
        </p:txBody>
      </p:sp>
      <p:sp>
        <p:nvSpPr>
          <p:cNvPr id="10" name="Text Box 6"/>
          <p:cNvSpPr txBox="1">
            <a:spLocks noChangeArrowheads="1"/>
          </p:cNvSpPr>
          <p:nvPr/>
        </p:nvSpPr>
        <p:spPr bwMode="auto">
          <a:xfrm>
            <a:off x="2240641" y="6477073"/>
            <a:ext cx="4640566" cy="276999"/>
          </a:xfrm>
          <a:prstGeom prst="rect">
            <a:avLst/>
          </a:prstGeom>
          <a:noFill/>
          <a:ln w="9525">
            <a:noFill/>
            <a:miter lim="800000"/>
            <a:headEnd/>
            <a:tailEnd/>
          </a:ln>
        </p:spPr>
        <p:txBody>
          <a:bodyPr wrap="none">
            <a:spAutoFit/>
          </a:bodyPr>
          <a:lstStyle/>
          <a:p>
            <a:pPr algn="ctr"/>
            <a:r>
              <a:rPr kumimoji="1" lang="en-US" sz="1200" dirty="0" smtClean="0">
                <a:solidFill>
                  <a:srgbClr val="FFFFFF"/>
                </a:solidFill>
                <a:hlinkClick r:id="rId3"/>
              </a:rPr>
              <a:t>http://www.d.umn.edu/cla/faculty/troufs/anth4616/cpweb.html#title</a:t>
            </a:r>
            <a:endParaRPr kumimoji="1" lang="en-US" sz="1200" dirty="0">
              <a:solidFill>
                <a:srgbClr val="FFFFFF"/>
              </a:solidFill>
            </a:endParaRPr>
          </a:p>
        </p:txBody>
      </p:sp>
      <p:pic>
        <p:nvPicPr>
          <p:cNvPr id="9218" name="Picture 2"/>
          <p:cNvPicPr>
            <a:picLocks noChangeAspect="1" noChangeArrowheads="1"/>
          </p:cNvPicPr>
          <p:nvPr/>
        </p:nvPicPr>
        <p:blipFill>
          <a:blip r:embed="rId4" cstate="print"/>
          <a:srcRect/>
          <a:stretch>
            <a:fillRect/>
          </a:stretch>
        </p:blipFill>
        <p:spPr bwMode="auto">
          <a:xfrm>
            <a:off x="1117600" y="495300"/>
            <a:ext cx="6908800" cy="5829300"/>
          </a:xfrm>
          <a:prstGeom prst="rect">
            <a:avLst/>
          </a:prstGeom>
          <a:noFill/>
          <a:ln w="9525">
            <a:noFill/>
            <a:miter lim="800000"/>
            <a:headEnd/>
            <a:tailEnd/>
          </a:ln>
        </p:spPr>
      </p:pic>
      <p:sp>
        <p:nvSpPr>
          <p:cNvPr id="7" name="Oval 18"/>
          <p:cNvSpPr>
            <a:spLocks noChangeArrowheads="1"/>
          </p:cNvSpPr>
          <p:nvPr/>
        </p:nvSpPr>
        <p:spPr bwMode="auto">
          <a:xfrm>
            <a:off x="1608667" y="2590800"/>
            <a:ext cx="1168400" cy="488950"/>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chemeClr val="bg1">
                    <a:lumMod val="65000"/>
                  </a:schemeClr>
                </a:solidFill>
                <a:latin typeface="Verdana" pitchFamily="34" charset="0"/>
              </a:rPr>
              <a:t>Is it good to feed the winter birds?</a:t>
            </a:r>
            <a:br>
              <a:rPr kumimoji="1" lang="en-US" sz="2800" b="1" dirty="0" smtClean="0">
                <a:solidFill>
                  <a:schemeClr val="bg1">
                    <a:lumMod val="65000"/>
                  </a:schemeClr>
                </a:solidFill>
                <a:latin typeface="Verdana" pitchFamily="34" charset="0"/>
              </a:rPr>
            </a:br>
            <a:endParaRPr kumimoji="1" lang="en-US" sz="2800" b="1" dirty="0" smtClean="0">
              <a:solidFill>
                <a:schemeClr val="bg1">
                  <a:lumMod val="65000"/>
                </a:schemeClr>
              </a:solidFill>
              <a:latin typeface="Verdana" pitchFamily="34" charset="0"/>
            </a:endParaRPr>
          </a:p>
          <a:p>
            <a:pPr algn="ctr" eaLnBrk="0" hangingPunct="0">
              <a:lnSpc>
                <a:spcPct val="120000"/>
              </a:lnSpc>
            </a:pPr>
            <a:r>
              <a:rPr kumimoji="1" lang="en-US" sz="4000" b="1" dirty="0" smtClean="0">
                <a:solidFill>
                  <a:srgbClr val="0C0600"/>
                </a:solidFill>
                <a:latin typeface="Verdana" pitchFamily="34" charset="0"/>
              </a:rPr>
              <a:t>Yes . . .</a:t>
            </a:r>
          </a:p>
          <a:p>
            <a:pPr algn="ctr" eaLnBrk="0" hangingPunct="0">
              <a:lnSpc>
                <a:spcPct val="120000"/>
              </a:lnSpc>
            </a:pPr>
            <a:endParaRPr kumimoji="1" lang="en-US" sz="4000" b="1" dirty="0" smtClean="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a:t>
            </a:r>
            <a:r>
              <a:rPr kumimoji="1" lang="en-US" sz="4000" b="1" dirty="0" smtClean="0">
                <a:solidFill>
                  <a:srgbClr val="0C0600"/>
                </a:solidFill>
                <a:latin typeface="Verdana" pitchFamily="34" charset="0"/>
              </a:rPr>
              <a:t>or the one might suspect . . .</a:t>
            </a:r>
            <a:endParaRPr kumimoji="1" lang="en-US" sz="4000" b="1" dirty="0">
              <a:solidFill>
                <a:srgbClr val="0C0600"/>
              </a:solidFill>
              <a:latin typeface="Verdana" pitchFamily="34" charset="0"/>
            </a:endParaRPr>
          </a:p>
        </p:txBody>
      </p:sp>
      <p:sp>
        <p:nvSpPr>
          <p:cNvPr id="9" name="Text Box 2"/>
          <p:cNvSpPr txBox="1">
            <a:spLocks noChangeArrowheads="1"/>
          </p:cNvSpPr>
          <p:nvPr/>
        </p:nvSpPr>
        <p:spPr bwMode="auto">
          <a:xfrm>
            <a:off x="2576523"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
        <p:nvSpPr>
          <p:cNvPr id="5" name="Rectangle 3"/>
          <p:cNvSpPr>
            <a:spLocks noChangeArrowheads="1"/>
          </p:cNvSpPr>
          <p:nvPr/>
        </p:nvSpPr>
        <p:spPr bwMode="auto">
          <a:xfrm>
            <a:off x="1098550" y="3137877"/>
            <a:ext cx="6908800" cy="1754326"/>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smtClean="0">
                <a:solidFill>
                  <a:srgbClr val="FFFFFF"/>
                </a:solidFill>
              </a:rPr>
              <a:t>A holistic view would also consider  . . .</a:t>
            </a:r>
            <a:endParaRPr kumimoji="1" lang="en-US" sz="4400" b="1" dirty="0">
              <a:solidFill>
                <a:srgbClr val="FFFFFF"/>
              </a:solidFill>
            </a:endParaRPr>
          </a:p>
        </p:txBody>
      </p:sp>
    </p:spTree>
    <p:extLst>
      <p:ext uri="{BB962C8B-B14F-4D97-AF65-F5344CB8AC3E}">
        <p14:creationId xmlns:p14="http://schemas.microsoft.com/office/powerpoint/2010/main" val="1406829880"/>
      </p:ext>
    </p:extLst>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13316" y="1834559"/>
            <a:ext cx="7668684" cy="4524315"/>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400" b="1" dirty="0" smtClean="0">
                <a:solidFill>
                  <a:srgbClr val="FFFFFF"/>
                </a:solidFill>
                <a:latin typeface="Verdana" pitchFamily="34" charset="0"/>
              </a:rPr>
              <a:t>feeding </a:t>
            </a:r>
            <a:r>
              <a:rPr kumimoji="1" lang="en-US" sz="2400" b="1" dirty="0">
                <a:solidFill>
                  <a:srgbClr val="FFFFFF"/>
                </a:solidFill>
                <a:latin typeface="Verdana" pitchFamily="34" charset="0"/>
              </a:rPr>
              <a:t>can promote the survival and reproduction of the </a:t>
            </a:r>
            <a:r>
              <a:rPr kumimoji="1" lang="en-US" sz="2400" b="1" dirty="0" smtClean="0">
                <a:solidFill>
                  <a:srgbClr val="FFFFFF"/>
                </a:solidFill>
                <a:latin typeface="Verdana" pitchFamily="34" charset="0"/>
              </a:rPr>
              <a:t>not-quite-fittest</a:t>
            </a:r>
            <a:br>
              <a:rPr kumimoji="1" lang="en-US" sz="2400" b="1" dirty="0" smtClean="0">
                <a:solidFill>
                  <a:srgbClr val="FFFFFF"/>
                </a:solidFill>
                <a:latin typeface="Verdana" pitchFamily="34" charset="0"/>
              </a:rPr>
            </a:br>
            <a:endParaRPr kumimoji="1" lang="en-US" sz="2400" b="1" dirty="0" smtClean="0">
              <a:solidFill>
                <a:srgbClr val="FFFFFF"/>
              </a:solidFill>
              <a:latin typeface="Verdana" pitchFamily="34" charset="0"/>
            </a:endParaRPr>
          </a:p>
          <a:p>
            <a:pPr marL="228600" indent="-228600" eaLnBrk="0" hangingPunct="0">
              <a:buFontTx/>
              <a:buChar char="•"/>
              <a:tabLst>
                <a:tab pos="231775" algn="l"/>
              </a:tabLst>
              <a:defRPr/>
            </a:pPr>
            <a:r>
              <a:rPr kumimoji="1" lang="en-US" sz="2400" b="1" dirty="0" smtClean="0">
                <a:solidFill>
                  <a:srgbClr val="FFFFFF"/>
                </a:solidFill>
                <a:latin typeface="Verdana" pitchFamily="34" charset="0"/>
              </a:rPr>
              <a:t>one </a:t>
            </a:r>
            <a:r>
              <a:rPr kumimoji="1" lang="en-US" sz="2400" b="1" dirty="0">
                <a:solidFill>
                  <a:srgbClr val="FFFFFF"/>
                </a:solidFill>
                <a:latin typeface="Verdana" pitchFamily="34" charset="0"/>
              </a:rPr>
              <a:t>research </a:t>
            </a:r>
            <a:r>
              <a:rPr kumimoji="1" lang="en-US" sz="2400" b="1" dirty="0" smtClean="0">
                <a:solidFill>
                  <a:srgbClr val="FFFFFF"/>
                </a:solidFill>
                <a:latin typeface="Verdana" pitchFamily="34" charset="0"/>
              </a:rPr>
              <a:t>group </a:t>
            </a:r>
            <a:r>
              <a:rPr kumimoji="1" lang="en-US" sz="2400" b="1" dirty="0">
                <a:solidFill>
                  <a:srgbClr val="FFFFFF"/>
                </a:solidFill>
                <a:latin typeface="Verdana" pitchFamily="34" charset="0"/>
              </a:rPr>
              <a:t>found that birds fed during winter subsequently laid a smaller number of eggs that had lower hatching success and ultimately fledged fewer young than birds that weren’t fed at </a:t>
            </a:r>
            <a:r>
              <a:rPr kumimoji="1" lang="en-US" sz="2400" b="1" dirty="0" smtClean="0">
                <a:solidFill>
                  <a:srgbClr val="FFFFFF"/>
                </a:solidFill>
                <a:latin typeface="Verdana" pitchFamily="34" charset="0"/>
              </a:rPr>
              <a:t>all</a:t>
            </a:r>
            <a:br>
              <a:rPr kumimoji="1" lang="en-US" sz="2400" b="1" dirty="0" smtClean="0">
                <a:solidFill>
                  <a:srgbClr val="FFFFFF"/>
                </a:solidFill>
                <a:latin typeface="Verdana" pitchFamily="34" charset="0"/>
              </a:rPr>
            </a:br>
            <a:endParaRPr kumimoji="1" lang="en-US" sz="2400" b="1" dirty="0" smtClean="0">
              <a:solidFill>
                <a:srgbClr val="FFFFFF"/>
              </a:solidFill>
              <a:latin typeface="Verdana" pitchFamily="34" charset="0"/>
            </a:endParaRPr>
          </a:p>
          <a:p>
            <a:pPr marL="228600" indent="-228600" eaLnBrk="0" hangingPunct="0">
              <a:buFontTx/>
              <a:buChar char="•"/>
              <a:tabLst>
                <a:tab pos="231775" algn="l"/>
              </a:tabLst>
              <a:defRPr/>
            </a:pPr>
            <a:r>
              <a:rPr kumimoji="1" lang="en-US" sz="2400" b="1" dirty="0">
                <a:solidFill>
                  <a:srgbClr val="FFFFFF"/>
                </a:solidFill>
                <a:latin typeface="Verdana" pitchFamily="34" charset="0"/>
              </a:rPr>
              <a:t>t</a:t>
            </a:r>
            <a:r>
              <a:rPr kumimoji="1" lang="en-US" sz="2400" b="1" dirty="0" smtClean="0">
                <a:solidFill>
                  <a:srgbClr val="FFFFFF"/>
                </a:solidFill>
                <a:latin typeface="Verdana" pitchFamily="34" charset="0"/>
              </a:rPr>
              <a:t>he </a:t>
            </a:r>
            <a:r>
              <a:rPr kumimoji="1" lang="en-US" sz="2400" b="1" dirty="0">
                <a:solidFill>
                  <a:srgbClr val="FFFFFF"/>
                </a:solidFill>
                <a:latin typeface="Verdana" pitchFamily="34" charset="0"/>
              </a:rPr>
              <a:t>offspring that did fledge weighed less and had a lower survival rate than the young of unfed </a:t>
            </a:r>
            <a:r>
              <a:rPr kumimoji="1" lang="en-US" sz="2400" b="1" dirty="0" smtClean="0">
                <a:solidFill>
                  <a:srgbClr val="FFFFFF"/>
                </a:solidFill>
                <a:latin typeface="Verdana" pitchFamily="34" charset="0"/>
              </a:rPr>
              <a:t>birds</a:t>
            </a:r>
            <a:endParaRPr kumimoji="1" lang="en-US" b="1" dirty="0">
              <a:solidFill>
                <a:srgbClr val="FFFFFF"/>
              </a:solidFill>
              <a:latin typeface="Verdana" pitchFamily="34" charset="0"/>
            </a:endParaRP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23"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extLst>
      <p:ext uri="{BB962C8B-B14F-4D97-AF65-F5344CB8AC3E}">
        <p14:creationId xmlns:p14="http://schemas.microsoft.com/office/powerpoint/2010/main" val="783352136"/>
      </p:ext>
    </p:extLst>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13316" y="2035352"/>
            <a:ext cx="7668684" cy="3970318"/>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800" b="1" dirty="0" smtClean="0">
                <a:solidFill>
                  <a:srgbClr val="FFFFFF"/>
                </a:solidFill>
                <a:latin typeface="Verdana" pitchFamily="34" charset="0"/>
              </a:rPr>
              <a:t>both species [in two U.K. studies], </a:t>
            </a:r>
            <a:r>
              <a:rPr kumimoji="1" lang="en-US" sz="2800" b="1" dirty="0">
                <a:solidFill>
                  <a:srgbClr val="FFFFFF"/>
                </a:solidFill>
                <a:latin typeface="Verdana" pitchFamily="34" charset="0"/>
              </a:rPr>
              <a:t>when they had access to bird food, laid fewer eggs, had lower hatching success, and ultimately had fewer chicks </a:t>
            </a:r>
            <a:r>
              <a:rPr kumimoji="1" lang="en-US" sz="2800" b="1" dirty="0" smtClean="0">
                <a:solidFill>
                  <a:srgbClr val="FFFFFF"/>
                </a:solidFill>
                <a:latin typeface="Verdana" pitchFamily="34" charset="0"/>
              </a:rPr>
              <a:t>fledged</a:t>
            </a:r>
            <a:br>
              <a:rPr kumimoji="1" lang="en-US" sz="2800" b="1" dirty="0" smtClean="0">
                <a:solidFill>
                  <a:srgbClr val="FFFFFF"/>
                </a:solidFill>
                <a:latin typeface="Verdana" pitchFamily="34" charset="0"/>
              </a:rPr>
            </a:br>
            <a:endParaRPr kumimoji="1" lang="en-US" sz="2800" b="1" dirty="0" smtClean="0">
              <a:solidFill>
                <a:srgbClr val="FFFFFF"/>
              </a:solidFill>
              <a:latin typeface="Verdana" pitchFamily="34" charset="0"/>
            </a:endParaRPr>
          </a:p>
          <a:p>
            <a:pPr marL="228600" indent="-228600" eaLnBrk="0" hangingPunct="0">
              <a:buFontTx/>
              <a:buChar char="•"/>
              <a:tabLst>
                <a:tab pos="231775" algn="l"/>
              </a:tabLst>
              <a:defRPr/>
            </a:pPr>
            <a:r>
              <a:rPr kumimoji="1" lang="en-US" sz="2800" b="1" dirty="0">
                <a:solidFill>
                  <a:srgbClr val="FFFFFF"/>
                </a:solidFill>
                <a:latin typeface="Verdana" pitchFamily="34" charset="0"/>
              </a:rPr>
              <a:t>f</a:t>
            </a:r>
            <a:r>
              <a:rPr kumimoji="1" lang="en-US" sz="2800" b="1" dirty="0" smtClean="0">
                <a:solidFill>
                  <a:srgbClr val="FFFFFF"/>
                </a:solidFill>
                <a:latin typeface="Verdana" pitchFamily="34" charset="0"/>
              </a:rPr>
              <a:t>eeding an </a:t>
            </a:r>
            <a:r>
              <a:rPr kumimoji="1" lang="en-US" sz="2800" b="1" dirty="0">
                <a:solidFill>
                  <a:srgbClr val="FFFFFF"/>
                </a:solidFill>
                <a:latin typeface="Verdana" pitchFamily="34" charset="0"/>
              </a:rPr>
              <a:t>irresistible diet that was unbalanced – too high in fat to produce high-quality </a:t>
            </a:r>
            <a:r>
              <a:rPr kumimoji="1" lang="en-US" sz="2800" b="1" dirty="0" smtClean="0">
                <a:solidFill>
                  <a:srgbClr val="FFFFFF"/>
                </a:solidFill>
                <a:latin typeface="Verdana" pitchFamily="34" charset="0"/>
              </a:rPr>
              <a:t>eggs</a:t>
            </a:r>
            <a:endParaRPr kumimoji="1" lang="en-US" sz="2800" b="1" dirty="0">
              <a:solidFill>
                <a:srgbClr val="FFFFFF"/>
              </a:solidFill>
              <a:latin typeface="Verdana" pitchFamily="34" charset="0"/>
            </a:endParaRP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23"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extLst>
      <p:ext uri="{BB962C8B-B14F-4D97-AF65-F5344CB8AC3E}">
        <p14:creationId xmlns:p14="http://schemas.microsoft.com/office/powerpoint/2010/main" val="2728948187"/>
      </p:ext>
    </p:extLst>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13316" y="1997252"/>
            <a:ext cx="7668684" cy="3970318"/>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800" b="1" dirty="0">
                <a:solidFill>
                  <a:srgbClr val="FFFFFF"/>
                </a:solidFill>
                <a:latin typeface="Verdana" pitchFamily="34" charset="0"/>
              </a:rPr>
              <a:t>bird feeding allowed individuals with a lower reproductive capacity which ordinarily would not survive the winter the chance to </a:t>
            </a:r>
            <a:r>
              <a:rPr kumimoji="1" lang="en-US" sz="2800" b="1" dirty="0" smtClean="0">
                <a:solidFill>
                  <a:srgbClr val="FFFFFF"/>
                </a:solidFill>
                <a:latin typeface="Verdana" pitchFamily="34" charset="0"/>
              </a:rPr>
              <a:t>nest</a:t>
            </a:r>
          </a:p>
          <a:p>
            <a:pPr marL="228600" indent="-228600" eaLnBrk="0" hangingPunct="0">
              <a:buFontTx/>
              <a:buChar char="•"/>
              <a:tabLst>
                <a:tab pos="231775" algn="l"/>
              </a:tabLst>
              <a:defRPr/>
            </a:pPr>
            <a:endParaRPr kumimoji="1" lang="en-US" sz="2800" b="1" dirty="0">
              <a:solidFill>
                <a:srgbClr val="FFFFFF"/>
              </a:solidFill>
              <a:latin typeface="Verdana" pitchFamily="34" charset="0"/>
            </a:endParaRPr>
          </a:p>
          <a:p>
            <a:pPr marL="228600" indent="-228600" eaLnBrk="0" hangingPunct="0">
              <a:buFontTx/>
              <a:buChar char="•"/>
              <a:tabLst>
                <a:tab pos="231775" algn="l"/>
              </a:tabLst>
              <a:defRPr/>
            </a:pPr>
            <a:r>
              <a:rPr kumimoji="1" lang="en-US" sz="2800" b="1" dirty="0">
                <a:solidFill>
                  <a:srgbClr val="FFFFFF"/>
                </a:solidFill>
                <a:latin typeface="Verdana" pitchFamily="34" charset="0"/>
              </a:rPr>
              <a:t>the feeders </a:t>
            </a:r>
            <a:r>
              <a:rPr kumimoji="1" lang="en-US" sz="2800" b="1" dirty="0" smtClean="0">
                <a:solidFill>
                  <a:srgbClr val="FFFFFF"/>
                </a:solidFill>
                <a:latin typeface="Verdana" pitchFamily="34" charset="0"/>
              </a:rPr>
              <a:t>may be in </a:t>
            </a:r>
            <a:r>
              <a:rPr kumimoji="1" lang="en-US" sz="2800" b="1" dirty="0">
                <a:solidFill>
                  <a:srgbClr val="FFFFFF"/>
                </a:solidFill>
                <a:latin typeface="Verdana" pitchFamily="34" charset="0"/>
              </a:rPr>
              <a:t>poor quality nesting habitat – leading the birds to choose these suboptimal sites as nesting areas in the </a:t>
            </a:r>
            <a:r>
              <a:rPr kumimoji="1" lang="en-US" sz="2800" b="1" dirty="0" smtClean="0">
                <a:solidFill>
                  <a:srgbClr val="FFFFFF"/>
                </a:solidFill>
                <a:latin typeface="Verdana" pitchFamily="34" charset="0"/>
              </a:rPr>
              <a:t>spring</a:t>
            </a:r>
            <a:endParaRPr kumimoji="1" lang="en-US" sz="2800" b="1" dirty="0">
              <a:solidFill>
                <a:srgbClr val="FFFFFF"/>
              </a:solidFill>
              <a:latin typeface="Verdana" pitchFamily="34" charset="0"/>
            </a:endParaRP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23"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extLst>
      <p:ext uri="{BB962C8B-B14F-4D97-AF65-F5344CB8AC3E}">
        <p14:creationId xmlns:p14="http://schemas.microsoft.com/office/powerpoint/2010/main" val="2261498939"/>
      </p:ext>
    </p:extLst>
  </p:cSld>
  <p:clrMapOvr>
    <a:masterClrMapping/>
  </p:clrMapOv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32366" y="2293304"/>
            <a:ext cx="7668684" cy="3416320"/>
          </a:xfrm>
          <a:prstGeom prst="rect">
            <a:avLst/>
          </a:prstGeom>
          <a:noFill/>
          <a:ln w="9525">
            <a:noFill/>
            <a:miter lim="800000"/>
            <a:headEnd/>
            <a:tailEnd/>
          </a:ln>
        </p:spPr>
        <p:txBody>
          <a:bodyPr wrap="square" anchor="ctr">
            <a:spAutoFit/>
          </a:bodyPr>
          <a:lstStyle/>
          <a:p>
            <a:pPr eaLnBrk="0" hangingPunct="0">
              <a:tabLst>
                <a:tab pos="231775" algn="l"/>
              </a:tabLst>
              <a:defRPr/>
            </a:pPr>
            <a:r>
              <a:rPr kumimoji="1" lang="en-US" sz="3600" b="1" dirty="0" smtClean="0">
                <a:solidFill>
                  <a:srgbClr val="FFFFFF"/>
                </a:solidFill>
                <a:latin typeface="Verdana" pitchFamily="34" charset="0"/>
              </a:rPr>
              <a:t>So from the holistic view, one must look at things like the </a:t>
            </a:r>
            <a:r>
              <a:rPr kumimoji="1" lang="en-US" sz="3600" b="1" dirty="0">
                <a:solidFill>
                  <a:srgbClr val="FFFFFF"/>
                </a:solidFill>
                <a:latin typeface="Verdana" pitchFamily="34" charset="0"/>
              </a:rPr>
              <a:t>impacts of bird </a:t>
            </a:r>
            <a:r>
              <a:rPr kumimoji="1" lang="en-US" sz="3600" b="1" dirty="0" smtClean="0">
                <a:solidFill>
                  <a:srgbClr val="FFFFFF"/>
                </a:solidFill>
                <a:latin typeface="Verdana" pitchFamily="34" charset="0"/>
              </a:rPr>
              <a:t>feeding not only on the survival </a:t>
            </a:r>
          </a:p>
          <a:p>
            <a:pPr algn="ctr" eaLnBrk="0" hangingPunct="0">
              <a:tabLst>
                <a:tab pos="231775" algn="l"/>
              </a:tabLst>
              <a:defRPr/>
            </a:pPr>
            <a:r>
              <a:rPr kumimoji="1" lang="en-US" sz="3600" b="1" i="1" dirty="0" smtClean="0">
                <a:solidFill>
                  <a:srgbClr val="FFFFFF"/>
                </a:solidFill>
                <a:latin typeface="Verdana" pitchFamily="34" charset="0"/>
              </a:rPr>
              <a:t>of the birds fed</a:t>
            </a:r>
            <a:r>
              <a:rPr kumimoji="1" lang="en-US" sz="3600" b="1" dirty="0" smtClean="0">
                <a:solidFill>
                  <a:srgbClr val="FFFFFF"/>
                </a:solidFill>
                <a:latin typeface="Verdana" pitchFamily="34" charset="0"/>
              </a:rPr>
              <a:t>, </a:t>
            </a:r>
          </a:p>
          <a:p>
            <a:pPr eaLnBrk="0" hangingPunct="0">
              <a:tabLst>
                <a:tab pos="231775" algn="l"/>
              </a:tabLst>
              <a:defRPr/>
            </a:pPr>
            <a:r>
              <a:rPr kumimoji="1" lang="en-US" sz="3600" b="1" dirty="0" smtClean="0">
                <a:solidFill>
                  <a:srgbClr val="FFFFFF"/>
                </a:solidFill>
                <a:latin typeface="Verdana" pitchFamily="34" charset="0"/>
              </a:rPr>
              <a:t>but also on things like . . . </a:t>
            </a:r>
          </a:p>
        </p:txBody>
      </p:sp>
      <p:sp>
        <p:nvSpPr>
          <p:cNvPr id="6" name="Text Box 2"/>
          <p:cNvSpPr txBox="1">
            <a:spLocks noChangeArrowheads="1"/>
          </p:cNvSpPr>
          <p:nvPr/>
        </p:nvSpPr>
        <p:spPr bwMode="auto">
          <a:xfrm>
            <a:off x="2576523"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
        <p:nvSpPr>
          <p:cNvPr id="9"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p>
        </p:txBody>
      </p:sp>
    </p:spTree>
    <p:extLst>
      <p:ext uri="{BB962C8B-B14F-4D97-AF65-F5344CB8AC3E}">
        <p14:creationId xmlns:p14="http://schemas.microsoft.com/office/powerpoint/2010/main" val="1797296439"/>
      </p:ext>
    </p:extLst>
  </p:cSld>
  <p:clrMapOvr>
    <a:masterClrMapping/>
  </p:clrMapOv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32366" y="1107681"/>
            <a:ext cx="7668684" cy="5139869"/>
          </a:xfrm>
          <a:prstGeom prst="rect">
            <a:avLst/>
          </a:prstGeom>
          <a:noFill/>
          <a:ln w="9525">
            <a:noFill/>
            <a:miter lim="800000"/>
            <a:headEnd/>
            <a:tailEnd/>
          </a:ln>
        </p:spPr>
        <p:txBody>
          <a:bodyPr wrap="square" anchor="ctr">
            <a:spAutoFit/>
          </a:bodyPr>
          <a:lstStyle/>
          <a:p>
            <a:pPr lvl="1" eaLnBrk="0" hangingPunct="0">
              <a:tabLst>
                <a:tab pos="231775" algn="l"/>
              </a:tabLst>
              <a:defRPr/>
            </a:pPr>
            <a:r>
              <a:rPr kumimoji="1" lang="en-US" sz="2000" b="1" dirty="0" smtClean="0">
                <a:solidFill>
                  <a:schemeClr val="bg1">
                    <a:lumMod val="65000"/>
                  </a:schemeClr>
                </a:solidFill>
                <a:latin typeface="Verdana" pitchFamily="34" charset="0"/>
              </a:rPr>
              <a:t> </a:t>
            </a:r>
          </a:p>
          <a:p>
            <a:pPr marL="742950" lvl="1" indent="-285750" eaLnBrk="0" hangingPunct="0">
              <a:buFont typeface="Arial" panose="020B0604020202020204" pitchFamily="34" charset="0"/>
              <a:buChar char="•"/>
              <a:tabLst>
                <a:tab pos="231775" algn="l"/>
              </a:tabLst>
              <a:defRPr/>
            </a:pPr>
            <a:r>
              <a:rPr kumimoji="1" lang="en-US" sz="2800" b="1" dirty="0" smtClean="0">
                <a:solidFill>
                  <a:srgbClr val="FFFFFF"/>
                </a:solidFill>
                <a:latin typeface="Verdana" pitchFamily="34" charset="0"/>
              </a:rPr>
              <a:t>overall reproductive success</a:t>
            </a:r>
            <a:br>
              <a:rPr kumimoji="1" lang="en-US" sz="2800" b="1" dirty="0" smtClean="0">
                <a:solidFill>
                  <a:srgbClr val="FFFFFF"/>
                </a:solidFill>
                <a:latin typeface="Verdana" pitchFamily="34" charset="0"/>
              </a:rPr>
            </a:br>
            <a:endParaRPr kumimoji="1" lang="en-US" sz="2800" b="1" dirty="0" smtClean="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smtClean="0">
                <a:solidFill>
                  <a:srgbClr val="FFFFFF"/>
                </a:solidFill>
                <a:latin typeface="Verdana" pitchFamily="34" charset="0"/>
              </a:rPr>
              <a:t>other </a:t>
            </a:r>
            <a:r>
              <a:rPr kumimoji="1" lang="en-US" sz="2800" b="1" dirty="0">
                <a:solidFill>
                  <a:srgbClr val="FFFFFF"/>
                </a:solidFill>
                <a:latin typeface="Verdana" pitchFamily="34" charset="0"/>
              </a:rPr>
              <a:t>factors such as disease </a:t>
            </a:r>
            <a:r>
              <a:rPr kumimoji="1" lang="en-US" sz="2800" b="1" dirty="0" smtClean="0">
                <a:solidFill>
                  <a:srgbClr val="FFFFFF"/>
                </a:solidFill>
                <a:latin typeface="Verdana" pitchFamily="34" charset="0"/>
              </a:rPr>
              <a:t>transmission</a:t>
            </a:r>
            <a:br>
              <a:rPr kumimoji="1" lang="en-US" sz="2800" b="1" dirty="0" smtClean="0">
                <a:solidFill>
                  <a:srgbClr val="FFFFFF"/>
                </a:solidFill>
                <a:latin typeface="Verdana" pitchFamily="34" charset="0"/>
              </a:rPr>
            </a:br>
            <a:endParaRPr kumimoji="1" lang="en-US" sz="2800" b="1" dirty="0" smtClean="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smtClean="0">
                <a:solidFill>
                  <a:srgbClr val="FFFFFF"/>
                </a:solidFill>
                <a:latin typeface="Verdana" pitchFamily="34" charset="0"/>
              </a:rPr>
              <a:t>species </a:t>
            </a:r>
            <a:r>
              <a:rPr kumimoji="1" lang="en-US" sz="2800" b="1" dirty="0">
                <a:solidFill>
                  <a:srgbClr val="FFFFFF"/>
                </a:solidFill>
                <a:latin typeface="Verdana" pitchFamily="34" charset="0"/>
              </a:rPr>
              <a:t>range </a:t>
            </a:r>
            <a:r>
              <a:rPr kumimoji="1" lang="en-US" sz="2800" b="1" dirty="0" smtClean="0">
                <a:solidFill>
                  <a:srgbClr val="FFFFFF"/>
                </a:solidFill>
                <a:latin typeface="Verdana" pitchFamily="34" charset="0"/>
              </a:rPr>
              <a:t>expansion</a:t>
            </a:r>
            <a:br>
              <a:rPr kumimoji="1" lang="en-US" sz="2800" b="1" dirty="0" smtClean="0">
                <a:solidFill>
                  <a:srgbClr val="FFFFFF"/>
                </a:solidFill>
                <a:latin typeface="Verdana" pitchFamily="34" charset="0"/>
              </a:rPr>
            </a:br>
            <a:endParaRPr kumimoji="1" lang="en-US" sz="2800" b="1" dirty="0" smtClean="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smtClean="0">
                <a:solidFill>
                  <a:srgbClr val="FFFFFF"/>
                </a:solidFill>
                <a:latin typeface="Verdana" pitchFamily="34" charset="0"/>
              </a:rPr>
              <a:t>population trajectories</a:t>
            </a:r>
            <a:br>
              <a:rPr kumimoji="1" lang="en-US" sz="2800" b="1" dirty="0" smtClean="0">
                <a:solidFill>
                  <a:srgbClr val="FFFFFF"/>
                </a:solidFill>
                <a:latin typeface="Verdana" pitchFamily="34" charset="0"/>
              </a:rPr>
            </a:br>
            <a:endParaRPr kumimoji="1" lang="en-US" sz="2800" b="1" dirty="0" smtClean="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smtClean="0">
                <a:solidFill>
                  <a:srgbClr val="FFFFFF"/>
                </a:solidFill>
                <a:latin typeface="Verdana" pitchFamily="34" charset="0"/>
              </a:rPr>
              <a:t>and the long-range evolutionary effects on the species</a:t>
            </a:r>
            <a:endParaRPr kumimoji="1" lang="en-US" sz="2800" b="1" dirty="0">
              <a:solidFill>
                <a:srgbClr val="FFFFFF"/>
              </a:solidFill>
              <a:latin typeface="Verdana" pitchFamily="34" charset="0"/>
            </a:endParaRPr>
          </a:p>
        </p:txBody>
      </p:sp>
      <p:sp>
        <p:nvSpPr>
          <p:cNvPr id="7" name="Rectangle 3"/>
          <p:cNvSpPr>
            <a:spLocks noChangeArrowheads="1"/>
          </p:cNvSpPr>
          <p:nvPr/>
        </p:nvSpPr>
        <p:spPr bwMode="auto">
          <a:xfrm>
            <a:off x="694267" y="361950"/>
            <a:ext cx="7721600" cy="8001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23"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extLst>
      <p:ext uri="{BB962C8B-B14F-4D97-AF65-F5344CB8AC3E}">
        <p14:creationId xmlns:p14="http://schemas.microsoft.com/office/powerpoint/2010/main" val="784571426"/>
      </p:ext>
    </p:extLst>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32366" y="2331406"/>
            <a:ext cx="7668684" cy="3416320"/>
          </a:xfrm>
          <a:prstGeom prst="rect">
            <a:avLst/>
          </a:prstGeom>
          <a:noFill/>
          <a:ln w="9525">
            <a:noFill/>
            <a:miter lim="800000"/>
            <a:headEnd/>
            <a:tailEnd/>
          </a:ln>
        </p:spPr>
        <p:txBody>
          <a:bodyPr wrap="square" anchor="ctr">
            <a:spAutoFit/>
          </a:bodyPr>
          <a:lstStyle/>
          <a:p>
            <a:pPr algn="ctr" eaLnBrk="0" hangingPunct="0">
              <a:tabLst>
                <a:tab pos="231775" algn="l"/>
              </a:tabLst>
              <a:defRPr/>
            </a:pPr>
            <a:r>
              <a:rPr kumimoji="1" lang="en-US" sz="3600" b="1" dirty="0" smtClean="0">
                <a:solidFill>
                  <a:srgbClr val="FFFFFF"/>
                </a:solidFill>
                <a:latin typeface="Verdana" pitchFamily="34" charset="0"/>
              </a:rPr>
              <a:t>with humans, </a:t>
            </a:r>
            <a:br>
              <a:rPr kumimoji="1" lang="en-US" sz="3600" b="1" dirty="0" smtClean="0">
                <a:solidFill>
                  <a:srgbClr val="FFFFFF"/>
                </a:solidFill>
                <a:latin typeface="Verdana" pitchFamily="34" charset="0"/>
              </a:rPr>
            </a:br>
            <a:r>
              <a:rPr kumimoji="1" lang="en-US" sz="3600" b="1" dirty="0" smtClean="0">
                <a:solidFill>
                  <a:srgbClr val="FFFFFF"/>
                </a:solidFill>
                <a:latin typeface="Verdana" pitchFamily="34" charset="0"/>
              </a:rPr>
              <a:t>in anthropology, </a:t>
            </a:r>
            <a:br>
              <a:rPr kumimoji="1" lang="en-US" sz="3600" b="1" dirty="0" smtClean="0">
                <a:solidFill>
                  <a:srgbClr val="FFFFFF"/>
                </a:solidFill>
                <a:latin typeface="Verdana" pitchFamily="34" charset="0"/>
              </a:rPr>
            </a:br>
            <a:r>
              <a:rPr kumimoji="1" lang="en-US" sz="3600" b="1" i="1" dirty="0" smtClean="0">
                <a:solidFill>
                  <a:srgbClr val="FFFFFF"/>
                </a:solidFill>
                <a:latin typeface="Verdana" pitchFamily="34" charset="0"/>
              </a:rPr>
              <a:t>holism</a:t>
            </a:r>
            <a:r>
              <a:rPr kumimoji="1" lang="en-US" sz="3600" b="1" dirty="0" smtClean="0">
                <a:solidFill>
                  <a:srgbClr val="FFFFFF"/>
                </a:solidFill>
                <a:latin typeface="Verdana" pitchFamily="34" charset="0"/>
              </a:rPr>
              <a:t> looks at an item including the many </a:t>
            </a:r>
            <a:r>
              <a:rPr kumimoji="1" lang="en-US" sz="3600" b="1" dirty="0" err="1" smtClean="0">
                <a:solidFill>
                  <a:srgbClr val="FFFFFF"/>
                </a:solidFill>
                <a:latin typeface="Verdana" pitchFamily="34" charset="0"/>
              </a:rPr>
              <a:t>subdisciplines</a:t>
            </a:r>
            <a:r>
              <a:rPr kumimoji="1" lang="en-US" sz="3600" b="1" dirty="0" smtClean="0">
                <a:solidFill>
                  <a:srgbClr val="FFFFFF"/>
                </a:solidFill>
                <a:latin typeface="Verdana" pitchFamily="34" charset="0"/>
              </a:rPr>
              <a:t> in the areas of . . . </a:t>
            </a:r>
          </a:p>
        </p:txBody>
      </p:sp>
    </p:spTree>
    <p:extLst>
      <p:ext uri="{BB962C8B-B14F-4D97-AF65-F5344CB8AC3E}">
        <p14:creationId xmlns:p14="http://schemas.microsoft.com/office/powerpoint/2010/main" val="642079763"/>
      </p:ext>
    </p:extLst>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2404534" y="2743271"/>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linguistics</a:t>
            </a:r>
            <a:endParaRPr kumimoji="1" lang="en-US" sz="3200" b="1" dirty="0">
              <a:solidFill>
                <a:srgbClr val="FFFFFF"/>
              </a:solidFill>
              <a:latin typeface="Verdana" pitchFamily="34" charset="0"/>
            </a:endParaRPr>
          </a:p>
        </p:txBody>
      </p:sp>
      <p:sp>
        <p:nvSpPr>
          <p:cNvPr id="7"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4000" b="1" dirty="0" smtClean="0">
                <a:solidFill>
                  <a:schemeClr val="bg1">
                    <a:lumMod val="65000"/>
                  </a:schemeClr>
                </a:solidFill>
                <a:latin typeface="Verdana" pitchFamily="34" charset="0"/>
              </a:rPr>
              <a:t>Culture and Personality</a:t>
            </a:r>
            <a:br>
              <a:rPr kumimoji="1" lang="en-US" sz="4000" b="1" dirty="0" smtClean="0">
                <a:solidFill>
                  <a:schemeClr val="bg1">
                    <a:lumMod val="65000"/>
                  </a:schemeClr>
                </a:solidFill>
                <a:latin typeface="Verdana" pitchFamily="34" charset="0"/>
              </a:rPr>
            </a:br>
            <a:r>
              <a:rPr kumimoji="1" lang="en-US" sz="1600" b="1" dirty="0" smtClean="0">
                <a:solidFill>
                  <a:schemeClr val="bg1">
                    <a:lumMod val="65000"/>
                  </a:schemeClr>
                </a:solidFill>
                <a:latin typeface="Verdana" pitchFamily="34" charset="0"/>
              </a:rPr>
              <a:t>and its . . .</a:t>
            </a:r>
            <a:endParaRPr kumimoji="1" lang="en-US" sz="1200" b="1" dirty="0">
              <a:solidFill>
                <a:schemeClr val="bg1">
                  <a:lumMod val="65000"/>
                </a:schemeClr>
              </a:solidFill>
              <a:latin typeface="Verdana" pitchFamily="34" charset="0"/>
            </a:endParaRPr>
          </a:p>
        </p:txBody>
      </p:sp>
      <p:sp>
        <p:nvSpPr>
          <p:cNvPr id="6" name="Rectangle 5"/>
          <p:cNvSpPr>
            <a:spLocks noChangeArrowheads="1"/>
          </p:cNvSpPr>
          <p:nvPr/>
        </p:nvSpPr>
        <p:spPr bwMode="auto">
          <a:xfrm>
            <a:off x="685800" y="594868"/>
            <a:ext cx="7772400" cy="83099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400" dirty="0" smtClean="0">
                <a:solidFill>
                  <a:srgbClr val="000000"/>
                </a:solidFill>
                <a:latin typeface="Arial"/>
              </a:rPr>
              <a:t>Holism tries to put all of the pieces together . . .</a:t>
            </a:r>
          </a:p>
        </p:txBody>
      </p:sp>
      <p:sp>
        <p:nvSpPr>
          <p:cNvPr id="8" name="Rectangle 7"/>
          <p:cNvSpPr/>
          <p:nvPr/>
        </p:nvSpPr>
        <p:spPr>
          <a:xfrm>
            <a:off x="4688001" y="3777742"/>
            <a:ext cx="2268570" cy="461665"/>
          </a:xfrm>
          <a:prstGeom prst="rect">
            <a:avLst/>
          </a:prstGeom>
        </p:spPr>
        <p:txBody>
          <a:bodyPr wrap="none">
            <a:spAutoFit/>
          </a:bodyPr>
          <a:lstStyle/>
          <a:p>
            <a:r>
              <a:rPr lang="en-US" sz="2400" b="1" dirty="0" smtClean="0">
                <a:solidFill>
                  <a:schemeClr val="bg1"/>
                </a:solidFill>
                <a:latin typeface="Arial" pitchFamily="34" charset="0"/>
              </a:rPr>
              <a:t>(bio-physical) </a:t>
            </a:r>
            <a:endParaRPr lang="en-US" sz="2400" dirty="0">
              <a:solidFill>
                <a:schemeClr val="bg1"/>
              </a:solidFill>
            </a:endParaRPr>
          </a:p>
        </p:txBody>
      </p:sp>
    </p:spTree>
    <p:extLst>
      <p:ext uri="{BB962C8B-B14F-4D97-AF65-F5344CB8AC3E}">
        <p14:creationId xmlns:p14="http://schemas.microsoft.com/office/powerpoint/2010/main" val="48495577"/>
      </p:ext>
    </p:extLst>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597985"/>
            <a:ext cx="6908800" cy="2834109"/>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smtClean="0">
                <a:solidFill>
                  <a:srgbClr val="FFFFFF"/>
                </a:solidFill>
              </a:rPr>
              <a:t>let’s have a look at that on the </a:t>
            </a:r>
          </a:p>
          <a:p>
            <a:pPr algn="ctr" eaLnBrk="0" hangingPunct="0">
              <a:lnSpc>
                <a:spcPct val="150000"/>
              </a:lnSpc>
              <a:spcAft>
                <a:spcPts val="500"/>
              </a:spcAft>
            </a:pPr>
            <a:r>
              <a:rPr kumimoji="1" lang="en-US" sz="4000" b="1" dirty="0" smtClean="0">
                <a:solidFill>
                  <a:srgbClr val="FFFFFF"/>
                </a:solidFill>
              </a:rPr>
              <a:t>“Anthropology and . . . Its Parts” chart . . .</a:t>
            </a:r>
            <a:endParaRPr kumimoji="1" lang="en-US" sz="4400" b="1" dirty="0">
              <a:solidFill>
                <a:srgbClr val="FFFFFF"/>
              </a:solidFill>
            </a:endParaRPr>
          </a:p>
        </p:txBody>
      </p:sp>
    </p:spTree>
    <p:extLst>
      <p:ext uri="{BB962C8B-B14F-4D97-AF65-F5344CB8AC3E}">
        <p14:creationId xmlns:p14="http://schemas.microsoft.com/office/powerpoint/2010/main" val="2749803850"/>
      </p:ext>
    </p:extLst>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811870"/>
            <a:ext cx="6908800" cy="440633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NOTE:  </a:t>
            </a:r>
          </a:p>
          <a:p>
            <a:pPr algn="ctr" eaLnBrk="0" hangingPunct="0">
              <a:spcAft>
                <a:spcPts val="500"/>
              </a:spcAft>
            </a:pPr>
            <a:r>
              <a:rPr kumimoji="1" lang="en-US" sz="3600" b="1" dirty="0" smtClean="0">
                <a:solidFill>
                  <a:srgbClr val="FFFFFF"/>
                </a:solidFill>
              </a:rPr>
              <a:t>Usually anthropologists read charts from the bottom up</a:t>
            </a:r>
          </a:p>
          <a:p>
            <a:pPr algn="ctr" eaLnBrk="0" hangingPunct="0">
              <a:spcAft>
                <a:spcPts val="0"/>
              </a:spcAft>
            </a:pPr>
            <a:endParaRPr kumimoji="1" lang="en-US" sz="3600" b="1" dirty="0" smtClean="0">
              <a:solidFill>
                <a:srgbClr val="FFFFFF"/>
              </a:solidFill>
            </a:endParaRPr>
          </a:p>
          <a:p>
            <a:pPr algn="ctr" eaLnBrk="0" hangingPunct="0">
              <a:spcAft>
                <a:spcPts val="500"/>
              </a:spcAft>
            </a:pPr>
            <a:r>
              <a:rPr kumimoji="1" lang="en-US" sz="3200" b="1" dirty="0" smtClean="0">
                <a:solidFill>
                  <a:srgbClr val="FFFFFF"/>
                </a:solidFill>
              </a:rPr>
              <a:t>That has to do with the fact that  in archaeology the oldest layers are at the bottom of a site and the newer ones are on top</a:t>
            </a:r>
            <a:endParaRPr kumimoji="1" lang="en-US" sz="4000" b="1" dirty="0">
              <a:solidFill>
                <a:srgbClr val="FFFFFF"/>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522244" name="Rectangle 3"/>
          <p:cNvSpPr>
            <a:spLocks noChangeArrowheads="1"/>
          </p:cNvSpPr>
          <p:nvPr/>
        </p:nvSpPr>
        <p:spPr bwMode="auto">
          <a:xfrm>
            <a:off x="2404534" y="2644718"/>
            <a:ext cx="5147733" cy="3440942"/>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smtClean="0">
                <a:solidFill>
                  <a:srgbClr val="FFFFFF">
                    <a:lumMod val="50000"/>
                  </a:srgbClr>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smtClean="0">
                <a:solidFill>
                  <a:schemeClr val="bg1">
                    <a:lumMod val="50000"/>
                  </a:schemeClr>
                </a:solidFill>
                <a:latin typeface="Verdana" pitchFamily="34" charset="0"/>
              </a:rPr>
              <a:t>physical</a:t>
            </a:r>
          </a:p>
          <a:p>
            <a:pPr indent="347663" eaLnBrk="0" hangingPunct="0">
              <a:lnSpc>
                <a:spcPct val="160000"/>
              </a:lnSpc>
              <a:buFontTx/>
              <a:buChar char="•"/>
              <a:tabLst>
                <a:tab pos="231775" algn="l"/>
              </a:tabLst>
              <a:defRPr/>
            </a:pPr>
            <a:r>
              <a:rPr kumimoji="1" lang="en-US" sz="4000" b="1" dirty="0" smtClean="0">
                <a:solidFill>
                  <a:schemeClr val="bg1"/>
                </a:solidFill>
                <a:latin typeface="Verdana" pitchFamily="34" charset="0"/>
              </a:rPr>
              <a:t>archaeology</a:t>
            </a:r>
          </a:p>
          <a:p>
            <a:pPr indent="347663" eaLnBrk="0" hangingPunct="0">
              <a:lnSpc>
                <a:spcPct val="160000"/>
              </a:lnSpc>
              <a:buFontTx/>
              <a:buChar char="•"/>
              <a:tabLst>
                <a:tab pos="231775" algn="l"/>
              </a:tabLst>
              <a:defRPr/>
            </a:pPr>
            <a:r>
              <a:rPr kumimoji="1" lang="en-US" sz="3200" b="1" dirty="0" smtClean="0">
                <a:solidFill>
                  <a:srgbClr val="FFFFFF">
                    <a:lumMod val="50000"/>
                  </a:srgbClr>
                </a:solidFill>
                <a:latin typeface="Verdana" pitchFamily="34" charset="0"/>
              </a:rPr>
              <a:t>linguistics</a:t>
            </a:r>
            <a:endParaRPr kumimoji="1" lang="en-US" sz="3200" b="1" dirty="0">
              <a:solidFill>
                <a:srgbClr val="FFFFFF">
                  <a:lumMod val="50000"/>
                </a:srgbClr>
              </a:solidFill>
              <a:latin typeface="Verdana" pitchFamily="34" charset="0"/>
            </a:endParaRPr>
          </a:p>
        </p:txBody>
      </p:sp>
      <p:sp>
        <p:nvSpPr>
          <p:cNvPr id="5" name="Rectangle 3"/>
          <p:cNvSpPr>
            <a:spLocks noChangeArrowheads="1"/>
          </p:cNvSpPr>
          <p:nvPr/>
        </p:nvSpPr>
        <p:spPr bwMode="auto">
          <a:xfrm>
            <a:off x="711200" y="325281"/>
            <a:ext cx="7721600" cy="1077218"/>
          </a:xfrm>
          <a:prstGeom prst="rect">
            <a:avLst/>
          </a:prstGeom>
          <a:noFill/>
          <a:ln w="28575">
            <a:noFill/>
            <a:miter lim="800000"/>
            <a:headEnd/>
            <a:tailEnd/>
          </a:ln>
        </p:spPr>
        <p:txBody>
          <a:bodyPr wrap="square" anchor="ctr">
            <a:spAutoFit/>
          </a:bodyPr>
          <a:lstStyle/>
          <a:p>
            <a:pPr algn="ctr" eaLnBrk="0" hangingPunct="0"/>
            <a:r>
              <a:rPr kumimoji="1" lang="en-US" sz="3200" b="1" dirty="0" smtClean="0">
                <a:solidFill>
                  <a:srgbClr val="FFFFFF">
                    <a:lumMod val="50000"/>
                  </a:srgbClr>
                </a:solidFill>
              </a:rPr>
              <a:t>So . . . we’re going to have a look at the . . . </a:t>
            </a:r>
            <a:endParaRPr kumimoji="1" lang="en-US" sz="3200" b="1" dirty="0">
              <a:solidFill>
                <a:srgbClr val="FFFFFF">
                  <a:lumMod val="50000"/>
                </a:srgbClr>
              </a:solidFill>
            </a:endParaRPr>
          </a:p>
        </p:txBody>
      </p:sp>
      <p:sp>
        <p:nvSpPr>
          <p:cNvPr id="7"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4000" b="1" dirty="0" smtClean="0">
                <a:solidFill>
                  <a:srgbClr val="FFFFFF">
                    <a:lumMod val="50000"/>
                  </a:srgbClr>
                </a:solidFill>
                <a:latin typeface="Verdana" pitchFamily="34" charset="0"/>
              </a:rPr>
              <a:t>Culture and Personality</a:t>
            </a:r>
            <a:br>
              <a:rPr kumimoji="1" lang="en-US" sz="4000" b="1" dirty="0" smtClean="0">
                <a:solidFill>
                  <a:srgbClr val="FFFFFF">
                    <a:lumMod val="50000"/>
                  </a:srgbClr>
                </a:solidFill>
                <a:latin typeface="Verdana" pitchFamily="34" charset="0"/>
              </a:rPr>
            </a:br>
            <a:r>
              <a:rPr kumimoji="1" lang="en-US" sz="1600" b="1" dirty="0" smtClean="0">
                <a:solidFill>
                  <a:srgbClr val="FFFFFF">
                    <a:lumMod val="50000"/>
                  </a:srgbClr>
                </a:solidFill>
                <a:latin typeface="Verdana" pitchFamily="34" charset="0"/>
              </a:rPr>
              <a:t>and its . . .</a:t>
            </a:r>
            <a:endParaRPr kumimoji="1" lang="en-US" sz="1200" b="1" dirty="0">
              <a:solidFill>
                <a:srgbClr val="FFFFFF">
                  <a:lumMod val="50000"/>
                </a:srgbClr>
              </a:solidFill>
              <a:latin typeface="Verdana" pitchFamily="34" charset="0"/>
            </a:endParaRPr>
          </a:p>
        </p:txBody>
      </p:sp>
    </p:spTree>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36290"/>
            <a:ext cx="6908800" cy="299569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NOTE:  </a:t>
            </a:r>
          </a:p>
          <a:p>
            <a:pPr algn="ctr" eaLnBrk="0" hangingPunct="0">
              <a:spcAft>
                <a:spcPts val="500"/>
              </a:spcAft>
            </a:pPr>
            <a:r>
              <a:rPr kumimoji="1" lang="en-US" sz="4000" b="1" dirty="0" smtClean="0">
                <a:solidFill>
                  <a:srgbClr val="FFFFFF"/>
                </a:solidFill>
              </a:rPr>
              <a:t>There are four levels . . .</a:t>
            </a:r>
          </a:p>
          <a:p>
            <a:pPr algn="ctr" eaLnBrk="0" hangingPunct="0">
              <a:spcAft>
                <a:spcPts val="500"/>
              </a:spcAft>
            </a:pPr>
            <a:endParaRPr kumimoji="1" lang="en-US" sz="3600" b="1" dirty="0" smtClean="0">
              <a:solidFill>
                <a:srgbClr val="FFFFFF"/>
              </a:solidFill>
            </a:endParaRPr>
          </a:p>
          <a:p>
            <a:pPr algn="ctr" eaLnBrk="0" hangingPunct="0">
              <a:spcAft>
                <a:spcPts val="500"/>
              </a:spcAft>
            </a:pPr>
            <a:r>
              <a:rPr kumimoji="1" lang="en-US" sz="2400" dirty="0" smtClean="0">
                <a:solidFill>
                  <a:srgbClr val="FFFFFF"/>
                </a:solidFill>
              </a:rPr>
              <a:t>(REM: read from the bottom up)</a:t>
            </a:r>
          </a:p>
          <a:p>
            <a:pPr algn="ctr" eaLnBrk="0" hangingPunct="0">
              <a:spcAft>
                <a:spcPts val="0"/>
              </a:spcAft>
            </a:pPr>
            <a:endParaRPr kumimoji="1" lang="en-US" sz="3600" b="1" dirty="0" smtClean="0">
              <a:solidFill>
                <a:srgbClr val="FFFFFF"/>
              </a:solidFill>
            </a:endParaRPr>
          </a:p>
        </p:txBody>
      </p:sp>
    </p:spTree>
  </p:cSld>
  <p:clrMapOvr>
    <a:masterClrMapping/>
  </p:clrMapOv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6" name="AutoShape 4"/>
          <p:cNvSpPr>
            <a:spLocks noChangeArrowheads="1"/>
          </p:cNvSpPr>
          <p:nvPr/>
        </p:nvSpPr>
        <p:spPr bwMode="auto">
          <a:xfrm>
            <a:off x="2036306" y="4473026"/>
            <a:ext cx="2290762"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7" name="AutoShape 5"/>
          <p:cNvSpPr>
            <a:spLocks noChangeArrowheads="1"/>
          </p:cNvSpPr>
          <p:nvPr/>
        </p:nvSpPr>
        <p:spPr bwMode="auto">
          <a:xfrm>
            <a:off x="2065109" y="364152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8" name="AutoShape 5"/>
          <p:cNvSpPr>
            <a:spLocks noChangeArrowheads="1"/>
          </p:cNvSpPr>
          <p:nvPr/>
        </p:nvSpPr>
        <p:spPr bwMode="auto">
          <a:xfrm>
            <a:off x="2043341" y="2734509"/>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9" name="AutoShape 5"/>
          <p:cNvSpPr>
            <a:spLocks noChangeArrowheads="1"/>
          </p:cNvSpPr>
          <p:nvPr/>
        </p:nvSpPr>
        <p:spPr bwMode="auto">
          <a:xfrm>
            <a:off x="2043341" y="1979781"/>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48950"/>
            <a:ext cx="6908800" cy="417037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HOLISM</a:t>
            </a:r>
          </a:p>
          <a:p>
            <a:pPr algn="ctr" eaLnBrk="0" hangingPunct="0">
              <a:spcAft>
                <a:spcPts val="500"/>
              </a:spcAft>
            </a:pPr>
            <a:r>
              <a:rPr kumimoji="1" lang="en-US" sz="3600" b="1" dirty="0" smtClean="0">
                <a:solidFill>
                  <a:srgbClr val="FFFFFF"/>
                </a:solidFill>
              </a:rPr>
              <a:t>Involves all four levels</a:t>
            </a:r>
          </a:p>
          <a:p>
            <a:pPr algn="ctr" eaLnBrk="0" hangingPunct="0">
              <a:spcAft>
                <a:spcPts val="500"/>
              </a:spcAft>
            </a:pPr>
            <a:r>
              <a:rPr kumimoji="1" lang="en-US" sz="3600" b="1" dirty="0" smtClean="0">
                <a:solidFill>
                  <a:srgbClr val="FFFFFF"/>
                </a:solidFill>
              </a:rPr>
              <a:t>and all</a:t>
            </a:r>
          </a:p>
          <a:p>
            <a:pPr algn="ctr" eaLnBrk="0" hangingPunct="0">
              <a:spcAft>
                <a:spcPts val="500"/>
              </a:spcAft>
            </a:pPr>
            <a:r>
              <a:rPr kumimoji="1" lang="en-US" sz="3600" b="1" dirty="0" smtClean="0">
                <a:solidFill>
                  <a:srgbClr val="FFFFFF"/>
                </a:solidFill>
              </a:rPr>
              <a:t>of the physical and cultural</a:t>
            </a:r>
          </a:p>
          <a:p>
            <a:pPr algn="ctr" eaLnBrk="0" hangingPunct="0">
              <a:spcAft>
                <a:spcPts val="500"/>
              </a:spcAft>
            </a:pPr>
            <a:r>
              <a:rPr kumimoji="1" lang="en-US" sz="3600" b="1" dirty="0" smtClean="0">
                <a:solidFill>
                  <a:srgbClr val="FFFFFF"/>
                </a:solidFill>
              </a:rPr>
              <a:t>components combined</a:t>
            </a:r>
          </a:p>
          <a:p>
            <a:pPr algn="ctr" eaLnBrk="0" hangingPunct="0">
              <a:spcAft>
                <a:spcPts val="500"/>
              </a:spcAft>
            </a:pPr>
            <a:endParaRPr kumimoji="1" lang="en-US" sz="2400" dirty="0" smtClean="0">
              <a:solidFill>
                <a:srgbClr val="FFFFFF"/>
              </a:solidFill>
            </a:endParaRPr>
          </a:p>
          <a:p>
            <a:pPr algn="ctr" eaLnBrk="0" hangingPunct="0">
              <a:spcAft>
                <a:spcPts val="0"/>
              </a:spcAft>
            </a:pPr>
            <a:endParaRPr kumimoji="1" lang="en-US" sz="3600" b="1" dirty="0" smtClean="0">
              <a:solidFill>
                <a:srgbClr val="FFFFFF"/>
              </a:solidFill>
            </a:endParaRPr>
          </a:p>
        </p:txBody>
      </p:sp>
    </p:spTree>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show="0">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4314562" y="6394010"/>
            <a:ext cx="494046"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source</a:t>
            </a:r>
            <a:endParaRPr kumimoji="1" lang="en-US" sz="800" dirty="0">
              <a:solidFill>
                <a:srgbClr val="99CC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24" y="0"/>
            <a:ext cx="7974211" cy="6858000"/>
          </a:xfrm>
          <a:prstGeom prst="rect">
            <a:avLst/>
          </a:prstGeom>
        </p:spPr>
      </p:pic>
    </p:spTree>
    <p:extLst>
      <p:ext uri="{BB962C8B-B14F-4D97-AF65-F5344CB8AC3E}">
        <p14:creationId xmlns:p14="http://schemas.microsoft.com/office/powerpoint/2010/main" val="807590662"/>
      </p:ext>
    </p:extLst>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6" name="AutoShape 4"/>
          <p:cNvSpPr>
            <a:spLocks noChangeArrowheads="1"/>
          </p:cNvSpPr>
          <p:nvPr/>
        </p:nvSpPr>
        <p:spPr bwMode="auto">
          <a:xfrm>
            <a:off x="2036306" y="4473026"/>
            <a:ext cx="2290762"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7" name="AutoShape 5"/>
          <p:cNvSpPr>
            <a:spLocks noChangeArrowheads="1"/>
          </p:cNvSpPr>
          <p:nvPr/>
        </p:nvSpPr>
        <p:spPr bwMode="auto">
          <a:xfrm>
            <a:off x="2065109" y="364152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8" name="AutoShape 5"/>
          <p:cNvSpPr>
            <a:spLocks noChangeArrowheads="1"/>
          </p:cNvSpPr>
          <p:nvPr/>
        </p:nvSpPr>
        <p:spPr bwMode="auto">
          <a:xfrm>
            <a:off x="2043341" y="2734509"/>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9" name="AutoShape 5"/>
          <p:cNvSpPr>
            <a:spLocks noChangeArrowheads="1"/>
          </p:cNvSpPr>
          <p:nvPr/>
        </p:nvSpPr>
        <p:spPr bwMode="auto">
          <a:xfrm>
            <a:off x="2043341" y="1979781"/>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10" name="Rectangle 7"/>
          <p:cNvSpPr>
            <a:spLocks noChangeArrowheads="1"/>
          </p:cNvSpPr>
          <p:nvPr/>
        </p:nvSpPr>
        <p:spPr bwMode="auto">
          <a:xfrm>
            <a:off x="2401910" y="1941870"/>
            <a:ext cx="5668037" cy="584775"/>
          </a:xfrm>
          <a:prstGeom prst="rect">
            <a:avLst/>
          </a:prstGeom>
          <a:solidFill>
            <a:schemeClr val="accent1"/>
          </a:solidFill>
          <a:ln w="76200">
            <a:solidFill>
              <a:schemeClr val="accent1"/>
            </a:solidFill>
            <a:miter lim="800000"/>
            <a:headEnd/>
            <a:tailEnd/>
          </a:ln>
        </p:spPr>
        <p:txBody>
          <a:bodyPr wrap="square" anchor="ctr">
            <a:spAutoFit/>
          </a:bodyPr>
          <a:lstStyle/>
          <a:p>
            <a:pPr algn="ctr" eaLnBrk="0" hangingPunct="0">
              <a:spcBef>
                <a:spcPct val="20000"/>
              </a:spcBef>
              <a:buClr>
                <a:srgbClr val="009999"/>
              </a:buClr>
            </a:pPr>
            <a:r>
              <a:rPr kumimoji="1" lang="en-US" sz="3200" b="1" dirty="0" smtClean="0">
                <a:solidFill>
                  <a:srgbClr val="000000"/>
                </a:solidFill>
                <a:latin typeface="Arial" pitchFamily="34" charset="0"/>
              </a:rPr>
              <a:t>holism</a:t>
            </a:r>
            <a:endParaRPr kumimoji="1" lang="en-US" sz="32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39"/>
            <a:ext cx="5668037" cy="769441"/>
          </a:xfrm>
          <a:prstGeom prst="rect">
            <a:avLst/>
          </a:prstGeom>
          <a:solidFill>
            <a:schemeClr val="bg1"/>
          </a:solid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smtClean="0">
                <a:solidFill>
                  <a:srgbClr val="FFFFFF"/>
                </a:solidFill>
                <a:latin typeface="Arial" pitchFamily="34" charset="0"/>
              </a:rPr>
              <a:t>holism</a:t>
            </a:r>
            <a:endParaRPr kumimoji="1" lang="en-US" sz="4400" b="1" dirty="0">
              <a:solidFill>
                <a:srgbClr val="FFFFFF"/>
              </a:solidFill>
              <a:latin typeface="Arial" pitchFamily="34" charset="0"/>
            </a:endParaRP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a:spcBef>
                <a:spcPct val="50000"/>
              </a:spcBef>
              <a:defRPr/>
            </a:pPr>
            <a:endParaRPr lang="en-US">
              <a:solidFill>
                <a:srgbClr val="000000"/>
              </a:solidFill>
            </a:endParaRPr>
          </a:p>
        </p:txBody>
      </p:sp>
      <p:sp>
        <p:nvSpPr>
          <p:cNvPr id="16" name="Rectangle 7"/>
          <p:cNvSpPr>
            <a:spLocks noChangeArrowheads="1"/>
          </p:cNvSpPr>
          <p:nvPr/>
        </p:nvSpPr>
        <p:spPr bwMode="auto">
          <a:xfrm>
            <a:off x="2401910" y="1820510"/>
            <a:ext cx="5668037" cy="769441"/>
          </a:xfrm>
          <a:prstGeom prst="rect">
            <a:avLst/>
          </a:prstGeom>
          <a:no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smtClean="0">
                <a:solidFill>
                  <a:srgbClr val="000000"/>
                </a:solidFill>
                <a:latin typeface="Arial" pitchFamily="34" charset="0"/>
              </a:rPr>
              <a:t>holism</a:t>
            </a:r>
            <a:endParaRPr kumimoji="1" lang="en-US" sz="44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4"/>
            <a:ext cx="9144000" cy="6857999"/>
          </a:xfrm>
          <a:prstGeom prst="rect">
            <a:avLst/>
          </a:prstGeom>
          <a:noFill/>
          <a:ln w="9525">
            <a:noFill/>
            <a:miter lim="800000"/>
            <a:headEnd/>
            <a:tailEnd/>
          </a:ln>
        </p:spPr>
        <p:txBody>
          <a:bodyPr wrap="square" anchor="ctr">
            <a:noAutofit/>
          </a:bodyPr>
          <a:lstStyle/>
          <a:p>
            <a:pPr marL="2400300" indent="-2400300" algn="ctr" eaLnBrk="0" hangingPunct="0"/>
            <a:endParaRPr kumimoji="1" lang="en-US" sz="7200" b="1" i="1" dirty="0">
              <a:solidFill>
                <a:srgbClr val="FFFFFF"/>
              </a:solidFill>
            </a:endParaRPr>
          </a:p>
          <a:p>
            <a:pPr marL="2400300" indent="-2400300" algn="ctr" eaLnBrk="0" hangingPunct="0"/>
            <a:endParaRPr kumimoji="1" lang="en-US" sz="3600" b="1" i="1" dirty="0" smtClean="0">
              <a:solidFill>
                <a:srgbClr val="FFFFFF"/>
              </a:solidFill>
            </a:endParaRPr>
          </a:p>
        </p:txBody>
      </p:sp>
      <p:sp>
        <p:nvSpPr>
          <p:cNvPr id="14" name="Rectangle 13"/>
          <p:cNvSpPr/>
          <p:nvPr/>
        </p:nvSpPr>
        <p:spPr>
          <a:xfrm>
            <a:off x="3447373" y="881742"/>
            <a:ext cx="2351927" cy="369332"/>
          </a:xfrm>
          <a:prstGeom prst="rect">
            <a:avLst/>
          </a:prstGeom>
        </p:spPr>
        <p:txBody>
          <a:bodyPr wrap="none">
            <a:spAutoFit/>
          </a:bodyPr>
          <a:lstStyle/>
          <a:p>
            <a:pPr marL="2400300" indent="-2400300" algn="ctr" eaLnBrk="0" hangingPunct="0"/>
            <a:r>
              <a:rPr kumimoji="1" lang="en-US" b="1" dirty="0" smtClean="0">
                <a:solidFill>
                  <a:srgbClr val="003300"/>
                </a:solidFill>
              </a:rPr>
              <a:t>And, once again . . .</a:t>
            </a:r>
            <a:endParaRPr kumimoji="1" lang="en-US" b="1" dirty="0">
              <a:solidFill>
                <a:srgbClr val="003300"/>
              </a:solidFill>
            </a:endParaRPr>
          </a:p>
        </p:txBody>
      </p:sp>
      <p:sp>
        <p:nvSpPr>
          <p:cNvPr id="10" name="Text Box 6"/>
          <p:cNvSpPr txBox="1">
            <a:spLocks noChangeArrowheads="1"/>
          </p:cNvSpPr>
          <p:nvPr/>
        </p:nvSpPr>
        <p:spPr bwMode="auto">
          <a:xfrm>
            <a:off x="2156619" y="6491587"/>
            <a:ext cx="4808689" cy="276999"/>
          </a:xfrm>
          <a:prstGeom prst="rect">
            <a:avLst/>
          </a:prstGeom>
          <a:noFill/>
          <a:ln w="9525">
            <a:noFill/>
            <a:miter lim="800000"/>
            <a:headEnd/>
            <a:tailEnd/>
          </a:ln>
        </p:spPr>
        <p:txBody>
          <a:bodyPr wrap="none">
            <a:spAutoFit/>
          </a:bodyPr>
          <a:lstStyle/>
          <a:p>
            <a:pPr algn="ctr"/>
            <a:r>
              <a:rPr kumimoji="1" lang="en-US" sz="1200" dirty="0">
                <a:solidFill>
                  <a:srgbClr val="FFFFFF"/>
                </a:solidFill>
                <a:hlinkClick r:id="rId3"/>
              </a:rPr>
              <a:t>http://www.eurekalert.org/pub_releases/2013-10/uoc--ua102113.php</a:t>
            </a:r>
            <a:endParaRPr kumimoji="1" lang="en-US" sz="1200"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543" y="423863"/>
            <a:ext cx="545379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60037"/>
      </p:ext>
    </p:extLst>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9" name="Rectangle 4"/>
          <p:cNvSpPr>
            <a:spLocks noChangeArrowheads="1"/>
          </p:cNvSpPr>
          <p:nvPr/>
        </p:nvSpPr>
        <p:spPr bwMode="auto">
          <a:xfrm>
            <a:off x="2317752" y="1877354"/>
            <a:ext cx="5870448" cy="789646"/>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smtClean="0">
                <a:solidFill>
                  <a:srgbClr val="000000"/>
                </a:solidFill>
                <a:latin typeface="Arial" pitchFamily="34" charset="0"/>
              </a:rPr>
              <a:t>Anthropology</a:t>
            </a:r>
            <a:endParaRPr kumimoji="1" lang="en-US" sz="32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67133"/>
            <a:ext cx="6908800" cy="293413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 . . and the two main divisions</a:t>
            </a:r>
          </a:p>
          <a:p>
            <a:pPr algn="ctr" eaLnBrk="0" hangingPunct="0">
              <a:spcAft>
                <a:spcPts val="500"/>
              </a:spcAft>
            </a:pPr>
            <a:r>
              <a:rPr kumimoji="1" lang="en-US" sz="3600" b="1" dirty="0" smtClean="0">
                <a:solidFill>
                  <a:srgbClr val="FFFFFF"/>
                </a:solidFill>
              </a:rPr>
              <a:t>of Anthropology are</a:t>
            </a:r>
          </a:p>
          <a:p>
            <a:pPr algn="ctr" eaLnBrk="0" hangingPunct="0">
              <a:spcAft>
                <a:spcPts val="500"/>
              </a:spcAft>
            </a:pPr>
            <a:r>
              <a:rPr kumimoji="1" lang="en-US" sz="3600" b="1" dirty="0" smtClean="0">
                <a:solidFill>
                  <a:srgbClr val="FFFFFF"/>
                </a:solidFill>
              </a:rPr>
              <a:t>bio-physical and cultural . . .</a:t>
            </a:r>
          </a:p>
          <a:p>
            <a:pPr algn="ctr" eaLnBrk="0" hangingPunct="0">
              <a:spcAft>
                <a:spcPts val="500"/>
              </a:spcAft>
            </a:pPr>
            <a:endParaRPr kumimoji="1" lang="en-US" sz="2400" dirty="0" smtClean="0">
              <a:solidFill>
                <a:srgbClr val="FFFFFF"/>
              </a:solidFill>
            </a:endParaRPr>
          </a:p>
          <a:p>
            <a:pPr algn="ctr" eaLnBrk="0" hangingPunct="0">
              <a:spcAft>
                <a:spcPts val="0"/>
              </a:spcAft>
            </a:pPr>
            <a:endParaRPr kumimoji="1" lang="en-US" sz="3600" b="1" dirty="0" smtClean="0">
              <a:solidFill>
                <a:srgbClr val="FFFFFF"/>
              </a:solidFill>
            </a:endParaRPr>
          </a:p>
        </p:txBody>
      </p:sp>
    </p:spTree>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smtClean="0">
                <a:solidFill>
                  <a:srgbClr val="000000"/>
                </a:solidFill>
                <a:latin typeface="Arial" pitchFamily="34" charset="0"/>
              </a:rPr>
              <a:t>Anthropology</a:t>
            </a:r>
            <a:endParaRPr kumimoji="1" lang="en-US" sz="3200" b="1" dirty="0">
              <a:solidFill>
                <a:srgbClr val="000000"/>
              </a:solidFill>
              <a:latin typeface="Arial" pitchFamily="34" charset="0"/>
            </a:endParaRPr>
          </a:p>
        </p:txBody>
      </p:sp>
      <p:sp>
        <p:nvSpPr>
          <p:cNvPr id="7" name="Rectangle 6"/>
          <p:cNvSpPr>
            <a:spLocks noChangeArrowheads="1"/>
          </p:cNvSpPr>
          <p:nvPr/>
        </p:nvSpPr>
        <p:spPr bwMode="auto">
          <a:xfrm>
            <a:off x="2358603" y="2645241"/>
            <a:ext cx="2442029"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latin typeface="Arial" pitchFamily="34" charset="0"/>
              </a:rPr>
              <a:t>  Bio-physical</a:t>
            </a:r>
            <a:r>
              <a:rPr kumimoji="1" lang="en-US" b="1" dirty="0" smtClean="0">
                <a:solidFill>
                  <a:srgbClr val="000000"/>
                </a:solidFill>
                <a:latin typeface="Arial" pitchFamily="34" charset="0"/>
              </a:rPr>
              <a:t>  </a:t>
            </a:r>
            <a:endParaRPr kumimoji="1" lang="en-US" sz="2800" b="1" dirty="0" smtClean="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smtClean="0">
                <a:solidFill>
                  <a:srgbClr val="000000"/>
                </a:solidFill>
                <a:latin typeface="Arial" pitchFamily="34" charset="0"/>
              </a:rPr>
              <a:t>Anthropology</a:t>
            </a:r>
            <a:endParaRPr kumimoji="1" lang="en-US" sz="3200" b="1" dirty="0">
              <a:solidFill>
                <a:srgbClr val="000000"/>
              </a:solidFill>
              <a:latin typeface="Arial" pitchFamily="34" charset="0"/>
            </a:endParaRPr>
          </a:p>
        </p:txBody>
      </p:sp>
      <p:sp>
        <p:nvSpPr>
          <p:cNvPr id="8" name="Rectangle 7"/>
          <p:cNvSpPr>
            <a:spLocks noChangeArrowheads="1"/>
          </p:cNvSpPr>
          <p:nvPr/>
        </p:nvSpPr>
        <p:spPr bwMode="auto">
          <a:xfrm>
            <a:off x="4771626" y="2648856"/>
            <a:ext cx="3370943"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latin typeface="Arial" pitchFamily="34" charset="0"/>
              </a:rPr>
              <a:t>Socio-cultural</a:t>
            </a:r>
            <a:endParaRPr kumimoji="1" lang="en-US" sz="2800" b="1" dirty="0">
              <a:solidFill>
                <a:srgbClr val="000000"/>
              </a:solidFill>
              <a:latin typeface="Arial" pitchFamily="34" charset="0"/>
            </a:endParaRPr>
          </a:p>
        </p:txBody>
      </p:sp>
      <p:sp>
        <p:nvSpPr>
          <p:cNvPr id="9" name="Rectangle 8"/>
          <p:cNvSpPr>
            <a:spLocks noChangeArrowheads="1"/>
          </p:cNvSpPr>
          <p:nvPr/>
        </p:nvSpPr>
        <p:spPr bwMode="auto">
          <a:xfrm>
            <a:off x="2358603" y="2645241"/>
            <a:ext cx="2442029"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latin typeface="Arial" pitchFamily="34" charset="0"/>
              </a:rPr>
              <a:t>  Bio-physical</a:t>
            </a:r>
            <a:r>
              <a:rPr kumimoji="1" lang="en-US" b="1" dirty="0" smtClean="0">
                <a:solidFill>
                  <a:srgbClr val="000000"/>
                </a:solidFill>
                <a:latin typeface="Arial" pitchFamily="34" charset="0"/>
              </a:rPr>
              <a:t>  </a:t>
            </a:r>
            <a:endParaRPr kumimoji="1" lang="en-US" sz="2800" b="1" dirty="0" smtClean="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19578"/>
            <a:ext cx="6908800" cy="1200329"/>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 . . biophysical involves</a:t>
            </a:r>
            <a:br>
              <a:rPr kumimoji="1" lang="en-US" sz="3600" b="1" dirty="0" smtClean="0">
                <a:solidFill>
                  <a:srgbClr val="FFFFFF"/>
                </a:solidFill>
              </a:rPr>
            </a:br>
            <a:r>
              <a:rPr kumimoji="1" lang="en-US" sz="3600" b="1" dirty="0" smtClean="0">
                <a:solidFill>
                  <a:srgbClr val="FFFFFF"/>
                </a:solidFill>
              </a:rPr>
              <a:t>things like . . .</a:t>
            </a:r>
          </a:p>
        </p:txBody>
      </p:sp>
    </p:spTree>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81282" name="AutoShape 2"/>
          <p:cNvSpPr>
            <a:spLocks noChangeArrowheads="1"/>
          </p:cNvSpPr>
          <p:nvPr/>
        </p:nvSpPr>
        <p:spPr bwMode="auto">
          <a:xfrm>
            <a:off x="2914653"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3" name="AutoShape 3"/>
          <p:cNvSpPr>
            <a:spLocks noChangeArrowheads="1"/>
          </p:cNvSpPr>
          <p:nvPr/>
        </p:nvSpPr>
        <p:spPr bwMode="auto">
          <a:xfrm>
            <a:off x="2533653" y="3943426"/>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481284" name="AutoShape 4"/>
          <p:cNvSpPr>
            <a:spLocks noChangeArrowheads="1"/>
          </p:cNvSpPr>
          <p:nvPr/>
        </p:nvSpPr>
        <p:spPr bwMode="auto">
          <a:xfrm flipV="1">
            <a:off x="1847852" y="4867351"/>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48128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481286" name="AutoShape 6"/>
          <p:cNvSpPr>
            <a:spLocks noChangeArrowheads="1"/>
          </p:cNvSpPr>
          <p:nvPr/>
        </p:nvSpPr>
        <p:spPr bwMode="auto">
          <a:xfrm>
            <a:off x="2495550" y="46100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7" name="AutoShape 7"/>
          <p:cNvSpPr>
            <a:spLocks noChangeArrowheads="1"/>
          </p:cNvSpPr>
          <p:nvPr/>
        </p:nvSpPr>
        <p:spPr bwMode="auto">
          <a:xfrm>
            <a:off x="3181350" y="501010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8" name="AutoShape 8"/>
          <p:cNvSpPr>
            <a:spLocks noChangeArrowheads="1"/>
          </p:cNvSpPr>
          <p:nvPr/>
        </p:nvSpPr>
        <p:spPr bwMode="auto">
          <a:xfrm>
            <a:off x="3238501" y="52958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9" name="AutoShape 9"/>
          <p:cNvSpPr>
            <a:spLocks noChangeArrowheads="1"/>
          </p:cNvSpPr>
          <p:nvPr/>
        </p:nvSpPr>
        <p:spPr bwMode="auto">
          <a:xfrm>
            <a:off x="2724150" y="5333957"/>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7170" name="Picture 2"/>
          <p:cNvPicPr>
            <a:picLocks noChangeAspect="1" noChangeArrowheads="1"/>
          </p:cNvPicPr>
          <p:nvPr/>
        </p:nvPicPr>
        <p:blipFill>
          <a:blip r:embed="rId3" cstate="print"/>
          <a:srcRect/>
          <a:stretch>
            <a:fillRect/>
          </a:stretch>
        </p:blipFill>
        <p:spPr bwMode="auto">
          <a:xfrm>
            <a:off x="682171" y="1132114"/>
            <a:ext cx="7772400" cy="4857750"/>
          </a:xfrm>
          <a:prstGeom prst="rect">
            <a:avLst/>
          </a:prstGeom>
          <a:noFill/>
          <a:ln w="9525">
            <a:noFill/>
            <a:miter lim="800000"/>
            <a:headEnd/>
            <a:tailEnd/>
          </a:ln>
        </p:spPr>
      </p:pic>
      <p:sp>
        <p:nvSpPr>
          <p:cNvPr id="11" name="Rectangle 10"/>
          <p:cNvSpPr>
            <a:spLocks noChangeArrowheads="1"/>
          </p:cNvSpPr>
          <p:nvPr/>
        </p:nvSpPr>
        <p:spPr bwMode="auto">
          <a:xfrm>
            <a:off x="391885" y="5532507"/>
            <a:ext cx="8316686" cy="89255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800" b="1" dirty="0" smtClean="0">
                <a:solidFill>
                  <a:srgbClr val="000000"/>
                </a:solidFill>
                <a:latin typeface="Arial"/>
              </a:rPr>
              <a:t>Week 6 . . . </a:t>
            </a:r>
          </a:p>
        </p:txBody>
      </p:sp>
    </p:spTree>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425504" y="6400800"/>
            <a:ext cx="2274982" cy="215444"/>
          </a:xfrm>
          <a:prstGeom prst="rect">
            <a:avLst/>
          </a:prstGeom>
          <a:noFill/>
          <a:ln w="9525">
            <a:noFill/>
            <a:miter lim="800000"/>
            <a:headEnd/>
            <a:tailEnd/>
          </a:ln>
        </p:spPr>
        <p:txBody>
          <a:bodyPr wrap="none">
            <a:spAutoFit/>
          </a:bodyPr>
          <a:lstStyle/>
          <a:p>
            <a:r>
              <a:rPr lang="en-US" sz="800" dirty="0" smtClean="0">
                <a:solidFill>
                  <a:srgbClr val="000000"/>
                </a:solidFill>
                <a:latin typeface="Verdana" pitchFamily="34" charset="0"/>
                <a:hlinkClick r:id="rId3"/>
              </a:rPr>
              <a:t>http://www.twincities.com/ci_14238759</a:t>
            </a:r>
            <a:endParaRPr lang="en-US" sz="800" dirty="0">
              <a:solidFill>
                <a:srgbClr val="000000"/>
              </a:solidFill>
              <a:latin typeface="Verdana"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pic>
        <p:nvPicPr>
          <p:cNvPr id="5" name="Picture 4" descr="CP_image_trtemp.jpg"/>
          <p:cNvPicPr>
            <a:picLocks noChangeAspect="1"/>
          </p:cNvPicPr>
          <p:nvPr/>
        </p:nvPicPr>
        <p:blipFill>
          <a:blip r:embed="rId5" cstate="print"/>
          <a:stretch>
            <a:fillRect/>
          </a:stretch>
        </p:blipFill>
        <p:spPr>
          <a:xfrm>
            <a:off x="5791232" y="3048000"/>
            <a:ext cx="2064657" cy="2703286"/>
          </a:xfrm>
          <a:prstGeom prst="rect">
            <a:avLst/>
          </a:prstGeom>
        </p:spPr>
      </p:pic>
    </p:spTree>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229460" y="6399442"/>
            <a:ext cx="2688557" cy="215444"/>
          </a:xfrm>
          <a:prstGeom prst="rect">
            <a:avLst/>
          </a:prstGeom>
          <a:noFill/>
          <a:ln w="28575">
            <a:noFill/>
            <a:miter lim="800000"/>
            <a:headEnd/>
            <a:tailEnd/>
          </a:ln>
        </p:spPr>
        <p:txBody>
          <a:bodyPr wrap="none">
            <a:spAutoFit/>
          </a:bodyPr>
          <a:lstStyle/>
          <a:p>
            <a:r>
              <a:rPr lang="en-US" sz="800" dirty="0" smtClean="0">
                <a:solidFill>
                  <a:srgbClr val="FFFFFF"/>
                </a:solidFill>
                <a:latin typeface="Verdana" pitchFamily="34" charset="0"/>
                <a:hlinkClick r:id="rId3"/>
              </a:rPr>
              <a:t>http://news.bbc.co.uk/2/hi/health/8490937.stm</a:t>
            </a:r>
            <a:endParaRPr lang="en-US" sz="800" dirty="0">
              <a:solidFill>
                <a:srgbClr val="FFFFFF"/>
              </a:solidFill>
              <a:latin typeface="Verdana" pitchFamily="34" charset="0"/>
            </a:endParaRPr>
          </a:p>
        </p:txBody>
      </p:sp>
      <p:pic>
        <p:nvPicPr>
          <p:cNvPr id="381953" name="Picture 1"/>
          <p:cNvPicPr>
            <a:picLocks noChangeAspect="1" noChangeArrowheads="1"/>
          </p:cNvPicPr>
          <p:nvPr/>
        </p:nvPicPr>
        <p:blipFill>
          <a:blip r:embed="rId4" cstate="print"/>
          <a:srcRect/>
          <a:stretch>
            <a:fillRect/>
          </a:stretch>
        </p:blipFill>
        <p:spPr bwMode="auto">
          <a:xfrm>
            <a:off x="671286" y="1157514"/>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rgbClr val="BADDE1"/>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41" y="6394010"/>
            <a:ext cx="3801041"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http://news.bbc.co.uk/2/hi/uk_news/scotland/edinburgh_and_east/8380341.stm</a:t>
            </a:r>
            <a:endParaRPr kumimoji="1" lang="en-US" sz="800" dirty="0">
              <a:solidFill>
                <a:srgbClr val="99CC00"/>
              </a:solidFill>
            </a:endParaRPr>
          </a:p>
        </p:txBody>
      </p:sp>
      <p:pic>
        <p:nvPicPr>
          <p:cNvPr id="2051" name="Picture 3"/>
          <p:cNvPicPr>
            <a:picLocks noChangeAspect="1" noChangeArrowheads="1"/>
          </p:cNvPicPr>
          <p:nvPr/>
        </p:nvPicPr>
        <p:blipFill>
          <a:blip r:embed="rId3" cstate="print"/>
          <a:srcRect/>
          <a:stretch>
            <a:fillRect/>
          </a:stretch>
        </p:blipFill>
        <p:spPr bwMode="auto">
          <a:xfrm>
            <a:off x="682168" y="1146629"/>
            <a:ext cx="7772400" cy="4857750"/>
          </a:xfrm>
          <a:prstGeom prst="rect">
            <a:avLst/>
          </a:prstGeom>
          <a:noFill/>
          <a:ln w="9525">
            <a:noFill/>
            <a:miter lim="800000"/>
            <a:headEnd/>
            <a:tailEnd/>
          </a:ln>
        </p:spPr>
      </p:pic>
      <p:sp>
        <p:nvSpPr>
          <p:cNvPr id="7" name="Oval 3"/>
          <p:cNvSpPr>
            <a:spLocks noChangeArrowheads="1"/>
          </p:cNvSpPr>
          <p:nvPr/>
        </p:nvSpPr>
        <p:spPr bwMode="auto">
          <a:xfrm>
            <a:off x="1948818" y="3933209"/>
            <a:ext cx="2166013" cy="638855"/>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Tree>
  </p:cSld>
  <p:clrMapOvr>
    <a:masterClrMapping/>
  </p:clrMapOvr>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BADDE1"/>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708" y="6394010"/>
            <a:ext cx="228940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http://news.bbc.co.uk/2/hi/health/7120564.stm</a:t>
            </a:r>
            <a:endParaRPr kumimoji="1" lang="en-US" sz="800" dirty="0">
              <a:solidFill>
                <a:srgbClr val="99CC00"/>
              </a:solidFill>
            </a:endParaRPr>
          </a:p>
        </p:txBody>
      </p:sp>
      <p:pic>
        <p:nvPicPr>
          <p:cNvPr id="4098" name="Picture 2"/>
          <p:cNvPicPr>
            <a:picLocks noChangeAspect="1" noChangeArrowheads="1"/>
          </p:cNvPicPr>
          <p:nvPr/>
        </p:nvPicPr>
        <p:blipFill>
          <a:blip r:embed="rId3" cstate="print"/>
          <a:srcRect/>
          <a:stretch>
            <a:fillRect/>
          </a:stretch>
        </p:blipFill>
        <p:spPr bwMode="auto">
          <a:xfrm>
            <a:off x="682171" y="1146628"/>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2404534" y="2644718"/>
            <a:ext cx="5147733" cy="3440942"/>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smtClean="0">
                <a:solidFill>
                  <a:srgbClr val="FFFFFF">
                    <a:lumMod val="50000"/>
                  </a:srgbClr>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smtClean="0">
                <a:solidFill>
                  <a:schemeClr val="bg1">
                    <a:lumMod val="50000"/>
                  </a:schemeClr>
                </a:solidFill>
                <a:latin typeface="Verdana" pitchFamily="34" charset="0"/>
              </a:rPr>
              <a:t>physical</a:t>
            </a:r>
          </a:p>
          <a:p>
            <a:pPr indent="347663" eaLnBrk="0" hangingPunct="0">
              <a:lnSpc>
                <a:spcPct val="160000"/>
              </a:lnSpc>
              <a:buFontTx/>
              <a:buChar char="•"/>
              <a:tabLst>
                <a:tab pos="231775" algn="l"/>
              </a:tabLst>
              <a:defRPr/>
            </a:pPr>
            <a:r>
              <a:rPr kumimoji="1" lang="en-US" sz="3200" b="1" dirty="0" smtClean="0">
                <a:solidFill>
                  <a:srgbClr val="FFFFFF">
                    <a:lumMod val="50000"/>
                  </a:srgbClr>
                </a:solidFill>
                <a:latin typeface="Verdana" pitchFamily="34" charset="0"/>
              </a:rPr>
              <a:t>archaeology</a:t>
            </a:r>
          </a:p>
          <a:p>
            <a:pPr indent="347663" eaLnBrk="0" hangingPunct="0">
              <a:lnSpc>
                <a:spcPct val="160000"/>
              </a:lnSpc>
              <a:buFontTx/>
              <a:buChar char="•"/>
              <a:tabLst>
                <a:tab pos="231775" algn="l"/>
              </a:tabLst>
              <a:defRPr/>
            </a:pPr>
            <a:r>
              <a:rPr kumimoji="1" lang="en-US" sz="4000" b="1" dirty="0" smtClean="0">
                <a:solidFill>
                  <a:schemeClr val="bg1"/>
                </a:solidFill>
                <a:latin typeface="Verdana" pitchFamily="34" charset="0"/>
              </a:rPr>
              <a:t>linguistics</a:t>
            </a:r>
            <a:endParaRPr kumimoji="1" lang="en-US" sz="4000" b="1" dirty="0">
              <a:solidFill>
                <a:schemeClr val="bg1"/>
              </a:solidFill>
              <a:latin typeface="Verdana" pitchFamily="34" charset="0"/>
            </a:endParaRPr>
          </a:p>
        </p:txBody>
      </p:sp>
      <p:sp>
        <p:nvSpPr>
          <p:cNvPr id="5" name="Rectangle 3"/>
          <p:cNvSpPr>
            <a:spLocks noChangeArrowheads="1"/>
          </p:cNvSpPr>
          <p:nvPr/>
        </p:nvSpPr>
        <p:spPr bwMode="auto">
          <a:xfrm>
            <a:off x="711200" y="325281"/>
            <a:ext cx="7721600" cy="1077218"/>
          </a:xfrm>
          <a:prstGeom prst="rect">
            <a:avLst/>
          </a:prstGeom>
          <a:noFill/>
          <a:ln w="28575">
            <a:noFill/>
            <a:miter lim="800000"/>
            <a:headEnd/>
            <a:tailEnd/>
          </a:ln>
        </p:spPr>
        <p:txBody>
          <a:bodyPr wrap="square" anchor="ctr">
            <a:spAutoFit/>
          </a:bodyPr>
          <a:lstStyle/>
          <a:p>
            <a:pPr algn="ctr" eaLnBrk="0" hangingPunct="0"/>
            <a:r>
              <a:rPr kumimoji="1" lang="en-US" sz="3200" b="1" dirty="0" smtClean="0">
                <a:solidFill>
                  <a:srgbClr val="FFFFFF">
                    <a:lumMod val="50000"/>
                  </a:srgbClr>
                </a:solidFill>
              </a:rPr>
              <a:t>So . . . we’re going to have a look at the . . . </a:t>
            </a:r>
            <a:endParaRPr kumimoji="1" lang="en-US" sz="3200" b="1" dirty="0">
              <a:solidFill>
                <a:srgbClr val="FFFFFF">
                  <a:lumMod val="50000"/>
                </a:srgbClr>
              </a:solidFill>
            </a:endParaRPr>
          </a:p>
        </p:txBody>
      </p:sp>
      <p:sp>
        <p:nvSpPr>
          <p:cNvPr id="7"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4000" b="1" dirty="0" smtClean="0">
                <a:solidFill>
                  <a:srgbClr val="FFFFFF">
                    <a:lumMod val="50000"/>
                  </a:srgbClr>
                </a:solidFill>
                <a:latin typeface="Verdana" pitchFamily="34" charset="0"/>
              </a:rPr>
              <a:t>Culture and Personality</a:t>
            </a:r>
            <a:br>
              <a:rPr kumimoji="1" lang="en-US" sz="4000" b="1" dirty="0" smtClean="0">
                <a:solidFill>
                  <a:srgbClr val="FFFFFF">
                    <a:lumMod val="50000"/>
                  </a:srgbClr>
                </a:solidFill>
                <a:latin typeface="Verdana" pitchFamily="34" charset="0"/>
              </a:rPr>
            </a:br>
            <a:r>
              <a:rPr kumimoji="1" lang="en-US" sz="1600" b="1" dirty="0" smtClean="0">
                <a:solidFill>
                  <a:srgbClr val="FFFFFF">
                    <a:lumMod val="50000"/>
                  </a:srgbClr>
                </a:solidFill>
                <a:latin typeface="Verdana" pitchFamily="34" charset="0"/>
              </a:rPr>
              <a:t>and its . . .</a:t>
            </a:r>
            <a:endParaRPr kumimoji="1" lang="en-US" sz="1200" b="1" dirty="0">
              <a:solidFill>
                <a:srgbClr val="FFFFFF">
                  <a:lumMod val="50000"/>
                </a:srgbClr>
              </a:solidFill>
              <a:latin typeface="Verdana" pitchFamily="34" charset="0"/>
            </a:endParaRPr>
          </a:p>
        </p:txBody>
      </p:sp>
    </p:spTree>
  </p:cSld>
  <p:clrMapOvr>
    <a:masterClrMapping/>
  </p:clrMapOv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showMasterSp="0">
  <p:cSld>
    <p:bg>
      <p:bgPr>
        <a:solidFill>
          <a:srgbClr val="BADDE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smtClean="0">
                <a:solidFill>
                  <a:srgbClr val="000000"/>
                </a:solidFill>
                <a:hlinkClick r:id="rId3"/>
              </a:rPr>
              <a:t>http://news.bbc.co.uk/2/hi/health/8394991.stm</a:t>
            </a:r>
            <a:endParaRPr lang="en-US" sz="800" dirty="0">
              <a:solidFill>
                <a:srgbClr val="000000"/>
              </a:solidFill>
            </a:endParaRPr>
          </a:p>
        </p:txBody>
      </p:sp>
      <p:pic>
        <p:nvPicPr>
          <p:cNvPr id="1408002" name="Picture 2"/>
          <p:cNvPicPr>
            <a:picLocks noChangeAspect="1" noChangeArrowheads="1"/>
          </p:cNvPicPr>
          <p:nvPr/>
        </p:nvPicPr>
        <p:blipFill>
          <a:blip r:embed="rId4" cstate="print"/>
          <a:srcRect/>
          <a:stretch>
            <a:fillRect/>
          </a:stretch>
        </p:blipFill>
        <p:spPr bwMode="auto">
          <a:xfrm>
            <a:off x="682170" y="1146628"/>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showMasterSp="0">
  <p:cSld>
    <p:bg>
      <p:bgPr>
        <a:solidFill>
          <a:srgbClr val="BADDE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smtClean="0">
                <a:solidFill>
                  <a:srgbClr val="000000"/>
                </a:solidFill>
                <a:hlinkClick r:id="rId3"/>
              </a:rPr>
              <a:t>http://news.bbc.co.uk/2/hi/health/7820042.stm</a:t>
            </a:r>
            <a:endParaRPr lang="en-US" sz="800" dirty="0">
              <a:solidFill>
                <a:srgbClr val="000000"/>
              </a:solidFill>
            </a:endParaRPr>
          </a:p>
        </p:txBody>
      </p:sp>
      <p:pic>
        <p:nvPicPr>
          <p:cNvPr id="7170" name="Picture 2"/>
          <p:cNvPicPr>
            <a:picLocks noChangeAspect="1" noChangeArrowheads="1"/>
          </p:cNvPicPr>
          <p:nvPr/>
        </p:nvPicPr>
        <p:blipFill>
          <a:blip r:embed="rId4" cstate="print"/>
          <a:srcRect/>
          <a:stretch>
            <a:fillRect/>
          </a:stretch>
        </p:blipFill>
        <p:spPr bwMode="auto">
          <a:xfrm>
            <a:off x="682171" y="114663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427865"/>
            <a:ext cx="6908800" cy="292644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 . . but ultimately anthropologists seek to study phenomena in terms of </a:t>
            </a:r>
            <a:r>
              <a:rPr kumimoji="1" lang="en-US" sz="3600" b="1" i="1" dirty="0" smtClean="0">
                <a:solidFill>
                  <a:srgbClr val="FFFFFF"/>
                </a:solidFill>
              </a:rPr>
              <a:t>both physical and cultural</a:t>
            </a:r>
            <a:r>
              <a:rPr kumimoji="1" lang="en-US" sz="3600" b="1" dirty="0" smtClean="0">
                <a:solidFill>
                  <a:srgbClr val="FFFFFF"/>
                </a:solidFill>
              </a:rPr>
              <a:t> aspects</a:t>
            </a:r>
          </a:p>
          <a:p>
            <a:pPr algn="ctr" eaLnBrk="0" hangingPunct="0">
              <a:spcAft>
                <a:spcPts val="500"/>
              </a:spcAft>
            </a:pPr>
            <a:r>
              <a:rPr kumimoji="1" lang="en-US" sz="3600" b="1" dirty="0" smtClean="0">
                <a:solidFill>
                  <a:srgbClr val="FFFFFF"/>
                </a:solidFill>
              </a:rPr>
              <a:t>. . .</a:t>
            </a:r>
          </a:p>
        </p:txBody>
      </p:sp>
    </p:spTree>
  </p:cSld>
  <p:clrMapOvr>
    <a:masterClrMapping/>
  </p:clrMapOv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427865"/>
            <a:ext cx="6908800" cy="292644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 . . but ultimately anthropologists seek to study phenomena in terms of </a:t>
            </a:r>
            <a:r>
              <a:rPr kumimoji="1" lang="en-US" sz="3600" b="1" i="1" dirty="0" smtClean="0">
                <a:solidFill>
                  <a:srgbClr val="FFFFFF"/>
                </a:solidFill>
              </a:rPr>
              <a:t>both physical and cultural</a:t>
            </a:r>
            <a:r>
              <a:rPr kumimoji="1" lang="en-US" sz="3600" b="1" dirty="0" smtClean="0">
                <a:solidFill>
                  <a:srgbClr val="FFFFFF"/>
                </a:solidFill>
              </a:rPr>
              <a:t> aspects</a:t>
            </a:r>
          </a:p>
          <a:p>
            <a:pPr algn="ctr" eaLnBrk="0" hangingPunct="0">
              <a:spcAft>
                <a:spcPts val="500"/>
              </a:spcAft>
            </a:pPr>
            <a:r>
              <a:rPr kumimoji="1" lang="en-US" sz="3600" b="1" dirty="0" smtClean="0">
                <a:solidFill>
                  <a:srgbClr val="FFFFFF"/>
                </a:solidFill>
              </a:rPr>
              <a:t>. . .</a:t>
            </a:r>
          </a:p>
        </p:txBody>
      </p:sp>
      <p:sp>
        <p:nvSpPr>
          <p:cNvPr id="4" name="Rectangle 3"/>
          <p:cNvSpPr>
            <a:spLocks noChangeArrowheads="1"/>
          </p:cNvSpPr>
          <p:nvPr/>
        </p:nvSpPr>
        <p:spPr bwMode="auto">
          <a:xfrm>
            <a:off x="1079500" y="4439378"/>
            <a:ext cx="6908800" cy="181844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 . . as well as other aspects, for </a:t>
            </a:r>
            <a:r>
              <a:rPr kumimoji="1" lang="en-US" sz="3600" b="1" i="1" dirty="0" smtClean="0">
                <a:solidFill>
                  <a:srgbClr val="FFFFFF"/>
                </a:solidFill>
              </a:rPr>
              <a:t>e.g.</a:t>
            </a:r>
            <a:r>
              <a:rPr kumimoji="1" lang="en-US" sz="3600" b="1" dirty="0" smtClean="0">
                <a:solidFill>
                  <a:srgbClr val="FFFFFF"/>
                </a:solidFill>
              </a:rPr>
              <a:t>, the psychological</a:t>
            </a:r>
          </a:p>
          <a:p>
            <a:pPr algn="ctr" eaLnBrk="0" hangingPunct="0">
              <a:spcAft>
                <a:spcPts val="500"/>
              </a:spcAft>
            </a:pPr>
            <a:r>
              <a:rPr kumimoji="1" lang="en-US" sz="3600" b="1" dirty="0" smtClean="0">
                <a:solidFill>
                  <a:srgbClr val="FFFFFF"/>
                </a:solidFill>
              </a:rPr>
              <a:t>. . .</a:t>
            </a:r>
          </a:p>
        </p:txBody>
      </p:sp>
    </p:spTree>
  </p:cSld>
  <p:clrMapOvr>
    <a:masterClrMapping/>
  </p:clrMapOv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3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www.eatingdisorderfoundation.org/EatingDisorders.htm</a:t>
            </a:r>
            <a:endParaRPr lang="en-US" sz="1200" dirty="0">
              <a:solidFill>
                <a:srgbClr val="000000"/>
              </a:solidFill>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703"/>
            <a:ext cx="5986816" cy="830997"/>
          </a:xfrm>
          <a:prstGeom prst="rect">
            <a:avLst/>
          </a:prstGeom>
          <a:noFill/>
          <a:ln w="9525">
            <a:noFill/>
            <a:miter lim="800000"/>
            <a:headEnd/>
            <a:tailEnd/>
          </a:ln>
        </p:spPr>
        <p:txBody>
          <a:bodyPr wrap="square">
            <a:spAutoFit/>
          </a:bodyPr>
          <a:lstStyle/>
          <a:p>
            <a:pPr algn="ctr">
              <a:lnSpc>
                <a:spcPct val="150000"/>
              </a:lnSpc>
            </a:pPr>
            <a:r>
              <a:rPr lang="en-US" sz="2000" b="1" dirty="0" smtClean="0">
                <a:solidFill>
                  <a:prstClr val="black"/>
                </a:solidFill>
              </a:rPr>
              <a:t>“Eating Disorders are about feelings, not food.”</a:t>
            </a:r>
          </a:p>
          <a:p>
            <a:pPr algn="ctr">
              <a:lnSpc>
                <a:spcPct val="150000"/>
              </a:lnSpc>
            </a:pPr>
            <a:r>
              <a:rPr lang="en-US" sz="1200" dirty="0" smtClean="0">
                <a:solidFill>
                  <a:srgbClr val="000000"/>
                </a:solidFill>
                <a:cs typeface="Arial" charset="0"/>
              </a:rPr>
              <a:t>The Eating Disorder Foundation</a:t>
            </a:r>
            <a:endParaRPr lang="en-US" sz="1200" dirty="0">
              <a:solidFill>
                <a:srgbClr val="000000"/>
              </a:solidFill>
              <a:cs typeface="Arial" charset="0"/>
            </a:endParaRPr>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29239" y="6379496"/>
            <a:ext cx="228940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http://news.bbc.co.uk/2/hi/health/8130255.stm</a:t>
            </a:r>
            <a:endParaRPr kumimoji="1" lang="en-US" sz="800" dirty="0">
              <a:solidFill>
                <a:srgbClr val="99CC00"/>
              </a:solidFill>
            </a:endParaRPr>
          </a:p>
        </p:txBody>
      </p:sp>
      <p:pic>
        <p:nvPicPr>
          <p:cNvPr id="4098" name="Picture 2"/>
          <p:cNvPicPr>
            <a:picLocks noChangeAspect="1" noChangeArrowheads="1"/>
          </p:cNvPicPr>
          <p:nvPr/>
        </p:nvPicPr>
        <p:blipFill>
          <a:blip r:embed="rId3" cstate="print"/>
          <a:srcRect/>
          <a:stretch>
            <a:fillRect/>
          </a:stretch>
        </p:blipFill>
        <p:spPr bwMode="auto">
          <a:xfrm>
            <a:off x="682175" y="1146626"/>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09277"/>
            <a:ext cx="6908800" cy="1754326"/>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 . . and that ultimately involves lots of </a:t>
            </a:r>
            <a:r>
              <a:rPr kumimoji="1" lang="en-US" sz="3600" b="1" dirty="0" err="1" smtClean="0">
                <a:solidFill>
                  <a:srgbClr val="FFFFFF"/>
                </a:solidFill>
              </a:rPr>
              <a:t>subdisciplines</a:t>
            </a:r>
            <a:r>
              <a:rPr kumimoji="1" lang="en-US" sz="3600" b="1" dirty="0" smtClean="0">
                <a:solidFill>
                  <a:srgbClr val="FFFFFF"/>
                </a:solidFill>
              </a:rPr>
              <a:t> . . .</a:t>
            </a:r>
          </a:p>
        </p:txBody>
      </p:sp>
    </p:spTree>
  </p:cSld>
  <p:clrMapOvr>
    <a:masterClrMapping/>
  </p:clrMapOv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4" name="Rectangle 3"/>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438621" y="1858734"/>
            <a:ext cx="8229600" cy="4199268"/>
          </a:xfrm>
          <a:prstGeom prst="rect">
            <a:avLst/>
          </a:prstGeom>
          <a:noFill/>
          <a:ln w="76200">
            <a:solidFill>
              <a:srgbClr val="FFC000"/>
            </a:solidFill>
            <a:miter lim="800000"/>
            <a:headEnd/>
            <a:tailEnd/>
          </a:ln>
        </p:spPr>
      </p:pic>
      <p:sp>
        <p:nvSpPr>
          <p:cNvPr id="4" name="Rectangle 3"/>
          <p:cNvSpPr>
            <a:spLocks noChangeArrowheads="1"/>
          </p:cNvSpPr>
          <p:nvPr/>
        </p:nvSpPr>
        <p:spPr bwMode="auto">
          <a:xfrm>
            <a:off x="1104699" y="600794"/>
            <a:ext cx="6908800" cy="830997"/>
          </a:xfrm>
          <a:prstGeom prst="rect">
            <a:avLst/>
          </a:prstGeom>
          <a:noFill/>
          <a:ln w="28575">
            <a:noFill/>
            <a:miter lim="800000"/>
            <a:headEnd/>
            <a:tailEnd/>
          </a:ln>
        </p:spPr>
        <p:txBody>
          <a:bodyPr wrap="square" anchor="ctr">
            <a:spAutoFit/>
          </a:bodyPr>
          <a:lstStyle/>
          <a:p>
            <a:pPr algn="ctr" eaLnBrk="0" hangingPunct="0"/>
            <a:r>
              <a:rPr kumimoji="1" lang="en-US" sz="2400" b="1" dirty="0" smtClean="0">
                <a:solidFill>
                  <a:srgbClr val="FFFFFF"/>
                </a:solidFill>
              </a:rPr>
              <a:t>You’ve seen these listed in the </a:t>
            </a:r>
            <a:br>
              <a:rPr kumimoji="1" lang="en-US" sz="2400" b="1" dirty="0" smtClean="0">
                <a:solidFill>
                  <a:srgbClr val="FFFFFF"/>
                </a:solidFill>
              </a:rPr>
            </a:br>
            <a:r>
              <a:rPr kumimoji="1" lang="en-US" sz="2400" b="1" dirty="0" smtClean="0">
                <a:solidFill>
                  <a:srgbClr val="FFFFFF"/>
                </a:solidFill>
              </a:rPr>
              <a:t>Week 1 “Topics” . . . </a:t>
            </a:r>
            <a:endParaRPr kumimoji="1" lang="en-US" sz="2400" b="1" dirty="0">
              <a:solidFill>
                <a:srgbClr val="FFFFFF"/>
              </a:solidFill>
            </a:endParaRPr>
          </a:p>
        </p:txBody>
      </p:sp>
    </p:spTree>
    <p:extLst>
      <p:ext uri="{BB962C8B-B14F-4D97-AF65-F5344CB8AC3E}">
        <p14:creationId xmlns:p14="http://schemas.microsoft.com/office/powerpoint/2010/main" val="260789997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4"/>
            <a:ext cx="9144000" cy="6857999"/>
          </a:xfrm>
          <a:prstGeom prst="rect">
            <a:avLst/>
          </a:prstGeom>
          <a:noFill/>
          <a:ln w="9525">
            <a:noFill/>
            <a:miter lim="800000"/>
            <a:headEnd/>
            <a:tailEnd/>
          </a:ln>
        </p:spPr>
        <p:txBody>
          <a:bodyPr wrap="square" anchor="ctr">
            <a:noAutofit/>
          </a:bodyPr>
          <a:lstStyle/>
          <a:p>
            <a:pPr marL="2400300" indent="-2400300" algn="ctr" eaLnBrk="0" hangingPunct="0"/>
            <a:endParaRPr kumimoji="1" lang="en-US" sz="800" b="1" i="1" dirty="0">
              <a:solidFill>
                <a:srgbClr val="FFFFFF"/>
              </a:solidFill>
            </a:endParaRPr>
          </a:p>
          <a:p>
            <a:pPr marL="2400300" indent="-2400300" algn="ctr" eaLnBrk="0" hangingPunct="0"/>
            <a:endParaRPr kumimoji="1" lang="en-US" sz="800" b="1" i="1" dirty="0" smtClean="0">
              <a:solidFill>
                <a:srgbClr val="FFFFFF"/>
              </a:solidFill>
            </a:endParaRPr>
          </a:p>
        </p:txBody>
      </p:sp>
      <p:sp>
        <p:nvSpPr>
          <p:cNvPr id="14" name="Rectangle 13"/>
          <p:cNvSpPr/>
          <p:nvPr/>
        </p:nvSpPr>
        <p:spPr>
          <a:xfrm>
            <a:off x="4046900" y="881742"/>
            <a:ext cx="1152881" cy="215444"/>
          </a:xfrm>
          <a:prstGeom prst="rect">
            <a:avLst/>
          </a:prstGeom>
        </p:spPr>
        <p:txBody>
          <a:bodyPr wrap="none">
            <a:spAutoFit/>
          </a:bodyPr>
          <a:lstStyle/>
          <a:p>
            <a:pPr marL="2400300" indent="-2400300" algn="ctr" eaLnBrk="0" hangingPunct="0"/>
            <a:r>
              <a:rPr kumimoji="1" lang="en-US" sz="800" b="1" dirty="0" smtClean="0">
                <a:solidFill>
                  <a:srgbClr val="003300"/>
                </a:solidFill>
              </a:rPr>
              <a:t>And, once again . . .</a:t>
            </a:r>
            <a:endParaRPr kumimoji="1" lang="en-US" sz="800" b="1" dirty="0">
              <a:solidFill>
                <a:srgbClr val="003300"/>
              </a:solidFill>
            </a:endParaRPr>
          </a:p>
        </p:txBody>
      </p:sp>
      <p:sp>
        <p:nvSpPr>
          <p:cNvPr id="10" name="Text Box 6"/>
          <p:cNvSpPr txBox="1">
            <a:spLocks noChangeArrowheads="1"/>
          </p:cNvSpPr>
          <p:nvPr/>
        </p:nvSpPr>
        <p:spPr bwMode="auto">
          <a:xfrm>
            <a:off x="1555963" y="6491527"/>
            <a:ext cx="6009979" cy="215444"/>
          </a:xfrm>
          <a:prstGeom prst="rect">
            <a:avLst/>
          </a:prstGeom>
          <a:noFill/>
          <a:ln w="9525">
            <a:noFill/>
            <a:miter lim="800000"/>
            <a:headEnd/>
            <a:tailEnd/>
          </a:ln>
        </p:spPr>
        <p:txBody>
          <a:bodyPr wrap="none">
            <a:spAutoFit/>
          </a:bodyPr>
          <a:lstStyle/>
          <a:p>
            <a:pPr algn="ctr"/>
            <a:r>
              <a:rPr kumimoji="1" lang="en-US" sz="800" dirty="0">
                <a:solidFill>
                  <a:srgbClr val="FFFFFF"/>
                </a:solidFill>
                <a:hlinkClick r:id="rId3"/>
              </a:rPr>
              <a:t>https://www.newscientist.com/article/dn14202-how-switching-language-can-change-your-personality?feedId=online-news_rss20</a:t>
            </a:r>
            <a:endParaRPr kumimoji="1" lang="en-US" sz="800" dirty="0">
              <a:solidFill>
                <a:srgbClr val="FFFFFF"/>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679" y="420238"/>
            <a:ext cx="660626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8032328"/>
      </p:ext>
    </p:extLst>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4" name="Rectangle 3"/>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participant /</a:t>
            </a:r>
          </a:p>
          <a:p>
            <a:pPr algn="ctr" eaLnBrk="0" hangingPunct="0">
              <a:spcBef>
                <a:spcPct val="20000"/>
              </a:spcBef>
              <a:buClr>
                <a:srgbClr val="009999"/>
              </a:buClr>
            </a:pPr>
            <a:r>
              <a:rPr kumimoji="1" lang="en-US" sz="2000" b="1" dirty="0" smtClean="0">
                <a:solidFill>
                  <a:srgbClr val="000000"/>
                </a:solidFill>
                <a:latin typeface="Arial" pitchFamily="34" charset="0"/>
              </a:rPr>
              <a:t>observation</a:t>
            </a:r>
            <a:endParaRPr kumimoji="1" lang="en-US" sz="32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4" name="Rectangle 3"/>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participant /</a:t>
            </a:r>
          </a:p>
          <a:p>
            <a:pPr algn="ctr" eaLnBrk="0" hangingPunct="0">
              <a:spcBef>
                <a:spcPct val="20000"/>
              </a:spcBef>
              <a:buClr>
                <a:srgbClr val="009999"/>
              </a:buClr>
            </a:pPr>
            <a:r>
              <a:rPr kumimoji="1" lang="en-US" sz="2000" b="1" dirty="0" smtClean="0">
                <a:solidFill>
                  <a:srgbClr val="000000"/>
                </a:solidFill>
                <a:latin typeface="Arial" pitchFamily="34" charset="0"/>
              </a:rPr>
              <a:t>observation</a:t>
            </a:r>
            <a:endParaRPr kumimoji="1" lang="en-US" sz="3200" b="1" dirty="0">
              <a:solidFill>
                <a:srgbClr val="000000"/>
              </a:solidFill>
              <a:latin typeface="Arial" pitchFamily="34" charset="0"/>
            </a:endParaRPr>
          </a:p>
        </p:txBody>
      </p:sp>
      <p:sp>
        <p:nvSpPr>
          <p:cNvPr id="6" name="Rectangle 5"/>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body </a:t>
            </a:r>
          </a:p>
          <a:p>
            <a:pPr algn="ctr" eaLnBrk="0" hangingPunct="0">
              <a:spcBef>
                <a:spcPct val="20000"/>
              </a:spcBef>
              <a:buClr>
                <a:srgbClr val="009999"/>
              </a:buClr>
            </a:pPr>
            <a:r>
              <a:rPr kumimoji="1" lang="en-US" sz="1100" b="1" dirty="0" smtClean="0">
                <a:solidFill>
                  <a:srgbClr val="000000"/>
                </a:solidFill>
                <a:latin typeface="Arial" pitchFamily="34" charset="0"/>
              </a:rPr>
              <a:t>size /</a:t>
            </a:r>
          </a:p>
          <a:p>
            <a:pPr algn="ctr" eaLnBrk="0" hangingPunct="0">
              <a:spcBef>
                <a:spcPct val="20000"/>
              </a:spcBef>
              <a:buClr>
                <a:srgbClr val="009999"/>
              </a:buClr>
            </a:pPr>
            <a:r>
              <a:rPr kumimoji="1" lang="en-US" sz="1100" b="1" dirty="0" smtClean="0">
                <a:solidFill>
                  <a:srgbClr val="000000"/>
                </a:solidFill>
                <a:latin typeface="Arial" pitchFamily="34" charset="0"/>
              </a:rPr>
              <a:t>shape,</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4" name="Rectangle 3"/>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participant /</a:t>
            </a:r>
          </a:p>
          <a:p>
            <a:pPr algn="ctr" eaLnBrk="0" hangingPunct="0">
              <a:spcBef>
                <a:spcPct val="20000"/>
              </a:spcBef>
              <a:buClr>
                <a:srgbClr val="009999"/>
              </a:buClr>
            </a:pPr>
            <a:r>
              <a:rPr kumimoji="1" lang="en-US" sz="2000" b="1" dirty="0" smtClean="0">
                <a:solidFill>
                  <a:srgbClr val="000000"/>
                </a:solidFill>
                <a:latin typeface="Arial" pitchFamily="34" charset="0"/>
              </a:rPr>
              <a:t>observation</a:t>
            </a:r>
            <a:endParaRPr kumimoji="1" lang="en-US" sz="3200" b="1" dirty="0">
              <a:solidFill>
                <a:srgbClr val="000000"/>
              </a:solidFill>
              <a:latin typeface="Arial" pitchFamily="34" charset="0"/>
            </a:endParaRPr>
          </a:p>
        </p:txBody>
      </p:sp>
      <p:sp>
        <p:nvSpPr>
          <p:cNvPr id="6" name="Rectangle 5"/>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body </a:t>
            </a:r>
          </a:p>
          <a:p>
            <a:pPr algn="ctr" eaLnBrk="0" hangingPunct="0">
              <a:spcBef>
                <a:spcPct val="20000"/>
              </a:spcBef>
              <a:buClr>
                <a:srgbClr val="009999"/>
              </a:buClr>
            </a:pPr>
            <a:r>
              <a:rPr kumimoji="1" lang="en-US" sz="1100" b="1" dirty="0" smtClean="0">
                <a:solidFill>
                  <a:srgbClr val="000000"/>
                </a:solidFill>
                <a:latin typeface="Arial" pitchFamily="34" charset="0"/>
              </a:rPr>
              <a:t>size /</a:t>
            </a:r>
          </a:p>
          <a:p>
            <a:pPr algn="ctr" eaLnBrk="0" hangingPunct="0">
              <a:spcBef>
                <a:spcPct val="20000"/>
              </a:spcBef>
              <a:buClr>
                <a:srgbClr val="009999"/>
              </a:buClr>
            </a:pPr>
            <a:r>
              <a:rPr kumimoji="1" lang="en-US" sz="1100" b="1" dirty="0" smtClean="0">
                <a:solidFill>
                  <a:srgbClr val="000000"/>
                </a:solidFill>
                <a:latin typeface="Arial" pitchFamily="34" charset="0"/>
              </a:rPr>
              <a:t>shape,</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7" name="Rectangle 6"/>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smtClean="0">
                <a:solidFill>
                  <a:srgbClr val="000000"/>
                </a:solidFill>
                <a:latin typeface="Arial" pitchFamily="34" charset="0"/>
              </a:rPr>
              <a:t>body </a:t>
            </a:r>
          </a:p>
          <a:p>
            <a:pPr algn="ctr" eaLnBrk="0" hangingPunct="0">
              <a:spcBef>
                <a:spcPct val="20000"/>
              </a:spcBef>
              <a:buClr>
                <a:srgbClr val="009999"/>
              </a:buClr>
            </a:pPr>
            <a:r>
              <a:rPr kumimoji="1" lang="en-US" sz="1000" b="1" dirty="0" smtClean="0">
                <a:solidFill>
                  <a:srgbClr val="000000"/>
                </a:solidFill>
                <a:latin typeface="Arial" pitchFamily="34" charset="0"/>
              </a:rPr>
              <a:t>structure / </a:t>
            </a:r>
          </a:p>
          <a:p>
            <a:pPr algn="ctr" eaLnBrk="0" hangingPunct="0">
              <a:spcBef>
                <a:spcPct val="20000"/>
              </a:spcBef>
              <a:buClr>
                <a:srgbClr val="009999"/>
              </a:buClr>
            </a:pPr>
            <a:r>
              <a:rPr kumimoji="1" lang="en-US" sz="1000" b="1" dirty="0" smtClean="0">
                <a:solidFill>
                  <a:srgbClr val="000000"/>
                </a:solidFill>
                <a:latin typeface="Arial" pitchFamily="34" charset="0"/>
              </a:rPr>
              <a:t>function</a:t>
            </a:r>
          </a:p>
          <a:p>
            <a:pPr algn="ctr" eaLnBrk="0" hangingPunct="0">
              <a:spcBef>
                <a:spcPct val="20000"/>
              </a:spcBef>
              <a:buClr>
                <a:srgbClr val="009999"/>
              </a:buClr>
            </a:pPr>
            <a:r>
              <a:rPr kumimoji="1" lang="en-US" sz="10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4" name="Rectangle 3"/>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participant /</a:t>
            </a:r>
          </a:p>
          <a:p>
            <a:pPr algn="ctr" eaLnBrk="0" hangingPunct="0">
              <a:spcBef>
                <a:spcPct val="20000"/>
              </a:spcBef>
              <a:buClr>
                <a:srgbClr val="009999"/>
              </a:buClr>
            </a:pPr>
            <a:r>
              <a:rPr kumimoji="1" lang="en-US" sz="2000" b="1" dirty="0" smtClean="0">
                <a:solidFill>
                  <a:srgbClr val="000000"/>
                </a:solidFill>
                <a:latin typeface="Arial" pitchFamily="34" charset="0"/>
              </a:rPr>
              <a:t>observation</a:t>
            </a:r>
            <a:endParaRPr kumimoji="1" lang="en-US" sz="3200" b="1" dirty="0">
              <a:solidFill>
                <a:srgbClr val="000000"/>
              </a:solidFill>
              <a:latin typeface="Arial" pitchFamily="34" charset="0"/>
            </a:endParaRPr>
          </a:p>
        </p:txBody>
      </p:sp>
      <p:sp>
        <p:nvSpPr>
          <p:cNvPr id="6" name="Rectangle 5"/>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body </a:t>
            </a:r>
          </a:p>
          <a:p>
            <a:pPr algn="ctr" eaLnBrk="0" hangingPunct="0">
              <a:spcBef>
                <a:spcPct val="20000"/>
              </a:spcBef>
              <a:buClr>
                <a:srgbClr val="009999"/>
              </a:buClr>
            </a:pPr>
            <a:r>
              <a:rPr kumimoji="1" lang="en-US" sz="1100" b="1" dirty="0" smtClean="0">
                <a:solidFill>
                  <a:srgbClr val="000000"/>
                </a:solidFill>
                <a:latin typeface="Arial" pitchFamily="34" charset="0"/>
              </a:rPr>
              <a:t>size /</a:t>
            </a:r>
          </a:p>
          <a:p>
            <a:pPr algn="ctr" eaLnBrk="0" hangingPunct="0">
              <a:spcBef>
                <a:spcPct val="20000"/>
              </a:spcBef>
              <a:buClr>
                <a:srgbClr val="009999"/>
              </a:buClr>
            </a:pPr>
            <a:r>
              <a:rPr kumimoji="1" lang="en-US" sz="1100" b="1" dirty="0" smtClean="0">
                <a:solidFill>
                  <a:srgbClr val="000000"/>
                </a:solidFill>
                <a:latin typeface="Arial" pitchFamily="34" charset="0"/>
              </a:rPr>
              <a:t>shape,</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7" name="Rectangle 6"/>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smtClean="0">
                <a:solidFill>
                  <a:srgbClr val="000000"/>
                </a:solidFill>
                <a:latin typeface="Arial" pitchFamily="34" charset="0"/>
              </a:rPr>
              <a:t>body </a:t>
            </a:r>
          </a:p>
          <a:p>
            <a:pPr algn="ctr" eaLnBrk="0" hangingPunct="0">
              <a:spcBef>
                <a:spcPct val="20000"/>
              </a:spcBef>
              <a:buClr>
                <a:srgbClr val="009999"/>
              </a:buClr>
            </a:pPr>
            <a:r>
              <a:rPr kumimoji="1" lang="en-US" sz="1000" b="1" dirty="0" smtClean="0">
                <a:solidFill>
                  <a:srgbClr val="000000"/>
                </a:solidFill>
                <a:latin typeface="Arial" pitchFamily="34" charset="0"/>
              </a:rPr>
              <a:t>structure / </a:t>
            </a:r>
          </a:p>
          <a:p>
            <a:pPr algn="ctr" eaLnBrk="0" hangingPunct="0">
              <a:spcBef>
                <a:spcPct val="20000"/>
              </a:spcBef>
              <a:buClr>
                <a:srgbClr val="009999"/>
              </a:buClr>
            </a:pPr>
            <a:r>
              <a:rPr kumimoji="1" lang="en-US" sz="1000" b="1" dirty="0" smtClean="0">
                <a:solidFill>
                  <a:srgbClr val="000000"/>
                </a:solidFill>
                <a:latin typeface="Arial" pitchFamily="34" charset="0"/>
              </a:rPr>
              <a:t>function</a:t>
            </a:r>
          </a:p>
          <a:p>
            <a:pPr algn="ctr" eaLnBrk="0" hangingPunct="0">
              <a:spcBef>
                <a:spcPct val="20000"/>
              </a:spcBef>
              <a:buClr>
                <a:srgbClr val="009999"/>
              </a:buClr>
            </a:pPr>
            <a:r>
              <a:rPr kumimoji="1" lang="en-US" sz="10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8" name="Rectangle 7"/>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evolutionary</a:t>
            </a:r>
          </a:p>
          <a:p>
            <a:pPr algn="ctr" eaLnBrk="0" hangingPunct="0">
              <a:spcBef>
                <a:spcPct val="20000"/>
              </a:spcBef>
              <a:buClr>
                <a:srgbClr val="009999"/>
              </a:buClr>
            </a:pPr>
            <a:r>
              <a:rPr kumimoji="1" lang="en-US" sz="1100" b="1" dirty="0" smtClean="0">
                <a:solidFill>
                  <a:srgbClr val="000000"/>
                </a:solidFill>
                <a:latin typeface="Arial" pitchFamily="34" charset="0"/>
              </a:rPr>
              <a:t>psychology</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4" name="Rectangle 3"/>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participant /</a:t>
            </a:r>
          </a:p>
          <a:p>
            <a:pPr algn="ctr" eaLnBrk="0" hangingPunct="0">
              <a:spcBef>
                <a:spcPct val="20000"/>
              </a:spcBef>
              <a:buClr>
                <a:srgbClr val="009999"/>
              </a:buClr>
            </a:pPr>
            <a:r>
              <a:rPr kumimoji="1" lang="en-US" sz="2000" b="1" dirty="0" smtClean="0">
                <a:solidFill>
                  <a:srgbClr val="000000"/>
                </a:solidFill>
                <a:latin typeface="Arial" pitchFamily="34" charset="0"/>
              </a:rPr>
              <a:t>observation</a:t>
            </a:r>
            <a:endParaRPr kumimoji="1" lang="en-US" sz="3200" b="1" dirty="0">
              <a:solidFill>
                <a:srgbClr val="000000"/>
              </a:solidFill>
              <a:latin typeface="Arial" pitchFamily="34" charset="0"/>
            </a:endParaRPr>
          </a:p>
        </p:txBody>
      </p:sp>
      <p:sp>
        <p:nvSpPr>
          <p:cNvPr id="6" name="Rectangle 5"/>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body </a:t>
            </a:r>
          </a:p>
          <a:p>
            <a:pPr algn="ctr" eaLnBrk="0" hangingPunct="0">
              <a:spcBef>
                <a:spcPct val="20000"/>
              </a:spcBef>
              <a:buClr>
                <a:srgbClr val="009999"/>
              </a:buClr>
            </a:pPr>
            <a:r>
              <a:rPr kumimoji="1" lang="en-US" sz="1100" b="1" dirty="0" smtClean="0">
                <a:solidFill>
                  <a:srgbClr val="000000"/>
                </a:solidFill>
                <a:latin typeface="Arial" pitchFamily="34" charset="0"/>
              </a:rPr>
              <a:t>size /</a:t>
            </a:r>
          </a:p>
          <a:p>
            <a:pPr algn="ctr" eaLnBrk="0" hangingPunct="0">
              <a:spcBef>
                <a:spcPct val="20000"/>
              </a:spcBef>
              <a:buClr>
                <a:srgbClr val="009999"/>
              </a:buClr>
            </a:pPr>
            <a:r>
              <a:rPr kumimoji="1" lang="en-US" sz="1100" b="1" dirty="0" smtClean="0">
                <a:solidFill>
                  <a:srgbClr val="000000"/>
                </a:solidFill>
                <a:latin typeface="Arial" pitchFamily="34" charset="0"/>
              </a:rPr>
              <a:t>shape,</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7" name="Rectangle 6"/>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smtClean="0">
                <a:solidFill>
                  <a:srgbClr val="000000"/>
                </a:solidFill>
                <a:latin typeface="Arial" pitchFamily="34" charset="0"/>
              </a:rPr>
              <a:t>body </a:t>
            </a:r>
          </a:p>
          <a:p>
            <a:pPr algn="ctr" eaLnBrk="0" hangingPunct="0">
              <a:spcBef>
                <a:spcPct val="20000"/>
              </a:spcBef>
              <a:buClr>
                <a:srgbClr val="009999"/>
              </a:buClr>
            </a:pPr>
            <a:r>
              <a:rPr kumimoji="1" lang="en-US" sz="1000" b="1" dirty="0" smtClean="0">
                <a:solidFill>
                  <a:srgbClr val="000000"/>
                </a:solidFill>
                <a:latin typeface="Arial" pitchFamily="34" charset="0"/>
              </a:rPr>
              <a:t>structure / </a:t>
            </a:r>
          </a:p>
          <a:p>
            <a:pPr algn="ctr" eaLnBrk="0" hangingPunct="0">
              <a:spcBef>
                <a:spcPct val="20000"/>
              </a:spcBef>
              <a:buClr>
                <a:srgbClr val="009999"/>
              </a:buClr>
            </a:pPr>
            <a:r>
              <a:rPr kumimoji="1" lang="en-US" sz="1000" b="1" dirty="0" smtClean="0">
                <a:solidFill>
                  <a:srgbClr val="000000"/>
                </a:solidFill>
                <a:latin typeface="Arial" pitchFamily="34" charset="0"/>
              </a:rPr>
              <a:t>function</a:t>
            </a:r>
          </a:p>
          <a:p>
            <a:pPr algn="ctr" eaLnBrk="0" hangingPunct="0">
              <a:spcBef>
                <a:spcPct val="20000"/>
              </a:spcBef>
              <a:buClr>
                <a:srgbClr val="009999"/>
              </a:buClr>
            </a:pPr>
            <a:r>
              <a:rPr kumimoji="1" lang="en-US" sz="10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8" name="Rectangle 7"/>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evolutionary</a:t>
            </a:r>
          </a:p>
          <a:p>
            <a:pPr algn="ctr" eaLnBrk="0" hangingPunct="0">
              <a:spcBef>
                <a:spcPct val="20000"/>
              </a:spcBef>
              <a:buClr>
                <a:srgbClr val="009999"/>
              </a:buClr>
            </a:pPr>
            <a:r>
              <a:rPr kumimoji="1" lang="en-US" sz="1100" b="1" dirty="0" smtClean="0">
                <a:solidFill>
                  <a:srgbClr val="000000"/>
                </a:solidFill>
                <a:latin typeface="Arial" pitchFamily="34" charset="0"/>
              </a:rPr>
              <a:t>psychology</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9" name="Rectangle 8"/>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industrial-</a:t>
            </a:r>
          </a:p>
          <a:p>
            <a:pPr algn="ctr" eaLnBrk="0" hangingPunct="0">
              <a:spcBef>
                <a:spcPct val="20000"/>
              </a:spcBef>
              <a:buClr>
                <a:srgbClr val="009999"/>
              </a:buClr>
            </a:pPr>
            <a:r>
              <a:rPr kumimoji="1" lang="en-US" sz="1100" b="1" dirty="0" smtClean="0">
                <a:solidFill>
                  <a:srgbClr val="000000"/>
                </a:solidFill>
                <a:latin typeface="Arial" pitchFamily="34" charset="0"/>
              </a:rPr>
              <a:t>age</a:t>
            </a:r>
          </a:p>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Tree>
  </p:cSld>
  <p:clrMapOvr>
    <a:masterClrMapping/>
  </p:clrMapOv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4" name="Rectangle 3"/>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participant /</a:t>
            </a:r>
          </a:p>
          <a:p>
            <a:pPr algn="ctr" eaLnBrk="0" hangingPunct="0">
              <a:spcBef>
                <a:spcPct val="20000"/>
              </a:spcBef>
              <a:buClr>
                <a:srgbClr val="009999"/>
              </a:buClr>
            </a:pPr>
            <a:r>
              <a:rPr kumimoji="1" lang="en-US" sz="2000" b="1" dirty="0" smtClean="0">
                <a:solidFill>
                  <a:srgbClr val="000000"/>
                </a:solidFill>
                <a:latin typeface="Arial" pitchFamily="34" charset="0"/>
              </a:rPr>
              <a:t>observation</a:t>
            </a:r>
            <a:endParaRPr kumimoji="1" lang="en-US" sz="3200" b="1" dirty="0">
              <a:solidFill>
                <a:srgbClr val="000000"/>
              </a:solidFill>
              <a:latin typeface="Arial" pitchFamily="34" charset="0"/>
            </a:endParaRPr>
          </a:p>
        </p:txBody>
      </p:sp>
      <p:sp>
        <p:nvSpPr>
          <p:cNvPr id="6" name="Rectangle 5"/>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body </a:t>
            </a:r>
          </a:p>
          <a:p>
            <a:pPr algn="ctr" eaLnBrk="0" hangingPunct="0">
              <a:spcBef>
                <a:spcPct val="20000"/>
              </a:spcBef>
              <a:buClr>
                <a:srgbClr val="009999"/>
              </a:buClr>
            </a:pPr>
            <a:r>
              <a:rPr kumimoji="1" lang="en-US" sz="1100" b="1" dirty="0" smtClean="0">
                <a:solidFill>
                  <a:srgbClr val="000000"/>
                </a:solidFill>
                <a:latin typeface="Arial" pitchFamily="34" charset="0"/>
              </a:rPr>
              <a:t>size /</a:t>
            </a:r>
          </a:p>
          <a:p>
            <a:pPr algn="ctr" eaLnBrk="0" hangingPunct="0">
              <a:spcBef>
                <a:spcPct val="20000"/>
              </a:spcBef>
              <a:buClr>
                <a:srgbClr val="009999"/>
              </a:buClr>
            </a:pPr>
            <a:r>
              <a:rPr kumimoji="1" lang="en-US" sz="1100" b="1" dirty="0" smtClean="0">
                <a:solidFill>
                  <a:srgbClr val="000000"/>
                </a:solidFill>
                <a:latin typeface="Arial" pitchFamily="34" charset="0"/>
              </a:rPr>
              <a:t>shape,</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7" name="Rectangle 6"/>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smtClean="0">
                <a:solidFill>
                  <a:srgbClr val="000000"/>
                </a:solidFill>
                <a:latin typeface="Arial" pitchFamily="34" charset="0"/>
              </a:rPr>
              <a:t>body </a:t>
            </a:r>
          </a:p>
          <a:p>
            <a:pPr algn="ctr" eaLnBrk="0" hangingPunct="0">
              <a:spcBef>
                <a:spcPct val="20000"/>
              </a:spcBef>
              <a:buClr>
                <a:srgbClr val="009999"/>
              </a:buClr>
            </a:pPr>
            <a:r>
              <a:rPr kumimoji="1" lang="en-US" sz="1000" b="1" dirty="0" smtClean="0">
                <a:solidFill>
                  <a:srgbClr val="000000"/>
                </a:solidFill>
                <a:latin typeface="Arial" pitchFamily="34" charset="0"/>
              </a:rPr>
              <a:t>structure / </a:t>
            </a:r>
          </a:p>
          <a:p>
            <a:pPr algn="ctr" eaLnBrk="0" hangingPunct="0">
              <a:spcBef>
                <a:spcPct val="20000"/>
              </a:spcBef>
              <a:buClr>
                <a:srgbClr val="009999"/>
              </a:buClr>
            </a:pPr>
            <a:r>
              <a:rPr kumimoji="1" lang="en-US" sz="1000" b="1" dirty="0" smtClean="0">
                <a:solidFill>
                  <a:srgbClr val="000000"/>
                </a:solidFill>
                <a:latin typeface="Arial" pitchFamily="34" charset="0"/>
              </a:rPr>
              <a:t>function</a:t>
            </a:r>
          </a:p>
          <a:p>
            <a:pPr algn="ctr" eaLnBrk="0" hangingPunct="0">
              <a:spcBef>
                <a:spcPct val="20000"/>
              </a:spcBef>
              <a:buClr>
                <a:srgbClr val="009999"/>
              </a:buClr>
            </a:pPr>
            <a:r>
              <a:rPr kumimoji="1" lang="en-US" sz="10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8" name="Rectangle 7"/>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evolutionary</a:t>
            </a:r>
          </a:p>
          <a:p>
            <a:pPr algn="ctr" eaLnBrk="0" hangingPunct="0">
              <a:spcBef>
                <a:spcPct val="20000"/>
              </a:spcBef>
              <a:buClr>
                <a:srgbClr val="009999"/>
              </a:buClr>
            </a:pPr>
            <a:r>
              <a:rPr kumimoji="1" lang="en-US" sz="1100" b="1" dirty="0" smtClean="0">
                <a:solidFill>
                  <a:srgbClr val="000000"/>
                </a:solidFill>
                <a:latin typeface="Arial" pitchFamily="34" charset="0"/>
              </a:rPr>
              <a:t>psychology</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9" name="Rectangle 8"/>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industrial-</a:t>
            </a:r>
          </a:p>
          <a:p>
            <a:pPr algn="ctr" eaLnBrk="0" hangingPunct="0">
              <a:spcBef>
                <a:spcPct val="20000"/>
              </a:spcBef>
              <a:buClr>
                <a:srgbClr val="009999"/>
              </a:buClr>
            </a:pPr>
            <a:r>
              <a:rPr kumimoji="1" lang="en-US" sz="1100" b="1" dirty="0" smtClean="0">
                <a:solidFill>
                  <a:srgbClr val="000000"/>
                </a:solidFill>
                <a:latin typeface="Arial" pitchFamily="34" charset="0"/>
              </a:rPr>
              <a:t>age</a:t>
            </a:r>
          </a:p>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0" name="Rectangle 9"/>
          <p:cNvSpPr>
            <a:spLocks noChangeArrowheads="1"/>
          </p:cNvSpPr>
          <p:nvPr/>
        </p:nvSpPr>
        <p:spPr bwMode="auto">
          <a:xfrm>
            <a:off x="5660610" y="3621770"/>
            <a:ext cx="725715"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in art /</a:t>
            </a:r>
          </a:p>
          <a:p>
            <a:pPr algn="ctr" eaLnBrk="0" hangingPunct="0">
              <a:spcBef>
                <a:spcPct val="20000"/>
              </a:spcBef>
              <a:buClr>
                <a:srgbClr val="009999"/>
              </a:buClr>
            </a:pPr>
            <a:r>
              <a:rPr kumimoji="1" lang="en-US" sz="1100" b="1" dirty="0" smtClean="0">
                <a:solidFill>
                  <a:srgbClr val="000000"/>
                </a:solidFill>
                <a:latin typeface="Arial" pitchFamily="34" charset="0"/>
              </a:rPr>
              <a:t>literature </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Tree>
  </p:cSld>
  <p:clrMapOvr>
    <a:masterClrMapping/>
  </p:clrMapOvr>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4" name="Rectangle 3"/>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participant /</a:t>
            </a:r>
          </a:p>
          <a:p>
            <a:pPr algn="ctr" eaLnBrk="0" hangingPunct="0">
              <a:spcBef>
                <a:spcPct val="20000"/>
              </a:spcBef>
              <a:buClr>
                <a:srgbClr val="009999"/>
              </a:buClr>
            </a:pPr>
            <a:r>
              <a:rPr kumimoji="1" lang="en-US" sz="2000" b="1" dirty="0" smtClean="0">
                <a:solidFill>
                  <a:srgbClr val="000000"/>
                </a:solidFill>
                <a:latin typeface="Arial" pitchFamily="34" charset="0"/>
              </a:rPr>
              <a:t>observation</a:t>
            </a:r>
            <a:endParaRPr kumimoji="1" lang="en-US" sz="3200" b="1" dirty="0">
              <a:solidFill>
                <a:srgbClr val="000000"/>
              </a:solidFill>
              <a:latin typeface="Arial" pitchFamily="34" charset="0"/>
            </a:endParaRPr>
          </a:p>
        </p:txBody>
      </p:sp>
      <p:sp>
        <p:nvSpPr>
          <p:cNvPr id="6" name="Rectangle 5"/>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body </a:t>
            </a:r>
          </a:p>
          <a:p>
            <a:pPr algn="ctr" eaLnBrk="0" hangingPunct="0">
              <a:spcBef>
                <a:spcPct val="20000"/>
              </a:spcBef>
              <a:buClr>
                <a:srgbClr val="009999"/>
              </a:buClr>
            </a:pPr>
            <a:r>
              <a:rPr kumimoji="1" lang="en-US" sz="1100" b="1" dirty="0" smtClean="0">
                <a:solidFill>
                  <a:srgbClr val="000000"/>
                </a:solidFill>
                <a:latin typeface="Arial" pitchFamily="34" charset="0"/>
              </a:rPr>
              <a:t>size /</a:t>
            </a:r>
          </a:p>
          <a:p>
            <a:pPr algn="ctr" eaLnBrk="0" hangingPunct="0">
              <a:spcBef>
                <a:spcPct val="20000"/>
              </a:spcBef>
              <a:buClr>
                <a:srgbClr val="009999"/>
              </a:buClr>
            </a:pPr>
            <a:r>
              <a:rPr kumimoji="1" lang="en-US" sz="1100" b="1" dirty="0" smtClean="0">
                <a:solidFill>
                  <a:srgbClr val="000000"/>
                </a:solidFill>
                <a:latin typeface="Arial" pitchFamily="34" charset="0"/>
              </a:rPr>
              <a:t>shape,</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7" name="Rectangle 6"/>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smtClean="0">
                <a:solidFill>
                  <a:srgbClr val="000000"/>
                </a:solidFill>
                <a:latin typeface="Arial" pitchFamily="34" charset="0"/>
              </a:rPr>
              <a:t>body </a:t>
            </a:r>
          </a:p>
          <a:p>
            <a:pPr algn="ctr" eaLnBrk="0" hangingPunct="0">
              <a:spcBef>
                <a:spcPct val="20000"/>
              </a:spcBef>
              <a:buClr>
                <a:srgbClr val="009999"/>
              </a:buClr>
            </a:pPr>
            <a:r>
              <a:rPr kumimoji="1" lang="en-US" sz="1000" b="1" dirty="0" smtClean="0">
                <a:solidFill>
                  <a:srgbClr val="000000"/>
                </a:solidFill>
                <a:latin typeface="Arial" pitchFamily="34" charset="0"/>
              </a:rPr>
              <a:t>structure / </a:t>
            </a:r>
          </a:p>
          <a:p>
            <a:pPr algn="ctr" eaLnBrk="0" hangingPunct="0">
              <a:spcBef>
                <a:spcPct val="20000"/>
              </a:spcBef>
              <a:buClr>
                <a:srgbClr val="009999"/>
              </a:buClr>
            </a:pPr>
            <a:r>
              <a:rPr kumimoji="1" lang="en-US" sz="1000" b="1" dirty="0" smtClean="0">
                <a:solidFill>
                  <a:srgbClr val="000000"/>
                </a:solidFill>
                <a:latin typeface="Arial" pitchFamily="34" charset="0"/>
              </a:rPr>
              <a:t>function</a:t>
            </a:r>
          </a:p>
          <a:p>
            <a:pPr algn="ctr" eaLnBrk="0" hangingPunct="0">
              <a:spcBef>
                <a:spcPct val="20000"/>
              </a:spcBef>
              <a:buClr>
                <a:srgbClr val="009999"/>
              </a:buClr>
            </a:pPr>
            <a:r>
              <a:rPr kumimoji="1" lang="en-US" sz="10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8" name="Rectangle 7"/>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evolutionary</a:t>
            </a:r>
          </a:p>
          <a:p>
            <a:pPr algn="ctr" eaLnBrk="0" hangingPunct="0">
              <a:spcBef>
                <a:spcPct val="20000"/>
              </a:spcBef>
              <a:buClr>
                <a:srgbClr val="009999"/>
              </a:buClr>
            </a:pPr>
            <a:r>
              <a:rPr kumimoji="1" lang="en-US" sz="1100" b="1" dirty="0" smtClean="0">
                <a:solidFill>
                  <a:srgbClr val="000000"/>
                </a:solidFill>
                <a:latin typeface="Arial" pitchFamily="34" charset="0"/>
              </a:rPr>
              <a:t>psychology</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9" name="Rectangle 8"/>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industrial-</a:t>
            </a:r>
          </a:p>
          <a:p>
            <a:pPr algn="ctr" eaLnBrk="0" hangingPunct="0">
              <a:spcBef>
                <a:spcPct val="20000"/>
              </a:spcBef>
              <a:buClr>
                <a:srgbClr val="009999"/>
              </a:buClr>
            </a:pPr>
            <a:r>
              <a:rPr kumimoji="1" lang="en-US" sz="1100" b="1" dirty="0" smtClean="0">
                <a:solidFill>
                  <a:srgbClr val="000000"/>
                </a:solidFill>
                <a:latin typeface="Arial" pitchFamily="34" charset="0"/>
              </a:rPr>
              <a:t>age</a:t>
            </a:r>
          </a:p>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0" name="Rectangle 9"/>
          <p:cNvSpPr>
            <a:spLocks noChangeArrowheads="1"/>
          </p:cNvSpPr>
          <p:nvPr/>
        </p:nvSpPr>
        <p:spPr bwMode="auto">
          <a:xfrm>
            <a:off x="5660610" y="3621770"/>
            <a:ext cx="725715"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in art /</a:t>
            </a:r>
          </a:p>
          <a:p>
            <a:pPr algn="ctr" eaLnBrk="0" hangingPunct="0">
              <a:spcBef>
                <a:spcPct val="20000"/>
              </a:spcBef>
              <a:buClr>
                <a:srgbClr val="009999"/>
              </a:buClr>
            </a:pPr>
            <a:r>
              <a:rPr kumimoji="1" lang="en-US" sz="1100" b="1" dirty="0" smtClean="0">
                <a:solidFill>
                  <a:srgbClr val="000000"/>
                </a:solidFill>
                <a:latin typeface="Arial" pitchFamily="34" charset="0"/>
              </a:rPr>
              <a:t>literature </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1" name="Rectangle 10"/>
          <p:cNvSpPr>
            <a:spLocks noChangeArrowheads="1"/>
          </p:cNvSpPr>
          <p:nvPr/>
        </p:nvSpPr>
        <p:spPr bwMode="auto">
          <a:xfrm>
            <a:off x="6409392" y="3585028"/>
            <a:ext cx="963907" cy="943426"/>
          </a:xfrm>
          <a:prstGeom prst="rect">
            <a:avLst/>
          </a:prstGeom>
          <a:solidFill>
            <a:schemeClr val="accent1"/>
          </a:solidFill>
          <a:ln w="76200">
            <a:noFill/>
            <a:miter lim="800000"/>
            <a:headEnd/>
            <a:tailEnd/>
          </a:ln>
        </p:spPr>
        <p:txBody>
          <a:bodyPr wrap="none" anchor="ctr"/>
          <a:lstStyle/>
          <a:p>
            <a:pPr algn="ctr" eaLnBrk="0" hangingPunct="0">
              <a:lnSpc>
                <a:spcPct val="150000"/>
              </a:lnSpc>
              <a:spcBef>
                <a:spcPct val="20000"/>
              </a:spcBef>
              <a:buClr>
                <a:srgbClr val="009999"/>
              </a:buClr>
            </a:pPr>
            <a:r>
              <a:rPr kumimoji="1" lang="en-US" sz="1050" b="1" dirty="0" smtClean="0">
                <a:solidFill>
                  <a:srgbClr val="000000"/>
                </a:solidFill>
                <a:latin typeface="Arial" pitchFamily="34" charset="0"/>
              </a:rPr>
              <a:t>world view,</a:t>
            </a:r>
          </a:p>
          <a:p>
            <a:pPr algn="ctr" eaLnBrk="0" hangingPunct="0">
              <a:spcBef>
                <a:spcPct val="20000"/>
              </a:spcBef>
              <a:buClr>
                <a:srgbClr val="009999"/>
              </a:buClr>
            </a:pPr>
            <a:r>
              <a:rPr kumimoji="1" lang="en-US" sz="1050" b="1" dirty="0" smtClean="0">
                <a:solidFill>
                  <a:srgbClr val="000000"/>
                </a:solidFill>
                <a:latin typeface="Arial" pitchFamily="34" charset="0"/>
              </a:rPr>
              <a:t>child training,</a:t>
            </a:r>
          </a:p>
          <a:p>
            <a:pPr algn="ctr" eaLnBrk="0" hangingPunct="0">
              <a:spcBef>
                <a:spcPct val="20000"/>
              </a:spcBef>
              <a:buClr>
                <a:srgbClr val="009999"/>
              </a:buClr>
            </a:pPr>
            <a:r>
              <a:rPr kumimoji="1" lang="en-US" sz="1050" b="1" dirty="0" smtClean="0">
                <a:solidFill>
                  <a:srgbClr val="000000"/>
                </a:solidFill>
                <a:latin typeface="Arial" pitchFamily="34" charset="0"/>
              </a:rPr>
              <a:t>national</a:t>
            </a:r>
          </a:p>
          <a:p>
            <a:pPr algn="ctr" eaLnBrk="0" hangingPunct="0">
              <a:spcBef>
                <a:spcPct val="20000"/>
              </a:spcBef>
              <a:buClr>
                <a:srgbClr val="009999"/>
              </a:buClr>
            </a:pPr>
            <a:r>
              <a:rPr kumimoji="1" lang="en-US" sz="1050" b="1" dirty="0" smtClean="0">
                <a:solidFill>
                  <a:srgbClr val="000000"/>
                </a:solidFill>
                <a:latin typeface="Arial" pitchFamily="34" charset="0"/>
              </a:rPr>
              <a:t>character . . .</a:t>
            </a:r>
          </a:p>
          <a:p>
            <a:pPr algn="ctr" eaLnBrk="0" hangingPunct="0">
              <a:spcBef>
                <a:spcPct val="20000"/>
              </a:spcBef>
              <a:buClr>
                <a:srgbClr val="009999"/>
              </a:buClr>
            </a:pPr>
            <a:r>
              <a:rPr kumimoji="1" lang="en-US" sz="1050" b="1" dirty="0" smtClean="0">
                <a:solidFill>
                  <a:srgbClr val="000000"/>
                </a:solidFill>
                <a:latin typeface="Arial" pitchFamily="34" charset="0"/>
              </a:rPr>
              <a:t>. . .</a:t>
            </a:r>
            <a:endParaRPr kumimoji="1" lang="en-US" sz="105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4" name="Rectangle 3"/>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participant /</a:t>
            </a:r>
          </a:p>
          <a:p>
            <a:pPr algn="ctr" eaLnBrk="0" hangingPunct="0">
              <a:spcBef>
                <a:spcPct val="20000"/>
              </a:spcBef>
              <a:buClr>
                <a:srgbClr val="009999"/>
              </a:buClr>
            </a:pPr>
            <a:r>
              <a:rPr kumimoji="1" lang="en-US" sz="2000" b="1" dirty="0" smtClean="0">
                <a:solidFill>
                  <a:srgbClr val="000000"/>
                </a:solidFill>
                <a:latin typeface="Arial" pitchFamily="34" charset="0"/>
              </a:rPr>
              <a:t>observation</a:t>
            </a:r>
            <a:endParaRPr kumimoji="1" lang="en-US" sz="3200" b="1" dirty="0">
              <a:solidFill>
                <a:srgbClr val="000000"/>
              </a:solidFill>
              <a:latin typeface="Arial" pitchFamily="34" charset="0"/>
            </a:endParaRPr>
          </a:p>
        </p:txBody>
      </p:sp>
      <p:sp>
        <p:nvSpPr>
          <p:cNvPr id="6" name="Rectangle 5"/>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body </a:t>
            </a:r>
          </a:p>
          <a:p>
            <a:pPr algn="ctr" eaLnBrk="0" hangingPunct="0">
              <a:spcBef>
                <a:spcPct val="20000"/>
              </a:spcBef>
              <a:buClr>
                <a:srgbClr val="009999"/>
              </a:buClr>
            </a:pPr>
            <a:r>
              <a:rPr kumimoji="1" lang="en-US" sz="1100" b="1" dirty="0" smtClean="0">
                <a:solidFill>
                  <a:srgbClr val="000000"/>
                </a:solidFill>
                <a:latin typeface="Arial" pitchFamily="34" charset="0"/>
              </a:rPr>
              <a:t>size /</a:t>
            </a:r>
          </a:p>
          <a:p>
            <a:pPr algn="ctr" eaLnBrk="0" hangingPunct="0">
              <a:spcBef>
                <a:spcPct val="20000"/>
              </a:spcBef>
              <a:buClr>
                <a:srgbClr val="009999"/>
              </a:buClr>
            </a:pPr>
            <a:r>
              <a:rPr kumimoji="1" lang="en-US" sz="1100" b="1" dirty="0" smtClean="0">
                <a:solidFill>
                  <a:srgbClr val="000000"/>
                </a:solidFill>
                <a:latin typeface="Arial" pitchFamily="34" charset="0"/>
              </a:rPr>
              <a:t>shape,</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7" name="Rectangle 6"/>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smtClean="0">
                <a:solidFill>
                  <a:srgbClr val="000000"/>
                </a:solidFill>
                <a:latin typeface="Arial" pitchFamily="34" charset="0"/>
              </a:rPr>
              <a:t>body </a:t>
            </a:r>
          </a:p>
          <a:p>
            <a:pPr algn="ctr" eaLnBrk="0" hangingPunct="0">
              <a:spcBef>
                <a:spcPct val="20000"/>
              </a:spcBef>
              <a:buClr>
                <a:srgbClr val="009999"/>
              </a:buClr>
            </a:pPr>
            <a:r>
              <a:rPr kumimoji="1" lang="en-US" sz="1000" b="1" dirty="0" smtClean="0">
                <a:solidFill>
                  <a:srgbClr val="000000"/>
                </a:solidFill>
                <a:latin typeface="Arial" pitchFamily="34" charset="0"/>
              </a:rPr>
              <a:t>structure / </a:t>
            </a:r>
          </a:p>
          <a:p>
            <a:pPr algn="ctr" eaLnBrk="0" hangingPunct="0">
              <a:spcBef>
                <a:spcPct val="20000"/>
              </a:spcBef>
              <a:buClr>
                <a:srgbClr val="009999"/>
              </a:buClr>
            </a:pPr>
            <a:r>
              <a:rPr kumimoji="1" lang="en-US" sz="1000" b="1" dirty="0" smtClean="0">
                <a:solidFill>
                  <a:srgbClr val="000000"/>
                </a:solidFill>
                <a:latin typeface="Arial" pitchFamily="34" charset="0"/>
              </a:rPr>
              <a:t>function</a:t>
            </a:r>
          </a:p>
          <a:p>
            <a:pPr algn="ctr" eaLnBrk="0" hangingPunct="0">
              <a:spcBef>
                <a:spcPct val="20000"/>
              </a:spcBef>
              <a:buClr>
                <a:srgbClr val="009999"/>
              </a:buClr>
            </a:pPr>
            <a:r>
              <a:rPr kumimoji="1" lang="en-US" sz="10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8" name="Rectangle 7"/>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evolutionary</a:t>
            </a:r>
          </a:p>
          <a:p>
            <a:pPr algn="ctr" eaLnBrk="0" hangingPunct="0">
              <a:spcBef>
                <a:spcPct val="20000"/>
              </a:spcBef>
              <a:buClr>
                <a:srgbClr val="009999"/>
              </a:buClr>
            </a:pPr>
            <a:r>
              <a:rPr kumimoji="1" lang="en-US" sz="1100" b="1" dirty="0" smtClean="0">
                <a:solidFill>
                  <a:srgbClr val="000000"/>
                </a:solidFill>
                <a:latin typeface="Arial" pitchFamily="34" charset="0"/>
              </a:rPr>
              <a:t>psychology</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9" name="Rectangle 8"/>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industrial-</a:t>
            </a:r>
          </a:p>
          <a:p>
            <a:pPr algn="ctr" eaLnBrk="0" hangingPunct="0">
              <a:spcBef>
                <a:spcPct val="20000"/>
              </a:spcBef>
              <a:buClr>
                <a:srgbClr val="009999"/>
              </a:buClr>
            </a:pPr>
            <a:r>
              <a:rPr kumimoji="1" lang="en-US" sz="1100" b="1" dirty="0" smtClean="0">
                <a:solidFill>
                  <a:srgbClr val="000000"/>
                </a:solidFill>
                <a:latin typeface="Arial" pitchFamily="34" charset="0"/>
              </a:rPr>
              <a:t>age</a:t>
            </a:r>
          </a:p>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0" name="Rectangle 9"/>
          <p:cNvSpPr>
            <a:spLocks noChangeArrowheads="1"/>
          </p:cNvSpPr>
          <p:nvPr/>
        </p:nvSpPr>
        <p:spPr bwMode="auto">
          <a:xfrm>
            <a:off x="5660610" y="3621770"/>
            <a:ext cx="725715"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in art /</a:t>
            </a:r>
          </a:p>
          <a:p>
            <a:pPr algn="ctr" eaLnBrk="0" hangingPunct="0">
              <a:spcBef>
                <a:spcPct val="20000"/>
              </a:spcBef>
              <a:buClr>
                <a:srgbClr val="009999"/>
              </a:buClr>
            </a:pPr>
            <a:r>
              <a:rPr kumimoji="1" lang="en-US" sz="1100" b="1" dirty="0" smtClean="0">
                <a:solidFill>
                  <a:srgbClr val="000000"/>
                </a:solidFill>
                <a:latin typeface="Arial" pitchFamily="34" charset="0"/>
              </a:rPr>
              <a:t>literature </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1" name="Rectangle 10"/>
          <p:cNvSpPr>
            <a:spLocks noChangeArrowheads="1"/>
          </p:cNvSpPr>
          <p:nvPr/>
        </p:nvSpPr>
        <p:spPr bwMode="auto">
          <a:xfrm>
            <a:off x="6409392" y="3585028"/>
            <a:ext cx="963907" cy="943426"/>
          </a:xfrm>
          <a:prstGeom prst="rect">
            <a:avLst/>
          </a:prstGeom>
          <a:solidFill>
            <a:schemeClr val="accent1"/>
          </a:solidFill>
          <a:ln w="76200">
            <a:noFill/>
            <a:miter lim="800000"/>
            <a:headEnd/>
            <a:tailEnd/>
          </a:ln>
        </p:spPr>
        <p:txBody>
          <a:bodyPr wrap="none" anchor="ctr"/>
          <a:lstStyle/>
          <a:p>
            <a:pPr algn="ctr" eaLnBrk="0" hangingPunct="0">
              <a:lnSpc>
                <a:spcPct val="150000"/>
              </a:lnSpc>
              <a:spcBef>
                <a:spcPct val="20000"/>
              </a:spcBef>
              <a:buClr>
                <a:srgbClr val="009999"/>
              </a:buClr>
            </a:pPr>
            <a:r>
              <a:rPr kumimoji="1" lang="en-US" sz="1050" b="1" dirty="0" smtClean="0">
                <a:solidFill>
                  <a:srgbClr val="000000"/>
                </a:solidFill>
                <a:latin typeface="Arial" pitchFamily="34" charset="0"/>
              </a:rPr>
              <a:t>world view,</a:t>
            </a:r>
          </a:p>
          <a:p>
            <a:pPr algn="ctr" eaLnBrk="0" hangingPunct="0">
              <a:spcBef>
                <a:spcPct val="20000"/>
              </a:spcBef>
              <a:buClr>
                <a:srgbClr val="009999"/>
              </a:buClr>
            </a:pPr>
            <a:r>
              <a:rPr kumimoji="1" lang="en-US" sz="1050" b="1" dirty="0" smtClean="0">
                <a:solidFill>
                  <a:srgbClr val="000000"/>
                </a:solidFill>
                <a:latin typeface="Arial" pitchFamily="34" charset="0"/>
              </a:rPr>
              <a:t>child training,</a:t>
            </a:r>
          </a:p>
          <a:p>
            <a:pPr algn="ctr" eaLnBrk="0" hangingPunct="0">
              <a:spcBef>
                <a:spcPct val="20000"/>
              </a:spcBef>
              <a:buClr>
                <a:srgbClr val="009999"/>
              </a:buClr>
            </a:pPr>
            <a:r>
              <a:rPr kumimoji="1" lang="en-US" sz="1050" b="1" dirty="0" smtClean="0">
                <a:solidFill>
                  <a:srgbClr val="000000"/>
                </a:solidFill>
                <a:latin typeface="Arial" pitchFamily="34" charset="0"/>
              </a:rPr>
              <a:t>national</a:t>
            </a:r>
          </a:p>
          <a:p>
            <a:pPr algn="ctr" eaLnBrk="0" hangingPunct="0">
              <a:spcBef>
                <a:spcPct val="20000"/>
              </a:spcBef>
              <a:buClr>
                <a:srgbClr val="009999"/>
              </a:buClr>
            </a:pPr>
            <a:r>
              <a:rPr kumimoji="1" lang="en-US" sz="1050" b="1" dirty="0" smtClean="0">
                <a:solidFill>
                  <a:srgbClr val="000000"/>
                </a:solidFill>
                <a:latin typeface="Arial" pitchFamily="34" charset="0"/>
              </a:rPr>
              <a:t>character . . .</a:t>
            </a:r>
          </a:p>
          <a:p>
            <a:pPr algn="ctr" eaLnBrk="0" hangingPunct="0">
              <a:spcBef>
                <a:spcPct val="20000"/>
              </a:spcBef>
              <a:buClr>
                <a:srgbClr val="009999"/>
              </a:buClr>
            </a:pPr>
            <a:r>
              <a:rPr kumimoji="1" lang="en-US" sz="1050" b="1" dirty="0" smtClean="0">
                <a:solidFill>
                  <a:srgbClr val="000000"/>
                </a:solidFill>
                <a:latin typeface="Arial" pitchFamily="34" charset="0"/>
              </a:rPr>
              <a:t>. . .</a:t>
            </a:r>
            <a:endParaRPr kumimoji="1" lang="en-US" sz="1050" b="1" dirty="0">
              <a:solidFill>
                <a:srgbClr val="000000"/>
              </a:solidFill>
              <a:latin typeface="Arial" pitchFamily="34" charset="0"/>
            </a:endParaRPr>
          </a:p>
        </p:txBody>
      </p:sp>
      <p:sp>
        <p:nvSpPr>
          <p:cNvPr id="12" name="Rectangle 11"/>
          <p:cNvSpPr>
            <a:spLocks noChangeArrowheads="1"/>
          </p:cNvSpPr>
          <p:nvPr/>
        </p:nvSpPr>
        <p:spPr bwMode="auto">
          <a:xfrm>
            <a:off x="7389048" y="3621024"/>
            <a:ext cx="753468"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cognitive</a:t>
            </a:r>
          </a:p>
          <a:p>
            <a:pPr algn="ctr" eaLnBrk="0" hangingPunct="0">
              <a:spcBef>
                <a:spcPct val="20000"/>
              </a:spcBef>
              <a:buClr>
                <a:srgbClr val="009999"/>
              </a:buClr>
            </a:pPr>
            <a:r>
              <a:rPr kumimoji="1" lang="en-US" sz="1100" b="1" dirty="0" err="1" smtClean="0">
                <a:solidFill>
                  <a:srgbClr val="000000"/>
                </a:solidFill>
                <a:latin typeface="Arial" pitchFamily="34" charset="0"/>
              </a:rPr>
              <a:t>anth</a:t>
            </a:r>
            <a:endParaRPr kumimoji="1" lang="en-US" sz="1100" b="1" dirty="0" smtClean="0">
              <a:solidFill>
                <a:srgbClr val="000000"/>
              </a:solidFill>
              <a:latin typeface="Arial" pitchFamily="34" charset="0"/>
            </a:endParaRP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4" name="Rectangle 3"/>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participant /</a:t>
            </a:r>
          </a:p>
          <a:p>
            <a:pPr algn="ctr" eaLnBrk="0" hangingPunct="0">
              <a:spcBef>
                <a:spcPct val="20000"/>
              </a:spcBef>
              <a:buClr>
                <a:srgbClr val="009999"/>
              </a:buClr>
            </a:pPr>
            <a:r>
              <a:rPr kumimoji="1" lang="en-US" sz="2000" b="1" dirty="0" smtClean="0">
                <a:solidFill>
                  <a:srgbClr val="000000"/>
                </a:solidFill>
                <a:latin typeface="Arial" pitchFamily="34" charset="0"/>
              </a:rPr>
              <a:t>observation</a:t>
            </a:r>
            <a:endParaRPr kumimoji="1" lang="en-US" sz="3200" b="1" dirty="0">
              <a:solidFill>
                <a:srgbClr val="000000"/>
              </a:solidFill>
              <a:latin typeface="Arial" pitchFamily="34" charset="0"/>
            </a:endParaRPr>
          </a:p>
        </p:txBody>
      </p:sp>
      <p:sp>
        <p:nvSpPr>
          <p:cNvPr id="6" name="Rectangle 5"/>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body </a:t>
            </a:r>
          </a:p>
          <a:p>
            <a:pPr algn="ctr" eaLnBrk="0" hangingPunct="0">
              <a:spcBef>
                <a:spcPct val="20000"/>
              </a:spcBef>
              <a:buClr>
                <a:srgbClr val="009999"/>
              </a:buClr>
            </a:pPr>
            <a:r>
              <a:rPr kumimoji="1" lang="en-US" sz="1100" b="1" dirty="0" smtClean="0">
                <a:solidFill>
                  <a:srgbClr val="000000"/>
                </a:solidFill>
                <a:latin typeface="Arial" pitchFamily="34" charset="0"/>
              </a:rPr>
              <a:t>size /</a:t>
            </a:r>
          </a:p>
          <a:p>
            <a:pPr algn="ctr" eaLnBrk="0" hangingPunct="0">
              <a:spcBef>
                <a:spcPct val="20000"/>
              </a:spcBef>
              <a:buClr>
                <a:srgbClr val="009999"/>
              </a:buClr>
            </a:pPr>
            <a:r>
              <a:rPr kumimoji="1" lang="en-US" sz="1100" b="1" dirty="0" smtClean="0">
                <a:solidFill>
                  <a:srgbClr val="000000"/>
                </a:solidFill>
                <a:latin typeface="Arial" pitchFamily="34" charset="0"/>
              </a:rPr>
              <a:t>shape,</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7" name="Rectangle 6"/>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smtClean="0">
                <a:solidFill>
                  <a:srgbClr val="000000"/>
                </a:solidFill>
                <a:latin typeface="Arial" pitchFamily="34" charset="0"/>
              </a:rPr>
              <a:t>body </a:t>
            </a:r>
          </a:p>
          <a:p>
            <a:pPr algn="ctr" eaLnBrk="0" hangingPunct="0">
              <a:spcBef>
                <a:spcPct val="20000"/>
              </a:spcBef>
              <a:buClr>
                <a:srgbClr val="009999"/>
              </a:buClr>
            </a:pPr>
            <a:r>
              <a:rPr kumimoji="1" lang="en-US" sz="1000" b="1" dirty="0" smtClean="0">
                <a:solidFill>
                  <a:srgbClr val="000000"/>
                </a:solidFill>
                <a:latin typeface="Arial" pitchFamily="34" charset="0"/>
              </a:rPr>
              <a:t>structure / </a:t>
            </a:r>
          </a:p>
          <a:p>
            <a:pPr algn="ctr" eaLnBrk="0" hangingPunct="0">
              <a:spcBef>
                <a:spcPct val="20000"/>
              </a:spcBef>
              <a:buClr>
                <a:srgbClr val="009999"/>
              </a:buClr>
            </a:pPr>
            <a:r>
              <a:rPr kumimoji="1" lang="en-US" sz="1000" b="1" dirty="0" smtClean="0">
                <a:solidFill>
                  <a:srgbClr val="000000"/>
                </a:solidFill>
                <a:latin typeface="Arial" pitchFamily="34" charset="0"/>
              </a:rPr>
              <a:t>function</a:t>
            </a:r>
          </a:p>
          <a:p>
            <a:pPr algn="ctr" eaLnBrk="0" hangingPunct="0">
              <a:spcBef>
                <a:spcPct val="20000"/>
              </a:spcBef>
              <a:buClr>
                <a:srgbClr val="009999"/>
              </a:buClr>
            </a:pPr>
            <a:r>
              <a:rPr kumimoji="1" lang="en-US" sz="10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8" name="Rectangle 7"/>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evolutionary</a:t>
            </a:r>
          </a:p>
          <a:p>
            <a:pPr algn="ctr" eaLnBrk="0" hangingPunct="0">
              <a:spcBef>
                <a:spcPct val="20000"/>
              </a:spcBef>
              <a:buClr>
                <a:srgbClr val="009999"/>
              </a:buClr>
            </a:pPr>
            <a:r>
              <a:rPr kumimoji="1" lang="en-US" sz="1100" b="1" dirty="0" smtClean="0">
                <a:solidFill>
                  <a:srgbClr val="000000"/>
                </a:solidFill>
                <a:latin typeface="Arial" pitchFamily="34" charset="0"/>
              </a:rPr>
              <a:t>psychology</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9" name="Rectangle 8"/>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industrial-</a:t>
            </a:r>
          </a:p>
          <a:p>
            <a:pPr algn="ctr" eaLnBrk="0" hangingPunct="0">
              <a:spcBef>
                <a:spcPct val="20000"/>
              </a:spcBef>
              <a:buClr>
                <a:srgbClr val="009999"/>
              </a:buClr>
            </a:pPr>
            <a:r>
              <a:rPr kumimoji="1" lang="en-US" sz="1100" b="1" dirty="0" smtClean="0">
                <a:solidFill>
                  <a:srgbClr val="000000"/>
                </a:solidFill>
                <a:latin typeface="Arial" pitchFamily="34" charset="0"/>
              </a:rPr>
              <a:t>age</a:t>
            </a:r>
          </a:p>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0" name="Rectangle 9"/>
          <p:cNvSpPr>
            <a:spLocks noChangeArrowheads="1"/>
          </p:cNvSpPr>
          <p:nvPr/>
        </p:nvSpPr>
        <p:spPr bwMode="auto">
          <a:xfrm>
            <a:off x="5660610" y="3621770"/>
            <a:ext cx="725715"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in art /</a:t>
            </a:r>
          </a:p>
          <a:p>
            <a:pPr algn="ctr" eaLnBrk="0" hangingPunct="0">
              <a:spcBef>
                <a:spcPct val="20000"/>
              </a:spcBef>
              <a:buClr>
                <a:srgbClr val="009999"/>
              </a:buClr>
            </a:pPr>
            <a:r>
              <a:rPr kumimoji="1" lang="en-US" sz="1100" b="1" dirty="0" smtClean="0">
                <a:solidFill>
                  <a:srgbClr val="000000"/>
                </a:solidFill>
                <a:latin typeface="Arial" pitchFamily="34" charset="0"/>
              </a:rPr>
              <a:t>literature </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1" name="Rectangle 10"/>
          <p:cNvSpPr>
            <a:spLocks noChangeArrowheads="1"/>
          </p:cNvSpPr>
          <p:nvPr/>
        </p:nvSpPr>
        <p:spPr bwMode="auto">
          <a:xfrm>
            <a:off x="6409392" y="3585028"/>
            <a:ext cx="963907" cy="943426"/>
          </a:xfrm>
          <a:prstGeom prst="rect">
            <a:avLst/>
          </a:prstGeom>
          <a:solidFill>
            <a:schemeClr val="accent1"/>
          </a:solidFill>
          <a:ln w="76200">
            <a:noFill/>
            <a:miter lim="800000"/>
            <a:headEnd/>
            <a:tailEnd/>
          </a:ln>
        </p:spPr>
        <p:txBody>
          <a:bodyPr wrap="none" anchor="ctr"/>
          <a:lstStyle/>
          <a:p>
            <a:pPr algn="ctr" eaLnBrk="0" hangingPunct="0">
              <a:lnSpc>
                <a:spcPct val="150000"/>
              </a:lnSpc>
              <a:spcBef>
                <a:spcPct val="20000"/>
              </a:spcBef>
              <a:buClr>
                <a:srgbClr val="009999"/>
              </a:buClr>
            </a:pPr>
            <a:r>
              <a:rPr kumimoji="1" lang="en-US" sz="1050" b="1" dirty="0" smtClean="0">
                <a:solidFill>
                  <a:srgbClr val="000000"/>
                </a:solidFill>
                <a:latin typeface="Arial" pitchFamily="34" charset="0"/>
              </a:rPr>
              <a:t>world view,</a:t>
            </a:r>
          </a:p>
          <a:p>
            <a:pPr algn="ctr" eaLnBrk="0" hangingPunct="0">
              <a:spcBef>
                <a:spcPct val="20000"/>
              </a:spcBef>
              <a:buClr>
                <a:srgbClr val="009999"/>
              </a:buClr>
            </a:pPr>
            <a:r>
              <a:rPr kumimoji="1" lang="en-US" sz="1050" b="1" dirty="0" smtClean="0">
                <a:solidFill>
                  <a:srgbClr val="000000"/>
                </a:solidFill>
                <a:latin typeface="Arial" pitchFamily="34" charset="0"/>
              </a:rPr>
              <a:t>child training,</a:t>
            </a:r>
          </a:p>
          <a:p>
            <a:pPr algn="ctr" eaLnBrk="0" hangingPunct="0">
              <a:spcBef>
                <a:spcPct val="20000"/>
              </a:spcBef>
              <a:buClr>
                <a:srgbClr val="009999"/>
              </a:buClr>
            </a:pPr>
            <a:r>
              <a:rPr kumimoji="1" lang="en-US" sz="1050" b="1" dirty="0" smtClean="0">
                <a:solidFill>
                  <a:srgbClr val="000000"/>
                </a:solidFill>
                <a:latin typeface="Arial" pitchFamily="34" charset="0"/>
              </a:rPr>
              <a:t>national</a:t>
            </a:r>
          </a:p>
          <a:p>
            <a:pPr algn="ctr" eaLnBrk="0" hangingPunct="0">
              <a:spcBef>
                <a:spcPct val="20000"/>
              </a:spcBef>
              <a:buClr>
                <a:srgbClr val="009999"/>
              </a:buClr>
            </a:pPr>
            <a:r>
              <a:rPr kumimoji="1" lang="en-US" sz="1050" b="1" dirty="0" smtClean="0">
                <a:solidFill>
                  <a:srgbClr val="000000"/>
                </a:solidFill>
                <a:latin typeface="Arial" pitchFamily="34" charset="0"/>
              </a:rPr>
              <a:t>character . . .</a:t>
            </a:r>
          </a:p>
          <a:p>
            <a:pPr algn="ctr" eaLnBrk="0" hangingPunct="0">
              <a:spcBef>
                <a:spcPct val="20000"/>
              </a:spcBef>
              <a:buClr>
                <a:srgbClr val="009999"/>
              </a:buClr>
            </a:pPr>
            <a:r>
              <a:rPr kumimoji="1" lang="en-US" sz="1050" b="1" dirty="0" smtClean="0">
                <a:solidFill>
                  <a:srgbClr val="000000"/>
                </a:solidFill>
                <a:latin typeface="Arial" pitchFamily="34" charset="0"/>
              </a:rPr>
              <a:t>. . .</a:t>
            </a:r>
            <a:endParaRPr kumimoji="1" lang="en-US" sz="1050" b="1" dirty="0">
              <a:solidFill>
                <a:srgbClr val="000000"/>
              </a:solidFill>
              <a:latin typeface="Arial" pitchFamily="34" charset="0"/>
            </a:endParaRPr>
          </a:p>
        </p:txBody>
      </p:sp>
      <p:sp>
        <p:nvSpPr>
          <p:cNvPr id="12" name="Rectangle 11"/>
          <p:cNvSpPr>
            <a:spLocks noChangeArrowheads="1"/>
          </p:cNvSpPr>
          <p:nvPr/>
        </p:nvSpPr>
        <p:spPr bwMode="auto">
          <a:xfrm>
            <a:off x="7389048" y="3621024"/>
            <a:ext cx="753468"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cognitive</a:t>
            </a:r>
          </a:p>
          <a:p>
            <a:pPr algn="ctr" eaLnBrk="0" hangingPunct="0">
              <a:spcBef>
                <a:spcPct val="20000"/>
              </a:spcBef>
              <a:buClr>
                <a:srgbClr val="009999"/>
              </a:buClr>
            </a:pPr>
            <a:r>
              <a:rPr kumimoji="1" lang="en-US" sz="1100" b="1" dirty="0" err="1" smtClean="0">
                <a:solidFill>
                  <a:srgbClr val="000000"/>
                </a:solidFill>
                <a:latin typeface="Arial" pitchFamily="34" charset="0"/>
              </a:rPr>
              <a:t>anth</a:t>
            </a:r>
            <a:endParaRPr kumimoji="1" lang="en-US" sz="1100" b="1" dirty="0" smtClean="0">
              <a:solidFill>
                <a:srgbClr val="000000"/>
              </a:solidFill>
              <a:latin typeface="Arial" pitchFamily="34" charset="0"/>
            </a:endParaRP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13" name="Rectangle 12"/>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rPr>
              <a:t>      Bio-physical  </a:t>
            </a:r>
            <a:r>
              <a:rPr kumimoji="1" lang="en-US" b="1" dirty="0" smtClean="0">
                <a:solidFill>
                  <a:srgbClr val="000000"/>
                </a:solidFill>
              </a:rPr>
              <a:t>  </a:t>
            </a:r>
            <a:r>
              <a:rPr kumimoji="1" lang="en-US" sz="2800" b="1" dirty="0" smtClean="0">
                <a:solidFill>
                  <a:srgbClr val="000000"/>
                </a:solidFill>
              </a:rPr>
              <a:t>|</a:t>
            </a:r>
          </a:p>
        </p:txBody>
      </p:sp>
    </p:spTree>
  </p:cSld>
  <p:clrMapOvr>
    <a:masterClrMapping/>
  </p:clrMapOvr>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4" name="Rectangle 3"/>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participant /</a:t>
            </a:r>
          </a:p>
          <a:p>
            <a:pPr algn="ctr" eaLnBrk="0" hangingPunct="0">
              <a:spcBef>
                <a:spcPct val="20000"/>
              </a:spcBef>
              <a:buClr>
                <a:srgbClr val="009999"/>
              </a:buClr>
            </a:pPr>
            <a:r>
              <a:rPr kumimoji="1" lang="en-US" sz="2000" b="1" dirty="0" smtClean="0">
                <a:solidFill>
                  <a:srgbClr val="000000"/>
                </a:solidFill>
                <a:latin typeface="Arial" pitchFamily="34" charset="0"/>
              </a:rPr>
              <a:t>observation</a:t>
            </a:r>
            <a:endParaRPr kumimoji="1" lang="en-US" sz="3200" b="1" dirty="0">
              <a:solidFill>
                <a:srgbClr val="000000"/>
              </a:solidFill>
              <a:latin typeface="Arial" pitchFamily="34" charset="0"/>
            </a:endParaRPr>
          </a:p>
        </p:txBody>
      </p:sp>
      <p:sp>
        <p:nvSpPr>
          <p:cNvPr id="6" name="Rectangle 5"/>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body </a:t>
            </a:r>
          </a:p>
          <a:p>
            <a:pPr algn="ctr" eaLnBrk="0" hangingPunct="0">
              <a:spcBef>
                <a:spcPct val="20000"/>
              </a:spcBef>
              <a:buClr>
                <a:srgbClr val="009999"/>
              </a:buClr>
            </a:pPr>
            <a:r>
              <a:rPr kumimoji="1" lang="en-US" sz="1100" b="1" dirty="0" smtClean="0">
                <a:solidFill>
                  <a:srgbClr val="000000"/>
                </a:solidFill>
                <a:latin typeface="Arial" pitchFamily="34" charset="0"/>
              </a:rPr>
              <a:t>size /</a:t>
            </a:r>
          </a:p>
          <a:p>
            <a:pPr algn="ctr" eaLnBrk="0" hangingPunct="0">
              <a:spcBef>
                <a:spcPct val="20000"/>
              </a:spcBef>
              <a:buClr>
                <a:srgbClr val="009999"/>
              </a:buClr>
            </a:pPr>
            <a:r>
              <a:rPr kumimoji="1" lang="en-US" sz="1100" b="1" dirty="0" smtClean="0">
                <a:solidFill>
                  <a:srgbClr val="000000"/>
                </a:solidFill>
                <a:latin typeface="Arial" pitchFamily="34" charset="0"/>
              </a:rPr>
              <a:t>shape,</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7" name="Rectangle 6"/>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smtClean="0">
                <a:solidFill>
                  <a:srgbClr val="000000"/>
                </a:solidFill>
                <a:latin typeface="Arial" pitchFamily="34" charset="0"/>
              </a:rPr>
              <a:t>body </a:t>
            </a:r>
          </a:p>
          <a:p>
            <a:pPr algn="ctr" eaLnBrk="0" hangingPunct="0">
              <a:spcBef>
                <a:spcPct val="20000"/>
              </a:spcBef>
              <a:buClr>
                <a:srgbClr val="009999"/>
              </a:buClr>
            </a:pPr>
            <a:r>
              <a:rPr kumimoji="1" lang="en-US" sz="1000" b="1" dirty="0" smtClean="0">
                <a:solidFill>
                  <a:srgbClr val="000000"/>
                </a:solidFill>
                <a:latin typeface="Arial" pitchFamily="34" charset="0"/>
              </a:rPr>
              <a:t>structure / </a:t>
            </a:r>
          </a:p>
          <a:p>
            <a:pPr algn="ctr" eaLnBrk="0" hangingPunct="0">
              <a:spcBef>
                <a:spcPct val="20000"/>
              </a:spcBef>
              <a:buClr>
                <a:srgbClr val="009999"/>
              </a:buClr>
            </a:pPr>
            <a:r>
              <a:rPr kumimoji="1" lang="en-US" sz="1000" b="1" dirty="0" smtClean="0">
                <a:solidFill>
                  <a:srgbClr val="000000"/>
                </a:solidFill>
                <a:latin typeface="Arial" pitchFamily="34" charset="0"/>
              </a:rPr>
              <a:t>function</a:t>
            </a:r>
          </a:p>
          <a:p>
            <a:pPr algn="ctr" eaLnBrk="0" hangingPunct="0">
              <a:spcBef>
                <a:spcPct val="20000"/>
              </a:spcBef>
              <a:buClr>
                <a:srgbClr val="009999"/>
              </a:buClr>
            </a:pPr>
            <a:r>
              <a:rPr kumimoji="1" lang="en-US" sz="10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8" name="Rectangle 7"/>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evolutionary</a:t>
            </a:r>
          </a:p>
          <a:p>
            <a:pPr algn="ctr" eaLnBrk="0" hangingPunct="0">
              <a:spcBef>
                <a:spcPct val="20000"/>
              </a:spcBef>
              <a:buClr>
                <a:srgbClr val="009999"/>
              </a:buClr>
            </a:pPr>
            <a:r>
              <a:rPr kumimoji="1" lang="en-US" sz="1100" b="1" dirty="0" smtClean="0">
                <a:solidFill>
                  <a:srgbClr val="000000"/>
                </a:solidFill>
                <a:latin typeface="Arial" pitchFamily="34" charset="0"/>
              </a:rPr>
              <a:t>psychology</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9" name="Rectangle 8"/>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industrial-</a:t>
            </a:r>
          </a:p>
          <a:p>
            <a:pPr algn="ctr" eaLnBrk="0" hangingPunct="0">
              <a:spcBef>
                <a:spcPct val="20000"/>
              </a:spcBef>
              <a:buClr>
                <a:srgbClr val="009999"/>
              </a:buClr>
            </a:pPr>
            <a:r>
              <a:rPr kumimoji="1" lang="en-US" sz="1100" b="1" dirty="0" smtClean="0">
                <a:solidFill>
                  <a:srgbClr val="000000"/>
                </a:solidFill>
                <a:latin typeface="Arial" pitchFamily="34" charset="0"/>
              </a:rPr>
              <a:t>age</a:t>
            </a:r>
          </a:p>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0" name="Rectangle 9"/>
          <p:cNvSpPr>
            <a:spLocks noChangeArrowheads="1"/>
          </p:cNvSpPr>
          <p:nvPr/>
        </p:nvSpPr>
        <p:spPr bwMode="auto">
          <a:xfrm>
            <a:off x="5660610" y="3621770"/>
            <a:ext cx="725715"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in art /</a:t>
            </a:r>
          </a:p>
          <a:p>
            <a:pPr algn="ctr" eaLnBrk="0" hangingPunct="0">
              <a:spcBef>
                <a:spcPct val="20000"/>
              </a:spcBef>
              <a:buClr>
                <a:srgbClr val="009999"/>
              </a:buClr>
            </a:pPr>
            <a:r>
              <a:rPr kumimoji="1" lang="en-US" sz="1100" b="1" dirty="0" smtClean="0">
                <a:solidFill>
                  <a:srgbClr val="000000"/>
                </a:solidFill>
                <a:latin typeface="Arial" pitchFamily="34" charset="0"/>
              </a:rPr>
              <a:t>literature </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1" name="Rectangle 10"/>
          <p:cNvSpPr>
            <a:spLocks noChangeArrowheads="1"/>
          </p:cNvSpPr>
          <p:nvPr/>
        </p:nvSpPr>
        <p:spPr bwMode="auto">
          <a:xfrm>
            <a:off x="6409392" y="3585028"/>
            <a:ext cx="963907" cy="943426"/>
          </a:xfrm>
          <a:prstGeom prst="rect">
            <a:avLst/>
          </a:prstGeom>
          <a:solidFill>
            <a:schemeClr val="accent1"/>
          </a:solidFill>
          <a:ln w="76200">
            <a:noFill/>
            <a:miter lim="800000"/>
            <a:headEnd/>
            <a:tailEnd/>
          </a:ln>
        </p:spPr>
        <p:txBody>
          <a:bodyPr wrap="none" anchor="ctr"/>
          <a:lstStyle/>
          <a:p>
            <a:pPr algn="ctr" eaLnBrk="0" hangingPunct="0">
              <a:lnSpc>
                <a:spcPct val="150000"/>
              </a:lnSpc>
              <a:spcBef>
                <a:spcPct val="20000"/>
              </a:spcBef>
              <a:buClr>
                <a:srgbClr val="009999"/>
              </a:buClr>
            </a:pPr>
            <a:r>
              <a:rPr kumimoji="1" lang="en-US" sz="1050" b="1" dirty="0" smtClean="0">
                <a:solidFill>
                  <a:srgbClr val="000000"/>
                </a:solidFill>
                <a:latin typeface="Arial" pitchFamily="34" charset="0"/>
              </a:rPr>
              <a:t>world view,</a:t>
            </a:r>
          </a:p>
          <a:p>
            <a:pPr algn="ctr" eaLnBrk="0" hangingPunct="0">
              <a:spcBef>
                <a:spcPct val="20000"/>
              </a:spcBef>
              <a:buClr>
                <a:srgbClr val="009999"/>
              </a:buClr>
            </a:pPr>
            <a:r>
              <a:rPr kumimoji="1" lang="en-US" sz="1050" b="1" dirty="0" smtClean="0">
                <a:solidFill>
                  <a:srgbClr val="000000"/>
                </a:solidFill>
                <a:latin typeface="Arial" pitchFamily="34" charset="0"/>
              </a:rPr>
              <a:t>child training,</a:t>
            </a:r>
          </a:p>
          <a:p>
            <a:pPr algn="ctr" eaLnBrk="0" hangingPunct="0">
              <a:spcBef>
                <a:spcPct val="20000"/>
              </a:spcBef>
              <a:buClr>
                <a:srgbClr val="009999"/>
              </a:buClr>
            </a:pPr>
            <a:r>
              <a:rPr kumimoji="1" lang="en-US" sz="1050" b="1" dirty="0" smtClean="0">
                <a:solidFill>
                  <a:srgbClr val="000000"/>
                </a:solidFill>
                <a:latin typeface="Arial" pitchFamily="34" charset="0"/>
              </a:rPr>
              <a:t>national</a:t>
            </a:r>
          </a:p>
          <a:p>
            <a:pPr algn="ctr" eaLnBrk="0" hangingPunct="0">
              <a:spcBef>
                <a:spcPct val="20000"/>
              </a:spcBef>
              <a:buClr>
                <a:srgbClr val="009999"/>
              </a:buClr>
            </a:pPr>
            <a:r>
              <a:rPr kumimoji="1" lang="en-US" sz="1050" b="1" dirty="0" smtClean="0">
                <a:solidFill>
                  <a:srgbClr val="000000"/>
                </a:solidFill>
                <a:latin typeface="Arial" pitchFamily="34" charset="0"/>
              </a:rPr>
              <a:t>character . . .</a:t>
            </a:r>
          </a:p>
          <a:p>
            <a:pPr algn="ctr" eaLnBrk="0" hangingPunct="0">
              <a:spcBef>
                <a:spcPct val="20000"/>
              </a:spcBef>
              <a:buClr>
                <a:srgbClr val="009999"/>
              </a:buClr>
            </a:pPr>
            <a:r>
              <a:rPr kumimoji="1" lang="en-US" sz="1050" b="1" dirty="0" smtClean="0">
                <a:solidFill>
                  <a:srgbClr val="000000"/>
                </a:solidFill>
                <a:latin typeface="Arial" pitchFamily="34" charset="0"/>
              </a:rPr>
              <a:t>. . .</a:t>
            </a:r>
            <a:endParaRPr kumimoji="1" lang="en-US" sz="1050" b="1" dirty="0">
              <a:solidFill>
                <a:srgbClr val="000000"/>
              </a:solidFill>
              <a:latin typeface="Arial" pitchFamily="34" charset="0"/>
            </a:endParaRPr>
          </a:p>
        </p:txBody>
      </p:sp>
      <p:sp>
        <p:nvSpPr>
          <p:cNvPr id="12" name="Rectangle 11"/>
          <p:cNvSpPr>
            <a:spLocks noChangeArrowheads="1"/>
          </p:cNvSpPr>
          <p:nvPr/>
        </p:nvSpPr>
        <p:spPr bwMode="auto">
          <a:xfrm>
            <a:off x="7389048" y="3621024"/>
            <a:ext cx="753468"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cognitive</a:t>
            </a:r>
          </a:p>
          <a:p>
            <a:pPr algn="ctr" eaLnBrk="0" hangingPunct="0">
              <a:spcBef>
                <a:spcPct val="20000"/>
              </a:spcBef>
              <a:buClr>
                <a:srgbClr val="009999"/>
              </a:buClr>
            </a:pPr>
            <a:r>
              <a:rPr kumimoji="1" lang="en-US" sz="1100" b="1" dirty="0" err="1" smtClean="0">
                <a:solidFill>
                  <a:srgbClr val="000000"/>
                </a:solidFill>
                <a:latin typeface="Arial" pitchFamily="34" charset="0"/>
              </a:rPr>
              <a:t>anth</a:t>
            </a:r>
            <a:endParaRPr kumimoji="1" lang="en-US" sz="1100" b="1" dirty="0" smtClean="0">
              <a:solidFill>
                <a:srgbClr val="000000"/>
              </a:solidFill>
              <a:latin typeface="Arial" pitchFamily="34" charset="0"/>
            </a:endParaRP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14" name="Rectangle 13"/>
          <p:cNvSpPr>
            <a:spLocks noChangeArrowheads="1"/>
          </p:cNvSpPr>
          <p:nvPr/>
        </p:nvSpPr>
        <p:spPr bwMode="auto">
          <a:xfrm>
            <a:off x="4771613" y="2648856"/>
            <a:ext cx="3370943"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latin typeface="Arial" pitchFamily="34" charset="0"/>
              </a:rPr>
              <a:t>Cultural</a:t>
            </a:r>
            <a:endParaRPr kumimoji="1" lang="en-US" sz="2800" b="1" dirty="0">
              <a:solidFill>
                <a:srgbClr val="000000"/>
              </a:solidFill>
              <a:latin typeface="Arial" pitchFamily="34" charset="0"/>
            </a:endParaRPr>
          </a:p>
        </p:txBody>
      </p:sp>
      <p:sp>
        <p:nvSpPr>
          <p:cNvPr id="15" name="Rectangle 14"/>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rPr>
              <a:t>      Bio-physical  </a:t>
            </a:r>
            <a:r>
              <a:rPr kumimoji="1" lang="en-US" b="1" dirty="0" smtClean="0">
                <a:solidFill>
                  <a:srgbClr val="000000"/>
                </a:solidFill>
              </a:rPr>
              <a:t>  </a:t>
            </a:r>
            <a:r>
              <a:rPr kumimoji="1" lang="en-US" sz="2800" b="1" dirty="0" smtClean="0">
                <a:solidFill>
                  <a:srgbClr val="000000"/>
                </a:solidFill>
              </a:rPr>
              <a:t>|</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4"/>
            <a:ext cx="9144000" cy="6857999"/>
          </a:xfrm>
          <a:prstGeom prst="rect">
            <a:avLst/>
          </a:prstGeom>
          <a:noFill/>
          <a:ln w="9525">
            <a:noFill/>
            <a:miter lim="800000"/>
            <a:headEnd/>
            <a:tailEnd/>
          </a:ln>
        </p:spPr>
        <p:txBody>
          <a:bodyPr wrap="square" anchor="ctr">
            <a:noAutofit/>
          </a:bodyPr>
          <a:lstStyle/>
          <a:p>
            <a:pPr marL="2400300" indent="-2400300" algn="ctr" eaLnBrk="0" hangingPunct="0"/>
            <a:endParaRPr kumimoji="1" lang="en-US" sz="7200" b="1" i="1" dirty="0">
              <a:solidFill>
                <a:srgbClr val="FFFFFF"/>
              </a:solidFill>
            </a:endParaRPr>
          </a:p>
          <a:p>
            <a:pPr marL="2400300" indent="-2400300" algn="ctr" eaLnBrk="0" hangingPunct="0"/>
            <a:endParaRPr kumimoji="1" lang="en-US" sz="3600" b="1" i="1" dirty="0" smtClean="0">
              <a:solidFill>
                <a:srgbClr val="FFFFFF"/>
              </a:solidFill>
            </a:endParaRPr>
          </a:p>
        </p:txBody>
      </p:sp>
      <p:sp>
        <p:nvSpPr>
          <p:cNvPr id="14" name="Rectangle 13"/>
          <p:cNvSpPr/>
          <p:nvPr/>
        </p:nvSpPr>
        <p:spPr>
          <a:xfrm>
            <a:off x="3447373" y="881742"/>
            <a:ext cx="2351927" cy="369332"/>
          </a:xfrm>
          <a:prstGeom prst="rect">
            <a:avLst/>
          </a:prstGeom>
        </p:spPr>
        <p:txBody>
          <a:bodyPr wrap="none">
            <a:spAutoFit/>
          </a:bodyPr>
          <a:lstStyle/>
          <a:p>
            <a:pPr marL="2400300" indent="-2400300" algn="ctr" eaLnBrk="0" hangingPunct="0"/>
            <a:r>
              <a:rPr kumimoji="1" lang="en-US" b="1" dirty="0" smtClean="0">
                <a:solidFill>
                  <a:srgbClr val="003300"/>
                </a:solidFill>
              </a:rPr>
              <a:t>And, once again . . .</a:t>
            </a:r>
            <a:endParaRPr kumimoji="1" lang="en-US" b="1" dirty="0">
              <a:solidFill>
                <a:srgbClr val="003300"/>
              </a:solidFill>
            </a:endParaRPr>
          </a:p>
        </p:txBody>
      </p:sp>
      <p:sp>
        <p:nvSpPr>
          <p:cNvPr id="10" name="Text Box 6"/>
          <p:cNvSpPr txBox="1">
            <a:spLocks noChangeArrowheads="1"/>
          </p:cNvSpPr>
          <p:nvPr/>
        </p:nvSpPr>
        <p:spPr bwMode="auto">
          <a:xfrm>
            <a:off x="2240641" y="6477073"/>
            <a:ext cx="4640566" cy="276999"/>
          </a:xfrm>
          <a:prstGeom prst="rect">
            <a:avLst/>
          </a:prstGeom>
          <a:noFill/>
          <a:ln w="9525">
            <a:noFill/>
            <a:miter lim="800000"/>
            <a:headEnd/>
            <a:tailEnd/>
          </a:ln>
        </p:spPr>
        <p:txBody>
          <a:bodyPr wrap="none">
            <a:spAutoFit/>
          </a:bodyPr>
          <a:lstStyle/>
          <a:p>
            <a:pPr algn="ctr"/>
            <a:r>
              <a:rPr kumimoji="1" lang="en-US" sz="1200" dirty="0" smtClean="0">
                <a:solidFill>
                  <a:srgbClr val="FFFFFF"/>
                </a:solidFill>
                <a:hlinkClick r:id="rId3"/>
              </a:rPr>
              <a:t>http://www.d.umn.edu/cla/faculty/troufs/anth4616/cpweb.html#title</a:t>
            </a:r>
            <a:endParaRPr kumimoji="1" lang="en-US" sz="1200"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5" y="736602"/>
            <a:ext cx="8229600" cy="545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4" name="Rectangle 3"/>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participant /</a:t>
            </a:r>
          </a:p>
          <a:p>
            <a:pPr algn="ctr" eaLnBrk="0" hangingPunct="0">
              <a:spcBef>
                <a:spcPct val="20000"/>
              </a:spcBef>
              <a:buClr>
                <a:srgbClr val="009999"/>
              </a:buClr>
            </a:pPr>
            <a:r>
              <a:rPr kumimoji="1" lang="en-US" sz="2000" b="1" dirty="0" smtClean="0">
                <a:solidFill>
                  <a:srgbClr val="000000"/>
                </a:solidFill>
                <a:latin typeface="Arial" pitchFamily="34" charset="0"/>
              </a:rPr>
              <a:t>observation</a:t>
            </a:r>
            <a:endParaRPr kumimoji="1" lang="en-US" sz="3200" b="1" dirty="0">
              <a:solidFill>
                <a:srgbClr val="000000"/>
              </a:solidFill>
              <a:latin typeface="Arial" pitchFamily="34" charset="0"/>
            </a:endParaRPr>
          </a:p>
        </p:txBody>
      </p:sp>
      <p:sp>
        <p:nvSpPr>
          <p:cNvPr id="6" name="Rectangle 5"/>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body </a:t>
            </a:r>
          </a:p>
          <a:p>
            <a:pPr algn="ctr" eaLnBrk="0" hangingPunct="0">
              <a:spcBef>
                <a:spcPct val="20000"/>
              </a:spcBef>
              <a:buClr>
                <a:srgbClr val="009999"/>
              </a:buClr>
            </a:pPr>
            <a:r>
              <a:rPr kumimoji="1" lang="en-US" sz="1100" b="1" dirty="0" smtClean="0">
                <a:solidFill>
                  <a:srgbClr val="000000"/>
                </a:solidFill>
                <a:latin typeface="Arial" pitchFamily="34" charset="0"/>
              </a:rPr>
              <a:t>size /</a:t>
            </a:r>
          </a:p>
          <a:p>
            <a:pPr algn="ctr" eaLnBrk="0" hangingPunct="0">
              <a:spcBef>
                <a:spcPct val="20000"/>
              </a:spcBef>
              <a:buClr>
                <a:srgbClr val="009999"/>
              </a:buClr>
            </a:pPr>
            <a:r>
              <a:rPr kumimoji="1" lang="en-US" sz="1100" b="1" dirty="0" smtClean="0">
                <a:solidFill>
                  <a:srgbClr val="000000"/>
                </a:solidFill>
                <a:latin typeface="Arial" pitchFamily="34" charset="0"/>
              </a:rPr>
              <a:t>shape,</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7" name="Rectangle 6"/>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smtClean="0">
                <a:solidFill>
                  <a:srgbClr val="000000"/>
                </a:solidFill>
                <a:latin typeface="Arial" pitchFamily="34" charset="0"/>
              </a:rPr>
              <a:t>body </a:t>
            </a:r>
          </a:p>
          <a:p>
            <a:pPr algn="ctr" eaLnBrk="0" hangingPunct="0">
              <a:spcBef>
                <a:spcPct val="20000"/>
              </a:spcBef>
              <a:buClr>
                <a:srgbClr val="009999"/>
              </a:buClr>
            </a:pPr>
            <a:r>
              <a:rPr kumimoji="1" lang="en-US" sz="1000" b="1" dirty="0" smtClean="0">
                <a:solidFill>
                  <a:srgbClr val="000000"/>
                </a:solidFill>
                <a:latin typeface="Arial" pitchFamily="34" charset="0"/>
              </a:rPr>
              <a:t>structure / </a:t>
            </a:r>
          </a:p>
          <a:p>
            <a:pPr algn="ctr" eaLnBrk="0" hangingPunct="0">
              <a:spcBef>
                <a:spcPct val="20000"/>
              </a:spcBef>
              <a:buClr>
                <a:srgbClr val="009999"/>
              </a:buClr>
            </a:pPr>
            <a:r>
              <a:rPr kumimoji="1" lang="en-US" sz="1000" b="1" dirty="0" smtClean="0">
                <a:solidFill>
                  <a:srgbClr val="000000"/>
                </a:solidFill>
                <a:latin typeface="Arial" pitchFamily="34" charset="0"/>
              </a:rPr>
              <a:t>function</a:t>
            </a:r>
          </a:p>
          <a:p>
            <a:pPr algn="ctr" eaLnBrk="0" hangingPunct="0">
              <a:spcBef>
                <a:spcPct val="20000"/>
              </a:spcBef>
              <a:buClr>
                <a:srgbClr val="009999"/>
              </a:buClr>
            </a:pPr>
            <a:r>
              <a:rPr kumimoji="1" lang="en-US" sz="10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8" name="Rectangle 7"/>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evolutionary</a:t>
            </a:r>
          </a:p>
          <a:p>
            <a:pPr algn="ctr" eaLnBrk="0" hangingPunct="0">
              <a:spcBef>
                <a:spcPct val="20000"/>
              </a:spcBef>
              <a:buClr>
                <a:srgbClr val="009999"/>
              </a:buClr>
            </a:pPr>
            <a:r>
              <a:rPr kumimoji="1" lang="en-US" sz="1100" b="1" dirty="0" smtClean="0">
                <a:solidFill>
                  <a:srgbClr val="000000"/>
                </a:solidFill>
                <a:latin typeface="Arial" pitchFamily="34" charset="0"/>
              </a:rPr>
              <a:t>psychology</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9" name="Rectangle 8"/>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industrial-</a:t>
            </a:r>
          </a:p>
          <a:p>
            <a:pPr algn="ctr" eaLnBrk="0" hangingPunct="0">
              <a:spcBef>
                <a:spcPct val="20000"/>
              </a:spcBef>
              <a:buClr>
                <a:srgbClr val="009999"/>
              </a:buClr>
            </a:pPr>
            <a:r>
              <a:rPr kumimoji="1" lang="en-US" sz="1100" b="1" dirty="0" smtClean="0">
                <a:solidFill>
                  <a:srgbClr val="000000"/>
                </a:solidFill>
                <a:latin typeface="Arial" pitchFamily="34" charset="0"/>
              </a:rPr>
              <a:t>age</a:t>
            </a:r>
          </a:p>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0" name="Rectangle 9"/>
          <p:cNvSpPr>
            <a:spLocks noChangeArrowheads="1"/>
          </p:cNvSpPr>
          <p:nvPr/>
        </p:nvSpPr>
        <p:spPr bwMode="auto">
          <a:xfrm>
            <a:off x="5660610" y="3621770"/>
            <a:ext cx="725715"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in art /</a:t>
            </a:r>
          </a:p>
          <a:p>
            <a:pPr algn="ctr" eaLnBrk="0" hangingPunct="0">
              <a:spcBef>
                <a:spcPct val="20000"/>
              </a:spcBef>
              <a:buClr>
                <a:srgbClr val="009999"/>
              </a:buClr>
            </a:pPr>
            <a:r>
              <a:rPr kumimoji="1" lang="en-US" sz="1100" b="1" dirty="0" smtClean="0">
                <a:solidFill>
                  <a:srgbClr val="000000"/>
                </a:solidFill>
                <a:latin typeface="Arial" pitchFamily="34" charset="0"/>
              </a:rPr>
              <a:t>literature </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1" name="Rectangle 10"/>
          <p:cNvSpPr>
            <a:spLocks noChangeArrowheads="1"/>
          </p:cNvSpPr>
          <p:nvPr/>
        </p:nvSpPr>
        <p:spPr bwMode="auto">
          <a:xfrm>
            <a:off x="6409392" y="3585028"/>
            <a:ext cx="963907" cy="943426"/>
          </a:xfrm>
          <a:prstGeom prst="rect">
            <a:avLst/>
          </a:prstGeom>
          <a:solidFill>
            <a:schemeClr val="accent1"/>
          </a:solidFill>
          <a:ln w="76200">
            <a:noFill/>
            <a:miter lim="800000"/>
            <a:headEnd/>
            <a:tailEnd/>
          </a:ln>
        </p:spPr>
        <p:txBody>
          <a:bodyPr wrap="none" anchor="ctr"/>
          <a:lstStyle/>
          <a:p>
            <a:pPr algn="ctr" eaLnBrk="0" hangingPunct="0">
              <a:lnSpc>
                <a:spcPct val="150000"/>
              </a:lnSpc>
              <a:spcBef>
                <a:spcPct val="20000"/>
              </a:spcBef>
              <a:buClr>
                <a:srgbClr val="009999"/>
              </a:buClr>
            </a:pPr>
            <a:r>
              <a:rPr kumimoji="1" lang="en-US" sz="1050" b="1" dirty="0" smtClean="0">
                <a:solidFill>
                  <a:srgbClr val="000000"/>
                </a:solidFill>
                <a:latin typeface="Arial" pitchFamily="34" charset="0"/>
              </a:rPr>
              <a:t>world view,</a:t>
            </a:r>
          </a:p>
          <a:p>
            <a:pPr algn="ctr" eaLnBrk="0" hangingPunct="0">
              <a:spcBef>
                <a:spcPct val="20000"/>
              </a:spcBef>
              <a:buClr>
                <a:srgbClr val="009999"/>
              </a:buClr>
            </a:pPr>
            <a:r>
              <a:rPr kumimoji="1" lang="en-US" sz="1050" b="1" dirty="0" smtClean="0">
                <a:solidFill>
                  <a:srgbClr val="000000"/>
                </a:solidFill>
                <a:latin typeface="Arial" pitchFamily="34" charset="0"/>
              </a:rPr>
              <a:t>child training,</a:t>
            </a:r>
          </a:p>
          <a:p>
            <a:pPr algn="ctr" eaLnBrk="0" hangingPunct="0">
              <a:spcBef>
                <a:spcPct val="20000"/>
              </a:spcBef>
              <a:buClr>
                <a:srgbClr val="009999"/>
              </a:buClr>
            </a:pPr>
            <a:r>
              <a:rPr kumimoji="1" lang="en-US" sz="1050" b="1" dirty="0" smtClean="0">
                <a:solidFill>
                  <a:srgbClr val="000000"/>
                </a:solidFill>
                <a:latin typeface="Arial" pitchFamily="34" charset="0"/>
              </a:rPr>
              <a:t>national</a:t>
            </a:r>
          </a:p>
          <a:p>
            <a:pPr algn="ctr" eaLnBrk="0" hangingPunct="0">
              <a:spcBef>
                <a:spcPct val="20000"/>
              </a:spcBef>
              <a:buClr>
                <a:srgbClr val="009999"/>
              </a:buClr>
            </a:pPr>
            <a:r>
              <a:rPr kumimoji="1" lang="en-US" sz="1050" b="1" dirty="0" smtClean="0">
                <a:solidFill>
                  <a:srgbClr val="000000"/>
                </a:solidFill>
                <a:latin typeface="Arial" pitchFamily="34" charset="0"/>
              </a:rPr>
              <a:t>character . . .</a:t>
            </a:r>
          </a:p>
          <a:p>
            <a:pPr algn="ctr" eaLnBrk="0" hangingPunct="0">
              <a:spcBef>
                <a:spcPct val="20000"/>
              </a:spcBef>
              <a:buClr>
                <a:srgbClr val="009999"/>
              </a:buClr>
            </a:pPr>
            <a:r>
              <a:rPr kumimoji="1" lang="en-US" sz="1050" b="1" dirty="0" smtClean="0">
                <a:solidFill>
                  <a:srgbClr val="000000"/>
                </a:solidFill>
                <a:latin typeface="Arial" pitchFamily="34" charset="0"/>
              </a:rPr>
              <a:t>. . .</a:t>
            </a:r>
            <a:endParaRPr kumimoji="1" lang="en-US" sz="1050" b="1" dirty="0">
              <a:solidFill>
                <a:srgbClr val="000000"/>
              </a:solidFill>
              <a:latin typeface="Arial" pitchFamily="34" charset="0"/>
            </a:endParaRPr>
          </a:p>
        </p:txBody>
      </p:sp>
      <p:sp>
        <p:nvSpPr>
          <p:cNvPr id="12" name="Rectangle 11"/>
          <p:cNvSpPr>
            <a:spLocks noChangeArrowheads="1"/>
          </p:cNvSpPr>
          <p:nvPr/>
        </p:nvSpPr>
        <p:spPr bwMode="auto">
          <a:xfrm>
            <a:off x="7389048" y="3621024"/>
            <a:ext cx="753468"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cognitive</a:t>
            </a:r>
          </a:p>
          <a:p>
            <a:pPr algn="ctr" eaLnBrk="0" hangingPunct="0">
              <a:spcBef>
                <a:spcPct val="20000"/>
              </a:spcBef>
              <a:buClr>
                <a:srgbClr val="009999"/>
              </a:buClr>
            </a:pPr>
            <a:r>
              <a:rPr kumimoji="1" lang="en-US" sz="1100" b="1" dirty="0" err="1" smtClean="0">
                <a:solidFill>
                  <a:srgbClr val="000000"/>
                </a:solidFill>
                <a:latin typeface="Arial" pitchFamily="34" charset="0"/>
              </a:rPr>
              <a:t>anth</a:t>
            </a:r>
            <a:endParaRPr kumimoji="1" lang="en-US" sz="1100" b="1" dirty="0" smtClean="0">
              <a:solidFill>
                <a:srgbClr val="000000"/>
              </a:solidFill>
              <a:latin typeface="Arial" pitchFamily="34" charset="0"/>
            </a:endParaRP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14" name="Rectangle 13"/>
          <p:cNvSpPr>
            <a:spLocks noChangeArrowheads="1"/>
          </p:cNvSpPr>
          <p:nvPr/>
        </p:nvSpPr>
        <p:spPr bwMode="auto">
          <a:xfrm>
            <a:off x="4771613" y="2648856"/>
            <a:ext cx="3370943"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latin typeface="Arial" pitchFamily="34" charset="0"/>
              </a:rPr>
              <a:t>Cultural</a:t>
            </a:r>
            <a:endParaRPr kumimoji="1" lang="en-US" sz="2800" b="1" dirty="0">
              <a:solidFill>
                <a:srgbClr val="000000"/>
              </a:solidFill>
              <a:latin typeface="Arial" pitchFamily="34" charset="0"/>
            </a:endParaRPr>
          </a:p>
        </p:txBody>
      </p:sp>
      <p:sp>
        <p:nvSpPr>
          <p:cNvPr id="15" name="Rectangle 14"/>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rPr>
              <a:t>      Bio-physical  </a:t>
            </a:r>
            <a:r>
              <a:rPr kumimoji="1" lang="en-US" b="1" dirty="0" smtClean="0">
                <a:solidFill>
                  <a:srgbClr val="000000"/>
                </a:solidFill>
              </a:rPr>
              <a:t>  </a:t>
            </a:r>
            <a:r>
              <a:rPr kumimoji="1" lang="en-US" sz="2800" b="1" dirty="0" smtClean="0">
                <a:solidFill>
                  <a:srgbClr val="000000"/>
                </a:solidFill>
              </a:rPr>
              <a:t>|</a:t>
            </a:r>
          </a:p>
        </p:txBody>
      </p:sp>
      <p:sp>
        <p:nvSpPr>
          <p:cNvPr id="1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latin typeface="Arial" pitchFamily="34" charset="0"/>
              </a:rPr>
              <a:t>Anthropology</a:t>
            </a:r>
            <a:endParaRPr kumimoji="1" lang="en-US" sz="28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13"/>
            <a:ext cx="5668037" cy="769441"/>
          </a:xfrm>
          <a:prstGeom prst="rect">
            <a:avLst/>
          </a:prstGeom>
          <a:solidFill>
            <a:schemeClr val="bg1"/>
          </a:solid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smtClean="0">
                <a:solidFill>
                  <a:srgbClr val="FFFFFF"/>
                </a:solidFill>
                <a:latin typeface="Arial" pitchFamily="34" charset="0"/>
              </a:rPr>
              <a:t>holism</a:t>
            </a:r>
            <a:endParaRPr kumimoji="1" lang="en-US" sz="4400" b="1" dirty="0">
              <a:solidFill>
                <a:srgbClr val="FFFFFF"/>
              </a:solidFill>
              <a:latin typeface="Arial" pitchFamily="34" charset="0"/>
            </a:endParaRP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a:spcBef>
                <a:spcPct val="50000"/>
              </a:spcBef>
              <a:defRPr/>
            </a:pPr>
            <a:endParaRPr lang="en-US">
              <a:solidFill>
                <a:srgbClr val="000000"/>
              </a:solidFill>
            </a:endParaRPr>
          </a:p>
        </p:txBody>
      </p:sp>
      <p:sp>
        <p:nvSpPr>
          <p:cNvPr id="16" name="Rectangle 7"/>
          <p:cNvSpPr>
            <a:spLocks noChangeArrowheads="1"/>
          </p:cNvSpPr>
          <p:nvPr/>
        </p:nvSpPr>
        <p:spPr bwMode="auto">
          <a:xfrm>
            <a:off x="2401910" y="1820484"/>
            <a:ext cx="5668037" cy="769441"/>
          </a:xfrm>
          <a:prstGeom prst="rect">
            <a:avLst/>
          </a:prstGeom>
          <a:no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smtClean="0">
                <a:solidFill>
                  <a:srgbClr val="000000"/>
                </a:solidFill>
                <a:latin typeface="Arial" pitchFamily="34" charset="0"/>
              </a:rPr>
              <a:t>holism</a:t>
            </a:r>
            <a:endParaRPr kumimoji="1" lang="en-US" sz="44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831256"/>
            <a:ext cx="6908800" cy="1754326"/>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smtClean="0">
                <a:solidFill>
                  <a:srgbClr val="FFFFFF"/>
                </a:solidFill>
              </a:rPr>
              <a:t>some examples of holistic comparative work include . . .</a:t>
            </a:r>
          </a:p>
        </p:txBody>
      </p:sp>
    </p:spTree>
  </p:cSld>
  <p:clrMapOvr>
    <a:masterClrMapping/>
  </p:clrMapOvr>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130240"/>
            <a:ext cx="6908800" cy="4226798"/>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200" b="1" dirty="0" smtClean="0">
                <a:solidFill>
                  <a:srgbClr val="FFFFFF"/>
                </a:solidFill>
              </a:rPr>
              <a:t>In some ways this chart business is all about </a:t>
            </a:r>
          </a:p>
          <a:p>
            <a:pPr algn="ctr" eaLnBrk="0" hangingPunct="0">
              <a:spcAft>
                <a:spcPts val="500"/>
              </a:spcAft>
            </a:pPr>
            <a:r>
              <a:rPr kumimoji="1" lang="en-US" sz="6000" b="1" dirty="0" smtClean="0">
                <a:solidFill>
                  <a:srgbClr val="FFFFFF"/>
                </a:solidFill>
              </a:rPr>
              <a:t>Theory</a:t>
            </a:r>
          </a:p>
          <a:p>
            <a:pPr algn="ctr" eaLnBrk="0" hangingPunct="0">
              <a:spcAft>
                <a:spcPts val="500"/>
              </a:spcAft>
            </a:pPr>
            <a:r>
              <a:rPr kumimoji="1" lang="en-US" sz="3200" b="1" dirty="0" smtClean="0">
                <a:solidFill>
                  <a:srgbClr val="FFFFFF"/>
                </a:solidFill>
              </a:rPr>
              <a:t>but key theory that is important to the understanding of </a:t>
            </a:r>
          </a:p>
          <a:p>
            <a:pPr algn="ctr" eaLnBrk="0" hangingPunct="0">
              <a:spcAft>
                <a:spcPts val="500"/>
              </a:spcAft>
            </a:pPr>
            <a:r>
              <a:rPr kumimoji="1" lang="en-US" sz="3200" b="1" dirty="0" smtClean="0">
                <a:solidFill>
                  <a:srgbClr val="FFFFFF"/>
                </a:solidFill>
              </a:rPr>
              <a:t>Culture and Personality</a:t>
            </a:r>
            <a:endParaRPr kumimoji="1" lang="en-US" sz="6000" b="1" dirty="0" smtClean="0">
              <a:solidFill>
                <a:srgbClr val="FFFFFF"/>
              </a:solidFill>
            </a:endParaRPr>
          </a:p>
          <a:p>
            <a:pPr algn="ctr" eaLnBrk="0" hangingPunct="0">
              <a:spcAft>
                <a:spcPts val="500"/>
              </a:spcAft>
            </a:pPr>
            <a:endParaRPr kumimoji="1" lang="en-US" sz="3200" b="1" dirty="0" smtClean="0">
              <a:solidFill>
                <a:srgbClr val="FFFFFF"/>
              </a:solidFill>
            </a:endParaRPr>
          </a:p>
        </p:txBody>
      </p:sp>
    </p:spTree>
  </p:cSld>
  <p:clrMapOvr>
    <a:masterClrMapping/>
  </p:clrMapOv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49"/>
            <a:ext cx="5668037" cy="769441"/>
          </a:xfrm>
          <a:prstGeom prst="rect">
            <a:avLst/>
          </a:prstGeom>
          <a:solidFill>
            <a:schemeClr val="bg1"/>
          </a:solid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smtClean="0">
                <a:solidFill>
                  <a:srgbClr val="FFFFFF"/>
                </a:solidFill>
                <a:latin typeface="Arial" pitchFamily="34" charset="0"/>
              </a:rPr>
              <a:t>holism</a:t>
            </a:r>
            <a:endParaRPr kumimoji="1" lang="en-US" sz="4400" b="1" dirty="0">
              <a:solidFill>
                <a:srgbClr val="FFFFFF"/>
              </a:solidFill>
              <a:latin typeface="Arial" pitchFamily="34" charset="0"/>
            </a:endParaRP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a:spcBef>
                <a:spcPct val="50000"/>
              </a:spcBef>
              <a:defRPr/>
            </a:pPr>
            <a:endParaRPr lang="en-US">
              <a:solidFill>
                <a:srgbClr val="000000"/>
              </a:solidFill>
            </a:endParaRPr>
          </a:p>
        </p:txBody>
      </p:sp>
      <p:sp>
        <p:nvSpPr>
          <p:cNvPr id="16" name="Rectangle 7"/>
          <p:cNvSpPr>
            <a:spLocks noChangeArrowheads="1"/>
          </p:cNvSpPr>
          <p:nvPr/>
        </p:nvSpPr>
        <p:spPr bwMode="auto">
          <a:xfrm>
            <a:off x="2401910" y="1820520"/>
            <a:ext cx="5668037" cy="769441"/>
          </a:xfrm>
          <a:prstGeom prst="rect">
            <a:avLst/>
          </a:prstGeom>
          <a:no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smtClean="0">
                <a:solidFill>
                  <a:srgbClr val="000000"/>
                </a:solidFill>
                <a:latin typeface="Arial" pitchFamily="34" charset="0"/>
              </a:rPr>
              <a:t>theory</a:t>
            </a:r>
            <a:endParaRPr kumimoji="1" lang="en-US" sz="44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32834" name="Picture 5"/>
          <p:cNvPicPr>
            <a:picLocks noChangeAspect="1" noChangeArrowheads="1"/>
          </p:cNvPicPr>
          <p:nvPr/>
        </p:nvPicPr>
        <p:blipFill>
          <a:blip r:embed="rId3" cstate="print"/>
          <a:srcRect/>
          <a:stretch>
            <a:fillRect/>
          </a:stretch>
        </p:blipFill>
        <p:spPr bwMode="auto">
          <a:xfrm>
            <a:off x="465138" y="855663"/>
            <a:ext cx="8229600" cy="5143500"/>
          </a:xfrm>
          <a:prstGeom prst="rect">
            <a:avLst/>
          </a:prstGeom>
          <a:noFill/>
          <a:ln w="9525">
            <a:noFill/>
            <a:miter lim="800000"/>
            <a:headEnd/>
            <a:tailEnd/>
          </a:ln>
        </p:spPr>
      </p:pic>
      <p:sp>
        <p:nvSpPr>
          <p:cNvPr id="632835" name="Rectangle 7"/>
          <p:cNvSpPr>
            <a:spLocks noChangeArrowheads="1"/>
          </p:cNvSpPr>
          <p:nvPr/>
        </p:nvSpPr>
        <p:spPr bwMode="auto">
          <a:xfrm>
            <a:off x="2401923" y="1905000"/>
            <a:ext cx="5667375" cy="768350"/>
          </a:xfrm>
          <a:prstGeom prst="rect">
            <a:avLst/>
          </a:prstGeom>
          <a:solidFill>
            <a:schemeClr val="bg1"/>
          </a:solidFill>
          <a:ln w="76200">
            <a:noFill/>
            <a:miter lim="800000"/>
            <a:headEnd/>
            <a:tailEnd/>
          </a:ln>
        </p:spPr>
        <p:txBody>
          <a:bodyPr anchor="ctr">
            <a:spAutoFit/>
          </a:bodyPr>
          <a:lstStyle/>
          <a:p>
            <a:pPr algn="ctr" eaLnBrk="0" hangingPunct="0">
              <a:spcBef>
                <a:spcPct val="20000"/>
              </a:spcBef>
              <a:buClr>
                <a:srgbClr val="009999"/>
              </a:buClr>
            </a:pPr>
            <a:r>
              <a:rPr kumimoji="1" lang="en-US" sz="4400" b="1">
                <a:solidFill>
                  <a:srgbClr val="FFFFFF"/>
                </a:solidFill>
              </a:rPr>
              <a:t>holism</a:t>
            </a:r>
          </a:p>
        </p:txBody>
      </p:sp>
      <p:sp>
        <p:nvSpPr>
          <p:cNvPr id="15" name="Text Box 3"/>
          <p:cNvSpPr txBox="1">
            <a:spLocks noChangeArrowheads="1"/>
          </p:cNvSpPr>
          <p:nvPr/>
        </p:nvSpPr>
        <p:spPr bwMode="auto">
          <a:xfrm>
            <a:off x="2308225" y="1843089"/>
            <a:ext cx="5907088" cy="341153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a:spcBef>
                <a:spcPct val="50000"/>
              </a:spcBef>
              <a:defRPr/>
            </a:pPr>
            <a:endParaRPr lang="en-US">
              <a:solidFill>
                <a:srgbClr val="000000"/>
              </a:solidFill>
            </a:endParaRPr>
          </a:p>
        </p:txBody>
      </p:sp>
      <p:sp>
        <p:nvSpPr>
          <p:cNvPr id="632837" name="Rectangle 7"/>
          <p:cNvSpPr>
            <a:spLocks noChangeArrowheads="1"/>
          </p:cNvSpPr>
          <p:nvPr/>
        </p:nvSpPr>
        <p:spPr bwMode="auto">
          <a:xfrm>
            <a:off x="2401923" y="1820863"/>
            <a:ext cx="5667375" cy="768350"/>
          </a:xfrm>
          <a:prstGeom prst="rect">
            <a:avLst/>
          </a:prstGeom>
          <a:noFill/>
          <a:ln w="76200">
            <a:noFill/>
            <a:miter lim="800000"/>
            <a:headEnd/>
            <a:tailEnd/>
          </a:ln>
        </p:spPr>
        <p:txBody>
          <a:bodyPr anchor="ctr">
            <a:spAutoFit/>
          </a:bodyPr>
          <a:lstStyle/>
          <a:p>
            <a:pPr algn="ctr" eaLnBrk="0" hangingPunct="0">
              <a:spcBef>
                <a:spcPct val="20000"/>
              </a:spcBef>
              <a:buClr>
                <a:srgbClr val="009999"/>
              </a:buClr>
            </a:pPr>
            <a:r>
              <a:rPr kumimoji="1" lang="en-US" sz="4400" b="1">
                <a:solidFill>
                  <a:srgbClr val="000000"/>
                </a:solidFill>
              </a:rPr>
              <a:t>theory</a:t>
            </a:r>
          </a:p>
        </p:txBody>
      </p:sp>
      <p:sp>
        <p:nvSpPr>
          <p:cNvPr id="6" name="Rectangle 7"/>
          <p:cNvSpPr>
            <a:spLocks noChangeArrowheads="1"/>
          </p:cNvSpPr>
          <p:nvPr/>
        </p:nvSpPr>
        <p:spPr bwMode="auto">
          <a:xfrm>
            <a:off x="2409860" y="2747968"/>
            <a:ext cx="5667375" cy="2528887"/>
          </a:xfrm>
          <a:prstGeom prst="rect">
            <a:avLst/>
          </a:prstGeom>
          <a:noFill/>
          <a:ln w="76200">
            <a:noFill/>
            <a:miter lim="800000"/>
            <a:headEnd/>
            <a:tailEnd/>
          </a:ln>
        </p:spPr>
        <p:txBody>
          <a:bodyPr anchor="ctr">
            <a:spAutoFit/>
          </a:bodyPr>
          <a:lstStyle/>
          <a:p>
            <a:pPr algn="ctr" eaLnBrk="0" hangingPunct="0">
              <a:spcBef>
                <a:spcPct val="20000"/>
              </a:spcBef>
              <a:buClr>
                <a:srgbClr val="009999"/>
              </a:buClr>
            </a:pPr>
            <a:r>
              <a:rPr kumimoji="1" lang="en-US" sz="2400" b="1">
                <a:solidFill>
                  <a:srgbClr val="000000"/>
                </a:solidFill>
              </a:rPr>
              <a:t>including</a:t>
            </a:r>
          </a:p>
          <a:p>
            <a:pPr algn="ctr" eaLnBrk="0" hangingPunct="0">
              <a:spcBef>
                <a:spcPct val="20000"/>
              </a:spcBef>
              <a:buClr>
                <a:srgbClr val="009999"/>
              </a:buClr>
            </a:pPr>
            <a:r>
              <a:rPr kumimoji="1" lang="en-US" sz="2400" b="1">
                <a:solidFill>
                  <a:srgbClr val="000000"/>
                </a:solidFill>
              </a:rPr>
              <a:t>results of </a:t>
            </a:r>
          </a:p>
          <a:p>
            <a:pPr algn="ctr" eaLnBrk="0" hangingPunct="0">
              <a:spcBef>
                <a:spcPct val="20000"/>
              </a:spcBef>
              <a:buClr>
                <a:srgbClr val="009999"/>
              </a:buClr>
            </a:pPr>
            <a:r>
              <a:rPr kumimoji="1" lang="en-US" sz="2400" b="1">
                <a:solidFill>
                  <a:srgbClr val="000000"/>
                </a:solidFill>
              </a:rPr>
              <a:t>interdisciplinary study,</a:t>
            </a:r>
          </a:p>
          <a:p>
            <a:pPr algn="ctr" eaLnBrk="0" hangingPunct="0">
              <a:spcBef>
                <a:spcPct val="20000"/>
              </a:spcBef>
              <a:buClr>
                <a:srgbClr val="009999"/>
              </a:buClr>
            </a:pPr>
            <a:r>
              <a:rPr kumimoji="1" lang="en-US" sz="2400" b="1">
                <a:solidFill>
                  <a:srgbClr val="000000"/>
                </a:solidFill>
              </a:rPr>
              <a:t>esp. with history, art history, political science, sociology, business and economics . . .</a:t>
            </a:r>
          </a:p>
        </p:txBody>
      </p:sp>
    </p:spTree>
  </p:cSld>
  <p:clrMapOvr>
    <a:masterClrMapping/>
  </p:clrMapOv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4" name="Rectangle 3"/>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participant /</a:t>
            </a:r>
          </a:p>
          <a:p>
            <a:pPr algn="ctr" eaLnBrk="0" hangingPunct="0">
              <a:spcBef>
                <a:spcPct val="20000"/>
              </a:spcBef>
              <a:buClr>
                <a:srgbClr val="009999"/>
              </a:buClr>
            </a:pPr>
            <a:r>
              <a:rPr kumimoji="1" lang="en-US" sz="2000" b="1" dirty="0" smtClean="0">
                <a:solidFill>
                  <a:srgbClr val="000000"/>
                </a:solidFill>
                <a:latin typeface="Arial" pitchFamily="34" charset="0"/>
              </a:rPr>
              <a:t>observation</a:t>
            </a:r>
            <a:endParaRPr kumimoji="1" lang="en-US" sz="3200" b="1" dirty="0">
              <a:solidFill>
                <a:srgbClr val="000000"/>
              </a:solidFill>
              <a:latin typeface="Arial" pitchFamily="34" charset="0"/>
            </a:endParaRPr>
          </a:p>
        </p:txBody>
      </p:sp>
      <p:sp>
        <p:nvSpPr>
          <p:cNvPr id="6" name="Rectangle 5"/>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body </a:t>
            </a:r>
          </a:p>
          <a:p>
            <a:pPr algn="ctr" eaLnBrk="0" hangingPunct="0">
              <a:spcBef>
                <a:spcPct val="20000"/>
              </a:spcBef>
              <a:buClr>
                <a:srgbClr val="009999"/>
              </a:buClr>
            </a:pPr>
            <a:r>
              <a:rPr kumimoji="1" lang="en-US" sz="1100" b="1" dirty="0" smtClean="0">
                <a:solidFill>
                  <a:srgbClr val="000000"/>
                </a:solidFill>
                <a:latin typeface="Arial" pitchFamily="34" charset="0"/>
              </a:rPr>
              <a:t>size /</a:t>
            </a:r>
          </a:p>
          <a:p>
            <a:pPr algn="ctr" eaLnBrk="0" hangingPunct="0">
              <a:spcBef>
                <a:spcPct val="20000"/>
              </a:spcBef>
              <a:buClr>
                <a:srgbClr val="009999"/>
              </a:buClr>
            </a:pPr>
            <a:r>
              <a:rPr kumimoji="1" lang="en-US" sz="1100" b="1" dirty="0" smtClean="0">
                <a:solidFill>
                  <a:srgbClr val="000000"/>
                </a:solidFill>
                <a:latin typeface="Arial" pitchFamily="34" charset="0"/>
              </a:rPr>
              <a:t>shape,</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7" name="Rectangle 6"/>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smtClean="0">
                <a:solidFill>
                  <a:srgbClr val="000000"/>
                </a:solidFill>
                <a:latin typeface="Arial" pitchFamily="34" charset="0"/>
              </a:rPr>
              <a:t>body </a:t>
            </a:r>
          </a:p>
          <a:p>
            <a:pPr algn="ctr" eaLnBrk="0" hangingPunct="0">
              <a:spcBef>
                <a:spcPct val="20000"/>
              </a:spcBef>
              <a:buClr>
                <a:srgbClr val="009999"/>
              </a:buClr>
            </a:pPr>
            <a:r>
              <a:rPr kumimoji="1" lang="en-US" sz="1000" b="1" dirty="0" smtClean="0">
                <a:solidFill>
                  <a:srgbClr val="000000"/>
                </a:solidFill>
                <a:latin typeface="Arial" pitchFamily="34" charset="0"/>
              </a:rPr>
              <a:t>structure / </a:t>
            </a:r>
          </a:p>
          <a:p>
            <a:pPr algn="ctr" eaLnBrk="0" hangingPunct="0">
              <a:spcBef>
                <a:spcPct val="20000"/>
              </a:spcBef>
              <a:buClr>
                <a:srgbClr val="009999"/>
              </a:buClr>
            </a:pPr>
            <a:r>
              <a:rPr kumimoji="1" lang="en-US" sz="1000" b="1" dirty="0" smtClean="0">
                <a:solidFill>
                  <a:srgbClr val="000000"/>
                </a:solidFill>
                <a:latin typeface="Arial" pitchFamily="34" charset="0"/>
              </a:rPr>
              <a:t>function</a:t>
            </a:r>
          </a:p>
          <a:p>
            <a:pPr algn="ctr" eaLnBrk="0" hangingPunct="0">
              <a:spcBef>
                <a:spcPct val="20000"/>
              </a:spcBef>
              <a:buClr>
                <a:srgbClr val="009999"/>
              </a:buClr>
            </a:pPr>
            <a:r>
              <a:rPr kumimoji="1" lang="en-US" sz="10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8" name="Rectangle 7"/>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evolutionary</a:t>
            </a:r>
          </a:p>
          <a:p>
            <a:pPr algn="ctr" eaLnBrk="0" hangingPunct="0">
              <a:spcBef>
                <a:spcPct val="20000"/>
              </a:spcBef>
              <a:buClr>
                <a:srgbClr val="009999"/>
              </a:buClr>
            </a:pPr>
            <a:r>
              <a:rPr kumimoji="1" lang="en-US" sz="1100" b="1" dirty="0" smtClean="0">
                <a:solidFill>
                  <a:srgbClr val="000000"/>
                </a:solidFill>
                <a:latin typeface="Arial" pitchFamily="34" charset="0"/>
              </a:rPr>
              <a:t>psychology</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9" name="Rectangle 8"/>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industrial-</a:t>
            </a:r>
          </a:p>
          <a:p>
            <a:pPr algn="ctr" eaLnBrk="0" hangingPunct="0">
              <a:spcBef>
                <a:spcPct val="20000"/>
              </a:spcBef>
              <a:buClr>
                <a:srgbClr val="009999"/>
              </a:buClr>
            </a:pPr>
            <a:r>
              <a:rPr kumimoji="1" lang="en-US" sz="1100" b="1" dirty="0" smtClean="0">
                <a:solidFill>
                  <a:srgbClr val="000000"/>
                </a:solidFill>
                <a:latin typeface="Arial" pitchFamily="34" charset="0"/>
              </a:rPr>
              <a:t>age</a:t>
            </a:r>
          </a:p>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0" name="Rectangle 9"/>
          <p:cNvSpPr>
            <a:spLocks noChangeArrowheads="1"/>
          </p:cNvSpPr>
          <p:nvPr/>
        </p:nvSpPr>
        <p:spPr bwMode="auto">
          <a:xfrm>
            <a:off x="5660610" y="3621770"/>
            <a:ext cx="725715"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in art /</a:t>
            </a:r>
          </a:p>
          <a:p>
            <a:pPr algn="ctr" eaLnBrk="0" hangingPunct="0">
              <a:spcBef>
                <a:spcPct val="20000"/>
              </a:spcBef>
              <a:buClr>
                <a:srgbClr val="009999"/>
              </a:buClr>
            </a:pPr>
            <a:r>
              <a:rPr kumimoji="1" lang="en-US" sz="1100" b="1" dirty="0" smtClean="0">
                <a:solidFill>
                  <a:srgbClr val="000000"/>
                </a:solidFill>
                <a:latin typeface="Arial" pitchFamily="34" charset="0"/>
              </a:rPr>
              <a:t>literature </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1" name="Rectangle 10"/>
          <p:cNvSpPr>
            <a:spLocks noChangeArrowheads="1"/>
          </p:cNvSpPr>
          <p:nvPr/>
        </p:nvSpPr>
        <p:spPr bwMode="auto">
          <a:xfrm>
            <a:off x="6409392" y="3585028"/>
            <a:ext cx="963907" cy="943426"/>
          </a:xfrm>
          <a:prstGeom prst="rect">
            <a:avLst/>
          </a:prstGeom>
          <a:solidFill>
            <a:schemeClr val="accent1"/>
          </a:solidFill>
          <a:ln w="76200">
            <a:noFill/>
            <a:miter lim="800000"/>
            <a:headEnd/>
            <a:tailEnd/>
          </a:ln>
        </p:spPr>
        <p:txBody>
          <a:bodyPr wrap="none" anchor="ctr"/>
          <a:lstStyle/>
          <a:p>
            <a:pPr algn="ctr" eaLnBrk="0" hangingPunct="0">
              <a:lnSpc>
                <a:spcPct val="150000"/>
              </a:lnSpc>
              <a:spcBef>
                <a:spcPct val="20000"/>
              </a:spcBef>
              <a:buClr>
                <a:srgbClr val="009999"/>
              </a:buClr>
            </a:pPr>
            <a:r>
              <a:rPr kumimoji="1" lang="en-US" sz="1050" b="1" dirty="0" smtClean="0">
                <a:solidFill>
                  <a:srgbClr val="000000"/>
                </a:solidFill>
                <a:latin typeface="Arial" pitchFamily="34" charset="0"/>
              </a:rPr>
              <a:t>world view,</a:t>
            </a:r>
          </a:p>
          <a:p>
            <a:pPr algn="ctr" eaLnBrk="0" hangingPunct="0">
              <a:spcBef>
                <a:spcPct val="20000"/>
              </a:spcBef>
              <a:buClr>
                <a:srgbClr val="009999"/>
              </a:buClr>
            </a:pPr>
            <a:r>
              <a:rPr kumimoji="1" lang="en-US" sz="1050" b="1" dirty="0" smtClean="0">
                <a:solidFill>
                  <a:srgbClr val="000000"/>
                </a:solidFill>
                <a:latin typeface="Arial" pitchFamily="34" charset="0"/>
              </a:rPr>
              <a:t>child training,</a:t>
            </a:r>
          </a:p>
          <a:p>
            <a:pPr algn="ctr" eaLnBrk="0" hangingPunct="0">
              <a:spcBef>
                <a:spcPct val="20000"/>
              </a:spcBef>
              <a:buClr>
                <a:srgbClr val="009999"/>
              </a:buClr>
            </a:pPr>
            <a:r>
              <a:rPr kumimoji="1" lang="en-US" sz="1050" b="1" dirty="0" smtClean="0">
                <a:solidFill>
                  <a:srgbClr val="000000"/>
                </a:solidFill>
                <a:latin typeface="Arial" pitchFamily="34" charset="0"/>
              </a:rPr>
              <a:t>national</a:t>
            </a:r>
          </a:p>
          <a:p>
            <a:pPr algn="ctr" eaLnBrk="0" hangingPunct="0">
              <a:spcBef>
                <a:spcPct val="20000"/>
              </a:spcBef>
              <a:buClr>
                <a:srgbClr val="009999"/>
              </a:buClr>
            </a:pPr>
            <a:r>
              <a:rPr kumimoji="1" lang="en-US" sz="1050" b="1" dirty="0" smtClean="0">
                <a:solidFill>
                  <a:srgbClr val="000000"/>
                </a:solidFill>
                <a:latin typeface="Arial" pitchFamily="34" charset="0"/>
              </a:rPr>
              <a:t>character . . .</a:t>
            </a:r>
          </a:p>
          <a:p>
            <a:pPr algn="ctr" eaLnBrk="0" hangingPunct="0">
              <a:spcBef>
                <a:spcPct val="20000"/>
              </a:spcBef>
              <a:buClr>
                <a:srgbClr val="009999"/>
              </a:buClr>
            </a:pPr>
            <a:r>
              <a:rPr kumimoji="1" lang="en-US" sz="1050" b="1" dirty="0" smtClean="0">
                <a:solidFill>
                  <a:srgbClr val="000000"/>
                </a:solidFill>
                <a:latin typeface="Arial" pitchFamily="34" charset="0"/>
              </a:rPr>
              <a:t>. . .</a:t>
            </a:r>
            <a:endParaRPr kumimoji="1" lang="en-US" sz="1050" b="1" dirty="0">
              <a:solidFill>
                <a:srgbClr val="000000"/>
              </a:solidFill>
              <a:latin typeface="Arial" pitchFamily="34" charset="0"/>
            </a:endParaRPr>
          </a:p>
        </p:txBody>
      </p:sp>
      <p:sp>
        <p:nvSpPr>
          <p:cNvPr id="12" name="Rectangle 11"/>
          <p:cNvSpPr>
            <a:spLocks noChangeArrowheads="1"/>
          </p:cNvSpPr>
          <p:nvPr/>
        </p:nvSpPr>
        <p:spPr bwMode="auto">
          <a:xfrm>
            <a:off x="7389048" y="3621024"/>
            <a:ext cx="753468"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cognitive</a:t>
            </a:r>
          </a:p>
          <a:p>
            <a:pPr algn="ctr" eaLnBrk="0" hangingPunct="0">
              <a:spcBef>
                <a:spcPct val="20000"/>
              </a:spcBef>
              <a:buClr>
                <a:srgbClr val="009999"/>
              </a:buClr>
            </a:pPr>
            <a:r>
              <a:rPr kumimoji="1" lang="en-US" sz="1100" b="1" dirty="0" err="1" smtClean="0">
                <a:solidFill>
                  <a:srgbClr val="000000"/>
                </a:solidFill>
                <a:latin typeface="Arial" pitchFamily="34" charset="0"/>
              </a:rPr>
              <a:t>anth</a:t>
            </a:r>
            <a:endParaRPr kumimoji="1" lang="en-US" sz="1100" b="1" dirty="0" smtClean="0">
              <a:solidFill>
                <a:srgbClr val="000000"/>
              </a:solidFill>
              <a:latin typeface="Arial" pitchFamily="34" charset="0"/>
            </a:endParaRP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14" name="Rectangle 13"/>
          <p:cNvSpPr>
            <a:spLocks noChangeArrowheads="1"/>
          </p:cNvSpPr>
          <p:nvPr/>
        </p:nvSpPr>
        <p:spPr bwMode="auto">
          <a:xfrm>
            <a:off x="4771613" y="2648856"/>
            <a:ext cx="3370943"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latin typeface="Arial" pitchFamily="34" charset="0"/>
              </a:rPr>
              <a:t>Cultural</a:t>
            </a:r>
            <a:endParaRPr kumimoji="1" lang="en-US" sz="2800" b="1" dirty="0">
              <a:solidFill>
                <a:srgbClr val="000000"/>
              </a:solidFill>
              <a:latin typeface="Arial" pitchFamily="34" charset="0"/>
            </a:endParaRPr>
          </a:p>
        </p:txBody>
      </p:sp>
      <p:sp>
        <p:nvSpPr>
          <p:cNvPr id="15" name="Rectangle 14"/>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rPr>
              <a:t>      Bio-physical  </a:t>
            </a:r>
            <a:r>
              <a:rPr kumimoji="1" lang="en-US" b="1" dirty="0" smtClean="0">
                <a:solidFill>
                  <a:srgbClr val="000000"/>
                </a:solidFill>
              </a:rPr>
              <a:t>  </a:t>
            </a:r>
            <a:r>
              <a:rPr kumimoji="1" lang="en-US" sz="2800" b="1" dirty="0" smtClean="0">
                <a:solidFill>
                  <a:srgbClr val="000000"/>
                </a:solidFill>
              </a:rPr>
              <a:t>|</a:t>
            </a:r>
          </a:p>
        </p:txBody>
      </p:sp>
      <p:sp>
        <p:nvSpPr>
          <p:cNvPr id="1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latin typeface="Arial" pitchFamily="34" charset="0"/>
              </a:rPr>
              <a:t>Anthropology</a:t>
            </a:r>
            <a:endParaRPr kumimoji="1" lang="en-US" sz="28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physical</a:t>
            </a:r>
          </a:p>
          <a:p>
            <a:pPr algn="ctr" eaLnBrk="0" hangingPunct="0">
              <a:spcBef>
                <a:spcPct val="20000"/>
              </a:spcBef>
              <a:buClr>
                <a:srgbClr val="009999"/>
              </a:buClr>
            </a:pPr>
            <a:r>
              <a:rPr kumimoji="1" lang="en-US" sz="2000" b="1" dirty="0" smtClean="0">
                <a:solidFill>
                  <a:srgbClr val="000000"/>
                </a:solidFill>
                <a:latin typeface="Arial" pitchFamily="34" charset="0"/>
              </a:rPr>
              <a:t>measuring</a:t>
            </a:r>
            <a:endParaRPr kumimoji="1" lang="en-US" sz="3200" b="1" dirty="0">
              <a:solidFill>
                <a:srgbClr val="000000"/>
              </a:solidFill>
              <a:latin typeface="Arial" pitchFamily="34" charset="0"/>
            </a:endParaRPr>
          </a:p>
        </p:txBody>
      </p:sp>
      <p:sp>
        <p:nvSpPr>
          <p:cNvPr id="13" name="Rectangle 12"/>
          <p:cNvSpPr>
            <a:spLocks noChangeArrowheads="1"/>
          </p:cNvSpPr>
          <p:nvPr/>
        </p:nvSpPr>
        <p:spPr bwMode="auto">
          <a:xfrm>
            <a:off x="4771613" y="2648856"/>
            <a:ext cx="3370943"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latin typeface="Arial" pitchFamily="34" charset="0"/>
              </a:rPr>
              <a:t>Cultural</a:t>
            </a:r>
            <a:endParaRPr kumimoji="1" lang="en-US" sz="2800" b="1" dirty="0">
              <a:solidFill>
                <a:srgbClr val="000000"/>
              </a:solidFill>
              <a:latin typeface="Arial" pitchFamily="34" charset="0"/>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latin typeface="Arial" pitchFamily="34" charset="0"/>
              </a:rPr>
              <a:t>Anthropology</a:t>
            </a:r>
            <a:endParaRPr kumimoji="1" lang="en-US" sz="2800" b="1" dirty="0">
              <a:solidFill>
                <a:srgbClr val="000000"/>
              </a:solidFill>
              <a:latin typeface="Arial" pitchFamily="34" charset="0"/>
            </a:endParaRPr>
          </a:p>
        </p:txBody>
      </p:sp>
      <p:sp>
        <p:nvSpPr>
          <p:cNvPr id="16" name="Rectangle 15"/>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body </a:t>
            </a:r>
          </a:p>
          <a:p>
            <a:pPr algn="ctr" eaLnBrk="0" hangingPunct="0">
              <a:spcBef>
                <a:spcPct val="20000"/>
              </a:spcBef>
              <a:buClr>
                <a:srgbClr val="009999"/>
              </a:buClr>
            </a:pPr>
            <a:r>
              <a:rPr kumimoji="1" lang="en-US" sz="1100" b="1" dirty="0" smtClean="0">
                <a:solidFill>
                  <a:srgbClr val="000000"/>
                </a:solidFill>
                <a:latin typeface="Arial" pitchFamily="34" charset="0"/>
              </a:rPr>
              <a:t>size /</a:t>
            </a:r>
          </a:p>
          <a:p>
            <a:pPr algn="ctr" eaLnBrk="0" hangingPunct="0">
              <a:spcBef>
                <a:spcPct val="20000"/>
              </a:spcBef>
              <a:buClr>
                <a:srgbClr val="009999"/>
              </a:buClr>
            </a:pPr>
            <a:r>
              <a:rPr kumimoji="1" lang="en-US" sz="1100" b="1" dirty="0" smtClean="0">
                <a:solidFill>
                  <a:srgbClr val="000000"/>
                </a:solidFill>
                <a:latin typeface="Arial" pitchFamily="34" charset="0"/>
              </a:rPr>
              <a:t>shape,</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17" name="Rectangle 16"/>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smtClean="0">
                <a:solidFill>
                  <a:srgbClr val="000000"/>
                </a:solidFill>
                <a:latin typeface="Arial" pitchFamily="34" charset="0"/>
              </a:rPr>
              <a:t>body </a:t>
            </a:r>
          </a:p>
          <a:p>
            <a:pPr algn="ctr" eaLnBrk="0" hangingPunct="0">
              <a:spcBef>
                <a:spcPct val="20000"/>
              </a:spcBef>
              <a:buClr>
                <a:srgbClr val="009999"/>
              </a:buClr>
            </a:pPr>
            <a:r>
              <a:rPr kumimoji="1" lang="en-US" sz="1000" b="1" dirty="0" smtClean="0">
                <a:solidFill>
                  <a:srgbClr val="000000"/>
                </a:solidFill>
                <a:latin typeface="Arial" pitchFamily="34" charset="0"/>
              </a:rPr>
              <a:t>structure / </a:t>
            </a:r>
          </a:p>
          <a:p>
            <a:pPr algn="ctr" eaLnBrk="0" hangingPunct="0">
              <a:spcBef>
                <a:spcPct val="20000"/>
              </a:spcBef>
              <a:buClr>
                <a:srgbClr val="009999"/>
              </a:buClr>
            </a:pPr>
            <a:r>
              <a:rPr kumimoji="1" lang="en-US" sz="1000" b="1" dirty="0" smtClean="0">
                <a:solidFill>
                  <a:srgbClr val="000000"/>
                </a:solidFill>
                <a:latin typeface="Arial" pitchFamily="34" charset="0"/>
              </a:rPr>
              <a:t>function</a:t>
            </a:r>
          </a:p>
          <a:p>
            <a:pPr algn="ctr" eaLnBrk="0" hangingPunct="0">
              <a:spcBef>
                <a:spcPct val="20000"/>
              </a:spcBef>
              <a:buClr>
                <a:srgbClr val="009999"/>
              </a:buClr>
            </a:pPr>
            <a:r>
              <a:rPr kumimoji="1" lang="en-US" sz="10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20" name="Rectangle 19"/>
          <p:cNvSpPr>
            <a:spLocks noChangeArrowheads="1"/>
          </p:cNvSpPr>
          <p:nvPr/>
        </p:nvSpPr>
        <p:spPr bwMode="auto">
          <a:xfrm>
            <a:off x="5660610" y="3621770"/>
            <a:ext cx="725715"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in art /</a:t>
            </a:r>
          </a:p>
          <a:p>
            <a:pPr algn="ctr" eaLnBrk="0" hangingPunct="0">
              <a:spcBef>
                <a:spcPct val="20000"/>
              </a:spcBef>
              <a:buClr>
                <a:srgbClr val="009999"/>
              </a:buClr>
            </a:pPr>
            <a:r>
              <a:rPr kumimoji="1" lang="en-US" sz="1100" b="1" dirty="0" smtClean="0">
                <a:solidFill>
                  <a:srgbClr val="000000"/>
                </a:solidFill>
                <a:latin typeface="Arial" pitchFamily="34" charset="0"/>
              </a:rPr>
              <a:t>literature </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21" name="Rectangle 20"/>
          <p:cNvSpPr>
            <a:spLocks noChangeArrowheads="1"/>
          </p:cNvSpPr>
          <p:nvPr/>
        </p:nvSpPr>
        <p:spPr bwMode="auto">
          <a:xfrm>
            <a:off x="6409392" y="3585028"/>
            <a:ext cx="963907" cy="943426"/>
          </a:xfrm>
          <a:prstGeom prst="rect">
            <a:avLst/>
          </a:prstGeom>
          <a:solidFill>
            <a:schemeClr val="accent1"/>
          </a:solidFill>
          <a:ln w="76200">
            <a:noFill/>
            <a:miter lim="800000"/>
            <a:headEnd/>
            <a:tailEnd/>
          </a:ln>
        </p:spPr>
        <p:txBody>
          <a:bodyPr wrap="none" anchor="ctr"/>
          <a:lstStyle/>
          <a:p>
            <a:pPr algn="ctr" eaLnBrk="0" hangingPunct="0">
              <a:lnSpc>
                <a:spcPct val="150000"/>
              </a:lnSpc>
              <a:spcBef>
                <a:spcPct val="20000"/>
              </a:spcBef>
              <a:buClr>
                <a:srgbClr val="009999"/>
              </a:buClr>
            </a:pPr>
            <a:r>
              <a:rPr kumimoji="1" lang="en-US" sz="1050" b="1" dirty="0" smtClean="0">
                <a:solidFill>
                  <a:srgbClr val="000000"/>
                </a:solidFill>
                <a:latin typeface="Arial" pitchFamily="34" charset="0"/>
              </a:rPr>
              <a:t>world view,</a:t>
            </a:r>
          </a:p>
          <a:p>
            <a:pPr algn="ctr" eaLnBrk="0" hangingPunct="0">
              <a:spcBef>
                <a:spcPct val="20000"/>
              </a:spcBef>
              <a:buClr>
                <a:srgbClr val="009999"/>
              </a:buClr>
            </a:pPr>
            <a:r>
              <a:rPr kumimoji="1" lang="en-US" sz="1050" b="1" dirty="0" smtClean="0">
                <a:solidFill>
                  <a:srgbClr val="000000"/>
                </a:solidFill>
                <a:latin typeface="Arial" pitchFamily="34" charset="0"/>
              </a:rPr>
              <a:t>child training,</a:t>
            </a:r>
          </a:p>
          <a:p>
            <a:pPr algn="ctr" eaLnBrk="0" hangingPunct="0">
              <a:spcBef>
                <a:spcPct val="20000"/>
              </a:spcBef>
              <a:buClr>
                <a:srgbClr val="009999"/>
              </a:buClr>
            </a:pPr>
            <a:r>
              <a:rPr kumimoji="1" lang="en-US" sz="1050" b="1" dirty="0" smtClean="0">
                <a:solidFill>
                  <a:srgbClr val="000000"/>
                </a:solidFill>
                <a:latin typeface="Arial" pitchFamily="34" charset="0"/>
              </a:rPr>
              <a:t>national</a:t>
            </a:r>
          </a:p>
          <a:p>
            <a:pPr algn="ctr" eaLnBrk="0" hangingPunct="0">
              <a:spcBef>
                <a:spcPct val="20000"/>
              </a:spcBef>
              <a:buClr>
                <a:srgbClr val="009999"/>
              </a:buClr>
            </a:pPr>
            <a:r>
              <a:rPr kumimoji="1" lang="en-US" sz="1050" b="1" dirty="0" smtClean="0">
                <a:solidFill>
                  <a:srgbClr val="000000"/>
                </a:solidFill>
                <a:latin typeface="Arial" pitchFamily="34" charset="0"/>
              </a:rPr>
              <a:t>character . . .</a:t>
            </a:r>
          </a:p>
          <a:p>
            <a:pPr algn="ctr" eaLnBrk="0" hangingPunct="0">
              <a:spcBef>
                <a:spcPct val="20000"/>
              </a:spcBef>
              <a:buClr>
                <a:srgbClr val="009999"/>
              </a:buClr>
            </a:pPr>
            <a:r>
              <a:rPr kumimoji="1" lang="en-US" sz="1050" b="1" dirty="0" smtClean="0">
                <a:solidFill>
                  <a:srgbClr val="000000"/>
                </a:solidFill>
                <a:latin typeface="Arial" pitchFamily="34" charset="0"/>
              </a:rPr>
              <a:t>. . .</a:t>
            </a:r>
            <a:endParaRPr kumimoji="1" lang="en-US" sz="1050" b="1" dirty="0">
              <a:solidFill>
                <a:srgbClr val="000000"/>
              </a:solidFill>
              <a:latin typeface="Arial" pitchFamily="34" charset="0"/>
            </a:endParaRPr>
          </a:p>
        </p:txBody>
      </p:sp>
      <p:sp>
        <p:nvSpPr>
          <p:cNvPr id="22" name="Rectangle 21"/>
          <p:cNvSpPr>
            <a:spLocks noChangeArrowheads="1"/>
          </p:cNvSpPr>
          <p:nvPr/>
        </p:nvSpPr>
        <p:spPr bwMode="auto">
          <a:xfrm>
            <a:off x="7389048" y="3621024"/>
            <a:ext cx="753468"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cognitive</a:t>
            </a:r>
          </a:p>
          <a:p>
            <a:pPr algn="ctr" eaLnBrk="0" hangingPunct="0">
              <a:spcBef>
                <a:spcPct val="20000"/>
              </a:spcBef>
              <a:buClr>
                <a:srgbClr val="009999"/>
              </a:buClr>
            </a:pPr>
            <a:r>
              <a:rPr kumimoji="1" lang="en-US" sz="1100" b="1" dirty="0" err="1" smtClean="0">
                <a:solidFill>
                  <a:srgbClr val="000000"/>
                </a:solidFill>
                <a:latin typeface="Arial" pitchFamily="34" charset="0"/>
              </a:rPr>
              <a:t>anth</a:t>
            </a:r>
            <a:endParaRPr kumimoji="1" lang="en-US" sz="1100" b="1" dirty="0" smtClean="0">
              <a:solidFill>
                <a:srgbClr val="000000"/>
              </a:solidFill>
              <a:latin typeface="Arial" pitchFamily="34" charset="0"/>
            </a:endParaRP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23" name="Rectangle 22"/>
          <p:cNvSpPr>
            <a:spLocks noChangeArrowheads="1"/>
          </p:cNvSpPr>
          <p:nvPr/>
        </p:nvSpPr>
        <p:spPr bwMode="auto">
          <a:xfrm>
            <a:off x="3871687" y="4445075"/>
            <a:ext cx="1730828" cy="748361"/>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 ethnographic</a:t>
            </a:r>
          </a:p>
          <a:p>
            <a:pPr algn="ctr" eaLnBrk="0" hangingPunct="0">
              <a:spcBef>
                <a:spcPct val="20000"/>
              </a:spcBef>
              <a:buClr>
                <a:srgbClr val="009999"/>
              </a:buClr>
            </a:pPr>
            <a:r>
              <a:rPr kumimoji="1" lang="en-US" sz="2000" b="1" dirty="0" smtClean="0">
                <a:solidFill>
                  <a:srgbClr val="000000"/>
                </a:solidFill>
                <a:latin typeface="Arial" pitchFamily="34" charset="0"/>
              </a:rPr>
              <a:t>analogy</a:t>
            </a:r>
            <a:endParaRPr kumimoji="1" lang="en-US" sz="3200" b="1" dirty="0">
              <a:solidFill>
                <a:srgbClr val="000000"/>
              </a:solidFill>
              <a:latin typeface="Arial" pitchFamily="34" charset="0"/>
            </a:endParaRPr>
          </a:p>
        </p:txBody>
      </p:sp>
      <p:sp>
        <p:nvSpPr>
          <p:cNvPr id="24" name="Rectangle 23"/>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000" b="1" dirty="0" smtClean="0">
                <a:solidFill>
                  <a:srgbClr val="000000"/>
                </a:solidFill>
                <a:latin typeface="Arial" pitchFamily="34" charset="0"/>
              </a:rPr>
              <a:t>participant /</a:t>
            </a:r>
          </a:p>
          <a:p>
            <a:pPr algn="ctr" eaLnBrk="0" hangingPunct="0">
              <a:spcBef>
                <a:spcPct val="20000"/>
              </a:spcBef>
              <a:buClr>
                <a:srgbClr val="009999"/>
              </a:buClr>
            </a:pPr>
            <a:r>
              <a:rPr kumimoji="1" lang="en-US" sz="2000" b="1" dirty="0" smtClean="0">
                <a:solidFill>
                  <a:srgbClr val="000000"/>
                </a:solidFill>
                <a:latin typeface="Arial" pitchFamily="34" charset="0"/>
              </a:rPr>
              <a:t>observation</a:t>
            </a:r>
            <a:endParaRPr kumimoji="1" lang="en-US" sz="3200" b="1" dirty="0">
              <a:solidFill>
                <a:srgbClr val="000000"/>
              </a:solidFill>
              <a:latin typeface="Arial" pitchFamily="34" charset="0"/>
            </a:endParaRPr>
          </a:p>
        </p:txBody>
      </p:sp>
      <p:sp>
        <p:nvSpPr>
          <p:cNvPr id="25" name="Rectangle 24"/>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evolutionary</a:t>
            </a:r>
          </a:p>
          <a:p>
            <a:pPr algn="ctr" eaLnBrk="0" hangingPunct="0">
              <a:spcBef>
                <a:spcPct val="20000"/>
              </a:spcBef>
              <a:buClr>
                <a:srgbClr val="009999"/>
              </a:buClr>
            </a:pPr>
            <a:r>
              <a:rPr kumimoji="1" lang="en-US" sz="1100" b="1" dirty="0" smtClean="0">
                <a:solidFill>
                  <a:srgbClr val="000000"/>
                </a:solidFill>
                <a:latin typeface="Arial" pitchFamily="34" charset="0"/>
              </a:rPr>
              <a:t>psychology</a:t>
            </a:r>
          </a:p>
          <a:p>
            <a:pPr algn="ctr" eaLnBrk="0" hangingPunct="0">
              <a:spcBef>
                <a:spcPct val="20000"/>
              </a:spcBef>
              <a:buClr>
                <a:srgbClr val="009999"/>
              </a:buClr>
            </a:pPr>
            <a:r>
              <a:rPr kumimoji="1" lang="en-US" sz="1100" b="1" dirty="0" smtClean="0">
                <a:solidFill>
                  <a:srgbClr val="000000"/>
                </a:solidFill>
                <a:latin typeface="Arial" pitchFamily="34" charset="0"/>
              </a:rPr>
              <a:t>. . .</a:t>
            </a:r>
            <a:endParaRPr kumimoji="1" lang="en-US" sz="1100" b="1" dirty="0">
              <a:solidFill>
                <a:srgbClr val="000000"/>
              </a:solidFill>
              <a:latin typeface="Arial" pitchFamily="34" charset="0"/>
            </a:endParaRPr>
          </a:p>
        </p:txBody>
      </p:sp>
      <p:sp>
        <p:nvSpPr>
          <p:cNvPr id="26" name="Rectangle 25"/>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smtClean="0">
                <a:solidFill>
                  <a:srgbClr val="000000"/>
                </a:solidFill>
                <a:latin typeface="Arial" pitchFamily="34" charset="0"/>
              </a:rPr>
              <a:t>industrial-</a:t>
            </a:r>
          </a:p>
          <a:p>
            <a:pPr algn="ctr" eaLnBrk="0" hangingPunct="0">
              <a:spcBef>
                <a:spcPct val="20000"/>
              </a:spcBef>
              <a:buClr>
                <a:srgbClr val="009999"/>
              </a:buClr>
            </a:pPr>
            <a:r>
              <a:rPr kumimoji="1" lang="en-US" sz="1100" b="1" dirty="0" smtClean="0">
                <a:solidFill>
                  <a:srgbClr val="000000"/>
                </a:solidFill>
                <a:latin typeface="Arial" pitchFamily="34" charset="0"/>
              </a:rPr>
              <a:t>age</a:t>
            </a:r>
          </a:p>
          <a:p>
            <a:pPr algn="ctr" eaLnBrk="0" hangingPunct="0">
              <a:spcBef>
                <a:spcPct val="20000"/>
              </a:spcBef>
              <a:buClr>
                <a:srgbClr val="009999"/>
              </a:buClr>
            </a:pPr>
            <a:r>
              <a:rPr kumimoji="1" lang="en-US" sz="1100" b="1" dirty="0" smtClean="0">
                <a:solidFill>
                  <a:srgbClr val="000000"/>
                </a:solidFill>
                <a:latin typeface="Arial" pitchFamily="34" charset="0"/>
              </a:rPr>
              <a:t>personality</a:t>
            </a:r>
          </a:p>
          <a:p>
            <a:pPr algn="ctr" eaLnBrk="0" hangingPunct="0">
              <a:spcBef>
                <a:spcPct val="20000"/>
              </a:spcBef>
              <a:buClr>
                <a:srgbClr val="009999"/>
              </a:buClr>
            </a:pPr>
            <a:r>
              <a:rPr kumimoji="1" lang="en-US" sz="1100" b="1" dirty="0" smtClean="0">
                <a:solidFill>
                  <a:srgbClr val="000000"/>
                </a:solidFill>
                <a:latin typeface="Arial" pitchFamily="34" charset="0"/>
              </a:rPr>
              <a:t>. . .</a:t>
            </a:r>
          </a:p>
        </p:txBody>
      </p:sp>
      <p:sp>
        <p:nvSpPr>
          <p:cNvPr id="18" name="Rectangle 17"/>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smtClean="0">
                <a:solidFill>
                  <a:srgbClr val="000000"/>
                </a:solidFill>
              </a:rPr>
              <a:t>      Bio-physical  </a:t>
            </a:r>
            <a:r>
              <a:rPr kumimoji="1" lang="en-US" b="1" dirty="0" smtClean="0">
                <a:solidFill>
                  <a:srgbClr val="000000"/>
                </a:solidFill>
              </a:rPr>
              <a:t>  </a:t>
            </a:r>
            <a:r>
              <a:rPr kumimoji="1" lang="en-US" sz="2800" b="1" dirty="0" smtClean="0">
                <a:solidFill>
                  <a:srgbClr val="000000"/>
                </a:solidFill>
              </a:rPr>
              <a:t>|</a:t>
            </a:r>
          </a:p>
        </p:txBody>
      </p:sp>
      <p:sp>
        <p:nvSpPr>
          <p:cNvPr id="19" name="Rounded Rectangle 18"/>
          <p:cNvSpPr/>
          <p:nvPr/>
        </p:nvSpPr>
        <p:spPr bwMode="auto">
          <a:xfrm>
            <a:off x="6357258" y="3570514"/>
            <a:ext cx="1016000"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endParaRPr>
          </a:p>
        </p:txBody>
      </p:sp>
      <p:sp>
        <p:nvSpPr>
          <p:cNvPr id="27" name="Rounded Rectangle 26"/>
          <p:cNvSpPr/>
          <p:nvPr/>
        </p:nvSpPr>
        <p:spPr bwMode="auto">
          <a:xfrm>
            <a:off x="7366015" y="3563261"/>
            <a:ext cx="776531"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endParaRPr>
          </a:p>
        </p:txBody>
      </p:sp>
      <p:sp>
        <p:nvSpPr>
          <p:cNvPr id="28" name="Rounded Rectangle 27"/>
          <p:cNvSpPr/>
          <p:nvPr/>
        </p:nvSpPr>
        <p:spPr bwMode="auto">
          <a:xfrm>
            <a:off x="3846336" y="3570514"/>
            <a:ext cx="943378" cy="849085"/>
          </a:xfrm>
          <a:prstGeom prst="roundRect">
            <a:avLst/>
          </a:prstGeom>
          <a:noFill/>
          <a:ln w="76200" cap="flat" cmpd="sng" algn="ctr">
            <a:solidFill>
              <a:srgbClr val="91E3B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endParaRPr>
          </a:p>
        </p:txBody>
      </p:sp>
      <p:sp>
        <p:nvSpPr>
          <p:cNvPr id="29" name="Rounded Rectangle 28"/>
          <p:cNvSpPr/>
          <p:nvPr/>
        </p:nvSpPr>
        <p:spPr bwMode="auto">
          <a:xfrm>
            <a:off x="3164178" y="3570514"/>
            <a:ext cx="696622"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endParaRPr>
          </a:p>
        </p:txBody>
      </p:sp>
      <p:sp>
        <p:nvSpPr>
          <p:cNvPr id="30" name="Rectangle 29"/>
          <p:cNvSpPr/>
          <p:nvPr/>
        </p:nvSpPr>
        <p:spPr>
          <a:xfrm>
            <a:off x="992539" y="1282248"/>
            <a:ext cx="7120860" cy="461665"/>
          </a:xfrm>
          <a:prstGeom prst="rect">
            <a:avLst/>
          </a:prstGeom>
          <a:solidFill>
            <a:srgbClr val="FF0000"/>
          </a:solidFill>
        </p:spPr>
        <p:txBody>
          <a:bodyPr wrap="none">
            <a:spAutoFit/>
          </a:bodyPr>
          <a:lstStyle/>
          <a:p>
            <a:pPr algn="ctr" eaLnBrk="0" hangingPunct="0">
              <a:spcBef>
                <a:spcPct val="20000"/>
              </a:spcBef>
              <a:buClr>
                <a:srgbClr val="009999"/>
              </a:buClr>
            </a:pPr>
            <a:r>
              <a:rPr kumimoji="1" lang="en-US" sz="2400" b="1" dirty="0" smtClean="0">
                <a:solidFill>
                  <a:srgbClr val="000000"/>
                </a:solidFill>
              </a:rPr>
              <a:t>  Our Main Emphasis in Culture and Personality</a:t>
            </a:r>
            <a:endParaRPr kumimoji="1" lang="en-US" sz="2400" b="1" dirty="0">
              <a:solidFill>
                <a:srgbClr val="000000"/>
              </a:solidFill>
            </a:endParaRPr>
          </a:p>
        </p:txBody>
      </p:sp>
    </p:spTree>
  </p:cSld>
  <p:clrMapOvr>
    <a:masterClrMapping/>
  </p:clrMapOv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showMasterSp="0"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3247949"/>
            <a:ext cx="6908800" cy="237244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While we’re looking at that chart note some difficult terms . . . </a:t>
            </a:r>
          </a:p>
          <a:p>
            <a:pPr algn="ctr" eaLnBrk="0" hangingPunct="0">
              <a:spcAft>
                <a:spcPts val="500"/>
              </a:spcAft>
            </a:pPr>
            <a:endParaRPr kumimoji="1" lang="en-US" sz="3600" b="1" dirty="0" smtClean="0">
              <a:solidFill>
                <a:srgbClr val="FFFFFF"/>
              </a:solidFill>
            </a:endParaRPr>
          </a:p>
        </p:txBody>
      </p:sp>
    </p:spTree>
  </p:cSld>
  <p:clrMapOvr>
    <a:masterClrMapping/>
  </p:clrMapOvr>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showMasterSp="0"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35906" name="Picture 5"/>
          <p:cNvPicPr>
            <a:picLocks noChangeAspect="1" noChangeArrowheads="1"/>
          </p:cNvPicPr>
          <p:nvPr/>
        </p:nvPicPr>
        <p:blipFill>
          <a:blip r:embed="rId3" cstate="print"/>
          <a:srcRect/>
          <a:stretch>
            <a:fillRect/>
          </a:stretch>
        </p:blipFill>
        <p:spPr bwMode="auto">
          <a:xfrm>
            <a:off x="465138" y="855663"/>
            <a:ext cx="8229600" cy="5143500"/>
          </a:xfrm>
          <a:prstGeom prst="rect">
            <a:avLst/>
          </a:prstGeom>
          <a:noFill/>
          <a:ln w="9525">
            <a:noFill/>
            <a:miter lim="800000"/>
            <a:headEnd/>
            <a:tailEnd/>
          </a:ln>
        </p:spPr>
      </p:pic>
      <p:sp>
        <p:nvSpPr>
          <p:cNvPr id="635907" name="Rectangle 3"/>
          <p:cNvSpPr>
            <a:spLocks noChangeArrowheads="1"/>
          </p:cNvSpPr>
          <p:nvPr/>
        </p:nvSpPr>
        <p:spPr bwMode="auto">
          <a:xfrm>
            <a:off x="2379666" y="4537075"/>
            <a:ext cx="3543300" cy="579438"/>
          </a:xfrm>
          <a:prstGeom prst="rect">
            <a:avLst/>
          </a:prstGeom>
          <a:solidFill>
            <a:schemeClr val="accent1"/>
          </a:solidFill>
          <a:ln w="9525">
            <a:noFill/>
            <a:miter lim="800000"/>
            <a:headEnd/>
            <a:tailEnd/>
          </a:ln>
        </p:spPr>
        <p:txBody>
          <a:bodyPr anchor="ctr">
            <a:spAutoFit/>
          </a:bodyPr>
          <a:lstStyle/>
          <a:p>
            <a:pPr algn="ctr" eaLnBrk="0" hangingPunct="0">
              <a:spcBef>
                <a:spcPct val="20000"/>
              </a:spcBef>
              <a:buClr>
                <a:srgbClr val="009999"/>
              </a:buClr>
            </a:pPr>
            <a:r>
              <a:rPr kumimoji="1" lang="en-US" sz="3200" b="1">
                <a:solidFill>
                  <a:srgbClr val="000000"/>
                </a:solidFill>
              </a:rPr>
              <a:t>difficult terms</a:t>
            </a:r>
          </a:p>
        </p:txBody>
      </p:sp>
      <p:sp>
        <p:nvSpPr>
          <p:cNvPr id="4" name="Oval 3"/>
          <p:cNvSpPr>
            <a:spLocks noChangeArrowheads="1"/>
          </p:cNvSpPr>
          <p:nvPr/>
        </p:nvSpPr>
        <p:spPr bwMode="auto">
          <a:xfrm>
            <a:off x="6251576" y="4630808"/>
            <a:ext cx="1309688" cy="420687"/>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
        <p:nvSpPr>
          <p:cNvPr id="5" name="Oval 3"/>
          <p:cNvSpPr>
            <a:spLocks noChangeArrowheads="1"/>
          </p:cNvSpPr>
          <p:nvPr/>
        </p:nvSpPr>
        <p:spPr bwMode="auto">
          <a:xfrm>
            <a:off x="5780093" y="2938533"/>
            <a:ext cx="1309687" cy="420687"/>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4"/>
            <a:ext cx="9144000" cy="6857999"/>
          </a:xfrm>
          <a:prstGeom prst="rect">
            <a:avLst/>
          </a:prstGeom>
          <a:noFill/>
          <a:ln w="9525">
            <a:noFill/>
            <a:miter lim="800000"/>
            <a:headEnd/>
            <a:tailEnd/>
          </a:ln>
        </p:spPr>
        <p:txBody>
          <a:bodyPr wrap="square" anchor="ctr">
            <a:noAutofit/>
          </a:bodyPr>
          <a:lstStyle/>
          <a:p>
            <a:pPr marL="2400300" indent="-2400300" algn="ctr" eaLnBrk="0" hangingPunct="0"/>
            <a:endParaRPr kumimoji="1" lang="en-US" sz="7200" b="1" i="1" dirty="0">
              <a:solidFill>
                <a:srgbClr val="FFFFFF"/>
              </a:solidFill>
            </a:endParaRPr>
          </a:p>
          <a:p>
            <a:pPr marL="2400300" indent="-2400300" algn="ctr" eaLnBrk="0" hangingPunct="0"/>
            <a:endParaRPr kumimoji="1" lang="en-US" sz="3600" b="1" i="1" dirty="0" smtClean="0">
              <a:solidFill>
                <a:srgbClr val="FFFFFF"/>
              </a:solidFill>
            </a:endParaRPr>
          </a:p>
        </p:txBody>
      </p:sp>
      <p:sp>
        <p:nvSpPr>
          <p:cNvPr id="14" name="Rectangle 13"/>
          <p:cNvSpPr/>
          <p:nvPr/>
        </p:nvSpPr>
        <p:spPr>
          <a:xfrm>
            <a:off x="3447373" y="881742"/>
            <a:ext cx="2351927" cy="369332"/>
          </a:xfrm>
          <a:prstGeom prst="rect">
            <a:avLst/>
          </a:prstGeom>
        </p:spPr>
        <p:txBody>
          <a:bodyPr wrap="none">
            <a:spAutoFit/>
          </a:bodyPr>
          <a:lstStyle/>
          <a:p>
            <a:pPr marL="2400300" indent="-2400300" algn="ctr" eaLnBrk="0" hangingPunct="0"/>
            <a:r>
              <a:rPr kumimoji="1" lang="en-US" b="1" dirty="0" smtClean="0">
                <a:solidFill>
                  <a:srgbClr val="003300"/>
                </a:solidFill>
              </a:rPr>
              <a:t>And, once again . . .</a:t>
            </a:r>
            <a:endParaRPr kumimoji="1" lang="en-US" b="1" dirty="0">
              <a:solidFill>
                <a:srgbClr val="003300"/>
              </a:solidFill>
            </a:endParaRPr>
          </a:p>
        </p:txBody>
      </p:sp>
      <p:sp>
        <p:nvSpPr>
          <p:cNvPr id="10" name="Text Box 6"/>
          <p:cNvSpPr txBox="1">
            <a:spLocks noChangeArrowheads="1"/>
          </p:cNvSpPr>
          <p:nvPr/>
        </p:nvSpPr>
        <p:spPr bwMode="auto">
          <a:xfrm>
            <a:off x="2240641" y="6477073"/>
            <a:ext cx="4640566" cy="276999"/>
          </a:xfrm>
          <a:prstGeom prst="rect">
            <a:avLst/>
          </a:prstGeom>
          <a:noFill/>
          <a:ln w="9525">
            <a:noFill/>
            <a:miter lim="800000"/>
            <a:headEnd/>
            <a:tailEnd/>
          </a:ln>
        </p:spPr>
        <p:txBody>
          <a:bodyPr wrap="none">
            <a:spAutoFit/>
          </a:bodyPr>
          <a:lstStyle/>
          <a:p>
            <a:pPr algn="ctr"/>
            <a:r>
              <a:rPr kumimoji="1" lang="en-US" sz="1200" dirty="0" smtClean="0">
                <a:solidFill>
                  <a:srgbClr val="FFFFFF"/>
                </a:solidFill>
                <a:hlinkClick r:id="rId3"/>
              </a:rPr>
              <a:t>http://www.d.umn.edu/cla/faculty/troufs/anth4616/cpweb.html#title</a:t>
            </a:r>
            <a:endParaRPr kumimoji="1" lang="en-US" sz="1200" dirty="0">
              <a:solidFill>
                <a:srgbClr val="FFFFFF"/>
              </a:solidFill>
            </a:endParaRPr>
          </a:p>
        </p:txBody>
      </p:sp>
      <p:pic>
        <p:nvPicPr>
          <p:cNvPr id="7170" name="Picture 2"/>
          <p:cNvPicPr>
            <a:picLocks noChangeAspect="1" noChangeArrowheads="1"/>
          </p:cNvPicPr>
          <p:nvPr/>
        </p:nvPicPr>
        <p:blipFill>
          <a:blip r:embed="rId4" cstate="print"/>
          <a:srcRect/>
          <a:stretch>
            <a:fillRect/>
          </a:stretch>
        </p:blipFill>
        <p:spPr bwMode="auto">
          <a:xfrm>
            <a:off x="1100667" y="495300"/>
            <a:ext cx="6908800" cy="5829300"/>
          </a:xfrm>
          <a:prstGeom prst="rect">
            <a:avLst/>
          </a:prstGeom>
          <a:noFill/>
          <a:ln w="9525">
            <a:noFill/>
            <a:miter lim="800000"/>
            <a:headEnd/>
            <a:tailEnd/>
          </a:ln>
        </p:spPr>
      </p:pic>
      <p:sp>
        <p:nvSpPr>
          <p:cNvPr id="8" name="Oval 18"/>
          <p:cNvSpPr>
            <a:spLocks noChangeArrowheads="1"/>
          </p:cNvSpPr>
          <p:nvPr/>
        </p:nvSpPr>
        <p:spPr bwMode="auto">
          <a:xfrm>
            <a:off x="4425952" y="5506124"/>
            <a:ext cx="1313544" cy="437476"/>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12" name="Oval 18"/>
          <p:cNvSpPr>
            <a:spLocks noChangeArrowheads="1"/>
          </p:cNvSpPr>
          <p:nvPr/>
        </p:nvSpPr>
        <p:spPr bwMode="auto">
          <a:xfrm>
            <a:off x="5503333" y="5907553"/>
            <a:ext cx="1422400" cy="664698"/>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2153184323"/>
      </p:ext>
    </p:extLst>
  </p:cSld>
  <p:clrMapOvr>
    <a:masterClrMapping/>
  </p:clrMapOvr>
  <p:transition/>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37953" name="Rectangle 3"/>
          <p:cNvSpPr>
            <a:spLocks noGrp="1" noChangeArrowheads="1"/>
          </p:cNvSpPr>
          <p:nvPr>
            <p:ph type="subTitle" idx="4294967295"/>
          </p:nvPr>
        </p:nvSpPr>
        <p:spPr>
          <a:xfrm>
            <a:off x="1182723" y="2881318"/>
            <a:ext cx="6778625" cy="2300287"/>
          </a:xfrm>
        </p:spPr>
        <p:txBody>
          <a:bodyPr>
            <a:spAutoFit/>
          </a:bodyPr>
          <a:lstStyle/>
          <a:p>
            <a:pPr marL="0" indent="0" eaLnBrk="1" hangingPunct="1"/>
            <a:r>
              <a:rPr lang="en-US" sz="4000" b="1" smtClean="0"/>
              <a:t> ethno</a:t>
            </a:r>
            <a:r>
              <a:rPr lang="en-US" sz="4000" b="1" smtClean="0">
                <a:solidFill>
                  <a:srgbClr val="FF0000"/>
                </a:solidFill>
              </a:rPr>
              <a:t>graphy</a:t>
            </a:r>
          </a:p>
          <a:p>
            <a:pPr marL="0" indent="0" eaLnBrk="1" hangingPunct="1">
              <a:lnSpc>
                <a:spcPct val="60000"/>
              </a:lnSpc>
            </a:pPr>
            <a:endParaRPr lang="en-US" sz="4000" b="1" smtClean="0"/>
          </a:p>
          <a:p>
            <a:pPr marL="457200" lvl="1" indent="0" eaLnBrk="1" hangingPunct="1">
              <a:lnSpc>
                <a:spcPct val="110000"/>
              </a:lnSpc>
            </a:pPr>
            <a:r>
              <a:rPr lang="en-US" b="1" smtClean="0"/>
              <a:t> scientific </a:t>
            </a:r>
            <a:r>
              <a:rPr lang="en-US" b="1" i="1" smtClean="0"/>
              <a:t>description</a:t>
            </a:r>
            <a:r>
              <a:rPr lang="en-US" b="1" smtClean="0"/>
              <a:t> of cultures</a:t>
            </a:r>
          </a:p>
          <a:p>
            <a:pPr marL="457200" lvl="1" indent="0" eaLnBrk="1" hangingPunct="1">
              <a:lnSpc>
                <a:spcPct val="110000"/>
              </a:lnSpc>
              <a:buFontTx/>
              <a:buNone/>
            </a:pPr>
            <a:r>
              <a:rPr lang="en-US" b="1" smtClean="0"/>
              <a:t> 	  </a:t>
            </a:r>
            <a:r>
              <a:rPr lang="en-US" sz="2000" b="1" smtClean="0"/>
              <a:t>(“a portrait of a people”)</a:t>
            </a:r>
          </a:p>
        </p:txBody>
      </p:sp>
      <p:sp>
        <p:nvSpPr>
          <p:cNvPr id="637954"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2400" b="1">
                <a:solidFill>
                  <a:srgbClr val="BADDE1"/>
                </a:solidFill>
              </a:rPr>
              <a:t>Glossary</a:t>
            </a:r>
          </a:p>
        </p:txBody>
      </p:sp>
    </p:spTree>
  </p:cSld>
  <p:clrMapOvr>
    <a:masterClrMapping/>
  </p:clrMapOvr>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ctrTitle" idx="4294967295"/>
          </p:nvPr>
        </p:nvSpPr>
        <p:spPr>
          <a:xfrm>
            <a:off x="457200" y="434975"/>
            <a:ext cx="8229600" cy="1143000"/>
          </a:xfrm>
        </p:spPr>
        <p:txBody>
          <a:bodyPr/>
          <a:lstStyle/>
          <a:p>
            <a:pPr eaLnBrk="1" hangingPunct="1">
              <a:defRPr/>
            </a:pPr>
            <a:r>
              <a:rPr lang="en-US" sz="2400" b="1" dirty="0" smtClean="0">
                <a:solidFill>
                  <a:schemeClr val="accent5">
                    <a:lumMod val="90000"/>
                  </a:schemeClr>
                </a:solidFill>
              </a:rPr>
              <a:t>Glossary</a:t>
            </a:r>
          </a:p>
        </p:txBody>
      </p:sp>
      <p:sp>
        <p:nvSpPr>
          <p:cNvPr id="638978" name="Rectangle 3"/>
          <p:cNvSpPr>
            <a:spLocks noGrp="1" noChangeArrowheads="1"/>
          </p:cNvSpPr>
          <p:nvPr>
            <p:ph type="subTitle" idx="4294967295"/>
          </p:nvPr>
        </p:nvSpPr>
        <p:spPr>
          <a:xfrm>
            <a:off x="1182723" y="2881317"/>
            <a:ext cx="6778625" cy="2295525"/>
          </a:xfrm>
        </p:spPr>
        <p:txBody>
          <a:bodyPr>
            <a:spAutoFit/>
          </a:bodyPr>
          <a:lstStyle/>
          <a:p>
            <a:pPr marL="0" indent="0" eaLnBrk="1" hangingPunct="1"/>
            <a:r>
              <a:rPr lang="en-US" sz="4000" b="1" smtClean="0"/>
              <a:t> ethno – </a:t>
            </a:r>
            <a:r>
              <a:rPr lang="en-US" sz="4000" b="1" smtClean="0">
                <a:solidFill>
                  <a:srgbClr val="FF0000"/>
                </a:solidFill>
              </a:rPr>
              <a:t>graphy</a:t>
            </a:r>
          </a:p>
          <a:p>
            <a:pPr marL="0" indent="0" eaLnBrk="1" hangingPunct="1">
              <a:lnSpc>
                <a:spcPct val="10000"/>
              </a:lnSpc>
            </a:pPr>
            <a:endParaRPr lang="en-US" sz="4000" b="1" smtClean="0"/>
          </a:p>
          <a:p>
            <a:pPr lvl="1" eaLnBrk="1" hangingPunct="1">
              <a:lnSpc>
                <a:spcPct val="50000"/>
              </a:lnSpc>
            </a:pPr>
            <a:endParaRPr lang="en-US" b="1" smtClean="0"/>
          </a:p>
          <a:p>
            <a:pPr lvl="1" eaLnBrk="1" hangingPunct="1">
              <a:lnSpc>
                <a:spcPct val="120000"/>
              </a:lnSpc>
            </a:pPr>
            <a:r>
              <a:rPr lang="en-US" b="1" i="1" smtClean="0"/>
              <a:t>graph</a:t>
            </a:r>
            <a:r>
              <a:rPr lang="en-US" b="1" smtClean="0"/>
              <a:t> from the Greek, meaning something “written” or “drawn”</a:t>
            </a:r>
          </a:p>
        </p:txBody>
      </p:sp>
    </p:spTree>
  </p:cSld>
  <p:clrMapOvr>
    <a:masterClrMapping/>
  </p:clrMapOvr>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40001" name="Rectangle 3"/>
          <p:cNvSpPr>
            <a:spLocks noGrp="1" noChangeArrowheads="1"/>
          </p:cNvSpPr>
          <p:nvPr>
            <p:ph type="subTitle" idx="4294967295"/>
          </p:nvPr>
        </p:nvSpPr>
        <p:spPr>
          <a:xfrm>
            <a:off x="1182723" y="2876551"/>
            <a:ext cx="6778625" cy="1927225"/>
          </a:xfrm>
        </p:spPr>
        <p:txBody>
          <a:bodyPr/>
          <a:lstStyle/>
          <a:p>
            <a:pPr marL="0" indent="0" eaLnBrk="1" hangingPunct="1"/>
            <a:r>
              <a:rPr lang="en-US" sz="4000" b="1" smtClean="0"/>
              <a:t> ethn</a:t>
            </a:r>
            <a:r>
              <a:rPr lang="en-US" sz="4000" b="1" smtClean="0">
                <a:solidFill>
                  <a:srgbClr val="FF0000"/>
                </a:solidFill>
              </a:rPr>
              <a:t>ology</a:t>
            </a:r>
          </a:p>
          <a:p>
            <a:pPr marL="0" indent="0" eaLnBrk="1" hangingPunct="1">
              <a:lnSpc>
                <a:spcPct val="60000"/>
              </a:lnSpc>
            </a:pPr>
            <a:endParaRPr lang="en-US" sz="4000" b="1" smtClean="0"/>
          </a:p>
          <a:p>
            <a:pPr marL="457200" lvl="1" indent="285750" eaLnBrk="1" hangingPunct="1"/>
            <a:r>
              <a:rPr lang="en-US" b="1" smtClean="0"/>
              <a:t> comparative </a:t>
            </a:r>
            <a:r>
              <a:rPr lang="en-US" b="1" i="1" smtClean="0"/>
              <a:t>study</a:t>
            </a:r>
            <a:r>
              <a:rPr lang="en-US" b="1" smtClean="0"/>
              <a:t> of cultures</a:t>
            </a:r>
          </a:p>
        </p:txBody>
      </p:sp>
      <p:sp>
        <p:nvSpPr>
          <p:cNvPr id="64000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2400" b="1">
                <a:solidFill>
                  <a:srgbClr val="BADDE1"/>
                </a:solidFill>
              </a:rPr>
              <a:t>Glossary</a:t>
            </a:r>
          </a:p>
        </p:txBody>
      </p:sp>
    </p:spTree>
  </p:cSld>
  <p:clrMapOvr>
    <a:masterClrMapping/>
  </p:clrMapOvr>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41025" name="Rectangle 3"/>
          <p:cNvSpPr>
            <a:spLocks noGrp="1" noChangeArrowheads="1"/>
          </p:cNvSpPr>
          <p:nvPr>
            <p:ph type="subTitle" idx="4294967295"/>
          </p:nvPr>
        </p:nvSpPr>
        <p:spPr>
          <a:xfrm>
            <a:off x="1182723" y="2876551"/>
            <a:ext cx="6778625" cy="1927225"/>
          </a:xfrm>
        </p:spPr>
        <p:txBody>
          <a:bodyPr/>
          <a:lstStyle/>
          <a:p>
            <a:pPr marL="0" indent="0" eaLnBrk="1" hangingPunct="1"/>
            <a:r>
              <a:rPr lang="en-US" sz="4000" b="1" smtClean="0"/>
              <a:t> ethn – </a:t>
            </a:r>
            <a:r>
              <a:rPr lang="en-US" sz="4000" b="1" smtClean="0">
                <a:solidFill>
                  <a:srgbClr val="FF0000"/>
                </a:solidFill>
              </a:rPr>
              <a:t>ology</a:t>
            </a:r>
          </a:p>
          <a:p>
            <a:pPr marL="0" indent="0" eaLnBrk="1" hangingPunct="1">
              <a:lnSpc>
                <a:spcPct val="60000"/>
              </a:lnSpc>
            </a:pPr>
            <a:endParaRPr lang="en-US" sz="4000" b="1" smtClean="0"/>
          </a:p>
          <a:p>
            <a:pPr marL="457200" lvl="1" indent="285750" eaLnBrk="1" hangingPunct="1"/>
            <a:r>
              <a:rPr lang="en-US" b="1" smtClean="0"/>
              <a:t> comparative </a:t>
            </a:r>
            <a:r>
              <a:rPr lang="en-US" b="1" i="1" smtClean="0"/>
              <a:t>study</a:t>
            </a:r>
            <a:r>
              <a:rPr lang="en-US" b="1" smtClean="0"/>
              <a:t> of cultures</a:t>
            </a:r>
          </a:p>
        </p:txBody>
      </p:sp>
      <p:sp>
        <p:nvSpPr>
          <p:cNvPr id="641026"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2400" b="1">
                <a:solidFill>
                  <a:srgbClr val="BADDE1"/>
                </a:solidFill>
              </a:rPr>
              <a:t>Glossary</a:t>
            </a:r>
          </a:p>
        </p:txBody>
      </p:sp>
    </p:spTree>
  </p:cSld>
  <p:clrMapOvr>
    <a:masterClrMapping/>
  </p:clrMapOvr>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42049" name="Rectangle 3"/>
          <p:cNvSpPr>
            <a:spLocks noGrp="1" noChangeArrowheads="1"/>
          </p:cNvSpPr>
          <p:nvPr>
            <p:ph type="subTitle" idx="4294967295"/>
          </p:nvPr>
        </p:nvSpPr>
        <p:spPr>
          <a:xfrm>
            <a:off x="1182723" y="2876551"/>
            <a:ext cx="6778625" cy="1927225"/>
          </a:xfrm>
        </p:spPr>
        <p:txBody>
          <a:bodyPr/>
          <a:lstStyle/>
          <a:p>
            <a:pPr marL="0" indent="0" eaLnBrk="1" hangingPunct="1"/>
            <a:r>
              <a:rPr lang="en-US" sz="4000" b="1" smtClean="0"/>
              <a:t> ethn</a:t>
            </a:r>
            <a:r>
              <a:rPr lang="en-US" sz="4000" b="1" smtClean="0">
                <a:solidFill>
                  <a:srgbClr val="FF0000"/>
                </a:solidFill>
              </a:rPr>
              <a:t>ology</a:t>
            </a:r>
          </a:p>
          <a:p>
            <a:pPr marL="0" indent="0" eaLnBrk="1" hangingPunct="1">
              <a:lnSpc>
                <a:spcPct val="60000"/>
              </a:lnSpc>
            </a:pPr>
            <a:endParaRPr lang="en-US" sz="4000" b="1" smtClean="0"/>
          </a:p>
          <a:p>
            <a:pPr marL="457200" lvl="1" indent="285750" eaLnBrk="1" hangingPunct="1"/>
            <a:r>
              <a:rPr lang="en-US" b="1" smtClean="0"/>
              <a:t> comparative </a:t>
            </a:r>
            <a:r>
              <a:rPr lang="en-US" b="1" i="1" smtClean="0"/>
              <a:t>study</a:t>
            </a:r>
            <a:r>
              <a:rPr lang="en-US" b="1" smtClean="0"/>
              <a:t> of cultures</a:t>
            </a:r>
          </a:p>
        </p:txBody>
      </p:sp>
      <p:sp>
        <p:nvSpPr>
          <p:cNvPr id="642050"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2400" b="1">
                <a:solidFill>
                  <a:srgbClr val="BADDE1"/>
                </a:solidFill>
              </a:rPr>
              <a:t>Glossary</a:t>
            </a:r>
          </a:p>
        </p:txBody>
      </p:sp>
      <p:sp>
        <p:nvSpPr>
          <p:cNvPr id="4" name="AutoShape 8"/>
          <p:cNvSpPr>
            <a:spLocks noChangeArrowheads="1"/>
          </p:cNvSpPr>
          <p:nvPr/>
        </p:nvSpPr>
        <p:spPr bwMode="auto">
          <a:xfrm>
            <a:off x="2252698" y="865190"/>
            <a:ext cx="485775" cy="2154237"/>
          </a:xfrm>
          <a:prstGeom prst="downArrow">
            <a:avLst>
              <a:gd name="adj1" fmla="val 50000"/>
              <a:gd name="adj2" fmla="val 50218"/>
            </a:avLst>
          </a:prstGeom>
          <a:solidFill>
            <a:srgbClr val="FFCC00"/>
          </a:solidFill>
          <a:ln w="38100">
            <a:solidFill>
              <a:srgbClr val="5E574E"/>
            </a:solidFill>
            <a:miter lim="800000"/>
            <a:headEnd/>
            <a:tailEnd/>
          </a:ln>
        </p:spPr>
        <p:txBody>
          <a:bodyPr wrap="none" anchor="ctr"/>
          <a:lstStyle/>
          <a:p>
            <a:pPr algn="ctr"/>
            <a:endParaRPr kumimoji="1" lang="en-US" sz="4800" i="1">
              <a:solidFill>
                <a:srgbClr val="FF0000"/>
              </a:solidFill>
            </a:endParaRPr>
          </a:p>
        </p:txBody>
      </p:sp>
      <p:cxnSp>
        <p:nvCxnSpPr>
          <p:cNvPr id="7" name="Straight Connector 6"/>
          <p:cNvCxnSpPr>
            <a:cxnSpLocks noChangeShapeType="1"/>
          </p:cNvCxnSpPr>
          <p:nvPr/>
        </p:nvCxnSpPr>
        <p:spPr bwMode="auto">
          <a:xfrm rot="5400000">
            <a:off x="2169319" y="3185319"/>
            <a:ext cx="595312" cy="203200"/>
          </a:xfrm>
          <a:prstGeom prst="line">
            <a:avLst/>
          </a:prstGeom>
          <a:noFill/>
          <a:ln w="76200" algn="ctr">
            <a:solidFill>
              <a:srgbClr val="FF0000"/>
            </a:solidFill>
            <a:round/>
            <a:headEnd/>
            <a:tailEnd/>
          </a:ln>
        </p:spPr>
      </p:cxnSp>
    </p:spTree>
  </p:cSld>
  <p:clrMapOvr>
    <a:masterClrMapping/>
  </p:clrMapOvr>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show="0">
  <p:cSld>
    <p:bg>
      <p:bgPr>
        <a:solidFill>
          <a:srgbClr val="BADDE1"/>
        </a:solidFill>
        <a:effectLst/>
      </p:bgPr>
    </p:bg>
    <p:spTree>
      <p:nvGrpSpPr>
        <p:cNvPr id="1" name=""/>
        <p:cNvGrpSpPr/>
        <p:nvPr/>
      </p:nvGrpSpPr>
      <p:grpSpPr>
        <a:xfrm>
          <a:off x="0" y="0"/>
          <a:ext cx="0" cy="0"/>
          <a:chOff x="0" y="0"/>
          <a:chExt cx="0" cy="0"/>
        </a:xfrm>
      </p:grpSpPr>
      <p:sp>
        <p:nvSpPr>
          <p:cNvPr id="643073" name="Rectangle 3"/>
          <p:cNvSpPr>
            <a:spLocks noGrp="1" noChangeArrowheads="1"/>
          </p:cNvSpPr>
          <p:nvPr>
            <p:ph type="subTitle" idx="4294967295"/>
          </p:nvPr>
        </p:nvSpPr>
        <p:spPr>
          <a:xfrm>
            <a:off x="1182723" y="2876551"/>
            <a:ext cx="6778625" cy="1927225"/>
          </a:xfrm>
        </p:spPr>
        <p:txBody>
          <a:bodyPr/>
          <a:lstStyle/>
          <a:p>
            <a:pPr marL="0" indent="0" eaLnBrk="1" hangingPunct="1"/>
            <a:r>
              <a:rPr lang="en-US" sz="4000" b="1" smtClean="0"/>
              <a:t> eth</a:t>
            </a:r>
            <a:r>
              <a:rPr lang="en-US" sz="4000" b="1" smtClean="0">
                <a:solidFill>
                  <a:srgbClr val="FF0000"/>
                </a:solidFill>
              </a:rPr>
              <a:t>ology</a:t>
            </a:r>
          </a:p>
          <a:p>
            <a:pPr marL="0" indent="0" eaLnBrk="1" hangingPunct="1">
              <a:lnSpc>
                <a:spcPct val="60000"/>
              </a:lnSpc>
            </a:pPr>
            <a:endParaRPr lang="en-US" sz="4000" b="1" smtClean="0"/>
          </a:p>
          <a:p>
            <a:pPr marL="457200" lvl="1" indent="285750" eaLnBrk="1" hangingPunct="1"/>
            <a:r>
              <a:rPr lang="en-US" b="1" smtClean="0">
                <a:solidFill>
                  <a:schemeClr val="bg1"/>
                </a:solidFill>
              </a:rPr>
              <a:t> comparative </a:t>
            </a:r>
            <a:r>
              <a:rPr lang="en-US" b="1" i="1" smtClean="0">
                <a:solidFill>
                  <a:schemeClr val="bg1"/>
                </a:solidFill>
              </a:rPr>
              <a:t>study</a:t>
            </a:r>
            <a:r>
              <a:rPr lang="en-US" b="1" smtClean="0">
                <a:solidFill>
                  <a:schemeClr val="bg1"/>
                </a:solidFill>
              </a:rPr>
              <a:t> of cultures</a:t>
            </a:r>
          </a:p>
        </p:txBody>
      </p:sp>
      <p:sp>
        <p:nvSpPr>
          <p:cNvPr id="643074"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2400" b="1">
                <a:solidFill>
                  <a:srgbClr val="BADDE1"/>
                </a:solidFill>
              </a:rPr>
              <a:t>Glossary</a:t>
            </a:r>
          </a:p>
        </p:txBody>
      </p:sp>
      <p:sp>
        <p:nvSpPr>
          <p:cNvPr id="643075" name="AutoShape 8"/>
          <p:cNvSpPr>
            <a:spLocks noChangeArrowheads="1"/>
          </p:cNvSpPr>
          <p:nvPr/>
        </p:nvSpPr>
        <p:spPr bwMode="auto">
          <a:xfrm>
            <a:off x="2092360" y="865190"/>
            <a:ext cx="485775" cy="2154237"/>
          </a:xfrm>
          <a:prstGeom prst="downArrow">
            <a:avLst>
              <a:gd name="adj1" fmla="val 50000"/>
              <a:gd name="adj2" fmla="val 50218"/>
            </a:avLst>
          </a:prstGeom>
          <a:solidFill>
            <a:srgbClr val="FFCC00"/>
          </a:solidFill>
          <a:ln w="38100">
            <a:solidFill>
              <a:srgbClr val="5E574E"/>
            </a:solidFill>
            <a:miter lim="800000"/>
            <a:headEnd/>
            <a:tailEnd/>
          </a:ln>
        </p:spPr>
        <p:txBody>
          <a:bodyPr wrap="none" anchor="ctr"/>
          <a:lstStyle/>
          <a:p>
            <a:pPr algn="ctr"/>
            <a:endParaRPr kumimoji="1" lang="en-US" sz="4800" i="1">
              <a:solidFill>
                <a:srgbClr val="FF0000"/>
              </a:solidFill>
            </a:endParaRPr>
          </a:p>
        </p:txBody>
      </p:sp>
    </p:spTree>
  </p:cSld>
  <p:clrMapOvr>
    <a:masterClrMapping/>
  </p:clrMapOvr>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show="0">
  <p:cSld>
    <p:bg>
      <p:bgPr>
        <a:solidFill>
          <a:srgbClr val="BADDE1"/>
        </a:solidFill>
        <a:effectLst/>
      </p:bgPr>
    </p:bg>
    <p:spTree>
      <p:nvGrpSpPr>
        <p:cNvPr id="1" name=""/>
        <p:cNvGrpSpPr/>
        <p:nvPr/>
      </p:nvGrpSpPr>
      <p:grpSpPr>
        <a:xfrm>
          <a:off x="0" y="0"/>
          <a:ext cx="0" cy="0"/>
          <a:chOff x="0" y="0"/>
          <a:chExt cx="0" cy="0"/>
        </a:xfrm>
      </p:grpSpPr>
      <p:sp>
        <p:nvSpPr>
          <p:cNvPr id="644097" name="Rectangle 3"/>
          <p:cNvSpPr>
            <a:spLocks noGrp="1" noChangeArrowheads="1"/>
          </p:cNvSpPr>
          <p:nvPr>
            <p:ph type="subTitle" idx="4294967295"/>
          </p:nvPr>
        </p:nvSpPr>
        <p:spPr>
          <a:xfrm>
            <a:off x="1182723" y="2876551"/>
            <a:ext cx="6778625" cy="1927225"/>
          </a:xfrm>
        </p:spPr>
        <p:txBody>
          <a:bodyPr/>
          <a:lstStyle/>
          <a:p>
            <a:pPr marL="0" indent="0" eaLnBrk="1" hangingPunct="1"/>
            <a:r>
              <a:rPr lang="en-US" sz="4000" b="1" smtClean="0"/>
              <a:t> eth</a:t>
            </a:r>
            <a:r>
              <a:rPr lang="en-US" sz="4000" b="1" smtClean="0">
                <a:solidFill>
                  <a:srgbClr val="FF0000"/>
                </a:solidFill>
              </a:rPr>
              <a:t>ology</a:t>
            </a:r>
          </a:p>
          <a:p>
            <a:pPr marL="0" indent="0" eaLnBrk="1" hangingPunct="1">
              <a:lnSpc>
                <a:spcPct val="60000"/>
              </a:lnSpc>
            </a:pPr>
            <a:endParaRPr lang="en-US" sz="4000" b="1" smtClean="0"/>
          </a:p>
          <a:p>
            <a:pPr marL="457200" lvl="1" indent="285750" eaLnBrk="1" hangingPunct="1"/>
            <a:r>
              <a:rPr lang="en-US" b="1" smtClean="0">
                <a:solidFill>
                  <a:schemeClr val="bg1"/>
                </a:solidFill>
              </a:rPr>
              <a:t> comparative </a:t>
            </a:r>
            <a:r>
              <a:rPr lang="en-US" b="1" i="1" smtClean="0">
                <a:solidFill>
                  <a:schemeClr val="bg1"/>
                </a:solidFill>
              </a:rPr>
              <a:t>study</a:t>
            </a:r>
            <a:r>
              <a:rPr lang="en-US" b="1" smtClean="0">
                <a:solidFill>
                  <a:schemeClr val="bg1"/>
                </a:solidFill>
              </a:rPr>
              <a:t> of cultures</a:t>
            </a:r>
          </a:p>
        </p:txBody>
      </p:sp>
      <p:sp>
        <p:nvSpPr>
          <p:cNvPr id="644098" name="AutoShape 8"/>
          <p:cNvSpPr>
            <a:spLocks noChangeArrowheads="1"/>
          </p:cNvSpPr>
          <p:nvPr/>
        </p:nvSpPr>
        <p:spPr bwMode="auto">
          <a:xfrm>
            <a:off x="2092360" y="865190"/>
            <a:ext cx="485775" cy="2154237"/>
          </a:xfrm>
          <a:prstGeom prst="downArrow">
            <a:avLst>
              <a:gd name="adj1" fmla="val 50000"/>
              <a:gd name="adj2" fmla="val 50218"/>
            </a:avLst>
          </a:prstGeom>
          <a:solidFill>
            <a:srgbClr val="FFCC00"/>
          </a:solidFill>
          <a:ln w="38100">
            <a:solidFill>
              <a:srgbClr val="5E574E"/>
            </a:solidFill>
            <a:miter lim="800000"/>
            <a:headEnd/>
            <a:tailEnd/>
          </a:ln>
        </p:spPr>
        <p:txBody>
          <a:bodyPr wrap="none" anchor="ctr"/>
          <a:lstStyle/>
          <a:p>
            <a:pPr algn="ctr"/>
            <a:endParaRPr kumimoji="1" lang="en-US" sz="4800" i="1">
              <a:solidFill>
                <a:srgbClr val="FF0000"/>
              </a:solidFill>
            </a:endParaRPr>
          </a:p>
        </p:txBody>
      </p:sp>
      <p:sp>
        <p:nvSpPr>
          <p:cNvPr id="5" name="Rectangle 3"/>
          <p:cNvSpPr txBox="1">
            <a:spLocks noChangeArrowheads="1"/>
          </p:cNvSpPr>
          <p:nvPr/>
        </p:nvSpPr>
        <p:spPr bwMode="auto">
          <a:xfrm>
            <a:off x="1182723" y="3933895"/>
            <a:ext cx="6778625" cy="1465263"/>
          </a:xfrm>
          <a:prstGeom prst="rect">
            <a:avLst/>
          </a:prstGeom>
          <a:noFill/>
          <a:ln w="9525">
            <a:noFill/>
            <a:miter lim="800000"/>
            <a:headEnd/>
            <a:tailEnd/>
          </a:ln>
        </p:spPr>
        <p:txBody>
          <a:bodyPr/>
          <a:lstStyle/>
          <a:p>
            <a:pPr lvl="1" indent="457200">
              <a:spcBef>
                <a:spcPct val="20000"/>
              </a:spcBef>
              <a:buFontTx/>
              <a:buChar char="–"/>
              <a:defRPr/>
            </a:pPr>
            <a:r>
              <a:rPr lang="en-US" sz="2800" b="1" kern="0">
                <a:solidFill>
                  <a:srgbClr val="000000"/>
                </a:solidFill>
                <a:latin typeface="Arial"/>
              </a:rPr>
              <a:t>scientific </a:t>
            </a:r>
            <a:r>
              <a:rPr lang="en-US" sz="2800" b="1" i="1" kern="0">
                <a:solidFill>
                  <a:srgbClr val="000000"/>
                </a:solidFill>
                <a:latin typeface="Arial"/>
              </a:rPr>
              <a:t>study of the social 	behavior of animals, </a:t>
            </a:r>
            <a:r>
              <a:rPr lang="en-US" sz="2800" b="1" kern="0">
                <a:solidFill>
                  <a:srgbClr val="000000"/>
                </a:solidFill>
                <a:latin typeface="Arial"/>
              </a:rPr>
              <a:t>especially in 	their natural environments</a:t>
            </a:r>
            <a:endParaRPr lang="en-US" sz="2800" b="1" kern="0" dirty="0">
              <a:solidFill>
                <a:srgbClr val="000000"/>
              </a:solidFill>
              <a:latin typeface="Arial"/>
            </a:endParaRPr>
          </a:p>
        </p:txBody>
      </p:sp>
      <p:sp>
        <p:nvSpPr>
          <p:cNvPr id="644100"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2400" b="1">
                <a:solidFill>
                  <a:srgbClr val="BADDE1"/>
                </a:solidFill>
              </a:rPr>
              <a:t>Glossary</a:t>
            </a:r>
          </a:p>
        </p:txBody>
      </p:sp>
    </p:spTree>
  </p:cSld>
  <p:clrMapOvr>
    <a:masterClrMapping/>
  </p:clrMapOvr>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show="0">
  <p:cSld>
    <p:bg>
      <p:bgPr>
        <a:solidFill>
          <a:srgbClr val="BADDE1"/>
        </a:solidFill>
        <a:effectLst/>
      </p:bgPr>
    </p:bg>
    <p:spTree>
      <p:nvGrpSpPr>
        <p:cNvPr id="1" name=""/>
        <p:cNvGrpSpPr/>
        <p:nvPr/>
      </p:nvGrpSpPr>
      <p:grpSpPr>
        <a:xfrm>
          <a:off x="0" y="0"/>
          <a:ext cx="0" cy="0"/>
          <a:chOff x="0" y="0"/>
          <a:chExt cx="0" cy="0"/>
        </a:xfrm>
      </p:grpSpPr>
      <p:sp>
        <p:nvSpPr>
          <p:cNvPr id="645121" name="Rectangle 3"/>
          <p:cNvSpPr>
            <a:spLocks noGrp="1" noChangeArrowheads="1"/>
          </p:cNvSpPr>
          <p:nvPr>
            <p:ph type="subTitle" idx="4294967295"/>
          </p:nvPr>
        </p:nvSpPr>
        <p:spPr>
          <a:xfrm>
            <a:off x="1182723" y="1981210"/>
            <a:ext cx="6778625" cy="3404009"/>
          </a:xfrm>
        </p:spPr>
        <p:txBody>
          <a:bodyPr>
            <a:spAutoFit/>
          </a:bodyPr>
          <a:lstStyle/>
          <a:p>
            <a:pPr marL="0" indent="0" eaLnBrk="1" hangingPunct="1"/>
            <a:r>
              <a:rPr lang="en-US" sz="4000" b="1" dirty="0" smtClean="0"/>
              <a:t> </a:t>
            </a:r>
            <a:r>
              <a:rPr lang="en-US" sz="4000" b="1" dirty="0" err="1" smtClean="0"/>
              <a:t>primatology</a:t>
            </a:r>
            <a:endParaRPr lang="en-US" sz="4000" b="1" dirty="0" smtClean="0"/>
          </a:p>
          <a:p>
            <a:pPr marL="0" indent="0" eaLnBrk="1" hangingPunct="1">
              <a:lnSpc>
                <a:spcPct val="40000"/>
              </a:lnSpc>
            </a:pPr>
            <a:endParaRPr lang="en-US" sz="4000" b="1" dirty="0" smtClean="0"/>
          </a:p>
          <a:p>
            <a:pPr lvl="1" indent="-228600" eaLnBrk="1" hangingPunct="1"/>
            <a:r>
              <a:rPr lang="en-US" b="1" dirty="0" smtClean="0"/>
              <a:t>  scientific study of the social   	behavior of</a:t>
            </a:r>
            <a:r>
              <a:rPr lang="en-US" b="1" i="1" dirty="0" smtClean="0"/>
              <a:t> primates, </a:t>
            </a:r>
            <a:r>
              <a:rPr lang="en-US" b="1" dirty="0" smtClean="0"/>
              <a:t>especially 	(non-human primates) apes and 	monkeys</a:t>
            </a:r>
          </a:p>
          <a:p>
            <a:pPr lvl="1" indent="-228600" eaLnBrk="1" hangingPunct="1"/>
            <a:r>
              <a:rPr lang="en-US" b="1" dirty="0" smtClean="0"/>
              <a:t>  a good e.g. . . .</a:t>
            </a:r>
          </a:p>
        </p:txBody>
      </p:sp>
      <p:sp>
        <p:nvSpPr>
          <p:cNvPr id="64512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2400" b="1">
                <a:solidFill>
                  <a:srgbClr val="BADDE1"/>
                </a:solidFill>
              </a:rPr>
              <a:t>Glossary</a:t>
            </a:r>
          </a:p>
        </p:txBody>
      </p:sp>
    </p:spTree>
  </p:cSld>
  <p:clrMapOvr>
    <a:masterClrMapping/>
  </p:clrMapOvr>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showMasterSp="0" show="0">
  <p:cSld>
    <p:bg>
      <p:bgPr>
        <a:solidFill>
          <a:srgbClr val="BADDE1"/>
        </a:solidFill>
        <a:effectLst/>
      </p:bgPr>
    </p:bg>
    <p:spTree>
      <p:nvGrpSpPr>
        <p:cNvPr id="1" name=""/>
        <p:cNvGrpSpPr/>
        <p:nvPr/>
      </p:nvGrpSpPr>
      <p:grpSpPr>
        <a:xfrm>
          <a:off x="0" y="0"/>
          <a:ext cx="0" cy="0"/>
          <a:chOff x="0" y="0"/>
          <a:chExt cx="0" cy="0"/>
        </a:xfrm>
      </p:grpSpPr>
      <p:pic>
        <p:nvPicPr>
          <p:cNvPr id="646146" name="Picture 3"/>
          <p:cNvPicPr>
            <a:picLocks noChangeAspect="1" noChangeArrowheads="1"/>
          </p:cNvPicPr>
          <p:nvPr/>
        </p:nvPicPr>
        <p:blipFill>
          <a:blip r:embed="rId3" cstate="print"/>
          <a:srcRect/>
          <a:stretch>
            <a:fillRect/>
          </a:stretch>
        </p:blipFill>
        <p:spPr bwMode="auto">
          <a:xfrm>
            <a:off x="2419351" y="436563"/>
            <a:ext cx="4286250" cy="5715000"/>
          </a:xfrm>
          <a:prstGeom prst="rect">
            <a:avLst/>
          </a:prstGeom>
          <a:noFill/>
          <a:ln w="9525">
            <a:noFill/>
            <a:miter lim="800000"/>
            <a:headEnd/>
            <a:tailEnd/>
          </a:ln>
        </p:spPr>
      </p:pic>
      <p:sp>
        <p:nvSpPr>
          <p:cNvPr id="646147" name="Text Box 3"/>
          <p:cNvSpPr txBox="1">
            <a:spLocks noChangeArrowheads="1"/>
          </p:cNvSpPr>
          <p:nvPr/>
        </p:nvSpPr>
        <p:spPr bwMode="auto">
          <a:xfrm>
            <a:off x="3053933" y="6237289"/>
            <a:ext cx="3004477" cy="415498"/>
          </a:xfrm>
          <a:prstGeom prst="rect">
            <a:avLst/>
          </a:prstGeom>
          <a:noFill/>
          <a:ln w="9525">
            <a:noFill/>
            <a:miter lim="800000"/>
            <a:headEnd/>
            <a:tailEnd/>
          </a:ln>
        </p:spPr>
        <p:txBody>
          <a:bodyPr wrap="none">
            <a:spAutoFit/>
          </a:bodyPr>
          <a:lstStyle/>
          <a:p>
            <a:pPr algn="ctr">
              <a:lnSpc>
                <a:spcPct val="150000"/>
              </a:lnSpc>
            </a:pPr>
            <a:r>
              <a:rPr lang="en-US" sz="1400">
                <a:solidFill>
                  <a:srgbClr val="FFFFFF"/>
                </a:solidFill>
                <a:latin typeface="Verdana" pitchFamily="34" charset="0"/>
              </a:rPr>
              <a:t>Grand Central Publishing, 2006</a:t>
            </a:r>
          </a:p>
        </p:txBody>
      </p:sp>
    </p:spTree>
  </p:cSld>
  <p:clrMapOvr>
    <a:masterClrMapping/>
  </p:clrMapOvr>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06798"/>
            <a:ext cx="6908800" cy="305468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And finally,</a:t>
            </a:r>
          </a:p>
          <a:p>
            <a:pPr algn="ctr" eaLnBrk="0" hangingPunct="0">
              <a:spcAft>
                <a:spcPts val="500"/>
              </a:spcAft>
            </a:pPr>
            <a:r>
              <a:rPr kumimoji="1" lang="en-US" sz="3600" b="1" dirty="0" smtClean="0">
                <a:solidFill>
                  <a:srgbClr val="FFFFFF"/>
                </a:solidFill>
              </a:rPr>
              <a:t>we have the last</a:t>
            </a:r>
          </a:p>
          <a:p>
            <a:pPr algn="ctr" eaLnBrk="0" hangingPunct="0">
              <a:spcAft>
                <a:spcPts val="500"/>
              </a:spcAft>
            </a:pPr>
            <a:r>
              <a:rPr kumimoji="1" lang="en-US" sz="3600" b="1" dirty="0" smtClean="0">
                <a:solidFill>
                  <a:srgbClr val="FFFFFF"/>
                </a:solidFill>
              </a:rPr>
              <a:t>main characteristic of anthropology . . . </a:t>
            </a:r>
          </a:p>
          <a:p>
            <a:pPr algn="ctr" eaLnBrk="0" hangingPunct="0">
              <a:spcAft>
                <a:spcPts val="500"/>
              </a:spcAft>
            </a:pPr>
            <a:endParaRPr kumimoji="1" lang="en-US" sz="3600" b="1" dirty="0" smtClean="0">
              <a:solidFill>
                <a:srgbClr val="FFFFFF"/>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4"/>
            <a:ext cx="9144000" cy="6857999"/>
          </a:xfrm>
          <a:prstGeom prst="rect">
            <a:avLst/>
          </a:prstGeom>
          <a:noFill/>
          <a:ln w="9525">
            <a:noFill/>
            <a:miter lim="800000"/>
            <a:headEnd/>
            <a:tailEnd/>
          </a:ln>
        </p:spPr>
        <p:txBody>
          <a:bodyPr wrap="square" anchor="ctr">
            <a:noAutofit/>
          </a:bodyPr>
          <a:lstStyle/>
          <a:p>
            <a:pPr marL="2400300" indent="-2400300" algn="ctr" eaLnBrk="0" hangingPunct="0"/>
            <a:endParaRPr kumimoji="1" lang="en-US" sz="7200" b="1" i="1" dirty="0">
              <a:solidFill>
                <a:srgbClr val="FFFFFF"/>
              </a:solidFill>
            </a:endParaRPr>
          </a:p>
          <a:p>
            <a:pPr marL="2400300" indent="-2400300" algn="ctr" eaLnBrk="0" hangingPunct="0"/>
            <a:endParaRPr kumimoji="1" lang="en-US" sz="3600" b="1" i="1" dirty="0" smtClean="0">
              <a:solidFill>
                <a:srgbClr val="FFFFFF"/>
              </a:solidFill>
            </a:endParaRPr>
          </a:p>
        </p:txBody>
      </p:sp>
      <p:sp>
        <p:nvSpPr>
          <p:cNvPr id="14" name="Rectangle 13"/>
          <p:cNvSpPr/>
          <p:nvPr/>
        </p:nvSpPr>
        <p:spPr>
          <a:xfrm>
            <a:off x="3447373" y="881742"/>
            <a:ext cx="2351927" cy="369332"/>
          </a:xfrm>
          <a:prstGeom prst="rect">
            <a:avLst/>
          </a:prstGeom>
        </p:spPr>
        <p:txBody>
          <a:bodyPr wrap="none">
            <a:spAutoFit/>
          </a:bodyPr>
          <a:lstStyle/>
          <a:p>
            <a:pPr marL="2400300" indent="-2400300" algn="ctr" eaLnBrk="0" hangingPunct="0"/>
            <a:r>
              <a:rPr kumimoji="1" lang="en-US" b="1" dirty="0" smtClean="0">
                <a:solidFill>
                  <a:srgbClr val="003300"/>
                </a:solidFill>
              </a:rPr>
              <a:t>And, once again . . .</a:t>
            </a:r>
            <a:endParaRPr kumimoji="1" lang="en-US" b="1" dirty="0">
              <a:solidFill>
                <a:srgbClr val="003300"/>
              </a:solidFill>
            </a:endParaRPr>
          </a:p>
        </p:txBody>
      </p:sp>
      <p:sp>
        <p:nvSpPr>
          <p:cNvPr id="10" name="Text Box 6"/>
          <p:cNvSpPr txBox="1">
            <a:spLocks noChangeArrowheads="1"/>
          </p:cNvSpPr>
          <p:nvPr/>
        </p:nvSpPr>
        <p:spPr bwMode="auto">
          <a:xfrm>
            <a:off x="2240641" y="6477073"/>
            <a:ext cx="4640566" cy="276999"/>
          </a:xfrm>
          <a:prstGeom prst="rect">
            <a:avLst/>
          </a:prstGeom>
          <a:noFill/>
          <a:ln w="9525">
            <a:noFill/>
            <a:miter lim="800000"/>
            <a:headEnd/>
            <a:tailEnd/>
          </a:ln>
        </p:spPr>
        <p:txBody>
          <a:bodyPr wrap="none">
            <a:spAutoFit/>
          </a:bodyPr>
          <a:lstStyle/>
          <a:p>
            <a:pPr algn="ctr"/>
            <a:r>
              <a:rPr kumimoji="1" lang="en-US" sz="1200" dirty="0" smtClean="0">
                <a:solidFill>
                  <a:srgbClr val="FFFFFF"/>
                </a:solidFill>
                <a:hlinkClick r:id="rId3"/>
              </a:rPr>
              <a:t>http://www.d.umn.edu/cla/faculty/troufs/anth4616/cpweb.html#title</a:t>
            </a:r>
            <a:endParaRPr kumimoji="1" lang="en-US" sz="1200" dirty="0">
              <a:solidFill>
                <a:srgbClr val="FFFFFF"/>
              </a:solidFill>
            </a:endParaRPr>
          </a:p>
        </p:txBody>
      </p:sp>
      <p:pic>
        <p:nvPicPr>
          <p:cNvPr id="9218" name="Picture 2"/>
          <p:cNvPicPr>
            <a:picLocks noChangeAspect="1" noChangeArrowheads="1"/>
          </p:cNvPicPr>
          <p:nvPr/>
        </p:nvPicPr>
        <p:blipFill>
          <a:blip r:embed="rId4" cstate="print"/>
          <a:srcRect/>
          <a:stretch>
            <a:fillRect/>
          </a:stretch>
        </p:blipFill>
        <p:spPr bwMode="auto">
          <a:xfrm>
            <a:off x="1117600" y="495300"/>
            <a:ext cx="6908800" cy="5829300"/>
          </a:xfrm>
          <a:prstGeom prst="rect">
            <a:avLst/>
          </a:prstGeom>
          <a:noFill/>
          <a:ln w="9525">
            <a:noFill/>
            <a:miter lim="800000"/>
            <a:headEnd/>
            <a:tailEnd/>
          </a:ln>
        </p:spPr>
      </p:pic>
      <p:sp>
        <p:nvSpPr>
          <p:cNvPr id="8" name="Oval 18"/>
          <p:cNvSpPr>
            <a:spLocks noChangeArrowheads="1"/>
          </p:cNvSpPr>
          <p:nvPr/>
        </p:nvSpPr>
        <p:spPr bwMode="auto">
          <a:xfrm>
            <a:off x="5541434" y="1809751"/>
            <a:ext cx="1888068" cy="685800"/>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smtClean="0">
                <a:solidFill>
                  <a:srgbClr val="000000"/>
                </a:solidFill>
              </a:rPr>
              <a:t>1.	</a:t>
            </a:r>
            <a:r>
              <a:rPr lang="en-US" sz="2400" dirty="0" smtClean="0"/>
              <a:t>the</a:t>
            </a:r>
            <a:r>
              <a:rPr lang="en-US" dirty="0" smtClean="0"/>
              <a:t> </a:t>
            </a:r>
            <a:r>
              <a:rPr lang="en-US" b="1" dirty="0" smtClean="0"/>
              <a:t>four fields </a:t>
            </a:r>
            <a:r>
              <a:rPr lang="en-US" sz="2400" dirty="0" smtClean="0"/>
              <a:t>of general anthropology</a:t>
            </a:r>
            <a:endParaRPr lang="en-US" b="1" dirty="0" smtClean="0">
              <a:solidFill>
                <a:srgbClr val="000000"/>
              </a:solidFill>
            </a:endParaRPr>
          </a:p>
          <a:p>
            <a:pPr eaLnBrk="1" hangingPunct="1">
              <a:lnSpc>
                <a:spcPct val="0"/>
              </a:lnSpc>
              <a:buFont typeface="Wingdings" pitchFamily="2" charset="2"/>
              <a:buNone/>
              <a:tabLst>
                <a:tab pos="0" algn="l"/>
              </a:tabLst>
            </a:pPr>
            <a:endParaRPr lang="en-US" b="1" dirty="0" smtClean="0">
              <a:solidFill>
                <a:srgbClr val="000000"/>
              </a:solidFill>
            </a:endParaRPr>
          </a:p>
          <a:p>
            <a:pPr marL="457200" indent="-457200" eaLnBrk="1" hangingPunct="1">
              <a:buAutoNum type="arabicPeriod" startAt="2"/>
              <a:tabLst>
                <a:tab pos="0" algn="l"/>
              </a:tabLst>
            </a:pPr>
            <a:r>
              <a:rPr lang="en-US" b="1" dirty="0" smtClean="0"/>
              <a:t>culture </a:t>
            </a:r>
            <a:r>
              <a:rPr lang="en-US" sz="2000" dirty="0" smtClean="0"/>
              <a:t>as a primary concept</a:t>
            </a:r>
            <a:endParaRPr lang="en-US" dirty="0" smtClean="0"/>
          </a:p>
          <a:p>
            <a:pPr marL="457200" indent="-457200" eaLnBrk="1" hangingPunct="1">
              <a:buAutoNum type="arabicPeriod" startAt="2"/>
              <a:tabLst>
                <a:tab pos="0" algn="l"/>
                <a:tab pos="457200" algn="l"/>
              </a:tabLst>
            </a:pPr>
            <a:r>
              <a:rPr lang="en-US" b="1" dirty="0" smtClean="0"/>
              <a:t>comparative method</a:t>
            </a:r>
            <a:r>
              <a:rPr lang="en-US" dirty="0" smtClean="0"/>
              <a:t> </a:t>
            </a:r>
            <a:r>
              <a:rPr lang="en-US" sz="2400" dirty="0" smtClean="0"/>
              <a:t>as major approach</a:t>
            </a:r>
            <a:endParaRPr lang="en-US" dirty="0" smtClean="0"/>
          </a:p>
          <a:p>
            <a:pPr marL="457200" indent="-457200" eaLnBrk="1" hangingPunct="1">
              <a:buAutoNum type="arabicPeriod" startAt="2"/>
              <a:tabLst>
                <a:tab pos="0" algn="l"/>
              </a:tabLst>
            </a:pPr>
            <a:r>
              <a:rPr lang="en-US" b="1" dirty="0" smtClean="0"/>
              <a:t>holism</a:t>
            </a:r>
            <a:r>
              <a:rPr lang="en-US" dirty="0" smtClean="0"/>
              <a:t> </a:t>
            </a:r>
            <a:r>
              <a:rPr lang="en-US" sz="2400" dirty="0" smtClean="0"/>
              <a:t>as a primary theoretical goal</a:t>
            </a:r>
            <a:endParaRPr lang="en-US" dirty="0" smtClean="0"/>
          </a:p>
          <a:p>
            <a:pPr marL="457200" indent="-457200" eaLnBrk="1" hangingPunct="1">
              <a:buAutoNum type="arabicPeriod" startAt="2"/>
              <a:tabLst>
                <a:tab pos="457200" algn="l"/>
              </a:tabLst>
            </a:pPr>
            <a:r>
              <a:rPr lang="en-US" b="1" dirty="0" smtClean="0"/>
              <a:t>fieldwork</a:t>
            </a:r>
            <a:r>
              <a:rPr lang="en-US" dirty="0" smtClean="0"/>
              <a:t> </a:t>
            </a:r>
            <a:r>
              <a:rPr lang="en-US" sz="2400" dirty="0" smtClean="0"/>
              <a:t>as a primary research technique</a:t>
            </a:r>
            <a:endParaRPr lang="en-US" b="1" dirty="0" smtClean="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rPr>
              <a:t> </a:t>
            </a:r>
            <a:r>
              <a:rPr lang="en-US" sz="3200" b="1" dirty="0" smtClean="0">
                <a:solidFill>
                  <a:srgbClr val="000000"/>
                </a:solidFill>
                <a:latin typeface="Arial" pitchFamily="34" charset="0"/>
              </a:rPr>
              <a:t>Main Characteristics of Anthropology</a:t>
            </a:r>
            <a:endParaRPr lang="en-US" sz="3200" b="1" dirty="0">
              <a:solidFill>
                <a:srgbClr val="000000"/>
              </a:solidFill>
            </a:endParaRPr>
          </a:p>
        </p:txBody>
      </p:sp>
    </p:spTree>
    <p:extLst>
      <p:ext uri="{BB962C8B-B14F-4D97-AF65-F5344CB8AC3E}">
        <p14:creationId xmlns:p14="http://schemas.microsoft.com/office/powerpoint/2010/main" val="605142421"/>
      </p:ext>
    </p:extLst>
  </p:cSld>
  <p:clrMapOvr>
    <a:masterClrMapping/>
  </p:clrMapOvr>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sz="2400"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AutoNum type="arabicPeriod" startAt="2"/>
              <a:tabLst>
                <a:tab pos="0" algn="l"/>
                <a:tab pos="457200" algn="l"/>
              </a:tabLst>
            </a:pPr>
            <a:r>
              <a:rPr lang="en-US" sz="2400" b="1" dirty="0" smtClean="0">
                <a:solidFill>
                  <a:schemeClr val="bg1">
                    <a:lumMod val="65000"/>
                  </a:schemeClr>
                </a:solidFill>
              </a:rPr>
              <a:t>comparative method</a:t>
            </a:r>
            <a:r>
              <a:rPr lang="en-US" sz="2400" dirty="0" smtClean="0">
                <a:solidFill>
                  <a:schemeClr val="bg1">
                    <a:lumMod val="65000"/>
                  </a:schemeClr>
                </a:solidFill>
              </a:rPr>
              <a:t> </a:t>
            </a:r>
            <a:r>
              <a:rPr lang="en-US" sz="1800" dirty="0" smtClean="0">
                <a:solidFill>
                  <a:schemeClr val="bg1">
                    <a:lumMod val="65000"/>
                  </a:schemeClr>
                </a:solidFill>
              </a:rPr>
              <a:t>as major approach</a:t>
            </a:r>
            <a:endParaRPr lang="en-US" sz="2400"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holism</a:t>
            </a:r>
            <a:r>
              <a:rPr lang="en-US" sz="2400" dirty="0" smtClean="0">
                <a:solidFill>
                  <a:schemeClr val="bg1">
                    <a:lumMod val="65000"/>
                  </a:schemeClr>
                </a:solidFill>
              </a:rPr>
              <a:t> </a:t>
            </a:r>
            <a:r>
              <a:rPr lang="en-US" sz="1800" dirty="0" smtClean="0">
                <a:solidFill>
                  <a:schemeClr val="bg1">
                    <a:lumMod val="65000"/>
                  </a:schemeClr>
                </a:solidFill>
              </a:rPr>
              <a:t>as a primary theoretical goal</a:t>
            </a:r>
            <a:endParaRPr lang="en-US" sz="2400" dirty="0" smtClean="0">
              <a:solidFill>
                <a:schemeClr val="bg1">
                  <a:lumMod val="65000"/>
                </a:schemeClr>
              </a:solidFill>
            </a:endParaRPr>
          </a:p>
          <a:p>
            <a:pPr marL="457200" indent="-457200" eaLnBrk="1" hangingPunct="1">
              <a:buAutoNum type="arabicPeriod" startAt="2"/>
              <a:tabLst>
                <a:tab pos="457200" algn="l"/>
              </a:tabLst>
            </a:pPr>
            <a:r>
              <a:rPr lang="en-US" sz="4000" b="1" dirty="0" smtClean="0">
                <a:solidFill>
                  <a:srgbClr val="000000"/>
                </a:solidFill>
              </a:rPr>
              <a:t>fieldwork</a:t>
            </a:r>
            <a:r>
              <a:rPr lang="en-US" sz="4000" dirty="0" smtClean="0">
                <a:solidFill>
                  <a:srgbClr val="000000"/>
                </a:solidFill>
              </a:rPr>
              <a:t> </a:t>
            </a:r>
            <a:br>
              <a:rPr lang="en-US" sz="4000" dirty="0" smtClean="0">
                <a:solidFill>
                  <a:srgbClr val="000000"/>
                </a:solidFill>
              </a:rPr>
            </a:br>
            <a:r>
              <a:rPr lang="en-US" dirty="0" smtClean="0">
                <a:solidFill>
                  <a:srgbClr val="000000"/>
                </a:solidFill>
              </a:rPr>
              <a:t>as a primary research technique -- </a:t>
            </a:r>
            <a:br>
              <a:rPr lang="en-US" dirty="0" smtClean="0">
                <a:solidFill>
                  <a:srgbClr val="000000"/>
                </a:solidFill>
              </a:rPr>
            </a:br>
            <a:r>
              <a:rPr lang="en-US" dirty="0" smtClean="0">
                <a:solidFill>
                  <a:srgbClr val="000000"/>
                </a:solidFill>
              </a:rPr>
              <a:t>involving “participant observation”</a:t>
            </a:r>
            <a:endParaRPr lang="en-US" sz="4000" b="1" dirty="0" smtClean="0">
              <a:solidFill>
                <a:srgbClr val="00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algn="ctr"/>
            <a:r>
              <a:rPr lang="en-US" sz="2800" b="1" dirty="0" smtClean="0">
                <a:solidFill>
                  <a:srgbClr val="000000"/>
                </a:solidFill>
              </a:rPr>
              <a:t> </a:t>
            </a:r>
            <a:r>
              <a:rPr lang="en-US" sz="3200" b="1" dirty="0" smtClean="0">
                <a:solidFill>
                  <a:srgbClr val="000000"/>
                </a:solidFill>
                <a:latin typeface="Arial" pitchFamily="34" charset="0"/>
              </a:rPr>
              <a:t>Main Characteristics of Anthropology</a:t>
            </a:r>
            <a:endParaRPr lang="en-US" sz="3200" b="1" dirty="0">
              <a:solidFill>
                <a:srgbClr val="000000"/>
              </a:solidFill>
            </a:endParaRPr>
          </a:p>
        </p:txBody>
      </p:sp>
    </p:spTree>
  </p:cSld>
  <p:clrMapOvr>
    <a:masterClrMapping/>
  </p:clrMapOvr>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24067"/>
            <a:ext cx="6908800" cy="237244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Note two terms in the “major characteristics of anthropology” listing . . . </a:t>
            </a:r>
          </a:p>
          <a:p>
            <a:pPr algn="ctr" eaLnBrk="0" hangingPunct="0">
              <a:spcAft>
                <a:spcPts val="500"/>
              </a:spcAft>
            </a:pPr>
            <a:endParaRPr kumimoji="1" lang="en-US" sz="3600" b="1" dirty="0" smtClean="0">
              <a:solidFill>
                <a:srgbClr val="FFFFFF"/>
              </a:solidFill>
            </a:endParaRPr>
          </a:p>
        </p:txBody>
      </p:sp>
    </p:spTree>
  </p:cSld>
  <p:clrMapOvr>
    <a:masterClrMapping/>
  </p:clrMapOvr>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077"/>
            <a:ext cx="7498080" cy="4122347"/>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a:t>
            </a:r>
            <a:r>
              <a:rPr lang="en-US" sz="4000" b="1" i="1" dirty="0" smtClean="0">
                <a:solidFill>
                  <a:srgbClr val="FF0000"/>
                </a:solidFill>
              </a:rPr>
              <a:t>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rgbClr val="000000"/>
                </a:solidFill>
              </a:rPr>
              <a:t>	</a:t>
            </a:r>
            <a:r>
              <a:rPr lang="en-US" sz="40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a:t>
            </a:r>
            <a:br>
              <a:rPr lang="en-US" sz="2400" b="1" dirty="0" smtClean="0">
                <a:solidFill>
                  <a:schemeClr val="accent1"/>
                </a:solidFill>
              </a:rPr>
            </a:br>
            <a:r>
              <a:rPr lang="en-US" sz="2400" b="1" dirty="0" smtClean="0">
                <a:solidFill>
                  <a:srgbClr val="FF0000"/>
                </a:solidFill>
              </a:rPr>
              <a:t>technique</a:t>
            </a:r>
            <a:r>
              <a:rPr lang="en-US" sz="2400" b="1" dirty="0" smtClean="0">
                <a:solidFill>
                  <a:schemeClr val="accent1"/>
                </a:solidFill>
              </a:rPr>
              <a:t>, involving “</a:t>
            </a:r>
            <a:r>
              <a:rPr lang="en-US" sz="2400" b="1" i="1" dirty="0" smtClean="0">
                <a:solidFill>
                  <a:schemeClr val="accent1"/>
                </a:solidFill>
              </a:rPr>
              <a:t>participant observation”</a:t>
            </a:r>
            <a:endParaRPr lang="en-US" sz="2800" b="1" i="1" dirty="0" smtClean="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 Characteristics</a:t>
            </a:r>
          </a:p>
        </p:txBody>
      </p:sp>
    </p:spTree>
  </p:cSld>
  <p:clrMapOvr>
    <a:masterClrMapping/>
  </p:clrMapOvr>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077"/>
            <a:ext cx="7498080" cy="4122347"/>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a:t>
            </a:r>
            <a:r>
              <a:rPr lang="en-US" sz="4000" b="1" i="1" dirty="0" smtClean="0">
                <a:solidFill>
                  <a:srgbClr val="FF0000"/>
                </a:solidFill>
              </a:rPr>
              <a:t>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rgbClr val="000000"/>
                </a:solidFill>
              </a:rPr>
              <a:t>	</a:t>
            </a:r>
            <a:r>
              <a:rPr lang="en-US" sz="40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a:t>
            </a:r>
            <a:br>
              <a:rPr lang="en-US" sz="2400" b="1" dirty="0" smtClean="0">
                <a:solidFill>
                  <a:schemeClr val="accent1"/>
                </a:solidFill>
              </a:rPr>
            </a:br>
            <a:r>
              <a:rPr lang="en-US" sz="2400" b="1" dirty="0" smtClean="0">
                <a:solidFill>
                  <a:srgbClr val="FF0000"/>
                </a:solidFill>
              </a:rPr>
              <a:t>technique</a:t>
            </a:r>
            <a:r>
              <a:rPr lang="en-US" sz="2400" b="1" dirty="0" smtClean="0">
                <a:solidFill>
                  <a:schemeClr val="accent1"/>
                </a:solidFill>
              </a:rPr>
              <a:t>, involving “</a:t>
            </a:r>
            <a:r>
              <a:rPr lang="en-US" sz="2400" b="1" i="1" dirty="0" smtClean="0">
                <a:solidFill>
                  <a:schemeClr val="accent1"/>
                </a:solidFill>
              </a:rPr>
              <a:t>participant observation”</a:t>
            </a:r>
            <a:endParaRPr lang="en-US" sz="2800" b="1" i="1" dirty="0" smtClean="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 Characteristics</a:t>
            </a:r>
          </a:p>
        </p:txBody>
      </p:sp>
      <p:sp>
        <p:nvSpPr>
          <p:cNvPr id="4" name="Rectangle 3"/>
          <p:cNvSpPr/>
          <p:nvPr/>
        </p:nvSpPr>
        <p:spPr>
          <a:xfrm>
            <a:off x="811003" y="3817551"/>
            <a:ext cx="7895771" cy="923330"/>
          </a:xfrm>
          <a:prstGeom prst="rect">
            <a:avLst/>
          </a:prstGeom>
          <a:solidFill>
            <a:srgbClr val="FFFFFF"/>
          </a:solidFill>
        </p:spPr>
        <p:txBody>
          <a:bodyPr wrap="square">
            <a:spAutoFit/>
          </a:bodyPr>
          <a:lstStyle/>
          <a:p>
            <a:pPr algn="ctr"/>
            <a:r>
              <a:rPr lang="en-US" sz="5400" b="1" dirty="0" smtClean="0">
                <a:solidFill>
                  <a:srgbClr val="000000"/>
                </a:solidFill>
                <a:latin typeface="Arial" pitchFamily="34" charset="0"/>
              </a:rPr>
              <a:t>what’s the difference?</a:t>
            </a:r>
            <a:endParaRPr lang="en-US" sz="5400"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89"/>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get information</a:t>
            </a:r>
            <a:endParaRPr lang="en-US" sz="2800" b="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94040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Tree>
  </p:cSld>
  <p:clrMapOvr>
    <a:masterClrMapping/>
  </p:clrMapOvr>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89"/>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get information</a:t>
            </a:r>
            <a:endParaRPr lang="en-US" sz="2800" b="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6" name="TextBox 5"/>
          <p:cNvSpPr txBox="1">
            <a:spLocks noChangeArrowheads="1"/>
          </p:cNvSpPr>
          <p:nvPr/>
        </p:nvSpPr>
        <p:spPr bwMode="auto">
          <a:xfrm>
            <a:off x="394040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
        <p:nvSpPr>
          <p:cNvPr id="8" name="Text Box 4"/>
          <p:cNvSpPr txBox="1">
            <a:spLocks noChangeArrowheads="1"/>
          </p:cNvSpPr>
          <p:nvPr/>
        </p:nvSpPr>
        <p:spPr bwMode="auto">
          <a:xfrm>
            <a:off x="899879" y="2514636"/>
            <a:ext cx="7315200" cy="2886944"/>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endParaRPr lang="en-US" sz="2400" b="1" dirty="0">
              <a:solidFill>
                <a:srgbClr val="000000"/>
              </a:solidFill>
              <a:latin typeface="Tahoma" pitchFamily="34" charset="0"/>
            </a:endParaRPr>
          </a:p>
          <a:p>
            <a:pPr algn="ctr">
              <a:lnSpc>
                <a:spcPct val="70000"/>
              </a:lnSpc>
            </a:pPr>
            <a:r>
              <a:rPr lang="en-US" sz="3200" b="1" dirty="0">
                <a:solidFill>
                  <a:srgbClr val="000000"/>
                </a:solidFill>
                <a:latin typeface="Tahoma" pitchFamily="34" charset="0"/>
              </a:rPr>
              <a:t>data gathering </a:t>
            </a:r>
            <a:r>
              <a:rPr lang="en-US" sz="3200" b="1" i="1" dirty="0">
                <a:solidFill>
                  <a:srgbClr val="000000"/>
                </a:solidFill>
                <a:latin typeface="Tahoma" pitchFamily="34" charset="0"/>
              </a:rPr>
              <a:t>technique </a:t>
            </a:r>
            <a:r>
              <a:rPr lang="en-US" sz="3200" b="1" i="1" dirty="0" smtClean="0">
                <a:solidFill>
                  <a:srgbClr val="000000"/>
                </a:solidFill>
                <a:latin typeface="Tahoma" pitchFamily="34" charset="0"/>
              </a:rPr>
              <a:t> —</a:t>
            </a:r>
            <a:r>
              <a:rPr lang="en-US" sz="3200" b="1" dirty="0" smtClean="0">
                <a:solidFill>
                  <a:srgbClr val="000000"/>
                </a:solidFill>
                <a:latin typeface="Tahoma" pitchFamily="34" charset="0"/>
              </a:rPr>
              <a:t> </a:t>
            </a:r>
            <a:r>
              <a:rPr lang="en-US" sz="3200" b="1" dirty="0">
                <a:solidFill>
                  <a:srgbClr val="000000"/>
                </a:solidFill>
                <a:latin typeface="Tahoma" pitchFamily="34" charset="0"/>
              </a:rPr>
              <a:t/>
            </a:r>
            <a:br>
              <a:rPr lang="en-US" sz="3200" b="1" dirty="0">
                <a:solidFill>
                  <a:srgbClr val="000000"/>
                </a:solidFill>
                <a:latin typeface="Tahoma" pitchFamily="34" charset="0"/>
              </a:rPr>
            </a:br>
            <a:endParaRPr lang="en-US" sz="3200" b="1" dirty="0">
              <a:solidFill>
                <a:srgbClr val="000000"/>
              </a:solidFill>
              <a:latin typeface="Tahoma" pitchFamily="34" charset="0"/>
            </a:endParaRPr>
          </a:p>
          <a:p>
            <a:pPr algn="ctr">
              <a:lnSpc>
                <a:spcPct val="70000"/>
              </a:lnSpc>
            </a:pPr>
            <a:r>
              <a:rPr lang="en-US" sz="2800" b="1" dirty="0">
                <a:solidFill>
                  <a:srgbClr val="000000"/>
                </a:solidFill>
                <a:latin typeface="Tahoma" pitchFamily="34" charset="0"/>
              </a:rPr>
              <a:t>participant observation</a:t>
            </a:r>
          </a:p>
          <a:p>
            <a:pPr algn="ctr">
              <a:lnSpc>
                <a:spcPct val="70000"/>
              </a:lnSpc>
            </a:pPr>
            <a:endParaRPr lang="en-US" sz="2800" b="1" dirty="0">
              <a:solidFill>
                <a:srgbClr val="000000"/>
              </a:solidFill>
              <a:latin typeface="Tahoma" pitchFamily="34" charset="0"/>
            </a:endParaRPr>
          </a:p>
          <a:p>
            <a:pPr algn="ctr">
              <a:lnSpc>
                <a:spcPct val="70000"/>
              </a:lnSpc>
            </a:pPr>
            <a:r>
              <a:rPr lang="en-US" sz="2800" b="1" dirty="0">
                <a:solidFill>
                  <a:srgbClr val="000000"/>
                </a:solidFill>
                <a:latin typeface="Tahoma" pitchFamily="34" charset="0"/>
              </a:rPr>
              <a:t>(</a:t>
            </a:r>
            <a:r>
              <a:rPr lang="en-US" sz="2800" b="1" dirty="0" smtClean="0">
                <a:solidFill>
                  <a:srgbClr val="000000"/>
                </a:solidFill>
                <a:latin typeface="Tahoma" pitchFamily="34" charset="0"/>
              </a:rPr>
              <a:t>fieldwork</a:t>
            </a:r>
            <a:r>
              <a:rPr lang="en-US" sz="2800" b="1" dirty="0">
                <a:solidFill>
                  <a:srgbClr val="000000"/>
                </a:solidFill>
                <a:latin typeface="Tahoma" pitchFamily="34" charset="0"/>
              </a:rPr>
              <a:t>)</a:t>
            </a:r>
          </a:p>
        </p:txBody>
      </p:sp>
    </p:spTree>
  </p:cSld>
  <p:clrMapOvr>
    <a:masterClrMapping/>
  </p:clrMapOvr>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89"/>
            <a:ext cx="7498080" cy="4651723"/>
          </a:xfrm>
          <a:solidFill>
            <a:schemeClr val="bg1"/>
          </a:solidFill>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chemeClr val="accent1"/>
                </a:solidFill>
              </a:rPr>
              <a:t>technique</a:t>
            </a:r>
            <a:r>
              <a:rPr lang="en-US" sz="2400" b="1" dirty="0" smtClean="0">
                <a:solidFill>
                  <a:schemeClr val="accent1"/>
                </a:solidFill>
              </a:rPr>
              <a:t>, involving </a:t>
            </a:r>
            <a:r>
              <a:rPr lang="en-US" sz="2400" b="1" dirty="0" smtClean="0">
                <a:solidFill>
                  <a:srgbClr val="FF0000"/>
                </a:solidFill>
              </a:rPr>
              <a:t>“</a:t>
            </a:r>
            <a:r>
              <a:rPr lang="en-US" sz="2400" b="1" i="1" dirty="0" smtClean="0">
                <a:solidFill>
                  <a:srgbClr val="FF0000"/>
                </a:solidFill>
              </a:rPr>
              <a:t>participant observation” </a:t>
            </a:r>
            <a:r>
              <a:rPr lang="en-US" sz="2400" b="1" i="1" dirty="0" smtClean="0">
                <a:solidFill>
                  <a:schemeClr val="accent1"/>
                </a:solidFill>
              </a:rPr>
              <a:t>=</a:t>
            </a:r>
            <a:r>
              <a:rPr lang="en-US" sz="2400" b="1" dirty="0" smtClean="0">
                <a:solidFill>
                  <a:schemeClr val="accent1"/>
                </a:solidFill>
              </a:rPr>
              <a:t> how you get information</a:t>
            </a:r>
            <a:endParaRPr lang="en-US" sz="2800" b="1" dirty="0" smtClean="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BBE0E3"/>
                </a:solidFill>
                <a:latin typeface="Arial"/>
              </a:rPr>
              <a:t>= </a:t>
            </a:r>
            <a:r>
              <a:rPr lang="en-US" sz="4000" b="1" dirty="0" smtClean="0">
                <a:solidFill>
                  <a:srgbClr val="BBE0E3"/>
                </a:solidFill>
                <a:latin typeface="Arial"/>
              </a:rPr>
              <a:t>tool</a:t>
            </a:r>
            <a:endParaRPr lang="en-US" sz="2400" b="1" dirty="0">
              <a:solidFill>
                <a:srgbClr val="BBE0E3"/>
              </a:solidFill>
              <a:latin typeface="Arial"/>
            </a:endParaRPr>
          </a:p>
        </p:txBody>
      </p:sp>
      <p:sp>
        <p:nvSpPr>
          <p:cNvPr id="6" name="Rectangle 5"/>
          <p:cNvSpPr/>
          <p:nvPr/>
        </p:nvSpPr>
        <p:spPr>
          <a:xfrm>
            <a:off x="904376" y="1865502"/>
            <a:ext cx="7315200" cy="3977640"/>
          </a:xfrm>
          <a:prstGeom prst="rect">
            <a:avLst/>
          </a:prstGeom>
          <a:solidFill>
            <a:schemeClr val="bg1"/>
          </a:solidFill>
          <a:ln w="76200">
            <a:solidFill>
              <a:srgbClr val="FFC000"/>
            </a:solidFill>
          </a:ln>
        </p:spPr>
        <p:txBody>
          <a:bodyPr wrap="square">
            <a:noAutofit/>
          </a:bodyPr>
          <a:lstStyle/>
          <a:p>
            <a:pPr algn="ctr"/>
            <a:endParaRPr lang="en-US" sz="2400" b="1" dirty="0" smtClean="0">
              <a:solidFill>
                <a:srgbClr val="000000"/>
              </a:solidFill>
              <a:latin typeface="Arial" pitchFamily="34" charset="0"/>
            </a:endParaRPr>
          </a:p>
          <a:p>
            <a:pPr algn="ctr"/>
            <a:r>
              <a:rPr lang="en-US" sz="2800" b="1" dirty="0" smtClean="0">
                <a:solidFill>
                  <a:srgbClr val="000000"/>
                </a:solidFill>
                <a:latin typeface="Arial" pitchFamily="34" charset="0"/>
              </a:rPr>
              <a:t>Anthropologists use other tools . . . like questionnaires, interview schedules, psychological tests, documentary filming . </a:t>
            </a:r>
            <a:r>
              <a:rPr lang="en-US" sz="3200" b="1" dirty="0" smtClean="0">
                <a:solidFill>
                  <a:srgbClr val="000000"/>
                </a:solidFill>
                <a:latin typeface="Arial" pitchFamily="34" charset="0"/>
              </a:rPr>
              <a:t>. .</a:t>
            </a:r>
            <a:r>
              <a:rPr lang="en-US" sz="2800" b="1" dirty="0" smtClean="0">
                <a:solidFill>
                  <a:srgbClr val="000000"/>
                </a:solidFill>
                <a:latin typeface="Arial" pitchFamily="34" charset="0"/>
              </a:rPr>
              <a:t> but </a:t>
            </a:r>
            <a:r>
              <a:rPr lang="en-US" sz="2800" b="1" dirty="0" smtClean="0">
                <a:solidFill>
                  <a:srgbClr val="FF0000"/>
                </a:solidFill>
                <a:latin typeface="Arial" pitchFamily="34" charset="0"/>
              </a:rPr>
              <a:t>“participant observation” </a:t>
            </a:r>
            <a:r>
              <a:rPr lang="en-US" sz="2800" b="1" dirty="0" smtClean="0">
                <a:solidFill>
                  <a:srgbClr val="000000"/>
                </a:solidFill>
                <a:latin typeface="Arial" pitchFamily="34" charset="0"/>
              </a:rPr>
              <a:t>is a characteristic technique use by anthropologists, especially cultural anthropologists (ethnologists)</a:t>
            </a:r>
            <a:endParaRPr lang="en-US" sz="2400"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89"/>
            <a:ext cx="7498080" cy="4651723"/>
          </a:xfrm>
          <a:solidFill>
            <a:schemeClr val="bg1"/>
          </a:solidFill>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chemeClr val="accent1"/>
                </a:solidFill>
              </a:rPr>
              <a:t>technique</a:t>
            </a:r>
            <a:r>
              <a:rPr lang="en-US" sz="2400" b="1" dirty="0" smtClean="0">
                <a:solidFill>
                  <a:schemeClr val="accent1"/>
                </a:solidFill>
              </a:rPr>
              <a:t>, involving </a:t>
            </a:r>
            <a:r>
              <a:rPr lang="en-US" sz="2400" b="1" dirty="0" smtClean="0">
                <a:solidFill>
                  <a:srgbClr val="FF0000"/>
                </a:solidFill>
              </a:rPr>
              <a:t>“</a:t>
            </a:r>
            <a:r>
              <a:rPr lang="en-US" sz="2400" b="1" i="1" dirty="0" smtClean="0">
                <a:solidFill>
                  <a:srgbClr val="FF0000"/>
                </a:solidFill>
              </a:rPr>
              <a:t>participant observation” </a:t>
            </a:r>
            <a:r>
              <a:rPr lang="en-US" sz="2400" b="1" i="1" dirty="0" smtClean="0">
                <a:solidFill>
                  <a:schemeClr val="accent1"/>
                </a:solidFill>
              </a:rPr>
              <a:t>=</a:t>
            </a:r>
            <a:r>
              <a:rPr lang="en-US" sz="2400" b="1" dirty="0" smtClean="0">
                <a:solidFill>
                  <a:schemeClr val="accent1"/>
                </a:solidFill>
              </a:rPr>
              <a:t> how you get information</a:t>
            </a:r>
            <a:endParaRPr lang="en-US" sz="2800" b="1" dirty="0" smtClean="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BBE0E3"/>
                </a:solidFill>
                <a:latin typeface="Arial"/>
              </a:rPr>
              <a:t>= </a:t>
            </a:r>
            <a:r>
              <a:rPr lang="en-US" sz="4000" b="1" dirty="0" smtClean="0">
                <a:solidFill>
                  <a:srgbClr val="BBE0E3"/>
                </a:solidFill>
                <a:latin typeface="Arial"/>
              </a:rPr>
              <a:t>tool</a:t>
            </a:r>
            <a:endParaRPr lang="en-US" sz="2400" b="1" dirty="0">
              <a:solidFill>
                <a:srgbClr val="BBE0E3"/>
              </a:solidFill>
              <a:latin typeface="Arial"/>
            </a:endParaRPr>
          </a:p>
        </p:txBody>
      </p:sp>
      <p:sp>
        <p:nvSpPr>
          <p:cNvPr id="6" name="Rectangle 5"/>
          <p:cNvSpPr/>
          <p:nvPr/>
        </p:nvSpPr>
        <p:spPr>
          <a:xfrm>
            <a:off x="904376" y="1850987"/>
            <a:ext cx="7315200" cy="3998269"/>
          </a:xfrm>
          <a:prstGeom prst="rect">
            <a:avLst/>
          </a:prstGeom>
          <a:solidFill>
            <a:schemeClr val="bg1"/>
          </a:solidFill>
          <a:ln w="76200">
            <a:solidFill>
              <a:srgbClr val="FFC000"/>
            </a:solidFill>
          </a:ln>
        </p:spPr>
        <p:txBody>
          <a:bodyPr wrap="square">
            <a:noAutofit/>
          </a:bodyPr>
          <a:lstStyle/>
          <a:p>
            <a:pPr algn="ctr"/>
            <a:endParaRPr lang="en-US" sz="2400" b="1" dirty="0" smtClean="0">
              <a:solidFill>
                <a:srgbClr val="BBE0E3"/>
              </a:solidFill>
              <a:latin typeface="Arial" pitchFamily="34" charset="0"/>
            </a:endParaRPr>
          </a:p>
          <a:p>
            <a:pPr algn="ctr"/>
            <a:r>
              <a:rPr lang="en-US" sz="2800" b="1" dirty="0" smtClean="0">
                <a:solidFill>
                  <a:srgbClr val="BBE0E3"/>
                </a:solidFill>
                <a:latin typeface="Arial" pitchFamily="34" charset="0"/>
              </a:rPr>
              <a:t>Anthropologists use other tools . . . like questionnaires, interview schedules, psychological tests, documentary filming . </a:t>
            </a:r>
            <a:r>
              <a:rPr lang="en-US" sz="3200" b="1" dirty="0" smtClean="0">
                <a:solidFill>
                  <a:srgbClr val="BBE0E3"/>
                </a:solidFill>
                <a:latin typeface="Arial" pitchFamily="34" charset="0"/>
              </a:rPr>
              <a:t>. .</a:t>
            </a:r>
            <a:r>
              <a:rPr lang="en-US" sz="2800" b="1" dirty="0" smtClean="0">
                <a:solidFill>
                  <a:srgbClr val="BBE0E3"/>
                </a:solidFill>
                <a:latin typeface="Arial" pitchFamily="34" charset="0"/>
              </a:rPr>
              <a:t> but “participant observation” is a characteristic technique use by anthropologists, especially </a:t>
            </a:r>
            <a:r>
              <a:rPr lang="en-US" sz="2800" b="1" dirty="0" smtClean="0">
                <a:solidFill>
                  <a:srgbClr val="000000"/>
                </a:solidFill>
                <a:latin typeface="Arial" pitchFamily="34" charset="0"/>
              </a:rPr>
              <a:t>cultural anthropologists</a:t>
            </a:r>
            <a:r>
              <a:rPr lang="en-US" sz="2800" b="1" dirty="0" smtClean="0">
                <a:solidFill>
                  <a:srgbClr val="BBE0E3"/>
                </a:solidFill>
                <a:latin typeface="Arial" pitchFamily="34" charset="0"/>
              </a:rPr>
              <a:t> </a:t>
            </a:r>
            <a:r>
              <a:rPr lang="en-US" sz="3600" b="1" dirty="0" smtClean="0">
                <a:solidFill>
                  <a:srgbClr val="000000"/>
                </a:solidFill>
                <a:latin typeface="Arial" pitchFamily="34" charset="0"/>
              </a:rPr>
              <a:t>(</a:t>
            </a:r>
            <a:r>
              <a:rPr lang="en-US" sz="3600" b="1" dirty="0" smtClean="0">
                <a:solidFill>
                  <a:srgbClr val="FF0000"/>
                </a:solidFill>
                <a:latin typeface="Arial" pitchFamily="34" charset="0"/>
              </a:rPr>
              <a:t>ethnologists</a:t>
            </a:r>
            <a:r>
              <a:rPr lang="en-US" sz="3600" b="1" dirty="0" smtClean="0">
                <a:solidFill>
                  <a:srgbClr val="000000"/>
                </a:solidFill>
                <a:latin typeface="Arial" pitchFamily="34" charset="0"/>
              </a:rPr>
              <a:t>)</a:t>
            </a:r>
            <a:endParaRPr lang="en-US" sz="2800" b="1" dirty="0" smtClean="0">
              <a:solidFill>
                <a:srgbClr val="000000"/>
              </a:solidFill>
              <a:latin typeface="Arial" pitchFamily="34" charset="0"/>
            </a:endParaRPr>
          </a:p>
          <a:p>
            <a:pPr algn="ctr"/>
            <a:endParaRPr lang="en-US" sz="2400" b="1" dirty="0" smtClean="0">
              <a:solidFill>
                <a:srgbClr val="000000"/>
              </a:solidFill>
              <a:latin typeface="Arial" pitchFamily="34" charset="0"/>
            </a:endParaRPr>
          </a:p>
          <a:p>
            <a:pPr algn="ctr"/>
            <a:endParaRPr lang="en-US" sz="2400" dirty="0">
              <a:solidFill>
                <a:srgbClr val="000000"/>
              </a:solidFill>
              <a:latin typeface="Arial" pitchFamily="34" charset="0"/>
            </a:endParaRPr>
          </a:p>
        </p:txBody>
      </p:sp>
      <p:sp>
        <p:nvSpPr>
          <p:cNvPr id="7" name="TextBox 6"/>
          <p:cNvSpPr txBox="1">
            <a:spLocks noChangeArrowheads="1"/>
          </p:cNvSpPr>
          <p:nvPr/>
        </p:nvSpPr>
        <p:spPr bwMode="auto">
          <a:xfrm>
            <a:off x="3502255" y="4276585"/>
            <a:ext cx="1620957" cy="646331"/>
          </a:xfrm>
          <a:prstGeom prst="rect">
            <a:avLst/>
          </a:prstGeom>
          <a:solidFill>
            <a:schemeClr val="bg1"/>
          </a:solidFill>
          <a:ln w="9525">
            <a:noFill/>
            <a:miter lim="800000"/>
            <a:headEnd/>
            <a:tailEnd/>
          </a:ln>
        </p:spPr>
        <p:txBody>
          <a:bodyPr wrap="none">
            <a:spAutoFit/>
          </a:bodyPr>
          <a:lstStyle/>
          <a:p>
            <a:r>
              <a:rPr lang="en-US" sz="3600" b="1" dirty="0" smtClean="0">
                <a:solidFill>
                  <a:srgbClr val="000000"/>
                </a:solidFill>
                <a:latin typeface="Arial"/>
              </a:rPr>
              <a:t>NOTE:</a:t>
            </a:r>
            <a:endParaRPr lang="en-US" sz="2000" b="1" dirty="0">
              <a:solidFill>
                <a:srgbClr val="000000"/>
              </a:solidFill>
              <a:latin typeface="Arial"/>
            </a:endParaRPr>
          </a:p>
        </p:txBody>
      </p:sp>
    </p:spTree>
  </p:cSld>
  <p:clrMapOvr>
    <a:masterClrMapping/>
  </p:clrMapOvr>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9"/>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get information</a:t>
            </a:r>
            <a:endParaRPr lang="en-US" sz="2800" b="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2404534" y="2743271"/>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linguistics</a:t>
            </a:r>
            <a:endParaRPr kumimoji="1" lang="en-US" sz="3200" b="1" dirty="0">
              <a:solidFill>
                <a:srgbClr val="FFFFFF"/>
              </a:solidFill>
              <a:latin typeface="Verdana" pitchFamily="34" charset="0"/>
            </a:endParaRPr>
          </a:p>
        </p:txBody>
      </p:sp>
      <p:sp>
        <p:nvSpPr>
          <p:cNvPr id="5" name="Rectangle 3"/>
          <p:cNvSpPr>
            <a:spLocks noChangeArrowheads="1"/>
          </p:cNvSpPr>
          <p:nvPr/>
        </p:nvSpPr>
        <p:spPr bwMode="auto">
          <a:xfrm>
            <a:off x="711200" y="571502"/>
            <a:ext cx="7721600" cy="584775"/>
          </a:xfrm>
          <a:prstGeom prst="rect">
            <a:avLst/>
          </a:prstGeom>
          <a:noFill/>
          <a:ln w="28575">
            <a:noFill/>
            <a:miter lim="800000"/>
            <a:headEnd/>
            <a:tailEnd/>
          </a:ln>
        </p:spPr>
        <p:txBody>
          <a:bodyPr wrap="square" anchor="ctr">
            <a:spAutoFit/>
          </a:bodyPr>
          <a:lstStyle/>
          <a:p>
            <a:pPr algn="ctr" eaLnBrk="0" hangingPunct="0"/>
            <a:r>
              <a:rPr kumimoji="1" lang="en-US" sz="3200" b="1" dirty="0" smtClean="0">
                <a:solidFill>
                  <a:srgbClr val="FFFFFF"/>
                </a:solidFill>
              </a:rPr>
              <a:t>So . . . we’re going to have a look at . . . </a:t>
            </a:r>
            <a:endParaRPr kumimoji="1" lang="en-US" sz="3200" b="1" dirty="0">
              <a:solidFill>
                <a:srgbClr val="FFFFFF"/>
              </a:solidFill>
            </a:endParaRPr>
          </a:p>
        </p:txBody>
      </p:sp>
      <p:sp>
        <p:nvSpPr>
          <p:cNvPr id="7"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4000" b="1" dirty="0" smtClean="0">
                <a:solidFill>
                  <a:srgbClr val="FFFFFF"/>
                </a:solidFill>
                <a:latin typeface="Verdana" pitchFamily="34" charset="0"/>
              </a:rPr>
              <a:t>Culture and Personality</a:t>
            </a:r>
            <a:br>
              <a:rPr kumimoji="1" lang="en-US" sz="4000" b="1" dirty="0" smtClean="0">
                <a:solidFill>
                  <a:srgbClr val="FFFFFF"/>
                </a:solidFill>
                <a:latin typeface="Verdana" pitchFamily="34" charset="0"/>
              </a:rPr>
            </a:br>
            <a:r>
              <a:rPr kumimoji="1" lang="en-US" sz="1600" b="1" dirty="0" smtClean="0">
                <a:solidFill>
                  <a:srgbClr val="FFFFFF"/>
                </a:solidFill>
                <a:latin typeface="Verdana" pitchFamily="34" charset="0"/>
              </a:rPr>
              <a:t>and its . . .</a:t>
            </a:r>
            <a:endParaRPr kumimoji="1" lang="en-US" sz="1200" b="1" dirty="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9"/>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a:t>
            </a:r>
            <a:r>
              <a:rPr lang="en-US" sz="4000" b="1" i="1" dirty="0" smtClean="0">
                <a:solidFill>
                  <a:srgbClr val="FF0000"/>
                </a:solidFill>
              </a:rPr>
              <a:t>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get information</a:t>
            </a:r>
            <a:endParaRPr lang="en-US" sz="2800" b="1" i="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 Characteristics</a:t>
            </a:r>
          </a:p>
        </p:txBody>
      </p:sp>
      <p:sp>
        <p:nvSpPr>
          <p:cNvPr id="5" name="TextBox 6"/>
          <p:cNvSpPr txBox="1">
            <a:spLocks noChangeArrowheads="1"/>
          </p:cNvSpPr>
          <p:nvPr/>
        </p:nvSpPr>
        <p:spPr bwMode="auto">
          <a:xfrm>
            <a:off x="4673391" y="3294948"/>
            <a:ext cx="3219151" cy="707886"/>
          </a:xfrm>
          <a:prstGeom prst="rect">
            <a:avLst/>
          </a:prstGeom>
          <a:solidFill>
            <a:schemeClr val="bg1"/>
          </a:solidFill>
          <a:ln w="9525">
            <a:noFill/>
            <a:miter lim="800000"/>
            <a:headEnd/>
            <a:tailEnd/>
          </a:ln>
        </p:spPr>
        <p:txBody>
          <a:bodyPr wrap="none">
            <a:spAutoFit/>
          </a:bodyPr>
          <a:lstStyle/>
          <a:p>
            <a:r>
              <a:rPr lang="en-US" sz="4000" b="1" dirty="0" smtClean="0">
                <a:solidFill>
                  <a:srgbClr val="FF0000"/>
                </a:solidFill>
                <a:latin typeface="Arial" pitchFamily="34" charset="0"/>
              </a:rPr>
              <a:t>  = </a:t>
            </a:r>
            <a:r>
              <a:rPr lang="en-US" sz="4000" b="1" dirty="0">
                <a:solidFill>
                  <a:srgbClr val="FF0000"/>
                </a:solidFill>
                <a:latin typeface="Arial" pitchFamily="34" charset="0"/>
              </a:rPr>
              <a:t>approach</a:t>
            </a:r>
          </a:p>
        </p:txBody>
      </p:sp>
      <p:sp>
        <p:nvSpPr>
          <p:cNvPr id="10" name="TextBox 9"/>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
        <p:nvSpPr>
          <p:cNvPr id="11" name="Rectangle 10"/>
          <p:cNvSpPr/>
          <p:nvPr/>
        </p:nvSpPr>
        <p:spPr>
          <a:xfrm>
            <a:off x="4136571" y="4028206"/>
            <a:ext cx="4174699" cy="461665"/>
          </a:xfrm>
          <a:prstGeom prst="rect">
            <a:avLst/>
          </a:prstGeom>
          <a:solidFill>
            <a:schemeClr val="bg1"/>
          </a:solidFill>
        </p:spPr>
        <p:txBody>
          <a:bodyPr wrap="square">
            <a:spAutoFit/>
          </a:bodyPr>
          <a:lstStyle/>
          <a:p>
            <a:pPr algn="r"/>
            <a:r>
              <a:rPr lang="en-US" sz="2400" b="1" dirty="0" smtClean="0">
                <a:solidFill>
                  <a:srgbClr val="000000"/>
                </a:solidFill>
                <a:latin typeface="Arial" pitchFamily="34" charset="0"/>
              </a:rPr>
              <a:t>how you use information</a:t>
            </a:r>
            <a:endParaRPr lang="en-US" sz="2400" dirty="0">
              <a:solidFill>
                <a:srgbClr val="000000"/>
              </a:solidFill>
              <a:latin typeface="Arial" pitchFamily="34" charset="0"/>
            </a:endParaRPr>
          </a:p>
        </p:txBody>
      </p:sp>
      <p:sp>
        <p:nvSpPr>
          <p:cNvPr id="12" name="Up-Down Arrow 11"/>
          <p:cNvSpPr/>
          <p:nvPr/>
        </p:nvSpPr>
        <p:spPr bwMode="auto">
          <a:xfrm rot="1880826">
            <a:off x="3919645" y="3222804"/>
            <a:ext cx="406400" cy="2552764"/>
          </a:xfrm>
          <a:prstGeom prst="upDownArrow">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US" smtClean="0">
              <a:solidFill>
                <a:srgbClr val="000000"/>
              </a:solidFill>
            </a:endParaRPr>
          </a:p>
        </p:txBody>
      </p:sp>
    </p:spTree>
  </p:cSld>
  <p:clrMapOvr>
    <a:masterClrMapping/>
  </p:clrMapOvr>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89"/>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get information</a:t>
            </a:r>
            <a:endParaRPr lang="en-US" sz="2800" b="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Tree>
  </p:cSld>
  <p:clrMapOvr>
    <a:masterClrMapping/>
  </p:clrMapOvr>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53"/>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get information</a:t>
            </a:r>
            <a:endParaRPr lang="en-US" sz="2800" b="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
        <p:nvSpPr>
          <p:cNvPr id="6" name="Text Box 4"/>
          <p:cNvSpPr txBox="1">
            <a:spLocks noChangeArrowheads="1"/>
          </p:cNvSpPr>
          <p:nvPr/>
        </p:nvSpPr>
        <p:spPr bwMode="auto">
          <a:xfrm>
            <a:off x="899879" y="2848460"/>
            <a:ext cx="73152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lnSpc>
                <a:spcPct val="150000"/>
              </a:lnSpc>
            </a:pPr>
            <a:r>
              <a:rPr lang="en-US" sz="3200" b="1" dirty="0" smtClean="0">
                <a:solidFill>
                  <a:srgbClr val="000000"/>
                </a:solidFill>
                <a:latin typeface="Tahoma" pitchFamily="34" charset="0"/>
              </a:rPr>
              <a:t>other tools include things</a:t>
            </a:r>
          </a:p>
          <a:p>
            <a:pPr algn="ctr">
              <a:lnSpc>
                <a:spcPct val="150000"/>
              </a:lnSpc>
            </a:pPr>
            <a:r>
              <a:rPr lang="en-US" sz="3200" b="1" dirty="0" smtClean="0">
                <a:solidFill>
                  <a:srgbClr val="000000"/>
                </a:solidFill>
                <a:latin typeface="Tahoma" pitchFamily="34" charset="0"/>
              </a:rPr>
              <a:t>like . . .</a:t>
            </a:r>
            <a:endParaRPr lang="en-US" sz="2800" b="1" dirty="0">
              <a:solidFill>
                <a:srgbClr val="000000"/>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82170" y="1161143"/>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82172" y="114663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82170" y="1146631"/>
            <a:ext cx="7772400" cy="4857750"/>
          </a:xfrm>
          <a:prstGeom prst="rect">
            <a:avLst/>
          </a:prstGeom>
          <a:noFill/>
          <a:ln w="9525">
            <a:noFill/>
            <a:miter lim="800000"/>
            <a:headEnd/>
            <a:tailEnd/>
          </a:ln>
        </p:spPr>
      </p:pic>
      <p:sp>
        <p:nvSpPr>
          <p:cNvPr id="4" name="Oval 18"/>
          <p:cNvSpPr>
            <a:spLocks noChangeArrowheads="1"/>
          </p:cNvSpPr>
          <p:nvPr/>
        </p:nvSpPr>
        <p:spPr bwMode="auto">
          <a:xfrm>
            <a:off x="4350643" y="3351658"/>
            <a:ext cx="2833931" cy="567198"/>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682170" y="1146629"/>
            <a:ext cx="7772400" cy="4857750"/>
          </a:xfrm>
          <a:prstGeom prst="rect">
            <a:avLst/>
          </a:prstGeom>
          <a:noFill/>
          <a:ln w="9525">
            <a:noFill/>
            <a:miter lim="800000"/>
            <a:headEnd/>
            <a:tailEnd/>
          </a:ln>
        </p:spPr>
      </p:pic>
      <p:sp>
        <p:nvSpPr>
          <p:cNvPr id="4" name="Oval 18"/>
          <p:cNvSpPr>
            <a:spLocks noChangeArrowheads="1"/>
          </p:cNvSpPr>
          <p:nvPr/>
        </p:nvSpPr>
        <p:spPr bwMode="auto">
          <a:xfrm>
            <a:off x="3291098" y="4454806"/>
            <a:ext cx="743874" cy="393029"/>
          </a:xfrm>
          <a:prstGeom prst="ellipse">
            <a:avLst/>
          </a:prstGeom>
          <a:noFill/>
          <a:ln w="76200">
            <a:solidFill>
              <a:srgbClr val="FFCC00"/>
            </a:solidFill>
            <a:round/>
            <a:headEnd/>
            <a:tailEnd/>
          </a:ln>
        </p:spPr>
        <p:txBody>
          <a:bodyPr wrap="none" anchor="ctr"/>
          <a:lstStyle/>
          <a:p>
            <a:endParaRPr lang="en-US">
              <a:solidFill>
                <a:srgbClr val="000000"/>
              </a:solidFill>
            </a:endParaRPr>
          </a:p>
        </p:txBody>
      </p:sp>
      <p:sp>
        <p:nvSpPr>
          <p:cNvPr id="5" name="Text Box 10"/>
          <p:cNvSpPr txBox="1">
            <a:spLocks noChangeArrowheads="1"/>
          </p:cNvSpPr>
          <p:nvPr/>
        </p:nvSpPr>
        <p:spPr bwMode="auto">
          <a:xfrm>
            <a:off x="3235101" y="6401945"/>
            <a:ext cx="2654894" cy="215444"/>
          </a:xfrm>
          <a:prstGeom prst="rect">
            <a:avLst/>
          </a:prstGeom>
          <a:noFill/>
          <a:ln w="9525">
            <a:noFill/>
            <a:miter lim="800000"/>
            <a:headEnd/>
            <a:tailEnd/>
          </a:ln>
        </p:spPr>
        <p:txBody>
          <a:bodyPr wrap="none">
            <a:spAutoFit/>
          </a:bodyPr>
          <a:lstStyle/>
          <a:p>
            <a:r>
              <a:rPr lang="en-US" sz="800" dirty="0" smtClean="0">
                <a:solidFill>
                  <a:srgbClr val="FFFFFF"/>
                </a:solidFill>
                <a:hlinkClick r:id="rId4"/>
              </a:rPr>
              <a:t>http://en.wikipedia.org/wiki/Big_Five_personality_traits</a:t>
            </a:r>
            <a:endParaRPr lang="en-US" sz="800" dirty="0">
              <a:solidFill>
                <a:srgbClr val="FFFFFF"/>
              </a:solidFill>
            </a:endParaRPr>
          </a:p>
        </p:txBody>
      </p:sp>
    </p:spTree>
  </p:cSld>
  <p:clrMapOvr>
    <a:masterClrMapping/>
  </p:clrMapOvr>
  <p:transition/>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682172" y="1157514"/>
            <a:ext cx="7772400" cy="4857750"/>
          </a:xfrm>
          <a:prstGeom prst="rect">
            <a:avLst/>
          </a:prstGeom>
          <a:noFill/>
          <a:ln w="9525">
            <a:noFill/>
            <a:miter lim="800000"/>
            <a:headEnd/>
            <a:tailEnd/>
          </a:ln>
        </p:spPr>
      </p:pic>
      <p:sp>
        <p:nvSpPr>
          <p:cNvPr id="6" name="Rounded Rectangle 5"/>
          <p:cNvSpPr/>
          <p:nvPr/>
        </p:nvSpPr>
        <p:spPr bwMode="auto">
          <a:xfrm>
            <a:off x="2540000" y="3962465"/>
            <a:ext cx="5718629" cy="1277257"/>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endParaRPr>
          </a:p>
        </p:txBody>
      </p:sp>
      <p:sp>
        <p:nvSpPr>
          <p:cNvPr id="4" name="Text Box 10"/>
          <p:cNvSpPr txBox="1">
            <a:spLocks noChangeArrowheads="1"/>
          </p:cNvSpPr>
          <p:nvPr/>
        </p:nvSpPr>
        <p:spPr bwMode="auto">
          <a:xfrm>
            <a:off x="3235101" y="6401945"/>
            <a:ext cx="2654894" cy="215444"/>
          </a:xfrm>
          <a:prstGeom prst="rect">
            <a:avLst/>
          </a:prstGeom>
          <a:noFill/>
          <a:ln w="9525">
            <a:noFill/>
            <a:miter lim="800000"/>
            <a:headEnd/>
            <a:tailEnd/>
          </a:ln>
        </p:spPr>
        <p:txBody>
          <a:bodyPr wrap="none">
            <a:spAutoFit/>
          </a:bodyPr>
          <a:lstStyle/>
          <a:p>
            <a:r>
              <a:rPr lang="en-US" sz="800" dirty="0" smtClean="0">
                <a:solidFill>
                  <a:srgbClr val="FFFFFF"/>
                </a:solidFill>
                <a:hlinkClick r:id="rId4"/>
              </a:rPr>
              <a:t>http://en.wikipedia.org/wiki/Big_Five_personality_traits</a:t>
            </a:r>
            <a:endParaRPr lang="en-US" sz="800" dirty="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682169" y="1146630"/>
            <a:ext cx="7772400" cy="4857750"/>
          </a:xfrm>
          <a:prstGeom prst="rect">
            <a:avLst/>
          </a:prstGeom>
          <a:noFill/>
          <a:ln w="9525">
            <a:noFill/>
            <a:miter lim="800000"/>
            <a:headEnd/>
            <a:tailEnd/>
          </a:ln>
        </p:spPr>
      </p:pic>
      <p:sp>
        <p:nvSpPr>
          <p:cNvPr id="3" name="Text Box 10"/>
          <p:cNvSpPr txBox="1">
            <a:spLocks noChangeArrowheads="1"/>
          </p:cNvSpPr>
          <p:nvPr/>
        </p:nvSpPr>
        <p:spPr bwMode="auto">
          <a:xfrm>
            <a:off x="3235101" y="6401945"/>
            <a:ext cx="2654894" cy="215444"/>
          </a:xfrm>
          <a:prstGeom prst="rect">
            <a:avLst/>
          </a:prstGeom>
          <a:noFill/>
          <a:ln w="9525">
            <a:noFill/>
            <a:miter lim="800000"/>
            <a:headEnd/>
            <a:tailEnd/>
          </a:ln>
        </p:spPr>
        <p:txBody>
          <a:bodyPr wrap="none">
            <a:spAutoFit/>
          </a:bodyPr>
          <a:lstStyle/>
          <a:p>
            <a:r>
              <a:rPr lang="en-US" sz="800" dirty="0" smtClean="0">
                <a:solidFill>
                  <a:srgbClr val="FFFFFF"/>
                </a:solidFill>
                <a:hlinkClick r:id="rId4"/>
              </a:rPr>
              <a:t>http://en.wikipedia.org/wiki/Big_Five_personality_traits</a:t>
            </a:r>
            <a:endParaRPr lang="en-US" sz="800" dirty="0">
              <a:solidFill>
                <a:srgbClr val="FFFFFF"/>
              </a:solidFill>
            </a:endParaRPr>
          </a:p>
        </p:txBody>
      </p:sp>
      <p:sp>
        <p:nvSpPr>
          <p:cNvPr id="4" name="Rounded Rectangle 3"/>
          <p:cNvSpPr/>
          <p:nvPr/>
        </p:nvSpPr>
        <p:spPr bwMode="auto">
          <a:xfrm>
            <a:off x="2699720" y="2061093"/>
            <a:ext cx="1051560" cy="319313"/>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endParaRPr>
          </a:p>
        </p:txBody>
      </p:sp>
      <p:sp>
        <p:nvSpPr>
          <p:cNvPr id="5" name="Rounded Rectangle 4"/>
          <p:cNvSpPr/>
          <p:nvPr/>
        </p:nvSpPr>
        <p:spPr bwMode="auto">
          <a:xfrm>
            <a:off x="2692469" y="2547251"/>
            <a:ext cx="1734391" cy="320040"/>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endParaRPr>
          </a:p>
        </p:txBody>
      </p:sp>
      <p:sp>
        <p:nvSpPr>
          <p:cNvPr id="6" name="Rounded Rectangle 5"/>
          <p:cNvSpPr/>
          <p:nvPr/>
        </p:nvSpPr>
        <p:spPr bwMode="auto">
          <a:xfrm>
            <a:off x="2692466" y="3236686"/>
            <a:ext cx="1255420" cy="320040"/>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endParaRPr>
          </a:p>
        </p:txBody>
      </p:sp>
      <p:sp>
        <p:nvSpPr>
          <p:cNvPr id="7" name="Rounded Rectangle 6"/>
          <p:cNvSpPr/>
          <p:nvPr/>
        </p:nvSpPr>
        <p:spPr bwMode="auto">
          <a:xfrm>
            <a:off x="2692470" y="3947886"/>
            <a:ext cx="1415077" cy="320040"/>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endParaRPr>
          </a:p>
        </p:txBody>
      </p:sp>
      <p:sp>
        <p:nvSpPr>
          <p:cNvPr id="8" name="Rounded Rectangle 7"/>
          <p:cNvSpPr/>
          <p:nvPr/>
        </p:nvSpPr>
        <p:spPr bwMode="auto">
          <a:xfrm>
            <a:off x="2692470" y="4659086"/>
            <a:ext cx="1211877" cy="320040"/>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endParaRPr>
          </a:p>
        </p:txBody>
      </p:sp>
    </p:spTree>
  </p:cSld>
  <p:clrMapOvr>
    <a:masterClrMapping/>
  </p:clrMapOvr>
  <p:transition/>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3235131" y="6401945"/>
            <a:ext cx="3222357" cy="215444"/>
          </a:xfrm>
          <a:prstGeom prst="rect">
            <a:avLst/>
          </a:prstGeom>
          <a:noFill/>
          <a:ln w="9525">
            <a:noFill/>
            <a:miter lim="800000"/>
            <a:headEnd/>
            <a:tailEnd/>
          </a:ln>
        </p:spPr>
        <p:txBody>
          <a:bodyPr wrap="none">
            <a:spAutoFit/>
          </a:bodyPr>
          <a:lstStyle/>
          <a:p>
            <a:r>
              <a:rPr lang="en-US" sz="800" dirty="0">
                <a:solidFill>
                  <a:srgbClr val="FFFFFF"/>
                </a:solidFill>
                <a:hlinkClick r:id="rId3"/>
              </a:rPr>
              <a:t>http://www.sciencedaily.com/releases/2013/01/130103095245.htm</a:t>
            </a:r>
            <a:endParaRPr lang="en-US" sz="800" dirty="0">
              <a:solidFill>
                <a:srgbClr val="FFFFFF"/>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215" y="699770"/>
            <a:ext cx="8229600" cy="546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82974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smtClean="0">
                <a:solidFill>
                  <a:srgbClr val="000000"/>
                </a:solidFill>
              </a:rPr>
              <a:t>1.	</a:t>
            </a:r>
            <a:r>
              <a:rPr lang="en-US" sz="2400" dirty="0" smtClean="0"/>
              <a:t>the</a:t>
            </a:r>
            <a:r>
              <a:rPr lang="en-US" dirty="0" smtClean="0"/>
              <a:t> </a:t>
            </a:r>
            <a:r>
              <a:rPr lang="en-US" b="1" dirty="0" smtClean="0"/>
              <a:t>four fields </a:t>
            </a:r>
            <a:r>
              <a:rPr lang="en-US" sz="2400" dirty="0" smtClean="0"/>
              <a:t>of general anthropology</a:t>
            </a:r>
            <a:endParaRPr lang="en-US" b="1" dirty="0" smtClean="0">
              <a:solidFill>
                <a:srgbClr val="000000"/>
              </a:solidFill>
            </a:endParaRPr>
          </a:p>
          <a:p>
            <a:pPr eaLnBrk="1" hangingPunct="1">
              <a:lnSpc>
                <a:spcPct val="0"/>
              </a:lnSpc>
              <a:buFont typeface="Wingdings" pitchFamily="2" charset="2"/>
              <a:buNone/>
              <a:tabLst>
                <a:tab pos="0" algn="l"/>
              </a:tabLst>
            </a:pPr>
            <a:endParaRPr lang="en-US" b="1" dirty="0" smtClean="0">
              <a:solidFill>
                <a:srgbClr val="000000"/>
              </a:solidFill>
            </a:endParaRPr>
          </a:p>
          <a:p>
            <a:pPr marL="457200" indent="-457200" eaLnBrk="1" hangingPunct="1">
              <a:buAutoNum type="arabicPeriod" startAt="2"/>
              <a:tabLst>
                <a:tab pos="0" algn="l"/>
              </a:tabLst>
            </a:pPr>
            <a:r>
              <a:rPr lang="en-US" b="1" dirty="0" smtClean="0"/>
              <a:t>culture </a:t>
            </a:r>
            <a:r>
              <a:rPr lang="en-US" sz="2000" dirty="0" smtClean="0"/>
              <a:t>as a primary concept</a:t>
            </a:r>
            <a:endParaRPr lang="en-US" dirty="0" smtClean="0"/>
          </a:p>
          <a:p>
            <a:pPr marL="457200" indent="-457200" eaLnBrk="1" hangingPunct="1">
              <a:buAutoNum type="arabicPeriod" startAt="2"/>
              <a:tabLst>
                <a:tab pos="0" algn="l"/>
                <a:tab pos="457200" algn="l"/>
              </a:tabLst>
            </a:pPr>
            <a:r>
              <a:rPr lang="en-US" b="1" dirty="0" smtClean="0"/>
              <a:t>comparative method</a:t>
            </a:r>
            <a:r>
              <a:rPr lang="en-US" dirty="0" smtClean="0"/>
              <a:t> </a:t>
            </a:r>
            <a:r>
              <a:rPr lang="en-US" sz="2400" dirty="0" smtClean="0"/>
              <a:t>as major approach</a:t>
            </a:r>
            <a:endParaRPr lang="en-US" dirty="0" smtClean="0"/>
          </a:p>
          <a:p>
            <a:pPr marL="457200" indent="-457200" eaLnBrk="1" hangingPunct="1">
              <a:buAutoNum type="arabicPeriod" startAt="2"/>
              <a:tabLst>
                <a:tab pos="0" algn="l"/>
              </a:tabLst>
            </a:pPr>
            <a:r>
              <a:rPr lang="en-US" b="1" dirty="0" smtClean="0"/>
              <a:t>holism</a:t>
            </a:r>
            <a:r>
              <a:rPr lang="en-US" dirty="0" smtClean="0"/>
              <a:t> </a:t>
            </a:r>
            <a:r>
              <a:rPr lang="en-US" sz="2400" dirty="0" smtClean="0"/>
              <a:t>as a primary theoretical goal</a:t>
            </a:r>
            <a:endParaRPr lang="en-US" dirty="0" smtClean="0"/>
          </a:p>
          <a:p>
            <a:pPr marL="457200" indent="-457200" eaLnBrk="1" hangingPunct="1">
              <a:buAutoNum type="arabicPeriod" startAt="2"/>
              <a:tabLst>
                <a:tab pos="457200" algn="l"/>
              </a:tabLst>
            </a:pPr>
            <a:r>
              <a:rPr lang="en-US" b="1" dirty="0" smtClean="0"/>
              <a:t>fieldwork</a:t>
            </a:r>
            <a:r>
              <a:rPr lang="en-US" dirty="0" smtClean="0"/>
              <a:t> </a:t>
            </a:r>
            <a:r>
              <a:rPr lang="en-US" sz="2400" dirty="0" smtClean="0"/>
              <a:t>as a primary research technique</a:t>
            </a:r>
            <a:endParaRPr lang="en-US" b="1" dirty="0" smtClean="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rPr>
              <a:t> </a:t>
            </a:r>
            <a:r>
              <a:rPr lang="en-US" sz="3200" b="1" dirty="0" smtClean="0">
                <a:solidFill>
                  <a:srgbClr val="000000"/>
                </a:solidFill>
                <a:latin typeface="Arial" pitchFamily="34" charset="0"/>
              </a:rPr>
              <a:t>Main Characteristics of Anthropology</a:t>
            </a:r>
            <a:endParaRPr lang="en-US" sz="3200" b="1" dirty="0">
              <a:solidFill>
                <a:srgbClr val="000000"/>
              </a:solidFill>
            </a:endParaRPr>
          </a:p>
        </p:txBody>
      </p:sp>
    </p:spTree>
    <p:extLst>
      <p:ext uri="{BB962C8B-B14F-4D97-AF65-F5344CB8AC3E}">
        <p14:creationId xmlns:p14="http://schemas.microsoft.com/office/powerpoint/2010/main" val="605142421"/>
      </p:ext>
    </p:extLst>
  </p:cSld>
  <p:clrMapOvr>
    <a:masterClrMapping/>
  </p:clrMapOvr>
  <p:transition/>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89"/>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get information</a:t>
            </a:r>
            <a:endParaRPr lang="en-US" sz="2800" b="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
        <p:nvSpPr>
          <p:cNvPr id="6" name="Text Box 4"/>
          <p:cNvSpPr txBox="1">
            <a:spLocks noChangeArrowheads="1"/>
          </p:cNvSpPr>
          <p:nvPr/>
        </p:nvSpPr>
        <p:spPr bwMode="auto">
          <a:xfrm>
            <a:off x="899879" y="2848460"/>
            <a:ext cx="73152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lnSpc>
                <a:spcPct val="150000"/>
              </a:lnSpc>
            </a:pPr>
            <a:r>
              <a:rPr lang="en-US" sz="3200" b="1" dirty="0" smtClean="0">
                <a:solidFill>
                  <a:srgbClr val="000000"/>
                </a:solidFill>
                <a:latin typeface="Tahoma" pitchFamily="34" charset="0"/>
              </a:rPr>
              <a:t>other tools include </a:t>
            </a:r>
          </a:p>
          <a:p>
            <a:pPr algn="ctr">
              <a:lnSpc>
                <a:spcPct val="150000"/>
              </a:lnSpc>
            </a:pPr>
            <a:r>
              <a:rPr lang="en-US" sz="3200" b="1" dirty="0" smtClean="0">
                <a:solidFill>
                  <a:srgbClr val="000000"/>
                </a:solidFill>
                <a:latin typeface="Tahoma" pitchFamily="34" charset="0"/>
              </a:rPr>
              <a:t>things like . . .</a:t>
            </a:r>
            <a:endParaRPr lang="en-US" sz="2800" b="1" dirty="0">
              <a:solidFill>
                <a:srgbClr val="000000"/>
              </a:solidFill>
              <a:latin typeface="Tahoma" pitchFamily="34" charset="0"/>
            </a:endParaRPr>
          </a:p>
        </p:txBody>
      </p:sp>
    </p:spTree>
  </p:cSld>
  <p:clrMapOvr>
    <a:masterClrMapping/>
  </p:clrMapOvr>
  <p:transition/>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59"/>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get information</a:t>
            </a:r>
            <a:endParaRPr lang="en-US" sz="2800" b="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
        <p:nvSpPr>
          <p:cNvPr id="6" name="Text Box 4"/>
          <p:cNvSpPr txBox="1">
            <a:spLocks noChangeArrowheads="1"/>
          </p:cNvSpPr>
          <p:nvPr/>
        </p:nvSpPr>
        <p:spPr bwMode="auto">
          <a:xfrm>
            <a:off x="914393" y="1364334"/>
            <a:ext cx="7315200" cy="4985980"/>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marL="231775" indent="-231775">
              <a:lnSpc>
                <a:spcPct val="150000"/>
              </a:lnSpc>
              <a:buFont typeface="Arial" pitchFamily="34" charset="0"/>
              <a:buChar char="•"/>
              <a:tabLst>
                <a:tab pos="231775" algn="l"/>
              </a:tabLst>
            </a:pPr>
            <a:r>
              <a:rPr lang="en-US" sz="2800" b="1" dirty="0" smtClean="0">
                <a:solidFill>
                  <a:srgbClr val="000000"/>
                </a:solidFill>
                <a:latin typeface="Tahoma" pitchFamily="34" charset="0"/>
              </a:rPr>
              <a:t>questionnaires</a:t>
            </a:r>
          </a:p>
          <a:p>
            <a:pPr marL="231775" indent="-231775">
              <a:lnSpc>
                <a:spcPct val="150000"/>
              </a:lnSpc>
              <a:buFont typeface="Arial" pitchFamily="34" charset="0"/>
              <a:buChar char="•"/>
              <a:tabLst>
                <a:tab pos="231775" algn="l"/>
              </a:tabLst>
            </a:pPr>
            <a:endParaRPr lang="en-US" sz="2000" b="1" dirty="0" smtClean="0">
              <a:solidFill>
                <a:srgbClr val="000000"/>
              </a:solidFill>
              <a:latin typeface="Tahoma" pitchFamily="34" charset="0"/>
            </a:endParaRPr>
          </a:p>
          <a:p>
            <a:pPr marL="231775" indent="-231775">
              <a:buFont typeface="Arial" pitchFamily="34" charset="0"/>
              <a:buChar char="•"/>
              <a:tabLst>
                <a:tab pos="231775" algn="l"/>
              </a:tabLst>
            </a:pPr>
            <a:r>
              <a:rPr lang="en-US" sz="2800" b="1" dirty="0" smtClean="0">
                <a:solidFill>
                  <a:srgbClr val="000000"/>
                </a:solidFill>
                <a:latin typeface="Tahoma" pitchFamily="34" charset="0"/>
              </a:rPr>
              <a:t>interview schedules</a:t>
            </a:r>
            <a:endParaRPr lang="en-US" sz="2400" dirty="0" smtClean="0">
              <a:solidFill>
                <a:srgbClr val="000000"/>
              </a:solidFill>
              <a:latin typeface="Tahoma" pitchFamily="34" charset="0"/>
            </a:endParaRPr>
          </a:p>
          <a:p>
            <a:pPr marL="231775" indent="-231775">
              <a:tabLst>
                <a:tab pos="231775" algn="l"/>
              </a:tabLst>
            </a:pPr>
            <a:endParaRPr lang="en-US" sz="2400" dirty="0" smtClean="0">
              <a:solidFill>
                <a:srgbClr val="000000"/>
              </a:solidFill>
              <a:latin typeface="Tahoma" pitchFamily="34" charset="0"/>
            </a:endParaRPr>
          </a:p>
          <a:p>
            <a:pPr marL="231775" indent="-231775">
              <a:buFont typeface="Arial" pitchFamily="34" charset="0"/>
              <a:buChar char="•"/>
              <a:tabLst>
                <a:tab pos="231775" algn="l"/>
              </a:tabLst>
            </a:pPr>
            <a:r>
              <a:rPr lang="en-US" sz="2800" b="1" dirty="0" smtClean="0">
                <a:solidFill>
                  <a:srgbClr val="000000"/>
                </a:solidFill>
                <a:latin typeface="Tahoma" pitchFamily="34" charset="0"/>
              </a:rPr>
              <a:t>videotaping</a:t>
            </a:r>
          </a:p>
          <a:p>
            <a:pPr marL="231775" indent="-231775">
              <a:buFont typeface="Arial" pitchFamily="34" charset="0"/>
              <a:buChar char="•"/>
              <a:tabLst>
                <a:tab pos="231775" algn="l"/>
              </a:tabLst>
            </a:pPr>
            <a:endParaRPr lang="en-US" sz="2800" b="1" dirty="0" smtClean="0">
              <a:solidFill>
                <a:srgbClr val="000000"/>
              </a:solidFill>
              <a:latin typeface="Tahoma" pitchFamily="34" charset="0"/>
            </a:endParaRPr>
          </a:p>
          <a:p>
            <a:pPr marL="231775" indent="-231775">
              <a:buFont typeface="Arial" pitchFamily="34" charset="0"/>
              <a:buChar char="•"/>
              <a:tabLst>
                <a:tab pos="231775" algn="l"/>
              </a:tabLst>
            </a:pPr>
            <a:r>
              <a:rPr lang="en-US" sz="2800" b="1" dirty="0" smtClean="0">
                <a:solidFill>
                  <a:srgbClr val="000000"/>
                </a:solidFill>
                <a:latin typeface="Tahoma" pitchFamily="34" charset="0"/>
              </a:rPr>
              <a:t>using “unobtrusive measures”</a:t>
            </a:r>
          </a:p>
          <a:p>
            <a:pPr marL="231775" indent="-231775">
              <a:buFont typeface="Arial" pitchFamily="34" charset="0"/>
              <a:buChar char="•"/>
              <a:tabLst>
                <a:tab pos="231775" algn="l"/>
              </a:tabLst>
            </a:pPr>
            <a:endParaRPr lang="en-US" sz="2800" b="1" dirty="0" smtClean="0">
              <a:solidFill>
                <a:srgbClr val="000000"/>
              </a:solidFill>
              <a:latin typeface="Tahoma" pitchFamily="34" charset="0"/>
            </a:endParaRPr>
          </a:p>
          <a:p>
            <a:pPr marL="231775" indent="-231775">
              <a:buFont typeface="Arial" pitchFamily="34" charset="0"/>
              <a:buChar char="•"/>
              <a:tabLst>
                <a:tab pos="231775" algn="l"/>
              </a:tabLst>
            </a:pPr>
            <a:r>
              <a:rPr lang="en-US" sz="2800" b="1" dirty="0" smtClean="0">
                <a:solidFill>
                  <a:srgbClr val="000000"/>
                </a:solidFill>
                <a:latin typeface="Tahoma" pitchFamily="34" charset="0"/>
              </a:rPr>
              <a:t>experimental manipulation</a:t>
            </a:r>
          </a:p>
        </p:txBody>
      </p:sp>
      <p:sp>
        <p:nvSpPr>
          <p:cNvPr id="7" name="Rectangle 6"/>
          <p:cNvSpPr>
            <a:spLocks noChangeArrowheads="1"/>
          </p:cNvSpPr>
          <p:nvPr/>
        </p:nvSpPr>
        <p:spPr bwMode="auto">
          <a:xfrm>
            <a:off x="906962" y="647422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latin typeface="Arial" pitchFamily="34" charset="0"/>
              </a:rPr>
              <a:t>after Marion Nestle, </a:t>
            </a:r>
            <a:r>
              <a:rPr lang="en-US" sz="1200" i="1" dirty="0" smtClean="0">
                <a:solidFill>
                  <a:srgbClr val="000000"/>
                </a:solidFill>
                <a:latin typeface="Arial" pitchFamily="34" charset="0"/>
              </a:rPr>
              <a:t>Food Politics, Rev. Ed., </a:t>
            </a:r>
            <a:r>
              <a:rPr lang="en-US" sz="1200" dirty="0" smtClean="0">
                <a:solidFill>
                  <a:srgbClr val="000000"/>
                </a:solidFill>
                <a:latin typeface="Arial" pitchFamily="34" charset="0"/>
              </a:rPr>
              <a:t>2007,  pp. 401-405</a:t>
            </a:r>
            <a:endParaRPr lang="en-US" sz="1200"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849442"/>
            <a:ext cx="6908800" cy="335989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Anthropologists often like to use a research “technique” based on “unobtrusive measures” . . . </a:t>
            </a:r>
          </a:p>
          <a:p>
            <a:pPr algn="ctr" eaLnBrk="0" hangingPunct="0">
              <a:spcAft>
                <a:spcPts val="500"/>
              </a:spcAft>
            </a:pPr>
            <a:endParaRPr kumimoji="1" lang="en-US" sz="3600" b="1" dirty="0" smtClean="0">
              <a:solidFill>
                <a:srgbClr val="FFFFFF"/>
              </a:solidFill>
            </a:endParaRPr>
          </a:p>
          <a:p>
            <a:pPr algn="ctr" eaLnBrk="0" hangingPunct="0">
              <a:spcAft>
                <a:spcPts val="500"/>
              </a:spcAft>
            </a:pPr>
            <a:r>
              <a:rPr kumimoji="1" lang="en-US" sz="2400" dirty="0" smtClean="0">
                <a:solidFill>
                  <a:srgbClr val="FFFFFF"/>
                </a:solidFill>
              </a:rPr>
              <a:t>(either in the field or elsewhere)</a:t>
            </a:r>
            <a:endParaRPr kumimoji="1" lang="en-US" sz="3600" b="1" dirty="0" smtClean="0">
              <a:solidFill>
                <a:srgbClr val="FFFFFF"/>
              </a:solidFill>
            </a:endParaRPr>
          </a:p>
        </p:txBody>
      </p:sp>
    </p:spTree>
  </p:cSld>
  <p:clrMapOvr>
    <a:masterClrMapping/>
  </p:clrMapOvr>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899879" y="638699"/>
            <a:ext cx="7315200" cy="5555367"/>
          </a:xfrm>
          <a:prstGeom prst="rect">
            <a:avLst/>
          </a:prstGeom>
          <a:solidFill>
            <a:schemeClr val="bg1"/>
          </a:solidFill>
          <a:ln w="76200">
            <a:solidFill>
              <a:srgbClr val="FFC000"/>
            </a:solidFill>
            <a:miter lim="800000"/>
            <a:headEnd/>
            <a:tailEnd/>
          </a:ln>
        </p:spPr>
        <p:txBody>
          <a:bodyPr wrap="square" lIns="457200" tIns="457200" rIns="457200" bIns="228600">
            <a:spAutoFit/>
          </a:bodyPr>
          <a:lstStyle/>
          <a:p>
            <a:pPr marL="231775" lvl="1" indent="-231775" algn="ctr">
              <a:tabLst>
                <a:tab pos="231775" algn="l"/>
              </a:tabLst>
            </a:pPr>
            <a:r>
              <a:rPr lang="en-US" sz="3600" b="1" dirty="0" smtClean="0">
                <a:solidFill>
                  <a:srgbClr val="000000"/>
                </a:solidFill>
                <a:latin typeface="Tahoma" pitchFamily="34" charset="0"/>
              </a:rPr>
              <a:t>“unobtrusive measures”</a:t>
            </a:r>
          </a:p>
          <a:p>
            <a:pPr marL="231775" lvl="1" indent="-231775">
              <a:buFont typeface="Arial" pitchFamily="34" charset="0"/>
              <a:buChar char="•"/>
              <a:tabLst>
                <a:tab pos="231775" algn="l"/>
              </a:tabLst>
            </a:pPr>
            <a:endParaRPr lang="en-US" sz="1600" b="1" dirty="0" smtClean="0">
              <a:solidFill>
                <a:srgbClr val="000000"/>
              </a:solidFill>
              <a:latin typeface="Tahoma" pitchFamily="34" charset="0"/>
            </a:endParaRPr>
          </a:p>
          <a:p>
            <a:pPr marL="688975" lvl="1" indent="-231775">
              <a:buFont typeface="Arial" pitchFamily="34" charset="0"/>
              <a:buChar char="•"/>
              <a:tabLst>
                <a:tab pos="231775" algn="l"/>
              </a:tabLst>
            </a:pPr>
            <a:r>
              <a:rPr lang="en-US" sz="2800" b="1" dirty="0" smtClean="0">
                <a:solidFill>
                  <a:srgbClr val="000000"/>
                </a:solidFill>
                <a:latin typeface="Tahoma" pitchFamily="34" charset="0"/>
              </a:rPr>
              <a:t>analysis of data available</a:t>
            </a:r>
            <a:endParaRPr lang="en-US" sz="2400" dirty="0" smtClean="0">
              <a:solidFill>
                <a:srgbClr val="000000"/>
              </a:solidFill>
              <a:latin typeface="Tahoma" pitchFamily="34" charset="0"/>
            </a:endParaRPr>
          </a:p>
          <a:p>
            <a:pPr marL="688975" lvl="1" indent="-231775">
              <a:tabLst>
                <a:tab pos="231775" algn="l"/>
              </a:tabLst>
            </a:pPr>
            <a:endParaRPr lang="en-US" sz="1600" dirty="0" smtClean="0">
              <a:solidFill>
                <a:srgbClr val="000000"/>
              </a:solidFill>
              <a:latin typeface="Tahoma" pitchFamily="34" charset="0"/>
            </a:endParaRPr>
          </a:p>
          <a:p>
            <a:pPr marL="688975" lvl="1" indent="-231775">
              <a:buFont typeface="Arial" pitchFamily="34" charset="0"/>
              <a:buChar char="•"/>
              <a:tabLst>
                <a:tab pos="231775" algn="l"/>
              </a:tabLst>
            </a:pPr>
            <a:r>
              <a:rPr lang="en-US" sz="2800" b="1" dirty="0" smtClean="0">
                <a:solidFill>
                  <a:srgbClr val="000000"/>
                </a:solidFill>
                <a:latin typeface="Tahoma" pitchFamily="34" charset="0"/>
              </a:rPr>
              <a:t>supply data analysis</a:t>
            </a:r>
          </a:p>
          <a:p>
            <a:pPr marL="1146175" lvl="2" indent="-231775">
              <a:buFont typeface="Arial" pitchFamily="34" charset="0"/>
              <a:buChar char="•"/>
              <a:tabLst>
                <a:tab pos="231775" algn="l"/>
              </a:tabLst>
            </a:pPr>
            <a:r>
              <a:rPr lang="en-US" sz="2000" dirty="0" smtClean="0">
                <a:solidFill>
                  <a:srgbClr val="000000"/>
                </a:solidFill>
                <a:latin typeface="Tahoma" pitchFamily="34" charset="0"/>
              </a:rPr>
              <a:t>(production + imported - exported)</a:t>
            </a:r>
          </a:p>
          <a:p>
            <a:pPr marL="1146175" lvl="2" indent="-231775">
              <a:buFont typeface="Arial" pitchFamily="34" charset="0"/>
              <a:buChar char="•"/>
              <a:tabLst>
                <a:tab pos="231775" algn="l"/>
              </a:tabLst>
            </a:pPr>
            <a:r>
              <a:rPr lang="en-US" sz="2000" dirty="0" smtClean="0">
                <a:solidFill>
                  <a:srgbClr val="000000"/>
                </a:solidFill>
                <a:latin typeface="Tahoma" pitchFamily="34" charset="0"/>
              </a:rPr>
              <a:t>(goods </a:t>
            </a:r>
            <a:r>
              <a:rPr lang="en-US" sz="2000" i="1" dirty="0" smtClean="0">
                <a:solidFill>
                  <a:srgbClr val="000000"/>
                </a:solidFill>
                <a:latin typeface="Tahoma" pitchFamily="34" charset="0"/>
              </a:rPr>
              <a:t>available</a:t>
            </a:r>
            <a:r>
              <a:rPr lang="en-US" sz="2000" dirty="0" smtClean="0">
                <a:solidFill>
                  <a:srgbClr val="000000"/>
                </a:solidFill>
                <a:latin typeface="Tahoma" pitchFamily="34" charset="0"/>
              </a:rPr>
              <a:t> for consumption)</a:t>
            </a:r>
          </a:p>
          <a:p>
            <a:pPr marL="688975" lvl="1" indent="-231775">
              <a:tabLst>
                <a:tab pos="231775" algn="l"/>
              </a:tabLst>
            </a:pPr>
            <a:endParaRPr lang="en-US" sz="1600" dirty="0" smtClean="0">
              <a:solidFill>
                <a:srgbClr val="000000"/>
              </a:solidFill>
              <a:latin typeface="Tahoma" pitchFamily="34" charset="0"/>
            </a:endParaRPr>
          </a:p>
          <a:p>
            <a:pPr marL="688975" lvl="1" indent="-231775">
              <a:buFont typeface="Arial" pitchFamily="34" charset="0"/>
              <a:buChar char="•"/>
              <a:tabLst>
                <a:tab pos="231775" algn="l"/>
              </a:tabLst>
            </a:pPr>
            <a:r>
              <a:rPr lang="en-US" sz="2800" b="1" dirty="0" smtClean="0">
                <a:solidFill>
                  <a:srgbClr val="000000"/>
                </a:solidFill>
                <a:latin typeface="Tahoma" pitchFamily="34" charset="0"/>
              </a:rPr>
              <a:t>composition analysis . . .</a:t>
            </a:r>
          </a:p>
          <a:p>
            <a:pPr marL="688975" lvl="1" indent="-231775">
              <a:buFont typeface="Arial" pitchFamily="34" charset="0"/>
              <a:buChar char="•"/>
              <a:tabLst>
                <a:tab pos="231775" algn="l"/>
              </a:tabLst>
            </a:pPr>
            <a:endParaRPr lang="en-US" sz="1200" b="1" dirty="0" smtClean="0">
              <a:solidFill>
                <a:srgbClr val="000000"/>
              </a:solidFill>
              <a:latin typeface="Tahoma" pitchFamily="34" charset="0"/>
            </a:endParaRPr>
          </a:p>
          <a:p>
            <a:pPr marL="688975" lvl="1" indent="-231775">
              <a:buFont typeface="Arial" pitchFamily="34" charset="0"/>
              <a:buChar char="•"/>
              <a:tabLst>
                <a:tab pos="231775" algn="l"/>
              </a:tabLst>
            </a:pPr>
            <a:r>
              <a:rPr lang="en-US" sz="2800" b="1" dirty="0" smtClean="0">
                <a:solidFill>
                  <a:srgbClr val="000000"/>
                </a:solidFill>
                <a:latin typeface="Tahoma" pitchFamily="34" charset="0"/>
              </a:rPr>
              <a:t>analysis of video and photographic materials</a:t>
            </a:r>
          </a:p>
          <a:p>
            <a:pPr marL="688975" lvl="1" indent="-231775">
              <a:buFont typeface="Arial" pitchFamily="34" charset="0"/>
              <a:buChar char="•"/>
              <a:tabLst>
                <a:tab pos="231775" algn="l"/>
              </a:tabLst>
            </a:pPr>
            <a:endParaRPr lang="en-US" sz="1200" b="1" dirty="0" smtClean="0">
              <a:solidFill>
                <a:srgbClr val="000000"/>
              </a:solidFill>
              <a:latin typeface="Tahoma" pitchFamily="34" charset="0"/>
            </a:endParaRPr>
          </a:p>
          <a:p>
            <a:pPr marL="688975" lvl="1" indent="-231775">
              <a:buFont typeface="Arial" pitchFamily="34" charset="0"/>
              <a:buChar char="•"/>
              <a:tabLst>
                <a:tab pos="231775" algn="l"/>
              </a:tabLst>
            </a:pPr>
            <a:r>
              <a:rPr lang="en-US" sz="2800" b="1" dirty="0" smtClean="0">
                <a:solidFill>
                  <a:srgbClr val="000000"/>
                </a:solidFill>
                <a:latin typeface="Tahoma" pitchFamily="34" charset="0"/>
              </a:rPr>
              <a:t>analysis of cultural artifacts</a:t>
            </a:r>
            <a:endParaRPr lang="en-US" sz="2800" dirty="0" smtClean="0">
              <a:solidFill>
                <a:srgbClr val="000000"/>
              </a:solidFill>
              <a:latin typeface="Tahoma" pitchFamily="34" charset="0"/>
            </a:endParaRPr>
          </a:p>
        </p:txBody>
      </p:sp>
    </p:spTree>
  </p:cSld>
  <p:clrMapOvr>
    <a:masterClrMapping/>
  </p:clrMapOvr>
  <p:transition/>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3226158"/>
            <a:ext cx="6908800" cy="188256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rPr>
              <a:t>But most of all (generally)</a:t>
            </a:r>
          </a:p>
          <a:p>
            <a:pPr algn="ctr" eaLnBrk="0" hangingPunct="0">
              <a:spcAft>
                <a:spcPts val="500"/>
              </a:spcAft>
            </a:pPr>
            <a:r>
              <a:rPr kumimoji="1" lang="en-US" sz="3600" b="1" dirty="0" smtClean="0">
                <a:solidFill>
                  <a:srgbClr val="FFFFFF"/>
                </a:solidFill>
              </a:rPr>
              <a:t>Anthropologists </a:t>
            </a:r>
          </a:p>
          <a:p>
            <a:pPr algn="ctr" eaLnBrk="0" hangingPunct="0">
              <a:spcAft>
                <a:spcPts val="500"/>
              </a:spcAft>
            </a:pPr>
            <a:r>
              <a:rPr kumimoji="1" lang="en-US" sz="3600" b="1" dirty="0" smtClean="0">
                <a:solidFill>
                  <a:srgbClr val="FFFFFF"/>
                </a:solidFill>
              </a:rPr>
              <a:t>LOVE . . .</a:t>
            </a:r>
          </a:p>
        </p:txBody>
      </p:sp>
    </p:spTree>
  </p:cSld>
  <p:clrMapOvr>
    <a:masterClrMapping/>
  </p:clrMapOvr>
  <p:transition/>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sz="2400"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AutoNum type="arabicPeriod" startAt="2"/>
              <a:tabLst>
                <a:tab pos="0" algn="l"/>
                <a:tab pos="457200" algn="l"/>
              </a:tabLst>
            </a:pPr>
            <a:r>
              <a:rPr lang="en-US" sz="2400" b="1" dirty="0" smtClean="0">
                <a:solidFill>
                  <a:schemeClr val="bg1">
                    <a:lumMod val="65000"/>
                  </a:schemeClr>
                </a:solidFill>
              </a:rPr>
              <a:t>comparative method</a:t>
            </a:r>
            <a:r>
              <a:rPr lang="en-US" sz="2400" dirty="0" smtClean="0">
                <a:solidFill>
                  <a:schemeClr val="bg1">
                    <a:lumMod val="65000"/>
                  </a:schemeClr>
                </a:solidFill>
              </a:rPr>
              <a:t> </a:t>
            </a:r>
            <a:r>
              <a:rPr lang="en-US" sz="1800" dirty="0" smtClean="0">
                <a:solidFill>
                  <a:schemeClr val="bg1">
                    <a:lumMod val="65000"/>
                  </a:schemeClr>
                </a:solidFill>
              </a:rPr>
              <a:t>as major approach</a:t>
            </a:r>
            <a:endParaRPr lang="en-US" sz="2400"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holism</a:t>
            </a:r>
            <a:r>
              <a:rPr lang="en-US" sz="2400" dirty="0" smtClean="0">
                <a:solidFill>
                  <a:schemeClr val="bg1">
                    <a:lumMod val="65000"/>
                  </a:schemeClr>
                </a:solidFill>
              </a:rPr>
              <a:t> </a:t>
            </a:r>
            <a:r>
              <a:rPr lang="en-US" sz="1800" dirty="0" smtClean="0">
                <a:solidFill>
                  <a:schemeClr val="bg1">
                    <a:lumMod val="65000"/>
                  </a:schemeClr>
                </a:solidFill>
              </a:rPr>
              <a:t>as a primary theoretical goal</a:t>
            </a:r>
            <a:endParaRPr lang="en-US" sz="2400" dirty="0" smtClean="0">
              <a:solidFill>
                <a:schemeClr val="bg1">
                  <a:lumMod val="65000"/>
                </a:schemeClr>
              </a:solidFill>
            </a:endParaRPr>
          </a:p>
          <a:p>
            <a:pPr marL="457200" indent="-457200" eaLnBrk="1" hangingPunct="1">
              <a:buAutoNum type="arabicPeriod" startAt="2"/>
              <a:tabLst>
                <a:tab pos="457200" algn="l"/>
              </a:tabLst>
            </a:pPr>
            <a:r>
              <a:rPr lang="en-US" sz="4000" b="1" dirty="0" smtClean="0">
                <a:solidFill>
                  <a:srgbClr val="000000"/>
                </a:solidFill>
              </a:rPr>
              <a:t>fieldwork</a:t>
            </a:r>
            <a:r>
              <a:rPr lang="en-US" sz="4000" dirty="0" smtClean="0">
                <a:solidFill>
                  <a:srgbClr val="000000"/>
                </a:solidFill>
              </a:rPr>
              <a:t> </a:t>
            </a:r>
            <a:br>
              <a:rPr lang="en-US" sz="4000" dirty="0" smtClean="0">
                <a:solidFill>
                  <a:srgbClr val="000000"/>
                </a:solidFill>
              </a:rPr>
            </a:br>
            <a:r>
              <a:rPr lang="en-US" sz="2400" dirty="0" smtClean="0">
                <a:solidFill>
                  <a:schemeClr val="bg1">
                    <a:lumMod val="85000"/>
                  </a:schemeClr>
                </a:solidFill>
              </a:rPr>
              <a:t>as a primary research technique -- </a:t>
            </a:r>
            <a:br>
              <a:rPr lang="en-US" sz="2400" dirty="0" smtClean="0">
                <a:solidFill>
                  <a:schemeClr val="bg1">
                    <a:lumMod val="85000"/>
                  </a:schemeClr>
                </a:solidFill>
              </a:rPr>
            </a:br>
            <a:r>
              <a:rPr lang="en-US" sz="2400" dirty="0" smtClean="0">
                <a:solidFill>
                  <a:schemeClr val="bg1">
                    <a:lumMod val="85000"/>
                  </a:schemeClr>
                </a:solidFill>
              </a:rPr>
              <a:t>involving </a:t>
            </a:r>
            <a:r>
              <a:rPr lang="en-US" dirty="0" smtClean="0">
                <a:solidFill>
                  <a:srgbClr val="000000"/>
                </a:solidFill>
              </a:rPr>
              <a:t>“</a:t>
            </a:r>
            <a:r>
              <a:rPr lang="en-US" sz="3600" b="1" dirty="0" smtClean="0">
                <a:solidFill>
                  <a:srgbClr val="FF0000"/>
                </a:solidFill>
              </a:rPr>
              <a:t>participant observation”</a:t>
            </a:r>
            <a:endParaRPr lang="en-US" sz="4400" b="1" dirty="0" smtClean="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algn="ctr"/>
            <a:r>
              <a:rPr lang="en-US" sz="2800" b="1" dirty="0" smtClean="0">
                <a:solidFill>
                  <a:srgbClr val="000000"/>
                </a:solidFill>
              </a:rPr>
              <a:t> </a:t>
            </a:r>
            <a:r>
              <a:rPr lang="en-US" sz="3200" b="1" dirty="0" smtClean="0">
                <a:solidFill>
                  <a:srgbClr val="000000"/>
                </a:solidFill>
                <a:latin typeface="Arial" pitchFamily="34" charset="0"/>
              </a:rPr>
              <a:t>Main Characteristics of Anthropology</a:t>
            </a:r>
            <a:endParaRPr lang="en-US" sz="3200" b="1" dirty="0">
              <a:solidFill>
                <a:srgbClr val="000000"/>
              </a:solidFill>
            </a:endParaRPr>
          </a:p>
        </p:txBody>
      </p:sp>
    </p:spTree>
  </p:cSld>
  <p:clrMapOvr>
    <a:masterClrMapping/>
  </p:clrMapOvr>
  <p:transition/>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1422064"/>
            <a:ext cx="6908800" cy="4652556"/>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200" b="1" dirty="0" smtClean="0">
                <a:solidFill>
                  <a:srgbClr val="FFFFFF"/>
                </a:solidFill>
              </a:rPr>
              <a:t>And as I mentioned in the </a:t>
            </a:r>
          </a:p>
          <a:p>
            <a:pPr algn="ctr" eaLnBrk="0" hangingPunct="0">
              <a:spcAft>
                <a:spcPts val="500"/>
              </a:spcAft>
            </a:pPr>
            <a:r>
              <a:rPr kumimoji="1" lang="en-US" sz="3200" b="1" dirty="0" smtClean="0">
                <a:solidFill>
                  <a:srgbClr val="FFFFFF"/>
                </a:solidFill>
              </a:rPr>
              <a:t>“An Important Note on Videos and Visual Anthropology” note</a:t>
            </a:r>
          </a:p>
          <a:p>
            <a:pPr algn="ctr" eaLnBrk="0" hangingPunct="0">
              <a:spcAft>
                <a:spcPts val="500"/>
              </a:spcAft>
            </a:pPr>
            <a:r>
              <a:rPr kumimoji="1" lang="en-US" sz="3200" b="1" dirty="0" smtClean="0">
                <a:solidFill>
                  <a:srgbClr val="FFFFFF"/>
                </a:solidFill>
              </a:rPr>
              <a:t>we would LOVE to take you along with us around the world, but the next best thing we can do is bring the world to you in the form of films and videos.  And we’ll do a lot of that</a:t>
            </a:r>
          </a:p>
        </p:txBody>
      </p:sp>
    </p:spTree>
  </p:cSld>
  <p:clrMapOvr>
    <a:masterClrMapping/>
  </p:clrMapOvr>
  <p:transition/>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4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8" name="Text Box 2"/>
          <p:cNvSpPr txBox="1">
            <a:spLocks noChangeArrowheads="1"/>
          </p:cNvSpPr>
          <p:nvPr/>
        </p:nvSpPr>
        <p:spPr bwMode="auto">
          <a:xfrm>
            <a:off x="1406299" y="866337"/>
            <a:ext cx="6301725" cy="1862350"/>
          </a:xfrm>
          <a:prstGeom prst="rect">
            <a:avLst/>
          </a:prstGeom>
          <a:solidFill>
            <a:schemeClr val="bg1"/>
          </a:solidFill>
          <a:ln w="9525">
            <a:noFill/>
            <a:miter lim="800000"/>
            <a:headEnd/>
            <a:tailEnd/>
          </a:ln>
        </p:spPr>
        <p:txBody>
          <a:bodyPr wrap="square">
            <a:spAutoFit/>
          </a:bodyPr>
          <a:lstStyle/>
          <a:p>
            <a:pPr algn="ctr"/>
            <a:r>
              <a:rPr lang="en-US" sz="4400" b="1" dirty="0" smtClean="0">
                <a:solidFill>
                  <a:srgbClr val="333399"/>
                </a:solidFill>
                <a:effectLst>
                  <a:outerShdw blurRad="50800" dist="38100" dir="2700000" algn="tl" rotWithShape="0">
                    <a:prstClr val="black">
                      <a:alpha val="40000"/>
                    </a:prstClr>
                  </a:outerShdw>
                </a:effectLst>
              </a:rPr>
              <a:t>our first “field trip” . . .</a:t>
            </a:r>
            <a:br>
              <a:rPr lang="en-US" sz="4400" b="1" dirty="0" smtClean="0">
                <a:solidFill>
                  <a:srgbClr val="333399"/>
                </a:solidFill>
                <a:effectLst>
                  <a:outerShdw blurRad="50800" dist="38100" dir="2700000" algn="tl" rotWithShape="0">
                    <a:prstClr val="black">
                      <a:alpha val="40000"/>
                    </a:prstClr>
                  </a:outerShdw>
                </a:effectLst>
              </a:rPr>
            </a:br>
            <a:r>
              <a:rPr lang="en-US" sz="2400" dirty="0" smtClean="0">
                <a:solidFill>
                  <a:srgbClr val="333399"/>
                </a:solidFill>
                <a:effectLst>
                  <a:outerShdw blurRad="50800" dist="38100" dir="2700000" algn="tl" rotWithShape="0">
                    <a:prstClr val="black">
                      <a:alpha val="40000"/>
                    </a:prstClr>
                  </a:outerShdw>
                </a:effectLst>
              </a:rPr>
              <a:t>(Week 1)</a:t>
            </a:r>
            <a:endParaRPr lang="en-US" sz="4400" dirty="0" smtClean="0">
              <a:solidFill>
                <a:srgbClr val="333399"/>
              </a:solidFill>
              <a:effectLst>
                <a:outerShdw blurRad="50800" dist="38100" dir="2700000" algn="tl" rotWithShape="0">
                  <a:prstClr val="black">
                    <a:alpha val="40000"/>
                  </a:prstClr>
                </a:outerShdw>
              </a:effectLst>
            </a:endParaRPr>
          </a:p>
          <a:p>
            <a:pPr algn="ctr"/>
            <a:endParaRPr lang="en-US" sz="4400" b="1" dirty="0">
              <a:solidFill>
                <a:srgbClr val="333399"/>
              </a:solidFill>
              <a:effectLst>
                <a:outerShdw blurRad="50800" dist="38100" dir="2700000" algn="tl" rotWithShape="0">
                  <a:prstClr val="black">
                    <a:alpha val="40000"/>
                  </a:prst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2132792"/>
            <a:ext cx="6400800" cy="443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391885" y="5532507"/>
            <a:ext cx="8316686" cy="89255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800" b="1" dirty="0" smtClean="0">
                <a:solidFill>
                  <a:srgbClr val="000000"/>
                </a:solidFill>
                <a:latin typeface="Arial"/>
              </a:rPr>
              <a:t>Week 2 . . . </a:t>
            </a:r>
          </a:p>
        </p:txBody>
      </p:sp>
    </p:spTree>
    <p:extLst>
      <p:ext uri="{BB962C8B-B14F-4D97-AF65-F5344CB8AC3E}">
        <p14:creationId xmlns:p14="http://schemas.microsoft.com/office/powerpoint/2010/main" val="311352787"/>
      </p:ext>
    </p:extLst>
  </p:cSld>
  <p:clrMapOvr>
    <a:masterClrMapping/>
  </p:clrMapOvr>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4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403" y="1831660"/>
            <a:ext cx="730567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1406299" y="869308"/>
            <a:ext cx="6301725" cy="769441"/>
          </a:xfrm>
          <a:prstGeom prst="rect">
            <a:avLst/>
          </a:prstGeom>
          <a:solidFill>
            <a:schemeClr val="bg1"/>
          </a:solidFill>
          <a:ln w="9525">
            <a:noFill/>
            <a:miter lim="800000"/>
            <a:headEnd/>
            <a:tailEnd/>
          </a:ln>
        </p:spPr>
        <p:txBody>
          <a:bodyPr wrap="square">
            <a:spAutoFit/>
          </a:bodyPr>
          <a:lstStyle/>
          <a:p>
            <a:pPr algn="ctr"/>
            <a:r>
              <a:rPr lang="en-US" sz="4400" b="1" dirty="0" smtClean="0">
                <a:solidFill>
                  <a:srgbClr val="333399"/>
                </a:solidFill>
                <a:effectLst>
                  <a:outerShdw blurRad="50800" dist="38100" dir="2700000" algn="tl" rotWithShape="0">
                    <a:prstClr val="black">
                      <a:alpha val="40000"/>
                    </a:prstClr>
                  </a:outerShdw>
                </a:effectLst>
              </a:rPr>
              <a:t>our second “field trip”</a:t>
            </a:r>
            <a:endParaRPr lang="en-US" sz="4400" dirty="0" smtClean="0">
              <a:solidFill>
                <a:srgbClr val="333399"/>
              </a:solidFill>
              <a:effectLst>
                <a:outerShdw blurRad="50800" dist="38100" dir="2700000" algn="tl" rotWithShape="0">
                  <a:prstClr val="black">
                    <a:alpha val="40000"/>
                  </a:prstClr>
                </a:outerShdw>
              </a:effectLst>
            </a:endParaRPr>
          </a:p>
        </p:txBody>
      </p:sp>
      <p:sp>
        <p:nvSpPr>
          <p:cNvPr id="5" name="Rectangle 4"/>
          <p:cNvSpPr>
            <a:spLocks noChangeArrowheads="1"/>
          </p:cNvSpPr>
          <p:nvPr/>
        </p:nvSpPr>
        <p:spPr bwMode="auto">
          <a:xfrm>
            <a:off x="391885" y="5532507"/>
            <a:ext cx="8316686" cy="89255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800" b="1" dirty="0" smtClean="0">
                <a:solidFill>
                  <a:srgbClr val="000000"/>
                </a:solidFill>
                <a:latin typeface="Arial"/>
              </a:rPr>
              <a:t>Week 3 . . . </a:t>
            </a:r>
          </a:p>
        </p:txBody>
      </p:sp>
    </p:spTree>
    <p:extLst>
      <p:ext uri="{BB962C8B-B14F-4D97-AF65-F5344CB8AC3E}">
        <p14:creationId xmlns:p14="http://schemas.microsoft.com/office/powerpoint/2010/main" val="722735267"/>
      </p:ext>
    </p:extLst>
  </p:cSld>
  <p:clrMapOvr>
    <a:masterClrMapping/>
  </p:clrMapOvr>
  <p:transition/>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4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pic>
        <p:nvPicPr>
          <p:cNvPr id="13314" name="Picture 2" descr="http://upload.wikimedia.org/wikipedia/commons/thumb/9/97/The_Earth_seen_from_Apollo_17.jpg/300px-The_Earth_seen_from_Apollo_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058" y="14514"/>
            <a:ext cx="6825796" cy="682579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1406299" y="3072464"/>
            <a:ext cx="6301725" cy="2123658"/>
          </a:xfrm>
          <a:prstGeom prst="rect">
            <a:avLst/>
          </a:prstGeom>
          <a:noFill/>
          <a:ln w="9525">
            <a:noFill/>
            <a:miter lim="800000"/>
            <a:headEnd/>
            <a:tailEnd/>
          </a:ln>
        </p:spPr>
        <p:txBody>
          <a:bodyPr wrap="square">
            <a:spAutoFit/>
          </a:bodyPr>
          <a:lstStyle/>
          <a:p>
            <a:pPr algn="ctr"/>
            <a:r>
              <a:rPr lang="en-US" sz="4400" b="1" dirty="0">
                <a:solidFill>
                  <a:srgbClr val="333399"/>
                </a:solidFill>
                <a:effectLst>
                  <a:glow rad="101600">
                    <a:srgbClr val="FFFFFF">
                      <a:satMod val="175000"/>
                      <a:alpha val="40000"/>
                    </a:srgbClr>
                  </a:glow>
                  <a:outerShdw blurRad="88900" dist="127000" dir="18900000" algn="bl" rotWithShape="0">
                    <a:srgbClr val="002060">
                      <a:alpha val="63000"/>
                    </a:srgbClr>
                  </a:outerShdw>
                </a:effectLst>
              </a:rPr>
              <a:t>a</a:t>
            </a:r>
            <a:r>
              <a:rPr lang="en-US" sz="4400" b="1" dirty="0" smtClean="0">
                <a:solidFill>
                  <a:srgbClr val="333399"/>
                </a:solidFill>
                <a:effectLst>
                  <a:glow rad="101600">
                    <a:srgbClr val="FFFFFF">
                      <a:satMod val="175000"/>
                      <a:alpha val="40000"/>
                    </a:srgbClr>
                  </a:glow>
                  <a:outerShdw blurRad="88900" dist="127000" dir="18900000" algn="bl" rotWithShape="0">
                    <a:srgbClr val="002060">
                      <a:alpha val="63000"/>
                    </a:srgbClr>
                  </a:outerShdw>
                </a:effectLst>
              </a:rPr>
              <a:t>nd from there</a:t>
            </a:r>
          </a:p>
          <a:p>
            <a:pPr algn="ctr"/>
            <a:r>
              <a:rPr lang="en-US" sz="4400" b="1" dirty="0">
                <a:solidFill>
                  <a:srgbClr val="333399"/>
                </a:solidFill>
                <a:effectLst>
                  <a:glow rad="101600">
                    <a:srgbClr val="FFFFFF">
                      <a:satMod val="175000"/>
                      <a:alpha val="40000"/>
                    </a:srgbClr>
                  </a:glow>
                  <a:outerShdw blurRad="88900" dist="127000" dir="18900000" algn="bl" rotWithShape="0">
                    <a:srgbClr val="002060">
                      <a:alpha val="63000"/>
                    </a:srgbClr>
                  </a:outerShdw>
                </a:effectLst>
              </a:rPr>
              <a:t>w</a:t>
            </a:r>
            <a:r>
              <a:rPr lang="en-US" sz="4400" b="1" dirty="0" smtClean="0">
                <a:solidFill>
                  <a:srgbClr val="333399"/>
                </a:solidFill>
                <a:effectLst>
                  <a:glow rad="101600">
                    <a:srgbClr val="FFFFFF">
                      <a:satMod val="175000"/>
                      <a:alpha val="40000"/>
                    </a:srgbClr>
                  </a:glow>
                  <a:outerShdw blurRad="88900" dist="127000" dir="18900000" algn="bl" rotWithShape="0">
                    <a:srgbClr val="002060">
                      <a:alpha val="63000"/>
                    </a:srgbClr>
                  </a:outerShdw>
                </a:effectLst>
              </a:rPr>
              <a:t>e’ll go</a:t>
            </a:r>
          </a:p>
          <a:p>
            <a:pPr algn="ctr"/>
            <a:r>
              <a:rPr lang="en-US" sz="4400" b="1" dirty="0">
                <a:solidFill>
                  <a:srgbClr val="333399"/>
                </a:solidFill>
                <a:effectLst>
                  <a:glow rad="101600">
                    <a:srgbClr val="FFFFFF">
                      <a:satMod val="175000"/>
                      <a:alpha val="40000"/>
                    </a:srgbClr>
                  </a:glow>
                  <a:outerShdw blurRad="88900" dist="127000" dir="18900000" algn="bl" rotWithShape="0">
                    <a:srgbClr val="002060">
                      <a:alpha val="63000"/>
                    </a:srgbClr>
                  </a:outerShdw>
                </a:effectLst>
              </a:rPr>
              <a:t>a</a:t>
            </a:r>
            <a:r>
              <a:rPr lang="en-US" sz="4400" b="1" dirty="0" smtClean="0">
                <a:solidFill>
                  <a:srgbClr val="333399"/>
                </a:solidFill>
                <a:effectLst>
                  <a:glow rad="101600">
                    <a:srgbClr val="FFFFFF">
                      <a:satMod val="175000"/>
                      <a:alpha val="40000"/>
                    </a:srgbClr>
                  </a:glow>
                  <a:outerShdw blurRad="88900" dist="127000" dir="18900000" algn="bl" rotWithShape="0">
                    <a:srgbClr val="002060">
                      <a:alpha val="63000"/>
                    </a:srgbClr>
                  </a:outerShdw>
                </a:effectLst>
              </a:rPr>
              <a:t>round the world</a:t>
            </a:r>
            <a:endParaRPr lang="en-US" sz="4400" dirty="0" smtClean="0">
              <a:solidFill>
                <a:srgbClr val="333399"/>
              </a:solidFill>
              <a:effectLst>
                <a:glow rad="101600">
                  <a:srgbClr val="FFFFFF">
                    <a:satMod val="175000"/>
                    <a:alpha val="40000"/>
                  </a:srgbClr>
                </a:glow>
                <a:outerShdw blurRad="88900" dist="127000" dir="18900000" algn="bl" rotWithShape="0">
                  <a:srgbClr val="002060">
                    <a:alpha val="63000"/>
                  </a:srgbClr>
                </a:outerShdw>
              </a:effectLst>
            </a:endParaRPr>
          </a:p>
        </p:txBody>
      </p:sp>
    </p:spTree>
    <p:extLst>
      <p:ext uri="{BB962C8B-B14F-4D97-AF65-F5344CB8AC3E}">
        <p14:creationId xmlns:p14="http://schemas.microsoft.com/office/powerpoint/2010/main" val="100485510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61122" name="Text Box 7"/>
          <p:cNvSpPr txBox="1">
            <a:spLocks noChangeArrowheads="1"/>
          </p:cNvSpPr>
          <p:nvPr/>
        </p:nvSpPr>
        <p:spPr bwMode="auto">
          <a:xfrm>
            <a:off x="6207541" y="258709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pic>
        <p:nvPicPr>
          <p:cNvPr id="3074" name="Picture 2"/>
          <p:cNvPicPr>
            <a:picLocks noChangeAspect="1" noChangeArrowheads="1"/>
          </p:cNvPicPr>
          <p:nvPr/>
        </p:nvPicPr>
        <p:blipFill>
          <a:blip r:embed="rId2" cstate="print"/>
          <a:srcRect/>
          <a:stretch>
            <a:fillRect/>
          </a:stretch>
        </p:blipFill>
        <p:spPr bwMode="auto">
          <a:xfrm>
            <a:off x="778934" y="228600"/>
            <a:ext cx="3522133" cy="5943600"/>
          </a:xfrm>
          <a:prstGeom prst="rect">
            <a:avLst/>
          </a:prstGeom>
          <a:noFill/>
          <a:ln w="9525">
            <a:noFill/>
            <a:miter lim="800000"/>
            <a:headEnd/>
            <a:tailEnd/>
          </a:ln>
        </p:spPr>
      </p:pic>
      <p:sp>
        <p:nvSpPr>
          <p:cNvPr id="15" name="Rectangle 8"/>
          <p:cNvSpPr>
            <a:spLocks noChangeArrowheads="1"/>
          </p:cNvSpPr>
          <p:nvPr/>
        </p:nvSpPr>
        <p:spPr bwMode="auto">
          <a:xfrm>
            <a:off x="2951795" y="3547646"/>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800" dirty="0">
              <a:solidFill>
                <a:srgbClr val="FFFFFF"/>
              </a:solidFill>
            </a:endParaRPr>
          </a:p>
        </p:txBody>
      </p:sp>
      <p:pic>
        <p:nvPicPr>
          <p:cNvPr id="1026" name="Picture 2" descr="Thinking, Fast and Slow, Daniel Kahne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708" y="224970"/>
            <a:ext cx="3546839" cy="59436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1"/>
          <p:cNvSpPr>
            <a:spLocks noChangeArrowheads="1"/>
          </p:cNvSpPr>
          <p:nvPr/>
        </p:nvSpPr>
        <p:spPr bwMode="auto">
          <a:xfrm>
            <a:off x="3826933" y="6248400"/>
            <a:ext cx="1461911" cy="553998"/>
          </a:xfrm>
          <a:prstGeom prst="rect">
            <a:avLst/>
          </a:prstGeom>
          <a:noFill/>
          <a:ln w="9525">
            <a:noFill/>
            <a:miter lim="800000"/>
            <a:headEnd/>
            <a:tailEnd/>
          </a:ln>
        </p:spPr>
        <p:txBody>
          <a:bodyPr>
            <a:spAutoFit/>
          </a:bodyPr>
          <a:lstStyle/>
          <a:p>
            <a:pPr algn="ctr" eaLnBrk="0" hangingPunct="0"/>
            <a:r>
              <a:rPr kumimoji="1" lang="en-US"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1200" b="1" dirty="0" smtClean="0">
                <a:solidFill>
                  <a:srgbClr val="FFFFFF"/>
                </a:solidFill>
              </a:rPr>
              <a:t>© 2010-2018</a:t>
            </a:r>
            <a:endParaRPr kumimoji="1" lang="en-US" sz="1200" dirty="0">
              <a:solidFill>
                <a:srgbClr val="FFFFFF"/>
              </a:solidFill>
            </a:endParaRPr>
          </a:p>
        </p:txBody>
      </p:sp>
      <p:sp>
        <p:nvSpPr>
          <p:cNvPr id="9" name="Rectangle 8"/>
          <p:cNvSpPr/>
          <p:nvPr/>
        </p:nvSpPr>
        <p:spPr>
          <a:xfrm>
            <a:off x="1291765" y="2275109"/>
            <a:ext cx="6502400" cy="3046988"/>
          </a:xfrm>
          <a:prstGeom prst="rect">
            <a:avLst/>
          </a:prstGeom>
        </p:spPr>
        <p:txBody>
          <a:bodyPr lIns="91440" tIns="45720" rIns="91440">
            <a:spAutoFit/>
          </a:bodyPr>
          <a:lstStyle/>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Main Characteristics</a:t>
            </a:r>
          </a:p>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of</a:t>
            </a:r>
          </a:p>
          <a:p>
            <a:pPr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Anthropology</a:t>
            </a:r>
            <a:b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b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a:t>
            </a:r>
            <a:r>
              <a:rPr kumimoji="1" lang="en-US" sz="2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Psychological Anthropology</a:t>
            </a:r>
            <a:endParaRPr kumimoji="1" lang="en-US" sz="44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Tree>
    <p:extLst>
      <p:ext uri="{BB962C8B-B14F-4D97-AF65-F5344CB8AC3E}">
        <p14:creationId xmlns:p14="http://schemas.microsoft.com/office/powerpoint/2010/main" val="1004341947"/>
      </p:ext>
    </p:extLst>
  </p:cSld>
  <p:clrMapOvr>
    <a:masterClrMapping/>
  </p:clrMapOvr>
  <p:transition/>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4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35" y="322580"/>
            <a:ext cx="8229600" cy="616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439139"/>
      </p:ext>
    </p:extLst>
  </p:cSld>
  <p:clrMapOvr>
    <a:masterClrMapping/>
  </p:clrMapOvr>
  <p:transition/>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07622" y="2053190"/>
            <a:ext cx="6908800" cy="391645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6000" b="1" dirty="0" smtClean="0">
                <a:solidFill>
                  <a:srgbClr val="FFFFFF"/>
                </a:solidFill>
              </a:rPr>
              <a:t>Question:</a:t>
            </a:r>
          </a:p>
          <a:p>
            <a:pPr algn="ctr" eaLnBrk="0" hangingPunct="0">
              <a:spcAft>
                <a:spcPts val="500"/>
              </a:spcAft>
            </a:pPr>
            <a:r>
              <a:rPr kumimoji="1" lang="en-US" sz="4400" b="1" dirty="0" smtClean="0">
                <a:solidFill>
                  <a:srgbClr val="FFFFFF"/>
                </a:solidFill>
              </a:rPr>
              <a:t>can a “culture” / “microculture”</a:t>
            </a:r>
          </a:p>
          <a:p>
            <a:pPr algn="ctr" eaLnBrk="0" hangingPunct="0">
              <a:spcAft>
                <a:spcPts val="500"/>
              </a:spcAft>
            </a:pPr>
            <a:r>
              <a:rPr kumimoji="1" lang="en-US" sz="4400" b="1" dirty="0" smtClean="0">
                <a:solidFill>
                  <a:srgbClr val="FFFFFF"/>
                </a:solidFill>
              </a:rPr>
              <a:t>exist without a</a:t>
            </a:r>
          </a:p>
          <a:p>
            <a:pPr algn="ctr" eaLnBrk="0" hangingPunct="0">
              <a:spcAft>
                <a:spcPts val="500"/>
              </a:spcAft>
            </a:pPr>
            <a:r>
              <a:rPr kumimoji="1" lang="en-US" sz="4400" b="1" dirty="0" smtClean="0">
                <a:solidFill>
                  <a:srgbClr val="FFFFFF"/>
                </a:solidFill>
              </a:rPr>
              <a:t>cuisine ?</a:t>
            </a:r>
          </a:p>
        </p:txBody>
      </p:sp>
    </p:spTree>
    <p:extLst>
      <p:ext uri="{BB962C8B-B14F-4D97-AF65-F5344CB8AC3E}">
        <p14:creationId xmlns:p14="http://schemas.microsoft.com/office/powerpoint/2010/main" val="4032174033"/>
      </p:ext>
    </p:extLst>
  </p:cSld>
  <p:clrMapOvr>
    <a:masterClrMapping/>
  </p:clrMapOvr>
  <p:transition/>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1062038" y="2116138"/>
            <a:ext cx="7769225" cy="3367076"/>
          </a:xfrm>
        </p:spPr>
        <p:txBody>
          <a:bodyPr>
            <a:spAutoFit/>
          </a:bodyPr>
          <a:lstStyle/>
          <a:p>
            <a:pPr eaLnBrk="1" hangingPunct="1"/>
            <a:r>
              <a:rPr lang="en-US" sz="2800" b="1" dirty="0" err="1" smtClean="0">
                <a:solidFill>
                  <a:srgbClr val="FF1B36"/>
                </a:solidFill>
                <a:latin typeface="Verdana" pitchFamily="34" charset="0"/>
              </a:rPr>
              <a:t>macrocultures</a:t>
            </a:r>
            <a:r>
              <a:rPr lang="en-US" sz="2800" b="1" dirty="0" smtClean="0">
                <a:latin typeface="Verdana" pitchFamily="34" charset="0"/>
              </a:rPr>
              <a:t> can include groups </a:t>
            </a:r>
            <a:r>
              <a:rPr lang="en-US" sz="2800" b="1" i="1" dirty="0" smtClean="0">
                <a:solidFill>
                  <a:srgbClr val="FF1B36"/>
                </a:solidFill>
                <a:latin typeface="Verdana" pitchFamily="34" charset="0"/>
              </a:rPr>
              <a:t>across</a:t>
            </a:r>
            <a:r>
              <a:rPr lang="en-US" sz="2800" b="1" dirty="0" smtClean="0">
                <a:latin typeface="Verdana" pitchFamily="34" charset="0"/>
              </a:rPr>
              <a:t> nations</a:t>
            </a:r>
          </a:p>
          <a:p>
            <a:pPr eaLnBrk="1" hangingPunct="1">
              <a:lnSpc>
                <a:spcPct val="30000"/>
              </a:lnSpc>
            </a:pPr>
            <a:endParaRPr lang="en-US" sz="2800" b="1" dirty="0" smtClean="0">
              <a:latin typeface="Verdana" pitchFamily="34" charset="0"/>
            </a:endParaRPr>
          </a:p>
          <a:p>
            <a:pPr marL="628650" lvl="1" indent="-171450" eaLnBrk="1" hangingPunct="1">
              <a:lnSpc>
                <a:spcPct val="150000"/>
              </a:lnSpc>
            </a:pPr>
            <a:r>
              <a:rPr lang="en-US" sz="2400" b="1" dirty="0" smtClean="0">
                <a:solidFill>
                  <a:schemeClr val="accent1"/>
                </a:solidFill>
                <a:latin typeface="Verdana" pitchFamily="34" charset="0"/>
              </a:rPr>
              <a:t> e.g., Basques</a:t>
            </a:r>
          </a:p>
          <a:p>
            <a:pPr marL="628650" lvl="1" indent="-171450" eaLnBrk="1" hangingPunct="1">
              <a:lnSpc>
                <a:spcPct val="150000"/>
              </a:lnSpc>
            </a:pPr>
            <a:r>
              <a:rPr lang="en-US" sz="2400" b="1" dirty="0" smtClean="0">
                <a:solidFill>
                  <a:schemeClr val="accent1"/>
                </a:solidFill>
                <a:latin typeface="Verdana" pitchFamily="34" charset="0"/>
              </a:rPr>
              <a:t> e.g., Rom </a:t>
            </a:r>
            <a:r>
              <a:rPr lang="en-US" sz="2000" b="1" dirty="0" smtClean="0">
                <a:solidFill>
                  <a:schemeClr val="accent1"/>
                </a:solidFill>
                <a:latin typeface="Verdana" pitchFamily="34" charset="0"/>
              </a:rPr>
              <a:t>(Gypsies)</a:t>
            </a:r>
            <a:endParaRPr lang="en-US" sz="2400" b="1" dirty="0" smtClean="0">
              <a:solidFill>
                <a:schemeClr val="accent1"/>
              </a:solidFill>
              <a:latin typeface="Verdana" pitchFamily="34" charset="0"/>
            </a:endParaRPr>
          </a:p>
          <a:p>
            <a:pPr marL="628650" lvl="1" indent="-171450" eaLnBrk="1" hangingPunct="1">
              <a:lnSpc>
                <a:spcPct val="150000"/>
              </a:lnSpc>
            </a:pPr>
            <a:r>
              <a:rPr lang="en-US" sz="3600" b="1" dirty="0" smtClean="0">
                <a:latin typeface="Verdana" pitchFamily="34" charset="0"/>
              </a:rPr>
              <a:t> e.g., ? Al Qaeda</a:t>
            </a:r>
          </a:p>
        </p:txBody>
      </p:sp>
      <p:sp>
        <p:nvSpPr>
          <p:cNvPr id="53251" name="Rectangle 2"/>
          <p:cNvSpPr txBox="1">
            <a:spLocks noChangeArrowheads="1"/>
          </p:cNvSpPr>
          <p:nvPr/>
        </p:nvSpPr>
        <p:spPr bwMode="auto">
          <a:xfrm>
            <a:off x="457200" y="420688"/>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The Concept of Culture</a:t>
            </a:r>
          </a:p>
        </p:txBody>
      </p:sp>
    </p:spTree>
    <p:extLst>
      <p:ext uri="{BB962C8B-B14F-4D97-AF65-F5344CB8AC3E}">
        <p14:creationId xmlns:p14="http://schemas.microsoft.com/office/powerpoint/2010/main" val="1899376878"/>
      </p:ext>
    </p:extLst>
  </p:cSld>
  <p:clrMapOvr>
    <a:masterClrMapping/>
  </p:clrMapOvr>
  <p:transition/>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1062038" y="2116138"/>
            <a:ext cx="7769225" cy="3052762"/>
          </a:xfrm>
        </p:spPr>
        <p:txBody>
          <a:bodyPr>
            <a:spAutoFit/>
          </a:bodyPr>
          <a:lstStyle/>
          <a:p>
            <a:pPr eaLnBrk="1" hangingPunct="1"/>
            <a:r>
              <a:rPr lang="en-US" sz="2800" b="1" dirty="0" err="1" smtClean="0">
                <a:solidFill>
                  <a:srgbClr val="FF1B36"/>
                </a:solidFill>
                <a:latin typeface="Verdana" pitchFamily="34" charset="0"/>
              </a:rPr>
              <a:t>macrocultures</a:t>
            </a:r>
            <a:r>
              <a:rPr lang="en-US" sz="2800" b="1" dirty="0" smtClean="0">
                <a:latin typeface="Verdana" pitchFamily="34" charset="0"/>
              </a:rPr>
              <a:t> can include groups </a:t>
            </a:r>
            <a:r>
              <a:rPr lang="en-US" sz="2800" b="1" i="1" dirty="0" smtClean="0">
                <a:solidFill>
                  <a:srgbClr val="FF1B36"/>
                </a:solidFill>
                <a:latin typeface="Verdana" pitchFamily="34" charset="0"/>
              </a:rPr>
              <a:t>across</a:t>
            </a:r>
            <a:r>
              <a:rPr lang="en-US" sz="2800" b="1" dirty="0" smtClean="0">
                <a:latin typeface="Verdana" pitchFamily="34" charset="0"/>
              </a:rPr>
              <a:t> nations</a:t>
            </a:r>
          </a:p>
          <a:p>
            <a:pPr eaLnBrk="1" hangingPunct="1">
              <a:lnSpc>
                <a:spcPct val="30000"/>
              </a:lnSpc>
            </a:pPr>
            <a:endParaRPr lang="en-US" sz="2800" b="1" dirty="0" smtClean="0">
              <a:latin typeface="Verdana" pitchFamily="34" charset="0"/>
            </a:endParaRPr>
          </a:p>
          <a:p>
            <a:pPr marL="628650" lvl="1" indent="-171450" eaLnBrk="1" hangingPunct="1">
              <a:lnSpc>
                <a:spcPct val="150000"/>
              </a:lnSpc>
            </a:pPr>
            <a:r>
              <a:rPr lang="en-US" sz="2400" b="1" dirty="0" smtClean="0">
                <a:latin typeface="Verdana" pitchFamily="34" charset="0"/>
              </a:rPr>
              <a:t> e.g., Basques</a:t>
            </a:r>
          </a:p>
          <a:p>
            <a:pPr marL="628650" lvl="1" indent="-171450" eaLnBrk="1" hangingPunct="1">
              <a:lnSpc>
                <a:spcPct val="150000"/>
              </a:lnSpc>
            </a:pPr>
            <a:r>
              <a:rPr lang="en-US" sz="2400" b="1" dirty="0" smtClean="0">
                <a:latin typeface="Verdana" pitchFamily="34" charset="0"/>
              </a:rPr>
              <a:t> e.g., Rom </a:t>
            </a:r>
            <a:r>
              <a:rPr lang="en-US" sz="2000" b="1" dirty="0" smtClean="0">
                <a:latin typeface="Verdana" pitchFamily="34" charset="0"/>
              </a:rPr>
              <a:t>(Gypsies)</a:t>
            </a:r>
            <a:endParaRPr lang="en-US" sz="2400" b="1" dirty="0" smtClean="0">
              <a:latin typeface="Verdana" pitchFamily="34" charset="0"/>
            </a:endParaRPr>
          </a:p>
          <a:p>
            <a:pPr marL="628650" lvl="1" indent="-171450" eaLnBrk="1" hangingPunct="1">
              <a:lnSpc>
                <a:spcPct val="150000"/>
              </a:lnSpc>
            </a:pPr>
            <a:r>
              <a:rPr lang="en-US" sz="2400" b="1" dirty="0" smtClean="0">
                <a:latin typeface="Verdana" pitchFamily="34" charset="0"/>
              </a:rPr>
              <a:t> e.g., ? Al Qaeda</a:t>
            </a:r>
          </a:p>
        </p:txBody>
      </p:sp>
      <p:sp>
        <p:nvSpPr>
          <p:cNvPr id="53251" name="Rectangle 2"/>
          <p:cNvSpPr txBox="1">
            <a:spLocks noChangeArrowheads="1"/>
          </p:cNvSpPr>
          <p:nvPr/>
        </p:nvSpPr>
        <p:spPr bwMode="auto">
          <a:xfrm>
            <a:off x="457200" y="420688"/>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 Box 4"/>
          <p:cNvSpPr txBox="1">
            <a:spLocks noChangeArrowheads="1"/>
          </p:cNvSpPr>
          <p:nvPr/>
        </p:nvSpPr>
        <p:spPr bwMode="auto">
          <a:xfrm>
            <a:off x="885369" y="3236790"/>
            <a:ext cx="7315200" cy="3188565"/>
          </a:xfrm>
          <a:prstGeom prst="rect">
            <a:avLst/>
          </a:prstGeom>
          <a:solidFill>
            <a:srgbClr val="FFFFFF"/>
          </a:solidFill>
          <a:ln w="9525">
            <a:noFill/>
            <a:miter lim="800000"/>
            <a:headEnd/>
            <a:tailEnd/>
          </a:ln>
        </p:spPr>
        <p:txBody>
          <a:bodyPr wrap="square">
            <a:spAutoFit/>
          </a:bodyPr>
          <a:lstStyle/>
          <a:p>
            <a:pPr algn="ctr">
              <a:spcBef>
                <a:spcPct val="20000"/>
              </a:spcBef>
            </a:pPr>
            <a:r>
              <a:rPr lang="en-US" sz="3600" b="1" dirty="0" smtClean="0">
                <a:solidFill>
                  <a:srgbClr val="000000"/>
                </a:solidFill>
                <a:latin typeface="Verdana" pitchFamily="34" charset="0"/>
              </a:rPr>
              <a:t>what is the cuisine of</a:t>
            </a:r>
          </a:p>
          <a:p>
            <a:pPr algn="ctr">
              <a:spcBef>
                <a:spcPct val="20000"/>
              </a:spcBef>
            </a:pPr>
            <a:r>
              <a:rPr lang="en-US" sz="3600" b="1" dirty="0" smtClean="0">
                <a:solidFill>
                  <a:srgbClr val="000000"/>
                </a:solidFill>
                <a:latin typeface="Verdana" pitchFamily="34" charset="0"/>
              </a:rPr>
              <a:t>Al Qaeda?</a:t>
            </a:r>
          </a:p>
          <a:p>
            <a:pPr algn="ctr">
              <a:spcBef>
                <a:spcPts val="0"/>
              </a:spcBef>
            </a:pPr>
            <a:endParaRPr lang="en-US" b="1" dirty="0" smtClean="0">
              <a:solidFill>
                <a:srgbClr val="000000"/>
              </a:solidFill>
              <a:latin typeface="Verdana" pitchFamily="34" charset="0"/>
            </a:endParaRPr>
          </a:p>
          <a:p>
            <a:pPr marL="290513" indent="-290513" algn="ctr">
              <a:spcBef>
                <a:spcPct val="20000"/>
              </a:spcBef>
              <a:buFont typeface="Arial" pitchFamily="34" charset="0"/>
              <a:buChar char="•"/>
              <a:tabLst>
                <a:tab pos="231775" algn="l"/>
              </a:tabLst>
            </a:pPr>
            <a:r>
              <a:rPr lang="en-US" sz="2800" dirty="0" smtClean="0">
                <a:solidFill>
                  <a:srgbClr val="000000"/>
                </a:solidFill>
                <a:latin typeface="Verdana" pitchFamily="34" charset="0"/>
              </a:rPr>
              <a:t>avoidance of pork</a:t>
            </a:r>
          </a:p>
          <a:p>
            <a:pPr marL="290513" indent="-290513" algn="ctr">
              <a:spcBef>
                <a:spcPct val="20000"/>
              </a:spcBef>
              <a:buFont typeface="Arial" pitchFamily="34" charset="0"/>
              <a:buChar char="•"/>
              <a:tabLst>
                <a:tab pos="231775" algn="l"/>
              </a:tabLst>
            </a:pPr>
            <a:r>
              <a:rPr lang="en-US" sz="3200" b="1" dirty="0" smtClean="0">
                <a:solidFill>
                  <a:srgbClr val="000000"/>
                </a:solidFill>
                <a:latin typeface="Verdana" pitchFamily="34" charset="0"/>
              </a:rPr>
              <a:t>can you define a cuisine by avoidance of food?</a:t>
            </a:r>
            <a:endParaRPr lang="en-US" sz="3200" b="1" dirty="0" smtClean="0">
              <a:solidFill>
                <a:srgbClr val="FFFFFF"/>
              </a:solidFill>
              <a:latin typeface="Verdana" pitchFamily="34" charset="0"/>
            </a:endParaRPr>
          </a:p>
        </p:txBody>
      </p:sp>
    </p:spTree>
    <p:extLst>
      <p:ext uri="{BB962C8B-B14F-4D97-AF65-F5344CB8AC3E}">
        <p14:creationId xmlns:p14="http://schemas.microsoft.com/office/powerpoint/2010/main" val="233134588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smtClean="0">
                <a:solidFill>
                  <a:srgbClr val="000000"/>
                </a:solidFill>
              </a:rPr>
              <a:t>1.	</a:t>
            </a:r>
            <a:r>
              <a:rPr lang="en-US" sz="2400" dirty="0" smtClean="0"/>
              <a:t>the</a:t>
            </a:r>
            <a:r>
              <a:rPr lang="en-US" dirty="0" smtClean="0"/>
              <a:t> </a:t>
            </a:r>
            <a:r>
              <a:rPr lang="en-US" b="1" dirty="0" smtClean="0"/>
              <a:t>four fields </a:t>
            </a:r>
            <a:r>
              <a:rPr lang="en-US" sz="2400" dirty="0" smtClean="0"/>
              <a:t>of general anthropology</a:t>
            </a:r>
            <a:endParaRPr lang="en-US" b="1" dirty="0" smtClean="0">
              <a:solidFill>
                <a:srgbClr val="000000"/>
              </a:solidFill>
            </a:endParaRPr>
          </a:p>
          <a:p>
            <a:pPr eaLnBrk="1" hangingPunct="1">
              <a:lnSpc>
                <a:spcPct val="0"/>
              </a:lnSpc>
              <a:buFont typeface="Wingdings" pitchFamily="2" charset="2"/>
              <a:buNone/>
              <a:tabLst>
                <a:tab pos="0" algn="l"/>
              </a:tabLst>
            </a:pPr>
            <a:endParaRPr lang="en-US" b="1" dirty="0" smtClean="0">
              <a:solidFill>
                <a:srgbClr val="000000"/>
              </a:solidFill>
            </a:endParaRPr>
          </a:p>
          <a:p>
            <a:pPr marL="457200" indent="-457200" eaLnBrk="1" hangingPunct="1">
              <a:buAutoNum type="arabicPeriod" startAt="2"/>
              <a:tabLst>
                <a:tab pos="0" algn="l"/>
              </a:tabLst>
            </a:pPr>
            <a:r>
              <a:rPr lang="en-US" b="1" dirty="0" smtClean="0"/>
              <a:t>culture </a:t>
            </a:r>
            <a:r>
              <a:rPr lang="en-US" sz="2000" dirty="0" smtClean="0"/>
              <a:t>as a primary concept</a:t>
            </a:r>
            <a:endParaRPr lang="en-US" dirty="0" smtClean="0"/>
          </a:p>
          <a:p>
            <a:pPr marL="457200" indent="-457200" eaLnBrk="1" hangingPunct="1">
              <a:buAutoNum type="arabicPeriod" startAt="2"/>
              <a:tabLst>
                <a:tab pos="0" algn="l"/>
                <a:tab pos="457200" algn="l"/>
              </a:tabLst>
            </a:pPr>
            <a:r>
              <a:rPr lang="en-US" b="1" dirty="0" smtClean="0"/>
              <a:t>comparative method</a:t>
            </a:r>
            <a:r>
              <a:rPr lang="en-US" dirty="0" smtClean="0"/>
              <a:t> </a:t>
            </a:r>
            <a:r>
              <a:rPr lang="en-US" sz="2400" dirty="0" smtClean="0"/>
              <a:t>as major approach</a:t>
            </a:r>
            <a:endParaRPr lang="en-US" dirty="0" smtClean="0"/>
          </a:p>
          <a:p>
            <a:pPr marL="457200" indent="-457200" eaLnBrk="1" hangingPunct="1">
              <a:buAutoNum type="arabicPeriod" startAt="2"/>
              <a:tabLst>
                <a:tab pos="0" algn="l"/>
              </a:tabLst>
            </a:pPr>
            <a:r>
              <a:rPr lang="en-US" b="1" dirty="0" smtClean="0"/>
              <a:t>holism</a:t>
            </a:r>
            <a:r>
              <a:rPr lang="en-US" dirty="0" smtClean="0"/>
              <a:t> </a:t>
            </a:r>
            <a:r>
              <a:rPr lang="en-US" sz="2400" dirty="0" smtClean="0"/>
              <a:t>as a primary theoretical goal</a:t>
            </a:r>
            <a:endParaRPr lang="en-US" dirty="0" smtClean="0"/>
          </a:p>
          <a:p>
            <a:pPr marL="457200" indent="-457200" eaLnBrk="1" hangingPunct="1">
              <a:buAutoNum type="arabicPeriod" startAt="2"/>
              <a:tabLst>
                <a:tab pos="457200" algn="l"/>
              </a:tabLst>
            </a:pPr>
            <a:r>
              <a:rPr lang="en-US" b="1" dirty="0" smtClean="0"/>
              <a:t>fieldwork</a:t>
            </a:r>
            <a:r>
              <a:rPr lang="en-US" dirty="0" smtClean="0"/>
              <a:t> </a:t>
            </a:r>
            <a:r>
              <a:rPr lang="en-US" sz="2400" dirty="0" smtClean="0"/>
              <a:t>as a primary research technique</a:t>
            </a:r>
            <a:endParaRPr lang="en-US" b="1" dirty="0" smtClean="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rPr>
              <a:t> </a:t>
            </a:r>
            <a:r>
              <a:rPr lang="en-US" sz="3200" b="1" dirty="0" smtClean="0">
                <a:solidFill>
                  <a:srgbClr val="000000"/>
                </a:solidFill>
                <a:latin typeface="Arial" pitchFamily="34" charset="0"/>
              </a:rPr>
              <a:t>Main Characteristics of Anthropology</a:t>
            </a:r>
            <a:endParaRPr lang="en-US" sz="3200" b="1" dirty="0">
              <a:solidFill>
                <a:srgbClr val="000000"/>
              </a:solidFill>
            </a:endParaRPr>
          </a:p>
        </p:txBody>
      </p:sp>
    </p:spTree>
    <p:extLst>
      <p:ext uri="{BB962C8B-B14F-4D97-AF65-F5344CB8AC3E}">
        <p14:creationId xmlns:p14="http://schemas.microsoft.com/office/powerpoint/2010/main" val="226921830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2633350"/>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b="1" dirty="0" smtClean="0">
              <a:solidFill>
                <a:schemeClr val="bg1">
                  <a:lumMod val="65000"/>
                </a:schemeClr>
              </a:solidFill>
            </a:endParaRPr>
          </a:p>
          <a:p>
            <a:pPr marL="457200" indent="-457200" eaLnBrk="1" hangingPunct="1">
              <a:buAutoNum type="arabicPeriod" startAt="2"/>
              <a:tabLst>
                <a:tab pos="0" algn="l"/>
              </a:tabLst>
            </a:pPr>
            <a:r>
              <a:rPr lang="en-US" sz="4000" b="1" dirty="0" smtClean="0">
                <a:solidFill>
                  <a:srgbClr val="000000"/>
                </a:solidFill>
              </a:rPr>
              <a:t>culture </a:t>
            </a:r>
            <a:r>
              <a:rPr lang="en-US" sz="2800" dirty="0" smtClean="0">
                <a:solidFill>
                  <a:srgbClr val="000000"/>
                </a:solidFill>
              </a:rPr>
              <a:t>as a primary concept</a:t>
            </a:r>
            <a:endParaRPr lang="en-US" sz="4000" dirty="0" smtClean="0">
              <a:solidFill>
                <a:srgbClr val="000000"/>
              </a:solidFill>
            </a:endParaRPr>
          </a:p>
          <a:p>
            <a:pPr marL="457200" indent="-457200" eaLnBrk="1" hangingPunct="1">
              <a:buAutoNum type="arabicPeriod" startAt="2"/>
              <a:tabLst>
                <a:tab pos="0" algn="l"/>
                <a:tab pos="457200" algn="l"/>
              </a:tabLst>
            </a:pPr>
            <a:r>
              <a:rPr lang="en-US" sz="2400" b="1" dirty="0" smtClean="0">
                <a:solidFill>
                  <a:schemeClr val="bg1">
                    <a:lumMod val="65000"/>
                  </a:schemeClr>
                </a:solidFill>
              </a:rPr>
              <a:t>comparative method</a:t>
            </a:r>
            <a:r>
              <a:rPr lang="en-US" sz="2400" dirty="0" smtClean="0">
                <a:solidFill>
                  <a:schemeClr val="bg1">
                    <a:lumMod val="65000"/>
                  </a:schemeClr>
                </a:solidFill>
              </a:rPr>
              <a:t> </a:t>
            </a:r>
            <a:r>
              <a:rPr lang="en-US" sz="1800" dirty="0" smtClean="0">
                <a:solidFill>
                  <a:schemeClr val="bg1">
                    <a:lumMod val="65000"/>
                  </a:schemeClr>
                </a:solidFill>
              </a:rPr>
              <a:t>as major approach</a:t>
            </a:r>
            <a:endParaRPr lang="en-US" sz="2400"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holism</a:t>
            </a:r>
            <a:r>
              <a:rPr lang="en-US" sz="2400" dirty="0" smtClean="0">
                <a:solidFill>
                  <a:schemeClr val="bg1">
                    <a:lumMod val="65000"/>
                  </a:schemeClr>
                </a:solidFill>
              </a:rPr>
              <a:t> </a:t>
            </a:r>
            <a:r>
              <a:rPr lang="en-US" sz="1800" dirty="0" smtClean="0">
                <a:solidFill>
                  <a:schemeClr val="bg1">
                    <a:lumMod val="65000"/>
                  </a:schemeClr>
                </a:solidFill>
              </a:rPr>
              <a:t>as a primary theoretical goal</a:t>
            </a:r>
            <a:endParaRPr lang="en-US" sz="2400" dirty="0" smtClean="0">
              <a:solidFill>
                <a:schemeClr val="bg1">
                  <a:lumMod val="65000"/>
                </a:schemeClr>
              </a:solidFill>
            </a:endParaRPr>
          </a:p>
          <a:p>
            <a:pPr marL="457200" indent="-457200" eaLnBrk="1" hangingPunct="1">
              <a:buAutoNum type="arabicPeriod" startAt="2"/>
              <a:tabLst>
                <a:tab pos="457200" algn="l"/>
              </a:tabLst>
            </a:pPr>
            <a:r>
              <a:rPr lang="en-US" sz="2400" b="1" dirty="0" smtClean="0">
                <a:solidFill>
                  <a:schemeClr val="bg1">
                    <a:lumMod val="65000"/>
                  </a:schemeClr>
                </a:solidFill>
              </a:rPr>
              <a:t>fieldwork</a:t>
            </a:r>
            <a:r>
              <a:rPr lang="en-US" sz="2400" dirty="0" smtClean="0">
                <a:solidFill>
                  <a:schemeClr val="bg1">
                    <a:lumMod val="65000"/>
                  </a:schemeClr>
                </a:solidFill>
              </a:rPr>
              <a:t> </a:t>
            </a:r>
            <a:r>
              <a:rPr lang="en-US" sz="1800" dirty="0" smtClean="0">
                <a:solidFill>
                  <a:schemeClr val="bg1">
                    <a:lumMod val="65000"/>
                  </a:schemeClr>
                </a:solidFill>
              </a:rPr>
              <a:t>as a primary research technique</a:t>
            </a:r>
            <a:endParaRPr lang="en-US" sz="2400" b="1" dirty="0" smtClean="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rPr>
              <a:t> </a:t>
            </a:r>
            <a:r>
              <a:rPr lang="en-US" sz="3200" b="1" dirty="0" smtClean="0">
                <a:solidFill>
                  <a:srgbClr val="000000"/>
                </a:solidFill>
                <a:latin typeface="Arial" pitchFamily="34" charset="0"/>
              </a:rPr>
              <a:t>Main Characteristics of Anthropology</a:t>
            </a:r>
            <a:endParaRPr lang="en-US" sz="3200" b="1" dirty="0">
              <a:solidFill>
                <a:srgbClr val="000000"/>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7" name="Rectangle 3"/>
          <p:cNvSpPr>
            <a:spLocks noGrp="1" noChangeArrowheads="1"/>
          </p:cNvSpPr>
          <p:nvPr>
            <p:ph type="subTitle" idx="4294967295"/>
          </p:nvPr>
        </p:nvSpPr>
        <p:spPr>
          <a:xfrm>
            <a:off x="914400" y="2151063"/>
            <a:ext cx="6400800" cy="4119562"/>
          </a:xfrm>
        </p:spPr>
        <p:txBody>
          <a:bodyPr>
            <a:spAutoFit/>
          </a:bodyPr>
          <a:lstStyle/>
          <a:p>
            <a:pPr marL="0" indent="0" eaLnBrk="1" hangingPunct="1">
              <a:tabLst>
                <a:tab pos="685800" algn="l"/>
              </a:tabLst>
            </a:pPr>
            <a:r>
              <a:rPr lang="en-US" sz="4000" b="1" dirty="0" smtClean="0"/>
              <a:t> </a:t>
            </a:r>
            <a:r>
              <a:rPr lang="en-US" sz="4400" b="1" dirty="0" smtClean="0"/>
              <a:t>“culture” is</a:t>
            </a:r>
          </a:p>
          <a:p>
            <a:pPr marL="0" indent="0" eaLnBrk="1" hangingPunct="1">
              <a:lnSpc>
                <a:spcPct val="40000"/>
              </a:lnSpc>
              <a:tabLst>
                <a:tab pos="685800" algn="l"/>
              </a:tabLst>
            </a:pPr>
            <a:endParaRPr lang="en-US" sz="4000" b="1" dirty="0" smtClean="0"/>
          </a:p>
          <a:p>
            <a:pPr lvl="1" eaLnBrk="1" hangingPunct="1">
              <a:tabLst>
                <a:tab pos="685800" algn="l"/>
              </a:tabLst>
            </a:pPr>
            <a:r>
              <a:rPr lang="en-US" b="1" dirty="0" smtClean="0"/>
              <a:t>learned</a:t>
            </a:r>
          </a:p>
          <a:p>
            <a:pPr lvl="1" eaLnBrk="1" hangingPunct="1">
              <a:tabLst>
                <a:tab pos="685800" algn="l"/>
              </a:tabLst>
            </a:pPr>
            <a:r>
              <a:rPr lang="en-US" b="1" dirty="0" smtClean="0"/>
              <a:t>shared</a:t>
            </a:r>
          </a:p>
          <a:p>
            <a:pPr lvl="1" eaLnBrk="1" hangingPunct="1">
              <a:tabLst>
                <a:tab pos="685800" algn="l"/>
              </a:tabLst>
            </a:pPr>
            <a:r>
              <a:rPr lang="en-US" b="1" dirty="0" smtClean="0"/>
              <a:t>transmitted from generation to generation</a:t>
            </a:r>
          </a:p>
          <a:p>
            <a:pPr lvl="1" eaLnBrk="1" hangingPunct="1">
              <a:tabLst>
                <a:tab pos="685800" algn="l"/>
              </a:tabLst>
            </a:pPr>
            <a:r>
              <a:rPr lang="en-US" b="1" dirty="0" smtClean="0"/>
              <a:t>based on symbols</a:t>
            </a:r>
          </a:p>
          <a:p>
            <a:pPr lvl="1" eaLnBrk="1" hangingPunct="1">
              <a:tabLst>
                <a:tab pos="685800" algn="l"/>
              </a:tabLst>
            </a:pPr>
            <a:r>
              <a:rPr lang="en-US" b="1" dirty="0" smtClean="0"/>
              <a:t>integrated</a:t>
            </a:r>
          </a:p>
        </p:txBody>
      </p:sp>
      <p:sp>
        <p:nvSpPr>
          <p:cNvPr id="3584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438621" y="1858734"/>
            <a:ext cx="8229600" cy="4199268"/>
          </a:xfrm>
          <a:prstGeom prst="rect">
            <a:avLst/>
          </a:prstGeom>
          <a:noFill/>
          <a:ln w="76200">
            <a:solidFill>
              <a:srgbClr val="FFC000"/>
            </a:solidFill>
            <a:miter lim="800000"/>
            <a:headEnd/>
            <a:tailEnd/>
          </a:ln>
        </p:spPr>
      </p:pic>
      <p:sp>
        <p:nvSpPr>
          <p:cNvPr id="4" name="Rectangle 3"/>
          <p:cNvSpPr>
            <a:spLocks noChangeArrowheads="1"/>
          </p:cNvSpPr>
          <p:nvPr/>
        </p:nvSpPr>
        <p:spPr bwMode="auto">
          <a:xfrm>
            <a:off x="666750" y="3186403"/>
            <a:ext cx="7772400" cy="646331"/>
          </a:xfrm>
          <a:prstGeom prst="rect">
            <a:avLst/>
          </a:prstGeom>
          <a:solidFill>
            <a:schemeClr val="bg1"/>
          </a:solidFill>
          <a:ln w="76200">
            <a:solidFill>
              <a:srgbClr val="FFC000"/>
            </a:solidFill>
            <a:miter lim="800000"/>
            <a:headEnd/>
            <a:tailEnd/>
          </a:ln>
        </p:spPr>
        <p:txBody>
          <a:bodyPr wrap="square" anchor="ctr">
            <a:spAutoFit/>
          </a:bodyPr>
          <a:lstStyle/>
          <a:p>
            <a:pPr algn="ctr"/>
            <a:r>
              <a:rPr lang="en-US" sz="3600" b="1" dirty="0" smtClean="0">
                <a:solidFill>
                  <a:srgbClr val="000000"/>
                </a:solidFill>
                <a:latin typeface="Arial Black"/>
              </a:rPr>
              <a:t>Let’s have a closer look . . . </a:t>
            </a:r>
          </a:p>
        </p:txBody>
      </p:sp>
      <p:sp>
        <p:nvSpPr>
          <p:cNvPr id="6" name="Rectangle 3"/>
          <p:cNvSpPr>
            <a:spLocks noChangeArrowheads="1"/>
          </p:cNvSpPr>
          <p:nvPr/>
        </p:nvSpPr>
        <p:spPr bwMode="auto">
          <a:xfrm>
            <a:off x="1104699" y="600794"/>
            <a:ext cx="6908800" cy="830997"/>
          </a:xfrm>
          <a:prstGeom prst="rect">
            <a:avLst/>
          </a:prstGeom>
          <a:noFill/>
          <a:ln w="28575">
            <a:noFill/>
            <a:miter lim="800000"/>
            <a:headEnd/>
            <a:tailEnd/>
          </a:ln>
        </p:spPr>
        <p:txBody>
          <a:bodyPr wrap="square" anchor="ctr">
            <a:spAutoFit/>
          </a:bodyPr>
          <a:lstStyle/>
          <a:p>
            <a:pPr algn="ctr" eaLnBrk="0" hangingPunct="0"/>
            <a:r>
              <a:rPr kumimoji="1" lang="en-US" sz="2400" b="1" dirty="0" smtClean="0">
                <a:solidFill>
                  <a:srgbClr val="FFFFFF"/>
                </a:solidFill>
              </a:rPr>
              <a:t>You’ve seen these listed in the </a:t>
            </a:r>
            <a:br>
              <a:rPr kumimoji="1" lang="en-US" sz="2400" b="1" dirty="0" smtClean="0">
                <a:solidFill>
                  <a:srgbClr val="FFFFFF"/>
                </a:solidFill>
              </a:rPr>
            </a:br>
            <a:r>
              <a:rPr kumimoji="1" lang="en-US" sz="2400" b="1" dirty="0" smtClean="0">
                <a:solidFill>
                  <a:srgbClr val="FFFFFF"/>
                </a:solidFill>
              </a:rPr>
              <a:t>Week 1 “Topics” . . . </a:t>
            </a:r>
            <a:endParaRPr kumimoji="1" lang="en-US" sz="2400" b="1" dirty="0">
              <a:solidFill>
                <a:srgbClr val="FFFFFF"/>
              </a:solidFill>
            </a:endParaRPr>
          </a:p>
        </p:txBody>
      </p:sp>
    </p:spTree>
    <p:extLst>
      <p:ext uri="{BB962C8B-B14F-4D97-AF65-F5344CB8AC3E}">
        <p14:creationId xmlns:p14="http://schemas.microsoft.com/office/powerpoint/2010/main" val="347266669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7" name="Rectangle 3"/>
          <p:cNvSpPr>
            <a:spLocks noGrp="1" noChangeArrowheads="1"/>
          </p:cNvSpPr>
          <p:nvPr>
            <p:ph type="subTitle" idx="4294967295"/>
          </p:nvPr>
        </p:nvSpPr>
        <p:spPr>
          <a:xfrm>
            <a:off x="914400" y="2151183"/>
            <a:ext cx="6400800" cy="4302125"/>
          </a:xfrm>
        </p:spPr>
        <p:txBody>
          <a:bodyPr>
            <a:spAutoFit/>
          </a:bodyPr>
          <a:lstStyle/>
          <a:p>
            <a:pPr marL="0" indent="0" eaLnBrk="1" hangingPunct="1">
              <a:tabLst>
                <a:tab pos="685800" algn="l"/>
              </a:tabLst>
            </a:pPr>
            <a:r>
              <a:rPr lang="en-US" sz="4000" b="1" dirty="0" smtClean="0"/>
              <a:t> </a:t>
            </a:r>
            <a:r>
              <a:rPr lang="en-US" sz="4400" b="1" dirty="0" smtClean="0"/>
              <a:t>“culture”</a:t>
            </a:r>
          </a:p>
          <a:p>
            <a:pPr marL="0" indent="0" eaLnBrk="1" hangingPunct="1">
              <a:lnSpc>
                <a:spcPct val="40000"/>
              </a:lnSpc>
              <a:tabLst>
                <a:tab pos="685800" algn="l"/>
              </a:tabLst>
            </a:pPr>
            <a:endParaRPr lang="en-US" sz="4000" b="1" dirty="0" smtClean="0"/>
          </a:p>
          <a:p>
            <a:pPr lvl="1" eaLnBrk="1" hangingPunct="1">
              <a:tabLst>
                <a:tab pos="685800" algn="l"/>
              </a:tabLst>
            </a:pPr>
            <a:r>
              <a:rPr lang="en-US" b="1" dirty="0" smtClean="0"/>
              <a:t>learned</a:t>
            </a:r>
          </a:p>
          <a:p>
            <a:pPr lvl="1" eaLnBrk="1" hangingPunct="1">
              <a:tabLst>
                <a:tab pos="685800" algn="l"/>
              </a:tabLst>
            </a:pPr>
            <a:r>
              <a:rPr lang="en-US" b="1" dirty="0" smtClean="0"/>
              <a:t>shared</a:t>
            </a:r>
          </a:p>
          <a:p>
            <a:pPr lvl="1" eaLnBrk="1" hangingPunct="1">
              <a:tabLst>
                <a:tab pos="685800" algn="l"/>
              </a:tabLst>
            </a:pPr>
            <a:r>
              <a:rPr lang="en-US" b="1" dirty="0" smtClean="0"/>
              <a:t>transmitted from generation to generation</a:t>
            </a:r>
          </a:p>
          <a:p>
            <a:pPr lvl="1" eaLnBrk="1" hangingPunct="1">
              <a:tabLst>
                <a:tab pos="685800" algn="l"/>
              </a:tabLst>
            </a:pPr>
            <a:r>
              <a:rPr lang="en-US" sz="3600" b="1" dirty="0" smtClean="0"/>
              <a:t>based on symbols</a:t>
            </a:r>
          </a:p>
          <a:p>
            <a:pPr lvl="1" eaLnBrk="1" hangingPunct="1">
              <a:tabLst>
                <a:tab pos="685800" algn="l"/>
              </a:tabLst>
            </a:pPr>
            <a:r>
              <a:rPr lang="en-US" b="1" dirty="0" smtClean="0"/>
              <a:t>integrated</a:t>
            </a:r>
          </a:p>
        </p:txBody>
      </p:sp>
      <p:sp>
        <p:nvSpPr>
          <p:cNvPr id="20377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sp>
        <p:nvSpPr>
          <p:cNvPr id="4" name="TextBox 3"/>
          <p:cNvSpPr txBox="1">
            <a:spLocks noChangeArrowheads="1"/>
          </p:cNvSpPr>
          <p:nvPr/>
        </p:nvSpPr>
        <p:spPr bwMode="auto">
          <a:xfrm>
            <a:off x="1379144" y="3235673"/>
            <a:ext cx="5762625" cy="2554545"/>
          </a:xfrm>
          <a:prstGeom prst="rect">
            <a:avLst/>
          </a:prstGeom>
          <a:solidFill>
            <a:schemeClr val="bg1"/>
          </a:solidFill>
          <a:ln w="76200">
            <a:solidFill>
              <a:srgbClr val="FFC000"/>
            </a:solidFill>
            <a:miter lim="800000"/>
            <a:headEnd/>
            <a:tailEnd/>
          </a:ln>
        </p:spPr>
        <p:txBody>
          <a:bodyPr>
            <a:spAutoFit/>
          </a:bodyPr>
          <a:lstStyle/>
          <a:p>
            <a:pPr algn="ctr"/>
            <a:endParaRPr lang="en-US" sz="3200" b="1" dirty="0">
              <a:solidFill>
                <a:srgbClr val="000000"/>
              </a:solidFill>
              <a:latin typeface="Arial" pitchFamily="34" charset="0"/>
            </a:endParaRPr>
          </a:p>
          <a:p>
            <a:pPr algn="ctr"/>
            <a:r>
              <a:rPr lang="en-US" sz="3200" b="1" dirty="0" smtClean="0">
                <a:solidFill>
                  <a:srgbClr val="000000"/>
                </a:solidFill>
                <a:latin typeface="Arial" pitchFamily="34" charset="0"/>
              </a:rPr>
              <a:t>some focus on the idea that it involves </a:t>
            </a:r>
          </a:p>
          <a:p>
            <a:pPr algn="ctr"/>
            <a:r>
              <a:rPr lang="en-US" sz="3200" b="1" dirty="0" smtClean="0">
                <a:solidFill>
                  <a:srgbClr val="000000"/>
                </a:solidFill>
                <a:latin typeface="Arial" pitchFamily="34" charset="0"/>
              </a:rPr>
              <a:t>“shared </a:t>
            </a:r>
            <a:r>
              <a:rPr lang="en-US" sz="3200" b="1" dirty="0">
                <a:solidFill>
                  <a:srgbClr val="000000"/>
                </a:solidFill>
                <a:latin typeface="Arial" pitchFamily="34" charset="0"/>
              </a:rPr>
              <a:t>understanding”</a:t>
            </a:r>
          </a:p>
          <a:p>
            <a:pPr algn="ctr"/>
            <a:endParaRPr lang="en-US" sz="32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2371" name="Rectangle 3"/>
          <p:cNvSpPr>
            <a:spLocks noGrp="1" noChangeArrowheads="1"/>
          </p:cNvSpPr>
          <p:nvPr>
            <p:ph type="subTitle" idx="4294967295"/>
          </p:nvPr>
        </p:nvSpPr>
        <p:spPr>
          <a:xfrm>
            <a:off x="914400" y="2833688"/>
            <a:ext cx="6400800" cy="3048000"/>
          </a:xfrm>
        </p:spPr>
        <p:txBody>
          <a:bodyPr>
            <a:spAutoFit/>
          </a:bodyPr>
          <a:lstStyle/>
          <a:p>
            <a:pPr marL="0" indent="0" eaLnBrk="1" hangingPunct="1">
              <a:tabLst>
                <a:tab pos="742950" algn="l"/>
              </a:tabLst>
            </a:pPr>
            <a:r>
              <a:rPr lang="en-US" sz="4000" b="1" smtClean="0"/>
              <a:t> </a:t>
            </a:r>
            <a:r>
              <a:rPr lang="en-US" sz="4400" b="1" smtClean="0"/>
              <a:t>“culture”</a:t>
            </a:r>
          </a:p>
          <a:p>
            <a:pPr marL="0" indent="0" eaLnBrk="1" hangingPunct="1">
              <a:lnSpc>
                <a:spcPct val="30000"/>
              </a:lnSpc>
              <a:tabLst>
                <a:tab pos="742950" algn="l"/>
              </a:tabLst>
            </a:pPr>
            <a:endParaRPr lang="en-US" sz="4400" b="1" smtClean="0"/>
          </a:p>
          <a:p>
            <a:pPr marL="971550" lvl="2" indent="0" eaLnBrk="1" hangingPunct="1">
              <a:lnSpc>
                <a:spcPct val="90000"/>
              </a:lnSpc>
              <a:tabLst>
                <a:tab pos="742950" algn="l"/>
              </a:tabLst>
            </a:pPr>
            <a:r>
              <a:rPr lang="en-US" sz="2800" b="1" smtClean="0"/>
              <a:t> is not inherited</a:t>
            </a:r>
            <a:r>
              <a:rPr lang="en-US" b="1" smtClean="0"/>
              <a:t> </a:t>
            </a:r>
          </a:p>
          <a:p>
            <a:pPr lvl="1" eaLnBrk="1" hangingPunct="1">
              <a:lnSpc>
                <a:spcPct val="90000"/>
              </a:lnSpc>
              <a:buFontTx/>
              <a:buNone/>
              <a:tabLst>
                <a:tab pos="742950" algn="l"/>
              </a:tabLst>
            </a:pPr>
            <a:r>
              <a:rPr lang="en-US" sz="3600" b="1" smtClean="0"/>
              <a:t>	     </a:t>
            </a:r>
            <a:r>
              <a:rPr lang="en-US" sz="2000" b="1" smtClean="0"/>
              <a:t>(</a:t>
            </a:r>
            <a:r>
              <a:rPr lang="en-US" sz="2000" b="1" i="1" smtClean="0"/>
              <a:t>i.e.</a:t>
            </a:r>
            <a:r>
              <a:rPr lang="en-US" sz="2000" b="1" smtClean="0"/>
              <a:t>, is not biological)</a:t>
            </a:r>
          </a:p>
          <a:p>
            <a:pPr marL="1200150" lvl="4" indent="0" eaLnBrk="1" hangingPunct="1">
              <a:buFontTx/>
              <a:buNone/>
              <a:tabLst>
                <a:tab pos="742950" algn="l"/>
              </a:tabLst>
            </a:pPr>
            <a:endParaRPr lang="en-US" b="1" smtClean="0"/>
          </a:p>
          <a:p>
            <a:pPr marL="971550" lvl="2" indent="0" eaLnBrk="1" hangingPunct="1">
              <a:tabLst>
                <a:tab pos="742950" algn="l"/>
              </a:tabLst>
            </a:pPr>
            <a:r>
              <a:rPr lang="en-US" sz="2800" b="1" smtClean="0"/>
              <a:t> is not “instinct”</a:t>
            </a:r>
          </a:p>
        </p:txBody>
      </p:sp>
      <p:sp>
        <p:nvSpPr>
          <p:cNvPr id="3686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8"/>
            <a:ext cx="6400800" cy="2086725"/>
          </a:xfrm>
        </p:spPr>
        <p:txBody>
          <a:bodyPr>
            <a:spAutoFit/>
          </a:bodyPr>
          <a:lstStyle/>
          <a:p>
            <a:pPr marL="0" indent="0" eaLnBrk="1" hangingPunct="1">
              <a:tabLst>
                <a:tab pos="685800" algn="l"/>
                <a:tab pos="1200150" algn="l"/>
              </a:tabLst>
            </a:pPr>
            <a:r>
              <a:rPr lang="en-US" sz="4000" b="1" dirty="0" smtClean="0"/>
              <a:t> </a:t>
            </a:r>
            <a:r>
              <a:rPr lang="en-US" sz="4400" b="1" dirty="0" smtClean="0"/>
              <a:t>“culture</a:t>
            </a:r>
            <a:r>
              <a:rPr lang="en-US" sz="4400" b="1" dirty="0" smtClean="0">
                <a:solidFill>
                  <a:srgbClr val="FF0000"/>
                </a:solidFill>
              </a:rPr>
              <a:t>s</a:t>
            </a:r>
            <a:r>
              <a:rPr lang="en-US" sz="4400" b="1" dirty="0" smtClean="0"/>
              <a:t>”</a:t>
            </a:r>
          </a:p>
          <a:p>
            <a:pPr marL="1257300" lvl="2" eaLnBrk="1" hangingPunct="1">
              <a:tabLst>
                <a:tab pos="685800" algn="l"/>
                <a:tab pos="1200150" algn="l"/>
              </a:tabLst>
            </a:pPr>
            <a:r>
              <a:rPr lang="en-US" sz="2800" b="1" dirty="0" smtClean="0"/>
              <a:t>are groups of people sharing a common heritage </a:t>
            </a:r>
            <a:br>
              <a:rPr lang="en-US" sz="2800" b="1" dirty="0" smtClean="0"/>
            </a:br>
            <a:r>
              <a:rPr lang="en-US" b="1" dirty="0" smtClean="0"/>
              <a:t>(and usually a common language)</a:t>
            </a:r>
            <a:endParaRPr lang="en-US" sz="2800" b="1" dirty="0" smtClean="0"/>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2"/>
            <a:ext cx="4514850" cy="2702278"/>
          </a:xfrm>
        </p:spPr>
        <p:txBody>
          <a:bodyPr wrap="square">
            <a:spAutoFit/>
          </a:bodyPr>
          <a:lstStyle/>
          <a:p>
            <a:pPr marL="0" indent="0" eaLnBrk="1" hangingPunct="1">
              <a:tabLst>
                <a:tab pos="685800" algn="l"/>
                <a:tab pos="1200150" algn="l"/>
              </a:tabLst>
            </a:pPr>
            <a:r>
              <a:rPr lang="en-US" sz="4000" b="1" dirty="0" smtClean="0"/>
              <a:t> </a:t>
            </a:r>
            <a:r>
              <a:rPr lang="en-US" sz="4400" b="1" dirty="0" smtClean="0"/>
              <a:t>“culture</a:t>
            </a:r>
            <a:r>
              <a:rPr lang="en-US" sz="4400" b="1" dirty="0" smtClean="0">
                <a:solidFill>
                  <a:srgbClr val="FF0000"/>
                </a:solidFill>
              </a:rPr>
              <a:t>s</a:t>
            </a:r>
            <a:r>
              <a:rPr lang="en-US" sz="4400" b="1" dirty="0" smtClean="0"/>
              <a:t>”</a:t>
            </a:r>
            <a:endParaRPr lang="en-US" sz="4000" b="1" dirty="0" smtClean="0"/>
          </a:p>
          <a:p>
            <a:pPr marL="1257300" lvl="2" eaLnBrk="1" hangingPunct="1">
              <a:lnSpc>
                <a:spcPct val="200000"/>
              </a:lnSpc>
              <a:tabLst>
                <a:tab pos="685800" algn="l"/>
                <a:tab pos="1200150" algn="l"/>
              </a:tabLst>
            </a:pPr>
            <a:r>
              <a:rPr lang="en-US" sz="2800" b="1" dirty="0" smtClean="0"/>
              <a:t>are “integrated”</a:t>
            </a:r>
          </a:p>
          <a:p>
            <a:pPr marL="114300" lvl="2" indent="-114300" algn="ctr" eaLnBrk="1" hangingPunct="1">
              <a:buNone/>
            </a:pPr>
            <a:r>
              <a:rPr lang="en-US" sz="2000" b="1" dirty="0" smtClean="0"/>
              <a:t>	-- an idea that was pioneered and emphasized by the “pioneer” anthropologist Ruth Benedict</a:t>
            </a:r>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pic>
        <p:nvPicPr>
          <p:cNvPr id="6"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8" name="Rectangle 6"/>
          <p:cNvSpPr>
            <a:spLocks noChangeArrowheads="1"/>
          </p:cNvSpPr>
          <p:nvPr/>
        </p:nvSpPr>
        <p:spPr bwMode="auto">
          <a:xfrm>
            <a:off x="5624564" y="5602288"/>
            <a:ext cx="2706687" cy="831850"/>
          </a:xfrm>
          <a:prstGeom prst="rect">
            <a:avLst/>
          </a:prstGeom>
          <a:noFill/>
          <a:ln w="9525">
            <a:noFill/>
            <a:miter lim="800000"/>
            <a:headEnd/>
            <a:tailEnd/>
          </a:ln>
        </p:spPr>
        <p:txBody>
          <a:bodyPr>
            <a:spAutoFit/>
          </a:bodyPr>
          <a:lstStyle/>
          <a:p>
            <a:pPr algn="ctr"/>
            <a:r>
              <a:rPr lang="en-US" sz="1200" b="1" dirty="0">
                <a:solidFill>
                  <a:srgbClr val="000000"/>
                </a:solidFill>
                <a:latin typeface="Arial" pitchFamily="34" charset="0"/>
              </a:rPr>
              <a:t>Ruth Fulton Benedict</a:t>
            </a:r>
            <a:r>
              <a:rPr lang="en-US" sz="1200" dirty="0">
                <a:solidFill>
                  <a:srgbClr val="000000"/>
                </a:solidFill>
                <a:latin typeface="Arial" pitchFamily="34" charset="0"/>
              </a:rPr>
              <a:t> </a:t>
            </a:r>
          </a:p>
          <a:p>
            <a:pPr algn="ctr"/>
            <a:r>
              <a:rPr lang="en-US" sz="1200" dirty="0">
                <a:solidFill>
                  <a:srgbClr val="000000"/>
                </a:solidFill>
                <a:latin typeface="Arial" pitchFamily="34" charset="0"/>
              </a:rPr>
              <a:t>1887-1948</a:t>
            </a:r>
          </a:p>
          <a:p>
            <a:pPr algn="ctr"/>
            <a:r>
              <a:rPr lang="en-US" sz="1200" i="1" dirty="0">
                <a:solidFill>
                  <a:srgbClr val="000000"/>
                </a:solidFill>
                <a:latin typeface="Arial" pitchFamily="34" charset="0"/>
              </a:rPr>
              <a:t>Patterns of Culture</a:t>
            </a:r>
          </a:p>
          <a:p>
            <a:pPr algn="ctr"/>
            <a:r>
              <a:rPr lang="en-US" sz="1200" dirty="0">
                <a:solidFill>
                  <a:srgbClr val="000000"/>
                </a:solidFill>
                <a:latin typeface="Arial" pitchFamily="34" charset="0"/>
              </a:rPr>
              <a:t>1934</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7873"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207874" name="Rectangle 6"/>
          <p:cNvSpPr>
            <a:spLocks noChangeArrowheads="1"/>
          </p:cNvSpPr>
          <p:nvPr/>
        </p:nvSpPr>
        <p:spPr bwMode="auto">
          <a:xfrm>
            <a:off x="5624564" y="5602288"/>
            <a:ext cx="2706687" cy="831850"/>
          </a:xfrm>
          <a:prstGeom prst="rect">
            <a:avLst/>
          </a:prstGeom>
          <a:noFill/>
          <a:ln w="9525">
            <a:noFill/>
            <a:miter lim="800000"/>
            <a:headEnd/>
            <a:tailEnd/>
          </a:ln>
        </p:spPr>
        <p:txBody>
          <a:bodyPr>
            <a:spAutoFit/>
          </a:bodyPr>
          <a:lstStyle/>
          <a:p>
            <a:pPr algn="ctr"/>
            <a:r>
              <a:rPr lang="en-US" sz="1200" b="1" dirty="0">
                <a:solidFill>
                  <a:srgbClr val="000000"/>
                </a:solidFill>
                <a:latin typeface="Arial" pitchFamily="34" charset="0"/>
              </a:rPr>
              <a:t>Ruth Fulton Benedict</a:t>
            </a:r>
            <a:r>
              <a:rPr lang="en-US" sz="1200" dirty="0">
                <a:solidFill>
                  <a:srgbClr val="000000"/>
                </a:solidFill>
                <a:latin typeface="Arial" pitchFamily="34" charset="0"/>
              </a:rPr>
              <a:t> </a:t>
            </a:r>
          </a:p>
          <a:p>
            <a:pPr algn="ctr"/>
            <a:r>
              <a:rPr lang="en-US" sz="1200" dirty="0">
                <a:solidFill>
                  <a:srgbClr val="000000"/>
                </a:solidFill>
                <a:latin typeface="Arial" pitchFamily="34" charset="0"/>
              </a:rPr>
              <a:t>1887-1948</a:t>
            </a:r>
          </a:p>
          <a:p>
            <a:pPr algn="ctr"/>
            <a:r>
              <a:rPr lang="en-US" sz="1200" i="1" dirty="0">
                <a:solidFill>
                  <a:srgbClr val="000000"/>
                </a:solidFill>
                <a:latin typeface="Arial" pitchFamily="34" charset="0"/>
              </a:rPr>
              <a:t>Patterns of Culture</a:t>
            </a:r>
          </a:p>
          <a:p>
            <a:pPr algn="ctr"/>
            <a:r>
              <a:rPr lang="en-US" sz="1200" dirty="0">
                <a:solidFill>
                  <a:srgbClr val="000000"/>
                </a:solidFill>
                <a:latin typeface="Arial" pitchFamily="34" charset="0"/>
              </a:rPr>
              <a:t>1934</a:t>
            </a:r>
          </a:p>
        </p:txBody>
      </p:sp>
      <p:pic>
        <p:nvPicPr>
          <p:cNvPr id="207875" name="Picture 2"/>
          <p:cNvPicPr>
            <a:picLocks noChangeAspect="1" noChangeArrowheads="1"/>
          </p:cNvPicPr>
          <p:nvPr/>
        </p:nvPicPr>
        <p:blipFill>
          <a:blip r:embed="rId3" cstate="print"/>
          <a:srcRect/>
          <a:stretch>
            <a:fillRect/>
          </a:stretch>
        </p:blipFill>
        <p:spPr bwMode="auto">
          <a:xfrm>
            <a:off x="1230313" y="687388"/>
            <a:ext cx="36576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812800" y="2825758"/>
            <a:ext cx="7378700" cy="2733056"/>
          </a:xfrm>
        </p:spPr>
        <p:txBody>
          <a:bodyPr wrap="square">
            <a:spAutoFit/>
          </a:bodyPr>
          <a:lstStyle/>
          <a:p>
            <a:pPr marL="0" indent="0" eaLnBrk="1" hangingPunct="1">
              <a:tabLst>
                <a:tab pos="685800" algn="l"/>
                <a:tab pos="1200150" algn="l"/>
              </a:tabLst>
            </a:pPr>
            <a:r>
              <a:rPr lang="en-US" sz="4000" b="1" dirty="0" smtClean="0">
                <a:solidFill>
                  <a:schemeClr val="accent5">
                    <a:lumMod val="90000"/>
                  </a:schemeClr>
                </a:solidFill>
              </a:rPr>
              <a:t> </a:t>
            </a:r>
            <a:r>
              <a:rPr lang="en-US" sz="4400" b="1" dirty="0" smtClean="0">
                <a:solidFill>
                  <a:schemeClr val="accent5">
                    <a:lumMod val="90000"/>
                  </a:schemeClr>
                </a:solidFill>
              </a:rPr>
              <a:t>“cultures”</a:t>
            </a:r>
            <a:endParaRPr lang="en-US" sz="4000" b="1" dirty="0" smtClean="0">
              <a:solidFill>
                <a:schemeClr val="accent5">
                  <a:lumMod val="90000"/>
                </a:schemeClr>
              </a:solidFill>
            </a:endParaRPr>
          </a:p>
          <a:p>
            <a:pPr marL="1257300" lvl="2" eaLnBrk="1" hangingPunct="1">
              <a:lnSpc>
                <a:spcPct val="150000"/>
              </a:lnSpc>
              <a:tabLst>
                <a:tab pos="685800" algn="l"/>
                <a:tab pos="1200150" algn="l"/>
              </a:tabLst>
            </a:pPr>
            <a:r>
              <a:rPr lang="en-US" sz="2800" b="1" dirty="0" smtClean="0">
                <a:solidFill>
                  <a:schemeClr val="accent1"/>
                </a:solidFill>
              </a:rPr>
              <a:t>are integrated</a:t>
            </a:r>
          </a:p>
          <a:p>
            <a:pPr marL="1257300" lvl="2" eaLnBrk="1" hangingPunct="1">
              <a:spcBef>
                <a:spcPts val="0"/>
              </a:spcBef>
              <a:tabLst>
                <a:tab pos="685800" algn="l"/>
                <a:tab pos="1200150" algn="l"/>
              </a:tabLst>
            </a:pPr>
            <a:r>
              <a:rPr lang="en-US" sz="2800" b="1" dirty="0" smtClean="0">
                <a:solidFill>
                  <a:srgbClr val="000000"/>
                </a:solidFill>
              </a:rPr>
              <a:t>Interact  and change</a:t>
            </a:r>
          </a:p>
          <a:p>
            <a:pPr marL="1714500" lvl="3" eaLnBrk="1" hangingPunct="1">
              <a:spcBef>
                <a:spcPts val="0"/>
              </a:spcBef>
              <a:tabLst>
                <a:tab pos="685800" algn="l"/>
                <a:tab pos="1200150" algn="l"/>
              </a:tabLst>
            </a:pPr>
            <a:r>
              <a:rPr lang="en-US" sz="1800" b="1" dirty="0" smtClean="0">
                <a:solidFill>
                  <a:srgbClr val="000000"/>
                </a:solidFill>
              </a:rPr>
              <a:t>the idea that some cultures  </a:t>
            </a:r>
            <a:br>
              <a:rPr lang="en-US" sz="1800" b="1" dirty="0" smtClean="0">
                <a:solidFill>
                  <a:srgbClr val="000000"/>
                </a:solidFill>
              </a:rPr>
            </a:br>
            <a:r>
              <a:rPr lang="en-US" sz="1600" b="1" dirty="0" smtClean="0">
                <a:solidFill>
                  <a:srgbClr val="000000"/>
                </a:solidFill>
              </a:rPr>
              <a:t>(like “hunting and gathering” cultures, or the Amish) </a:t>
            </a:r>
            <a:r>
              <a:rPr lang="en-US" sz="1800" b="1" dirty="0" smtClean="0">
                <a:solidFill>
                  <a:srgbClr val="000000"/>
                </a:solidFill>
              </a:rPr>
              <a:t/>
            </a:r>
            <a:br>
              <a:rPr lang="en-US" sz="1800" b="1" dirty="0" smtClean="0">
                <a:solidFill>
                  <a:srgbClr val="000000"/>
                </a:solidFill>
              </a:rPr>
            </a:br>
            <a:r>
              <a:rPr lang="en-US" sz="1800" b="1" dirty="0" smtClean="0">
                <a:solidFill>
                  <a:srgbClr val="000000"/>
                </a:solidFill>
              </a:rPr>
              <a:t>do not change is not correct</a:t>
            </a:r>
          </a:p>
        </p:txBody>
      </p:sp>
      <p:sp>
        <p:nvSpPr>
          <p:cNvPr id="327682"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DAEDEF">
                    <a:lumMod val="90000"/>
                  </a:srgbClr>
                </a:solidFill>
              </a:rPr>
              <a:t>Main Characteristics</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smtClean="0">
                <a:solidFill>
                  <a:schemeClr val="tx1"/>
                </a:solidFill>
              </a:rPr>
              <a:t>The Concept of Culture</a:t>
            </a:r>
          </a:p>
        </p:txBody>
      </p:sp>
      <p:sp>
        <p:nvSpPr>
          <p:cNvPr id="38915" name="Rectangle 3"/>
          <p:cNvSpPr>
            <a:spLocks noGrp="1" noChangeArrowheads="1"/>
          </p:cNvSpPr>
          <p:nvPr>
            <p:ph type="subTitle" idx="4294967295"/>
          </p:nvPr>
        </p:nvSpPr>
        <p:spPr>
          <a:xfrm>
            <a:off x="900174" y="2452693"/>
            <a:ext cx="7329487" cy="3243965"/>
          </a:xfrm>
        </p:spPr>
        <p:txBody>
          <a:bodyPr>
            <a:spAutoFit/>
          </a:bodyPr>
          <a:lstStyle/>
          <a:p>
            <a:pPr eaLnBrk="1" hangingPunct="1">
              <a:lnSpc>
                <a:spcPct val="80000"/>
              </a:lnSpc>
              <a:tabLst>
                <a:tab pos="0" algn="l"/>
              </a:tabLst>
            </a:pPr>
            <a:r>
              <a:rPr lang="en-US" b="1" i="1" dirty="0" err="1" smtClean="0">
                <a:solidFill>
                  <a:srgbClr val="FF1B36"/>
                </a:solidFill>
              </a:rPr>
              <a:t>Microculture</a:t>
            </a:r>
            <a:endParaRPr lang="en-US" b="1" i="1" dirty="0" smtClean="0">
              <a:solidFill>
                <a:srgbClr val="FF1B36"/>
              </a:solidFill>
            </a:endParaRPr>
          </a:p>
          <a:p>
            <a:pPr eaLnBrk="1" hangingPunct="1">
              <a:lnSpc>
                <a:spcPct val="30000"/>
              </a:lnSpc>
              <a:tabLst>
                <a:tab pos="0" algn="l"/>
              </a:tabLst>
            </a:pPr>
            <a:endParaRPr lang="en-US" b="1" i="1" dirty="0" smtClean="0">
              <a:solidFill>
                <a:srgbClr val="FF1B36"/>
              </a:solidFill>
            </a:endParaRPr>
          </a:p>
          <a:p>
            <a:pPr lvl="1" eaLnBrk="1" hangingPunct="1">
              <a:lnSpc>
                <a:spcPct val="110000"/>
              </a:lnSpc>
              <a:tabLst>
                <a:tab pos="0" algn="l"/>
              </a:tabLst>
            </a:pPr>
            <a:r>
              <a:rPr lang="en-US" sz="2400" b="1" dirty="0" smtClean="0"/>
              <a:t>are smaller groups with distinct pattern of learned and shared behavior and thinking found within larger cultures such as ethnic groups in localized regions</a:t>
            </a:r>
          </a:p>
          <a:p>
            <a:pPr lvl="1" eaLnBrk="1" hangingPunct="1">
              <a:tabLst>
                <a:tab pos="0" algn="l"/>
              </a:tabLst>
            </a:pPr>
            <a:r>
              <a:rPr lang="en-US" sz="2400" b="1" dirty="0" smtClean="0"/>
              <a:t>some people like to think of these as </a:t>
            </a:r>
            <a:br>
              <a:rPr lang="en-US" sz="2400" b="1" dirty="0" smtClean="0"/>
            </a:br>
            <a:r>
              <a:rPr lang="en-US" sz="2400" b="1" dirty="0" smtClean="0"/>
              <a:t>“local cultures”</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smtClean="0">
                <a:solidFill>
                  <a:schemeClr val="tx1"/>
                </a:solidFill>
              </a:rPr>
              <a:t>The Concept of Culture</a:t>
            </a:r>
          </a:p>
        </p:txBody>
      </p:sp>
      <p:sp>
        <p:nvSpPr>
          <p:cNvPr id="38915" name="Rectangle 3"/>
          <p:cNvSpPr>
            <a:spLocks noGrp="1" noChangeArrowheads="1"/>
          </p:cNvSpPr>
          <p:nvPr>
            <p:ph type="subTitle" idx="4294967295"/>
          </p:nvPr>
        </p:nvSpPr>
        <p:spPr>
          <a:xfrm>
            <a:off x="900174" y="2452693"/>
            <a:ext cx="7329487" cy="3367076"/>
          </a:xfrm>
        </p:spPr>
        <p:txBody>
          <a:bodyPr>
            <a:spAutoFit/>
          </a:bodyPr>
          <a:lstStyle/>
          <a:p>
            <a:pPr eaLnBrk="1" hangingPunct="1">
              <a:lnSpc>
                <a:spcPct val="80000"/>
              </a:lnSpc>
              <a:tabLst>
                <a:tab pos="0" algn="l"/>
              </a:tabLst>
            </a:pPr>
            <a:r>
              <a:rPr lang="en-US" b="1" i="1" dirty="0" err="1" smtClean="0">
                <a:solidFill>
                  <a:srgbClr val="FF1B36"/>
                </a:solidFill>
              </a:rPr>
              <a:t>Microculture</a:t>
            </a:r>
            <a:endParaRPr lang="en-US" b="1" i="1" dirty="0" smtClean="0">
              <a:solidFill>
                <a:srgbClr val="FF1B36"/>
              </a:solidFill>
            </a:endParaRPr>
          </a:p>
          <a:p>
            <a:pPr eaLnBrk="1" hangingPunct="1">
              <a:lnSpc>
                <a:spcPct val="30000"/>
              </a:lnSpc>
              <a:tabLst>
                <a:tab pos="0" algn="l"/>
              </a:tabLst>
            </a:pPr>
            <a:endParaRPr lang="en-US" b="1" i="1" dirty="0" smtClean="0">
              <a:solidFill>
                <a:srgbClr val="FF1B36"/>
              </a:solidFill>
            </a:endParaRPr>
          </a:p>
          <a:p>
            <a:pPr lvl="1" eaLnBrk="1" hangingPunct="1">
              <a:lnSpc>
                <a:spcPct val="110000"/>
              </a:lnSpc>
              <a:tabLst>
                <a:tab pos="0" algn="l"/>
              </a:tabLst>
            </a:pPr>
            <a:r>
              <a:rPr lang="en-US" sz="2400" b="1" dirty="0" smtClean="0">
                <a:solidFill>
                  <a:srgbClr val="BADDE1"/>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smtClean="0">
                <a:solidFill>
                  <a:srgbClr val="BADDE1"/>
                </a:solidFill>
              </a:rPr>
              <a:t>some people like to think of these as </a:t>
            </a:r>
            <a:br>
              <a:rPr lang="en-US" sz="2400" b="1" dirty="0" smtClean="0">
                <a:solidFill>
                  <a:srgbClr val="BADDE1"/>
                </a:solidFill>
              </a:rPr>
            </a:br>
            <a:r>
              <a:rPr lang="en-US" sz="3200" b="1" dirty="0" smtClean="0"/>
              <a:t>“local cultures”</a:t>
            </a:r>
            <a:endParaRPr lang="en-US" sz="2400" b="1" dirty="0" smtClean="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201"/>
            <a:ext cx="7769225" cy="4456605"/>
          </a:xfrm>
        </p:spPr>
        <p:txBody>
          <a:bodyPr>
            <a:spAutoFit/>
          </a:bodyPr>
          <a:lstStyle/>
          <a:p>
            <a:pPr eaLnBrk="1" hangingPunct="1"/>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 </a:t>
            </a:r>
            <a:r>
              <a:rPr lang="en-US" sz="2800" b="1" dirty="0" smtClean="0">
                <a:latin typeface="Verdana" pitchFamily="34" charset="0"/>
              </a:rPr>
              <a:t>can include ethnic groups </a:t>
            </a:r>
            <a:r>
              <a:rPr lang="en-US" sz="2800" b="1" i="1" dirty="0" smtClean="0">
                <a:solidFill>
                  <a:srgbClr val="FF1B36"/>
                </a:solidFill>
                <a:latin typeface="Verdana" pitchFamily="34" charset="0"/>
              </a:rPr>
              <a:t>within</a:t>
            </a:r>
            <a:r>
              <a:rPr lang="en-US" sz="2800" b="1" dirty="0" smtClean="0">
                <a:latin typeface="Verdana" pitchFamily="34" charset="0"/>
              </a:rPr>
              <a:t> nations</a:t>
            </a:r>
          </a:p>
          <a:p>
            <a:pPr eaLnBrk="1" hangingPunct="1">
              <a:lnSpc>
                <a:spcPct val="30000"/>
              </a:lnSpc>
            </a:pPr>
            <a:endParaRPr lang="en-US" sz="1000" b="1" dirty="0" smtClean="0">
              <a:solidFill>
                <a:srgbClr val="FF1B36"/>
              </a:solidFill>
              <a:latin typeface="Verdana" pitchFamily="34" charset="0"/>
            </a:endParaRPr>
          </a:p>
          <a:p>
            <a:pPr marL="566738" lvl="1" indent="-109538" eaLnBrk="1" hangingPunct="1"/>
            <a:r>
              <a:rPr lang="en-US" sz="2000" b="1" dirty="0" smtClean="0">
                <a:latin typeface="Verdana" pitchFamily="34" charset="0"/>
              </a:rPr>
              <a:t> e.g., Greek-Americans</a:t>
            </a:r>
            <a:endParaRPr lang="en-US" sz="2000" b="1" dirty="0">
              <a:latin typeface="Verdana" pitchFamily="34" charset="0"/>
            </a:endParaRPr>
          </a:p>
          <a:p>
            <a:pPr marL="566738" lvl="1" indent="-109538" eaLnBrk="1" hangingPunct="1"/>
            <a:r>
              <a:rPr lang="en-US" sz="2000" b="1" dirty="0" smtClean="0">
                <a:latin typeface="Verdana" pitchFamily="34" charset="0"/>
              </a:rPr>
              <a:t> e.g., </a:t>
            </a:r>
            <a:r>
              <a:rPr lang="en-US" sz="2000" b="1" i="1" dirty="0" err="1" smtClean="0">
                <a:latin typeface="Verdana" pitchFamily="34" charset="0"/>
              </a:rPr>
              <a:t>Anishinabe</a:t>
            </a:r>
            <a:r>
              <a:rPr lang="en-US" sz="2000" b="1" dirty="0" smtClean="0">
                <a:latin typeface="Verdana" pitchFamily="34" charset="0"/>
              </a:rPr>
              <a:t> (Chippewa; Ojibwa)</a:t>
            </a:r>
          </a:p>
          <a:p>
            <a:pPr marL="566738" lvl="1" indent="-109538" eaLnBrk="1" hangingPunct="1"/>
            <a:r>
              <a:rPr lang="en-US" sz="2000" b="1" dirty="0" smtClean="0">
                <a:latin typeface="Verdana" pitchFamily="34" charset="0"/>
              </a:rPr>
              <a:t> e.g., Irish “</a:t>
            </a:r>
            <a:r>
              <a:rPr lang="en-US" sz="2000" b="1" dirty="0" err="1" smtClean="0">
                <a:latin typeface="Verdana" pitchFamily="34" charset="0"/>
              </a:rPr>
              <a:t>Travellers</a:t>
            </a:r>
            <a:r>
              <a:rPr lang="en-US" sz="2000" b="1" dirty="0" smtClean="0">
                <a:latin typeface="Verdana" pitchFamily="34" charset="0"/>
              </a:rPr>
              <a:t>”</a:t>
            </a:r>
          </a:p>
          <a:p>
            <a:pPr lvl="2" indent="-163513" eaLnBrk="1" hangingPunct="1"/>
            <a:r>
              <a:rPr lang="en-US" sz="1800" b="1" dirty="0" smtClean="0">
                <a:latin typeface="Verdana" pitchFamily="34" charset="0"/>
              </a:rPr>
              <a:t>sometimes incorrectly called “Gypsies”</a:t>
            </a:r>
            <a:endParaRPr lang="en-US" sz="2000" b="1" dirty="0" smtClean="0">
              <a:latin typeface="Verdana" pitchFamily="34" charset="0"/>
            </a:endParaRPr>
          </a:p>
          <a:p>
            <a:pPr marL="739775" lvl="1" indent="-282575" eaLnBrk="1" hangingPunct="1"/>
            <a:r>
              <a:rPr lang="en-US" sz="2000" b="1" dirty="0" smtClean="0">
                <a:latin typeface="Verdana" pitchFamily="34" charset="0"/>
              </a:rPr>
              <a:t>e.g., Australian Aboriginals</a:t>
            </a:r>
          </a:p>
          <a:p>
            <a:pPr marL="739775" lvl="1" indent="-282575" eaLnBrk="1" hangingPunct="1"/>
            <a:r>
              <a:rPr lang="en-US" sz="2000" b="1" dirty="0" smtClean="0">
                <a:latin typeface="Verdana" pitchFamily="34" charset="0"/>
              </a:rPr>
              <a:t>e.g., Cajun</a:t>
            </a:r>
          </a:p>
          <a:p>
            <a:pPr marL="739775" lvl="1" indent="-282575" eaLnBrk="1" hangingPunct="1"/>
            <a:r>
              <a:rPr lang="en-US" sz="2000" b="1" dirty="0" smtClean="0">
                <a:latin typeface="Verdana" pitchFamily="34" charset="0"/>
              </a:rPr>
              <a:t>e.g., Rom (Gypsies)</a:t>
            </a:r>
          </a:p>
          <a:p>
            <a:pPr marL="739775" lvl="1" indent="-282575" eaLnBrk="1" hangingPunct="1"/>
            <a:r>
              <a:rPr lang="en-US" sz="2000" b="1" dirty="0" smtClean="0">
                <a:latin typeface="Verdana" pitchFamily="34" charset="0"/>
              </a:rPr>
              <a:t>e.g., Basques</a:t>
            </a:r>
          </a:p>
          <a:p>
            <a:pPr marL="739775" lvl="1" indent="-282575" eaLnBrk="1" hangingPunct="1"/>
            <a:r>
              <a:rPr lang="en-US" sz="2000" b="1" dirty="0" smtClean="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The Concept of Culture</a:t>
            </a:r>
          </a:p>
        </p:txBody>
      </p:sp>
    </p:spTree>
    <p:extLst>
      <p:ext uri="{BB962C8B-B14F-4D97-AF65-F5344CB8AC3E}">
        <p14:creationId xmlns:p14="http://schemas.microsoft.com/office/powerpoint/2010/main" val="197527879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201"/>
            <a:ext cx="7769225" cy="4456605"/>
          </a:xfrm>
        </p:spPr>
        <p:txBody>
          <a:bodyPr>
            <a:spAutoFit/>
          </a:bodyPr>
          <a:lstStyle/>
          <a:p>
            <a:pPr eaLnBrk="1" hangingPunct="1"/>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 </a:t>
            </a:r>
            <a:r>
              <a:rPr lang="en-US" sz="2800" b="1" dirty="0" smtClean="0">
                <a:latin typeface="Verdana" pitchFamily="34" charset="0"/>
              </a:rPr>
              <a:t>can include ethnic groups </a:t>
            </a:r>
            <a:r>
              <a:rPr lang="en-US" sz="2800" b="1" i="1" dirty="0" smtClean="0">
                <a:solidFill>
                  <a:srgbClr val="FF1B36"/>
                </a:solidFill>
                <a:latin typeface="Verdana" pitchFamily="34" charset="0"/>
              </a:rPr>
              <a:t>within</a:t>
            </a:r>
            <a:r>
              <a:rPr lang="en-US" sz="2800" b="1" dirty="0" smtClean="0">
                <a:latin typeface="Verdana" pitchFamily="34" charset="0"/>
              </a:rPr>
              <a:t> nations</a:t>
            </a:r>
          </a:p>
          <a:p>
            <a:pPr eaLnBrk="1" hangingPunct="1">
              <a:lnSpc>
                <a:spcPct val="30000"/>
              </a:lnSpc>
            </a:pPr>
            <a:endParaRPr lang="en-US" sz="1000" b="1" dirty="0" smtClean="0">
              <a:solidFill>
                <a:srgbClr val="FF1B36"/>
              </a:solidFill>
              <a:latin typeface="Verdana" pitchFamily="34" charset="0"/>
            </a:endParaRPr>
          </a:p>
          <a:p>
            <a:pPr marL="566738" lvl="1" indent="-109538" eaLnBrk="1" hangingPunct="1"/>
            <a:r>
              <a:rPr lang="en-US" sz="2000" b="1" dirty="0" smtClean="0">
                <a:latin typeface="Verdana" pitchFamily="34" charset="0"/>
              </a:rPr>
              <a:t> e.g., Greek-Americans</a:t>
            </a:r>
            <a:endParaRPr lang="en-US" sz="2000" b="1" dirty="0">
              <a:latin typeface="Verdana" pitchFamily="34" charset="0"/>
            </a:endParaRPr>
          </a:p>
          <a:p>
            <a:pPr marL="566738" lvl="1" indent="-109538" eaLnBrk="1" hangingPunct="1"/>
            <a:r>
              <a:rPr lang="en-US" sz="2000" b="1" dirty="0" smtClean="0">
                <a:latin typeface="Verdana" pitchFamily="34" charset="0"/>
              </a:rPr>
              <a:t> e.g., </a:t>
            </a:r>
            <a:r>
              <a:rPr lang="en-US" sz="2000" b="1" i="1" dirty="0" err="1" smtClean="0">
                <a:latin typeface="Verdana" pitchFamily="34" charset="0"/>
              </a:rPr>
              <a:t>Anishinabe</a:t>
            </a:r>
            <a:r>
              <a:rPr lang="en-US" sz="2000" b="1" dirty="0" smtClean="0">
                <a:latin typeface="Verdana" pitchFamily="34" charset="0"/>
              </a:rPr>
              <a:t> (Chippewa; Ojibwa)</a:t>
            </a:r>
          </a:p>
          <a:p>
            <a:pPr marL="566738" lvl="1" indent="-109538" eaLnBrk="1" hangingPunct="1"/>
            <a:r>
              <a:rPr lang="en-US" sz="2000" b="1" dirty="0" smtClean="0">
                <a:latin typeface="Verdana" pitchFamily="34" charset="0"/>
              </a:rPr>
              <a:t> e.g., Irish “</a:t>
            </a:r>
            <a:r>
              <a:rPr lang="en-US" sz="2000" b="1" dirty="0" err="1" smtClean="0">
                <a:latin typeface="Verdana" pitchFamily="34" charset="0"/>
              </a:rPr>
              <a:t>Travellers</a:t>
            </a:r>
            <a:r>
              <a:rPr lang="en-US" sz="2000" b="1" dirty="0" smtClean="0">
                <a:latin typeface="Verdana" pitchFamily="34" charset="0"/>
              </a:rPr>
              <a:t>”</a:t>
            </a:r>
          </a:p>
          <a:p>
            <a:pPr lvl="2" indent="-163513" eaLnBrk="1" hangingPunct="1"/>
            <a:r>
              <a:rPr lang="en-US" sz="1800" b="1" dirty="0" smtClean="0">
                <a:latin typeface="Verdana" pitchFamily="34" charset="0"/>
              </a:rPr>
              <a:t>sometimes incorrectly called “Gypsies”</a:t>
            </a:r>
            <a:endParaRPr lang="en-US" sz="2000" b="1" dirty="0" smtClean="0">
              <a:latin typeface="Verdana" pitchFamily="34" charset="0"/>
            </a:endParaRPr>
          </a:p>
          <a:p>
            <a:pPr marL="739775" lvl="1" indent="-282575" eaLnBrk="1" hangingPunct="1"/>
            <a:r>
              <a:rPr lang="en-US" sz="2000" b="1" dirty="0" smtClean="0">
                <a:latin typeface="Verdana" pitchFamily="34" charset="0"/>
              </a:rPr>
              <a:t>e.g., Australian Aboriginals</a:t>
            </a:r>
          </a:p>
          <a:p>
            <a:pPr marL="739775" lvl="1" indent="-282575" eaLnBrk="1" hangingPunct="1"/>
            <a:r>
              <a:rPr lang="en-US" sz="2000" b="1" dirty="0" smtClean="0">
                <a:latin typeface="Verdana" pitchFamily="34" charset="0"/>
              </a:rPr>
              <a:t>e.g., Cajun</a:t>
            </a:r>
          </a:p>
          <a:p>
            <a:pPr marL="739775" lvl="1" indent="-282575" eaLnBrk="1" hangingPunct="1"/>
            <a:r>
              <a:rPr lang="en-US" sz="2000" b="1" dirty="0" smtClean="0">
                <a:latin typeface="Verdana" pitchFamily="34" charset="0"/>
              </a:rPr>
              <a:t>e.g., Rom (Gypsies)</a:t>
            </a:r>
          </a:p>
          <a:p>
            <a:pPr marL="739775" lvl="1" indent="-282575" eaLnBrk="1" hangingPunct="1"/>
            <a:r>
              <a:rPr lang="en-US" sz="2000" b="1" dirty="0" smtClean="0">
                <a:latin typeface="Verdana" pitchFamily="34" charset="0"/>
              </a:rPr>
              <a:t>e.g., Basques</a:t>
            </a:r>
          </a:p>
          <a:p>
            <a:pPr marL="739775" lvl="1" indent="-282575" eaLnBrk="1" hangingPunct="1"/>
            <a:r>
              <a:rPr lang="en-US" sz="2000" b="1" dirty="0" smtClean="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The Concept of Culture</a:t>
            </a:r>
          </a:p>
        </p:txBody>
      </p:sp>
      <p:sp>
        <p:nvSpPr>
          <p:cNvPr id="4" name="TextBox 3"/>
          <p:cNvSpPr txBox="1">
            <a:spLocks noChangeArrowheads="1"/>
          </p:cNvSpPr>
          <p:nvPr/>
        </p:nvSpPr>
        <p:spPr bwMode="auto">
          <a:xfrm>
            <a:off x="1683939" y="4063788"/>
            <a:ext cx="5762625" cy="1938992"/>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smtClean="0">
                <a:solidFill>
                  <a:srgbClr val="000000"/>
                </a:solidFill>
                <a:latin typeface="Arial" pitchFamily="34" charset="0"/>
              </a:rPr>
              <a:t>local groups generally strive to preserve their cultural identity</a:t>
            </a:r>
            <a:endParaRPr lang="en-US" sz="3200" b="1" dirty="0">
              <a:solidFill>
                <a:srgbClr val="000000"/>
              </a:solidFill>
              <a:latin typeface="Arial" pitchFamily="34" charset="0"/>
            </a:endParaRPr>
          </a:p>
        </p:txBody>
      </p:sp>
    </p:spTree>
    <p:extLst>
      <p:ext uri="{BB962C8B-B14F-4D97-AF65-F5344CB8AC3E}">
        <p14:creationId xmlns:p14="http://schemas.microsoft.com/office/powerpoint/2010/main" val="70630921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smtClean="0">
                <a:solidFill>
                  <a:srgbClr val="000000"/>
                </a:solidFill>
              </a:rPr>
              <a:t>1.	</a:t>
            </a:r>
            <a:r>
              <a:rPr lang="en-US" sz="2400" dirty="0" smtClean="0"/>
              <a:t>the</a:t>
            </a:r>
            <a:r>
              <a:rPr lang="en-US" dirty="0" smtClean="0"/>
              <a:t> </a:t>
            </a:r>
            <a:r>
              <a:rPr lang="en-US" b="1" dirty="0" smtClean="0"/>
              <a:t>four fields </a:t>
            </a:r>
            <a:r>
              <a:rPr lang="en-US" sz="2400" dirty="0" smtClean="0"/>
              <a:t>of general anthropology</a:t>
            </a:r>
            <a:endParaRPr lang="en-US" b="1" dirty="0" smtClean="0">
              <a:solidFill>
                <a:srgbClr val="000000"/>
              </a:solidFill>
            </a:endParaRPr>
          </a:p>
          <a:p>
            <a:pPr eaLnBrk="1" hangingPunct="1">
              <a:lnSpc>
                <a:spcPct val="0"/>
              </a:lnSpc>
              <a:buFont typeface="Wingdings" pitchFamily="2" charset="2"/>
              <a:buNone/>
              <a:tabLst>
                <a:tab pos="0" algn="l"/>
              </a:tabLst>
            </a:pPr>
            <a:endParaRPr lang="en-US" b="1" dirty="0" smtClean="0">
              <a:solidFill>
                <a:srgbClr val="000000"/>
              </a:solidFill>
            </a:endParaRPr>
          </a:p>
          <a:p>
            <a:pPr marL="457200" indent="-457200" eaLnBrk="1" hangingPunct="1">
              <a:buAutoNum type="arabicPeriod" startAt="2"/>
              <a:tabLst>
                <a:tab pos="0" algn="l"/>
              </a:tabLst>
            </a:pPr>
            <a:r>
              <a:rPr lang="en-US" b="1" dirty="0" smtClean="0"/>
              <a:t>culture </a:t>
            </a:r>
            <a:r>
              <a:rPr lang="en-US" sz="2000" dirty="0" smtClean="0"/>
              <a:t>as a primary concept</a:t>
            </a:r>
            <a:endParaRPr lang="en-US" dirty="0" smtClean="0"/>
          </a:p>
          <a:p>
            <a:pPr marL="457200" indent="-457200" eaLnBrk="1" hangingPunct="1">
              <a:buAutoNum type="arabicPeriod" startAt="2"/>
              <a:tabLst>
                <a:tab pos="0" algn="l"/>
                <a:tab pos="457200" algn="l"/>
              </a:tabLst>
            </a:pPr>
            <a:r>
              <a:rPr lang="en-US" b="1" dirty="0" smtClean="0"/>
              <a:t>comparative method</a:t>
            </a:r>
            <a:r>
              <a:rPr lang="en-US" dirty="0" smtClean="0"/>
              <a:t> </a:t>
            </a:r>
            <a:r>
              <a:rPr lang="en-US" sz="2400" dirty="0" smtClean="0"/>
              <a:t>as major approach</a:t>
            </a:r>
            <a:endParaRPr lang="en-US" dirty="0" smtClean="0"/>
          </a:p>
          <a:p>
            <a:pPr marL="457200" indent="-457200" eaLnBrk="1" hangingPunct="1">
              <a:buAutoNum type="arabicPeriod" startAt="2"/>
              <a:tabLst>
                <a:tab pos="0" algn="l"/>
              </a:tabLst>
            </a:pPr>
            <a:r>
              <a:rPr lang="en-US" b="1" dirty="0" smtClean="0"/>
              <a:t>holism</a:t>
            </a:r>
            <a:r>
              <a:rPr lang="en-US" dirty="0" smtClean="0"/>
              <a:t> </a:t>
            </a:r>
            <a:r>
              <a:rPr lang="en-US" sz="2400" dirty="0" smtClean="0"/>
              <a:t>as a primary theoretical goal</a:t>
            </a:r>
            <a:endParaRPr lang="en-US" dirty="0" smtClean="0"/>
          </a:p>
          <a:p>
            <a:pPr marL="457200" indent="-457200" eaLnBrk="1" hangingPunct="1">
              <a:buAutoNum type="arabicPeriod" startAt="2"/>
              <a:tabLst>
                <a:tab pos="457200" algn="l"/>
              </a:tabLst>
            </a:pPr>
            <a:r>
              <a:rPr lang="en-US" b="1" dirty="0" smtClean="0"/>
              <a:t>fieldwork</a:t>
            </a:r>
            <a:r>
              <a:rPr lang="en-US" dirty="0" smtClean="0"/>
              <a:t> </a:t>
            </a:r>
            <a:r>
              <a:rPr lang="en-US" sz="2400" dirty="0" smtClean="0"/>
              <a:t>as a primary research technique</a:t>
            </a:r>
            <a:endParaRPr lang="en-US" b="1" dirty="0" smtClean="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rPr>
              <a:t> </a:t>
            </a:r>
            <a:r>
              <a:rPr lang="en-US" sz="3200" b="1" dirty="0" smtClean="0">
                <a:solidFill>
                  <a:srgbClr val="000000"/>
                </a:solidFill>
                <a:latin typeface="Arial" pitchFamily="34" charset="0"/>
              </a:rPr>
              <a:t>Main Characteristics of Anthropology</a:t>
            </a:r>
            <a:endParaRPr lang="en-US" sz="3200" b="1" dirty="0">
              <a:solidFill>
                <a:srgbClr val="000000"/>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latin typeface="Arial" pitchFamily="34" charset="0"/>
              </a:rPr>
              <a:t>The Concept of Culture</a:t>
            </a:r>
          </a:p>
        </p:txBody>
      </p:sp>
      <p:sp>
        <p:nvSpPr>
          <p:cNvPr id="5" name="Rectangle 3"/>
          <p:cNvSpPr txBox="1">
            <a:spLocks noChangeArrowheads="1"/>
          </p:cNvSpPr>
          <p:nvPr/>
        </p:nvSpPr>
        <p:spPr bwMode="auto">
          <a:xfrm>
            <a:off x="1062038" y="2116140"/>
            <a:ext cx="7769225" cy="3902607"/>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BADDE1"/>
                </a:solidFill>
                <a:latin typeface="Verdana" pitchFamily="34" charset="0"/>
              </a:rPr>
              <a:t>microcultures</a:t>
            </a:r>
            <a:r>
              <a:rPr lang="en-US" sz="2800" b="1" kern="0" dirty="0">
                <a:solidFill>
                  <a:srgbClr val="BADDE1"/>
                </a:solidFill>
                <a:latin typeface="Verdana" pitchFamily="34" charset="0"/>
              </a:rPr>
              <a:t> can include ethnic groups </a:t>
            </a:r>
            <a:r>
              <a:rPr lang="en-US" sz="2800" b="1" i="1" kern="0" dirty="0">
                <a:solidFill>
                  <a:srgbClr val="BADDE1"/>
                </a:solidFill>
                <a:latin typeface="Verdana" pitchFamily="34" charset="0"/>
              </a:rPr>
              <a:t>within</a:t>
            </a:r>
            <a:r>
              <a:rPr lang="en-US" sz="2800" b="1" kern="0" dirty="0">
                <a:solidFill>
                  <a:srgbClr val="BADDE1"/>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BADDE1"/>
              </a:solidFill>
              <a:latin typeface="Verdana" pitchFamily="34" charset="0"/>
            </a:endParaRPr>
          </a:p>
          <a:p>
            <a:pPr marL="628650" lvl="1" indent="-171450">
              <a:spcBef>
                <a:spcPct val="20000"/>
              </a:spcBef>
              <a:buFontTx/>
              <a:buChar char="–"/>
              <a:defRPr/>
            </a:pPr>
            <a:r>
              <a:rPr lang="en-US" sz="2800" b="1" kern="0" dirty="0">
                <a:solidFill>
                  <a:srgbClr val="BADDE1"/>
                </a:solidFill>
                <a:latin typeface="Verdana" pitchFamily="34" charset="0"/>
              </a:rPr>
              <a:t> e.g., </a:t>
            </a:r>
            <a:r>
              <a:rPr lang="en-US" sz="2800" b="1" i="1" kern="0" dirty="0" err="1">
                <a:solidFill>
                  <a:srgbClr val="BADDE1"/>
                </a:solidFill>
                <a:latin typeface="Verdana" pitchFamily="34" charset="0"/>
              </a:rPr>
              <a:t>Anishinabe</a:t>
            </a:r>
            <a:r>
              <a:rPr lang="en-US" sz="2800" b="1" kern="0" dirty="0">
                <a:solidFill>
                  <a:srgbClr val="BADDE1"/>
                </a:solidFill>
                <a:latin typeface="Verdana" pitchFamily="34" charset="0"/>
              </a:rPr>
              <a:t> </a:t>
            </a:r>
            <a:r>
              <a:rPr lang="en-US" sz="2400" b="1" kern="0" dirty="0">
                <a:solidFill>
                  <a:srgbClr val="BADDE1"/>
                </a:solidFill>
                <a:latin typeface="Verdana" pitchFamily="34" charset="0"/>
              </a:rPr>
              <a:t>(Chippewa;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6" name="TextBox 5"/>
          <p:cNvSpPr txBox="1">
            <a:spLocks noChangeArrowheads="1"/>
          </p:cNvSpPr>
          <p:nvPr/>
        </p:nvSpPr>
        <p:spPr bwMode="auto">
          <a:xfrm>
            <a:off x="571500" y="2249714"/>
            <a:ext cx="7981950" cy="4360636"/>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generally strive to preserve their cultural identity with . . .</a:t>
            </a:r>
          </a:p>
          <a:p>
            <a:pPr algn="ctr"/>
            <a:r>
              <a:rPr lang="en-US" sz="2800" b="1" dirty="0">
                <a:solidFill>
                  <a:srgbClr val="000000"/>
                </a:solidFill>
                <a:latin typeface="Arial" pitchFamily="34" charset="0"/>
              </a:rPr>
              <a:t>food</a:t>
            </a:r>
            <a:br>
              <a:rPr lang="en-US" sz="2800" b="1" dirty="0">
                <a:solidFill>
                  <a:srgbClr val="000000"/>
                </a:solidFill>
                <a:latin typeface="Arial" pitchFamily="34" charset="0"/>
              </a:rPr>
            </a:br>
            <a:r>
              <a:rPr lang="en-US" sz="2800" b="1" dirty="0">
                <a:solidFill>
                  <a:srgbClr val="000000"/>
                </a:solidFill>
                <a:latin typeface="Arial" pitchFamily="34" charset="0"/>
              </a:rPr>
              <a:t>clothing</a:t>
            </a:r>
          </a:p>
          <a:p>
            <a:pPr algn="ctr"/>
            <a:r>
              <a:rPr lang="en-US" sz="2800" b="1" dirty="0">
                <a:solidFill>
                  <a:srgbClr val="000000"/>
                </a:solidFill>
                <a:latin typeface="Arial" pitchFamily="34" charset="0"/>
              </a:rPr>
              <a:t>religion</a:t>
            </a:r>
          </a:p>
          <a:p>
            <a:pPr algn="ctr"/>
            <a:r>
              <a:rPr lang="en-US" sz="2800" b="1" dirty="0">
                <a:solidFill>
                  <a:srgbClr val="000000"/>
                </a:solidFill>
                <a:latin typeface="Arial" pitchFamily="34" charset="0"/>
              </a:rPr>
              <a:t>ritual</a:t>
            </a:r>
          </a:p>
          <a:p>
            <a:pPr algn="ctr"/>
            <a:r>
              <a:rPr lang="en-US" sz="2800" b="1" dirty="0">
                <a:solidFill>
                  <a:srgbClr val="000000"/>
                </a:solidFill>
                <a:latin typeface="Arial" pitchFamily="34" charset="0"/>
              </a:rPr>
              <a:t>music, dance, and other arts</a:t>
            </a:r>
          </a:p>
          <a:p>
            <a:pPr algn="ctr"/>
            <a:r>
              <a:rPr lang="en-US" sz="2800" b="1" dirty="0">
                <a:solidFill>
                  <a:srgbClr val="000000"/>
                </a:solidFill>
                <a:latin typeface="Arial" pitchFamily="34" charset="0"/>
              </a:rPr>
              <a:t>language</a:t>
            </a:r>
          </a:p>
          <a:p>
            <a:pPr algn="ctr"/>
            <a:r>
              <a:rPr lang="en-US" sz="2800" b="1" dirty="0">
                <a:solidFill>
                  <a:srgbClr val="000000"/>
                </a:solidFill>
                <a:latin typeface="Arial" pitchFamily="34" charset="0"/>
              </a:rPr>
              <a:t>cultural </a:t>
            </a:r>
            <a:r>
              <a:rPr lang="en-US" sz="2800" b="1" dirty="0" smtClean="0">
                <a:solidFill>
                  <a:srgbClr val="000000"/>
                </a:solidFill>
                <a:latin typeface="Arial" pitchFamily="34" charset="0"/>
              </a:rPr>
              <a:t>symbols</a:t>
            </a:r>
            <a:endParaRPr lang="en-US" sz="2800" b="1" dirty="0">
              <a:solidFill>
                <a:srgbClr val="000000"/>
              </a:solidFill>
              <a:latin typeface="Arial" pitchFamily="34" charset="0"/>
            </a:endParaRPr>
          </a:p>
        </p:txBody>
      </p:sp>
    </p:spTree>
    <p:extLst>
      <p:ext uri="{BB962C8B-B14F-4D97-AF65-F5344CB8AC3E}">
        <p14:creationId xmlns:p14="http://schemas.microsoft.com/office/powerpoint/2010/main" val="305053088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195841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50359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613571"/>
          </a:xfrm>
        </p:spPr>
        <p:txBody>
          <a:bodyPr>
            <a:spAutoFit/>
          </a:bodyPr>
          <a:lstStyle/>
          <a:p>
            <a:pPr eaLnBrk="1" hangingPunct="1"/>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 </a:t>
            </a:r>
            <a:r>
              <a:rPr lang="en-US" sz="2800" b="1" dirty="0" smtClean="0">
                <a:latin typeface="Verdana" pitchFamily="34" charset="0"/>
              </a:rPr>
              <a:t>can include ethnic groups </a:t>
            </a:r>
            <a:r>
              <a:rPr lang="en-US" sz="2800" b="1" i="1" dirty="0" smtClean="0">
                <a:solidFill>
                  <a:srgbClr val="FF1B36"/>
                </a:solidFill>
                <a:latin typeface="Verdana" pitchFamily="34" charset="0"/>
              </a:rPr>
              <a:t>within</a:t>
            </a:r>
            <a:r>
              <a:rPr lang="en-US" sz="2800" b="1" dirty="0" smtClean="0">
                <a:latin typeface="Verdana" pitchFamily="34" charset="0"/>
              </a:rPr>
              <a:t> nations</a:t>
            </a:r>
          </a:p>
          <a:p>
            <a:pPr eaLnBrk="1" hangingPunct="1">
              <a:lnSpc>
                <a:spcPct val="30000"/>
              </a:lnSpc>
            </a:pPr>
            <a:endParaRPr lang="en-US" sz="1000" b="1" dirty="0" smtClean="0">
              <a:solidFill>
                <a:srgbClr val="FF1B36"/>
              </a:solidFill>
              <a:latin typeface="Verdana" pitchFamily="34" charset="0"/>
            </a:endParaRPr>
          </a:p>
          <a:p>
            <a:pPr marL="566738" lvl="1" indent="-109538" eaLnBrk="1" hangingPunct="1"/>
            <a:r>
              <a:rPr lang="en-US" sz="3600" b="1" dirty="0">
                <a:latin typeface="Verdana" pitchFamily="34" charset="0"/>
              </a:rPr>
              <a:t>e.g</a:t>
            </a:r>
            <a:r>
              <a:rPr lang="en-US" sz="3600" b="1" dirty="0" smtClean="0">
                <a:latin typeface="Verdana" pitchFamily="34" charset="0"/>
              </a:rPr>
              <a:t>., Greek-Americans</a:t>
            </a:r>
            <a:endParaRPr lang="en-US" sz="3600" b="1" dirty="0">
              <a:latin typeface="Verdana" pitchFamily="34" charset="0"/>
            </a:endParaRPr>
          </a:p>
          <a:p>
            <a:pPr marL="566738" lvl="1" indent="-109538" eaLnBrk="1" hangingPunct="1"/>
            <a:r>
              <a:rPr lang="en-US" sz="2000" b="1" dirty="0" smtClean="0">
                <a:solidFill>
                  <a:schemeClr val="bg1">
                    <a:lumMod val="85000"/>
                  </a:schemeClr>
                </a:solidFill>
                <a:latin typeface="Verdana" pitchFamily="34" charset="0"/>
              </a:rPr>
              <a:t> e.g., </a:t>
            </a:r>
            <a:r>
              <a:rPr lang="en-US" sz="2000" b="1" i="1" dirty="0" err="1" smtClean="0">
                <a:solidFill>
                  <a:schemeClr val="bg1">
                    <a:lumMod val="85000"/>
                  </a:schemeClr>
                </a:solidFill>
                <a:latin typeface="Verdana" pitchFamily="34" charset="0"/>
              </a:rPr>
              <a:t>Anishinabe</a:t>
            </a:r>
            <a:r>
              <a:rPr lang="en-US" sz="2000" b="1" dirty="0" smtClean="0">
                <a:solidFill>
                  <a:schemeClr val="bg1">
                    <a:lumMod val="85000"/>
                  </a:schemeClr>
                </a:solidFill>
                <a:latin typeface="Verdana" pitchFamily="34" charset="0"/>
              </a:rPr>
              <a:t> (Chippewa; Ojibwa)</a:t>
            </a:r>
          </a:p>
          <a:p>
            <a:pPr marL="566738" lvl="1" indent="-109538" eaLnBrk="1" hangingPunct="1"/>
            <a:r>
              <a:rPr lang="en-US" sz="2000" b="1" dirty="0" smtClean="0">
                <a:solidFill>
                  <a:schemeClr val="bg1">
                    <a:lumMod val="85000"/>
                  </a:schemeClr>
                </a:solidFill>
                <a:latin typeface="Verdana" pitchFamily="34" charset="0"/>
              </a:rPr>
              <a:t> e.g., Irish “</a:t>
            </a:r>
            <a:r>
              <a:rPr lang="en-US" sz="2000" b="1" dirty="0" err="1" smtClean="0">
                <a:solidFill>
                  <a:schemeClr val="bg1">
                    <a:lumMod val="85000"/>
                  </a:schemeClr>
                </a:solidFill>
                <a:latin typeface="Verdana" pitchFamily="34" charset="0"/>
              </a:rPr>
              <a:t>Travellers</a:t>
            </a:r>
            <a:r>
              <a:rPr lang="en-US" sz="2000" b="1" dirty="0" smtClean="0">
                <a:solidFill>
                  <a:schemeClr val="bg1">
                    <a:lumMod val="85000"/>
                  </a:schemeClr>
                </a:solidFill>
                <a:latin typeface="Verdana" pitchFamily="34" charset="0"/>
              </a:rPr>
              <a:t>”</a:t>
            </a:r>
          </a:p>
          <a:p>
            <a:pPr lvl="2" indent="-163513" eaLnBrk="1" hangingPunct="1"/>
            <a:r>
              <a:rPr lang="en-US" sz="1800" b="1" dirty="0" smtClean="0">
                <a:solidFill>
                  <a:schemeClr val="bg1">
                    <a:lumMod val="85000"/>
                  </a:schemeClr>
                </a:solidFill>
                <a:latin typeface="Verdana" pitchFamily="34" charset="0"/>
              </a:rPr>
              <a:t>sometimes incorrectly called “Gypsies”</a:t>
            </a:r>
            <a:endParaRPr lang="en-US" sz="2000" b="1" dirty="0" smtClean="0">
              <a:solidFill>
                <a:schemeClr val="bg1">
                  <a:lumMod val="85000"/>
                </a:schemeClr>
              </a:solidFill>
              <a:latin typeface="Verdana" pitchFamily="34" charset="0"/>
            </a:endParaRPr>
          </a:p>
          <a:p>
            <a:pPr marL="739775" lvl="1" indent="-282575" eaLnBrk="1" hangingPunct="1"/>
            <a:r>
              <a:rPr lang="en-US" sz="2000" b="1" dirty="0" smtClean="0">
                <a:solidFill>
                  <a:schemeClr val="bg1">
                    <a:lumMod val="85000"/>
                  </a:schemeClr>
                </a:solidFill>
                <a:latin typeface="Verdana" pitchFamily="34" charset="0"/>
              </a:rPr>
              <a:t>e.g., Australian Aboriginals</a:t>
            </a:r>
          </a:p>
          <a:p>
            <a:pPr marL="739775" lvl="1" indent="-282575" eaLnBrk="1" hangingPunct="1"/>
            <a:r>
              <a:rPr lang="en-US" sz="2000" b="1" dirty="0" smtClean="0">
                <a:solidFill>
                  <a:schemeClr val="bg1">
                    <a:lumMod val="85000"/>
                  </a:schemeClr>
                </a:solidFill>
                <a:latin typeface="Verdana" pitchFamily="34" charset="0"/>
              </a:rPr>
              <a:t>e.g., Cajun</a:t>
            </a:r>
          </a:p>
          <a:p>
            <a:pPr marL="739775" lvl="1" indent="-282575" eaLnBrk="1" hangingPunct="1"/>
            <a:r>
              <a:rPr lang="en-US" sz="2000" b="1" dirty="0" smtClean="0">
                <a:solidFill>
                  <a:schemeClr val="bg1">
                    <a:lumMod val="85000"/>
                  </a:schemeClr>
                </a:solidFill>
                <a:latin typeface="Verdana" pitchFamily="34" charset="0"/>
              </a:rPr>
              <a:t>e.g., Rom (Gypsies)</a:t>
            </a:r>
          </a:p>
          <a:p>
            <a:pPr marL="739775" lvl="1" indent="-282575" eaLnBrk="1" hangingPunct="1"/>
            <a:r>
              <a:rPr lang="en-US" sz="2000" b="1" dirty="0" smtClean="0">
                <a:solidFill>
                  <a:schemeClr val="bg1">
                    <a:lumMod val="85000"/>
                  </a:schemeClr>
                </a:solidFill>
                <a:latin typeface="Verdana" pitchFamily="34" charset="0"/>
              </a:rPr>
              <a:t>e.g., Basques</a:t>
            </a:r>
          </a:p>
          <a:p>
            <a:pPr marL="739775" lvl="1" indent="-282575" eaLnBrk="1" hangingPunct="1"/>
            <a:r>
              <a:rPr lang="en-US" sz="2000" b="1" dirty="0" smtClean="0">
                <a:solidFill>
                  <a:schemeClr val="bg1">
                    <a:lumMod val="85000"/>
                  </a:schemeClr>
                </a:solidFill>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The Concept of Culture</a:t>
            </a:r>
          </a:p>
        </p:txBody>
      </p:sp>
    </p:spTree>
    <p:extLst>
      <p:ext uri="{BB962C8B-B14F-4D97-AF65-F5344CB8AC3E}">
        <p14:creationId xmlns:p14="http://schemas.microsoft.com/office/powerpoint/2010/main" val="399224255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smtClean="0">
                <a:solidFill>
                  <a:srgbClr val="FF1B36"/>
                </a:solidFill>
              </a:rPr>
              <a:t>microculture</a:t>
            </a:r>
            <a:endParaRPr lang="en-US" b="1" dirty="0" smtClean="0">
              <a:solidFill>
                <a:srgbClr val="FF1B36"/>
              </a:solidFill>
            </a:endParaRPr>
          </a:p>
          <a:p>
            <a:pPr eaLnBrk="1" hangingPunct="1">
              <a:lnSpc>
                <a:spcPct val="30000"/>
              </a:lnSpc>
              <a:tabLst>
                <a:tab pos="0" algn="l"/>
              </a:tabLst>
            </a:pPr>
            <a:endParaRPr lang="en-US" b="1" i="1" dirty="0" smtClean="0">
              <a:solidFill>
                <a:srgbClr val="FF1B36"/>
              </a:solidFill>
            </a:endParaRPr>
          </a:p>
          <a:p>
            <a:pPr lvl="1" eaLnBrk="1" hangingPunct="1">
              <a:lnSpc>
                <a:spcPct val="110000"/>
              </a:lnSpc>
              <a:tabLst>
                <a:tab pos="0" algn="l"/>
              </a:tabLst>
            </a:pPr>
            <a:r>
              <a:rPr lang="en-US" sz="2400" b="1" dirty="0" smtClean="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smtClean="0">
                <a:solidFill>
                  <a:srgbClr val="FFFFFF"/>
                </a:solidFill>
              </a:rPr>
              <a:t>some people like to think of these as </a:t>
            </a:r>
            <a:br>
              <a:rPr lang="en-US" sz="2400" b="1" dirty="0" smtClean="0">
                <a:solidFill>
                  <a:srgbClr val="FFFFFF"/>
                </a:solidFill>
              </a:rPr>
            </a:br>
            <a:r>
              <a:rPr lang="en-US" sz="3200" b="1" dirty="0" smtClean="0">
                <a:solidFill>
                  <a:srgbClr val="FFFFFF"/>
                </a:solidFill>
              </a:rPr>
              <a:t>“local cultures”</a:t>
            </a:r>
            <a:endParaRPr lang="en-US" sz="2400" b="1" dirty="0" smtClean="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323486908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smtClean="0">
                <a:solidFill>
                  <a:srgbClr val="FF1B36"/>
                </a:solidFill>
              </a:rPr>
              <a:t>microculture</a:t>
            </a:r>
            <a:endParaRPr lang="en-US" b="1" dirty="0" smtClean="0">
              <a:solidFill>
                <a:srgbClr val="FF1B36"/>
              </a:solidFill>
            </a:endParaRPr>
          </a:p>
          <a:p>
            <a:pPr eaLnBrk="1" hangingPunct="1">
              <a:lnSpc>
                <a:spcPct val="30000"/>
              </a:lnSpc>
              <a:tabLst>
                <a:tab pos="0" algn="l"/>
              </a:tabLst>
            </a:pPr>
            <a:endParaRPr lang="en-US" b="1" i="1" dirty="0" smtClean="0">
              <a:solidFill>
                <a:srgbClr val="FF1B36"/>
              </a:solidFill>
            </a:endParaRPr>
          </a:p>
          <a:p>
            <a:pPr lvl="1" eaLnBrk="1" hangingPunct="1">
              <a:lnSpc>
                <a:spcPct val="110000"/>
              </a:lnSpc>
              <a:tabLst>
                <a:tab pos="0" algn="l"/>
              </a:tabLst>
            </a:pPr>
            <a:r>
              <a:rPr lang="en-US" sz="2400" b="1" dirty="0" smtClean="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smtClean="0">
                <a:solidFill>
                  <a:srgbClr val="FFFFFF"/>
                </a:solidFill>
              </a:rPr>
              <a:t>some people like to think of these as </a:t>
            </a:r>
            <a:br>
              <a:rPr lang="en-US" sz="2400" b="1" dirty="0" smtClean="0">
                <a:solidFill>
                  <a:srgbClr val="FFFFFF"/>
                </a:solidFill>
              </a:rPr>
            </a:br>
            <a:r>
              <a:rPr lang="en-US" sz="3200" b="1" dirty="0" smtClean="0">
                <a:solidFill>
                  <a:srgbClr val="FFFFFF"/>
                </a:solidFill>
              </a:rPr>
              <a:t>“local cultures”</a:t>
            </a:r>
            <a:endParaRPr lang="en-US" sz="2400" b="1" dirty="0" smtClean="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TextBox 5"/>
          <p:cNvSpPr txBox="1">
            <a:spLocks noChangeArrowheads="1"/>
          </p:cNvSpPr>
          <p:nvPr/>
        </p:nvSpPr>
        <p:spPr bwMode="auto">
          <a:xfrm>
            <a:off x="1393365" y="3164152"/>
            <a:ext cx="63580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r>
              <a:rPr lang="en-US" sz="3200" b="1" dirty="0" smtClean="0">
                <a:solidFill>
                  <a:srgbClr val="000000"/>
                </a:solidFill>
                <a:latin typeface="Arial" pitchFamily="34" charset="0"/>
              </a:rPr>
              <a:t>local groups generally strive to preserve their cultural identity . . .</a:t>
            </a:r>
            <a:endParaRPr lang="en-US" sz="3200" b="1" dirty="0">
              <a:solidFill>
                <a:srgbClr val="000000"/>
              </a:solidFill>
              <a:latin typeface="Arial" pitchFamily="34" charset="0"/>
            </a:endParaRPr>
          </a:p>
        </p:txBody>
      </p:sp>
      <p:sp>
        <p:nvSpPr>
          <p:cNvPr id="7"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278108968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4400" b="1" dirty="0" smtClean="0">
                <a:solidFill>
                  <a:srgbClr val="000000"/>
                </a:solidFill>
                <a:latin typeface="Arial" pitchFamily="34" charset="0"/>
              </a:rPr>
              <a:t>food</a:t>
            </a:r>
            <a:r>
              <a:rPr lang="en-US" sz="2800" b="1" dirty="0" smtClean="0">
                <a:solidFill>
                  <a:srgbClr val="BADDE1"/>
                </a:solidFill>
                <a:latin typeface="Arial" pitchFamily="34" charset="0"/>
              </a:rPr>
              <a:t/>
            </a:r>
            <a:br>
              <a:rPr lang="en-US" sz="2800" b="1" dirty="0" smtClean="0">
                <a:solidFill>
                  <a:srgbClr val="BADDE1"/>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2800" b="1" dirty="0" smtClean="0">
                <a:solidFill>
                  <a:srgbClr val="BADDE1"/>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2800" b="1" dirty="0">
                <a:solidFill>
                  <a:srgbClr val="BADDE1"/>
                </a:solidFill>
                <a:latin typeface="Arial" pitchFamily="34" charset="0"/>
              </a:rPr>
              <a:t>music, dance, and other arts</a:t>
            </a:r>
          </a:p>
          <a:p>
            <a:pPr algn="ctr"/>
            <a:r>
              <a:rPr lang="en-US" sz="2800" b="1" dirty="0" smtClean="0">
                <a:solidFill>
                  <a:srgbClr val="BADDE1"/>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368642178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smtClean="0">
                <a:solidFill>
                  <a:schemeClr val="accent5">
                    <a:lumMod val="90000"/>
                  </a:schemeClr>
                </a:solidFill>
                <a:latin typeface="Verdana" pitchFamily="34" charset="0"/>
              </a:rPr>
              <a:t>microcultures</a:t>
            </a:r>
            <a:r>
              <a:rPr lang="en-US" sz="2800" b="1" dirty="0" smtClean="0">
                <a:solidFill>
                  <a:schemeClr val="accent5">
                    <a:lumMod val="90000"/>
                  </a:schemeClr>
                </a:solidFill>
                <a:latin typeface="Verdana" pitchFamily="34" charset="0"/>
              </a:rPr>
              <a:t> can include ethnic groups </a:t>
            </a:r>
            <a:r>
              <a:rPr lang="en-US" sz="2800" b="1" i="1" dirty="0" smtClean="0">
                <a:solidFill>
                  <a:schemeClr val="accent5">
                    <a:lumMod val="90000"/>
                  </a:schemeClr>
                </a:solidFill>
                <a:latin typeface="Verdana" pitchFamily="34" charset="0"/>
              </a:rPr>
              <a:t>within</a:t>
            </a:r>
            <a:r>
              <a:rPr lang="en-US" sz="2800" b="1" dirty="0" smtClean="0">
                <a:solidFill>
                  <a:schemeClr val="accent5">
                    <a:lumMod val="90000"/>
                  </a:schemeClr>
                </a:solidFill>
                <a:latin typeface="Verdana" pitchFamily="34" charset="0"/>
              </a:rPr>
              <a:t> nations</a:t>
            </a:r>
          </a:p>
          <a:p>
            <a:pPr eaLnBrk="1" hangingPunct="1">
              <a:lnSpc>
                <a:spcPct val="30000"/>
              </a:lnSpc>
            </a:pPr>
            <a:endParaRPr lang="en-US" sz="2800" b="1" dirty="0" smtClean="0">
              <a:solidFill>
                <a:srgbClr val="FF1B36"/>
              </a:solidFill>
              <a:latin typeface="Verdana" pitchFamily="34" charset="0"/>
            </a:endParaRPr>
          </a:p>
          <a:p>
            <a:pPr marL="566738" lvl="1" indent="-109538" eaLnBrk="1" hangingPunct="1"/>
            <a:r>
              <a:rPr lang="en-US" sz="2000" b="1" dirty="0" smtClean="0">
                <a:latin typeface="Verdana" pitchFamily="34" charset="0"/>
              </a:rPr>
              <a:t> e.g., </a:t>
            </a:r>
            <a:r>
              <a:rPr lang="en-US" sz="2000" b="1" i="1" dirty="0" err="1" smtClean="0">
                <a:latin typeface="Verdana" pitchFamily="34" charset="0"/>
              </a:rPr>
              <a:t>Anishinabe</a:t>
            </a:r>
            <a:r>
              <a:rPr lang="en-US" sz="2000" b="1" dirty="0" smtClean="0">
                <a:latin typeface="Verdana" pitchFamily="34" charset="0"/>
              </a:rPr>
              <a:t> (Chippewa; Ojibwa)</a:t>
            </a:r>
          </a:p>
          <a:p>
            <a:pPr marL="566738" lvl="1" indent="-109538" eaLnBrk="1" hangingPunct="1"/>
            <a:r>
              <a:rPr lang="en-US" sz="2000" b="1" dirty="0" smtClean="0">
                <a:latin typeface="Verdana" pitchFamily="34" charset="0"/>
              </a:rPr>
              <a:t> e.g., Irish “</a:t>
            </a:r>
            <a:r>
              <a:rPr lang="en-US" sz="2000" b="1" dirty="0" err="1" smtClean="0">
                <a:latin typeface="Verdana" pitchFamily="34" charset="0"/>
              </a:rPr>
              <a:t>Travellers</a:t>
            </a:r>
            <a:r>
              <a:rPr lang="en-US" sz="2000" b="1" dirty="0" smtClean="0">
                <a:latin typeface="Verdana" pitchFamily="34" charset="0"/>
              </a:rPr>
              <a:t>”</a:t>
            </a:r>
          </a:p>
          <a:p>
            <a:pPr lvl="2" indent="-163513" eaLnBrk="1" hangingPunct="1"/>
            <a:r>
              <a:rPr lang="en-US" sz="1800" b="1" dirty="0" smtClean="0">
                <a:latin typeface="Verdana" pitchFamily="34" charset="0"/>
              </a:rPr>
              <a:t>sometimes incorrectly called “Gypsies”</a:t>
            </a:r>
            <a:endParaRPr lang="en-US" sz="2000" b="1" dirty="0" smtClean="0">
              <a:latin typeface="Verdana" pitchFamily="34" charset="0"/>
            </a:endParaRPr>
          </a:p>
          <a:p>
            <a:pPr marL="739775" lvl="1" indent="-282575" eaLnBrk="1" hangingPunct="1"/>
            <a:r>
              <a:rPr lang="en-US" sz="2000" b="1" dirty="0" smtClean="0">
                <a:latin typeface="Verdana" pitchFamily="34" charset="0"/>
              </a:rPr>
              <a:t>e.g., Australian Aboriginals</a:t>
            </a:r>
          </a:p>
          <a:p>
            <a:pPr marL="739775" lvl="1" indent="-282575" eaLnBrk="1" hangingPunct="1"/>
            <a:r>
              <a:rPr lang="en-US" sz="2000" b="1" dirty="0" smtClean="0">
                <a:latin typeface="Verdana" pitchFamily="34" charset="0"/>
              </a:rPr>
              <a:t>e.g., </a:t>
            </a:r>
            <a:r>
              <a:rPr lang="en-US" sz="2000" b="1" dirty="0" err="1" smtClean="0">
                <a:latin typeface="Verdana" pitchFamily="34" charset="0"/>
              </a:rPr>
              <a:t>Cajan</a:t>
            </a:r>
            <a:endParaRPr lang="en-US" sz="2000" b="1" dirty="0" smtClean="0">
              <a:latin typeface="Verdana" pitchFamily="34" charset="0"/>
            </a:endParaRPr>
          </a:p>
          <a:p>
            <a:pPr marL="739775" lvl="1" indent="-282575" eaLnBrk="1" hangingPunct="1"/>
            <a:r>
              <a:rPr lang="en-US" sz="2000" b="1" dirty="0" smtClean="0">
                <a:latin typeface="Verdana" pitchFamily="34" charset="0"/>
              </a:rPr>
              <a:t>e.g., Rom (Gypsies)</a:t>
            </a:r>
          </a:p>
          <a:p>
            <a:pPr marL="739775" lvl="1" indent="-282575" eaLnBrk="1" hangingPunct="1"/>
            <a:r>
              <a:rPr lang="en-US" sz="2000" b="1" dirty="0" smtClean="0">
                <a:latin typeface="Verdana" pitchFamily="34" charset="0"/>
              </a:rPr>
              <a:t>e.g., Basques</a:t>
            </a:r>
          </a:p>
          <a:p>
            <a:pPr marL="739775" lvl="1" indent="-282575" eaLnBrk="1" hangingPunct="1"/>
            <a:r>
              <a:rPr lang="en-US" sz="2000" b="1" dirty="0" smtClean="0">
                <a:latin typeface="Verdana" pitchFamily="34" charset="0"/>
              </a:rPr>
              <a:t>e.g., Kurds</a:t>
            </a:r>
          </a:p>
        </p:txBody>
      </p:sp>
      <p:sp>
        <p:nvSpPr>
          <p:cNvPr id="6" name="TextBox 5"/>
          <p:cNvSpPr txBox="1"/>
          <p:nvPr/>
        </p:nvSpPr>
        <p:spPr>
          <a:xfrm>
            <a:off x="1248305" y="2786906"/>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smtClean="0">
                <a:solidFill>
                  <a:srgbClr val="000000"/>
                </a:solidFill>
                <a:latin typeface="Arial" pitchFamily="34" charset="0"/>
              </a:rPr>
              <a:t>. . . </a:t>
            </a:r>
            <a:r>
              <a:rPr lang="en-US" sz="2800" b="1" dirty="0">
                <a:solidFill>
                  <a:srgbClr val="000000"/>
                </a:solidFill>
                <a:latin typeface="Arial" pitchFamily="34" charset="0"/>
              </a:rPr>
              <a:t>m</a:t>
            </a:r>
            <a:r>
              <a:rPr lang="en-US" sz="2800" b="1" dirty="0" smtClean="0">
                <a:solidFill>
                  <a:srgbClr val="000000"/>
                </a:solidFill>
                <a:latin typeface="Arial" pitchFamily="34" charset="0"/>
              </a:rPr>
              <a:t>ost often</a:t>
            </a:r>
          </a:p>
          <a:p>
            <a:pPr algn="ctr">
              <a:lnSpc>
                <a:spcPct val="150000"/>
              </a:lnSpc>
            </a:pPr>
            <a:r>
              <a:rPr lang="en-US" sz="2800" b="1" dirty="0" smtClean="0">
                <a:solidFill>
                  <a:srgbClr val="000000"/>
                </a:solidFill>
                <a:latin typeface="Arial" pitchFamily="34" charset="0"/>
              </a:rPr>
              <a:t>cultures and </a:t>
            </a:r>
            <a:r>
              <a:rPr lang="en-US" sz="2800" b="1" dirty="0" err="1" smtClean="0">
                <a:solidFill>
                  <a:srgbClr val="000000"/>
                </a:solidFill>
                <a:latin typeface="Arial" pitchFamily="34" charset="0"/>
              </a:rPr>
              <a:t>microcultures</a:t>
            </a:r>
            <a:r>
              <a:rPr lang="en-US" sz="2800" b="1" dirty="0" smtClean="0">
                <a:solidFill>
                  <a:srgbClr val="000000"/>
                </a:solidFill>
                <a:latin typeface="Arial" pitchFamily="34" charset="0"/>
              </a:rPr>
              <a:t> are associated with their cuisine . . .</a:t>
            </a:r>
          </a:p>
          <a:p>
            <a:pPr algn="ctr">
              <a:lnSpc>
                <a:spcPct val="150000"/>
              </a:lnSpc>
            </a:pPr>
            <a:r>
              <a:rPr lang="en-US" sz="2800" b="1" dirty="0" smtClean="0">
                <a:solidFill>
                  <a:srgbClr val="FFFFFF"/>
                </a:solidFill>
                <a:latin typeface="Arial" pitchFamily="34" charset="0"/>
              </a:rPr>
              <a:t>and can sometimes even be defined by their cuisine …</a:t>
            </a:r>
            <a:endParaRPr lang="en-US" b="1" dirty="0" smtClean="0">
              <a:solidFill>
                <a:srgbClr val="FFFFFF"/>
              </a:solidFill>
              <a:latin typeface="Arial" pitchFamily="34" charset="0"/>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269059657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smtClean="0">
                <a:solidFill>
                  <a:schemeClr val="accent5">
                    <a:lumMod val="90000"/>
                  </a:schemeClr>
                </a:solidFill>
                <a:latin typeface="Verdana" pitchFamily="34" charset="0"/>
              </a:rPr>
              <a:t>microcultures</a:t>
            </a:r>
            <a:r>
              <a:rPr lang="en-US" sz="2800" b="1" dirty="0" smtClean="0">
                <a:solidFill>
                  <a:schemeClr val="accent5">
                    <a:lumMod val="90000"/>
                  </a:schemeClr>
                </a:solidFill>
                <a:latin typeface="Verdana" pitchFamily="34" charset="0"/>
              </a:rPr>
              <a:t> can include ethnic groups </a:t>
            </a:r>
            <a:r>
              <a:rPr lang="en-US" sz="2800" b="1" i="1" dirty="0" smtClean="0">
                <a:solidFill>
                  <a:schemeClr val="accent5">
                    <a:lumMod val="90000"/>
                  </a:schemeClr>
                </a:solidFill>
                <a:latin typeface="Verdana" pitchFamily="34" charset="0"/>
              </a:rPr>
              <a:t>within</a:t>
            </a:r>
            <a:r>
              <a:rPr lang="en-US" sz="2800" b="1" dirty="0" smtClean="0">
                <a:solidFill>
                  <a:schemeClr val="accent5">
                    <a:lumMod val="90000"/>
                  </a:schemeClr>
                </a:solidFill>
                <a:latin typeface="Verdana" pitchFamily="34" charset="0"/>
              </a:rPr>
              <a:t> nations</a:t>
            </a:r>
          </a:p>
          <a:p>
            <a:pPr eaLnBrk="1" hangingPunct="1">
              <a:lnSpc>
                <a:spcPct val="30000"/>
              </a:lnSpc>
            </a:pPr>
            <a:endParaRPr lang="en-US" sz="2800" b="1" dirty="0" smtClean="0">
              <a:solidFill>
                <a:srgbClr val="FF1B36"/>
              </a:solidFill>
              <a:latin typeface="Verdana" pitchFamily="34" charset="0"/>
            </a:endParaRPr>
          </a:p>
          <a:p>
            <a:pPr marL="566738" lvl="1" indent="-109538" eaLnBrk="1" hangingPunct="1"/>
            <a:r>
              <a:rPr lang="en-US" sz="2000" b="1" dirty="0" smtClean="0">
                <a:latin typeface="Verdana" pitchFamily="34" charset="0"/>
              </a:rPr>
              <a:t> e.g., </a:t>
            </a:r>
            <a:r>
              <a:rPr lang="en-US" sz="2000" b="1" i="1" dirty="0" err="1" smtClean="0">
                <a:latin typeface="Verdana" pitchFamily="34" charset="0"/>
              </a:rPr>
              <a:t>Anishinabe</a:t>
            </a:r>
            <a:r>
              <a:rPr lang="en-US" sz="2000" b="1" dirty="0" smtClean="0">
                <a:latin typeface="Verdana" pitchFamily="34" charset="0"/>
              </a:rPr>
              <a:t> (Chippewa; Ojibwa)</a:t>
            </a:r>
          </a:p>
          <a:p>
            <a:pPr marL="566738" lvl="1" indent="-109538" eaLnBrk="1" hangingPunct="1"/>
            <a:r>
              <a:rPr lang="en-US" sz="2000" b="1" dirty="0" smtClean="0">
                <a:latin typeface="Verdana" pitchFamily="34" charset="0"/>
              </a:rPr>
              <a:t> e.g., Irish “</a:t>
            </a:r>
            <a:r>
              <a:rPr lang="en-US" sz="2000" b="1" dirty="0" err="1" smtClean="0">
                <a:latin typeface="Verdana" pitchFamily="34" charset="0"/>
              </a:rPr>
              <a:t>Travellers</a:t>
            </a:r>
            <a:r>
              <a:rPr lang="en-US" sz="2000" b="1" dirty="0" smtClean="0">
                <a:latin typeface="Verdana" pitchFamily="34" charset="0"/>
              </a:rPr>
              <a:t>”</a:t>
            </a:r>
          </a:p>
          <a:p>
            <a:pPr lvl="2" indent="-163513" eaLnBrk="1" hangingPunct="1"/>
            <a:r>
              <a:rPr lang="en-US" sz="1800" b="1" dirty="0" smtClean="0">
                <a:latin typeface="Verdana" pitchFamily="34" charset="0"/>
              </a:rPr>
              <a:t>sometimes incorrectly called “Gypsies”</a:t>
            </a:r>
            <a:endParaRPr lang="en-US" sz="2000" b="1" dirty="0" smtClean="0">
              <a:latin typeface="Verdana" pitchFamily="34" charset="0"/>
            </a:endParaRPr>
          </a:p>
          <a:p>
            <a:pPr marL="739775" lvl="1" indent="-282575" eaLnBrk="1" hangingPunct="1"/>
            <a:r>
              <a:rPr lang="en-US" sz="2000" b="1" dirty="0" smtClean="0">
                <a:latin typeface="Verdana" pitchFamily="34" charset="0"/>
              </a:rPr>
              <a:t>e.g., Australian Aboriginals</a:t>
            </a:r>
          </a:p>
          <a:p>
            <a:pPr marL="739775" lvl="1" indent="-282575" eaLnBrk="1" hangingPunct="1"/>
            <a:r>
              <a:rPr lang="en-US" sz="2000" b="1" dirty="0" smtClean="0">
                <a:latin typeface="Verdana" pitchFamily="34" charset="0"/>
              </a:rPr>
              <a:t>e.g., </a:t>
            </a:r>
            <a:r>
              <a:rPr lang="en-US" sz="2000" b="1" dirty="0" err="1" smtClean="0">
                <a:latin typeface="Verdana" pitchFamily="34" charset="0"/>
              </a:rPr>
              <a:t>Cajan</a:t>
            </a:r>
            <a:endParaRPr lang="en-US" sz="2000" b="1" dirty="0" smtClean="0">
              <a:latin typeface="Verdana" pitchFamily="34" charset="0"/>
            </a:endParaRPr>
          </a:p>
          <a:p>
            <a:pPr marL="739775" lvl="1" indent="-282575" eaLnBrk="1" hangingPunct="1"/>
            <a:r>
              <a:rPr lang="en-US" sz="2000" b="1" dirty="0" smtClean="0">
                <a:latin typeface="Verdana" pitchFamily="34" charset="0"/>
              </a:rPr>
              <a:t>e.g., Rom (Gypsies)</a:t>
            </a:r>
          </a:p>
          <a:p>
            <a:pPr marL="739775" lvl="1" indent="-282575" eaLnBrk="1" hangingPunct="1"/>
            <a:r>
              <a:rPr lang="en-US" sz="2000" b="1" dirty="0" smtClean="0">
                <a:latin typeface="Verdana" pitchFamily="34" charset="0"/>
              </a:rPr>
              <a:t>e.g., Basques</a:t>
            </a:r>
          </a:p>
          <a:p>
            <a:pPr marL="739775" lvl="1" indent="-282575" eaLnBrk="1" hangingPunct="1"/>
            <a:r>
              <a:rPr lang="en-US" sz="2000" b="1" dirty="0" smtClean="0">
                <a:latin typeface="Verdana" pitchFamily="34" charset="0"/>
              </a:rPr>
              <a:t>e.g., Kurds</a:t>
            </a:r>
          </a:p>
        </p:txBody>
      </p:sp>
      <p:sp>
        <p:nvSpPr>
          <p:cNvPr id="4" name="TextBox 3"/>
          <p:cNvSpPr txBox="1"/>
          <p:nvPr/>
        </p:nvSpPr>
        <p:spPr>
          <a:xfrm>
            <a:off x="1248305" y="2786906"/>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smtClean="0">
                <a:solidFill>
                  <a:srgbClr val="BADDE1"/>
                </a:solidFill>
                <a:latin typeface="Arial" pitchFamily="34" charset="0"/>
              </a:rPr>
              <a:t>. . . </a:t>
            </a:r>
            <a:r>
              <a:rPr lang="en-US" sz="2800" b="1" dirty="0">
                <a:solidFill>
                  <a:srgbClr val="BADDE1"/>
                </a:solidFill>
                <a:latin typeface="Arial" pitchFamily="34" charset="0"/>
              </a:rPr>
              <a:t>m</a:t>
            </a:r>
            <a:r>
              <a:rPr lang="en-US" sz="2800" b="1" dirty="0" smtClean="0">
                <a:solidFill>
                  <a:srgbClr val="BADDE1"/>
                </a:solidFill>
                <a:latin typeface="Arial" pitchFamily="34" charset="0"/>
              </a:rPr>
              <a:t>ost often</a:t>
            </a:r>
          </a:p>
          <a:p>
            <a:pPr algn="ctr">
              <a:lnSpc>
                <a:spcPct val="150000"/>
              </a:lnSpc>
            </a:pPr>
            <a:r>
              <a:rPr lang="en-US" sz="2800" b="1" dirty="0" smtClean="0">
                <a:solidFill>
                  <a:srgbClr val="BADDE1"/>
                </a:solidFill>
                <a:latin typeface="Arial" pitchFamily="34" charset="0"/>
              </a:rPr>
              <a:t>these cultures  are associated with their cuisine . . .</a:t>
            </a:r>
          </a:p>
          <a:p>
            <a:pPr algn="ctr">
              <a:lnSpc>
                <a:spcPct val="150000"/>
              </a:lnSpc>
            </a:pPr>
            <a:r>
              <a:rPr lang="en-US" sz="2800" b="1" dirty="0" smtClean="0">
                <a:solidFill>
                  <a:srgbClr val="FFFFFF"/>
                </a:solidFill>
                <a:latin typeface="Arial" pitchFamily="34" charset="0"/>
              </a:rPr>
              <a:t>and can sometimes even be defined by their cuisine …</a:t>
            </a:r>
            <a:endParaRPr lang="en-US" b="1" dirty="0" smtClean="0">
              <a:solidFill>
                <a:srgbClr val="FFFFFF"/>
              </a:solidFill>
              <a:latin typeface="Arial" pitchFamily="34" charset="0"/>
            </a:endParaRPr>
          </a:p>
        </p:txBody>
      </p:sp>
      <p:sp>
        <p:nvSpPr>
          <p:cNvPr id="5" name="Rectangle 4"/>
          <p:cNvSpPr/>
          <p:nvPr/>
        </p:nvSpPr>
        <p:spPr>
          <a:xfrm>
            <a:off x="1248229" y="4694671"/>
            <a:ext cx="6705600" cy="1384995"/>
          </a:xfrm>
          <a:prstGeom prst="rect">
            <a:avLst/>
          </a:prstGeom>
        </p:spPr>
        <p:txBody>
          <a:bodyPr wrap="square">
            <a:spAutoFit/>
          </a:bodyPr>
          <a:lstStyle/>
          <a:p>
            <a:pPr algn="ctr">
              <a:lnSpc>
                <a:spcPct val="150000"/>
              </a:lnSpc>
            </a:pPr>
            <a:r>
              <a:rPr lang="en-US" sz="2800" b="1" dirty="0" smtClean="0">
                <a:solidFill>
                  <a:srgbClr val="000000"/>
                </a:solidFill>
                <a:latin typeface="Arial" pitchFamily="34" charset="0"/>
              </a:rPr>
              <a:t>and they sometimes can even be defined by their cuisine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232140887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smtClean="0">
                <a:solidFill>
                  <a:schemeClr val="accent5">
                    <a:lumMod val="90000"/>
                  </a:schemeClr>
                </a:solidFill>
                <a:latin typeface="Verdana" pitchFamily="34" charset="0"/>
              </a:rPr>
              <a:t>microcultures</a:t>
            </a:r>
            <a:r>
              <a:rPr lang="en-US" sz="2800" b="1" dirty="0" smtClean="0">
                <a:solidFill>
                  <a:schemeClr val="accent5">
                    <a:lumMod val="90000"/>
                  </a:schemeClr>
                </a:solidFill>
                <a:latin typeface="Verdana" pitchFamily="34" charset="0"/>
              </a:rPr>
              <a:t> can include ethnic groups </a:t>
            </a:r>
            <a:r>
              <a:rPr lang="en-US" sz="2800" b="1" i="1" dirty="0" smtClean="0">
                <a:solidFill>
                  <a:schemeClr val="accent5">
                    <a:lumMod val="90000"/>
                  </a:schemeClr>
                </a:solidFill>
                <a:latin typeface="Verdana" pitchFamily="34" charset="0"/>
              </a:rPr>
              <a:t>within</a:t>
            </a:r>
            <a:r>
              <a:rPr lang="en-US" sz="2800" b="1" dirty="0" smtClean="0">
                <a:solidFill>
                  <a:schemeClr val="accent5">
                    <a:lumMod val="90000"/>
                  </a:schemeClr>
                </a:solidFill>
                <a:latin typeface="Verdana" pitchFamily="34" charset="0"/>
              </a:rPr>
              <a:t> nations</a:t>
            </a:r>
          </a:p>
          <a:p>
            <a:pPr eaLnBrk="1" hangingPunct="1">
              <a:lnSpc>
                <a:spcPct val="30000"/>
              </a:lnSpc>
            </a:pPr>
            <a:endParaRPr lang="en-US" sz="2800" b="1" dirty="0" smtClean="0">
              <a:solidFill>
                <a:srgbClr val="FF1B36"/>
              </a:solidFill>
              <a:latin typeface="Verdana" pitchFamily="34" charset="0"/>
            </a:endParaRPr>
          </a:p>
          <a:p>
            <a:pPr marL="566738" lvl="1" indent="-109538" eaLnBrk="1" hangingPunct="1"/>
            <a:r>
              <a:rPr lang="en-US" sz="2000" b="1" dirty="0" smtClean="0">
                <a:latin typeface="Verdana" pitchFamily="34" charset="0"/>
              </a:rPr>
              <a:t> e.g., </a:t>
            </a:r>
            <a:r>
              <a:rPr lang="en-US" sz="2000" b="1" i="1" dirty="0" err="1" smtClean="0">
                <a:latin typeface="Verdana" pitchFamily="34" charset="0"/>
              </a:rPr>
              <a:t>Anishinabe</a:t>
            </a:r>
            <a:r>
              <a:rPr lang="en-US" sz="2000" b="1" dirty="0" smtClean="0">
                <a:latin typeface="Verdana" pitchFamily="34" charset="0"/>
              </a:rPr>
              <a:t> (Chippewa; Ojibwa)</a:t>
            </a:r>
          </a:p>
          <a:p>
            <a:pPr marL="566738" lvl="1" indent="-109538" eaLnBrk="1" hangingPunct="1"/>
            <a:r>
              <a:rPr lang="en-US" sz="2000" b="1" dirty="0" smtClean="0">
                <a:latin typeface="Verdana" pitchFamily="34" charset="0"/>
              </a:rPr>
              <a:t> e.g., Irish “</a:t>
            </a:r>
            <a:r>
              <a:rPr lang="en-US" sz="2000" b="1" dirty="0" err="1" smtClean="0">
                <a:latin typeface="Verdana" pitchFamily="34" charset="0"/>
              </a:rPr>
              <a:t>Travellers</a:t>
            </a:r>
            <a:r>
              <a:rPr lang="en-US" sz="2000" b="1" dirty="0" smtClean="0">
                <a:latin typeface="Verdana" pitchFamily="34" charset="0"/>
              </a:rPr>
              <a:t>”</a:t>
            </a:r>
          </a:p>
          <a:p>
            <a:pPr lvl="2" indent="-163513" eaLnBrk="1" hangingPunct="1"/>
            <a:r>
              <a:rPr lang="en-US" sz="1800" b="1" dirty="0" smtClean="0">
                <a:latin typeface="Verdana" pitchFamily="34" charset="0"/>
              </a:rPr>
              <a:t>sometimes incorrectly called “Gypsies”</a:t>
            </a:r>
            <a:endParaRPr lang="en-US" sz="2000" b="1" dirty="0" smtClean="0">
              <a:latin typeface="Verdana" pitchFamily="34" charset="0"/>
            </a:endParaRPr>
          </a:p>
          <a:p>
            <a:pPr marL="739775" lvl="1" indent="-282575" eaLnBrk="1" hangingPunct="1"/>
            <a:r>
              <a:rPr lang="en-US" sz="2000" b="1" dirty="0" smtClean="0">
                <a:latin typeface="Verdana" pitchFamily="34" charset="0"/>
              </a:rPr>
              <a:t>e.g., Australian Aboriginals</a:t>
            </a:r>
          </a:p>
          <a:p>
            <a:pPr marL="739775" lvl="1" indent="-282575" eaLnBrk="1" hangingPunct="1"/>
            <a:r>
              <a:rPr lang="en-US" sz="2000" b="1" dirty="0" smtClean="0">
                <a:latin typeface="Verdana" pitchFamily="34" charset="0"/>
              </a:rPr>
              <a:t>e.g., </a:t>
            </a:r>
            <a:r>
              <a:rPr lang="en-US" sz="2000" b="1" dirty="0" err="1" smtClean="0">
                <a:latin typeface="Verdana" pitchFamily="34" charset="0"/>
              </a:rPr>
              <a:t>Cajan</a:t>
            </a:r>
            <a:endParaRPr lang="en-US" sz="2000" b="1" dirty="0" smtClean="0">
              <a:latin typeface="Verdana" pitchFamily="34" charset="0"/>
            </a:endParaRPr>
          </a:p>
          <a:p>
            <a:pPr marL="739775" lvl="1" indent="-282575" eaLnBrk="1" hangingPunct="1"/>
            <a:r>
              <a:rPr lang="en-US" sz="2000" b="1" dirty="0" smtClean="0">
                <a:latin typeface="Verdana" pitchFamily="34" charset="0"/>
              </a:rPr>
              <a:t>e.g., Rom (Gypsies)</a:t>
            </a:r>
          </a:p>
          <a:p>
            <a:pPr marL="739775" lvl="1" indent="-282575" eaLnBrk="1" hangingPunct="1"/>
            <a:r>
              <a:rPr lang="en-US" sz="2000" b="1" dirty="0" smtClean="0">
                <a:latin typeface="Verdana" pitchFamily="34" charset="0"/>
              </a:rPr>
              <a:t>e.g., Basques</a:t>
            </a:r>
          </a:p>
          <a:p>
            <a:pPr marL="739775" lvl="1" indent="-282575" eaLnBrk="1" hangingPunct="1"/>
            <a:r>
              <a:rPr lang="en-US" sz="2000" b="1" dirty="0" smtClean="0">
                <a:latin typeface="Verdana" pitchFamily="34" charset="0"/>
              </a:rPr>
              <a:t>e.g., Kurds</a:t>
            </a:r>
          </a:p>
        </p:txBody>
      </p:sp>
      <p:sp>
        <p:nvSpPr>
          <p:cNvPr id="4" name="TextBox 3"/>
          <p:cNvSpPr txBox="1"/>
          <p:nvPr/>
        </p:nvSpPr>
        <p:spPr>
          <a:xfrm>
            <a:off x="1219277" y="3091530"/>
            <a:ext cx="6686447" cy="3093154"/>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smtClean="0">
              <a:solidFill>
                <a:srgbClr val="000000"/>
              </a:solidFill>
              <a:latin typeface="Arial" pitchFamily="34" charset="0"/>
            </a:endParaRPr>
          </a:p>
          <a:p>
            <a:pPr algn="ctr">
              <a:lnSpc>
                <a:spcPct val="150000"/>
              </a:lnSpc>
            </a:pPr>
            <a:r>
              <a:rPr lang="en-US" sz="2800" b="1" dirty="0" smtClean="0">
                <a:solidFill>
                  <a:srgbClr val="000000"/>
                </a:solidFill>
                <a:latin typeface="Arial" pitchFamily="34" charset="0"/>
              </a:rPr>
              <a:t>. . . and one’s cuisine is often a key factor in one’s own individual and collective identity . . .</a:t>
            </a:r>
          </a:p>
          <a:p>
            <a:pPr algn="ctr">
              <a:lnSpc>
                <a:spcPct val="150000"/>
              </a:lnSpc>
            </a:pPr>
            <a:endParaRPr lang="en-US" b="1" dirty="0" smtClean="0">
              <a:solidFill>
                <a:srgbClr val="FFFFFF"/>
              </a:solidFill>
              <a:latin typeface="Arial" pitchFamily="34" charset="0"/>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427539374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452"/>
            <a:ext cx="7639045" cy="3322769"/>
          </a:xfrm>
        </p:spPr>
        <p:txBody>
          <a:bodyPr wrap="square">
            <a:spAutoFit/>
          </a:bodyPr>
          <a:lstStyle/>
          <a:p>
            <a:pPr marL="457200" indent="-457200" eaLnBrk="1" hangingPunct="1">
              <a:buNone/>
              <a:tabLst>
                <a:tab pos="457200" algn="l"/>
              </a:tabLst>
            </a:pPr>
            <a:r>
              <a:rPr lang="en-US" sz="4400" b="1" dirty="0" smtClean="0">
                <a:solidFill>
                  <a:srgbClr val="000000"/>
                </a:solidFill>
              </a:rPr>
              <a:t>1. </a:t>
            </a:r>
            <a:r>
              <a:rPr lang="en-US" sz="3600" dirty="0" smtClean="0">
                <a:solidFill>
                  <a:srgbClr val="000000"/>
                </a:solidFill>
              </a:rPr>
              <a:t>the</a:t>
            </a:r>
            <a:r>
              <a:rPr lang="en-US" sz="4400" dirty="0" smtClean="0">
                <a:solidFill>
                  <a:srgbClr val="000000"/>
                </a:solidFill>
              </a:rPr>
              <a:t> </a:t>
            </a:r>
            <a:r>
              <a:rPr lang="en-US" sz="4400" b="1" dirty="0" smtClean="0">
                <a:solidFill>
                  <a:srgbClr val="000000"/>
                </a:solidFill>
              </a:rPr>
              <a:t>four fields </a:t>
            </a:r>
            <a:br>
              <a:rPr lang="en-US" sz="4400" b="1" dirty="0" smtClean="0">
                <a:solidFill>
                  <a:srgbClr val="000000"/>
                </a:solidFill>
              </a:rPr>
            </a:br>
            <a:r>
              <a:rPr lang="en-US" sz="4400" b="1" dirty="0" smtClean="0">
                <a:solidFill>
                  <a:srgbClr val="000000"/>
                </a:solidFill>
              </a:rPr>
              <a:t> </a:t>
            </a:r>
            <a:r>
              <a:rPr lang="en-US" sz="3600" dirty="0" smtClean="0">
                <a:solidFill>
                  <a:srgbClr val="000000"/>
                </a:solidFill>
              </a:rPr>
              <a:t>of general anthropology</a:t>
            </a:r>
            <a:endParaRPr lang="en-US" sz="4400" b="1" dirty="0" smtClean="0">
              <a:solidFill>
                <a:srgbClr val="000000"/>
              </a:solidFill>
            </a:endParaRPr>
          </a:p>
          <a:p>
            <a:pPr eaLnBrk="1" hangingPunct="1">
              <a:lnSpc>
                <a:spcPct val="0"/>
              </a:lnSpc>
              <a:buFont typeface="Wingdings" pitchFamily="2" charset="2"/>
              <a:buNone/>
              <a:tabLst>
                <a:tab pos="0" algn="l"/>
              </a:tabLst>
            </a:pPr>
            <a:endParaRPr lang="en-US"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AutoNum type="arabicPeriod" startAt="2"/>
              <a:tabLst>
                <a:tab pos="0" algn="l"/>
                <a:tab pos="457200" algn="l"/>
              </a:tabLst>
            </a:pPr>
            <a:r>
              <a:rPr lang="en-US" sz="2400" b="1" dirty="0" smtClean="0">
                <a:solidFill>
                  <a:schemeClr val="bg1">
                    <a:lumMod val="65000"/>
                  </a:schemeClr>
                </a:solidFill>
              </a:rPr>
              <a:t>comparative method</a:t>
            </a:r>
            <a:r>
              <a:rPr lang="en-US" sz="2400" dirty="0" smtClean="0">
                <a:solidFill>
                  <a:schemeClr val="bg1">
                    <a:lumMod val="65000"/>
                  </a:schemeClr>
                </a:solidFill>
              </a:rPr>
              <a:t> </a:t>
            </a:r>
            <a:r>
              <a:rPr lang="en-US" sz="1800" dirty="0" smtClean="0">
                <a:solidFill>
                  <a:schemeClr val="bg1">
                    <a:lumMod val="65000"/>
                  </a:schemeClr>
                </a:solidFill>
              </a:rPr>
              <a:t>as major approach</a:t>
            </a:r>
            <a:endParaRPr lang="en-US" sz="2400"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holism</a:t>
            </a:r>
            <a:r>
              <a:rPr lang="en-US" sz="2400" dirty="0" smtClean="0">
                <a:solidFill>
                  <a:schemeClr val="bg1">
                    <a:lumMod val="65000"/>
                  </a:schemeClr>
                </a:solidFill>
              </a:rPr>
              <a:t> </a:t>
            </a:r>
            <a:r>
              <a:rPr lang="en-US" sz="1800" dirty="0" smtClean="0">
                <a:solidFill>
                  <a:schemeClr val="bg1">
                    <a:lumMod val="65000"/>
                  </a:schemeClr>
                </a:solidFill>
              </a:rPr>
              <a:t>as a primary theoretical goal</a:t>
            </a:r>
            <a:endParaRPr lang="en-US" sz="2400" dirty="0" smtClean="0">
              <a:solidFill>
                <a:schemeClr val="bg1">
                  <a:lumMod val="65000"/>
                </a:schemeClr>
              </a:solidFill>
            </a:endParaRPr>
          </a:p>
          <a:p>
            <a:pPr marL="457200" indent="-457200" eaLnBrk="1" hangingPunct="1">
              <a:buAutoNum type="arabicPeriod" startAt="2"/>
              <a:tabLst>
                <a:tab pos="457200" algn="l"/>
              </a:tabLst>
            </a:pPr>
            <a:r>
              <a:rPr lang="en-US" sz="2400" b="1" dirty="0" smtClean="0">
                <a:solidFill>
                  <a:schemeClr val="bg1">
                    <a:lumMod val="65000"/>
                  </a:schemeClr>
                </a:solidFill>
              </a:rPr>
              <a:t>fieldwork</a:t>
            </a:r>
            <a:r>
              <a:rPr lang="en-US" sz="2400" dirty="0" smtClean="0">
                <a:solidFill>
                  <a:schemeClr val="bg1">
                    <a:lumMod val="65000"/>
                  </a:schemeClr>
                </a:solidFill>
              </a:rPr>
              <a:t> </a:t>
            </a:r>
            <a:r>
              <a:rPr lang="en-US" sz="1800" dirty="0" smtClean="0">
                <a:solidFill>
                  <a:schemeClr val="bg1">
                    <a:lumMod val="65000"/>
                  </a:schemeClr>
                </a:solidFill>
              </a:rPr>
              <a:t>as a primary research technique</a:t>
            </a:r>
            <a:endParaRPr lang="en-US" sz="2400" b="1" dirty="0" smtClean="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rPr>
              <a:t> </a:t>
            </a:r>
            <a:r>
              <a:rPr lang="en-US" sz="3200" b="1" dirty="0" smtClean="0">
                <a:solidFill>
                  <a:srgbClr val="000000"/>
                </a:solidFill>
                <a:latin typeface="Arial" pitchFamily="34" charset="0"/>
              </a:rPr>
              <a:t>Main Characteristics of Anthropology</a:t>
            </a:r>
            <a:endParaRPr lang="en-US" sz="3200" b="1" dirty="0">
              <a:solidFill>
                <a:srgbClr val="000000"/>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smtClean="0">
                <a:solidFill>
                  <a:srgbClr val="FFFFFF"/>
                </a:solidFill>
                <a:latin typeface="Arial" charset="0"/>
              </a:rPr>
              <a:t>A Taste of Greece</a:t>
            </a:r>
          </a:p>
          <a:p>
            <a:pPr algn="ctr" eaLnBrk="1" hangingPunct="1"/>
            <a:r>
              <a:rPr lang="en-US" altLang="en-US" sz="3200" b="1" dirty="0" smtClean="0">
                <a:solidFill>
                  <a:srgbClr val="FFFFFF"/>
                </a:solidFill>
                <a:latin typeface="Arial" charset="0"/>
              </a:rPr>
              <a:t>26</a:t>
            </a:r>
            <a:r>
              <a:rPr lang="en-US" altLang="en-US" sz="3200" b="1" baseline="30000" dirty="0" smtClean="0">
                <a:solidFill>
                  <a:srgbClr val="FFFFFF"/>
                </a:solidFill>
                <a:latin typeface="Arial" charset="0"/>
              </a:rPr>
              <a:t>nd</a:t>
            </a:r>
            <a:r>
              <a:rPr lang="en-US" altLang="en-US" sz="3200" b="1" dirty="0" smtClean="0">
                <a:solidFill>
                  <a:srgbClr val="FFFFFF"/>
                </a:solidFill>
                <a:latin typeface="Arial" charset="0"/>
              </a:rPr>
              <a:t> </a:t>
            </a:r>
            <a:r>
              <a:rPr lang="en-US" altLang="en-US" sz="3200" b="1" dirty="0" smtClean="0">
                <a:solidFill>
                  <a:srgbClr val="FFFFFF"/>
                </a:solidFill>
                <a:latin typeface="Arial" charset="0"/>
              </a:rPr>
              <a:t>Annual Food Festival </a:t>
            </a:r>
            <a:r>
              <a:rPr lang="en-US" altLang="en-US" sz="3200" b="1" dirty="0" smtClean="0">
                <a:solidFill>
                  <a:srgbClr val="FFFFFF"/>
                </a:solidFill>
                <a:latin typeface="Arial" charset="0"/>
              </a:rPr>
              <a:t>2018</a:t>
            </a:r>
            <a:endParaRPr lang="en-US" altLang="en-US" sz="3200" b="1" dirty="0" smtClean="0">
              <a:solidFill>
                <a:srgbClr val="FFFFFF"/>
              </a:solidFill>
              <a:latin typeface="Arial" charset="0"/>
            </a:endParaRPr>
          </a:p>
        </p:txBody>
      </p:sp>
    </p:spTree>
    <p:extLst>
      <p:ext uri="{BB962C8B-B14F-4D97-AF65-F5344CB8AC3E}">
        <p14:creationId xmlns:p14="http://schemas.microsoft.com/office/powerpoint/2010/main" val="392511898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8194" name="Picture 2" descr="https://scontent-ord1-1.xx.fbcdn.net/hphotos-xft1/v/t1.0-9/11751879_716539088458190_3418543600364512663_n.jpg?oh=55a90d93550b4f288b72475935cbe6f7&amp;oe=567C7B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9" y="348378"/>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3"/>
              </a:rPr>
              <a:t>www.facebook.com/alexganeevphotography/photos/</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100782523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2"/>
              </a:rPr>
              <a:t>www.facebook.com/alexganeevphotography/photos/</a:t>
            </a:r>
            <a:endParaRPr lang="en-US" sz="800" dirty="0">
              <a:solidFill>
                <a:srgbClr val="000000"/>
              </a:solidFill>
              <a:latin typeface="Arial" pitchFamily="34" charset="0"/>
            </a:endParaRPr>
          </a:p>
        </p:txBody>
      </p:sp>
      <p:pic>
        <p:nvPicPr>
          <p:cNvPr id="15364" name="Picture 4" descr="https://scontent-ord1-1.xx.fbcdn.net/hphotos-xtp1/v/t1.0-9/11755904_716944645084301_5457725057718804317_n.jpg?oh=6595b4733a491ad4331a4e9fb85248a2&amp;oe=566904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447"/>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91409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descr="File:Greek Salad Choriati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6" y="0"/>
            <a:ext cx="899676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820343"/>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3200" b="1" dirty="0" smtClean="0">
                <a:solidFill>
                  <a:srgbClr val="0070C0"/>
                </a:solidFill>
                <a:latin typeface="Arial" charset="0"/>
              </a:rPr>
              <a:t>“Greek Salad”</a:t>
            </a:r>
          </a:p>
          <a:p>
            <a:pPr algn="ctr" eaLnBrk="1" hangingPunct="1"/>
            <a:r>
              <a:rPr lang="en-US" altLang="en-US" sz="3200" b="1" dirty="0" smtClean="0">
                <a:solidFill>
                  <a:srgbClr val="0070C0"/>
                </a:solidFill>
                <a:latin typeface="Arial" charset="0"/>
              </a:rPr>
              <a:t>“Farmer’s Salad”</a:t>
            </a:r>
            <a:endParaRPr lang="en-US" altLang="en-US" sz="1800" b="1" dirty="0" smtClean="0">
              <a:solidFill>
                <a:srgbClr val="0070C0"/>
              </a:solidFill>
              <a:latin typeface="Arial" charset="0"/>
            </a:endParaRPr>
          </a:p>
        </p:txBody>
      </p:sp>
    </p:spTree>
    <p:extLst>
      <p:ext uri="{BB962C8B-B14F-4D97-AF65-F5344CB8AC3E}">
        <p14:creationId xmlns:p14="http://schemas.microsoft.com/office/powerpoint/2010/main" val="828152386"/>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2"/>
              </a:rPr>
              <a:t>www.facebook.com/alexganeevphotography/photos/</a:t>
            </a:r>
            <a:endParaRPr lang="en-US" sz="800" dirty="0">
              <a:solidFill>
                <a:srgbClr val="000000"/>
              </a:solidFill>
              <a:latin typeface="Arial" pitchFamily="34" charset="0"/>
            </a:endParaRPr>
          </a:p>
        </p:txBody>
      </p:sp>
      <p:pic>
        <p:nvPicPr>
          <p:cNvPr id="17410" name="Picture 2" descr="https://scontent-ord1-1.xx.fbcdn.net/hphotos-xpf1/v/t1.0-9/11036084_716943978417701_7038675029656858260_n.jpg?oh=2879e8608817af0bea3fa299adb684db&amp;oe=5667CC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7066"/>
            <a:ext cx="9144000" cy="53054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4354429"/>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smtClean="0">
                <a:solidFill>
                  <a:srgbClr val="0070C0"/>
                </a:solidFill>
                <a:latin typeface="Arial" charset="0"/>
              </a:rPr>
              <a:t>“Greek Salad”</a:t>
            </a:r>
          </a:p>
          <a:p>
            <a:pPr algn="ctr" eaLnBrk="1" hangingPunct="1"/>
            <a:r>
              <a:rPr lang="en-US" altLang="en-US" sz="4000" b="1" dirty="0" smtClean="0">
                <a:solidFill>
                  <a:srgbClr val="0070C0"/>
                </a:solidFill>
                <a:latin typeface="Arial" charset="0"/>
              </a:rPr>
              <a:t>“Farmer’s Salad”</a:t>
            </a:r>
          </a:p>
        </p:txBody>
      </p:sp>
    </p:spTree>
    <p:extLst>
      <p:ext uri="{BB962C8B-B14F-4D97-AF65-F5344CB8AC3E}">
        <p14:creationId xmlns:p14="http://schemas.microsoft.com/office/powerpoint/2010/main" val="258948676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2"/>
              </a:rPr>
              <a:t>www.facebook.com/alexganeevphotography/photos/</a:t>
            </a:r>
            <a:endParaRPr lang="en-US" sz="800" dirty="0">
              <a:solidFill>
                <a:srgbClr val="000000"/>
              </a:solidFill>
              <a:latin typeface="Arial" pitchFamily="34" charset="0"/>
            </a:endParaRPr>
          </a:p>
        </p:txBody>
      </p:sp>
      <p:pic>
        <p:nvPicPr>
          <p:cNvPr id="15362" name="Picture 2" descr="https://scontent-ord1-1.xx.fbcdn.net/hphotos-xft1/v/t1.0-9/11752009_716541068457992_6944690628452772014_n.jpg?oh=97ebe2b0021173e07cf897064ae5d891&amp;oe=5679456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9647"/>
            <a:ext cx="91440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10386" y="3244334"/>
            <a:ext cx="723275" cy="369332"/>
          </a:xfrm>
          <a:prstGeom prst="rect">
            <a:avLst/>
          </a:prstGeom>
        </p:spPr>
        <p:txBody>
          <a:bodyPr wrap="none">
            <a:spAutoFit/>
          </a:bodyPr>
          <a:lstStyle/>
          <a:p>
            <a:r>
              <a:rPr lang="en-US" b="1" dirty="0">
                <a:solidFill>
                  <a:srgbClr val="000000"/>
                </a:solidFill>
                <a:latin typeface="Arial" pitchFamily="34" charset="0"/>
              </a:rPr>
              <a:t>Gyro</a:t>
            </a:r>
          </a:p>
        </p:txBody>
      </p:sp>
      <p:sp>
        <p:nvSpPr>
          <p:cNvPr id="6" name="Rectangle 5"/>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smtClean="0">
                <a:solidFill>
                  <a:srgbClr val="0070C0"/>
                </a:solidFill>
                <a:latin typeface="Arial" charset="0"/>
              </a:rPr>
              <a:t>gyro</a:t>
            </a:r>
          </a:p>
        </p:txBody>
      </p:sp>
    </p:spTree>
    <p:extLst>
      <p:ext uri="{BB962C8B-B14F-4D97-AF65-F5344CB8AC3E}">
        <p14:creationId xmlns:p14="http://schemas.microsoft.com/office/powerpoint/2010/main" val="23469425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1600" b="1" dirty="0" smtClean="0">
                <a:solidFill>
                  <a:srgbClr val="FFFFFF"/>
                </a:solidFill>
                <a:latin typeface="Arial" charset="0"/>
              </a:rPr>
              <a:t>A Tate of Greece</a:t>
            </a:r>
          </a:p>
          <a:p>
            <a:pPr algn="ctr" eaLnBrk="1" hangingPunct="1"/>
            <a:r>
              <a:rPr lang="en-US" altLang="en-US" sz="1050" b="1" dirty="0" smtClean="0">
                <a:solidFill>
                  <a:srgbClr val="FFFFFF"/>
                </a:solidFill>
                <a:latin typeface="Arial" charset="0"/>
              </a:rPr>
              <a:t>25</a:t>
            </a:r>
            <a:r>
              <a:rPr lang="en-US" altLang="en-US" sz="1050" b="1" baseline="30000" dirty="0" smtClean="0">
                <a:solidFill>
                  <a:srgbClr val="FFFFFF"/>
                </a:solidFill>
                <a:latin typeface="Arial" charset="0"/>
              </a:rPr>
              <a:t>th</a:t>
            </a:r>
            <a:r>
              <a:rPr lang="en-US" altLang="en-US" sz="1050" b="1" dirty="0" smtClean="0">
                <a:solidFill>
                  <a:srgbClr val="FFFFFF"/>
                </a:solidFill>
                <a:latin typeface="Arial" charset="0"/>
              </a:rPr>
              <a:t> Annual Food Festival 2017</a:t>
            </a:r>
          </a:p>
        </p:txBody>
      </p:sp>
      <p:sp>
        <p:nvSpPr>
          <p:cNvPr id="7" name="Rectangle 6"/>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smtClean="0">
                <a:solidFill>
                  <a:srgbClr val="0070C0"/>
                </a:solidFill>
                <a:latin typeface="Arial" charset="0"/>
              </a:rPr>
              <a:t>gyro</a:t>
            </a:r>
          </a:p>
        </p:txBody>
      </p:sp>
    </p:spTree>
    <p:extLst>
      <p:ext uri="{BB962C8B-B14F-4D97-AF65-F5344CB8AC3E}">
        <p14:creationId xmlns:p14="http://schemas.microsoft.com/office/powerpoint/2010/main" val="337634687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2"/>
              </a:rPr>
              <a:t>www.facebook.com/alexganeevphotography/photos/</a:t>
            </a:r>
            <a:endParaRPr lang="en-US" sz="800" dirty="0">
              <a:solidFill>
                <a:srgbClr val="000000"/>
              </a:solidFill>
              <a:latin typeface="Arial" pitchFamily="34" charset="0"/>
            </a:endParaRPr>
          </a:p>
        </p:txBody>
      </p:sp>
      <p:pic>
        <p:nvPicPr>
          <p:cNvPr id="16386" name="Picture 2" descr="https://scontent-ord1-1.xx.fbcdn.net/hphotos-xpf1/v/t1.0-9/11745539_716541378457961_5766966098652099487_n.jpg?oh=97a57735886770776774c6593be04bb7&amp;oe=56630E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304"/>
            <a:ext cx="9144000" cy="48387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smtClean="0">
                <a:solidFill>
                  <a:srgbClr val="0070C0"/>
                </a:solidFill>
                <a:latin typeface="Arial" charset="0"/>
              </a:rPr>
              <a:t>souvlaki</a:t>
            </a:r>
          </a:p>
        </p:txBody>
      </p:sp>
    </p:spTree>
    <p:extLst>
      <p:ext uri="{BB962C8B-B14F-4D97-AF65-F5344CB8AC3E}">
        <p14:creationId xmlns:p14="http://schemas.microsoft.com/office/powerpoint/2010/main" val="386075758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75766"/>
            <a:ext cx="9117515" cy="6230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5921829"/>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err="1" smtClean="0">
                <a:solidFill>
                  <a:srgbClr val="0070C0"/>
                </a:solidFill>
                <a:latin typeface="Arial" charset="0"/>
              </a:rPr>
              <a:t>dolmathes</a:t>
            </a:r>
            <a:r>
              <a:rPr lang="en-US" altLang="en-US" sz="4000" b="1" i="1" dirty="0" smtClean="0">
                <a:solidFill>
                  <a:srgbClr val="0070C0"/>
                </a:solidFill>
                <a:latin typeface="Arial" charset="0"/>
              </a:rPr>
              <a:t> </a:t>
            </a:r>
          </a:p>
        </p:txBody>
      </p:sp>
    </p:spTree>
    <p:extLst>
      <p:ext uri="{BB962C8B-B14F-4D97-AF65-F5344CB8AC3E}">
        <p14:creationId xmlns:p14="http://schemas.microsoft.com/office/powerpoint/2010/main" val="237551612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8336"/>
            <a:ext cx="9197125" cy="6284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453570" y="5921829"/>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err="1" smtClean="0">
                <a:solidFill>
                  <a:srgbClr val="0070C0"/>
                </a:solidFill>
                <a:latin typeface="Arial" charset="0"/>
              </a:rPr>
              <a:t>galaktoboureko</a:t>
            </a:r>
            <a:endParaRPr lang="en-US" altLang="en-US" sz="4000" b="1" i="1" dirty="0" smtClean="0">
              <a:solidFill>
                <a:srgbClr val="0070C0"/>
              </a:solidFill>
              <a:latin typeface="Arial" charset="0"/>
            </a:endParaRPr>
          </a:p>
        </p:txBody>
      </p:sp>
    </p:spTree>
    <p:extLst>
      <p:ext uri="{BB962C8B-B14F-4D97-AF65-F5344CB8AC3E}">
        <p14:creationId xmlns:p14="http://schemas.microsoft.com/office/powerpoint/2010/main" val="261560373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171010" name="Rectangle 3"/>
          <p:cNvSpPr>
            <a:spLocks noChangeArrowheads="1"/>
          </p:cNvSpPr>
          <p:nvPr/>
        </p:nvSpPr>
        <p:spPr bwMode="auto">
          <a:xfrm>
            <a:off x="1320800" y="2412231"/>
            <a:ext cx="6502400" cy="683264"/>
          </a:xfrm>
          <a:prstGeom prst="rect">
            <a:avLst/>
          </a:prstGeom>
          <a:noFill/>
          <a:ln w="9525">
            <a:noFill/>
            <a:miter lim="800000"/>
            <a:headEnd/>
            <a:tailEnd/>
          </a:ln>
        </p:spPr>
        <p:txBody>
          <a:bodyPr anchor="ctr">
            <a:spAutoFit/>
          </a:bodyPr>
          <a:lstStyle/>
          <a:p>
            <a:pPr algn="ctr" eaLnBrk="0" hangingPunct="0">
              <a:lnSpc>
                <a:spcPct val="120000"/>
              </a:lnSpc>
            </a:pPr>
            <a:r>
              <a:rPr kumimoji="1" lang="en-US" sz="3200" b="1" dirty="0" smtClean="0">
                <a:solidFill>
                  <a:srgbClr val="FFFFFF"/>
                </a:solidFill>
                <a:latin typeface="Verdana" pitchFamily="34" charset="0"/>
              </a:rPr>
              <a:t>American Anthropology</a:t>
            </a:r>
            <a:endParaRPr kumimoji="1" lang="en-US" sz="3200" b="1" dirty="0">
              <a:solidFill>
                <a:srgbClr val="FFFFFF"/>
              </a:solidFill>
              <a:latin typeface="Verdana" pitchFamily="34" charset="0"/>
            </a:endParaRPr>
          </a:p>
        </p:txBody>
      </p:sp>
      <p:sp>
        <p:nvSpPr>
          <p:cNvPr id="5" name="Rectangle 3"/>
          <p:cNvSpPr>
            <a:spLocks noChangeArrowheads="1"/>
          </p:cNvSpPr>
          <p:nvPr/>
        </p:nvSpPr>
        <p:spPr bwMode="auto">
          <a:xfrm>
            <a:off x="2404534" y="3124291"/>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linguistics</a:t>
            </a:r>
            <a:endParaRPr kumimoji="1" lang="en-US" sz="3200" b="1" dirty="0">
              <a:solidFill>
                <a:srgbClr val="FFFFFF"/>
              </a:solidFill>
              <a:latin typeface="Verdana" pitchFamily="34" charset="0"/>
            </a:endParaRPr>
          </a:p>
        </p:txBody>
      </p:sp>
      <p:sp>
        <p:nvSpPr>
          <p:cNvPr id="6" name="Rectangle 5"/>
          <p:cNvSpPr>
            <a:spLocks noChangeArrowheads="1"/>
          </p:cNvSpPr>
          <p:nvPr/>
        </p:nvSpPr>
        <p:spPr bwMode="auto">
          <a:xfrm>
            <a:off x="685800" y="653514"/>
            <a:ext cx="7772400" cy="1323439"/>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800" dirty="0" smtClean="0">
                <a:solidFill>
                  <a:srgbClr val="000000"/>
                </a:solidFill>
                <a:latin typeface="Arial"/>
              </a:rPr>
              <a:t>You’ve seen the fourfold approach of American Anthropology . . . </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err="1" smtClean="0">
                <a:solidFill>
                  <a:srgbClr val="0070C0"/>
                </a:solidFill>
                <a:latin typeface="Arial" charset="0"/>
              </a:rPr>
              <a:t>loukoumades</a:t>
            </a:r>
            <a:endParaRPr lang="en-US" altLang="en-US" sz="4000" b="1" i="1" dirty="0" smtClean="0">
              <a:solidFill>
                <a:srgbClr val="0070C0"/>
              </a:solidFill>
              <a:latin typeface="Arial" charset="0"/>
            </a:endParaRPr>
          </a:p>
        </p:txBody>
      </p:sp>
    </p:spTree>
    <p:extLst>
      <p:ext uri="{BB962C8B-B14F-4D97-AF65-F5344CB8AC3E}">
        <p14:creationId xmlns:p14="http://schemas.microsoft.com/office/powerpoint/2010/main" val="201929941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smtClean="0">
                <a:solidFill>
                  <a:srgbClr val="0070C0"/>
                </a:solidFill>
                <a:latin typeface="Arial" charset="0"/>
              </a:rPr>
              <a:t>baklava</a:t>
            </a:r>
            <a:endParaRPr lang="en-US" altLang="en-US" b="1" i="1" dirty="0" smtClean="0">
              <a:solidFill>
                <a:srgbClr val="0070C0"/>
              </a:solidFill>
              <a:latin typeface="Arial" charset="0"/>
            </a:endParaRPr>
          </a:p>
        </p:txBody>
      </p:sp>
    </p:spTree>
    <p:extLst>
      <p:ext uri="{BB962C8B-B14F-4D97-AF65-F5344CB8AC3E}">
        <p14:creationId xmlns:p14="http://schemas.microsoft.com/office/powerpoint/2010/main" val="248809007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smtClean="0">
                <a:solidFill>
                  <a:srgbClr val="0070C0"/>
                </a:solidFill>
                <a:latin typeface="Arial" charset="0"/>
              </a:rPr>
              <a:t>Greek</a:t>
            </a:r>
            <a:r>
              <a:rPr lang="en-US" altLang="en-US" sz="4000" b="1" i="1" dirty="0" smtClean="0">
                <a:solidFill>
                  <a:srgbClr val="0070C0"/>
                </a:solidFill>
                <a:latin typeface="Arial" charset="0"/>
              </a:rPr>
              <a:t> baklava</a:t>
            </a:r>
            <a:endParaRPr lang="en-US" altLang="en-US" b="1" i="1" dirty="0" smtClean="0">
              <a:solidFill>
                <a:srgbClr val="0070C0"/>
              </a:solidFill>
              <a:latin typeface="Arial" charset="0"/>
            </a:endParaRPr>
          </a:p>
        </p:txBody>
      </p:sp>
      <p:sp>
        <p:nvSpPr>
          <p:cNvPr id="12" name="Freeform 11"/>
          <p:cNvSpPr/>
          <p:nvPr/>
        </p:nvSpPr>
        <p:spPr bwMode="auto">
          <a:xfrm rot="199803">
            <a:off x="-43456" y="1088218"/>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13" name="Down Arrow 12"/>
          <p:cNvSpPr/>
          <p:nvPr/>
        </p:nvSpPr>
        <p:spPr bwMode="auto">
          <a:xfrm rot="18076632">
            <a:off x="1024362"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Tree>
    <p:extLst>
      <p:ext uri="{BB962C8B-B14F-4D97-AF65-F5344CB8AC3E}">
        <p14:creationId xmlns:p14="http://schemas.microsoft.com/office/powerpoint/2010/main" val="123697852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smtClean="0">
                <a:solidFill>
                  <a:srgbClr val="0070C0"/>
                </a:solidFill>
                <a:latin typeface="Arial" charset="0"/>
              </a:rPr>
              <a:t>Greek</a:t>
            </a:r>
            <a:r>
              <a:rPr lang="en-US" altLang="en-US" sz="4000" b="1" i="1" dirty="0" smtClean="0">
                <a:solidFill>
                  <a:srgbClr val="0070C0"/>
                </a:solidFill>
                <a:latin typeface="Arial" charset="0"/>
              </a:rPr>
              <a:t> baklava</a:t>
            </a:r>
            <a:endParaRPr lang="en-US" altLang="en-US" b="1" i="1" dirty="0" smtClean="0">
              <a:solidFill>
                <a:srgbClr val="0070C0"/>
              </a:solidFill>
              <a:latin typeface="Arial" charset="0"/>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6" name="Rectangle 5"/>
          <p:cNvSpPr/>
          <p:nvPr/>
        </p:nvSpPr>
        <p:spPr>
          <a:xfrm>
            <a:off x="864265" y="4085586"/>
            <a:ext cx="4237058" cy="1754326"/>
          </a:xfrm>
          <a:prstGeom prst="rect">
            <a:avLst/>
          </a:prstGeom>
        </p:spPr>
        <p:txBody>
          <a:bodyPr wrap="none">
            <a:spAutoFit/>
          </a:bodyPr>
          <a:lstStyle/>
          <a:p>
            <a:pPr algn="ctr"/>
            <a:r>
              <a:rPr lang="en-US" sz="3600" b="1" dirty="0" err="1" smtClean="0">
                <a:solidFill>
                  <a:srgbClr val="FFFFFF"/>
                </a:solidFill>
                <a:latin typeface="Arial" pitchFamily="34" charset="0"/>
              </a:rPr>
              <a:t>dimond</a:t>
            </a:r>
            <a:r>
              <a:rPr lang="en-US" sz="3600" b="1" dirty="0" smtClean="0">
                <a:solidFill>
                  <a:srgbClr val="FFFFFF"/>
                </a:solidFill>
                <a:latin typeface="Arial" pitchFamily="34" charset="0"/>
              </a:rPr>
              <a:t>-shaped</a:t>
            </a:r>
          </a:p>
          <a:p>
            <a:pPr algn="ctr"/>
            <a:r>
              <a:rPr lang="en-US" sz="3600" b="1" dirty="0">
                <a:solidFill>
                  <a:srgbClr val="FFFFFF"/>
                </a:solidFill>
                <a:latin typeface="Arial" pitchFamily="34" charset="0"/>
              </a:rPr>
              <a:t>w</a:t>
            </a:r>
            <a:r>
              <a:rPr lang="en-US" sz="3600" b="1" dirty="0" smtClean="0">
                <a:solidFill>
                  <a:srgbClr val="FFFFFF"/>
                </a:solidFill>
                <a:latin typeface="Arial" pitchFamily="34" charset="0"/>
              </a:rPr>
              <a:t>ith a whole clove</a:t>
            </a:r>
          </a:p>
          <a:p>
            <a:pPr algn="ctr"/>
            <a:r>
              <a:rPr lang="en-US" sz="3600" b="1" dirty="0" smtClean="0">
                <a:solidFill>
                  <a:srgbClr val="FFFFFF"/>
                </a:solidFill>
                <a:latin typeface="Arial" pitchFamily="34" charset="0"/>
              </a:rPr>
              <a:t>and no pistachios</a:t>
            </a:r>
            <a:endParaRPr lang="en-US" sz="3600" b="1" dirty="0">
              <a:solidFill>
                <a:srgbClr val="FFFFFF"/>
              </a:solidFill>
              <a:latin typeface="Arial" pitchFamily="34" charset="0"/>
            </a:endParaRPr>
          </a:p>
        </p:txBody>
      </p:sp>
    </p:spTree>
    <p:extLst>
      <p:ext uri="{BB962C8B-B14F-4D97-AF65-F5344CB8AC3E}">
        <p14:creationId xmlns:p14="http://schemas.microsoft.com/office/powerpoint/2010/main" val="79700234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700"/>
            <a:ext cx="9144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1600" b="1" dirty="0" smtClean="0">
                <a:solidFill>
                  <a:srgbClr val="000000"/>
                </a:solidFill>
                <a:latin typeface="Arial" charset="0"/>
              </a:rPr>
              <a:t>A Tate of Greece</a:t>
            </a:r>
          </a:p>
          <a:p>
            <a:pPr algn="ctr" eaLnBrk="1" hangingPunct="1"/>
            <a:r>
              <a:rPr lang="en-US" altLang="en-US" sz="1050" b="1" dirty="0" smtClean="0">
                <a:solidFill>
                  <a:srgbClr val="000000"/>
                </a:solidFill>
                <a:latin typeface="Arial" charset="0"/>
              </a:rPr>
              <a:t>25</a:t>
            </a:r>
            <a:r>
              <a:rPr lang="en-US" altLang="en-US" sz="1050" b="1" baseline="30000" dirty="0" smtClean="0">
                <a:solidFill>
                  <a:srgbClr val="000000"/>
                </a:solidFill>
                <a:latin typeface="Arial" charset="0"/>
              </a:rPr>
              <a:t>th</a:t>
            </a:r>
            <a:r>
              <a:rPr lang="en-US" altLang="en-US" sz="1050" b="1" dirty="0" smtClean="0">
                <a:solidFill>
                  <a:srgbClr val="000000"/>
                </a:solidFill>
                <a:latin typeface="Arial" charset="0"/>
              </a:rPr>
              <a:t> Annual Food Festival 2017</a:t>
            </a:r>
          </a:p>
        </p:txBody>
      </p:sp>
    </p:spTree>
    <p:extLst>
      <p:ext uri="{BB962C8B-B14F-4D97-AF65-F5344CB8AC3E}">
        <p14:creationId xmlns:p14="http://schemas.microsoft.com/office/powerpoint/2010/main" val="10593909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showMasterPhAnim="0" show="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271492" y="6516677"/>
            <a:ext cx="4572000" cy="215444"/>
          </a:xfrm>
          <a:prstGeom prst="rect">
            <a:avLst/>
          </a:prstGeom>
        </p:spPr>
        <p:txBody>
          <a:bodyPr>
            <a:spAutoFit/>
          </a:bodyPr>
          <a:lstStyle/>
          <a:p>
            <a:pPr algn="ctr"/>
            <a:r>
              <a:rPr lang="en-US" sz="800" dirty="0">
                <a:solidFill>
                  <a:srgbClr val="000000"/>
                </a:solidFill>
                <a:latin typeface="Arial" pitchFamily="34" charset="0"/>
                <a:hlinkClick r:id="rId3"/>
              </a:rPr>
              <a:t>https://orianesrecipebox.wordpress.com/tag/shredded-phyllo-baklava/</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1555021970"/>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9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smtClean="0">
                <a:solidFill>
                  <a:srgbClr val="FF0000"/>
                </a:solidFill>
                <a:latin typeface="Arial" charset="0"/>
              </a:rPr>
              <a:t>Turkish baklava</a:t>
            </a:r>
            <a:endParaRPr lang="en-US" altLang="en-US" b="1" i="1" dirty="0" smtClean="0">
              <a:solidFill>
                <a:srgbClr val="FF0000"/>
              </a:solidFill>
              <a:latin typeface="Arial" charset="0"/>
            </a:endParaRPr>
          </a:p>
        </p:txBody>
      </p:sp>
      <p:sp>
        <p:nvSpPr>
          <p:cNvPr id="2" name="Rectangle 1"/>
          <p:cNvSpPr/>
          <p:nvPr/>
        </p:nvSpPr>
        <p:spPr>
          <a:xfrm>
            <a:off x="3119897" y="3650726"/>
            <a:ext cx="2781531" cy="523220"/>
          </a:xfrm>
          <a:prstGeom prst="rect">
            <a:avLst/>
          </a:prstGeom>
        </p:spPr>
        <p:txBody>
          <a:bodyPr wrap="none">
            <a:spAutoFit/>
          </a:bodyPr>
          <a:lstStyle/>
          <a:p>
            <a:r>
              <a:rPr lang="en-US" sz="2800" b="1" dirty="0">
                <a:solidFill>
                  <a:srgbClr val="FFFFFF"/>
                </a:solidFill>
                <a:latin typeface="Arial" pitchFamily="34" charset="0"/>
              </a:rPr>
              <a:t>with pistachios</a:t>
            </a:r>
          </a:p>
        </p:txBody>
      </p:sp>
    </p:spTree>
    <p:extLst>
      <p:ext uri="{BB962C8B-B14F-4D97-AF65-F5344CB8AC3E}">
        <p14:creationId xmlns:p14="http://schemas.microsoft.com/office/powerpoint/2010/main" val="286055646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smtClean="0">
                <a:solidFill>
                  <a:srgbClr val="FF0000"/>
                </a:solidFill>
                <a:latin typeface="Arial" charset="0"/>
              </a:rPr>
              <a:t>Turkish baklava</a:t>
            </a:r>
            <a:endParaRPr lang="en-US" altLang="en-US" b="1" i="1" dirty="0" smtClean="0">
              <a:solidFill>
                <a:srgbClr val="FF0000"/>
              </a:solidFill>
              <a:latin typeface="Arial" charset="0"/>
            </a:endParaRPr>
          </a:p>
        </p:txBody>
      </p:sp>
    </p:spTree>
    <p:extLst>
      <p:ext uri="{BB962C8B-B14F-4D97-AF65-F5344CB8AC3E}">
        <p14:creationId xmlns:p14="http://schemas.microsoft.com/office/powerpoint/2010/main" val="83765768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smtClean="0">
                <a:solidFill>
                  <a:srgbClr val="FF0000"/>
                </a:solidFill>
                <a:latin typeface="Arial" charset="0"/>
              </a:rPr>
              <a:t>Turkish baklava</a:t>
            </a:r>
            <a:endParaRPr lang="en-US" altLang="en-US" b="1" i="1" dirty="0" smtClean="0">
              <a:solidFill>
                <a:srgbClr val="FF0000"/>
              </a:solidFill>
              <a:latin typeface="Arial" charset="0"/>
            </a:endParaRPr>
          </a:p>
        </p:txBody>
      </p:sp>
      <p:sp>
        <p:nvSpPr>
          <p:cNvPr id="2" name="Rectangle 1"/>
          <p:cNvSpPr/>
          <p:nvPr/>
        </p:nvSpPr>
        <p:spPr>
          <a:xfrm>
            <a:off x="1929704" y="3215302"/>
            <a:ext cx="5724645" cy="1200329"/>
          </a:xfrm>
          <a:prstGeom prst="rect">
            <a:avLst/>
          </a:prstGeom>
        </p:spPr>
        <p:txBody>
          <a:bodyPr wrap="none">
            <a:spAutoFit/>
          </a:bodyPr>
          <a:lstStyle/>
          <a:p>
            <a:pPr algn="ctr"/>
            <a:r>
              <a:rPr lang="en-US" sz="3600" b="1" dirty="0" smtClean="0">
                <a:solidFill>
                  <a:srgbClr val="FFFFFF"/>
                </a:solidFill>
                <a:latin typeface="Arial" pitchFamily="34" charset="0"/>
              </a:rPr>
              <a:t>rectangular</a:t>
            </a:r>
          </a:p>
          <a:p>
            <a:pPr algn="ctr"/>
            <a:r>
              <a:rPr lang="en-US" sz="3600" b="1" dirty="0" smtClean="0">
                <a:solidFill>
                  <a:srgbClr val="FFFFFF"/>
                </a:solidFill>
                <a:latin typeface="Arial" pitchFamily="34" charset="0"/>
              </a:rPr>
              <a:t>and often with </a:t>
            </a:r>
            <a:r>
              <a:rPr lang="en-US" sz="3600" b="1" dirty="0">
                <a:solidFill>
                  <a:srgbClr val="FFFFFF"/>
                </a:solidFill>
                <a:latin typeface="Arial" pitchFamily="34" charset="0"/>
              </a:rPr>
              <a:t>pistachios</a:t>
            </a:r>
          </a:p>
        </p:txBody>
      </p:sp>
    </p:spTree>
    <p:extLst>
      <p:ext uri="{BB962C8B-B14F-4D97-AF65-F5344CB8AC3E}">
        <p14:creationId xmlns:p14="http://schemas.microsoft.com/office/powerpoint/2010/main" val="3919785841"/>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smtClean="0">
                <a:solidFill>
                  <a:srgbClr val="000000"/>
                </a:solidFill>
                <a:latin typeface="Arial" pitchFamily="34" charset="0"/>
                <a:hlinkClick r:id="rId3"/>
              </a:rPr>
              <a:t>http://www.theatlantic.com/international/archive/2012/04/the-white-house-dessert-that-sparked-a-minor-turkish-greek-conflict/255439/</a:t>
            </a:r>
            <a:endParaRPr lang="en-US" sz="800" dirty="0">
              <a:solidFill>
                <a:srgbClr val="000000"/>
              </a:solidFill>
              <a:latin typeface="Arial" pitchFamily="34" charset="0"/>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FFFFFF"/>
              </a:solidFill>
              <a:latin typeface="Tahoma" pitchFamily="34" charset="0"/>
            </a:endParaRPr>
          </a:p>
        </p:txBody>
      </p:sp>
    </p:spTree>
    <p:extLst>
      <p:ext uri="{BB962C8B-B14F-4D97-AF65-F5344CB8AC3E}">
        <p14:creationId xmlns:p14="http://schemas.microsoft.com/office/powerpoint/2010/main" val="160277788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3" y="461022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3" name="AutoShape 3"/>
          <p:cNvSpPr>
            <a:spLocks noChangeArrowheads="1"/>
          </p:cNvSpPr>
          <p:nvPr/>
        </p:nvSpPr>
        <p:spPr bwMode="auto">
          <a:xfrm>
            <a:off x="2533653" y="394347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4" name="AutoShape 4"/>
          <p:cNvSpPr>
            <a:spLocks noChangeArrowheads="1"/>
          </p:cNvSpPr>
          <p:nvPr/>
        </p:nvSpPr>
        <p:spPr bwMode="auto">
          <a:xfrm flipV="1">
            <a:off x="1847852" y="486739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6" name="AutoShape 6"/>
          <p:cNvSpPr>
            <a:spLocks noChangeArrowheads="1"/>
          </p:cNvSpPr>
          <p:nvPr/>
        </p:nvSpPr>
        <p:spPr bwMode="auto">
          <a:xfrm>
            <a:off x="2495550" y="461022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7" name="AutoShape 7"/>
          <p:cNvSpPr>
            <a:spLocks noChangeArrowheads="1"/>
          </p:cNvSpPr>
          <p:nvPr/>
        </p:nvSpPr>
        <p:spPr bwMode="auto">
          <a:xfrm>
            <a:off x="3181350" y="501027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8" name="AutoShape 8"/>
          <p:cNvSpPr>
            <a:spLocks noChangeArrowheads="1"/>
          </p:cNvSpPr>
          <p:nvPr/>
        </p:nvSpPr>
        <p:spPr bwMode="auto">
          <a:xfrm>
            <a:off x="3238501" y="529602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9" name="AutoShape 9"/>
          <p:cNvSpPr>
            <a:spLocks noChangeArrowheads="1"/>
          </p:cNvSpPr>
          <p:nvPr/>
        </p:nvSpPr>
        <p:spPr bwMode="auto">
          <a:xfrm>
            <a:off x="2724150" y="533412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1" name="Rectangle 3"/>
          <p:cNvSpPr>
            <a:spLocks noChangeArrowheads="1"/>
          </p:cNvSpPr>
          <p:nvPr/>
        </p:nvSpPr>
        <p:spPr bwMode="auto">
          <a:xfrm>
            <a:off x="914400" y="3219278"/>
            <a:ext cx="7315200" cy="1569660"/>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dirty="0" smtClean="0">
                <a:solidFill>
                  <a:srgbClr val="FFFFFF"/>
                </a:solidFill>
              </a:rPr>
              <a:t>These are also commonly known as . . . </a:t>
            </a:r>
            <a:endParaRPr kumimoji="1" lang="en-US" sz="3200" b="1" dirty="0">
              <a:solidFill>
                <a:srgbClr val="FFFFFF"/>
              </a:solidFill>
            </a:endParaRPr>
          </a:p>
        </p:txBody>
      </p:sp>
    </p:spTree>
    <p:extLst>
      <p:ext uri="{BB962C8B-B14F-4D97-AF65-F5344CB8AC3E}">
        <p14:creationId xmlns:p14="http://schemas.microsoft.com/office/powerpoint/2010/main" val="2165653218"/>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smtClean="0">
                <a:solidFill>
                  <a:srgbClr val="000000"/>
                </a:solidFill>
                <a:latin typeface="Arial" pitchFamily="34" charset="0"/>
                <a:hlinkClick r:id="rId3"/>
              </a:rPr>
              <a:t>http://www.theatlantic.com/international/archive/2012/04/the-white-house-dessert-that-sparked-a-minor-turkish-greek-conflict/255439/</a:t>
            </a:r>
            <a:endParaRPr lang="en-US" sz="800" dirty="0">
              <a:solidFill>
                <a:srgbClr val="000000"/>
              </a:solidFill>
              <a:latin typeface="Arial" pitchFamily="34" charset="0"/>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FFFFFF"/>
              </a:solidFill>
              <a:latin typeface="Tahoma" pitchFamily="34" charset="0"/>
            </a:endParaRPr>
          </a:p>
        </p:txBody>
      </p:sp>
      <p:sp>
        <p:nvSpPr>
          <p:cNvPr id="7" name="Rectangle 6"/>
          <p:cNvSpPr/>
          <p:nvPr/>
        </p:nvSpPr>
        <p:spPr>
          <a:xfrm>
            <a:off x="1718394" y="1052159"/>
            <a:ext cx="2441694" cy="646331"/>
          </a:xfrm>
          <a:prstGeom prst="rect">
            <a:avLst/>
          </a:prstGeom>
        </p:spPr>
        <p:txBody>
          <a:bodyPr wrap="none">
            <a:spAutoFit/>
          </a:bodyPr>
          <a:lstStyle/>
          <a:p>
            <a:pPr algn="ctr"/>
            <a:r>
              <a:rPr lang="en-US" sz="3600" b="1" dirty="0" smtClean="0">
                <a:solidFill>
                  <a:srgbClr val="000000"/>
                </a:solidFill>
                <a:latin typeface="Arial" pitchFamily="34" charset="0"/>
              </a:rPr>
              <a:t>Greek flag</a:t>
            </a:r>
          </a:p>
        </p:txBody>
      </p:sp>
      <p:sp>
        <p:nvSpPr>
          <p:cNvPr id="8" name="Rectangle 7"/>
          <p:cNvSpPr/>
          <p:nvPr/>
        </p:nvSpPr>
        <p:spPr>
          <a:xfrm>
            <a:off x="4494553" y="1629445"/>
            <a:ext cx="3638560" cy="646331"/>
          </a:xfrm>
          <a:prstGeom prst="rect">
            <a:avLst/>
          </a:prstGeom>
        </p:spPr>
        <p:txBody>
          <a:bodyPr wrap="none">
            <a:spAutoFit/>
          </a:bodyPr>
          <a:lstStyle/>
          <a:p>
            <a:pPr algn="ctr"/>
            <a:r>
              <a:rPr lang="en-US" sz="3600" b="1" dirty="0" smtClean="0">
                <a:solidFill>
                  <a:srgbClr val="000000"/>
                </a:solidFill>
                <a:latin typeface="Arial" pitchFamily="34" charset="0"/>
              </a:rPr>
              <a:t>Turkish baklava</a:t>
            </a:r>
          </a:p>
        </p:txBody>
      </p:sp>
      <p:sp>
        <p:nvSpPr>
          <p:cNvPr id="9" name="Down Arrow 8"/>
          <p:cNvSpPr/>
          <p:nvPr/>
        </p:nvSpPr>
        <p:spPr bwMode="auto">
          <a:xfrm rot="19738080">
            <a:off x="3168668" y="1701468"/>
            <a:ext cx="331011" cy="1089844"/>
          </a:xfrm>
          <a:prstGeom prst="downArrow">
            <a:avLst/>
          </a:prstGeom>
          <a:solidFill>
            <a:schemeClr val="bg1"/>
          </a:solid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FFFFFF"/>
              </a:solidFill>
              <a:latin typeface="Tahoma" pitchFamily="34" charset="0"/>
            </a:endParaRPr>
          </a:p>
        </p:txBody>
      </p:sp>
      <p:sp>
        <p:nvSpPr>
          <p:cNvPr id="12" name="Down Arrow 11"/>
          <p:cNvSpPr/>
          <p:nvPr/>
        </p:nvSpPr>
        <p:spPr bwMode="auto">
          <a:xfrm rot="1760386">
            <a:off x="5496761" y="2244436"/>
            <a:ext cx="361154" cy="1850036"/>
          </a:xfrm>
          <a:prstGeom prst="downArrow">
            <a:avLst/>
          </a:prstGeom>
          <a:solidFill>
            <a:schemeClr val="bg1"/>
          </a:solid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FFFFFF"/>
              </a:solidFill>
              <a:latin typeface="Tahoma" pitchFamily="34" charset="0"/>
            </a:endParaRPr>
          </a:p>
        </p:txBody>
      </p:sp>
    </p:spTree>
    <p:extLst>
      <p:ext uri="{BB962C8B-B14F-4D97-AF65-F5344CB8AC3E}">
        <p14:creationId xmlns:p14="http://schemas.microsoft.com/office/powerpoint/2010/main" val="3747590467"/>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smtClean="0">
                <a:solidFill>
                  <a:srgbClr val="000000"/>
                </a:solidFill>
                <a:latin typeface="Arial" pitchFamily="34" charset="0"/>
                <a:hlinkClick r:id="rId3"/>
              </a:rPr>
              <a:t>http://www.theatlantic.com/international/archive/2012/04/the-white-house-dessert-that-sparked-a-minor-turkish-greek-conflict/255439/</a:t>
            </a:r>
            <a:endParaRPr lang="en-US" sz="800" dirty="0">
              <a:solidFill>
                <a:srgbClr val="000000"/>
              </a:solidFill>
              <a:latin typeface="Arial" pitchFamily="34" charset="0"/>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578143"/>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algn="ctr"/>
            <a:r>
              <a:rPr lang="en-US" sz="800" dirty="0">
                <a:solidFill>
                  <a:srgbClr val="000000"/>
                </a:solidFill>
                <a:latin typeface="Arial" pitchFamily="34" charset="0"/>
                <a:hlinkClick r:id="rId3"/>
              </a:rPr>
              <a:t>http://www.d.umn.edu/cla/faculty/troufs/anthfood/SweetTreats.html#title</a:t>
            </a:r>
            <a:endParaRPr lang="en-US" sz="800" dirty="0">
              <a:solidFill>
                <a:srgbClr val="000000"/>
              </a:solidFill>
              <a:latin typeface="Arial" pitchFamily="34" charset="0"/>
            </a:endParaRPr>
          </a:p>
        </p:txBody>
      </p:sp>
      <p:sp>
        <p:nvSpPr>
          <p:cNvPr id="4" name="Rectangle 3"/>
          <p:cNvSpPr/>
          <p:nvPr/>
        </p:nvSpPr>
        <p:spPr>
          <a:xfrm>
            <a:off x="2453560" y="5058617"/>
            <a:ext cx="4265911" cy="769441"/>
          </a:xfrm>
          <a:prstGeom prst="rect">
            <a:avLst/>
          </a:prstGeom>
          <a:solidFill>
            <a:srgbClr val="FFFFFF"/>
          </a:solidFill>
        </p:spPr>
        <p:txBody>
          <a:bodyPr wrap="none">
            <a:spAutoFit/>
          </a:bodyPr>
          <a:lstStyle/>
          <a:p>
            <a:r>
              <a:rPr lang="en-US" sz="4400" b="1" dirty="0" smtClean="0">
                <a:solidFill>
                  <a:srgbClr val="000000"/>
                </a:solidFill>
                <a:latin typeface="Arial" pitchFamily="34" charset="0"/>
              </a:rPr>
              <a:t>“baklava wars”</a:t>
            </a:r>
            <a:endParaRPr lang="en-US" sz="4400" b="1" dirty="0">
              <a:solidFill>
                <a:srgbClr val="000000"/>
              </a:solidFill>
              <a:latin typeface="Arial" pitchFamily="34" charset="0"/>
            </a:endParaRPr>
          </a:p>
        </p:txBody>
      </p:sp>
    </p:spTree>
    <p:extLst>
      <p:ext uri="{BB962C8B-B14F-4D97-AF65-F5344CB8AC3E}">
        <p14:creationId xmlns:p14="http://schemas.microsoft.com/office/powerpoint/2010/main" val="297768441"/>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algn="ctr"/>
            <a:r>
              <a:rPr lang="en-US" sz="800" dirty="0">
                <a:solidFill>
                  <a:srgbClr val="000000"/>
                </a:solidFill>
                <a:latin typeface="Arial" pitchFamily="34" charset="0"/>
                <a:hlinkClick r:id="rId3"/>
              </a:rPr>
              <a:t>http://www.d.umn.edu/cla/faculty/troufs/anthfood/SweetTreats.html#title</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95618287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algn="ctr"/>
            <a:r>
              <a:rPr lang="en-US" sz="800" dirty="0">
                <a:solidFill>
                  <a:srgbClr val="000000"/>
                </a:solidFill>
                <a:latin typeface="Arial" pitchFamily="34" charset="0"/>
                <a:hlinkClick r:id="rId3"/>
              </a:rPr>
              <a:t>http://www.d.umn.edu/cla/faculty/troufs/anthfood/SweetTreats.html#title</a:t>
            </a:r>
            <a:endParaRPr lang="en-US" sz="800" dirty="0">
              <a:solidFill>
                <a:srgbClr val="000000"/>
              </a:solidFill>
              <a:latin typeface="Arial" pitchFamily="34" charset="0"/>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392" y="273083"/>
            <a:ext cx="7313404" cy="6130860"/>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bwMode="auto">
          <a:xfrm>
            <a:off x="1944914" y="3266729"/>
            <a:ext cx="5892800" cy="1159111"/>
          </a:xfrm>
          <a:custGeom>
            <a:avLst/>
            <a:gdLst>
              <a:gd name="connsiteX0" fmla="*/ 464457 w 5515429"/>
              <a:gd name="connsiteY0" fmla="*/ 696686 h 957943"/>
              <a:gd name="connsiteX1" fmla="*/ 740229 w 5515429"/>
              <a:gd name="connsiteY1" fmla="*/ 725714 h 957943"/>
              <a:gd name="connsiteX2" fmla="*/ 841829 w 5515429"/>
              <a:gd name="connsiteY2" fmla="*/ 740229 h 957943"/>
              <a:gd name="connsiteX3" fmla="*/ 1146629 w 5515429"/>
              <a:gd name="connsiteY3" fmla="*/ 769257 h 957943"/>
              <a:gd name="connsiteX4" fmla="*/ 1436915 w 5515429"/>
              <a:gd name="connsiteY4" fmla="*/ 798286 h 957943"/>
              <a:gd name="connsiteX5" fmla="*/ 1538515 w 5515429"/>
              <a:gd name="connsiteY5" fmla="*/ 812800 h 957943"/>
              <a:gd name="connsiteX6" fmla="*/ 1843315 w 5515429"/>
              <a:gd name="connsiteY6" fmla="*/ 841829 h 957943"/>
              <a:gd name="connsiteX7" fmla="*/ 2075543 w 5515429"/>
              <a:gd name="connsiteY7" fmla="*/ 870857 h 957943"/>
              <a:gd name="connsiteX8" fmla="*/ 2235200 w 5515429"/>
              <a:gd name="connsiteY8" fmla="*/ 899886 h 957943"/>
              <a:gd name="connsiteX9" fmla="*/ 2380343 w 5515429"/>
              <a:gd name="connsiteY9" fmla="*/ 914400 h 957943"/>
              <a:gd name="connsiteX10" fmla="*/ 2510972 w 5515429"/>
              <a:gd name="connsiteY10" fmla="*/ 928914 h 957943"/>
              <a:gd name="connsiteX11" fmla="*/ 2975429 w 5515429"/>
              <a:gd name="connsiteY11" fmla="*/ 957943 h 957943"/>
              <a:gd name="connsiteX12" fmla="*/ 3352800 w 5515429"/>
              <a:gd name="connsiteY12" fmla="*/ 943429 h 957943"/>
              <a:gd name="connsiteX13" fmla="*/ 3744686 w 5515429"/>
              <a:gd name="connsiteY13" fmla="*/ 914400 h 957943"/>
              <a:gd name="connsiteX14" fmla="*/ 4064000 w 5515429"/>
              <a:gd name="connsiteY14" fmla="*/ 885372 h 957943"/>
              <a:gd name="connsiteX15" fmla="*/ 4267200 w 5515429"/>
              <a:gd name="connsiteY15" fmla="*/ 856343 h 957943"/>
              <a:gd name="connsiteX16" fmla="*/ 4368800 w 5515429"/>
              <a:gd name="connsiteY16" fmla="*/ 841829 h 957943"/>
              <a:gd name="connsiteX17" fmla="*/ 4412343 w 5515429"/>
              <a:gd name="connsiteY17" fmla="*/ 827314 h 957943"/>
              <a:gd name="connsiteX18" fmla="*/ 4688115 w 5515429"/>
              <a:gd name="connsiteY18" fmla="*/ 798286 h 957943"/>
              <a:gd name="connsiteX19" fmla="*/ 4833257 w 5515429"/>
              <a:gd name="connsiteY19" fmla="*/ 769257 h 957943"/>
              <a:gd name="connsiteX20" fmla="*/ 4876800 w 5515429"/>
              <a:gd name="connsiteY20" fmla="*/ 754743 h 957943"/>
              <a:gd name="connsiteX21" fmla="*/ 4992915 w 5515429"/>
              <a:gd name="connsiteY21" fmla="*/ 740229 h 957943"/>
              <a:gd name="connsiteX22" fmla="*/ 5196115 w 5515429"/>
              <a:gd name="connsiteY22" fmla="*/ 711200 h 957943"/>
              <a:gd name="connsiteX23" fmla="*/ 5341257 w 5515429"/>
              <a:gd name="connsiteY23" fmla="*/ 682172 h 957943"/>
              <a:gd name="connsiteX24" fmla="*/ 5384800 w 5515429"/>
              <a:gd name="connsiteY24" fmla="*/ 638629 h 957943"/>
              <a:gd name="connsiteX25" fmla="*/ 5471886 w 5515429"/>
              <a:gd name="connsiteY25" fmla="*/ 580572 h 957943"/>
              <a:gd name="connsiteX26" fmla="*/ 5486400 w 5515429"/>
              <a:gd name="connsiteY26" fmla="*/ 522514 h 957943"/>
              <a:gd name="connsiteX27" fmla="*/ 5515429 w 5515429"/>
              <a:gd name="connsiteY27" fmla="*/ 435429 h 957943"/>
              <a:gd name="connsiteX28" fmla="*/ 5486400 w 5515429"/>
              <a:gd name="connsiteY28" fmla="*/ 304800 h 957943"/>
              <a:gd name="connsiteX29" fmla="*/ 5457372 w 5515429"/>
              <a:gd name="connsiteY29" fmla="*/ 246743 h 957943"/>
              <a:gd name="connsiteX30" fmla="*/ 5399315 w 5515429"/>
              <a:gd name="connsiteY30" fmla="*/ 232229 h 957943"/>
              <a:gd name="connsiteX31" fmla="*/ 5239657 w 5515429"/>
              <a:gd name="connsiteY31" fmla="*/ 188686 h 957943"/>
              <a:gd name="connsiteX32" fmla="*/ 5196115 w 5515429"/>
              <a:gd name="connsiteY32" fmla="*/ 159657 h 957943"/>
              <a:gd name="connsiteX33" fmla="*/ 5152572 w 5515429"/>
              <a:gd name="connsiteY33" fmla="*/ 145143 h 957943"/>
              <a:gd name="connsiteX34" fmla="*/ 5080000 w 5515429"/>
              <a:gd name="connsiteY34" fmla="*/ 116114 h 957943"/>
              <a:gd name="connsiteX35" fmla="*/ 4934857 w 5515429"/>
              <a:gd name="connsiteY35" fmla="*/ 101600 h 957943"/>
              <a:gd name="connsiteX36" fmla="*/ 4804229 w 5515429"/>
              <a:gd name="connsiteY36" fmla="*/ 87086 h 957943"/>
              <a:gd name="connsiteX37" fmla="*/ 4484915 w 5515429"/>
              <a:gd name="connsiteY37" fmla="*/ 58057 h 957943"/>
              <a:gd name="connsiteX38" fmla="*/ 3077029 w 5515429"/>
              <a:gd name="connsiteY38" fmla="*/ 58057 h 957943"/>
              <a:gd name="connsiteX39" fmla="*/ 3033486 w 5515429"/>
              <a:gd name="connsiteY39" fmla="*/ 43543 h 957943"/>
              <a:gd name="connsiteX40" fmla="*/ 2598057 w 5515429"/>
              <a:gd name="connsiteY40" fmla="*/ 0 h 957943"/>
              <a:gd name="connsiteX41" fmla="*/ 1959429 w 5515429"/>
              <a:gd name="connsiteY41" fmla="*/ 43543 h 957943"/>
              <a:gd name="connsiteX42" fmla="*/ 1872343 w 5515429"/>
              <a:gd name="connsiteY42" fmla="*/ 58057 h 957943"/>
              <a:gd name="connsiteX43" fmla="*/ 1814286 w 5515429"/>
              <a:gd name="connsiteY43" fmla="*/ 72572 h 957943"/>
              <a:gd name="connsiteX44" fmla="*/ 1669143 w 5515429"/>
              <a:gd name="connsiteY44" fmla="*/ 87086 h 957943"/>
              <a:gd name="connsiteX45" fmla="*/ 1349829 w 5515429"/>
              <a:gd name="connsiteY45" fmla="*/ 130629 h 957943"/>
              <a:gd name="connsiteX46" fmla="*/ 1103086 w 5515429"/>
              <a:gd name="connsiteY46" fmla="*/ 159657 h 957943"/>
              <a:gd name="connsiteX47" fmla="*/ 827315 w 5515429"/>
              <a:gd name="connsiteY47" fmla="*/ 188686 h 957943"/>
              <a:gd name="connsiteX48" fmla="*/ 740229 w 5515429"/>
              <a:gd name="connsiteY48" fmla="*/ 203200 h 957943"/>
              <a:gd name="connsiteX49" fmla="*/ 537029 w 5515429"/>
              <a:gd name="connsiteY49" fmla="*/ 232229 h 957943"/>
              <a:gd name="connsiteX50" fmla="*/ 478972 w 5515429"/>
              <a:gd name="connsiteY50" fmla="*/ 246743 h 957943"/>
              <a:gd name="connsiteX51" fmla="*/ 435429 w 5515429"/>
              <a:gd name="connsiteY51" fmla="*/ 261257 h 957943"/>
              <a:gd name="connsiteX52" fmla="*/ 261257 w 5515429"/>
              <a:gd name="connsiteY52" fmla="*/ 304800 h 957943"/>
              <a:gd name="connsiteX53" fmla="*/ 203200 w 5515429"/>
              <a:gd name="connsiteY53" fmla="*/ 319314 h 957943"/>
              <a:gd name="connsiteX54" fmla="*/ 116115 w 5515429"/>
              <a:gd name="connsiteY54" fmla="*/ 362857 h 957943"/>
              <a:gd name="connsiteX55" fmla="*/ 29029 w 5515429"/>
              <a:gd name="connsiteY55" fmla="*/ 391886 h 957943"/>
              <a:gd name="connsiteX56" fmla="*/ 0 w 5515429"/>
              <a:gd name="connsiteY56" fmla="*/ 435429 h 957943"/>
              <a:gd name="connsiteX57" fmla="*/ 29029 w 5515429"/>
              <a:gd name="connsiteY57" fmla="*/ 522514 h 957943"/>
              <a:gd name="connsiteX58" fmla="*/ 58057 w 5515429"/>
              <a:gd name="connsiteY58" fmla="*/ 566057 h 957943"/>
              <a:gd name="connsiteX59" fmla="*/ 232229 w 5515429"/>
              <a:gd name="connsiteY59" fmla="*/ 653143 h 957943"/>
              <a:gd name="connsiteX60" fmla="*/ 275772 w 5515429"/>
              <a:gd name="connsiteY60" fmla="*/ 667657 h 957943"/>
              <a:gd name="connsiteX61" fmla="*/ 319315 w 5515429"/>
              <a:gd name="connsiteY61" fmla="*/ 682172 h 957943"/>
              <a:gd name="connsiteX62" fmla="*/ 377372 w 5515429"/>
              <a:gd name="connsiteY62" fmla="*/ 711200 h 957943"/>
              <a:gd name="connsiteX63" fmla="*/ 609600 w 5515429"/>
              <a:gd name="connsiteY63" fmla="*/ 711200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515429" h="957943">
                <a:moveTo>
                  <a:pt x="464457" y="696686"/>
                </a:moveTo>
                <a:cubicBezTo>
                  <a:pt x="648983" y="727440"/>
                  <a:pt x="446714" y="696362"/>
                  <a:pt x="740229" y="725714"/>
                </a:cubicBezTo>
                <a:cubicBezTo>
                  <a:pt x="774270" y="729118"/>
                  <a:pt x="807883" y="735986"/>
                  <a:pt x="841829" y="740229"/>
                </a:cubicBezTo>
                <a:cubicBezTo>
                  <a:pt x="967505" y="755939"/>
                  <a:pt x="1012381" y="758070"/>
                  <a:pt x="1146629" y="769257"/>
                </a:cubicBezTo>
                <a:cubicBezTo>
                  <a:pt x="1334287" y="800535"/>
                  <a:pt x="1126854" y="768757"/>
                  <a:pt x="1436915" y="798286"/>
                </a:cubicBezTo>
                <a:cubicBezTo>
                  <a:pt x="1470971" y="801529"/>
                  <a:pt x="1504569" y="808557"/>
                  <a:pt x="1538515" y="812800"/>
                </a:cubicBezTo>
                <a:cubicBezTo>
                  <a:pt x="1704575" y="833557"/>
                  <a:pt x="1655364" y="823929"/>
                  <a:pt x="1843315" y="841829"/>
                </a:cubicBezTo>
                <a:cubicBezTo>
                  <a:pt x="1909472" y="848130"/>
                  <a:pt x="2007467" y="859511"/>
                  <a:pt x="2075543" y="870857"/>
                </a:cubicBezTo>
                <a:cubicBezTo>
                  <a:pt x="2164730" y="885722"/>
                  <a:pt x="2138384" y="887784"/>
                  <a:pt x="2235200" y="899886"/>
                </a:cubicBezTo>
                <a:cubicBezTo>
                  <a:pt x="2283447" y="905917"/>
                  <a:pt x="2331988" y="909310"/>
                  <a:pt x="2380343" y="914400"/>
                </a:cubicBezTo>
                <a:cubicBezTo>
                  <a:pt x="2423913" y="918986"/>
                  <a:pt x="2467341" y="924947"/>
                  <a:pt x="2510972" y="928914"/>
                </a:cubicBezTo>
                <a:cubicBezTo>
                  <a:pt x="2688986" y="945097"/>
                  <a:pt x="2786166" y="947982"/>
                  <a:pt x="2975429" y="957943"/>
                </a:cubicBezTo>
                <a:lnTo>
                  <a:pt x="3352800" y="943429"/>
                </a:lnTo>
                <a:cubicBezTo>
                  <a:pt x="3483577" y="936026"/>
                  <a:pt x="3744686" y="914400"/>
                  <a:pt x="3744686" y="914400"/>
                </a:cubicBezTo>
                <a:cubicBezTo>
                  <a:pt x="3928324" y="883794"/>
                  <a:pt x="3749567" y="910527"/>
                  <a:pt x="4064000" y="885372"/>
                </a:cubicBezTo>
                <a:cubicBezTo>
                  <a:pt x="4242361" y="871103"/>
                  <a:pt x="4138597" y="877776"/>
                  <a:pt x="4267200" y="856343"/>
                </a:cubicBezTo>
                <a:cubicBezTo>
                  <a:pt x="4300945" y="850719"/>
                  <a:pt x="4334933" y="846667"/>
                  <a:pt x="4368800" y="841829"/>
                </a:cubicBezTo>
                <a:cubicBezTo>
                  <a:pt x="4383314" y="836991"/>
                  <a:pt x="4397221" y="829640"/>
                  <a:pt x="4412343" y="827314"/>
                </a:cubicBezTo>
                <a:cubicBezTo>
                  <a:pt x="4816361" y="765157"/>
                  <a:pt x="4315183" y="857170"/>
                  <a:pt x="4688115" y="798286"/>
                </a:cubicBezTo>
                <a:cubicBezTo>
                  <a:pt x="4736850" y="790591"/>
                  <a:pt x="4786450" y="784859"/>
                  <a:pt x="4833257" y="769257"/>
                </a:cubicBezTo>
                <a:cubicBezTo>
                  <a:pt x="4847771" y="764419"/>
                  <a:pt x="4861747" y="757480"/>
                  <a:pt x="4876800" y="754743"/>
                </a:cubicBezTo>
                <a:cubicBezTo>
                  <a:pt x="4915177" y="747766"/>
                  <a:pt x="4954266" y="745499"/>
                  <a:pt x="4992915" y="740229"/>
                </a:cubicBezTo>
                <a:cubicBezTo>
                  <a:pt x="5060709" y="730984"/>
                  <a:pt x="5129023" y="724618"/>
                  <a:pt x="5196115" y="711200"/>
                </a:cubicBezTo>
                <a:lnTo>
                  <a:pt x="5341257" y="682172"/>
                </a:lnTo>
                <a:cubicBezTo>
                  <a:pt x="5355771" y="667658"/>
                  <a:pt x="5367721" y="650015"/>
                  <a:pt x="5384800" y="638629"/>
                </a:cubicBezTo>
                <a:cubicBezTo>
                  <a:pt x="5510836" y="554604"/>
                  <a:pt x="5332976" y="719479"/>
                  <a:pt x="5471886" y="580572"/>
                </a:cubicBezTo>
                <a:cubicBezTo>
                  <a:pt x="5476724" y="561219"/>
                  <a:pt x="5480668" y="541621"/>
                  <a:pt x="5486400" y="522514"/>
                </a:cubicBezTo>
                <a:cubicBezTo>
                  <a:pt x="5495192" y="493206"/>
                  <a:pt x="5515429" y="435429"/>
                  <a:pt x="5515429" y="435429"/>
                </a:cubicBezTo>
                <a:cubicBezTo>
                  <a:pt x="5506729" y="383228"/>
                  <a:pt x="5505891" y="350280"/>
                  <a:pt x="5486400" y="304800"/>
                </a:cubicBezTo>
                <a:cubicBezTo>
                  <a:pt x="5477877" y="284913"/>
                  <a:pt x="5473994" y="260594"/>
                  <a:pt x="5457372" y="246743"/>
                </a:cubicBezTo>
                <a:cubicBezTo>
                  <a:pt x="5442048" y="233973"/>
                  <a:pt x="5418667" y="237067"/>
                  <a:pt x="5399315" y="232229"/>
                </a:cubicBezTo>
                <a:cubicBezTo>
                  <a:pt x="5249522" y="157333"/>
                  <a:pt x="5459339" y="254591"/>
                  <a:pt x="5239657" y="188686"/>
                </a:cubicBezTo>
                <a:cubicBezTo>
                  <a:pt x="5222949" y="183674"/>
                  <a:pt x="5211717" y="167458"/>
                  <a:pt x="5196115" y="159657"/>
                </a:cubicBezTo>
                <a:cubicBezTo>
                  <a:pt x="5182431" y="152815"/>
                  <a:pt x="5166897" y="150515"/>
                  <a:pt x="5152572" y="145143"/>
                </a:cubicBezTo>
                <a:cubicBezTo>
                  <a:pt x="5128177" y="135995"/>
                  <a:pt x="5105548" y="121224"/>
                  <a:pt x="5080000" y="116114"/>
                </a:cubicBezTo>
                <a:cubicBezTo>
                  <a:pt x="5032322" y="106578"/>
                  <a:pt x="4983212" y="106690"/>
                  <a:pt x="4934857" y="101600"/>
                </a:cubicBezTo>
                <a:cubicBezTo>
                  <a:pt x="4891287" y="97014"/>
                  <a:pt x="4847860" y="91052"/>
                  <a:pt x="4804229" y="87086"/>
                </a:cubicBezTo>
                <a:cubicBezTo>
                  <a:pt x="4411053" y="51343"/>
                  <a:pt x="4789921" y="91948"/>
                  <a:pt x="4484915" y="58057"/>
                </a:cubicBezTo>
                <a:cubicBezTo>
                  <a:pt x="3823132" y="73815"/>
                  <a:pt x="3798490" y="82935"/>
                  <a:pt x="3077029" y="58057"/>
                </a:cubicBezTo>
                <a:cubicBezTo>
                  <a:pt x="3061739" y="57530"/>
                  <a:pt x="3048692" y="45233"/>
                  <a:pt x="3033486" y="43543"/>
                </a:cubicBezTo>
                <a:cubicBezTo>
                  <a:pt x="2466973" y="-19403"/>
                  <a:pt x="2847771" y="41618"/>
                  <a:pt x="2598057" y="0"/>
                </a:cubicBezTo>
                <a:cubicBezTo>
                  <a:pt x="2425290" y="7511"/>
                  <a:pt x="2134096" y="14433"/>
                  <a:pt x="1959429" y="43543"/>
                </a:cubicBezTo>
                <a:cubicBezTo>
                  <a:pt x="1930400" y="48381"/>
                  <a:pt x="1901201" y="52285"/>
                  <a:pt x="1872343" y="58057"/>
                </a:cubicBezTo>
                <a:cubicBezTo>
                  <a:pt x="1852782" y="61969"/>
                  <a:pt x="1834033" y="69751"/>
                  <a:pt x="1814286" y="72572"/>
                </a:cubicBezTo>
                <a:cubicBezTo>
                  <a:pt x="1766152" y="79448"/>
                  <a:pt x="1717524" y="82248"/>
                  <a:pt x="1669143" y="87086"/>
                </a:cubicBezTo>
                <a:cubicBezTo>
                  <a:pt x="1445383" y="131837"/>
                  <a:pt x="1598543" y="106942"/>
                  <a:pt x="1349829" y="130629"/>
                </a:cubicBezTo>
                <a:cubicBezTo>
                  <a:pt x="1192990" y="145566"/>
                  <a:pt x="1251493" y="143167"/>
                  <a:pt x="1103086" y="159657"/>
                </a:cubicBezTo>
                <a:cubicBezTo>
                  <a:pt x="1018628" y="169041"/>
                  <a:pt x="912309" y="177354"/>
                  <a:pt x="827315" y="188686"/>
                </a:cubicBezTo>
                <a:cubicBezTo>
                  <a:pt x="798144" y="192575"/>
                  <a:pt x="769332" y="198834"/>
                  <a:pt x="740229" y="203200"/>
                </a:cubicBezTo>
                <a:cubicBezTo>
                  <a:pt x="672565" y="213350"/>
                  <a:pt x="603407" y="215635"/>
                  <a:pt x="537029" y="232229"/>
                </a:cubicBezTo>
                <a:cubicBezTo>
                  <a:pt x="517677" y="237067"/>
                  <a:pt x="498152" y="241263"/>
                  <a:pt x="478972" y="246743"/>
                </a:cubicBezTo>
                <a:cubicBezTo>
                  <a:pt x="464261" y="250946"/>
                  <a:pt x="450212" y="257315"/>
                  <a:pt x="435429" y="261257"/>
                </a:cubicBezTo>
                <a:cubicBezTo>
                  <a:pt x="377605" y="276677"/>
                  <a:pt x="319314" y="290286"/>
                  <a:pt x="261257" y="304800"/>
                </a:cubicBezTo>
                <a:cubicBezTo>
                  <a:pt x="241905" y="309638"/>
                  <a:pt x="222124" y="313006"/>
                  <a:pt x="203200" y="319314"/>
                </a:cubicBezTo>
                <a:cubicBezTo>
                  <a:pt x="44386" y="372254"/>
                  <a:pt x="284945" y="287821"/>
                  <a:pt x="116115" y="362857"/>
                </a:cubicBezTo>
                <a:cubicBezTo>
                  <a:pt x="88153" y="375284"/>
                  <a:pt x="29029" y="391886"/>
                  <a:pt x="29029" y="391886"/>
                </a:cubicBezTo>
                <a:cubicBezTo>
                  <a:pt x="19353" y="406400"/>
                  <a:pt x="0" y="417985"/>
                  <a:pt x="0" y="435429"/>
                </a:cubicBezTo>
                <a:cubicBezTo>
                  <a:pt x="0" y="466028"/>
                  <a:pt x="16602" y="494553"/>
                  <a:pt x="29029" y="522514"/>
                </a:cubicBezTo>
                <a:cubicBezTo>
                  <a:pt x="36114" y="538454"/>
                  <a:pt x="44929" y="554570"/>
                  <a:pt x="58057" y="566057"/>
                </a:cubicBezTo>
                <a:cubicBezTo>
                  <a:pt x="127314" y="626657"/>
                  <a:pt x="150012" y="625737"/>
                  <a:pt x="232229" y="653143"/>
                </a:cubicBezTo>
                <a:lnTo>
                  <a:pt x="275772" y="667657"/>
                </a:lnTo>
                <a:cubicBezTo>
                  <a:pt x="290286" y="672495"/>
                  <a:pt x="305631" y="675330"/>
                  <a:pt x="319315" y="682172"/>
                </a:cubicBezTo>
                <a:cubicBezTo>
                  <a:pt x="338667" y="691848"/>
                  <a:pt x="355843" y="709047"/>
                  <a:pt x="377372" y="711200"/>
                </a:cubicBezTo>
                <a:cubicBezTo>
                  <a:pt x="454397" y="718902"/>
                  <a:pt x="532191" y="711200"/>
                  <a:pt x="609600" y="711200"/>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6" name="Rectangle 5"/>
          <p:cNvSpPr/>
          <p:nvPr/>
        </p:nvSpPr>
        <p:spPr>
          <a:xfrm>
            <a:off x="2453560" y="5058617"/>
            <a:ext cx="4265911" cy="769441"/>
          </a:xfrm>
          <a:prstGeom prst="rect">
            <a:avLst/>
          </a:prstGeom>
          <a:solidFill>
            <a:srgbClr val="FFFFFF"/>
          </a:solidFill>
        </p:spPr>
        <p:txBody>
          <a:bodyPr wrap="none">
            <a:spAutoFit/>
          </a:bodyPr>
          <a:lstStyle/>
          <a:p>
            <a:r>
              <a:rPr lang="en-US" sz="4400" b="1" dirty="0" smtClean="0">
                <a:solidFill>
                  <a:srgbClr val="000000"/>
                </a:solidFill>
                <a:latin typeface="Arial" pitchFamily="34" charset="0"/>
              </a:rPr>
              <a:t>“baklava wars”</a:t>
            </a:r>
            <a:endParaRPr lang="en-US" sz="4400" b="1" dirty="0">
              <a:solidFill>
                <a:srgbClr val="000000"/>
              </a:solidFill>
              <a:latin typeface="Arial" pitchFamily="34" charset="0"/>
            </a:endParaRPr>
          </a:p>
        </p:txBody>
      </p:sp>
    </p:spTree>
    <p:extLst>
      <p:ext uri="{BB962C8B-B14F-4D97-AF65-F5344CB8AC3E}">
        <p14:creationId xmlns:p14="http://schemas.microsoft.com/office/powerpoint/2010/main" val="3758503566"/>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000000"/>
                </a:solidFill>
                <a:latin typeface="Arial" pitchFamily="34" charset="0"/>
              </a:rPr>
              <a:t>food</a:t>
            </a:r>
            <a:br>
              <a:rPr lang="en-US" sz="2800" b="1" dirty="0" smtClean="0">
                <a:solidFill>
                  <a:srgbClr val="000000"/>
                </a:solidFill>
                <a:latin typeface="Arial" pitchFamily="34" charset="0"/>
              </a:rPr>
            </a:br>
            <a:r>
              <a:rPr lang="en-US" sz="2800" b="1" dirty="0" smtClean="0">
                <a:solidFill>
                  <a:srgbClr val="000000"/>
                </a:solidFill>
                <a:latin typeface="Arial" pitchFamily="34" charset="0"/>
              </a:rPr>
              <a:t>clothing</a:t>
            </a:r>
            <a:endParaRPr lang="en-US" sz="2800" b="1" dirty="0">
              <a:solidFill>
                <a:srgbClr val="000000"/>
              </a:solidFill>
              <a:latin typeface="Arial" pitchFamily="34" charset="0"/>
            </a:endParaRPr>
          </a:p>
          <a:p>
            <a:pPr algn="ctr"/>
            <a:r>
              <a:rPr lang="en-US" sz="2800" b="1" dirty="0" smtClean="0">
                <a:solidFill>
                  <a:srgbClr val="000000"/>
                </a:solidFill>
                <a:latin typeface="Arial" pitchFamily="34" charset="0"/>
              </a:rPr>
              <a:t>religion</a:t>
            </a:r>
          </a:p>
          <a:p>
            <a:pPr algn="ctr"/>
            <a:r>
              <a:rPr lang="en-US" sz="2800" b="1" dirty="0" smtClean="0">
                <a:solidFill>
                  <a:srgbClr val="000000"/>
                </a:solidFill>
                <a:latin typeface="Arial" pitchFamily="34" charset="0"/>
              </a:rPr>
              <a:t>ritual</a:t>
            </a:r>
          </a:p>
          <a:p>
            <a:pPr algn="ctr"/>
            <a:r>
              <a:rPr lang="en-US" sz="2800" b="1" dirty="0" smtClean="0">
                <a:solidFill>
                  <a:srgbClr val="000000"/>
                </a:solidFill>
                <a:latin typeface="Arial" pitchFamily="34" charset="0"/>
              </a:rPr>
              <a:t>music, dance, and other arts</a:t>
            </a:r>
          </a:p>
          <a:p>
            <a:pPr algn="ctr"/>
            <a:r>
              <a:rPr lang="en-US" sz="2800" b="1" dirty="0" smtClean="0">
                <a:solidFill>
                  <a:srgbClr val="000000"/>
                </a:solidFill>
                <a:latin typeface="Arial" pitchFamily="34" charset="0"/>
              </a:rPr>
              <a:t>language</a:t>
            </a:r>
          </a:p>
          <a:p>
            <a:pPr algn="ctr"/>
            <a:r>
              <a:rPr lang="en-US" sz="2800" b="1" dirty="0" smtClean="0">
                <a:solidFill>
                  <a:srgbClr val="000000"/>
                </a:solidFill>
                <a:latin typeface="Arial" pitchFamily="34" charset="0"/>
              </a:rPr>
              <a:t>cultural symbols . . .</a:t>
            </a:r>
            <a:endParaRPr lang="en-US" sz="2800" b="1" dirty="0">
              <a:solidFill>
                <a:srgbClr val="000000"/>
              </a:solidFill>
              <a:latin typeface="Arial" pitchFamily="34" charset="0"/>
            </a:endParaRPr>
          </a:p>
        </p:txBody>
      </p:sp>
    </p:spTree>
    <p:extLst>
      <p:ext uri="{BB962C8B-B14F-4D97-AF65-F5344CB8AC3E}">
        <p14:creationId xmlns:p14="http://schemas.microsoft.com/office/powerpoint/2010/main" val="1587266212"/>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4400" b="1" dirty="0" smtClean="0">
                <a:solidFill>
                  <a:srgbClr val="000000"/>
                </a:solidFill>
                <a:latin typeface="Arial" pitchFamily="34" charset="0"/>
              </a:rPr>
              <a:t>food</a:t>
            </a:r>
            <a:r>
              <a:rPr lang="en-US" sz="2800" b="1" dirty="0" smtClean="0">
                <a:solidFill>
                  <a:srgbClr val="BADDE1"/>
                </a:solidFill>
                <a:latin typeface="Arial" pitchFamily="34" charset="0"/>
              </a:rPr>
              <a:t/>
            </a:r>
            <a:br>
              <a:rPr lang="en-US" sz="2800" b="1" dirty="0" smtClean="0">
                <a:solidFill>
                  <a:srgbClr val="BADDE1"/>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2800" b="1" dirty="0" smtClean="0">
                <a:solidFill>
                  <a:srgbClr val="BADDE1"/>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2800" b="1" dirty="0">
                <a:solidFill>
                  <a:srgbClr val="BADDE1"/>
                </a:solidFill>
                <a:latin typeface="Arial" pitchFamily="34" charset="0"/>
              </a:rPr>
              <a:t>music, dance, and other arts</a:t>
            </a:r>
          </a:p>
          <a:p>
            <a:pPr algn="ctr"/>
            <a:r>
              <a:rPr lang="en-US" sz="2800" b="1" dirty="0" smtClean="0">
                <a:solidFill>
                  <a:srgbClr val="BADDE1"/>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856219994"/>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4400" b="1" dirty="0" smtClean="0">
                <a:solidFill>
                  <a:srgbClr val="000000"/>
                </a:solidFill>
                <a:latin typeface="Arial" pitchFamily="34" charset="0"/>
              </a:rPr>
              <a:t>food</a:t>
            </a:r>
            <a:r>
              <a:rPr lang="en-US" sz="2800" b="1" dirty="0" smtClean="0">
                <a:solidFill>
                  <a:srgbClr val="BADDE1"/>
                </a:solidFill>
                <a:latin typeface="Arial" pitchFamily="34" charset="0"/>
              </a:rPr>
              <a:t/>
            </a:r>
            <a:br>
              <a:rPr lang="en-US" sz="2800" b="1" dirty="0" smtClean="0">
                <a:solidFill>
                  <a:srgbClr val="BADDE1"/>
                </a:solidFill>
                <a:latin typeface="Arial" pitchFamily="34" charset="0"/>
              </a:rPr>
            </a:br>
            <a:r>
              <a:rPr lang="en-US" sz="2800" b="1" dirty="0" smtClean="0">
                <a:solidFill>
                  <a:srgbClr val="BADDE1"/>
                </a:solidFill>
                <a:latin typeface="Arial" pitchFamily="34" charset="0"/>
              </a:rPr>
              <a:t>clothing</a:t>
            </a:r>
            <a:endParaRPr lang="en-US" sz="2800" b="1" dirty="0">
              <a:solidFill>
                <a:srgbClr val="BADDE1"/>
              </a:solidFill>
              <a:latin typeface="Arial" pitchFamily="34" charset="0"/>
            </a:endParaRPr>
          </a:p>
          <a:p>
            <a:pPr algn="ctr"/>
            <a:r>
              <a:rPr lang="en-US" sz="2800" b="1" dirty="0" smtClean="0">
                <a:solidFill>
                  <a:srgbClr val="BADDE1"/>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2800" b="1" dirty="0">
                <a:solidFill>
                  <a:srgbClr val="BADDE1"/>
                </a:solidFill>
                <a:latin typeface="Arial" pitchFamily="34" charset="0"/>
              </a:rPr>
              <a:t>music, dance, and other arts</a:t>
            </a:r>
          </a:p>
          <a:p>
            <a:pPr algn="ctr"/>
            <a:r>
              <a:rPr lang="en-US" sz="2800" b="1" dirty="0" smtClean="0">
                <a:solidFill>
                  <a:srgbClr val="BADDE1"/>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3720675170"/>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smtClean="0">
                <a:solidFill>
                  <a:srgbClr val="0070C0"/>
                </a:solidFill>
                <a:latin typeface="Arial" charset="0"/>
              </a:rPr>
              <a:t>Greek</a:t>
            </a:r>
            <a:r>
              <a:rPr lang="en-US" altLang="en-US" sz="4000" b="1" i="1" dirty="0" smtClean="0">
                <a:solidFill>
                  <a:srgbClr val="0070C0"/>
                </a:solidFill>
                <a:latin typeface="Arial" charset="0"/>
              </a:rPr>
              <a:t> baklava</a:t>
            </a:r>
            <a:endParaRPr lang="en-US" altLang="en-US" b="1" i="1" dirty="0" smtClean="0">
              <a:solidFill>
                <a:srgbClr val="0070C0"/>
              </a:solidFill>
              <a:latin typeface="Arial" charset="0"/>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sp>
        <p:nvSpPr>
          <p:cNvPr id="6" name="Rectangle 5"/>
          <p:cNvSpPr/>
          <p:nvPr/>
        </p:nvSpPr>
        <p:spPr>
          <a:xfrm>
            <a:off x="864265" y="4085586"/>
            <a:ext cx="4237058" cy="1754326"/>
          </a:xfrm>
          <a:prstGeom prst="rect">
            <a:avLst/>
          </a:prstGeom>
        </p:spPr>
        <p:txBody>
          <a:bodyPr wrap="none">
            <a:spAutoFit/>
          </a:bodyPr>
          <a:lstStyle/>
          <a:p>
            <a:pPr algn="ctr"/>
            <a:r>
              <a:rPr lang="en-US" sz="3600" b="1" dirty="0" err="1" smtClean="0">
                <a:solidFill>
                  <a:srgbClr val="FFFFFF"/>
                </a:solidFill>
                <a:latin typeface="Arial" pitchFamily="34" charset="0"/>
              </a:rPr>
              <a:t>dimond</a:t>
            </a:r>
            <a:r>
              <a:rPr lang="en-US" sz="3600" b="1" dirty="0" smtClean="0">
                <a:solidFill>
                  <a:srgbClr val="FFFFFF"/>
                </a:solidFill>
                <a:latin typeface="Arial" pitchFamily="34" charset="0"/>
              </a:rPr>
              <a:t>-shaped</a:t>
            </a:r>
          </a:p>
          <a:p>
            <a:pPr algn="ctr"/>
            <a:r>
              <a:rPr lang="en-US" sz="3600" b="1" dirty="0">
                <a:solidFill>
                  <a:srgbClr val="FFFFFF"/>
                </a:solidFill>
                <a:latin typeface="Arial" pitchFamily="34" charset="0"/>
              </a:rPr>
              <a:t>w</a:t>
            </a:r>
            <a:r>
              <a:rPr lang="en-US" sz="3600" b="1" dirty="0" smtClean="0">
                <a:solidFill>
                  <a:srgbClr val="FFFFFF"/>
                </a:solidFill>
                <a:latin typeface="Arial" pitchFamily="34" charset="0"/>
              </a:rPr>
              <a:t>ith a whole clove</a:t>
            </a:r>
          </a:p>
          <a:p>
            <a:pPr algn="ctr"/>
            <a:r>
              <a:rPr lang="en-US" sz="3600" b="1" dirty="0" smtClean="0">
                <a:solidFill>
                  <a:srgbClr val="FFFFFF"/>
                </a:solidFill>
                <a:latin typeface="Arial" pitchFamily="34" charset="0"/>
              </a:rPr>
              <a:t>and no pistachios</a:t>
            </a:r>
            <a:endParaRPr lang="en-US" sz="3600" b="1" dirty="0">
              <a:solidFill>
                <a:srgbClr val="FFFFFF"/>
              </a:solidFill>
              <a:latin typeface="Arial" pitchFamily="34" charset="0"/>
            </a:endParaRPr>
          </a:p>
        </p:txBody>
      </p:sp>
    </p:spTree>
    <p:extLst>
      <p:ext uri="{BB962C8B-B14F-4D97-AF65-F5344CB8AC3E}">
        <p14:creationId xmlns:p14="http://schemas.microsoft.com/office/powerpoint/2010/main" val="3401713378"/>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smtClean="0">
                <a:solidFill>
                  <a:srgbClr val="FF0000"/>
                </a:solidFill>
                <a:latin typeface="Arial" charset="0"/>
              </a:rPr>
              <a:t>Turkish baklava</a:t>
            </a:r>
            <a:endParaRPr lang="en-US" altLang="en-US" b="1" i="1" dirty="0" smtClean="0">
              <a:solidFill>
                <a:srgbClr val="FF0000"/>
              </a:solidFill>
              <a:latin typeface="Arial" charset="0"/>
            </a:endParaRPr>
          </a:p>
        </p:txBody>
      </p:sp>
      <p:sp>
        <p:nvSpPr>
          <p:cNvPr id="2" name="Rectangle 1"/>
          <p:cNvSpPr/>
          <p:nvPr/>
        </p:nvSpPr>
        <p:spPr>
          <a:xfrm>
            <a:off x="1929704" y="3215302"/>
            <a:ext cx="5724645" cy="1200329"/>
          </a:xfrm>
          <a:prstGeom prst="rect">
            <a:avLst/>
          </a:prstGeom>
        </p:spPr>
        <p:txBody>
          <a:bodyPr wrap="none">
            <a:spAutoFit/>
          </a:bodyPr>
          <a:lstStyle/>
          <a:p>
            <a:pPr algn="ctr"/>
            <a:r>
              <a:rPr lang="en-US" sz="3600" b="1" dirty="0" smtClean="0">
                <a:solidFill>
                  <a:srgbClr val="FFFFFF"/>
                </a:solidFill>
                <a:latin typeface="Arial" pitchFamily="34" charset="0"/>
              </a:rPr>
              <a:t>rectangular</a:t>
            </a:r>
          </a:p>
          <a:p>
            <a:pPr algn="ctr"/>
            <a:r>
              <a:rPr lang="en-US" sz="3600" b="1" dirty="0" smtClean="0">
                <a:solidFill>
                  <a:srgbClr val="FFFFFF"/>
                </a:solidFill>
                <a:latin typeface="Arial" pitchFamily="34" charset="0"/>
              </a:rPr>
              <a:t>and often with </a:t>
            </a:r>
            <a:r>
              <a:rPr lang="en-US" sz="3600" b="1" dirty="0">
                <a:solidFill>
                  <a:srgbClr val="FFFFFF"/>
                </a:solidFill>
                <a:latin typeface="Arial" pitchFamily="34" charset="0"/>
              </a:rPr>
              <a:t>pistachios</a:t>
            </a:r>
          </a:p>
        </p:txBody>
      </p:sp>
    </p:spTree>
    <p:extLst>
      <p:ext uri="{BB962C8B-B14F-4D97-AF65-F5344CB8AC3E}">
        <p14:creationId xmlns:p14="http://schemas.microsoft.com/office/powerpoint/2010/main" val="417571072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2404534" y="2743267"/>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sociocultural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biophysical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archaeological</a:t>
            </a:r>
          </a:p>
          <a:p>
            <a:pPr indent="347663" eaLnBrk="0" hangingPunct="0">
              <a:lnSpc>
                <a:spcPct val="160000"/>
              </a:lnSpc>
              <a:buFontTx/>
              <a:buChar char="•"/>
              <a:tabLst>
                <a:tab pos="231775" algn="l"/>
              </a:tabLst>
              <a:defRPr/>
            </a:pPr>
            <a:r>
              <a:rPr kumimoji="1" lang="en-US" sz="3200" b="1" dirty="0" err="1" smtClean="0">
                <a:solidFill>
                  <a:srgbClr val="FFFFFF"/>
                </a:solidFill>
                <a:latin typeface="Verdana" pitchFamily="34" charset="0"/>
              </a:rPr>
              <a:t>linguistical</a:t>
            </a:r>
            <a:endParaRPr kumimoji="1" lang="en-US" sz="3200" b="1" dirty="0">
              <a:solidFill>
                <a:srgbClr val="FFFFFF"/>
              </a:solidFill>
              <a:latin typeface="Verdana" pitchFamily="34" charset="0"/>
            </a:endParaRPr>
          </a:p>
        </p:txBody>
      </p:sp>
    </p:spTree>
    <p:extLst>
      <p:ext uri="{BB962C8B-B14F-4D97-AF65-F5344CB8AC3E}">
        <p14:creationId xmlns:p14="http://schemas.microsoft.com/office/powerpoint/2010/main" val="2643260143"/>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smtClean="0">
                <a:solidFill>
                  <a:srgbClr val="000000"/>
                </a:solidFill>
                <a:latin typeface="Arial" pitchFamily="34" charset="0"/>
                <a:hlinkClick r:id="rId3"/>
              </a:rPr>
              <a:t>http://www.theatlantic.com/international/archive/2012/04/the-white-house-dessert-that-sparked-a-minor-turkish-greek-conflict/255439/</a:t>
            </a:r>
            <a:endParaRPr lang="en-US" sz="800" dirty="0">
              <a:solidFill>
                <a:srgbClr val="000000"/>
              </a:solidFill>
              <a:latin typeface="Arial" pitchFamily="34" charset="0"/>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257419"/>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err="1">
                <a:solidFill>
                  <a:srgbClr val="0070C0"/>
                </a:solidFill>
                <a:latin typeface="Arial" charset="0"/>
              </a:rPr>
              <a:t>Ellinikos</a:t>
            </a:r>
            <a:r>
              <a:rPr lang="en-US" altLang="en-US" sz="4000" b="1" i="1" dirty="0">
                <a:solidFill>
                  <a:srgbClr val="0070C0"/>
                </a:solidFill>
                <a:latin typeface="Arial" charset="0"/>
              </a:rPr>
              <a:t> </a:t>
            </a:r>
            <a:r>
              <a:rPr lang="en-US" altLang="en-US" sz="4000" b="1" i="1" dirty="0" err="1">
                <a:solidFill>
                  <a:srgbClr val="0070C0"/>
                </a:solidFill>
                <a:latin typeface="Arial" charset="0"/>
              </a:rPr>
              <a:t>Kafes</a:t>
            </a:r>
            <a:endParaRPr lang="en-US" altLang="en-US" sz="4000" b="1" i="1" dirty="0" smtClean="0">
              <a:solidFill>
                <a:srgbClr val="0070C0"/>
              </a:solidFill>
              <a:latin typeface="Arial" charset="0"/>
            </a:endParaRPr>
          </a:p>
        </p:txBody>
      </p:sp>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latin typeface="Arial" pitchFamily="34" charset="0"/>
                <a:hlinkClick r:id="rId3"/>
              </a:rPr>
              <a:t>http://www.ultimate-guide-to-greek-food.com/greek-coffee.html</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2079667751"/>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smtClean="0">
                <a:solidFill>
                  <a:srgbClr val="FFFFFF"/>
                </a:solidFill>
                <a:latin typeface="Arial" charset="0"/>
              </a:rPr>
              <a:t>Greek coffee?</a:t>
            </a:r>
          </a:p>
        </p:txBody>
      </p:sp>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latin typeface="Arial" pitchFamily="34" charset="0"/>
                <a:hlinkClick r:id="rId3"/>
              </a:rPr>
              <a:t>http://www.ultimate-guide-to-greek-food.com/greek-coffee.html</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2664847811"/>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latin typeface="Arial" pitchFamily="34" charset="0"/>
                <a:hlinkClick r:id="rId2"/>
              </a:rPr>
              <a:t>https://en.wikipedia.org/wiki/Turkish_coffee</a:t>
            </a:r>
            <a:endParaRPr lang="en-US" sz="800" dirty="0">
              <a:solidFill>
                <a:srgbClr val="000000"/>
              </a:solidFill>
              <a:latin typeface="Arial" pitchFamily="34" charset="0"/>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3716234586"/>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latin typeface="Arial" pitchFamily="34" charset="0"/>
                <a:hlinkClick r:id="rId2"/>
              </a:rPr>
              <a:t>https://en.wikipedia.org/wiki/Turkish_coffee</a:t>
            </a:r>
            <a:endParaRPr lang="en-US" sz="800" dirty="0">
              <a:solidFill>
                <a:srgbClr val="000000"/>
              </a:solidFill>
              <a:latin typeface="Arial" pitchFamily="34" charset="0"/>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75773" y="566060"/>
            <a:ext cx="2685143" cy="943429"/>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42938358"/>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latin typeface="Arial" pitchFamily="34" charset="0"/>
                <a:hlinkClick r:id="rId2"/>
              </a:rPr>
              <a:t>https://en.wikipedia.org/wiki/Turkish_coffee</a:t>
            </a:r>
            <a:endParaRPr lang="en-US" sz="800" dirty="0">
              <a:solidFill>
                <a:srgbClr val="000000"/>
              </a:solidFill>
              <a:latin typeface="Arial" pitchFamily="34" charset="0"/>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692" y="2902857"/>
            <a:ext cx="6135541" cy="25554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bwMode="auto">
          <a:xfrm>
            <a:off x="275774" y="566060"/>
            <a:ext cx="2452915" cy="943429"/>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3410682213"/>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latin typeface="Arial" pitchFamily="34" charset="0"/>
                <a:hlinkClick r:id="rId2"/>
              </a:rPr>
              <a:t>https://en.wikipedia.org/wiki/Turkish_coffee</a:t>
            </a:r>
            <a:endParaRPr lang="en-US" sz="800" dirty="0">
              <a:solidFill>
                <a:srgbClr val="000000"/>
              </a:solidFill>
              <a:latin typeface="Arial" pitchFamily="34" charset="0"/>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933224617"/>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latin typeface="Arial" pitchFamily="34" charset="0"/>
                <a:hlinkClick r:id="rId2"/>
              </a:rPr>
              <a:t>https://en.wikipedia.org/wiki/Turkish_coffee</a:t>
            </a:r>
            <a:endParaRPr lang="en-US" sz="800" dirty="0">
              <a:solidFill>
                <a:srgbClr val="000000"/>
              </a:solidFill>
              <a:latin typeface="Arial" pitchFamily="34" charset="0"/>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smtClean="0">
              <a:solidFill>
                <a:srgbClr val="000000"/>
              </a:solidFill>
              <a:latin typeface="Tahoma"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79239"/>
            <a:ext cx="8229600" cy="970029"/>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1591343941"/>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latin typeface="Arial" pitchFamily="34" charset="0"/>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latin typeface="Arial" pitchFamily="34" charset="0"/>
              </a:rPr>
              <a:t> </a:t>
            </a:r>
          </a:p>
          <a:p>
            <a:pPr algn="ctr"/>
            <a:r>
              <a:rPr lang="en-US" sz="2800" b="1" dirty="0" smtClean="0">
                <a:solidFill>
                  <a:srgbClr val="000000"/>
                </a:solidFill>
                <a:latin typeface="Arial" pitchFamily="34" charset="0"/>
              </a:rPr>
              <a:t>generally strive to preserve their cultural identity with . . .</a:t>
            </a:r>
          </a:p>
          <a:p>
            <a:pPr algn="ctr"/>
            <a:endParaRPr lang="en-US" sz="1200" b="1" dirty="0" smtClean="0">
              <a:solidFill>
                <a:srgbClr val="000000"/>
              </a:solidFill>
              <a:latin typeface="Arial" pitchFamily="34" charset="0"/>
            </a:endParaRPr>
          </a:p>
          <a:p>
            <a:pPr algn="ctr"/>
            <a:r>
              <a:rPr lang="en-US" sz="2800" b="1" dirty="0" smtClean="0">
                <a:solidFill>
                  <a:srgbClr val="BADDE1"/>
                </a:solidFill>
                <a:latin typeface="Arial" pitchFamily="34" charset="0"/>
              </a:rPr>
              <a:t>food</a:t>
            </a:r>
            <a:br>
              <a:rPr lang="en-US" sz="2800" b="1" dirty="0" smtClean="0">
                <a:solidFill>
                  <a:srgbClr val="BADDE1"/>
                </a:solidFill>
                <a:latin typeface="Arial" pitchFamily="34" charset="0"/>
              </a:rPr>
            </a:br>
            <a:r>
              <a:rPr lang="en-US" sz="4400" b="1" dirty="0" smtClean="0">
                <a:solidFill>
                  <a:srgbClr val="000000"/>
                </a:solidFill>
                <a:latin typeface="Arial" pitchFamily="34" charset="0"/>
              </a:rPr>
              <a:t>clothing</a:t>
            </a:r>
            <a:endParaRPr lang="en-US" sz="4400" b="1" dirty="0">
              <a:solidFill>
                <a:srgbClr val="000000"/>
              </a:solidFill>
              <a:latin typeface="Arial" pitchFamily="34" charset="0"/>
            </a:endParaRPr>
          </a:p>
          <a:p>
            <a:pPr algn="ctr"/>
            <a:r>
              <a:rPr lang="en-US" sz="2800" b="1" dirty="0" smtClean="0">
                <a:solidFill>
                  <a:srgbClr val="BADDE1"/>
                </a:solidFill>
                <a:latin typeface="Arial" pitchFamily="34" charset="0"/>
              </a:rPr>
              <a:t>religion</a:t>
            </a:r>
          </a:p>
          <a:p>
            <a:pPr algn="ctr"/>
            <a:r>
              <a:rPr lang="en-US" sz="2800" b="1" dirty="0" smtClean="0">
                <a:solidFill>
                  <a:srgbClr val="BADDE1"/>
                </a:solidFill>
                <a:latin typeface="Arial" pitchFamily="34" charset="0"/>
              </a:rPr>
              <a:t>ritual</a:t>
            </a:r>
          </a:p>
          <a:p>
            <a:pPr algn="ctr"/>
            <a:r>
              <a:rPr lang="en-US" sz="2800" b="1" dirty="0">
                <a:solidFill>
                  <a:srgbClr val="BADDE1"/>
                </a:solidFill>
                <a:latin typeface="Arial" pitchFamily="34" charset="0"/>
              </a:rPr>
              <a:t>music, dance, and other arts</a:t>
            </a:r>
            <a:endParaRPr lang="en-US" sz="2800" b="1" dirty="0" smtClean="0">
              <a:solidFill>
                <a:srgbClr val="BADDE1"/>
              </a:solidFill>
              <a:latin typeface="Arial" pitchFamily="34" charset="0"/>
            </a:endParaRPr>
          </a:p>
          <a:p>
            <a:pPr algn="ctr"/>
            <a:r>
              <a:rPr lang="en-US" sz="2800" b="1" dirty="0" smtClean="0">
                <a:solidFill>
                  <a:srgbClr val="BADDE1"/>
                </a:solidFill>
                <a:latin typeface="Arial" pitchFamily="34" charset="0"/>
              </a:rPr>
              <a:t>language</a:t>
            </a:r>
          </a:p>
          <a:p>
            <a:pPr algn="ctr"/>
            <a:r>
              <a:rPr lang="en-US" sz="2800" b="1" dirty="0" smtClean="0">
                <a:solidFill>
                  <a:srgbClr val="BADDE1"/>
                </a:solidFill>
                <a:latin typeface="Arial" pitchFamily="34" charset="0"/>
              </a:rPr>
              <a:t>cultural symbols . . .</a:t>
            </a:r>
            <a:endParaRPr lang="en-US" sz="2800" b="1" dirty="0">
              <a:solidFill>
                <a:srgbClr val="BADDE1"/>
              </a:solidFill>
              <a:latin typeface="Arial" pitchFamily="34" charset="0"/>
            </a:endParaRPr>
          </a:p>
        </p:txBody>
      </p:sp>
    </p:spTree>
    <p:extLst>
      <p:ext uri="{BB962C8B-B14F-4D97-AF65-F5344CB8AC3E}">
        <p14:creationId xmlns:p14="http://schemas.microsoft.com/office/powerpoint/2010/main" val="3820208094"/>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1266" name="Picture 2" descr="https://scontent-ord1-1.xx.fbcdn.net/hphotos-xfp1/v/t1.0-9/11694944_716539258458173_2137944777291332678_n.jpg?oh=09b273f87847ae80e73a5fa9d05c5dd2&amp;oe=566FA9C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816" y="8347"/>
            <a:ext cx="42433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3"/>
              </a:rPr>
              <a:t>www.facebook.com/alexganeevphotography/photos/</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221547636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0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Default Design">
  <a:themeElements>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7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2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10487</TotalTime>
  <Words>6181</Words>
  <Application>Microsoft Office PowerPoint</Application>
  <PresentationFormat>On-screen Show (4:3)</PresentationFormat>
  <Paragraphs>1940</Paragraphs>
  <Slides>363</Slides>
  <Notes>135</Notes>
  <HiddenSlides>41</HiddenSlides>
  <MMClips>0</MMClips>
  <ScaleCrop>false</ScaleCrop>
  <HeadingPairs>
    <vt:vector size="4" baseType="variant">
      <vt:variant>
        <vt:lpstr>Theme</vt:lpstr>
      </vt:variant>
      <vt:variant>
        <vt:i4>36</vt:i4>
      </vt:variant>
      <vt:variant>
        <vt:lpstr>Slide Titles</vt:lpstr>
      </vt:variant>
      <vt:variant>
        <vt:i4>363</vt:i4>
      </vt:variant>
    </vt:vector>
  </HeadingPairs>
  <TitlesOfParts>
    <vt:vector size="399" baseType="lpstr">
      <vt:lpstr>Default Design</vt:lpstr>
      <vt:lpstr>7_Default Design</vt:lpstr>
      <vt:lpstr>9_Default Design</vt:lpstr>
      <vt:lpstr>1_CE Master</vt:lpstr>
      <vt:lpstr>15_Default Design</vt:lpstr>
      <vt:lpstr>10_Default Design</vt:lpstr>
      <vt:lpstr>11_Default Design</vt:lpstr>
      <vt:lpstr>37_Default Design</vt:lpstr>
      <vt:lpstr>38_Default Design</vt:lpstr>
      <vt:lpstr>2_Meadow</vt:lpstr>
      <vt:lpstr>22_Default Design</vt:lpstr>
      <vt:lpstr>21_Default Design</vt:lpstr>
      <vt:lpstr>1_white3</vt:lpstr>
      <vt:lpstr>20_Default Design</vt:lpstr>
      <vt:lpstr>30_Default Design</vt:lpstr>
      <vt:lpstr>25_Default Design</vt:lpstr>
      <vt:lpstr>23_Contemporary Portrait</vt:lpstr>
      <vt:lpstr>4_Office Theme</vt:lpstr>
      <vt:lpstr>4_Meadow</vt:lpstr>
      <vt:lpstr>23_Default Design</vt:lpstr>
      <vt:lpstr>29_Default Design</vt:lpstr>
      <vt:lpstr>3_Default Design</vt:lpstr>
      <vt:lpstr>8_Default Design</vt:lpstr>
      <vt:lpstr>6_Contemporary Portrait</vt:lpstr>
      <vt:lpstr>17_Default Design</vt:lpstr>
      <vt:lpstr>19_Default Design</vt:lpstr>
      <vt:lpstr>24_Contemporary Portrait</vt:lpstr>
      <vt:lpstr>25_Contemporary Portrait</vt:lpstr>
      <vt:lpstr>31_Default Design</vt:lpstr>
      <vt:lpstr>27_Default Design</vt:lpstr>
      <vt:lpstr>Office Theme</vt:lpstr>
      <vt:lpstr>32_Default Design</vt:lpstr>
      <vt:lpstr>2_Default Design</vt:lpstr>
      <vt:lpstr>18_Default Design</vt:lpstr>
      <vt:lpstr>2_Blends</vt:lpstr>
      <vt:lpstr>Blends</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Concept of Culture</vt:lpstr>
      <vt:lpstr>The Concept of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Glossary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567</cp:revision>
  <cp:lastPrinted>2000-04-06T19:51:41Z</cp:lastPrinted>
  <dcterms:created xsi:type="dcterms:W3CDTF">2000-03-27T15:46:35Z</dcterms:created>
  <dcterms:modified xsi:type="dcterms:W3CDTF">2018-09-04T03:30:55Z</dcterms:modified>
</cp:coreProperties>
</file>