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4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5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6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7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8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29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32" r:id="rId1"/>
    <p:sldMasterId id="2147484144" r:id="rId2"/>
    <p:sldMasterId id="2147484156" r:id="rId3"/>
    <p:sldMasterId id="2147484194" r:id="rId4"/>
    <p:sldMasterId id="2147484643" r:id="rId5"/>
    <p:sldMasterId id="2147484679" r:id="rId6"/>
    <p:sldMasterId id="2147484788" r:id="rId7"/>
    <p:sldMasterId id="2147484814" r:id="rId8"/>
    <p:sldMasterId id="2147484826" r:id="rId9"/>
    <p:sldMasterId id="2147484838" r:id="rId10"/>
    <p:sldMasterId id="2147484850" r:id="rId11"/>
    <p:sldMasterId id="2147484862" r:id="rId12"/>
    <p:sldMasterId id="2147484874" r:id="rId13"/>
    <p:sldMasterId id="2147484886" r:id="rId14"/>
    <p:sldMasterId id="2147484898" r:id="rId15"/>
    <p:sldMasterId id="2147484910" r:id="rId16"/>
    <p:sldMasterId id="2147484922" r:id="rId17"/>
    <p:sldMasterId id="2147484934" r:id="rId18"/>
    <p:sldMasterId id="2147484946" r:id="rId19"/>
    <p:sldMasterId id="2147484958" r:id="rId20"/>
    <p:sldMasterId id="2147484970" r:id="rId21"/>
    <p:sldMasterId id="2147484982" r:id="rId22"/>
    <p:sldMasterId id="2147484995" r:id="rId23"/>
    <p:sldMasterId id="2147485007" r:id="rId24"/>
    <p:sldMasterId id="2147485020" r:id="rId25"/>
    <p:sldMasterId id="2147485033" r:id="rId26"/>
    <p:sldMasterId id="2147485045" r:id="rId27"/>
    <p:sldMasterId id="2147485057" r:id="rId28"/>
    <p:sldMasterId id="2147485069" r:id="rId29"/>
    <p:sldMasterId id="2147485082" r:id="rId30"/>
  </p:sldMasterIdLst>
  <p:notesMasterIdLst>
    <p:notesMasterId r:id="rId168"/>
  </p:notesMasterIdLst>
  <p:handoutMasterIdLst>
    <p:handoutMasterId r:id="rId169"/>
  </p:handoutMasterIdLst>
  <p:sldIdLst>
    <p:sldId id="1168" r:id="rId31"/>
    <p:sldId id="1078" r:id="rId32"/>
    <p:sldId id="1173" r:id="rId33"/>
    <p:sldId id="1079" r:id="rId34"/>
    <p:sldId id="1080" r:id="rId35"/>
    <p:sldId id="1081" r:id="rId36"/>
    <p:sldId id="1082" r:id="rId37"/>
    <p:sldId id="1083" r:id="rId38"/>
    <p:sldId id="1084" r:id="rId39"/>
    <p:sldId id="1085" r:id="rId40"/>
    <p:sldId id="1086" r:id="rId41"/>
    <p:sldId id="1087" r:id="rId42"/>
    <p:sldId id="1088" r:id="rId43"/>
    <p:sldId id="1089" r:id="rId44"/>
    <p:sldId id="1090" r:id="rId45"/>
    <p:sldId id="1091" r:id="rId46"/>
    <p:sldId id="1092" r:id="rId47"/>
    <p:sldId id="1093" r:id="rId48"/>
    <p:sldId id="1094" r:id="rId49"/>
    <p:sldId id="1095" r:id="rId50"/>
    <p:sldId id="1096" r:id="rId51"/>
    <p:sldId id="1097" r:id="rId52"/>
    <p:sldId id="1098" r:id="rId53"/>
    <p:sldId id="1205" r:id="rId54"/>
    <p:sldId id="1206" r:id="rId55"/>
    <p:sldId id="1207" r:id="rId56"/>
    <p:sldId id="1102" r:id="rId57"/>
    <p:sldId id="1103" r:id="rId58"/>
    <p:sldId id="1104" r:id="rId59"/>
    <p:sldId id="1105" r:id="rId60"/>
    <p:sldId id="1106" r:id="rId61"/>
    <p:sldId id="1107" r:id="rId62"/>
    <p:sldId id="1108" r:id="rId63"/>
    <p:sldId id="1109" r:id="rId64"/>
    <p:sldId id="1110" r:id="rId65"/>
    <p:sldId id="1111" r:id="rId66"/>
    <p:sldId id="1112" r:id="rId67"/>
    <p:sldId id="1113" r:id="rId68"/>
    <p:sldId id="1114" r:id="rId69"/>
    <p:sldId id="1115" r:id="rId70"/>
    <p:sldId id="1116" r:id="rId71"/>
    <p:sldId id="1225" r:id="rId72"/>
    <p:sldId id="1224" r:id="rId73"/>
    <p:sldId id="1204" r:id="rId74"/>
    <p:sldId id="1118" r:id="rId75"/>
    <p:sldId id="1208" r:id="rId76"/>
    <p:sldId id="1119" r:id="rId77"/>
    <p:sldId id="1227" r:id="rId78"/>
    <p:sldId id="1226" r:id="rId79"/>
    <p:sldId id="1120" r:id="rId80"/>
    <p:sldId id="1121" r:id="rId81"/>
    <p:sldId id="1122" r:id="rId82"/>
    <p:sldId id="1223" r:id="rId83"/>
    <p:sldId id="1123" r:id="rId84"/>
    <p:sldId id="1124" r:id="rId85"/>
    <p:sldId id="1125" r:id="rId86"/>
    <p:sldId id="1126" r:id="rId87"/>
    <p:sldId id="1127" r:id="rId88"/>
    <p:sldId id="1128" r:id="rId89"/>
    <p:sldId id="1129" r:id="rId90"/>
    <p:sldId id="1177" r:id="rId91"/>
    <p:sldId id="1130" r:id="rId92"/>
    <p:sldId id="1131" r:id="rId93"/>
    <p:sldId id="1132" r:id="rId94"/>
    <p:sldId id="1133" r:id="rId95"/>
    <p:sldId id="1134" r:id="rId96"/>
    <p:sldId id="1209" r:id="rId97"/>
    <p:sldId id="1210" r:id="rId98"/>
    <p:sldId id="1211" r:id="rId99"/>
    <p:sldId id="1135" r:id="rId100"/>
    <p:sldId id="1136" r:id="rId101"/>
    <p:sldId id="1137" r:id="rId102"/>
    <p:sldId id="1212" r:id="rId103"/>
    <p:sldId id="1213" r:id="rId104"/>
    <p:sldId id="1214" r:id="rId105"/>
    <p:sldId id="1215" r:id="rId106"/>
    <p:sldId id="1216" r:id="rId107"/>
    <p:sldId id="1217" r:id="rId108"/>
    <p:sldId id="1218" r:id="rId109"/>
    <p:sldId id="1219" r:id="rId110"/>
    <p:sldId id="1138" r:id="rId111"/>
    <p:sldId id="1139" r:id="rId112"/>
    <p:sldId id="1140" r:id="rId113"/>
    <p:sldId id="1141" r:id="rId114"/>
    <p:sldId id="1195" r:id="rId115"/>
    <p:sldId id="1179" r:id="rId116"/>
    <p:sldId id="1180" r:id="rId117"/>
    <p:sldId id="1181" r:id="rId118"/>
    <p:sldId id="1182" r:id="rId119"/>
    <p:sldId id="1183" r:id="rId120"/>
    <p:sldId id="1184" r:id="rId121"/>
    <p:sldId id="1185" r:id="rId122"/>
    <p:sldId id="1186" r:id="rId123"/>
    <p:sldId id="1187" r:id="rId124"/>
    <p:sldId id="1188" r:id="rId125"/>
    <p:sldId id="1189" r:id="rId126"/>
    <p:sldId id="1178" r:id="rId127"/>
    <p:sldId id="1190" r:id="rId128"/>
    <p:sldId id="1191" r:id="rId129"/>
    <p:sldId id="1192" r:id="rId130"/>
    <p:sldId id="1193" r:id="rId131"/>
    <p:sldId id="1194" r:id="rId132"/>
    <p:sldId id="1142" r:id="rId133"/>
    <p:sldId id="1143" r:id="rId134"/>
    <p:sldId id="1144" r:id="rId135"/>
    <p:sldId id="1146" r:id="rId136"/>
    <p:sldId id="1149" r:id="rId137"/>
    <p:sldId id="1220" r:id="rId138"/>
    <p:sldId id="1150" r:id="rId139"/>
    <p:sldId id="1151" r:id="rId140"/>
    <p:sldId id="1153" r:id="rId141"/>
    <p:sldId id="1154" r:id="rId142"/>
    <p:sldId id="1155" r:id="rId143"/>
    <p:sldId id="1156" r:id="rId144"/>
    <p:sldId id="1157" r:id="rId145"/>
    <p:sldId id="1196" r:id="rId146"/>
    <p:sldId id="1160" r:id="rId147"/>
    <p:sldId id="1161" r:id="rId148"/>
    <p:sldId id="1221" r:id="rId149"/>
    <p:sldId id="1222" r:id="rId150"/>
    <p:sldId id="1159" r:id="rId151"/>
    <p:sldId id="1197" r:id="rId152"/>
    <p:sldId id="1198" r:id="rId153"/>
    <p:sldId id="1200" r:id="rId154"/>
    <p:sldId id="1201" r:id="rId155"/>
    <p:sldId id="1202" r:id="rId156"/>
    <p:sldId id="1203" r:id="rId157"/>
    <p:sldId id="1162" r:id="rId158"/>
    <p:sldId id="1169" r:id="rId159"/>
    <p:sldId id="1170" r:id="rId160"/>
    <p:sldId id="1171" r:id="rId161"/>
    <p:sldId id="1175" r:id="rId162"/>
    <p:sldId id="1176" r:id="rId163"/>
    <p:sldId id="1163" r:id="rId164"/>
    <p:sldId id="1164" r:id="rId165"/>
    <p:sldId id="1165" r:id="rId166"/>
    <p:sldId id="1172" r:id="rId1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1E3B0"/>
    <a:srgbClr val="64D890"/>
    <a:srgbClr val="BADDE1"/>
    <a:srgbClr val="FF1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7" autoAdjust="0"/>
    <p:restoredTop sz="94660"/>
  </p:normalViewPr>
  <p:slideViewPr>
    <p:cSldViewPr snapToGrid="0">
      <p:cViewPr>
        <p:scale>
          <a:sx n="66" d="100"/>
          <a:sy n="66" d="100"/>
        </p:scale>
        <p:origin x="-1404" y="-450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422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7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2.xml"/><Relationship Id="rId63" Type="http://schemas.openxmlformats.org/officeDocument/2006/relationships/slide" Target="slides/slide33.xml"/><Relationship Id="rId84" Type="http://schemas.openxmlformats.org/officeDocument/2006/relationships/slide" Target="slides/slide54.xml"/><Relationship Id="rId138" Type="http://schemas.openxmlformats.org/officeDocument/2006/relationships/slide" Target="slides/slide108.xml"/><Relationship Id="rId159" Type="http://schemas.openxmlformats.org/officeDocument/2006/relationships/slide" Target="slides/slide129.xml"/><Relationship Id="rId170" Type="http://schemas.openxmlformats.org/officeDocument/2006/relationships/presProps" Target="presProps.xml"/><Relationship Id="rId107" Type="http://schemas.openxmlformats.org/officeDocument/2006/relationships/slide" Target="slides/slide7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.xml"/><Relationship Id="rId53" Type="http://schemas.openxmlformats.org/officeDocument/2006/relationships/slide" Target="slides/slide23.xml"/><Relationship Id="rId74" Type="http://schemas.openxmlformats.org/officeDocument/2006/relationships/slide" Target="slides/slide44.xml"/><Relationship Id="rId128" Type="http://schemas.openxmlformats.org/officeDocument/2006/relationships/slide" Target="slides/slide98.xml"/><Relationship Id="rId149" Type="http://schemas.openxmlformats.org/officeDocument/2006/relationships/slide" Target="slides/slide119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5.xml"/><Relationship Id="rId160" Type="http://schemas.openxmlformats.org/officeDocument/2006/relationships/slide" Target="slides/slide130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3.xml"/><Relationship Id="rId64" Type="http://schemas.openxmlformats.org/officeDocument/2006/relationships/slide" Target="slides/slide34.xml"/><Relationship Id="rId118" Type="http://schemas.openxmlformats.org/officeDocument/2006/relationships/slide" Target="slides/slide88.xml"/><Relationship Id="rId139" Type="http://schemas.openxmlformats.org/officeDocument/2006/relationships/slide" Target="slides/slide109.xml"/><Relationship Id="rId85" Type="http://schemas.openxmlformats.org/officeDocument/2006/relationships/slide" Target="slides/slide55.xml"/><Relationship Id="rId150" Type="http://schemas.openxmlformats.org/officeDocument/2006/relationships/slide" Target="slides/slide120.xml"/><Relationship Id="rId171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3.xml"/><Relationship Id="rId108" Type="http://schemas.openxmlformats.org/officeDocument/2006/relationships/slide" Target="slides/slide78.xml"/><Relationship Id="rId129" Type="http://schemas.openxmlformats.org/officeDocument/2006/relationships/slide" Target="slides/slide99.xml"/><Relationship Id="rId54" Type="http://schemas.openxmlformats.org/officeDocument/2006/relationships/slide" Target="slides/slide24.xml"/><Relationship Id="rId75" Type="http://schemas.openxmlformats.org/officeDocument/2006/relationships/slide" Target="slides/slide45.xml"/><Relationship Id="rId96" Type="http://schemas.openxmlformats.org/officeDocument/2006/relationships/slide" Target="slides/slide66.xml"/><Relationship Id="rId140" Type="http://schemas.openxmlformats.org/officeDocument/2006/relationships/slide" Target="slides/slide110.xml"/><Relationship Id="rId161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9.xml"/><Relationship Id="rId114" Type="http://schemas.openxmlformats.org/officeDocument/2006/relationships/slide" Target="slides/slide84.xml"/><Relationship Id="rId119" Type="http://schemas.openxmlformats.org/officeDocument/2006/relationships/slide" Target="slides/slide89.xml"/><Relationship Id="rId44" Type="http://schemas.openxmlformats.org/officeDocument/2006/relationships/slide" Target="slides/slide14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81" Type="http://schemas.openxmlformats.org/officeDocument/2006/relationships/slide" Target="slides/slide51.xml"/><Relationship Id="rId86" Type="http://schemas.openxmlformats.org/officeDocument/2006/relationships/slide" Target="slides/slide56.xml"/><Relationship Id="rId130" Type="http://schemas.openxmlformats.org/officeDocument/2006/relationships/slide" Target="slides/slide100.xml"/><Relationship Id="rId135" Type="http://schemas.openxmlformats.org/officeDocument/2006/relationships/slide" Target="slides/slide105.xml"/><Relationship Id="rId151" Type="http://schemas.openxmlformats.org/officeDocument/2006/relationships/slide" Target="slides/slide121.xml"/><Relationship Id="rId156" Type="http://schemas.openxmlformats.org/officeDocument/2006/relationships/slide" Target="slides/slide126.xml"/><Relationship Id="rId172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9.xml"/><Relationship Id="rId109" Type="http://schemas.openxmlformats.org/officeDocument/2006/relationships/slide" Target="slides/slide79.xml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slide" Target="slides/slide46.xml"/><Relationship Id="rId97" Type="http://schemas.openxmlformats.org/officeDocument/2006/relationships/slide" Target="slides/slide67.xml"/><Relationship Id="rId104" Type="http://schemas.openxmlformats.org/officeDocument/2006/relationships/slide" Target="slides/slide74.xml"/><Relationship Id="rId120" Type="http://schemas.openxmlformats.org/officeDocument/2006/relationships/slide" Target="slides/slide90.xml"/><Relationship Id="rId125" Type="http://schemas.openxmlformats.org/officeDocument/2006/relationships/slide" Target="slides/slide95.xml"/><Relationship Id="rId141" Type="http://schemas.openxmlformats.org/officeDocument/2006/relationships/slide" Target="slides/slide111.xml"/><Relationship Id="rId146" Type="http://schemas.openxmlformats.org/officeDocument/2006/relationships/slide" Target="slides/slide116.xml"/><Relationship Id="rId167" Type="http://schemas.openxmlformats.org/officeDocument/2006/relationships/slide" Target="slides/slide13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92" Type="http://schemas.openxmlformats.org/officeDocument/2006/relationships/slide" Target="slides/slide62.xml"/><Relationship Id="rId162" Type="http://schemas.openxmlformats.org/officeDocument/2006/relationships/slide" Target="slides/slide13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66" Type="http://schemas.openxmlformats.org/officeDocument/2006/relationships/slide" Target="slides/slide36.xml"/><Relationship Id="rId87" Type="http://schemas.openxmlformats.org/officeDocument/2006/relationships/slide" Target="slides/slide57.xml"/><Relationship Id="rId110" Type="http://schemas.openxmlformats.org/officeDocument/2006/relationships/slide" Target="slides/slide80.xml"/><Relationship Id="rId115" Type="http://schemas.openxmlformats.org/officeDocument/2006/relationships/slide" Target="slides/slide85.xml"/><Relationship Id="rId131" Type="http://schemas.openxmlformats.org/officeDocument/2006/relationships/slide" Target="slides/slide101.xml"/><Relationship Id="rId136" Type="http://schemas.openxmlformats.org/officeDocument/2006/relationships/slide" Target="slides/slide106.xml"/><Relationship Id="rId157" Type="http://schemas.openxmlformats.org/officeDocument/2006/relationships/slide" Target="slides/slide127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152" Type="http://schemas.openxmlformats.org/officeDocument/2006/relationships/slide" Target="slides/slide122.xml"/><Relationship Id="rId173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56" Type="http://schemas.openxmlformats.org/officeDocument/2006/relationships/slide" Target="slides/slide26.xml"/><Relationship Id="rId77" Type="http://schemas.openxmlformats.org/officeDocument/2006/relationships/slide" Target="slides/slide47.xml"/><Relationship Id="rId100" Type="http://schemas.openxmlformats.org/officeDocument/2006/relationships/slide" Target="slides/slide70.xml"/><Relationship Id="rId105" Type="http://schemas.openxmlformats.org/officeDocument/2006/relationships/slide" Target="slides/slide75.xml"/><Relationship Id="rId126" Type="http://schemas.openxmlformats.org/officeDocument/2006/relationships/slide" Target="slides/slide96.xml"/><Relationship Id="rId147" Type="http://schemas.openxmlformats.org/officeDocument/2006/relationships/slide" Target="slides/slide117.xml"/><Relationship Id="rId16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93" Type="http://schemas.openxmlformats.org/officeDocument/2006/relationships/slide" Target="slides/slide63.xml"/><Relationship Id="rId98" Type="http://schemas.openxmlformats.org/officeDocument/2006/relationships/slide" Target="slides/slide68.xml"/><Relationship Id="rId121" Type="http://schemas.openxmlformats.org/officeDocument/2006/relationships/slide" Target="slides/slide91.xml"/><Relationship Id="rId142" Type="http://schemas.openxmlformats.org/officeDocument/2006/relationships/slide" Target="slides/slide112.xml"/><Relationship Id="rId163" Type="http://schemas.openxmlformats.org/officeDocument/2006/relationships/slide" Target="slides/slide133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6.xml"/><Relationship Id="rId67" Type="http://schemas.openxmlformats.org/officeDocument/2006/relationships/slide" Target="slides/slide37.xml"/><Relationship Id="rId116" Type="http://schemas.openxmlformats.org/officeDocument/2006/relationships/slide" Target="slides/slide86.xml"/><Relationship Id="rId137" Type="http://schemas.openxmlformats.org/officeDocument/2006/relationships/slide" Target="slides/slide107.xml"/><Relationship Id="rId158" Type="http://schemas.openxmlformats.org/officeDocument/2006/relationships/slide" Target="slides/slide12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62" Type="http://schemas.openxmlformats.org/officeDocument/2006/relationships/slide" Target="slides/slide32.xml"/><Relationship Id="rId83" Type="http://schemas.openxmlformats.org/officeDocument/2006/relationships/slide" Target="slides/slide53.xml"/><Relationship Id="rId88" Type="http://schemas.openxmlformats.org/officeDocument/2006/relationships/slide" Target="slides/slide58.xml"/><Relationship Id="rId111" Type="http://schemas.openxmlformats.org/officeDocument/2006/relationships/slide" Target="slides/slide81.xml"/><Relationship Id="rId132" Type="http://schemas.openxmlformats.org/officeDocument/2006/relationships/slide" Target="slides/slide102.xml"/><Relationship Id="rId153" Type="http://schemas.openxmlformats.org/officeDocument/2006/relationships/slide" Target="slides/slide123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6.xml"/><Relationship Id="rId57" Type="http://schemas.openxmlformats.org/officeDocument/2006/relationships/slide" Target="slides/slide27.xml"/><Relationship Id="rId106" Type="http://schemas.openxmlformats.org/officeDocument/2006/relationships/slide" Target="slides/slide76.xml"/><Relationship Id="rId127" Type="http://schemas.openxmlformats.org/officeDocument/2006/relationships/slide" Target="slides/slide9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52" Type="http://schemas.openxmlformats.org/officeDocument/2006/relationships/slide" Target="slides/slide22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94" Type="http://schemas.openxmlformats.org/officeDocument/2006/relationships/slide" Target="slides/slide64.xml"/><Relationship Id="rId99" Type="http://schemas.openxmlformats.org/officeDocument/2006/relationships/slide" Target="slides/slide69.xml"/><Relationship Id="rId101" Type="http://schemas.openxmlformats.org/officeDocument/2006/relationships/slide" Target="slides/slide71.xml"/><Relationship Id="rId122" Type="http://schemas.openxmlformats.org/officeDocument/2006/relationships/slide" Target="slides/slide92.xml"/><Relationship Id="rId143" Type="http://schemas.openxmlformats.org/officeDocument/2006/relationships/slide" Target="slides/slide113.xml"/><Relationship Id="rId148" Type="http://schemas.openxmlformats.org/officeDocument/2006/relationships/slide" Target="slides/slide118.xml"/><Relationship Id="rId164" Type="http://schemas.openxmlformats.org/officeDocument/2006/relationships/slide" Target="slides/slide134.xml"/><Relationship Id="rId16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7.xml"/><Relationship Id="rId68" Type="http://schemas.openxmlformats.org/officeDocument/2006/relationships/slide" Target="slides/slide38.xml"/><Relationship Id="rId89" Type="http://schemas.openxmlformats.org/officeDocument/2006/relationships/slide" Target="slides/slide59.xml"/><Relationship Id="rId112" Type="http://schemas.openxmlformats.org/officeDocument/2006/relationships/slide" Target="slides/slide82.xml"/><Relationship Id="rId133" Type="http://schemas.openxmlformats.org/officeDocument/2006/relationships/slide" Target="slides/slide103.xml"/><Relationship Id="rId154" Type="http://schemas.openxmlformats.org/officeDocument/2006/relationships/slide" Target="slides/slide124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7.xml"/><Relationship Id="rId58" Type="http://schemas.openxmlformats.org/officeDocument/2006/relationships/slide" Target="slides/slide28.xml"/><Relationship Id="rId79" Type="http://schemas.openxmlformats.org/officeDocument/2006/relationships/slide" Target="slides/slide49.xml"/><Relationship Id="rId102" Type="http://schemas.openxmlformats.org/officeDocument/2006/relationships/slide" Target="slides/slide72.xml"/><Relationship Id="rId123" Type="http://schemas.openxmlformats.org/officeDocument/2006/relationships/slide" Target="slides/slide93.xml"/><Relationship Id="rId144" Type="http://schemas.openxmlformats.org/officeDocument/2006/relationships/slide" Target="slides/slide114.xml"/><Relationship Id="rId90" Type="http://schemas.openxmlformats.org/officeDocument/2006/relationships/slide" Target="slides/slide60.xml"/><Relationship Id="rId165" Type="http://schemas.openxmlformats.org/officeDocument/2006/relationships/slide" Target="slides/slide135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18.xml"/><Relationship Id="rId69" Type="http://schemas.openxmlformats.org/officeDocument/2006/relationships/slide" Target="slides/slide39.xml"/><Relationship Id="rId113" Type="http://schemas.openxmlformats.org/officeDocument/2006/relationships/slide" Target="slides/slide83.xml"/><Relationship Id="rId134" Type="http://schemas.openxmlformats.org/officeDocument/2006/relationships/slide" Target="slides/slide104.xml"/><Relationship Id="rId80" Type="http://schemas.openxmlformats.org/officeDocument/2006/relationships/slide" Target="slides/slide50.xml"/><Relationship Id="rId155" Type="http://schemas.openxmlformats.org/officeDocument/2006/relationships/slide" Target="slides/slide125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8.xml"/><Relationship Id="rId59" Type="http://schemas.openxmlformats.org/officeDocument/2006/relationships/slide" Target="slides/slide29.xml"/><Relationship Id="rId103" Type="http://schemas.openxmlformats.org/officeDocument/2006/relationships/slide" Target="slides/slide73.xml"/><Relationship Id="rId124" Type="http://schemas.openxmlformats.org/officeDocument/2006/relationships/slide" Target="slides/slide94.xml"/><Relationship Id="rId70" Type="http://schemas.openxmlformats.org/officeDocument/2006/relationships/slide" Target="slides/slide40.xml"/><Relationship Id="rId91" Type="http://schemas.openxmlformats.org/officeDocument/2006/relationships/slide" Target="slides/slide61.xml"/><Relationship Id="rId145" Type="http://schemas.openxmlformats.org/officeDocument/2006/relationships/slide" Target="slides/slide115.xml"/><Relationship Id="rId166" Type="http://schemas.openxmlformats.org/officeDocument/2006/relationships/slide" Target="slides/slide1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4BC1C819-9C4E-4ADB-A2E9-485D1C962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62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9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6140ACD-B53E-4C92-8D20-08D5CA054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2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C615B5-CFBD-41C1-99F2-B00AC082FCA4}" type="slidenum">
              <a:rPr lang="en-US" sz="1200">
                <a:solidFill>
                  <a:srgbClr val="1F497D"/>
                </a:solidFill>
                <a:latin typeface="Verdana" pitchFamily="34" charset="0"/>
              </a:rPr>
              <a:pPr algn="r"/>
              <a:t>51</a:t>
            </a:fld>
            <a:endParaRPr lang="en-US" sz="1200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80D551-A21A-44F3-9D77-E803DA6F3DB7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7A54E-B023-40C3-BA4E-F3F7BED5F394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7A54E-B023-40C3-BA4E-F3F7BED5F394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56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6F861-EE6F-4C9C-BEBE-1C619343652E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BE446-99BC-4A28-B0BD-B266ABEBDDDA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23708-8425-43CE-A2D1-64429C6375E7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23708-8425-43CE-A2D1-64429C6375E7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20E4EA-E9C7-4CBD-9BF3-99DECDF0BE36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A9443-1106-4502-B9C1-21951A0304C5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9B2BFDA-1890-4481-A3CB-57DAACDDFADD}" type="slidenum">
              <a:rPr lang="en-US" sz="1200">
                <a:solidFill>
                  <a:prstClr val="black"/>
                </a:solidFill>
                <a:latin typeface="Verdana" pitchFamily="34" charset="0"/>
              </a:rPr>
              <a:pPr algn="r"/>
              <a:t>64</a:t>
            </a:fld>
            <a:endParaRPr lang="en-US" sz="12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F387C-8D0C-4717-BA96-93FADFA687F2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</a:rPr>
              <a:pPr algn="r" eaLnBrk="0" hangingPunct="0"/>
              <a:t>66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</a:rPr>
              <a:pPr algn="r" eaLnBrk="0" hangingPunct="0"/>
              <a:t>71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</a:rPr>
              <a:pPr algn="r" eaLnBrk="0" hangingPunct="0"/>
              <a:t>72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CFC9C5-4DF6-4F74-977E-98A00CF79D92}" type="slidenum">
              <a:rPr lang="en-US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C829A2-C272-4122-9021-31613116FDC6}" type="slidenum">
              <a:rPr lang="en-US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40172-5441-4AD2-8EBE-A59888A320E8}" type="slidenum">
              <a:rPr lang="en-US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308996-07C8-4A28-BF62-6643A10B8195}" type="slidenum">
              <a:rPr lang="en-US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9C96A-9F7F-48E3-BD30-E47BA0C75F75}" type="slidenum">
              <a:rPr lang="en-US">
                <a:solidFill>
                  <a:srgbClr val="1F497D"/>
                </a:solidFill>
              </a:rPr>
              <a:pPr/>
              <a:t>77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9C96A-9F7F-48E3-BD30-E47BA0C75F75}" type="slidenum">
              <a:rPr lang="en-US">
                <a:solidFill>
                  <a:srgbClr val="1F497D"/>
                </a:solidFill>
              </a:rPr>
              <a:pPr/>
              <a:t>78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</a:rPr>
              <a:pPr algn="r" eaLnBrk="0" hangingPunct="0"/>
              <a:t>79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893C8-3520-4AE2-99CE-D5DF517BA722}" type="slidenum">
              <a:rPr lang="en-US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</a:rPr>
              <a:pPr algn="r" eaLnBrk="0" hangingPunct="0"/>
              <a:t>81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</a:rPr>
              <a:pPr algn="r" eaLnBrk="0" hangingPunct="0"/>
              <a:t>82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</a:rPr>
              <a:pPr algn="r" eaLnBrk="0" hangingPunct="0"/>
              <a:t>83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4F9C99-F440-45D4-8DDD-C81A8B60CC67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92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93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70445-45D5-4596-8883-B78641023B1C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70445-45D5-4596-8883-B78641023B1C}" type="slidenum">
              <a:rPr lang="en-US" smtClean="0">
                <a:solidFill>
                  <a:prstClr val="black"/>
                </a:solidFill>
              </a:rPr>
              <a:pPr/>
              <a:t>96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54198-0FF9-4AEE-97FC-067CFDAB3836}" type="slidenum">
              <a:rPr lang="en-US">
                <a:solidFill>
                  <a:prstClr val="black"/>
                </a:solidFill>
              </a:rPr>
              <a:pPr/>
              <a:t>97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70445-45D5-4596-8883-B78641023B1C}" type="slidenum">
              <a:rPr lang="en-US" smtClean="0">
                <a:solidFill>
                  <a:prstClr val="black"/>
                </a:solidFill>
              </a:rPr>
              <a:pPr/>
              <a:t>98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70445-45D5-4596-8883-B78641023B1C}" type="slidenum">
              <a:rPr lang="en-US" smtClean="0">
                <a:solidFill>
                  <a:prstClr val="black"/>
                </a:solidFill>
              </a:rPr>
              <a:pPr/>
              <a:t>99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A622C-9955-4584-89DD-FD04FB2EE50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19B11B-10EE-40E6-AC27-C6D7521356EA}" type="slidenum">
              <a:rPr lang="en-US" sz="1200">
                <a:solidFill>
                  <a:prstClr val="black"/>
                </a:solidFill>
                <a:latin typeface="Verdana" pitchFamily="34" charset="0"/>
              </a:rPr>
              <a:pPr algn="r"/>
              <a:t>100</a:t>
            </a:fld>
            <a:endParaRPr lang="en-US" sz="12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21B871-4CEB-45D2-A705-461C54295F8F}" type="slidenum">
              <a:rPr lang="en-US" smtClean="0">
                <a:solidFill>
                  <a:prstClr val="black"/>
                </a:solidFill>
              </a:rPr>
              <a:pPr/>
              <a:t>101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C9F56B-491B-49B7-BCC9-7DBFD87E730D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104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1761D7-867C-4C67-A2F6-8A297873AEEF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107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FB4DB6-05C0-4BD6-8D12-150943D777AA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9B3A54-1DED-4D4D-84CA-40D800E2D9B0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109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DAF24A-3DB4-4864-8F6A-B6F692D3983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110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A6EBE-FE8A-40E2-8DC1-90BA4560E382}" type="slidenum">
              <a:rPr lang="en-US">
                <a:solidFill>
                  <a:prstClr val="black"/>
                </a:solidFill>
              </a:rPr>
              <a:pPr/>
              <a:t>112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B1776-384C-4FC5-9310-96F23C0ABD9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CDB876-EDB9-43B7-BC95-A8FA0C014BD6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113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CDB876-EDB9-43B7-BC95-A8FA0C014BD6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114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hangingPunct="0"/>
            <a:fld id="{9694E55A-00E7-4F4D-BFF1-26543BFC5C39}" type="slidenum">
              <a:rPr kumimoji="1" lang="en-US" i="1">
                <a:solidFill>
                  <a:srgbClr val="FF0000"/>
                </a:solidFill>
                <a:latin typeface="Arial" charset="0"/>
              </a:rPr>
              <a:pPr eaLnBrk="0" hangingPunct="0"/>
              <a:t>118</a:t>
            </a:fld>
            <a:endParaRPr kumimoji="1" lang="en-US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hangingPunct="0"/>
            <a:fld id="{9694E55A-00E7-4F4D-BFF1-26543BFC5C39}" type="slidenum">
              <a:rPr kumimoji="1" lang="en-US" i="1">
                <a:solidFill>
                  <a:srgbClr val="FF0000"/>
                </a:solidFill>
                <a:latin typeface="Arial" charset="0"/>
              </a:rPr>
              <a:pPr eaLnBrk="0" hangingPunct="0"/>
              <a:t>119</a:t>
            </a:fld>
            <a:endParaRPr kumimoji="1" lang="en-US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hangingPunct="0"/>
            <a:fld id="{9694E55A-00E7-4F4D-BFF1-26543BFC5C39}" type="slidenum">
              <a:rPr kumimoji="1" lang="en-US" i="1">
                <a:solidFill>
                  <a:srgbClr val="FF0000"/>
                </a:solidFill>
                <a:latin typeface="Arial" charset="0"/>
              </a:rPr>
              <a:pPr eaLnBrk="0" hangingPunct="0"/>
              <a:t>120</a:t>
            </a:fld>
            <a:endParaRPr kumimoji="1" lang="en-US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B6DDA85-2E9F-4D0E-858C-44A508A05844}" type="slidenum">
              <a:rPr lang="en-US" sz="1200">
                <a:solidFill>
                  <a:srgbClr val="000000"/>
                </a:solidFill>
              </a:rPr>
              <a:pPr algn="r" eaLnBrk="0" hangingPunct="0"/>
              <a:t>130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</a:rPr>
              <a:pPr algn="r" eaLnBrk="0" hangingPunct="0"/>
              <a:t>131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E0DDA92-266E-482B-920C-FB6AACF2FAA6}" type="slidenum">
              <a:rPr lang="en-US" sz="1200" baseline="30000">
                <a:solidFill>
                  <a:prstClr val="black"/>
                </a:solidFill>
                <a:latin typeface="Verdana" pitchFamily="34" charset="0"/>
              </a:rPr>
              <a:pPr algn="r"/>
              <a:t>132</a:t>
            </a:fld>
            <a:endParaRPr lang="en-US" sz="1200" baseline="300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E0DDA92-266E-482B-920C-FB6AACF2FAA6}" type="slidenum">
              <a:rPr lang="en-US" sz="1200" baseline="30000">
                <a:solidFill>
                  <a:prstClr val="black"/>
                </a:solidFill>
                <a:latin typeface="Verdana" pitchFamily="34" charset="0"/>
              </a:rPr>
              <a:pPr algn="r"/>
              <a:t>133</a:t>
            </a:fld>
            <a:endParaRPr lang="en-US" sz="1200" baseline="300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B1776-384C-4FC5-9310-96F23C0ABD9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B1776-384C-4FC5-9310-96F23C0ABD9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B1776-384C-4FC5-9310-96F23C0ABD9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2DD5A-2AD1-4274-AB2A-45375AE1D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0E86C-A961-44D4-9EB6-66BEF7DEA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7DDF9-E85B-416A-9A8C-A4EC75B470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012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3002-54A0-46F5-BB5B-F5A4C8DE11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944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5CFB6-8696-41FF-A4DC-DF74FECEC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967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03BE7-3EFA-43E2-8D09-FD963CDF4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205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F6F66-0FE8-4A4F-867E-7EAA593D6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084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01924-6D1F-444C-A401-15C430FB3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426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13AA6-E858-4AD6-B5EE-42A77DAF2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89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C4EE9-3327-42E1-B730-1AC5826D64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767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25105-A937-49C6-A372-8C9EBB1EC6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652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B2C4D-A463-49EC-9340-9B1351EB36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7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31977-92E4-451B-8F26-5D5FF1362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F311B-CE16-45A5-8CAB-DB3CEF8210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176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F9904-35D0-4191-8F62-8EC720DD8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835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EAEB6-39CB-439E-ADD6-5BB32A894B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823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E1156-5E07-4B78-B46B-3211205DB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133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210F0-0071-4989-90C6-473B68DC65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442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47AD-081A-4ECE-9548-30422D2D7B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849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57886-9716-4E11-8457-444C66BDB5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321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F1EB2-0E68-4156-B4A8-E6E365BF91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792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0B03E-1164-4AF7-98EC-465722626A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416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69F64-91C2-4A47-9EBD-731C3537DF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93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05F28-2C3A-46A9-B476-67E743804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7A209-8F65-4C7C-98B5-E767CE83D9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402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1823C-DA11-487D-A4BF-650A5DF02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6599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DA112-8523-48B5-BF22-11EBD43A5D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124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E2ED1-2434-4084-9F92-0235EF480E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482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4E8F-A5FD-4796-98C6-43AF609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290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B62F-2173-4FC4-B3E8-7A505C7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601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B176-3BA0-4DBD-BDE6-DE1507C6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394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8415-D528-422F-9186-0577E592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006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286-469B-425A-AEA6-C33F54A0A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246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B24D-4BF0-4AD7-BA85-9DC9978E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4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5A374-E689-4FB5-A211-E9C695EE1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963-E2B4-4009-8E4D-B608AD5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611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179B-0AF3-4CBF-95A2-56630620C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434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52B2-AD99-4244-B9C7-EB8F23A4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123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8C0-92F6-4DCB-9932-E9DA3CFBB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936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D47-998C-4437-B010-C0BD2EEC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769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059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1059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1059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1059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1059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1060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1060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060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0603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11060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110605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86D5DEB8-91BC-4EC8-A522-016186E625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31806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392D2-5FDD-4259-BB0F-8A344CEABAA7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6134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EEFEF-8AA2-4998-8C7A-E8CAE1F2B567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1112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903B7-80BE-4877-8417-91D08DE69A35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7719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A88F0-AB9E-4777-B671-151773ACCFAE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7837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23E95-C2BE-4A01-A12E-68D88BC09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29211-E21A-488E-A82D-A898856472F6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88019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7E490-CB78-46A8-9181-A4EA2957BA45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2232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F95C3-5EF2-48D3-97F6-4312D1AD1A04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7028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11D8E-0017-4B67-A77A-23F6117508DA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2382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71B0C-6991-489A-A15F-56D7E2BE9CB2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9765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0E308-80B1-4EA5-B1B5-96B7EF4D202A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6432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CE499FC-65CB-496A-B6C2-C6EDA9A95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38331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46F19-D2D8-4845-9E51-5ACA034AA3F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931263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9741F-6951-4062-BD65-B9C8787CAE8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59588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5CEF3-D71D-4FD1-89F0-126C224F26D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46330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3D1E5-C660-493D-8ADA-B4A5783B3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1C6B0-B1AA-433C-8D02-2F70CFA3318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35591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97051-98E1-4C56-A4E6-E37FCF5822B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40665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C3A1A-61D5-4F85-AEB0-40D152DB321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78943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698F1-6E51-43B7-9419-759E2A79C36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65032"/>
      </p:ext>
    </p:extLst>
  </p:cSld>
  <p:clrMapOvr>
    <a:masterClrMapping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267B7-8B76-493C-B399-24162E5C516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1480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61275-B217-41E6-A5B5-AF533586195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34433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14427-CCB2-484E-AAFE-1D1C3421AA1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88807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489BA-1483-4439-9044-4F1BC66568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072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9E2A2-133F-452D-AC42-C82D8D0EAF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6546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A405C-0217-4F92-B21B-7AB105EDF3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92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2E5D2-20A2-401A-8650-01E711021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9C918-434E-45F3-AEDF-FAE47F32F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44302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CF515-9D7A-4D67-B6DD-DF8E5B9B3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180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C55E7-3BA9-4745-A924-D557F1D66C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7306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D782C-F5F0-4B13-893C-68B1994999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419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DD7FC-044F-4A1F-9386-1F6D69FEEB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063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380A9-3FDE-418B-AAF6-5BD3D680CB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435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19F2-2EB6-4843-A838-0940FEA9D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788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A43B2-7CD7-470A-9C4E-5FA3F39493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289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77C59-A680-47F5-AEE2-2DF5B411DE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855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DDE22-E8D4-4D5E-B903-23072B0EF6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43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E699-3D55-43C1-AD29-08213BE0B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7D4B5-0FDC-4B35-B691-157DB923CB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517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7F358-67FA-4F06-8739-0992A7757A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00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A7AF7-F0EE-43B3-B3FD-B1893C6C18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743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E8BE5-49C7-42DB-A5AC-38C45707B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395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3AE0F-3CE9-4725-A715-8219B7BECC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856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D13AC-83FB-4B43-95B0-7A29264B63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424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3F59C-9208-46E6-AB34-C801F2032C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4315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8A7EB-3768-480E-B324-E8E179F59D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7963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2B5A3-3A4C-4D07-BEAD-120C911FAE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501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3E45E13-D2D0-4973-ABE7-5FF39A772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258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70122-D5AD-428F-84BE-F40639789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88992-01AF-4869-92A5-DD2D6DF9E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0894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7AF14-2EE7-4EF0-A787-8D36CEEEE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32515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3D089-512F-405D-9226-ABAA552CE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83490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C1122-F92C-4E7D-B02A-D207620DE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24232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FFEF4-A2DE-4CB3-BC5B-696D6CE3B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48431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4B6B-4E3F-4CB3-97B0-2698122A3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31488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1403-580C-44A7-827B-81CBC7437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35744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1C18B-5D23-4131-9E21-3F091C8D8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89325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148CE-6006-477A-B542-35CC6974D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20319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F4975-76E2-4F2C-9AE2-9C253E24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104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C2193-A6B9-4A98-8C5C-CBAB80674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" y="1109665"/>
            <a:ext cx="9156700" cy="757237"/>
            <a:chOff x="0" y="0"/>
            <a:chExt cx="5768" cy="477"/>
          </a:xfrm>
        </p:grpSpPr>
        <p:sp>
          <p:nvSpPr>
            <p:cNvPr id="137830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639" y="6161088"/>
            <a:ext cx="9169400" cy="138112"/>
            <a:chOff x="0" y="4032"/>
            <a:chExt cx="5776" cy="87"/>
          </a:xfrm>
        </p:grpSpPr>
        <p:sp>
          <p:nvSpPr>
            <p:cNvPr id="13783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8335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1378336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1378337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DD012FE-553F-4693-B084-461144F4FD1A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5344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3B5FA-7DB4-4CB0-98C9-7A6B446E66CC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34057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4D290-F95E-470B-9A12-B1A492E50458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9626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A3CD2-D70C-4D3C-85A7-504E3F4971AC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23370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4B37D-C419-4D33-BE20-D4C3D5951D4B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55265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40B91-E04C-4434-A828-D4B2FA35600B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75478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E6C3A-A8B9-4305-8AFA-71235AB66AFF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00575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B495A-645B-4A1D-8A3C-ACAFF54906B4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85318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6EF15-F6D5-41E4-85CB-FE8178988333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6421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89998-51BD-4EBD-8AE7-B5BF94FF3A8C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5642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EC4F1-D9ED-4634-BE45-892ECC70C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049EC-57C1-41A4-97BA-4AF961FE8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768350"/>
            <a:ext cx="5676900" cy="532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E5716-34FE-4245-9A26-7BD4803AD109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40838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52679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2679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7009895-63EA-4BA2-B4B9-1419BC5B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28561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62564-7153-4112-8071-C9BF96727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05479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7FE2A-0009-46C2-9822-DEE7D1B16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21987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9995-3E7D-42C6-8133-CEA6E044D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63420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C5E9-870D-4ABD-B844-26301DD21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70425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A5385-903B-4DF9-8A5C-28817F5D9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50421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BAD24-3CBF-4436-840A-697ADE0C8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39892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E1EB0-F7AE-45B3-B733-8F9BF7E28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61866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9928C-16C5-486D-809E-E7A8C7DB6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5712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23E07-FBA8-4A73-8A10-F605EFFEA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B1BF-BBED-41DD-9DA1-B3D0278BF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16883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BD5D2-CCBD-4AA7-8249-CF43D2A73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84395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F9797-E1A1-4F29-AED6-C90954220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0719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BB0C9-901F-4465-A8A4-A198FC1D4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5641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89E6A-23CB-4B0F-A4F6-456C806D3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9842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6634-E704-4E73-A8BC-3A325F63C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0569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014A6-F2C3-438D-B9A6-1062CC619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3786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72CA2-3E75-4F39-A12D-91AA6903E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9374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44D24-EA51-4C57-8EDA-30BDA2BB2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201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9A306-72B8-48A8-9E20-ED3C63D1D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47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6059A-38F9-4C25-B584-B082FA938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A5716-C079-4468-8D8E-65A505986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7883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75DFF-3CBE-4844-AA63-CA5A29D54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8744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4AF97-DBEE-4EC0-A1DA-C9262DFF7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726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8100" y="-12700"/>
            <a:ext cx="9239956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09600" y="3324225"/>
            <a:ext cx="8001000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4075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75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698502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2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8DAF-DA88-4FCF-B26C-100637FCC09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7906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6CBA-6FCC-4342-B0D8-E38410EA836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9230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365D-AEAB-44EA-88F1-2CF3CDB47BB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3917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2" y="166528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435" y="166528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1CB62-71E9-4FF1-B7C3-7C3A59B7203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2060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A75CF-D11B-4FF0-BE3C-A02D09EC9D4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0622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AB34-731B-45D0-BD37-7E3906BAA6A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294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6A76-E063-4EF8-A696-CEE5F70BADA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75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9B5FC-C08A-419E-8C91-528644119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209A8-46FB-4877-A5E6-774E739920C7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6488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4F8F-BE33-480D-8925-4D1336089C4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5688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0DBE7-5C6B-4954-9558-8220CEB3AF9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278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979" y="350838"/>
            <a:ext cx="194592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50838"/>
            <a:ext cx="5703711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52F85-C552-4945-8F42-BB4A95E190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918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4752D-F315-4D05-9E38-9048B95E4A2B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0995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B7702-71E6-4C71-A203-D2D42214CFA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1574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8EED0-3EEF-4938-AB9E-284870E9F69D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4514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30531-68A7-475D-8CC2-11F04B0D4A98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51625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971F-FF4D-403D-B7FB-1AEEBF10C323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1371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AEC95-DE53-4342-9B72-74A86EA5C179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937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4C606-A7E7-431B-A594-008789F56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1DFF3-14AE-49A6-9E9C-19D478F09389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9372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45596-228A-43DC-A116-4DC807242C0A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95455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FC27A-E2F7-4489-9597-B25A4D854430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98463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4F877-635B-4186-8A63-77308B676DD4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9613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9" y="274675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15DFB-ACC6-4193-8816-95F7E2333481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2756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6DD8E8-46B3-4A81-850D-1FE09E26E05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04597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D062A-C6E2-454F-B0AF-1AFBAAB5F6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0412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4ABA8-F1DA-4350-8295-B48B865171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030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4C4C8-02E0-4528-A645-0206A98B8F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4272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C8788-B525-4F66-902F-88590563B4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99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B40F3-42D7-4783-9918-BEC34CEE0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0A387-CD7C-4B6C-8D3B-9B47C582D1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7767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EEF74-4918-4DA7-A7BE-F6A1BA28B6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2891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6F196-EE6E-416F-B59D-05FB47CBC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6192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78B65-5505-4595-92D5-7D6D0F1B50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3529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E500C-CC91-44DD-AFBD-6F6204D742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5624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986B-2D46-42F9-AF19-A0C974F6F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6405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04D75-035A-4B2E-80B0-6B85DBCEBE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7969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A6DF0-7DDC-45C7-9D42-2E13D6976C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1641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EAD76-1DBF-4CC0-B23A-F79E49F73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2269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BBD9F-2043-460E-9120-9056263380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028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A748C-0995-4763-A77F-BEBC60FA3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806B0-BF56-4137-AE8C-2957A4DD63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759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2D4BF-9C3A-495A-AE5B-E2E874E376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5595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6EA88-0A37-4675-A676-CB7F3615E3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6197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9684-89A1-4A72-A535-235790838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98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2DBBB-E9B9-4DF6-A18F-6274BC970B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7884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AF36A-0EDB-48CF-83C2-9D890117A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1520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8D699-7AD3-45D6-A009-797DAA781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0479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B8B15-0AAF-4D4D-A96D-A312A4E4C8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4583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6B88A-E34B-40A5-BFE5-20095F4A5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8967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A6DF0-7DDC-45C7-9D42-2E13D6976C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59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C5DBA-1C7A-44A6-BE47-CF42EFE74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EAD76-1DBF-4CC0-B23A-F79E49F73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9535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BBD9F-2043-460E-9120-9056263380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2930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806B0-BF56-4137-AE8C-2957A4DD63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0065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2D4BF-9C3A-495A-AE5B-E2E874E376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4844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6EA88-0A37-4675-A676-CB7F3615E3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3325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9684-89A1-4A72-A535-235790838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8765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2DBBB-E9B9-4DF6-A18F-6274BC970B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5712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AF36A-0EDB-48CF-83C2-9D890117A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6218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8D699-7AD3-45D6-A009-797DAA781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268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B8B15-0AAF-4D4D-A96D-A312A4E4C8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16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38DDA-61B9-422C-841B-3A49E7EA9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6B88A-E34B-40A5-BFE5-20095F4A5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7994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6F3C7-AE18-4879-A485-8BBFE889B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4301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CE32E-F255-4270-87D9-D319011F0C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406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D36A7-ED14-4984-94C7-B038870C7E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7618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89E81-48F6-46F1-9F28-C5B96C3578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1723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8D42C-D431-4A93-B1F8-0E743E37B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8176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3B4E4-2FDB-4E79-8269-90D96BB47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0835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06733-EFE4-44D1-B7A5-B58D4DBCCC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3665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1662D-4197-41C7-87E9-D30EA33620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7895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3D7D7-2927-474D-AD8B-3CADC2E561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05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2581D-7F32-4CE3-86D6-720F6CA23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B6A0E-1525-43DB-ACF6-5E52B15CEA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7311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5AEFB-2A40-40E2-B8C6-79A58C8A6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9245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3962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62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D75FF17-1DD2-4760-BD66-6F42EFAA8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13148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1ECB-BEBA-4DC0-98C6-71EB562A5E2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86702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A9E05-124C-44BE-AB5D-46B59BCBFD0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66681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374C6-995C-4AF9-B730-4A163F7811D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09999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B2582-DE79-40D5-B8E1-AF7940DA750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90368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3E70F-A5DF-40B1-8027-B6E3270ED97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72685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1059B-35BC-4C49-8E03-10D9B3CA3BB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21704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F5125-5391-4FB6-80F5-F4277807888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507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DC43B-46CC-49F9-8EE1-DDF1FDCE2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75103-CA42-4A05-B428-5E038E314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87AFD-D055-4DFB-B9B3-36F4FDC8B3C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66282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D21E8-2DCF-49F8-8785-D0F820A5DF4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4100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94BE6-21CB-4D65-A018-8BB240AC01A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67425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371F2-AF5A-4D9D-B81E-2345F16125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0630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237D7-5F56-4AFF-822F-1C6CDD4DCC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6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3D735-04B6-4606-9B6B-3B5130C17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67054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AEB21-A892-4F86-A47B-299E55A14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771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EEB64-BC86-4F70-9526-A2ED5A73F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7145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BDDBF-5AC1-4297-87E0-0D398E4080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2123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E4778-7225-463C-A7EB-F7C39D4344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67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B7701-220D-46EA-8BED-7C7261A5E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A060D-3FC5-49F3-9B91-A197C0064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5972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6E86E-7B8B-4D81-A593-BB8AA76AD7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3618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1A4D8-F53C-4584-A294-CA0F346FE5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6875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70785-F2D9-43A8-87A6-8D57ED9B7F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9246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4752D-F315-4D05-9E38-9048B95E4A2B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73556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B7702-71E6-4C71-A203-D2D42214CFA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28796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8EED0-3EEF-4938-AB9E-284870E9F69D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56433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30531-68A7-475D-8CC2-11F04B0D4A98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6290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971F-FF4D-403D-B7FB-1AEEBF10C323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9888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AEC95-DE53-4342-9B72-74A86EA5C179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601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A3F4D-AD4C-467B-A62D-F8134F845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1DFF3-14AE-49A6-9E9C-19D478F09389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08630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9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45596-228A-43DC-A116-4DC807242C0A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4291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FC27A-E2F7-4489-9597-B25A4D854430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02708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4F877-635B-4186-8A63-77308B676DD4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9563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1" y="274679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15DFB-ACC6-4193-8816-95F7E2333481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9863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6DD8E8-46B3-4A81-850D-1FE09E26E05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6843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3693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7736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0001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93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7AF93-11C5-4DA2-B334-89ADB844A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8029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0445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7205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004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0904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1478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10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EDD48-98B5-4D05-B37E-F182CC905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EE46D-77E7-4719-A034-E28D336FC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B75FA-B1B0-478D-9C2C-062B02D17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7D7A2-0C3D-4422-9A37-C5C86CD9E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41892-FB56-4B96-839A-AC13CD6A3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75B61-3A96-49F9-91A8-958A7BD7B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313CB-7B0C-4B6F-A60D-113B1FCFB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A7A34-C741-4B1B-8A97-2491976FF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BCA5F-A75D-4D30-B9AB-9D2168CDE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3EC7B-DB8E-4B87-A322-6AA8FE667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8F753-A027-4DA7-92D7-097362253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4DB42-D032-430D-8C0D-B0D279D71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FA3F-0529-47EE-AF88-438232F16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797D-333A-4C39-B5D1-96373ADC42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95195-6071-4C8F-85D5-A9298C7D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92821-B1E5-4D3E-ABF9-D495292D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2446-A9E8-4F0F-A87F-856B24F33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78339-6C7A-4EA1-92E2-99CAFDB47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E6C5-F862-431A-A625-9D1A8DC307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96AE-28E5-4C2B-814A-AC280434B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4F53-C1EF-4049-9C80-91A8783D3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3A11C-B25D-46F8-B798-36A813BEB9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ECC4B-5B79-4AE2-AF62-15C7F2F1D6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06D5-08C1-41C8-BE9F-898D222DB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65375-3E5E-43C6-B8BD-B1CC50AA4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86814-9740-4E17-8FB8-1F9F43FC9A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82DEE-8362-4BAB-B351-82615B2124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5BD2E-C232-46BE-BBE1-F60D3856C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16AC8-BF95-41DB-ABD7-CB3586D23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7362A-1358-47C7-9BAA-8B4DFE4DEC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2393A-B030-47AF-9C40-5D48BEF6F1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42A65-B466-4A04-96F6-39DEB207F6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99E49-0D62-4B5A-A109-6AE03BCACF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6ADEB-1665-49CE-A335-96EC169C62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683C6-61D8-437A-A911-249A8AB088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86077-584D-4F49-ACCE-7FC3EC74BE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06900"/>
            <a:ext cx="7315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7315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A09E5-25C8-4C44-A183-22F0DDDDB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4638"/>
            <a:ext cx="73152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3152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0B94A-6470-4F77-BB28-DA22326DAA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870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319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258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810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101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328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336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986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911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8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90AF0-2A09-41B2-9FB9-105A04EEB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649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DEA93-0105-477F-952B-229C508E4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752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65552-A585-4E52-B5F3-6A39CC4A64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7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A70F3-9EA0-41BF-A518-6017F00D0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013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1437B-3AEA-45EC-AB4D-F68C395A0D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040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01FE1-DA58-4226-B756-83F8C03829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279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6DDBA-209B-4F62-94C8-D439002452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145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4CB9E-F2ED-4984-B494-E51D66375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782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B3CEF-5CD3-4E3C-81CC-36D9E68E0C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796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4C026-3899-4FB2-BBCD-56738B9DBF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39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3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9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4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67DBD76-33B8-4A3A-97BF-4A66A7AF5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F62FDF0-F93E-49FD-B30D-896489FCC2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6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9" r:id="rId1"/>
    <p:sldLayoutId id="2147484840" r:id="rId2"/>
    <p:sldLayoutId id="2147484841" r:id="rId3"/>
    <p:sldLayoutId id="2147484842" r:id="rId4"/>
    <p:sldLayoutId id="2147484843" r:id="rId5"/>
    <p:sldLayoutId id="2147484844" r:id="rId6"/>
    <p:sldLayoutId id="2147484845" r:id="rId7"/>
    <p:sldLayoutId id="2147484846" r:id="rId8"/>
    <p:sldLayoutId id="2147484847" r:id="rId9"/>
    <p:sldLayoutId id="2147484848" r:id="rId10"/>
    <p:sldLayoutId id="21474848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EF13826-F5C7-4C8D-B694-238B2DE07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4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1" r:id="rId1"/>
    <p:sldLayoutId id="2147484852" r:id="rId2"/>
    <p:sldLayoutId id="2147484853" r:id="rId3"/>
    <p:sldLayoutId id="2147484854" r:id="rId4"/>
    <p:sldLayoutId id="2147484855" r:id="rId5"/>
    <p:sldLayoutId id="2147484856" r:id="rId6"/>
    <p:sldLayoutId id="2147484857" r:id="rId7"/>
    <p:sldLayoutId id="2147484858" r:id="rId8"/>
    <p:sldLayoutId id="2147484859" r:id="rId9"/>
    <p:sldLayoutId id="2147484860" r:id="rId10"/>
    <p:sldLayoutId id="21474848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3650880-9366-4937-A845-9D537F99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0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0957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0957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0957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095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9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57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0957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095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9D6FA915-68D2-40D6-B02E-8D6A50A1AAC3}" type="slidenum">
              <a:rPr lang="en-US">
                <a:solidFill>
                  <a:srgbClr val="003300"/>
                </a:solidFill>
                <a:latin typeface="Verdana" pitchFamily="34" charset="0"/>
              </a:rPr>
              <a:pPr/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80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9788" y="1966913"/>
            <a:ext cx="7313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fld id="{52D29409-69ED-491F-9552-0C49942317B1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4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7" r:id="rId1"/>
    <p:sldLayoutId id="2147484888" r:id="rId2"/>
    <p:sldLayoutId id="2147484889" r:id="rId3"/>
    <p:sldLayoutId id="2147484890" r:id="rId4"/>
    <p:sldLayoutId id="2147484891" r:id="rId5"/>
    <p:sldLayoutId id="2147484892" r:id="rId6"/>
    <p:sldLayoutId id="2147484893" r:id="rId7"/>
    <p:sldLayoutId id="2147484894" r:id="rId8"/>
    <p:sldLayoutId id="2147484895" r:id="rId9"/>
    <p:sldLayoutId id="2147484896" r:id="rId10"/>
    <p:sldLayoutId id="2147484897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 smtClean="0">
                <a:latin typeface="+mn-lt"/>
              </a:defRPr>
            </a:lvl1pPr>
          </a:lstStyle>
          <a:p>
            <a:pPr>
              <a:defRPr/>
            </a:pPr>
            <a:fld id="{AE0E0956-52E8-4C5E-95E0-4C8287C153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3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9" r:id="rId1"/>
    <p:sldLayoutId id="2147484900" r:id="rId2"/>
    <p:sldLayoutId id="2147484901" r:id="rId3"/>
    <p:sldLayoutId id="2147484902" r:id="rId4"/>
    <p:sldLayoutId id="2147484903" r:id="rId5"/>
    <p:sldLayoutId id="2147484904" r:id="rId6"/>
    <p:sldLayoutId id="2147484905" r:id="rId7"/>
    <p:sldLayoutId id="2147484906" r:id="rId8"/>
    <p:sldLayoutId id="2147484907" r:id="rId9"/>
    <p:sldLayoutId id="2147484908" r:id="rId10"/>
    <p:sldLayoutId id="21474849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500A863-CD1F-46E4-96E5-0EAF6DA509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1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  <p:sldLayoutId id="2147484914" r:id="rId4"/>
    <p:sldLayoutId id="2147484915" r:id="rId5"/>
    <p:sldLayoutId id="2147484916" r:id="rId6"/>
    <p:sldLayoutId id="2147484917" r:id="rId7"/>
    <p:sldLayoutId id="2147484918" r:id="rId8"/>
    <p:sldLayoutId id="2147484919" r:id="rId9"/>
    <p:sldLayoutId id="2147484920" r:id="rId10"/>
    <p:sldLayoutId id="21474849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26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35268F8-5617-483F-8E0D-5B69A899C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5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7309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77310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BB19D9-04F9-4C6A-9831-62A909F09828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89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6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4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77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7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993EA66A-980B-45FF-A421-BC954A236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5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7" r:id="rId1"/>
    <p:sldLayoutId id="2147484948" r:id="rId2"/>
    <p:sldLayoutId id="2147484949" r:id="rId3"/>
    <p:sldLayoutId id="2147484950" r:id="rId4"/>
    <p:sldLayoutId id="2147484951" r:id="rId5"/>
    <p:sldLayoutId id="2147484952" r:id="rId6"/>
    <p:sldLayoutId id="2147484953" r:id="rId7"/>
    <p:sldLayoutId id="2147484954" r:id="rId8"/>
    <p:sldLayoutId id="2147484955" r:id="rId9"/>
    <p:sldLayoutId id="2147484956" r:id="rId10"/>
    <p:sldLayoutId id="214748495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CC69BFC-7E11-4539-B573-D89B01EEE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AADC5C9-3D71-44EF-997F-BA5D06DEF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9" r:id="rId1"/>
    <p:sldLayoutId id="2147484960" r:id="rId2"/>
    <p:sldLayoutId id="2147484961" r:id="rId3"/>
    <p:sldLayoutId id="2147484962" r:id="rId4"/>
    <p:sldLayoutId id="2147484963" r:id="rId5"/>
    <p:sldLayoutId id="2147484964" r:id="rId6"/>
    <p:sldLayoutId id="2147484965" r:id="rId7"/>
    <p:sldLayoutId id="2147484966" r:id="rId8"/>
    <p:sldLayoutId id="2147484967" r:id="rId9"/>
    <p:sldLayoutId id="2147484968" r:id="rId10"/>
    <p:sldLayoutId id="21474849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8100" y="-12700"/>
            <a:ext cx="9239956" cy="6940550"/>
            <a:chOff x="-12" y="-10"/>
            <a:chExt cx="5820" cy="4372"/>
          </a:xfrm>
        </p:grpSpPr>
        <p:sp>
          <p:nvSpPr>
            <p:cNvPr id="406531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2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3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4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5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614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D1AE3E-F7C8-4442-B9BA-7F12D5DB9C4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402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71" r:id="rId1"/>
    <p:sldLayoutId id="2147484972" r:id="rId2"/>
    <p:sldLayoutId id="2147484973" r:id="rId3"/>
    <p:sldLayoutId id="2147484974" r:id="rId4"/>
    <p:sldLayoutId id="2147484975" r:id="rId5"/>
    <p:sldLayoutId id="2147484976" r:id="rId6"/>
    <p:sldLayoutId id="2147484977" r:id="rId7"/>
    <p:sldLayoutId id="2147484978" r:id="rId8"/>
    <p:sldLayoutId id="2147484979" r:id="rId9"/>
    <p:sldLayoutId id="2147484980" r:id="rId10"/>
    <p:sldLayoutId id="21474849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fld id="{F79C9D1D-2223-42A1-887A-978BE44621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4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3" r:id="rId1"/>
    <p:sldLayoutId id="2147484984" r:id="rId2"/>
    <p:sldLayoutId id="2147484985" r:id="rId3"/>
    <p:sldLayoutId id="2147484986" r:id="rId4"/>
    <p:sldLayoutId id="2147484987" r:id="rId5"/>
    <p:sldLayoutId id="2147484988" r:id="rId6"/>
    <p:sldLayoutId id="2147484989" r:id="rId7"/>
    <p:sldLayoutId id="2147484990" r:id="rId8"/>
    <p:sldLayoutId id="2147484991" r:id="rId9"/>
    <p:sldLayoutId id="2147484992" r:id="rId10"/>
    <p:sldLayoutId id="2147484993" r:id="rId11"/>
    <p:sldLayoutId id="214748499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baseline="30000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baseline="30000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099FC82-270E-4C2C-959D-1FC4059FCF29}" type="slidenum">
              <a:rPr lang="en-US" baseline="300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baseline="30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2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6" r:id="rId1"/>
    <p:sldLayoutId id="2147484997" r:id="rId2"/>
    <p:sldLayoutId id="2147484998" r:id="rId3"/>
    <p:sldLayoutId id="2147484999" r:id="rId4"/>
    <p:sldLayoutId id="2147485000" r:id="rId5"/>
    <p:sldLayoutId id="2147485001" r:id="rId6"/>
    <p:sldLayoutId id="2147485002" r:id="rId7"/>
    <p:sldLayoutId id="2147485003" r:id="rId8"/>
    <p:sldLayoutId id="2147485004" r:id="rId9"/>
    <p:sldLayoutId id="2147485005" r:id="rId10"/>
    <p:sldLayoutId id="21474850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DFE9547D-DB62-4B12-8E1E-F16FB1BD73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0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  <p:sldLayoutId id="2147485009" r:id="rId2"/>
    <p:sldLayoutId id="2147485010" r:id="rId3"/>
    <p:sldLayoutId id="2147485011" r:id="rId4"/>
    <p:sldLayoutId id="2147485012" r:id="rId5"/>
    <p:sldLayoutId id="2147485013" r:id="rId6"/>
    <p:sldLayoutId id="2147485014" r:id="rId7"/>
    <p:sldLayoutId id="2147485015" r:id="rId8"/>
    <p:sldLayoutId id="2147485016" r:id="rId9"/>
    <p:sldLayoutId id="2147485017" r:id="rId10"/>
    <p:sldLayoutId id="2147485018" r:id="rId11"/>
    <p:sldLayoutId id="21474850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DFE9547D-DB62-4B12-8E1E-F16FB1BD73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91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1" r:id="rId1"/>
    <p:sldLayoutId id="2147485022" r:id="rId2"/>
    <p:sldLayoutId id="2147485023" r:id="rId3"/>
    <p:sldLayoutId id="2147485024" r:id="rId4"/>
    <p:sldLayoutId id="2147485025" r:id="rId5"/>
    <p:sldLayoutId id="2147485026" r:id="rId6"/>
    <p:sldLayoutId id="2147485027" r:id="rId7"/>
    <p:sldLayoutId id="2147485028" r:id="rId8"/>
    <p:sldLayoutId id="2147485029" r:id="rId9"/>
    <p:sldLayoutId id="2147485030" r:id="rId10"/>
    <p:sldLayoutId id="2147485031" r:id="rId11"/>
    <p:sldLayoutId id="21474850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575D22B6-AFEA-4164-B17E-CD3DCF205B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0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4" r:id="rId1"/>
    <p:sldLayoutId id="2147485035" r:id="rId2"/>
    <p:sldLayoutId id="2147485036" r:id="rId3"/>
    <p:sldLayoutId id="2147485037" r:id="rId4"/>
    <p:sldLayoutId id="2147485038" r:id="rId5"/>
    <p:sldLayoutId id="2147485039" r:id="rId6"/>
    <p:sldLayoutId id="2147485040" r:id="rId7"/>
    <p:sldLayoutId id="2147485041" r:id="rId8"/>
    <p:sldLayoutId id="2147485042" r:id="rId9"/>
    <p:sldLayoutId id="2147485043" r:id="rId10"/>
    <p:sldLayoutId id="21474850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52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fld id="{4FB51124-3EAC-4E11-9B7C-22FF6416B575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71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  <p:sldLayoutId id="2147485051" r:id="rId6"/>
    <p:sldLayoutId id="2147485052" r:id="rId7"/>
    <p:sldLayoutId id="2147485053" r:id="rId8"/>
    <p:sldLayoutId id="2147485054" r:id="rId9"/>
    <p:sldLayoutId id="2147485055" r:id="rId10"/>
    <p:sldLayoutId id="214748505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73B6433-3657-487F-BD3C-7993396F3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59" r:id="rId2"/>
    <p:sldLayoutId id="2147485060" r:id="rId3"/>
    <p:sldLayoutId id="2147485061" r:id="rId4"/>
    <p:sldLayoutId id="2147485062" r:id="rId5"/>
    <p:sldLayoutId id="2147485063" r:id="rId6"/>
    <p:sldLayoutId id="2147485064" r:id="rId7"/>
    <p:sldLayoutId id="2147485065" r:id="rId8"/>
    <p:sldLayoutId id="2147485066" r:id="rId9"/>
    <p:sldLayoutId id="2147485067" r:id="rId10"/>
    <p:sldLayoutId id="21474850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fld id="{F79C9D1D-2223-42A1-887A-978BE44621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5075" r:id="rId6"/>
    <p:sldLayoutId id="2147485076" r:id="rId7"/>
    <p:sldLayoutId id="2147485077" r:id="rId8"/>
    <p:sldLayoutId id="2147485078" r:id="rId9"/>
    <p:sldLayoutId id="2147485079" r:id="rId10"/>
    <p:sldLayoutId id="2147485080" r:id="rId11"/>
    <p:sldLayoutId id="214748508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4EDAC0A-1BF6-4125-BCAE-AB110E5FE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8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E9EAE8B-77E9-4B3A-AFCD-5A6381924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0F60B05A-8A16-494C-9CA8-394F783BFA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ACDB019-4D34-47C6-A3C8-D651B895FD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00" r:id="rId12"/>
    <p:sldLayoutId id="21474848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9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5" r:id="rId1"/>
    <p:sldLayoutId id="2147484816" r:id="rId2"/>
    <p:sldLayoutId id="2147484817" r:id="rId3"/>
    <p:sldLayoutId id="2147484818" r:id="rId4"/>
    <p:sldLayoutId id="2147484819" r:id="rId5"/>
    <p:sldLayoutId id="2147484820" r:id="rId6"/>
    <p:sldLayoutId id="2147484821" r:id="rId7"/>
    <p:sldLayoutId id="2147484822" r:id="rId8"/>
    <p:sldLayoutId id="2147484823" r:id="rId9"/>
    <p:sldLayoutId id="2147484824" r:id="rId10"/>
    <p:sldLayoutId id="2147484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B44B70-0969-4581-A9A0-9D052C05DC0A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5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7" r:id="rId1"/>
    <p:sldLayoutId id="2147484828" r:id="rId2"/>
    <p:sldLayoutId id="2147484829" r:id="rId3"/>
    <p:sldLayoutId id="2147484830" r:id="rId4"/>
    <p:sldLayoutId id="2147484831" r:id="rId5"/>
    <p:sldLayoutId id="2147484832" r:id="rId6"/>
    <p:sldLayoutId id="2147484833" r:id="rId7"/>
    <p:sldLayoutId id="2147484834" r:id="rId8"/>
    <p:sldLayoutId id="2147484835" r:id="rId9"/>
    <p:sldLayoutId id="2147484836" r:id="rId10"/>
    <p:sldLayoutId id="21474848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scotland/edinburgh_and_east/7492386.stm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87.xml"/><Relationship Id="rId4" Type="http://schemas.openxmlformats.org/officeDocument/2006/relationships/image" Target="../media/image6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superior/news/editorial/15397954.htmhttp:/www.duluthsuperior.com/mld/duluthsuperior/news/editorial/15397954.htm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98.xml"/><Relationship Id="rId4" Type="http://schemas.openxmlformats.org/officeDocument/2006/relationships/image" Target="../media/image6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connected/main.jhtml?xml=/connected/2003/10/15/ecfcann14.xml&amp;sSheet=/connected/2003/10/15/ixconn.htm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7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74.png"/><Relationship Id="rId4" Type="http://schemas.openxmlformats.org/officeDocument/2006/relationships/hyperlink" Target="http://www.theguardian.com/science/2015/jun/10/brains-helped-papua-new-guinea-tribe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pravda.ru/science/19/94/377/14863_cannibalism.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8/02/27/neanderthal-cannibalism.html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7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9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stronomica.org/gastro/pages/sample3.2.html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0.xml"/><Relationship Id="rId4" Type="http://schemas.openxmlformats.org/officeDocument/2006/relationships/image" Target="../media/image8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uk-england-oxfordshire-33782249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20.xml"/><Relationship Id="rId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uk-england-oxfordshire-33782249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20.xml"/><Relationship Id="rId4" Type="http://schemas.openxmlformats.org/officeDocument/2006/relationships/image" Target="../media/image83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6.xml"/><Relationship Id="rId4" Type="http://schemas.openxmlformats.org/officeDocument/2006/relationships/hyperlink" Target="http://www.bbc.com/news/world-us-canada-35117311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6.xml"/><Relationship Id="rId4" Type="http://schemas.openxmlformats.org/officeDocument/2006/relationships/hyperlink" Target="http://www.bbc.com/news/world-us-canada-35117311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6.xml"/><Relationship Id="rId4" Type="http://schemas.openxmlformats.org/officeDocument/2006/relationships/hyperlink" Target="http://www.bbc.com/news/world-us-canada-35192267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6.xml"/><Relationship Id="rId4" Type="http://schemas.openxmlformats.org/officeDocument/2006/relationships/hyperlink" Target="http://www.bbc.com/news/world-us-canada-35192267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20.com/the_conversation/my_genes_made_me_do_it_the_problem_of_determinism_and_diminished_culpability-161174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7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20.com/the_conversation/my_genes_made_me_do_it_the_problem_of_determinism_and_diminished_culpability-161174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7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29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0/02/10/health/10psych.html?th&amp;emc=th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9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0/02/10/health/10psych.html?th&amp;emc=th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5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2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us-canada-34451379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mprnews.org/story/2016/01/29/minnesota-right-to-die-bill-forums-set" TargetMode="External"/><Relationship Id="rId1" Type="http://schemas.openxmlformats.org/officeDocument/2006/relationships/slideLayout" Target="../slideLayouts/slideLayout3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us-canada-34450058?ocid=global_bbccom_email_06102015_top+news+storie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oluntary_euthanasia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mprnews.org/story/2016/01/29/minnesota-right-to-die-bill-forums-set" TargetMode="Externa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www.bbc.com/news/magazine-35586177?ns_mchannel=email&amp;ns_source=inxmail_newsletter&amp;ns_campaign=news_magazine_170216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middle_east/7711554.s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outh_asia/4536579.st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health/2009-05-15-forced-chemotherapy_N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iner.com/a-1567034~Father_renews_call_to_dismiss_homicide_charge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uwm.com/programs/news/view_news.php?articleid=224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ahoo.com/digest/20160120/trial-begins-polygamous-towns-discrimination-case-0139959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7333004.s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7431848.st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articles/index.cfm?id=68557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mailto:kpates@duluthnews.com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xnews.com/wires/2007Oct16/0,4670,ODDIsraelDadaposs67Kids,00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frica/8485730.s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africa-17450447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poe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4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4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6057004.st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9.xml"/><Relationship Id="rId4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Jordaens_Fall_of_man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9.xml"/><Relationship Id="rId4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en.wikipedia.org/wiki/List_of_coupled_cousin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://www.cousincouples.com/info/states.shtml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3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ory.edu/ENGLISH/Bahri/Hott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6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3.xml"/><Relationship Id="rId4" Type="http://schemas.openxmlformats.org/officeDocument/2006/relationships/hyperlink" Target="http://en.wikipedia.org/wiki/Saartjie_Baartman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aartjie_Baartman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aartjie_Baartman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1957240.stm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6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dyshopsthemall.com/2009/08/bodies-the-exhibition-walks-into-controversial-debut-at-mall-of-america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3.xml"/><Relationship Id="rId4" Type="http://schemas.openxmlformats.org/officeDocument/2006/relationships/image" Target="../media/image19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dyshopsthemall.com/2009/08/bodies-the-exhibition-walks-into-controversial-debut-at-mall-of-america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dyshopsthemall.com/2009/08/bodies-the-exhibition-walks-into-controversial-debut-at-mall-of-america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ext Box 7"/>
          <p:cNvSpPr txBox="1">
            <a:spLocks noChangeArrowheads="1"/>
          </p:cNvSpPr>
          <p:nvPr/>
        </p:nvSpPr>
        <p:spPr bwMode="auto">
          <a:xfrm>
            <a:off x="6207541" y="25870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951614" y="530045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kumimoji="1" lang="en-US" sz="280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1261" y="228600"/>
            <a:ext cx="352213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826933" y="5465802"/>
            <a:ext cx="14619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1200" b="1" dirty="0" smtClean="0">
                <a:solidFill>
                  <a:srgbClr val="000000"/>
                </a:solidFill>
              </a:rPr>
              <a:t>© 2010-2016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951791" y="3547646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kumimoji="1" lang="en-US" sz="28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1765" y="2275109"/>
            <a:ext cx="6502400" cy="3046988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Other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Important</a:t>
            </a:r>
          </a:p>
          <a:p>
            <a:pPr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Terms</a:t>
            </a:r>
            <a:b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kumimoji="1" lang="en-US" sz="2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 Psychological Anthropology</a:t>
            </a:r>
            <a:endParaRPr kumimoji="1" lang="en-US" sz="4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3234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</a:t>
            </a:r>
            <a:r>
              <a:rPr lang="en-US" sz="4000" b="1" dirty="0" err="1" smtClean="0"/>
              <a:t>ethn</a:t>
            </a:r>
            <a:r>
              <a:rPr lang="en-US" sz="4000" b="1" dirty="0" smtClean="0"/>
              <a:t> – </a:t>
            </a:r>
            <a:r>
              <a:rPr lang="en-US" sz="4000" b="1" dirty="0" err="1" smtClean="0">
                <a:solidFill>
                  <a:srgbClr val="FF0000"/>
                </a:solidFill>
              </a:rPr>
              <a:t>ology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285750" eaLnBrk="1" hangingPunct="1"/>
            <a:r>
              <a:rPr lang="en-US" b="1" dirty="0" smtClean="0"/>
              <a:t> comparative </a:t>
            </a:r>
            <a:r>
              <a:rPr lang="en-US" b="1" i="1" dirty="0" smtClean="0"/>
              <a:t>study</a:t>
            </a:r>
            <a:r>
              <a:rPr lang="en-US" b="1" dirty="0" smtClean="0"/>
              <a:t> of cultures</a:t>
            </a:r>
          </a:p>
        </p:txBody>
      </p:sp>
    </p:spTree>
    <p:extLst>
      <p:ext uri="{BB962C8B-B14F-4D97-AF65-F5344CB8AC3E}">
        <p14:creationId xmlns:p14="http://schemas.microsoft.com/office/powerpoint/2010/main" val="645878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2"/>
          <p:cNvSpPr txBox="1">
            <a:spLocks noChangeArrowheads="1"/>
          </p:cNvSpPr>
          <p:nvPr/>
        </p:nvSpPr>
        <p:spPr bwMode="auto">
          <a:xfrm>
            <a:off x="1295400" y="6578600"/>
            <a:ext cx="6515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Verdana" pitchFamily="34" charset="0"/>
                <a:hlinkClick r:id="rId3"/>
              </a:rPr>
              <a:t>http://news.bbc.co.uk/2/hi/uk_news/scotland/edinburgh_and_east/7492386.stm</a:t>
            </a:r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457200"/>
            <a:ext cx="7038975" cy="594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78532" name="Oval 5"/>
          <p:cNvSpPr>
            <a:spLocks noChangeArrowheads="1"/>
          </p:cNvSpPr>
          <p:nvPr/>
        </p:nvSpPr>
        <p:spPr bwMode="auto">
          <a:xfrm>
            <a:off x="5257800" y="1123950"/>
            <a:ext cx="2057400" cy="457200"/>
          </a:xfrm>
          <a:prstGeom prst="ellips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 b="1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690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406400" y="6627813"/>
            <a:ext cx="82867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FFFFFF"/>
                </a:solidFill>
                <a:latin typeface="Verdana" pitchFamily="34" charset="0"/>
                <a:hlinkClick r:id="rId3"/>
              </a:rPr>
              <a:t>www.duluthsuperior.com/mld/duluthsuperior/news/editorial/15397954.htmhttp://www.duluthsuperior.com/mld/duluthsuperior/news/editorial/15397954.htm</a:t>
            </a:r>
            <a:endParaRPr lang="en-US" sz="80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609600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0388" name="Text Box 4"/>
          <p:cNvSpPr txBox="1">
            <a:spLocks noChangeArrowheads="1"/>
          </p:cNvSpPr>
          <p:nvPr/>
        </p:nvSpPr>
        <p:spPr bwMode="auto">
          <a:xfrm>
            <a:off x="1905000" y="3067050"/>
            <a:ext cx="5334000" cy="266065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400" b="1" dirty="0">
              <a:solidFill>
                <a:srgbClr val="003300"/>
              </a:solidFill>
              <a:latin typeface="Verdana" pitchFamily="34" charset="0"/>
            </a:endParaRPr>
          </a:p>
          <a:p>
            <a:pPr algn="ctr"/>
            <a:r>
              <a:rPr lang="en-US" sz="2400" b="1" dirty="0">
                <a:solidFill>
                  <a:srgbClr val="003300"/>
                </a:solidFill>
                <a:latin typeface="Verdana" pitchFamily="34" charset="0"/>
              </a:rPr>
              <a:t>“It all amounts to a 21st Century version of a circus freak show; no one is supposed to watch junk like that but everyone does.”</a:t>
            </a:r>
          </a:p>
          <a:p>
            <a:pPr algn="ctr"/>
            <a:endParaRPr lang="en-US" sz="2400" b="1" dirty="0">
              <a:solidFill>
                <a:srgbClr val="0033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01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781158"/>
            <a:ext cx="7300912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Arial"/>
              </a:rPr>
              <a:t>How about . . .</a:t>
            </a:r>
            <a:endParaRPr lang="en-US" sz="28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279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 ? . . .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563448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4800" b="1" kern="0" dirty="0" smtClean="0">
                <a:solidFill>
                  <a:srgbClr val="000000"/>
                </a:solidFill>
                <a:latin typeface="Arial"/>
              </a:rPr>
              <a:t>cannibalism </a:t>
            </a:r>
            <a:endParaRPr lang="en-US" sz="40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30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194" name="Picture 2" descr="26_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14400"/>
            <a:ext cx="45339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0810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00025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420197"/>
            <a:ext cx="7300912" cy="144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spcBef>
                <a:spcPts val="0"/>
              </a:spcBef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Tahoma"/>
              </a:rPr>
              <a:t>Marvin Harris</a:t>
            </a:r>
            <a:br>
              <a:rPr lang="en-US" sz="2400" kern="0" dirty="0" smtClean="0">
                <a:solidFill>
                  <a:srgbClr val="000000"/>
                </a:solidFill>
                <a:latin typeface="Tahoma"/>
              </a:rPr>
            </a:br>
            <a:r>
              <a:rPr lang="en-US" sz="1600" kern="0" dirty="0" smtClean="0">
                <a:solidFill>
                  <a:srgbClr val="000000"/>
                </a:solidFill>
                <a:latin typeface="Tahoma"/>
              </a:rPr>
              <a:t>(of “cultural materialism” fame)</a:t>
            </a:r>
            <a:br>
              <a:rPr lang="en-US" sz="1600" kern="0" dirty="0" smtClean="0">
                <a:solidFill>
                  <a:srgbClr val="000000"/>
                </a:solidFill>
                <a:latin typeface="Tahoma"/>
              </a:rPr>
            </a:br>
            <a:r>
              <a:rPr lang="en-US" sz="2400" kern="0" dirty="0" smtClean="0">
                <a:solidFill>
                  <a:srgbClr val="000000"/>
                </a:solidFill>
                <a:latin typeface="Tahoma"/>
              </a:rPr>
              <a:t>writes about cannibalism </a:t>
            </a:r>
          </a:p>
          <a:p>
            <a:pPr marL="0" lvl="1" algn="ctr">
              <a:spcBef>
                <a:spcPts val="0"/>
              </a:spcBef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Tahoma"/>
              </a:rPr>
              <a:t>from an anthropological view</a:t>
            </a:r>
            <a:endParaRPr lang="en-US" kern="0" dirty="0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1088" y="6248400"/>
            <a:ext cx="1170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545472"/>
                </a:solidFill>
                <a:latin typeface="Times New Roman" pitchFamily="18" charset="0"/>
              </a:rPr>
              <a:t>Knopf 1991</a:t>
            </a:r>
            <a:endParaRPr lang="en-US" sz="1600" dirty="0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6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4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Times New Roman" pitchFamily="18" charset="0"/>
              </a:rPr>
              <a:t>Simon &amp; Schuster 2003</a:t>
            </a:r>
            <a:endParaRPr lang="en-US" sz="16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5621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420199"/>
            <a:ext cx="7300912" cy="95410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spcBef>
                <a:spcPts val="0"/>
              </a:spcBef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Tahoma"/>
              </a:rPr>
              <a:t>so does</a:t>
            </a:r>
            <a:br>
              <a:rPr lang="en-US" sz="2800" b="1" kern="0" dirty="0" smtClean="0">
                <a:solidFill>
                  <a:srgbClr val="FFFFFF"/>
                </a:solidFill>
                <a:latin typeface="Tahoma"/>
              </a:rPr>
            </a:br>
            <a:r>
              <a:rPr lang="en-US" sz="2800" b="1" kern="0" dirty="0" smtClean="0">
                <a:solidFill>
                  <a:srgbClr val="FFFFFF"/>
                </a:solidFill>
                <a:latin typeface="Tahoma"/>
              </a:rPr>
              <a:t>Felipe </a:t>
            </a:r>
            <a:r>
              <a:rPr lang="en-US" sz="2800" b="1" kern="0" dirty="0" err="1" smtClean="0">
                <a:solidFill>
                  <a:srgbClr val="FFFFFF"/>
                </a:solidFill>
                <a:latin typeface="Tahoma"/>
              </a:rPr>
              <a:t>Fernández-Armesto</a:t>
            </a:r>
            <a:endParaRPr lang="en-US" sz="2000" b="1" kern="0" dirty="0" smtClean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31956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97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530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762000"/>
            <a:ext cx="55054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65119" y="655236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003300"/>
                </a:solidFill>
                <a:latin typeface="Arial" pitchFamily="34" charset="0"/>
                <a:hlinkClick r:id="rId4"/>
              </a:rPr>
              <a:t>http://www.theguardian.com/science/2015/jun/10/brains-helped-papua-new-guinea-tribe</a:t>
            </a:r>
            <a:endParaRPr lang="en-US" sz="800" dirty="0">
              <a:solidFill>
                <a:srgbClr val="003300"/>
              </a:solidFill>
              <a:latin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19" y="1487943"/>
            <a:ext cx="25527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54635" y="1908796"/>
            <a:ext cx="14269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3300"/>
                </a:solidFill>
                <a:latin typeface="Arial" pitchFamily="34" charset="0"/>
              </a:rPr>
              <a:t>10 </a:t>
            </a:r>
            <a:r>
              <a:rPr lang="en-US" sz="1600" dirty="0">
                <a:solidFill>
                  <a:srgbClr val="003300"/>
                </a:solidFill>
                <a:latin typeface="Arial" pitchFamily="34" charset="0"/>
              </a:rPr>
              <a:t>June 2015</a:t>
            </a:r>
          </a:p>
        </p:txBody>
      </p:sp>
    </p:spTree>
    <p:extLst>
      <p:ext uri="{BB962C8B-B14F-4D97-AF65-F5344CB8AC3E}">
        <p14:creationId xmlns:p14="http://schemas.microsoft.com/office/powerpoint/2010/main" val="1988948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026" name="Text Box 2"/>
          <p:cNvSpPr txBox="1">
            <a:spLocks noChangeArrowheads="1"/>
          </p:cNvSpPr>
          <p:nvPr/>
        </p:nvSpPr>
        <p:spPr bwMode="auto">
          <a:xfrm>
            <a:off x="1787531" y="6578637"/>
            <a:ext cx="55700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http://english.pravda.ru/science/19/94/377/14863_cannibalism.html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153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625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2537278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</a:t>
            </a:r>
            <a:r>
              <a:rPr lang="en-US" sz="4000" b="1" dirty="0" err="1" smtClean="0"/>
              <a:t>ethn</a:t>
            </a:r>
            <a:r>
              <a:rPr lang="en-US" sz="4000" b="1" dirty="0" smtClean="0"/>
              <a:t> – </a:t>
            </a:r>
            <a:r>
              <a:rPr lang="en-US" sz="4000" b="1" dirty="0" err="1" smtClean="0">
                <a:solidFill>
                  <a:srgbClr val="FF0000"/>
                </a:solidFill>
              </a:rPr>
              <a:t>ology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/>
              <a:t> ethno</a:t>
            </a:r>
            <a:r>
              <a:rPr lang="en-US" b="1" dirty="0" smtClean="0">
                <a:solidFill>
                  <a:srgbClr val="FF0000"/>
                </a:solidFill>
              </a:rPr>
              <a:t>logy</a:t>
            </a:r>
            <a:r>
              <a:rPr lang="en-US" b="1" dirty="0" smtClean="0"/>
              <a:t> looks at “why” and “how”</a:t>
            </a:r>
          </a:p>
        </p:txBody>
      </p:sp>
    </p:spTree>
    <p:extLst>
      <p:ext uri="{BB962C8B-B14F-4D97-AF65-F5344CB8AC3E}">
        <p14:creationId xmlns:p14="http://schemas.microsoft.com/office/powerpoint/2010/main" val="2784189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Text Box 2"/>
          <p:cNvSpPr txBox="1">
            <a:spLocks noChangeArrowheads="1"/>
          </p:cNvSpPr>
          <p:nvPr/>
        </p:nvSpPr>
        <p:spPr bwMode="auto">
          <a:xfrm>
            <a:off x="2543610" y="6389918"/>
            <a:ext cx="40446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http://dsc.discovery.com/news/2008/02/27/neanderthal-cannibalism.html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6287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03275"/>
            <a:ext cx="7589838" cy="5292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1649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6_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95363"/>
            <a:ext cx="49530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26_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505238"/>
            <a:ext cx="58674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124677" y="1753698"/>
            <a:ext cx="36002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Arial"/>
              </a:rPr>
              <a:t>“survival</a:t>
            </a:r>
          </a:p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Arial"/>
              </a:rPr>
              <a:t>cannibalism” </a:t>
            </a:r>
            <a:endParaRPr lang="en-US" sz="2800" b="1" kern="0" dirty="0" smtClean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939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8" name="Text Box 4"/>
          <p:cNvSpPr txBox="1">
            <a:spLocks noChangeArrowheads="1"/>
          </p:cNvSpPr>
          <p:nvPr/>
        </p:nvSpPr>
        <p:spPr bwMode="auto">
          <a:xfrm>
            <a:off x="790186" y="2552701"/>
            <a:ext cx="345517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</a:rPr>
              <a:t>Stephen King</a:t>
            </a:r>
          </a:p>
          <a:p>
            <a:pPr algn="ctr"/>
            <a:endParaRPr lang="en-US" sz="36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</a:rPr>
              <a:t>“Survivor Type</a:t>
            </a:r>
            <a:r>
              <a:rPr lang="en-US" sz="3600" b="1" dirty="0" smtClean="0">
                <a:solidFill>
                  <a:srgbClr val="FFFFFF"/>
                </a:solidFill>
                <a:latin typeface="Times New Roman" pitchFamily="18" charset="0"/>
              </a:rPr>
              <a:t>”</a:t>
            </a:r>
            <a:endParaRPr lang="en-US" sz="36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1985</a:t>
            </a:r>
            <a:endParaRPr lang="en-US" sz="36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383429" name="Picture 5" descr="C:\www\anth1604\images_temp\Skeleton_Crew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076" y="685800"/>
            <a:ext cx="3235325" cy="5429250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781527" y="5087448"/>
            <a:ext cx="36002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Tahoma"/>
              </a:rPr>
              <a:t>“survival</a:t>
            </a:r>
          </a:p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Tahoma"/>
              </a:rPr>
              <a:t>cannibalism” </a:t>
            </a:r>
            <a:endParaRPr lang="en-US" sz="2800" b="1" kern="0" dirty="0" smtClean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75856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242" name="Picture 3" descr="sil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2" y="228600"/>
            <a:ext cx="44069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800827" y="3925398"/>
            <a:ext cx="36002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Verdana"/>
              </a:rPr>
              <a:t>“gustatory</a:t>
            </a:r>
          </a:p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Verdana"/>
              </a:rPr>
              <a:t>cannibalism” </a:t>
            </a:r>
            <a:endParaRPr lang="en-US" sz="2800" b="1" kern="0" dirty="0" smtClean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60231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81151" y="3715848"/>
            <a:ext cx="4743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Arial"/>
              </a:rPr>
              <a:t>“ritual cannibalism” </a:t>
            </a:r>
            <a:endParaRPr lang="en-US" sz="2800" b="1" kern="0" dirty="0" smtClean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041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70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</a:rPr>
              <a:t>cultural </a:t>
            </a:r>
            <a:r>
              <a:rPr lang="en-US" sz="4000" b="1" dirty="0" smtClean="0">
                <a:solidFill>
                  <a:srgbClr val="000000"/>
                </a:solidFill>
              </a:rPr>
              <a:t>relativism?</a:t>
            </a:r>
            <a:endParaRPr lang="en-US" sz="4000" b="1" dirty="0">
              <a:solidFill>
                <a:srgbClr val="BADDE1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BE0E3"/>
                </a:solidFill>
              </a:rPr>
              <a:t> stealing peoples’ land and property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BE0E3"/>
                </a:solidFill>
              </a:rPr>
              <a:t>infant cranial deformation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ADDE1"/>
                </a:solidFill>
              </a:rPr>
              <a:t> </a:t>
            </a:r>
            <a:r>
              <a:rPr lang="en-US" sz="2800" b="1" dirty="0">
                <a:solidFill>
                  <a:srgbClr val="BADDE1"/>
                </a:solidFill>
              </a:rPr>
              <a:t>Aztec human heart </a:t>
            </a:r>
            <a:r>
              <a:rPr lang="en-US" sz="2800" b="1" dirty="0" smtClean="0">
                <a:solidFill>
                  <a:srgbClr val="BADDE1"/>
                </a:solidFill>
              </a:rPr>
              <a:t>sacrifice</a:t>
            </a:r>
            <a:endParaRPr lang="en-US" sz="2800" b="1" dirty="0">
              <a:solidFill>
                <a:srgbClr val="BADDE1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</a:rPr>
              <a:t> </a:t>
            </a:r>
            <a:r>
              <a:rPr lang="en-US" sz="2800" b="1" dirty="0" smtClean="0">
                <a:solidFill>
                  <a:srgbClr val="BADDE1"/>
                </a:solidFill>
              </a:rPr>
              <a:t>cannibalism</a:t>
            </a:r>
            <a:endParaRPr lang="en-US" sz="2800" b="1" dirty="0">
              <a:solidFill>
                <a:srgbClr val="BADDE1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</a:rPr>
              <a:t> selling </a:t>
            </a:r>
            <a:r>
              <a:rPr lang="en-US" sz="2800" b="1" dirty="0" smtClean="0">
                <a:solidFill>
                  <a:srgbClr val="BADDE1"/>
                </a:solidFill>
              </a:rPr>
              <a:t>and eating children</a:t>
            </a:r>
            <a:endParaRPr lang="en-US" sz="2800" b="1" dirty="0">
              <a:solidFill>
                <a:srgbClr val="BADDE1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</a:rPr>
              <a:t> eating insects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</a:rPr>
              <a:t> eating dogs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ADDE1"/>
                </a:solidFill>
              </a:rPr>
              <a:t>. . .</a:t>
            </a:r>
            <a:endParaRPr lang="en-US" sz="2800" b="1" dirty="0">
              <a:solidFill>
                <a:srgbClr val="BADDE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717448" y="4499658"/>
            <a:ext cx="5685852" cy="2000548"/>
          </a:xfrm>
          <a:prstGeom prst="rect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lIns="228600" tIns="228600" rIns="228600" bIns="2286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</a:rPr>
              <a:t>e.g., Aztecs must sacrifice and eat humans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</a:rPr>
              <a:t>in order to please the gods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</a:rPr>
              <a:t>in order that the gods allow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</a:rPr>
              <a:t>the sun to rise each day,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</a:rPr>
              <a:t>so that the world doesn’t end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81151" y="3715848"/>
            <a:ext cx="474345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spcBef>
                <a:spcPts val="0"/>
              </a:spcBef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Arial"/>
              </a:rPr>
              <a:t>“ritual cannibalism” </a:t>
            </a:r>
            <a:endParaRPr lang="en-US" sz="28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7995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 ? . . .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700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</a:rPr>
              <a:t>cultural relativism</a:t>
            </a:r>
            <a:endParaRPr lang="en-US" sz="4000" b="1" dirty="0">
              <a:solidFill>
                <a:srgbClr val="BADDE1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BE0E3"/>
                </a:solidFill>
              </a:rPr>
              <a:t> stealing peoples’ land and property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BE0E3"/>
                </a:solidFill>
              </a:rPr>
              <a:t>infant cranial deformation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ADDE1"/>
                </a:solidFill>
              </a:rPr>
              <a:t> </a:t>
            </a:r>
            <a:r>
              <a:rPr lang="en-US" sz="2800" b="1" dirty="0">
                <a:solidFill>
                  <a:srgbClr val="BADDE1"/>
                </a:solidFill>
              </a:rPr>
              <a:t>Aztec human heart </a:t>
            </a:r>
            <a:r>
              <a:rPr lang="en-US" sz="2800" b="1" dirty="0" smtClean="0">
                <a:solidFill>
                  <a:srgbClr val="BADDE1"/>
                </a:solidFill>
              </a:rPr>
              <a:t>sacrifice</a:t>
            </a:r>
            <a:endParaRPr lang="en-US" sz="2800" b="1" dirty="0">
              <a:solidFill>
                <a:srgbClr val="BADDE1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</a:rPr>
              <a:t> </a:t>
            </a:r>
            <a:r>
              <a:rPr lang="en-US" sz="2800" b="1" dirty="0" smtClean="0">
                <a:solidFill>
                  <a:srgbClr val="BADDE1"/>
                </a:solidFill>
              </a:rPr>
              <a:t>cannibalism</a:t>
            </a:r>
            <a:endParaRPr lang="en-US" sz="2800" b="1" dirty="0">
              <a:solidFill>
                <a:srgbClr val="BADDE1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000000"/>
                </a:solidFill>
              </a:rPr>
              <a:t> selling </a:t>
            </a:r>
            <a:r>
              <a:rPr lang="en-US" sz="2800" b="1" dirty="0" smtClean="0">
                <a:solidFill>
                  <a:srgbClr val="000000"/>
                </a:solidFill>
              </a:rPr>
              <a:t>and eating children</a:t>
            </a:r>
            <a:endParaRPr lang="en-US" sz="2800" b="1" dirty="0">
              <a:solidFill>
                <a:srgbClr val="000000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000000"/>
                </a:solidFill>
              </a:rPr>
              <a:t> eating insects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000000"/>
                </a:solidFill>
              </a:rPr>
              <a:t> eating dogs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000000"/>
                </a:solidFill>
              </a:rPr>
              <a:t>. . .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7302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1532468" y="6400837"/>
            <a:ext cx="6421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http://www.gastronomica.org/gastro/pages/sample3.2.html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10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4" y="9525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350478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Spring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2003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31547" y="2129752"/>
            <a:ext cx="5762625" cy="89255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or eating gorilla?</a:t>
            </a:r>
            <a:endParaRPr lang="en-US" sz="32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593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2872048" y="6545981"/>
            <a:ext cx="339387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http://www.bbc.com/news/uk-england-oxfordshire-33782249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350478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Spring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2003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0231"/>
            <a:ext cx="9145613" cy="514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84811" y="4669702"/>
            <a:ext cx="5762625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How about baiting, then killing Cecil the Lion to hang his stuffed head on your wall?</a:t>
            </a:r>
            <a:endParaRPr lang="en-US" sz="32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49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ethn</a:t>
            </a:r>
            <a:r>
              <a:rPr lang="en-US" sz="4000" b="1" dirty="0" smtClean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285750" eaLnBrk="1" hangingPunct="1"/>
            <a:r>
              <a:rPr lang="en-US" b="1" dirty="0" smtClean="0"/>
              <a:t> comparative </a:t>
            </a:r>
            <a:r>
              <a:rPr lang="en-US" b="1" i="1" dirty="0" smtClean="0"/>
              <a:t>study</a:t>
            </a:r>
            <a:r>
              <a:rPr lang="en-US" b="1" dirty="0" smtClean="0"/>
              <a:t> of cultures</a:t>
            </a:r>
          </a:p>
        </p:txBody>
      </p:sp>
    </p:spTree>
    <p:extLst>
      <p:ext uri="{BB962C8B-B14F-4D97-AF65-F5344CB8AC3E}">
        <p14:creationId xmlns:p14="http://schemas.microsoft.com/office/powerpoint/2010/main" val="1382197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2872048" y="6545981"/>
            <a:ext cx="339387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http://www.bbc.com/news/uk-england-oxfordshire-33782249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350478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Spring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2003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0231"/>
            <a:ext cx="9145613" cy="514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84811" y="4263310"/>
            <a:ext cx="5762625" cy="218521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Cecil was a well-known tourist attraction in Zimbabwe and was shot by dentist Walter Palmer from Minnesota, USA. </a:t>
            </a:r>
            <a:endParaRPr lang="en-US" sz="32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25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 ? . . .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64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38138"/>
            <a:ext cx="52006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4" y="356281"/>
            <a:ext cx="1270000" cy="6096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Verdana" pitchFamily="34" charset="0"/>
                <a:hlinkClick r:id="rId4"/>
              </a:rPr>
              <a:t>http://www.bbc.com/news/world-us-canada-35117311</a:t>
            </a:r>
            <a:endParaRPr lang="en-US" sz="8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80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38138"/>
            <a:ext cx="52006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4" y="356281"/>
            <a:ext cx="1270000" cy="6096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4809" y="2928022"/>
            <a:ext cx="5762625" cy="218521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rich kids who kill people not held responsible because they are rich kids suffering from “affluenza” ?</a:t>
            </a:r>
            <a:endParaRPr lang="en-US" sz="3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Verdana" pitchFamily="34" charset="0"/>
                <a:hlinkClick r:id="rId4"/>
              </a:rPr>
              <a:t>http://www.bbc.com/news/world-us-canada-35117311</a:t>
            </a:r>
            <a:endParaRPr lang="en-US" sz="8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27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4" y="356281"/>
            <a:ext cx="12700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18" y="538389"/>
            <a:ext cx="527129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84809" y="3348928"/>
            <a:ext cx="5762625" cy="261610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How about the rich kid’s mother harboring a fugitive, and aiding and abetting (and even celebrating) his criminal behavior ?</a:t>
            </a:r>
            <a:endParaRPr lang="en-US" sz="3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7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Verdana" pitchFamily="34" charset="0"/>
                <a:hlinkClick r:id="rId4"/>
              </a:rPr>
              <a:t>http://www.bbc.com/news/world-us-canada-35192267</a:t>
            </a:r>
            <a:endParaRPr lang="en-US" sz="8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055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4" y="356281"/>
            <a:ext cx="12700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18" y="538389"/>
            <a:ext cx="527129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7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Verdana" pitchFamily="34" charset="0"/>
                <a:hlinkClick r:id="rId4"/>
              </a:rPr>
              <a:t>http://www.bbc.com/news/world-us-canada-35192267</a:t>
            </a:r>
            <a:endParaRPr lang="en-US" sz="8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672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6" y="1190167"/>
            <a:ext cx="8229600" cy="48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84809" y="3348928"/>
            <a:ext cx="5762625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or maybe his genes made him do it . . .</a:t>
            </a:r>
            <a:endParaRPr lang="en-US" sz="3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193550" y="6400837"/>
            <a:ext cx="692818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chemeClr val="bg1"/>
                </a:solidFill>
                <a:latin typeface="Verdana" pitchFamily="34" charset="0"/>
                <a:hlinkClick r:id="rId3"/>
              </a:rPr>
              <a:t>source</a:t>
            </a:r>
            <a:endParaRPr lang="en-US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5124" name="Picture 4" descr="http://www.science20.com/graphics/no_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7322"/>
            <a:ext cx="571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6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6" y="1190167"/>
            <a:ext cx="8229600" cy="48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193550" y="6400837"/>
            <a:ext cx="692818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chemeClr val="bg1"/>
                </a:solidFill>
                <a:latin typeface="Verdana" pitchFamily="34" charset="0"/>
                <a:hlinkClick r:id="rId3"/>
              </a:rPr>
              <a:t>source</a:t>
            </a:r>
            <a:endParaRPr lang="en-US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4" name="Picture 4" descr="http://www.science20.com/graphics/no_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7322"/>
            <a:ext cx="571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154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92875" y="3294282"/>
            <a:ext cx="75713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C00"/>
                </a:solidFill>
              </a:rPr>
              <a:t>switching to </a:t>
            </a:r>
          </a:p>
          <a:p>
            <a:pPr algn="ctr"/>
            <a:r>
              <a:rPr lang="en-US" sz="3600" b="1" dirty="0" smtClean="0">
                <a:solidFill>
                  <a:srgbClr val="FFCC00"/>
                </a:solidFill>
              </a:rPr>
              <a:t>a much more pleasant subject . . .</a:t>
            </a:r>
            <a:endParaRPr lang="en-US" sz="3600" b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64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1" y="1962162"/>
            <a:ext cx="7343775" cy="1828193"/>
          </a:xfrm>
        </p:spPr>
        <p:txBody>
          <a:bodyPr>
            <a:spAutoFit/>
          </a:bodyPr>
          <a:lstStyle/>
          <a:p>
            <a:pPr marL="0" indent="0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 smtClean="0"/>
              <a:t>critical 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  <a:tabLst>
                <a:tab pos="742950" algn="l"/>
              </a:tabLst>
            </a:pPr>
            <a:endParaRPr lang="en-US" sz="4000" b="1" dirty="0" smtClean="0"/>
          </a:p>
          <a:p>
            <a:pPr marL="800100" lvl="1" indent="-342900" eaLnBrk="1" hangingPunct="1">
              <a:lnSpc>
                <a:spcPct val="120000"/>
              </a:lnSpc>
              <a:tabLst>
                <a:tab pos="742950" algn="l"/>
              </a:tabLst>
            </a:pPr>
            <a:r>
              <a:rPr lang="en-US" sz="3200" b="1" dirty="0" smtClean="0"/>
              <a:t>What is “normal” / “abnormal” ?</a:t>
            </a:r>
            <a:endParaRPr lang="en-US" sz="3200" b="1" i="1" dirty="0" smtClean="0"/>
          </a:p>
        </p:txBody>
      </p:sp>
      <p:sp>
        <p:nvSpPr>
          <p:cNvPr id="316418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BADDE1"/>
                </a:solidFill>
              </a:rPr>
              <a:t>Glossary</a:t>
            </a:r>
          </a:p>
        </p:txBody>
      </p:sp>
    </p:spTree>
    <p:extLst>
      <p:ext uri="{BB962C8B-B14F-4D97-AF65-F5344CB8AC3E}">
        <p14:creationId xmlns:p14="http://schemas.microsoft.com/office/powerpoint/2010/main" val="3667672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ethn</a:t>
            </a:r>
            <a:r>
              <a:rPr lang="en-US" sz="4000" b="1" dirty="0" smtClean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>
              <a:solidFill>
                <a:srgbClr val="FFFFFF"/>
              </a:solidFill>
            </a:endParaRPr>
          </a:p>
          <a:p>
            <a:pPr marL="457200" lvl="1" indent="285750" eaLnBrk="1" hangingPunct="1"/>
            <a:r>
              <a:rPr lang="en-US" b="1" dirty="0" smtClean="0">
                <a:solidFill>
                  <a:srgbClr val="FFFFFF"/>
                </a:solidFill>
              </a:rPr>
              <a:t> comparative </a:t>
            </a:r>
            <a:r>
              <a:rPr lang="en-US" b="1" i="1" dirty="0" smtClean="0">
                <a:solidFill>
                  <a:srgbClr val="FFFFFF"/>
                </a:solidFill>
              </a:rPr>
              <a:t>study</a:t>
            </a:r>
            <a:r>
              <a:rPr lang="en-US" b="1" dirty="0" smtClean="0">
                <a:solidFill>
                  <a:srgbClr val="FFFFFF"/>
                </a:solidFill>
              </a:rPr>
              <a:t> of cultures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252696" y="864955"/>
            <a:ext cx="485775" cy="2155145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  <a:latin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rot="5400000">
            <a:off x="2169906" y="3185866"/>
            <a:ext cx="595084" cy="203233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793" y="3895988"/>
            <a:ext cx="77724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</a:rPr>
              <a:t>Take out the </a:t>
            </a:r>
            <a:r>
              <a:rPr lang="en-US" sz="2400" b="1" i="1" dirty="0" smtClean="0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</a:rPr>
              <a:t> and that yields an entirely different word . . .</a:t>
            </a:r>
          </a:p>
        </p:txBody>
      </p:sp>
    </p:spTree>
    <p:extLst>
      <p:ext uri="{BB962C8B-B14F-4D97-AF65-F5344CB8AC3E}">
        <p14:creationId xmlns:p14="http://schemas.microsoft.com/office/powerpoint/2010/main" val="2975765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AutoShape 2"/>
          <p:cNvSpPr>
            <a:spLocks noChangeArrowheads="1"/>
          </p:cNvSpPr>
          <p:nvPr/>
        </p:nvSpPr>
        <p:spPr bwMode="auto">
          <a:xfrm>
            <a:off x="2914653" y="460999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9731" name="AutoShape 3"/>
          <p:cNvSpPr>
            <a:spLocks noChangeArrowheads="1"/>
          </p:cNvSpPr>
          <p:nvPr/>
        </p:nvSpPr>
        <p:spPr bwMode="auto">
          <a:xfrm>
            <a:off x="2533653" y="394336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9732" name="AutoShape 4"/>
          <p:cNvSpPr>
            <a:spLocks noChangeArrowheads="1"/>
          </p:cNvSpPr>
          <p:nvPr/>
        </p:nvSpPr>
        <p:spPr bwMode="auto">
          <a:xfrm flipV="1">
            <a:off x="1847852" y="486728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973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9734" name="AutoShape 6"/>
          <p:cNvSpPr>
            <a:spLocks noChangeArrowheads="1"/>
          </p:cNvSpPr>
          <p:nvPr/>
        </p:nvSpPr>
        <p:spPr bwMode="auto">
          <a:xfrm>
            <a:off x="2495550" y="460999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9735" name="AutoShape 7"/>
          <p:cNvSpPr>
            <a:spLocks noChangeArrowheads="1"/>
          </p:cNvSpPr>
          <p:nvPr/>
        </p:nvSpPr>
        <p:spPr bwMode="auto">
          <a:xfrm>
            <a:off x="3181350" y="501004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9736" name="AutoShape 8"/>
          <p:cNvSpPr>
            <a:spLocks noChangeArrowheads="1"/>
          </p:cNvSpPr>
          <p:nvPr/>
        </p:nvSpPr>
        <p:spPr bwMode="auto">
          <a:xfrm>
            <a:off x="3238501" y="529579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9737" name="AutoShape 9"/>
          <p:cNvSpPr>
            <a:spLocks noChangeArrowheads="1"/>
          </p:cNvSpPr>
          <p:nvPr/>
        </p:nvSpPr>
        <p:spPr bwMode="auto">
          <a:xfrm>
            <a:off x="2724150" y="533389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29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92225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4593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0999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6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8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0999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4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79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89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45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975" y="1233488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5108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38259" y="6400800"/>
            <a:ext cx="39004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http://www.nytimes.com/2010/02/10/health/10psych.html?th&amp;emc=th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2286000" y="4953000"/>
            <a:ext cx="3124200" cy="9144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aseline="30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71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38259" y="6400800"/>
            <a:ext cx="39004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http://www.nytimes.com/2010/02/10/health/10psych.html?th&amp;emc=th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3963" y="2019300"/>
            <a:ext cx="6696075" cy="36957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4166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26915" y="2184862"/>
            <a:ext cx="710322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CC00"/>
                </a:solidFill>
              </a:rPr>
              <a:t>always</a:t>
            </a:r>
            <a:r>
              <a:rPr lang="en-US" sz="3600" b="1" dirty="0" smtClean="0">
                <a:solidFill>
                  <a:srgbClr val="FFCC00"/>
                </a:solidFill>
              </a:rPr>
              <a:t> remember</a:t>
            </a:r>
          </a:p>
          <a:p>
            <a:pPr algn="ctr"/>
            <a:r>
              <a:rPr lang="en-US" sz="3600" b="1" dirty="0" smtClean="0">
                <a:solidFill>
                  <a:srgbClr val="FFCC00"/>
                </a:solidFill>
              </a:rPr>
              <a:t>that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people live in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multiple cultural worlds</a:t>
            </a:r>
            <a:endParaRPr lang="en-US" sz="3600" b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5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multiple cultural worlds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include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14629" y="2006602"/>
            <a:ext cx="5591175" cy="4327525"/>
          </a:xfr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class</a:t>
            </a: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race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ethnicity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gender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age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i="1" smtClean="0">
              <a:solidFill>
                <a:srgbClr val="FF1B36"/>
              </a:solidFill>
            </a:endParaRP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institutions</a:t>
            </a:r>
          </a:p>
        </p:txBody>
      </p:sp>
    </p:spTree>
    <p:extLst>
      <p:ext uri="{BB962C8B-B14F-4D97-AF65-F5344CB8AC3E}">
        <p14:creationId xmlns:p14="http://schemas.microsoft.com/office/powerpoint/2010/main" val="2664679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75565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multiple cultural worlds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include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14629" y="2006602"/>
            <a:ext cx="5591175" cy="4696670"/>
          </a:xfr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sz="4000" b="1" i="1" dirty="0" smtClean="0">
                <a:solidFill>
                  <a:srgbClr val="FF1B36"/>
                </a:solidFill>
              </a:rPr>
              <a:t>class</a:t>
            </a:r>
            <a:endParaRPr lang="en-US" sz="4000" b="1" dirty="0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sz="4000" b="1" dirty="0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sz="4000" b="1" i="1" dirty="0" smtClean="0">
                <a:solidFill>
                  <a:srgbClr val="FF1B36"/>
                </a:solidFill>
              </a:rPr>
              <a:t>race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sz="4000" b="1" dirty="0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sz="4000" b="1" i="1" dirty="0" smtClean="0">
                <a:solidFill>
                  <a:srgbClr val="FF1B36"/>
                </a:solidFill>
              </a:rPr>
              <a:t>ethnicity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sz="4000" b="1" dirty="0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sz="4000" b="1" i="1" dirty="0" smtClean="0">
                <a:solidFill>
                  <a:srgbClr val="FF1B36"/>
                </a:solidFill>
              </a:rPr>
              <a:t>gender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dirty="0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sz="2400" b="1" i="1" dirty="0" smtClean="0">
                <a:solidFill>
                  <a:srgbClr val="BADDE1"/>
                </a:solidFill>
              </a:rPr>
              <a:t>age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sz="2400" b="1" i="1" dirty="0" smtClean="0">
              <a:solidFill>
                <a:srgbClr val="BADDE1"/>
              </a:solidFill>
            </a:endParaRP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sz="2400" b="1" i="1" dirty="0" smtClean="0">
                <a:solidFill>
                  <a:srgbClr val="BADDE1"/>
                </a:solidFill>
              </a:rPr>
              <a:t>institutions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7651" y="5558969"/>
            <a:ext cx="6814686" cy="113211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we’ll take a close look at these in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Weeks  9-10 . . .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59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ext Box 7"/>
          <p:cNvSpPr txBox="1">
            <a:spLocks noChangeArrowheads="1"/>
          </p:cNvSpPr>
          <p:nvPr/>
        </p:nvSpPr>
        <p:spPr bwMode="auto">
          <a:xfrm>
            <a:off x="6207541" y="25870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951614" y="530045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kumimoji="1" lang="en-US" sz="280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1261" y="228600"/>
            <a:ext cx="352213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826933" y="5813052"/>
            <a:ext cx="1461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951791" y="3547646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kumimoji="1" lang="en-US" sz="28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1765" y="4757003"/>
            <a:ext cx="6502400" cy="52322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2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 Psychological Anthropology</a:t>
            </a:r>
            <a:endParaRPr kumimoji="1" lang="en-US" sz="4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42258" y="1228279"/>
            <a:ext cx="7848600" cy="34901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Other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Important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Terms . . .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more to come later . . .</a:t>
            </a:r>
          </a:p>
        </p:txBody>
      </p:sp>
    </p:spTree>
    <p:extLst>
      <p:ext uri="{BB962C8B-B14F-4D97-AF65-F5344CB8AC3E}">
        <p14:creationId xmlns:p14="http://schemas.microsoft.com/office/powerpoint/2010/main" val="2837297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</a:t>
            </a:r>
            <a:r>
              <a:rPr lang="en-US" sz="4000" b="1" dirty="0" err="1" smtClean="0"/>
              <a:t>eth</a:t>
            </a:r>
            <a:r>
              <a:rPr lang="en-US" sz="4000" b="1" dirty="0" err="1" smtClean="0">
                <a:solidFill>
                  <a:srgbClr val="FF0000"/>
                </a:solidFill>
              </a:rPr>
              <a:t>ology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285750" eaLnBrk="1" hangingPunct="1"/>
            <a:r>
              <a:rPr lang="en-US" b="1" dirty="0" smtClean="0">
                <a:solidFill>
                  <a:schemeClr val="bg1"/>
                </a:solidFill>
              </a:rPr>
              <a:t> comparative </a:t>
            </a:r>
            <a:r>
              <a:rPr lang="en-US" b="1" i="1" dirty="0" smtClean="0">
                <a:solidFill>
                  <a:schemeClr val="bg1"/>
                </a:solidFill>
              </a:rPr>
              <a:t>study</a:t>
            </a:r>
            <a:r>
              <a:rPr lang="en-US" b="1" dirty="0" smtClean="0">
                <a:solidFill>
                  <a:schemeClr val="bg1"/>
                </a:solidFill>
              </a:rPr>
              <a:t> of cultures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093042" y="864955"/>
            <a:ext cx="485775" cy="2155145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2698" y="3933348"/>
            <a:ext cx="6778625" cy="146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indent="457200">
              <a:spcBef>
                <a:spcPct val="20000"/>
              </a:spcBef>
              <a:buFontTx/>
              <a:buChar char="–"/>
              <a:defRPr/>
            </a:pPr>
            <a:r>
              <a:rPr lang="en-US" sz="2800" b="1" kern="0" smtClean="0">
                <a:solidFill>
                  <a:srgbClr val="000000"/>
                </a:solidFill>
                <a:latin typeface="Arial"/>
              </a:rPr>
              <a:t>scientific </a:t>
            </a:r>
            <a:r>
              <a:rPr lang="en-US" sz="2800" b="1" i="1" kern="0" smtClean="0">
                <a:solidFill>
                  <a:srgbClr val="000000"/>
                </a:solidFill>
                <a:latin typeface="Arial"/>
              </a:rPr>
              <a:t>study of the social 	behavior of animals, </a:t>
            </a:r>
            <a:r>
              <a:rPr lang="en-US" sz="2800" b="1" kern="0" smtClean="0">
                <a:solidFill>
                  <a:srgbClr val="000000"/>
                </a:solidFill>
                <a:latin typeface="Arial"/>
              </a:rPr>
              <a:t>especially in 	their natural environments</a:t>
            </a:r>
            <a:endParaRPr lang="en-US" sz="28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180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88" y="1981200"/>
            <a:ext cx="6778625" cy="2862263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smtClean="0"/>
              <a:t> primatology</a:t>
            </a:r>
          </a:p>
          <a:p>
            <a:pPr marL="0" indent="0" eaLnBrk="1" hangingPunct="1">
              <a:lnSpc>
                <a:spcPct val="40000"/>
              </a:lnSpc>
            </a:pPr>
            <a:endParaRPr lang="en-US" sz="4000" b="1" smtClean="0"/>
          </a:p>
          <a:p>
            <a:pPr lvl="1" indent="-228600" eaLnBrk="1" hangingPunct="1"/>
            <a:r>
              <a:rPr lang="en-US" b="1" smtClean="0"/>
              <a:t>  scientific study of the social   	behavior of</a:t>
            </a:r>
            <a:r>
              <a:rPr lang="en-US" b="1" i="1" smtClean="0"/>
              <a:t> primates, </a:t>
            </a:r>
            <a:r>
              <a:rPr lang="en-US" b="1" smtClean="0"/>
              <a:t>especially 	(non-human primates) apes and 	monkeys</a:t>
            </a:r>
          </a:p>
        </p:txBody>
      </p:sp>
    </p:spTree>
    <p:extLst>
      <p:ext uri="{BB962C8B-B14F-4D97-AF65-F5344CB8AC3E}">
        <p14:creationId xmlns:p14="http://schemas.microsoft.com/office/powerpoint/2010/main" val="1384674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88" y="1981200"/>
            <a:ext cx="6778625" cy="2862263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smtClean="0"/>
              <a:t> primatology</a:t>
            </a:r>
          </a:p>
          <a:p>
            <a:pPr marL="0" indent="0" eaLnBrk="1" hangingPunct="1">
              <a:lnSpc>
                <a:spcPct val="40000"/>
              </a:lnSpc>
            </a:pPr>
            <a:endParaRPr lang="en-US" sz="4000" b="1" smtClean="0"/>
          </a:p>
          <a:p>
            <a:pPr lvl="1" indent="-228600" eaLnBrk="1" hangingPunct="1"/>
            <a:r>
              <a:rPr lang="en-US" b="1" smtClean="0"/>
              <a:t>  scientific study of the social   	behavior of</a:t>
            </a:r>
            <a:r>
              <a:rPr lang="en-US" b="1" i="1" smtClean="0"/>
              <a:t> primates, </a:t>
            </a:r>
            <a:r>
              <a:rPr lang="en-US" b="1" smtClean="0"/>
              <a:t>especially 	(non-human primates) apes and 	monkeys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793" y="4981838"/>
            <a:ext cx="77724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sv-SE" sz="2400" b="1" dirty="0" smtClean="0">
                <a:solidFill>
                  <a:srgbClr val="000000"/>
                </a:solidFill>
                <a:latin typeface="Arial" pitchFamily="34" charset="0"/>
              </a:rPr>
              <a:t>We’ll see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</a:rPr>
              <a:t>this in </a:t>
            </a:r>
            <a:br>
              <a:rPr lang="en-US" sz="2400" b="1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</a:rPr>
              <a:t>Ch. 2, “Diet and Human Evolution”</a:t>
            </a:r>
          </a:p>
        </p:txBody>
      </p:sp>
    </p:spTree>
    <p:extLst>
      <p:ext uri="{BB962C8B-B14F-4D97-AF65-F5344CB8AC3E}">
        <p14:creationId xmlns:p14="http://schemas.microsoft.com/office/powerpoint/2010/main" val="439036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93775" y="1952625"/>
            <a:ext cx="7162800" cy="4591050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1257300" algn="l"/>
              </a:tabLst>
            </a:pPr>
            <a:r>
              <a:rPr lang="en-US" sz="4000" b="1" dirty="0" smtClean="0"/>
              <a:t> “primatologist”</a:t>
            </a:r>
          </a:p>
          <a:p>
            <a:pPr marL="0" indent="0" eaLnBrk="1" hangingPunct="1">
              <a:lnSpc>
                <a:spcPct val="40000"/>
              </a:lnSpc>
              <a:tabLst>
                <a:tab pos="1257300" algn="l"/>
              </a:tabLst>
            </a:pPr>
            <a:endParaRPr lang="en-US" sz="4000" b="1" dirty="0" smtClean="0"/>
          </a:p>
          <a:p>
            <a:pPr marL="800100" lvl="1" indent="-342900" eaLnBrk="1" hangingPunct="1">
              <a:lnSpc>
                <a:spcPct val="130000"/>
              </a:lnSpc>
              <a:tabLst>
                <a:tab pos="1257300" algn="l"/>
              </a:tabLst>
            </a:pPr>
            <a:r>
              <a:rPr lang="en-US" b="1" dirty="0" smtClean="0"/>
              <a:t>usually refers to one who studies the behavior and social lives of chimpanzees, gorillas, orangutans, monkeys, etc.</a:t>
            </a:r>
          </a:p>
          <a:p>
            <a:pPr marL="800100" lvl="1" indent="-342900" eaLnBrk="1" hangingPunct="1">
              <a:lnSpc>
                <a:spcPct val="50000"/>
              </a:lnSpc>
              <a:tabLst>
                <a:tab pos="1257300" algn="l"/>
              </a:tabLst>
            </a:pPr>
            <a:endParaRPr lang="en-US" b="1" dirty="0" smtClean="0"/>
          </a:p>
          <a:p>
            <a:pPr marL="1371600" lvl="3" eaLnBrk="1" hangingPunct="1">
              <a:lnSpc>
                <a:spcPct val="130000"/>
              </a:lnSpc>
              <a:tabLst>
                <a:tab pos="1257300" algn="l"/>
              </a:tabLst>
            </a:pPr>
            <a:r>
              <a:rPr lang="en-US" b="1" dirty="0" smtClean="0"/>
              <a:t>e.g., Jane </a:t>
            </a:r>
            <a:r>
              <a:rPr lang="en-US" b="1" dirty="0" err="1" smtClean="0"/>
              <a:t>Goodall</a:t>
            </a:r>
            <a:r>
              <a:rPr lang="en-US" b="1" dirty="0" smtClean="0"/>
              <a:t>, Diane </a:t>
            </a:r>
            <a:r>
              <a:rPr lang="en-US" b="1" dirty="0" err="1" smtClean="0"/>
              <a:t>Fossy</a:t>
            </a:r>
            <a:endParaRPr lang="en-US" b="1" dirty="0" smtClean="0"/>
          </a:p>
          <a:p>
            <a:pPr marL="1371600" lvl="3" eaLnBrk="1" hangingPunct="1">
              <a:lnSpc>
                <a:spcPct val="130000"/>
              </a:lnSpc>
              <a:buFontTx/>
              <a:buNone/>
              <a:tabLst>
                <a:tab pos="1257300" algn="l"/>
              </a:tabLst>
            </a:pPr>
            <a:r>
              <a:rPr lang="en-US" b="1" dirty="0" smtClean="0"/>
              <a:t>		</a:t>
            </a:r>
            <a:r>
              <a:rPr lang="en-US" b="1" dirty="0" err="1" smtClean="0"/>
              <a:t>Birute</a:t>
            </a:r>
            <a:r>
              <a:rPr lang="en-US" b="1" dirty="0" smtClean="0"/>
              <a:t> </a:t>
            </a:r>
            <a:r>
              <a:rPr lang="en-US" b="1" dirty="0" err="1" smtClean="0"/>
              <a:t>Galdikas-Brindamour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722281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34" y="212512"/>
            <a:ext cx="6841391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793" y="5699372"/>
            <a:ext cx="7772400" cy="107721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</a:rPr>
              <a:t>Jane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</a:rPr>
              <a:t>Goodall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</a:rPr>
              <a:t> is the most famous primatologist of all time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</a:rPr>
              <a:t>– including human primates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3" y="800117"/>
            <a:ext cx="1269841" cy="380952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654319" y="4286323"/>
            <a:ext cx="3874779" cy="13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The new film (2016) will premiere </a:t>
            </a:r>
          </a:p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on </a:t>
            </a:r>
            <a:r>
              <a:rPr lang="en-US" sz="1400" b="1" dirty="0">
                <a:solidFill>
                  <a:schemeClr val="bg1"/>
                </a:solidFill>
                <a:latin typeface="Verdana" pitchFamily="34" charset="0"/>
              </a:rPr>
              <a:t>the National Geographic Channel </a:t>
            </a:r>
            <a:endParaRPr lang="en-US" sz="1400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in </a:t>
            </a:r>
            <a:r>
              <a:rPr lang="en-US" sz="1400" b="1" dirty="0">
                <a:solidFill>
                  <a:schemeClr val="bg1"/>
                </a:solidFill>
                <a:latin typeface="Verdana" pitchFamily="34" charset="0"/>
              </a:rPr>
              <a:t>171 countries and 44 languages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050" dirty="0" smtClean="0">
                <a:solidFill>
                  <a:schemeClr val="bg1"/>
                </a:solidFill>
                <a:latin typeface="Verdana" pitchFamily="34" charset="0"/>
              </a:rPr>
              <a:t>(21 January 2016</a:t>
            </a:r>
            <a:r>
              <a:rPr lang="en-US" sz="1050" dirty="0">
                <a:solidFill>
                  <a:schemeClr val="bg1"/>
                </a:solidFill>
                <a:latin typeface="Verdana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62457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27138" y="2867025"/>
            <a:ext cx="7162800" cy="3479800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 smtClean="0"/>
              <a:t> “primates” include</a:t>
            </a:r>
          </a:p>
          <a:p>
            <a:pPr marL="0" indent="0" eaLnBrk="1" hangingPunct="1">
              <a:lnSpc>
                <a:spcPct val="70000"/>
              </a:lnSpc>
            </a:pPr>
            <a:endParaRPr lang="en-US" sz="2800" b="1" dirty="0" smtClean="0"/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 smtClean="0"/>
              <a:t> </a:t>
            </a:r>
            <a:r>
              <a:rPr lang="en-US" sz="2800" b="1" dirty="0" err="1" smtClean="0"/>
              <a:t>prosimians</a:t>
            </a:r>
            <a:r>
              <a:rPr lang="en-US" sz="2800" b="1" dirty="0" smtClean="0"/>
              <a:t> (“pre-monkeys”)</a:t>
            </a:r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 smtClean="0"/>
              <a:t> monkeys</a:t>
            </a:r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 smtClean="0"/>
              <a:t> apes</a:t>
            </a:r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 smtClean="0"/>
              <a:t> </a:t>
            </a:r>
            <a:r>
              <a:rPr lang="en-US" sz="2800" b="1" i="1" dirty="0" smtClean="0"/>
              <a:t>and also humans</a:t>
            </a:r>
          </a:p>
        </p:txBody>
      </p:sp>
    </p:spTree>
    <p:extLst>
      <p:ext uri="{BB962C8B-B14F-4D97-AF65-F5344CB8AC3E}">
        <p14:creationId xmlns:p14="http://schemas.microsoft.com/office/powerpoint/2010/main" val="260877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320800" y="2015291"/>
            <a:ext cx="6502400" cy="354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Verdana" pitchFamily="34" charset="0"/>
              </a:rPr>
              <a:t> . . . and one or more of these term clarifications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Verdana" pitchFamily="34" charset="0"/>
              </a:rPr>
              <a:t>might prove interesting, and even helpful with your class project</a:t>
            </a:r>
          </a:p>
        </p:txBody>
      </p:sp>
    </p:spTree>
    <p:extLst>
      <p:ext uri="{BB962C8B-B14F-4D97-AF65-F5344CB8AC3E}">
        <p14:creationId xmlns:p14="http://schemas.microsoft.com/office/powerpoint/2010/main" val="1485367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27138" y="2867025"/>
            <a:ext cx="7162800" cy="3479800"/>
          </a:xfrm>
        </p:spPr>
        <p:txBody>
          <a:bodyPr>
            <a:spAutoFit/>
          </a:bodyPr>
          <a:lstStyle/>
          <a:p>
            <a:pPr marL="0" indent="0" eaLnBrk="1" hangingPunct="1">
              <a:defRPr/>
            </a:pPr>
            <a:r>
              <a:rPr lang="en-US" sz="4000" b="1" dirty="0" smtClean="0">
                <a:solidFill>
                  <a:schemeClr val="accent5">
                    <a:lumMod val="90000"/>
                  </a:schemeClr>
                </a:solidFill>
              </a:rPr>
              <a:t> “primates”</a:t>
            </a:r>
          </a:p>
          <a:p>
            <a:pPr marL="0" indent="0" eaLnBrk="1" hangingPunct="1">
              <a:lnSpc>
                <a:spcPct val="70000"/>
              </a:lnSpc>
              <a:defRPr/>
            </a:pPr>
            <a:endParaRPr lang="en-US" sz="2800" b="1" dirty="0" smtClean="0">
              <a:solidFill>
                <a:schemeClr val="accent5">
                  <a:lumMod val="90000"/>
                </a:schemeClr>
              </a:solidFill>
            </a:endParaRP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 smtClean="0">
                <a:solidFill>
                  <a:schemeClr val="accent5">
                    <a:lumMod val="9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90000"/>
                  </a:schemeClr>
                </a:solidFill>
              </a:rPr>
              <a:t>prosimians</a:t>
            </a:r>
            <a:r>
              <a:rPr lang="en-US" sz="2800" b="1" dirty="0" smtClean="0">
                <a:solidFill>
                  <a:schemeClr val="accent5">
                    <a:lumMod val="90000"/>
                  </a:schemeClr>
                </a:solidFill>
              </a:rPr>
              <a:t> (“pre-monkeys”)</a:t>
            </a: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 smtClean="0">
                <a:solidFill>
                  <a:schemeClr val="accent5">
                    <a:lumMod val="90000"/>
                  </a:schemeClr>
                </a:solidFill>
              </a:rPr>
              <a:t> monkeys</a:t>
            </a: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 smtClean="0">
                <a:solidFill>
                  <a:schemeClr val="accent5">
                    <a:lumMod val="90000"/>
                  </a:schemeClr>
                </a:solidFill>
              </a:rPr>
              <a:t> apes</a:t>
            </a: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 smtClean="0"/>
              <a:t> </a:t>
            </a:r>
            <a:r>
              <a:rPr lang="en-US" sz="2800" b="1" i="1" dirty="0" smtClean="0"/>
              <a:t>and also humans</a:t>
            </a:r>
          </a:p>
        </p:txBody>
      </p:sp>
      <p:sp>
        <p:nvSpPr>
          <p:cNvPr id="5" name="Rectangle 4"/>
          <p:cNvSpPr/>
          <p:nvPr/>
        </p:nvSpPr>
        <p:spPr>
          <a:xfrm>
            <a:off x="4323360" y="2863334"/>
            <a:ext cx="1978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smtClean="0">
                <a:solidFill>
                  <a:srgbClr val="BADDE1"/>
                </a:solidFill>
                <a:latin typeface="Arial"/>
              </a:rPr>
              <a:t>include</a:t>
            </a:r>
            <a:endParaRPr lang="en-US" dirty="0">
              <a:solidFill>
                <a:srgbClr val="BADDE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209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AutoShape 3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1635" name="AutoShape 4"/>
          <p:cNvSpPr>
            <a:spLocks noChangeArrowheads="1"/>
          </p:cNvSpPr>
          <p:nvPr/>
        </p:nvSpPr>
        <p:spPr bwMode="auto">
          <a:xfrm>
            <a:off x="2533650" y="3943350"/>
            <a:ext cx="1795463" cy="111442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1636" name="AutoShape 5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1637" name="AutoShape 6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1638" name="AutoShape 7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1639" name="AutoShape 8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1640" name="AutoShape 9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1641" name="AutoShape 10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1642" name="Text Box 13"/>
          <p:cNvSpPr txBox="1">
            <a:spLocks noChangeArrowheads="1"/>
          </p:cNvSpPr>
          <p:nvPr/>
        </p:nvSpPr>
        <p:spPr bwMode="auto">
          <a:xfrm>
            <a:off x="2579688" y="6329363"/>
            <a:ext cx="3948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www.d.umn.edu/cla/faculty/troufs/anth1602/pcprim.html</a:t>
            </a:r>
          </a:p>
        </p:txBody>
      </p:sp>
      <p:pic>
        <p:nvPicPr>
          <p:cNvPr id="5816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113188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1644" name="Rectangle 14"/>
          <p:cNvSpPr>
            <a:spLocks noChangeArrowheads="1"/>
          </p:cNvSpPr>
          <p:nvPr/>
        </p:nvSpPr>
        <p:spPr bwMode="auto">
          <a:xfrm>
            <a:off x="1450975" y="5427663"/>
            <a:ext cx="6126163" cy="341312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0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93775" y="2867025"/>
            <a:ext cx="7162800" cy="2646878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 smtClean="0"/>
              <a:t> “non-human primates” are</a:t>
            </a:r>
          </a:p>
          <a:p>
            <a:pPr marL="457200" lvl="1" indent="0" eaLnBrk="1" hangingPunct="1">
              <a:lnSpc>
                <a:spcPct val="130000"/>
              </a:lnSpc>
            </a:pPr>
            <a:r>
              <a:rPr lang="en-US" b="1" dirty="0" smtClean="0"/>
              <a:t> </a:t>
            </a:r>
            <a:r>
              <a:rPr lang="en-US" b="1" dirty="0" err="1" smtClean="0"/>
              <a:t>prosimians</a:t>
            </a:r>
            <a:r>
              <a:rPr lang="en-US" b="1" dirty="0" smtClean="0"/>
              <a:t> (“pre-monkeys”)</a:t>
            </a:r>
          </a:p>
          <a:p>
            <a:pPr marL="457200" lvl="1" indent="0" eaLnBrk="1" hangingPunct="1">
              <a:lnSpc>
                <a:spcPct val="130000"/>
              </a:lnSpc>
            </a:pPr>
            <a:r>
              <a:rPr lang="en-US" b="1" dirty="0" smtClean="0"/>
              <a:t> monkeys</a:t>
            </a:r>
          </a:p>
          <a:p>
            <a:pPr marL="457200" lvl="1" indent="0" eaLnBrk="1" hangingPunct="1">
              <a:lnSpc>
                <a:spcPct val="130000"/>
              </a:lnSpc>
            </a:pPr>
            <a:r>
              <a:rPr lang="en-US" b="1" dirty="0" smtClean="0"/>
              <a:t> apes</a:t>
            </a:r>
          </a:p>
        </p:txBody>
      </p:sp>
    </p:spTree>
    <p:extLst>
      <p:ext uri="{BB962C8B-B14F-4D97-AF65-F5344CB8AC3E}">
        <p14:creationId xmlns:p14="http://schemas.microsoft.com/office/powerpoint/2010/main" val="4279683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07" name="AutoShape 4"/>
          <p:cNvSpPr>
            <a:spLocks noChangeArrowheads="1"/>
          </p:cNvSpPr>
          <p:nvPr/>
        </p:nvSpPr>
        <p:spPr bwMode="auto">
          <a:xfrm>
            <a:off x="2533650" y="3943350"/>
            <a:ext cx="1795463" cy="111442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4" name="Text Box 13"/>
          <p:cNvSpPr txBox="1">
            <a:spLocks noChangeArrowheads="1"/>
          </p:cNvSpPr>
          <p:nvPr/>
        </p:nvSpPr>
        <p:spPr bwMode="auto">
          <a:xfrm>
            <a:off x="2579688" y="6329363"/>
            <a:ext cx="3948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www.d.umn.edu/cla/faculty/troufs/anth1602/pcprim.html</a:t>
            </a:r>
          </a:p>
        </p:txBody>
      </p:sp>
      <p:pic>
        <p:nvPicPr>
          <p:cNvPr id="5847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113188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4716" name="Rectangle 12"/>
          <p:cNvSpPr>
            <a:spLocks noChangeArrowheads="1"/>
          </p:cNvSpPr>
          <p:nvPr/>
        </p:nvSpPr>
        <p:spPr bwMode="auto">
          <a:xfrm>
            <a:off x="1450975" y="1524000"/>
            <a:ext cx="6126163" cy="39703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7" name="Text Box 13"/>
          <p:cNvSpPr txBox="1">
            <a:spLocks noChangeArrowheads="1"/>
          </p:cNvSpPr>
          <p:nvPr/>
        </p:nvSpPr>
        <p:spPr bwMode="auto">
          <a:xfrm>
            <a:off x="3078163" y="3090863"/>
            <a:ext cx="4060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</a:rPr>
              <a:t>“non-human primates”</a:t>
            </a:r>
          </a:p>
        </p:txBody>
      </p:sp>
    </p:spTree>
    <p:extLst>
      <p:ext uri="{BB962C8B-B14F-4D97-AF65-F5344CB8AC3E}">
        <p14:creationId xmlns:p14="http://schemas.microsoft.com/office/powerpoint/2010/main" val="526435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2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07" name="AutoShape 4"/>
          <p:cNvSpPr>
            <a:spLocks noChangeArrowheads="1"/>
          </p:cNvSpPr>
          <p:nvPr/>
        </p:nvSpPr>
        <p:spPr bwMode="auto">
          <a:xfrm>
            <a:off x="2533652" y="4133735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2" y="5495810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2" y="6448310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488621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1" y="51719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2100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19300"/>
            <a:ext cx="82391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66743" y="219338"/>
            <a:ext cx="77724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With regard to non-human primates, note one major relatively recent change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5048250" y="4248150"/>
            <a:ext cx="876300" cy="381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74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2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07" name="AutoShape 4"/>
          <p:cNvSpPr>
            <a:spLocks noChangeArrowheads="1"/>
          </p:cNvSpPr>
          <p:nvPr/>
        </p:nvSpPr>
        <p:spPr bwMode="auto">
          <a:xfrm>
            <a:off x="2533652" y="4133735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2" y="5495810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2" y="6448310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488621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1" y="51719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2100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19300"/>
            <a:ext cx="8229600" cy="479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5048250" y="4248150"/>
            <a:ext cx="876300" cy="381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04843" y="4867538"/>
            <a:ext cx="77724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“hominins” is now generally used rather than “hominids”</a:t>
            </a:r>
          </a:p>
        </p:txBody>
      </p:sp>
    </p:spTree>
    <p:extLst>
      <p:ext uri="{BB962C8B-B14F-4D97-AF65-F5344CB8AC3E}">
        <p14:creationId xmlns:p14="http://schemas.microsoft.com/office/powerpoint/2010/main" val="283521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2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07" name="AutoShape 4"/>
          <p:cNvSpPr>
            <a:spLocks noChangeArrowheads="1"/>
          </p:cNvSpPr>
          <p:nvPr/>
        </p:nvSpPr>
        <p:spPr bwMode="auto">
          <a:xfrm>
            <a:off x="2533652" y="4133735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2" y="5495810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2" y="6448310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488621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1" y="51719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2100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19300"/>
            <a:ext cx="8229600" cy="479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5048250" y="4248150"/>
            <a:ext cx="876300" cy="381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04843" y="4867538"/>
            <a:ext cx="77724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“hominins” is now generally used rather than “hominids”</a:t>
            </a:r>
          </a:p>
        </p:txBody>
      </p:sp>
      <p:pic>
        <p:nvPicPr>
          <p:cNvPr id="1026" name="Picture 2" descr="&quot;Where do you think you're going, Lucy? You're not leaving the house like that!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925" y="393192"/>
            <a:ext cx="2743199" cy="42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8105" y="394007"/>
            <a:ext cx="5466445" cy="423514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This reflects a relatively recent change in the classification of the Great Apes and many new prehistoric forms like “Lucy”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. . . through the newest discovery, </a:t>
            </a:r>
            <a:r>
              <a:rPr lang="en-US" sz="3200" b="1" i="1" dirty="0">
                <a:solidFill>
                  <a:srgbClr val="000000"/>
                </a:solidFill>
                <a:latin typeface="Arial" pitchFamily="34" charset="0"/>
              </a:rPr>
              <a:t>Homo </a:t>
            </a:r>
            <a:r>
              <a:rPr lang="en-US" sz="3200" b="1" i="1" dirty="0" err="1">
                <a:solidFill>
                  <a:srgbClr val="000000"/>
                </a:solidFill>
                <a:latin typeface="Arial" pitchFamily="34" charset="0"/>
              </a:rPr>
              <a:t>naledi</a:t>
            </a:r>
            <a:endParaRPr lang="en-US" sz="32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84225" y="3821113"/>
            <a:ext cx="7518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600" b="1" kern="0" dirty="0">
                <a:solidFill>
                  <a:srgbClr val="000000"/>
                </a:solidFill>
              </a:rPr>
              <a:t>o</a:t>
            </a:r>
            <a:r>
              <a:rPr lang="en-US" sz="3600" b="1" kern="0" dirty="0" smtClean="0">
                <a:solidFill>
                  <a:srgbClr val="000000"/>
                </a:solidFill>
              </a:rPr>
              <a:t>ther </a:t>
            </a:r>
            <a:r>
              <a:rPr lang="en-US" sz="3600" b="1" kern="0" dirty="0">
                <a:solidFill>
                  <a:srgbClr val="000000"/>
                </a:solidFill>
              </a:rPr>
              <a:t>important terms include . . .</a:t>
            </a:r>
            <a:endParaRPr lang="en-US" sz="3600" b="1" i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91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25" y="2576513"/>
            <a:ext cx="7358063" cy="3292475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smtClean="0"/>
              <a:t>ethnocentrism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smtClean="0"/>
          </a:p>
          <a:p>
            <a:pPr lvl="1" eaLnBrk="1" hangingPunct="1">
              <a:lnSpc>
                <a:spcPct val="120000"/>
              </a:lnSpc>
            </a:pPr>
            <a:r>
              <a:rPr lang="en-US" b="1" smtClean="0"/>
              <a:t>judging other cultures by the standards of one’s own culture rather than by the standards of that particular culture</a:t>
            </a:r>
            <a:endParaRPr lang="en-US" b="1" i="1" smtClean="0"/>
          </a:p>
        </p:txBody>
      </p:sp>
    </p:spTree>
    <p:extLst>
      <p:ext uri="{BB962C8B-B14F-4D97-AF65-F5344CB8AC3E}">
        <p14:creationId xmlns:p14="http://schemas.microsoft.com/office/powerpoint/2010/main" val="2138859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2576537"/>
            <a:ext cx="7358063" cy="329320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smtClean="0"/>
              <a:t>ethnocentrism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>
              <a:solidFill>
                <a:srgbClr val="FFFFFF"/>
              </a:solidFill>
            </a:endParaRPr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judging other cultures by the standards of one’s own culture rather than by the standards of that particular culture</a:t>
            </a:r>
            <a:endParaRPr lang="en-US" b="1" i="1" dirty="0" smtClean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20791" y="1223689"/>
            <a:ext cx="6502400" cy="12872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dirty="0" smtClean="0">
                <a:solidFill>
                  <a:srgbClr val="000000"/>
                </a:solidFill>
                <a:latin typeface="Verdana" pitchFamily="34" charset="0"/>
              </a:rPr>
              <a:t>two fundamental concepts in anthropology are . .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335228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cultural relativism</a:t>
            </a:r>
          </a:p>
        </p:txBody>
      </p:sp>
    </p:spTree>
    <p:extLst>
      <p:ext uri="{BB962C8B-B14F-4D97-AF65-F5344CB8AC3E}">
        <p14:creationId xmlns:p14="http://schemas.microsoft.com/office/powerpoint/2010/main" val="2215502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382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07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18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3313"/>
            <a:ext cx="7315200" cy="647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150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2576537"/>
            <a:ext cx="7358063" cy="329320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smtClean="0"/>
              <a:t>ethnocentrism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/>
              <a:t>is the mindset of judging other cultures by the standards of one’s own culture rather than by the standards of that particular culture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4170317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39"/>
            <a:ext cx="7315200" cy="3810274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smtClean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/>
              <a:t>refers to the perspective that each culture must be understood in terms of the values and ideas of that culture and should not be judged by the standards of another 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703018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25"/>
            <a:ext cx="7315200" cy="15684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smtClean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/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5825" y="3883025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b="1">
                <a:solidFill>
                  <a:srgbClr val="000000"/>
                </a:solidFill>
                <a:latin typeface="Arial" pitchFamily="34" charset="0"/>
              </a:rPr>
              <a:t> absolute cultural relativism</a:t>
            </a:r>
          </a:p>
          <a:p>
            <a:pPr>
              <a:buFont typeface="Arial" pitchFamily="34" charset="0"/>
              <a:buChar char="•"/>
            </a:pPr>
            <a:endParaRPr lang="en-US" sz="3200" b="1">
              <a:solidFill>
                <a:srgbClr val="000000"/>
              </a:solidFill>
              <a:latin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b="1">
                <a:solidFill>
                  <a:srgbClr val="000000"/>
                </a:solidFill>
                <a:latin typeface="Arial" pitchFamily="34" charset="0"/>
              </a:rPr>
              <a:t> critical cultural relativism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06277" y="1828800"/>
            <a:ext cx="6502400" cy="18868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in recent times two types of cultural relativism have emerged . . .</a:t>
            </a:r>
          </a:p>
        </p:txBody>
      </p:sp>
    </p:spTree>
    <p:extLst>
      <p:ext uri="{BB962C8B-B14F-4D97-AF65-F5344CB8AC3E}">
        <p14:creationId xmlns:p14="http://schemas.microsoft.com/office/powerpoint/2010/main" val="2150391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25"/>
            <a:ext cx="7315200" cy="15684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smtClean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/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5825" y="3883025"/>
            <a:ext cx="73294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</a:rPr>
              <a:t> absolute cultural relativism</a:t>
            </a:r>
          </a:p>
          <a:p>
            <a:pPr>
              <a:buFont typeface="Arial" pitchFamily="34" charset="0"/>
              <a:buChar char="•"/>
            </a:pP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b="1" dirty="0">
                <a:solidFill>
                  <a:srgbClr val="BADDE1"/>
                </a:solidFill>
                <a:latin typeface="Arial" pitchFamily="34" charset="0"/>
              </a:rPr>
              <a:t> critical cultural relativism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06277" y="1828800"/>
            <a:ext cx="6502400" cy="18868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in recent times two types of cultural relativism have emerged . . 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20790" y="1814250"/>
            <a:ext cx="6502400" cy="18868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the term as originally proposed came to be referred to as . . .</a:t>
            </a:r>
          </a:p>
        </p:txBody>
      </p:sp>
    </p:spTree>
    <p:extLst>
      <p:ext uri="{BB962C8B-B14F-4D97-AF65-F5344CB8AC3E}">
        <p14:creationId xmlns:p14="http://schemas.microsoft.com/office/powerpoint/2010/main" val="1544346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27" y="2981325"/>
            <a:ext cx="7329487" cy="2677656"/>
          </a:xfrm>
        </p:spPr>
        <p:txBody>
          <a:bodyPr>
            <a:spAutoFit/>
          </a:bodyPr>
          <a:lstStyle/>
          <a:p>
            <a:pPr lvl="1" eaLnBrk="1" hangingPunct="1">
              <a:lnSpc>
                <a:spcPct val="120000"/>
              </a:lnSpc>
            </a:pPr>
            <a:r>
              <a:rPr lang="en-US" b="1" dirty="0" smtClean="0"/>
              <a:t>the perspective that says a person from one culture should not question the rightness or wrongness of behavior or ideas in other cultures because that would be ethnocentric</a:t>
            </a:r>
            <a:endParaRPr lang="en-US" b="1" i="1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9177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absolute cultural relativism</a:t>
            </a:r>
          </a:p>
        </p:txBody>
      </p:sp>
    </p:spTree>
    <p:extLst>
      <p:ext uri="{BB962C8B-B14F-4D97-AF65-F5344CB8AC3E}">
        <p14:creationId xmlns:p14="http://schemas.microsoft.com/office/powerpoint/2010/main" val="1602905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642" y="2895155"/>
            <a:ext cx="7402044" cy="3287054"/>
          </a:xfr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1200" b="1" dirty="0" smtClean="0"/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/>
              <a:t>was quickly criticized as unacceptable as, taken literally, [absolute] cultural relativism suggested we should accept </a:t>
            </a:r>
            <a:r>
              <a:rPr lang="en-US" b="1" i="1" dirty="0" smtClean="0"/>
              <a:t>anything</a:t>
            </a:r>
            <a:r>
              <a:rPr lang="en-US" b="1" dirty="0" smtClean="0"/>
              <a:t> and everything that was thought to be OK by the people under consideration</a:t>
            </a:r>
            <a:endParaRPr lang="en-US" b="1" i="1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9177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absolute cultural relativism</a:t>
            </a:r>
          </a:p>
        </p:txBody>
      </p:sp>
    </p:spTree>
    <p:extLst>
      <p:ext uri="{BB962C8B-B14F-4D97-AF65-F5344CB8AC3E}">
        <p14:creationId xmlns:p14="http://schemas.microsoft.com/office/powerpoint/2010/main" val="4217782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27" y="2643881"/>
            <a:ext cx="7329487" cy="3890296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1200" b="1" dirty="0" smtClean="0"/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/>
              <a:t>critics quickly pointed to Hitler and the World War II Holocaust</a:t>
            </a:r>
            <a:r>
              <a:rPr lang="en-US" b="1" i="1" dirty="0" smtClean="0"/>
              <a:t> </a:t>
            </a:r>
            <a:r>
              <a:rPr lang="en-US" b="1" dirty="0" smtClean="0"/>
              <a:t>and (rightfully) said that no one should accept behaviors that resulted in The [WW II] Holocaust; that such behavior was unacceptable under any circumstances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9177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absolute cultural relativism</a:t>
            </a:r>
          </a:p>
        </p:txBody>
      </p:sp>
    </p:spTree>
    <p:extLst>
      <p:ext uri="{BB962C8B-B14F-4D97-AF65-F5344CB8AC3E}">
        <p14:creationId xmlns:p14="http://schemas.microsoft.com/office/powerpoint/2010/main" val="115996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27" y="2812611"/>
            <a:ext cx="7329487" cy="3200876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1200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/>
              <a:t>and the critics added enough other examples so that the original concept of cultural relativism was modified and resulted in today’s concept of </a:t>
            </a:r>
          </a:p>
          <a:p>
            <a:pPr lvl="1" algn="ctr" eaLnBrk="1" hangingPunct="1">
              <a:lnSpc>
                <a:spcPct val="120000"/>
              </a:lnSpc>
              <a:buNone/>
            </a:pPr>
            <a:r>
              <a:rPr lang="en-US" sz="4000" b="1" dirty="0" smtClean="0"/>
              <a:t>critical cultural relativism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9177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absolute cultural relativism</a:t>
            </a:r>
          </a:p>
        </p:txBody>
      </p:sp>
    </p:spTree>
    <p:extLst>
      <p:ext uri="{BB962C8B-B14F-4D97-AF65-F5344CB8AC3E}">
        <p14:creationId xmlns:p14="http://schemas.microsoft.com/office/powerpoint/2010/main" val="3685776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1962150"/>
            <a:ext cx="7343775" cy="37782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 smtClean="0"/>
              <a:t>critical 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  <a:tabLst>
                <a:tab pos="742950" algn="l"/>
              </a:tabLst>
            </a:pPr>
            <a:endParaRPr lang="en-US" sz="4000" b="1" dirty="0" smtClean="0"/>
          </a:p>
          <a:p>
            <a:pPr marL="800100" lvl="1" indent="-342900" eaLnBrk="1" hangingPunct="1">
              <a:lnSpc>
                <a:spcPct val="120000"/>
              </a:lnSpc>
              <a:tabLst>
                <a:tab pos="742950" algn="l"/>
              </a:tabLst>
            </a:pPr>
            <a:r>
              <a:rPr lang="en-US" b="1" dirty="0" smtClean="0"/>
              <a:t>offers an alternative view that poses questions about cultural practices and ideas in terms of who accepts them and why, and who they might be harming or helping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1859420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1962152"/>
            <a:ext cx="7343775" cy="403802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 smtClean="0"/>
              <a:t>critical cultural relativism . . 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742950" algn="l"/>
              </a:tabLst>
            </a:pPr>
            <a:endParaRPr lang="en-US" sz="1800" b="1" dirty="0" smtClean="0"/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 smtClean="0"/>
              <a:t>answered many of the early critics</a:t>
            </a:r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endParaRPr lang="en-US" sz="1600" b="1" dirty="0" smtClean="0"/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 smtClean="0"/>
              <a:t>But—even accepting the modified concept—it is oftentimes not easy to figure out what “. . . in terms of who accepts them and why, and who they might be harming or helping” means </a:t>
            </a:r>
          </a:p>
        </p:txBody>
      </p:sp>
    </p:spTree>
    <p:extLst>
      <p:ext uri="{BB962C8B-B14F-4D97-AF65-F5344CB8AC3E}">
        <p14:creationId xmlns:p14="http://schemas.microsoft.com/office/powerpoint/2010/main" val="1753974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793" y="3991238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</a:rPr>
              <a:t>This is the same chart as in the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</a:rPr>
              <a:t>“Main Characteristics of Anthropology”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</a:rPr>
              <a:t>material</a:t>
            </a:r>
          </a:p>
        </p:txBody>
      </p:sp>
    </p:spTree>
    <p:extLst>
      <p:ext uri="{BB962C8B-B14F-4D97-AF65-F5344CB8AC3E}">
        <p14:creationId xmlns:p14="http://schemas.microsoft.com/office/powerpoint/2010/main" val="3770147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1962150"/>
            <a:ext cx="7343775" cy="3644075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 smtClean="0"/>
              <a:t>critical cultural relativism . . 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742950" algn="l"/>
              </a:tabLst>
            </a:pPr>
            <a:endParaRPr lang="en-US" sz="1800" b="1" dirty="0" smtClean="0"/>
          </a:p>
          <a:p>
            <a:pPr marL="0" indent="0" eaLnBrk="1" hangingPunct="1">
              <a:buFontTx/>
              <a:buNone/>
              <a:tabLst>
                <a:tab pos="742950" algn="l"/>
              </a:tabLst>
            </a:pPr>
            <a:endParaRPr lang="en-US" sz="1800" b="1" dirty="0" smtClean="0"/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 smtClean="0"/>
              <a:t>Let’s look at a few examples of where </a:t>
            </a:r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 smtClean="0"/>
              <a:t>“it is oftentimes not easy to figure out what ‘. . . in terms of who accepts them and why, and who they might be harming or helping’ means” . . .</a:t>
            </a:r>
            <a:endParaRPr 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1063689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6"/>
            <a:ext cx="7300912" cy="3207032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arranged “underage”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 smtClean="0">
                <a:solidFill>
                  <a:srgbClr val="BADDE1"/>
                </a:solidFill>
              </a:rPr>
              <a:t>polygyny</a:t>
            </a:r>
            <a:endParaRPr lang="en-US" sz="2000" b="1" dirty="0" smtClean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marriage of first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about?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140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66" y="434079"/>
            <a:ext cx="59086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235103" y="6547075"/>
            <a:ext cx="263886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3"/>
              </a:rPr>
              <a:t>http://www.bbc.com/news/world-us-canada-34451379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5" y="419565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66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654543" y="6547075"/>
            <a:ext cx="37978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http://www.mprnews.org/story/2016/01/29/minnesota-right-to-die-bill-forums-set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534306"/>
            <a:ext cx="7239688" cy="58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998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49" y="766554"/>
            <a:ext cx="7772400" cy="526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9286" y="4731649"/>
            <a:ext cx="6686447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 pitchFamily="34" charset="0"/>
              </a:rPr>
              <a:t>in many places doctor assisted suicide is legal, perfectly acceptable to many if not most, of the members of a culture</a:t>
            </a:r>
            <a:endParaRPr lang="en-US" sz="1600" b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91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49" y="766554"/>
            <a:ext cx="7772400" cy="526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9286" y="4731651"/>
            <a:ext cx="6686447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 pitchFamily="34" charset="0"/>
              </a:rPr>
              <a:t>is that OK?</a:t>
            </a:r>
            <a:endParaRPr lang="en-US" sz="1600" b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606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09" y="376464"/>
            <a:ext cx="5666724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899815" y="6547075"/>
            <a:ext cx="53254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3"/>
              </a:rPr>
              <a:t>http://www.bbc.com/news/world-us-canada-34450058?ocid=global_bbccom_email_06102015_top+news+stories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0" y="389659"/>
            <a:ext cx="1154545" cy="5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33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71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322187" y="6401935"/>
            <a:ext cx="24753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hlinkClick r:id="rId3"/>
              </a:rPr>
              <a:t>\ http://en.wikipedia.org/wiki/Voluntary_euthanasia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9286" y="2730475"/>
            <a:ext cx="6686447" cy="1938992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 pitchFamily="34" charset="0"/>
              </a:rPr>
              <a:t>p</a:t>
            </a:r>
            <a:r>
              <a:rPr lang="en-US" sz="2400" b="1" kern="0" dirty="0" err="1" smtClean="0">
                <a:solidFill>
                  <a:srgbClr val="000000"/>
                </a:solidFill>
                <a:latin typeface="Arial" pitchFamily="34" charset="0"/>
              </a:rPr>
              <a:t>eople</a:t>
            </a:r>
            <a:r>
              <a:rPr lang="en-US" sz="2400" b="1" kern="0" dirty="0" smtClean="0">
                <a:solidFill>
                  <a:srgbClr val="000000"/>
                </a:solidFill>
                <a:latin typeface="Arial" pitchFamily="34" charset="0"/>
              </a:rPr>
              <a:t> living in the states of Oregon and Washington, and the countries of Belgium, Luxembourg, The Netherlands and Switzerland think so </a:t>
            </a:r>
            <a:r>
              <a:rPr lang="en-US" sz="1200" kern="0" dirty="0" smtClean="0">
                <a:solidFill>
                  <a:srgbClr val="000000"/>
                </a:solidFill>
                <a:latin typeface="Arial" pitchFamily="34" charset="0"/>
              </a:rPr>
              <a:t>(for e.g.)</a:t>
            </a:r>
            <a:endParaRPr lang="en-US" sz="14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66102" y="4669961"/>
            <a:ext cx="3336414" cy="947068"/>
          </a:xfrm>
          <a:prstGeom prst="roundRect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6600" i="1" kern="0" smtClean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61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654543" y="6547075"/>
            <a:ext cx="37978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http://www.mprnews.org/story/2016/01/29/minnesota-right-to-die-bill-forums-set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08" y="451984"/>
            <a:ext cx="7259066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331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46685" y="6547075"/>
            <a:ext cx="66431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http://www.bbc.com/news/magazine-35586177?ns_mchannel=email&amp;ns_source=inxmail_newsletter&amp;ns_campaign=news_magazine_170216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5" y="419565"/>
            <a:ext cx="12700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458" y="459018"/>
            <a:ext cx="4590006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615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380346" y="4536422"/>
            <a:ext cx="3542852" cy="5794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  <a:latin typeface="Arial" pitchFamily="34" charset="0"/>
              </a:rPr>
              <a:t>difficult terms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6252261" y="4630309"/>
            <a:ext cx="1309687" cy="420687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  <a:latin typeface="Arial" pitchFamily="34" charset="0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780549" y="2938934"/>
            <a:ext cx="1309687" cy="420687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18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3243965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</a:rPr>
              <a:t>arranged “underage”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 smtClean="0">
                <a:solidFill>
                  <a:srgbClr val="BADDE1"/>
                </a:solidFill>
              </a:rPr>
              <a:t>polygyny</a:t>
            </a:r>
            <a:endParaRPr lang="en-US" sz="2000" b="1" dirty="0" smtClean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marriage of first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about?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580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3072488" y="6399442"/>
            <a:ext cx="29931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http://news.bbc.co.uk/2/hi/middle_east/7711554.stm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15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7363" y="384175"/>
            <a:ext cx="55578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9286" y="5486379"/>
            <a:ext cx="6686447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 pitchFamily="34" charset="0"/>
              </a:rPr>
              <a:t>a 9-year-old requests a divorce in Yemen</a:t>
            </a:r>
            <a:endParaRPr lang="en-US" sz="1600" b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121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2410706" y="6339114"/>
            <a:ext cx="42948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http://news.bbc.co.uk/2/hi/south_asia/4536579.stm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314" y="3429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705100"/>
            <a:ext cx="4419600" cy="33147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44252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619" y="0"/>
            <a:ext cx="5707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2913" y="5199750"/>
            <a:ext cx="82645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1F7E9"/>
                </a:solidFill>
                <a:latin typeface="Verdana" pitchFamily="34" charset="0"/>
              </a:rPr>
              <a:t>Birmingham, England</a:t>
            </a:r>
          </a:p>
          <a:p>
            <a:pPr algn="ctr"/>
            <a:r>
              <a:rPr lang="en-US" sz="2000" b="1" dirty="0" smtClean="0">
                <a:solidFill>
                  <a:srgbClr val="F1F7E9"/>
                </a:solidFill>
                <a:latin typeface="Verdana" pitchFamily="34" charset="0"/>
              </a:rPr>
              <a:t>1985 Asian Teen </a:t>
            </a:r>
            <a:r>
              <a:rPr lang="en-US" sz="2000" b="1" dirty="0" err="1" smtClean="0">
                <a:solidFill>
                  <a:srgbClr val="F1F7E9"/>
                </a:solidFill>
                <a:latin typeface="Verdana" pitchFamily="34" charset="0"/>
              </a:rPr>
              <a:t>HelpLine</a:t>
            </a:r>
            <a:endParaRPr lang="en-US" sz="2000" b="1" dirty="0" smtClean="0">
              <a:solidFill>
                <a:srgbClr val="F1F7E9"/>
              </a:solidFill>
              <a:latin typeface="Verdana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F1F7E9"/>
                </a:solidFill>
                <a:latin typeface="Verdana" pitchFamily="34" charset="0"/>
              </a:rPr>
              <a:t>received 1,400 calls / month</a:t>
            </a:r>
          </a:p>
        </p:txBody>
      </p:sp>
    </p:spTree>
    <p:extLst>
      <p:ext uri="{BB962C8B-B14F-4D97-AF65-F5344CB8AC3E}">
        <p14:creationId xmlns:p14="http://schemas.microsoft.com/office/powerpoint/2010/main" val="1038378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Text Box 3"/>
          <p:cNvSpPr txBox="1">
            <a:spLocks noChangeArrowheads="1"/>
          </p:cNvSpPr>
          <p:nvPr/>
        </p:nvSpPr>
        <p:spPr bwMode="auto">
          <a:xfrm>
            <a:off x="442913" y="5577114"/>
            <a:ext cx="8264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rgbClr val="F1F7E9"/>
                </a:solidFill>
                <a:latin typeface="Verdana" pitchFamily="34" charset="0"/>
              </a:rPr>
              <a:t>N!ai</a:t>
            </a:r>
            <a:r>
              <a:rPr lang="en-US" sz="2000" b="1" dirty="0">
                <a:solidFill>
                  <a:srgbClr val="F1F7E9"/>
                </a:solidFill>
                <a:latin typeface="Verdana" pitchFamily="34" charset="0"/>
              </a:rPr>
              <a:t>, one of the little girls in the film </a:t>
            </a:r>
            <a:r>
              <a:rPr lang="en-US" sz="2000" b="1" i="1" dirty="0">
                <a:solidFill>
                  <a:srgbClr val="F1F7E9"/>
                </a:solidFill>
                <a:latin typeface="Verdana" pitchFamily="34" charset="0"/>
              </a:rPr>
              <a:t>The Hunters</a:t>
            </a:r>
            <a:r>
              <a:rPr lang="en-US" sz="2000" b="1" dirty="0">
                <a:solidFill>
                  <a:srgbClr val="F1F7E9"/>
                </a:solidFill>
                <a:latin typeface="Verdana" pitchFamily="34" charset="0"/>
              </a:rPr>
              <a:t>, </a:t>
            </a:r>
          </a:p>
          <a:p>
            <a:pPr algn="ctr"/>
            <a:r>
              <a:rPr lang="en-US" sz="2000" b="1" dirty="0">
                <a:solidFill>
                  <a:srgbClr val="F1F7E9"/>
                </a:solidFill>
                <a:latin typeface="Verdana" pitchFamily="34" charset="0"/>
              </a:rPr>
              <a:t>was married to </a:t>
            </a:r>
            <a:r>
              <a:rPr lang="en-US" sz="2000" b="1" dirty="0" err="1">
                <a:solidFill>
                  <a:srgbClr val="F1F7E9"/>
                </a:solidFill>
                <a:latin typeface="Verdana" pitchFamily="34" charset="0"/>
              </a:rPr>
              <a:t>Gunda</a:t>
            </a:r>
            <a:r>
              <a:rPr lang="en-US" sz="2000" b="1" dirty="0">
                <a:solidFill>
                  <a:srgbClr val="F1F7E9"/>
                </a:solidFill>
                <a:latin typeface="Verdana" pitchFamily="34" charset="0"/>
              </a:rPr>
              <a:t> at the age of 8</a:t>
            </a:r>
            <a:r>
              <a:rPr lang="en-US" sz="2000" baseline="30000" dirty="0">
                <a:solidFill>
                  <a:srgbClr val="F1F7E9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5524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6649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3305520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arranged “underage”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b="1" dirty="0" smtClean="0">
                <a:solidFill>
                  <a:srgbClr val="000000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 smtClean="0">
                <a:solidFill>
                  <a:srgbClr val="BADDE1"/>
                </a:solidFill>
              </a:rPr>
              <a:t>polygyny</a:t>
            </a:r>
            <a:endParaRPr lang="en-US" sz="2000" b="1" dirty="0" smtClean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marriage of first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about?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4671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794112" y="6389922"/>
            <a:ext cx="35557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3"/>
              </a:rPr>
              <a:t>www.usatoday.com/news/health/2009-05-15-forced-chemotherapy_N.htm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057" y="430432"/>
            <a:ext cx="700231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9286" y="4675352"/>
            <a:ext cx="6686447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 pitchFamily="34" charset="0"/>
              </a:rPr>
              <a:t>this is in Minnesota, not Africa</a:t>
            </a:r>
            <a:endParaRPr lang="en-US" sz="1400" b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95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2485727" y="6391518"/>
            <a:ext cx="41729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pitchFamily="34" charset="0"/>
                <a:hlinkClick r:id="rId3"/>
              </a:rPr>
              <a:t>www.examiner.com/a-1567034~Father_renews_call_to_dismiss_homicide_charge.html</a:t>
            </a:r>
            <a:endParaRPr lang="en-US" sz="8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0193" y="455613"/>
            <a:ext cx="6792668" cy="5715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4772" y="2120888"/>
            <a:ext cx="6686447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 pitchFamily="34" charset="0"/>
              </a:rPr>
              <a:t>this is in Wisconsin, not Minnesota</a:t>
            </a:r>
            <a:endParaRPr lang="en-US" sz="1400" b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729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019528" y="6391518"/>
            <a:ext cx="31165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pitchFamily="34" charset="0"/>
                <a:hlinkClick r:id="rId3"/>
              </a:rPr>
              <a:t>www.wuwm.com/programs/news/view_news.php?articleid=2242</a:t>
            </a:r>
            <a:endParaRPr lang="en-US" sz="8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477" y="938240"/>
            <a:ext cx="7589837" cy="52101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3831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3243965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arranged “underage”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 err="1" smtClean="0">
                <a:solidFill>
                  <a:srgbClr val="000000"/>
                </a:solidFill>
              </a:rPr>
              <a:t>polygyny</a:t>
            </a:r>
            <a:endParaRPr lang="en-US" sz="3200" b="1" dirty="0" smtClean="0">
              <a:solidFill>
                <a:srgbClr val="000000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marriage of first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about?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908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81318"/>
            <a:ext cx="6778625" cy="2300287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 smtClean="0"/>
              <a:t> ethno</a:t>
            </a:r>
            <a:r>
              <a:rPr lang="en-US" sz="4000" b="1" dirty="0" smtClean="0">
                <a:solidFill>
                  <a:srgbClr val="FF0000"/>
                </a:solidFill>
              </a:rPr>
              <a:t>graphy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0" eaLnBrk="1" hangingPunct="1">
              <a:lnSpc>
                <a:spcPct val="110000"/>
              </a:lnSpc>
            </a:pPr>
            <a:r>
              <a:rPr lang="en-US" b="1" dirty="0" smtClean="0"/>
              <a:t> scientific </a:t>
            </a:r>
            <a:r>
              <a:rPr lang="en-US" b="1" i="1" dirty="0" smtClean="0"/>
              <a:t>description</a:t>
            </a:r>
            <a:r>
              <a:rPr lang="en-US" b="1" dirty="0" smtClean="0"/>
              <a:t> of cultures</a:t>
            </a:r>
          </a:p>
          <a:p>
            <a:pPr marL="457200" lvl="1" indent="0" eaLnBrk="1" hangingPunct="1">
              <a:lnSpc>
                <a:spcPct val="110000"/>
              </a:lnSpc>
              <a:buFontTx/>
              <a:buNone/>
            </a:pPr>
            <a:r>
              <a:rPr lang="en-US" b="1" dirty="0" smtClean="0"/>
              <a:t> 	  </a:t>
            </a:r>
            <a:r>
              <a:rPr lang="en-US" sz="2000" b="1" dirty="0" smtClean="0"/>
              <a:t>(“a portrait of a people”)</a:t>
            </a:r>
          </a:p>
        </p:txBody>
      </p:sp>
    </p:spTree>
    <p:extLst>
      <p:ext uri="{BB962C8B-B14F-4D97-AF65-F5344CB8AC3E}">
        <p14:creationId xmlns:p14="http://schemas.microsoft.com/office/powerpoint/2010/main" val="4289585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54" name="Text Box 10"/>
          <p:cNvSpPr txBox="1">
            <a:spLocks noChangeArrowheads="1"/>
          </p:cNvSpPr>
          <p:nvPr/>
        </p:nvSpPr>
        <p:spPr bwMode="auto">
          <a:xfrm>
            <a:off x="2127718" y="6547544"/>
            <a:ext cx="48798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 pitchFamily="34" charset="0"/>
                <a:hlinkClick r:id="rId3"/>
              </a:rPr>
              <a:t>https://www.yahoo.com/digest/20160120/trial-begins-polygamous-towns-discrimination-case-01399592</a:t>
            </a:r>
            <a:endParaRPr lang="en-US" sz="8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8" y="488958"/>
            <a:ext cx="737363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6" y="206385"/>
            <a:ext cx="1905000" cy="361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8541" y="6294654"/>
            <a:ext cx="3038953" cy="29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3" lvl="1" indent="-398463" algn="ctr" eaLnBrk="1" hangingPunct="1">
              <a:lnSpc>
                <a:spcPct val="120000"/>
              </a:lnSpc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20 January 2016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59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554" name="Text Box 10"/>
          <p:cNvSpPr txBox="1">
            <a:spLocks noChangeArrowheads="1"/>
          </p:cNvSpPr>
          <p:nvPr/>
        </p:nvSpPr>
        <p:spPr bwMode="auto">
          <a:xfrm>
            <a:off x="3346894" y="6402404"/>
            <a:ext cx="24240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 pitchFamily="34" charset="0"/>
                <a:hlinkClick r:id="rId3"/>
              </a:rPr>
              <a:t>http://news.bbc.co.uk/2/hi/americas/7333004.stm</a:t>
            </a:r>
            <a:endParaRPr lang="en-US" sz="8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085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917" y="724806"/>
            <a:ext cx="7315200" cy="542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2372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2813078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arranged “underage”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 err="1" smtClean="0">
                <a:solidFill>
                  <a:srgbClr val="000000"/>
                </a:solidFill>
              </a:rPr>
              <a:t>polygyny</a:t>
            </a:r>
            <a:r>
              <a:rPr lang="en-US" sz="3200" b="1" dirty="0" smtClean="0">
                <a:solidFill>
                  <a:srgbClr val="000000"/>
                </a:solidFill>
              </a:rPr>
              <a:t>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2424810"/>
            <a:ext cx="6778625" cy="39087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How about the </a:t>
            </a:r>
          </a:p>
          <a:p>
            <a:pPr marL="0" lvl="1"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State of Texas authorities feeding food with preservatives to the Mormon children when they had them in custody?</a:t>
            </a:r>
            <a:endParaRPr lang="en-US" sz="20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5345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AutoShape 2"/>
          <p:cNvSpPr>
            <a:spLocks noChangeArrowheads="1"/>
          </p:cNvSpPr>
          <p:nvPr/>
        </p:nvSpPr>
        <p:spPr bwMode="auto">
          <a:xfrm>
            <a:off x="2914653" y="448617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3347" name="AutoShape 3"/>
          <p:cNvSpPr>
            <a:spLocks noChangeArrowheads="1"/>
          </p:cNvSpPr>
          <p:nvPr/>
        </p:nvSpPr>
        <p:spPr bwMode="auto">
          <a:xfrm>
            <a:off x="2533653" y="4133749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3348" name="AutoShape 4"/>
          <p:cNvSpPr>
            <a:spLocks noChangeArrowheads="1"/>
          </p:cNvSpPr>
          <p:nvPr/>
        </p:nvSpPr>
        <p:spPr bwMode="auto">
          <a:xfrm flipV="1">
            <a:off x="1847852" y="5495824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3349" name="AutoShape 5"/>
          <p:cNvSpPr>
            <a:spLocks noChangeArrowheads="1"/>
          </p:cNvSpPr>
          <p:nvPr/>
        </p:nvSpPr>
        <p:spPr bwMode="auto">
          <a:xfrm>
            <a:off x="1847852" y="6448324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0" name="AutoShape 6"/>
          <p:cNvSpPr>
            <a:spLocks noChangeArrowheads="1"/>
          </p:cNvSpPr>
          <p:nvPr/>
        </p:nvSpPr>
        <p:spPr bwMode="auto">
          <a:xfrm>
            <a:off x="2495550" y="448617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1" name="AutoShape 7"/>
          <p:cNvSpPr>
            <a:spLocks noChangeArrowheads="1"/>
          </p:cNvSpPr>
          <p:nvPr/>
        </p:nvSpPr>
        <p:spPr bwMode="auto">
          <a:xfrm>
            <a:off x="3181350" y="488622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2" name="AutoShape 8"/>
          <p:cNvSpPr>
            <a:spLocks noChangeArrowheads="1"/>
          </p:cNvSpPr>
          <p:nvPr/>
        </p:nvSpPr>
        <p:spPr bwMode="auto">
          <a:xfrm>
            <a:off x="3238501" y="517197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3" name="AutoShape 9"/>
          <p:cNvSpPr>
            <a:spLocks noChangeArrowheads="1"/>
          </p:cNvSpPr>
          <p:nvPr/>
        </p:nvSpPr>
        <p:spPr bwMode="auto">
          <a:xfrm>
            <a:off x="2724150" y="521007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4" name="Text Box 10"/>
          <p:cNvSpPr txBox="1">
            <a:spLocks noChangeArrowheads="1"/>
          </p:cNvSpPr>
          <p:nvPr/>
        </p:nvSpPr>
        <p:spPr bwMode="auto">
          <a:xfrm>
            <a:off x="3346894" y="6402404"/>
            <a:ext cx="24240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3"/>
              </a:rPr>
              <a:t>http://news.bbc.co.uk/2/hi/americas/7431848.stm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3133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24" y="690112"/>
            <a:ext cx="73152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83897" y="2815552"/>
            <a:ext cx="5762625" cy="347787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one of the complaints of the Mormons of Texas in court was that the State of Texas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was </a:t>
            </a:r>
            <a:r>
              <a:rPr lang="en-US" sz="2800" b="1" i="1" dirty="0" smtClean="0">
                <a:solidFill>
                  <a:srgbClr val="000000"/>
                </a:solidFill>
                <a:latin typeface="Arial" pitchFamily="34" charset="0"/>
              </a:rPr>
              <a:t>poisoning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 their children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with their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[State provided]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food</a:t>
            </a:r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(with all it’s additives, sugars,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fats . . .)</a:t>
            </a:r>
            <a:endParaRPr lang="en-US" sz="32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53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2514600" y="6516688"/>
            <a:ext cx="4044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hlinkClick r:id="rId3"/>
              </a:rPr>
              <a:t>www.duluthnewstribune.com/articles/index.cfm?id=68557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914400" y="1082675"/>
            <a:ext cx="7939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Grandma's Marathon: Remembering a fallen champion</a:t>
            </a:r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838200" y="1676400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Verdana" pitchFamily="34" charset="0"/>
                <a:hlinkClick r:id="rId4"/>
              </a:rPr>
              <a:t>Kevin Pates</a:t>
            </a:r>
            <a:r>
              <a:rPr lang="en-US" sz="1000" dirty="0">
                <a:solidFill>
                  <a:srgbClr val="000000"/>
                </a:solidFill>
                <a:latin typeface="Verdana" pitchFamily="34" charset="0"/>
              </a:rPr>
              <a:t> Duluth News Tribune</a:t>
            </a:r>
            <a:br>
              <a:rPr lang="en-US" sz="10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1000" dirty="0">
                <a:solidFill>
                  <a:srgbClr val="000000"/>
                </a:solidFill>
                <a:latin typeface="Verdana" pitchFamily="34" charset="0"/>
              </a:rPr>
              <a:t>Published Sunday, June 15, 2008</a:t>
            </a:r>
          </a:p>
        </p:txBody>
      </p:sp>
      <p:pic>
        <p:nvPicPr>
          <p:cNvPr id="2068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647700"/>
            <a:ext cx="2857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854" name="Rectangle 6"/>
          <p:cNvSpPr>
            <a:spLocks noChangeArrowheads="1"/>
          </p:cNvSpPr>
          <p:nvPr/>
        </p:nvSpPr>
        <p:spPr bwMode="auto">
          <a:xfrm>
            <a:off x="838200" y="2357438"/>
            <a:ext cx="56388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There will be a moment of silence before the start of Saturday’s 32nd Grandma’s Marathon.</a:t>
            </a:r>
          </a:p>
          <a:p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Standing on North Shore Drive, just south of Two Harbors, Stephen </a:t>
            </a:r>
            <a:r>
              <a:rPr lang="en-US" dirty="0" err="1">
                <a:solidFill>
                  <a:srgbClr val="000000"/>
                </a:solidFill>
                <a:latin typeface="Verdana" pitchFamily="34" charset="0"/>
              </a:rPr>
              <a:t>Muturi</a:t>
            </a: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 will gather his thoughts and emotions before the day’s task of running 26.2 miles.</a:t>
            </a:r>
          </a:p>
          <a:p>
            <a:endParaRPr lang="en-US" dirty="0">
              <a:solidFill>
                <a:srgbClr val="000000"/>
              </a:solidFill>
              <a:latin typeface="Verdana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He’ll remember close friend and countryman </a:t>
            </a:r>
            <a:r>
              <a:rPr lang="en-US" dirty="0" err="1">
                <a:solidFill>
                  <a:srgbClr val="000000"/>
                </a:solidFill>
                <a:latin typeface="Verdana" pitchFamily="34" charset="0"/>
              </a:rPr>
              <a:t>Wesly</a:t>
            </a: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erdana" pitchFamily="34" charset="0"/>
              </a:rPr>
              <a:t>Ngetich</a:t>
            </a: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, last year’s champion, who was killed Jan. 21 at </a:t>
            </a:r>
            <a:r>
              <a:rPr lang="en-US" dirty="0" err="1">
                <a:solidFill>
                  <a:srgbClr val="000000"/>
                </a:solidFill>
                <a:latin typeface="Verdana" pitchFamily="34" charset="0"/>
              </a:rPr>
              <a:t>Emarti</a:t>
            </a: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 village in Kenya’s Trans Mara district. </a:t>
            </a:r>
            <a:r>
              <a:rPr lang="en-US" dirty="0" err="1">
                <a:solidFill>
                  <a:srgbClr val="000000"/>
                </a:solidFill>
                <a:latin typeface="Verdana" pitchFamily="34" charset="0"/>
              </a:rPr>
              <a:t>Ngetich</a:t>
            </a: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 was caught in the middle of an incident that turned violent. He was 31 and had two wives and three children, ages 8, 6 and 1.  “</a:t>
            </a:r>
            <a:r>
              <a:rPr lang="en-US" dirty="0" err="1">
                <a:solidFill>
                  <a:srgbClr val="000000"/>
                </a:solidFill>
                <a:latin typeface="Verdana" pitchFamily="34" charset="0"/>
              </a:rPr>
              <a:t>Wesly</a:t>
            </a: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 was a peacemaker. . . .”</a:t>
            </a:r>
          </a:p>
        </p:txBody>
      </p:sp>
      <p:pic>
        <p:nvPicPr>
          <p:cNvPr id="2068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1562100"/>
            <a:ext cx="21336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838200" y="5395913"/>
            <a:ext cx="5486400" cy="990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86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1124856" y="6339114"/>
            <a:ext cx="6886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http://www.foxnews.com/wires/2007Oct16/0,4670,ODDIsraelDadaposs67Kids,00.html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1663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68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3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4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7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8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33978" y="6402404"/>
            <a:ext cx="22589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hlinkClick r:id="rId3"/>
              </a:rPr>
              <a:t>http://news.bbc.co.uk/2/hi/africa/8485730.stm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689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ounded Rectangle 14"/>
          <p:cNvSpPr/>
          <p:nvPr/>
        </p:nvSpPr>
        <p:spPr>
          <a:xfrm flipV="1">
            <a:off x="2061029" y="4978406"/>
            <a:ext cx="4020457" cy="798285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72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12799" y="1247524"/>
            <a:ext cx="7503884" cy="481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does the White House </a:t>
            </a:r>
            <a:r>
              <a:rPr lang="en-US" sz="4400" b="1" kern="0" dirty="0" err="1" smtClean="0">
                <a:solidFill>
                  <a:srgbClr val="000000"/>
                </a:solidFill>
                <a:latin typeface="Arial"/>
              </a:rPr>
              <a:t>hadle</a:t>
            </a: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 official protocol at a state dinner when the President / Prime Minister of the other country has three or more wives?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3" y="522515"/>
            <a:ext cx="8808564" cy="599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116115" y="1538514"/>
            <a:ext cx="3889829" cy="624114"/>
          </a:xfrm>
          <a:custGeom>
            <a:avLst/>
            <a:gdLst>
              <a:gd name="connsiteX0" fmla="*/ 1785258 w 3889829"/>
              <a:gd name="connsiteY0" fmla="*/ 508000 h 624114"/>
              <a:gd name="connsiteX1" fmla="*/ 1524000 w 3889829"/>
              <a:gd name="connsiteY1" fmla="*/ 478971 h 624114"/>
              <a:gd name="connsiteX2" fmla="*/ 1320800 w 3889829"/>
              <a:gd name="connsiteY2" fmla="*/ 493486 h 624114"/>
              <a:gd name="connsiteX3" fmla="*/ 1277258 w 3889829"/>
              <a:gd name="connsiteY3" fmla="*/ 508000 h 624114"/>
              <a:gd name="connsiteX4" fmla="*/ 1045029 w 3889829"/>
              <a:gd name="connsiteY4" fmla="*/ 537029 h 624114"/>
              <a:gd name="connsiteX5" fmla="*/ 174172 w 3889829"/>
              <a:gd name="connsiteY5" fmla="*/ 508000 h 624114"/>
              <a:gd name="connsiteX6" fmla="*/ 130629 w 3889829"/>
              <a:gd name="connsiteY6" fmla="*/ 493486 h 624114"/>
              <a:gd name="connsiteX7" fmla="*/ 72572 w 3889829"/>
              <a:gd name="connsiteY7" fmla="*/ 478971 h 624114"/>
              <a:gd name="connsiteX8" fmla="*/ 29029 w 3889829"/>
              <a:gd name="connsiteY8" fmla="*/ 435429 h 624114"/>
              <a:gd name="connsiteX9" fmla="*/ 0 w 3889829"/>
              <a:gd name="connsiteY9" fmla="*/ 348343 h 624114"/>
              <a:gd name="connsiteX10" fmla="*/ 14515 w 3889829"/>
              <a:gd name="connsiteY10" fmla="*/ 290286 h 624114"/>
              <a:gd name="connsiteX11" fmla="*/ 87086 w 3889829"/>
              <a:gd name="connsiteY11" fmla="*/ 203200 h 624114"/>
              <a:gd name="connsiteX12" fmla="*/ 174172 w 3889829"/>
              <a:gd name="connsiteY12" fmla="*/ 174171 h 624114"/>
              <a:gd name="connsiteX13" fmla="*/ 217715 w 3889829"/>
              <a:gd name="connsiteY13" fmla="*/ 159657 h 624114"/>
              <a:gd name="connsiteX14" fmla="*/ 261258 w 3889829"/>
              <a:gd name="connsiteY14" fmla="*/ 145143 h 624114"/>
              <a:gd name="connsiteX15" fmla="*/ 319315 w 3889829"/>
              <a:gd name="connsiteY15" fmla="*/ 130629 h 624114"/>
              <a:gd name="connsiteX16" fmla="*/ 493486 w 3889829"/>
              <a:gd name="connsiteY16" fmla="*/ 101600 h 624114"/>
              <a:gd name="connsiteX17" fmla="*/ 624115 w 3889829"/>
              <a:gd name="connsiteY17" fmla="*/ 72571 h 624114"/>
              <a:gd name="connsiteX18" fmla="*/ 667658 w 3889829"/>
              <a:gd name="connsiteY18" fmla="*/ 58057 h 624114"/>
              <a:gd name="connsiteX19" fmla="*/ 798286 w 3889829"/>
              <a:gd name="connsiteY19" fmla="*/ 43543 h 624114"/>
              <a:gd name="connsiteX20" fmla="*/ 885372 w 3889829"/>
              <a:gd name="connsiteY20" fmla="*/ 29029 h 624114"/>
              <a:gd name="connsiteX21" fmla="*/ 1045029 w 3889829"/>
              <a:gd name="connsiteY21" fmla="*/ 14514 h 624114"/>
              <a:gd name="connsiteX22" fmla="*/ 1175658 w 3889829"/>
              <a:gd name="connsiteY22" fmla="*/ 0 h 624114"/>
              <a:gd name="connsiteX23" fmla="*/ 2002972 w 3889829"/>
              <a:gd name="connsiteY23" fmla="*/ 14514 h 624114"/>
              <a:gd name="connsiteX24" fmla="*/ 2090058 w 3889829"/>
              <a:gd name="connsiteY24" fmla="*/ 29029 h 624114"/>
              <a:gd name="connsiteX25" fmla="*/ 2351315 w 3889829"/>
              <a:gd name="connsiteY25" fmla="*/ 43543 h 624114"/>
              <a:gd name="connsiteX26" fmla="*/ 2656115 w 3889829"/>
              <a:gd name="connsiteY26" fmla="*/ 58057 h 624114"/>
              <a:gd name="connsiteX27" fmla="*/ 3106058 w 3889829"/>
              <a:gd name="connsiteY27" fmla="*/ 87086 h 624114"/>
              <a:gd name="connsiteX28" fmla="*/ 3207658 w 3889829"/>
              <a:gd name="connsiteY28" fmla="*/ 101600 h 624114"/>
              <a:gd name="connsiteX29" fmla="*/ 3265715 w 3889829"/>
              <a:gd name="connsiteY29" fmla="*/ 116114 h 624114"/>
              <a:gd name="connsiteX30" fmla="*/ 3672115 w 3889829"/>
              <a:gd name="connsiteY30" fmla="*/ 174171 h 624114"/>
              <a:gd name="connsiteX31" fmla="*/ 3759200 w 3889829"/>
              <a:gd name="connsiteY31" fmla="*/ 217714 h 624114"/>
              <a:gd name="connsiteX32" fmla="*/ 3802743 w 3889829"/>
              <a:gd name="connsiteY32" fmla="*/ 232229 h 624114"/>
              <a:gd name="connsiteX33" fmla="*/ 3846286 w 3889829"/>
              <a:gd name="connsiteY33" fmla="*/ 275771 h 624114"/>
              <a:gd name="connsiteX34" fmla="*/ 3889829 w 3889829"/>
              <a:gd name="connsiteY34" fmla="*/ 435429 h 624114"/>
              <a:gd name="connsiteX35" fmla="*/ 3875315 w 3889829"/>
              <a:gd name="connsiteY35" fmla="*/ 508000 h 624114"/>
              <a:gd name="connsiteX36" fmla="*/ 3744686 w 3889829"/>
              <a:gd name="connsiteY36" fmla="*/ 580571 h 624114"/>
              <a:gd name="connsiteX37" fmla="*/ 3396343 w 3889829"/>
              <a:gd name="connsiteY37" fmla="*/ 624114 h 624114"/>
              <a:gd name="connsiteX38" fmla="*/ 2946400 w 3889829"/>
              <a:gd name="connsiteY38" fmla="*/ 609600 h 624114"/>
              <a:gd name="connsiteX39" fmla="*/ 2786743 w 3889829"/>
              <a:gd name="connsiteY39" fmla="*/ 595086 h 624114"/>
              <a:gd name="connsiteX40" fmla="*/ 2554515 w 3889829"/>
              <a:gd name="connsiteY40" fmla="*/ 566057 h 624114"/>
              <a:gd name="connsiteX41" fmla="*/ 2235200 w 3889829"/>
              <a:gd name="connsiteY41" fmla="*/ 551543 h 624114"/>
              <a:gd name="connsiteX42" fmla="*/ 2177143 w 3889829"/>
              <a:gd name="connsiteY42" fmla="*/ 537029 h 624114"/>
              <a:gd name="connsiteX43" fmla="*/ 1785258 w 3889829"/>
              <a:gd name="connsiteY43" fmla="*/ 508000 h 624114"/>
              <a:gd name="connsiteX44" fmla="*/ 1712686 w 3889829"/>
              <a:gd name="connsiteY44" fmla="*/ 493486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889829" h="624114">
                <a:moveTo>
                  <a:pt x="1785258" y="508000"/>
                </a:moveTo>
                <a:cubicBezTo>
                  <a:pt x="1682913" y="487532"/>
                  <a:pt x="1655245" y="478971"/>
                  <a:pt x="1524000" y="478971"/>
                </a:cubicBezTo>
                <a:cubicBezTo>
                  <a:pt x="1456094" y="478971"/>
                  <a:pt x="1388533" y="488648"/>
                  <a:pt x="1320800" y="493486"/>
                </a:cubicBezTo>
                <a:cubicBezTo>
                  <a:pt x="1306286" y="498324"/>
                  <a:pt x="1292260" y="505000"/>
                  <a:pt x="1277258" y="508000"/>
                </a:cubicBezTo>
                <a:cubicBezTo>
                  <a:pt x="1225491" y="518353"/>
                  <a:pt x="1090300" y="531999"/>
                  <a:pt x="1045029" y="537029"/>
                </a:cubicBezTo>
                <a:cubicBezTo>
                  <a:pt x="754743" y="527353"/>
                  <a:pt x="449715" y="599845"/>
                  <a:pt x="174172" y="508000"/>
                </a:cubicBezTo>
                <a:cubicBezTo>
                  <a:pt x="159658" y="503162"/>
                  <a:pt x="145340" y="497689"/>
                  <a:pt x="130629" y="493486"/>
                </a:cubicBezTo>
                <a:cubicBezTo>
                  <a:pt x="111449" y="488006"/>
                  <a:pt x="91924" y="483809"/>
                  <a:pt x="72572" y="478971"/>
                </a:cubicBezTo>
                <a:cubicBezTo>
                  <a:pt x="58058" y="464457"/>
                  <a:pt x="38997" y="453372"/>
                  <a:pt x="29029" y="435429"/>
                </a:cubicBezTo>
                <a:cubicBezTo>
                  <a:pt x="14169" y="408681"/>
                  <a:pt x="0" y="348343"/>
                  <a:pt x="0" y="348343"/>
                </a:cubicBezTo>
                <a:cubicBezTo>
                  <a:pt x="4838" y="328991"/>
                  <a:pt x="6657" y="308621"/>
                  <a:pt x="14515" y="290286"/>
                </a:cubicBezTo>
                <a:cubicBezTo>
                  <a:pt x="24114" y="267888"/>
                  <a:pt x="67468" y="214099"/>
                  <a:pt x="87086" y="203200"/>
                </a:cubicBezTo>
                <a:cubicBezTo>
                  <a:pt x="113834" y="188340"/>
                  <a:pt x="145143" y="183847"/>
                  <a:pt x="174172" y="174171"/>
                </a:cubicBezTo>
                <a:lnTo>
                  <a:pt x="217715" y="159657"/>
                </a:lnTo>
                <a:cubicBezTo>
                  <a:pt x="232229" y="154819"/>
                  <a:pt x="246415" y="148854"/>
                  <a:pt x="261258" y="145143"/>
                </a:cubicBezTo>
                <a:cubicBezTo>
                  <a:pt x="280610" y="140305"/>
                  <a:pt x="299842" y="134956"/>
                  <a:pt x="319315" y="130629"/>
                </a:cubicBezTo>
                <a:cubicBezTo>
                  <a:pt x="395731" y="113647"/>
                  <a:pt x="408653" y="113719"/>
                  <a:pt x="493486" y="101600"/>
                </a:cubicBezTo>
                <a:cubicBezTo>
                  <a:pt x="591508" y="68927"/>
                  <a:pt x="470849" y="106630"/>
                  <a:pt x="624115" y="72571"/>
                </a:cubicBezTo>
                <a:cubicBezTo>
                  <a:pt x="639050" y="69252"/>
                  <a:pt x="652567" y="60572"/>
                  <a:pt x="667658" y="58057"/>
                </a:cubicBezTo>
                <a:cubicBezTo>
                  <a:pt x="710873" y="50855"/>
                  <a:pt x="754860" y="49333"/>
                  <a:pt x="798286" y="43543"/>
                </a:cubicBezTo>
                <a:cubicBezTo>
                  <a:pt x="827457" y="39654"/>
                  <a:pt x="856145" y="32468"/>
                  <a:pt x="885372" y="29029"/>
                </a:cubicBezTo>
                <a:cubicBezTo>
                  <a:pt x="938444" y="22785"/>
                  <a:pt x="991856" y="19831"/>
                  <a:pt x="1045029" y="14514"/>
                </a:cubicBezTo>
                <a:cubicBezTo>
                  <a:pt x="1088623" y="10155"/>
                  <a:pt x="1132115" y="4838"/>
                  <a:pt x="1175658" y="0"/>
                </a:cubicBezTo>
                <a:lnTo>
                  <a:pt x="2002972" y="14514"/>
                </a:lnTo>
                <a:cubicBezTo>
                  <a:pt x="2032386" y="15448"/>
                  <a:pt x="2060731" y="26585"/>
                  <a:pt x="2090058" y="29029"/>
                </a:cubicBezTo>
                <a:cubicBezTo>
                  <a:pt x="2176977" y="36272"/>
                  <a:pt x="2264210" y="39076"/>
                  <a:pt x="2351315" y="43543"/>
                </a:cubicBezTo>
                <a:lnTo>
                  <a:pt x="2656115" y="58057"/>
                </a:lnTo>
                <a:lnTo>
                  <a:pt x="3106058" y="87086"/>
                </a:lnTo>
                <a:cubicBezTo>
                  <a:pt x="3139925" y="91924"/>
                  <a:pt x="3173999" y="95480"/>
                  <a:pt x="3207658" y="101600"/>
                </a:cubicBezTo>
                <a:cubicBezTo>
                  <a:pt x="3227284" y="105168"/>
                  <a:pt x="3245950" y="113419"/>
                  <a:pt x="3265715" y="116114"/>
                </a:cubicBezTo>
                <a:cubicBezTo>
                  <a:pt x="3399508" y="134359"/>
                  <a:pt x="3540649" y="136609"/>
                  <a:pt x="3672115" y="174171"/>
                </a:cubicBezTo>
                <a:cubicBezTo>
                  <a:pt x="3757236" y="198492"/>
                  <a:pt x="3674391" y="175309"/>
                  <a:pt x="3759200" y="217714"/>
                </a:cubicBezTo>
                <a:cubicBezTo>
                  <a:pt x="3772884" y="224556"/>
                  <a:pt x="3788229" y="227391"/>
                  <a:pt x="3802743" y="232229"/>
                </a:cubicBezTo>
                <a:cubicBezTo>
                  <a:pt x="3817257" y="246743"/>
                  <a:pt x="3834355" y="259068"/>
                  <a:pt x="3846286" y="275771"/>
                </a:cubicBezTo>
                <a:cubicBezTo>
                  <a:pt x="3885865" y="331181"/>
                  <a:pt x="3879765" y="364976"/>
                  <a:pt x="3889829" y="435429"/>
                </a:cubicBezTo>
                <a:cubicBezTo>
                  <a:pt x="3884991" y="459619"/>
                  <a:pt x="3886347" y="485935"/>
                  <a:pt x="3875315" y="508000"/>
                </a:cubicBezTo>
                <a:cubicBezTo>
                  <a:pt x="3850784" y="557061"/>
                  <a:pt x="3790649" y="569080"/>
                  <a:pt x="3744686" y="580571"/>
                </a:cubicBezTo>
                <a:cubicBezTo>
                  <a:pt x="3553327" y="628412"/>
                  <a:pt x="3668390" y="607111"/>
                  <a:pt x="3396343" y="624114"/>
                </a:cubicBezTo>
                <a:lnTo>
                  <a:pt x="2946400" y="609600"/>
                </a:lnTo>
                <a:cubicBezTo>
                  <a:pt x="2893022" y="607058"/>
                  <a:pt x="2839855" y="600987"/>
                  <a:pt x="2786743" y="595086"/>
                </a:cubicBezTo>
                <a:cubicBezTo>
                  <a:pt x="2671537" y="582285"/>
                  <a:pt x="2681028" y="574219"/>
                  <a:pt x="2554515" y="566057"/>
                </a:cubicBezTo>
                <a:cubicBezTo>
                  <a:pt x="2448188" y="559197"/>
                  <a:pt x="2341638" y="556381"/>
                  <a:pt x="2235200" y="551543"/>
                </a:cubicBezTo>
                <a:cubicBezTo>
                  <a:pt x="2215848" y="546705"/>
                  <a:pt x="2196819" y="540308"/>
                  <a:pt x="2177143" y="537029"/>
                </a:cubicBezTo>
                <a:cubicBezTo>
                  <a:pt x="2045480" y="515085"/>
                  <a:pt x="1921119" y="515150"/>
                  <a:pt x="1785258" y="508000"/>
                </a:cubicBezTo>
                <a:cubicBezTo>
                  <a:pt x="1732535" y="490426"/>
                  <a:pt x="1757014" y="493486"/>
                  <a:pt x="1712686" y="493486"/>
                </a:cubicBezTo>
              </a:path>
            </a:pathLst>
          </a:cu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13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12799" y="1247524"/>
            <a:ext cx="7503884" cy="481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does the White House handle official protocol at a state dinner when the President / Prime Minister of the other country has three or more wives?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109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chef-1.bbci.co.uk/news/624/media/images/74311000/jpg/_74311605_zo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0" y="1132116"/>
            <a:ext cx="8179607" cy="46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893" y="5892799"/>
            <a:ext cx="73155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  <a:hlinkClick r:id="rId3"/>
              </a:rPr>
              <a:t>President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hlinkClick r:id="rId3"/>
              </a:rPr>
              <a:t>Zuma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hlinkClick r:id="rId3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hlinkClick r:id="rId3"/>
              </a:rPr>
              <a:t>attended a banquet at Buckingham Palace in 2010 with one of his wives,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hlinkClick r:id="rId3"/>
              </a:rPr>
              <a:t>Tobeka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hlinkClick r:id="rId3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hlinkClick r:id="rId3"/>
              </a:rPr>
              <a:t>Madiba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hlinkClick r:id="rId3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hlinkClick r:id="rId3"/>
              </a:rPr>
              <a:t>Zuma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800" dirty="0" err="1" smtClean="0">
                <a:solidFill>
                  <a:srgbClr val="000000"/>
                </a:solidFill>
                <a:latin typeface="Arial" pitchFamily="34" charset="0"/>
              </a:rPr>
              <a:t>BBCNews</a:t>
            </a:r>
            <a:endParaRPr lang="en-US" sz="8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071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81317"/>
            <a:ext cx="6778625" cy="2314480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 smtClean="0"/>
              <a:t> ethno – </a:t>
            </a:r>
            <a:r>
              <a:rPr lang="en-US" sz="4000" b="1" dirty="0" err="1" smtClean="0">
                <a:solidFill>
                  <a:srgbClr val="FF0000"/>
                </a:solidFill>
              </a:rPr>
              <a:t>graphy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10000"/>
              </a:lnSpc>
            </a:pPr>
            <a:endParaRPr lang="en-US" sz="4000" b="1" dirty="0" smtClean="0"/>
          </a:p>
          <a:p>
            <a:pPr lvl="1" eaLnBrk="1" hangingPunct="1">
              <a:lnSpc>
                <a:spcPct val="50000"/>
              </a:lnSpc>
            </a:pPr>
            <a:endParaRPr lang="en-US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b="1" i="1" dirty="0" smtClean="0"/>
              <a:t>graph</a:t>
            </a:r>
            <a:r>
              <a:rPr lang="en-US" b="1" dirty="0" smtClean="0"/>
              <a:t> from the Greek, meaning something “written” or “drawn”</a:t>
            </a:r>
          </a:p>
        </p:txBody>
      </p:sp>
    </p:spTree>
    <p:extLst>
      <p:ext uri="{BB962C8B-B14F-4D97-AF65-F5344CB8AC3E}">
        <p14:creationId xmlns:p14="http://schemas.microsoft.com/office/powerpoint/2010/main" val="989398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3243965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arranged “underage”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 smtClean="0">
                <a:solidFill>
                  <a:srgbClr val="BADDE1"/>
                </a:solidFill>
              </a:rPr>
              <a:t>polygyny</a:t>
            </a:r>
            <a:endParaRPr lang="en-US" sz="2000" b="1" dirty="0" smtClean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</a:rPr>
              <a:t>marriage of first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How about?</a:t>
            </a: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194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68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3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4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7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8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hlinkClick r:id="rId3"/>
              </a:rPr>
              <a:t>http://en.wikipedia.org/wiki/Cousin_marriage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43" y="1271143"/>
            <a:ext cx="7772400" cy="427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9161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68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3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4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7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8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hlinkClick r:id="rId3"/>
              </a:rPr>
              <a:t>http://en.wikipedia.org/wiki/Cousin_marriage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43" y="1271143"/>
            <a:ext cx="7772400" cy="427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4044" y="2635708"/>
            <a:ext cx="41910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9131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724400" y="742950"/>
            <a:ext cx="32766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kumimoji="1" lang="en-US" sz="3200" b="1" dirty="0">
                <a:solidFill>
                  <a:srgbClr val="000000"/>
                </a:solidFill>
                <a:latin typeface="Verdana" pitchFamily="34" charset="0"/>
              </a:rPr>
              <a:t>In 1839 Charles Darwin married his  first cousin, Emma Wedgwood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14400" y="4586514"/>
            <a:ext cx="731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Daughter of the younger Josiah Wedgwood, son of the Josiah Wedgwood who founded the pottery works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Darwin's mother Susannah was the sister of his wife’s father</a:t>
            </a:r>
          </a:p>
        </p:txBody>
      </p:sp>
      <p:pic>
        <p:nvPicPr>
          <p:cNvPr id="16388" name="Picture 4" descr="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"/>
            <a:ext cx="3241568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8306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dgar_allan_po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3839" y="987425"/>
            <a:ext cx="4638675" cy="3127375"/>
          </a:xfrm>
          <a:prstGeom prst="rect">
            <a:avLst/>
          </a:prstGeom>
          <a:noFill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14400" y="4307789"/>
            <a:ext cx="7315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In 1835 Edgar Allan Poe married his widowed aunt’s daughter, Virginia Eliza </a:t>
            </a:r>
            <a:r>
              <a:rPr kumimoji="1" lang="en-US" sz="2800" b="1" dirty="0" err="1">
                <a:solidFill>
                  <a:srgbClr val="000000"/>
                </a:solidFill>
                <a:latin typeface="Verdana" pitchFamily="34" charset="0"/>
              </a:rPr>
              <a:t>Clemm</a:t>
            </a:r>
            <a:endParaRPr kumimoji="1"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lnSpc>
                <a:spcPct val="50000"/>
              </a:lnSpc>
            </a:pPr>
            <a:endParaRPr kumimoji="1"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buFontTx/>
              <a:buChar char="•"/>
            </a:pPr>
            <a:r>
              <a:rPr kumimoji="1" lang="en-US" sz="2400" dirty="0">
                <a:solidFill>
                  <a:srgbClr val="000000"/>
                </a:solidFill>
                <a:latin typeface="Verdana" pitchFamily="34" charset="0"/>
              </a:rPr>
              <a:t> Virginia was 13 years old</a:t>
            </a:r>
          </a:p>
        </p:txBody>
      </p:sp>
    </p:spTree>
    <p:extLst>
      <p:ext uri="{BB962C8B-B14F-4D97-AF65-F5344CB8AC3E}">
        <p14:creationId xmlns:p14="http://schemas.microsoft.com/office/powerpoint/2010/main" val="3115792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685800" y="4648200"/>
            <a:ext cx="35687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kumimoji="1" lang="en-US" sz="2000" b="1" dirty="0">
                <a:solidFill>
                  <a:srgbClr val="000000"/>
                </a:solidFill>
                <a:latin typeface="Verdana" pitchFamily="34" charset="0"/>
              </a:rPr>
              <a:t>Jesse James married his first cousin</a:t>
            </a:r>
          </a:p>
          <a:p>
            <a:pPr algn="ctr"/>
            <a:r>
              <a:rPr kumimoji="1" lang="en-US" sz="2000" b="1" dirty="0" err="1">
                <a:solidFill>
                  <a:srgbClr val="000000"/>
                </a:solidFill>
                <a:latin typeface="Verdana" pitchFamily="34" charset="0"/>
              </a:rPr>
              <a:t>Zerelda</a:t>
            </a:r>
            <a:r>
              <a:rPr kumimoji="1" lang="en-US" sz="2000" b="1" dirty="0">
                <a:solidFill>
                  <a:srgbClr val="000000"/>
                </a:solidFill>
                <a:latin typeface="Verdana" pitchFamily="34" charset="0"/>
              </a:rPr>
              <a:t> "Zee" </a:t>
            </a:r>
            <a:r>
              <a:rPr kumimoji="1" lang="en-US" sz="2000" b="1" dirty="0" err="1">
                <a:solidFill>
                  <a:srgbClr val="000000"/>
                </a:solidFill>
                <a:latin typeface="Verdana" pitchFamily="34" charset="0"/>
              </a:rPr>
              <a:t>Mimms</a:t>
            </a:r>
            <a:r>
              <a:rPr kumimoji="1" lang="en-US" sz="2000" b="1" dirty="0">
                <a:solidFill>
                  <a:srgbClr val="000000"/>
                </a:solidFill>
                <a:latin typeface="Verdana" pitchFamily="34" charset="0"/>
              </a:rPr>
              <a:t>, named for his own mother</a:t>
            </a:r>
          </a:p>
          <a:p>
            <a:pPr algn="ctr">
              <a:lnSpc>
                <a:spcPct val="50000"/>
              </a:lnSpc>
            </a:pPr>
            <a:endParaRPr kumimoji="1"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775" y="1076325"/>
            <a:ext cx="24860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0025"/>
            <a:ext cx="36290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4673600" y="4953000"/>
            <a:ext cx="3429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Verdana" pitchFamily="34" charset="0"/>
              </a:rPr>
              <a:t>Zerelda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 "Zee" </a:t>
            </a:r>
            <a:r>
              <a:rPr lang="en-US" sz="2000" b="1" dirty="0" err="1">
                <a:solidFill>
                  <a:srgbClr val="000000"/>
                </a:solidFill>
                <a:latin typeface="Verdana" pitchFamily="34" charset="0"/>
              </a:rPr>
              <a:t>Mimms</a:t>
            </a: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  <a:p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“cousin of Jesse James and commonly accepted by historians as his wife”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5775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914400" y="5077491"/>
            <a:ext cx="731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  <a:t>In 1919 Einstein married</a:t>
            </a:r>
          </a:p>
          <a:p>
            <a:pPr algn="ctr"/>
            <a: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  <a:t>his second cousin, his second wife,  </a:t>
            </a:r>
          </a:p>
          <a:p>
            <a:pPr algn="ctr"/>
            <a:r>
              <a:rPr kumimoji="1" lang="en-US" sz="2400" b="1" dirty="0">
                <a:solidFill>
                  <a:srgbClr val="FFFFFF"/>
                </a:solidFill>
                <a:latin typeface="Verdana" pitchFamily="34" charset="0"/>
              </a:rPr>
              <a:t>Elsa </a:t>
            </a:r>
            <a:r>
              <a:rPr kumimoji="1" lang="en-US" sz="2400" b="1" dirty="0" err="1" smtClean="0">
                <a:solidFill>
                  <a:srgbClr val="FFFFFF"/>
                </a:solidFill>
                <a:latin typeface="Verdana" pitchFamily="34" charset="0"/>
              </a:rPr>
              <a:t>Lowenthal</a:t>
            </a:r>
            <a:endParaRPr kumimoji="1" lang="en-US" sz="2400" b="1" dirty="0">
              <a:solidFill>
                <a:srgbClr val="808000"/>
              </a:solidFill>
              <a:latin typeface="Verdana" pitchFamily="34" charset="0"/>
            </a:endParaRPr>
          </a:p>
        </p:txBody>
      </p:sp>
      <p:pic>
        <p:nvPicPr>
          <p:cNvPr id="20483" name="Picture 3" descr="einste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0650"/>
            <a:ext cx="4953000" cy="460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075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813050" y="6339114"/>
            <a:ext cx="3481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3"/>
              </a:rPr>
              <a:t>http://news.bbc.co.uk/2/hi/americas/6057004.stm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57200"/>
            <a:ext cx="2971800" cy="3660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24200" y="2585115"/>
            <a:ext cx="5105400" cy="37394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Johann Sebastian Bach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(1685-1750)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married his second cousin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Maria Barbara Bach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(1685-1750)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</a:rPr>
              <a:t>the daughter of Johann Michael Bach</a:t>
            </a:r>
          </a:p>
        </p:txBody>
      </p:sp>
    </p:spTree>
    <p:extLst>
      <p:ext uri="{BB962C8B-B14F-4D97-AF65-F5344CB8AC3E}">
        <p14:creationId xmlns:p14="http://schemas.microsoft.com/office/powerpoint/2010/main" val="853309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238828" y="6339114"/>
            <a:ext cx="46522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hlinkClick r:id="rId3"/>
              </a:rPr>
              <a:t>http://commons.wikimedia.org/wiki/File:Jordaens_Fall_of_man.jpg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7288" y="571500"/>
            <a:ext cx="6829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95714" y="5653314"/>
            <a:ext cx="5105400" cy="4917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</a:rPr>
              <a:t>Adam and Eve’s Grandchildren</a:t>
            </a: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19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0" y="264552"/>
            <a:ext cx="9144000" cy="635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60039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4"/>
              </a:rPr>
              <a:t>https://en.wikipedia.org/wiki/List_of_coupled_cousins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75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81317"/>
            <a:ext cx="6778625" cy="2314480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 smtClean="0"/>
              <a:t> ethno – </a:t>
            </a:r>
            <a:r>
              <a:rPr lang="en-US" sz="4000" b="1" dirty="0" err="1" smtClean="0">
                <a:solidFill>
                  <a:srgbClr val="FF0000"/>
                </a:solidFill>
              </a:rPr>
              <a:t>graphy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10000"/>
              </a:lnSpc>
            </a:pPr>
            <a:endParaRPr lang="en-US" sz="4000" b="1" dirty="0" smtClean="0"/>
          </a:p>
          <a:p>
            <a:pPr lvl="1" eaLnBrk="1" hangingPunct="1">
              <a:lnSpc>
                <a:spcPct val="50000"/>
              </a:lnSpc>
            </a:pPr>
            <a:endParaRPr lang="en-US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/>
              <a:t>ethno</a:t>
            </a:r>
            <a:r>
              <a:rPr lang="en-US" b="1" dirty="0" smtClean="0">
                <a:solidFill>
                  <a:srgbClr val="FF0000"/>
                </a:solidFill>
              </a:rPr>
              <a:t>graphy</a:t>
            </a:r>
            <a:r>
              <a:rPr lang="en-US" b="1" dirty="0" smtClean="0"/>
              <a:t> looks at “who,” “what,” “where” and “when”</a:t>
            </a:r>
          </a:p>
        </p:txBody>
      </p:sp>
    </p:spTree>
    <p:extLst>
      <p:ext uri="{BB962C8B-B14F-4D97-AF65-F5344CB8AC3E}">
        <p14:creationId xmlns:p14="http://schemas.microsoft.com/office/powerpoint/2010/main" val="229875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16" y="328386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66573" y="6339114"/>
            <a:ext cx="39721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4"/>
              </a:rPr>
              <a:t>http://www.cousincouples.com/info/states.shtml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87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68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3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4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7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8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hlinkClick r:id="rId3"/>
              </a:rPr>
              <a:t>http://en.wikipedia.org/wiki/Cousin_marriage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43" y="1271143"/>
            <a:ext cx="7772400" cy="427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34" y="3925176"/>
            <a:ext cx="8229600" cy="1926436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4845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68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3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4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7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8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hlinkClick r:id="rId3"/>
              </a:rPr>
              <a:t>http://en.wikipedia.org/wiki/Cousin_marriage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43" y="1271143"/>
            <a:ext cx="7772400" cy="427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99764" y="3390721"/>
            <a:ext cx="5515427" cy="221599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usually children of brothers marry</a:t>
            </a:r>
          </a:p>
          <a:p>
            <a:pPr algn="ctr"/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FA-BR-DA</a:t>
            </a:r>
          </a:p>
        </p:txBody>
      </p:sp>
    </p:spTree>
    <p:extLst>
      <p:ext uri="{BB962C8B-B14F-4D97-AF65-F5344CB8AC3E}">
        <p14:creationId xmlns:p14="http://schemas.microsoft.com/office/powerpoint/2010/main" val="1673698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68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3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099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4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7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899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506548" y="6489488"/>
            <a:ext cx="217399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Harvard University Press , 2011</a:t>
            </a:r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550" y="366486"/>
            <a:ext cx="41529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4090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432822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4800" b="1" kern="0" dirty="0" smtClean="0">
                <a:solidFill>
                  <a:srgbClr val="000000"/>
                </a:solidFill>
                <a:latin typeface="Arial"/>
              </a:rPr>
              <a:t>How about . . .</a:t>
            </a:r>
            <a:endParaRPr lang="en-US" sz="40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54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smtClean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432822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4800" b="1" kern="0" dirty="0" smtClean="0">
                <a:solidFill>
                  <a:srgbClr val="000000"/>
                </a:solidFill>
                <a:latin typeface="Arial"/>
              </a:rPr>
              <a:t>“freak shows” ?</a:t>
            </a:r>
            <a:endParaRPr lang="en-US" sz="40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28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800" y="381000"/>
            <a:ext cx="680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040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52400"/>
            <a:ext cx="5638800" cy="54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2947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198785"/>
            <a:ext cx="4200525" cy="55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</p:spTree>
    <p:extLst>
      <p:ext uri="{BB962C8B-B14F-4D97-AF65-F5344CB8AC3E}">
        <p14:creationId xmlns:p14="http://schemas.microsoft.com/office/powerpoint/2010/main" val="2154286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00025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4944" y="272142"/>
            <a:ext cx="6934200" cy="525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7034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ethn</a:t>
            </a:r>
            <a:r>
              <a:rPr lang="en-US" sz="4000" b="1" dirty="0" smtClean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285750" eaLnBrk="1" hangingPunct="1"/>
            <a:r>
              <a:rPr lang="en-US" b="1" dirty="0" smtClean="0"/>
              <a:t> comparative </a:t>
            </a:r>
            <a:r>
              <a:rPr lang="en-US" b="1" i="1" dirty="0" smtClean="0"/>
              <a:t>study</a:t>
            </a:r>
            <a:r>
              <a:rPr lang="en-US" b="1" dirty="0" smtClean="0"/>
              <a:t> of cultures</a:t>
            </a:r>
          </a:p>
        </p:txBody>
      </p:sp>
    </p:spTree>
    <p:extLst>
      <p:ext uri="{BB962C8B-B14F-4D97-AF65-F5344CB8AC3E}">
        <p14:creationId xmlns:p14="http://schemas.microsoft.com/office/powerpoint/2010/main" val="1516947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4"/>
          <p:cNvSpPr txBox="1">
            <a:spLocks noChangeArrowheads="1"/>
          </p:cNvSpPr>
          <p:nvPr/>
        </p:nvSpPr>
        <p:spPr bwMode="auto">
          <a:xfrm>
            <a:off x="2343150" y="6573838"/>
            <a:ext cx="459105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1400" b="1">
                <a:solidFill>
                  <a:srgbClr val="808000"/>
                </a:solidFill>
                <a:latin typeface="Verdana" pitchFamily="34" charset="0"/>
                <a:hlinkClick r:id="rId3"/>
              </a:rPr>
              <a:t>www.emory.edu/ENGLISH/Bahri/Hott.html</a:t>
            </a:r>
            <a:endParaRPr kumimoji="1" lang="en-US" sz="1400" b="1">
              <a:solidFill>
                <a:srgbClr val="808000"/>
              </a:solidFill>
              <a:latin typeface="Verdana" pitchFamily="34" charset="0"/>
            </a:endParaRPr>
          </a:p>
        </p:txBody>
      </p:sp>
      <p:pic>
        <p:nvPicPr>
          <p:cNvPr id="9216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Text Box 6"/>
          <p:cNvSpPr txBox="1">
            <a:spLocks noChangeArrowheads="1"/>
          </p:cNvSpPr>
          <p:nvPr/>
        </p:nvSpPr>
        <p:spPr bwMode="auto">
          <a:xfrm>
            <a:off x="6629400" y="1090613"/>
            <a:ext cx="2209800" cy="36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1600" b="1">
                <a:solidFill>
                  <a:srgbClr val="000000"/>
                </a:solidFill>
                <a:latin typeface="Verdana" pitchFamily="34" charset="0"/>
              </a:rPr>
              <a:t>Saarjite Baartman, 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1600" b="1">
                <a:solidFill>
                  <a:srgbClr val="000000"/>
                </a:solidFill>
                <a:latin typeface="Verdana" pitchFamily="34" charset="0"/>
              </a:rPr>
              <a:t>“The Hottentot Venus,” 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1600" b="1">
                <a:solidFill>
                  <a:srgbClr val="000000"/>
                </a:solidFill>
                <a:latin typeface="Verdana" pitchFamily="34" charset="0"/>
              </a:rPr>
              <a:t>was brought to Europe from Cape Town, South Africa, </a:t>
            </a:r>
            <a:r>
              <a:rPr kumimoji="1" lang="en-US" sz="1600" b="1">
                <a:solidFill>
                  <a:srgbClr val="CC3300"/>
                </a:solidFill>
                <a:latin typeface="Verdana" pitchFamily="34" charset="0"/>
              </a:rPr>
              <a:t>in 1810</a:t>
            </a:r>
            <a:r>
              <a:rPr kumimoji="1" lang="en-US" sz="1600" b="1">
                <a:solidFill>
                  <a:srgbClr val="000000"/>
                </a:solidFill>
                <a:latin typeface="Verdana" pitchFamily="34" charset="0"/>
              </a:rPr>
              <a:t>, and was exhibited naked in a cage at Piccadilly, England.</a:t>
            </a:r>
          </a:p>
        </p:txBody>
      </p:sp>
    </p:spTree>
    <p:extLst>
      <p:ext uri="{BB962C8B-B14F-4D97-AF65-F5344CB8AC3E}">
        <p14:creationId xmlns:p14="http://schemas.microsoft.com/office/powerpoint/2010/main" val="797706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4113" y="439056"/>
            <a:ext cx="42957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914400" y="6334388"/>
            <a:ext cx="73152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4"/>
              </a:rPr>
              <a:t>http://en.wikipedia.org/wiki/Saartjie_Baartman</a:t>
            </a: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572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5572" y="1261907"/>
            <a:ext cx="4161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She died on 29 December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1815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71286" y="2133600"/>
            <a:ext cx="775788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Her skeleton, preserved genitals and brain were placed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on display in Paris' </a:t>
            </a:r>
            <a:r>
              <a:rPr lang="en-US" sz="2000" b="1" i="1" dirty="0" err="1">
                <a:solidFill>
                  <a:srgbClr val="000000"/>
                </a:solidFill>
                <a:latin typeface="Verdana" pitchFamily="34" charset="0"/>
              </a:rPr>
              <a:t>Musée</a:t>
            </a: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</a:rPr>
              <a:t> de </a:t>
            </a:r>
            <a:r>
              <a:rPr lang="en-US" sz="2000" b="1" i="1" dirty="0" err="1">
                <a:solidFill>
                  <a:srgbClr val="000000"/>
                </a:solidFill>
                <a:latin typeface="Verdana" pitchFamily="34" charset="0"/>
              </a:rPr>
              <a:t>l'Homme</a:t>
            </a: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until 1974.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2971800"/>
            <a:ext cx="7315200" cy="24468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Her remains were repatriated to her homeland, the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Gamtoos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Valley, on 6 May 2002 and she was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finally laid to rest on 9 August 2002 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on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Vergaderingskop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, a hill in the town of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Hankey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over 200 years after her birth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6334388"/>
            <a:ext cx="73152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3"/>
              </a:rPr>
              <a:t>http://en.wikipedia.org/wiki/Saartjie_Baartman</a:t>
            </a: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779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666633">
                  <a:lumMod val="20000"/>
                  <a:lumOff val="80000"/>
                </a:srgbClr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1789 - 1815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5572" y="1261907"/>
            <a:ext cx="4161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She died on 29 December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1815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71286" y="2133600"/>
            <a:ext cx="7757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Her skeleton, preserved genitals and brain were placed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on display </a:t>
            </a:r>
            <a:r>
              <a:rPr lang="en-US" sz="20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in Paris' </a:t>
            </a:r>
            <a:r>
              <a:rPr lang="en-US" sz="2000" b="1" i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Musée</a:t>
            </a:r>
            <a:r>
              <a:rPr lang="en-US" sz="2000" b="1" i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 de </a:t>
            </a:r>
            <a:r>
              <a:rPr lang="en-US" sz="2000" b="1" i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l'Homme</a:t>
            </a:r>
            <a:r>
              <a:rPr lang="en-US" sz="2000" b="1" i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until 1974.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2971800"/>
            <a:ext cx="73152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Her remains were repatriated to her homeland, the </a:t>
            </a:r>
            <a:r>
              <a:rPr lang="en-US" sz="1600" b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Gamtoos</a:t>
            </a: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 Valley, on 6 May 2002 and she was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finally laid to rest </a:t>
            </a:r>
            <a:r>
              <a:rPr lang="en-US" sz="24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on 9 August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2002 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on </a:t>
            </a:r>
            <a:r>
              <a:rPr lang="en-US" sz="1600" b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Vergaderingskop</a:t>
            </a: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, a hill in the town of </a:t>
            </a:r>
            <a:r>
              <a:rPr lang="en-US" sz="1600" b="1" dirty="0" err="1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Hankey</a:t>
            </a:r>
            <a:r>
              <a:rPr lang="en-US" sz="1600" b="1" dirty="0">
                <a:solidFill>
                  <a:srgbClr val="666633">
                    <a:lumMod val="20000"/>
                    <a:lumOff val="80000"/>
                  </a:srgbClr>
                </a:solidFill>
                <a:latin typeface="Verdana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over 200 years after her birth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6334388"/>
            <a:ext cx="73152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3"/>
              </a:rPr>
              <a:t>http://en.wikipedia.org/wiki/Saartjie_Baartman</a:t>
            </a: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818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0886" y="928914"/>
            <a:ext cx="6553200" cy="460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728686" y="4854714"/>
            <a:ext cx="3698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6 May 2002 </a:t>
            </a:r>
          </a:p>
        </p:txBody>
      </p:sp>
    </p:spTree>
    <p:extLst>
      <p:ext uri="{BB962C8B-B14F-4D97-AF65-F5344CB8AC3E}">
        <p14:creationId xmlns:p14="http://schemas.microsoft.com/office/powerpoint/2010/main" val="1419658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576388" y="6529388"/>
            <a:ext cx="597217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1400" b="1">
                <a:solidFill>
                  <a:srgbClr val="808000"/>
                </a:solidFill>
                <a:latin typeface="Verdana" pitchFamily="34" charset="0"/>
                <a:hlinkClick r:id="rId3"/>
              </a:rPr>
              <a:t>http://news.bbc.co.uk/1/hi/world/europe/1957240.stm</a:t>
            </a:r>
            <a:endParaRPr kumimoji="1" lang="en-US" sz="1400" b="1">
              <a:solidFill>
                <a:srgbClr val="808000"/>
              </a:solidFill>
              <a:latin typeface="Verdana" pitchFamily="34" charset="0"/>
            </a:endParaRPr>
          </a:p>
        </p:txBody>
      </p:sp>
      <p:pic>
        <p:nvPicPr>
          <p:cNvPr id="9318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28686" y="4854714"/>
            <a:ext cx="3698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6 May 2002 </a:t>
            </a:r>
          </a:p>
        </p:txBody>
      </p:sp>
    </p:spTree>
    <p:extLst>
      <p:ext uri="{BB962C8B-B14F-4D97-AF65-F5344CB8AC3E}">
        <p14:creationId xmlns:p14="http://schemas.microsoft.com/office/powerpoint/2010/main" val="198851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400628" y="6415314"/>
            <a:ext cx="630172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800" dirty="0" smtClean="0">
                <a:solidFill>
                  <a:srgbClr val="808000"/>
                </a:solidFill>
                <a:latin typeface="Verdana" pitchFamily="34" charset="0"/>
                <a:hlinkClick r:id="rId3"/>
              </a:rPr>
              <a:t>http://www.judyshopsthemall.com/2009/08/bodies-the-exhibition-walks-into-controversial-debut-at-mall-of-america/</a:t>
            </a:r>
            <a:endParaRPr kumimoji="1" lang="en-US" sz="800" dirty="0">
              <a:solidFill>
                <a:srgbClr val="808000"/>
              </a:solidFill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8686" y="4854714"/>
            <a:ext cx="3698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6 May 2002 </a:t>
            </a:r>
          </a:p>
        </p:txBody>
      </p:sp>
    </p:spTree>
    <p:extLst>
      <p:ext uri="{BB962C8B-B14F-4D97-AF65-F5344CB8AC3E}">
        <p14:creationId xmlns:p14="http://schemas.microsoft.com/office/powerpoint/2010/main" val="1560359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45" y="457200"/>
            <a:ext cx="490565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3200" y="6248400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Saartjie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Baartman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1789 - 1815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533400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28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400628" y="6415314"/>
            <a:ext cx="630172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800" dirty="0" smtClean="0">
                <a:solidFill>
                  <a:srgbClr val="808000"/>
                </a:solidFill>
                <a:latin typeface="Verdana" pitchFamily="34" charset="0"/>
                <a:hlinkClick r:id="rId3"/>
              </a:rPr>
              <a:t>http://www.judyshopsthemall.com/2009/08/bodies-the-exhibition-walks-into-controversial-debut-at-mall-of-america/</a:t>
            </a:r>
            <a:endParaRPr kumimoji="1" lang="en-US" sz="800" dirty="0">
              <a:solidFill>
                <a:srgbClr val="808000"/>
              </a:solidFill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9973" y="4854714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Verdana" pitchFamily="34" charset="0"/>
              </a:rPr>
              <a:t>August 2009 </a:t>
            </a:r>
            <a:endParaRPr lang="en-US" sz="40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121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400628" y="6415314"/>
            <a:ext cx="630172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800" dirty="0" smtClean="0">
                <a:solidFill>
                  <a:srgbClr val="808000"/>
                </a:solidFill>
                <a:latin typeface="Verdana" pitchFamily="34" charset="0"/>
                <a:hlinkClick r:id="rId3"/>
              </a:rPr>
              <a:t>http://www.judyshopsthemall.com/2009/08/bodies-the-exhibition-walks-into-controversial-debut-at-mall-of-america/</a:t>
            </a:r>
            <a:endParaRPr kumimoji="1" lang="en-US" sz="800" dirty="0">
              <a:solidFill>
                <a:srgbClr val="808000"/>
              </a:solidFill>
              <a:latin typeface="Verdana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28600"/>
            <a:ext cx="67914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59973" y="4854714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August 2009 </a:t>
            </a:r>
            <a:endParaRPr lang="en-US" sz="4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2209800"/>
            <a:ext cx="5868914" cy="255454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BODIES Exhibit</a:t>
            </a:r>
          </a:p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in Paris</a:t>
            </a:r>
          </a:p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an at</a:t>
            </a:r>
          </a:p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The Mall of America</a:t>
            </a:r>
            <a:endParaRPr lang="en-US" sz="4000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99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3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Marble">
  <a:themeElements>
    <a:clrScheme name="1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7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8704</TotalTime>
  <Words>2392</Words>
  <Application>Microsoft Office PowerPoint</Application>
  <PresentationFormat>On-screen Show (4:3)</PresentationFormat>
  <Paragraphs>511</Paragraphs>
  <Slides>137</Slides>
  <Notes>70</Notes>
  <HiddenSlides>6</HiddenSlides>
  <MMClips>0</MMClips>
  <ScaleCrop>false</ScaleCrop>
  <HeadingPairs>
    <vt:vector size="4" baseType="variant">
      <vt:variant>
        <vt:lpstr>Theme</vt:lpstr>
      </vt:variant>
      <vt:variant>
        <vt:i4>30</vt:i4>
      </vt:variant>
      <vt:variant>
        <vt:lpstr>Slide Titles</vt:lpstr>
      </vt:variant>
      <vt:variant>
        <vt:i4>137</vt:i4>
      </vt:variant>
    </vt:vector>
  </HeadingPairs>
  <TitlesOfParts>
    <vt:vector size="167" baseType="lpstr">
      <vt:lpstr>7_Default Design</vt:lpstr>
      <vt:lpstr>8_Default Design</vt:lpstr>
      <vt:lpstr>9_Default Design</vt:lpstr>
      <vt:lpstr>10_Default Design</vt:lpstr>
      <vt:lpstr>22_Default Design</vt:lpstr>
      <vt:lpstr>21_Default Design</vt:lpstr>
      <vt:lpstr>30_Default Design</vt:lpstr>
      <vt:lpstr>Default Design</vt:lpstr>
      <vt:lpstr>39_Default Design</vt:lpstr>
      <vt:lpstr>11_Default Design</vt:lpstr>
      <vt:lpstr>13_Default Design</vt:lpstr>
      <vt:lpstr>23_Default Design</vt:lpstr>
      <vt:lpstr>5_Meadow</vt:lpstr>
      <vt:lpstr>Meadow</vt:lpstr>
      <vt:lpstr>1_white3</vt:lpstr>
      <vt:lpstr>white3</vt:lpstr>
      <vt:lpstr>42_Meadow</vt:lpstr>
      <vt:lpstr>Sumi Painting</vt:lpstr>
      <vt:lpstr>44_Meadow</vt:lpstr>
      <vt:lpstr>33_Default Design</vt:lpstr>
      <vt:lpstr>6_Marble</vt:lpstr>
      <vt:lpstr>5_Default Design</vt:lpstr>
      <vt:lpstr>3_Default Design</vt:lpstr>
      <vt:lpstr>7_white3</vt:lpstr>
      <vt:lpstr>2_white3</vt:lpstr>
      <vt:lpstr>4_Default Design</vt:lpstr>
      <vt:lpstr>1_Meadow</vt:lpstr>
      <vt:lpstr>12_Default Design</vt:lpstr>
      <vt:lpstr>6_Default Design</vt:lpstr>
      <vt:lpstr>1_Default Design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cultural worlds include</vt:lpstr>
      <vt:lpstr>multiple cultural worlds include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495</cp:revision>
  <cp:lastPrinted>2000-04-06T19:51:41Z</cp:lastPrinted>
  <dcterms:created xsi:type="dcterms:W3CDTF">2000-03-27T15:46:35Z</dcterms:created>
  <dcterms:modified xsi:type="dcterms:W3CDTF">2016-03-28T17:55:44Z</dcterms:modified>
</cp:coreProperties>
</file>