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5435" r:id="rId3"/>
    <p:sldMasterId id="2147485681" r:id="rId4"/>
    <p:sldMasterId id="2147486289" r:id="rId5"/>
    <p:sldMasterId id="2147486302" r:id="rId6"/>
    <p:sldMasterId id="2147486341" r:id="rId7"/>
  </p:sldMasterIdLst>
  <p:notesMasterIdLst>
    <p:notesMasterId r:id="rId109"/>
  </p:notesMasterIdLst>
  <p:sldIdLst>
    <p:sldId id="1809" r:id="rId8"/>
    <p:sldId id="1749" r:id="rId9"/>
    <p:sldId id="1750" r:id="rId10"/>
    <p:sldId id="1673" r:id="rId11"/>
    <p:sldId id="1675" r:id="rId12"/>
    <p:sldId id="1727" r:id="rId13"/>
    <p:sldId id="826" r:id="rId14"/>
    <p:sldId id="1728" r:id="rId15"/>
    <p:sldId id="827" r:id="rId16"/>
    <p:sldId id="1580" r:id="rId17"/>
    <p:sldId id="828" r:id="rId18"/>
    <p:sldId id="1729" r:id="rId19"/>
    <p:sldId id="1752" r:id="rId20"/>
    <p:sldId id="1730" r:id="rId21"/>
    <p:sldId id="1731" r:id="rId22"/>
    <p:sldId id="1744" r:id="rId23"/>
    <p:sldId id="1735" r:id="rId24"/>
    <p:sldId id="1756" r:id="rId25"/>
    <p:sldId id="1754" r:id="rId26"/>
    <p:sldId id="1740" r:id="rId27"/>
    <p:sldId id="1741" r:id="rId28"/>
    <p:sldId id="1757" r:id="rId29"/>
    <p:sldId id="1760" r:id="rId30"/>
    <p:sldId id="1774" r:id="rId31"/>
    <p:sldId id="1776" r:id="rId32"/>
    <p:sldId id="1761" r:id="rId33"/>
    <p:sldId id="1775" r:id="rId34"/>
    <p:sldId id="1773" r:id="rId35"/>
    <p:sldId id="1768" r:id="rId36"/>
    <p:sldId id="1770" r:id="rId37"/>
    <p:sldId id="1720" r:id="rId38"/>
    <p:sldId id="1723" r:id="rId39"/>
    <p:sldId id="1717" r:id="rId40"/>
    <p:sldId id="1725" r:id="rId41"/>
    <p:sldId id="1718" r:id="rId42"/>
    <p:sldId id="1772" r:id="rId43"/>
    <p:sldId id="1746" r:id="rId44"/>
    <p:sldId id="830" r:id="rId45"/>
    <p:sldId id="1751" r:id="rId46"/>
    <p:sldId id="831" r:id="rId47"/>
    <p:sldId id="707" r:id="rId48"/>
    <p:sldId id="832" r:id="rId49"/>
    <p:sldId id="834" r:id="rId50"/>
    <p:sldId id="835" r:id="rId51"/>
    <p:sldId id="837" r:id="rId52"/>
    <p:sldId id="1784" r:id="rId53"/>
    <p:sldId id="1800" r:id="rId54"/>
    <p:sldId id="838" r:id="rId55"/>
    <p:sldId id="839" r:id="rId56"/>
    <p:sldId id="845" r:id="rId57"/>
    <p:sldId id="846" r:id="rId58"/>
    <p:sldId id="708" r:id="rId59"/>
    <p:sldId id="847" r:id="rId60"/>
    <p:sldId id="1785" r:id="rId61"/>
    <p:sldId id="848" r:id="rId62"/>
    <p:sldId id="849" r:id="rId63"/>
    <p:sldId id="1581" r:id="rId64"/>
    <p:sldId id="851" r:id="rId65"/>
    <p:sldId id="852" r:id="rId66"/>
    <p:sldId id="1582" r:id="rId67"/>
    <p:sldId id="1786" r:id="rId68"/>
    <p:sldId id="1583" r:id="rId69"/>
    <p:sldId id="1584" r:id="rId70"/>
    <p:sldId id="1585" r:id="rId71"/>
    <p:sldId id="853" r:id="rId72"/>
    <p:sldId id="1787" r:id="rId73"/>
    <p:sldId id="854" r:id="rId74"/>
    <p:sldId id="855" r:id="rId75"/>
    <p:sldId id="856" r:id="rId76"/>
    <p:sldId id="857" r:id="rId77"/>
    <p:sldId id="1802" r:id="rId78"/>
    <p:sldId id="1804" r:id="rId79"/>
    <p:sldId id="1803" r:id="rId80"/>
    <p:sldId id="1805" r:id="rId81"/>
    <p:sldId id="1806" r:id="rId82"/>
    <p:sldId id="1807" r:id="rId83"/>
    <p:sldId id="1797" r:id="rId84"/>
    <p:sldId id="1808" r:id="rId85"/>
    <p:sldId id="1788" r:id="rId86"/>
    <p:sldId id="1790" r:id="rId87"/>
    <p:sldId id="1791" r:id="rId88"/>
    <p:sldId id="1798" r:id="rId89"/>
    <p:sldId id="1792" r:id="rId90"/>
    <p:sldId id="1794" r:id="rId91"/>
    <p:sldId id="1799" r:id="rId92"/>
    <p:sldId id="1793" r:id="rId93"/>
    <p:sldId id="1795" r:id="rId94"/>
    <p:sldId id="706" r:id="rId95"/>
    <p:sldId id="858" r:id="rId96"/>
    <p:sldId id="859" r:id="rId97"/>
    <p:sldId id="860" r:id="rId98"/>
    <p:sldId id="863" r:id="rId99"/>
    <p:sldId id="861" r:id="rId100"/>
    <p:sldId id="862" r:id="rId101"/>
    <p:sldId id="864" r:id="rId102"/>
    <p:sldId id="865" r:id="rId103"/>
    <p:sldId id="866" r:id="rId104"/>
    <p:sldId id="867" r:id="rId105"/>
    <p:sldId id="1782" r:id="rId106"/>
    <p:sldId id="1783" r:id="rId107"/>
    <p:sldId id="1801" r:id="rId10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D79694"/>
    <a:srgbClr val="FFFFFF"/>
    <a:srgbClr val="CC6600"/>
    <a:srgbClr val="336600"/>
    <a:srgbClr val="008000"/>
    <a:srgbClr val="339966"/>
    <a:srgbClr val="FAE1A4"/>
    <a:srgbClr val="C80000"/>
    <a:srgbClr val="FEE9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208" y="5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theme" Target="theme/theme1.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tableStyles" Target="tableStyle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notesMaster" Target="notesMasters/notesMaster1.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presProps" Target="pres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D59F3887-8428-4CD5-9F06-7F39DF3CC0E6}" type="datetimeFigureOut">
              <a:rPr lang="en-US"/>
              <a:pPr>
                <a:defRPr/>
              </a:pPr>
              <a:t>11/19/2023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9BFBBD80-5581-4444-BC64-63EEFAC55645}" type="slidenum">
              <a:rPr lang="en-US"/>
              <a:pPr>
                <a:defRPr/>
              </a:pPr>
              <a:t>‹#›</a:t>
            </a:fld>
            <a:endParaRPr lang="en-US"/>
          </a:p>
        </p:txBody>
      </p:sp>
    </p:spTree>
    <p:extLst>
      <p:ext uri="{BB962C8B-B14F-4D97-AF65-F5344CB8AC3E}">
        <p14:creationId xmlns:p14="http://schemas.microsoft.com/office/powerpoint/2010/main" val="81407044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9E493-B448-4A16-899F-4D84658628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6868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19</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21</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22</a:t>
            </a:fld>
            <a:endParaRPr lang="en-US">
              <a:solidFill>
                <a:prstClr val="black"/>
              </a:solidFill>
            </a:endParaRPr>
          </a:p>
        </p:txBody>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23</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24</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25</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26</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27</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28</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4</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30</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C8346DC0-7E48-443B-ACBF-329B6488BAB9}"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32</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EDB3518D-E39E-4FEB-AA68-AEE355DE6E6B}" type="slidenum">
              <a:rPr lang="en-US" smtClean="0">
                <a:solidFill>
                  <a:prstClr val="black"/>
                </a:solidFill>
              </a:rPr>
              <a:pPr/>
              <a:t>33</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594AA63C-0669-4CAD-A3CF-078E94277336}" type="slidenum">
              <a:rPr lang="en-US" smtClean="0">
                <a:solidFill>
                  <a:prstClr val="black"/>
                </a:solidFill>
              </a:rPr>
              <a:pPr/>
              <a:t>34</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6817510A-7CE7-491F-8FB5-BC9B47F80177}" type="slidenum">
              <a:rPr lang="en-US" smtClean="0">
                <a:solidFill>
                  <a:prstClr val="black"/>
                </a:solidFill>
              </a:rPr>
              <a:pPr/>
              <a:t>35</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6817510A-7CE7-491F-8FB5-BC9B47F80177}" type="slidenum">
              <a:rPr lang="en-US" smtClean="0">
                <a:solidFill>
                  <a:prstClr val="black"/>
                </a:solidFill>
              </a:rPr>
              <a:pPr/>
              <a:t>36</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37</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46</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5</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8947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79</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80</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81</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82</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83</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84</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85</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86</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87</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9E493-B448-4A16-899F-4D84658628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02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17</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18</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29AC99A-CF41-408E-83EE-FEF76562D19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9D7F74-52FD-4433-A426-D217604CCC3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CB6A67-B694-47F3-82D4-69842CED4D99}"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CC59FF-9576-4B09-8BA6-A1569E8C16F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2F8276-6A7B-4548-AD66-4312FFA0AD2C}"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FF65DD-D0D2-4E1C-8981-865BB02E371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46F7C0E-710D-4296-BAF8-290A8FD33DAA}"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0FB0CD-074C-4A95-BA4B-45517BBA798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240504-3EF4-4910-8C89-9770710695DD}"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15FD55-17F6-45F3-8F95-9F380352B90C}"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2C46DE-8E6B-45F5-AD4F-E98C11774516}"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07DD1A-01DF-40F9-86E3-B33518F281F7}"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F04C725-EB93-44DB-80B3-5A47139E0DAE}"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125251-EEC7-4499-AD92-E0FF43DDD3D6}"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8A7ABE9-E36A-4541-8AB9-1BC33502E4F4}"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B8F6A5C-D210-41BE-8123-1FE26BE790AA}"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09260D-3B03-4F60-869C-ED3D0D1D2A34}"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11D5A64-2874-4230-9957-CF6F6814A74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627D720-14FA-4496-BE57-D8A460E2FAA5}"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8B54464-DE0C-45C2-857B-5EB6B85A6FA7}"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EE3FC0F-20B2-4E6E-A087-C0573104E846}"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D0B8B0-FB49-4217-B57E-322D433227E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6ACC1E-F225-428A-9550-ACC9B3146223}"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6EFE57-14AD-479C-9532-487DEC45BB4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5BA25D-8284-4952-B3D0-00027C78CF1C}"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0D7307-9914-46D5-A633-4066CC5A418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E31422B-F663-42CF-933B-F2BE976F8F0E}"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F119C7-FD8A-4CCA-851E-BC4EDF32AF4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DE1E94D-D69B-4966-9BCF-3AEB4723BE1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2B5FA6-B1C3-4DD6-9C62-400AA78545AF}"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029AC99A-CF41-408E-83EE-FEF76562D19F}"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E59D7F74-52FD-4433-A426-D217604CCC3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26ACC1E-F225-428A-9550-ACC9B3146223}"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4B6EFE57-14AD-479C-9532-487DEC45BB4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9E46F58F-95F2-481C-B7E5-043D59FED2D8}"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DCE155EC-71F6-4CC2-B13F-C6F3E4766F11}"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B54C7C5F-1EA0-4976-9A3B-0BA3DD95B2C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81586995-FBD5-422E-89D4-07542BD5DA7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6D71136F-C39E-4A32-BFA5-67F62CE7D56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85F3FED8-793C-417D-B285-8682D887D4C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71E1BAC1-AD8D-4028-B4CB-E18E41120A0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B8E0347E-7B37-4826-88E0-ABF1357FF959}"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B1920A6E-F33F-4A07-97EE-CD16DDFA2A42}"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29079F75-4C0A-4388-AE54-02AB7C3F63B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46F58F-95F2-481C-B7E5-043D59FED2D8}"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E155EC-71F6-4CC2-B13F-C6F3E4766F11}"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0808EDE-1885-4DF7-992B-413477AD4A2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CE87C8D-3ADC-46E6-BEFA-8229EE7E9B3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90AA3583-F378-4302-BEA2-E67E7AA51C5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4C55A484-69DF-4B9F-8926-FB50E5AF17C8}"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13CB6A67-B694-47F3-82D4-69842CED4D9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ADCC59FF-9576-4B09-8BA6-A1569E8C16FF}"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032F8276-6A7B-4548-AD66-4312FFA0AD2C}"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5FF65DD-D0D2-4E1C-8981-865BB02E371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9050" y="1109865"/>
            <a:ext cx="9156700" cy="757237"/>
            <a:chOff x="0" y="0"/>
            <a:chExt cx="5768" cy="477"/>
          </a:xfrm>
        </p:grpSpPr>
        <p:sp>
          <p:nvSpPr>
            <p:cNvPr id="1378307" name="Freeform 3"/>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08" name="Freeform 4"/>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09" name="Freeform 5"/>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0" name="Freeform 6"/>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1" name="Freeform 7"/>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2" name="Freeform 8"/>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3" name="Freeform 9"/>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4" name="Freeform 10"/>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5" name="Freeform 11"/>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6" name="Freeform 12"/>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7" name="Freeform 13"/>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8" name="Freeform 14"/>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9" name="Freeform 15"/>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0" name="Freeform 16"/>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1" name="Freeform 17"/>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2" name="Freeform 18"/>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3" name="Freeform 19"/>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4" name="Freeform 20"/>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5" name="Freeform 21"/>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6" name="Freeform 22"/>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7" name="Freeform 23"/>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8" name="Freeform 24"/>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grpSp>
        <p:nvGrpSpPr>
          <p:cNvPr id="3" name="Group 25"/>
          <p:cNvGrpSpPr>
            <a:grpSpLocks/>
          </p:cNvGrpSpPr>
          <p:nvPr/>
        </p:nvGrpSpPr>
        <p:grpSpPr bwMode="auto">
          <a:xfrm>
            <a:off x="20640" y="6161088"/>
            <a:ext cx="9169400" cy="138112"/>
            <a:chOff x="0" y="4032"/>
            <a:chExt cx="5776" cy="87"/>
          </a:xfrm>
        </p:grpSpPr>
        <p:sp>
          <p:nvSpPr>
            <p:cNvPr id="1378330" name="Freeform 26"/>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31" name="Freeform 27"/>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32" name="Freeform 28"/>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sp>
        <p:nvSpPr>
          <p:cNvPr id="1378333" name="Rectangle 29"/>
          <p:cNvSpPr>
            <a:spLocks noGrp="1" noChangeArrowheads="1"/>
          </p:cNvSpPr>
          <p:nvPr>
            <p:ph type="ctrTitle" sz="quarter"/>
          </p:nvPr>
        </p:nvSpPr>
        <p:spPr>
          <a:xfrm>
            <a:off x="685800" y="1868488"/>
            <a:ext cx="7772400" cy="1600200"/>
          </a:xfrm>
        </p:spPr>
        <p:txBody>
          <a:bodyPr anchorCtr="1"/>
          <a:lstStyle>
            <a:lvl1pPr>
              <a:defRPr/>
            </a:lvl1pPr>
          </a:lstStyle>
          <a:p>
            <a:r>
              <a:rPr lang="en-US"/>
              <a:t>Click to edit Master title style</a:t>
            </a:r>
          </a:p>
        </p:txBody>
      </p:sp>
      <p:sp>
        <p:nvSpPr>
          <p:cNvPr id="1378334" name="Rectangle 30"/>
          <p:cNvSpPr>
            <a:spLocks noGrp="1" noChangeArrowheads="1"/>
          </p:cNvSpPr>
          <p:nvPr>
            <p:ph type="subTitle" sz="quarter" idx="1"/>
          </p:nvPr>
        </p:nvSpPr>
        <p:spPr>
          <a:xfrm>
            <a:off x="1273175" y="3729038"/>
            <a:ext cx="6400800" cy="1371600"/>
          </a:xfrm>
        </p:spPr>
        <p:txBody>
          <a:bodyPr anchorCtr="1"/>
          <a:lstStyle>
            <a:lvl1pPr marL="0" indent="0" algn="ctr">
              <a:buFontTx/>
              <a:buNone/>
              <a:defRPr/>
            </a:lvl1pPr>
          </a:lstStyle>
          <a:p>
            <a:r>
              <a:rPr lang="en-US"/>
              <a:t>Click to edit Master subtitle style</a:t>
            </a:r>
          </a:p>
        </p:txBody>
      </p:sp>
      <p:sp>
        <p:nvSpPr>
          <p:cNvPr id="1378335" name="Rectangle 31"/>
          <p:cNvSpPr>
            <a:spLocks noGrp="1" noChangeArrowheads="1"/>
          </p:cNvSpPr>
          <p:nvPr>
            <p:ph type="dt" sz="quarter" idx="2"/>
          </p:nvPr>
        </p:nvSpPr>
        <p:spPr>
          <a:xfrm>
            <a:off x="685800" y="6348413"/>
            <a:ext cx="1905000" cy="457200"/>
          </a:xfrm>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1378336" name="Rectangle 32"/>
          <p:cNvSpPr>
            <a:spLocks noGrp="1" noChangeArrowheads="1"/>
          </p:cNvSpPr>
          <p:nvPr>
            <p:ph type="ftr" sz="quarter" idx="3"/>
          </p:nvPr>
        </p:nvSpPr>
        <p:spPr>
          <a:xfrm>
            <a:off x="3124200" y="6348413"/>
            <a:ext cx="2895600" cy="457200"/>
          </a:xfrm>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1378337" name="Rectangle 33"/>
          <p:cNvSpPr>
            <a:spLocks noGrp="1" noChangeArrowheads="1"/>
          </p:cNvSpPr>
          <p:nvPr>
            <p:ph type="sldNum" sz="quarter" idx="4"/>
          </p:nvPr>
        </p:nvSpPr>
        <p:spPr>
          <a:xfrm>
            <a:off x="6553200" y="6348413"/>
            <a:ext cx="1905000" cy="457200"/>
          </a:xfrm>
        </p:spPr>
        <p:txBody>
          <a:bodyPr/>
          <a:lstStyle>
            <a:lvl1pPr>
              <a:defRPr/>
            </a:lvl1pPr>
          </a:lstStyle>
          <a:p>
            <a:pPr algn="r" rtl="0" fontAlgn="base">
              <a:spcBef>
                <a:spcPct val="0"/>
              </a:spcBef>
              <a:spcAft>
                <a:spcPct val="0"/>
              </a:spcAft>
            </a:pPr>
            <a:fld id="{2DD012FE-553F-4693-B084-461144F4FD1A}"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0423B5FA-7DB4-4CB0-98C9-7A6B446E66C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AC4D290-F95E-470B-9A12-B1A492E50458}"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DBA3CD2-D70C-4D3C-85A7-504E3F4971A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AE4B37D-C419-4D33-BE20-D4C3D5951D4B}"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41640B91-E04C-4434-A828-D4B2FA35600B}"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54C7C5F-1EA0-4976-9A3B-0BA3DD95B2C9}"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586995-FBD5-422E-89D4-07542BD5DA72}"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323E6C3A-A8B9-4305-8AFA-71235AB66AFF}"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292B495A-645B-4A1D-8A3C-ACAFF54906B4}"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A4A6EF15-F6D5-41E4-85CB-FE8178988333}"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4989998-51BD-4EBD-8AE7-B5BF94FF3A8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8350"/>
            <a:ext cx="1943100" cy="53276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768350"/>
            <a:ext cx="5676900" cy="5327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BF8E5716-34FE-4245-9A26-7BD4803AD109}"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srcRect/>
            <a:stretch>
              <a:fillRect/>
            </a:stretch>
          </p:blipFill>
          <p:spPr bwMode="invGray">
            <a:xfrm>
              <a:off x="0" y="0"/>
              <a:ext cx="432" cy="4320"/>
            </a:xfrm>
            <a:prstGeom prst="rect">
              <a:avLst/>
            </a:prstGeom>
            <a:noFill/>
            <a:ln w="9525">
              <a:noFill/>
              <a:miter lim="800000"/>
              <a:headEnd/>
              <a:tailEnd/>
            </a:ln>
          </p:spPr>
        </p:pic>
        <p:pic>
          <p:nvPicPr>
            <p:cNvPr id="6" name="Picture 9" descr="EXPHORSA"/>
            <p:cNvPicPr>
              <a:picLocks noChangeAspect="1" noChangeArrowheads="1"/>
            </p:cNvPicPr>
            <p:nvPr/>
          </p:nvPicPr>
          <p:blipFill>
            <a:blip r:embed="rId3" cstate="print"/>
            <a:srcRect/>
            <a:stretch>
              <a:fillRect/>
            </a:stretch>
          </p:blipFill>
          <p:spPr bwMode="auto">
            <a:xfrm>
              <a:off x="2208" y="3600"/>
              <a:ext cx="1800" cy="60"/>
            </a:xfrm>
            <a:prstGeom prst="rect">
              <a:avLst/>
            </a:prstGeom>
            <a:noFill/>
            <a:ln w="9525">
              <a:noFill/>
              <a:miter lim="800000"/>
              <a:headEnd/>
              <a:tailEnd/>
            </a:ln>
          </p:spPr>
        </p:pic>
      </p:grpSp>
      <p:pic>
        <p:nvPicPr>
          <p:cNvPr id="7" name="Picture 10" descr="EXPHORSA"/>
          <p:cNvPicPr>
            <a:picLocks noChangeAspect="1" noChangeArrowheads="1"/>
          </p:cNvPicPr>
          <p:nvPr/>
        </p:nvPicPr>
        <p:blipFill>
          <a:blip r:embed="rId4" cstate="print"/>
          <a:srcRect/>
          <a:stretch>
            <a:fillRect/>
          </a:stretch>
        </p:blipFill>
        <p:spPr bwMode="auto">
          <a:xfrm>
            <a:off x="1981200" y="3657600"/>
            <a:ext cx="5715000" cy="95250"/>
          </a:xfrm>
          <a:prstGeom prst="rect">
            <a:avLst/>
          </a:prstGeom>
          <a:noFill/>
          <a:ln w="9525">
            <a:noFill/>
            <a:miter lim="800000"/>
            <a:headEnd/>
            <a:tailEnd/>
          </a:ln>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6DDF6620-17F7-4722-AAD5-D95AACAC1E8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359FD1-C0F7-47D9-B7FD-FACE48AAC4FE}"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902C67-AEE3-47D7-A1AB-C9948AF5626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5CCA63-D502-4929-A717-3942167AEAB0}"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FB3081-8EAC-4E56-BE62-A6DAB4D9B6DF}"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D71136F-C39E-4A32-BFA5-67F62CE7D560}"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5F3FED8-793C-417D-B285-8682D887D4C3}"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A18D79-1BB0-4A59-A9B4-CA29F6B5636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C310F7B-BE1D-4623-A6D4-2FEB253AF438}"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530E3F-0205-4909-96CA-D5895A450B4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64209B-9658-42E1-994B-F474510D449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56210B-A7BC-454E-A596-50FADBFA8C3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841BD-EBC8-4DE7-BE3B-79F847DEAA4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76299B-E69E-4875-B0B5-CFFD86DCED2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29AC99A-CF41-408E-83EE-FEF76562D19F}"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D7F74-52FD-4433-A426-D217604CCC3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6ACC1E-F225-428A-9550-ACC9B3146223}"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6EFE57-14AD-479C-9532-487DEC45BB4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46F58F-95F2-481C-B7E5-043D59FED2D8}"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E155EC-71F6-4CC2-B13F-C6F3E4766F1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1E1BAC1-AD8D-4028-B4CB-E18E41120A0D}"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8E0347E-7B37-4826-88E0-ABF1357FF959}"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54C7C5F-1EA0-4976-9A3B-0BA3DD95B2C9}"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1586995-FBD5-422E-89D4-07542BD5DA7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D71136F-C39E-4A32-BFA5-67F62CE7D560}"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5F3FED8-793C-417D-B285-8682D887D4C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1E1BAC1-AD8D-4028-B4CB-E18E41120A0D}"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8E0347E-7B37-4826-88E0-ABF1357FF95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920A6E-F33F-4A07-97EE-CD16DDFA2A42}"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9079F75-4C0A-4388-AE54-02AB7C3F63B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808EDE-1885-4DF7-992B-413477AD4A21}"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CE87C8D-3ADC-46E6-BEFA-8229EE7E9B3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AA3583-F378-4302-BEA2-E67E7AA51C50}"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55A484-69DF-4B9F-8926-FB50E5AF17C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CB6A67-B694-47F3-82D4-69842CED4D99}"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C59FF-9576-4B09-8BA6-A1569E8C16F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2F8276-6A7B-4548-AD66-4312FFA0AD2C}"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FF65DD-D0D2-4E1C-8981-865BB02E371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47803"/>
            <a:ext cx="7315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920A6E-F33F-4A07-97EE-CD16DDFA2A42}"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9079F75-4C0A-4388-AE54-02AB7C3F63BD}"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47803"/>
            <a:ext cx="7315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29AC99A-CF41-408E-83EE-FEF76562D19F}"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D7F74-52FD-4433-A426-D217604CCC3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6ACC1E-F225-428A-9550-ACC9B3146223}"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6EFE57-14AD-479C-9532-487DEC45BB4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46F58F-95F2-481C-B7E5-043D59FED2D8}"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E155EC-71F6-4CC2-B13F-C6F3E4766F1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54C7C5F-1EA0-4976-9A3B-0BA3DD95B2C9}"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1586995-FBD5-422E-89D4-07542BD5DA7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D71136F-C39E-4A32-BFA5-67F62CE7D560}"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5F3FED8-793C-417D-B285-8682D887D4C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1E1BAC1-AD8D-4028-B4CB-E18E41120A0D}"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8E0347E-7B37-4826-88E0-ABF1357FF95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920A6E-F33F-4A07-97EE-CD16DDFA2A42}"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9079F75-4C0A-4388-AE54-02AB7C3F63B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808EDE-1885-4DF7-992B-413477AD4A21}"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CE87C8D-3ADC-46E6-BEFA-8229EE7E9B3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AA3583-F378-4302-BEA2-E67E7AA51C50}"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55A484-69DF-4B9F-8926-FB50E5AF17C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808EDE-1885-4DF7-992B-413477AD4A21}"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E87C8D-3ADC-46E6-BEFA-8229EE7E9B30}"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CB6A67-B694-47F3-82D4-69842CED4D99}"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C59FF-9576-4B09-8BA6-A1569E8C16F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2F8276-6A7B-4548-AD66-4312FFA0AD2C}"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FF65DD-D0D2-4E1C-8981-865BB02E371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AA3583-F378-4302-BEA2-E67E7AA51C50}"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C55A484-69DF-4B9F-8926-FB50E5AF17C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18" Type="http://schemas.openxmlformats.org/officeDocument/2006/relationships/image" Target="../media/image6.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5.png"/><Relationship Id="rId2" Type="http://schemas.openxmlformats.org/officeDocument/2006/relationships/slideLayout" Target="../slideLayouts/slideLayout35.xml"/><Relationship Id="rId16" Type="http://schemas.openxmlformats.org/officeDocument/2006/relationships/image" Target="../media/image4.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18" Type="http://schemas.openxmlformats.org/officeDocument/2006/relationships/image" Target="../media/image1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10.png"/><Relationship Id="rId2" Type="http://schemas.openxmlformats.org/officeDocument/2006/relationships/slideLayout" Target="../slideLayouts/slideLayout46.xml"/><Relationship Id="rId16" Type="http://schemas.openxmlformats.org/officeDocument/2006/relationships/image" Target="../media/image9.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8.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7.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6.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4E69632-159E-47D6-9A40-B0403B150AA4}" type="datetimeFigureOut">
              <a:rPr lang="en-US"/>
              <a:pPr>
                <a:defRPr/>
              </a:pPr>
              <a:t>11/19/2023</a:t>
            </a:fld>
            <a:endParaRPr lang="en-US"/>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E33C0F4-03ED-4C12-95C5-1B16BAD8EEC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5" r:id="rId1"/>
    <p:sldLayoutId id="2147484626" r:id="rId2"/>
    <p:sldLayoutId id="2147484627" r:id="rId3"/>
    <p:sldLayoutId id="2147484628" r:id="rId4"/>
    <p:sldLayoutId id="2147484629" r:id="rId5"/>
    <p:sldLayoutId id="2147484630" r:id="rId6"/>
    <p:sldLayoutId id="2147484631" r:id="rId7"/>
    <p:sldLayoutId id="2147484632" r:id="rId8"/>
    <p:sldLayoutId id="2147484633" r:id="rId9"/>
    <p:sldLayoutId id="2147484634" r:id="rId10"/>
    <p:sldLayoutId id="214748463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FFDC9B40-524B-44E3-84ED-992FEC14C14A}" type="datetimeFigureOut">
              <a:rPr lang="en-US"/>
              <a:pPr>
                <a:defRPr/>
              </a:pPr>
              <a:t>11/19/2023</a:t>
            </a:fld>
            <a:endParaRPr lang="en-US"/>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AAA13DA5-D8E2-4CF0-9959-BF61514648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58" r:id="rId1"/>
    <p:sldLayoutId id="2147484659" r:id="rId2"/>
    <p:sldLayoutId id="2147484660" r:id="rId3"/>
    <p:sldLayoutId id="2147484661" r:id="rId4"/>
    <p:sldLayoutId id="2147484662" r:id="rId5"/>
    <p:sldLayoutId id="2147484663" r:id="rId6"/>
    <p:sldLayoutId id="2147484664" r:id="rId7"/>
    <p:sldLayoutId id="2147484665" r:id="rId8"/>
    <p:sldLayoutId id="2147484666" r:id="rId9"/>
    <p:sldLayoutId id="2147484667" r:id="rId10"/>
    <p:sldLayoutId id="214748466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E4E69632-159E-47D6-9A40-B0403B150AA4}" type="datetimeFigureOut">
              <a:rPr lang="en-US" kern="1200">
                <a:solidFill>
                  <a:prstClr val="black">
                    <a:tint val="75000"/>
                  </a:prstClr>
                </a:solidFill>
                <a:latin typeface="Calibri"/>
                <a:ea typeface="+mn-ea"/>
                <a:cs typeface="+mn-cs"/>
              </a:rPr>
              <a:pPr rtl="0">
                <a:defRPr/>
              </a:pPr>
              <a:t>11/19/2023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FE33C0F4-03ED-4C12-95C5-1B16BAD8EEC1}"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5436" r:id="rId1"/>
    <p:sldLayoutId id="2147485437" r:id="rId2"/>
    <p:sldLayoutId id="2147485438" r:id="rId3"/>
    <p:sldLayoutId id="2147485439" r:id="rId4"/>
    <p:sldLayoutId id="2147485440" r:id="rId5"/>
    <p:sldLayoutId id="2147485441" r:id="rId6"/>
    <p:sldLayoutId id="2147485442" r:id="rId7"/>
    <p:sldLayoutId id="2147485443" r:id="rId8"/>
    <p:sldLayoutId id="2147485444" r:id="rId9"/>
    <p:sldLayoutId id="2147485445" r:id="rId10"/>
    <p:sldLayoutId id="214748544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56700" cy="757238"/>
            <a:chOff x="0" y="0"/>
            <a:chExt cx="5768" cy="477"/>
          </a:xfrm>
        </p:grpSpPr>
        <p:sp>
          <p:nvSpPr>
            <p:cNvPr id="1377283" name="Freeform 3"/>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4" name="Freeform 4"/>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5" name="Freeform 5"/>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6" name="Freeform 6"/>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7" name="Freeform 7"/>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8" name="Freeform 8"/>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9" name="Freeform 9"/>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0" name="Freeform 10"/>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1" name="Freeform 11"/>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2" name="Freeform 12"/>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3" name="Freeform 13"/>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4" name="Freeform 14"/>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5" name="Freeform 15"/>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6" name="Freeform 16"/>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7" name="Freeform 17"/>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8" name="Freeform 18"/>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9" name="Freeform 19"/>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0" name="Freeform 20"/>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1" name="Freeform 21"/>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2" name="Freeform 22"/>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3" name="Freeform 23"/>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4" name="Freeform 24"/>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grpSp>
        <p:nvGrpSpPr>
          <p:cNvPr id="3" name="Group 25"/>
          <p:cNvGrpSpPr>
            <a:grpSpLocks/>
          </p:cNvGrpSpPr>
          <p:nvPr/>
        </p:nvGrpSpPr>
        <p:grpSpPr bwMode="auto">
          <a:xfrm>
            <a:off x="0" y="6180138"/>
            <a:ext cx="9169400" cy="138112"/>
            <a:chOff x="0" y="4032"/>
            <a:chExt cx="5776" cy="87"/>
          </a:xfrm>
        </p:grpSpPr>
        <p:sp>
          <p:nvSpPr>
            <p:cNvPr id="1377306" name="Freeform 26"/>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7" name="Freeform 27"/>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8" name="Freeform 28"/>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sp>
        <p:nvSpPr>
          <p:cNvPr id="1377309" name="Rectangle 29"/>
          <p:cNvSpPr>
            <a:spLocks noGrp="1" noChangeArrowheads="1"/>
          </p:cNvSpPr>
          <p:nvPr>
            <p:ph type="title"/>
          </p:nvPr>
        </p:nvSpPr>
        <p:spPr bwMode="auto">
          <a:xfrm>
            <a:off x="685800" y="76835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77310" name="Rectangle 30"/>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7311" name="Rectangle 31"/>
          <p:cNvSpPr>
            <a:spLocks noGrp="1" noChangeArrowheads="1"/>
          </p:cNvSpPr>
          <p:nvPr>
            <p:ph type="dt" sz="half" idx="2"/>
          </p:nvPr>
        </p:nvSpPr>
        <p:spPr bwMode="auto">
          <a:xfrm>
            <a:off x="6651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lgn="l" rtl="0" fontAlgn="base">
              <a:spcBef>
                <a:spcPct val="0"/>
              </a:spcBef>
              <a:spcAft>
                <a:spcPct val="0"/>
              </a:spcAft>
            </a:pPr>
            <a:endParaRPr lang="en-US" kern="1200">
              <a:solidFill>
                <a:srgbClr val="545472"/>
              </a:solidFill>
              <a:latin typeface="Times New Roman" pitchFamily="18" charset="0"/>
              <a:ea typeface="+mn-ea"/>
              <a:cs typeface="+mn-cs"/>
            </a:endParaRPr>
          </a:p>
        </p:txBody>
      </p:sp>
      <p:sp>
        <p:nvSpPr>
          <p:cNvPr id="1377312" name="Rectangle 32"/>
          <p:cNvSpPr>
            <a:spLocks noGrp="1" noChangeArrowheads="1"/>
          </p:cNvSpPr>
          <p:nvPr>
            <p:ph type="ftr" sz="quarter" idx="3"/>
          </p:nvPr>
        </p:nvSpPr>
        <p:spPr bwMode="auto">
          <a:xfrm>
            <a:off x="3103563" y="63674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rtl="0" fontAlgn="base">
              <a:spcBef>
                <a:spcPct val="0"/>
              </a:spcBef>
              <a:spcAft>
                <a:spcPct val="0"/>
              </a:spcAft>
            </a:pPr>
            <a:endParaRPr lang="en-US" kern="1200">
              <a:solidFill>
                <a:srgbClr val="545472"/>
              </a:solidFill>
              <a:latin typeface="Times New Roman" pitchFamily="18" charset="0"/>
              <a:ea typeface="+mn-ea"/>
              <a:cs typeface="+mn-cs"/>
            </a:endParaRPr>
          </a:p>
        </p:txBody>
      </p:sp>
      <p:sp>
        <p:nvSpPr>
          <p:cNvPr id="1377313" name="Rectangle 33"/>
          <p:cNvSpPr>
            <a:spLocks noGrp="1" noChangeArrowheads="1"/>
          </p:cNvSpPr>
          <p:nvPr>
            <p:ph type="sldNum" sz="quarter" idx="4"/>
          </p:nvPr>
        </p:nvSpPr>
        <p:spPr bwMode="auto">
          <a:xfrm>
            <a:off x="65325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rtl="0" fontAlgn="base">
              <a:spcBef>
                <a:spcPct val="0"/>
              </a:spcBef>
              <a:spcAft>
                <a:spcPct val="0"/>
              </a:spcAft>
            </a:pPr>
            <a:fld id="{E4BB19D9-04F9-4C6A-9831-62A909F09828}" type="slidenum">
              <a:rPr lang="en-US" kern="1200">
                <a:solidFill>
                  <a:srgbClr val="545472"/>
                </a:solidFill>
                <a:latin typeface="Times New Roman" pitchFamily="18" charset="0"/>
                <a:ea typeface="+mn-ea"/>
                <a:cs typeface="+mn-cs"/>
              </a:rPr>
              <a:pPr rtl="0" fontAlgn="base">
                <a:spcBef>
                  <a:spcPct val="0"/>
                </a:spcBef>
                <a:spcAft>
                  <a:spcPct val="0"/>
                </a:spcAft>
              </a:pPr>
              <a:t>‹#›</a:t>
            </a:fld>
            <a:endParaRPr lang="en-US" kern="1200">
              <a:solidFill>
                <a:srgbClr val="545472"/>
              </a:solidFill>
              <a:latin typeface="Times New Roman" pitchFamily="18" charset="0"/>
              <a:ea typeface="+mn-ea"/>
              <a:cs typeface="+mn-cs"/>
            </a:endParaRPr>
          </a:p>
        </p:txBody>
      </p:sp>
    </p:spTree>
  </p:cSld>
  <p:clrMap bg1="lt1" tx1="dk1" bg2="lt2" tx2="dk2" accent1="accent1" accent2="accent2" accent3="accent3" accent4="accent4" accent5="accent5" accent6="accent6" hlink="hlink" folHlink="folHlink"/>
  <p:sldLayoutIdLst>
    <p:sldLayoutId id="2147485682" r:id="rId1"/>
    <p:sldLayoutId id="2147485683" r:id="rId2"/>
    <p:sldLayoutId id="2147485684" r:id="rId3"/>
    <p:sldLayoutId id="2147485685" r:id="rId4"/>
    <p:sldLayoutId id="2147485686" r:id="rId5"/>
    <p:sldLayoutId id="2147485687" r:id="rId6"/>
    <p:sldLayoutId id="2147485688" r:id="rId7"/>
    <p:sldLayoutId id="2147485689" r:id="rId8"/>
    <p:sldLayoutId id="2147485690" r:id="rId9"/>
    <p:sldLayoutId id="2147485691" r:id="rId10"/>
    <p:sldLayoutId id="2147485692" r:id="rId11"/>
  </p:sldLayoutIdLs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SzPct val="90000"/>
        <a:buBlip>
          <a:blip r:embed="rId14"/>
        </a:buBlip>
        <a:defRPr sz="3200">
          <a:solidFill>
            <a:schemeClr val="tx1"/>
          </a:solidFill>
          <a:latin typeface="+mn-lt"/>
          <a:ea typeface="+mn-ea"/>
          <a:cs typeface="+mn-cs"/>
        </a:defRPr>
      </a:lvl1pPr>
      <a:lvl2pPr marL="742950" indent="-285750" algn="l" rtl="0" fontAlgn="base">
        <a:spcBef>
          <a:spcPct val="20000"/>
        </a:spcBef>
        <a:spcAft>
          <a:spcPct val="0"/>
        </a:spcAft>
        <a:buSzPct val="80000"/>
        <a:buBlip>
          <a:blip r:embed="rId15"/>
        </a:buBlip>
        <a:defRPr sz="2800">
          <a:solidFill>
            <a:schemeClr val="tx1"/>
          </a:solidFill>
          <a:latin typeface="+mn-lt"/>
        </a:defRPr>
      </a:lvl2pPr>
      <a:lvl3pPr marL="1143000" indent="-228600" algn="l" rtl="0" fontAlgn="base">
        <a:spcBef>
          <a:spcPct val="20000"/>
        </a:spcBef>
        <a:spcAft>
          <a:spcPct val="0"/>
        </a:spcAft>
        <a:buSzPct val="70000"/>
        <a:buBlip>
          <a:blip r:embed="rId16"/>
        </a:buBlip>
        <a:defRPr sz="2400">
          <a:solidFill>
            <a:schemeClr val="tx1"/>
          </a:solidFill>
          <a:latin typeface="+mn-lt"/>
        </a:defRPr>
      </a:lvl3pPr>
      <a:lvl4pPr marL="1600200" indent="-228600" algn="l" rtl="0" fontAlgn="base">
        <a:spcBef>
          <a:spcPct val="20000"/>
        </a:spcBef>
        <a:spcAft>
          <a:spcPct val="0"/>
        </a:spcAft>
        <a:buSzPct val="70000"/>
        <a:buBlip>
          <a:blip r:embed="rId17"/>
        </a:buBlip>
        <a:defRPr sz="2000">
          <a:solidFill>
            <a:schemeClr val="tx1"/>
          </a:solidFill>
          <a:latin typeface="+mn-lt"/>
        </a:defRPr>
      </a:lvl4pPr>
      <a:lvl5pPr marL="2057400" indent="-228600" algn="l" rtl="0" fontAlgn="base">
        <a:spcBef>
          <a:spcPct val="20000"/>
        </a:spcBef>
        <a:spcAft>
          <a:spcPct val="0"/>
        </a:spcAft>
        <a:buSzPct val="70000"/>
        <a:buBlip>
          <a:blip r:embed="rId18"/>
        </a:buBlip>
        <a:defRPr sz="2000">
          <a:solidFill>
            <a:schemeClr val="tx1"/>
          </a:solidFill>
          <a:latin typeface="+mn-lt"/>
        </a:defRPr>
      </a:lvl5pPr>
      <a:lvl6pPr marL="2514600" indent="-228600" algn="l" rtl="0" fontAlgn="base">
        <a:spcBef>
          <a:spcPct val="20000"/>
        </a:spcBef>
        <a:spcAft>
          <a:spcPct val="0"/>
        </a:spcAft>
        <a:buSzPct val="70000"/>
        <a:buBlip>
          <a:blip r:embed="rId18"/>
        </a:buBlip>
        <a:defRPr sz="2000">
          <a:solidFill>
            <a:schemeClr val="tx1"/>
          </a:solidFill>
          <a:latin typeface="+mn-lt"/>
        </a:defRPr>
      </a:lvl6pPr>
      <a:lvl7pPr marL="2971800" indent="-228600" algn="l" rtl="0" fontAlgn="base">
        <a:spcBef>
          <a:spcPct val="20000"/>
        </a:spcBef>
        <a:spcAft>
          <a:spcPct val="0"/>
        </a:spcAft>
        <a:buSzPct val="70000"/>
        <a:buBlip>
          <a:blip r:embed="rId18"/>
        </a:buBlip>
        <a:defRPr sz="2000">
          <a:solidFill>
            <a:schemeClr val="tx1"/>
          </a:solidFill>
          <a:latin typeface="+mn-lt"/>
        </a:defRPr>
      </a:lvl7pPr>
      <a:lvl8pPr marL="3429000" indent="-228600" algn="l" rtl="0" fontAlgn="base">
        <a:spcBef>
          <a:spcPct val="20000"/>
        </a:spcBef>
        <a:spcAft>
          <a:spcPct val="0"/>
        </a:spcAft>
        <a:buSzPct val="70000"/>
        <a:buBlip>
          <a:blip r:embed="rId18"/>
        </a:buBlip>
        <a:defRPr sz="2000">
          <a:solidFill>
            <a:schemeClr val="tx1"/>
          </a:solidFill>
          <a:latin typeface="+mn-lt"/>
        </a:defRPr>
      </a:lvl8pPr>
      <a:lvl9pPr marL="3886200" indent="-228600" algn="l" rtl="0" fontAlgn="base">
        <a:spcBef>
          <a:spcPct val="20000"/>
        </a:spcBef>
        <a:spcAft>
          <a:spcPct val="0"/>
        </a:spcAft>
        <a:buSzPct val="70000"/>
        <a:buBlip>
          <a:blip r:embed="rId18"/>
        </a:buBlip>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cstate="print"/>
          <a:srcRect/>
          <a:stretch>
            <a:fillRect/>
          </a:stretch>
        </p:blipFill>
        <p:spPr bwMode="invGray">
          <a:xfrm>
            <a:off x="0" y="0"/>
            <a:ext cx="6858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charset="0"/>
              </a:defRPr>
            </a:lvl1pPr>
          </a:lstStyle>
          <a:p>
            <a:pPr>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charset="0"/>
              </a:defRPr>
            </a:lvl1pPr>
          </a:lstStyle>
          <a:p>
            <a:pPr algn="ctr">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charset="0"/>
              </a:defRPr>
            </a:lvl1pPr>
          </a:lstStyle>
          <a:p>
            <a:pPr>
              <a:defRPr/>
            </a:pPr>
            <a:fld id="{2567F168-933A-479E-82E0-4112D3478651}"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6" cstate="print"/>
          <a:srcRect/>
          <a:stretch>
            <a:fillRect/>
          </a:stretch>
        </p:blipFill>
        <p:spPr bwMode="auto">
          <a:xfrm>
            <a:off x="1066800" y="1574800"/>
            <a:ext cx="7772400" cy="130175"/>
          </a:xfrm>
          <a:prstGeom prst="rect">
            <a:avLst/>
          </a:prstGeom>
          <a:noFill/>
          <a:ln w="9525">
            <a:noFill/>
            <a:miter lim="800000"/>
            <a:headEnd/>
            <a:tailEnd/>
          </a:ln>
        </p:spPr>
      </p:pic>
      <p:sp>
        <p:nvSpPr>
          <p:cNvPr id="1032" name="Rectangle 8"/>
          <p:cNvSpPr>
            <a:spLocks noGrp="1" noChangeArrowheads="1"/>
          </p:cNvSpPr>
          <p:nvPr>
            <p:ph type="body" idx="1"/>
          </p:nvPr>
        </p:nvSpPr>
        <p:spPr bwMode="auto">
          <a:xfrm>
            <a:off x="1062038" y="1766888"/>
            <a:ext cx="7769225"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290" r:id="rId1"/>
    <p:sldLayoutId id="2147486291" r:id="rId2"/>
    <p:sldLayoutId id="2147486292" r:id="rId3"/>
    <p:sldLayoutId id="2147486293" r:id="rId4"/>
    <p:sldLayoutId id="2147486294" r:id="rId5"/>
    <p:sldLayoutId id="2147486295" r:id="rId6"/>
    <p:sldLayoutId id="2147486296" r:id="rId7"/>
    <p:sldLayoutId id="2147486297" r:id="rId8"/>
    <p:sldLayoutId id="2147486298" r:id="rId9"/>
    <p:sldLayoutId id="2147486299" r:id="rId10"/>
    <p:sldLayoutId id="2147486300" r:id="rId11"/>
    <p:sldLayoutId id="2147486301" r:id="rId12"/>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4E69632-159E-47D6-9A40-B0403B150AA4}"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E33C0F4-03ED-4C12-95C5-1B16BAD8EEC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6303" r:id="rId1"/>
    <p:sldLayoutId id="2147486304" r:id="rId2"/>
    <p:sldLayoutId id="2147486305" r:id="rId3"/>
    <p:sldLayoutId id="2147486306" r:id="rId4"/>
    <p:sldLayoutId id="2147486307" r:id="rId5"/>
    <p:sldLayoutId id="2147486308" r:id="rId6"/>
    <p:sldLayoutId id="2147486309" r:id="rId7"/>
    <p:sldLayoutId id="2147486310" r:id="rId8"/>
    <p:sldLayoutId id="2147486311" r:id="rId9"/>
    <p:sldLayoutId id="2147486312" r:id="rId10"/>
    <p:sldLayoutId id="2147486313" r:id="rId11"/>
    <p:sldLayoutId id="2147486314" r:id="rId12"/>
    <p:sldLayoutId id="2147486315" r:id="rId13"/>
    <p:sldLayoutId id="2147486316" r:id="rId14"/>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4E69632-159E-47D6-9A40-B0403B150AA4}"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E33C0F4-03ED-4C12-95C5-1B16BAD8EEC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6342" r:id="rId1"/>
    <p:sldLayoutId id="2147486343" r:id="rId2"/>
    <p:sldLayoutId id="2147486344" r:id="rId3"/>
    <p:sldLayoutId id="2147486345" r:id="rId4"/>
    <p:sldLayoutId id="2147486346" r:id="rId5"/>
    <p:sldLayoutId id="2147486347" r:id="rId6"/>
    <p:sldLayoutId id="2147486348" r:id="rId7"/>
    <p:sldLayoutId id="2147486349" r:id="rId8"/>
    <p:sldLayoutId id="2147486350" r:id="rId9"/>
    <p:sldLayoutId id="2147486351" r:id="rId10"/>
    <p:sldLayoutId id="214748635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1.xml"/><Relationship Id="rId4" Type="http://schemas.openxmlformats.org/officeDocument/2006/relationships/hyperlink" Target="http://en.wikipedia.org/wiki/Industrial_revolution"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hyperlink" Target="http://en.wikipedia.org/wiki/Refrigerator_car" TargetMode="External"/><Relationship Id="rId2" Type="http://schemas.openxmlformats.org/officeDocument/2006/relationships/hyperlink" Target="http://www.rootsweb.ancestry.com/~mivhs/vicksburgiceharvest.htm" TargetMode="External"/><Relationship Id="rId1" Type="http://schemas.openxmlformats.org/officeDocument/2006/relationships/slideLayout" Target="../slideLayouts/slideLayout77.xml"/><Relationship Id="rId4" Type="http://schemas.openxmlformats.org/officeDocument/2006/relationships/image" Target="../media/image46.png"/></Relationships>
</file>

<file path=ppt/slides/_rels/slide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51.xml"/><Relationship Id="rId4" Type="http://schemas.openxmlformats.org/officeDocument/2006/relationships/hyperlink" Target="http://en.wikipedia.org/wiki/Industrial_revolution"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1.xml"/><Relationship Id="rId5" Type="http://schemas.openxmlformats.org/officeDocument/2006/relationships/hyperlink" Target="http://en.wikipedia.org/wiki/Industrial_revolution" TargetMode="Externa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1.xml"/><Relationship Id="rId4" Type="http://schemas.openxmlformats.org/officeDocument/2006/relationships/hyperlink" Target="http://en.wikipedia.org/wiki/Industrial_revolution"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en.wikipedia.org/wiki/Spinning_jenny" TargetMode="External"/><Relationship Id="rId2" Type="http://schemas.openxmlformats.org/officeDocument/2006/relationships/notesSlide" Target="../notesSlides/notesSlide6.xml"/><Relationship Id="rId1" Type="http://schemas.openxmlformats.org/officeDocument/2006/relationships/slideLayout" Target="../slideLayouts/slideLayout51.xml"/><Relationship Id="rId5" Type="http://schemas.openxmlformats.org/officeDocument/2006/relationships/hyperlink" Target="http://en.wikipedia.org/wiki/Industrial_revolution" TargetMode="Externa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hyperlink" Target="http://en.wikipedia.org/wiki/Industrial_revolutio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1.xml"/><Relationship Id="rId5" Type="http://schemas.openxmlformats.org/officeDocument/2006/relationships/hyperlink" Target="http://en.wikipedia.org/wiki/Porter_Ale" TargetMode="External"/><Relationship Id="rId4" Type="http://schemas.openxmlformats.org/officeDocument/2006/relationships/hyperlink" Target="http://en.wikipedia.org/wiki/Sweat_shop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hyperlink" Target="http://en.wikipedia.org/wiki/Industrial_revoluti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1.xml"/><Relationship Id="rId5" Type="http://schemas.openxmlformats.org/officeDocument/2006/relationships/hyperlink" Target="http://en.wikipedia.org/wiki/Porter_Ale" TargetMode="External"/><Relationship Id="rId4" Type="http://schemas.openxmlformats.org/officeDocument/2006/relationships/hyperlink" Target="http://en.wikipedia.org/wiki/Sweat_shop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1.xml"/><Relationship Id="rId5" Type="http://schemas.openxmlformats.org/officeDocument/2006/relationships/hyperlink" Target="http://en.wikipedia.org/wiki/Porter_Ale" TargetMode="External"/><Relationship Id="rId4" Type="http://schemas.openxmlformats.org/officeDocument/2006/relationships/hyperlink" Target="http://en.wikipedia.org/wiki/Sweat_shop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1.xml"/><Relationship Id="rId6" Type="http://schemas.openxmlformats.org/officeDocument/2006/relationships/hyperlink" Target="http://en.wikipedia.org/wiki/Porter_Ale" TargetMode="External"/><Relationship Id="rId5" Type="http://schemas.openxmlformats.org/officeDocument/2006/relationships/hyperlink" Target="http://en.wikipedia.org/wiki/Sweat_shops" TargetMode="External"/><Relationship Id="rId4" Type="http://schemas.openxmlformats.org/officeDocument/2006/relationships/hyperlink" Target="http://en.wikipedia.org/wiki/Cadbury_UK"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1.xml"/><Relationship Id="rId4" Type="http://schemas.openxmlformats.org/officeDocument/2006/relationships/hyperlink" Target="http://news.bbc.co.uk/2/hi/uk_news/england/west_midlands/8467428.st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1.xml"/><Relationship Id="rId4" Type="http://schemas.openxmlformats.org/officeDocument/2006/relationships/hyperlink" Target="http://news.bbc.co.uk/2/hi/uk_news/england/west_midlands/8467428.st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51.xml"/><Relationship Id="rId4" Type="http://schemas.openxmlformats.org/officeDocument/2006/relationships/hyperlink" Target="http://news.bbc.co.uk/2/hi/uk_news/england/west_midlands/8467428.st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hyperlink" Target="http://news.bbc.co.uk/2/hi/uk_news/england/west_midlands/8467428.st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51.xml"/><Relationship Id="rId4" Type="http://schemas.openxmlformats.org/officeDocument/2006/relationships/hyperlink" Target="http://en.wikipedia.org/wiki/Bournvill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1.xml"/><Relationship Id="rId4" Type="http://schemas.openxmlformats.org/officeDocument/2006/relationships/hyperlink" Target="http://en.wikipedia.org/wiki/Bournvill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51.xml"/><Relationship Id="rId4" Type="http://schemas.openxmlformats.org/officeDocument/2006/relationships/hyperlink" Target="http://en.wikipedia.org/wiki/Bournvill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51.xml"/><Relationship Id="rId4" Type="http://schemas.openxmlformats.org/officeDocument/2006/relationships/hyperlink" Target="http://www.publications.bham.ac.uk/birmingham_magazine/b_magazine1996-99/b99_22.ht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51.xml"/><Relationship Id="rId4" Type="http://schemas.openxmlformats.org/officeDocument/2006/relationships/hyperlink" Target="http://en.wikipedia.org/wiki/Bournvill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51.xml"/><Relationship Id="rId4" Type="http://schemas.openxmlformats.org/officeDocument/2006/relationships/hyperlink" Target="http://www.virtualbrum.co.uk/heritage/page6.ht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hyperlink" Target="http://www.virtualbrum.co.uk/heritage/page6.htm" TargetMode="External"/><Relationship Id="rId2" Type="http://schemas.openxmlformats.org/officeDocument/2006/relationships/notesSlide" Target="../notesSlides/notesSlide26.xml"/><Relationship Id="rId1" Type="http://schemas.openxmlformats.org/officeDocument/2006/relationships/slideLayout" Target="../slideLayouts/slideLayout51.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hyperlink" Target="http://www.virtualbrum.co.uk/heritage/page6.htm" TargetMode="External"/><Relationship Id="rId2" Type="http://schemas.openxmlformats.org/officeDocument/2006/relationships/notesSlide" Target="../notesSlides/notesSlide27.xml"/><Relationship Id="rId1" Type="http://schemas.openxmlformats.org/officeDocument/2006/relationships/slideLayout" Target="../slideLayouts/slideLayout51.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51.xml"/><Relationship Id="rId4" Type="http://schemas.openxmlformats.org/officeDocument/2006/relationships/hyperlink" Target="http://en.wikipedia.org/wiki/Industrial_revolution"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www.bbc.co.uk/news/uk-11129571" TargetMode="External"/><Relationship Id="rId2" Type="http://schemas.openxmlformats.org/officeDocument/2006/relationships/notesSlide" Target="../notesSlides/notesSlide29.xml"/><Relationship Id="rId1" Type="http://schemas.openxmlformats.org/officeDocument/2006/relationships/slideLayout" Target="../slideLayouts/slideLayout51.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hyperlink" Target="http://www.bbc.co.uk/news/uk-11129571" TargetMode="External"/><Relationship Id="rId7" Type="http://schemas.openxmlformats.org/officeDocument/2006/relationships/hyperlink" Target="https://www.twitter.com/phoeb0" TargetMode="External"/><Relationship Id="rId2" Type="http://schemas.openxmlformats.org/officeDocument/2006/relationships/notesSlide" Target="../notesSlides/notesSlide30.xml"/><Relationship Id="rId1" Type="http://schemas.openxmlformats.org/officeDocument/2006/relationships/slideLayout" Target="../slideLayouts/slideLayout51.xml"/><Relationship Id="rId6" Type="http://schemas.openxmlformats.org/officeDocument/2006/relationships/hyperlink" Target="https://www.theguardian.com/profile/phoebe-weston" TargetMode="External"/><Relationship Id="rId5" Type="http://schemas.openxmlformats.org/officeDocument/2006/relationships/image" Target="../media/image30.jpe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en.wikisource.org/wiki/File:Charles_Dickens-A_Christmas_Carol-Title_page-First_edition_1843.jpg"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en.wikisource.org/wiki/File:Charles_Dickens-A_Christmas_Carol-Title_page-First_edition_1843.jpg"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en.wikisource.org/wiki/File:Charles_Dickens-A_Christmas_Carol-Title_page-First_edition_1843.jpg"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en.wikisource.org/wiki/File:Charles_Dickens-A_Christmas_Carol-Title_page-First_edition_1843.jpg"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en.wikisource.org/wiki/File:Charles_Dickens-A_Christmas_Carol-Title_page-First_edition_1843.jpg"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s://history.howstuffworks.com/historical-events/butter-fueled-protestant-reformation.htm"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ancient-origins.net/news-history-archaeology/ancient-butter-dish-0014024"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bbc.com/news/newsbeat-36539065"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nbcnews.com/id/wbna32630695" TargetMode="Externa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51.xml"/><Relationship Id="rId4" Type="http://schemas.openxmlformats.org/officeDocument/2006/relationships/hyperlink" Target="http://commons.wikimedia.org/wiki/File:Moser_Spaghetti_essender_Junge.jp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51.xml"/><Relationship Id="rId4" Type="http://schemas.openxmlformats.org/officeDocument/2006/relationships/hyperlink" Target="http://commons.wikimedia.org/wiki/File:Flickr_-_cyclonebill_-_Spaghetti_med_ansjoser,_chili,_hvidl%C3%B8g,_kapers_og_persille.jpg"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51.xml"/><Relationship Id="rId4" Type="http://schemas.openxmlformats.org/officeDocument/2006/relationships/hyperlink" Target="http://boulangeriesacrepaye.com/id69.html"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51.xml"/><Relationship Id="rId4" Type="http://schemas.openxmlformats.org/officeDocument/2006/relationships/hyperlink" Target="http://en.wikipedia.org/wiki/French_wine"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51.xml"/><Relationship Id="rId4" Type="http://schemas.openxmlformats.org/officeDocument/2006/relationships/hyperlink" Target="http://tomdowson.wordpress.com/2008/09/30/jackson-pollock-and-chips/"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51.xml"/><Relationship Id="rId4" Type="http://schemas.openxmlformats.org/officeDocument/2006/relationships/hyperlink" Target="http://www.wil92.com/post/51210_hog_dog_hot_dog_this_4th_of_july"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51.xml"/><Relationship Id="rId4" Type="http://schemas.openxmlformats.org/officeDocument/2006/relationships/hyperlink" Target="http://cookingmommies.blogspot.com/"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51.xml"/><Relationship Id="rId4" Type="http://schemas.openxmlformats.org/officeDocument/2006/relationships/hyperlink" Target="http://www.countryliving.com/magazine/made-in-america-0707"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51.xml"/><Relationship Id="rId4" Type="http://schemas.openxmlformats.org/officeDocument/2006/relationships/hyperlink" Target="http://home-and-garden.webshots.com/photo/2769409050063439164ILcwlu"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3" Type="http://schemas.openxmlformats.org/officeDocument/2006/relationships/hyperlink" Target="http://en.wikipedia.org/wiki/Refrigerator_car" TargetMode="External"/><Relationship Id="rId2" Type="http://schemas.openxmlformats.org/officeDocument/2006/relationships/hyperlink" Target="http://www.rootsweb.ancestry.com/~mivhs/vicksburgiceharvest.htm" TargetMode="External"/><Relationship Id="rId1" Type="http://schemas.openxmlformats.org/officeDocument/2006/relationships/slideLayout" Target="../slideLayouts/slideLayout77.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6782996"/>
          </a:xfrm>
          <a:prstGeom prst="rect">
            <a:avLst/>
          </a:prstGeom>
          <a:noFill/>
          <a:ln w="9525">
            <a:noFill/>
            <a:miter lim="800000"/>
            <a:headEnd/>
            <a:tailEnd/>
          </a:ln>
        </p:spPr>
      </p:pic>
      <p:sp>
        <p:nvSpPr>
          <p:cNvPr id="12" name="Rectangle 11"/>
          <p:cNvSpPr/>
          <p:nvPr/>
        </p:nvSpPr>
        <p:spPr>
          <a:xfrm>
            <a:off x="2271486" y="6486657"/>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http://en.wikipedia.org/wiki/Industrial_revolution</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0" y="0"/>
            <a:ext cx="9144000" cy="6784848"/>
          </a:xfrm>
          <a:prstGeom prst="rect">
            <a:avLst/>
          </a:prstGeom>
          <a:solidFill>
            <a:srgbClr val="FEE9AC">
              <a:alpha val="34000"/>
            </a:srgbClr>
          </a:solidFill>
        </p:spPr>
        <p:txBody>
          <a:bodyPr wrap="square">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rPr>
              <a:t>Food in Historical Perspective: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rPr>
              <a:t>The Industrial Revolution</a:t>
            </a:r>
          </a:p>
        </p:txBody>
      </p:sp>
      <p:sp>
        <p:nvSpPr>
          <p:cNvPr id="7" name="Rectangle 11"/>
          <p:cNvSpPr>
            <a:spLocks noChangeArrowheads="1"/>
          </p:cNvSpPr>
          <p:nvPr/>
        </p:nvSpPr>
        <p:spPr bwMode="auto">
          <a:xfrm>
            <a:off x="3124203" y="5705940"/>
            <a:ext cx="2869247" cy="861774"/>
          </a:xfrm>
          <a:prstGeom prst="rect">
            <a:avLst/>
          </a:prstGeom>
          <a:no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400" b="1" i="1" u="none" strike="noStrike" kern="1200" cap="none" spc="0" normalizeH="0" baseline="0" noProof="0" dirty="0">
                <a:ln w="6350">
                  <a:noFill/>
                  <a:prstDash val="solid"/>
                  <a:miter lim="800000"/>
                </a:ln>
                <a:solidFill>
                  <a:prstClr val="black"/>
                </a:solidFill>
                <a:effectLst/>
                <a:uLnTx/>
                <a:uFillTx/>
                <a:latin typeface="Arial"/>
                <a:ea typeface="+mn-ea"/>
                <a:cs typeface="+mn-cs"/>
              </a:rPr>
              <a:t>Anthropology of Food</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400" b="1" i="1" u="none" strike="noStrike" kern="1200" cap="none" spc="0" normalizeH="0" baseline="0" noProof="0" dirty="0">
                <a:ln w="6350">
                  <a:noFill/>
                  <a:prstDash val="solid"/>
                  <a:miter lim="800000"/>
                </a:ln>
                <a:solidFill>
                  <a:prstClr val="black"/>
                </a:solidFill>
                <a:effectLst/>
                <a:uLnTx/>
                <a:uFillTx/>
                <a:latin typeface="Arial"/>
                <a:ea typeface="+mn-ea"/>
                <a:cs typeface="+mn-cs"/>
              </a:rPr>
              <a:t>University of Minnesota Duluth</a:t>
            </a:r>
            <a:endParaRPr kumimoji="1" lang="en-US" sz="1600" b="1" i="1" u="none" strike="noStrike" kern="1200" cap="none" spc="0" normalizeH="0" baseline="0" noProof="0" dirty="0">
              <a:ln w="6350">
                <a:noFill/>
                <a:prstDash val="solid"/>
                <a:miter lim="800000"/>
              </a:ln>
              <a:solidFill>
                <a:prstClr val="black"/>
              </a:solidFill>
              <a:effectLst/>
              <a:uLnTx/>
              <a:uFillTx/>
              <a:latin typeface="Arial"/>
              <a:ea typeface="+mn-ea"/>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200" b="1" i="1" u="none" strike="noStrike" kern="1200" cap="none" spc="0" normalizeH="0" baseline="0" noProof="0" dirty="0">
                <a:ln w="6350">
                  <a:noFill/>
                  <a:prstDash val="solid"/>
                  <a:miter lim="800000"/>
                </a:ln>
                <a:solidFill>
                  <a:prstClr val="black"/>
                </a:solidFill>
                <a:effectLst/>
                <a:uLnTx/>
                <a:uFillTx/>
                <a:latin typeface="Arial"/>
                <a:ea typeface="+mn-ea"/>
                <a:cs typeface="+mn-cs"/>
              </a:rPr>
              <a:t>Tim Roufs</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050" b="1" i="1" u="none" strike="noStrike" kern="1200" cap="none" spc="0" normalizeH="0" baseline="30000" noProof="0" dirty="0">
                <a:ln w="6350">
                  <a:noFill/>
                  <a:prstDash val="solid"/>
                  <a:miter lim="800000"/>
                </a:ln>
                <a:solidFill>
                  <a:prstClr val="black"/>
                </a:solidFill>
                <a:effectLst/>
                <a:uLnTx/>
                <a:uFillTx/>
                <a:latin typeface="Arial"/>
                <a:ea typeface="+mn-ea"/>
                <a:cs typeface="+mn-cs"/>
              </a:rPr>
              <a:t>©</a:t>
            </a:r>
            <a:r>
              <a:rPr kumimoji="1" lang="en-US" sz="1050" b="1" i="1" u="none" strike="noStrike" kern="1200" cap="none" spc="0" normalizeH="0" baseline="0" noProof="0" dirty="0">
                <a:ln w="6350">
                  <a:noFill/>
                  <a:prstDash val="solid"/>
                  <a:miter lim="800000"/>
                </a:ln>
                <a:solidFill>
                  <a:prstClr val="black"/>
                </a:solidFill>
                <a:effectLst/>
                <a:uLnTx/>
                <a:uFillTx/>
                <a:latin typeface="Arial"/>
                <a:ea typeface="+mn-ea"/>
                <a:cs typeface="+mn-cs"/>
              </a:rPr>
              <a:t>2010-2024</a:t>
            </a:r>
            <a:endParaRPr kumimoji="1" lang="en-US" sz="1200" b="1" i="1" u="none" strike="noStrike" kern="1200" cap="none" spc="0" normalizeH="0" baseline="0" noProof="0" dirty="0">
              <a:ln w="6350">
                <a:noFill/>
                <a:prstDash val="solid"/>
                <a:miter lim="800000"/>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873311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705428"/>
            <a:ext cx="7315200" cy="3908762"/>
          </a:xfrm>
          <a:prstGeom prst="rect">
            <a:avLst/>
          </a:prstGeom>
          <a:noFill/>
        </p:spPr>
        <p:txBody>
          <a:bodyPr wrap="square">
            <a:spAutoFit/>
          </a:bodyPr>
          <a:lstStyle/>
          <a:p>
            <a:pPr algn="ctr" rtl="0" fontAlgn="base">
              <a:spcBef>
                <a:spcPct val="0"/>
              </a:spcBef>
              <a:spcAft>
                <a:spcPct val="0"/>
              </a:spcAft>
            </a:pPr>
            <a:endParaRPr lang="en-US" sz="1600" b="1" kern="1200" dirty="0">
              <a:solidFill>
                <a:prstClr val="black"/>
              </a:solidFill>
              <a:latin typeface="Arial" charset="0"/>
              <a:ea typeface="+mn-ea"/>
              <a:cs typeface="+mn-cs"/>
            </a:endParaRPr>
          </a:p>
          <a:p>
            <a:pPr algn="ctr" rtl="0" fontAlgn="base">
              <a:spcBef>
                <a:spcPct val="0"/>
              </a:spcBef>
              <a:spcAft>
                <a:spcPct val="0"/>
              </a:spcAft>
            </a:pPr>
            <a:r>
              <a:rPr lang="en-US" sz="3200" b="1" kern="1200" dirty="0">
                <a:solidFill>
                  <a:prstClr val="black"/>
                </a:solidFill>
                <a:latin typeface="Arial" charset="0"/>
                <a:ea typeface="+mn-ea"/>
                <a:cs typeface="+mn-cs"/>
              </a:rPr>
              <a:t>“The </a:t>
            </a:r>
            <a:r>
              <a:rPr lang="en-US" sz="3200" b="1" i="1" kern="1200" dirty="0">
                <a:solidFill>
                  <a:prstClr val="black"/>
                </a:solidFill>
                <a:latin typeface="Arial" charset="0"/>
                <a:ea typeface="+mn-ea"/>
                <a:cs typeface="+mn-cs"/>
              </a:rPr>
              <a:t>industrial revolution . . .</a:t>
            </a:r>
            <a:endParaRPr lang="en-US" sz="3200" b="1" kern="1200" dirty="0">
              <a:solidFill>
                <a:prstClr val="black"/>
              </a:solidFill>
              <a:latin typeface="Arial" charset="0"/>
              <a:ea typeface="+mn-ea"/>
              <a:cs typeface="+mn-cs"/>
            </a:endParaRPr>
          </a:p>
          <a:p>
            <a:pPr algn="ctr" rtl="0" fontAlgn="base">
              <a:spcBef>
                <a:spcPct val="0"/>
              </a:spcBef>
              <a:spcAft>
                <a:spcPct val="0"/>
              </a:spcAft>
            </a:pPr>
            <a:r>
              <a:rPr lang="en-US" sz="3200" b="1" dirty="0">
                <a:solidFill>
                  <a:srgbClr val="D79694"/>
                </a:solidFill>
              </a:rPr>
              <a:t>was only possible as a result of agricultural change”</a:t>
            </a:r>
          </a:p>
          <a:p>
            <a:pPr algn="ctr" rtl="0" fontAlgn="base">
              <a:spcBef>
                <a:spcPct val="0"/>
              </a:spcBef>
              <a:spcAft>
                <a:spcPct val="0"/>
              </a:spcAft>
            </a:pPr>
            <a:endParaRPr lang="en-US" sz="1200" b="1" dirty="0">
              <a:solidFill>
                <a:srgbClr val="D79694"/>
              </a:solidFill>
            </a:endParaRPr>
          </a:p>
          <a:p>
            <a:pPr marL="914400" indent="-231775" rtl="0" fontAlgn="base">
              <a:spcBef>
                <a:spcPct val="0"/>
              </a:spcBef>
              <a:spcAft>
                <a:spcPct val="0"/>
              </a:spcAft>
              <a:buFont typeface="Arial" pitchFamily="34" charset="0"/>
              <a:buChar char="•"/>
              <a:tabLst>
                <a:tab pos="855663" algn="l"/>
              </a:tabLst>
            </a:pPr>
            <a:r>
              <a:rPr lang="en-US" sz="2800" b="1" kern="1200" dirty="0">
                <a:solidFill>
                  <a:srgbClr val="000000"/>
                </a:solidFill>
                <a:latin typeface="Arial" charset="0"/>
                <a:ea typeface="+mn-ea"/>
                <a:cs typeface="+mn-cs"/>
              </a:rPr>
              <a:t>created </a:t>
            </a:r>
            <a:r>
              <a:rPr lang="en-US" sz="2800" b="1" kern="1200" dirty="0">
                <a:solidFill>
                  <a:prstClr val="black"/>
                </a:solidFill>
                <a:latin typeface="Arial" charset="0"/>
                <a:ea typeface="+mn-ea"/>
                <a:cs typeface="+mn-cs"/>
              </a:rPr>
              <a:t>densely populated industrialized cities</a:t>
            </a:r>
          </a:p>
          <a:p>
            <a:pPr marL="914400" indent="-231775" rtl="0" fontAlgn="base">
              <a:spcBef>
                <a:spcPct val="0"/>
              </a:spcBef>
              <a:spcAft>
                <a:spcPct val="0"/>
              </a:spcAft>
              <a:buFont typeface="Arial" pitchFamily="34" charset="0"/>
              <a:buChar char="•"/>
              <a:tabLst>
                <a:tab pos="855663" algn="l"/>
              </a:tabLst>
            </a:pPr>
            <a:endParaRPr lang="en-US" sz="1200" b="1" kern="1200" dirty="0">
              <a:solidFill>
                <a:prstClr val="black"/>
              </a:solidFill>
              <a:latin typeface="Arial" charset="0"/>
              <a:ea typeface="+mn-ea"/>
              <a:cs typeface="+mn-cs"/>
            </a:endParaRPr>
          </a:p>
          <a:p>
            <a:pPr marL="914400" indent="-231775" rtl="0" fontAlgn="base">
              <a:spcBef>
                <a:spcPct val="0"/>
              </a:spcBef>
              <a:spcAft>
                <a:spcPct val="0"/>
              </a:spcAft>
              <a:buFont typeface="Arial" pitchFamily="34" charset="0"/>
              <a:buChar char="•"/>
              <a:tabLst>
                <a:tab pos="855663" algn="l"/>
              </a:tabLst>
            </a:pPr>
            <a:r>
              <a:rPr lang="en-US" sz="2800" b="1" dirty="0">
                <a:solidFill>
                  <a:srgbClr val="000000"/>
                </a:solidFill>
              </a:rPr>
              <a:t>dramatically </a:t>
            </a:r>
            <a:r>
              <a:rPr lang="en-US" sz="2800" b="1" dirty="0">
                <a:solidFill>
                  <a:prstClr val="black"/>
                </a:solidFill>
              </a:rPr>
              <a:t>changed the dietary patterns in the new urban centers</a:t>
            </a:r>
            <a:endParaRPr lang="en-US" sz="2400" b="1" kern="1200" dirty="0">
              <a:solidFill>
                <a:prstClr val="black"/>
              </a:solidFill>
              <a:latin typeface="Arial" charset="0"/>
              <a:ea typeface="+mn-ea"/>
              <a:cs typeface="+mn-cs"/>
            </a:endParaRP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465138" lvl="1" indent="-233363" algn="ctr">
              <a:spcBef>
                <a:spcPts val="800"/>
              </a:spcBef>
            </a:pPr>
            <a:r>
              <a:rPr lang="en-US" sz="2000" b="1" dirty="0">
                <a:solidFill>
                  <a:srgbClr val="D79694"/>
                </a:solidFill>
              </a:rPr>
              <a:t>The Industrial Revolution</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1375230" y="6123801"/>
            <a:ext cx="6400800" cy="276999"/>
          </a:xfrm>
          <a:prstGeom prst="rect">
            <a:avLst/>
          </a:prstGeom>
          <a:solidFill>
            <a:schemeClr val="bg1"/>
          </a:solidFill>
        </p:spPr>
        <p:txBody>
          <a:bodyPr wrap="square">
            <a:spAutoFit/>
          </a:bodyPr>
          <a:lstStyle/>
          <a:p>
            <a:pPr algn="ctr"/>
            <a:r>
              <a:rPr lang="en-US" sz="1200" dirty="0">
                <a:solidFill>
                  <a:prstClr val="black"/>
                </a:solidFill>
                <a:hlinkClick r:id="rId2"/>
              </a:rPr>
              <a:t>Vicksburg Historical Society</a:t>
            </a:r>
            <a:endParaRPr lang="en-US" sz="1200" dirty="0">
              <a:solidFill>
                <a:prstClr val="black"/>
              </a:solidFill>
            </a:endParaRPr>
          </a:p>
        </p:txBody>
      </p:sp>
      <p:sp>
        <p:nvSpPr>
          <p:cNvPr id="4" name="Rectangle 3"/>
          <p:cNvSpPr/>
          <p:nvPr/>
        </p:nvSpPr>
        <p:spPr>
          <a:xfrm>
            <a:off x="1367970" y="5619690"/>
            <a:ext cx="6400800" cy="400110"/>
          </a:xfrm>
          <a:prstGeom prst="rect">
            <a:avLst/>
          </a:prstGeom>
          <a:solidFill>
            <a:schemeClr val="bg1"/>
          </a:solidFill>
        </p:spPr>
        <p:txBody>
          <a:bodyPr wrap="square">
            <a:spAutoFit/>
          </a:bodyPr>
          <a:lstStyle/>
          <a:p>
            <a:pPr algn="ctr"/>
            <a:r>
              <a:rPr lang="en-US" sz="2000" b="1" dirty="0">
                <a:solidFill>
                  <a:prstClr val="black"/>
                </a:solidFill>
              </a:rPr>
              <a:t>Refrigerated Freight Car </a:t>
            </a:r>
            <a:r>
              <a:rPr lang="en-US" sz="2000" b="1" i="1" dirty="0">
                <a:solidFill>
                  <a:prstClr val="black"/>
                </a:solidFill>
              </a:rPr>
              <a:t>ca</a:t>
            </a:r>
            <a:r>
              <a:rPr lang="en-US" sz="2000" b="1" dirty="0">
                <a:solidFill>
                  <a:prstClr val="black"/>
                </a:solidFill>
              </a:rPr>
              <a:t>. 1870</a:t>
            </a:r>
          </a:p>
        </p:txBody>
      </p:sp>
      <p:sp>
        <p:nvSpPr>
          <p:cNvPr id="7" name="Rectangle 6"/>
          <p:cNvSpPr/>
          <p:nvPr/>
        </p:nvSpPr>
        <p:spPr>
          <a:xfrm>
            <a:off x="2998851" y="6335484"/>
            <a:ext cx="3126177" cy="276999"/>
          </a:xfrm>
          <a:prstGeom prst="rect">
            <a:avLst/>
          </a:prstGeom>
        </p:spPr>
        <p:txBody>
          <a:bodyPr wrap="none">
            <a:spAutoFit/>
          </a:bodyPr>
          <a:lstStyle/>
          <a:p>
            <a:r>
              <a:rPr lang="en-US" sz="1200" dirty="0">
                <a:solidFill>
                  <a:prstClr val="black"/>
                </a:solidFill>
                <a:hlinkClick r:id="rId3"/>
              </a:rPr>
              <a:t>http://en.wikipedia.org/wiki/Refrigerator_car</a:t>
            </a:r>
            <a:endParaRPr lang="en-US" sz="1200" dirty="0">
              <a:solidFill>
                <a:prstClr val="black"/>
              </a:solidFill>
            </a:endParaRPr>
          </a:p>
        </p:txBody>
      </p:sp>
      <p:pic>
        <p:nvPicPr>
          <p:cNvPr id="9" name="Picture 2"/>
          <p:cNvPicPr>
            <a:picLocks noChangeAspect="1" noChangeArrowheads="1"/>
          </p:cNvPicPr>
          <p:nvPr/>
        </p:nvPicPr>
        <p:blipFill>
          <a:blip r:embed="rId4" cstate="print"/>
          <a:srcRect/>
          <a:stretch>
            <a:fillRect/>
          </a:stretch>
        </p:blipFill>
        <p:spPr bwMode="auto">
          <a:xfrm>
            <a:off x="914400" y="2362200"/>
            <a:ext cx="7315200" cy="2936695"/>
          </a:xfrm>
          <a:prstGeom prst="rect">
            <a:avLst/>
          </a:prstGeom>
          <a:noFill/>
          <a:ln w="9525">
            <a:noFill/>
            <a:miter lim="800000"/>
            <a:headEnd/>
            <a:tailEnd/>
          </a:ln>
          <a:effectLst/>
        </p:spPr>
      </p:pic>
      <p:sp>
        <p:nvSpPr>
          <p:cNvPr id="10" name="Rectangle 9"/>
          <p:cNvSpPr/>
          <p:nvPr/>
        </p:nvSpPr>
        <p:spPr>
          <a:xfrm>
            <a:off x="0" y="0"/>
            <a:ext cx="9144000" cy="6858000"/>
          </a:xfrm>
          <a:prstGeom prst="rect">
            <a:avLst/>
          </a:prstGeom>
          <a:solidFill>
            <a:srgbClr val="FFFFFF">
              <a:alpha val="50000"/>
            </a:srgbClr>
          </a:solidFill>
        </p:spPr>
        <p:txBody>
          <a:bodyPr wrap="square">
            <a:noAutofit/>
          </a:bodyPr>
          <a:lstStyle/>
          <a:p>
            <a:pPr algn="ctr">
              <a:defRPr/>
            </a:pPr>
            <a:endParaRPr lang="en-US" sz="32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a:p>
            <a:pPr algn="ctr">
              <a:defRPr/>
            </a:pPr>
            <a:endParaRPr lang="en-US" sz="32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a:p>
            <a:pPr algn="ctr">
              <a:defRPr/>
            </a:pPr>
            <a:endParaRPr lang="en-US" sz="32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a:p>
            <a:pPr algn="ctr">
              <a:defRPr/>
            </a:pPr>
            <a:endParaRPr lang="en-US" sz="40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a:p>
            <a:pPr algn="ctr">
              <a:defRPr/>
            </a:pPr>
            <a:br>
              <a:rPr lang="en-US" sz="40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rPr>
            </a:br>
            <a:r>
              <a:rPr lang="en-US" sz="40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rPr>
              <a:t>Food in Historical Perspective: </a:t>
            </a:r>
          </a:p>
          <a:p>
            <a:pPr algn="ctr">
              <a:defRPr/>
            </a:pPr>
            <a:r>
              <a:rPr lang="en-US" sz="40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rPr>
              <a:t>Early Technologies —</a:t>
            </a:r>
          </a:p>
          <a:p>
            <a:pPr algn="ctr">
              <a:defRPr/>
            </a:pPr>
            <a:r>
              <a:rPr lang="en-US" sz="24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rPr>
              <a:t>Transportation</a:t>
            </a:r>
          </a:p>
          <a:p>
            <a:pPr algn="ctr">
              <a:defRPr/>
            </a:pPr>
            <a:r>
              <a:rPr lang="en-US" sz="24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rPr>
              <a:t>Refrigeration</a:t>
            </a:r>
          </a:p>
          <a:p>
            <a:pPr algn="ctr">
              <a:defRPr/>
            </a:pPr>
            <a:r>
              <a:rPr lang="en-US" sz="24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rPr>
              <a:t>Canning</a:t>
            </a:r>
            <a:endParaRPr lang="en-US" sz="36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6782996"/>
          </a:xfrm>
          <a:prstGeom prst="rect">
            <a:avLst/>
          </a:prstGeom>
          <a:noFill/>
          <a:ln w="9525">
            <a:noFill/>
            <a:miter lim="800000"/>
            <a:headEnd/>
            <a:tailEnd/>
          </a:ln>
        </p:spPr>
      </p:pic>
      <p:sp>
        <p:nvSpPr>
          <p:cNvPr id="12" name="Rectangle 11"/>
          <p:cNvSpPr/>
          <p:nvPr/>
        </p:nvSpPr>
        <p:spPr>
          <a:xfrm>
            <a:off x="2271486" y="6486657"/>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http://en.wikipedia.org/wiki/Industrial_revolution</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0" y="0"/>
            <a:ext cx="9144000" cy="6784848"/>
          </a:xfrm>
          <a:prstGeom prst="rect">
            <a:avLst/>
          </a:prstGeom>
          <a:solidFill>
            <a:srgbClr val="FEE9AC">
              <a:alpha val="34000"/>
            </a:srgbClr>
          </a:solidFill>
        </p:spPr>
        <p:txBody>
          <a:bodyPr wrap="square">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rPr>
              <a:t>Food in Historical Perspective: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rPr>
              <a:t>The Industrial Revolution</a:t>
            </a:r>
          </a:p>
        </p:txBody>
      </p:sp>
      <p:sp>
        <p:nvSpPr>
          <p:cNvPr id="7" name="Rectangle 11"/>
          <p:cNvSpPr>
            <a:spLocks noChangeArrowheads="1"/>
          </p:cNvSpPr>
          <p:nvPr/>
        </p:nvSpPr>
        <p:spPr bwMode="auto">
          <a:xfrm>
            <a:off x="3124203" y="5705940"/>
            <a:ext cx="2869247" cy="861774"/>
          </a:xfrm>
          <a:prstGeom prst="rect">
            <a:avLst/>
          </a:prstGeom>
          <a:no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400" b="1" i="1" u="none" strike="noStrike" kern="1200" cap="none" spc="0" normalizeH="0" baseline="0" noProof="0" dirty="0">
                <a:ln w="6350">
                  <a:noFill/>
                  <a:prstDash val="solid"/>
                  <a:miter lim="800000"/>
                </a:ln>
                <a:solidFill>
                  <a:prstClr val="black"/>
                </a:solidFill>
                <a:effectLst/>
                <a:uLnTx/>
                <a:uFillTx/>
                <a:latin typeface="Arial"/>
                <a:ea typeface="+mn-ea"/>
                <a:cs typeface="+mn-cs"/>
              </a:rPr>
              <a:t>Anthropology of Food</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400" b="1" i="1" u="none" strike="noStrike" kern="1200" cap="none" spc="0" normalizeH="0" baseline="0" noProof="0" dirty="0">
                <a:ln w="6350">
                  <a:noFill/>
                  <a:prstDash val="solid"/>
                  <a:miter lim="800000"/>
                </a:ln>
                <a:solidFill>
                  <a:prstClr val="black"/>
                </a:solidFill>
                <a:effectLst/>
                <a:uLnTx/>
                <a:uFillTx/>
                <a:latin typeface="Arial"/>
                <a:ea typeface="+mn-ea"/>
                <a:cs typeface="+mn-cs"/>
              </a:rPr>
              <a:t>University of Minnesota Duluth</a:t>
            </a:r>
            <a:endParaRPr kumimoji="1" lang="en-US" sz="1600" b="1" i="1" u="none" strike="noStrike" kern="1200" cap="none" spc="0" normalizeH="0" baseline="0" noProof="0" dirty="0">
              <a:ln w="6350">
                <a:noFill/>
                <a:prstDash val="solid"/>
                <a:miter lim="800000"/>
              </a:ln>
              <a:solidFill>
                <a:prstClr val="black"/>
              </a:solidFill>
              <a:effectLst/>
              <a:uLnTx/>
              <a:uFillTx/>
              <a:latin typeface="Arial"/>
              <a:ea typeface="+mn-ea"/>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200" b="1" i="1" u="none" strike="noStrike" kern="1200" cap="none" spc="0" normalizeH="0" baseline="0" noProof="0" dirty="0">
                <a:ln w="6350">
                  <a:noFill/>
                  <a:prstDash val="solid"/>
                  <a:miter lim="800000"/>
                </a:ln>
                <a:solidFill>
                  <a:prstClr val="black"/>
                </a:solidFill>
                <a:effectLst/>
                <a:uLnTx/>
                <a:uFillTx/>
                <a:latin typeface="Arial"/>
                <a:ea typeface="+mn-ea"/>
                <a:cs typeface="+mn-cs"/>
              </a:rPr>
              <a:t>Tim Roufs</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050" b="1" i="1" u="none" strike="noStrike" kern="1200" cap="none" spc="0" normalizeH="0" baseline="30000" noProof="0" dirty="0">
                <a:ln w="6350">
                  <a:noFill/>
                  <a:prstDash val="solid"/>
                  <a:miter lim="800000"/>
                </a:ln>
                <a:solidFill>
                  <a:prstClr val="black"/>
                </a:solidFill>
                <a:effectLst/>
                <a:uLnTx/>
                <a:uFillTx/>
                <a:latin typeface="Arial"/>
                <a:ea typeface="+mn-ea"/>
                <a:cs typeface="+mn-cs"/>
              </a:rPr>
              <a:t>©</a:t>
            </a:r>
            <a:r>
              <a:rPr kumimoji="1" lang="en-US" sz="1050" b="1" i="1" u="none" strike="noStrike" kern="1200" cap="none" spc="0" normalizeH="0" baseline="0" noProof="0" dirty="0">
                <a:ln w="6350">
                  <a:noFill/>
                  <a:prstDash val="solid"/>
                  <a:miter lim="800000"/>
                </a:ln>
                <a:solidFill>
                  <a:prstClr val="black"/>
                </a:solidFill>
                <a:effectLst/>
                <a:uLnTx/>
                <a:uFillTx/>
                <a:latin typeface="Arial"/>
                <a:ea typeface="+mn-ea"/>
                <a:cs typeface="+mn-cs"/>
              </a:rPr>
              <a:t>2010-2024</a:t>
            </a:r>
            <a:endParaRPr kumimoji="1" lang="en-US" sz="1200" b="1" i="1" u="none" strike="noStrike" kern="1200" cap="none" spc="0" normalizeH="0" baseline="0" noProof="0" dirty="0">
              <a:ln w="6350">
                <a:noFill/>
                <a:prstDash val="solid"/>
                <a:miter lim="800000"/>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0221957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705684"/>
            <a:ext cx="7315200" cy="3293209"/>
          </a:xfrm>
          <a:prstGeom prst="rect">
            <a:avLst/>
          </a:prstGeom>
          <a:noFill/>
        </p:spPr>
        <p:txBody>
          <a:bodyPr wrap="square">
            <a:spAutoFit/>
          </a:bodyPr>
          <a:lstStyle/>
          <a:p>
            <a:pPr algn="ctr" rtl="0" fontAlgn="base">
              <a:spcBef>
                <a:spcPct val="0"/>
              </a:spcBef>
              <a:spcAft>
                <a:spcPct val="0"/>
              </a:spcAft>
            </a:pPr>
            <a:endParaRPr lang="en-US" sz="1600" b="1" kern="1200" dirty="0">
              <a:solidFill>
                <a:prstClr val="black"/>
              </a:solidFill>
              <a:latin typeface="Arial" charset="0"/>
              <a:ea typeface="+mn-ea"/>
              <a:cs typeface="+mn-cs"/>
            </a:endParaRPr>
          </a:p>
          <a:p>
            <a:pPr algn="ctr" rtl="0" fontAlgn="base">
              <a:spcBef>
                <a:spcPct val="0"/>
              </a:spcBef>
              <a:spcAft>
                <a:spcPct val="0"/>
              </a:spcAft>
            </a:pPr>
            <a:r>
              <a:rPr lang="en-US" sz="3200" b="1" kern="1200" dirty="0">
                <a:solidFill>
                  <a:prstClr val="black"/>
                </a:solidFill>
                <a:latin typeface="Arial" charset="0"/>
                <a:ea typeface="+mn-ea"/>
                <a:cs typeface="+mn-cs"/>
              </a:rPr>
              <a:t>“The </a:t>
            </a:r>
            <a:r>
              <a:rPr lang="en-US" sz="3200" b="1" i="1" kern="1200" dirty="0">
                <a:solidFill>
                  <a:prstClr val="black"/>
                </a:solidFill>
                <a:latin typeface="Arial" charset="0"/>
                <a:ea typeface="+mn-ea"/>
                <a:cs typeface="+mn-cs"/>
              </a:rPr>
              <a:t>industrial revolution . . .</a:t>
            </a:r>
            <a:endParaRPr lang="en-US" sz="3200" b="1" kern="1200" dirty="0">
              <a:solidFill>
                <a:prstClr val="black"/>
              </a:solidFill>
              <a:latin typeface="Arial" charset="0"/>
              <a:ea typeface="+mn-ea"/>
              <a:cs typeface="+mn-cs"/>
            </a:endParaRPr>
          </a:p>
          <a:p>
            <a:pPr algn="ctr" rtl="0" fontAlgn="base">
              <a:spcBef>
                <a:spcPct val="0"/>
              </a:spcBef>
              <a:spcAft>
                <a:spcPct val="0"/>
              </a:spcAft>
            </a:pPr>
            <a:r>
              <a:rPr lang="en-US" sz="3200" b="1" dirty="0">
                <a:solidFill>
                  <a:srgbClr val="D79694"/>
                </a:solidFill>
              </a:rPr>
              <a:t>was only possible as a result of agricultural change”</a:t>
            </a:r>
          </a:p>
          <a:p>
            <a:pPr algn="ctr" rtl="0" fontAlgn="base">
              <a:spcBef>
                <a:spcPct val="0"/>
              </a:spcBef>
              <a:spcAft>
                <a:spcPct val="0"/>
              </a:spcAft>
            </a:pPr>
            <a:endParaRPr lang="en-US" sz="1200" b="1" dirty="0">
              <a:solidFill>
                <a:prstClr val="black"/>
              </a:solidFill>
            </a:endParaRPr>
          </a:p>
          <a:p>
            <a:pPr marL="914400" indent="-231775" rtl="0" fontAlgn="base">
              <a:spcBef>
                <a:spcPct val="0"/>
              </a:spcBef>
              <a:spcAft>
                <a:spcPct val="0"/>
              </a:spcAft>
              <a:buFont typeface="Arial" pitchFamily="34" charset="0"/>
              <a:buChar char="•"/>
              <a:tabLst>
                <a:tab pos="855663" algn="l"/>
              </a:tabLst>
            </a:pPr>
            <a:r>
              <a:rPr lang="en-US" sz="2800" b="1" kern="1200" dirty="0">
                <a:solidFill>
                  <a:srgbClr val="D79694"/>
                </a:solidFill>
                <a:latin typeface="Arial" charset="0"/>
                <a:ea typeface="+mn-ea"/>
                <a:cs typeface="+mn-cs"/>
              </a:rPr>
              <a:t>in the </a:t>
            </a:r>
            <a:r>
              <a:rPr lang="en-US" sz="2800" b="1" kern="1200" dirty="0">
                <a:solidFill>
                  <a:prstClr val="black"/>
                </a:solidFill>
                <a:latin typeface="Arial" charset="0"/>
                <a:ea typeface="+mn-ea"/>
                <a:cs typeface="+mn-cs"/>
              </a:rPr>
              <a:t>late 18</a:t>
            </a:r>
            <a:r>
              <a:rPr lang="en-US" sz="2800" b="1" kern="1200" baseline="30000" dirty="0">
                <a:solidFill>
                  <a:prstClr val="black"/>
                </a:solidFill>
                <a:latin typeface="Arial" charset="0"/>
                <a:ea typeface="+mn-ea"/>
                <a:cs typeface="+mn-cs"/>
              </a:rPr>
              <a:t>th</a:t>
            </a:r>
            <a:r>
              <a:rPr lang="en-US" sz="2800" b="1" kern="1200" dirty="0">
                <a:solidFill>
                  <a:prstClr val="black"/>
                </a:solidFill>
                <a:latin typeface="Arial" charset="0"/>
                <a:ea typeface="+mn-ea"/>
                <a:cs typeface="+mn-cs"/>
              </a:rPr>
              <a:t> century England began to experience rapid acceleration in manufacturing</a:t>
            </a:r>
            <a:endParaRPr lang="en-US" sz="2400" b="1" kern="1200" dirty="0">
              <a:solidFill>
                <a:prstClr val="black"/>
              </a:solidFill>
              <a:latin typeface="Arial" charset="0"/>
              <a:ea typeface="+mn-ea"/>
              <a:cs typeface="+mn-cs"/>
            </a:endParaRP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465138" lvl="1" indent="-233363" algn="ctr">
              <a:spcBef>
                <a:spcPts val="800"/>
              </a:spcBef>
            </a:pPr>
            <a:r>
              <a:rPr lang="en-US" sz="2000" b="1" dirty="0">
                <a:solidFill>
                  <a:srgbClr val="D79694"/>
                </a:solidFill>
              </a:rPr>
              <a:t>The Industrial Revolution</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705684"/>
            <a:ext cx="7315200" cy="3293209"/>
          </a:xfrm>
          <a:prstGeom prst="rect">
            <a:avLst/>
          </a:prstGeom>
          <a:noFill/>
        </p:spPr>
        <p:txBody>
          <a:bodyPr wrap="square">
            <a:spAutoFit/>
          </a:bodyPr>
          <a:lstStyle/>
          <a:p>
            <a:pPr algn="ctr" rtl="0" fontAlgn="base">
              <a:spcBef>
                <a:spcPct val="0"/>
              </a:spcBef>
              <a:spcAft>
                <a:spcPct val="0"/>
              </a:spcAft>
            </a:pPr>
            <a:endParaRPr lang="en-US" sz="1600" b="1" kern="1200" dirty="0">
              <a:solidFill>
                <a:prstClr val="black"/>
              </a:solidFill>
              <a:latin typeface="Arial" charset="0"/>
              <a:ea typeface="+mn-ea"/>
              <a:cs typeface="+mn-cs"/>
            </a:endParaRPr>
          </a:p>
          <a:p>
            <a:pPr algn="ctr" rtl="0" fontAlgn="base">
              <a:spcBef>
                <a:spcPct val="0"/>
              </a:spcBef>
              <a:spcAft>
                <a:spcPct val="0"/>
              </a:spcAft>
            </a:pPr>
            <a:r>
              <a:rPr lang="en-US" sz="3200" b="1" kern="1200" dirty="0">
                <a:solidFill>
                  <a:prstClr val="black"/>
                </a:solidFill>
                <a:latin typeface="Arial" charset="0"/>
                <a:ea typeface="+mn-ea"/>
                <a:cs typeface="+mn-cs"/>
              </a:rPr>
              <a:t>“The </a:t>
            </a:r>
            <a:r>
              <a:rPr lang="en-US" sz="3200" b="1" i="1" kern="1200" dirty="0">
                <a:solidFill>
                  <a:prstClr val="black"/>
                </a:solidFill>
                <a:latin typeface="Arial" charset="0"/>
                <a:ea typeface="+mn-ea"/>
                <a:cs typeface="+mn-cs"/>
              </a:rPr>
              <a:t>industrial revolution . . .</a:t>
            </a:r>
            <a:endParaRPr lang="en-US" sz="3200" b="1" kern="1200" dirty="0">
              <a:solidFill>
                <a:prstClr val="black"/>
              </a:solidFill>
              <a:latin typeface="Arial" charset="0"/>
              <a:ea typeface="+mn-ea"/>
              <a:cs typeface="+mn-cs"/>
            </a:endParaRPr>
          </a:p>
          <a:p>
            <a:pPr algn="ctr" rtl="0" fontAlgn="base">
              <a:spcBef>
                <a:spcPct val="0"/>
              </a:spcBef>
              <a:spcAft>
                <a:spcPct val="0"/>
              </a:spcAft>
            </a:pPr>
            <a:r>
              <a:rPr lang="en-US" sz="3200" b="1" dirty="0">
                <a:solidFill>
                  <a:srgbClr val="D79694"/>
                </a:solidFill>
              </a:rPr>
              <a:t>was only possible as a result of agricultural change”</a:t>
            </a:r>
          </a:p>
          <a:p>
            <a:pPr algn="ctr" rtl="0" fontAlgn="base">
              <a:spcBef>
                <a:spcPct val="0"/>
              </a:spcBef>
              <a:spcAft>
                <a:spcPct val="0"/>
              </a:spcAft>
            </a:pPr>
            <a:endParaRPr lang="en-US" sz="1200" b="1" dirty="0">
              <a:solidFill>
                <a:prstClr val="black"/>
              </a:solidFill>
            </a:endParaRPr>
          </a:p>
          <a:p>
            <a:pPr marL="914400" indent="-231775" rtl="0" fontAlgn="base">
              <a:spcBef>
                <a:spcPct val="0"/>
              </a:spcBef>
              <a:spcAft>
                <a:spcPct val="0"/>
              </a:spcAft>
              <a:buFont typeface="Arial" pitchFamily="34" charset="0"/>
              <a:buChar char="•"/>
              <a:tabLst>
                <a:tab pos="855663" algn="l"/>
              </a:tabLst>
            </a:pPr>
            <a:r>
              <a:rPr lang="en-US" sz="2800" b="1" kern="1200" dirty="0">
                <a:solidFill>
                  <a:srgbClr val="D79694"/>
                </a:solidFill>
                <a:latin typeface="Arial" charset="0"/>
                <a:ea typeface="+mn-ea"/>
                <a:cs typeface="+mn-cs"/>
              </a:rPr>
              <a:t>in the </a:t>
            </a:r>
            <a:r>
              <a:rPr lang="en-US" sz="2800" b="1" kern="1200" dirty="0">
                <a:solidFill>
                  <a:prstClr val="black"/>
                </a:solidFill>
                <a:latin typeface="Arial" charset="0"/>
                <a:ea typeface="+mn-ea"/>
                <a:cs typeface="+mn-cs"/>
              </a:rPr>
              <a:t>late 18</a:t>
            </a:r>
            <a:r>
              <a:rPr lang="en-US" sz="2800" b="1" kern="1200" baseline="30000" dirty="0">
                <a:solidFill>
                  <a:prstClr val="black"/>
                </a:solidFill>
                <a:latin typeface="Arial" charset="0"/>
                <a:ea typeface="+mn-ea"/>
                <a:cs typeface="+mn-cs"/>
              </a:rPr>
              <a:t>th</a:t>
            </a:r>
            <a:r>
              <a:rPr lang="en-US" sz="2800" b="1" kern="1200" dirty="0">
                <a:solidFill>
                  <a:prstClr val="black"/>
                </a:solidFill>
                <a:latin typeface="Arial" charset="0"/>
                <a:ea typeface="+mn-ea"/>
                <a:cs typeface="+mn-cs"/>
              </a:rPr>
              <a:t> century England began to experience rapid acceleration in manufacturing</a:t>
            </a:r>
            <a:endParaRPr lang="en-US" sz="2400" b="1" kern="1200" dirty="0">
              <a:solidFill>
                <a:prstClr val="black"/>
              </a:solidFill>
              <a:latin typeface="Arial" charset="0"/>
              <a:ea typeface="+mn-ea"/>
              <a:cs typeface="+mn-cs"/>
            </a:endParaRP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465138" lvl="1" indent="-233363" algn="ctr">
              <a:spcBef>
                <a:spcPts val="800"/>
              </a:spcBef>
            </a:pPr>
            <a:r>
              <a:rPr lang="en-US" sz="2000" b="1" dirty="0">
                <a:solidFill>
                  <a:srgbClr val="D79694"/>
                </a:solidFill>
              </a:rPr>
              <a:t>The Industrial Revolution</a:t>
            </a:r>
          </a:p>
        </p:txBody>
      </p:sp>
      <p:sp>
        <p:nvSpPr>
          <p:cNvPr id="9" name="TextBox 8"/>
          <p:cNvSpPr txBox="1">
            <a:spLocks noChangeArrowheads="1"/>
          </p:cNvSpPr>
          <p:nvPr/>
        </p:nvSpPr>
        <p:spPr bwMode="auto">
          <a:xfrm>
            <a:off x="1143000" y="5334000"/>
            <a:ext cx="6858000" cy="677108"/>
          </a:xfrm>
          <a:prstGeom prst="rect">
            <a:avLst/>
          </a:prstGeom>
          <a:solidFill>
            <a:srgbClr val="FEE9AC"/>
          </a:solidFill>
          <a:ln w="76200">
            <a:solidFill>
              <a:srgbClr val="FFC000"/>
            </a:solidFill>
            <a:miter lim="800000"/>
            <a:headEnd/>
            <a:tailEnd/>
          </a:ln>
        </p:spPr>
        <p:txBody>
          <a:bodyPr lIns="182880" tIns="182880" rIns="182880" bIns="182880">
            <a:spAutoFit/>
          </a:bodyPr>
          <a:lstStyle/>
          <a:p>
            <a:pPr algn="ctr" fontAlgn="base">
              <a:spcBef>
                <a:spcPct val="0"/>
              </a:spcBef>
              <a:spcAft>
                <a:spcPct val="0"/>
              </a:spcAft>
            </a:pPr>
            <a:r>
              <a:rPr lang="en-US" sz="2000" b="1" kern="0" dirty="0">
                <a:solidFill>
                  <a:srgbClr val="000000"/>
                </a:solidFill>
                <a:latin typeface="Arial" charset="0"/>
              </a:rPr>
              <a:t>Britain gave birth to “The Industrial Revolution” . . .</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678299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228600" y="3466652"/>
            <a:ext cx="1828800" cy="2291378"/>
          </a:xfrm>
          <a:prstGeom prst="rect">
            <a:avLst/>
          </a:prstGeom>
          <a:noFill/>
          <a:ln w="9525">
            <a:noFill/>
            <a:miter lim="800000"/>
            <a:headEnd/>
            <a:tailEnd/>
          </a:ln>
        </p:spPr>
      </p:pic>
      <p:sp>
        <p:nvSpPr>
          <p:cNvPr id="12" name="Rectangle 11"/>
          <p:cNvSpPr/>
          <p:nvPr/>
        </p:nvSpPr>
        <p:spPr>
          <a:xfrm>
            <a:off x="2271486" y="6486657"/>
            <a:ext cx="4572000" cy="276999"/>
          </a:xfrm>
          <a:prstGeom prst="rect">
            <a:avLst/>
          </a:prstGeom>
        </p:spPr>
        <p:txBody>
          <a:bodyPr>
            <a:spAutoFit/>
          </a:bodyPr>
          <a:lstStyle/>
          <a:p>
            <a:pPr algn="ctr"/>
            <a:r>
              <a:rPr lang="en-US" sz="1200" dirty="0">
                <a:hlinkClick r:id="rId5"/>
              </a:rPr>
              <a:t>http://en.wikipedia.org/wiki/Industrial_revolution</a:t>
            </a:r>
            <a:endParaRPr lang="en-US" sz="1200" dirty="0"/>
          </a:p>
        </p:txBody>
      </p:sp>
      <p:sp>
        <p:nvSpPr>
          <p:cNvPr id="7" name="TextBox 6"/>
          <p:cNvSpPr txBox="1">
            <a:spLocks noChangeArrowheads="1"/>
          </p:cNvSpPr>
          <p:nvPr/>
        </p:nvSpPr>
        <p:spPr bwMode="auto">
          <a:xfrm>
            <a:off x="1128486" y="5386364"/>
            <a:ext cx="6858000" cy="738664"/>
          </a:xfrm>
          <a:prstGeom prst="rect">
            <a:avLst/>
          </a:prstGeom>
          <a:solidFill>
            <a:srgbClr val="336600">
              <a:alpha val="34000"/>
            </a:srgbClr>
          </a:solidFill>
          <a:ln w="76200">
            <a:solidFill>
              <a:srgbClr val="FFC000"/>
            </a:solidFill>
            <a:miter lim="800000"/>
            <a:headEnd/>
            <a:tailEnd/>
          </a:ln>
        </p:spPr>
        <p:txBody>
          <a:bodyPr lIns="91440" tIns="91440" rIns="91440" bIns="91440">
            <a:spAutoFit/>
          </a:bodyPr>
          <a:lstStyle/>
          <a:p>
            <a:pPr algn="ctr" fontAlgn="base">
              <a:spcBef>
                <a:spcPct val="0"/>
              </a:spcBef>
              <a:spcAft>
                <a:spcPct val="0"/>
              </a:spcAft>
            </a:pPr>
            <a:r>
              <a:rPr lang="en-US" b="1" kern="0" dirty="0">
                <a:solidFill>
                  <a:srgbClr val="FFFFFF"/>
                </a:solidFill>
                <a:latin typeface="Arial" charset="0"/>
              </a:rPr>
              <a:t>James Watt </a:t>
            </a:r>
            <a:r>
              <a:rPr lang="en-US" b="1" kern="0" dirty="0">
                <a:solidFill>
                  <a:srgbClr val="FFFFFF"/>
                </a:solidFill>
              </a:rPr>
              <a:t>improved the </a:t>
            </a:r>
            <a:r>
              <a:rPr lang="en-US" b="1" kern="0" dirty="0" err="1">
                <a:solidFill>
                  <a:srgbClr val="FFFFFF"/>
                </a:solidFill>
              </a:rPr>
              <a:t>Newcomen</a:t>
            </a:r>
            <a:r>
              <a:rPr lang="en-US" b="1" kern="0" dirty="0">
                <a:solidFill>
                  <a:srgbClr val="FFFFFF"/>
                </a:solidFill>
              </a:rPr>
              <a:t> steam engine, and that invention powered the First Industrial Revolution . . .</a:t>
            </a:r>
            <a:endParaRPr lang="en-US" b="1" kern="0" dirty="0">
              <a:solidFill>
                <a:srgbClr val="FFFFFF"/>
              </a:solidFill>
              <a:latin typeface="Arial"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6782996"/>
          </a:xfrm>
          <a:prstGeom prst="rect">
            <a:avLst/>
          </a:prstGeom>
          <a:noFill/>
          <a:ln w="9525">
            <a:noFill/>
            <a:miter lim="800000"/>
            <a:headEnd/>
            <a:tailEnd/>
          </a:ln>
        </p:spPr>
      </p:pic>
      <p:sp>
        <p:nvSpPr>
          <p:cNvPr id="12" name="Rectangle 11"/>
          <p:cNvSpPr/>
          <p:nvPr/>
        </p:nvSpPr>
        <p:spPr>
          <a:xfrm>
            <a:off x="2271486" y="6486657"/>
            <a:ext cx="4572000" cy="276999"/>
          </a:xfrm>
          <a:prstGeom prst="rect">
            <a:avLst/>
          </a:prstGeom>
        </p:spPr>
        <p:txBody>
          <a:bodyPr>
            <a:spAutoFit/>
          </a:bodyPr>
          <a:lstStyle/>
          <a:p>
            <a:pPr algn="ctr"/>
            <a:r>
              <a:rPr lang="en-US" sz="1200" dirty="0">
                <a:hlinkClick r:id="rId4"/>
              </a:rPr>
              <a:t>http://en.wikipedia.org/wiki/Industrial_revolution</a:t>
            </a:r>
            <a:endParaRPr lang="en-US" sz="1200" dirty="0"/>
          </a:p>
        </p:txBody>
      </p:sp>
      <p:sp>
        <p:nvSpPr>
          <p:cNvPr id="8" name="Rectangle 7"/>
          <p:cNvSpPr/>
          <p:nvPr/>
        </p:nvSpPr>
        <p:spPr>
          <a:xfrm>
            <a:off x="3023774" y="5345668"/>
            <a:ext cx="3148426" cy="461665"/>
          </a:xfrm>
          <a:prstGeom prst="rect">
            <a:avLst/>
          </a:prstGeom>
        </p:spPr>
        <p:txBody>
          <a:bodyPr wrap="none">
            <a:spAutoFit/>
          </a:bodyPr>
          <a:lstStyle/>
          <a:p>
            <a:r>
              <a:rPr lang="en-US" sz="2400" b="1" dirty="0"/>
              <a:t>a Watt steam engine</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a:hlinkClick r:id="rId3"/>
          </p:cNvPr>
          <p:cNvPicPr>
            <a:picLocks noChangeAspect="1" noChangeArrowheads="1"/>
          </p:cNvPicPr>
          <p:nvPr/>
        </p:nvPicPr>
        <p:blipFill>
          <a:blip r:embed="rId4" cstate="print"/>
          <a:srcRect/>
          <a:stretch>
            <a:fillRect/>
          </a:stretch>
        </p:blipFill>
        <p:spPr bwMode="auto">
          <a:xfrm>
            <a:off x="152400" y="0"/>
            <a:ext cx="8848214" cy="6858000"/>
          </a:xfrm>
          <a:prstGeom prst="rect">
            <a:avLst/>
          </a:prstGeom>
          <a:noFill/>
          <a:ln w="9525">
            <a:noFill/>
            <a:miter lim="800000"/>
            <a:headEnd/>
            <a:tailEnd/>
          </a:ln>
        </p:spPr>
      </p:pic>
      <p:sp>
        <p:nvSpPr>
          <p:cNvPr id="4" name="TextBox 3"/>
          <p:cNvSpPr txBox="1">
            <a:spLocks noChangeArrowheads="1"/>
          </p:cNvSpPr>
          <p:nvPr/>
        </p:nvSpPr>
        <p:spPr bwMode="auto">
          <a:xfrm>
            <a:off x="899886" y="5294423"/>
            <a:ext cx="7315200" cy="1015663"/>
          </a:xfrm>
          <a:prstGeom prst="rect">
            <a:avLst/>
          </a:prstGeom>
          <a:solidFill>
            <a:schemeClr val="bg2">
              <a:lumMod val="40000"/>
              <a:lumOff val="60000"/>
              <a:alpha val="50000"/>
            </a:schemeClr>
          </a:solidFill>
          <a:ln w="76200">
            <a:solidFill>
              <a:srgbClr val="FFC000"/>
            </a:solidFill>
            <a:miter lim="800000"/>
            <a:headEnd/>
            <a:tailEnd/>
          </a:ln>
        </p:spPr>
        <p:txBody>
          <a:bodyPr wrap="square" lIns="91440" tIns="91440" rIns="91440" bIns="91440">
            <a:spAutoFit/>
          </a:bodyPr>
          <a:lstStyle/>
          <a:p>
            <a:pPr algn="ctr" fontAlgn="base">
              <a:spcBef>
                <a:spcPct val="0"/>
              </a:spcBef>
              <a:spcAft>
                <a:spcPct val="0"/>
              </a:spcAft>
            </a:pPr>
            <a:r>
              <a:rPr lang="en-US" b="1" kern="0" dirty="0">
                <a:solidFill>
                  <a:srgbClr val="000000"/>
                </a:solidFill>
                <a:latin typeface="Arial" charset="0"/>
              </a:rPr>
              <a:t>steam power was harnessed to run newly-invented machinery, </a:t>
            </a:r>
          </a:p>
          <a:p>
            <a:pPr algn="ctr" fontAlgn="base">
              <a:spcBef>
                <a:spcPct val="0"/>
              </a:spcBef>
              <a:spcAft>
                <a:spcPct val="0"/>
              </a:spcAft>
            </a:pPr>
            <a:r>
              <a:rPr lang="en-US" b="1" kern="0" dirty="0">
                <a:solidFill>
                  <a:srgbClr val="000000"/>
                </a:solidFill>
                <a:latin typeface="Arial" charset="0"/>
              </a:rPr>
              <a:t>and The Industrial Revolution was set in motion </a:t>
            </a:r>
          </a:p>
          <a:p>
            <a:pPr algn="ctr" fontAlgn="base">
              <a:spcBef>
                <a:spcPct val="0"/>
              </a:spcBef>
              <a:spcAft>
                <a:spcPct val="0"/>
              </a:spcAft>
            </a:pPr>
            <a:r>
              <a:rPr lang="en-US" b="1" kern="0" dirty="0">
                <a:solidFill>
                  <a:srgbClr val="000000"/>
                </a:solidFill>
                <a:latin typeface="Arial" charset="0"/>
              </a:rPr>
              <a:t>“in Great Britain and the world” . . .</a:t>
            </a:r>
          </a:p>
        </p:txBody>
      </p:sp>
      <p:sp>
        <p:nvSpPr>
          <p:cNvPr id="5" name="Rectangle 4"/>
          <p:cNvSpPr/>
          <p:nvPr/>
        </p:nvSpPr>
        <p:spPr>
          <a:xfrm>
            <a:off x="2271486" y="6486657"/>
            <a:ext cx="4572000" cy="276999"/>
          </a:xfrm>
          <a:prstGeom prst="rect">
            <a:avLst/>
          </a:prstGeom>
        </p:spPr>
        <p:txBody>
          <a:bodyPr>
            <a:spAutoFit/>
          </a:bodyPr>
          <a:lstStyle/>
          <a:p>
            <a:pPr algn="ctr"/>
            <a:r>
              <a:rPr lang="en-US" sz="1200" dirty="0">
                <a:hlinkClick r:id="rId5"/>
              </a:rPr>
              <a:t>http://en.wikipedia.org/wiki/Industrial_revolution</a:t>
            </a:r>
            <a:endParaRPr lang="en-US" sz="1200" dirty="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214086" y="0"/>
            <a:ext cx="9529726" cy="6858000"/>
          </a:xfrm>
          <a:prstGeom prst="rect">
            <a:avLst/>
          </a:prstGeom>
          <a:noFill/>
          <a:ln w="9525">
            <a:noFill/>
            <a:miter lim="800000"/>
            <a:headEnd/>
            <a:tailEnd/>
          </a:ln>
        </p:spPr>
      </p:pic>
      <p:sp>
        <p:nvSpPr>
          <p:cNvPr id="6" name="Rectangle 5"/>
          <p:cNvSpPr/>
          <p:nvPr/>
        </p:nvSpPr>
        <p:spPr>
          <a:xfrm>
            <a:off x="2271486" y="6486657"/>
            <a:ext cx="4572000" cy="276999"/>
          </a:xfrm>
          <a:prstGeom prst="rect">
            <a:avLst/>
          </a:prstGeom>
        </p:spPr>
        <p:txBody>
          <a:bodyPr>
            <a:spAutoFit/>
          </a:bodyPr>
          <a:lstStyle/>
          <a:p>
            <a:pPr algn="ctr"/>
            <a:r>
              <a:rPr lang="en-US" sz="1200" dirty="0">
                <a:hlinkClick r:id="rId4"/>
              </a:rPr>
              <a:t>http://en.wikipedia.org/wiki/Industrial_revolution</a:t>
            </a:r>
            <a:endParaRPr lang="en-US" sz="1200" dirty="0"/>
          </a:p>
        </p:txBody>
      </p:sp>
      <p:sp>
        <p:nvSpPr>
          <p:cNvPr id="7" name="TextBox 6"/>
          <p:cNvSpPr txBox="1">
            <a:spLocks noChangeArrowheads="1"/>
          </p:cNvSpPr>
          <p:nvPr/>
        </p:nvSpPr>
        <p:spPr bwMode="auto">
          <a:xfrm>
            <a:off x="751116" y="1143000"/>
            <a:ext cx="7620000" cy="1698927"/>
          </a:xfrm>
          <a:prstGeom prst="rect">
            <a:avLst/>
          </a:prstGeom>
          <a:solidFill>
            <a:schemeClr val="bg2">
              <a:lumMod val="40000"/>
              <a:lumOff val="60000"/>
              <a:alpha val="67000"/>
            </a:schemeClr>
          </a:solidFill>
          <a:ln w="76200">
            <a:solidFill>
              <a:srgbClr val="FFC000"/>
            </a:solidFill>
            <a:miter lim="800000"/>
            <a:headEnd/>
            <a:tailEnd/>
          </a:ln>
        </p:spPr>
        <p:txBody>
          <a:bodyPr wrap="square" lIns="228600" tIns="201168" rIns="228600" bIns="201168">
            <a:spAutoFit/>
          </a:bodyPr>
          <a:lstStyle/>
          <a:p>
            <a:pPr algn="ctr" fontAlgn="base">
              <a:spcBef>
                <a:spcPct val="0"/>
              </a:spcBef>
              <a:spcAft>
                <a:spcPct val="0"/>
              </a:spcAft>
            </a:pPr>
            <a:r>
              <a:rPr lang="en-US" sz="2800" b="1" kern="0" dirty="0">
                <a:solidFill>
                  <a:srgbClr val="000000"/>
                </a:solidFill>
                <a:effectLst>
                  <a:outerShdw blurRad="50800" dist="76200" dir="18900000" algn="bl" rotWithShape="0">
                    <a:prstClr val="black">
                      <a:alpha val="40000"/>
                    </a:prstClr>
                  </a:outerShdw>
                </a:effectLst>
                <a:latin typeface="Arial" charset="0"/>
              </a:rPr>
              <a:t>mills sprang up, and quickly changed life forever, bringing with them new demands for provisioning the workers . . .</a:t>
            </a:r>
            <a:endParaRPr lang="en-US" sz="2800" b="1" kern="0" dirty="0">
              <a:solidFill>
                <a:srgbClr val="000000"/>
              </a:solidFill>
              <a:effectLst>
                <a:outerShdw blurRad="50800" dist="76200" dir="18900000" algn="bl" rotWithShape="0">
                  <a:prstClr val="black">
                    <a:alpha val="40000"/>
                  </a:prstClr>
                </a:outerShdw>
              </a:effectLst>
            </a:endParaRPr>
          </a:p>
        </p:txBody>
      </p:sp>
      <p:sp>
        <p:nvSpPr>
          <p:cNvPr id="8" name="Rectangle 7"/>
          <p:cNvSpPr/>
          <p:nvPr/>
        </p:nvSpPr>
        <p:spPr>
          <a:xfrm>
            <a:off x="762000" y="5357336"/>
            <a:ext cx="7696200" cy="738664"/>
          </a:xfrm>
          <a:prstGeom prst="rect">
            <a:avLst/>
          </a:prstGeom>
        </p:spPr>
        <p:txBody>
          <a:bodyPr wrap="square">
            <a:spAutoFit/>
          </a:bodyPr>
          <a:lstStyle/>
          <a:p>
            <a:pPr algn="ctr"/>
            <a:r>
              <a:rPr lang="en-US" b="1" i="1" dirty="0">
                <a:solidFill>
                  <a:srgbClr val="FFFFFF"/>
                </a:solidFill>
              </a:rPr>
              <a:t>Manchester, from </a:t>
            </a:r>
            <a:r>
              <a:rPr lang="en-US" b="1" i="1" dirty="0" err="1">
                <a:solidFill>
                  <a:srgbClr val="FFFFFF"/>
                </a:solidFill>
              </a:rPr>
              <a:t>Kersal</a:t>
            </a:r>
            <a:r>
              <a:rPr lang="en-US" b="1" i="1" dirty="0">
                <a:solidFill>
                  <a:srgbClr val="FFFFFF"/>
                </a:solidFill>
              </a:rPr>
              <a:t> Moor</a:t>
            </a:r>
          </a:p>
          <a:p>
            <a:pPr algn="ctr"/>
            <a:r>
              <a:rPr lang="en-US" sz="1200" dirty="0">
                <a:solidFill>
                  <a:srgbClr val="FFFFFF"/>
                </a:solidFill>
              </a:rPr>
              <a:t>Edward </a:t>
            </a:r>
            <a:r>
              <a:rPr lang="en-US" sz="1200" dirty="0" err="1">
                <a:solidFill>
                  <a:srgbClr val="FFFFFF"/>
                </a:solidFill>
              </a:rPr>
              <a:t>Goodall</a:t>
            </a:r>
            <a:r>
              <a:rPr lang="en-US" sz="1200" dirty="0">
                <a:solidFill>
                  <a:srgbClr val="FFFFFF"/>
                </a:solidFill>
              </a:rPr>
              <a:t> </a:t>
            </a:r>
            <a:br>
              <a:rPr lang="en-US" sz="1200" dirty="0">
                <a:solidFill>
                  <a:srgbClr val="FFFFFF"/>
                </a:solidFill>
              </a:rPr>
            </a:br>
            <a:r>
              <a:rPr lang="en-US" sz="1200" dirty="0">
                <a:solidFill>
                  <a:srgbClr val="FFFFFF"/>
                </a:solidFill>
              </a:rPr>
              <a:t>(1795-1870)</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14514"/>
            <a:ext cx="9144000" cy="6829997"/>
          </a:xfrm>
          <a:prstGeom prst="rect">
            <a:avLst/>
          </a:prstGeom>
          <a:noFill/>
          <a:ln w="9525">
            <a:noFill/>
            <a:miter lim="800000"/>
            <a:headEnd/>
            <a:tailEnd/>
          </a:ln>
        </p:spPr>
      </p:pic>
      <p:sp>
        <p:nvSpPr>
          <p:cNvPr id="7" name="TextBox 6"/>
          <p:cNvSpPr txBox="1">
            <a:spLocks noChangeArrowheads="1"/>
          </p:cNvSpPr>
          <p:nvPr/>
        </p:nvSpPr>
        <p:spPr bwMode="auto">
          <a:xfrm>
            <a:off x="0" y="0"/>
            <a:ext cx="9144000" cy="6858000"/>
          </a:xfrm>
          <a:prstGeom prst="rect">
            <a:avLst/>
          </a:prstGeom>
          <a:solidFill>
            <a:schemeClr val="bg2">
              <a:lumMod val="40000"/>
              <a:lumOff val="60000"/>
              <a:alpha val="75000"/>
            </a:schemeClr>
          </a:solidFill>
          <a:ln w="76200">
            <a:noFill/>
            <a:miter lim="800000"/>
            <a:headEnd/>
            <a:tailEnd/>
          </a:ln>
        </p:spPr>
        <p:txBody>
          <a:bodyPr wrap="square" lIns="914400" tIns="914400" rIns="914400" bIns="914400">
            <a:noAutofit/>
          </a:bodyPr>
          <a:lstStyle/>
          <a:p>
            <a:pPr algn="ctr"/>
            <a:endParaRPr lang="en-US" sz="2800" b="1" kern="0" dirty="0">
              <a:solidFill>
                <a:srgbClr val="000000"/>
              </a:solidFill>
              <a:effectLst>
                <a:outerShdw blurRad="50800" dist="76200" dir="18900000" algn="bl" rotWithShape="0">
                  <a:prstClr val="black">
                    <a:alpha val="40000"/>
                  </a:prstClr>
                </a:outerShdw>
              </a:effectLst>
            </a:endParaRPr>
          </a:p>
          <a:p>
            <a:pPr algn="ctr"/>
            <a:r>
              <a:rPr lang="en-US" sz="3200" b="1" kern="0" dirty="0">
                <a:solidFill>
                  <a:srgbClr val="000000"/>
                </a:solidFill>
                <a:effectLst>
                  <a:outerShdw blurRad="50800" dist="76200" dir="18900000" algn="bl" rotWithShape="0">
                    <a:prstClr val="black">
                      <a:alpha val="40000"/>
                    </a:prstClr>
                  </a:outerShdw>
                </a:effectLst>
              </a:rPr>
              <a:t>feeding factory workers was different than farmers feeding themselves . . .</a:t>
            </a:r>
          </a:p>
          <a:p>
            <a:pPr algn="ctr"/>
            <a:endParaRPr lang="en-US" sz="1600" b="1" kern="0" dirty="0">
              <a:solidFill>
                <a:srgbClr val="000000"/>
              </a:solidFill>
              <a:effectLst>
                <a:outerShdw blurRad="50800" dist="76200" dir="18900000" algn="bl" rotWithShape="0">
                  <a:prstClr val="black">
                    <a:alpha val="40000"/>
                  </a:prstClr>
                </a:outerShdw>
              </a:effectLst>
              <a:latin typeface="Arial" charset="0"/>
            </a:endParaRPr>
          </a:p>
          <a:p>
            <a:pPr algn="ctr"/>
            <a:r>
              <a:rPr lang="en-US" sz="3200" b="1" kern="0" dirty="0">
                <a:solidFill>
                  <a:srgbClr val="000000"/>
                </a:solidFill>
                <a:effectLst>
                  <a:outerShdw blurRad="50800" dist="76200" dir="18900000" algn="bl" rotWithShape="0">
                    <a:prstClr val="black">
                      <a:alpha val="40000"/>
                    </a:prstClr>
                  </a:outerShdw>
                </a:effectLst>
              </a:rPr>
              <a:t>diets changed radically . . . </a:t>
            </a:r>
          </a:p>
          <a:p>
            <a:pPr algn="ctr"/>
            <a:endParaRPr lang="en-US" sz="1600" b="1" kern="0" dirty="0">
              <a:solidFill>
                <a:srgbClr val="000000"/>
              </a:solidFill>
              <a:effectLst>
                <a:outerShdw blurRad="50800" dist="76200" dir="18900000" algn="bl" rotWithShape="0">
                  <a:prstClr val="black">
                    <a:alpha val="40000"/>
                  </a:prstClr>
                </a:outerShdw>
              </a:effectLst>
            </a:endParaRPr>
          </a:p>
          <a:p>
            <a:pPr algn="ctr"/>
            <a:r>
              <a:rPr lang="en-US" sz="3200" b="1" kern="0" dirty="0">
                <a:solidFill>
                  <a:srgbClr val="000000"/>
                </a:solidFill>
                <a:effectLst>
                  <a:outerShdw blurRad="50800" dist="76200" dir="18900000" algn="bl" rotWithShape="0">
                    <a:prstClr val="black">
                      <a:alpha val="40000"/>
                    </a:prstClr>
                  </a:outerShdw>
                </a:effectLst>
              </a:rPr>
              <a:t>and even the concept of time itself changed . . .</a:t>
            </a:r>
          </a:p>
          <a:p>
            <a:pPr algn="ctr"/>
            <a:endParaRPr lang="en-US" sz="3200" b="1" kern="0" dirty="0">
              <a:solidFill>
                <a:srgbClr val="000000"/>
              </a:solidFill>
              <a:effectLst>
                <a:outerShdw blurRad="50800" dist="76200" dir="18900000" algn="bl" rotWithShape="0">
                  <a:prstClr val="black">
                    <a:alpha val="40000"/>
                  </a:prstClr>
                </a:outerShdw>
              </a:effectLst>
              <a:latin typeface="Arial" charset="0"/>
            </a:endParaRPr>
          </a:p>
          <a:p>
            <a:pPr algn="ctr"/>
            <a:r>
              <a:rPr lang="en-US" sz="3200" b="1" kern="0" dirty="0">
                <a:solidFill>
                  <a:srgbClr val="000000"/>
                </a:solidFill>
                <a:effectLst>
                  <a:outerShdw blurRad="50800" dist="76200" dir="18900000" algn="bl" rotWithShape="0">
                    <a:prstClr val="black">
                      <a:alpha val="40000"/>
                    </a:prstClr>
                  </a:outerShdw>
                </a:effectLst>
                <a:latin typeface="Arial" charset="0"/>
              </a:rPr>
              <a:t>hours were long . . .</a:t>
            </a:r>
          </a:p>
          <a:p>
            <a:pPr algn="ctr"/>
            <a:endParaRPr lang="en-US" sz="3200" b="1" kern="0" dirty="0">
              <a:solidFill>
                <a:srgbClr val="000000"/>
              </a:solidFill>
              <a:effectLst>
                <a:outerShdw blurRad="50800" dist="76200" dir="18900000" algn="bl" rotWithShape="0">
                  <a:prstClr val="black">
                    <a:alpha val="40000"/>
                  </a:prstClr>
                </a:outerShdw>
              </a:effectLst>
            </a:endParaRPr>
          </a:p>
          <a:p>
            <a:pPr algn="ctr"/>
            <a:r>
              <a:rPr lang="en-US" sz="3200" b="1" kern="0" dirty="0">
                <a:solidFill>
                  <a:srgbClr val="000000"/>
                </a:solidFill>
                <a:effectLst>
                  <a:outerShdw blurRad="50800" dist="76200" dir="18900000" algn="bl" rotWithShape="0">
                    <a:prstClr val="black">
                      <a:alpha val="40000"/>
                    </a:prstClr>
                  </a:outerShdw>
                </a:effectLst>
                <a:latin typeface="Arial" charset="0"/>
              </a:rPr>
              <a:t>and dreary . . .</a:t>
            </a:r>
          </a:p>
          <a:p>
            <a:pPr algn="ctr"/>
            <a:endParaRPr lang="en-US" sz="3200" b="1" kern="0" dirty="0">
              <a:solidFill>
                <a:srgbClr val="000000"/>
              </a:solidFill>
              <a:effectLst>
                <a:outerShdw blurRad="50800" dist="76200" dir="18900000" algn="bl" rotWithShape="0">
                  <a:prstClr val="black">
                    <a:alpha val="40000"/>
                  </a:prstClr>
                </a:outerShdw>
              </a:effectLst>
            </a:endParaRPr>
          </a:p>
        </p:txBody>
      </p:sp>
      <p:sp>
        <p:nvSpPr>
          <p:cNvPr id="8" name="Rectangle 7"/>
          <p:cNvSpPr/>
          <p:nvPr/>
        </p:nvSpPr>
        <p:spPr>
          <a:xfrm>
            <a:off x="2286000" y="6291107"/>
            <a:ext cx="4572000" cy="461665"/>
          </a:xfrm>
          <a:prstGeom prst="rect">
            <a:avLst/>
          </a:prstGeom>
        </p:spPr>
        <p:txBody>
          <a:bodyPr>
            <a:spAutoFit/>
          </a:bodyPr>
          <a:lstStyle/>
          <a:p>
            <a:pPr algn="ctr"/>
            <a:r>
              <a:rPr lang="en-US" sz="1200" dirty="0">
                <a:hlinkClick r:id="rId4"/>
              </a:rPr>
              <a:t>http://en.wikipedia.org/wiki/Sweat_shops</a:t>
            </a:r>
            <a:br>
              <a:rPr lang="en-US" sz="1200" dirty="0"/>
            </a:br>
            <a:r>
              <a:rPr lang="en-US" sz="1200" dirty="0"/>
              <a:t> </a:t>
            </a:r>
            <a:r>
              <a:rPr lang="en-US" sz="1200" dirty="0">
                <a:hlinkClick r:id="rId5"/>
              </a:rPr>
              <a:t>http://en.wikipedia.org/wiki/Porter_Ale</a:t>
            </a:r>
            <a:endParaRPr lang="en-US" sz="1200" dirty="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214086" y="0"/>
            <a:ext cx="9529726" cy="6858000"/>
          </a:xfrm>
          <a:prstGeom prst="rect">
            <a:avLst/>
          </a:prstGeom>
          <a:noFill/>
          <a:ln w="9525">
            <a:noFill/>
            <a:miter lim="800000"/>
            <a:headEnd/>
            <a:tailEnd/>
          </a:ln>
        </p:spPr>
      </p:pic>
      <p:sp>
        <p:nvSpPr>
          <p:cNvPr id="6" name="Rectangle 5"/>
          <p:cNvSpPr/>
          <p:nvPr/>
        </p:nvSpPr>
        <p:spPr>
          <a:xfrm>
            <a:off x="2271486" y="6486657"/>
            <a:ext cx="4572000" cy="276999"/>
          </a:xfrm>
          <a:prstGeom prst="rect">
            <a:avLst/>
          </a:prstGeom>
        </p:spPr>
        <p:txBody>
          <a:bodyPr>
            <a:spAutoFit/>
          </a:bodyPr>
          <a:lstStyle/>
          <a:p>
            <a:pPr algn="ctr"/>
            <a:r>
              <a:rPr lang="en-US" sz="1200" dirty="0">
                <a:hlinkClick r:id="rId4"/>
              </a:rPr>
              <a:t>http://en.wikipedia.org/wiki/Industrial_revolution</a:t>
            </a:r>
            <a:endParaRPr lang="en-US" sz="1200" dirty="0"/>
          </a:p>
        </p:txBody>
      </p:sp>
      <p:sp>
        <p:nvSpPr>
          <p:cNvPr id="8" name="Rectangle 7"/>
          <p:cNvSpPr/>
          <p:nvPr/>
        </p:nvSpPr>
        <p:spPr>
          <a:xfrm>
            <a:off x="762000" y="5357336"/>
            <a:ext cx="7696200" cy="738664"/>
          </a:xfrm>
          <a:prstGeom prst="rect">
            <a:avLst/>
          </a:prstGeom>
        </p:spPr>
        <p:txBody>
          <a:bodyPr wrap="square">
            <a:spAutoFit/>
          </a:bodyPr>
          <a:lstStyle/>
          <a:p>
            <a:pPr algn="ctr"/>
            <a:r>
              <a:rPr lang="en-US" b="1" i="1" dirty="0">
                <a:solidFill>
                  <a:srgbClr val="FFFFFF"/>
                </a:solidFill>
              </a:rPr>
              <a:t>Manchester, from </a:t>
            </a:r>
            <a:r>
              <a:rPr lang="en-US" b="1" i="1" dirty="0" err="1">
                <a:solidFill>
                  <a:srgbClr val="FFFFFF"/>
                </a:solidFill>
              </a:rPr>
              <a:t>Kersal</a:t>
            </a:r>
            <a:r>
              <a:rPr lang="en-US" b="1" i="1" dirty="0">
                <a:solidFill>
                  <a:srgbClr val="FFFFFF"/>
                </a:solidFill>
              </a:rPr>
              <a:t> Moor</a:t>
            </a:r>
          </a:p>
          <a:p>
            <a:pPr algn="ctr"/>
            <a:r>
              <a:rPr lang="en-US" sz="1200" dirty="0">
                <a:solidFill>
                  <a:srgbClr val="FFFFFF"/>
                </a:solidFill>
              </a:rPr>
              <a:t>Edward </a:t>
            </a:r>
            <a:r>
              <a:rPr lang="en-US" sz="1200" dirty="0" err="1">
                <a:solidFill>
                  <a:srgbClr val="FFFFFF"/>
                </a:solidFill>
              </a:rPr>
              <a:t>Goodall</a:t>
            </a:r>
            <a:r>
              <a:rPr lang="en-US" sz="1200" dirty="0">
                <a:solidFill>
                  <a:srgbClr val="FFFFFF"/>
                </a:solidFill>
              </a:rPr>
              <a:t> </a:t>
            </a:r>
            <a:br>
              <a:rPr lang="en-US" sz="1200" dirty="0">
                <a:solidFill>
                  <a:srgbClr val="FFFFFF"/>
                </a:solidFill>
              </a:rPr>
            </a:br>
            <a:r>
              <a:rPr lang="en-US" sz="1200" dirty="0">
                <a:solidFill>
                  <a:srgbClr val="FFFFFF"/>
                </a:solidFill>
              </a:rPr>
              <a:t>(1795-1870)</a:t>
            </a:r>
          </a:p>
        </p:txBody>
      </p:sp>
      <p:sp>
        <p:nvSpPr>
          <p:cNvPr id="9" name="TextBox 8"/>
          <p:cNvSpPr txBox="1">
            <a:spLocks noChangeArrowheads="1"/>
          </p:cNvSpPr>
          <p:nvPr/>
        </p:nvSpPr>
        <p:spPr bwMode="auto">
          <a:xfrm>
            <a:off x="914400" y="1900225"/>
            <a:ext cx="7315200" cy="1575816"/>
          </a:xfrm>
          <a:prstGeom prst="rect">
            <a:avLst/>
          </a:prstGeom>
          <a:solidFill>
            <a:schemeClr val="bg2">
              <a:lumMod val="40000"/>
              <a:lumOff val="60000"/>
              <a:alpha val="67000"/>
            </a:schemeClr>
          </a:solidFill>
          <a:ln w="76200">
            <a:solidFill>
              <a:srgbClr val="FFC000"/>
            </a:solidFill>
            <a:miter lim="800000"/>
            <a:headEnd/>
            <a:tailEnd/>
          </a:ln>
        </p:spPr>
        <p:txBody>
          <a:bodyPr wrap="square" lIns="228600" tIns="201168" rIns="228600" bIns="201168">
            <a:spAutoFit/>
          </a:bodyPr>
          <a:lstStyle/>
          <a:p>
            <a:pPr algn="ctr" fontAlgn="base">
              <a:spcBef>
                <a:spcPct val="0"/>
              </a:spcBef>
              <a:spcAft>
                <a:spcPct val="0"/>
              </a:spcAft>
            </a:pPr>
            <a:endParaRPr lang="en-US" sz="2400" b="1" kern="0" dirty="0">
              <a:solidFill>
                <a:srgbClr val="000000"/>
              </a:solidFill>
              <a:effectLst>
                <a:outerShdw blurRad="50800" dist="76200" dir="18900000" algn="bl" rotWithShape="0">
                  <a:prstClr val="black">
                    <a:alpha val="40000"/>
                  </a:prstClr>
                </a:outerShdw>
              </a:effectLst>
            </a:endParaRPr>
          </a:p>
          <a:p>
            <a:pPr algn="ctr" fontAlgn="base">
              <a:spcBef>
                <a:spcPct val="0"/>
              </a:spcBef>
              <a:spcAft>
                <a:spcPct val="0"/>
              </a:spcAft>
            </a:pPr>
            <a:r>
              <a:rPr lang="en-US" sz="2800" b="1" kern="0" dirty="0">
                <a:solidFill>
                  <a:srgbClr val="000000"/>
                </a:solidFill>
                <a:effectLst>
                  <a:outerShdw blurRad="50800" dist="76200" dir="18900000" algn="bl" rotWithShape="0">
                    <a:prstClr val="black">
                      <a:alpha val="40000"/>
                    </a:prstClr>
                  </a:outerShdw>
                </a:effectLst>
                <a:latin typeface="Arial" charset="0"/>
              </a:rPr>
              <a:t>with the mills came “sweatshops” . . .</a:t>
            </a:r>
          </a:p>
          <a:p>
            <a:pPr algn="ctr" fontAlgn="base">
              <a:spcBef>
                <a:spcPct val="0"/>
              </a:spcBef>
              <a:spcAft>
                <a:spcPct val="0"/>
              </a:spcAft>
            </a:pPr>
            <a:endParaRPr lang="en-US" sz="2400" b="1" kern="0" dirty="0">
              <a:solidFill>
                <a:srgbClr val="000000"/>
              </a:solidFill>
              <a:effectLst>
                <a:outerShdw blurRad="50800" dist="76200" dir="18900000" algn="bl" rotWithShape="0">
                  <a:prstClr val="black">
                    <a:alpha val="40000"/>
                  </a:prstClr>
                </a:outerShdw>
              </a:effectLst>
              <a:latin typeface="Arial"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14514"/>
            <a:ext cx="9144000" cy="6829997"/>
          </a:xfrm>
          <a:prstGeom prst="rect">
            <a:avLst/>
          </a:prstGeom>
          <a:noFill/>
          <a:ln w="9525">
            <a:noFill/>
            <a:miter lim="800000"/>
            <a:headEnd/>
            <a:tailEnd/>
          </a:ln>
        </p:spPr>
      </p:pic>
      <p:sp>
        <p:nvSpPr>
          <p:cNvPr id="4" name="TextBox 3"/>
          <p:cNvSpPr txBox="1">
            <a:spLocks noChangeArrowheads="1"/>
          </p:cNvSpPr>
          <p:nvPr/>
        </p:nvSpPr>
        <p:spPr bwMode="auto">
          <a:xfrm>
            <a:off x="0" y="0"/>
            <a:ext cx="9144000" cy="6858000"/>
          </a:xfrm>
          <a:prstGeom prst="rect">
            <a:avLst/>
          </a:prstGeom>
          <a:solidFill>
            <a:schemeClr val="bg2">
              <a:lumMod val="40000"/>
              <a:lumOff val="60000"/>
              <a:alpha val="75000"/>
            </a:schemeClr>
          </a:solidFill>
          <a:ln w="76200">
            <a:noFill/>
            <a:miter lim="800000"/>
            <a:headEnd/>
            <a:tailEnd/>
          </a:ln>
        </p:spPr>
        <p:txBody>
          <a:bodyPr wrap="square" lIns="914400" tIns="457200" rIns="914400" bIns="457200">
            <a:noAutofit/>
          </a:bodyPr>
          <a:lstStyle/>
          <a:p>
            <a:pPr algn="ctr"/>
            <a:endParaRPr lang="en-US" sz="2400" b="1" kern="0" dirty="0">
              <a:solidFill>
                <a:srgbClr val="000000"/>
              </a:solidFill>
              <a:effectLst>
                <a:outerShdw blurRad="50800" dist="76200" dir="18900000" algn="bl" rotWithShape="0">
                  <a:prstClr val="black">
                    <a:alpha val="40000"/>
                  </a:prstClr>
                </a:outerShdw>
              </a:effectLst>
            </a:endParaRPr>
          </a:p>
          <a:p>
            <a:pPr algn="ctr"/>
            <a:r>
              <a:rPr lang="en-US" sz="2800" b="1" kern="0" dirty="0">
                <a:solidFill>
                  <a:srgbClr val="000000"/>
                </a:solidFill>
                <a:effectLst>
                  <a:outerShdw blurRad="50800" dist="76200" dir="18900000" algn="bl" rotWithShape="0">
                    <a:prstClr val="black">
                      <a:alpha val="40000"/>
                    </a:prstClr>
                  </a:outerShdw>
                </a:effectLst>
              </a:rPr>
              <a:t>“While many workplaces through history have been crowded, dangerous, low-paying, and without job security, the concept of a sweatshop has its origins between 1830 and 1850 as a specific type of workshop in which a certain type of middleman, the sweater, directed others in garment making (the process of producing clothing), under arduous conditions. The terms sweater for the middleman and sweating system for the process of subcontracting piecework were used in early critiques. . . .” </a:t>
            </a:r>
            <a:endParaRPr lang="en-US" sz="2800" b="1" kern="0" dirty="0">
              <a:solidFill>
                <a:srgbClr val="000000"/>
              </a:solidFill>
              <a:effectLst>
                <a:outerShdw blurRad="50800" dist="76200" dir="18900000" algn="bl" rotWithShape="0">
                  <a:prstClr val="black">
                    <a:alpha val="40000"/>
                  </a:prstClr>
                </a:outerShdw>
              </a:effectLst>
              <a:latin typeface="Arial"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1143000" y="2981900"/>
            <a:ext cx="2286000" cy="1056700"/>
          </a:xfrm>
          <a:prstGeom prst="rect">
            <a:avLst/>
          </a:prstGeom>
          <a:noFill/>
          <a:ln w="9525">
            <a:noFill/>
            <a:miter lim="800000"/>
            <a:headEnd/>
            <a:tailEnd/>
          </a:ln>
        </p:spPr>
        <p:txBody>
          <a:bodyPr wrap="square">
            <a:spAutoFit/>
          </a:bodyPr>
          <a:lstStyle/>
          <a:p>
            <a:pPr marL="0" lvl="1" algn="ctr">
              <a:spcBef>
                <a:spcPts val="800"/>
              </a:spcBef>
            </a:pPr>
            <a:r>
              <a:rPr lang="en-US" sz="2800" b="1" dirty="0">
                <a:solidFill>
                  <a:prstClr val="black"/>
                </a:solidFill>
                <a:latin typeface="Calibri"/>
              </a:rPr>
              <a:t>Industrial</a:t>
            </a:r>
          </a:p>
          <a:p>
            <a:pPr marL="0" lvl="1" algn="ctr">
              <a:spcBef>
                <a:spcPts val="800"/>
              </a:spcBef>
            </a:pPr>
            <a:r>
              <a:rPr lang="en-US" sz="2800" b="1" dirty="0">
                <a:solidFill>
                  <a:prstClr val="black"/>
                </a:solidFill>
                <a:latin typeface="Calibri"/>
              </a:rPr>
              <a:t>Revolution</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solidFill>
                  <a:prstClr val="black"/>
                </a:solidFill>
                <a:latin typeface="Calibri" pitchFamily="34" charset="0"/>
              </a:rPr>
              <a:t>Food in Historical Perspective: Dietary Revolutions</a:t>
            </a:r>
          </a:p>
          <a:p>
            <a:pPr marL="342900" indent="-342900" algn="ctr" eaLnBrk="0" hangingPunct="0">
              <a:spcBef>
                <a:spcPct val="20000"/>
              </a:spcBef>
            </a:pPr>
            <a:endParaRPr lang="en-US" sz="2000" dirty="0">
              <a:solidFill>
                <a:prstClr val="black"/>
              </a:solidFill>
              <a:latin typeface="Calibri" pitchFamily="34" charset="0"/>
            </a:endParaRPr>
          </a:p>
        </p:txBody>
      </p:sp>
      <p:sp>
        <p:nvSpPr>
          <p:cNvPr id="10" name="Subtitle 2"/>
          <p:cNvSpPr txBox="1">
            <a:spLocks/>
          </p:cNvSpPr>
          <p:nvPr/>
        </p:nvSpPr>
        <p:spPr bwMode="auto">
          <a:xfrm>
            <a:off x="5715000" y="2971800"/>
            <a:ext cx="2438400" cy="1056700"/>
          </a:xfrm>
          <a:prstGeom prst="rect">
            <a:avLst/>
          </a:prstGeom>
          <a:noFill/>
          <a:ln w="9525">
            <a:noFill/>
            <a:miter lim="800000"/>
            <a:headEnd/>
            <a:tailEnd/>
          </a:ln>
        </p:spPr>
        <p:txBody>
          <a:bodyPr wrap="square">
            <a:spAutoFit/>
          </a:bodyPr>
          <a:lstStyle/>
          <a:p>
            <a:pPr marL="0" lvl="1" algn="ctr">
              <a:spcBef>
                <a:spcPts val="800"/>
              </a:spcBef>
            </a:pPr>
            <a:r>
              <a:rPr lang="en-US" sz="2800" b="1" dirty="0">
                <a:solidFill>
                  <a:prstClr val="black"/>
                </a:solidFill>
                <a:latin typeface="Calibri"/>
              </a:rPr>
              <a:t>factories</a:t>
            </a:r>
          </a:p>
          <a:p>
            <a:pPr marL="0" lvl="1" algn="ctr">
              <a:spcBef>
                <a:spcPts val="800"/>
              </a:spcBef>
            </a:pPr>
            <a:r>
              <a:rPr lang="en-US" sz="2800" b="1" dirty="0">
                <a:solidFill>
                  <a:prstClr val="black"/>
                </a:solidFill>
                <a:latin typeface="Calibri"/>
              </a:rPr>
              <a:t>industrial cities</a:t>
            </a:r>
          </a:p>
        </p:txBody>
      </p:sp>
      <p:sp>
        <p:nvSpPr>
          <p:cNvPr id="11" name="Subtitle 2"/>
          <p:cNvSpPr txBox="1">
            <a:spLocks/>
          </p:cNvSpPr>
          <p:nvPr/>
        </p:nvSpPr>
        <p:spPr bwMode="auto">
          <a:xfrm>
            <a:off x="3200400" y="3981527"/>
            <a:ext cx="2590800" cy="830997"/>
          </a:xfrm>
          <a:prstGeom prst="rect">
            <a:avLst/>
          </a:prstGeom>
          <a:noFill/>
          <a:ln w="9525">
            <a:noFill/>
            <a:miter lim="800000"/>
            <a:headEnd/>
            <a:tailEnd/>
          </a:ln>
        </p:spPr>
        <p:txBody>
          <a:bodyPr wrap="square">
            <a:spAutoFit/>
          </a:bodyPr>
          <a:lstStyle/>
          <a:p>
            <a:pPr marL="0" lvl="1" algn="ctr">
              <a:spcBef>
                <a:spcPts val="0"/>
              </a:spcBef>
            </a:pPr>
            <a:r>
              <a:rPr lang="en-US" sz="2400" dirty="0">
                <a:solidFill>
                  <a:srgbClr val="C00000"/>
                </a:solidFill>
                <a:latin typeface="Calibri"/>
              </a:rPr>
              <a:t>18</a:t>
            </a:r>
            <a:r>
              <a:rPr lang="en-US" sz="2400" baseline="30000" dirty="0">
                <a:solidFill>
                  <a:srgbClr val="C00000"/>
                </a:solidFill>
                <a:latin typeface="Calibri"/>
              </a:rPr>
              <a:t>th</a:t>
            </a:r>
            <a:r>
              <a:rPr lang="en-US" sz="2400" dirty="0">
                <a:solidFill>
                  <a:srgbClr val="C00000"/>
                </a:solidFill>
                <a:latin typeface="Calibri"/>
              </a:rPr>
              <a:t> and 19</a:t>
            </a:r>
            <a:r>
              <a:rPr lang="en-US" sz="2400" baseline="30000" dirty="0">
                <a:solidFill>
                  <a:srgbClr val="C00000"/>
                </a:solidFill>
                <a:latin typeface="Calibri"/>
              </a:rPr>
              <a:t>th</a:t>
            </a:r>
            <a:endParaRPr lang="en-US" sz="2400" dirty="0">
              <a:solidFill>
                <a:srgbClr val="C00000"/>
              </a:solidFill>
              <a:latin typeface="Calibri"/>
            </a:endParaRPr>
          </a:p>
          <a:p>
            <a:pPr marL="0" lvl="1" algn="ctr">
              <a:spcBef>
                <a:spcPts val="0"/>
              </a:spcBef>
            </a:pPr>
            <a:r>
              <a:rPr lang="en-US" sz="2400" dirty="0">
                <a:solidFill>
                  <a:srgbClr val="C00000"/>
                </a:solidFill>
                <a:latin typeface="Calibri"/>
              </a:rPr>
              <a:t>centuries</a:t>
            </a:r>
          </a:p>
        </p:txBody>
      </p:sp>
      <p:sp>
        <p:nvSpPr>
          <p:cNvPr id="12" name="Subtitle 2"/>
          <p:cNvSpPr txBox="1">
            <a:spLocks/>
          </p:cNvSpPr>
          <p:nvPr/>
        </p:nvSpPr>
        <p:spPr bwMode="auto">
          <a:xfrm>
            <a:off x="5334000" y="4030920"/>
            <a:ext cx="3048000" cy="2308324"/>
          </a:xfrm>
          <a:prstGeom prst="rect">
            <a:avLst/>
          </a:prstGeom>
          <a:noFill/>
          <a:ln w="9525">
            <a:noFill/>
            <a:miter lim="800000"/>
            <a:headEnd/>
            <a:tailEnd/>
          </a:ln>
        </p:spPr>
        <p:txBody>
          <a:bodyPr wrap="square">
            <a:spAutoFit/>
          </a:bodyPr>
          <a:lstStyle/>
          <a:p>
            <a:pPr marL="0" lvl="1" algn="ctr">
              <a:spcBef>
                <a:spcPts val="0"/>
              </a:spcBef>
            </a:pPr>
            <a:r>
              <a:rPr lang="en-US" sz="2400" dirty="0">
                <a:solidFill>
                  <a:srgbClr val="C00000"/>
                </a:solidFill>
                <a:latin typeface="Calibri"/>
              </a:rPr>
              <a:t>nutritional status changed for the worse</a:t>
            </a:r>
          </a:p>
          <a:p>
            <a:pPr marL="0" lvl="1" algn="ctr">
              <a:spcBef>
                <a:spcPts val="0"/>
              </a:spcBef>
            </a:pPr>
            <a:r>
              <a:rPr lang="en-US" sz="2400" dirty="0">
                <a:solidFill>
                  <a:srgbClr val="C00000"/>
                </a:solidFill>
                <a:latin typeface="Calibri"/>
              </a:rPr>
              <a:t>initially</a:t>
            </a:r>
          </a:p>
          <a:p>
            <a:pPr marL="0" lvl="1" algn="ctr">
              <a:spcBef>
                <a:spcPts val="0"/>
              </a:spcBef>
            </a:pPr>
            <a:r>
              <a:rPr lang="en-US" sz="2400" dirty="0">
                <a:solidFill>
                  <a:srgbClr val="C00000"/>
                </a:solidFill>
                <a:latin typeface="Calibri"/>
              </a:rPr>
              <a:t>as people moved from farms to overcrowded cities</a:t>
            </a:r>
          </a:p>
        </p:txBody>
      </p:sp>
      <p:sp>
        <p:nvSpPr>
          <p:cNvPr id="14" name="Right Arrow 13"/>
          <p:cNvSpPr/>
          <p:nvPr/>
        </p:nvSpPr>
        <p:spPr>
          <a:xfrm>
            <a:off x="3581400" y="3276600"/>
            <a:ext cx="2057400" cy="609600"/>
          </a:xfrm>
          <a:prstGeom prst="rightArrow">
            <a:avLst/>
          </a:prstGeom>
          <a:solidFill>
            <a:srgbClr val="FFC000"/>
          </a:solidFill>
          <a:ln w="76200">
            <a:solidFill>
              <a:srgbClr val="C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3405188" y="576263"/>
            <a:ext cx="2333625" cy="5705475"/>
          </a:xfrm>
          <a:prstGeom prst="rect">
            <a:avLst/>
          </a:prstGeom>
          <a:noFill/>
          <a:ln w="9525">
            <a:noFill/>
            <a:miter lim="800000"/>
            <a:headEnd/>
            <a:tailEnd/>
          </a:ln>
        </p:spPr>
      </p:pic>
      <p:sp>
        <p:nvSpPr>
          <p:cNvPr id="6" name="TextBox 5"/>
          <p:cNvSpPr txBox="1">
            <a:spLocks noChangeArrowheads="1"/>
          </p:cNvSpPr>
          <p:nvPr/>
        </p:nvSpPr>
        <p:spPr bwMode="auto">
          <a:xfrm>
            <a:off x="0" y="0"/>
            <a:ext cx="9144000" cy="6858000"/>
          </a:xfrm>
          <a:prstGeom prst="rect">
            <a:avLst/>
          </a:prstGeom>
          <a:solidFill>
            <a:schemeClr val="bg2">
              <a:lumMod val="40000"/>
              <a:lumOff val="60000"/>
              <a:alpha val="67000"/>
            </a:schemeClr>
          </a:solidFill>
          <a:ln w="76200">
            <a:noFill/>
            <a:miter lim="800000"/>
            <a:headEnd/>
            <a:tailEnd/>
          </a:ln>
        </p:spPr>
        <p:txBody>
          <a:bodyPr wrap="square" lIns="457200" tIns="457200" rIns="457200" bIns="457200">
            <a:noAutofit/>
          </a:bodyPr>
          <a:lstStyle/>
          <a:p>
            <a:pPr algn="ctr"/>
            <a:endParaRPr lang="en-US" sz="2800" b="1" kern="0" dirty="0">
              <a:solidFill>
                <a:srgbClr val="000000"/>
              </a:solidFill>
              <a:effectLst>
                <a:outerShdw blurRad="50800" dist="76200" dir="18900000" algn="bl" rotWithShape="0">
                  <a:prstClr val="black">
                    <a:alpha val="40000"/>
                  </a:prstClr>
                </a:outerShdw>
              </a:effectLst>
            </a:endParaRPr>
          </a:p>
          <a:p>
            <a:pPr algn="ctr"/>
            <a:endParaRPr lang="en-US" sz="2800" b="1" kern="0" dirty="0">
              <a:solidFill>
                <a:srgbClr val="000000"/>
              </a:solidFill>
              <a:effectLst>
                <a:outerShdw blurRad="50800" dist="76200" dir="18900000" algn="bl" rotWithShape="0">
                  <a:prstClr val="black">
                    <a:alpha val="40000"/>
                  </a:prstClr>
                </a:outerShdw>
              </a:effectLst>
            </a:endParaRPr>
          </a:p>
          <a:p>
            <a:pPr algn="ctr"/>
            <a:endParaRPr lang="en-US" sz="2800" b="1" kern="0" dirty="0">
              <a:solidFill>
                <a:srgbClr val="000000"/>
              </a:solidFill>
              <a:effectLst>
                <a:outerShdw blurRad="50800" dist="76200" dir="18900000" algn="bl" rotWithShape="0">
                  <a:prstClr val="black">
                    <a:alpha val="40000"/>
                  </a:prstClr>
                </a:outerShdw>
              </a:effectLst>
              <a:latin typeface="Arial" charset="0"/>
            </a:endParaRPr>
          </a:p>
          <a:p>
            <a:pPr algn="ctr"/>
            <a:endParaRPr lang="en-US" sz="2800" b="1" kern="0" dirty="0">
              <a:solidFill>
                <a:srgbClr val="000000"/>
              </a:solidFill>
              <a:effectLst>
                <a:outerShdw blurRad="50800" dist="76200" dir="18900000" algn="bl" rotWithShape="0">
                  <a:prstClr val="black">
                    <a:alpha val="40000"/>
                  </a:prstClr>
                </a:outerShdw>
              </a:effectLst>
              <a:latin typeface="Arial" charset="0"/>
            </a:endParaRPr>
          </a:p>
          <a:p>
            <a:pPr algn="ctr"/>
            <a:endParaRPr lang="en-US" sz="2800" b="1" kern="0" dirty="0">
              <a:solidFill>
                <a:srgbClr val="000000"/>
              </a:solidFill>
              <a:effectLst>
                <a:outerShdw blurRad="50800" dist="76200" dir="18900000" algn="bl" rotWithShape="0">
                  <a:prstClr val="black">
                    <a:alpha val="40000"/>
                  </a:prstClr>
                </a:outerShdw>
              </a:effectLst>
            </a:endParaRPr>
          </a:p>
          <a:p>
            <a:pPr algn="ctr"/>
            <a:r>
              <a:rPr lang="en-US" sz="2800" b="1" kern="0" dirty="0">
                <a:solidFill>
                  <a:srgbClr val="000000"/>
                </a:solidFill>
                <a:effectLst>
                  <a:outerShdw blurRad="50800" dist="76200" dir="18900000" algn="bl" rotWithShape="0">
                    <a:prstClr val="black">
                      <a:alpha val="40000"/>
                    </a:prstClr>
                  </a:outerShdw>
                </a:effectLst>
                <a:latin typeface="Arial" charset="0"/>
              </a:rPr>
              <a:t>hours were long . . .</a:t>
            </a:r>
          </a:p>
          <a:p>
            <a:pPr algn="ctr"/>
            <a:endParaRPr lang="en-US" sz="2800" b="1" kern="0" dirty="0">
              <a:solidFill>
                <a:srgbClr val="000000"/>
              </a:solidFill>
              <a:effectLst>
                <a:outerShdw blurRad="50800" dist="76200" dir="18900000" algn="bl" rotWithShape="0">
                  <a:prstClr val="black">
                    <a:alpha val="40000"/>
                  </a:prstClr>
                </a:outerShdw>
              </a:effectLst>
            </a:endParaRPr>
          </a:p>
          <a:p>
            <a:pPr algn="ctr"/>
            <a:r>
              <a:rPr lang="en-US" sz="2800" b="1" kern="0" dirty="0">
                <a:solidFill>
                  <a:srgbClr val="000000"/>
                </a:solidFill>
                <a:effectLst>
                  <a:outerShdw blurRad="50800" dist="76200" dir="18900000" algn="bl" rotWithShape="0">
                    <a:prstClr val="black">
                      <a:alpha val="40000"/>
                    </a:prstClr>
                  </a:outerShdw>
                </a:effectLst>
                <a:latin typeface="Arial" charset="0"/>
              </a:rPr>
              <a:t>and dreary . . .</a:t>
            </a:r>
          </a:p>
        </p:txBody>
      </p:sp>
      <p:sp>
        <p:nvSpPr>
          <p:cNvPr id="4" name="Rectangle 3"/>
          <p:cNvSpPr/>
          <p:nvPr/>
        </p:nvSpPr>
        <p:spPr>
          <a:xfrm>
            <a:off x="2271486" y="6291942"/>
            <a:ext cx="4572000" cy="461665"/>
          </a:xfrm>
          <a:prstGeom prst="rect">
            <a:avLst/>
          </a:prstGeom>
        </p:spPr>
        <p:txBody>
          <a:bodyPr>
            <a:spAutoFit/>
          </a:bodyPr>
          <a:lstStyle/>
          <a:p>
            <a:pPr algn="ctr"/>
            <a:r>
              <a:rPr lang="en-US" sz="1200" dirty="0">
                <a:hlinkClick r:id="rId4"/>
              </a:rPr>
              <a:t>http://en.wikipedia.org/wiki/Sweat_shops</a:t>
            </a:r>
            <a:br>
              <a:rPr lang="en-US" sz="1200" dirty="0"/>
            </a:br>
            <a:r>
              <a:rPr lang="en-US" sz="1200" dirty="0"/>
              <a:t> </a:t>
            </a:r>
            <a:r>
              <a:rPr lang="en-US" sz="1200" dirty="0">
                <a:hlinkClick r:id="rId5"/>
              </a:rPr>
              <a:t>http://en.wikipedia.org/wiki/Porter_Ale</a:t>
            </a:r>
            <a:endParaRPr lang="en-US" sz="1200" dirty="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3405188" y="576263"/>
            <a:ext cx="2333625" cy="5705475"/>
          </a:xfrm>
          <a:prstGeom prst="rect">
            <a:avLst/>
          </a:prstGeom>
          <a:noFill/>
          <a:ln w="9525">
            <a:noFill/>
            <a:miter lim="800000"/>
            <a:headEnd/>
            <a:tailEnd/>
          </a:ln>
        </p:spPr>
      </p:pic>
      <p:sp>
        <p:nvSpPr>
          <p:cNvPr id="6" name="TextBox 5"/>
          <p:cNvSpPr txBox="1">
            <a:spLocks noChangeArrowheads="1"/>
          </p:cNvSpPr>
          <p:nvPr/>
        </p:nvSpPr>
        <p:spPr bwMode="auto">
          <a:xfrm>
            <a:off x="0" y="0"/>
            <a:ext cx="9144000" cy="6858000"/>
          </a:xfrm>
          <a:prstGeom prst="rect">
            <a:avLst/>
          </a:prstGeom>
          <a:solidFill>
            <a:schemeClr val="bg2">
              <a:lumMod val="40000"/>
              <a:lumOff val="60000"/>
              <a:alpha val="67000"/>
            </a:schemeClr>
          </a:solidFill>
          <a:ln w="76200">
            <a:noFill/>
            <a:miter lim="800000"/>
            <a:headEnd/>
            <a:tailEnd/>
          </a:ln>
        </p:spPr>
        <p:txBody>
          <a:bodyPr wrap="square" lIns="457200" tIns="457200" rIns="457200" bIns="457200">
            <a:noAutofit/>
          </a:bodyPr>
          <a:lstStyle/>
          <a:p>
            <a:pPr algn="ctr"/>
            <a:endParaRPr lang="en-US" sz="2800" b="1" kern="0" dirty="0">
              <a:solidFill>
                <a:srgbClr val="000000"/>
              </a:solidFill>
              <a:effectLst>
                <a:outerShdw blurRad="50800" dist="76200" dir="18900000" algn="bl" rotWithShape="0">
                  <a:prstClr val="black">
                    <a:alpha val="40000"/>
                  </a:prstClr>
                </a:outerShdw>
              </a:effectLst>
            </a:endParaRPr>
          </a:p>
          <a:p>
            <a:pPr algn="ctr"/>
            <a:endParaRPr lang="en-US" sz="2800" b="1" kern="0" dirty="0">
              <a:solidFill>
                <a:srgbClr val="000000"/>
              </a:solidFill>
              <a:effectLst>
                <a:outerShdw blurRad="50800" dist="76200" dir="18900000" algn="bl" rotWithShape="0">
                  <a:prstClr val="black">
                    <a:alpha val="40000"/>
                  </a:prstClr>
                </a:outerShdw>
              </a:effectLst>
              <a:latin typeface="Arial" charset="0"/>
            </a:endParaRPr>
          </a:p>
          <a:p>
            <a:pPr algn="ctr"/>
            <a:endParaRPr lang="en-US" sz="2800" b="1" kern="0" dirty="0">
              <a:solidFill>
                <a:srgbClr val="000000"/>
              </a:solidFill>
              <a:effectLst>
                <a:outerShdw blurRad="50800" dist="76200" dir="18900000" algn="bl" rotWithShape="0">
                  <a:prstClr val="black">
                    <a:alpha val="40000"/>
                  </a:prstClr>
                </a:outerShdw>
              </a:effectLst>
            </a:endParaRPr>
          </a:p>
          <a:p>
            <a:pPr algn="ctr"/>
            <a:endParaRPr lang="en-US" sz="2800" b="1" kern="0" dirty="0">
              <a:solidFill>
                <a:srgbClr val="000000"/>
              </a:solidFill>
              <a:effectLst>
                <a:outerShdw blurRad="50800" dist="76200" dir="18900000" algn="bl" rotWithShape="0">
                  <a:prstClr val="black">
                    <a:alpha val="40000"/>
                  </a:prstClr>
                </a:outerShdw>
              </a:effectLst>
              <a:latin typeface="Arial" charset="0"/>
            </a:endParaRPr>
          </a:p>
          <a:p>
            <a:pPr algn="ctr"/>
            <a:r>
              <a:rPr lang="en-US" sz="2800" b="1" kern="0" dirty="0">
                <a:solidFill>
                  <a:srgbClr val="000000"/>
                </a:solidFill>
                <a:effectLst>
                  <a:outerShdw blurRad="50800" dist="76200" dir="18900000" algn="bl" rotWithShape="0">
                    <a:prstClr val="black">
                      <a:alpha val="40000"/>
                    </a:prstClr>
                  </a:outerShdw>
                </a:effectLst>
                <a:latin typeface="Arial" charset="0"/>
              </a:rPr>
              <a:t>and, in Birmingham, England, for e.g., </a:t>
            </a:r>
          </a:p>
          <a:p>
            <a:pPr algn="ctr"/>
            <a:r>
              <a:rPr lang="en-US" sz="2800" b="1" kern="0" dirty="0">
                <a:solidFill>
                  <a:srgbClr val="000000"/>
                </a:solidFill>
                <a:effectLst>
                  <a:outerShdw blurRad="50800" dist="76200" dir="18900000" algn="bl" rotWithShape="0">
                    <a:prstClr val="black">
                      <a:alpha val="40000"/>
                    </a:prstClr>
                  </a:outerShdw>
                </a:effectLst>
                <a:latin typeface="Arial" charset="0"/>
              </a:rPr>
              <a:t>people began to “supplement” their food intake with porter ale — a type of beer developed in 18</a:t>
            </a:r>
            <a:r>
              <a:rPr lang="en-US" sz="2800" b="1" kern="0" baseline="30000" dirty="0">
                <a:solidFill>
                  <a:srgbClr val="000000"/>
                </a:solidFill>
                <a:effectLst>
                  <a:outerShdw blurRad="50800" dist="76200" dir="18900000" algn="bl" rotWithShape="0">
                    <a:prstClr val="black">
                      <a:alpha val="40000"/>
                    </a:prstClr>
                  </a:outerShdw>
                </a:effectLst>
                <a:latin typeface="Arial" charset="0"/>
              </a:rPr>
              <a:t>th</a:t>
            </a:r>
            <a:r>
              <a:rPr lang="en-US" sz="2800" b="1" kern="0" dirty="0">
                <a:solidFill>
                  <a:srgbClr val="000000"/>
                </a:solidFill>
                <a:effectLst>
                  <a:outerShdw blurRad="50800" dist="76200" dir="18900000" algn="bl" rotWithShape="0">
                    <a:prstClr val="black">
                      <a:alpha val="40000"/>
                    </a:prstClr>
                  </a:outerShdw>
                </a:effectLst>
                <a:latin typeface="Arial" charset="0"/>
              </a:rPr>
              <a:t> century London,  and favored by the “street and river </a:t>
            </a:r>
            <a:r>
              <a:rPr lang="en-US" sz="2800" b="1" i="1" kern="0" dirty="0">
                <a:solidFill>
                  <a:srgbClr val="000000"/>
                </a:solidFill>
                <a:effectLst>
                  <a:outerShdw blurRad="50800" dist="76200" dir="18900000" algn="bl" rotWithShape="0">
                    <a:prstClr val="black">
                      <a:alpha val="40000"/>
                    </a:prstClr>
                  </a:outerShdw>
                </a:effectLst>
                <a:latin typeface="Arial" charset="0"/>
              </a:rPr>
              <a:t>porters </a:t>
            </a:r>
            <a:r>
              <a:rPr lang="en-US" sz="2800" b="1" kern="0" dirty="0">
                <a:solidFill>
                  <a:srgbClr val="000000"/>
                </a:solidFill>
                <a:effectLst>
                  <a:outerShdw blurRad="50800" dist="76200" dir="18900000" algn="bl" rotWithShape="0">
                    <a:prstClr val="black">
                      <a:alpha val="40000"/>
                    </a:prstClr>
                  </a:outerShdw>
                </a:effectLst>
                <a:latin typeface="Arial" charset="0"/>
              </a:rPr>
              <a:t>of London”, and the factory workers throughout Britain, when they could afford it</a:t>
            </a:r>
          </a:p>
          <a:p>
            <a:pPr algn="ctr"/>
            <a:endParaRPr lang="en-US" sz="1600" b="1" kern="0" dirty="0">
              <a:solidFill>
                <a:srgbClr val="000000"/>
              </a:solidFill>
              <a:effectLst>
                <a:outerShdw blurRad="50800" dist="76200" dir="18900000" algn="bl" rotWithShape="0">
                  <a:prstClr val="black">
                    <a:alpha val="40000"/>
                  </a:prstClr>
                </a:outerShdw>
              </a:effectLst>
              <a:latin typeface="Arial" charset="0"/>
            </a:endParaRPr>
          </a:p>
          <a:p>
            <a:pPr algn="ctr"/>
            <a:r>
              <a:rPr lang="en-US" sz="2800" b="1" kern="0" dirty="0">
                <a:solidFill>
                  <a:srgbClr val="000000"/>
                </a:solidFill>
                <a:effectLst>
                  <a:outerShdw blurRad="50800" dist="76200" dir="18900000" algn="bl" rotWithShape="0">
                    <a:prstClr val="black">
                      <a:alpha val="40000"/>
                    </a:prstClr>
                  </a:outerShdw>
                </a:effectLst>
              </a:rPr>
              <a:t>it was </a:t>
            </a:r>
            <a:r>
              <a:rPr lang="en-US" sz="2800" b="1" kern="0" dirty="0">
                <a:solidFill>
                  <a:srgbClr val="000000"/>
                </a:solidFill>
                <a:effectLst>
                  <a:outerShdw blurRad="50800" dist="76200" dir="18900000" algn="bl" rotWithShape="0">
                    <a:prstClr val="black">
                      <a:alpha val="40000"/>
                    </a:prstClr>
                  </a:outerShdw>
                </a:effectLst>
                <a:latin typeface="Arial" charset="0"/>
              </a:rPr>
              <a:t>high in alcohol by modern standards </a:t>
            </a:r>
            <a:br>
              <a:rPr lang="en-US" sz="2800" b="1" kern="0" dirty="0">
                <a:solidFill>
                  <a:srgbClr val="000000"/>
                </a:solidFill>
                <a:effectLst>
                  <a:outerShdw blurRad="50800" dist="76200" dir="18900000" algn="bl" rotWithShape="0">
                    <a:prstClr val="black">
                      <a:alpha val="40000"/>
                    </a:prstClr>
                  </a:outerShdw>
                </a:effectLst>
                <a:latin typeface="Arial" charset="0"/>
              </a:rPr>
            </a:br>
            <a:r>
              <a:rPr lang="en-US" sz="2000" kern="0" dirty="0">
                <a:solidFill>
                  <a:srgbClr val="000000"/>
                </a:solidFill>
                <a:effectLst>
                  <a:outerShdw blurRad="50800" dist="76200" dir="18900000" algn="bl" rotWithShape="0">
                    <a:prstClr val="black">
                      <a:alpha val="40000"/>
                    </a:prstClr>
                  </a:outerShdw>
                </a:effectLst>
                <a:latin typeface="Arial" charset="0"/>
              </a:rPr>
              <a:t>(6.6% in the 1770s) </a:t>
            </a:r>
            <a:r>
              <a:rPr lang="en-US" sz="2800" b="1" kern="0" dirty="0">
                <a:solidFill>
                  <a:srgbClr val="000000"/>
                </a:solidFill>
                <a:effectLst>
                  <a:outerShdw blurRad="50800" dist="76200" dir="18900000" algn="bl" rotWithShape="0">
                    <a:prstClr val="black">
                      <a:alpha val="40000"/>
                    </a:prstClr>
                  </a:outerShdw>
                </a:effectLst>
                <a:latin typeface="Arial" charset="0"/>
              </a:rPr>
              <a:t>. . .  </a:t>
            </a:r>
          </a:p>
        </p:txBody>
      </p:sp>
      <p:sp>
        <p:nvSpPr>
          <p:cNvPr id="4" name="Rectangle 3"/>
          <p:cNvSpPr/>
          <p:nvPr/>
        </p:nvSpPr>
        <p:spPr>
          <a:xfrm>
            <a:off x="2271486" y="6291942"/>
            <a:ext cx="4572000" cy="461665"/>
          </a:xfrm>
          <a:prstGeom prst="rect">
            <a:avLst/>
          </a:prstGeom>
        </p:spPr>
        <p:txBody>
          <a:bodyPr>
            <a:spAutoFit/>
          </a:bodyPr>
          <a:lstStyle/>
          <a:p>
            <a:pPr algn="ctr"/>
            <a:r>
              <a:rPr lang="en-US" sz="1200" dirty="0">
                <a:hlinkClick r:id="rId4"/>
              </a:rPr>
              <a:t>http://en.wikipedia.org/wiki/Sweat_shops</a:t>
            </a:r>
            <a:br>
              <a:rPr lang="en-US" sz="1200" dirty="0"/>
            </a:br>
            <a:r>
              <a:rPr lang="en-US" sz="1200" dirty="0"/>
              <a:t> </a:t>
            </a:r>
            <a:r>
              <a:rPr lang="en-US" sz="1200" dirty="0">
                <a:hlinkClick r:id="rId5"/>
              </a:rPr>
              <a:t>http://en.wikipedia.org/wiki/Porter_Ale</a:t>
            </a:r>
            <a:endParaRPr lang="en-US" sz="1200" dirty="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14514"/>
            <a:ext cx="9144000" cy="6829997"/>
          </a:xfrm>
          <a:prstGeom prst="rect">
            <a:avLst/>
          </a:prstGeom>
          <a:noFill/>
          <a:ln w="9525">
            <a:noFill/>
            <a:miter lim="800000"/>
            <a:headEnd/>
            <a:tailEnd/>
          </a:ln>
        </p:spPr>
      </p:pic>
      <p:sp>
        <p:nvSpPr>
          <p:cNvPr id="4" name="TextBox 3"/>
          <p:cNvSpPr txBox="1">
            <a:spLocks noChangeArrowheads="1"/>
          </p:cNvSpPr>
          <p:nvPr/>
        </p:nvSpPr>
        <p:spPr bwMode="auto">
          <a:xfrm>
            <a:off x="0" y="0"/>
            <a:ext cx="9144000" cy="6858000"/>
          </a:xfrm>
          <a:prstGeom prst="rect">
            <a:avLst/>
          </a:prstGeom>
          <a:solidFill>
            <a:schemeClr val="bg2">
              <a:lumMod val="40000"/>
              <a:lumOff val="60000"/>
              <a:alpha val="67000"/>
            </a:schemeClr>
          </a:solidFill>
          <a:ln w="76200">
            <a:noFill/>
            <a:miter lim="800000"/>
            <a:headEnd/>
            <a:tailEnd/>
          </a:ln>
        </p:spPr>
        <p:txBody>
          <a:bodyPr wrap="square" lIns="457200" tIns="457200" rIns="457200" bIns="457200">
            <a:noAutofit/>
          </a:bodyPr>
          <a:lstStyle/>
          <a:p>
            <a:pPr algn="ctr"/>
            <a:endParaRPr lang="en-US" sz="2800" b="1" kern="0" dirty="0">
              <a:solidFill>
                <a:srgbClr val="000000"/>
              </a:solidFill>
              <a:effectLst>
                <a:outerShdw blurRad="50800" dist="76200" dir="18900000" algn="bl" rotWithShape="0">
                  <a:prstClr val="black">
                    <a:alpha val="40000"/>
                  </a:prstClr>
                </a:outerShdw>
              </a:effectLst>
            </a:endParaRPr>
          </a:p>
          <a:p>
            <a:pPr algn="ctr"/>
            <a:r>
              <a:rPr lang="en-US" sz="2800" b="1" kern="0" dirty="0">
                <a:solidFill>
                  <a:srgbClr val="000000"/>
                </a:solidFill>
                <a:effectLst>
                  <a:outerShdw blurRad="50800" dist="76200" dir="18900000" algn="bl" rotWithShape="0">
                    <a:prstClr val="black">
                      <a:alpha val="40000"/>
                    </a:prstClr>
                  </a:outerShdw>
                </a:effectLst>
              </a:rPr>
              <a:t>food and beverage production also became industrialized . . .</a:t>
            </a:r>
          </a:p>
          <a:p>
            <a:pPr algn="ctr"/>
            <a:endParaRPr lang="en-US" sz="1600" b="1" kern="0" dirty="0">
              <a:solidFill>
                <a:srgbClr val="000000"/>
              </a:solidFill>
              <a:effectLst>
                <a:outerShdw blurRad="50800" dist="76200" dir="18900000" algn="bl" rotWithShape="0">
                  <a:prstClr val="black">
                    <a:alpha val="40000"/>
                  </a:prstClr>
                </a:outerShdw>
              </a:effectLst>
            </a:endParaRPr>
          </a:p>
          <a:p>
            <a:pPr algn="ctr"/>
            <a:r>
              <a:rPr lang="en-US" sz="2800" b="1" kern="0" dirty="0">
                <a:solidFill>
                  <a:srgbClr val="000000"/>
                </a:solidFill>
                <a:effectLst>
                  <a:outerShdw blurRad="50800" dist="76200" dir="18900000" algn="bl" rotWithShape="0">
                    <a:prstClr val="black">
                      <a:alpha val="40000"/>
                    </a:prstClr>
                  </a:outerShdw>
                </a:effectLst>
              </a:rPr>
              <a:t>and a merchant class grew up around the new industries . . .</a:t>
            </a:r>
          </a:p>
          <a:p>
            <a:pPr algn="ctr"/>
            <a:endParaRPr lang="en-US" sz="1600" b="1" kern="0" dirty="0">
              <a:solidFill>
                <a:srgbClr val="000000"/>
              </a:solidFill>
              <a:effectLst>
                <a:outerShdw blurRad="50800" dist="76200" dir="18900000" algn="bl" rotWithShape="0">
                  <a:prstClr val="black">
                    <a:alpha val="40000"/>
                  </a:prstClr>
                </a:outerShdw>
              </a:effectLst>
            </a:endParaRPr>
          </a:p>
          <a:p>
            <a:pPr algn="ctr"/>
            <a:r>
              <a:rPr lang="en-US" sz="2800" b="1" kern="0" dirty="0">
                <a:solidFill>
                  <a:srgbClr val="000000"/>
                </a:solidFill>
                <a:effectLst>
                  <a:outerShdw blurRad="50800" dist="76200" dir="18900000" algn="bl" rotWithShape="0">
                    <a:prstClr val="black">
                      <a:alpha val="40000"/>
                    </a:prstClr>
                  </a:outerShdw>
                </a:effectLst>
              </a:rPr>
              <a:t>John Cadbury (1801-1889), a Quaker, </a:t>
            </a:r>
          </a:p>
          <a:p>
            <a:pPr algn="ctr"/>
            <a:r>
              <a:rPr lang="en-US" sz="2800" b="1" kern="0" dirty="0">
                <a:solidFill>
                  <a:srgbClr val="000000"/>
                </a:solidFill>
                <a:effectLst>
                  <a:outerShdw blurRad="50800" dist="76200" dir="18900000" algn="bl" rotWithShape="0">
                    <a:prstClr val="black">
                      <a:alpha val="40000"/>
                    </a:prstClr>
                  </a:outerShdw>
                </a:effectLst>
              </a:rPr>
              <a:t>began vending tea, coffee and, later, chocolate in Birmingham, England, in 1824.  He thought that if factory workers were given a popular alternative to high-alcohol porter beer — like a chocolate drink — that would be an improvement in their lives.</a:t>
            </a:r>
          </a:p>
        </p:txBody>
      </p:sp>
      <p:sp>
        <p:nvSpPr>
          <p:cNvPr id="7" name="Rectangle 6"/>
          <p:cNvSpPr/>
          <p:nvPr/>
        </p:nvSpPr>
        <p:spPr>
          <a:xfrm>
            <a:off x="2271486" y="6157686"/>
            <a:ext cx="4572000" cy="646331"/>
          </a:xfrm>
          <a:prstGeom prst="rect">
            <a:avLst/>
          </a:prstGeom>
        </p:spPr>
        <p:txBody>
          <a:bodyPr>
            <a:spAutoFit/>
          </a:bodyPr>
          <a:lstStyle/>
          <a:p>
            <a:pPr algn="ctr"/>
            <a:r>
              <a:rPr lang="en-US" sz="1200" dirty="0">
                <a:hlinkClick r:id="rId4"/>
              </a:rPr>
              <a:t>http://en.wikipedia.org/wiki/Cadbury_UK </a:t>
            </a:r>
            <a:br>
              <a:rPr lang="en-US" sz="1200" dirty="0">
                <a:hlinkClick r:id="rId5"/>
              </a:rPr>
            </a:br>
            <a:r>
              <a:rPr lang="en-US" sz="1200" dirty="0">
                <a:hlinkClick r:id="rId5"/>
              </a:rPr>
              <a:t>http://en.wikipedia.org/wiki/Sweat_shops</a:t>
            </a:r>
            <a:br>
              <a:rPr lang="en-US" sz="1200" dirty="0"/>
            </a:br>
            <a:r>
              <a:rPr lang="en-US" sz="1200" dirty="0"/>
              <a:t> </a:t>
            </a:r>
            <a:r>
              <a:rPr lang="en-US" sz="1200" dirty="0">
                <a:hlinkClick r:id="rId6"/>
              </a:rPr>
              <a:t>http://en.wikipedia.org/wiki/Porter_Ale</a:t>
            </a:r>
            <a:endParaRPr lang="en-US" sz="1200" dirty="0"/>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35875" name="Picture 3"/>
          <p:cNvPicPr>
            <a:picLocks noChangeAspect="1" noChangeArrowheads="1"/>
          </p:cNvPicPr>
          <p:nvPr/>
        </p:nvPicPr>
        <p:blipFill>
          <a:blip r:embed="rId3" cstate="print"/>
          <a:srcRect/>
          <a:stretch>
            <a:fillRect/>
          </a:stretch>
        </p:blipFill>
        <p:spPr bwMode="auto">
          <a:xfrm>
            <a:off x="-1" y="381000"/>
            <a:ext cx="9138035" cy="6096000"/>
          </a:xfrm>
          <a:prstGeom prst="rect">
            <a:avLst/>
          </a:prstGeom>
          <a:noFill/>
          <a:ln w="9525">
            <a:noFill/>
            <a:miter lim="800000"/>
            <a:headEnd/>
            <a:tailEnd/>
          </a:ln>
        </p:spPr>
      </p:pic>
      <p:sp>
        <p:nvSpPr>
          <p:cNvPr id="7" name="Rectangle 6"/>
          <p:cNvSpPr/>
          <p:nvPr/>
        </p:nvSpPr>
        <p:spPr>
          <a:xfrm>
            <a:off x="1389744" y="6535056"/>
            <a:ext cx="6339114" cy="215444"/>
          </a:xfrm>
          <a:prstGeom prst="rect">
            <a:avLst/>
          </a:prstGeom>
        </p:spPr>
        <p:txBody>
          <a:bodyPr wrap="square">
            <a:spAutoFit/>
          </a:bodyPr>
          <a:lstStyle/>
          <a:p>
            <a:pPr algn="ctr"/>
            <a:r>
              <a:rPr lang="en-US" sz="800" dirty="0">
                <a:hlinkClick r:id="rId4"/>
              </a:rPr>
              <a:t>http://news.bbc.co.uk/2/hi/uk_news/england/west_midlands/8467428.stm</a:t>
            </a:r>
            <a:endParaRPr lang="en-US" sz="800" dirty="0"/>
          </a:p>
        </p:txBody>
      </p:sp>
      <p:sp>
        <p:nvSpPr>
          <p:cNvPr id="8" name="TextBox 7"/>
          <p:cNvSpPr txBox="1">
            <a:spLocks noChangeArrowheads="1"/>
          </p:cNvSpPr>
          <p:nvPr/>
        </p:nvSpPr>
        <p:spPr bwMode="auto">
          <a:xfrm>
            <a:off x="0" y="366486"/>
            <a:ext cx="9144000" cy="6096000"/>
          </a:xfrm>
          <a:prstGeom prst="rect">
            <a:avLst/>
          </a:prstGeom>
          <a:solidFill>
            <a:schemeClr val="bg2">
              <a:lumMod val="40000"/>
              <a:lumOff val="60000"/>
              <a:alpha val="67000"/>
            </a:schemeClr>
          </a:solidFill>
          <a:ln w="76200">
            <a:noFill/>
            <a:miter lim="800000"/>
            <a:headEnd/>
            <a:tailEnd/>
          </a:ln>
        </p:spPr>
        <p:txBody>
          <a:bodyPr wrap="square" lIns="457200" tIns="457200" rIns="457200" bIns="457200">
            <a:noAutofit/>
          </a:bodyPr>
          <a:lstStyle/>
          <a:p>
            <a:pPr algn="ctr"/>
            <a:endParaRPr lang="en-US" sz="2800" b="1" kern="0" dirty="0">
              <a:solidFill>
                <a:srgbClr val="000000"/>
              </a:solidFill>
              <a:effectLst>
                <a:outerShdw blurRad="50800" dist="76200" dir="18900000" algn="bl" rotWithShape="0">
                  <a:prstClr val="black">
                    <a:alpha val="40000"/>
                  </a:prstClr>
                </a:outerShdw>
              </a:effectLst>
            </a:endParaRPr>
          </a:p>
          <a:p>
            <a:pPr algn="ctr"/>
            <a:endParaRPr lang="en-US" sz="1600" b="1" kern="0" dirty="0">
              <a:solidFill>
                <a:srgbClr val="000000"/>
              </a:solidFill>
              <a:effectLst>
                <a:outerShdw blurRad="50800" dist="76200" dir="18900000" algn="bl" rotWithShape="0">
                  <a:prstClr val="black">
                    <a:alpha val="40000"/>
                  </a:prstClr>
                </a:outerShdw>
              </a:effectLst>
            </a:endParaRPr>
          </a:p>
          <a:p>
            <a:pPr algn="ctr"/>
            <a:endParaRPr lang="en-US" sz="2800" b="1" kern="0" dirty="0">
              <a:solidFill>
                <a:srgbClr val="000000"/>
              </a:solidFill>
              <a:effectLst>
                <a:outerShdw blurRad="50800" dist="76200" dir="18900000" algn="bl" rotWithShape="0">
                  <a:prstClr val="black">
                    <a:alpha val="40000"/>
                  </a:prstClr>
                </a:outerShdw>
              </a:effectLst>
            </a:endParaRPr>
          </a:p>
          <a:p>
            <a:pPr algn="ctr"/>
            <a:endParaRPr lang="en-US" sz="2800" b="1" kern="0" dirty="0">
              <a:solidFill>
                <a:srgbClr val="000000"/>
              </a:solidFill>
              <a:effectLst>
                <a:outerShdw blurRad="50800" dist="76200" dir="18900000" algn="bl" rotWithShape="0">
                  <a:prstClr val="black">
                    <a:alpha val="40000"/>
                  </a:prstClr>
                </a:outerShdw>
              </a:effectLst>
            </a:endParaRPr>
          </a:p>
          <a:p>
            <a:pPr algn="ctr"/>
            <a:r>
              <a:rPr lang="en-US" sz="2800" b="1" kern="0" dirty="0">
                <a:solidFill>
                  <a:srgbClr val="000000"/>
                </a:solidFill>
                <a:effectLst>
                  <a:outerShdw blurRad="50800" dist="76200" dir="18900000" algn="bl" rotWithShape="0">
                    <a:prstClr val="black">
                      <a:alpha val="40000"/>
                    </a:prstClr>
                  </a:outerShdw>
                </a:effectLst>
              </a:rPr>
              <a:t>John Cadbury's sons, Richard and George, opened a major chocolate factory in the Birmingham suburb of </a:t>
            </a:r>
            <a:r>
              <a:rPr lang="en-US" sz="2800" b="1" kern="0" dirty="0" err="1">
                <a:solidFill>
                  <a:srgbClr val="000000"/>
                </a:solidFill>
                <a:effectLst>
                  <a:outerShdw blurRad="50800" dist="76200" dir="18900000" algn="bl" rotWithShape="0">
                    <a:prstClr val="black">
                      <a:alpha val="40000"/>
                    </a:prstClr>
                  </a:outerShdw>
                </a:effectLst>
              </a:rPr>
              <a:t>Bournville</a:t>
            </a:r>
            <a:r>
              <a:rPr lang="en-US" sz="2800" b="1" kern="0" dirty="0">
                <a:solidFill>
                  <a:srgbClr val="000000"/>
                </a:solidFill>
                <a:effectLst>
                  <a:outerShdw blurRad="50800" dist="76200" dir="18900000" algn="bl" rotWithShape="0">
                    <a:prstClr val="black">
                      <a:alpha val="40000"/>
                    </a:prstClr>
                  </a:outerShdw>
                </a:effectLst>
              </a:rPr>
              <a:t>, </a:t>
            </a:r>
          </a:p>
          <a:p>
            <a:pPr algn="ctr"/>
            <a:r>
              <a:rPr lang="en-US" sz="2800" b="1" kern="0" dirty="0">
                <a:solidFill>
                  <a:srgbClr val="000000"/>
                </a:solidFill>
                <a:effectLst>
                  <a:outerShdw blurRad="50800" dist="76200" dir="18900000" algn="bl" rotWithShape="0">
                    <a:prstClr val="black">
                      <a:alpha val="40000"/>
                    </a:prstClr>
                  </a:outerShdw>
                </a:effectLst>
              </a:rPr>
              <a:t>four miles south of the city</a:t>
            </a:r>
          </a:p>
          <a:p>
            <a:pPr algn="ctr"/>
            <a:endParaRPr lang="en-US" sz="2800" b="1" kern="0" dirty="0">
              <a:solidFill>
                <a:srgbClr val="000000"/>
              </a:solidFill>
              <a:effectLst>
                <a:outerShdw blurRad="50800" dist="76200" dir="18900000" algn="bl" rotWithShape="0">
                  <a:prstClr val="black">
                    <a:alpha val="40000"/>
                  </a:prstClr>
                </a:outerShdw>
              </a:effectLst>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35875" name="Picture 3"/>
          <p:cNvPicPr>
            <a:picLocks noChangeAspect="1" noChangeArrowheads="1"/>
          </p:cNvPicPr>
          <p:nvPr/>
        </p:nvPicPr>
        <p:blipFill>
          <a:blip r:embed="rId3" cstate="print"/>
          <a:srcRect/>
          <a:stretch>
            <a:fillRect/>
          </a:stretch>
        </p:blipFill>
        <p:spPr bwMode="auto">
          <a:xfrm>
            <a:off x="-1" y="381000"/>
            <a:ext cx="9138035" cy="6096000"/>
          </a:xfrm>
          <a:prstGeom prst="rect">
            <a:avLst/>
          </a:prstGeom>
          <a:noFill/>
          <a:ln w="9525">
            <a:noFill/>
            <a:miter lim="800000"/>
            <a:headEnd/>
            <a:tailEnd/>
          </a:ln>
        </p:spPr>
      </p:pic>
      <p:sp>
        <p:nvSpPr>
          <p:cNvPr id="7" name="Rectangle 6"/>
          <p:cNvSpPr/>
          <p:nvPr/>
        </p:nvSpPr>
        <p:spPr>
          <a:xfrm>
            <a:off x="1389744" y="6535056"/>
            <a:ext cx="6339114" cy="215444"/>
          </a:xfrm>
          <a:prstGeom prst="rect">
            <a:avLst/>
          </a:prstGeom>
        </p:spPr>
        <p:txBody>
          <a:bodyPr wrap="square">
            <a:spAutoFit/>
          </a:bodyPr>
          <a:lstStyle/>
          <a:p>
            <a:pPr algn="ctr"/>
            <a:r>
              <a:rPr lang="en-US" sz="800" dirty="0">
                <a:hlinkClick r:id="rId4"/>
              </a:rPr>
              <a:t>http://news.bbc.co.uk/2/hi/uk_news/england/west_midlands/8467428.stm</a:t>
            </a:r>
            <a:endParaRPr lang="en-US" sz="800" dirty="0"/>
          </a:p>
        </p:txBody>
      </p:sp>
      <p:sp>
        <p:nvSpPr>
          <p:cNvPr id="8" name="TextBox 7"/>
          <p:cNvSpPr txBox="1">
            <a:spLocks noChangeArrowheads="1"/>
          </p:cNvSpPr>
          <p:nvPr/>
        </p:nvSpPr>
        <p:spPr bwMode="auto">
          <a:xfrm>
            <a:off x="0" y="366486"/>
            <a:ext cx="9144000" cy="6096000"/>
          </a:xfrm>
          <a:prstGeom prst="rect">
            <a:avLst/>
          </a:prstGeom>
          <a:solidFill>
            <a:schemeClr val="bg2">
              <a:lumMod val="40000"/>
              <a:lumOff val="60000"/>
              <a:alpha val="67000"/>
            </a:schemeClr>
          </a:solidFill>
          <a:ln w="76200">
            <a:noFill/>
            <a:miter lim="800000"/>
            <a:headEnd/>
            <a:tailEnd/>
          </a:ln>
        </p:spPr>
        <p:txBody>
          <a:bodyPr wrap="square" lIns="457200" tIns="457200" rIns="457200" bIns="457200">
            <a:noAutofit/>
          </a:bodyPr>
          <a:lstStyle/>
          <a:p>
            <a:pPr algn="ctr"/>
            <a:endParaRPr lang="en-US" sz="2800" b="1" kern="0" dirty="0">
              <a:solidFill>
                <a:srgbClr val="000000"/>
              </a:solidFill>
              <a:effectLst>
                <a:outerShdw blurRad="50800" dist="76200" dir="18900000" algn="bl" rotWithShape="0">
                  <a:prstClr val="black">
                    <a:alpha val="40000"/>
                  </a:prstClr>
                </a:outerShdw>
              </a:effectLst>
            </a:endParaRPr>
          </a:p>
          <a:p>
            <a:pPr algn="ctr"/>
            <a:endParaRPr lang="en-US" sz="1600" b="1" kern="0" dirty="0">
              <a:solidFill>
                <a:srgbClr val="000000"/>
              </a:solidFill>
              <a:effectLst>
                <a:outerShdw blurRad="50800" dist="76200" dir="18900000" algn="bl" rotWithShape="0">
                  <a:prstClr val="black">
                    <a:alpha val="40000"/>
                  </a:prstClr>
                </a:outerShdw>
              </a:effectLst>
            </a:endParaRPr>
          </a:p>
          <a:p>
            <a:pPr algn="ctr"/>
            <a:endParaRPr lang="en-US" sz="2800" b="1" kern="0" dirty="0">
              <a:solidFill>
                <a:srgbClr val="D79694"/>
              </a:solidFill>
              <a:effectLst>
                <a:outerShdw blurRad="50800" dist="76200" dir="18900000" algn="bl" rotWithShape="0">
                  <a:prstClr val="black">
                    <a:alpha val="40000"/>
                  </a:prstClr>
                </a:outerShdw>
              </a:effectLst>
            </a:endParaRPr>
          </a:p>
          <a:p>
            <a:pPr algn="ctr"/>
            <a:endParaRPr lang="en-US" sz="2800" b="1" kern="0" dirty="0">
              <a:solidFill>
                <a:srgbClr val="D79694"/>
              </a:solidFill>
              <a:effectLst>
                <a:outerShdw blurRad="50800" dist="76200" dir="18900000" algn="bl" rotWithShape="0">
                  <a:prstClr val="black">
                    <a:alpha val="40000"/>
                  </a:prstClr>
                </a:outerShdw>
              </a:effectLst>
            </a:endParaRPr>
          </a:p>
          <a:p>
            <a:pPr algn="ctr"/>
            <a:r>
              <a:rPr lang="en-US" sz="2800" b="1" kern="0" dirty="0">
                <a:solidFill>
                  <a:srgbClr val="D79694"/>
                </a:solidFill>
                <a:effectLst>
                  <a:outerShdw blurRad="50800" dist="76200" dir="18900000" algn="bl" rotWithShape="0">
                    <a:prstClr val="black">
                      <a:alpha val="40000"/>
                    </a:prstClr>
                  </a:outerShdw>
                </a:effectLst>
              </a:rPr>
              <a:t>John Cadbury's sons, Richard and George, opened a major chocolate factory in the Birmingham suburb of </a:t>
            </a:r>
            <a:r>
              <a:rPr lang="en-US" sz="5400" b="1" kern="0" dirty="0" err="1">
                <a:solidFill>
                  <a:srgbClr val="000000"/>
                </a:solidFill>
                <a:effectLst>
                  <a:outerShdw blurRad="50800" dist="76200" dir="18900000" algn="bl" rotWithShape="0">
                    <a:prstClr val="black">
                      <a:alpha val="40000"/>
                    </a:prstClr>
                  </a:outerShdw>
                </a:effectLst>
              </a:rPr>
              <a:t>Bournville</a:t>
            </a:r>
            <a:endParaRPr lang="en-US" sz="2800" b="1" kern="0" dirty="0">
              <a:solidFill>
                <a:srgbClr val="000000"/>
              </a:solidFill>
              <a:effectLst>
                <a:outerShdw blurRad="50800" dist="76200" dir="18900000" algn="bl" rotWithShape="0">
                  <a:prstClr val="black">
                    <a:alpha val="40000"/>
                  </a:prstClr>
                </a:outerShdw>
              </a:effectLst>
            </a:endParaRPr>
          </a:p>
          <a:p>
            <a:pPr algn="ctr"/>
            <a:r>
              <a:rPr lang="en-US" sz="2800" b="1" kern="0" dirty="0">
                <a:solidFill>
                  <a:srgbClr val="D79694"/>
                </a:solidFill>
                <a:effectLst>
                  <a:outerShdw blurRad="50800" dist="76200" dir="18900000" algn="bl" rotWithShape="0">
                    <a:prstClr val="black">
                      <a:alpha val="40000"/>
                    </a:prstClr>
                  </a:outerShdw>
                </a:effectLst>
              </a:rPr>
              <a:t>four miles south of the city</a:t>
            </a:r>
          </a:p>
          <a:p>
            <a:pPr algn="ctr"/>
            <a:endParaRPr lang="en-US" sz="2800" b="1" kern="0" dirty="0">
              <a:solidFill>
                <a:srgbClr val="000000"/>
              </a:solidFill>
              <a:effectLst>
                <a:outerShdw blurRad="50800" dist="76200" dir="18900000" algn="bl" rotWithShape="0">
                  <a:prstClr val="black">
                    <a:alpha val="40000"/>
                  </a:prstClr>
                </a:outerShdw>
              </a:effectLst>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35875" name="Picture 3"/>
          <p:cNvPicPr>
            <a:picLocks noChangeAspect="1" noChangeArrowheads="1"/>
          </p:cNvPicPr>
          <p:nvPr/>
        </p:nvPicPr>
        <p:blipFill>
          <a:blip r:embed="rId3" cstate="print"/>
          <a:srcRect/>
          <a:stretch>
            <a:fillRect/>
          </a:stretch>
        </p:blipFill>
        <p:spPr bwMode="auto">
          <a:xfrm>
            <a:off x="-1" y="381000"/>
            <a:ext cx="9138035" cy="6096000"/>
          </a:xfrm>
          <a:prstGeom prst="rect">
            <a:avLst/>
          </a:prstGeom>
          <a:noFill/>
          <a:ln w="9525">
            <a:noFill/>
            <a:miter lim="800000"/>
            <a:headEnd/>
            <a:tailEnd/>
          </a:ln>
        </p:spPr>
      </p:pic>
      <p:sp>
        <p:nvSpPr>
          <p:cNvPr id="7" name="Rectangle 6"/>
          <p:cNvSpPr/>
          <p:nvPr/>
        </p:nvSpPr>
        <p:spPr>
          <a:xfrm>
            <a:off x="1389744" y="6535056"/>
            <a:ext cx="6339114" cy="215444"/>
          </a:xfrm>
          <a:prstGeom prst="rect">
            <a:avLst/>
          </a:prstGeom>
        </p:spPr>
        <p:txBody>
          <a:bodyPr wrap="square">
            <a:spAutoFit/>
          </a:bodyPr>
          <a:lstStyle/>
          <a:p>
            <a:pPr algn="ctr"/>
            <a:r>
              <a:rPr lang="en-US" sz="800" dirty="0">
                <a:hlinkClick r:id="rId4"/>
              </a:rPr>
              <a:t>http://news.bbc.co.uk/2/hi/uk_news/england/west_midlands/8467428.stm</a:t>
            </a:r>
            <a:endParaRPr lang="en-US" sz="800" dirty="0"/>
          </a:p>
        </p:txBody>
      </p:sp>
      <p:sp>
        <p:nvSpPr>
          <p:cNvPr id="8" name="TextBox 7"/>
          <p:cNvSpPr txBox="1">
            <a:spLocks noChangeArrowheads="1"/>
          </p:cNvSpPr>
          <p:nvPr/>
        </p:nvSpPr>
        <p:spPr bwMode="auto">
          <a:xfrm>
            <a:off x="0" y="366486"/>
            <a:ext cx="9144000" cy="6096000"/>
          </a:xfrm>
          <a:prstGeom prst="rect">
            <a:avLst/>
          </a:prstGeom>
          <a:solidFill>
            <a:schemeClr val="bg2">
              <a:lumMod val="40000"/>
              <a:lumOff val="60000"/>
              <a:alpha val="67000"/>
            </a:schemeClr>
          </a:solidFill>
          <a:ln w="76200">
            <a:noFill/>
            <a:miter lim="800000"/>
            <a:headEnd/>
            <a:tailEnd/>
          </a:ln>
        </p:spPr>
        <p:txBody>
          <a:bodyPr wrap="square" lIns="457200" tIns="457200" rIns="457200" bIns="457200">
            <a:noAutofit/>
          </a:bodyPr>
          <a:lstStyle/>
          <a:p>
            <a:pPr algn="ctr"/>
            <a:endParaRPr lang="en-US" sz="2800" b="1" kern="0" dirty="0">
              <a:solidFill>
                <a:srgbClr val="000000"/>
              </a:solidFill>
              <a:effectLst>
                <a:outerShdw blurRad="50800" dist="76200" dir="18900000" algn="bl" rotWithShape="0">
                  <a:prstClr val="black">
                    <a:alpha val="40000"/>
                  </a:prstClr>
                </a:outerShdw>
              </a:effectLst>
            </a:endParaRPr>
          </a:p>
          <a:p>
            <a:pPr algn="ctr"/>
            <a:endParaRPr lang="en-US" sz="1600" b="1" kern="0" dirty="0">
              <a:solidFill>
                <a:srgbClr val="000000"/>
              </a:solidFill>
              <a:effectLst>
                <a:outerShdw blurRad="50800" dist="76200" dir="18900000" algn="bl" rotWithShape="0">
                  <a:prstClr val="black">
                    <a:alpha val="40000"/>
                  </a:prstClr>
                </a:outerShdw>
              </a:effectLst>
            </a:endParaRPr>
          </a:p>
          <a:p>
            <a:pPr algn="ctr"/>
            <a:endParaRPr lang="en-US" sz="2800" b="1" kern="0" dirty="0">
              <a:solidFill>
                <a:srgbClr val="D79694"/>
              </a:solidFill>
              <a:effectLst>
                <a:outerShdw blurRad="50800" dist="76200" dir="18900000" algn="bl" rotWithShape="0">
                  <a:prstClr val="black">
                    <a:alpha val="40000"/>
                  </a:prstClr>
                </a:outerShdw>
              </a:effectLst>
            </a:endParaRPr>
          </a:p>
          <a:p>
            <a:pPr algn="ctr"/>
            <a:endParaRPr lang="en-US" sz="2800" b="1" kern="0" dirty="0">
              <a:solidFill>
                <a:srgbClr val="D79694"/>
              </a:solidFill>
              <a:effectLst>
                <a:outerShdw blurRad="50800" dist="76200" dir="18900000" algn="bl" rotWithShape="0">
                  <a:prstClr val="black">
                    <a:alpha val="40000"/>
                  </a:prstClr>
                </a:outerShdw>
              </a:effectLst>
            </a:endParaRPr>
          </a:p>
          <a:p>
            <a:pPr algn="ctr"/>
            <a:r>
              <a:rPr lang="en-US" sz="2800" b="1" kern="0" dirty="0">
                <a:solidFill>
                  <a:srgbClr val="D79694"/>
                </a:solidFill>
                <a:effectLst>
                  <a:outerShdw blurRad="50800" dist="76200" dir="18900000" algn="bl" rotWithShape="0">
                    <a:prstClr val="black">
                      <a:alpha val="40000"/>
                    </a:prstClr>
                  </a:outerShdw>
                </a:effectLst>
              </a:rPr>
              <a:t>John Cadbury's sons, Richard and George, opened a major chocolate factory in the Birmingham suburb of </a:t>
            </a:r>
            <a:r>
              <a:rPr lang="en-US" sz="5400" b="1" kern="0" dirty="0" err="1">
                <a:solidFill>
                  <a:srgbClr val="000000"/>
                </a:solidFill>
                <a:effectLst>
                  <a:outerShdw blurRad="50800" dist="76200" dir="18900000" algn="bl" rotWithShape="0">
                    <a:prstClr val="black">
                      <a:alpha val="40000"/>
                    </a:prstClr>
                  </a:outerShdw>
                </a:effectLst>
              </a:rPr>
              <a:t>Bournville</a:t>
            </a:r>
            <a:endParaRPr lang="en-US" sz="2800" b="1" kern="0" dirty="0">
              <a:solidFill>
                <a:srgbClr val="000000"/>
              </a:solidFill>
              <a:effectLst>
                <a:outerShdw blurRad="50800" dist="76200" dir="18900000" algn="bl" rotWithShape="0">
                  <a:prstClr val="black">
                    <a:alpha val="40000"/>
                  </a:prstClr>
                </a:outerShdw>
              </a:effectLst>
            </a:endParaRPr>
          </a:p>
          <a:p>
            <a:pPr algn="ctr"/>
            <a:r>
              <a:rPr lang="en-US" sz="2800" b="1" kern="0" dirty="0">
                <a:solidFill>
                  <a:srgbClr val="D79694"/>
                </a:solidFill>
                <a:effectLst>
                  <a:outerShdw blurRad="50800" dist="76200" dir="18900000" algn="bl" rotWithShape="0">
                    <a:prstClr val="black">
                      <a:alpha val="40000"/>
                    </a:prstClr>
                  </a:outerShdw>
                </a:effectLst>
              </a:rPr>
              <a:t>four miles south of the city</a:t>
            </a:r>
          </a:p>
          <a:p>
            <a:pPr algn="ctr"/>
            <a:endParaRPr lang="en-US" sz="2800" b="1" kern="0" dirty="0">
              <a:solidFill>
                <a:srgbClr val="000000"/>
              </a:solidFill>
              <a:effectLst>
                <a:outerShdw blurRad="50800" dist="76200" dir="18900000" algn="bl" rotWithShape="0">
                  <a:prstClr val="black">
                    <a:alpha val="40000"/>
                  </a:prstClr>
                </a:outerShdw>
              </a:effectLst>
            </a:endParaRPr>
          </a:p>
        </p:txBody>
      </p:sp>
      <p:sp>
        <p:nvSpPr>
          <p:cNvPr id="5" name="TextBox 4"/>
          <p:cNvSpPr txBox="1">
            <a:spLocks noChangeArrowheads="1"/>
          </p:cNvSpPr>
          <p:nvPr/>
        </p:nvSpPr>
        <p:spPr bwMode="auto">
          <a:xfrm>
            <a:off x="914400" y="4089297"/>
            <a:ext cx="7315200" cy="2006703"/>
          </a:xfrm>
          <a:prstGeom prst="rect">
            <a:avLst/>
          </a:prstGeom>
          <a:solidFill>
            <a:schemeClr val="bg1">
              <a:lumMod val="75000"/>
              <a:alpha val="75000"/>
            </a:schemeClr>
          </a:solidFill>
          <a:ln w="76200">
            <a:solidFill>
              <a:srgbClr val="FFC000"/>
            </a:solidFill>
            <a:miter lim="800000"/>
            <a:headEnd/>
            <a:tailEnd/>
          </a:ln>
        </p:spPr>
        <p:txBody>
          <a:bodyPr wrap="square" lIns="228600" tIns="201168" rIns="228600" bIns="201168">
            <a:spAutoFit/>
          </a:bodyPr>
          <a:lstStyle/>
          <a:p>
            <a:pPr algn="ctr" fontAlgn="base">
              <a:spcBef>
                <a:spcPct val="0"/>
              </a:spcBef>
              <a:spcAft>
                <a:spcPct val="0"/>
              </a:spcAft>
            </a:pPr>
            <a:endParaRPr lang="en-US" sz="2400" b="1" kern="0" dirty="0">
              <a:solidFill>
                <a:srgbClr val="000000"/>
              </a:solidFill>
              <a:effectLst>
                <a:outerShdw blurRad="50800" dist="76200" dir="18900000" algn="bl" rotWithShape="0">
                  <a:prstClr val="black">
                    <a:alpha val="40000"/>
                  </a:prstClr>
                </a:outerShdw>
              </a:effectLst>
            </a:endParaRPr>
          </a:p>
          <a:p>
            <a:pPr algn="ctr" fontAlgn="base">
              <a:spcBef>
                <a:spcPct val="0"/>
              </a:spcBef>
              <a:spcAft>
                <a:spcPct val="0"/>
              </a:spcAft>
            </a:pPr>
            <a:r>
              <a:rPr lang="en-US" sz="2800" b="1" kern="0" dirty="0">
                <a:solidFill>
                  <a:srgbClr val="000000"/>
                </a:solidFill>
                <a:effectLst>
                  <a:outerShdw blurRad="50800" dist="76200" dir="18900000" algn="bl" rotWithShape="0">
                    <a:prstClr val="black">
                      <a:alpha val="40000"/>
                    </a:prstClr>
                  </a:outerShdw>
                </a:effectLst>
                <a:latin typeface="Arial" charset="0"/>
              </a:rPr>
              <a:t>you recognize the name of the little village if you’re a Cadbury chocolate fan</a:t>
            </a:r>
          </a:p>
          <a:p>
            <a:pPr algn="ctr" fontAlgn="base">
              <a:spcBef>
                <a:spcPct val="0"/>
              </a:spcBef>
              <a:spcAft>
                <a:spcPct val="0"/>
              </a:spcAft>
            </a:pPr>
            <a:endParaRPr lang="en-US" sz="2400" b="1" kern="0" dirty="0">
              <a:solidFill>
                <a:srgbClr val="000000"/>
              </a:solidFill>
              <a:effectLst>
                <a:outerShdw blurRad="50800" dist="76200" dir="18900000" algn="bl" rotWithShape="0">
                  <a:prstClr val="black">
                    <a:alpha val="40000"/>
                  </a:prstClr>
                </a:outerShdw>
              </a:effectLst>
              <a:latin typeface="Arial"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34854" name="Picture 6"/>
          <p:cNvPicPr>
            <a:picLocks noChangeAspect="1" noChangeArrowheads="1"/>
          </p:cNvPicPr>
          <p:nvPr/>
        </p:nvPicPr>
        <p:blipFill>
          <a:blip r:embed="rId3" cstate="print"/>
          <a:srcRect/>
          <a:stretch>
            <a:fillRect/>
          </a:stretch>
        </p:blipFill>
        <p:spPr bwMode="auto">
          <a:xfrm>
            <a:off x="0" y="1676400"/>
            <a:ext cx="9144000" cy="4352647"/>
          </a:xfrm>
          <a:prstGeom prst="rect">
            <a:avLst/>
          </a:prstGeom>
          <a:noFill/>
          <a:ln w="9525">
            <a:noFill/>
            <a:miter lim="800000"/>
            <a:headEnd/>
            <a:tailEnd/>
          </a:ln>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35875" name="Picture 3"/>
          <p:cNvPicPr>
            <a:picLocks noChangeAspect="1" noChangeArrowheads="1"/>
          </p:cNvPicPr>
          <p:nvPr/>
        </p:nvPicPr>
        <p:blipFill>
          <a:blip r:embed="rId3" cstate="print"/>
          <a:srcRect/>
          <a:stretch>
            <a:fillRect/>
          </a:stretch>
        </p:blipFill>
        <p:spPr bwMode="auto">
          <a:xfrm>
            <a:off x="-1" y="381000"/>
            <a:ext cx="9138035" cy="6096000"/>
          </a:xfrm>
          <a:prstGeom prst="rect">
            <a:avLst/>
          </a:prstGeom>
          <a:noFill/>
          <a:ln w="9525">
            <a:noFill/>
            <a:miter lim="800000"/>
            <a:headEnd/>
            <a:tailEnd/>
          </a:ln>
        </p:spPr>
      </p:pic>
      <p:sp>
        <p:nvSpPr>
          <p:cNvPr id="7" name="Rectangle 6"/>
          <p:cNvSpPr/>
          <p:nvPr/>
        </p:nvSpPr>
        <p:spPr>
          <a:xfrm>
            <a:off x="1389744" y="6535056"/>
            <a:ext cx="6339114" cy="215444"/>
          </a:xfrm>
          <a:prstGeom prst="rect">
            <a:avLst/>
          </a:prstGeom>
        </p:spPr>
        <p:txBody>
          <a:bodyPr wrap="square">
            <a:spAutoFit/>
          </a:bodyPr>
          <a:lstStyle/>
          <a:p>
            <a:pPr algn="ctr"/>
            <a:r>
              <a:rPr lang="en-US" sz="800" dirty="0">
                <a:hlinkClick r:id="rId4"/>
              </a:rPr>
              <a:t>http://news.bbc.co.uk/2/hi/uk_news/england/west_midlands/8467428.stm</a:t>
            </a:r>
            <a:endParaRPr lang="en-US" sz="800" dirty="0"/>
          </a:p>
        </p:txBody>
      </p:sp>
      <p:sp>
        <p:nvSpPr>
          <p:cNvPr id="8" name="TextBox 7"/>
          <p:cNvSpPr txBox="1">
            <a:spLocks noChangeArrowheads="1"/>
          </p:cNvSpPr>
          <p:nvPr/>
        </p:nvSpPr>
        <p:spPr bwMode="auto">
          <a:xfrm>
            <a:off x="0" y="366486"/>
            <a:ext cx="9144000" cy="6096000"/>
          </a:xfrm>
          <a:prstGeom prst="rect">
            <a:avLst/>
          </a:prstGeom>
          <a:solidFill>
            <a:schemeClr val="bg2">
              <a:lumMod val="40000"/>
              <a:lumOff val="60000"/>
              <a:alpha val="67000"/>
            </a:schemeClr>
          </a:solidFill>
          <a:ln w="76200">
            <a:noFill/>
            <a:miter lim="800000"/>
            <a:headEnd/>
            <a:tailEnd/>
          </a:ln>
        </p:spPr>
        <p:txBody>
          <a:bodyPr wrap="square" lIns="457200" tIns="457200" rIns="457200" bIns="457200">
            <a:noAutofit/>
          </a:bodyPr>
          <a:lstStyle/>
          <a:p>
            <a:pPr marL="0" lvl="1" algn="ctr"/>
            <a:endParaRPr lang="en-US" sz="3200" b="1" kern="0" dirty="0">
              <a:solidFill>
                <a:srgbClr val="000000"/>
              </a:solidFill>
              <a:effectLst>
                <a:outerShdw blurRad="50800" dist="76200" dir="18900000" algn="bl" rotWithShape="0">
                  <a:prstClr val="black">
                    <a:alpha val="40000"/>
                  </a:prstClr>
                </a:outerShdw>
              </a:effectLst>
            </a:endParaRPr>
          </a:p>
          <a:p>
            <a:pPr marL="0" lvl="1" algn="ctr"/>
            <a:r>
              <a:rPr lang="en-US" sz="3200" b="1" kern="0" dirty="0">
                <a:solidFill>
                  <a:srgbClr val="000000"/>
                </a:solidFill>
                <a:effectLst>
                  <a:outerShdw blurRad="50800" dist="76200" dir="18900000" algn="bl" rotWithShape="0">
                    <a:prstClr val="black">
                      <a:alpha val="40000"/>
                    </a:prstClr>
                  </a:outerShdw>
                </a:effectLst>
              </a:rPr>
              <a:t>not all factories and businesses were sweatshops and the like </a:t>
            </a:r>
          </a:p>
          <a:p>
            <a:pPr marL="0" lvl="1" algn="ctr"/>
            <a:r>
              <a:rPr lang="en-US" sz="3200" b="1" kern="0" dirty="0">
                <a:solidFill>
                  <a:srgbClr val="000000"/>
                </a:solidFill>
                <a:effectLst>
                  <a:outerShdw blurRad="50800" dist="76200" dir="18900000" algn="bl" rotWithShape="0">
                    <a:prstClr val="black">
                      <a:alpha val="40000"/>
                    </a:prstClr>
                  </a:outerShdw>
                </a:effectLst>
              </a:rPr>
              <a:t>— some businesses, </a:t>
            </a:r>
          </a:p>
          <a:p>
            <a:pPr marL="0" lvl="1" algn="ctr"/>
            <a:r>
              <a:rPr lang="en-US" sz="3200" b="1" kern="0" dirty="0">
                <a:solidFill>
                  <a:srgbClr val="000000"/>
                </a:solidFill>
                <a:effectLst>
                  <a:outerShdw blurRad="50800" dist="76200" dir="18900000" algn="bl" rotWithShape="0">
                    <a:prstClr val="black">
                      <a:alpha val="40000"/>
                    </a:prstClr>
                  </a:outerShdw>
                </a:effectLst>
              </a:rPr>
              <a:t>like what came to be the food giant Cadbury </a:t>
            </a:r>
          </a:p>
          <a:p>
            <a:pPr marL="0" lvl="1" algn="ctr"/>
            <a:r>
              <a:rPr lang="en-US" sz="3200" b="1" kern="0" dirty="0">
                <a:solidFill>
                  <a:srgbClr val="000000"/>
                </a:solidFill>
                <a:effectLst>
                  <a:outerShdw blurRad="50800" dist="76200" dir="18900000" algn="bl" rotWithShape="0">
                    <a:prstClr val="black">
                      <a:alpha val="40000"/>
                    </a:prstClr>
                  </a:outerShdw>
                </a:effectLst>
              </a:rPr>
              <a:t>were founded on a business philosophy </a:t>
            </a:r>
          </a:p>
          <a:p>
            <a:pPr marL="0" lvl="1" algn="ctr"/>
            <a:r>
              <a:rPr lang="en-US" sz="3200" b="1" kern="0" dirty="0">
                <a:solidFill>
                  <a:srgbClr val="000000"/>
                </a:solidFill>
                <a:effectLst>
                  <a:outerShdw blurRad="50800" dist="76200" dir="18900000" algn="bl" rotWithShape="0">
                    <a:prstClr val="black">
                      <a:alpha val="40000"/>
                    </a:prstClr>
                  </a:outerShdw>
                </a:effectLst>
              </a:rPr>
              <a:t>aimed at taking care of the worker, </a:t>
            </a:r>
          </a:p>
          <a:p>
            <a:pPr marL="0" lvl="1" algn="ctr"/>
            <a:r>
              <a:rPr lang="en-US" sz="3200" b="1" kern="0" dirty="0">
                <a:solidFill>
                  <a:srgbClr val="000000"/>
                </a:solidFill>
                <a:effectLst>
                  <a:outerShdw blurRad="50800" dist="76200" dir="18900000" algn="bl" rotWithShape="0">
                    <a:prstClr val="black">
                      <a:alpha val="40000"/>
                    </a:prstClr>
                  </a:outerShdw>
                </a:effectLst>
              </a:rPr>
              <a:t>and sharing the fruits of </a:t>
            </a:r>
          </a:p>
          <a:p>
            <a:pPr marL="0" lvl="1" algn="ctr"/>
            <a:r>
              <a:rPr lang="en-US" sz="3200" b="1" kern="0" dirty="0">
                <a:solidFill>
                  <a:srgbClr val="000000"/>
                </a:solidFill>
                <a:effectLst>
                  <a:outerShdw blurRad="50800" dist="76200" dir="18900000" algn="bl" rotWithShape="0">
                    <a:prstClr val="black">
                      <a:alpha val="40000"/>
                    </a:prstClr>
                  </a:outerShdw>
                </a:effectLst>
              </a:rPr>
              <a:t>The Industrial Revolution </a:t>
            </a:r>
          </a:p>
          <a:p>
            <a:pPr marL="0" lvl="1" algn="ctr"/>
            <a:r>
              <a:rPr lang="en-US" sz="3200" b="1" kern="0" dirty="0">
                <a:solidFill>
                  <a:srgbClr val="000000"/>
                </a:solidFill>
                <a:effectLst>
                  <a:outerShdw blurRad="50800" dist="76200" dir="18900000" algn="bl" rotWithShape="0">
                    <a:prstClr val="black">
                      <a:alpha val="40000"/>
                    </a:prstClr>
                  </a:outerShdw>
                </a:effectLst>
              </a:rPr>
              <a:t>with them . . .</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1026" y="1143001"/>
            <a:ext cx="9144000" cy="4720167"/>
          </a:xfrm>
          <a:prstGeom prst="rect">
            <a:avLst/>
          </a:prstGeom>
          <a:noFill/>
          <a:ln w="9525">
            <a:noFill/>
            <a:miter lim="800000"/>
            <a:headEnd/>
            <a:tailEnd/>
          </a:ln>
        </p:spPr>
      </p:pic>
      <p:sp>
        <p:nvSpPr>
          <p:cNvPr id="3" name="TextBox 2"/>
          <p:cNvSpPr txBox="1">
            <a:spLocks noChangeArrowheads="1"/>
          </p:cNvSpPr>
          <p:nvPr/>
        </p:nvSpPr>
        <p:spPr bwMode="auto">
          <a:xfrm>
            <a:off x="0" y="1139952"/>
            <a:ext cx="9144000" cy="4727448"/>
          </a:xfrm>
          <a:prstGeom prst="rect">
            <a:avLst/>
          </a:prstGeom>
          <a:solidFill>
            <a:schemeClr val="bg2">
              <a:lumMod val="40000"/>
              <a:lumOff val="60000"/>
              <a:alpha val="67000"/>
            </a:schemeClr>
          </a:solidFill>
          <a:ln w="76200">
            <a:noFill/>
            <a:miter lim="800000"/>
            <a:headEnd/>
            <a:tailEnd/>
          </a:ln>
        </p:spPr>
        <p:txBody>
          <a:bodyPr wrap="square" lIns="457200" tIns="457200" rIns="457200" bIns="457200">
            <a:noAutofit/>
          </a:bodyPr>
          <a:lstStyle/>
          <a:p>
            <a:pPr algn="ctr"/>
            <a:endParaRPr lang="en-US" sz="2800" b="1" kern="0" dirty="0">
              <a:solidFill>
                <a:srgbClr val="000000"/>
              </a:solidFill>
              <a:effectLst>
                <a:outerShdw blurRad="50800" dist="76200" dir="18900000" algn="bl" rotWithShape="0">
                  <a:prstClr val="black">
                    <a:alpha val="40000"/>
                  </a:prstClr>
                </a:outerShdw>
              </a:effectLst>
            </a:endParaRPr>
          </a:p>
          <a:p>
            <a:pPr algn="ctr"/>
            <a:endParaRPr lang="en-US" sz="3200" b="1" kern="0" dirty="0">
              <a:solidFill>
                <a:srgbClr val="000000"/>
              </a:solidFill>
              <a:effectLst>
                <a:outerShdw blurRad="50800" dist="76200" dir="18900000" algn="bl" rotWithShape="0">
                  <a:prstClr val="black">
                    <a:alpha val="40000"/>
                  </a:prstClr>
                </a:outerShdw>
              </a:effectLst>
            </a:endParaRPr>
          </a:p>
          <a:p>
            <a:pPr algn="ctr"/>
            <a:r>
              <a:rPr lang="en-US" sz="3200" b="1" kern="0" dirty="0" err="1">
                <a:solidFill>
                  <a:srgbClr val="000000"/>
                </a:solidFill>
                <a:effectLst>
                  <a:outerShdw blurRad="50800" dist="76200" dir="18900000" algn="bl" rotWithShape="0">
                    <a:prstClr val="black">
                      <a:alpha val="40000"/>
                    </a:prstClr>
                  </a:outerShdw>
                </a:effectLst>
              </a:rPr>
              <a:t>Bournville</a:t>
            </a:r>
            <a:r>
              <a:rPr lang="en-US" sz="3200" b="1" kern="0" dirty="0">
                <a:solidFill>
                  <a:srgbClr val="000000"/>
                </a:solidFill>
                <a:effectLst>
                  <a:outerShdw blurRad="50800" dist="76200" dir="18900000" algn="bl" rotWithShape="0">
                    <a:prstClr val="black">
                      <a:alpha val="40000"/>
                    </a:prstClr>
                  </a:outerShdw>
                </a:effectLst>
              </a:rPr>
              <a:t> itself was created as a “Model Village” town in 1879 amongst “. . . a few scattered farmsteads and cottages, linked by winding country lanes, as the Brothers Cadbury moved their expanding business”</a:t>
            </a:r>
          </a:p>
        </p:txBody>
      </p:sp>
      <p:sp>
        <p:nvSpPr>
          <p:cNvPr id="4" name="Rectangle 3"/>
          <p:cNvSpPr/>
          <p:nvPr/>
        </p:nvSpPr>
        <p:spPr>
          <a:xfrm>
            <a:off x="2271486" y="6486657"/>
            <a:ext cx="4572000" cy="276999"/>
          </a:xfrm>
          <a:prstGeom prst="rect">
            <a:avLst/>
          </a:prstGeom>
        </p:spPr>
        <p:txBody>
          <a:bodyPr>
            <a:spAutoFit/>
          </a:bodyPr>
          <a:lstStyle/>
          <a:p>
            <a:pPr algn="ctr"/>
            <a:r>
              <a:rPr lang="en-US" sz="1200" dirty="0">
                <a:hlinkClick r:id="rId4"/>
              </a:rPr>
              <a:t>http://en.wikipedia.org/wiki/Bournville</a:t>
            </a:r>
            <a:endParaRPr lang="en-US" sz="1200" dirty="0"/>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1026" y="1143001"/>
            <a:ext cx="9144000" cy="4720167"/>
          </a:xfrm>
          <a:prstGeom prst="rect">
            <a:avLst/>
          </a:prstGeom>
          <a:noFill/>
          <a:ln w="9525">
            <a:noFill/>
            <a:miter lim="800000"/>
            <a:headEnd/>
            <a:tailEnd/>
          </a:ln>
        </p:spPr>
      </p:pic>
      <p:sp>
        <p:nvSpPr>
          <p:cNvPr id="3" name="TextBox 2"/>
          <p:cNvSpPr txBox="1">
            <a:spLocks noChangeArrowheads="1"/>
          </p:cNvSpPr>
          <p:nvPr/>
        </p:nvSpPr>
        <p:spPr bwMode="auto">
          <a:xfrm>
            <a:off x="0" y="1139952"/>
            <a:ext cx="9144000" cy="4727448"/>
          </a:xfrm>
          <a:prstGeom prst="rect">
            <a:avLst/>
          </a:prstGeom>
          <a:solidFill>
            <a:schemeClr val="bg2">
              <a:lumMod val="40000"/>
              <a:lumOff val="60000"/>
              <a:alpha val="67000"/>
            </a:schemeClr>
          </a:solidFill>
          <a:ln w="76200">
            <a:noFill/>
            <a:miter lim="800000"/>
            <a:headEnd/>
            <a:tailEnd/>
          </a:ln>
        </p:spPr>
        <p:txBody>
          <a:bodyPr wrap="square" lIns="457200" tIns="457200" rIns="457200" bIns="457200">
            <a:noAutofit/>
          </a:bodyPr>
          <a:lstStyle/>
          <a:p>
            <a:pPr algn="ctr"/>
            <a:endParaRPr lang="en-US" sz="2800" b="1" kern="0" dirty="0">
              <a:solidFill>
                <a:srgbClr val="FFFFFF"/>
              </a:solidFill>
              <a:effectLst>
                <a:outerShdw blurRad="50800" dist="76200" dir="18900000" algn="bl" rotWithShape="0">
                  <a:prstClr val="black">
                    <a:alpha val="40000"/>
                  </a:prstClr>
                </a:outerShdw>
              </a:effectLst>
            </a:endParaRPr>
          </a:p>
          <a:p>
            <a:pPr lvl="0" algn="ctr"/>
            <a:r>
              <a:rPr lang="en-US" sz="2400" b="1" kern="0" dirty="0">
                <a:solidFill>
                  <a:srgbClr val="000000"/>
                </a:solidFill>
                <a:effectLst>
                  <a:outerShdw blurRad="50800" dist="76200" dir="18900000" algn="bl" rotWithShape="0">
                    <a:prstClr val="black">
                      <a:alpha val="40000"/>
                    </a:prstClr>
                  </a:outerShdw>
                </a:effectLst>
              </a:rPr>
              <a:t>“Loyal and hard-working workers were treated with great respect and relatively high wages and good working conditions; Cadbury also pioneered pension schemes, joint works committees and a full staff medical service. . . . The Cadburys were particularly concerned with the health and fitness of their workforce, incorporating park and recreation areas into the </a:t>
            </a:r>
            <a:r>
              <a:rPr lang="en-US" sz="2400" b="1" kern="0" dirty="0" err="1">
                <a:solidFill>
                  <a:srgbClr val="000000"/>
                </a:solidFill>
                <a:effectLst>
                  <a:outerShdw blurRad="50800" dist="76200" dir="18900000" algn="bl" rotWithShape="0">
                    <a:prstClr val="black">
                      <a:alpha val="40000"/>
                    </a:prstClr>
                  </a:outerShdw>
                </a:effectLst>
              </a:rPr>
              <a:t>Bournville</a:t>
            </a:r>
            <a:r>
              <a:rPr lang="en-US" sz="2400" b="1" kern="0" dirty="0">
                <a:solidFill>
                  <a:srgbClr val="000000"/>
                </a:solidFill>
                <a:effectLst>
                  <a:outerShdw blurRad="50800" dist="76200" dir="18900000" algn="bl" rotWithShape="0">
                    <a:prstClr val="black">
                      <a:alpha val="40000"/>
                    </a:prstClr>
                  </a:outerShdw>
                </a:effectLst>
              </a:rPr>
              <a:t> village plans and encouraging swimming, walking and indeed all forms of outdoor sports.”</a:t>
            </a:r>
          </a:p>
        </p:txBody>
      </p:sp>
      <p:sp>
        <p:nvSpPr>
          <p:cNvPr id="4" name="Rectangle 3"/>
          <p:cNvSpPr/>
          <p:nvPr/>
        </p:nvSpPr>
        <p:spPr>
          <a:xfrm>
            <a:off x="2271486" y="6486657"/>
            <a:ext cx="4572000" cy="276999"/>
          </a:xfrm>
          <a:prstGeom prst="rect">
            <a:avLst/>
          </a:prstGeom>
        </p:spPr>
        <p:txBody>
          <a:bodyPr>
            <a:spAutoFit/>
          </a:bodyPr>
          <a:lstStyle/>
          <a:p>
            <a:pPr algn="ctr"/>
            <a:r>
              <a:rPr lang="en-US" sz="1200" dirty="0">
                <a:hlinkClick r:id="rId4"/>
              </a:rPr>
              <a:t>http://en.wikipedia.org/wiki/Bournville</a:t>
            </a:r>
            <a:endParaRPr lang="en-US" sz="1200" dirty="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1143000" y="2981900"/>
            <a:ext cx="2286000" cy="1056700"/>
          </a:xfrm>
          <a:prstGeom prst="rect">
            <a:avLst/>
          </a:prstGeom>
          <a:noFill/>
          <a:ln w="9525">
            <a:noFill/>
            <a:miter lim="800000"/>
            <a:headEnd/>
            <a:tailEnd/>
          </a:ln>
        </p:spPr>
        <p:txBody>
          <a:bodyPr wrap="square">
            <a:spAutoFit/>
          </a:bodyPr>
          <a:lstStyle/>
          <a:p>
            <a:pPr marL="0" lvl="1" algn="ctr">
              <a:spcBef>
                <a:spcPts val="800"/>
              </a:spcBef>
            </a:pPr>
            <a:r>
              <a:rPr lang="en-US" sz="2800" b="1" dirty="0">
                <a:solidFill>
                  <a:prstClr val="black"/>
                </a:solidFill>
                <a:latin typeface="Calibri"/>
              </a:rPr>
              <a:t>Industrial</a:t>
            </a:r>
          </a:p>
          <a:p>
            <a:pPr marL="0" lvl="1" algn="ctr">
              <a:spcBef>
                <a:spcPts val="800"/>
              </a:spcBef>
            </a:pPr>
            <a:r>
              <a:rPr lang="en-US" sz="2800" b="1" dirty="0">
                <a:solidFill>
                  <a:prstClr val="black"/>
                </a:solidFill>
                <a:latin typeface="Calibri"/>
              </a:rPr>
              <a:t>Revolution</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solidFill>
                  <a:prstClr val="black"/>
                </a:solidFill>
                <a:latin typeface="Calibri" pitchFamily="34" charset="0"/>
              </a:rPr>
              <a:t>Food in Historical Perspective: Dietary Revolutions</a:t>
            </a:r>
          </a:p>
          <a:p>
            <a:pPr marL="342900" indent="-342900" algn="ctr" eaLnBrk="0" hangingPunct="0">
              <a:spcBef>
                <a:spcPct val="20000"/>
              </a:spcBef>
            </a:pPr>
            <a:endParaRPr lang="en-US" sz="2000" dirty="0">
              <a:solidFill>
                <a:prstClr val="black"/>
              </a:solidFill>
              <a:latin typeface="Calibri" pitchFamily="34" charset="0"/>
            </a:endParaRPr>
          </a:p>
        </p:txBody>
      </p:sp>
      <p:sp>
        <p:nvSpPr>
          <p:cNvPr id="10" name="Subtitle 2"/>
          <p:cNvSpPr txBox="1">
            <a:spLocks/>
          </p:cNvSpPr>
          <p:nvPr/>
        </p:nvSpPr>
        <p:spPr bwMode="auto">
          <a:xfrm>
            <a:off x="5715000" y="2971800"/>
            <a:ext cx="2438400" cy="1056700"/>
          </a:xfrm>
          <a:prstGeom prst="rect">
            <a:avLst/>
          </a:prstGeom>
          <a:noFill/>
          <a:ln w="9525">
            <a:noFill/>
            <a:miter lim="800000"/>
            <a:headEnd/>
            <a:tailEnd/>
          </a:ln>
        </p:spPr>
        <p:txBody>
          <a:bodyPr wrap="square">
            <a:spAutoFit/>
          </a:bodyPr>
          <a:lstStyle/>
          <a:p>
            <a:pPr marL="0" lvl="1" algn="ctr">
              <a:spcBef>
                <a:spcPts val="800"/>
              </a:spcBef>
            </a:pPr>
            <a:r>
              <a:rPr lang="en-US" sz="2800" b="1" dirty="0">
                <a:solidFill>
                  <a:prstClr val="black"/>
                </a:solidFill>
                <a:latin typeface="Calibri"/>
              </a:rPr>
              <a:t>factories</a:t>
            </a:r>
          </a:p>
          <a:p>
            <a:pPr marL="0" lvl="1" algn="ctr">
              <a:spcBef>
                <a:spcPts val="800"/>
              </a:spcBef>
            </a:pPr>
            <a:r>
              <a:rPr lang="en-US" sz="2800" b="1" dirty="0">
                <a:solidFill>
                  <a:prstClr val="black"/>
                </a:solidFill>
                <a:latin typeface="Calibri"/>
              </a:rPr>
              <a:t>industrial cities</a:t>
            </a:r>
          </a:p>
        </p:txBody>
      </p:sp>
      <p:sp>
        <p:nvSpPr>
          <p:cNvPr id="11" name="Subtitle 2"/>
          <p:cNvSpPr txBox="1">
            <a:spLocks/>
          </p:cNvSpPr>
          <p:nvPr/>
        </p:nvSpPr>
        <p:spPr bwMode="auto">
          <a:xfrm>
            <a:off x="3200400" y="3981527"/>
            <a:ext cx="2590800" cy="830997"/>
          </a:xfrm>
          <a:prstGeom prst="rect">
            <a:avLst/>
          </a:prstGeom>
          <a:noFill/>
          <a:ln w="9525">
            <a:noFill/>
            <a:miter lim="800000"/>
            <a:headEnd/>
            <a:tailEnd/>
          </a:ln>
        </p:spPr>
        <p:txBody>
          <a:bodyPr wrap="square">
            <a:spAutoFit/>
          </a:bodyPr>
          <a:lstStyle/>
          <a:p>
            <a:pPr marL="0" lvl="1" algn="ctr">
              <a:spcBef>
                <a:spcPts val="0"/>
              </a:spcBef>
            </a:pPr>
            <a:r>
              <a:rPr lang="en-US" sz="2400" dirty="0">
                <a:solidFill>
                  <a:srgbClr val="C00000"/>
                </a:solidFill>
                <a:latin typeface="Calibri"/>
              </a:rPr>
              <a:t>18</a:t>
            </a:r>
            <a:r>
              <a:rPr lang="en-US" sz="2400" baseline="30000" dirty="0">
                <a:solidFill>
                  <a:srgbClr val="C00000"/>
                </a:solidFill>
                <a:latin typeface="Calibri"/>
              </a:rPr>
              <a:t>th</a:t>
            </a:r>
            <a:r>
              <a:rPr lang="en-US" sz="2400" dirty="0">
                <a:solidFill>
                  <a:srgbClr val="C00000"/>
                </a:solidFill>
                <a:latin typeface="Calibri"/>
              </a:rPr>
              <a:t> and 19</a:t>
            </a:r>
            <a:r>
              <a:rPr lang="en-US" sz="2400" baseline="30000" dirty="0">
                <a:solidFill>
                  <a:srgbClr val="C00000"/>
                </a:solidFill>
                <a:latin typeface="Calibri"/>
              </a:rPr>
              <a:t>th</a:t>
            </a:r>
            <a:endParaRPr lang="en-US" sz="2400" dirty="0">
              <a:solidFill>
                <a:srgbClr val="C00000"/>
              </a:solidFill>
              <a:latin typeface="Calibri"/>
            </a:endParaRPr>
          </a:p>
          <a:p>
            <a:pPr marL="0" lvl="1" algn="ctr">
              <a:spcBef>
                <a:spcPts val="0"/>
              </a:spcBef>
            </a:pPr>
            <a:r>
              <a:rPr lang="en-US" sz="2400" dirty="0">
                <a:solidFill>
                  <a:srgbClr val="C00000"/>
                </a:solidFill>
                <a:latin typeface="Calibri"/>
              </a:rPr>
              <a:t>centuries</a:t>
            </a:r>
          </a:p>
        </p:txBody>
      </p:sp>
      <p:sp>
        <p:nvSpPr>
          <p:cNvPr id="12" name="Subtitle 2"/>
          <p:cNvSpPr txBox="1">
            <a:spLocks/>
          </p:cNvSpPr>
          <p:nvPr/>
        </p:nvSpPr>
        <p:spPr bwMode="auto">
          <a:xfrm>
            <a:off x="5334000" y="4030920"/>
            <a:ext cx="3048000" cy="2308324"/>
          </a:xfrm>
          <a:prstGeom prst="rect">
            <a:avLst/>
          </a:prstGeom>
          <a:noFill/>
          <a:ln w="9525">
            <a:noFill/>
            <a:miter lim="800000"/>
            <a:headEnd/>
            <a:tailEnd/>
          </a:ln>
        </p:spPr>
        <p:txBody>
          <a:bodyPr wrap="square">
            <a:spAutoFit/>
          </a:bodyPr>
          <a:lstStyle/>
          <a:p>
            <a:pPr marL="0" lvl="1" algn="ctr">
              <a:spcBef>
                <a:spcPts val="0"/>
              </a:spcBef>
            </a:pPr>
            <a:r>
              <a:rPr lang="en-US" sz="2400" b="1" dirty="0">
                <a:solidFill>
                  <a:srgbClr val="000000"/>
                </a:solidFill>
                <a:latin typeface="Calibri"/>
              </a:rPr>
              <a:t>nutritional status changed for the worse</a:t>
            </a:r>
          </a:p>
          <a:p>
            <a:pPr marL="0" lvl="1" algn="ctr">
              <a:spcBef>
                <a:spcPts val="0"/>
              </a:spcBef>
            </a:pPr>
            <a:r>
              <a:rPr lang="en-US" sz="2400" b="1" dirty="0">
                <a:solidFill>
                  <a:srgbClr val="000000"/>
                </a:solidFill>
                <a:latin typeface="Calibri"/>
              </a:rPr>
              <a:t>initially</a:t>
            </a:r>
          </a:p>
          <a:p>
            <a:pPr marL="0" lvl="1" algn="ctr">
              <a:spcBef>
                <a:spcPts val="0"/>
              </a:spcBef>
            </a:pPr>
            <a:r>
              <a:rPr lang="en-US" sz="2400" b="1" dirty="0">
                <a:solidFill>
                  <a:srgbClr val="000000"/>
                </a:solidFill>
                <a:latin typeface="Calibri"/>
              </a:rPr>
              <a:t>as people moved from farms to overcrowded cities</a:t>
            </a:r>
          </a:p>
        </p:txBody>
      </p:sp>
      <p:sp>
        <p:nvSpPr>
          <p:cNvPr id="14" name="Right Arrow 13"/>
          <p:cNvSpPr/>
          <p:nvPr/>
        </p:nvSpPr>
        <p:spPr>
          <a:xfrm>
            <a:off x="3581400" y="3276600"/>
            <a:ext cx="2057400" cy="609600"/>
          </a:xfrm>
          <a:prstGeom prst="rightArrow">
            <a:avLst/>
          </a:prstGeom>
          <a:solidFill>
            <a:srgbClr val="FFC000"/>
          </a:solidFill>
          <a:ln w="76200">
            <a:solidFill>
              <a:srgbClr val="C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1026" y="1143001"/>
            <a:ext cx="9144000" cy="4720167"/>
          </a:xfrm>
          <a:prstGeom prst="rect">
            <a:avLst/>
          </a:prstGeom>
          <a:noFill/>
          <a:ln w="9525">
            <a:noFill/>
            <a:miter lim="800000"/>
            <a:headEnd/>
            <a:tailEnd/>
          </a:ln>
        </p:spPr>
      </p:pic>
      <p:sp>
        <p:nvSpPr>
          <p:cNvPr id="3" name="TextBox 2"/>
          <p:cNvSpPr txBox="1">
            <a:spLocks noChangeArrowheads="1"/>
          </p:cNvSpPr>
          <p:nvPr/>
        </p:nvSpPr>
        <p:spPr bwMode="auto">
          <a:xfrm>
            <a:off x="0" y="1139952"/>
            <a:ext cx="9144000" cy="4727448"/>
          </a:xfrm>
          <a:prstGeom prst="rect">
            <a:avLst/>
          </a:prstGeom>
          <a:solidFill>
            <a:schemeClr val="bg2">
              <a:lumMod val="40000"/>
              <a:lumOff val="60000"/>
              <a:alpha val="67000"/>
            </a:schemeClr>
          </a:solidFill>
          <a:ln w="76200">
            <a:noFill/>
            <a:miter lim="800000"/>
            <a:headEnd/>
            <a:tailEnd/>
          </a:ln>
        </p:spPr>
        <p:txBody>
          <a:bodyPr wrap="square" lIns="457200" tIns="457200" rIns="457200" bIns="457200">
            <a:noAutofit/>
          </a:bodyPr>
          <a:lstStyle/>
          <a:p>
            <a:pPr algn="ctr"/>
            <a:endParaRPr lang="en-US" sz="2400" b="1" kern="0" dirty="0">
              <a:solidFill>
                <a:srgbClr val="000000"/>
              </a:solidFill>
              <a:effectLst>
                <a:outerShdw blurRad="50800" dist="76200" dir="18900000" algn="bl" rotWithShape="0">
                  <a:prstClr val="black">
                    <a:alpha val="40000"/>
                  </a:prstClr>
                </a:outerShdw>
              </a:effectLst>
            </a:endParaRPr>
          </a:p>
          <a:p>
            <a:pPr algn="ctr"/>
            <a:endParaRPr lang="en-US" sz="3200" b="1" kern="0" dirty="0">
              <a:solidFill>
                <a:srgbClr val="000000"/>
              </a:solidFill>
              <a:effectLst>
                <a:outerShdw blurRad="50800" dist="76200" dir="18900000" algn="bl" rotWithShape="0">
                  <a:prstClr val="black">
                    <a:alpha val="40000"/>
                  </a:prstClr>
                </a:outerShdw>
              </a:effectLst>
            </a:endParaRPr>
          </a:p>
          <a:p>
            <a:pPr algn="ctr"/>
            <a:r>
              <a:rPr lang="en-US" sz="3200" b="1" kern="0" dirty="0">
                <a:solidFill>
                  <a:srgbClr val="000000"/>
                </a:solidFill>
                <a:effectLst>
                  <a:outerShdw blurRad="50800" dist="76200" dir="18900000" algn="bl" rotWithShape="0">
                    <a:prstClr val="black">
                      <a:alpha val="40000"/>
                    </a:prstClr>
                  </a:outerShdw>
                </a:effectLst>
              </a:rPr>
              <a:t>The Cadbury company continued this commitment to its workers for 185 years, right up until the company was acquired by Kraft foods in February 2010</a:t>
            </a:r>
          </a:p>
        </p:txBody>
      </p:sp>
      <p:sp>
        <p:nvSpPr>
          <p:cNvPr id="4" name="Rectangle 3"/>
          <p:cNvSpPr/>
          <p:nvPr/>
        </p:nvSpPr>
        <p:spPr>
          <a:xfrm>
            <a:off x="2271486" y="6486657"/>
            <a:ext cx="4572000" cy="276999"/>
          </a:xfrm>
          <a:prstGeom prst="rect">
            <a:avLst/>
          </a:prstGeom>
        </p:spPr>
        <p:txBody>
          <a:bodyPr>
            <a:spAutoFit/>
          </a:bodyPr>
          <a:lstStyle/>
          <a:p>
            <a:pPr algn="ctr"/>
            <a:r>
              <a:rPr lang="en-US" sz="1200" dirty="0">
                <a:hlinkClick r:id="rId4"/>
              </a:rPr>
              <a:t>http://en.wikipedia.org/wiki/Bournville</a:t>
            </a:r>
            <a:endParaRPr lang="en-US" sz="1200" dirty="0"/>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pic>
        <p:nvPicPr>
          <p:cNvPr id="81922" name="Picture 5"/>
          <p:cNvPicPr>
            <a:picLocks noChangeAspect="1" noChangeArrowheads="1"/>
          </p:cNvPicPr>
          <p:nvPr/>
        </p:nvPicPr>
        <p:blipFill>
          <a:blip r:embed="rId3" cstate="print"/>
          <a:srcRect/>
          <a:stretch>
            <a:fillRect/>
          </a:stretch>
        </p:blipFill>
        <p:spPr bwMode="auto">
          <a:xfrm>
            <a:off x="460375" y="930275"/>
            <a:ext cx="8226425" cy="5165725"/>
          </a:xfrm>
          <a:prstGeom prst="rect">
            <a:avLst/>
          </a:prstGeom>
          <a:noFill/>
          <a:ln w="9525">
            <a:noFill/>
            <a:miter lim="800000"/>
            <a:headEnd/>
            <a:tailEnd/>
          </a:ln>
        </p:spPr>
      </p:pic>
      <p:sp>
        <p:nvSpPr>
          <p:cNvPr id="81923" name="Text Box 6"/>
          <p:cNvSpPr txBox="1">
            <a:spLocks noChangeArrowheads="1"/>
          </p:cNvSpPr>
          <p:nvPr/>
        </p:nvSpPr>
        <p:spPr bwMode="auto">
          <a:xfrm>
            <a:off x="1349375" y="6430963"/>
            <a:ext cx="6411913" cy="274637"/>
          </a:xfrm>
          <a:prstGeom prst="rect">
            <a:avLst/>
          </a:prstGeom>
          <a:noFill/>
          <a:ln w="9525">
            <a:noFill/>
            <a:miter lim="800000"/>
            <a:headEnd/>
            <a:tailEnd/>
          </a:ln>
        </p:spPr>
        <p:txBody>
          <a:bodyPr wrap="none">
            <a:spAutoFit/>
          </a:bodyPr>
          <a:lstStyle/>
          <a:p>
            <a:pPr algn="ctr">
              <a:spcBef>
                <a:spcPct val="20000"/>
              </a:spcBef>
            </a:pPr>
            <a:r>
              <a:rPr lang="en-US" sz="1200">
                <a:solidFill>
                  <a:srgbClr val="000000"/>
                </a:solidFill>
                <a:hlinkClick r:id="rId4"/>
              </a:rPr>
              <a:t>http://www.publications.bham.ac.uk/birmingham_magazine/b_magazine1996-99/b99_22.htm</a:t>
            </a:r>
            <a:endParaRPr lang="en-US" sz="1200">
              <a:solidFill>
                <a:srgbClr val="000000"/>
              </a:solidFill>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pic>
        <p:nvPicPr>
          <p:cNvPr id="248833"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Rectangle 4"/>
          <p:cNvSpPr>
            <a:spLocks noChangeArrowheads="1"/>
          </p:cNvSpPr>
          <p:nvPr/>
        </p:nvSpPr>
        <p:spPr bwMode="auto">
          <a:xfrm>
            <a:off x="2286000" y="5744028"/>
            <a:ext cx="4572000" cy="609600"/>
          </a:xfrm>
          <a:prstGeom prst="rect">
            <a:avLst/>
          </a:prstGeom>
          <a:noFill/>
          <a:ln w="9525">
            <a:noFill/>
            <a:miter lim="800000"/>
            <a:headEnd/>
            <a:tailEnd/>
          </a:ln>
        </p:spPr>
        <p:txBody>
          <a:bodyPr wrap="none" lIns="0" tIns="0" rIns="0" bIns="0" anchor="ctr" anchorCtr="1"/>
          <a:lstStyle/>
          <a:p>
            <a:pPr algn="ctr">
              <a:spcBef>
                <a:spcPct val="50000"/>
              </a:spcBef>
            </a:pPr>
            <a:r>
              <a:rPr lang="en-US" sz="2000" b="1" dirty="0" err="1">
                <a:solidFill>
                  <a:srgbClr val="FFFFFF"/>
                </a:solidFill>
                <a:latin typeface="Verdana" pitchFamily="34" charset="0"/>
              </a:rPr>
              <a:t>Bournville</a:t>
            </a:r>
            <a:r>
              <a:rPr lang="en-US" sz="2000" b="1" dirty="0">
                <a:solidFill>
                  <a:srgbClr val="FFFFFF"/>
                </a:solidFill>
                <a:latin typeface="Verdana" pitchFamily="34" charset="0"/>
              </a:rPr>
              <a:t> Shops around the Green</a:t>
            </a:r>
          </a:p>
        </p:txBody>
      </p:sp>
      <p:sp>
        <p:nvSpPr>
          <p:cNvPr id="8" name="Text Box 2"/>
          <p:cNvSpPr txBox="1">
            <a:spLocks noChangeArrowheads="1"/>
          </p:cNvSpPr>
          <p:nvPr/>
        </p:nvSpPr>
        <p:spPr bwMode="auto">
          <a:xfrm>
            <a:off x="3616977" y="6393540"/>
            <a:ext cx="1869423" cy="215444"/>
          </a:xfrm>
          <a:prstGeom prst="rect">
            <a:avLst/>
          </a:prstGeom>
          <a:noFill/>
          <a:ln w="9525">
            <a:noFill/>
            <a:miter lim="800000"/>
            <a:headEnd/>
            <a:tailEnd/>
          </a:ln>
        </p:spPr>
        <p:txBody>
          <a:bodyPr wrap="none">
            <a:spAutoFit/>
          </a:bodyPr>
          <a:lstStyle/>
          <a:p>
            <a:pPr algn="ctr">
              <a:spcBef>
                <a:spcPct val="20000"/>
              </a:spcBef>
            </a:pPr>
            <a:r>
              <a:rPr lang="en-US" sz="800" dirty="0">
                <a:solidFill>
                  <a:srgbClr val="FFFFFF"/>
                </a:solidFill>
                <a:hlinkClick r:id="rId4"/>
              </a:rPr>
              <a:t>http://en.wikipedia.org/wiki/Bournville</a:t>
            </a:r>
            <a:endParaRPr lang="en-US" sz="800" dirty="0">
              <a:solidFill>
                <a:srgbClr val="FFFFFF"/>
              </a:solidFill>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pic>
        <p:nvPicPr>
          <p:cNvPr id="79875" name="Picture 3"/>
          <p:cNvPicPr>
            <a:picLocks noChangeAspect="1" noChangeArrowheads="1"/>
          </p:cNvPicPr>
          <p:nvPr/>
        </p:nvPicPr>
        <p:blipFill>
          <a:blip r:embed="rId3" cstate="print"/>
          <a:srcRect/>
          <a:stretch>
            <a:fillRect/>
          </a:stretch>
        </p:blipFill>
        <p:spPr bwMode="auto">
          <a:xfrm>
            <a:off x="-1" y="0"/>
            <a:ext cx="9144662" cy="6858000"/>
          </a:xfrm>
          <a:prstGeom prst="rect">
            <a:avLst/>
          </a:prstGeom>
          <a:noFill/>
          <a:ln w="9525">
            <a:noFill/>
            <a:miter lim="800000"/>
            <a:headEnd/>
            <a:tailEnd/>
          </a:ln>
        </p:spPr>
      </p:pic>
      <p:sp>
        <p:nvSpPr>
          <p:cNvPr id="5" name="Rectangle 5"/>
          <p:cNvSpPr>
            <a:spLocks noChangeArrowheads="1"/>
          </p:cNvSpPr>
          <p:nvPr/>
        </p:nvSpPr>
        <p:spPr bwMode="auto">
          <a:xfrm>
            <a:off x="3399972" y="6096000"/>
            <a:ext cx="2362200" cy="428625"/>
          </a:xfrm>
          <a:prstGeom prst="rect">
            <a:avLst/>
          </a:prstGeom>
          <a:noFill/>
          <a:ln w="9525">
            <a:noFill/>
            <a:miter lim="800000"/>
            <a:headEnd/>
            <a:tailEnd/>
          </a:ln>
        </p:spPr>
        <p:txBody>
          <a:bodyPr wrap="none" lIns="0" tIns="0" rIns="0" bIns="0" anchor="ctr" anchorCtr="1"/>
          <a:lstStyle/>
          <a:p>
            <a:pPr algn="ctr">
              <a:spcBef>
                <a:spcPct val="50000"/>
              </a:spcBef>
            </a:pPr>
            <a:r>
              <a:rPr lang="en-US" sz="2000" b="1" dirty="0" err="1">
                <a:solidFill>
                  <a:srgbClr val="FFFFFF"/>
                </a:solidFill>
                <a:latin typeface="Verdana" pitchFamily="34" charset="0"/>
              </a:rPr>
              <a:t>Selly</a:t>
            </a:r>
            <a:r>
              <a:rPr lang="en-US" sz="2000" b="1" dirty="0">
                <a:solidFill>
                  <a:srgbClr val="FFFFFF"/>
                </a:solidFill>
                <a:latin typeface="Verdana" pitchFamily="34" charset="0"/>
              </a:rPr>
              <a:t> Manor House</a:t>
            </a:r>
          </a:p>
        </p:txBody>
      </p:sp>
      <p:sp>
        <p:nvSpPr>
          <p:cNvPr id="6" name="Text Box 2"/>
          <p:cNvSpPr txBox="1">
            <a:spLocks noChangeArrowheads="1"/>
          </p:cNvSpPr>
          <p:nvPr/>
        </p:nvSpPr>
        <p:spPr bwMode="auto">
          <a:xfrm>
            <a:off x="2847975" y="6573838"/>
            <a:ext cx="3446463" cy="274637"/>
          </a:xfrm>
          <a:prstGeom prst="rect">
            <a:avLst/>
          </a:prstGeom>
          <a:noFill/>
          <a:ln w="9525">
            <a:noFill/>
            <a:miter lim="800000"/>
            <a:headEnd/>
            <a:tailEnd/>
          </a:ln>
        </p:spPr>
        <p:txBody>
          <a:bodyPr wrap="none">
            <a:spAutoFit/>
          </a:bodyPr>
          <a:lstStyle/>
          <a:p>
            <a:pPr algn="ctr">
              <a:spcBef>
                <a:spcPct val="20000"/>
              </a:spcBef>
            </a:pPr>
            <a:r>
              <a:rPr lang="en-US" sz="1200" dirty="0">
                <a:solidFill>
                  <a:srgbClr val="FFFFFF"/>
                </a:solidFill>
                <a:hlinkClick r:id="rId4"/>
              </a:rPr>
              <a:t>http://www.virtualbrum.co.uk/heritage/page6.htm</a:t>
            </a:r>
            <a:endParaRPr lang="en-US" sz="1200" dirty="0">
              <a:solidFill>
                <a:srgbClr val="FFFFFF"/>
              </a:solidFill>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cstate="print"/>
          <a:srcRect/>
          <a:stretch>
            <a:fillRect/>
          </a:stretch>
        </p:blipFill>
        <p:spPr bwMode="auto">
          <a:xfrm>
            <a:off x="0" y="0"/>
            <a:ext cx="9143998" cy="6857999"/>
          </a:xfrm>
          <a:prstGeom prst="rect">
            <a:avLst/>
          </a:prstGeom>
          <a:noFill/>
          <a:ln w="9525">
            <a:noFill/>
            <a:miter lim="800000"/>
            <a:headEnd/>
            <a:tailEnd/>
          </a:ln>
        </p:spPr>
      </p:pic>
      <p:sp>
        <p:nvSpPr>
          <p:cNvPr id="8" name="Rectangle 3"/>
          <p:cNvSpPr>
            <a:spLocks noChangeArrowheads="1"/>
          </p:cNvSpPr>
          <p:nvPr/>
        </p:nvSpPr>
        <p:spPr bwMode="auto">
          <a:xfrm>
            <a:off x="994230" y="5529942"/>
            <a:ext cx="6705600" cy="990600"/>
          </a:xfrm>
          <a:prstGeom prst="rect">
            <a:avLst/>
          </a:prstGeom>
          <a:noFill/>
          <a:ln w="9525">
            <a:noFill/>
            <a:miter lim="800000"/>
            <a:headEnd/>
            <a:tailEnd/>
          </a:ln>
        </p:spPr>
        <p:txBody>
          <a:bodyPr wrap="none" lIns="0" tIns="0" rIns="0" bIns="0" anchor="ctr" anchorCtr="1"/>
          <a:lstStyle/>
          <a:p>
            <a:pPr algn="ctr">
              <a:spcBef>
                <a:spcPct val="50000"/>
              </a:spcBef>
            </a:pPr>
            <a:r>
              <a:rPr lang="en-US" sz="2000" b="1" dirty="0">
                <a:solidFill>
                  <a:srgbClr val="FFFFFF"/>
                </a:solidFill>
                <a:latin typeface="Arial" pitchFamily="34" charset="0"/>
                <a:cs typeface="Arial" pitchFamily="34" charset="0"/>
              </a:rPr>
              <a:t>The Quaker Meeting House </a:t>
            </a:r>
          </a:p>
          <a:p>
            <a:pPr algn="ctr">
              <a:spcBef>
                <a:spcPct val="50000"/>
              </a:spcBef>
            </a:pPr>
            <a:r>
              <a:rPr lang="en-US" sz="2000" b="1" dirty="0" err="1">
                <a:solidFill>
                  <a:srgbClr val="FFFFFF"/>
                </a:solidFill>
                <a:latin typeface="Arial" pitchFamily="34" charset="0"/>
                <a:cs typeface="Arial" pitchFamily="34" charset="0"/>
              </a:rPr>
              <a:t>Selly</a:t>
            </a:r>
            <a:r>
              <a:rPr lang="en-US" sz="2000" b="1" dirty="0">
                <a:solidFill>
                  <a:srgbClr val="FFFFFF"/>
                </a:solidFill>
                <a:latin typeface="Arial" pitchFamily="34" charset="0"/>
                <a:cs typeface="Arial" pitchFamily="34" charset="0"/>
              </a:rPr>
              <a:t> Manor Museum and </a:t>
            </a:r>
            <a:r>
              <a:rPr lang="en-US" sz="2000" b="1" dirty="0" err="1">
                <a:solidFill>
                  <a:srgbClr val="FFFFFF"/>
                </a:solidFill>
                <a:latin typeface="Arial" pitchFamily="34" charset="0"/>
                <a:cs typeface="Arial" pitchFamily="34" charset="0"/>
              </a:rPr>
              <a:t>Bournville</a:t>
            </a:r>
            <a:r>
              <a:rPr lang="en-US" sz="2000" b="1" dirty="0">
                <a:solidFill>
                  <a:srgbClr val="FFFFFF"/>
                </a:solidFill>
                <a:latin typeface="Arial" pitchFamily="34" charset="0"/>
                <a:cs typeface="Arial" pitchFamily="34" charset="0"/>
              </a:rPr>
              <a:t> Village Trust</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2520950" y="6572250"/>
            <a:ext cx="4102100" cy="274638"/>
          </a:xfrm>
          <a:prstGeom prst="rect">
            <a:avLst/>
          </a:prstGeom>
          <a:noFill/>
          <a:ln w="9525">
            <a:noFill/>
            <a:miter lim="800000"/>
            <a:headEnd/>
            <a:tailEnd/>
          </a:ln>
        </p:spPr>
        <p:txBody>
          <a:bodyPr wrap="none">
            <a:spAutoFit/>
          </a:bodyPr>
          <a:lstStyle/>
          <a:p>
            <a:pPr algn="ctr">
              <a:spcBef>
                <a:spcPct val="20000"/>
              </a:spcBef>
            </a:pPr>
            <a:r>
              <a:rPr lang="en-US" sz="1200">
                <a:solidFill>
                  <a:srgbClr val="FFFFFF"/>
                </a:solidFill>
                <a:latin typeface="Verdana" pitchFamily="34" charset="0"/>
                <a:hlinkClick r:id="rId3"/>
              </a:rPr>
              <a:t>http://www.virtualbrum.co.uk/heritage/page6.htm</a:t>
            </a:r>
            <a:endParaRPr lang="en-US" sz="1200">
              <a:solidFill>
                <a:srgbClr val="FFFFFF"/>
              </a:solidFill>
              <a:latin typeface="Verdana" pitchFamily="34" charset="0"/>
            </a:endParaRPr>
          </a:p>
        </p:txBody>
      </p:sp>
      <p:pic>
        <p:nvPicPr>
          <p:cNvPr id="80899" name="Picture 5"/>
          <p:cNvPicPr>
            <a:picLocks noChangeAspect="1" noChangeArrowheads="1"/>
          </p:cNvPicPr>
          <p:nvPr/>
        </p:nvPicPr>
        <p:blipFill>
          <a:blip r:embed="rId4" cstate="print"/>
          <a:srcRect/>
          <a:stretch>
            <a:fillRect/>
          </a:stretch>
        </p:blipFill>
        <p:spPr bwMode="auto">
          <a:xfrm>
            <a:off x="381000" y="0"/>
            <a:ext cx="8340175" cy="6858000"/>
          </a:xfrm>
          <a:prstGeom prst="rect">
            <a:avLst/>
          </a:prstGeom>
          <a:noFill/>
          <a:ln w="9525">
            <a:noFill/>
            <a:miter lim="800000"/>
            <a:headEnd/>
            <a:tailEnd/>
          </a:ln>
        </p:spPr>
      </p:pic>
      <p:sp>
        <p:nvSpPr>
          <p:cNvPr id="6" name="Rectangle 6"/>
          <p:cNvSpPr>
            <a:spLocks noChangeArrowheads="1"/>
          </p:cNvSpPr>
          <p:nvPr/>
        </p:nvSpPr>
        <p:spPr bwMode="auto">
          <a:xfrm>
            <a:off x="2286000" y="5983512"/>
            <a:ext cx="4572000" cy="685800"/>
          </a:xfrm>
          <a:prstGeom prst="rect">
            <a:avLst/>
          </a:prstGeom>
          <a:noFill/>
          <a:ln w="9525">
            <a:noFill/>
            <a:miter lim="800000"/>
            <a:headEnd/>
            <a:tailEnd/>
          </a:ln>
        </p:spPr>
        <p:txBody>
          <a:bodyPr wrap="none" lIns="0" tIns="0" rIns="0" bIns="0" anchor="ctr" anchorCtr="1"/>
          <a:lstStyle/>
          <a:p>
            <a:pPr algn="ctr">
              <a:lnSpc>
                <a:spcPct val="80000"/>
              </a:lnSpc>
              <a:spcBef>
                <a:spcPct val="50000"/>
              </a:spcBef>
            </a:pPr>
            <a:r>
              <a:rPr lang="en-US" sz="2000" b="1" dirty="0" err="1">
                <a:solidFill>
                  <a:srgbClr val="FFFFFF"/>
                </a:solidFill>
                <a:latin typeface="Verdana" pitchFamily="34" charset="0"/>
              </a:rPr>
              <a:t>Bournville</a:t>
            </a:r>
            <a:r>
              <a:rPr lang="en-US" sz="2000" b="1" dirty="0">
                <a:solidFill>
                  <a:srgbClr val="FFFFFF"/>
                </a:solidFill>
                <a:latin typeface="Verdana" pitchFamily="34" charset="0"/>
              </a:rPr>
              <a:t> Carillon</a:t>
            </a:r>
          </a:p>
          <a:p>
            <a:pPr algn="ctr">
              <a:lnSpc>
                <a:spcPct val="80000"/>
              </a:lnSpc>
              <a:spcBef>
                <a:spcPct val="50000"/>
              </a:spcBef>
            </a:pPr>
            <a:r>
              <a:rPr lang="en-US" sz="2000" b="1" dirty="0" err="1">
                <a:solidFill>
                  <a:srgbClr val="FFFFFF"/>
                </a:solidFill>
                <a:latin typeface="Verdana" pitchFamily="34" charset="0"/>
              </a:rPr>
              <a:t>Bournville</a:t>
            </a:r>
            <a:r>
              <a:rPr lang="en-US" sz="2000" b="1" dirty="0">
                <a:solidFill>
                  <a:srgbClr val="FFFFFF"/>
                </a:solidFill>
                <a:latin typeface="Verdana" pitchFamily="34" charset="0"/>
              </a:rPr>
              <a:t> Junior School</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2520950" y="6572250"/>
            <a:ext cx="4102100" cy="274638"/>
          </a:xfrm>
          <a:prstGeom prst="rect">
            <a:avLst/>
          </a:prstGeom>
          <a:noFill/>
          <a:ln w="9525">
            <a:noFill/>
            <a:miter lim="800000"/>
            <a:headEnd/>
            <a:tailEnd/>
          </a:ln>
        </p:spPr>
        <p:txBody>
          <a:bodyPr wrap="none">
            <a:spAutoFit/>
          </a:bodyPr>
          <a:lstStyle/>
          <a:p>
            <a:pPr algn="ctr">
              <a:spcBef>
                <a:spcPct val="20000"/>
              </a:spcBef>
            </a:pPr>
            <a:r>
              <a:rPr lang="en-US" sz="1200">
                <a:solidFill>
                  <a:srgbClr val="FFFFFF"/>
                </a:solidFill>
                <a:latin typeface="Verdana" pitchFamily="34" charset="0"/>
                <a:hlinkClick r:id="rId3"/>
              </a:rPr>
              <a:t>http://www.virtualbrum.co.uk/heritage/page6.htm</a:t>
            </a:r>
            <a:endParaRPr lang="en-US" sz="1200">
              <a:solidFill>
                <a:srgbClr val="FFFFFF"/>
              </a:solidFill>
              <a:latin typeface="Verdana" pitchFamily="34" charset="0"/>
            </a:endParaRPr>
          </a:p>
        </p:txBody>
      </p:sp>
      <p:pic>
        <p:nvPicPr>
          <p:cNvPr id="80899" name="Picture 5"/>
          <p:cNvPicPr>
            <a:picLocks noChangeAspect="1" noChangeArrowheads="1"/>
          </p:cNvPicPr>
          <p:nvPr/>
        </p:nvPicPr>
        <p:blipFill>
          <a:blip r:embed="rId4" cstate="print"/>
          <a:srcRect/>
          <a:stretch>
            <a:fillRect/>
          </a:stretch>
        </p:blipFill>
        <p:spPr bwMode="auto">
          <a:xfrm>
            <a:off x="381000" y="0"/>
            <a:ext cx="8340175" cy="6858000"/>
          </a:xfrm>
          <a:prstGeom prst="rect">
            <a:avLst/>
          </a:prstGeom>
          <a:noFill/>
          <a:ln w="9525">
            <a:noFill/>
            <a:miter lim="800000"/>
            <a:headEnd/>
            <a:tailEnd/>
          </a:ln>
        </p:spPr>
      </p:pic>
      <p:sp>
        <p:nvSpPr>
          <p:cNvPr id="6" name="Rectangle 6"/>
          <p:cNvSpPr>
            <a:spLocks noChangeArrowheads="1"/>
          </p:cNvSpPr>
          <p:nvPr/>
        </p:nvSpPr>
        <p:spPr bwMode="auto">
          <a:xfrm>
            <a:off x="2286000" y="5983512"/>
            <a:ext cx="4572000" cy="685800"/>
          </a:xfrm>
          <a:prstGeom prst="rect">
            <a:avLst/>
          </a:prstGeom>
          <a:noFill/>
          <a:ln w="9525">
            <a:noFill/>
            <a:miter lim="800000"/>
            <a:headEnd/>
            <a:tailEnd/>
          </a:ln>
        </p:spPr>
        <p:txBody>
          <a:bodyPr wrap="none" lIns="0" tIns="0" rIns="0" bIns="0" anchor="ctr" anchorCtr="1"/>
          <a:lstStyle/>
          <a:p>
            <a:pPr algn="ctr">
              <a:lnSpc>
                <a:spcPct val="80000"/>
              </a:lnSpc>
              <a:spcBef>
                <a:spcPct val="50000"/>
              </a:spcBef>
            </a:pPr>
            <a:r>
              <a:rPr lang="en-US" sz="2000" b="1" dirty="0" err="1">
                <a:solidFill>
                  <a:srgbClr val="FFFFFF"/>
                </a:solidFill>
                <a:latin typeface="Verdana" pitchFamily="34" charset="0"/>
              </a:rPr>
              <a:t>Bournville</a:t>
            </a:r>
            <a:r>
              <a:rPr lang="en-US" sz="2000" b="1" dirty="0">
                <a:solidFill>
                  <a:srgbClr val="FFFFFF"/>
                </a:solidFill>
                <a:latin typeface="Verdana" pitchFamily="34" charset="0"/>
              </a:rPr>
              <a:t> Carillon</a:t>
            </a:r>
          </a:p>
          <a:p>
            <a:pPr algn="ctr">
              <a:lnSpc>
                <a:spcPct val="80000"/>
              </a:lnSpc>
              <a:spcBef>
                <a:spcPct val="50000"/>
              </a:spcBef>
            </a:pPr>
            <a:r>
              <a:rPr lang="en-US" sz="2000" b="1" dirty="0" err="1">
                <a:solidFill>
                  <a:srgbClr val="FFFFFF"/>
                </a:solidFill>
                <a:latin typeface="Verdana" pitchFamily="34" charset="0"/>
              </a:rPr>
              <a:t>Bournville</a:t>
            </a:r>
            <a:r>
              <a:rPr lang="en-US" sz="2000" b="1" dirty="0">
                <a:solidFill>
                  <a:srgbClr val="FFFFFF"/>
                </a:solidFill>
                <a:latin typeface="Verdana" pitchFamily="34" charset="0"/>
              </a:rPr>
              <a:t> Junior School</a:t>
            </a:r>
          </a:p>
        </p:txBody>
      </p:sp>
      <p:sp>
        <p:nvSpPr>
          <p:cNvPr id="5" name="TextBox 4"/>
          <p:cNvSpPr txBox="1">
            <a:spLocks noChangeArrowheads="1"/>
          </p:cNvSpPr>
          <p:nvPr/>
        </p:nvSpPr>
        <p:spPr bwMode="auto">
          <a:xfrm>
            <a:off x="1143000" y="4753428"/>
            <a:ext cx="6858000" cy="923330"/>
          </a:xfrm>
          <a:prstGeom prst="rect">
            <a:avLst/>
          </a:prstGeom>
          <a:solidFill>
            <a:srgbClr val="CC6600"/>
          </a:solidFill>
          <a:ln w="76200">
            <a:solidFill>
              <a:srgbClr val="FFC000"/>
            </a:solidFill>
            <a:miter lim="800000"/>
            <a:headEnd/>
            <a:tailEnd/>
          </a:ln>
        </p:spPr>
        <p:txBody>
          <a:bodyPr wrap="square" lIns="182880" tIns="182880" rIns="182880" bIns="182880">
            <a:spAutoFit/>
          </a:bodyPr>
          <a:lstStyle/>
          <a:p>
            <a:pPr algn="ctr"/>
            <a:r>
              <a:rPr lang="en-US" kern="0" dirty="0">
                <a:solidFill>
                  <a:srgbClr val="000000"/>
                </a:solidFill>
              </a:rPr>
              <a:t>this is the school my son Anthony attended when we lived in England in 1984-1985</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245111" cy="6858000"/>
          </a:xfrm>
          <a:prstGeom prst="rect">
            <a:avLst/>
          </a:prstGeom>
          <a:noFill/>
          <a:ln w="9525">
            <a:noFill/>
            <a:miter lim="800000"/>
            <a:headEnd/>
            <a:tailEnd/>
          </a:ln>
        </p:spPr>
      </p:pic>
      <p:sp>
        <p:nvSpPr>
          <p:cNvPr id="9" name="TextBox 8"/>
          <p:cNvSpPr txBox="1">
            <a:spLocks noChangeArrowheads="1"/>
          </p:cNvSpPr>
          <p:nvPr/>
        </p:nvSpPr>
        <p:spPr bwMode="auto">
          <a:xfrm>
            <a:off x="0" y="-14514"/>
            <a:ext cx="9144000" cy="6858000"/>
          </a:xfrm>
          <a:prstGeom prst="rect">
            <a:avLst/>
          </a:prstGeom>
          <a:solidFill>
            <a:srgbClr val="336600">
              <a:alpha val="34000"/>
            </a:srgbClr>
          </a:solidFill>
          <a:ln w="76200">
            <a:noFill/>
            <a:miter lim="800000"/>
            <a:headEnd/>
            <a:tailEnd/>
          </a:ln>
        </p:spPr>
        <p:txBody>
          <a:bodyPr wrap="square" lIns="457200" tIns="457200" rIns="457200" bIns="457200">
            <a:noAutofit/>
          </a:bodyPr>
          <a:lstStyle/>
          <a:p>
            <a:pPr algn="ctr"/>
            <a:endParaRPr lang="en-US" sz="2800" b="1" kern="0" dirty="0">
              <a:solidFill>
                <a:srgbClr val="FFFFFF"/>
              </a:solidFill>
              <a:effectLst>
                <a:outerShdw blurRad="50800" dist="76200" dir="18900000" algn="bl" rotWithShape="0">
                  <a:prstClr val="black">
                    <a:alpha val="40000"/>
                  </a:prstClr>
                </a:outerShdw>
              </a:effectLst>
            </a:endParaRPr>
          </a:p>
          <a:p>
            <a:pPr algn="ctr"/>
            <a:endParaRPr lang="en-US" sz="2800" b="1" kern="0" dirty="0">
              <a:solidFill>
                <a:srgbClr val="FFFFFF"/>
              </a:solidFill>
              <a:effectLst>
                <a:outerShdw blurRad="50800" dist="76200" dir="18900000" algn="bl" rotWithShape="0">
                  <a:prstClr val="black">
                    <a:alpha val="40000"/>
                  </a:prstClr>
                </a:outerShdw>
              </a:effectLst>
            </a:endParaRPr>
          </a:p>
          <a:p>
            <a:pPr algn="ctr"/>
            <a:endParaRPr lang="en-US" sz="2800" b="1" kern="0" dirty="0">
              <a:solidFill>
                <a:srgbClr val="FFFFFF"/>
              </a:solidFill>
              <a:effectLst>
                <a:outerShdw blurRad="50800" dist="76200" dir="18900000" algn="bl" rotWithShape="0">
                  <a:prstClr val="black">
                    <a:alpha val="40000"/>
                  </a:prstClr>
                </a:outerShdw>
              </a:effectLst>
            </a:endParaRPr>
          </a:p>
          <a:p>
            <a:pPr algn="ctr"/>
            <a:r>
              <a:rPr lang="en-US" sz="2800" b="1" kern="0" dirty="0">
                <a:solidFill>
                  <a:srgbClr val="FFFFFF"/>
                </a:solidFill>
                <a:effectLst>
                  <a:outerShdw blurRad="50800" dist="76200" dir="18900000" algn="bl" rotWithShape="0">
                    <a:prstClr val="black">
                      <a:alpha val="40000"/>
                    </a:prstClr>
                  </a:outerShdw>
                </a:effectLst>
              </a:rPr>
              <a:t>but not all factories and business were concerned about their workers, </a:t>
            </a:r>
          </a:p>
          <a:p>
            <a:pPr algn="ctr"/>
            <a:r>
              <a:rPr lang="en-US" sz="2800" b="1" kern="0" dirty="0">
                <a:solidFill>
                  <a:srgbClr val="FFFFFF"/>
                </a:solidFill>
                <a:effectLst>
                  <a:outerShdw blurRad="50800" dist="76200" dir="18900000" algn="bl" rotWithShape="0">
                    <a:prstClr val="black">
                      <a:alpha val="40000"/>
                    </a:prstClr>
                  </a:outerShdw>
                </a:effectLst>
              </a:rPr>
              <a:t>as the  Cadburys were . . .</a:t>
            </a:r>
          </a:p>
          <a:p>
            <a:pPr algn="ctr"/>
            <a:endParaRPr lang="en-US" sz="2800" b="1" kern="0" dirty="0">
              <a:solidFill>
                <a:srgbClr val="FFFFFF"/>
              </a:solidFill>
              <a:effectLst>
                <a:outerShdw blurRad="50800" dist="76200" dir="18900000" algn="bl" rotWithShape="0">
                  <a:prstClr val="black">
                    <a:alpha val="40000"/>
                  </a:prstClr>
                </a:outerShdw>
              </a:effectLst>
            </a:endParaRPr>
          </a:p>
          <a:p>
            <a:pPr algn="ctr"/>
            <a:r>
              <a:rPr lang="en-US" sz="2800" b="1" kern="0" dirty="0">
                <a:solidFill>
                  <a:srgbClr val="FFFFFF"/>
                </a:solidFill>
                <a:effectLst>
                  <a:outerShdw blurRad="50800" dist="76200" dir="18900000" algn="bl" rotWithShape="0">
                    <a:prstClr val="black">
                      <a:alpha val="40000"/>
                    </a:prstClr>
                  </a:outerShdw>
                </a:effectLst>
              </a:rPr>
              <a:t>and the pace of cultural change was heretofore unseen . . . in virtually every facet of life . . . and none of it could have happened without a major change in food production . . . </a:t>
            </a:r>
          </a:p>
        </p:txBody>
      </p:sp>
      <p:sp>
        <p:nvSpPr>
          <p:cNvPr id="12" name="Rectangle 11"/>
          <p:cNvSpPr/>
          <p:nvPr/>
        </p:nvSpPr>
        <p:spPr>
          <a:xfrm>
            <a:off x="2271486" y="6486657"/>
            <a:ext cx="4572000" cy="276999"/>
          </a:xfrm>
          <a:prstGeom prst="rect">
            <a:avLst/>
          </a:prstGeom>
        </p:spPr>
        <p:txBody>
          <a:bodyPr>
            <a:spAutoFit/>
          </a:bodyPr>
          <a:lstStyle/>
          <a:p>
            <a:pPr algn="ctr"/>
            <a:r>
              <a:rPr lang="en-US" sz="1200" dirty="0">
                <a:solidFill>
                  <a:srgbClr val="000000"/>
                </a:solidFill>
                <a:hlinkClick r:id="rId4"/>
              </a:rPr>
              <a:t>http://en.wikipedia.org/wiki/Industrial_revolution</a:t>
            </a:r>
            <a:endParaRPr lang="en-US" sz="1200" dirty="0">
              <a:solidFill>
                <a:srgbClr val="000000"/>
              </a:solidFill>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705428"/>
            <a:ext cx="7315200" cy="3985706"/>
          </a:xfrm>
          <a:prstGeom prst="rect">
            <a:avLst/>
          </a:prstGeom>
          <a:noFill/>
        </p:spPr>
        <p:txBody>
          <a:bodyPr wrap="square">
            <a:spAutoFit/>
          </a:bodyPr>
          <a:lstStyle/>
          <a:p>
            <a:pPr algn="ctr" rtl="0" fontAlgn="base">
              <a:spcBef>
                <a:spcPct val="0"/>
              </a:spcBef>
              <a:spcAft>
                <a:spcPct val="0"/>
              </a:spcAft>
            </a:pPr>
            <a:endParaRPr lang="en-US" sz="1600" b="1" kern="1200" dirty="0">
              <a:solidFill>
                <a:prstClr val="black"/>
              </a:solidFill>
              <a:latin typeface="Arial" charset="0"/>
              <a:ea typeface="+mn-ea"/>
              <a:cs typeface="+mn-cs"/>
            </a:endParaRPr>
          </a:p>
          <a:p>
            <a:pPr algn="ctr"/>
            <a:r>
              <a:rPr lang="en-US" sz="3200" b="1" kern="1200" dirty="0">
                <a:solidFill>
                  <a:srgbClr val="000000"/>
                </a:solidFill>
                <a:latin typeface="Arial" charset="0"/>
                <a:ea typeface="+mn-ea"/>
                <a:cs typeface="+mn-cs"/>
              </a:rPr>
              <a:t>“</a:t>
            </a:r>
            <a:r>
              <a:rPr lang="en-US" sz="3200" b="1" dirty="0">
                <a:solidFill>
                  <a:srgbClr val="000000"/>
                </a:solidFill>
              </a:rPr>
              <a:t>what is so striking about the industrial age was</a:t>
            </a:r>
          </a:p>
          <a:p>
            <a:pPr algn="ctr"/>
            <a:r>
              <a:rPr lang="en-US" sz="3200" b="1" dirty="0">
                <a:solidFill>
                  <a:srgbClr val="000000"/>
                </a:solidFill>
              </a:rPr>
              <a:t>the speed of change”</a:t>
            </a:r>
            <a:endParaRPr lang="en-US" sz="3200" b="1" kern="1200" dirty="0">
              <a:solidFill>
                <a:srgbClr val="000000"/>
              </a:solidFill>
              <a:latin typeface="Arial" charset="0"/>
              <a:ea typeface="+mn-ea"/>
              <a:cs typeface="+mn-cs"/>
            </a:endParaRPr>
          </a:p>
          <a:p>
            <a:pPr algn="ctr" rtl="0" fontAlgn="base">
              <a:spcBef>
                <a:spcPct val="0"/>
              </a:spcBef>
              <a:spcAft>
                <a:spcPct val="0"/>
              </a:spcAft>
            </a:pPr>
            <a:endParaRPr lang="en-US" sz="2000" b="1" kern="1200" dirty="0">
              <a:solidFill>
                <a:schemeClr val="bg1"/>
              </a:solidFill>
              <a:latin typeface="Arial" charset="0"/>
              <a:ea typeface="+mn-ea"/>
              <a:cs typeface="+mn-cs"/>
            </a:endParaRPr>
          </a:p>
          <a:p>
            <a:pPr marL="914400" indent="-231775" algn="l" rtl="0" fontAlgn="base">
              <a:spcBef>
                <a:spcPct val="0"/>
              </a:spcBef>
              <a:spcAft>
                <a:spcPct val="0"/>
              </a:spcAft>
              <a:buFont typeface="Arial" pitchFamily="34" charset="0"/>
              <a:buChar char="•"/>
              <a:tabLst>
                <a:tab pos="855663" algn="l"/>
              </a:tabLst>
            </a:pPr>
            <a:r>
              <a:rPr lang="en-US" sz="2800" b="1" dirty="0">
                <a:solidFill>
                  <a:schemeClr val="bg1"/>
                </a:solidFill>
              </a:rPr>
              <a:t>there was landslide of innovation</a:t>
            </a:r>
          </a:p>
          <a:p>
            <a:pPr marL="914400" indent="-231775" algn="l" rtl="0" fontAlgn="base">
              <a:spcBef>
                <a:spcPct val="0"/>
              </a:spcBef>
              <a:spcAft>
                <a:spcPct val="0"/>
              </a:spcAft>
              <a:buFont typeface="Arial" pitchFamily="34" charset="0"/>
              <a:buChar char="•"/>
              <a:tabLst>
                <a:tab pos="855663" algn="l"/>
              </a:tabLst>
            </a:pPr>
            <a:endParaRPr lang="en-US" sz="900" b="1" dirty="0">
              <a:solidFill>
                <a:schemeClr val="bg1"/>
              </a:solidFill>
            </a:endParaRPr>
          </a:p>
          <a:p>
            <a:pPr marL="1371600" lvl="1" indent="-231775">
              <a:buFont typeface="Arial" pitchFamily="34" charset="0"/>
              <a:buChar char="•"/>
              <a:tabLst>
                <a:tab pos="855663" algn="l"/>
              </a:tabLst>
            </a:pPr>
            <a:r>
              <a:rPr lang="en-US" sz="2800" b="1" kern="1200" dirty="0">
                <a:solidFill>
                  <a:schemeClr val="bg1"/>
                </a:solidFill>
                <a:latin typeface="Arial" charset="0"/>
                <a:ea typeface="+mn-ea"/>
                <a:cs typeface="+mn-cs"/>
              </a:rPr>
              <a:t>some technological</a:t>
            </a:r>
          </a:p>
          <a:p>
            <a:pPr marL="1371600" lvl="1" indent="-231775">
              <a:buFont typeface="Arial" pitchFamily="34" charset="0"/>
              <a:buChar char="•"/>
              <a:tabLst>
                <a:tab pos="855663" algn="l"/>
              </a:tabLst>
            </a:pPr>
            <a:r>
              <a:rPr lang="en-US" sz="2800" b="1" dirty="0">
                <a:solidFill>
                  <a:schemeClr val="bg1"/>
                </a:solidFill>
              </a:rPr>
              <a:t>some social</a:t>
            </a:r>
          </a:p>
          <a:p>
            <a:pPr marL="1371600" lvl="1" indent="-231775">
              <a:buFont typeface="Arial" pitchFamily="34" charset="0"/>
              <a:buChar char="•"/>
              <a:tabLst>
                <a:tab pos="855663" algn="l"/>
              </a:tabLst>
            </a:pPr>
            <a:r>
              <a:rPr lang="en-US" sz="2800" b="1" dirty="0">
                <a:solidFill>
                  <a:schemeClr val="bg1"/>
                </a:solidFill>
              </a:rPr>
              <a:t>some political</a:t>
            </a:r>
            <a:endParaRPr lang="en-US" sz="2800" b="1" kern="1200" dirty="0">
              <a:solidFill>
                <a:schemeClr val="bg1"/>
              </a:solidFill>
              <a:latin typeface="Arial" charset="0"/>
              <a:ea typeface="+mn-ea"/>
              <a:cs typeface="+mn-cs"/>
            </a:endParaRP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465138" lvl="1" indent="-233363" algn="ctr" rtl="0" fontAlgn="base">
              <a:spcBef>
                <a:spcPts val="800"/>
              </a:spcBef>
              <a:spcAft>
                <a:spcPct val="0"/>
              </a:spcAft>
            </a:pPr>
            <a:r>
              <a:rPr lang="en-US" sz="2000" b="1" kern="1200" dirty="0">
                <a:solidFill>
                  <a:srgbClr val="D79694"/>
                </a:solidFill>
                <a:latin typeface="Arial" charset="0"/>
                <a:ea typeface="+mn-ea"/>
                <a:cs typeface="+mn-cs"/>
              </a:rPr>
              <a:t>The Industrial Revolution</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705428"/>
            <a:ext cx="7315200" cy="3985706"/>
          </a:xfrm>
          <a:prstGeom prst="rect">
            <a:avLst/>
          </a:prstGeom>
          <a:noFill/>
        </p:spPr>
        <p:txBody>
          <a:bodyPr wrap="square">
            <a:spAutoFit/>
          </a:bodyPr>
          <a:lstStyle/>
          <a:p>
            <a:pPr algn="ctr" rtl="0" fontAlgn="base">
              <a:spcBef>
                <a:spcPct val="0"/>
              </a:spcBef>
              <a:spcAft>
                <a:spcPct val="0"/>
              </a:spcAft>
            </a:pPr>
            <a:endParaRPr lang="en-US" sz="1600" b="1" kern="1200" dirty="0">
              <a:solidFill>
                <a:prstClr val="black"/>
              </a:solidFill>
              <a:latin typeface="Arial" charset="0"/>
              <a:ea typeface="+mn-ea"/>
              <a:cs typeface="+mn-cs"/>
            </a:endParaRPr>
          </a:p>
          <a:p>
            <a:pPr algn="ctr"/>
            <a:r>
              <a:rPr lang="en-US" sz="3200" b="1" kern="1200" dirty="0">
                <a:solidFill>
                  <a:srgbClr val="000000"/>
                </a:solidFill>
                <a:latin typeface="Arial" charset="0"/>
                <a:ea typeface="+mn-ea"/>
                <a:cs typeface="+mn-cs"/>
              </a:rPr>
              <a:t>“</a:t>
            </a:r>
            <a:r>
              <a:rPr lang="en-US" sz="3200" b="1" dirty="0">
                <a:solidFill>
                  <a:srgbClr val="000000"/>
                </a:solidFill>
              </a:rPr>
              <a:t>what is so striking about the industrial age was</a:t>
            </a:r>
          </a:p>
          <a:p>
            <a:pPr algn="ctr"/>
            <a:r>
              <a:rPr lang="en-US" sz="3200" b="1" dirty="0">
                <a:solidFill>
                  <a:srgbClr val="000000"/>
                </a:solidFill>
              </a:rPr>
              <a:t>the speed of change”</a:t>
            </a:r>
            <a:endParaRPr lang="en-US" sz="3200" b="1" kern="1200" dirty="0">
              <a:solidFill>
                <a:srgbClr val="000000"/>
              </a:solidFill>
              <a:latin typeface="Arial" charset="0"/>
              <a:ea typeface="+mn-ea"/>
              <a:cs typeface="+mn-cs"/>
            </a:endParaRPr>
          </a:p>
          <a:p>
            <a:pPr algn="ctr" rtl="0" fontAlgn="base">
              <a:spcBef>
                <a:spcPct val="0"/>
              </a:spcBef>
              <a:spcAft>
                <a:spcPct val="0"/>
              </a:spcAft>
            </a:pPr>
            <a:endParaRPr lang="en-US" sz="2000" b="1" kern="1200" dirty="0">
              <a:solidFill>
                <a:prstClr val="black"/>
              </a:solidFill>
              <a:latin typeface="Arial" charset="0"/>
              <a:ea typeface="+mn-ea"/>
              <a:cs typeface="+mn-cs"/>
            </a:endParaRPr>
          </a:p>
          <a:p>
            <a:pPr marL="914400" indent="-231775" algn="l" rtl="0" fontAlgn="base">
              <a:spcBef>
                <a:spcPct val="0"/>
              </a:spcBef>
              <a:spcAft>
                <a:spcPct val="0"/>
              </a:spcAft>
              <a:buFont typeface="Arial" pitchFamily="34" charset="0"/>
              <a:buChar char="•"/>
              <a:tabLst>
                <a:tab pos="855663" algn="l"/>
              </a:tabLst>
            </a:pPr>
            <a:r>
              <a:rPr lang="en-US" sz="2800" b="1" dirty="0">
                <a:solidFill>
                  <a:prstClr val="black"/>
                </a:solidFill>
              </a:rPr>
              <a:t>there was landslide of innovation</a:t>
            </a:r>
          </a:p>
          <a:p>
            <a:pPr marL="914400" indent="-231775" algn="l" rtl="0" fontAlgn="base">
              <a:spcBef>
                <a:spcPct val="0"/>
              </a:spcBef>
              <a:spcAft>
                <a:spcPct val="0"/>
              </a:spcAft>
              <a:buFont typeface="Arial" pitchFamily="34" charset="0"/>
              <a:buChar char="•"/>
              <a:tabLst>
                <a:tab pos="855663" algn="l"/>
              </a:tabLst>
            </a:pPr>
            <a:endParaRPr lang="en-US" sz="900" b="1" dirty="0">
              <a:solidFill>
                <a:prstClr val="black"/>
              </a:solidFill>
            </a:endParaRPr>
          </a:p>
          <a:p>
            <a:pPr marL="1371600" lvl="1" indent="-231775">
              <a:buFont typeface="Arial" pitchFamily="34" charset="0"/>
              <a:buChar char="•"/>
              <a:tabLst>
                <a:tab pos="855663" algn="l"/>
              </a:tabLst>
            </a:pPr>
            <a:r>
              <a:rPr lang="en-US" sz="2800" b="1" kern="1200" dirty="0">
                <a:solidFill>
                  <a:prstClr val="black"/>
                </a:solidFill>
                <a:latin typeface="Arial" charset="0"/>
                <a:ea typeface="+mn-ea"/>
                <a:cs typeface="+mn-cs"/>
              </a:rPr>
              <a:t>some technological</a:t>
            </a:r>
          </a:p>
          <a:p>
            <a:pPr marL="1371600" lvl="1" indent="-231775">
              <a:buFont typeface="Arial" pitchFamily="34" charset="0"/>
              <a:buChar char="•"/>
              <a:tabLst>
                <a:tab pos="855663" algn="l"/>
              </a:tabLst>
            </a:pPr>
            <a:r>
              <a:rPr lang="en-US" sz="2800" b="1" dirty="0">
                <a:solidFill>
                  <a:prstClr val="black"/>
                </a:solidFill>
              </a:rPr>
              <a:t>some social</a:t>
            </a:r>
          </a:p>
          <a:p>
            <a:pPr marL="1371600" lvl="1" indent="-231775">
              <a:buFont typeface="Arial" pitchFamily="34" charset="0"/>
              <a:buChar char="•"/>
              <a:tabLst>
                <a:tab pos="855663" algn="l"/>
              </a:tabLst>
            </a:pPr>
            <a:r>
              <a:rPr lang="en-US" sz="2800" b="1" dirty="0">
                <a:solidFill>
                  <a:prstClr val="black"/>
                </a:solidFill>
              </a:rPr>
              <a:t>some political</a:t>
            </a:r>
            <a:endParaRPr lang="en-US" sz="2800" b="1" kern="1200" dirty="0">
              <a:solidFill>
                <a:prstClr val="black"/>
              </a:solidFill>
              <a:latin typeface="Arial" charset="0"/>
              <a:ea typeface="+mn-ea"/>
              <a:cs typeface="+mn-cs"/>
            </a:endParaRP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465138" lvl="1" indent="-233363" algn="ctr" rtl="0" fontAlgn="base">
              <a:spcBef>
                <a:spcPts val="800"/>
              </a:spcBef>
              <a:spcAft>
                <a:spcPct val="0"/>
              </a:spcAft>
            </a:pPr>
            <a:r>
              <a:rPr lang="en-US" sz="2000" b="1" kern="1200" dirty="0">
                <a:solidFill>
                  <a:srgbClr val="D79694"/>
                </a:solidFill>
                <a:latin typeface="Arial" charset="0"/>
                <a:ea typeface="+mn-ea"/>
                <a:cs typeface="+mn-cs"/>
              </a:rPr>
              <a:t>The Industrial Revolution</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6" name="TextBox 5"/>
          <p:cNvSpPr txBox="1"/>
          <p:nvPr/>
        </p:nvSpPr>
        <p:spPr>
          <a:xfrm>
            <a:off x="4008625" y="533602"/>
            <a:ext cx="1096775"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REM</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254877"/>
            <a:ext cx="7315200" cy="3293209"/>
          </a:xfrm>
          <a:prstGeom prst="rect">
            <a:avLst/>
          </a:prstGeom>
          <a:noFill/>
        </p:spPr>
        <p:txBody>
          <a:bodyPr wrap="square" lIns="914400" rIns="914400">
            <a:spAutoFit/>
          </a:bodyPr>
          <a:lstStyle/>
          <a:p>
            <a:pPr algn="ctr" rtl="0" fontAlgn="base">
              <a:spcBef>
                <a:spcPct val="0"/>
              </a:spcBef>
              <a:spcAft>
                <a:spcPct val="0"/>
              </a:spcAft>
            </a:pPr>
            <a:endParaRPr lang="en-US" sz="1600" b="1" kern="1200" dirty="0">
              <a:solidFill>
                <a:prstClr val="black"/>
              </a:solidFill>
              <a:latin typeface="Arial" charset="0"/>
              <a:ea typeface="+mn-ea"/>
              <a:cs typeface="+mn-cs"/>
            </a:endParaRPr>
          </a:p>
          <a:p>
            <a:pPr algn="ctr"/>
            <a:r>
              <a:rPr lang="en-US" sz="3200" b="1" kern="1200" dirty="0">
                <a:solidFill>
                  <a:prstClr val="black"/>
                </a:solidFill>
                <a:latin typeface="Arial" charset="0"/>
                <a:ea typeface="+mn-ea"/>
                <a:cs typeface="+mn-cs"/>
              </a:rPr>
              <a:t>“</a:t>
            </a:r>
            <a:r>
              <a:rPr lang="en-US" sz="3200" b="1" dirty="0">
                <a:solidFill>
                  <a:prstClr val="black"/>
                </a:solidFill>
              </a:rPr>
              <a:t>The industrial revolution could not have been launched without changes in food production that made it possible to feed a large urban population”</a:t>
            </a:r>
            <a:endParaRPr lang="en-US" sz="3200" b="1" kern="1200" dirty="0">
              <a:solidFill>
                <a:srgbClr val="D79694"/>
              </a:solidFill>
              <a:latin typeface="Arial" charset="0"/>
              <a:ea typeface="+mn-ea"/>
              <a:cs typeface="+mn-cs"/>
            </a:endParaRP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465138" lvl="1" indent="-233363" algn="ctr" rtl="0" fontAlgn="base">
              <a:spcBef>
                <a:spcPts val="800"/>
              </a:spcBef>
              <a:spcAft>
                <a:spcPct val="0"/>
              </a:spcAft>
            </a:pPr>
            <a:r>
              <a:rPr lang="en-US" sz="2000" b="1" kern="1200" dirty="0">
                <a:solidFill>
                  <a:srgbClr val="D79694"/>
                </a:solidFill>
                <a:latin typeface="Arial" charset="0"/>
                <a:ea typeface="+mn-ea"/>
                <a:cs typeface="+mn-cs"/>
              </a:rPr>
              <a:t>The Industrial Revolution</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61</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762"/>
            <a:ext cx="7315200" cy="3826689"/>
          </a:xfrm>
          <a:prstGeom prst="rect">
            <a:avLst/>
          </a:prstGeom>
          <a:noFill/>
          <a:ln w="9525">
            <a:noFill/>
            <a:miter lim="800000"/>
            <a:headEnd/>
            <a:tailEnd/>
          </a:ln>
        </p:spPr>
        <p:txBody>
          <a:bodyPr>
            <a:spAutoFit/>
          </a:bodyPr>
          <a:lstStyle/>
          <a:p>
            <a:pPr marL="465138" lvl="1" indent="-233363" algn="l" rtl="0" fontAlgn="base">
              <a:spcBef>
                <a:spcPts val="800"/>
              </a:spcBef>
              <a:spcAft>
                <a:spcPct val="0"/>
              </a:spcAft>
              <a:buFont typeface="Arial" charset="0"/>
              <a:buChar char="•"/>
            </a:pPr>
            <a:r>
              <a:rPr lang="en-US" sz="2400" b="1" kern="1200" dirty="0">
                <a:solidFill>
                  <a:srgbClr val="D79694"/>
                </a:solidFill>
                <a:latin typeface="Calibri"/>
                <a:ea typeface="+mn-ea"/>
                <a:cs typeface="+mn-cs"/>
              </a:rPr>
              <a:t>The Agricultural Revolution of the Neolithic Era </a:t>
            </a:r>
          </a:p>
          <a:p>
            <a:pPr marL="465138" lvl="1" indent="-233363" algn="l" rtl="0" fontAlgn="base">
              <a:spcBef>
                <a:spcPts val="800"/>
              </a:spcBef>
              <a:spcAft>
                <a:spcPct val="0"/>
              </a:spcAft>
              <a:buFont typeface="Arial" charset="0"/>
              <a:buChar char="•"/>
            </a:pPr>
            <a:r>
              <a:rPr lang="en-US" sz="2400" b="1" kern="1200" dirty="0">
                <a:solidFill>
                  <a:srgbClr val="D79694"/>
                </a:solidFill>
                <a:latin typeface="Calibri"/>
                <a:ea typeface="+mn-ea"/>
                <a:cs typeface="+mn-cs"/>
              </a:rPr>
              <a:t>The Search for Spices</a:t>
            </a:r>
          </a:p>
          <a:p>
            <a:pPr marL="465138" lvl="1" indent="-233363" algn="l" rtl="0" fontAlgn="base">
              <a:spcBef>
                <a:spcPts val="800"/>
              </a:spcBef>
              <a:spcAft>
                <a:spcPct val="0"/>
              </a:spcAft>
              <a:buFont typeface="Arial" charset="0"/>
              <a:buChar char="•"/>
            </a:pPr>
            <a:r>
              <a:rPr lang="en-US" sz="2400" b="1" kern="1200" dirty="0">
                <a:solidFill>
                  <a:prstClr val="black"/>
                </a:solidFill>
                <a:latin typeface="Calibri"/>
                <a:ea typeface="+mn-ea"/>
                <a:cs typeface="+mn-cs"/>
              </a:rPr>
              <a:t>The Industrial Revolution</a:t>
            </a:r>
          </a:p>
          <a:p>
            <a:pPr marL="465138" lvl="1" indent="-233363" algn="l" rtl="0" fontAlgn="base">
              <a:spcBef>
                <a:spcPts val="800"/>
              </a:spcBef>
              <a:spcAft>
                <a:spcPct val="0"/>
              </a:spcAft>
              <a:buFont typeface="Arial" charset="0"/>
              <a:buChar char="•"/>
            </a:pPr>
            <a:r>
              <a:rPr lang="en-US" sz="2400" b="1" kern="1200" dirty="0">
                <a:solidFill>
                  <a:srgbClr val="D79694"/>
                </a:solidFill>
                <a:latin typeface="Calibri"/>
                <a:ea typeface="+mn-ea"/>
                <a:cs typeface="+mn-cs"/>
              </a:rPr>
              <a:t>Transportation, Refrigeration, and Canning</a:t>
            </a:r>
          </a:p>
          <a:p>
            <a:pPr marL="465138" lvl="1" indent="-233363" algn="l" rtl="0" fontAlgn="base">
              <a:spcBef>
                <a:spcPts val="800"/>
              </a:spcBef>
              <a:spcAft>
                <a:spcPct val="0"/>
              </a:spcAft>
              <a:buFont typeface="Arial" charset="0"/>
              <a:buChar char="•"/>
            </a:pPr>
            <a:r>
              <a:rPr lang="en-US" sz="2400" b="1" kern="1200" dirty="0">
                <a:solidFill>
                  <a:srgbClr val="D79694"/>
                </a:solidFill>
                <a:latin typeface="Calibri"/>
                <a:ea typeface="+mn-ea"/>
                <a:cs typeface="+mn-cs"/>
              </a:rPr>
              <a:t>The Scientific Revolution</a:t>
            </a:r>
          </a:p>
          <a:p>
            <a:pPr marL="465138" lvl="1" indent="-233363" algn="l" rtl="0" fontAlgn="base">
              <a:spcBef>
                <a:spcPts val="800"/>
              </a:spcBef>
              <a:spcAft>
                <a:spcPct val="0"/>
              </a:spcAft>
              <a:buFont typeface="Arial" charset="0"/>
              <a:buChar char="•"/>
            </a:pPr>
            <a:r>
              <a:rPr lang="en-US" sz="2400" b="1" kern="1200" dirty="0">
                <a:solidFill>
                  <a:srgbClr val="D79694"/>
                </a:solidFill>
                <a:latin typeface="Calibri"/>
                <a:ea typeface="+mn-ea"/>
                <a:cs typeface="+mn-cs"/>
              </a:rPr>
              <a:t>Modern-Day Adaptations</a:t>
            </a:r>
          </a:p>
          <a:p>
            <a:pPr marL="465138" lvl="1" indent="-233363" algn="l" rtl="0" fontAlgn="base">
              <a:spcBef>
                <a:spcPts val="800"/>
              </a:spcBef>
              <a:spcAft>
                <a:spcPct val="0"/>
              </a:spcAft>
              <a:buFont typeface="Arial" charset="0"/>
              <a:buChar char="•"/>
            </a:pPr>
            <a:r>
              <a:rPr lang="en-US" sz="2400" b="1" kern="1200" dirty="0">
                <a:solidFill>
                  <a:srgbClr val="D79694"/>
                </a:solidFill>
                <a:latin typeface="Calibri"/>
                <a:ea typeface="+mn-ea"/>
                <a:cs typeface="+mn-cs"/>
              </a:rPr>
              <a:t>Summary</a:t>
            </a:r>
          </a:p>
          <a:p>
            <a:pPr marL="465138" lvl="1" indent="-233363" algn="l" rtl="0" fontAlgn="base">
              <a:spcBef>
                <a:spcPts val="800"/>
              </a:spcBef>
              <a:spcAft>
                <a:spcPct val="0"/>
              </a:spcAft>
              <a:buFont typeface="Arial" charset="0"/>
              <a:buChar char="•"/>
            </a:pPr>
            <a:r>
              <a:rPr lang="en-US" sz="2400" b="1" kern="1200" dirty="0">
                <a:solidFill>
                  <a:srgbClr val="D79694"/>
                </a:solidFill>
                <a:latin typeface="Calibri"/>
                <a:ea typeface="+mn-ea"/>
                <a:cs typeface="+mn-cs"/>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rtl="0" fontAlgn="base">
              <a:spcAft>
                <a:spcPct val="0"/>
              </a:spcAft>
            </a:pPr>
            <a:r>
              <a:rPr lang="en-US" sz="3200" b="1" kern="1200" dirty="0">
                <a:solidFill>
                  <a:srgbClr val="000000"/>
                </a:solidFill>
                <a:latin typeface="Calibri" pitchFamily="34" charset="0"/>
                <a:ea typeface="+mn-ea"/>
                <a:cs typeface="+mn-cs"/>
              </a:rPr>
              <a:t>Food in Historical Perspective: </a:t>
            </a:r>
          </a:p>
          <a:p>
            <a:pPr marL="342900" indent="-342900" algn="ctr" rtl="0" fontAlgn="base">
              <a:spcAft>
                <a:spcPct val="0"/>
              </a:spcAft>
            </a:pPr>
            <a:r>
              <a:rPr lang="en-US" sz="3200" b="1" kern="1200" dirty="0">
                <a:solidFill>
                  <a:srgbClr val="000000"/>
                </a:solidFill>
                <a:latin typeface="Calibri" pitchFamily="34" charset="0"/>
                <a:ea typeface="+mn-ea"/>
                <a:cs typeface="+mn-cs"/>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rtl="0" eaLnBrk="0" fontAlgn="base" hangingPunct="0">
              <a:spcBef>
                <a:spcPct val="20000"/>
              </a:spcBef>
              <a:spcAft>
                <a:spcPct val="0"/>
              </a:spcAft>
            </a:pPr>
            <a:r>
              <a:rPr lang="en-US" sz="2000" kern="1200" dirty="0">
                <a:solidFill>
                  <a:prstClr val="black"/>
                </a:solidFill>
                <a:latin typeface="Calibri" pitchFamily="34" charset="0"/>
                <a:ea typeface="+mn-ea"/>
                <a:cs typeface="+mn-cs"/>
              </a:rPr>
              <a:t>Food in Historical Perspective: Dietary Revolutions</a:t>
            </a:r>
          </a:p>
          <a:p>
            <a:pPr marL="342900" indent="-342900" algn="ctr" rtl="0" eaLnBrk="0" fontAlgn="base" hangingPunct="0">
              <a:spcBef>
                <a:spcPct val="20000"/>
              </a:spcBef>
              <a:spcAft>
                <a:spcPct val="0"/>
              </a:spcAft>
            </a:pPr>
            <a:endParaRPr lang="en-US" sz="2000" kern="1200" dirty="0">
              <a:solidFill>
                <a:prstClr val="black"/>
              </a:solidFill>
              <a:latin typeface="Calibri" pitchFamily="34" charset="0"/>
              <a:ea typeface="+mn-ea"/>
              <a:cs typeface="+mn-cs"/>
            </a:endParaRPr>
          </a:p>
        </p:txBody>
      </p:sp>
      <p:sp>
        <p:nvSpPr>
          <p:cNvPr id="6" name="Subtitle 2"/>
          <p:cNvSpPr txBox="1">
            <a:spLocks/>
          </p:cNvSpPr>
          <p:nvPr/>
        </p:nvSpPr>
        <p:spPr bwMode="auto">
          <a:xfrm>
            <a:off x="990600" y="2667000"/>
            <a:ext cx="7315200" cy="3170099"/>
          </a:xfrm>
          <a:prstGeom prst="rect">
            <a:avLst/>
          </a:prstGeom>
          <a:solidFill>
            <a:schemeClr val="bg1"/>
          </a:solidFill>
          <a:ln w="76200">
            <a:solidFill>
              <a:srgbClr val="C80000"/>
            </a:solidFill>
            <a:miter lim="800000"/>
            <a:headEnd/>
            <a:tailEnd/>
          </a:ln>
        </p:spPr>
        <p:txBody>
          <a:bodyPr>
            <a:spAutoFit/>
          </a:bodyPr>
          <a:lstStyle/>
          <a:p>
            <a:pPr marL="682625" lvl="1" indent="-225425" algn="l" rtl="0" fontAlgn="base">
              <a:spcBef>
                <a:spcPct val="0"/>
              </a:spcBef>
              <a:spcAft>
                <a:spcPct val="0"/>
              </a:spcAft>
              <a:buFont typeface="Arial" charset="0"/>
              <a:buChar char="•"/>
            </a:pPr>
            <a:endParaRPr lang="en-US" sz="2400" kern="1200" dirty="0">
              <a:solidFill>
                <a:prstClr val="black"/>
              </a:solidFill>
              <a:latin typeface="Arial" charset="0"/>
              <a:ea typeface="+mn-ea"/>
              <a:cs typeface="+mn-cs"/>
            </a:endParaRPr>
          </a:p>
          <a:p>
            <a:pPr marL="682625" lvl="1" indent="-225425" algn="l" rtl="0" fontAlgn="base">
              <a:spcBef>
                <a:spcPct val="0"/>
              </a:spcBef>
              <a:spcAft>
                <a:spcPct val="0"/>
              </a:spcAft>
              <a:buFont typeface="Arial" charset="0"/>
              <a:buChar char="•"/>
            </a:pPr>
            <a:r>
              <a:rPr lang="en-US" sz="2800" b="1" kern="1200" dirty="0">
                <a:solidFill>
                  <a:prstClr val="black"/>
                </a:solidFill>
                <a:latin typeface="Arial" charset="0"/>
                <a:ea typeface="+mn-ea"/>
                <a:cs typeface="+mn-cs"/>
              </a:rPr>
              <a:t>Agricultural Change in England, Seventeenth and Eighteenth Centuries</a:t>
            </a:r>
          </a:p>
          <a:p>
            <a:pPr marL="682625" lvl="1" indent="-225425" algn="l" rtl="0" fontAlgn="base">
              <a:spcBef>
                <a:spcPct val="0"/>
              </a:spcBef>
              <a:spcAft>
                <a:spcPct val="0"/>
              </a:spcAft>
              <a:buFont typeface="Arial" charset="0"/>
              <a:buChar char="•"/>
            </a:pPr>
            <a:endParaRPr lang="en-US" sz="1600" b="1" kern="1200" dirty="0">
              <a:solidFill>
                <a:prstClr val="black"/>
              </a:solidFill>
              <a:latin typeface="Arial" charset="0"/>
              <a:ea typeface="+mn-ea"/>
              <a:cs typeface="+mn-cs"/>
            </a:endParaRPr>
          </a:p>
          <a:p>
            <a:pPr marL="682625" lvl="1" indent="-225425" algn="l" rtl="0" fontAlgn="base">
              <a:spcBef>
                <a:spcPct val="0"/>
              </a:spcBef>
              <a:spcAft>
                <a:spcPct val="0"/>
              </a:spcAft>
              <a:buFont typeface="Arial" charset="0"/>
              <a:buChar char="•"/>
            </a:pPr>
            <a:r>
              <a:rPr lang="en-US" sz="2000" kern="1200" dirty="0">
                <a:solidFill>
                  <a:srgbClr val="D79694"/>
                </a:solidFill>
                <a:latin typeface="Arial" charset="0"/>
                <a:ea typeface="+mn-ea"/>
                <a:cs typeface="+mn-cs"/>
              </a:rPr>
              <a:t>Food and the Industrial Revolution</a:t>
            </a:r>
          </a:p>
          <a:p>
            <a:pPr marL="682625" lvl="1" indent="-225425" algn="l" rtl="0" fontAlgn="base">
              <a:spcBef>
                <a:spcPct val="0"/>
              </a:spcBef>
              <a:spcAft>
                <a:spcPct val="0"/>
              </a:spcAft>
              <a:buFont typeface="Arial" charset="0"/>
              <a:buChar char="•"/>
            </a:pPr>
            <a:endParaRPr lang="en-US" sz="1600" kern="1200" dirty="0">
              <a:solidFill>
                <a:srgbClr val="D79694"/>
              </a:solidFill>
              <a:latin typeface="Arial" charset="0"/>
              <a:ea typeface="+mn-ea"/>
              <a:cs typeface="+mn-cs"/>
            </a:endParaRPr>
          </a:p>
          <a:p>
            <a:pPr marL="682625" lvl="1" indent="-225425" algn="l" rtl="0" fontAlgn="base">
              <a:spcBef>
                <a:spcPct val="0"/>
              </a:spcBef>
              <a:spcAft>
                <a:spcPct val="0"/>
              </a:spcAft>
              <a:buFont typeface="Arial" charset="0"/>
              <a:buChar char="•"/>
            </a:pPr>
            <a:r>
              <a:rPr lang="en-US" sz="2000" kern="1200" dirty="0">
                <a:solidFill>
                  <a:srgbClr val="D79694"/>
                </a:solidFill>
                <a:latin typeface="Arial" charset="0"/>
                <a:ea typeface="+mn-ea"/>
                <a:cs typeface="+mn-cs"/>
              </a:rPr>
              <a:t>The Emergence of National Cuisines</a:t>
            </a:r>
          </a:p>
          <a:p>
            <a:pPr marL="682625" lvl="1" indent="-225425" algn="l" rtl="0" fontAlgn="base">
              <a:spcBef>
                <a:spcPct val="0"/>
              </a:spcBef>
              <a:spcAft>
                <a:spcPct val="0"/>
              </a:spcAft>
              <a:buFont typeface="Arial" charset="0"/>
              <a:buChar char="•"/>
            </a:pPr>
            <a:endParaRPr lang="en-US" sz="2000" b="1" kern="1200" dirty="0">
              <a:solidFill>
                <a:srgbClr val="D79694"/>
              </a:solidFill>
              <a:latin typeface="Calibri" pitchFamily="34" charset="0"/>
              <a:ea typeface="+mn-ea"/>
              <a:cs typeface="+mn-cs"/>
            </a:endParaRP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961614"/>
            <a:ext cx="7315200" cy="3600986"/>
          </a:xfrm>
          <a:prstGeom prst="rect">
            <a:avLst/>
          </a:prstGeom>
          <a:noFill/>
        </p:spPr>
        <p:txBody>
          <a:bodyPr wrap="square">
            <a:spAutoFit/>
          </a:bodyPr>
          <a:lstStyle/>
          <a:p>
            <a:pPr algn="ctr" rtl="0" fontAlgn="base">
              <a:spcBef>
                <a:spcPct val="0"/>
              </a:spcBef>
              <a:spcAft>
                <a:spcPct val="0"/>
              </a:spcAft>
            </a:pPr>
            <a:endParaRPr lang="en-US" sz="1200" b="1" kern="1200" dirty="0">
              <a:solidFill>
                <a:prstClr val="black"/>
              </a:solidFill>
              <a:latin typeface="Arial" charset="0"/>
              <a:ea typeface="+mn-ea"/>
              <a:cs typeface="+mn-cs"/>
            </a:endParaRPr>
          </a:p>
          <a:p>
            <a:pPr algn="ctr" rtl="0" fontAlgn="base">
              <a:spcBef>
                <a:spcPct val="0"/>
              </a:spcBef>
              <a:spcAft>
                <a:spcPct val="0"/>
              </a:spcAft>
            </a:pPr>
            <a:r>
              <a:rPr lang="en-US" sz="2400" b="1" kern="1200" dirty="0">
                <a:solidFill>
                  <a:srgbClr val="D79694"/>
                </a:solidFill>
                <a:latin typeface="Arial" charset="0"/>
                <a:ea typeface="+mn-ea"/>
                <a:cs typeface="+mn-cs"/>
              </a:rPr>
              <a:t>“In Britain, </a:t>
            </a:r>
            <a:r>
              <a:rPr lang="en-US" sz="2400" b="1" kern="1200" dirty="0">
                <a:solidFill>
                  <a:prstClr val="black"/>
                </a:solidFill>
                <a:latin typeface="Arial" charset="0"/>
                <a:ea typeface="+mn-ea"/>
                <a:cs typeface="+mn-cs"/>
              </a:rPr>
              <a:t>the industrial revolution was closely related to the changes made in farming and livestock breeding practices . . .”</a:t>
            </a:r>
          </a:p>
          <a:p>
            <a:pPr algn="ctr" rtl="0" fontAlgn="base">
              <a:spcBef>
                <a:spcPct val="0"/>
              </a:spcBef>
              <a:spcAft>
                <a:spcPct val="0"/>
              </a:spcAft>
            </a:pPr>
            <a:endParaRPr lang="en-US" sz="1600" b="1" kern="1200" dirty="0">
              <a:solidFill>
                <a:srgbClr val="D79694"/>
              </a:solidFill>
              <a:latin typeface="Arial" charset="0"/>
              <a:ea typeface="+mn-ea"/>
              <a:cs typeface="+mn-cs"/>
            </a:endParaRPr>
          </a:p>
          <a:p>
            <a:pPr marL="914400" indent="-231775" algn="l" rtl="0" fontAlgn="base">
              <a:spcBef>
                <a:spcPct val="0"/>
              </a:spcBef>
              <a:spcAft>
                <a:spcPct val="0"/>
              </a:spcAft>
              <a:buFont typeface="Arial" pitchFamily="34" charset="0"/>
              <a:buChar char="•"/>
              <a:tabLst>
                <a:tab pos="855663" algn="l"/>
              </a:tabLst>
            </a:pPr>
            <a:r>
              <a:rPr lang="en-US" sz="2400" b="1" kern="1200" dirty="0">
                <a:solidFill>
                  <a:srgbClr val="D79694"/>
                </a:solidFill>
                <a:latin typeface="Arial" charset="0"/>
                <a:ea typeface="+mn-ea"/>
                <a:cs typeface="+mn-cs"/>
              </a:rPr>
              <a:t>beginning as early as </a:t>
            </a:r>
            <a:r>
              <a:rPr lang="en-US" sz="2400" b="1" kern="1200" dirty="0">
                <a:solidFill>
                  <a:prstClr val="black"/>
                </a:solidFill>
                <a:latin typeface="Arial" charset="0"/>
                <a:ea typeface="+mn-ea"/>
                <a:cs typeface="+mn-cs"/>
              </a:rPr>
              <a:t>1500</a:t>
            </a:r>
          </a:p>
          <a:p>
            <a:pPr marL="914400" indent="-231775" algn="l" rtl="0" fontAlgn="base">
              <a:spcBef>
                <a:spcPct val="0"/>
              </a:spcBef>
              <a:spcAft>
                <a:spcPct val="0"/>
              </a:spcAft>
              <a:buFont typeface="Arial" pitchFamily="34" charset="0"/>
              <a:buChar char="•"/>
              <a:tabLst>
                <a:tab pos="855663" algn="l"/>
              </a:tabLst>
            </a:pPr>
            <a:endParaRPr lang="en-US" sz="1600" b="1" kern="1200" dirty="0">
              <a:solidFill>
                <a:prstClr val="black"/>
              </a:solidFill>
              <a:latin typeface="Arial" charset="0"/>
              <a:ea typeface="+mn-ea"/>
              <a:cs typeface="+mn-cs"/>
            </a:endParaRPr>
          </a:p>
          <a:p>
            <a:pPr marL="914400" indent="-231775" algn="l" rtl="0" fontAlgn="base">
              <a:spcBef>
                <a:spcPct val="0"/>
              </a:spcBef>
              <a:spcAft>
                <a:spcPct val="0"/>
              </a:spcAft>
              <a:buFont typeface="Arial" pitchFamily="34" charset="0"/>
              <a:buChar char="•"/>
              <a:tabLst>
                <a:tab pos="855663" algn="l"/>
              </a:tabLst>
            </a:pPr>
            <a:r>
              <a:rPr lang="en-US" sz="2400" b="1" dirty="0">
                <a:solidFill>
                  <a:srgbClr val="D79694"/>
                </a:solidFill>
              </a:rPr>
              <a:t>“but </a:t>
            </a:r>
            <a:r>
              <a:rPr lang="en-US" sz="2400" b="1" dirty="0">
                <a:solidFill>
                  <a:prstClr val="black"/>
                </a:solidFill>
              </a:rPr>
              <a:t>taking hold during the 18</a:t>
            </a:r>
            <a:r>
              <a:rPr lang="en-US" sz="2400" b="1" baseline="30000" dirty="0">
                <a:solidFill>
                  <a:prstClr val="black"/>
                </a:solidFill>
              </a:rPr>
              <a:t>th</a:t>
            </a:r>
            <a:r>
              <a:rPr lang="en-US" sz="2400" b="1" dirty="0">
                <a:solidFill>
                  <a:prstClr val="black"/>
                </a:solidFill>
              </a:rPr>
              <a:t> century</a:t>
            </a:r>
            <a:r>
              <a:rPr lang="en-US" sz="2400" b="1" dirty="0">
                <a:solidFill>
                  <a:srgbClr val="D79694"/>
                </a:solidFill>
              </a:rPr>
              <a:t>”</a:t>
            </a:r>
          </a:p>
          <a:p>
            <a:pPr marL="914400" indent="-231775" algn="l" rtl="0" fontAlgn="base">
              <a:spcBef>
                <a:spcPct val="0"/>
              </a:spcBef>
              <a:spcAft>
                <a:spcPct val="0"/>
              </a:spcAft>
              <a:buFont typeface="Arial" pitchFamily="34" charset="0"/>
              <a:buChar char="•"/>
              <a:tabLst>
                <a:tab pos="855663" algn="l"/>
              </a:tabLst>
            </a:pPr>
            <a:endParaRPr lang="en-US" sz="1600" b="1" kern="1200" dirty="0">
              <a:solidFill>
                <a:prstClr val="black"/>
              </a:solidFill>
              <a:latin typeface="Arial" charset="0"/>
              <a:ea typeface="+mn-ea"/>
              <a:cs typeface="+mn-cs"/>
            </a:endParaRPr>
          </a:p>
          <a:p>
            <a:pPr marL="914400" indent="-231775" algn="l" rtl="0" fontAlgn="base">
              <a:spcBef>
                <a:spcPct val="0"/>
              </a:spcBef>
              <a:spcAft>
                <a:spcPct val="0"/>
              </a:spcAft>
              <a:buFont typeface="Arial" pitchFamily="34" charset="0"/>
              <a:buChar char="•"/>
              <a:tabLst>
                <a:tab pos="855663" algn="l"/>
              </a:tabLst>
            </a:pPr>
            <a:r>
              <a:rPr lang="en-US" sz="2400" b="1" dirty="0">
                <a:solidFill>
                  <a:prstClr val="black"/>
                </a:solidFill>
              </a:rPr>
              <a:t>large landowners sought to make farming more efficient and productive</a:t>
            </a:r>
            <a:endParaRPr lang="en-US" sz="2000" b="1" kern="1200" dirty="0">
              <a:solidFill>
                <a:prstClr val="black"/>
              </a:solidFill>
              <a:latin typeface="Arial" charset="0"/>
              <a:ea typeface="+mn-ea"/>
              <a:cs typeface="+mn-cs"/>
            </a:endParaRPr>
          </a:p>
        </p:txBody>
      </p:sp>
      <p:sp>
        <p:nvSpPr>
          <p:cNvPr id="6" name="Rectangle 3"/>
          <p:cNvSpPr txBox="1">
            <a:spLocks noChangeArrowheads="1"/>
          </p:cNvSpPr>
          <p:nvPr/>
        </p:nvSpPr>
        <p:spPr bwMode="auto">
          <a:xfrm>
            <a:off x="914400" y="1223035"/>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465138" lvl="1" indent="-233363" algn="ctr">
              <a:spcBef>
                <a:spcPts val="800"/>
              </a:spcBef>
            </a:pPr>
            <a:r>
              <a:rPr lang="en-US" sz="2000" b="1" dirty="0">
                <a:solidFill>
                  <a:srgbClr val="D79694"/>
                </a:solidFill>
              </a:rPr>
              <a:t>Agricultural Change in England, Seventeenth and Eighteenth Centuries</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961614"/>
            <a:ext cx="7315200" cy="4462760"/>
          </a:xfrm>
          <a:prstGeom prst="rect">
            <a:avLst/>
          </a:prstGeom>
          <a:noFill/>
        </p:spPr>
        <p:txBody>
          <a:bodyPr wrap="square">
            <a:spAutoFit/>
          </a:bodyPr>
          <a:lstStyle/>
          <a:p>
            <a:pPr algn="ctr" rtl="0" fontAlgn="base">
              <a:spcBef>
                <a:spcPct val="0"/>
              </a:spcBef>
              <a:spcAft>
                <a:spcPct val="0"/>
              </a:spcAft>
            </a:pPr>
            <a:endParaRPr lang="en-US" sz="1200" b="1" kern="1200" dirty="0">
              <a:solidFill>
                <a:prstClr val="black"/>
              </a:solidFill>
              <a:latin typeface="Arial" charset="0"/>
              <a:ea typeface="+mn-ea"/>
              <a:cs typeface="+mn-cs"/>
            </a:endParaRPr>
          </a:p>
          <a:p>
            <a:pPr algn="ctr" rtl="0" fontAlgn="base">
              <a:spcBef>
                <a:spcPct val="0"/>
              </a:spcBef>
              <a:spcAft>
                <a:spcPct val="0"/>
              </a:spcAft>
            </a:pPr>
            <a:r>
              <a:rPr lang="en-US" sz="2400" b="1" kern="1200" dirty="0">
                <a:solidFill>
                  <a:srgbClr val="D79694"/>
                </a:solidFill>
                <a:latin typeface="Arial" charset="0"/>
                <a:ea typeface="+mn-ea"/>
                <a:cs typeface="+mn-cs"/>
              </a:rPr>
              <a:t>“In Britain, the industrial revolution was closely related to the changes made in farming and livestock breeding practices . . .”</a:t>
            </a:r>
          </a:p>
          <a:p>
            <a:pPr algn="ctr" rtl="0" fontAlgn="base">
              <a:spcBef>
                <a:spcPct val="0"/>
              </a:spcBef>
              <a:spcAft>
                <a:spcPct val="0"/>
              </a:spcAft>
            </a:pPr>
            <a:endParaRPr lang="en-US" sz="1200" b="1" kern="1200" dirty="0">
              <a:solidFill>
                <a:prstClr val="black"/>
              </a:solidFill>
              <a:latin typeface="Arial" charset="0"/>
              <a:ea typeface="+mn-ea"/>
              <a:cs typeface="+mn-cs"/>
            </a:endParaRPr>
          </a:p>
          <a:p>
            <a:pPr marL="914400" indent="-231775" algn="l" rtl="0" fontAlgn="base">
              <a:spcBef>
                <a:spcPct val="0"/>
              </a:spcBef>
              <a:spcAft>
                <a:spcPct val="0"/>
              </a:spcAft>
              <a:buFont typeface="Arial" pitchFamily="34" charset="0"/>
              <a:buChar char="•"/>
              <a:tabLst>
                <a:tab pos="855663" algn="l"/>
              </a:tabLst>
            </a:pPr>
            <a:r>
              <a:rPr lang="en-US" sz="2000" b="1" kern="1200" dirty="0">
                <a:solidFill>
                  <a:prstClr val="black"/>
                </a:solidFill>
                <a:latin typeface="Arial" charset="0"/>
                <a:ea typeface="+mn-ea"/>
                <a:cs typeface="+mn-cs"/>
              </a:rPr>
              <a:t>throughout the Middle Ages various arrangements of commonly owned lands, open fields, and </a:t>
            </a:r>
            <a:r>
              <a:rPr lang="en-US" sz="2000" b="1" kern="1200" dirty="0" err="1">
                <a:solidFill>
                  <a:prstClr val="black"/>
                </a:solidFill>
                <a:latin typeface="Arial" charset="0"/>
                <a:ea typeface="+mn-ea"/>
                <a:cs typeface="+mn-cs"/>
              </a:rPr>
              <a:t>semicollective</a:t>
            </a:r>
            <a:r>
              <a:rPr lang="en-US" sz="2000" b="1" kern="1200" dirty="0">
                <a:solidFill>
                  <a:prstClr val="black"/>
                </a:solidFill>
                <a:latin typeface="Arial" charset="0"/>
                <a:ea typeface="+mn-ea"/>
                <a:cs typeface="+mn-cs"/>
              </a:rPr>
              <a:t> methods of farming prevailed</a:t>
            </a:r>
          </a:p>
          <a:p>
            <a:pPr marL="914400" indent="-231775" algn="l" rtl="0" fontAlgn="base">
              <a:spcBef>
                <a:spcPct val="0"/>
              </a:spcBef>
              <a:spcAft>
                <a:spcPct val="0"/>
              </a:spcAft>
              <a:buFont typeface="Arial" pitchFamily="34" charset="0"/>
              <a:buChar char="•"/>
              <a:tabLst>
                <a:tab pos="855663" algn="l"/>
              </a:tabLst>
            </a:pPr>
            <a:endParaRPr lang="en-US" sz="1200" b="1" kern="1200" dirty="0">
              <a:solidFill>
                <a:prstClr val="black"/>
              </a:solidFill>
              <a:latin typeface="Arial" charset="0"/>
              <a:ea typeface="+mn-ea"/>
              <a:cs typeface="+mn-cs"/>
            </a:endParaRPr>
          </a:p>
          <a:p>
            <a:pPr marL="914400" indent="-231775" algn="l" rtl="0" fontAlgn="base">
              <a:spcBef>
                <a:spcPct val="0"/>
              </a:spcBef>
              <a:spcAft>
                <a:spcPct val="0"/>
              </a:spcAft>
              <a:buFont typeface="Arial" pitchFamily="34" charset="0"/>
              <a:buChar char="•"/>
              <a:tabLst>
                <a:tab pos="855663" algn="l"/>
              </a:tabLst>
            </a:pPr>
            <a:r>
              <a:rPr lang="en-US" sz="2000" b="1" dirty="0">
                <a:solidFill>
                  <a:srgbClr val="D79694"/>
                </a:solidFill>
              </a:rPr>
              <a:t>although plots of land were owned individually, a </a:t>
            </a:r>
            <a:r>
              <a:rPr lang="en-US" sz="2400" b="1" dirty="0">
                <a:solidFill>
                  <a:prstClr val="black"/>
                </a:solidFill>
              </a:rPr>
              <a:t>single farmer’s land was in small strips scattered across the village lands</a:t>
            </a:r>
            <a:endParaRPr lang="en-US" sz="2000" b="1" dirty="0">
              <a:solidFill>
                <a:prstClr val="black"/>
              </a:solidFill>
            </a:endParaRPr>
          </a:p>
          <a:p>
            <a:pPr marL="914400" indent="-231775" algn="l" rtl="0" fontAlgn="base">
              <a:spcBef>
                <a:spcPct val="0"/>
              </a:spcBef>
              <a:spcAft>
                <a:spcPct val="0"/>
              </a:spcAft>
              <a:buFont typeface="Arial" pitchFamily="34" charset="0"/>
              <a:buChar char="•"/>
              <a:tabLst>
                <a:tab pos="855663" algn="l"/>
              </a:tabLst>
            </a:pPr>
            <a:endParaRPr lang="en-US" sz="1200" b="1" dirty="0">
              <a:solidFill>
                <a:prstClr val="black"/>
              </a:solidFill>
            </a:endParaRPr>
          </a:p>
          <a:p>
            <a:pPr marL="1371600" lvl="1" indent="-231775">
              <a:buFont typeface="Arial" pitchFamily="34" charset="0"/>
              <a:buChar char="•"/>
              <a:tabLst>
                <a:tab pos="855663" algn="l"/>
              </a:tabLst>
            </a:pPr>
            <a:r>
              <a:rPr lang="en-US" sz="1600" kern="1200" dirty="0">
                <a:solidFill>
                  <a:prstClr val="black"/>
                </a:solidFill>
                <a:latin typeface="Arial" charset="0"/>
                <a:ea typeface="+mn-ea"/>
                <a:cs typeface="+mn-cs"/>
              </a:rPr>
              <a:t>land was worked and decisions were made communally</a:t>
            </a:r>
          </a:p>
          <a:p>
            <a:pPr marL="1371600" lvl="1" indent="-231775">
              <a:buFont typeface="Arial" pitchFamily="34" charset="0"/>
              <a:buChar char="•"/>
              <a:tabLst>
                <a:tab pos="855663" algn="l"/>
              </a:tabLst>
            </a:pPr>
            <a:r>
              <a:rPr lang="en-US" sz="1600" dirty="0">
                <a:solidFill>
                  <a:prstClr val="black"/>
                </a:solidFill>
              </a:rPr>
              <a:t>everyone’s animals had grazing access to uncultivated areas</a:t>
            </a:r>
            <a:endParaRPr lang="en-US" sz="1600" kern="1200" dirty="0">
              <a:solidFill>
                <a:prstClr val="black"/>
              </a:solidFill>
              <a:latin typeface="Arial" charset="0"/>
              <a:ea typeface="+mn-ea"/>
              <a:cs typeface="+mn-cs"/>
            </a:endParaRPr>
          </a:p>
        </p:txBody>
      </p:sp>
      <p:sp>
        <p:nvSpPr>
          <p:cNvPr id="6" name="Rectangle 3"/>
          <p:cNvSpPr txBox="1">
            <a:spLocks noChangeArrowheads="1"/>
          </p:cNvSpPr>
          <p:nvPr/>
        </p:nvSpPr>
        <p:spPr bwMode="auto">
          <a:xfrm>
            <a:off x="914400" y="1223035"/>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465138" lvl="1" indent="-233363" algn="ctr">
              <a:spcBef>
                <a:spcPts val="800"/>
              </a:spcBef>
            </a:pPr>
            <a:r>
              <a:rPr lang="en-US" sz="2000" b="1" dirty="0">
                <a:solidFill>
                  <a:srgbClr val="D79694"/>
                </a:solidFill>
              </a:rPr>
              <a:t>Agricultural Change in England, Seventeenth and Eighteenth Centuries</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961869"/>
            <a:ext cx="7315200" cy="3570208"/>
          </a:xfrm>
          <a:prstGeom prst="rect">
            <a:avLst/>
          </a:prstGeom>
          <a:noFill/>
        </p:spPr>
        <p:txBody>
          <a:bodyPr wrap="square">
            <a:spAutoFit/>
          </a:bodyPr>
          <a:lstStyle/>
          <a:p>
            <a:pPr algn="ctr" rtl="0" fontAlgn="base">
              <a:spcBef>
                <a:spcPct val="0"/>
              </a:spcBef>
              <a:spcAft>
                <a:spcPct val="0"/>
              </a:spcAft>
            </a:pPr>
            <a:endParaRPr lang="en-US" sz="1200" b="1" kern="1200" dirty="0">
              <a:solidFill>
                <a:srgbClr val="D79694"/>
              </a:solidFill>
              <a:latin typeface="Arial" charset="0"/>
              <a:ea typeface="+mn-ea"/>
              <a:cs typeface="+mn-cs"/>
            </a:endParaRPr>
          </a:p>
          <a:p>
            <a:pPr algn="ctr" rtl="0" fontAlgn="base">
              <a:spcBef>
                <a:spcPct val="0"/>
              </a:spcBef>
              <a:spcAft>
                <a:spcPct val="0"/>
              </a:spcAft>
            </a:pPr>
            <a:r>
              <a:rPr lang="en-US" sz="2400" b="1" kern="1200" dirty="0">
                <a:solidFill>
                  <a:srgbClr val="D79694"/>
                </a:solidFill>
                <a:latin typeface="Arial" charset="0"/>
                <a:ea typeface="+mn-ea"/>
                <a:cs typeface="+mn-cs"/>
              </a:rPr>
              <a:t>“In Britain, the industrial revolution was closely related to the changes made in farming and livestock breeding practices . . .”</a:t>
            </a:r>
          </a:p>
          <a:p>
            <a:pPr algn="ctr" rtl="0" fontAlgn="base">
              <a:spcBef>
                <a:spcPct val="0"/>
              </a:spcBef>
              <a:spcAft>
                <a:spcPct val="0"/>
              </a:spcAft>
            </a:pPr>
            <a:endParaRPr lang="en-US" sz="1400" b="1" kern="1200" dirty="0">
              <a:solidFill>
                <a:prstClr val="black"/>
              </a:solidFill>
              <a:latin typeface="Arial" charset="0"/>
              <a:ea typeface="+mn-ea"/>
              <a:cs typeface="+mn-cs"/>
            </a:endParaRPr>
          </a:p>
          <a:p>
            <a:pPr marL="914400" indent="-231775" algn="l" rtl="0" fontAlgn="base">
              <a:spcBef>
                <a:spcPct val="0"/>
              </a:spcBef>
              <a:spcAft>
                <a:spcPct val="0"/>
              </a:spcAft>
              <a:buFont typeface="Arial" pitchFamily="34" charset="0"/>
              <a:buChar char="•"/>
              <a:tabLst>
                <a:tab pos="855663" algn="l"/>
              </a:tabLst>
            </a:pPr>
            <a:r>
              <a:rPr lang="en-US" sz="2800" b="1" kern="1200" dirty="0">
                <a:solidFill>
                  <a:prstClr val="black"/>
                </a:solidFill>
                <a:latin typeface="Arial" charset="0"/>
                <a:ea typeface="+mn-ea"/>
                <a:cs typeface="+mn-cs"/>
              </a:rPr>
              <a:t>the picture began to change as early as the 16</a:t>
            </a:r>
            <a:r>
              <a:rPr lang="en-US" sz="2800" b="1" kern="1200" baseline="30000" dirty="0">
                <a:solidFill>
                  <a:prstClr val="black"/>
                </a:solidFill>
                <a:latin typeface="Arial" charset="0"/>
                <a:ea typeface="+mn-ea"/>
                <a:cs typeface="+mn-cs"/>
              </a:rPr>
              <a:t>th</a:t>
            </a:r>
            <a:r>
              <a:rPr lang="en-US" sz="2800" b="1" kern="1200" dirty="0">
                <a:solidFill>
                  <a:prstClr val="black"/>
                </a:solidFill>
                <a:latin typeface="Arial" charset="0"/>
                <a:ea typeface="+mn-ea"/>
                <a:cs typeface="+mn-cs"/>
              </a:rPr>
              <a:t> century</a:t>
            </a:r>
          </a:p>
          <a:p>
            <a:pPr marL="914400" indent="-231775" algn="l" rtl="0" fontAlgn="base">
              <a:spcBef>
                <a:spcPct val="0"/>
              </a:spcBef>
              <a:spcAft>
                <a:spcPct val="0"/>
              </a:spcAft>
              <a:buFont typeface="Arial" pitchFamily="34" charset="0"/>
              <a:buChar char="•"/>
              <a:tabLst>
                <a:tab pos="855663" algn="l"/>
              </a:tabLst>
            </a:pPr>
            <a:endParaRPr lang="en-US" sz="1600" b="1" kern="1200" dirty="0">
              <a:solidFill>
                <a:prstClr val="black"/>
              </a:solidFill>
              <a:latin typeface="Arial" charset="0"/>
              <a:ea typeface="+mn-ea"/>
              <a:cs typeface="+mn-cs"/>
            </a:endParaRPr>
          </a:p>
          <a:p>
            <a:pPr marL="914400" indent="-231775" algn="l" rtl="0" fontAlgn="base">
              <a:spcBef>
                <a:spcPct val="0"/>
              </a:spcBef>
              <a:spcAft>
                <a:spcPct val="0"/>
              </a:spcAft>
              <a:buFont typeface="Arial" pitchFamily="34" charset="0"/>
              <a:buChar char="•"/>
              <a:tabLst>
                <a:tab pos="855663" algn="l"/>
              </a:tabLst>
            </a:pPr>
            <a:r>
              <a:rPr lang="en-US" sz="2800" b="1" dirty="0">
                <a:solidFill>
                  <a:prstClr val="black"/>
                </a:solidFill>
              </a:rPr>
              <a:t>some large landholders advocated enclosures</a:t>
            </a:r>
          </a:p>
        </p:txBody>
      </p:sp>
      <p:sp>
        <p:nvSpPr>
          <p:cNvPr id="6" name="Rectangle 3"/>
          <p:cNvSpPr txBox="1">
            <a:spLocks noChangeArrowheads="1"/>
          </p:cNvSpPr>
          <p:nvPr/>
        </p:nvSpPr>
        <p:spPr bwMode="auto">
          <a:xfrm>
            <a:off x="914400" y="1223035"/>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465138" lvl="1" indent="-233363" algn="ctr">
              <a:spcBef>
                <a:spcPts val="800"/>
              </a:spcBef>
            </a:pPr>
            <a:r>
              <a:rPr lang="en-US" sz="2000" b="1" dirty="0">
                <a:solidFill>
                  <a:srgbClr val="D79694"/>
                </a:solidFill>
              </a:rPr>
              <a:t>Agricultural Change in England, Seventeenth and Eighteenth Centuries</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961614"/>
            <a:ext cx="7315200" cy="4308872"/>
          </a:xfrm>
          <a:prstGeom prst="rect">
            <a:avLst/>
          </a:prstGeom>
          <a:noFill/>
        </p:spPr>
        <p:txBody>
          <a:bodyPr wrap="square">
            <a:spAutoFit/>
          </a:bodyPr>
          <a:lstStyle/>
          <a:p>
            <a:pPr algn="ctr" rtl="0" fontAlgn="base">
              <a:spcBef>
                <a:spcPct val="0"/>
              </a:spcBef>
              <a:spcAft>
                <a:spcPct val="0"/>
              </a:spcAft>
            </a:pPr>
            <a:endParaRPr lang="en-US" sz="1200" b="1" kern="1200" dirty="0">
              <a:solidFill>
                <a:srgbClr val="D79694"/>
              </a:solidFill>
              <a:latin typeface="Arial" charset="0"/>
              <a:ea typeface="+mn-ea"/>
              <a:cs typeface="+mn-cs"/>
            </a:endParaRPr>
          </a:p>
          <a:p>
            <a:pPr algn="ctr" rtl="0" fontAlgn="base">
              <a:spcBef>
                <a:spcPct val="0"/>
              </a:spcBef>
              <a:spcAft>
                <a:spcPct val="0"/>
              </a:spcAft>
            </a:pPr>
            <a:r>
              <a:rPr lang="en-US" sz="2400" b="1" kern="1200" dirty="0">
                <a:solidFill>
                  <a:srgbClr val="D79694"/>
                </a:solidFill>
                <a:latin typeface="Arial" charset="0"/>
                <a:ea typeface="+mn-ea"/>
                <a:cs typeface="+mn-cs"/>
              </a:rPr>
              <a:t>“In Britain, the industrial revolution was closely related to the changes made in farming and livestock breeding practices . . .”</a:t>
            </a:r>
          </a:p>
          <a:p>
            <a:pPr algn="ctr" rtl="0" fontAlgn="base">
              <a:spcBef>
                <a:spcPct val="0"/>
              </a:spcBef>
              <a:spcAft>
                <a:spcPct val="0"/>
              </a:spcAft>
            </a:pPr>
            <a:endParaRPr lang="en-US" sz="1050" b="1" kern="1200" dirty="0">
              <a:solidFill>
                <a:prstClr val="black"/>
              </a:solidFill>
              <a:latin typeface="Arial" charset="0"/>
              <a:ea typeface="+mn-ea"/>
              <a:cs typeface="+mn-cs"/>
            </a:endParaRPr>
          </a:p>
          <a:p>
            <a:pPr marL="914400" lvl="1" indent="-231775">
              <a:buFont typeface="Arial" pitchFamily="34" charset="0"/>
              <a:buChar char="•"/>
              <a:tabLst>
                <a:tab pos="914400" algn="l"/>
              </a:tabLst>
            </a:pPr>
            <a:r>
              <a:rPr lang="en-US" sz="2800" b="1" dirty="0">
                <a:solidFill>
                  <a:prstClr val="black"/>
                </a:solidFill>
              </a:rPr>
              <a:t>large landowners consolidated and fenced their holdings</a:t>
            </a:r>
          </a:p>
          <a:p>
            <a:pPr marL="1371600" lvl="1" indent="-231775">
              <a:buFont typeface="Arial" pitchFamily="34" charset="0"/>
              <a:buChar char="•"/>
              <a:tabLst>
                <a:tab pos="855663" algn="l"/>
              </a:tabLst>
            </a:pPr>
            <a:endParaRPr lang="en-US" sz="900" b="1" dirty="0">
              <a:solidFill>
                <a:prstClr val="black"/>
              </a:solidFill>
            </a:endParaRPr>
          </a:p>
          <a:p>
            <a:pPr marL="1146175" lvl="2" indent="-231775">
              <a:buFont typeface="Arial" pitchFamily="34" charset="0"/>
              <a:buChar char="•"/>
              <a:tabLst>
                <a:tab pos="855663" algn="l"/>
              </a:tabLst>
            </a:pPr>
            <a:r>
              <a:rPr lang="en-US" sz="2000" dirty="0">
                <a:solidFill>
                  <a:srgbClr val="D79694"/>
                </a:solidFill>
              </a:rPr>
              <a:t>usually with </a:t>
            </a:r>
            <a:r>
              <a:rPr lang="en-US" sz="2800" b="1" dirty="0">
                <a:solidFill>
                  <a:prstClr val="black"/>
                </a:solidFill>
              </a:rPr>
              <a:t>hedges</a:t>
            </a:r>
            <a:endParaRPr lang="en-US" sz="2000" b="1" dirty="0">
              <a:solidFill>
                <a:prstClr val="black"/>
              </a:solidFill>
            </a:endParaRPr>
          </a:p>
          <a:p>
            <a:pPr marL="1146175" lvl="2" indent="-231775">
              <a:buFont typeface="Arial" pitchFamily="34" charset="0"/>
              <a:buChar char="•"/>
              <a:tabLst>
                <a:tab pos="855663" algn="l"/>
              </a:tabLst>
            </a:pPr>
            <a:r>
              <a:rPr lang="en-US" sz="2000" dirty="0">
                <a:solidFill>
                  <a:srgbClr val="D79694"/>
                </a:solidFill>
              </a:rPr>
              <a:t>originally used to </a:t>
            </a:r>
            <a:r>
              <a:rPr lang="en-US" sz="2000" b="1" dirty="0">
                <a:solidFill>
                  <a:prstClr val="black"/>
                </a:solidFill>
              </a:rPr>
              <a:t>increase the profitability of raising sheep</a:t>
            </a:r>
          </a:p>
          <a:p>
            <a:pPr marL="1146175" lvl="2" indent="-231775">
              <a:buFont typeface="Arial" pitchFamily="34" charset="0"/>
              <a:buChar char="•"/>
              <a:tabLst>
                <a:tab pos="855663" algn="l"/>
              </a:tabLst>
            </a:pPr>
            <a:r>
              <a:rPr lang="en-US" sz="2000" kern="1200" dirty="0">
                <a:solidFill>
                  <a:prstClr val="black"/>
                </a:solidFill>
                <a:latin typeface="Arial" charset="0"/>
                <a:ea typeface="+mn-ea"/>
                <a:cs typeface="+mn-cs"/>
              </a:rPr>
              <a:t>by the 18</a:t>
            </a:r>
            <a:r>
              <a:rPr lang="en-US" sz="2000" kern="1200" baseline="30000" dirty="0">
                <a:solidFill>
                  <a:prstClr val="black"/>
                </a:solidFill>
                <a:latin typeface="Arial" charset="0"/>
                <a:ea typeface="+mn-ea"/>
                <a:cs typeface="+mn-cs"/>
              </a:rPr>
              <a:t>th</a:t>
            </a:r>
            <a:r>
              <a:rPr lang="en-US" sz="2000" kern="1200" dirty="0">
                <a:solidFill>
                  <a:prstClr val="black"/>
                </a:solidFill>
                <a:latin typeface="Arial" charset="0"/>
                <a:ea typeface="+mn-ea"/>
                <a:cs typeface="+mn-cs"/>
              </a:rPr>
              <a:t> century the enclosure was often done </a:t>
            </a:r>
            <a:r>
              <a:rPr lang="en-US" sz="2000" b="1" kern="1200" dirty="0">
                <a:solidFill>
                  <a:prstClr val="black"/>
                </a:solidFill>
                <a:latin typeface="Arial" charset="0"/>
                <a:ea typeface="+mn-ea"/>
                <a:cs typeface="+mn-cs"/>
              </a:rPr>
              <a:t>to increase the efficiency of producing crops</a:t>
            </a:r>
          </a:p>
        </p:txBody>
      </p:sp>
      <p:sp>
        <p:nvSpPr>
          <p:cNvPr id="6" name="Rectangle 3"/>
          <p:cNvSpPr txBox="1">
            <a:spLocks noChangeArrowheads="1"/>
          </p:cNvSpPr>
          <p:nvPr/>
        </p:nvSpPr>
        <p:spPr bwMode="auto">
          <a:xfrm>
            <a:off x="914400" y="1223035"/>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465138" lvl="1" indent="-233363" algn="ctr">
              <a:spcBef>
                <a:spcPts val="800"/>
              </a:spcBef>
            </a:pPr>
            <a:r>
              <a:rPr lang="en-US" sz="2000" b="1" dirty="0">
                <a:solidFill>
                  <a:srgbClr val="D79694"/>
                </a:solidFill>
              </a:rPr>
              <a:t>Agricultural Change in England, Seventeenth and Eighteenth Centuries</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2271486" y="6486657"/>
            <a:ext cx="4572000" cy="276999"/>
          </a:xfrm>
          <a:prstGeom prst="rect">
            <a:avLst/>
          </a:prstGeom>
        </p:spPr>
        <p:txBody>
          <a:bodyPr>
            <a:spAutoFit/>
          </a:bodyPr>
          <a:lstStyle/>
          <a:p>
            <a:pPr algn="ctr"/>
            <a:r>
              <a:rPr lang="en-US" sz="1200" dirty="0">
                <a:hlinkClick r:id="rId3"/>
              </a:rPr>
              <a:t>http://www.bbc.co.uk/news/uk-11129571</a:t>
            </a:r>
            <a:endParaRPr lang="en-US" sz="1200" dirty="0"/>
          </a:p>
        </p:txBody>
      </p:sp>
      <p:pic>
        <p:nvPicPr>
          <p:cNvPr id="337922" name="Picture 2"/>
          <p:cNvPicPr>
            <a:picLocks noChangeAspect="1" noChangeArrowheads="1"/>
          </p:cNvPicPr>
          <p:nvPr/>
        </p:nvPicPr>
        <p:blipFill>
          <a:blip r:embed="rId4" cstate="print"/>
          <a:srcRect/>
          <a:stretch>
            <a:fillRect/>
          </a:stretch>
        </p:blipFill>
        <p:spPr bwMode="auto">
          <a:xfrm>
            <a:off x="685800" y="1143000"/>
            <a:ext cx="7772400" cy="4857750"/>
          </a:xfrm>
          <a:prstGeom prst="rect">
            <a:avLst/>
          </a:prstGeom>
          <a:noFill/>
          <a:ln w="9525">
            <a:noFill/>
            <a:miter lim="800000"/>
            <a:headEnd/>
            <a:tailEnd/>
          </a:ln>
        </p:spPr>
      </p:pic>
      <p:sp>
        <p:nvSpPr>
          <p:cNvPr id="7" name="TextBox 6"/>
          <p:cNvSpPr txBox="1">
            <a:spLocks noChangeArrowheads="1"/>
          </p:cNvSpPr>
          <p:nvPr/>
        </p:nvSpPr>
        <p:spPr bwMode="auto">
          <a:xfrm>
            <a:off x="1143000" y="4753428"/>
            <a:ext cx="6858000" cy="984885"/>
          </a:xfrm>
          <a:prstGeom prst="rect">
            <a:avLst/>
          </a:prstGeom>
          <a:solidFill>
            <a:srgbClr val="CC6600"/>
          </a:solidFill>
          <a:ln w="76200">
            <a:solidFill>
              <a:srgbClr val="FFC000"/>
            </a:solidFill>
            <a:miter lim="800000"/>
            <a:headEnd/>
            <a:tailEnd/>
          </a:ln>
        </p:spPr>
        <p:txBody>
          <a:bodyPr wrap="square" lIns="182880" tIns="182880" rIns="182880" bIns="182880">
            <a:spAutoFit/>
          </a:bodyPr>
          <a:lstStyle/>
          <a:p>
            <a:pPr algn="ctr"/>
            <a:r>
              <a:rPr lang="en-US" sz="2000" b="1" kern="0" dirty="0">
                <a:solidFill>
                  <a:srgbClr val="000000"/>
                </a:solidFill>
              </a:rPr>
              <a:t>and in one way or another they’re </a:t>
            </a:r>
            <a:r>
              <a:rPr lang="en-US" sz="2000" b="1" i="1" kern="0" dirty="0">
                <a:solidFill>
                  <a:srgbClr val="000000"/>
                </a:solidFill>
              </a:rPr>
              <a:t>still</a:t>
            </a:r>
            <a:r>
              <a:rPr lang="en-US" sz="2000" b="1" kern="0" dirty="0">
                <a:solidFill>
                  <a:srgbClr val="000000"/>
                </a:solidFill>
              </a:rPr>
              <a:t> arguing </a:t>
            </a:r>
          </a:p>
          <a:p>
            <a:pPr algn="ctr"/>
            <a:r>
              <a:rPr lang="en-US" sz="2000" b="1" kern="0" dirty="0">
                <a:solidFill>
                  <a:srgbClr val="000000"/>
                </a:solidFill>
              </a:rPr>
              <a:t>over those hedgerows</a:t>
            </a:r>
          </a:p>
        </p:txBody>
      </p:sp>
      <p:sp>
        <p:nvSpPr>
          <p:cNvPr id="8" name="TextBox 7"/>
          <p:cNvSpPr txBox="1">
            <a:spLocks noChangeArrowheads="1"/>
          </p:cNvSpPr>
          <p:nvPr/>
        </p:nvSpPr>
        <p:spPr bwMode="auto">
          <a:xfrm>
            <a:off x="791028" y="2236113"/>
            <a:ext cx="2438400" cy="430887"/>
          </a:xfrm>
          <a:prstGeom prst="rect">
            <a:avLst/>
          </a:prstGeom>
          <a:solidFill>
            <a:schemeClr val="bg1"/>
          </a:solidFill>
          <a:ln w="76200">
            <a:solidFill>
              <a:srgbClr val="FFC000"/>
            </a:solidFill>
            <a:miter lim="800000"/>
            <a:headEnd/>
            <a:tailEnd/>
          </a:ln>
        </p:spPr>
        <p:txBody>
          <a:bodyPr wrap="square" lIns="91440" tIns="91440" rIns="91440" bIns="91440">
            <a:spAutoFit/>
          </a:bodyPr>
          <a:lstStyle/>
          <a:p>
            <a:pPr algn="ctr"/>
            <a:r>
              <a:rPr lang="en-US" sz="1600" b="1" kern="0" dirty="0">
                <a:solidFill>
                  <a:srgbClr val="000000"/>
                </a:solidFill>
              </a:rPr>
              <a:t>30 August 2010</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2271486" y="6486657"/>
            <a:ext cx="4572000" cy="276999"/>
          </a:xfrm>
          <a:prstGeom prst="rect">
            <a:avLst/>
          </a:prstGeom>
        </p:spPr>
        <p:txBody>
          <a:bodyPr>
            <a:spAutoFit/>
          </a:bodyPr>
          <a:lstStyle/>
          <a:p>
            <a:pPr algn="ctr"/>
            <a:r>
              <a:rPr lang="en-US" sz="1200" dirty="0">
                <a:hlinkClick r:id="rId3"/>
              </a:rPr>
              <a:t>http://www.bbc.co.uk/news/uk-11129571</a:t>
            </a:r>
            <a:endParaRPr lang="en-US" sz="1200" dirty="0"/>
          </a:p>
        </p:txBody>
      </p:sp>
      <p:pic>
        <p:nvPicPr>
          <p:cNvPr id="3" name="Picture 2" descr="Graphical user interface, text, application&#10;&#10;Description automatically generated with medium confidence">
            <a:extLst>
              <a:ext uri="{FF2B5EF4-FFF2-40B4-BE49-F238E27FC236}">
                <a16:creationId xmlns:a16="http://schemas.microsoft.com/office/drawing/2014/main" id="{6FB9C0F7-9D45-44EC-A8EC-7EE3323829B6}"/>
              </a:ext>
            </a:extLst>
          </p:cNvPr>
          <p:cNvPicPr>
            <a:picLocks noChangeAspect="1"/>
          </p:cNvPicPr>
          <p:nvPr/>
        </p:nvPicPr>
        <p:blipFill>
          <a:blip r:embed="rId4"/>
          <a:stretch>
            <a:fillRect/>
          </a:stretch>
        </p:blipFill>
        <p:spPr>
          <a:xfrm>
            <a:off x="1371600" y="304800"/>
            <a:ext cx="6400800" cy="6400800"/>
          </a:xfrm>
          <a:prstGeom prst="rect">
            <a:avLst/>
          </a:prstGeom>
        </p:spPr>
      </p:pic>
      <p:sp>
        <p:nvSpPr>
          <p:cNvPr id="9" name="TextBox 8">
            <a:extLst>
              <a:ext uri="{FF2B5EF4-FFF2-40B4-BE49-F238E27FC236}">
                <a16:creationId xmlns:a16="http://schemas.microsoft.com/office/drawing/2014/main" id="{CC28DEB7-215A-4EC4-90B3-7697F914A574}"/>
              </a:ext>
            </a:extLst>
          </p:cNvPr>
          <p:cNvSpPr txBox="1">
            <a:spLocks noChangeArrowheads="1"/>
          </p:cNvSpPr>
          <p:nvPr/>
        </p:nvSpPr>
        <p:spPr bwMode="auto">
          <a:xfrm>
            <a:off x="381000" y="152400"/>
            <a:ext cx="2438400" cy="430887"/>
          </a:xfrm>
          <a:prstGeom prst="rect">
            <a:avLst/>
          </a:prstGeom>
          <a:solidFill>
            <a:schemeClr val="bg1"/>
          </a:solidFill>
          <a:ln w="76200">
            <a:solidFill>
              <a:srgbClr val="FFC000"/>
            </a:solidFill>
            <a:miter lim="800000"/>
            <a:headEnd/>
            <a:tailEnd/>
          </a:ln>
        </p:spPr>
        <p:txBody>
          <a:bodyPr wrap="square" lIns="91440" tIns="91440" rIns="91440" bIns="91440">
            <a:spAutoFit/>
          </a:bodyPr>
          <a:lstStyle/>
          <a:p>
            <a:pPr algn="ctr"/>
            <a:r>
              <a:rPr lang="en-US" sz="1600" b="1" kern="0" dirty="0">
                <a:solidFill>
                  <a:srgbClr val="000000"/>
                </a:solidFill>
              </a:rPr>
              <a:t>30 August 2010</a:t>
            </a:r>
          </a:p>
        </p:txBody>
      </p:sp>
      <p:pic>
        <p:nvPicPr>
          <p:cNvPr id="6" name="Picture 5" descr="A blue sign with white text&#10;&#10;Description automatically generated with medium confidence">
            <a:extLst>
              <a:ext uri="{FF2B5EF4-FFF2-40B4-BE49-F238E27FC236}">
                <a16:creationId xmlns:a16="http://schemas.microsoft.com/office/drawing/2014/main" id="{B2ED3BA5-1CFF-4C46-BD73-37CBF292C6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1562099"/>
            <a:ext cx="1038497" cy="228600"/>
          </a:xfrm>
          <a:prstGeom prst="rect">
            <a:avLst/>
          </a:prstGeom>
        </p:spPr>
      </p:pic>
      <p:sp>
        <p:nvSpPr>
          <p:cNvPr id="10" name="Rectangle 1">
            <a:extLst>
              <a:ext uri="{FF2B5EF4-FFF2-40B4-BE49-F238E27FC236}">
                <a16:creationId xmlns:a16="http://schemas.microsoft.com/office/drawing/2014/main" id="{206EB14D-F15F-4EE4-B194-6D6DE421106D}"/>
              </a:ext>
            </a:extLst>
          </p:cNvPr>
          <p:cNvSpPr>
            <a:spLocks noChangeArrowheads="1"/>
          </p:cNvSpPr>
          <p:nvPr/>
        </p:nvSpPr>
        <p:spPr bwMode="auto">
          <a:xfrm>
            <a:off x="2438400" y="1353234"/>
            <a:ext cx="1981200" cy="646331"/>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lvl="0" eaLnBrk="0" hangingPunct="0"/>
            <a:r>
              <a:rPr lang="en-US" altLang="en-US" sz="1200" dirty="0">
                <a:latin typeface="Arial" panose="020B0604020202020204" pitchFamily="34" charset="0"/>
                <a:hlinkClick r:id="rId6"/>
              </a:rPr>
              <a:t>Phoebe Weston</a:t>
            </a:r>
            <a:endParaRPr lang="en-US" altLang="en-US" sz="1200" dirty="0">
              <a:latin typeface="Arial" panose="020B0604020202020204" pitchFamily="34" charset="0"/>
            </a:endParaRPr>
          </a:p>
          <a:p>
            <a:pPr lvl="0" eaLnBrk="0" hangingPunct="0"/>
            <a:r>
              <a:rPr lang="en-US" altLang="en-US" sz="1200" i="1" dirty="0">
                <a:latin typeface="Arial" panose="020B0604020202020204" pitchFamily="34" charset="0"/>
                <a:hlinkClick r:id="rId7"/>
              </a:rPr>
              <a:t>@phoeb0</a:t>
            </a:r>
            <a:endParaRPr lang="en-US" altLang="en-US" sz="12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2 Feb 2021</a:t>
            </a:r>
          </a:p>
        </p:txBody>
      </p:sp>
      <p:sp>
        <p:nvSpPr>
          <p:cNvPr id="12" name="TextBox 11">
            <a:extLst>
              <a:ext uri="{FF2B5EF4-FFF2-40B4-BE49-F238E27FC236}">
                <a16:creationId xmlns:a16="http://schemas.microsoft.com/office/drawing/2014/main" id="{1E503434-826E-4251-94AE-1CB74CE83818}"/>
              </a:ext>
            </a:extLst>
          </p:cNvPr>
          <p:cNvSpPr txBox="1">
            <a:spLocks noChangeArrowheads="1"/>
          </p:cNvSpPr>
          <p:nvPr/>
        </p:nvSpPr>
        <p:spPr bwMode="auto">
          <a:xfrm>
            <a:off x="1143000" y="4753428"/>
            <a:ext cx="6858000" cy="984885"/>
          </a:xfrm>
          <a:prstGeom prst="rect">
            <a:avLst/>
          </a:prstGeom>
          <a:solidFill>
            <a:srgbClr val="CC6600"/>
          </a:solidFill>
          <a:ln w="76200">
            <a:solidFill>
              <a:srgbClr val="FFC000"/>
            </a:solidFill>
            <a:miter lim="800000"/>
            <a:headEnd/>
            <a:tailEnd/>
          </a:ln>
        </p:spPr>
        <p:txBody>
          <a:bodyPr wrap="square" lIns="182880" tIns="182880" rIns="182880" bIns="182880">
            <a:spAutoFit/>
          </a:bodyPr>
          <a:lstStyle/>
          <a:p>
            <a:pPr algn="ctr"/>
            <a:r>
              <a:rPr lang="en-US" sz="2000" b="1" kern="0" dirty="0">
                <a:solidFill>
                  <a:srgbClr val="000000"/>
                </a:solidFill>
              </a:rPr>
              <a:t>and in one way or another they’re </a:t>
            </a:r>
            <a:r>
              <a:rPr lang="en-US" sz="2000" b="1" i="1" kern="0" dirty="0">
                <a:solidFill>
                  <a:srgbClr val="000000"/>
                </a:solidFill>
              </a:rPr>
              <a:t>still</a:t>
            </a:r>
            <a:r>
              <a:rPr lang="en-US" sz="2000" b="1" kern="0" dirty="0">
                <a:solidFill>
                  <a:srgbClr val="000000"/>
                </a:solidFill>
              </a:rPr>
              <a:t> arguing </a:t>
            </a:r>
          </a:p>
          <a:p>
            <a:pPr algn="ctr"/>
            <a:r>
              <a:rPr lang="en-US" sz="2000" b="1" kern="0" dirty="0">
                <a:solidFill>
                  <a:srgbClr val="000000"/>
                </a:solidFill>
              </a:rPr>
              <a:t>over those hedgerows</a:t>
            </a:r>
          </a:p>
        </p:txBody>
      </p:sp>
    </p:spTree>
    <p:extLst>
      <p:ext uri="{BB962C8B-B14F-4D97-AF65-F5344CB8AC3E}">
        <p14:creationId xmlns:p14="http://schemas.microsoft.com/office/powerpoint/2010/main" val="274498754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961614"/>
            <a:ext cx="7315200" cy="4124206"/>
          </a:xfrm>
          <a:prstGeom prst="rect">
            <a:avLst/>
          </a:prstGeom>
          <a:noFill/>
        </p:spPr>
        <p:txBody>
          <a:bodyPr wrap="square">
            <a:spAutoFit/>
          </a:bodyPr>
          <a:lstStyle/>
          <a:p>
            <a:pPr algn="ctr" rtl="0" fontAlgn="base">
              <a:spcBef>
                <a:spcPct val="0"/>
              </a:spcBef>
              <a:spcAft>
                <a:spcPct val="0"/>
              </a:spcAft>
            </a:pPr>
            <a:endParaRPr lang="en-US" sz="1200" b="1" kern="1200" dirty="0">
              <a:solidFill>
                <a:srgbClr val="D79694"/>
              </a:solidFill>
              <a:latin typeface="Arial" charset="0"/>
              <a:ea typeface="+mn-ea"/>
              <a:cs typeface="+mn-cs"/>
            </a:endParaRPr>
          </a:p>
          <a:p>
            <a:pPr algn="ctr" rtl="0" fontAlgn="base">
              <a:spcBef>
                <a:spcPct val="0"/>
              </a:spcBef>
              <a:spcAft>
                <a:spcPct val="0"/>
              </a:spcAft>
            </a:pPr>
            <a:r>
              <a:rPr lang="en-US" sz="2400" b="1" kern="1200" dirty="0">
                <a:solidFill>
                  <a:srgbClr val="D79694"/>
                </a:solidFill>
                <a:latin typeface="Arial" charset="0"/>
                <a:ea typeface="+mn-ea"/>
                <a:cs typeface="+mn-cs"/>
              </a:rPr>
              <a:t>“In Britain, the industrial revolution was closely related to the changes made in farming and livestock breeding practices . . .”</a:t>
            </a:r>
          </a:p>
          <a:p>
            <a:pPr algn="ctr" rtl="0" fontAlgn="base">
              <a:spcBef>
                <a:spcPct val="0"/>
              </a:spcBef>
              <a:spcAft>
                <a:spcPct val="0"/>
              </a:spcAft>
            </a:pPr>
            <a:endParaRPr lang="en-US" sz="1400" b="1" kern="1200" dirty="0">
              <a:solidFill>
                <a:prstClr val="black"/>
              </a:solidFill>
              <a:latin typeface="Arial" charset="0"/>
              <a:ea typeface="+mn-ea"/>
              <a:cs typeface="+mn-cs"/>
            </a:endParaRPr>
          </a:p>
          <a:p>
            <a:pPr marL="914400" lvl="1" indent="-231775">
              <a:buFont typeface="Arial" pitchFamily="34" charset="0"/>
              <a:buChar char="•"/>
              <a:tabLst>
                <a:tab pos="914400" algn="l"/>
              </a:tabLst>
            </a:pPr>
            <a:r>
              <a:rPr lang="en-US" sz="2400" b="1" dirty="0">
                <a:solidFill>
                  <a:prstClr val="black"/>
                </a:solidFill>
              </a:rPr>
              <a:t>Once a large landholder has his property “enclosed,” he was free to strive to maximize profits on his holdings</a:t>
            </a:r>
          </a:p>
          <a:p>
            <a:pPr marL="1371600" lvl="1" indent="-231775">
              <a:buFont typeface="Arial" pitchFamily="34" charset="0"/>
              <a:buChar char="•"/>
              <a:tabLst>
                <a:tab pos="855663" algn="l"/>
              </a:tabLst>
            </a:pPr>
            <a:endParaRPr lang="en-US" sz="1200" b="1" dirty="0">
              <a:solidFill>
                <a:prstClr val="black"/>
              </a:solidFill>
            </a:endParaRPr>
          </a:p>
          <a:p>
            <a:pPr marL="1379538" lvl="2" indent="-233363">
              <a:buFont typeface="Arial" pitchFamily="34" charset="0"/>
              <a:buChar char="•"/>
              <a:tabLst>
                <a:tab pos="855663" algn="l"/>
              </a:tabLst>
            </a:pPr>
            <a:r>
              <a:rPr lang="en-US" sz="2000" dirty="0">
                <a:solidFill>
                  <a:prstClr val="black"/>
                </a:solidFill>
              </a:rPr>
              <a:t>planted new fodder crops like turnips and clover</a:t>
            </a:r>
          </a:p>
          <a:p>
            <a:pPr marL="1379538" lvl="2" indent="-233363">
              <a:buFont typeface="Arial" pitchFamily="34" charset="0"/>
              <a:buChar char="•"/>
              <a:tabLst>
                <a:tab pos="855663" algn="l"/>
              </a:tabLst>
            </a:pPr>
            <a:r>
              <a:rPr lang="en-US" sz="2000" dirty="0">
                <a:solidFill>
                  <a:prstClr val="black"/>
                </a:solidFill>
              </a:rPr>
              <a:t>attempted to improve the breeding of livestock</a:t>
            </a:r>
          </a:p>
          <a:p>
            <a:pPr marL="1379538" lvl="2" indent="-233363">
              <a:buFont typeface="Arial" pitchFamily="34" charset="0"/>
              <a:buChar char="•"/>
              <a:tabLst>
                <a:tab pos="855663" algn="l"/>
              </a:tabLst>
            </a:pPr>
            <a:r>
              <a:rPr lang="en-US" sz="2000" kern="1200" dirty="0">
                <a:solidFill>
                  <a:prstClr val="black"/>
                </a:solidFill>
                <a:latin typeface="Arial" charset="0"/>
                <a:ea typeface="+mn-ea"/>
                <a:cs typeface="+mn-cs"/>
              </a:rPr>
              <a:t>used new methods of crop rotation</a:t>
            </a:r>
          </a:p>
          <a:p>
            <a:pPr marL="1379538" lvl="2" indent="-233363">
              <a:buFont typeface="Arial" pitchFamily="34" charset="0"/>
              <a:buChar char="•"/>
              <a:tabLst>
                <a:tab pos="855663" algn="l"/>
              </a:tabLst>
            </a:pPr>
            <a:r>
              <a:rPr lang="en-US" sz="2000" dirty="0">
                <a:solidFill>
                  <a:prstClr val="black"/>
                </a:solidFill>
              </a:rPr>
              <a:t>introduced new machinery</a:t>
            </a:r>
            <a:endParaRPr lang="en-US" sz="2000" kern="1200" dirty="0">
              <a:solidFill>
                <a:prstClr val="black"/>
              </a:solidFill>
              <a:latin typeface="Arial" charset="0"/>
              <a:ea typeface="+mn-ea"/>
              <a:cs typeface="+mn-cs"/>
            </a:endParaRPr>
          </a:p>
        </p:txBody>
      </p:sp>
      <p:sp>
        <p:nvSpPr>
          <p:cNvPr id="6" name="Rectangle 3"/>
          <p:cNvSpPr txBox="1">
            <a:spLocks noChangeArrowheads="1"/>
          </p:cNvSpPr>
          <p:nvPr/>
        </p:nvSpPr>
        <p:spPr bwMode="auto">
          <a:xfrm>
            <a:off x="914400" y="1223035"/>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465138" lvl="1" indent="-233363" algn="ctr">
              <a:spcBef>
                <a:spcPts val="800"/>
              </a:spcBef>
            </a:pPr>
            <a:r>
              <a:rPr lang="en-US" sz="2000" b="1" dirty="0">
                <a:solidFill>
                  <a:srgbClr val="D79694"/>
                </a:solidFill>
              </a:rPr>
              <a:t>Agricultural Change in England, Seventeenth and Eighteenth Centuries</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961614"/>
            <a:ext cx="7315200" cy="4185761"/>
          </a:xfrm>
          <a:prstGeom prst="rect">
            <a:avLst/>
          </a:prstGeom>
          <a:noFill/>
        </p:spPr>
        <p:txBody>
          <a:bodyPr wrap="square">
            <a:spAutoFit/>
          </a:bodyPr>
          <a:lstStyle/>
          <a:p>
            <a:pPr algn="ctr" rtl="0" fontAlgn="base">
              <a:spcBef>
                <a:spcPct val="0"/>
              </a:spcBef>
              <a:spcAft>
                <a:spcPct val="0"/>
              </a:spcAft>
            </a:pPr>
            <a:endParaRPr lang="en-US" sz="1200" b="1" kern="1200" dirty="0">
              <a:solidFill>
                <a:srgbClr val="D79694"/>
              </a:solidFill>
              <a:latin typeface="Arial" charset="0"/>
              <a:ea typeface="+mn-ea"/>
              <a:cs typeface="+mn-cs"/>
            </a:endParaRPr>
          </a:p>
          <a:p>
            <a:pPr algn="ctr" rtl="0" fontAlgn="base">
              <a:spcBef>
                <a:spcPct val="0"/>
              </a:spcBef>
              <a:spcAft>
                <a:spcPct val="0"/>
              </a:spcAft>
            </a:pPr>
            <a:r>
              <a:rPr lang="en-US" sz="2400" b="1" kern="1200" dirty="0">
                <a:solidFill>
                  <a:srgbClr val="D79694"/>
                </a:solidFill>
                <a:latin typeface="Arial" charset="0"/>
                <a:ea typeface="+mn-ea"/>
                <a:cs typeface="+mn-cs"/>
              </a:rPr>
              <a:t>“In Britain, the industrial revolution was closely related to the changes made in farming and livestock breeding practices . . .”</a:t>
            </a:r>
          </a:p>
          <a:p>
            <a:pPr algn="ctr" rtl="0" fontAlgn="base">
              <a:spcBef>
                <a:spcPct val="0"/>
              </a:spcBef>
              <a:spcAft>
                <a:spcPct val="0"/>
              </a:spcAft>
            </a:pPr>
            <a:endParaRPr lang="en-US" sz="1400" b="1" kern="1200" dirty="0">
              <a:solidFill>
                <a:prstClr val="black"/>
              </a:solidFill>
              <a:latin typeface="Arial" charset="0"/>
              <a:ea typeface="+mn-ea"/>
              <a:cs typeface="+mn-cs"/>
            </a:endParaRPr>
          </a:p>
          <a:p>
            <a:pPr marL="914400" lvl="1" indent="-231775">
              <a:buFont typeface="Arial" pitchFamily="34" charset="0"/>
              <a:buChar char="•"/>
              <a:tabLst>
                <a:tab pos="914400" algn="l"/>
              </a:tabLst>
            </a:pPr>
            <a:r>
              <a:rPr lang="en-US" sz="2400" b="1" dirty="0">
                <a:solidFill>
                  <a:srgbClr val="D79694"/>
                </a:solidFill>
              </a:rPr>
              <a:t>the “enclosure movement” not only </a:t>
            </a:r>
          </a:p>
          <a:p>
            <a:pPr marL="914400" lvl="1" indent="-231775">
              <a:tabLst>
                <a:tab pos="914400" algn="l"/>
              </a:tabLst>
            </a:pPr>
            <a:r>
              <a:rPr lang="en-US" sz="2400" b="1" dirty="0">
                <a:solidFill>
                  <a:prstClr val="black"/>
                </a:solidFill>
              </a:rPr>
              <a:t>	led to vast increases in agricultural production</a:t>
            </a:r>
            <a:r>
              <a:rPr lang="en-US" sz="2400" b="1" dirty="0">
                <a:solidFill>
                  <a:srgbClr val="D79694"/>
                </a:solidFill>
              </a:rPr>
              <a:t>, it also </a:t>
            </a:r>
            <a:r>
              <a:rPr lang="en-US" sz="2400" b="1" dirty="0">
                <a:solidFill>
                  <a:prstClr val="black"/>
                </a:solidFill>
              </a:rPr>
              <a:t>displaced a great number of agricultural laborers</a:t>
            </a:r>
          </a:p>
          <a:p>
            <a:pPr marL="1371600" lvl="1" indent="-231775">
              <a:buFont typeface="Arial" pitchFamily="34" charset="0"/>
              <a:buChar char="•"/>
              <a:tabLst>
                <a:tab pos="855663" algn="l"/>
              </a:tabLst>
            </a:pPr>
            <a:endParaRPr lang="en-US" sz="1200" b="1" dirty="0">
              <a:solidFill>
                <a:prstClr val="black"/>
              </a:solidFill>
            </a:endParaRPr>
          </a:p>
          <a:p>
            <a:pPr marL="1379538" lvl="2" indent="-233363">
              <a:buFont typeface="Arial" pitchFamily="34" charset="0"/>
              <a:buChar char="•"/>
              <a:tabLst>
                <a:tab pos="914400" algn="l"/>
              </a:tabLst>
            </a:pPr>
            <a:r>
              <a:rPr lang="en-US" sz="2000" dirty="0">
                <a:solidFill>
                  <a:prstClr val="black"/>
                </a:solidFill>
              </a:rPr>
              <a:t>1516 </a:t>
            </a:r>
            <a:r>
              <a:rPr lang="en-US" sz="2000" dirty="0">
                <a:solidFill>
                  <a:srgbClr val="D79694"/>
                </a:solidFill>
              </a:rPr>
              <a:t>Thomas More, in </a:t>
            </a:r>
            <a:r>
              <a:rPr lang="en-US" sz="2000" i="1" dirty="0">
                <a:solidFill>
                  <a:prstClr val="black"/>
                </a:solidFill>
              </a:rPr>
              <a:t>Utopia</a:t>
            </a:r>
            <a:r>
              <a:rPr lang="en-US" sz="2000" dirty="0">
                <a:solidFill>
                  <a:srgbClr val="D79694"/>
                </a:solidFill>
              </a:rPr>
              <a:t>, lamented the disruption of rural life due to  enclosures to raise sheep</a:t>
            </a:r>
          </a:p>
        </p:txBody>
      </p:sp>
      <p:sp>
        <p:nvSpPr>
          <p:cNvPr id="6" name="Rectangle 3"/>
          <p:cNvSpPr txBox="1">
            <a:spLocks noChangeArrowheads="1"/>
          </p:cNvSpPr>
          <p:nvPr/>
        </p:nvSpPr>
        <p:spPr bwMode="auto">
          <a:xfrm>
            <a:off x="914400" y="1223035"/>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465138" lvl="1" indent="-233363" algn="ctr">
              <a:spcBef>
                <a:spcPts val="800"/>
              </a:spcBef>
            </a:pPr>
            <a:r>
              <a:rPr lang="en-US" sz="2000" b="1" dirty="0">
                <a:solidFill>
                  <a:srgbClr val="D79694"/>
                </a:solidFill>
              </a:rPr>
              <a:t>Agricultural Change in England, Seventeenth and Eighteenth Centuries</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427307" y="533602"/>
            <a:ext cx="6330579"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REM Eight  Food “Revolutions”</a:t>
            </a:r>
          </a:p>
        </p:txBody>
      </p:sp>
      <p:sp>
        <p:nvSpPr>
          <p:cNvPr id="6" name="TextBox 5"/>
          <p:cNvSpPr txBox="1"/>
          <p:nvPr/>
        </p:nvSpPr>
        <p:spPr>
          <a:xfrm>
            <a:off x="914400" y="1219200"/>
            <a:ext cx="7315200" cy="5139869"/>
          </a:xfrm>
          <a:prstGeom prst="rect">
            <a:avLst/>
          </a:prstGeom>
          <a:solidFill>
            <a:srgbClr val="000000">
              <a:alpha val="30196"/>
            </a:srgbClr>
          </a:solidFill>
        </p:spPr>
        <p:txBody>
          <a:bodyPr wrap="square" rtlCol="0">
            <a:spAutoFit/>
          </a:bodyPr>
          <a:lstStyle/>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Invention of Cooking</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Discovery that Food is More Than Sustenance</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The “Herding Revolution”</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Snail Farming</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Use of Food as a Means and Index of Social Differentiation</a:t>
            </a:r>
          </a:p>
          <a:p>
            <a:pPr marL="514350" indent="-514350" algn="l" rtl="0" fontAlgn="base">
              <a:spcBef>
                <a:spcPct val="0"/>
              </a:spcBef>
              <a:spcAft>
                <a:spcPct val="0"/>
              </a:spcAft>
              <a:buFont typeface="+mj-lt"/>
              <a:buAutoNum type="arabicPeriod"/>
            </a:pPr>
            <a:r>
              <a:rPr lang="en-US" sz="3200" b="1" kern="1200" dirty="0">
                <a:solidFill>
                  <a:srgbClr val="D79694"/>
                </a:solidFill>
                <a:latin typeface="Arial" charset="0"/>
                <a:ea typeface="+mn-ea"/>
                <a:cs typeface="+mn-cs"/>
              </a:rPr>
              <a:t>Long-Range Exchange of Culture</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Ecological Revolution of last 500 years</a:t>
            </a:r>
          </a:p>
          <a:p>
            <a:pPr marL="514350" indent="-514350" algn="l" rtl="0" fontAlgn="base">
              <a:spcBef>
                <a:spcPct val="0"/>
              </a:spcBef>
              <a:spcAft>
                <a:spcPct val="0"/>
              </a:spcAft>
              <a:buFont typeface="+mj-lt"/>
              <a:buAutoNum type="arabicPeriod"/>
            </a:pPr>
            <a:r>
              <a:rPr lang="en-US" sz="3600" b="1" kern="1200" dirty="0">
                <a:solidFill>
                  <a:schemeClr val="bg1"/>
                </a:solidFill>
                <a:latin typeface="Arial" charset="0"/>
                <a:ea typeface="+mn-ea"/>
                <a:cs typeface="+mn-cs"/>
              </a:rPr>
              <a:t>Industrial Revolution of the 19</a:t>
            </a:r>
            <a:r>
              <a:rPr lang="en-US" sz="3600" b="1" kern="1200" baseline="30000" dirty="0">
                <a:solidFill>
                  <a:schemeClr val="bg1"/>
                </a:solidFill>
                <a:latin typeface="Arial" charset="0"/>
                <a:ea typeface="+mn-ea"/>
                <a:cs typeface="+mn-cs"/>
              </a:rPr>
              <a:t>th</a:t>
            </a:r>
            <a:r>
              <a:rPr lang="en-US" sz="3600" b="1" kern="1200" dirty="0">
                <a:solidFill>
                  <a:schemeClr val="bg1"/>
                </a:solidFill>
                <a:latin typeface="Arial" charset="0"/>
                <a:ea typeface="+mn-ea"/>
                <a:cs typeface="+mn-cs"/>
              </a:rPr>
              <a:t> and 20</a:t>
            </a:r>
            <a:r>
              <a:rPr lang="en-US" sz="3600" b="1" kern="1200" baseline="30000" dirty="0">
                <a:solidFill>
                  <a:schemeClr val="bg1"/>
                </a:solidFill>
                <a:latin typeface="Arial" charset="0"/>
                <a:ea typeface="+mn-ea"/>
                <a:cs typeface="+mn-cs"/>
              </a:rPr>
              <a:t>th</a:t>
            </a:r>
            <a:r>
              <a:rPr lang="en-US" sz="3600" b="1" kern="1200" dirty="0">
                <a:solidFill>
                  <a:schemeClr val="bg1"/>
                </a:solidFill>
                <a:latin typeface="Arial" charset="0"/>
                <a:ea typeface="+mn-ea"/>
                <a:cs typeface="+mn-cs"/>
              </a:rPr>
              <a:t> Centuries</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251900"/>
            <a:ext cx="7315200" cy="3662541"/>
          </a:xfrm>
          <a:prstGeom prst="rect">
            <a:avLst/>
          </a:prstGeom>
          <a:noFill/>
        </p:spPr>
        <p:txBody>
          <a:bodyPr wrap="square">
            <a:spAutoFit/>
          </a:bodyPr>
          <a:lstStyle/>
          <a:p>
            <a:pPr algn="ctr" rtl="0" fontAlgn="base">
              <a:spcBef>
                <a:spcPct val="0"/>
              </a:spcBef>
              <a:spcAft>
                <a:spcPct val="0"/>
              </a:spcAft>
            </a:pPr>
            <a:endParaRPr lang="en-US" sz="1200" b="1" kern="1200" dirty="0">
              <a:solidFill>
                <a:srgbClr val="D79694"/>
              </a:solidFill>
              <a:latin typeface="Arial" charset="0"/>
              <a:ea typeface="+mn-ea"/>
              <a:cs typeface="+mn-cs"/>
            </a:endParaRPr>
          </a:p>
          <a:p>
            <a:pPr marL="914400" lvl="1" indent="-231775">
              <a:buFont typeface="Arial" pitchFamily="34" charset="0"/>
              <a:buChar char="•"/>
              <a:tabLst>
                <a:tab pos="914400" algn="l"/>
              </a:tabLst>
            </a:pPr>
            <a:r>
              <a:rPr lang="en-US" sz="2400" b="1" dirty="0">
                <a:solidFill>
                  <a:srgbClr val="D79694"/>
                </a:solidFill>
              </a:rPr>
              <a:t>as time went on the number of </a:t>
            </a:r>
            <a:r>
              <a:rPr lang="en-US" sz="2800" b="1" dirty="0">
                <a:solidFill>
                  <a:prstClr val="black"/>
                </a:solidFill>
              </a:rPr>
              <a:t>displaced agricultural workers increased</a:t>
            </a:r>
            <a:endParaRPr lang="en-US" sz="2400" b="1" dirty="0">
              <a:solidFill>
                <a:prstClr val="black"/>
              </a:solidFill>
            </a:endParaRPr>
          </a:p>
          <a:p>
            <a:pPr marL="914400" lvl="1" indent="-231775">
              <a:buFont typeface="Arial" pitchFamily="34" charset="0"/>
              <a:buChar char="•"/>
              <a:tabLst>
                <a:tab pos="914400" algn="l"/>
              </a:tabLst>
            </a:pPr>
            <a:endParaRPr lang="en-US" sz="1200" b="1" dirty="0">
              <a:solidFill>
                <a:prstClr val="black"/>
              </a:solidFill>
            </a:endParaRPr>
          </a:p>
          <a:p>
            <a:pPr marL="914400" lvl="1" indent="-231775">
              <a:buFont typeface="Arial" pitchFamily="34" charset="0"/>
              <a:buChar char="•"/>
              <a:tabLst>
                <a:tab pos="914400" algn="l"/>
              </a:tabLst>
            </a:pPr>
            <a:r>
              <a:rPr lang="en-US" sz="2400" b="1" dirty="0">
                <a:solidFill>
                  <a:srgbClr val="D79694"/>
                </a:solidFill>
              </a:rPr>
              <a:t>these people often </a:t>
            </a:r>
            <a:r>
              <a:rPr lang="en-US" sz="2800" b="1" dirty="0">
                <a:solidFill>
                  <a:prstClr val="black"/>
                </a:solidFill>
              </a:rPr>
              <a:t>sought work in the rising manufacturing cities</a:t>
            </a:r>
            <a:endParaRPr lang="en-US" sz="2400" b="1" dirty="0">
              <a:solidFill>
                <a:prstClr val="black"/>
              </a:solidFill>
            </a:endParaRPr>
          </a:p>
          <a:p>
            <a:pPr marL="914400" lvl="1" indent="-231775">
              <a:buFont typeface="Arial" pitchFamily="34" charset="0"/>
              <a:buChar char="•"/>
              <a:tabLst>
                <a:tab pos="914400" algn="l"/>
              </a:tabLst>
            </a:pPr>
            <a:endParaRPr lang="en-US" sz="1200" b="1" dirty="0">
              <a:solidFill>
                <a:prstClr val="black"/>
              </a:solidFill>
            </a:endParaRPr>
          </a:p>
          <a:p>
            <a:pPr marL="914400" lvl="1" indent="-231775">
              <a:buFont typeface="Arial" pitchFamily="34" charset="0"/>
              <a:buChar char="•"/>
              <a:tabLst>
                <a:tab pos="914400" algn="l"/>
              </a:tabLst>
            </a:pPr>
            <a:r>
              <a:rPr lang="en-US" sz="2400" b="1" dirty="0">
                <a:solidFill>
                  <a:srgbClr val="D79694"/>
                </a:solidFill>
              </a:rPr>
              <a:t>this influx of people </a:t>
            </a:r>
            <a:r>
              <a:rPr lang="en-US" sz="2800" b="1" dirty="0">
                <a:solidFill>
                  <a:prstClr val="black"/>
                </a:solidFill>
              </a:rPr>
              <a:t>provided much of the labor necessary for the industrial revolution </a:t>
            </a:r>
            <a:r>
              <a:rPr lang="en-US" sz="2000" b="1" dirty="0">
                <a:solidFill>
                  <a:srgbClr val="D79694"/>
                </a:solidFill>
              </a:rPr>
              <a:t>to gain momentum</a:t>
            </a:r>
            <a:endParaRPr lang="en-US" sz="1400" b="1" dirty="0">
              <a:solidFill>
                <a:srgbClr val="D79694"/>
              </a:solidFill>
            </a:endParaRPr>
          </a:p>
        </p:txBody>
      </p:sp>
      <p:sp>
        <p:nvSpPr>
          <p:cNvPr id="6" name="Rectangle 3"/>
          <p:cNvSpPr txBox="1">
            <a:spLocks noChangeArrowheads="1"/>
          </p:cNvSpPr>
          <p:nvPr/>
        </p:nvSpPr>
        <p:spPr bwMode="auto">
          <a:xfrm>
            <a:off x="914400" y="1223035"/>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465138" lvl="1" indent="-233363" algn="ctr">
              <a:spcBef>
                <a:spcPts val="800"/>
              </a:spcBef>
            </a:pPr>
            <a:r>
              <a:rPr lang="en-US" sz="2000" b="1" dirty="0">
                <a:solidFill>
                  <a:srgbClr val="D79694"/>
                </a:solidFill>
              </a:rPr>
              <a:t>Agricultural Change in England, Seventeenth and Eighteenth Centuries</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263311"/>
            <a:ext cx="7315200" cy="3847207"/>
          </a:xfrm>
          <a:prstGeom prst="rect">
            <a:avLst/>
          </a:prstGeom>
          <a:noFill/>
        </p:spPr>
        <p:txBody>
          <a:bodyPr wrap="square">
            <a:spAutoFit/>
          </a:bodyPr>
          <a:lstStyle/>
          <a:p>
            <a:pPr algn="ctr" rtl="0" fontAlgn="base">
              <a:spcBef>
                <a:spcPct val="0"/>
              </a:spcBef>
              <a:spcAft>
                <a:spcPct val="0"/>
              </a:spcAft>
            </a:pPr>
            <a:endParaRPr lang="en-US" sz="1200" b="1" kern="1200" dirty="0">
              <a:solidFill>
                <a:srgbClr val="D79694"/>
              </a:solidFill>
              <a:latin typeface="Arial" charset="0"/>
              <a:ea typeface="+mn-ea"/>
              <a:cs typeface="+mn-cs"/>
            </a:endParaRPr>
          </a:p>
          <a:p>
            <a:pPr marL="914400" lvl="1" indent="-231775">
              <a:buFont typeface="Arial" pitchFamily="34" charset="0"/>
              <a:buChar char="•"/>
              <a:tabLst>
                <a:tab pos="914400" algn="l"/>
              </a:tabLst>
            </a:pPr>
            <a:r>
              <a:rPr lang="en-US" sz="2400" b="1" dirty="0">
                <a:solidFill>
                  <a:srgbClr val="D79694"/>
                </a:solidFill>
              </a:rPr>
              <a:t>as time went on the number of displaced agricultural workers increased</a:t>
            </a:r>
          </a:p>
          <a:p>
            <a:pPr marL="914400" lvl="1" indent="-231775">
              <a:buFont typeface="Arial" pitchFamily="34" charset="0"/>
              <a:buChar char="•"/>
              <a:tabLst>
                <a:tab pos="914400" algn="l"/>
              </a:tabLst>
            </a:pPr>
            <a:endParaRPr lang="en-US" sz="2400" b="1" dirty="0">
              <a:solidFill>
                <a:srgbClr val="D79694"/>
              </a:solidFill>
            </a:endParaRPr>
          </a:p>
          <a:p>
            <a:pPr marL="914400" lvl="1" indent="-231775">
              <a:buFont typeface="Arial" pitchFamily="34" charset="0"/>
              <a:buChar char="•"/>
              <a:tabLst>
                <a:tab pos="914400" algn="l"/>
              </a:tabLst>
            </a:pPr>
            <a:r>
              <a:rPr lang="en-US" sz="2400" b="1" dirty="0">
                <a:solidFill>
                  <a:srgbClr val="D79694"/>
                </a:solidFill>
              </a:rPr>
              <a:t>these people often sought work in the rising manufacturing cities</a:t>
            </a:r>
          </a:p>
          <a:p>
            <a:pPr marL="914400" lvl="1" indent="-231775">
              <a:buFont typeface="Arial" pitchFamily="34" charset="0"/>
              <a:buChar char="•"/>
              <a:tabLst>
                <a:tab pos="914400" algn="l"/>
              </a:tabLst>
            </a:pPr>
            <a:endParaRPr lang="en-US" sz="2400" b="1" dirty="0">
              <a:solidFill>
                <a:srgbClr val="D79694"/>
              </a:solidFill>
            </a:endParaRPr>
          </a:p>
          <a:p>
            <a:pPr marL="914400" lvl="1" indent="-231775">
              <a:buFont typeface="Arial" pitchFamily="34" charset="0"/>
              <a:buChar char="•"/>
              <a:tabLst>
                <a:tab pos="914400" algn="l"/>
              </a:tabLst>
            </a:pPr>
            <a:r>
              <a:rPr lang="en-US" sz="2400" b="1" dirty="0">
                <a:solidFill>
                  <a:srgbClr val="D79694"/>
                </a:solidFill>
              </a:rPr>
              <a:t>this influx of people provided much of the labor necessary for </a:t>
            </a:r>
            <a:r>
              <a:rPr lang="en-US" sz="3200" b="1" dirty="0">
                <a:solidFill>
                  <a:prstClr val="black"/>
                </a:solidFill>
              </a:rPr>
              <a:t>the industrial revolution </a:t>
            </a:r>
            <a:r>
              <a:rPr lang="en-US" sz="2400" b="1" dirty="0">
                <a:solidFill>
                  <a:srgbClr val="D79694"/>
                </a:solidFill>
              </a:rPr>
              <a:t>to gain momentum</a:t>
            </a:r>
            <a:endParaRPr lang="en-US" sz="1400" b="1" dirty="0">
              <a:solidFill>
                <a:srgbClr val="D79694"/>
              </a:solidFill>
            </a:endParaRPr>
          </a:p>
        </p:txBody>
      </p:sp>
      <p:sp>
        <p:nvSpPr>
          <p:cNvPr id="6" name="Rectangle 3"/>
          <p:cNvSpPr txBox="1">
            <a:spLocks noChangeArrowheads="1"/>
          </p:cNvSpPr>
          <p:nvPr/>
        </p:nvSpPr>
        <p:spPr bwMode="auto">
          <a:xfrm>
            <a:off x="914400" y="1223035"/>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465138" lvl="1" indent="-233363" algn="ctr">
              <a:spcBef>
                <a:spcPts val="800"/>
              </a:spcBef>
            </a:pPr>
            <a:r>
              <a:rPr lang="en-US" sz="2000" b="1" dirty="0">
                <a:solidFill>
                  <a:srgbClr val="D79694"/>
                </a:solidFill>
              </a:rPr>
              <a:t>Agricultural Change in England, Seventeenth and Eighteenth Centuries</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762"/>
            <a:ext cx="7315200" cy="3826689"/>
          </a:xfrm>
          <a:prstGeom prst="rect">
            <a:avLst/>
          </a:prstGeom>
          <a:noFill/>
          <a:ln w="9525">
            <a:noFill/>
            <a:miter lim="800000"/>
            <a:headEnd/>
            <a:tailEnd/>
          </a:ln>
        </p:spPr>
        <p:txBody>
          <a:bodyPr>
            <a:spAutoFit/>
          </a:bodyPr>
          <a:lstStyle/>
          <a:p>
            <a:pPr marL="465138" lvl="1" indent="-233363" algn="l" rtl="0" fontAlgn="base">
              <a:spcBef>
                <a:spcPts val="800"/>
              </a:spcBef>
              <a:spcAft>
                <a:spcPct val="0"/>
              </a:spcAft>
              <a:buFont typeface="Arial" charset="0"/>
              <a:buChar char="•"/>
            </a:pPr>
            <a:r>
              <a:rPr lang="en-US" sz="2400" b="1" kern="1200" dirty="0">
                <a:solidFill>
                  <a:srgbClr val="D79694"/>
                </a:solidFill>
                <a:latin typeface="Calibri"/>
                <a:ea typeface="+mn-ea"/>
                <a:cs typeface="+mn-cs"/>
              </a:rPr>
              <a:t>The Agricultural Revolution of the Neolithic Era </a:t>
            </a:r>
          </a:p>
          <a:p>
            <a:pPr marL="465138" lvl="1" indent="-233363" algn="l" rtl="0" fontAlgn="base">
              <a:spcBef>
                <a:spcPts val="800"/>
              </a:spcBef>
              <a:spcAft>
                <a:spcPct val="0"/>
              </a:spcAft>
              <a:buFont typeface="Arial" charset="0"/>
              <a:buChar char="•"/>
            </a:pPr>
            <a:r>
              <a:rPr lang="en-US" sz="2400" b="1" kern="1200" dirty="0">
                <a:solidFill>
                  <a:srgbClr val="D79694"/>
                </a:solidFill>
                <a:latin typeface="Calibri"/>
                <a:ea typeface="+mn-ea"/>
                <a:cs typeface="+mn-cs"/>
              </a:rPr>
              <a:t>The Search for Spices</a:t>
            </a:r>
          </a:p>
          <a:p>
            <a:pPr marL="465138" lvl="1" indent="-233363" algn="l" rtl="0" fontAlgn="base">
              <a:spcBef>
                <a:spcPts val="800"/>
              </a:spcBef>
              <a:spcAft>
                <a:spcPct val="0"/>
              </a:spcAft>
              <a:buFont typeface="Arial" charset="0"/>
              <a:buChar char="•"/>
            </a:pPr>
            <a:r>
              <a:rPr lang="en-US" sz="2400" b="1" kern="1200" dirty="0">
                <a:solidFill>
                  <a:prstClr val="black"/>
                </a:solidFill>
                <a:latin typeface="Calibri"/>
                <a:ea typeface="+mn-ea"/>
                <a:cs typeface="+mn-cs"/>
              </a:rPr>
              <a:t>The Industrial Revolution</a:t>
            </a:r>
          </a:p>
          <a:p>
            <a:pPr marL="465138" lvl="1" indent="-233363" algn="l" rtl="0" fontAlgn="base">
              <a:spcBef>
                <a:spcPts val="800"/>
              </a:spcBef>
              <a:spcAft>
                <a:spcPct val="0"/>
              </a:spcAft>
              <a:buFont typeface="Arial" charset="0"/>
              <a:buChar char="•"/>
            </a:pPr>
            <a:r>
              <a:rPr lang="en-US" sz="2400" b="1" kern="1200" dirty="0">
                <a:solidFill>
                  <a:srgbClr val="D79694"/>
                </a:solidFill>
                <a:latin typeface="Calibri"/>
                <a:ea typeface="+mn-ea"/>
                <a:cs typeface="+mn-cs"/>
              </a:rPr>
              <a:t>Transportation, Refrigeration, and Canning</a:t>
            </a:r>
          </a:p>
          <a:p>
            <a:pPr marL="465138" lvl="1" indent="-233363" algn="l" rtl="0" fontAlgn="base">
              <a:spcBef>
                <a:spcPts val="800"/>
              </a:spcBef>
              <a:spcAft>
                <a:spcPct val="0"/>
              </a:spcAft>
              <a:buFont typeface="Arial" charset="0"/>
              <a:buChar char="•"/>
            </a:pPr>
            <a:r>
              <a:rPr lang="en-US" sz="2400" b="1" kern="1200" dirty="0">
                <a:solidFill>
                  <a:srgbClr val="D79694"/>
                </a:solidFill>
                <a:latin typeface="Calibri"/>
                <a:ea typeface="+mn-ea"/>
                <a:cs typeface="+mn-cs"/>
              </a:rPr>
              <a:t>The Scientific Revolution</a:t>
            </a:r>
          </a:p>
          <a:p>
            <a:pPr marL="465138" lvl="1" indent="-233363" algn="l" rtl="0" fontAlgn="base">
              <a:spcBef>
                <a:spcPts val="800"/>
              </a:spcBef>
              <a:spcAft>
                <a:spcPct val="0"/>
              </a:spcAft>
              <a:buFont typeface="Arial" charset="0"/>
              <a:buChar char="•"/>
            </a:pPr>
            <a:r>
              <a:rPr lang="en-US" sz="2400" b="1" kern="1200" dirty="0">
                <a:solidFill>
                  <a:srgbClr val="D79694"/>
                </a:solidFill>
                <a:latin typeface="Calibri"/>
                <a:ea typeface="+mn-ea"/>
                <a:cs typeface="+mn-cs"/>
              </a:rPr>
              <a:t>Modern-Day Adaptations</a:t>
            </a:r>
          </a:p>
          <a:p>
            <a:pPr marL="465138" lvl="1" indent="-233363" algn="l" rtl="0" fontAlgn="base">
              <a:spcBef>
                <a:spcPts val="800"/>
              </a:spcBef>
              <a:spcAft>
                <a:spcPct val="0"/>
              </a:spcAft>
              <a:buFont typeface="Arial" charset="0"/>
              <a:buChar char="•"/>
            </a:pPr>
            <a:r>
              <a:rPr lang="en-US" sz="2400" b="1" kern="1200" dirty="0">
                <a:solidFill>
                  <a:srgbClr val="D79694"/>
                </a:solidFill>
                <a:latin typeface="Calibri"/>
                <a:ea typeface="+mn-ea"/>
                <a:cs typeface="+mn-cs"/>
              </a:rPr>
              <a:t>Summary</a:t>
            </a:r>
          </a:p>
          <a:p>
            <a:pPr marL="465138" lvl="1" indent="-233363" algn="l" rtl="0" fontAlgn="base">
              <a:spcBef>
                <a:spcPts val="800"/>
              </a:spcBef>
              <a:spcAft>
                <a:spcPct val="0"/>
              </a:spcAft>
              <a:buFont typeface="Arial" charset="0"/>
              <a:buChar char="•"/>
            </a:pPr>
            <a:r>
              <a:rPr lang="en-US" sz="2400" b="1" kern="1200" dirty="0">
                <a:solidFill>
                  <a:srgbClr val="D79694"/>
                </a:solidFill>
                <a:latin typeface="Calibri"/>
                <a:ea typeface="+mn-ea"/>
                <a:cs typeface="+mn-cs"/>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rtl="0" fontAlgn="base">
              <a:spcAft>
                <a:spcPct val="0"/>
              </a:spcAft>
            </a:pPr>
            <a:r>
              <a:rPr lang="en-US" sz="3200" b="1" kern="1200" dirty="0">
                <a:solidFill>
                  <a:srgbClr val="000000"/>
                </a:solidFill>
                <a:latin typeface="Calibri" pitchFamily="34" charset="0"/>
                <a:ea typeface="+mn-ea"/>
                <a:cs typeface="+mn-cs"/>
              </a:rPr>
              <a:t>Food in Historical Perspective: </a:t>
            </a:r>
          </a:p>
          <a:p>
            <a:pPr marL="342900" indent="-342900" algn="ctr" rtl="0" fontAlgn="base">
              <a:spcAft>
                <a:spcPct val="0"/>
              </a:spcAft>
            </a:pPr>
            <a:r>
              <a:rPr lang="en-US" sz="3200" b="1" kern="1200" dirty="0">
                <a:solidFill>
                  <a:srgbClr val="000000"/>
                </a:solidFill>
                <a:latin typeface="Calibri" pitchFamily="34" charset="0"/>
                <a:ea typeface="+mn-ea"/>
                <a:cs typeface="+mn-cs"/>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rtl="0" eaLnBrk="0" fontAlgn="base" hangingPunct="0">
              <a:spcBef>
                <a:spcPct val="20000"/>
              </a:spcBef>
              <a:spcAft>
                <a:spcPct val="0"/>
              </a:spcAft>
            </a:pPr>
            <a:r>
              <a:rPr lang="en-US" sz="2000" kern="1200" dirty="0">
                <a:solidFill>
                  <a:prstClr val="black"/>
                </a:solidFill>
                <a:latin typeface="Calibri" pitchFamily="34" charset="0"/>
                <a:ea typeface="+mn-ea"/>
                <a:cs typeface="+mn-cs"/>
              </a:rPr>
              <a:t>Food in Historical Perspective: Dietary Revolutions</a:t>
            </a:r>
          </a:p>
          <a:p>
            <a:pPr marL="342900" indent="-342900" algn="ctr" rtl="0" eaLnBrk="0" fontAlgn="base" hangingPunct="0">
              <a:spcBef>
                <a:spcPct val="20000"/>
              </a:spcBef>
              <a:spcAft>
                <a:spcPct val="0"/>
              </a:spcAft>
            </a:pPr>
            <a:endParaRPr lang="en-US" sz="2000" kern="1200" dirty="0">
              <a:solidFill>
                <a:prstClr val="black"/>
              </a:solidFill>
              <a:latin typeface="Calibri" pitchFamily="34" charset="0"/>
              <a:ea typeface="+mn-ea"/>
              <a:cs typeface="+mn-cs"/>
            </a:endParaRPr>
          </a:p>
        </p:txBody>
      </p:sp>
      <p:sp>
        <p:nvSpPr>
          <p:cNvPr id="6" name="Subtitle 2"/>
          <p:cNvSpPr txBox="1">
            <a:spLocks/>
          </p:cNvSpPr>
          <p:nvPr/>
        </p:nvSpPr>
        <p:spPr bwMode="auto">
          <a:xfrm>
            <a:off x="990600" y="2667000"/>
            <a:ext cx="7315200" cy="2862322"/>
          </a:xfrm>
          <a:prstGeom prst="rect">
            <a:avLst/>
          </a:prstGeom>
          <a:solidFill>
            <a:schemeClr val="bg1"/>
          </a:solidFill>
          <a:ln w="76200">
            <a:solidFill>
              <a:srgbClr val="C80000"/>
            </a:solidFill>
            <a:miter lim="800000"/>
            <a:headEnd/>
            <a:tailEnd/>
          </a:ln>
        </p:spPr>
        <p:txBody>
          <a:bodyPr>
            <a:spAutoFit/>
          </a:bodyPr>
          <a:lstStyle/>
          <a:p>
            <a:pPr marL="682625" lvl="1" indent="-225425" algn="l" rtl="0" fontAlgn="base">
              <a:spcBef>
                <a:spcPct val="0"/>
              </a:spcBef>
              <a:spcAft>
                <a:spcPct val="0"/>
              </a:spcAft>
              <a:buFont typeface="Arial" charset="0"/>
              <a:buChar char="•"/>
            </a:pPr>
            <a:endParaRPr lang="en-US" sz="2400" kern="1200" dirty="0">
              <a:solidFill>
                <a:srgbClr val="D79694"/>
              </a:solidFill>
              <a:latin typeface="Arial" charset="0"/>
              <a:ea typeface="+mn-ea"/>
              <a:cs typeface="+mn-cs"/>
            </a:endParaRPr>
          </a:p>
          <a:p>
            <a:pPr marL="682625" lvl="1" indent="-225425" algn="l" rtl="0" fontAlgn="base">
              <a:spcBef>
                <a:spcPct val="0"/>
              </a:spcBef>
              <a:spcAft>
                <a:spcPct val="0"/>
              </a:spcAft>
              <a:buFont typeface="Arial" charset="0"/>
              <a:buChar char="•"/>
            </a:pPr>
            <a:r>
              <a:rPr lang="en-US" sz="2400" kern="1200" dirty="0">
                <a:solidFill>
                  <a:srgbClr val="D79694"/>
                </a:solidFill>
                <a:latin typeface="Arial" charset="0"/>
                <a:ea typeface="+mn-ea"/>
                <a:cs typeface="+mn-cs"/>
              </a:rPr>
              <a:t>Agricultural Change in England, Seventeenth and Eighteenth Centuries</a:t>
            </a:r>
          </a:p>
          <a:p>
            <a:pPr marL="682625" lvl="1" indent="-225425" algn="l" rtl="0" fontAlgn="base">
              <a:spcBef>
                <a:spcPct val="0"/>
              </a:spcBef>
              <a:spcAft>
                <a:spcPct val="0"/>
              </a:spcAft>
              <a:buFont typeface="Arial" charset="0"/>
              <a:buChar char="•"/>
            </a:pPr>
            <a:endParaRPr lang="en-US" sz="1600" kern="1200" dirty="0">
              <a:solidFill>
                <a:srgbClr val="D79694"/>
              </a:solidFill>
              <a:latin typeface="Arial" charset="0"/>
              <a:ea typeface="+mn-ea"/>
              <a:cs typeface="+mn-cs"/>
            </a:endParaRPr>
          </a:p>
          <a:p>
            <a:pPr marL="682625" lvl="1" indent="-225425" algn="l" rtl="0" fontAlgn="base">
              <a:spcBef>
                <a:spcPct val="0"/>
              </a:spcBef>
              <a:spcAft>
                <a:spcPct val="0"/>
              </a:spcAft>
              <a:buFont typeface="Arial" charset="0"/>
              <a:buChar char="•"/>
            </a:pPr>
            <a:r>
              <a:rPr lang="en-US" sz="2800" b="1" kern="1200" dirty="0">
                <a:solidFill>
                  <a:prstClr val="black"/>
                </a:solidFill>
                <a:latin typeface="Arial" charset="0"/>
                <a:ea typeface="+mn-ea"/>
                <a:cs typeface="+mn-cs"/>
              </a:rPr>
              <a:t>Food and the Industrial Revolution</a:t>
            </a:r>
          </a:p>
          <a:p>
            <a:pPr marL="682625" lvl="1" indent="-225425" algn="l" rtl="0" fontAlgn="base">
              <a:spcBef>
                <a:spcPct val="0"/>
              </a:spcBef>
              <a:spcAft>
                <a:spcPct val="0"/>
              </a:spcAft>
              <a:buFont typeface="Arial" charset="0"/>
              <a:buChar char="•"/>
            </a:pPr>
            <a:endParaRPr lang="en-US" sz="1600" b="1" kern="1200" dirty="0">
              <a:solidFill>
                <a:prstClr val="black"/>
              </a:solidFill>
              <a:latin typeface="Arial" charset="0"/>
              <a:ea typeface="+mn-ea"/>
              <a:cs typeface="+mn-cs"/>
            </a:endParaRPr>
          </a:p>
          <a:p>
            <a:pPr marL="682625" lvl="1" indent="-225425" algn="l" rtl="0" fontAlgn="base">
              <a:spcBef>
                <a:spcPct val="0"/>
              </a:spcBef>
              <a:spcAft>
                <a:spcPct val="0"/>
              </a:spcAft>
              <a:buFont typeface="Arial" charset="0"/>
              <a:buChar char="•"/>
            </a:pPr>
            <a:r>
              <a:rPr lang="en-US" sz="2400" kern="1200" dirty="0">
                <a:solidFill>
                  <a:srgbClr val="D79694"/>
                </a:solidFill>
                <a:latin typeface="Arial" charset="0"/>
                <a:ea typeface="+mn-ea"/>
                <a:cs typeface="+mn-cs"/>
              </a:rPr>
              <a:t>The Emergence of National Cuisines</a:t>
            </a:r>
          </a:p>
          <a:p>
            <a:pPr marL="682625" lvl="1" indent="-225425" algn="l" rtl="0" fontAlgn="base">
              <a:spcBef>
                <a:spcPct val="0"/>
              </a:spcBef>
              <a:spcAft>
                <a:spcPct val="0"/>
              </a:spcAft>
              <a:buFont typeface="Arial" charset="0"/>
              <a:buChar char="•"/>
            </a:pPr>
            <a:endParaRPr lang="en-US" sz="2400" b="1" kern="1200" dirty="0">
              <a:solidFill>
                <a:srgbClr val="D79694"/>
              </a:solidFill>
              <a:latin typeface="Calibri" pitchFamily="34" charset="0"/>
              <a:ea typeface="+mn-ea"/>
              <a:cs typeface="+mn-cs"/>
            </a:endParaRP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pp. 62-63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67793"/>
            <a:ext cx="7315200" cy="1538883"/>
          </a:xfrm>
          <a:prstGeom prst="rect">
            <a:avLst/>
          </a:prstGeom>
          <a:noFill/>
        </p:spPr>
        <p:txBody>
          <a:bodyPr wrap="square">
            <a:spAutoFit/>
          </a:bodyPr>
          <a:lstStyle/>
          <a:p>
            <a:pPr algn="ctr" rtl="0" fontAlgn="base">
              <a:spcBef>
                <a:spcPct val="0"/>
              </a:spcBef>
              <a:spcAft>
                <a:spcPct val="0"/>
              </a:spcAft>
            </a:pPr>
            <a:endParaRPr lang="en-US" sz="1200" b="1" kern="1200" dirty="0">
              <a:solidFill>
                <a:srgbClr val="D79694"/>
              </a:solidFill>
              <a:latin typeface="Arial" charset="0"/>
              <a:ea typeface="+mn-ea"/>
              <a:cs typeface="+mn-cs"/>
            </a:endParaRPr>
          </a:p>
          <a:p>
            <a:pPr marL="0" lvl="1" algn="ctr">
              <a:tabLst>
                <a:tab pos="914400" algn="l"/>
              </a:tabLst>
            </a:pPr>
            <a:r>
              <a:rPr lang="en-US" sz="3200" b="1" dirty="0">
                <a:solidFill>
                  <a:prstClr val="black"/>
                </a:solidFill>
              </a:rPr>
              <a:t>the shifts in livelihoods and locations were dramatic . . .</a:t>
            </a:r>
          </a:p>
          <a:p>
            <a:pPr marL="914400" lvl="1" indent="-231775">
              <a:tabLst>
                <a:tab pos="914400" algn="l"/>
              </a:tabLst>
            </a:pPr>
            <a:endParaRPr lang="en-US" b="1" dirty="0">
              <a:solidFill>
                <a:prstClr val="black"/>
              </a:solidFill>
            </a:endParaRP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dirty="0">
                <a:solidFill>
                  <a:prstClr val="black"/>
                </a:solidFill>
              </a:rPr>
              <a:t>Food and the Industrial Revolution</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67793"/>
            <a:ext cx="7315200" cy="4339650"/>
          </a:xfrm>
          <a:prstGeom prst="rect">
            <a:avLst/>
          </a:prstGeom>
          <a:noFill/>
        </p:spPr>
        <p:txBody>
          <a:bodyPr wrap="square">
            <a:spAutoFit/>
          </a:bodyPr>
          <a:lstStyle/>
          <a:p>
            <a:pPr algn="ctr" rtl="0" fontAlgn="base">
              <a:spcBef>
                <a:spcPct val="0"/>
              </a:spcBef>
              <a:spcAft>
                <a:spcPct val="0"/>
              </a:spcAft>
            </a:pPr>
            <a:endParaRPr lang="en-US" sz="1200" b="1" kern="1200" dirty="0">
              <a:solidFill>
                <a:srgbClr val="D79694"/>
              </a:solidFill>
              <a:latin typeface="Arial" charset="0"/>
              <a:ea typeface="+mn-ea"/>
              <a:cs typeface="+mn-cs"/>
            </a:endParaRPr>
          </a:p>
          <a:p>
            <a:pPr marL="0" lvl="1" algn="ctr">
              <a:tabLst>
                <a:tab pos="914400" algn="l"/>
              </a:tabLst>
            </a:pPr>
            <a:r>
              <a:rPr lang="en-US" sz="3200" b="1" dirty="0">
                <a:solidFill>
                  <a:prstClr val="black"/>
                </a:solidFill>
              </a:rPr>
              <a:t>the shifts in livelihoods and locations were dramatic </a:t>
            </a:r>
            <a:r>
              <a:rPr lang="en-US" sz="3200" b="1" dirty="0">
                <a:solidFill>
                  <a:srgbClr val="FFFFFF"/>
                </a:solidFill>
              </a:rPr>
              <a:t>. . .</a:t>
            </a:r>
          </a:p>
          <a:p>
            <a:pPr marL="914400" lvl="1" indent="-231775">
              <a:buFont typeface="Arial" pitchFamily="34" charset="0"/>
              <a:buChar char="•"/>
              <a:tabLst>
                <a:tab pos="914400" algn="l"/>
              </a:tabLst>
            </a:pPr>
            <a:endParaRPr lang="en-US" b="1" dirty="0">
              <a:solidFill>
                <a:prstClr val="black"/>
              </a:solidFill>
            </a:endParaRPr>
          </a:p>
          <a:p>
            <a:pPr marL="914400" lvl="1" indent="-231775">
              <a:buFont typeface="Arial" pitchFamily="34" charset="0"/>
              <a:buChar char="•"/>
              <a:tabLst>
                <a:tab pos="914400" algn="l"/>
              </a:tabLst>
            </a:pPr>
            <a:r>
              <a:rPr lang="en-US" sz="2800" b="1" dirty="0">
                <a:solidFill>
                  <a:prstClr val="black"/>
                </a:solidFill>
              </a:rPr>
              <a:t>1500 England: 80% </a:t>
            </a:r>
            <a:r>
              <a:rPr lang="en-US" sz="2400" b="1" dirty="0">
                <a:solidFill>
                  <a:srgbClr val="D79694"/>
                </a:solidFill>
              </a:rPr>
              <a:t>worked in agriculture </a:t>
            </a:r>
            <a:r>
              <a:rPr lang="en-US" sz="1600" dirty="0">
                <a:solidFill>
                  <a:srgbClr val="D79694"/>
                </a:solidFill>
              </a:rPr>
              <a:t>(est.)</a:t>
            </a:r>
            <a:endParaRPr lang="en-US" sz="2400" dirty="0">
              <a:solidFill>
                <a:srgbClr val="D79694"/>
              </a:solidFill>
            </a:endParaRPr>
          </a:p>
          <a:p>
            <a:pPr marL="914400" lvl="1" indent="-231775">
              <a:buFont typeface="Arial" pitchFamily="34" charset="0"/>
              <a:buChar char="•"/>
              <a:tabLst>
                <a:tab pos="914400" algn="l"/>
              </a:tabLst>
            </a:pPr>
            <a:endParaRPr lang="en-US" sz="600" b="1" dirty="0">
              <a:solidFill>
                <a:prstClr val="black"/>
              </a:solidFill>
            </a:endParaRPr>
          </a:p>
          <a:p>
            <a:pPr marL="1371600" lvl="2" indent="-231775">
              <a:buFont typeface="Arial" pitchFamily="34" charset="0"/>
              <a:buChar char="•"/>
              <a:tabLst>
                <a:tab pos="914400" algn="l"/>
              </a:tabLst>
            </a:pPr>
            <a:r>
              <a:rPr lang="en-US" dirty="0">
                <a:solidFill>
                  <a:prstClr val="black"/>
                </a:solidFill>
              </a:rPr>
              <a:t>most produced only enough food to support their household</a:t>
            </a:r>
          </a:p>
          <a:p>
            <a:pPr marL="914400" lvl="1" indent="-231775">
              <a:buFont typeface="Arial" pitchFamily="34" charset="0"/>
              <a:buChar char="•"/>
              <a:tabLst>
                <a:tab pos="914400" algn="l"/>
              </a:tabLst>
            </a:pPr>
            <a:endParaRPr lang="en-US" sz="1200" b="1" dirty="0">
              <a:solidFill>
                <a:prstClr val="black"/>
              </a:solidFill>
            </a:endParaRPr>
          </a:p>
          <a:p>
            <a:pPr marL="914400" lvl="1" indent="-231775">
              <a:buFont typeface="Arial" pitchFamily="34" charset="0"/>
              <a:buChar char="•"/>
              <a:tabLst>
                <a:tab pos="914400" algn="l"/>
              </a:tabLst>
            </a:pPr>
            <a:r>
              <a:rPr lang="en-US" sz="2800" b="1" dirty="0">
                <a:solidFill>
                  <a:prstClr val="black"/>
                </a:solidFill>
              </a:rPr>
              <a:t>1850 England: only 20% </a:t>
            </a:r>
            <a:r>
              <a:rPr lang="en-US" sz="2400" b="1" dirty="0">
                <a:solidFill>
                  <a:srgbClr val="D79694"/>
                </a:solidFill>
              </a:rPr>
              <a:t>worked in agriculture </a:t>
            </a:r>
            <a:r>
              <a:rPr lang="en-US" sz="1600" dirty="0">
                <a:solidFill>
                  <a:srgbClr val="D79694"/>
                </a:solidFill>
              </a:rPr>
              <a:t>(est.)</a:t>
            </a:r>
            <a:endParaRPr lang="en-US" sz="2400" b="1" dirty="0">
              <a:solidFill>
                <a:srgbClr val="D79694"/>
              </a:solidFill>
            </a:endParaRPr>
          </a:p>
          <a:p>
            <a:pPr marL="914400" lvl="1" indent="-231775">
              <a:buFont typeface="Arial" pitchFamily="34" charset="0"/>
              <a:buChar char="•"/>
              <a:tabLst>
                <a:tab pos="914400" algn="l"/>
              </a:tabLst>
            </a:pPr>
            <a:endParaRPr lang="en-US" sz="600" b="1" dirty="0">
              <a:solidFill>
                <a:prstClr val="black"/>
              </a:solidFill>
            </a:endParaRPr>
          </a:p>
          <a:p>
            <a:pPr marL="1371600" lvl="2" indent="-231775">
              <a:buFont typeface="Arial" pitchFamily="34" charset="0"/>
              <a:buChar char="•"/>
              <a:tabLst>
                <a:tab pos="914400" algn="l"/>
              </a:tabLst>
            </a:pPr>
            <a:r>
              <a:rPr lang="en-US" dirty="0">
                <a:solidFill>
                  <a:prstClr val="black"/>
                </a:solidFill>
              </a:rPr>
              <a:t>largely to produce food for the marketplace</a:t>
            </a:r>
            <a:endParaRPr lang="en-US" sz="1100" dirty="0">
              <a:solidFill>
                <a:prstClr val="black"/>
              </a:solidFill>
            </a:endParaRP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dirty="0">
                <a:solidFill>
                  <a:prstClr val="black"/>
                </a:solidFill>
              </a:rPr>
              <a:t>Food and the Industrial Revolution</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62</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318658"/>
            <a:ext cx="7315200" cy="3108543"/>
          </a:xfrm>
          <a:prstGeom prst="rect">
            <a:avLst/>
          </a:prstGeom>
          <a:noFill/>
        </p:spPr>
        <p:txBody>
          <a:bodyPr wrap="square">
            <a:spAutoFit/>
          </a:bodyPr>
          <a:lstStyle/>
          <a:p>
            <a:pPr algn="ctr" rtl="0" fontAlgn="base">
              <a:spcBef>
                <a:spcPct val="0"/>
              </a:spcBef>
              <a:spcAft>
                <a:spcPct val="0"/>
              </a:spcAft>
            </a:pPr>
            <a:endParaRPr lang="en-US" sz="1200" b="1" kern="1200" dirty="0">
              <a:solidFill>
                <a:srgbClr val="D79694"/>
              </a:solidFill>
              <a:latin typeface="Arial" charset="0"/>
              <a:ea typeface="+mn-ea"/>
              <a:cs typeface="+mn-cs"/>
            </a:endParaRPr>
          </a:p>
          <a:p>
            <a:pPr marL="0" lvl="1" algn="ctr">
              <a:tabLst>
                <a:tab pos="914400" algn="l"/>
              </a:tabLst>
            </a:pPr>
            <a:r>
              <a:rPr lang="en-US" sz="3200" b="1" dirty="0">
                <a:solidFill>
                  <a:prstClr val="black"/>
                </a:solidFill>
              </a:rPr>
              <a:t>in the United Sates</a:t>
            </a:r>
          </a:p>
          <a:p>
            <a:pPr marL="914400" lvl="1" indent="-231775">
              <a:buFont typeface="Arial" pitchFamily="34" charset="0"/>
              <a:buChar char="•"/>
              <a:tabLst>
                <a:tab pos="914400" algn="l"/>
              </a:tabLst>
            </a:pPr>
            <a:endParaRPr lang="en-US" b="1" dirty="0">
              <a:solidFill>
                <a:prstClr val="black"/>
              </a:solidFill>
            </a:endParaRPr>
          </a:p>
          <a:p>
            <a:pPr marL="914400" lvl="1" indent="-231775">
              <a:buFont typeface="Arial" pitchFamily="34" charset="0"/>
              <a:buChar char="•"/>
              <a:tabLst>
                <a:tab pos="914400" algn="l"/>
              </a:tabLst>
            </a:pPr>
            <a:r>
              <a:rPr lang="en-US" sz="2400" b="1" dirty="0">
                <a:solidFill>
                  <a:prstClr val="black"/>
                </a:solidFill>
              </a:rPr>
              <a:t>1790:</a:t>
            </a:r>
            <a:r>
              <a:rPr lang="en-US" dirty="0">
                <a:solidFill>
                  <a:prstClr val="black"/>
                </a:solidFill>
              </a:rPr>
              <a:t> </a:t>
            </a:r>
            <a:r>
              <a:rPr lang="en-US" sz="2400" b="1" dirty="0">
                <a:solidFill>
                  <a:prstClr val="black"/>
                </a:solidFill>
              </a:rPr>
              <a:t>5% lived in cities </a:t>
            </a:r>
            <a:br>
              <a:rPr lang="en-US" sz="2400" b="1" dirty="0">
                <a:solidFill>
                  <a:prstClr val="black"/>
                </a:solidFill>
              </a:rPr>
            </a:br>
            <a:r>
              <a:rPr lang="en-US" sz="2400" b="1" dirty="0">
                <a:solidFill>
                  <a:prstClr val="black"/>
                </a:solidFill>
              </a:rPr>
              <a:t>	</a:t>
            </a:r>
            <a:r>
              <a:rPr lang="en-US" dirty="0">
                <a:solidFill>
                  <a:prstClr val="black"/>
                </a:solidFill>
              </a:rPr>
              <a:t>(first census) </a:t>
            </a:r>
            <a:endParaRPr lang="en-US" sz="2400" dirty="0">
              <a:solidFill>
                <a:prstClr val="black"/>
              </a:solidFill>
            </a:endParaRPr>
          </a:p>
          <a:p>
            <a:pPr marL="914400" lvl="1" indent="-231775">
              <a:buFont typeface="Arial" pitchFamily="34" charset="0"/>
              <a:buChar char="•"/>
              <a:tabLst>
                <a:tab pos="914400" algn="l"/>
              </a:tabLst>
            </a:pPr>
            <a:endParaRPr lang="en-US" sz="600" b="1" dirty="0">
              <a:solidFill>
                <a:prstClr val="black"/>
              </a:solidFill>
            </a:endParaRPr>
          </a:p>
          <a:p>
            <a:pPr marL="914400" lvl="1" indent="-231775">
              <a:buFont typeface="Arial" pitchFamily="34" charset="0"/>
              <a:buChar char="•"/>
              <a:tabLst>
                <a:tab pos="914400" algn="l"/>
              </a:tabLst>
            </a:pPr>
            <a:endParaRPr lang="en-US" sz="1200" b="1" dirty="0">
              <a:solidFill>
                <a:prstClr val="black"/>
              </a:solidFill>
            </a:endParaRPr>
          </a:p>
          <a:p>
            <a:pPr marL="914400" lvl="1" indent="-231775">
              <a:buFont typeface="Arial" pitchFamily="34" charset="0"/>
              <a:buChar char="•"/>
              <a:tabLst>
                <a:tab pos="914400" algn="l"/>
              </a:tabLst>
            </a:pPr>
            <a:r>
              <a:rPr lang="en-US" sz="2400" b="1" dirty="0">
                <a:solidFill>
                  <a:prstClr val="black"/>
                </a:solidFill>
              </a:rPr>
              <a:t>1920: 51% lived in cities</a:t>
            </a:r>
          </a:p>
          <a:p>
            <a:pPr marL="914400" lvl="1" indent="-231775">
              <a:tabLst>
                <a:tab pos="914400" algn="l"/>
              </a:tabLst>
            </a:pPr>
            <a:endParaRPr lang="en-US" sz="1400" b="1" dirty="0">
              <a:solidFill>
                <a:prstClr val="black"/>
              </a:solidFill>
            </a:endParaRPr>
          </a:p>
          <a:p>
            <a:pPr marL="914400" lvl="1" indent="-231775">
              <a:buFont typeface="Arial" pitchFamily="34" charset="0"/>
              <a:buChar char="•"/>
              <a:tabLst>
                <a:tab pos="914400" algn="l"/>
              </a:tabLst>
            </a:pPr>
            <a:r>
              <a:rPr lang="en-US" sz="2400" b="1" dirty="0">
                <a:solidFill>
                  <a:prstClr val="black"/>
                </a:solidFill>
              </a:rPr>
              <a:t>2000: 80% lived in cities</a:t>
            </a:r>
          </a:p>
          <a:p>
            <a:pPr marL="914400" lvl="1" indent="-231775">
              <a:buFont typeface="Arial" pitchFamily="34" charset="0"/>
              <a:buChar char="•"/>
              <a:tabLst>
                <a:tab pos="914400" algn="l"/>
              </a:tabLst>
            </a:pPr>
            <a:endParaRPr lang="en-US" sz="600" b="1" dirty="0">
              <a:solidFill>
                <a:prstClr val="black"/>
              </a:solidFill>
            </a:endParaRP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dirty="0">
                <a:solidFill>
                  <a:srgbClr val="D79694"/>
                </a:solidFill>
              </a:rPr>
              <a:t>Food and the Industrial Revolution</a:t>
            </a:r>
          </a:p>
        </p:txBody>
      </p:sp>
      <p:sp>
        <p:nvSpPr>
          <p:cNvPr id="7" name="Rectangle 3"/>
          <p:cNvSpPr txBox="1">
            <a:spLocks noChangeArrowheads="1"/>
          </p:cNvSpPr>
          <p:nvPr/>
        </p:nvSpPr>
        <p:spPr bwMode="auto">
          <a:xfrm>
            <a:off x="914400" y="5574268"/>
            <a:ext cx="7315200"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indent="-342900" algn="ctr" rtl="0" fontAlgn="base">
              <a:spcBef>
                <a:spcPct val="20000"/>
              </a:spcBef>
              <a:spcAft>
                <a:spcPct val="0"/>
              </a:spcAft>
              <a:defRPr/>
            </a:pPr>
            <a:r>
              <a:rPr lang="en-US" b="1" dirty="0">
                <a:solidFill>
                  <a:srgbClr val="000000"/>
                </a:solidFill>
                <a:latin typeface="Arial"/>
                <a:ea typeface="+mn-ea"/>
                <a:cs typeface="+mn-cs"/>
              </a:rPr>
              <a:t>currently “</a:t>
            </a:r>
            <a:r>
              <a:rPr lang="en-US" b="1" dirty="0">
                <a:solidFill>
                  <a:srgbClr val="000000"/>
                </a:solidFill>
                <a:latin typeface="Arial"/>
              </a:rPr>
              <a:t>o</a:t>
            </a:r>
            <a:r>
              <a:rPr lang="en-US" b="1" dirty="0">
                <a:solidFill>
                  <a:srgbClr val="000000"/>
                </a:solidFill>
                <a:latin typeface="Arial"/>
                <a:ea typeface="+mn-ea"/>
                <a:cs typeface="+mn-cs"/>
              </a:rPr>
              <a:t>nly about 1.5% of Americans are full-time farmers”</a:t>
            </a:r>
          </a:p>
        </p:txBody>
      </p:sp>
      <p:sp>
        <p:nvSpPr>
          <p:cNvPr id="8" name="TextBox 7"/>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62</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67793"/>
            <a:ext cx="7315200" cy="1415772"/>
          </a:xfrm>
          <a:prstGeom prst="rect">
            <a:avLst/>
          </a:prstGeom>
          <a:noFill/>
        </p:spPr>
        <p:txBody>
          <a:bodyPr wrap="square">
            <a:spAutoFit/>
          </a:bodyPr>
          <a:lstStyle/>
          <a:p>
            <a:pPr algn="ctr" rtl="0" fontAlgn="base">
              <a:spcBef>
                <a:spcPct val="0"/>
              </a:spcBef>
              <a:spcAft>
                <a:spcPct val="0"/>
              </a:spcAft>
            </a:pPr>
            <a:endParaRPr lang="en-US" sz="1200" b="1" kern="1200" dirty="0">
              <a:solidFill>
                <a:srgbClr val="D79694"/>
              </a:solidFill>
              <a:latin typeface="Arial" charset="0"/>
              <a:ea typeface="+mn-ea"/>
              <a:cs typeface="+mn-cs"/>
            </a:endParaRPr>
          </a:p>
          <a:p>
            <a:pPr marL="0" lvl="1" algn="ctr">
              <a:tabLst>
                <a:tab pos="914400" algn="l"/>
              </a:tabLst>
            </a:pPr>
            <a:r>
              <a:rPr lang="en-US" sz="3200" b="1" dirty="0">
                <a:solidFill>
                  <a:srgbClr val="D79694"/>
                </a:solidFill>
              </a:rPr>
              <a:t>the shifts in livelihoods and locations were dramatic</a:t>
            </a:r>
          </a:p>
          <a:p>
            <a:pPr marL="914400" lvl="1" indent="-231775">
              <a:buFont typeface="Arial" pitchFamily="34" charset="0"/>
              <a:buChar char="•"/>
              <a:tabLst>
                <a:tab pos="914400" algn="l"/>
              </a:tabLst>
            </a:pPr>
            <a:endParaRPr lang="en-US" sz="1000" b="1" dirty="0">
              <a:solidFill>
                <a:prstClr val="black"/>
              </a:solidFill>
            </a:endParaRP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62</a:t>
            </a:r>
          </a:p>
        </p:txBody>
      </p:sp>
      <p:sp>
        <p:nvSpPr>
          <p:cNvPr id="8"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dirty="0">
                <a:solidFill>
                  <a:srgbClr val="D79694"/>
                </a:solidFill>
              </a:rPr>
              <a:t>Food and the Industrial Revolution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67793"/>
            <a:ext cx="7315200" cy="4401205"/>
          </a:xfrm>
          <a:prstGeom prst="rect">
            <a:avLst/>
          </a:prstGeom>
          <a:noFill/>
        </p:spPr>
        <p:txBody>
          <a:bodyPr wrap="square">
            <a:spAutoFit/>
          </a:bodyPr>
          <a:lstStyle/>
          <a:p>
            <a:pPr algn="ctr" rtl="0" fontAlgn="base">
              <a:spcBef>
                <a:spcPct val="0"/>
              </a:spcBef>
              <a:spcAft>
                <a:spcPct val="0"/>
              </a:spcAft>
            </a:pPr>
            <a:endParaRPr lang="en-US" sz="1200" b="1" kern="1200" dirty="0">
              <a:solidFill>
                <a:srgbClr val="D79694"/>
              </a:solidFill>
              <a:latin typeface="Arial" charset="0"/>
              <a:ea typeface="+mn-ea"/>
              <a:cs typeface="+mn-cs"/>
            </a:endParaRPr>
          </a:p>
          <a:p>
            <a:pPr marL="0" lvl="1" algn="ctr">
              <a:tabLst>
                <a:tab pos="914400" algn="l"/>
              </a:tabLst>
            </a:pPr>
            <a:r>
              <a:rPr lang="en-US" sz="3200" b="1" dirty="0">
                <a:solidFill>
                  <a:srgbClr val="D79694"/>
                </a:solidFill>
              </a:rPr>
              <a:t>the shifts in livelihoods and locations were dramatic</a:t>
            </a:r>
          </a:p>
          <a:p>
            <a:pPr marL="914400" lvl="1" indent="-231775">
              <a:buFont typeface="Arial" pitchFamily="34" charset="0"/>
              <a:buChar char="•"/>
              <a:tabLst>
                <a:tab pos="914400" algn="l"/>
              </a:tabLst>
            </a:pPr>
            <a:endParaRPr lang="en-US" sz="1200" b="1" dirty="0">
              <a:solidFill>
                <a:prstClr val="black"/>
              </a:solidFill>
            </a:endParaRPr>
          </a:p>
          <a:p>
            <a:pPr marL="914400" lvl="1" indent="-231775">
              <a:buFont typeface="Arial" pitchFamily="34" charset="0"/>
              <a:buChar char="•"/>
              <a:tabLst>
                <a:tab pos="914400" algn="l"/>
              </a:tabLst>
            </a:pPr>
            <a:r>
              <a:rPr lang="en-US" sz="2400" b="1" dirty="0">
                <a:solidFill>
                  <a:prstClr val="black"/>
                </a:solidFill>
              </a:rPr>
              <a:t>working conditions were deplorable </a:t>
            </a:r>
            <a:r>
              <a:rPr lang="en-US" sz="2400" b="1" dirty="0">
                <a:solidFill>
                  <a:srgbClr val="D79694"/>
                </a:solidFill>
              </a:rPr>
              <a:t>in the initial decades of the industrial revolution</a:t>
            </a:r>
            <a:endParaRPr lang="en-US" sz="2400" dirty="0">
              <a:solidFill>
                <a:srgbClr val="D79694"/>
              </a:solidFill>
            </a:endParaRPr>
          </a:p>
          <a:p>
            <a:pPr marL="914400" lvl="1" indent="-231775">
              <a:buFont typeface="Arial" pitchFamily="34" charset="0"/>
              <a:buChar char="•"/>
              <a:tabLst>
                <a:tab pos="914400" algn="l"/>
              </a:tabLst>
            </a:pPr>
            <a:endParaRPr lang="en-US" sz="600" b="1" dirty="0">
              <a:solidFill>
                <a:prstClr val="black"/>
              </a:solidFill>
            </a:endParaRPr>
          </a:p>
          <a:p>
            <a:pPr marL="1371600" lvl="2" indent="-231775">
              <a:buFont typeface="Arial" pitchFamily="34" charset="0"/>
              <a:buChar char="•"/>
              <a:tabLst>
                <a:tab pos="914400" algn="l"/>
              </a:tabLst>
            </a:pPr>
            <a:r>
              <a:rPr lang="en-US" sz="2000" b="1" dirty="0">
                <a:solidFill>
                  <a:prstClr val="black"/>
                </a:solidFill>
              </a:rPr>
              <a:t>bad housing</a:t>
            </a:r>
          </a:p>
          <a:p>
            <a:pPr marL="1371600" lvl="2" indent="-231775">
              <a:buFont typeface="Arial" pitchFamily="34" charset="0"/>
              <a:buChar char="•"/>
              <a:tabLst>
                <a:tab pos="914400" algn="l"/>
              </a:tabLst>
            </a:pPr>
            <a:r>
              <a:rPr lang="en-US" sz="2000" b="1" dirty="0">
                <a:solidFill>
                  <a:prstClr val="black"/>
                </a:solidFill>
              </a:rPr>
              <a:t>poor sanitation</a:t>
            </a:r>
          </a:p>
          <a:p>
            <a:pPr marL="1371600" lvl="2" indent="-231775">
              <a:buFont typeface="Arial" pitchFamily="34" charset="0"/>
              <a:buChar char="•"/>
              <a:tabLst>
                <a:tab pos="914400" algn="l"/>
              </a:tabLst>
            </a:pPr>
            <a:r>
              <a:rPr lang="en-US" sz="2000" b="1" dirty="0">
                <a:solidFill>
                  <a:prstClr val="black"/>
                </a:solidFill>
              </a:rPr>
              <a:t>dehumanizing working conditions</a:t>
            </a:r>
          </a:p>
          <a:p>
            <a:pPr marL="1371600" lvl="2" indent="-231775">
              <a:buFont typeface="Arial" pitchFamily="34" charset="0"/>
              <a:buChar char="•"/>
              <a:tabLst>
                <a:tab pos="914400" algn="l"/>
              </a:tabLst>
            </a:pPr>
            <a:r>
              <a:rPr lang="en-US" sz="2000" b="1" dirty="0">
                <a:solidFill>
                  <a:prstClr val="black"/>
                </a:solidFill>
              </a:rPr>
              <a:t>limited cooking facilities</a:t>
            </a:r>
          </a:p>
          <a:p>
            <a:pPr marL="1371600" lvl="2" indent="-231775">
              <a:buFont typeface="Arial" pitchFamily="34" charset="0"/>
              <a:buChar char="•"/>
              <a:tabLst>
                <a:tab pos="914400" algn="l"/>
              </a:tabLst>
            </a:pPr>
            <a:r>
              <a:rPr lang="en-US" sz="2000" b="1" dirty="0">
                <a:solidFill>
                  <a:prstClr val="black"/>
                </a:solidFill>
              </a:rPr>
              <a:t>contaminated water supplies </a:t>
            </a:r>
          </a:p>
          <a:p>
            <a:pPr marL="1828800" lvl="3" indent="-231775">
              <a:buFont typeface="Arial" pitchFamily="34" charset="0"/>
              <a:buChar char="•"/>
              <a:tabLst>
                <a:tab pos="914400" algn="l"/>
              </a:tabLst>
            </a:pPr>
            <a:r>
              <a:rPr lang="en-US" sz="2000" b="1" dirty="0">
                <a:solidFill>
                  <a:prstClr val="black"/>
                </a:solidFill>
              </a:rPr>
              <a:t>by industrial pollution and human</a:t>
            </a:r>
          </a:p>
          <a:p>
            <a:pPr marL="1828800" lvl="3" indent="-231775">
              <a:tabLst>
                <a:tab pos="914400" algn="l"/>
              </a:tabLst>
            </a:pPr>
            <a:r>
              <a:rPr lang="en-US" sz="2000" b="1" dirty="0">
                <a:solidFill>
                  <a:prstClr val="black"/>
                </a:solidFill>
              </a:rPr>
              <a:t>	and animal waste material</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62</a:t>
            </a:r>
          </a:p>
        </p:txBody>
      </p:sp>
      <p:sp>
        <p:nvSpPr>
          <p:cNvPr id="8"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dirty="0">
                <a:solidFill>
                  <a:srgbClr val="D79694"/>
                </a:solidFill>
              </a:rPr>
              <a:t>Food and the Industrial Revolution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67796"/>
            <a:ext cx="7315200" cy="4524315"/>
          </a:xfrm>
          <a:prstGeom prst="rect">
            <a:avLst/>
          </a:prstGeom>
          <a:noFill/>
        </p:spPr>
        <p:txBody>
          <a:bodyPr wrap="square">
            <a:spAutoFit/>
          </a:bodyPr>
          <a:lstStyle/>
          <a:p>
            <a:pPr algn="ctr" rtl="0" fontAlgn="base">
              <a:spcBef>
                <a:spcPct val="0"/>
              </a:spcBef>
              <a:spcAft>
                <a:spcPct val="0"/>
              </a:spcAft>
            </a:pPr>
            <a:endParaRPr lang="en-US" sz="1200" b="1" kern="1200" dirty="0">
              <a:solidFill>
                <a:srgbClr val="D79694"/>
              </a:solidFill>
              <a:latin typeface="Arial" charset="0"/>
              <a:ea typeface="+mn-ea"/>
              <a:cs typeface="+mn-cs"/>
            </a:endParaRPr>
          </a:p>
          <a:p>
            <a:pPr marL="0" lvl="1" algn="ctr">
              <a:tabLst>
                <a:tab pos="914400" algn="l"/>
              </a:tabLst>
            </a:pPr>
            <a:r>
              <a:rPr lang="en-US" sz="3200" b="1" dirty="0">
                <a:solidFill>
                  <a:srgbClr val="D79694"/>
                </a:solidFill>
              </a:rPr>
              <a:t>the shifts in livelihoods and locations were dramatic</a:t>
            </a:r>
          </a:p>
          <a:p>
            <a:pPr marL="914400" lvl="1" indent="-231775">
              <a:buFont typeface="Arial" pitchFamily="34" charset="0"/>
              <a:buChar char="•"/>
              <a:tabLst>
                <a:tab pos="914400" algn="l"/>
              </a:tabLst>
            </a:pPr>
            <a:endParaRPr lang="en-US" sz="1200" b="1" dirty="0">
              <a:solidFill>
                <a:prstClr val="black"/>
              </a:solidFill>
            </a:endParaRPr>
          </a:p>
          <a:p>
            <a:pPr marL="914400" lvl="1" indent="-231775">
              <a:buFont typeface="Arial" pitchFamily="34" charset="0"/>
              <a:buChar char="•"/>
              <a:tabLst>
                <a:tab pos="914400" algn="l"/>
              </a:tabLst>
            </a:pPr>
            <a:r>
              <a:rPr lang="en-US" sz="2400" b="1" dirty="0">
                <a:solidFill>
                  <a:prstClr val="black"/>
                </a:solidFill>
              </a:rPr>
              <a:t>a typical foods for the British working class</a:t>
            </a:r>
            <a:endParaRPr lang="en-US" sz="2400" dirty="0">
              <a:solidFill>
                <a:prstClr val="black"/>
              </a:solidFill>
            </a:endParaRPr>
          </a:p>
          <a:p>
            <a:pPr marL="1371600" lvl="2" indent="-231775">
              <a:buFont typeface="Arial" pitchFamily="34" charset="0"/>
              <a:buChar char="•"/>
              <a:tabLst>
                <a:tab pos="914400" algn="l"/>
              </a:tabLst>
            </a:pPr>
            <a:endParaRPr lang="en-US" sz="100" b="1" dirty="0">
              <a:solidFill>
                <a:prstClr val="black"/>
              </a:solidFill>
            </a:endParaRPr>
          </a:p>
          <a:p>
            <a:pPr marL="2286000" lvl="4" indent="-231775">
              <a:buFont typeface="Arial" pitchFamily="34" charset="0"/>
              <a:buChar char="•"/>
              <a:tabLst>
                <a:tab pos="914400" algn="l"/>
              </a:tabLst>
            </a:pPr>
            <a:r>
              <a:rPr lang="en-US" sz="2400" b="1" dirty="0">
                <a:solidFill>
                  <a:prstClr val="black"/>
                </a:solidFill>
              </a:rPr>
              <a:t>tea</a:t>
            </a:r>
          </a:p>
          <a:p>
            <a:pPr marL="2286000" lvl="4" indent="-231775">
              <a:buFont typeface="Arial" pitchFamily="34" charset="0"/>
              <a:buChar char="•"/>
              <a:tabLst>
                <a:tab pos="914400" algn="l"/>
              </a:tabLst>
            </a:pPr>
            <a:r>
              <a:rPr lang="en-US" sz="2400" b="1" dirty="0">
                <a:solidFill>
                  <a:prstClr val="black"/>
                </a:solidFill>
              </a:rPr>
              <a:t>boiled potatoes</a:t>
            </a:r>
          </a:p>
          <a:p>
            <a:pPr marL="2286000" lvl="4" indent="-231775">
              <a:buFont typeface="Arial" pitchFamily="34" charset="0"/>
              <a:buChar char="•"/>
              <a:tabLst>
                <a:tab pos="914400" algn="l"/>
              </a:tabLst>
            </a:pPr>
            <a:r>
              <a:rPr lang="en-US" sz="2400" b="1" dirty="0">
                <a:solidFill>
                  <a:prstClr val="black"/>
                </a:solidFill>
              </a:rPr>
              <a:t>occasional bits of bacon</a:t>
            </a:r>
          </a:p>
          <a:p>
            <a:pPr marL="2286000" lvl="4" indent="-231775">
              <a:buFont typeface="Arial" pitchFamily="34" charset="0"/>
              <a:buChar char="•"/>
              <a:tabLst>
                <a:tab pos="914400" algn="l"/>
              </a:tabLst>
            </a:pPr>
            <a:r>
              <a:rPr lang="en-US" sz="2400" b="1" dirty="0">
                <a:solidFill>
                  <a:prstClr val="black"/>
                </a:solidFill>
              </a:rPr>
              <a:t>bread</a:t>
            </a:r>
          </a:p>
          <a:p>
            <a:pPr marL="2286000" lvl="4" indent="-231775">
              <a:buFont typeface="Arial" pitchFamily="34" charset="0"/>
              <a:buChar char="•"/>
              <a:tabLst>
                <a:tab pos="914400" algn="l"/>
              </a:tabLst>
            </a:pPr>
            <a:r>
              <a:rPr lang="en-US" sz="2400" b="1" dirty="0">
                <a:solidFill>
                  <a:prstClr val="black"/>
                </a:solidFill>
              </a:rPr>
              <a:t>cheese</a:t>
            </a:r>
          </a:p>
          <a:p>
            <a:pPr marL="2286000" lvl="4" indent="-231775">
              <a:buFont typeface="Arial" pitchFamily="34" charset="0"/>
              <a:buChar char="•"/>
              <a:tabLst>
                <a:tab pos="914400" algn="l"/>
              </a:tabLst>
            </a:pPr>
            <a:r>
              <a:rPr lang="en-US" sz="2400" b="1" dirty="0">
                <a:solidFill>
                  <a:prstClr val="black"/>
                </a:solidFill>
              </a:rPr>
              <a:t>gruel / porridge</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62</a:t>
            </a:r>
          </a:p>
        </p:txBody>
      </p:sp>
      <p:sp>
        <p:nvSpPr>
          <p:cNvPr id="8"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dirty="0">
                <a:solidFill>
                  <a:srgbClr val="D79694"/>
                </a:solidFill>
              </a:rPr>
              <a:t>Food and the Industrial Revolution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67795"/>
            <a:ext cx="7315200" cy="3323987"/>
          </a:xfrm>
          <a:prstGeom prst="rect">
            <a:avLst/>
          </a:prstGeom>
          <a:noFill/>
        </p:spPr>
        <p:txBody>
          <a:bodyPr wrap="square">
            <a:spAutoFit/>
          </a:bodyPr>
          <a:lstStyle/>
          <a:p>
            <a:pPr algn="ctr" rtl="0" fontAlgn="base">
              <a:spcBef>
                <a:spcPct val="0"/>
              </a:spcBef>
              <a:spcAft>
                <a:spcPct val="0"/>
              </a:spcAft>
            </a:pPr>
            <a:endParaRPr lang="en-US" sz="1200" b="1" kern="1200" dirty="0">
              <a:solidFill>
                <a:srgbClr val="D79694"/>
              </a:solidFill>
              <a:latin typeface="Arial" charset="0"/>
              <a:ea typeface="+mn-ea"/>
              <a:cs typeface="+mn-cs"/>
            </a:endParaRPr>
          </a:p>
          <a:p>
            <a:pPr marL="0" lvl="1" algn="ctr">
              <a:tabLst>
                <a:tab pos="914400" algn="l"/>
              </a:tabLst>
            </a:pPr>
            <a:r>
              <a:rPr lang="en-US" sz="3200" b="1" dirty="0">
                <a:solidFill>
                  <a:srgbClr val="D79694"/>
                </a:solidFill>
              </a:rPr>
              <a:t>the shifts in livelihoods and locations were dramatic</a:t>
            </a:r>
          </a:p>
          <a:p>
            <a:pPr marL="914400" lvl="1" indent="-231775">
              <a:buFont typeface="Arial" pitchFamily="34" charset="0"/>
              <a:buChar char="•"/>
              <a:tabLst>
                <a:tab pos="914400" algn="l"/>
              </a:tabLst>
            </a:pPr>
            <a:endParaRPr lang="en-US" b="1" dirty="0">
              <a:solidFill>
                <a:prstClr val="black"/>
              </a:solidFill>
            </a:endParaRPr>
          </a:p>
          <a:p>
            <a:pPr marL="914400" lvl="1" indent="-231775">
              <a:buFont typeface="Arial" pitchFamily="34" charset="0"/>
              <a:buChar char="•"/>
              <a:tabLst>
                <a:tab pos="914400" algn="l"/>
              </a:tabLst>
            </a:pPr>
            <a:r>
              <a:rPr lang="en-US" sz="2400" b="1" dirty="0">
                <a:solidFill>
                  <a:prstClr val="black"/>
                </a:solidFill>
              </a:rPr>
              <a:t>1840s London working-class district:</a:t>
            </a:r>
            <a:endParaRPr lang="en-US" sz="2400" dirty="0">
              <a:solidFill>
                <a:prstClr val="black"/>
              </a:solidFill>
            </a:endParaRPr>
          </a:p>
          <a:p>
            <a:pPr marL="914400" lvl="1" indent="-231775">
              <a:buFont typeface="Arial" pitchFamily="34" charset="0"/>
              <a:buChar char="•"/>
              <a:tabLst>
                <a:tab pos="914400" algn="l"/>
              </a:tabLst>
            </a:pPr>
            <a:endParaRPr lang="en-US" sz="600" b="1" dirty="0">
              <a:solidFill>
                <a:prstClr val="black"/>
              </a:solidFill>
            </a:endParaRPr>
          </a:p>
          <a:p>
            <a:pPr marL="1371600" lvl="2" indent="-231775">
              <a:buFont typeface="Arial" pitchFamily="34" charset="0"/>
              <a:buChar char="•"/>
              <a:tabLst>
                <a:tab pos="914400" algn="l"/>
              </a:tabLst>
            </a:pPr>
            <a:r>
              <a:rPr lang="en-US" sz="2400" b="1" dirty="0">
                <a:solidFill>
                  <a:prstClr val="black"/>
                </a:solidFill>
              </a:rPr>
              <a:t>bread was the only solid food given to children in 17 out of 21 meals in a week</a:t>
            </a:r>
          </a:p>
          <a:p>
            <a:pPr marL="1371600" lvl="2" indent="-231775">
              <a:buFont typeface="Arial" pitchFamily="34" charset="0"/>
              <a:buChar char="•"/>
              <a:tabLst>
                <a:tab pos="914400" algn="l"/>
              </a:tabLst>
            </a:pPr>
            <a:endParaRPr lang="en-US" sz="1200" b="1" dirty="0">
              <a:solidFill>
                <a:prstClr val="black"/>
              </a:solidFill>
            </a:endParaRPr>
          </a:p>
          <a:p>
            <a:pPr marL="1371600" lvl="2" indent="-231775">
              <a:buFont typeface="Arial" pitchFamily="34" charset="0"/>
              <a:buChar char="•"/>
              <a:tabLst>
                <a:tab pos="914400" algn="l"/>
              </a:tabLst>
            </a:pPr>
            <a:r>
              <a:rPr lang="en-US" sz="2400" b="1" dirty="0">
                <a:solidFill>
                  <a:prstClr val="black"/>
                </a:solidFill>
              </a:rPr>
              <a:t>vitamin deficiencies </a:t>
            </a:r>
            <a:r>
              <a:rPr lang="en-US" sz="2400" b="1" dirty="0">
                <a:solidFill>
                  <a:srgbClr val="D79694"/>
                </a:solidFill>
              </a:rPr>
              <a:t>were widespread</a:t>
            </a:r>
          </a:p>
        </p:txBody>
      </p:sp>
      <p:sp>
        <p:nvSpPr>
          <p:cNvPr id="7"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dirty="0">
                <a:solidFill>
                  <a:srgbClr val="D79694"/>
                </a:solidFill>
              </a:rPr>
              <a:t>Food and the Industrial Revolution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8546" name="Subtitle 2"/>
          <p:cNvSpPr txBox="1">
            <a:spLocks/>
          </p:cNvSpPr>
          <p:nvPr/>
        </p:nvSpPr>
        <p:spPr bwMode="auto">
          <a:xfrm>
            <a:off x="914400" y="2515506"/>
            <a:ext cx="7315200" cy="4165243"/>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4000" b="1" dirty="0">
                <a:solidFill>
                  <a:srgbClr val="D79694"/>
                </a:solidFill>
                <a:latin typeface="Calibri"/>
              </a:rPr>
              <a:t>The Agricultural Revolution</a:t>
            </a:r>
            <a:endParaRPr lang="en-US" sz="2800" b="1" dirty="0">
              <a:solidFill>
                <a:srgbClr val="D79694"/>
              </a:solidFill>
              <a:latin typeface="Calibri"/>
            </a:endParaRPr>
          </a:p>
          <a:p>
            <a:pPr marL="465138" lvl="1" indent="-233363">
              <a:spcBef>
                <a:spcPts val="800"/>
              </a:spcBef>
              <a:buFont typeface="Arial" charset="0"/>
              <a:buChar char="•"/>
            </a:pPr>
            <a:r>
              <a:rPr lang="en-US" b="1" dirty="0">
                <a:solidFill>
                  <a:srgbClr val="D79694"/>
                </a:solidFill>
                <a:latin typeface="Calibri"/>
              </a:rPr>
              <a:t>The Search for Spices</a:t>
            </a:r>
          </a:p>
          <a:p>
            <a:pPr marL="465138" lvl="1" indent="-233363">
              <a:spcBef>
                <a:spcPts val="800"/>
              </a:spcBef>
              <a:buFont typeface="Arial" charset="0"/>
              <a:buChar char="•"/>
            </a:pPr>
            <a:r>
              <a:rPr lang="en-US" sz="4800" b="1" dirty="0">
                <a:solidFill>
                  <a:prstClr val="black"/>
                </a:solidFill>
                <a:latin typeface="Calibri"/>
              </a:rPr>
              <a:t>The Industrial Revolution</a:t>
            </a:r>
          </a:p>
          <a:p>
            <a:pPr marL="465138" lvl="1" indent="-233363">
              <a:spcBef>
                <a:spcPts val="800"/>
              </a:spcBef>
              <a:buFont typeface="Arial" charset="0"/>
              <a:buChar char="•"/>
            </a:pPr>
            <a:r>
              <a:rPr lang="en-US" b="1" dirty="0">
                <a:solidFill>
                  <a:srgbClr val="D79694"/>
                </a:solidFill>
                <a:latin typeface="Calibri"/>
              </a:rPr>
              <a:t>Transportation, Refrigeration, and Canning</a:t>
            </a:r>
          </a:p>
          <a:p>
            <a:pPr marL="465138" lvl="1" indent="-233363">
              <a:spcBef>
                <a:spcPts val="800"/>
              </a:spcBef>
              <a:buFont typeface="Arial" charset="0"/>
              <a:buChar char="•"/>
            </a:pPr>
            <a:r>
              <a:rPr lang="en-US" sz="4000" b="1" dirty="0">
                <a:solidFill>
                  <a:srgbClr val="D79694"/>
                </a:solidFill>
                <a:latin typeface="Calibri"/>
              </a:rPr>
              <a:t>The Scientific Revolution</a:t>
            </a:r>
          </a:p>
          <a:p>
            <a:pPr marL="465138" lvl="1" indent="-233363">
              <a:spcBef>
                <a:spcPts val="800"/>
              </a:spcBef>
              <a:buFont typeface="Arial" charset="0"/>
              <a:buChar char="•"/>
            </a:pPr>
            <a:r>
              <a:rPr lang="en-US" b="1" dirty="0">
                <a:solidFill>
                  <a:srgbClr val="D79694"/>
                </a:solidFill>
                <a:latin typeface="Calibri"/>
              </a:rPr>
              <a:t>Modern-Day Adaptations</a:t>
            </a:r>
          </a:p>
          <a:p>
            <a:pPr marL="465138" lvl="1" indent="-233363">
              <a:spcBef>
                <a:spcPts val="800"/>
              </a:spcBef>
              <a:buFont typeface="Arial" charset="0"/>
              <a:buChar char="•"/>
            </a:pPr>
            <a:r>
              <a:rPr lang="en-US" b="1" dirty="0">
                <a:solidFill>
                  <a:srgbClr val="D79694"/>
                </a:solidFill>
                <a:latin typeface="Calibri"/>
              </a:rPr>
              <a:t>Summary</a:t>
            </a:r>
          </a:p>
          <a:p>
            <a:pPr marL="465138" lvl="1" indent="-233363">
              <a:spcBef>
                <a:spcPts val="800"/>
              </a:spcBef>
              <a:buFont typeface="Arial" charset="0"/>
              <a:buChar char="•"/>
            </a:pPr>
            <a:r>
              <a:rPr lang="en-US" b="1" dirty="0">
                <a:solidFill>
                  <a:srgbClr val="D79694"/>
                </a:solidFill>
                <a:latin typeface="Calibri"/>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solidFill>
                  <a:prstClr val="black"/>
                </a:solidFill>
                <a:latin typeface="Calibri" pitchFamily="34" charset="0"/>
              </a:rPr>
              <a:t>Food in Historical Perspective: Dietary Revolutions</a:t>
            </a:r>
          </a:p>
          <a:p>
            <a:pPr marL="342900" indent="-342900" algn="ctr" eaLnBrk="0" hangingPunct="0">
              <a:spcBef>
                <a:spcPct val="20000"/>
              </a:spcBef>
            </a:pPr>
            <a:endParaRPr lang="en-US" sz="2000" dirty="0">
              <a:solidFill>
                <a:prstClr val="black"/>
              </a:solidFill>
              <a:latin typeface="Calibri"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1371600" y="5838372"/>
            <a:ext cx="6400800" cy="646331"/>
          </a:xfrm>
          <a:prstGeom prst="rect">
            <a:avLst/>
          </a:prstGeom>
          <a:solidFill>
            <a:schemeClr val="bg1"/>
          </a:solidFill>
        </p:spPr>
        <p:txBody>
          <a:bodyPr wrap="square">
            <a:spAutoFit/>
          </a:bodyPr>
          <a:lstStyle/>
          <a:p>
            <a:pPr algn="ctr" rtl="0" fontAlgn="base">
              <a:spcBef>
                <a:spcPct val="0"/>
              </a:spcBef>
              <a:spcAft>
                <a:spcPct val="0"/>
              </a:spcAft>
            </a:pPr>
            <a:r>
              <a:rPr lang="en-US" sz="2400" b="1" kern="1200" dirty="0">
                <a:latin typeface="Arial" charset="0"/>
                <a:ea typeface="+mn-ea"/>
                <a:cs typeface="+mn-cs"/>
              </a:rPr>
              <a:t>1843</a:t>
            </a:r>
          </a:p>
          <a:p>
            <a:pPr algn="ctr" rtl="0" fontAlgn="base">
              <a:spcBef>
                <a:spcPct val="0"/>
              </a:spcBef>
              <a:spcAft>
                <a:spcPct val="0"/>
              </a:spcAft>
            </a:pPr>
            <a:r>
              <a:rPr lang="en-US" sz="1200" dirty="0" err="1">
                <a:hlinkClick r:id="rId2"/>
              </a:rPr>
              <a:t>Wikisource</a:t>
            </a:r>
            <a:endParaRPr lang="en-US" sz="1200" kern="1200" dirty="0">
              <a:latin typeface="Arial"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1143000" y="152400"/>
            <a:ext cx="6896100" cy="5715000"/>
          </a:xfrm>
          <a:prstGeom prst="rect">
            <a:avLst/>
          </a:prstGeom>
          <a:noFill/>
          <a:ln w="9525">
            <a:noFill/>
            <a:miter lim="800000"/>
            <a:headEnd/>
            <a:tailEnd/>
          </a:ln>
          <a:effectLst/>
        </p:spPr>
      </p:pic>
      <p:sp>
        <p:nvSpPr>
          <p:cNvPr id="4" name="TextBox 3"/>
          <p:cNvSpPr txBox="1">
            <a:spLocks noChangeArrowheads="1"/>
          </p:cNvSpPr>
          <p:nvPr/>
        </p:nvSpPr>
        <p:spPr bwMode="auto">
          <a:xfrm>
            <a:off x="1157514" y="4753428"/>
            <a:ext cx="6858000" cy="677108"/>
          </a:xfrm>
          <a:prstGeom prst="rect">
            <a:avLst/>
          </a:prstGeom>
          <a:solidFill>
            <a:srgbClr val="CC6600"/>
          </a:solidFill>
          <a:ln w="76200">
            <a:solidFill>
              <a:srgbClr val="FFC000"/>
            </a:solidFill>
            <a:miter lim="800000"/>
            <a:headEnd/>
            <a:tailEnd/>
          </a:ln>
        </p:spPr>
        <p:txBody>
          <a:bodyPr wrap="square" lIns="182880" tIns="182880" rIns="182880" bIns="182880">
            <a:spAutoFit/>
          </a:bodyPr>
          <a:lstStyle/>
          <a:p>
            <a:pPr algn="ctr"/>
            <a:r>
              <a:rPr lang="en-US" sz="2000" b="1" kern="0" dirty="0">
                <a:solidFill>
                  <a:srgbClr val="000000"/>
                </a:solidFill>
              </a:rPr>
              <a:t>you’ve seen  this in Charles Dickens’ writings . .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1371600" y="5838372"/>
            <a:ext cx="6400800" cy="646331"/>
          </a:xfrm>
          <a:prstGeom prst="rect">
            <a:avLst/>
          </a:prstGeom>
          <a:solidFill>
            <a:schemeClr val="bg1"/>
          </a:solidFill>
        </p:spPr>
        <p:txBody>
          <a:bodyPr wrap="square">
            <a:spAutoFit/>
          </a:bodyPr>
          <a:lstStyle/>
          <a:p>
            <a:pPr algn="ctr" rtl="0" fontAlgn="base">
              <a:spcBef>
                <a:spcPct val="0"/>
              </a:spcBef>
              <a:spcAft>
                <a:spcPct val="0"/>
              </a:spcAft>
            </a:pPr>
            <a:r>
              <a:rPr lang="en-US" sz="2400" b="1" kern="1200" dirty="0">
                <a:latin typeface="Arial" charset="0"/>
                <a:ea typeface="+mn-ea"/>
                <a:cs typeface="+mn-cs"/>
              </a:rPr>
              <a:t>1843</a:t>
            </a:r>
          </a:p>
          <a:p>
            <a:pPr algn="ctr" rtl="0" fontAlgn="base">
              <a:spcBef>
                <a:spcPct val="0"/>
              </a:spcBef>
              <a:spcAft>
                <a:spcPct val="0"/>
              </a:spcAft>
            </a:pPr>
            <a:r>
              <a:rPr lang="en-US" sz="1200" dirty="0" err="1">
                <a:hlinkClick r:id="rId2"/>
              </a:rPr>
              <a:t>Wikisource</a:t>
            </a:r>
            <a:endParaRPr lang="en-US" sz="1200" kern="1200" dirty="0">
              <a:latin typeface="Arial"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1143000" y="152400"/>
            <a:ext cx="6896100" cy="5715000"/>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2209800" y="76200"/>
            <a:ext cx="4686300" cy="5715000"/>
          </a:xfrm>
          <a:prstGeom prst="rect">
            <a:avLst/>
          </a:prstGeom>
          <a:noFill/>
          <a:ln w="9525">
            <a:noFill/>
            <a:miter lim="800000"/>
            <a:headEnd/>
            <a:tailEnd/>
          </a:ln>
          <a:effectLst/>
        </p:spPr>
      </p:pic>
      <p:sp>
        <p:nvSpPr>
          <p:cNvPr id="7" name="Rectangle 6"/>
          <p:cNvSpPr/>
          <p:nvPr/>
        </p:nvSpPr>
        <p:spPr>
          <a:xfrm>
            <a:off x="1371600" y="5457838"/>
            <a:ext cx="6400800" cy="1015663"/>
          </a:xfrm>
          <a:prstGeom prst="rect">
            <a:avLst/>
          </a:prstGeom>
          <a:solidFill>
            <a:schemeClr val="bg1"/>
          </a:solidFill>
        </p:spPr>
        <p:txBody>
          <a:bodyPr wrap="square">
            <a:spAutoFit/>
          </a:bodyPr>
          <a:lstStyle/>
          <a:p>
            <a:pPr algn="ctr"/>
            <a:r>
              <a:rPr lang="en-US" sz="2000" b="1" i="1" dirty="0"/>
              <a:t>Oliver Twist; or, the Parish Boy's Progress </a:t>
            </a:r>
            <a:r>
              <a:rPr lang="en-US" sz="2400" dirty="0"/>
              <a:t> </a:t>
            </a:r>
          </a:p>
          <a:p>
            <a:pPr algn="ctr"/>
            <a:r>
              <a:rPr lang="en-US" sz="2400" b="1" kern="1200" dirty="0">
                <a:latin typeface="Arial" charset="0"/>
                <a:ea typeface="+mn-ea"/>
                <a:cs typeface="+mn-cs"/>
              </a:rPr>
              <a:t>1838</a:t>
            </a:r>
          </a:p>
          <a:p>
            <a:pPr algn="ctr" rtl="0" fontAlgn="base">
              <a:spcBef>
                <a:spcPct val="0"/>
              </a:spcBef>
              <a:spcAft>
                <a:spcPct val="0"/>
              </a:spcAft>
            </a:pPr>
            <a:r>
              <a:rPr lang="en-US" sz="1200" dirty="0" err="1">
                <a:hlinkClick r:id="rId3"/>
              </a:rPr>
              <a:t>Wikisource</a:t>
            </a:r>
            <a:endParaRPr lang="en-US" sz="1200" kern="1200" dirty="0">
              <a:latin typeface="Arial" charset="0"/>
              <a:ea typeface="+mn-ea"/>
              <a:cs typeface="+mn-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2209800" y="76200"/>
            <a:ext cx="4686300" cy="5715000"/>
          </a:xfrm>
          <a:prstGeom prst="rect">
            <a:avLst/>
          </a:prstGeom>
          <a:noFill/>
          <a:ln w="9525">
            <a:noFill/>
            <a:miter lim="800000"/>
            <a:headEnd/>
            <a:tailEnd/>
          </a:ln>
          <a:effectLst/>
        </p:spPr>
      </p:pic>
      <p:sp>
        <p:nvSpPr>
          <p:cNvPr id="7" name="Rectangle 6"/>
          <p:cNvSpPr/>
          <p:nvPr/>
        </p:nvSpPr>
        <p:spPr>
          <a:xfrm>
            <a:off x="1371600" y="5457838"/>
            <a:ext cx="6400800" cy="1077218"/>
          </a:xfrm>
          <a:prstGeom prst="rect">
            <a:avLst/>
          </a:prstGeom>
          <a:solidFill>
            <a:schemeClr val="bg1"/>
          </a:solidFill>
        </p:spPr>
        <p:txBody>
          <a:bodyPr wrap="square">
            <a:spAutoFit/>
          </a:bodyPr>
          <a:lstStyle/>
          <a:p>
            <a:pPr algn="ctr"/>
            <a:r>
              <a:rPr lang="en-US" sz="2000" b="1" i="1" dirty="0"/>
              <a:t>Oliver Twist; or, the Parish Boy's Progress </a:t>
            </a:r>
            <a:r>
              <a:rPr lang="en-US" sz="2400" dirty="0"/>
              <a:t> </a:t>
            </a:r>
          </a:p>
          <a:p>
            <a:pPr algn="ctr"/>
            <a:r>
              <a:rPr lang="en-US" sz="2400" b="1" kern="1200" dirty="0">
                <a:latin typeface="Arial" charset="0"/>
                <a:ea typeface="+mn-ea"/>
                <a:cs typeface="+mn-cs"/>
              </a:rPr>
              <a:t>1838</a:t>
            </a:r>
          </a:p>
          <a:p>
            <a:pPr algn="ctr" rtl="0" fontAlgn="base">
              <a:spcBef>
                <a:spcPct val="0"/>
              </a:spcBef>
              <a:spcAft>
                <a:spcPct val="0"/>
              </a:spcAft>
            </a:pPr>
            <a:r>
              <a:rPr lang="en-US" sz="1600" dirty="0" err="1">
                <a:hlinkClick r:id="rId3"/>
              </a:rPr>
              <a:t>Wikisource</a:t>
            </a:r>
            <a:endParaRPr lang="en-US" sz="1600" kern="1200" dirty="0">
              <a:latin typeface="Arial" charset="0"/>
              <a:ea typeface="+mn-ea"/>
              <a:cs typeface="+mn-cs"/>
            </a:endParaRPr>
          </a:p>
        </p:txBody>
      </p:sp>
      <p:sp>
        <p:nvSpPr>
          <p:cNvPr id="4" name="Rectangle 3"/>
          <p:cNvSpPr txBox="1">
            <a:spLocks noChangeArrowheads="1"/>
          </p:cNvSpPr>
          <p:nvPr/>
        </p:nvSpPr>
        <p:spPr>
          <a:xfrm>
            <a:off x="152400" y="152400"/>
            <a:ext cx="8686800" cy="6400800"/>
          </a:xfrm>
          <a:prstGeom prst="rect">
            <a:avLst/>
          </a:prstGeom>
          <a:solidFill>
            <a:srgbClr val="FFFFFF">
              <a:alpha val="67059"/>
            </a:srgbClr>
          </a:solidFill>
        </p:spPr>
        <p:txBody>
          <a:bodyPr wrap="square">
            <a:noAutofit/>
          </a:bodyPr>
          <a:lstStyle/>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a:br>
              <a:rPr lang="en-US" sz="1600" b="1" dirty="0"/>
            </a:br>
            <a:endParaRPr lang="en-US" sz="1600" b="1" dirty="0"/>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p:txBody>
      </p:sp>
      <p:sp>
        <p:nvSpPr>
          <p:cNvPr id="5" name="Rectangle 4"/>
          <p:cNvSpPr/>
          <p:nvPr/>
        </p:nvSpPr>
        <p:spPr>
          <a:xfrm>
            <a:off x="1447800" y="685800"/>
            <a:ext cx="6248400" cy="5609228"/>
          </a:xfrm>
          <a:prstGeom prst="rect">
            <a:avLst/>
          </a:prstGeom>
        </p:spPr>
        <p:txBody>
          <a:bodyPr wrap="square">
            <a:spAutoFit/>
          </a:bodyPr>
          <a:lstStyle/>
          <a:p>
            <a:pPr algn="ctr"/>
            <a:r>
              <a:rPr lang="en-US" sz="3200" b="1" dirty="0">
                <a:effectLst>
                  <a:outerShdw blurRad="50800" dist="76200" dir="18900000" algn="bl" rotWithShape="0">
                    <a:prstClr val="black">
                      <a:alpha val="40000"/>
                    </a:prstClr>
                  </a:outerShdw>
                </a:effectLst>
              </a:rPr>
              <a:t>Food, Glorious food!</a:t>
            </a:r>
          </a:p>
          <a:p>
            <a:endParaRPr lang="en-US" sz="1050" b="1" dirty="0">
              <a:effectLst>
                <a:outerShdw blurRad="50800" dist="76200" dir="18900000" algn="bl" rotWithShape="0">
                  <a:prstClr val="black">
                    <a:alpha val="40000"/>
                  </a:prstClr>
                </a:outerShdw>
              </a:effectLst>
            </a:endParaRPr>
          </a:p>
          <a:p>
            <a:r>
              <a:rPr lang="en-US" sz="2000" b="1" dirty="0">
                <a:effectLst>
                  <a:outerShdw blurRad="50800" dist="76200" dir="18900000" algn="bl" rotWithShape="0">
                    <a:prstClr val="black">
                      <a:alpha val="40000"/>
                    </a:prstClr>
                  </a:outerShdw>
                </a:effectLst>
              </a:rPr>
              <a:t>Is it worth the waiting for? </a:t>
            </a:r>
            <a:br>
              <a:rPr lang="en-US" sz="2000" b="1" dirty="0">
                <a:effectLst>
                  <a:outerShdw blurRad="50800" dist="76200" dir="18900000" algn="bl" rotWithShape="0">
                    <a:prstClr val="black">
                      <a:alpha val="40000"/>
                    </a:prstClr>
                  </a:outerShdw>
                </a:effectLst>
              </a:rPr>
            </a:br>
            <a:r>
              <a:rPr lang="en-US" sz="2000" b="1" dirty="0">
                <a:effectLst>
                  <a:outerShdw blurRad="50800" dist="76200" dir="18900000" algn="bl" rotWithShape="0">
                    <a:prstClr val="black">
                      <a:alpha val="40000"/>
                    </a:prstClr>
                  </a:outerShdw>
                </a:effectLst>
              </a:rPr>
              <a:t>If we live 'til eighty four </a:t>
            </a:r>
            <a:br>
              <a:rPr lang="en-US" sz="2000" b="1" dirty="0">
                <a:effectLst>
                  <a:outerShdw blurRad="50800" dist="76200" dir="18900000" algn="bl" rotWithShape="0">
                    <a:prstClr val="black">
                      <a:alpha val="40000"/>
                    </a:prstClr>
                  </a:outerShdw>
                </a:effectLst>
              </a:rPr>
            </a:br>
            <a:r>
              <a:rPr lang="en-US" sz="2000" b="1" dirty="0">
                <a:effectLst>
                  <a:outerShdw blurRad="50800" dist="76200" dir="18900000" algn="bl" rotWithShape="0">
                    <a:prstClr val="black">
                      <a:alpha val="40000"/>
                    </a:prstClr>
                  </a:outerShdw>
                </a:effectLst>
              </a:rPr>
              <a:t>All we ever get is </a:t>
            </a:r>
            <a:r>
              <a:rPr lang="en-US" sz="2000" b="1" dirty="0" err="1">
                <a:effectLst>
                  <a:outerShdw blurRad="50800" dist="76200" dir="18900000" algn="bl" rotWithShape="0">
                    <a:prstClr val="black">
                      <a:alpha val="40000"/>
                    </a:prstClr>
                  </a:outerShdw>
                </a:effectLst>
              </a:rPr>
              <a:t>gru</a:t>
            </a:r>
            <a:r>
              <a:rPr lang="en-US" sz="2000" b="1" dirty="0">
                <a:effectLst>
                  <a:outerShdw blurRad="50800" dist="76200" dir="18900000" algn="bl" rotWithShape="0">
                    <a:prstClr val="black">
                      <a:alpha val="40000"/>
                    </a:prstClr>
                  </a:outerShdw>
                </a:effectLst>
              </a:rPr>
              <a:t>...el! </a:t>
            </a:r>
            <a:br>
              <a:rPr lang="en-US" sz="2000" b="1" dirty="0">
                <a:effectLst>
                  <a:outerShdw blurRad="50800" dist="76200" dir="18900000" algn="bl" rotWithShape="0">
                    <a:prstClr val="black">
                      <a:alpha val="40000"/>
                    </a:prstClr>
                  </a:outerShdw>
                </a:effectLst>
              </a:rPr>
            </a:br>
            <a:r>
              <a:rPr lang="en-US" sz="2000" b="1" dirty="0" err="1">
                <a:effectLst>
                  <a:outerShdw blurRad="50800" dist="76200" dir="18900000" algn="bl" rotWithShape="0">
                    <a:prstClr val="black">
                      <a:alpha val="40000"/>
                    </a:prstClr>
                  </a:outerShdw>
                </a:effectLst>
              </a:rPr>
              <a:t>Ev'ry</a:t>
            </a:r>
            <a:r>
              <a:rPr lang="en-US" sz="2000" b="1" dirty="0">
                <a:effectLst>
                  <a:outerShdw blurRad="50800" dist="76200" dir="18900000" algn="bl" rotWithShape="0">
                    <a:prstClr val="black">
                      <a:alpha val="40000"/>
                    </a:prstClr>
                  </a:outerShdw>
                </a:effectLst>
              </a:rPr>
              <a:t> day we say our prayer -- </a:t>
            </a:r>
            <a:br>
              <a:rPr lang="en-US" sz="2000" b="1" dirty="0">
                <a:effectLst>
                  <a:outerShdw blurRad="50800" dist="76200" dir="18900000" algn="bl" rotWithShape="0">
                    <a:prstClr val="black">
                      <a:alpha val="40000"/>
                    </a:prstClr>
                  </a:outerShdw>
                </a:effectLst>
              </a:rPr>
            </a:br>
            <a:r>
              <a:rPr lang="en-US" sz="2000" b="1" dirty="0">
                <a:effectLst>
                  <a:outerShdw blurRad="50800" dist="76200" dir="18900000" algn="bl" rotWithShape="0">
                    <a:prstClr val="black">
                      <a:alpha val="40000"/>
                    </a:prstClr>
                  </a:outerShdw>
                </a:effectLst>
              </a:rPr>
              <a:t>Will they change the bill of fare? </a:t>
            </a:r>
            <a:br>
              <a:rPr lang="en-US" sz="2000" b="1" dirty="0">
                <a:effectLst>
                  <a:outerShdw blurRad="50800" dist="76200" dir="18900000" algn="bl" rotWithShape="0">
                    <a:prstClr val="black">
                      <a:alpha val="40000"/>
                    </a:prstClr>
                  </a:outerShdw>
                </a:effectLst>
              </a:rPr>
            </a:br>
            <a:r>
              <a:rPr lang="en-US" sz="2000" b="1" dirty="0">
                <a:effectLst>
                  <a:outerShdw blurRad="50800" dist="76200" dir="18900000" algn="bl" rotWithShape="0">
                    <a:prstClr val="black">
                      <a:alpha val="40000"/>
                    </a:prstClr>
                  </a:outerShdw>
                </a:effectLst>
              </a:rPr>
              <a:t>Still we get the same old </a:t>
            </a:r>
            <a:r>
              <a:rPr lang="en-US" sz="2000" b="1" dirty="0" err="1">
                <a:effectLst>
                  <a:outerShdw blurRad="50800" dist="76200" dir="18900000" algn="bl" rotWithShape="0">
                    <a:prstClr val="black">
                      <a:alpha val="40000"/>
                    </a:prstClr>
                  </a:outerShdw>
                </a:effectLst>
              </a:rPr>
              <a:t>gru</a:t>
            </a:r>
            <a:r>
              <a:rPr lang="en-US" sz="2000" b="1" dirty="0">
                <a:effectLst>
                  <a:outerShdw blurRad="50800" dist="76200" dir="18900000" algn="bl" rotWithShape="0">
                    <a:prstClr val="black">
                      <a:alpha val="40000"/>
                    </a:prstClr>
                  </a:outerShdw>
                </a:effectLst>
              </a:rPr>
              <a:t>...el! </a:t>
            </a:r>
            <a:br>
              <a:rPr lang="en-US" sz="2000" b="1" dirty="0">
                <a:effectLst>
                  <a:outerShdw blurRad="50800" dist="76200" dir="18900000" algn="bl" rotWithShape="0">
                    <a:prstClr val="black">
                      <a:alpha val="40000"/>
                    </a:prstClr>
                  </a:outerShdw>
                </a:effectLst>
              </a:rPr>
            </a:br>
            <a:r>
              <a:rPr lang="en-US" sz="2000" b="1" dirty="0">
                <a:effectLst>
                  <a:outerShdw blurRad="50800" dist="76200" dir="18900000" algn="bl" rotWithShape="0">
                    <a:prstClr val="black">
                      <a:alpha val="40000"/>
                    </a:prstClr>
                  </a:outerShdw>
                </a:effectLst>
              </a:rPr>
              <a:t>There is not a crust, not a crumb can we find, </a:t>
            </a:r>
            <a:br>
              <a:rPr lang="en-US" sz="2000" b="1" dirty="0">
                <a:effectLst>
                  <a:outerShdw blurRad="50800" dist="76200" dir="18900000" algn="bl" rotWithShape="0">
                    <a:prstClr val="black">
                      <a:alpha val="40000"/>
                    </a:prstClr>
                  </a:outerShdw>
                </a:effectLst>
              </a:rPr>
            </a:br>
            <a:r>
              <a:rPr lang="en-US" sz="2000" b="1" dirty="0">
                <a:effectLst>
                  <a:outerShdw blurRad="50800" dist="76200" dir="18900000" algn="bl" rotWithShape="0">
                    <a:prstClr val="black">
                      <a:alpha val="40000"/>
                    </a:prstClr>
                  </a:outerShdw>
                </a:effectLst>
              </a:rPr>
              <a:t>Can we beg, can we borrow, or cadge, </a:t>
            </a:r>
            <a:br>
              <a:rPr lang="en-US" sz="2000" b="1" dirty="0">
                <a:effectLst>
                  <a:outerShdw blurRad="50800" dist="76200" dir="18900000" algn="bl" rotWithShape="0">
                    <a:prstClr val="black">
                      <a:alpha val="40000"/>
                    </a:prstClr>
                  </a:outerShdw>
                </a:effectLst>
              </a:rPr>
            </a:br>
            <a:r>
              <a:rPr lang="en-US" sz="2000" b="1" dirty="0">
                <a:effectLst>
                  <a:outerShdw blurRad="50800" dist="76200" dir="18900000" algn="bl" rotWithShape="0">
                    <a:prstClr val="black">
                      <a:alpha val="40000"/>
                    </a:prstClr>
                  </a:outerShdw>
                </a:effectLst>
              </a:rPr>
              <a:t>But there's nothing to stop us from getting a thrill </a:t>
            </a:r>
            <a:br>
              <a:rPr lang="en-US" sz="2000" b="1" dirty="0">
                <a:effectLst>
                  <a:outerShdw blurRad="50800" dist="76200" dir="18900000" algn="bl" rotWithShape="0">
                    <a:prstClr val="black">
                      <a:alpha val="40000"/>
                    </a:prstClr>
                  </a:outerShdw>
                </a:effectLst>
              </a:rPr>
            </a:br>
            <a:r>
              <a:rPr lang="en-US" sz="2000" b="1" dirty="0">
                <a:effectLst>
                  <a:outerShdw blurRad="50800" dist="76200" dir="18900000" algn="bl" rotWithShape="0">
                    <a:prstClr val="black">
                      <a:alpha val="40000"/>
                    </a:prstClr>
                  </a:outerShdw>
                </a:effectLst>
              </a:rPr>
              <a:t>When we all close our eyes and </a:t>
            </a:r>
            <a:r>
              <a:rPr lang="en-US" sz="2000" b="1" dirty="0" err="1">
                <a:effectLst>
                  <a:outerShdw blurRad="50800" dist="76200" dir="18900000" algn="bl" rotWithShape="0">
                    <a:prstClr val="black">
                      <a:alpha val="40000"/>
                    </a:prstClr>
                  </a:outerShdw>
                </a:effectLst>
              </a:rPr>
              <a:t>imag</a:t>
            </a:r>
            <a:r>
              <a:rPr lang="en-US" sz="2000" b="1" dirty="0">
                <a:effectLst>
                  <a:outerShdw blurRad="50800" dist="76200" dir="18900000" algn="bl" rotWithShape="0">
                    <a:prstClr val="black">
                      <a:alpha val="40000"/>
                    </a:prstClr>
                  </a:outerShdw>
                </a:effectLst>
              </a:rPr>
              <a:t>...</a:t>
            </a:r>
            <a:r>
              <a:rPr lang="en-US" sz="2000" b="1" dirty="0" err="1">
                <a:effectLst>
                  <a:outerShdw blurRad="50800" dist="76200" dir="18900000" algn="bl" rotWithShape="0">
                    <a:prstClr val="black">
                      <a:alpha val="40000"/>
                    </a:prstClr>
                  </a:outerShdw>
                </a:effectLst>
              </a:rPr>
              <a:t>ine</a:t>
            </a:r>
            <a:r>
              <a:rPr lang="en-US" sz="2000" b="1" dirty="0">
                <a:effectLst>
                  <a:outerShdw blurRad="50800" dist="76200" dir="18900000" algn="bl" rotWithShape="0">
                    <a:prstClr val="black">
                      <a:alpha val="40000"/>
                    </a:prstClr>
                  </a:outerShdw>
                </a:effectLst>
              </a:rPr>
              <a:t> </a:t>
            </a:r>
          </a:p>
          <a:p>
            <a:endParaRPr lang="en-US" sz="1200" b="1" dirty="0">
              <a:effectLst>
                <a:outerShdw blurRad="50800" dist="76200" dir="18900000" algn="bl" rotWithShape="0">
                  <a:prstClr val="black">
                    <a:alpha val="40000"/>
                  </a:prstClr>
                </a:outerShdw>
              </a:effectLst>
            </a:endParaRPr>
          </a:p>
          <a:p>
            <a:r>
              <a:rPr lang="en-US" sz="2800" b="1" dirty="0">
                <a:effectLst>
                  <a:outerShdw blurRad="50800" dist="76200" dir="18900000" algn="bl" rotWithShape="0">
                    <a:prstClr val="black">
                      <a:alpha val="40000"/>
                    </a:prstClr>
                  </a:outerShdw>
                </a:effectLst>
              </a:rPr>
              <a:t>Food, glorious food! </a:t>
            </a:r>
            <a:br>
              <a:rPr lang="en-US" sz="2400" b="1" dirty="0">
                <a:effectLst>
                  <a:outerShdw blurRad="50800" dist="76200" dir="18900000" algn="bl" rotWithShape="0">
                    <a:prstClr val="black">
                      <a:alpha val="40000"/>
                    </a:prstClr>
                  </a:outerShdw>
                </a:effectLst>
              </a:rPr>
            </a:br>
            <a:r>
              <a:rPr lang="en-US" sz="2400" b="1" dirty="0">
                <a:effectLst>
                  <a:outerShdw blurRad="50800" dist="76200" dir="18900000" algn="bl" rotWithShape="0">
                    <a:prstClr val="black">
                      <a:alpha val="40000"/>
                    </a:prstClr>
                  </a:outerShdw>
                </a:effectLst>
              </a:rPr>
              <a:t>Hot sausage and mustard! </a:t>
            </a:r>
            <a:br>
              <a:rPr lang="en-US" sz="2400" b="1" dirty="0">
                <a:effectLst>
                  <a:outerShdw blurRad="50800" dist="76200" dir="18900000" algn="bl" rotWithShape="0">
                    <a:prstClr val="black">
                      <a:alpha val="40000"/>
                    </a:prstClr>
                  </a:outerShdw>
                </a:effectLst>
              </a:rPr>
            </a:br>
            <a:r>
              <a:rPr lang="en-US" sz="2400" b="1" dirty="0">
                <a:effectLst>
                  <a:outerShdw blurRad="50800" dist="76200" dir="18900000" algn="bl" rotWithShape="0">
                    <a:prstClr val="black">
                      <a:alpha val="40000"/>
                    </a:prstClr>
                  </a:outerShdw>
                </a:effectLst>
              </a:rPr>
              <a:t>While we're in the mood -- </a:t>
            </a:r>
            <a:br>
              <a:rPr lang="en-US" sz="2400" b="1" dirty="0">
                <a:effectLst>
                  <a:outerShdw blurRad="50800" dist="76200" dir="18900000" algn="bl" rotWithShape="0">
                    <a:prstClr val="black">
                      <a:alpha val="40000"/>
                    </a:prstClr>
                  </a:outerShdw>
                </a:effectLst>
              </a:rPr>
            </a:br>
            <a:r>
              <a:rPr lang="en-US" sz="2400" b="1" dirty="0">
                <a:effectLst>
                  <a:outerShdw blurRad="50800" dist="76200" dir="18900000" algn="bl" rotWithShape="0">
                    <a:prstClr val="black">
                      <a:alpha val="40000"/>
                    </a:prstClr>
                  </a:outerShdw>
                </a:effectLst>
              </a:rPr>
              <a:t>Cold jelly and custard!  . . .</a:t>
            </a:r>
            <a:endParaRPr lang="en-US" dirty="0">
              <a:effectLst>
                <a:outerShdw blurRad="50800" dist="76200" dir="18900000" algn="bl" rotWithShape="0">
                  <a:prstClr val="black">
                    <a:alpha val="40000"/>
                  </a:prstClr>
                </a:outerShdw>
              </a:effectLs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2209800" y="76200"/>
            <a:ext cx="4686300" cy="5715000"/>
          </a:xfrm>
          <a:prstGeom prst="rect">
            <a:avLst/>
          </a:prstGeom>
          <a:noFill/>
          <a:ln w="9525">
            <a:noFill/>
            <a:miter lim="800000"/>
            <a:headEnd/>
            <a:tailEnd/>
          </a:ln>
          <a:effectLst/>
        </p:spPr>
      </p:pic>
      <p:sp>
        <p:nvSpPr>
          <p:cNvPr id="7" name="Rectangle 6"/>
          <p:cNvSpPr/>
          <p:nvPr/>
        </p:nvSpPr>
        <p:spPr>
          <a:xfrm>
            <a:off x="1371600" y="5457838"/>
            <a:ext cx="6400800" cy="1077218"/>
          </a:xfrm>
          <a:prstGeom prst="rect">
            <a:avLst/>
          </a:prstGeom>
          <a:solidFill>
            <a:schemeClr val="bg1"/>
          </a:solidFill>
        </p:spPr>
        <p:txBody>
          <a:bodyPr wrap="square">
            <a:spAutoFit/>
          </a:bodyPr>
          <a:lstStyle/>
          <a:p>
            <a:pPr algn="ctr"/>
            <a:r>
              <a:rPr lang="en-US" sz="2000" b="1" i="1" dirty="0"/>
              <a:t>Oliver Twist; or, the Parish Boy's Progress </a:t>
            </a:r>
            <a:r>
              <a:rPr lang="en-US" sz="2400" dirty="0"/>
              <a:t> </a:t>
            </a:r>
          </a:p>
          <a:p>
            <a:pPr algn="ctr"/>
            <a:r>
              <a:rPr lang="en-US" sz="2400" b="1" kern="1200" dirty="0">
                <a:latin typeface="Arial" charset="0"/>
                <a:ea typeface="+mn-ea"/>
                <a:cs typeface="+mn-cs"/>
              </a:rPr>
              <a:t>1838</a:t>
            </a:r>
          </a:p>
          <a:p>
            <a:pPr algn="ctr" rtl="0" fontAlgn="base">
              <a:spcBef>
                <a:spcPct val="0"/>
              </a:spcBef>
              <a:spcAft>
                <a:spcPct val="0"/>
              </a:spcAft>
            </a:pPr>
            <a:r>
              <a:rPr lang="en-US" sz="1600" dirty="0" err="1">
                <a:hlinkClick r:id="rId3"/>
              </a:rPr>
              <a:t>Wikisource</a:t>
            </a:r>
            <a:endParaRPr lang="en-US" sz="1600" kern="1200" dirty="0">
              <a:latin typeface="Arial" charset="0"/>
              <a:ea typeface="+mn-ea"/>
              <a:cs typeface="+mn-cs"/>
            </a:endParaRPr>
          </a:p>
        </p:txBody>
      </p:sp>
      <p:sp>
        <p:nvSpPr>
          <p:cNvPr id="4" name="Rectangle 3"/>
          <p:cNvSpPr txBox="1">
            <a:spLocks noChangeArrowheads="1"/>
          </p:cNvSpPr>
          <p:nvPr/>
        </p:nvSpPr>
        <p:spPr>
          <a:xfrm>
            <a:off x="152400" y="152400"/>
            <a:ext cx="8686800" cy="6400800"/>
          </a:xfrm>
          <a:prstGeom prst="rect">
            <a:avLst/>
          </a:prstGeom>
          <a:solidFill>
            <a:srgbClr val="FFFFFF">
              <a:alpha val="67059"/>
            </a:srgbClr>
          </a:solidFill>
        </p:spPr>
        <p:txBody>
          <a:bodyPr wrap="square">
            <a:noAutofit/>
          </a:bodyPr>
          <a:lstStyle/>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a:br>
              <a:rPr lang="en-US" sz="1600" b="1" dirty="0"/>
            </a:br>
            <a:endParaRPr lang="en-US" sz="1600" b="1" dirty="0"/>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p:txBody>
      </p:sp>
      <p:sp>
        <p:nvSpPr>
          <p:cNvPr id="5" name="Rectangle 4"/>
          <p:cNvSpPr/>
          <p:nvPr/>
        </p:nvSpPr>
        <p:spPr>
          <a:xfrm>
            <a:off x="1447800" y="797256"/>
            <a:ext cx="6248400" cy="5293757"/>
          </a:xfrm>
          <a:prstGeom prst="rect">
            <a:avLst/>
          </a:prstGeom>
        </p:spPr>
        <p:txBody>
          <a:bodyPr wrap="square">
            <a:spAutoFit/>
          </a:bodyPr>
          <a:lstStyle/>
          <a:p>
            <a:pPr algn="ctr"/>
            <a:r>
              <a:rPr lang="en-US" sz="3200" b="1" dirty="0">
                <a:solidFill>
                  <a:srgbClr val="D79694"/>
                </a:solidFill>
                <a:effectLst>
                  <a:outerShdw blurRad="50800" dist="76200" dir="18900000" algn="bl" rotWithShape="0">
                    <a:prstClr val="black">
                      <a:alpha val="40000"/>
                    </a:prstClr>
                  </a:outerShdw>
                </a:effectLst>
              </a:rPr>
              <a:t>Food, Glorious food!</a:t>
            </a:r>
          </a:p>
          <a:p>
            <a:pPr algn="ctr"/>
            <a:endParaRPr lang="en-US" sz="1600" b="1" dirty="0">
              <a:effectLst>
                <a:outerShdw blurRad="50800" dist="76200" dir="18900000" algn="bl" rotWithShape="0">
                  <a:prstClr val="black">
                    <a:alpha val="40000"/>
                  </a:prstClr>
                </a:outerShdw>
              </a:effectLst>
            </a:endParaRPr>
          </a:p>
          <a:p>
            <a:pPr algn="ctr"/>
            <a:r>
              <a:rPr lang="en-US" sz="3200" b="1" dirty="0">
                <a:effectLst>
                  <a:outerShdw blurRad="50800" dist="76200" dir="18900000" algn="bl" rotWithShape="0">
                    <a:prstClr val="black">
                      <a:alpha val="40000"/>
                    </a:prstClr>
                  </a:outerShdw>
                </a:effectLst>
              </a:rPr>
              <a:t>And research shows that </a:t>
            </a:r>
            <a:r>
              <a:rPr lang="en-US" sz="3200" b="1" i="1" dirty="0">
                <a:effectLst>
                  <a:outerShdw blurRad="50800" dist="76200" dir="18900000" algn="bl" rotWithShape="0">
                    <a:prstClr val="black">
                      <a:alpha val="40000"/>
                    </a:prstClr>
                  </a:outerShdw>
                </a:effectLst>
              </a:rPr>
              <a:t>within</a:t>
            </a:r>
            <a:r>
              <a:rPr lang="en-US" sz="3200" b="1" dirty="0">
                <a:effectLst>
                  <a:outerShdw blurRad="50800" dist="76200" dir="18900000" algn="bl" rotWithShape="0">
                    <a:prstClr val="black">
                      <a:alpha val="40000"/>
                    </a:prstClr>
                  </a:outerShdw>
                </a:effectLst>
              </a:rPr>
              <a:t> a household food was not distributed equally, with the father,</a:t>
            </a:r>
          </a:p>
          <a:p>
            <a:pPr algn="ctr"/>
            <a:r>
              <a:rPr lang="en-US" sz="3200" b="1" dirty="0">
                <a:effectLst>
                  <a:outerShdw blurRad="50800" dist="76200" dir="18900000" algn="bl" rotWithShape="0">
                    <a:prstClr val="black">
                      <a:alpha val="40000"/>
                    </a:prstClr>
                  </a:outerShdw>
                </a:effectLst>
              </a:rPr>
              <a:t>“the breadwinner”</a:t>
            </a:r>
          </a:p>
          <a:p>
            <a:pPr algn="ctr"/>
            <a:r>
              <a:rPr lang="en-US" sz="3200" b="1" dirty="0">
                <a:effectLst>
                  <a:outerShdw blurRad="50800" dist="76200" dir="18900000" algn="bl" rotWithShape="0">
                    <a:prstClr val="black">
                      <a:alpha val="40000"/>
                    </a:prstClr>
                  </a:outerShdw>
                </a:effectLst>
              </a:rPr>
              <a:t>getting a disproportionate amount of the food available, leading to nutritional problems with the wife and children . . .</a:t>
            </a:r>
            <a:endParaRPr lang="en-US" dirty="0">
              <a:effectLst>
                <a:outerShdw blurRad="50800" dist="76200" dir="18900000" algn="bl" rotWithShape="0">
                  <a:prstClr val="black">
                    <a:alpha val="40000"/>
                  </a:prstClr>
                </a:outerShdw>
              </a:effectLst>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67795"/>
            <a:ext cx="7315200" cy="1508105"/>
          </a:xfrm>
          <a:prstGeom prst="rect">
            <a:avLst/>
          </a:prstGeom>
          <a:noFill/>
        </p:spPr>
        <p:txBody>
          <a:bodyPr wrap="square">
            <a:spAutoFit/>
          </a:bodyPr>
          <a:lstStyle/>
          <a:p>
            <a:pPr algn="ctr" rtl="0" fontAlgn="base">
              <a:spcBef>
                <a:spcPct val="0"/>
              </a:spcBef>
              <a:spcAft>
                <a:spcPct val="0"/>
              </a:spcAft>
            </a:pPr>
            <a:endParaRPr lang="en-US" sz="1200" b="1" kern="1200" dirty="0">
              <a:solidFill>
                <a:srgbClr val="D79694"/>
              </a:solidFill>
              <a:latin typeface="Arial" charset="0"/>
              <a:ea typeface="+mn-ea"/>
              <a:cs typeface="+mn-cs"/>
            </a:endParaRPr>
          </a:p>
          <a:p>
            <a:pPr marL="0" lvl="1" algn="ctr">
              <a:tabLst>
                <a:tab pos="914400" algn="l"/>
              </a:tabLst>
            </a:pPr>
            <a:r>
              <a:rPr lang="en-US" sz="3200" b="1" dirty="0">
                <a:solidFill>
                  <a:srgbClr val="D79694"/>
                </a:solidFill>
              </a:rPr>
              <a:t>the shifts in livelihoods and locations were dramatic</a:t>
            </a:r>
          </a:p>
          <a:p>
            <a:pPr marL="914400" lvl="1" indent="-231775">
              <a:buFont typeface="Arial" pitchFamily="34" charset="0"/>
              <a:buChar char="•"/>
              <a:tabLst>
                <a:tab pos="914400" algn="l"/>
              </a:tabLst>
            </a:pPr>
            <a:endParaRPr lang="en-US" sz="1600" b="1" dirty="0">
              <a:solidFill>
                <a:prstClr val="black"/>
              </a:solidFill>
            </a:endParaRP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62</a:t>
            </a:r>
          </a:p>
        </p:txBody>
      </p:sp>
      <p:sp>
        <p:nvSpPr>
          <p:cNvPr id="8"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dirty="0">
                <a:solidFill>
                  <a:srgbClr val="D79694"/>
                </a:solidFill>
              </a:rPr>
              <a:t>Food and the Industrial Revolution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67795"/>
            <a:ext cx="7315200" cy="4031873"/>
          </a:xfrm>
          <a:prstGeom prst="rect">
            <a:avLst/>
          </a:prstGeom>
          <a:noFill/>
        </p:spPr>
        <p:txBody>
          <a:bodyPr wrap="square">
            <a:spAutoFit/>
          </a:bodyPr>
          <a:lstStyle/>
          <a:p>
            <a:pPr algn="ctr" rtl="0" fontAlgn="base">
              <a:spcBef>
                <a:spcPct val="0"/>
              </a:spcBef>
              <a:spcAft>
                <a:spcPct val="0"/>
              </a:spcAft>
            </a:pPr>
            <a:endParaRPr lang="en-US" sz="1200" b="1" kern="1200" dirty="0">
              <a:solidFill>
                <a:srgbClr val="D79694"/>
              </a:solidFill>
              <a:latin typeface="Arial" charset="0"/>
              <a:ea typeface="+mn-ea"/>
              <a:cs typeface="+mn-cs"/>
            </a:endParaRPr>
          </a:p>
          <a:p>
            <a:pPr marL="0" lvl="1" algn="ctr">
              <a:tabLst>
                <a:tab pos="914400" algn="l"/>
              </a:tabLst>
            </a:pPr>
            <a:r>
              <a:rPr lang="en-US" sz="3200" b="1" dirty="0">
                <a:solidFill>
                  <a:srgbClr val="D79694"/>
                </a:solidFill>
              </a:rPr>
              <a:t>the shifts in livelihoods and locations were dramatic</a:t>
            </a:r>
          </a:p>
          <a:p>
            <a:pPr marL="914400" lvl="1" indent="-231775">
              <a:buFont typeface="Arial" pitchFamily="34" charset="0"/>
              <a:buChar char="•"/>
              <a:tabLst>
                <a:tab pos="914400" algn="l"/>
              </a:tabLst>
            </a:pPr>
            <a:endParaRPr lang="en-US" sz="1600" b="1" dirty="0">
              <a:solidFill>
                <a:prstClr val="black"/>
              </a:solidFill>
            </a:endParaRPr>
          </a:p>
          <a:p>
            <a:pPr marL="914400" lvl="1" indent="-231775">
              <a:buFont typeface="Arial" pitchFamily="34" charset="0"/>
              <a:buChar char="•"/>
              <a:tabLst>
                <a:tab pos="914400" algn="l"/>
              </a:tabLst>
            </a:pPr>
            <a:r>
              <a:rPr lang="en-US" sz="3200" b="1" dirty="0">
                <a:solidFill>
                  <a:prstClr val="black"/>
                </a:solidFill>
              </a:rPr>
              <a:t>1840s British military:</a:t>
            </a:r>
            <a:endParaRPr lang="en-US" sz="3200" dirty="0">
              <a:solidFill>
                <a:prstClr val="black"/>
              </a:solidFill>
            </a:endParaRPr>
          </a:p>
          <a:p>
            <a:pPr marL="914400" lvl="1" indent="-231775">
              <a:buFont typeface="Arial" pitchFamily="34" charset="0"/>
              <a:buChar char="•"/>
              <a:tabLst>
                <a:tab pos="914400" algn="l"/>
              </a:tabLst>
            </a:pPr>
            <a:endParaRPr lang="en-US" sz="600" b="1" dirty="0">
              <a:solidFill>
                <a:prstClr val="black"/>
              </a:solidFill>
            </a:endParaRPr>
          </a:p>
          <a:p>
            <a:pPr marL="1371600" lvl="2" indent="-231775">
              <a:buFont typeface="Arial" pitchFamily="34" charset="0"/>
              <a:buChar char="•"/>
              <a:tabLst>
                <a:tab pos="914400" algn="l"/>
              </a:tabLst>
            </a:pPr>
            <a:r>
              <a:rPr lang="en-US" sz="2400" b="1" dirty="0">
                <a:solidFill>
                  <a:srgbClr val="D79694"/>
                </a:solidFill>
              </a:rPr>
              <a:t>60% of rural recruits were </a:t>
            </a:r>
            <a:br>
              <a:rPr lang="en-US" sz="2400" b="1" dirty="0">
                <a:solidFill>
                  <a:srgbClr val="D79694"/>
                </a:solidFill>
              </a:rPr>
            </a:br>
            <a:r>
              <a:rPr lang="en-US" sz="2400" b="1" dirty="0">
                <a:solidFill>
                  <a:srgbClr val="D79694"/>
                </a:solidFill>
              </a:rPr>
              <a:t>“deemed </a:t>
            </a:r>
            <a:r>
              <a:rPr lang="en-US" sz="2400" b="1" i="1" dirty="0">
                <a:solidFill>
                  <a:srgbClr val="D79694"/>
                </a:solidFill>
              </a:rPr>
              <a:t>fit</a:t>
            </a:r>
            <a:r>
              <a:rPr lang="en-US" sz="2400" b="1" dirty="0">
                <a:solidFill>
                  <a:srgbClr val="D79694"/>
                </a:solidFill>
              </a:rPr>
              <a:t> for service”</a:t>
            </a:r>
          </a:p>
          <a:p>
            <a:pPr marL="1371600" lvl="2" indent="-231775">
              <a:buFont typeface="Arial" pitchFamily="34" charset="0"/>
              <a:buChar char="•"/>
              <a:tabLst>
                <a:tab pos="914400" algn="l"/>
              </a:tabLst>
            </a:pPr>
            <a:endParaRPr lang="en-US" sz="1200" b="1" dirty="0">
              <a:solidFill>
                <a:prstClr val="black"/>
              </a:solidFill>
            </a:endParaRPr>
          </a:p>
          <a:p>
            <a:pPr marL="1371600" lvl="2" indent="-231775">
              <a:buFont typeface="Arial" pitchFamily="34" charset="0"/>
              <a:buChar char="•"/>
              <a:tabLst>
                <a:tab pos="914400" algn="l"/>
              </a:tabLst>
            </a:pPr>
            <a:r>
              <a:rPr lang="en-US" sz="3200" b="1" dirty="0">
                <a:solidFill>
                  <a:prstClr val="black"/>
                </a:solidFill>
              </a:rPr>
              <a:t>only 10% from urban areas made the grade</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62</a:t>
            </a:r>
          </a:p>
        </p:txBody>
      </p:sp>
      <p:sp>
        <p:nvSpPr>
          <p:cNvPr id="8"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dirty="0">
                <a:solidFill>
                  <a:srgbClr val="D79694"/>
                </a:solidFill>
              </a:rPr>
              <a:t>Food and the Industrial Revolution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67793"/>
            <a:ext cx="7315200" cy="4508927"/>
          </a:xfrm>
          <a:prstGeom prst="rect">
            <a:avLst/>
          </a:prstGeom>
          <a:noFill/>
        </p:spPr>
        <p:txBody>
          <a:bodyPr wrap="square">
            <a:spAutoFit/>
          </a:bodyPr>
          <a:lstStyle/>
          <a:p>
            <a:pPr algn="ctr" rtl="0" fontAlgn="base">
              <a:spcBef>
                <a:spcPct val="0"/>
              </a:spcBef>
              <a:spcAft>
                <a:spcPct val="0"/>
              </a:spcAft>
            </a:pPr>
            <a:endParaRPr lang="en-US" sz="1200" b="1" kern="1200" dirty="0">
              <a:solidFill>
                <a:srgbClr val="D79694"/>
              </a:solidFill>
              <a:latin typeface="Arial" charset="0"/>
              <a:ea typeface="+mn-ea"/>
              <a:cs typeface="+mn-cs"/>
            </a:endParaRPr>
          </a:p>
          <a:p>
            <a:pPr marL="0" lvl="1" algn="ctr">
              <a:tabLst>
                <a:tab pos="914400" algn="l"/>
              </a:tabLst>
            </a:pPr>
            <a:r>
              <a:rPr lang="en-US" sz="3200" b="1" dirty="0">
                <a:solidFill>
                  <a:prstClr val="black"/>
                </a:solidFill>
              </a:rPr>
              <a:t>industrialization influenced . . .</a:t>
            </a:r>
          </a:p>
          <a:p>
            <a:pPr marL="914400" lvl="1" indent="-231775">
              <a:buFont typeface="Arial" pitchFamily="34" charset="0"/>
              <a:buChar char="•"/>
              <a:tabLst>
                <a:tab pos="914400" algn="l"/>
              </a:tabLst>
            </a:pPr>
            <a:endParaRPr lang="en-US" sz="800" b="1" dirty="0">
              <a:solidFill>
                <a:prstClr val="black"/>
              </a:solidFill>
            </a:endParaRPr>
          </a:p>
          <a:p>
            <a:pPr marL="914400" lvl="1" indent="-231775">
              <a:buFont typeface="Arial" pitchFamily="34" charset="0"/>
              <a:buChar char="•"/>
              <a:tabLst>
                <a:tab pos="914400" algn="l"/>
              </a:tabLst>
            </a:pPr>
            <a:r>
              <a:rPr lang="en-US" sz="3200" b="1" dirty="0">
                <a:solidFill>
                  <a:prstClr val="black"/>
                </a:solidFill>
              </a:rPr>
              <a:t>what people ate</a:t>
            </a:r>
          </a:p>
          <a:p>
            <a:pPr marL="914400" lvl="1" indent="-231775">
              <a:buFont typeface="Arial" pitchFamily="34" charset="0"/>
              <a:buChar char="•"/>
              <a:tabLst>
                <a:tab pos="914400" algn="l"/>
              </a:tabLst>
            </a:pPr>
            <a:endParaRPr lang="en-US" sz="300" b="1" dirty="0">
              <a:solidFill>
                <a:prstClr val="black"/>
              </a:solidFill>
            </a:endParaRPr>
          </a:p>
          <a:p>
            <a:pPr marL="914400" lvl="1" indent="-231775">
              <a:buFont typeface="Arial" pitchFamily="34" charset="0"/>
              <a:buChar char="•"/>
              <a:tabLst>
                <a:tab pos="914400" algn="l"/>
              </a:tabLst>
            </a:pPr>
            <a:r>
              <a:rPr lang="en-US" sz="3200" b="1" dirty="0">
                <a:solidFill>
                  <a:prstClr val="black"/>
                </a:solidFill>
              </a:rPr>
              <a:t>when and where they ate it</a:t>
            </a:r>
            <a:endParaRPr lang="en-US" sz="3200" dirty="0">
              <a:solidFill>
                <a:prstClr val="black"/>
              </a:solidFill>
            </a:endParaRPr>
          </a:p>
          <a:p>
            <a:pPr marL="914400" lvl="1" indent="-231775">
              <a:buFont typeface="Arial" pitchFamily="34" charset="0"/>
              <a:buChar char="•"/>
              <a:tabLst>
                <a:tab pos="914400" algn="l"/>
              </a:tabLst>
            </a:pPr>
            <a:endParaRPr lang="en-US" sz="200" b="1" dirty="0">
              <a:solidFill>
                <a:prstClr val="black"/>
              </a:solidFill>
            </a:endParaRPr>
          </a:p>
          <a:p>
            <a:pPr marL="1146175" lvl="2" indent="-231775">
              <a:buFont typeface="Arial" pitchFamily="34" charset="0"/>
              <a:buChar char="•"/>
              <a:tabLst>
                <a:tab pos="914400" algn="l"/>
              </a:tabLst>
            </a:pPr>
            <a:r>
              <a:rPr lang="en-US" sz="2400" b="1" dirty="0">
                <a:solidFill>
                  <a:prstClr val="black"/>
                </a:solidFill>
              </a:rPr>
              <a:t>agrarian Europeans traditionally ate 2 meals / day</a:t>
            </a:r>
          </a:p>
          <a:p>
            <a:pPr marL="1371600" lvl="2" indent="-231775">
              <a:buFont typeface="Arial" pitchFamily="34" charset="0"/>
              <a:buChar char="•"/>
              <a:tabLst>
                <a:tab pos="914400" algn="l"/>
              </a:tabLst>
            </a:pPr>
            <a:endParaRPr lang="en-US" sz="1200" b="1" dirty="0">
              <a:solidFill>
                <a:prstClr val="black"/>
              </a:solidFill>
            </a:endParaRPr>
          </a:p>
          <a:p>
            <a:pPr marL="1379538" lvl="3" indent="-233363">
              <a:buFont typeface="Arial" pitchFamily="34" charset="0"/>
              <a:buChar char="•"/>
              <a:tabLst>
                <a:tab pos="914400" algn="l"/>
              </a:tabLst>
            </a:pPr>
            <a:r>
              <a:rPr lang="en-US" sz="2400" dirty="0">
                <a:solidFill>
                  <a:srgbClr val="D79694"/>
                </a:solidFill>
              </a:rPr>
              <a:t>large meal at noon after a strenuous morning in the fields</a:t>
            </a:r>
          </a:p>
          <a:p>
            <a:pPr marL="1379538" lvl="3" indent="-233363">
              <a:buFont typeface="Arial" pitchFamily="34" charset="0"/>
              <a:buChar char="•"/>
              <a:tabLst>
                <a:tab pos="914400" algn="l"/>
              </a:tabLst>
            </a:pPr>
            <a:endParaRPr lang="en-US" sz="400" dirty="0">
              <a:solidFill>
                <a:srgbClr val="D79694"/>
              </a:solidFill>
            </a:endParaRPr>
          </a:p>
          <a:p>
            <a:pPr marL="1379538" lvl="3" indent="-233363">
              <a:buFont typeface="Arial" pitchFamily="34" charset="0"/>
              <a:buChar char="•"/>
              <a:tabLst>
                <a:tab pos="914400" algn="l"/>
              </a:tabLst>
            </a:pPr>
            <a:r>
              <a:rPr lang="en-US" sz="2400" dirty="0">
                <a:solidFill>
                  <a:srgbClr val="D79694"/>
                </a:solidFill>
              </a:rPr>
              <a:t>a lighter meal at the end of the workday in the late afternoon</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62</a:t>
            </a:r>
          </a:p>
        </p:txBody>
      </p:sp>
      <p:sp>
        <p:nvSpPr>
          <p:cNvPr id="8"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dirty="0">
                <a:solidFill>
                  <a:srgbClr val="D79694"/>
                </a:solidFill>
              </a:rPr>
              <a:t>Food and the Industrial Revolution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67796"/>
            <a:ext cx="7315200" cy="4570482"/>
          </a:xfrm>
          <a:prstGeom prst="rect">
            <a:avLst/>
          </a:prstGeom>
          <a:noFill/>
        </p:spPr>
        <p:txBody>
          <a:bodyPr wrap="square">
            <a:spAutoFit/>
          </a:bodyPr>
          <a:lstStyle/>
          <a:p>
            <a:pPr algn="ctr" rtl="0" fontAlgn="base">
              <a:spcBef>
                <a:spcPct val="0"/>
              </a:spcBef>
              <a:spcAft>
                <a:spcPct val="0"/>
              </a:spcAft>
            </a:pPr>
            <a:endParaRPr lang="en-US" sz="1200" b="1" kern="1200" dirty="0">
              <a:solidFill>
                <a:srgbClr val="D79694"/>
              </a:solidFill>
              <a:latin typeface="Arial" charset="0"/>
              <a:ea typeface="+mn-ea"/>
              <a:cs typeface="+mn-cs"/>
            </a:endParaRPr>
          </a:p>
          <a:p>
            <a:pPr marL="0" lvl="1" algn="ctr">
              <a:tabLst>
                <a:tab pos="914400" algn="l"/>
              </a:tabLst>
            </a:pPr>
            <a:r>
              <a:rPr lang="en-US" sz="3200" b="1" dirty="0">
                <a:solidFill>
                  <a:srgbClr val="D79694"/>
                </a:solidFill>
              </a:rPr>
              <a:t>industrialization influenced . . .</a:t>
            </a:r>
          </a:p>
          <a:p>
            <a:pPr marL="914400" lvl="1" indent="-231775">
              <a:buFont typeface="Arial" pitchFamily="34" charset="0"/>
              <a:buChar char="•"/>
              <a:tabLst>
                <a:tab pos="914400" algn="l"/>
              </a:tabLst>
            </a:pPr>
            <a:endParaRPr lang="en-US" b="1" dirty="0">
              <a:solidFill>
                <a:srgbClr val="D79694"/>
              </a:solidFill>
            </a:endParaRPr>
          </a:p>
          <a:p>
            <a:pPr lvl="2" indent="-231775">
              <a:buFont typeface="Arial" pitchFamily="34" charset="0"/>
              <a:buChar char="•"/>
              <a:tabLst>
                <a:tab pos="914400" algn="l"/>
              </a:tabLst>
            </a:pPr>
            <a:r>
              <a:rPr lang="en-US" sz="2800" b="1" dirty="0">
                <a:solidFill>
                  <a:prstClr val="black"/>
                </a:solidFill>
              </a:rPr>
              <a:t>Industrial workers worked </a:t>
            </a:r>
            <a:br>
              <a:rPr lang="en-US" sz="2800" b="1" dirty="0">
                <a:solidFill>
                  <a:prstClr val="black"/>
                </a:solidFill>
              </a:rPr>
            </a:br>
            <a:r>
              <a:rPr lang="en-US" sz="2800" b="1" dirty="0">
                <a:solidFill>
                  <a:prstClr val="black"/>
                </a:solidFill>
              </a:rPr>
              <a:t>10 – 12 hours / day</a:t>
            </a:r>
          </a:p>
          <a:p>
            <a:pPr marL="1371600" lvl="2" indent="-231775">
              <a:buFont typeface="Arial" pitchFamily="34" charset="0"/>
              <a:buChar char="•"/>
              <a:tabLst>
                <a:tab pos="914400" algn="l"/>
              </a:tabLst>
            </a:pPr>
            <a:endParaRPr lang="en-US" sz="400" b="1" dirty="0">
              <a:solidFill>
                <a:prstClr val="black"/>
              </a:solidFill>
            </a:endParaRPr>
          </a:p>
          <a:p>
            <a:pPr marL="1146175" lvl="3" indent="-231775">
              <a:buFont typeface="Arial" pitchFamily="34" charset="0"/>
              <a:buChar char="•"/>
              <a:tabLst>
                <a:tab pos="914400" algn="l"/>
              </a:tabLst>
            </a:pPr>
            <a:r>
              <a:rPr lang="en-US" sz="2000" dirty="0">
                <a:solidFill>
                  <a:srgbClr val="D79694"/>
                </a:solidFill>
              </a:rPr>
              <a:t>ate a </a:t>
            </a:r>
            <a:r>
              <a:rPr lang="en-US" sz="2400" b="1" dirty="0">
                <a:solidFill>
                  <a:prstClr val="black"/>
                </a:solidFill>
              </a:rPr>
              <a:t>large breakfast </a:t>
            </a:r>
            <a:r>
              <a:rPr lang="en-US" sz="2000" dirty="0">
                <a:solidFill>
                  <a:srgbClr val="D79694"/>
                </a:solidFill>
              </a:rPr>
              <a:t>to provide enough energy for the first half of the day</a:t>
            </a:r>
          </a:p>
          <a:p>
            <a:pPr marL="1146175" lvl="3" indent="-231775">
              <a:buFont typeface="Arial" pitchFamily="34" charset="0"/>
              <a:buChar char="•"/>
              <a:tabLst>
                <a:tab pos="914400" algn="l"/>
              </a:tabLst>
            </a:pPr>
            <a:endParaRPr lang="en-US" sz="400" dirty="0">
              <a:solidFill>
                <a:prstClr val="black"/>
              </a:solidFill>
            </a:endParaRPr>
          </a:p>
          <a:p>
            <a:pPr marL="1146175" lvl="3" indent="-231775">
              <a:buFont typeface="Arial" pitchFamily="34" charset="0"/>
              <a:buChar char="•"/>
              <a:tabLst>
                <a:tab pos="914400" algn="l"/>
              </a:tabLst>
            </a:pPr>
            <a:r>
              <a:rPr lang="en-US" sz="2400" b="1" dirty="0">
                <a:solidFill>
                  <a:prstClr val="black"/>
                </a:solidFill>
              </a:rPr>
              <a:t>lunch was shorter, less caloric, and eaten at the factory </a:t>
            </a:r>
            <a:r>
              <a:rPr lang="en-US" sz="2000" dirty="0">
                <a:solidFill>
                  <a:srgbClr val="D79694"/>
                </a:solidFill>
              </a:rPr>
              <a:t>so that the worker could get back to machines as soon as possible</a:t>
            </a:r>
          </a:p>
          <a:p>
            <a:pPr marL="1146175" lvl="3" indent="-231775">
              <a:buFont typeface="Arial" pitchFamily="34" charset="0"/>
              <a:buChar char="•"/>
              <a:tabLst>
                <a:tab pos="914400" algn="l"/>
              </a:tabLst>
            </a:pPr>
            <a:endParaRPr lang="en-US" sz="600" dirty="0">
              <a:solidFill>
                <a:prstClr val="black"/>
              </a:solidFill>
            </a:endParaRPr>
          </a:p>
          <a:p>
            <a:pPr marL="1146175" lvl="3" indent="-231775">
              <a:buFont typeface="Arial" pitchFamily="34" charset="0"/>
              <a:buChar char="•"/>
              <a:tabLst>
                <a:tab pos="914400" algn="l"/>
              </a:tabLst>
            </a:pPr>
            <a:r>
              <a:rPr lang="en-US" sz="2000" b="1" dirty="0">
                <a:solidFill>
                  <a:prstClr val="black"/>
                </a:solidFill>
              </a:rPr>
              <a:t>after a long day </a:t>
            </a:r>
            <a:r>
              <a:rPr lang="en-US" sz="2000" dirty="0">
                <a:solidFill>
                  <a:srgbClr val="D79694"/>
                </a:solidFill>
              </a:rPr>
              <a:t>at the factory, workers went home and consumed a </a:t>
            </a:r>
            <a:r>
              <a:rPr lang="en-US" sz="2000" b="1" dirty="0">
                <a:solidFill>
                  <a:prstClr val="black"/>
                </a:solidFill>
              </a:rPr>
              <a:t>third meal</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62</a:t>
            </a:r>
          </a:p>
        </p:txBody>
      </p:sp>
      <p:sp>
        <p:nvSpPr>
          <p:cNvPr id="8"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dirty="0">
                <a:solidFill>
                  <a:srgbClr val="D79694"/>
                </a:solidFill>
              </a:rPr>
              <a:t>Food and the Industrial Revolution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67793"/>
            <a:ext cx="7315200" cy="4447371"/>
          </a:xfrm>
          <a:prstGeom prst="rect">
            <a:avLst/>
          </a:prstGeom>
          <a:noFill/>
        </p:spPr>
        <p:txBody>
          <a:bodyPr wrap="square">
            <a:spAutoFit/>
          </a:bodyPr>
          <a:lstStyle/>
          <a:p>
            <a:pPr marL="914400" lvl="1" indent="-231775">
              <a:buFont typeface="Arial" pitchFamily="34" charset="0"/>
              <a:buChar char="•"/>
              <a:tabLst>
                <a:tab pos="914400" algn="l"/>
              </a:tabLst>
            </a:pPr>
            <a:endParaRPr lang="en-US" b="1" dirty="0">
              <a:solidFill>
                <a:srgbClr val="D79694"/>
              </a:solidFill>
            </a:endParaRPr>
          </a:p>
          <a:p>
            <a:pPr lvl="2" indent="-231775">
              <a:buFont typeface="Arial" pitchFamily="34" charset="0"/>
              <a:buChar char="•"/>
              <a:tabLst>
                <a:tab pos="914400" algn="l"/>
              </a:tabLst>
            </a:pPr>
            <a:r>
              <a:rPr lang="en-US" sz="2400" b="1" dirty="0">
                <a:solidFill>
                  <a:srgbClr val="D79694"/>
                </a:solidFill>
              </a:rPr>
              <a:t>While the </a:t>
            </a:r>
            <a:r>
              <a:rPr lang="en-US" sz="2800" b="1" dirty="0">
                <a:solidFill>
                  <a:prstClr val="black"/>
                </a:solidFill>
              </a:rPr>
              <a:t>working class struggled </a:t>
            </a:r>
            <a:r>
              <a:rPr lang="en-US" sz="2400" b="1" dirty="0">
                <a:solidFill>
                  <a:srgbClr val="D79694"/>
                </a:solidFill>
              </a:rPr>
              <a:t>in the first part of the 19</a:t>
            </a:r>
            <a:r>
              <a:rPr lang="en-US" sz="2400" b="1" baseline="30000" dirty="0">
                <a:solidFill>
                  <a:srgbClr val="D79694"/>
                </a:solidFill>
              </a:rPr>
              <a:t>th</a:t>
            </a:r>
            <a:r>
              <a:rPr lang="en-US" sz="2400" b="1" dirty="0">
                <a:solidFill>
                  <a:srgbClr val="D79694"/>
                </a:solidFill>
              </a:rPr>
              <a:t> century, </a:t>
            </a:r>
            <a:r>
              <a:rPr lang="en-US" sz="2400" dirty="0">
                <a:solidFill>
                  <a:srgbClr val="D79694"/>
                </a:solidFill>
              </a:rPr>
              <a:t>the </a:t>
            </a:r>
            <a:r>
              <a:rPr lang="en-US" sz="2800" b="1" dirty="0">
                <a:solidFill>
                  <a:prstClr val="black"/>
                </a:solidFill>
              </a:rPr>
              <a:t>middle class of industrial England increased in number and influence</a:t>
            </a:r>
            <a:endParaRPr lang="en-US" sz="2400" b="1" dirty="0">
              <a:solidFill>
                <a:prstClr val="black"/>
              </a:solidFill>
            </a:endParaRPr>
          </a:p>
          <a:p>
            <a:pPr marL="1371600" lvl="2" indent="-231775">
              <a:buFont typeface="Arial" pitchFamily="34" charset="0"/>
              <a:buChar char="•"/>
              <a:tabLst>
                <a:tab pos="914400" algn="l"/>
              </a:tabLst>
            </a:pPr>
            <a:endParaRPr lang="en-US" sz="900" b="1" dirty="0">
              <a:solidFill>
                <a:prstClr val="black"/>
              </a:solidFill>
            </a:endParaRPr>
          </a:p>
          <a:p>
            <a:pPr marL="2517775" lvl="6" indent="-231775">
              <a:buFont typeface="Arial" pitchFamily="34" charset="0"/>
              <a:buChar char="•"/>
              <a:tabLst>
                <a:tab pos="914400" algn="l"/>
              </a:tabLst>
            </a:pPr>
            <a:r>
              <a:rPr lang="en-US" sz="2400" b="1" dirty="0">
                <a:solidFill>
                  <a:prstClr val="black"/>
                </a:solidFill>
              </a:rPr>
              <a:t>factory owners</a:t>
            </a:r>
          </a:p>
          <a:p>
            <a:pPr marL="2517775" lvl="6" indent="-231775">
              <a:buFont typeface="Arial" pitchFamily="34" charset="0"/>
              <a:buChar char="•"/>
              <a:tabLst>
                <a:tab pos="914400" algn="l"/>
              </a:tabLst>
            </a:pPr>
            <a:r>
              <a:rPr lang="en-US" sz="2400" b="1" dirty="0">
                <a:solidFill>
                  <a:prstClr val="black"/>
                </a:solidFill>
              </a:rPr>
              <a:t>bankers</a:t>
            </a:r>
          </a:p>
          <a:p>
            <a:pPr marL="2517775" lvl="6" indent="-231775">
              <a:buFont typeface="Arial" pitchFamily="34" charset="0"/>
              <a:buChar char="•"/>
              <a:tabLst>
                <a:tab pos="914400" algn="l"/>
              </a:tabLst>
            </a:pPr>
            <a:r>
              <a:rPr lang="en-US" sz="2400" b="1" dirty="0">
                <a:solidFill>
                  <a:prstClr val="black"/>
                </a:solidFill>
              </a:rPr>
              <a:t>merchants</a:t>
            </a:r>
          </a:p>
          <a:p>
            <a:pPr marL="2517775" lvl="6" indent="-231775">
              <a:buFont typeface="Arial" pitchFamily="34" charset="0"/>
              <a:buChar char="•"/>
              <a:tabLst>
                <a:tab pos="914400" algn="l"/>
              </a:tabLst>
            </a:pPr>
            <a:r>
              <a:rPr lang="en-US" sz="2400" b="1" dirty="0">
                <a:solidFill>
                  <a:prstClr val="black"/>
                </a:solidFill>
              </a:rPr>
              <a:t>shippers</a:t>
            </a:r>
          </a:p>
          <a:p>
            <a:pPr marL="2517775" lvl="6" indent="-231775">
              <a:buFont typeface="Arial" pitchFamily="34" charset="0"/>
              <a:buChar char="•"/>
              <a:tabLst>
                <a:tab pos="914400" algn="l"/>
              </a:tabLst>
            </a:pPr>
            <a:r>
              <a:rPr lang="en-US" sz="2400" b="1" dirty="0">
                <a:solidFill>
                  <a:prstClr val="black"/>
                </a:solidFill>
              </a:rPr>
              <a:t>lawyers</a:t>
            </a:r>
          </a:p>
          <a:p>
            <a:pPr marL="2517775" lvl="6" indent="-231775">
              <a:buFont typeface="Arial" pitchFamily="34" charset="0"/>
              <a:buChar char="•"/>
              <a:tabLst>
                <a:tab pos="914400" algn="l"/>
              </a:tabLst>
            </a:pPr>
            <a:r>
              <a:rPr lang="en-US" sz="2400" b="1" dirty="0">
                <a:solidFill>
                  <a:prstClr val="black"/>
                </a:solidFill>
              </a:rPr>
              <a:t>clergymen</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62</a:t>
            </a:r>
          </a:p>
        </p:txBody>
      </p:sp>
      <p:sp>
        <p:nvSpPr>
          <p:cNvPr id="8"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dirty="0">
                <a:solidFill>
                  <a:srgbClr val="D79694"/>
                </a:solidFill>
              </a:rPr>
              <a:t>Food and the Industrial Revolution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705556"/>
            <a:ext cx="7315200" cy="3970318"/>
          </a:xfrm>
          <a:prstGeom prst="rect">
            <a:avLst/>
          </a:prstGeom>
          <a:noFill/>
        </p:spPr>
        <p:txBody>
          <a:bodyPr wrap="square">
            <a:spAutoFit/>
          </a:bodyPr>
          <a:lstStyle/>
          <a:p>
            <a:pPr algn="ctr" rtl="0" fontAlgn="base">
              <a:spcBef>
                <a:spcPct val="0"/>
              </a:spcBef>
              <a:spcAft>
                <a:spcPct val="0"/>
              </a:spcAft>
            </a:pPr>
            <a:endParaRPr lang="en-US" sz="1600" b="1" kern="1200" dirty="0">
              <a:solidFill>
                <a:prstClr val="black"/>
              </a:solidFill>
              <a:latin typeface="Arial" charset="0"/>
              <a:ea typeface="+mn-ea"/>
              <a:cs typeface="+mn-cs"/>
            </a:endParaRPr>
          </a:p>
          <a:p>
            <a:pPr algn="ctr" rtl="0" fontAlgn="base">
              <a:spcBef>
                <a:spcPct val="0"/>
              </a:spcBef>
              <a:spcAft>
                <a:spcPct val="0"/>
              </a:spcAft>
            </a:pPr>
            <a:r>
              <a:rPr lang="en-US" sz="3200" b="1" kern="1200" dirty="0">
                <a:solidFill>
                  <a:srgbClr val="D79694"/>
                </a:solidFill>
                <a:latin typeface="Arial" charset="0"/>
                <a:ea typeface="+mn-ea"/>
                <a:cs typeface="+mn-cs"/>
              </a:rPr>
              <a:t>“The </a:t>
            </a:r>
            <a:r>
              <a:rPr lang="en-US" sz="3200" b="1" i="1" kern="1200" dirty="0">
                <a:solidFill>
                  <a:srgbClr val="D79694"/>
                </a:solidFill>
                <a:latin typeface="Arial" charset="0"/>
                <a:ea typeface="+mn-ea"/>
                <a:cs typeface="+mn-cs"/>
              </a:rPr>
              <a:t>industrial revolution . . .</a:t>
            </a:r>
            <a:endParaRPr lang="en-US" sz="3200" b="1" kern="1200" dirty="0">
              <a:solidFill>
                <a:srgbClr val="D79694"/>
              </a:solidFill>
              <a:latin typeface="Arial" charset="0"/>
              <a:ea typeface="+mn-ea"/>
              <a:cs typeface="+mn-cs"/>
            </a:endParaRPr>
          </a:p>
          <a:p>
            <a:pPr algn="ctr" rtl="0" fontAlgn="base">
              <a:spcBef>
                <a:spcPct val="0"/>
              </a:spcBef>
              <a:spcAft>
                <a:spcPct val="0"/>
              </a:spcAft>
            </a:pPr>
            <a:r>
              <a:rPr lang="en-US" sz="3200" b="1" dirty="0">
                <a:solidFill>
                  <a:prstClr val="black"/>
                </a:solidFill>
              </a:rPr>
              <a:t>was only possible as a result of agricultural change</a:t>
            </a:r>
            <a:r>
              <a:rPr lang="en-US" sz="3200" b="1" dirty="0">
                <a:solidFill>
                  <a:srgbClr val="D79694"/>
                </a:solidFill>
              </a:rPr>
              <a:t>”</a:t>
            </a:r>
          </a:p>
          <a:p>
            <a:pPr algn="ctr" rtl="0" fontAlgn="base">
              <a:spcBef>
                <a:spcPct val="0"/>
              </a:spcBef>
              <a:spcAft>
                <a:spcPct val="0"/>
              </a:spcAft>
            </a:pPr>
            <a:endParaRPr lang="en-US" sz="2800" b="1" dirty="0">
              <a:solidFill>
                <a:prstClr val="black"/>
              </a:solidFill>
            </a:endParaRPr>
          </a:p>
          <a:p>
            <a:pPr marL="914400" indent="-231775" rtl="0" fontAlgn="base">
              <a:spcBef>
                <a:spcPct val="0"/>
              </a:spcBef>
              <a:spcAft>
                <a:spcPct val="0"/>
              </a:spcAft>
              <a:buFont typeface="Arial" pitchFamily="34" charset="0"/>
              <a:buChar char="•"/>
              <a:tabLst>
                <a:tab pos="855663" algn="l"/>
              </a:tabLst>
            </a:pPr>
            <a:r>
              <a:rPr lang="en-US" sz="2800" b="1" kern="1200" dirty="0">
                <a:solidFill>
                  <a:prstClr val="black"/>
                </a:solidFill>
                <a:latin typeface="Arial" charset="0"/>
                <a:ea typeface="+mn-ea"/>
                <a:cs typeface="+mn-cs"/>
              </a:rPr>
              <a:t>not since the Neolithic agricultural revolution had people so drastically change how they relate to the world around them</a:t>
            </a:r>
            <a:endParaRPr lang="en-US" sz="2400" b="1" kern="1200" dirty="0">
              <a:solidFill>
                <a:prstClr val="black"/>
              </a:solidFill>
              <a:latin typeface="Arial" charset="0"/>
              <a:ea typeface="+mn-ea"/>
              <a:cs typeface="+mn-cs"/>
            </a:endParaRPr>
          </a:p>
        </p:txBody>
      </p:sp>
      <p:sp>
        <p:nvSpPr>
          <p:cNvPr id="4" name="TextBox 3"/>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60</a:t>
            </a: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465138" lvl="1" indent="-233363" algn="ctr">
              <a:spcBef>
                <a:spcPts val="800"/>
              </a:spcBef>
            </a:pPr>
            <a:r>
              <a:rPr lang="en-US" sz="2000" b="1" dirty="0">
                <a:solidFill>
                  <a:srgbClr val="D79694"/>
                </a:solidFill>
              </a:rPr>
              <a:t>The Industrial Revolution</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67793"/>
            <a:ext cx="7315200" cy="3647152"/>
          </a:xfrm>
          <a:prstGeom prst="rect">
            <a:avLst/>
          </a:prstGeom>
          <a:noFill/>
        </p:spPr>
        <p:txBody>
          <a:bodyPr wrap="square">
            <a:spAutoFit/>
          </a:bodyPr>
          <a:lstStyle/>
          <a:p>
            <a:pPr marL="914400" lvl="1" indent="-231775">
              <a:buFont typeface="Arial" pitchFamily="34" charset="0"/>
              <a:buChar char="•"/>
              <a:tabLst>
                <a:tab pos="914400" algn="l"/>
              </a:tabLst>
            </a:pPr>
            <a:endParaRPr lang="en-US" b="1" dirty="0">
              <a:solidFill>
                <a:srgbClr val="D79694"/>
              </a:solidFill>
            </a:endParaRPr>
          </a:p>
          <a:p>
            <a:pPr lvl="2" indent="-231775">
              <a:buFont typeface="Arial" pitchFamily="34" charset="0"/>
              <a:buChar char="•"/>
              <a:tabLst>
                <a:tab pos="914400" algn="l"/>
              </a:tabLst>
            </a:pPr>
            <a:r>
              <a:rPr lang="en-US" sz="2800" b="1" dirty="0">
                <a:solidFill>
                  <a:prstClr val="black"/>
                </a:solidFill>
              </a:rPr>
              <a:t>members of this more affluent class had access to a much wider variety of food and a better-quality diet . . .</a:t>
            </a:r>
          </a:p>
          <a:p>
            <a:pPr marL="1371600" lvl="2" indent="-231775">
              <a:buFont typeface="Arial" pitchFamily="34" charset="0"/>
              <a:buChar char="•"/>
              <a:tabLst>
                <a:tab pos="914400" algn="l"/>
              </a:tabLst>
            </a:pPr>
            <a:endParaRPr lang="en-US" sz="900" b="1" dirty="0">
              <a:solidFill>
                <a:prstClr val="black"/>
              </a:solidFill>
            </a:endParaRPr>
          </a:p>
          <a:p>
            <a:pPr marL="2060575" lvl="5" indent="-231775">
              <a:buFont typeface="Arial" pitchFamily="34" charset="0"/>
              <a:buChar char="•"/>
              <a:tabLst>
                <a:tab pos="914400" algn="l"/>
              </a:tabLst>
            </a:pPr>
            <a:r>
              <a:rPr lang="en-US" sz="2400" b="1" dirty="0">
                <a:solidFill>
                  <a:prstClr val="black"/>
                </a:solidFill>
              </a:rPr>
              <a:t>more meat</a:t>
            </a:r>
          </a:p>
          <a:p>
            <a:pPr marL="2060575" lvl="5" indent="-231775">
              <a:buFont typeface="Arial" pitchFamily="34" charset="0"/>
              <a:buChar char="•"/>
              <a:tabLst>
                <a:tab pos="914400" algn="l"/>
              </a:tabLst>
            </a:pPr>
            <a:r>
              <a:rPr lang="en-US" sz="2400" b="1" dirty="0">
                <a:solidFill>
                  <a:prstClr val="black"/>
                </a:solidFill>
              </a:rPr>
              <a:t>butter</a:t>
            </a:r>
          </a:p>
          <a:p>
            <a:pPr marL="2060575" lvl="5" indent="-231775">
              <a:buFont typeface="Arial" pitchFamily="34" charset="0"/>
              <a:buChar char="•"/>
              <a:tabLst>
                <a:tab pos="914400" algn="l"/>
              </a:tabLst>
            </a:pPr>
            <a:r>
              <a:rPr lang="en-US" sz="2400" b="1" dirty="0">
                <a:solidFill>
                  <a:prstClr val="black"/>
                </a:solidFill>
              </a:rPr>
              <a:t>cheese</a:t>
            </a:r>
          </a:p>
          <a:p>
            <a:pPr marL="2060575" lvl="5" indent="-231775">
              <a:buFont typeface="Arial" pitchFamily="34" charset="0"/>
              <a:buChar char="•"/>
              <a:tabLst>
                <a:tab pos="914400" algn="l"/>
              </a:tabLst>
            </a:pPr>
            <a:r>
              <a:rPr lang="en-US" sz="2400" b="1" dirty="0">
                <a:solidFill>
                  <a:prstClr val="black"/>
                </a:solidFill>
              </a:rPr>
              <a:t>finer bread</a:t>
            </a:r>
          </a:p>
          <a:p>
            <a:pPr marL="2060575" lvl="5" indent="-231775">
              <a:buFont typeface="Arial" pitchFamily="34" charset="0"/>
              <a:buChar char="•"/>
              <a:tabLst>
                <a:tab pos="914400" algn="l"/>
              </a:tabLst>
            </a:pPr>
            <a:r>
              <a:rPr lang="en-US" sz="2400" b="1" dirty="0">
                <a:solidFill>
                  <a:prstClr val="black"/>
                </a:solidFill>
              </a:rPr>
              <a:t>occasional fruits and vegetables</a:t>
            </a:r>
          </a:p>
        </p:txBody>
      </p:sp>
      <p:sp>
        <p:nvSpPr>
          <p:cNvPr id="9" name="TextBox 8"/>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pp. 62-63</a:t>
            </a:r>
          </a:p>
        </p:txBody>
      </p:sp>
      <p:sp>
        <p:nvSpPr>
          <p:cNvPr id="10"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dirty="0">
                <a:solidFill>
                  <a:srgbClr val="D79694"/>
                </a:solidFill>
              </a:rPr>
              <a:t>Food and the Industrial Revolution</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67793"/>
            <a:ext cx="7315200" cy="4108817"/>
          </a:xfrm>
          <a:prstGeom prst="rect">
            <a:avLst/>
          </a:prstGeom>
          <a:noFill/>
        </p:spPr>
        <p:txBody>
          <a:bodyPr wrap="square">
            <a:spAutoFit/>
          </a:bodyPr>
          <a:lstStyle/>
          <a:p>
            <a:pPr marL="914400" lvl="1" indent="-231775">
              <a:buFont typeface="Arial" pitchFamily="34" charset="0"/>
              <a:buChar char="•"/>
              <a:tabLst>
                <a:tab pos="914400" algn="l"/>
              </a:tabLst>
            </a:pPr>
            <a:endParaRPr lang="en-US" b="1" dirty="0">
              <a:solidFill>
                <a:srgbClr val="D79694"/>
              </a:solidFill>
            </a:endParaRPr>
          </a:p>
          <a:p>
            <a:pPr lvl="2" indent="-231775">
              <a:buFont typeface="Arial" pitchFamily="34" charset="0"/>
              <a:buChar char="•"/>
              <a:tabLst>
                <a:tab pos="914400" algn="l"/>
              </a:tabLst>
            </a:pPr>
            <a:r>
              <a:rPr lang="en-US" sz="2800" b="1" dirty="0">
                <a:solidFill>
                  <a:prstClr val="black"/>
                </a:solidFill>
              </a:rPr>
              <a:t>members of this more affluent class had access to a much wider variety of food and a better-quality diet . . .</a:t>
            </a:r>
          </a:p>
          <a:p>
            <a:pPr marL="1371600" lvl="2" indent="-231775">
              <a:buFont typeface="Arial" pitchFamily="34" charset="0"/>
              <a:buChar char="•"/>
              <a:tabLst>
                <a:tab pos="914400" algn="l"/>
              </a:tabLst>
            </a:pPr>
            <a:endParaRPr lang="en-US" sz="900" b="1" dirty="0">
              <a:solidFill>
                <a:prstClr val="black"/>
              </a:solidFill>
            </a:endParaRPr>
          </a:p>
          <a:p>
            <a:pPr marL="2060575" lvl="5" indent="-231775">
              <a:buFont typeface="Arial" pitchFamily="34" charset="0"/>
              <a:buChar char="•"/>
              <a:tabLst>
                <a:tab pos="914400" algn="l"/>
              </a:tabLst>
            </a:pPr>
            <a:r>
              <a:rPr lang="en-US" sz="2400" b="1" dirty="0">
                <a:solidFill>
                  <a:prstClr val="black"/>
                </a:solidFill>
              </a:rPr>
              <a:t>more meat</a:t>
            </a:r>
          </a:p>
          <a:p>
            <a:pPr marL="2060575" lvl="5" indent="-231775">
              <a:buFont typeface="Arial" pitchFamily="34" charset="0"/>
              <a:buChar char="•"/>
              <a:tabLst>
                <a:tab pos="914400" algn="l"/>
              </a:tabLst>
            </a:pPr>
            <a:r>
              <a:rPr lang="en-US" sz="5400" b="1" dirty="0">
                <a:solidFill>
                  <a:prstClr val="black"/>
                </a:solidFill>
              </a:rPr>
              <a:t>butter</a:t>
            </a:r>
          </a:p>
          <a:p>
            <a:pPr marL="2060575" lvl="5" indent="-231775">
              <a:buFont typeface="Arial" pitchFamily="34" charset="0"/>
              <a:buChar char="•"/>
              <a:tabLst>
                <a:tab pos="914400" algn="l"/>
              </a:tabLst>
            </a:pPr>
            <a:r>
              <a:rPr lang="en-US" sz="2400" b="1" dirty="0">
                <a:solidFill>
                  <a:prstClr val="black"/>
                </a:solidFill>
              </a:rPr>
              <a:t>cheese</a:t>
            </a:r>
          </a:p>
          <a:p>
            <a:pPr marL="2060575" lvl="5" indent="-231775">
              <a:buFont typeface="Arial" pitchFamily="34" charset="0"/>
              <a:buChar char="•"/>
              <a:tabLst>
                <a:tab pos="914400" algn="l"/>
              </a:tabLst>
            </a:pPr>
            <a:r>
              <a:rPr lang="en-US" sz="2400" b="1" dirty="0">
                <a:solidFill>
                  <a:prstClr val="black"/>
                </a:solidFill>
              </a:rPr>
              <a:t>finer bread</a:t>
            </a:r>
          </a:p>
          <a:p>
            <a:pPr marL="2060575" lvl="5" indent="-231775">
              <a:buFont typeface="Arial" pitchFamily="34" charset="0"/>
              <a:buChar char="•"/>
              <a:tabLst>
                <a:tab pos="914400" algn="l"/>
              </a:tabLst>
            </a:pPr>
            <a:r>
              <a:rPr lang="en-US" sz="2400" b="1" dirty="0">
                <a:solidFill>
                  <a:prstClr val="black"/>
                </a:solidFill>
              </a:rPr>
              <a:t>occasional fruits and vegetables</a:t>
            </a:r>
          </a:p>
        </p:txBody>
      </p:sp>
      <p:sp>
        <p:nvSpPr>
          <p:cNvPr id="9" name="TextBox 8"/>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pp. 62-63</a:t>
            </a:r>
          </a:p>
        </p:txBody>
      </p:sp>
      <p:sp>
        <p:nvSpPr>
          <p:cNvPr id="10"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dirty="0">
                <a:solidFill>
                  <a:srgbClr val="D79694"/>
                </a:solidFill>
              </a:rPr>
              <a:t>Food and the Industrial Revolution</a:t>
            </a:r>
          </a:p>
        </p:txBody>
      </p:sp>
    </p:spTree>
    <p:extLst>
      <p:ext uri="{BB962C8B-B14F-4D97-AF65-F5344CB8AC3E}">
        <p14:creationId xmlns:p14="http://schemas.microsoft.com/office/powerpoint/2010/main" val="8142444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67793"/>
            <a:ext cx="7315200" cy="4108817"/>
          </a:xfrm>
          <a:prstGeom prst="rect">
            <a:avLst/>
          </a:prstGeom>
          <a:noFill/>
        </p:spPr>
        <p:txBody>
          <a:bodyPr wrap="square">
            <a:spAutoFit/>
          </a:bodyPr>
          <a:lstStyle/>
          <a:p>
            <a:pPr marL="914400" lvl="1" indent="-231775">
              <a:buFont typeface="Arial" pitchFamily="34" charset="0"/>
              <a:buChar char="•"/>
              <a:tabLst>
                <a:tab pos="914400" algn="l"/>
              </a:tabLst>
            </a:pPr>
            <a:endParaRPr lang="en-US" b="1" dirty="0">
              <a:solidFill>
                <a:srgbClr val="D79694"/>
              </a:solidFill>
            </a:endParaRPr>
          </a:p>
          <a:p>
            <a:pPr lvl="2" indent="-231775">
              <a:buFont typeface="Arial" pitchFamily="34" charset="0"/>
              <a:buChar char="•"/>
              <a:tabLst>
                <a:tab pos="914400" algn="l"/>
              </a:tabLst>
            </a:pPr>
            <a:r>
              <a:rPr lang="en-US" sz="2800" b="1" dirty="0">
                <a:solidFill>
                  <a:prstClr val="black"/>
                </a:solidFill>
              </a:rPr>
              <a:t>members of this more affluent class had access to a much wider variety of food and a better-quality diet . . .</a:t>
            </a:r>
          </a:p>
          <a:p>
            <a:pPr marL="1371600" lvl="2" indent="-231775">
              <a:buFont typeface="Arial" pitchFamily="34" charset="0"/>
              <a:buChar char="•"/>
              <a:tabLst>
                <a:tab pos="914400" algn="l"/>
              </a:tabLst>
            </a:pPr>
            <a:endParaRPr lang="en-US" sz="900" b="1" dirty="0">
              <a:solidFill>
                <a:prstClr val="black"/>
              </a:solidFill>
            </a:endParaRPr>
          </a:p>
          <a:p>
            <a:pPr marL="2060575" lvl="5" indent="-231775">
              <a:buFont typeface="Arial" pitchFamily="34" charset="0"/>
              <a:buChar char="•"/>
              <a:tabLst>
                <a:tab pos="914400" algn="l"/>
              </a:tabLst>
            </a:pPr>
            <a:r>
              <a:rPr lang="en-US" sz="2400" b="1" dirty="0">
                <a:solidFill>
                  <a:prstClr val="black"/>
                </a:solidFill>
              </a:rPr>
              <a:t>more meat</a:t>
            </a:r>
          </a:p>
          <a:p>
            <a:pPr marL="2060575" lvl="5" indent="-231775">
              <a:buFont typeface="Arial" pitchFamily="34" charset="0"/>
              <a:buChar char="•"/>
              <a:tabLst>
                <a:tab pos="914400" algn="l"/>
              </a:tabLst>
            </a:pPr>
            <a:r>
              <a:rPr lang="en-US" sz="5400" b="1" dirty="0">
                <a:solidFill>
                  <a:prstClr val="black"/>
                </a:solidFill>
              </a:rPr>
              <a:t>butter</a:t>
            </a:r>
          </a:p>
          <a:p>
            <a:pPr marL="2060575" lvl="5" indent="-231775">
              <a:buFont typeface="Arial" pitchFamily="34" charset="0"/>
              <a:buChar char="•"/>
              <a:tabLst>
                <a:tab pos="914400" algn="l"/>
              </a:tabLst>
            </a:pPr>
            <a:r>
              <a:rPr lang="en-US" sz="2400" b="1" dirty="0">
                <a:solidFill>
                  <a:prstClr val="black"/>
                </a:solidFill>
              </a:rPr>
              <a:t>cheese</a:t>
            </a:r>
          </a:p>
          <a:p>
            <a:pPr marL="2060575" lvl="5" indent="-231775">
              <a:buFont typeface="Arial" pitchFamily="34" charset="0"/>
              <a:buChar char="•"/>
              <a:tabLst>
                <a:tab pos="914400" algn="l"/>
              </a:tabLst>
            </a:pPr>
            <a:r>
              <a:rPr lang="en-US" sz="2400" b="1" dirty="0">
                <a:solidFill>
                  <a:prstClr val="black"/>
                </a:solidFill>
              </a:rPr>
              <a:t>finer bread</a:t>
            </a:r>
          </a:p>
          <a:p>
            <a:pPr marL="2060575" lvl="5" indent="-231775">
              <a:buFont typeface="Arial" pitchFamily="34" charset="0"/>
              <a:buChar char="•"/>
              <a:tabLst>
                <a:tab pos="914400" algn="l"/>
              </a:tabLst>
            </a:pPr>
            <a:r>
              <a:rPr lang="en-US" sz="2400" b="1" dirty="0">
                <a:solidFill>
                  <a:prstClr val="black"/>
                </a:solidFill>
              </a:rPr>
              <a:t>occasional fruits and vegetables</a:t>
            </a:r>
          </a:p>
        </p:txBody>
      </p:sp>
      <p:sp>
        <p:nvSpPr>
          <p:cNvPr id="9" name="TextBox 8"/>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pp. 62-63</a:t>
            </a:r>
          </a:p>
        </p:txBody>
      </p:sp>
      <p:sp>
        <p:nvSpPr>
          <p:cNvPr id="10"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dirty="0">
                <a:solidFill>
                  <a:srgbClr val="D79694"/>
                </a:solidFill>
              </a:rPr>
              <a:t>Food and the Industrial Revolution</a:t>
            </a:r>
          </a:p>
        </p:txBody>
      </p:sp>
      <p:sp>
        <p:nvSpPr>
          <p:cNvPr id="6" name="TextBox 5">
            <a:extLst>
              <a:ext uri="{FF2B5EF4-FFF2-40B4-BE49-F238E27FC236}">
                <a16:creationId xmlns:a16="http://schemas.microsoft.com/office/drawing/2014/main" id="{8ABD904D-5AF5-4C33-B3C6-FC13B2708A8D}"/>
              </a:ext>
            </a:extLst>
          </p:cNvPr>
          <p:cNvSpPr txBox="1">
            <a:spLocks noChangeArrowheads="1"/>
          </p:cNvSpPr>
          <p:nvPr/>
        </p:nvSpPr>
        <p:spPr bwMode="auto">
          <a:xfrm>
            <a:off x="1143000" y="4800600"/>
            <a:ext cx="6858000" cy="1846659"/>
          </a:xfrm>
          <a:prstGeom prst="rect">
            <a:avLst/>
          </a:prstGeom>
          <a:solidFill>
            <a:srgbClr val="CC6600"/>
          </a:solidFill>
          <a:ln w="76200">
            <a:solidFill>
              <a:srgbClr val="FFC000"/>
            </a:solidFill>
            <a:miter lim="800000"/>
            <a:headEnd/>
            <a:tailEnd/>
          </a:ln>
        </p:spPr>
        <p:txBody>
          <a:bodyPr wrap="square" lIns="182880" tIns="182880" rIns="182880" bIns="182880">
            <a:spAutoFit/>
          </a:bodyPr>
          <a:lstStyle/>
          <a:p>
            <a:pPr algn="ctr"/>
            <a:r>
              <a:rPr lang="en-US" sz="2000" b="1" kern="0" dirty="0">
                <a:solidFill>
                  <a:srgbClr val="000000"/>
                </a:solidFill>
              </a:rPr>
              <a:t>. . . was a big deal before the Industrial Revolution.</a:t>
            </a:r>
          </a:p>
          <a:p>
            <a:pPr algn="ctr"/>
            <a:endParaRPr lang="en-US" sz="800" b="1" kern="0" dirty="0">
              <a:solidFill>
                <a:srgbClr val="000000"/>
              </a:solidFill>
            </a:endParaRPr>
          </a:p>
          <a:p>
            <a:pPr algn="ctr"/>
            <a:r>
              <a:rPr lang="en-US" sz="2000" b="1" kern="0" dirty="0">
                <a:solidFill>
                  <a:srgbClr val="000000"/>
                </a:solidFill>
              </a:rPr>
              <a:t>Peasants even paid their rent in butter.</a:t>
            </a:r>
          </a:p>
          <a:p>
            <a:pPr algn="ctr"/>
            <a:endParaRPr lang="en-US" sz="800" b="1" kern="0" dirty="0">
              <a:solidFill>
                <a:srgbClr val="000000"/>
              </a:solidFill>
            </a:endParaRPr>
          </a:p>
          <a:p>
            <a:pPr algn="ctr"/>
            <a:r>
              <a:rPr lang="en-US" sz="2000" b="1" kern="0" dirty="0">
                <a:solidFill>
                  <a:srgbClr val="000000"/>
                </a:solidFill>
              </a:rPr>
              <a:t>Years earlier, butter was a big item in Martin Luther’s Protestant Revolution . . .</a:t>
            </a:r>
          </a:p>
        </p:txBody>
      </p:sp>
    </p:spTree>
    <p:extLst>
      <p:ext uri="{BB962C8B-B14F-4D97-AF65-F5344CB8AC3E}">
        <p14:creationId xmlns:p14="http://schemas.microsoft.com/office/powerpoint/2010/main" val="16762241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A14BB6D-1A73-490E-A3B6-21ADA61672F5}"/>
              </a:ext>
            </a:extLst>
          </p:cNvPr>
          <p:cNvPicPr>
            <a:picLocks noChangeAspect="1"/>
          </p:cNvPicPr>
          <p:nvPr/>
        </p:nvPicPr>
        <p:blipFill>
          <a:blip r:embed="rId2"/>
          <a:stretch>
            <a:fillRect/>
          </a:stretch>
        </p:blipFill>
        <p:spPr>
          <a:xfrm>
            <a:off x="914400" y="206032"/>
            <a:ext cx="7315200" cy="6499568"/>
          </a:xfrm>
          <a:prstGeom prst="rect">
            <a:avLst/>
          </a:prstGeom>
        </p:spPr>
      </p:pic>
      <p:sp>
        <p:nvSpPr>
          <p:cNvPr id="5" name="TextBox 4">
            <a:extLst>
              <a:ext uri="{FF2B5EF4-FFF2-40B4-BE49-F238E27FC236}">
                <a16:creationId xmlns:a16="http://schemas.microsoft.com/office/drawing/2014/main" id="{3EB49C80-D49F-46BC-9794-7E6EEA8EEEBD}"/>
              </a:ext>
            </a:extLst>
          </p:cNvPr>
          <p:cNvSpPr txBox="1"/>
          <p:nvPr/>
        </p:nvSpPr>
        <p:spPr>
          <a:xfrm>
            <a:off x="1723725" y="6562825"/>
            <a:ext cx="5715000" cy="246221"/>
          </a:xfrm>
          <a:prstGeom prst="rect">
            <a:avLst/>
          </a:prstGeom>
          <a:noFill/>
        </p:spPr>
        <p:txBody>
          <a:bodyPr wrap="square">
            <a:spAutoFit/>
          </a:bodyPr>
          <a:lstStyle/>
          <a:p>
            <a:pPr algn="ctr"/>
            <a:r>
              <a:rPr lang="en-US" sz="1000" dirty="0">
                <a:hlinkClick r:id="rId3">
                  <a:extLst>
                    <a:ext uri="{A12FA001-AC4F-418D-AE19-62706E023703}">
                      <ahyp:hlinkClr xmlns:ahyp="http://schemas.microsoft.com/office/drawing/2018/hyperlinkcolor" val="tx"/>
                    </a:ext>
                  </a:extLst>
                </a:hlinkClick>
              </a:rPr>
              <a:t>https://history.howstuffworks.com/historical-events/butter-fueled-protestant-reformation.htm</a:t>
            </a:r>
            <a:endParaRPr lang="en-US" sz="1000" dirty="0"/>
          </a:p>
        </p:txBody>
      </p:sp>
    </p:spTree>
    <p:extLst>
      <p:ext uri="{BB962C8B-B14F-4D97-AF65-F5344CB8AC3E}">
        <p14:creationId xmlns:p14="http://schemas.microsoft.com/office/powerpoint/2010/main" val="34074196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B49C80-D49F-46BC-9794-7E6EEA8EEEBD}"/>
              </a:ext>
            </a:extLst>
          </p:cNvPr>
          <p:cNvSpPr txBox="1"/>
          <p:nvPr/>
        </p:nvSpPr>
        <p:spPr>
          <a:xfrm>
            <a:off x="1723725" y="6562825"/>
            <a:ext cx="5715000" cy="246221"/>
          </a:xfrm>
          <a:prstGeom prst="rect">
            <a:avLst/>
          </a:prstGeom>
          <a:noFill/>
        </p:spPr>
        <p:txBody>
          <a:bodyPr wrap="square">
            <a:spAutoFit/>
          </a:bodyPr>
          <a:lstStyle/>
          <a:p>
            <a:pPr algn="ctr"/>
            <a:r>
              <a:rPr lang="en-US" sz="1000" dirty="0">
                <a:hlinkClick r:id="rId2"/>
              </a:rPr>
              <a:t>https://www.ancient-origins.net/news-history-archaeology/ancient-butter-dish-0014024</a:t>
            </a:r>
            <a:endParaRPr lang="en-US" sz="1000" dirty="0"/>
          </a:p>
        </p:txBody>
      </p:sp>
      <p:pic>
        <p:nvPicPr>
          <p:cNvPr id="4" name="Picture 3" descr="A picture containing text, different&#10;&#10;Description automatically generated">
            <a:extLst>
              <a:ext uri="{FF2B5EF4-FFF2-40B4-BE49-F238E27FC236}">
                <a16:creationId xmlns:a16="http://schemas.microsoft.com/office/drawing/2014/main" id="{10A0ACCD-268D-48DB-A931-C068454B6740}"/>
              </a:ext>
            </a:extLst>
          </p:cNvPr>
          <p:cNvPicPr>
            <a:picLocks noChangeAspect="1"/>
          </p:cNvPicPr>
          <p:nvPr/>
        </p:nvPicPr>
        <p:blipFill>
          <a:blip r:embed="rId3"/>
          <a:stretch>
            <a:fillRect/>
          </a:stretch>
        </p:blipFill>
        <p:spPr>
          <a:xfrm>
            <a:off x="685800" y="222739"/>
            <a:ext cx="8229600" cy="6330461"/>
          </a:xfrm>
          <a:prstGeom prst="rect">
            <a:avLst/>
          </a:prstGeom>
        </p:spPr>
      </p:pic>
      <p:sp>
        <p:nvSpPr>
          <p:cNvPr id="6" name="TextBox 5">
            <a:extLst>
              <a:ext uri="{FF2B5EF4-FFF2-40B4-BE49-F238E27FC236}">
                <a16:creationId xmlns:a16="http://schemas.microsoft.com/office/drawing/2014/main" id="{3D7DB0DD-1C2F-4962-B5BD-6A89A932E723}"/>
              </a:ext>
            </a:extLst>
          </p:cNvPr>
          <p:cNvSpPr txBox="1">
            <a:spLocks noChangeArrowheads="1"/>
          </p:cNvSpPr>
          <p:nvPr/>
        </p:nvSpPr>
        <p:spPr bwMode="auto">
          <a:xfrm>
            <a:off x="1143000" y="4419600"/>
            <a:ext cx="6858000" cy="677108"/>
          </a:xfrm>
          <a:prstGeom prst="rect">
            <a:avLst/>
          </a:prstGeom>
          <a:solidFill>
            <a:srgbClr val="CC6600"/>
          </a:solidFill>
          <a:ln w="76200">
            <a:solidFill>
              <a:srgbClr val="FFC000"/>
            </a:solidFill>
            <a:miter lim="800000"/>
            <a:headEnd/>
            <a:tailEnd/>
          </a:ln>
        </p:spPr>
        <p:txBody>
          <a:bodyPr wrap="square" lIns="182880" tIns="182880" rIns="182880" bIns="182880">
            <a:spAutoFit/>
          </a:bodyPr>
          <a:lstStyle/>
          <a:p>
            <a:pPr algn="ctr"/>
            <a:r>
              <a:rPr lang="en-US" sz="2000" b="1" kern="0" dirty="0">
                <a:solidFill>
                  <a:srgbClr val="000000"/>
                </a:solidFill>
              </a:rPr>
              <a:t>2000-year-old-butter was found in Scotland in 2020</a:t>
            </a:r>
          </a:p>
        </p:txBody>
      </p:sp>
    </p:spTree>
    <p:extLst>
      <p:ext uri="{BB962C8B-B14F-4D97-AF65-F5344CB8AC3E}">
        <p14:creationId xmlns:p14="http://schemas.microsoft.com/office/powerpoint/2010/main" val="8687984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B49C80-D49F-46BC-9794-7E6EEA8EEEBD}"/>
              </a:ext>
            </a:extLst>
          </p:cNvPr>
          <p:cNvSpPr txBox="1"/>
          <p:nvPr/>
        </p:nvSpPr>
        <p:spPr>
          <a:xfrm>
            <a:off x="1723725" y="6562825"/>
            <a:ext cx="5715000" cy="246221"/>
          </a:xfrm>
          <a:prstGeom prst="rect">
            <a:avLst/>
          </a:prstGeom>
          <a:noFill/>
        </p:spPr>
        <p:txBody>
          <a:bodyPr wrap="square">
            <a:spAutoFit/>
          </a:bodyPr>
          <a:lstStyle/>
          <a:p>
            <a:pPr algn="ctr"/>
            <a:r>
              <a:rPr lang="en-US" sz="1000" dirty="0">
                <a:hlinkClick r:id="rId2"/>
              </a:rPr>
              <a:t>https://www.bbc.com/news/newsbeat-36539065</a:t>
            </a:r>
            <a:endParaRPr lang="en-US" sz="1000" dirty="0"/>
          </a:p>
        </p:txBody>
      </p:sp>
      <p:pic>
        <p:nvPicPr>
          <p:cNvPr id="3" name="Picture 2" descr="A picture containing text, person&#10;&#10;Description automatically generated">
            <a:extLst>
              <a:ext uri="{FF2B5EF4-FFF2-40B4-BE49-F238E27FC236}">
                <a16:creationId xmlns:a16="http://schemas.microsoft.com/office/drawing/2014/main" id="{019DEAD5-396A-4E12-97E2-C5F2FB59054D}"/>
              </a:ext>
            </a:extLst>
          </p:cNvPr>
          <p:cNvPicPr>
            <a:picLocks noChangeAspect="1"/>
          </p:cNvPicPr>
          <p:nvPr/>
        </p:nvPicPr>
        <p:blipFill>
          <a:blip r:embed="rId3"/>
          <a:stretch>
            <a:fillRect/>
          </a:stretch>
        </p:blipFill>
        <p:spPr>
          <a:xfrm>
            <a:off x="1143000" y="390211"/>
            <a:ext cx="6858000" cy="6162989"/>
          </a:xfrm>
          <a:prstGeom prst="rect">
            <a:avLst/>
          </a:prstGeom>
        </p:spPr>
      </p:pic>
      <p:sp>
        <p:nvSpPr>
          <p:cNvPr id="7" name="TextBox 6">
            <a:extLst>
              <a:ext uri="{FF2B5EF4-FFF2-40B4-BE49-F238E27FC236}">
                <a16:creationId xmlns:a16="http://schemas.microsoft.com/office/drawing/2014/main" id="{2137B5B5-4D72-4A85-9817-2C455D2E983D}"/>
              </a:ext>
            </a:extLst>
          </p:cNvPr>
          <p:cNvSpPr txBox="1">
            <a:spLocks noChangeArrowheads="1"/>
          </p:cNvSpPr>
          <p:nvPr/>
        </p:nvSpPr>
        <p:spPr bwMode="auto">
          <a:xfrm>
            <a:off x="1143000" y="2667000"/>
            <a:ext cx="6858000" cy="677108"/>
          </a:xfrm>
          <a:prstGeom prst="rect">
            <a:avLst/>
          </a:prstGeom>
          <a:solidFill>
            <a:srgbClr val="CC6600"/>
          </a:solidFill>
          <a:ln w="76200">
            <a:solidFill>
              <a:srgbClr val="FFC000"/>
            </a:solidFill>
            <a:miter lim="800000"/>
            <a:headEnd/>
            <a:tailEnd/>
          </a:ln>
        </p:spPr>
        <p:txBody>
          <a:bodyPr wrap="square" lIns="182880" tIns="182880" rIns="182880" bIns="182880">
            <a:spAutoFit/>
          </a:bodyPr>
          <a:lstStyle/>
          <a:p>
            <a:pPr algn="ctr"/>
            <a:r>
              <a:rPr lang="en-US" sz="2000" b="1" kern="0" dirty="0">
                <a:solidFill>
                  <a:srgbClr val="000000"/>
                </a:solidFill>
              </a:rPr>
              <a:t>2000-year-old-butter was found earlier in Ireland . . .</a:t>
            </a:r>
          </a:p>
        </p:txBody>
      </p:sp>
    </p:spTree>
    <p:extLst>
      <p:ext uri="{BB962C8B-B14F-4D97-AF65-F5344CB8AC3E}">
        <p14:creationId xmlns:p14="http://schemas.microsoft.com/office/powerpoint/2010/main" val="36759141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B49C80-D49F-46BC-9794-7E6EEA8EEEBD}"/>
              </a:ext>
            </a:extLst>
          </p:cNvPr>
          <p:cNvSpPr txBox="1"/>
          <p:nvPr/>
        </p:nvSpPr>
        <p:spPr>
          <a:xfrm>
            <a:off x="1723725" y="6562825"/>
            <a:ext cx="5715000" cy="246221"/>
          </a:xfrm>
          <a:prstGeom prst="rect">
            <a:avLst/>
          </a:prstGeom>
          <a:noFill/>
        </p:spPr>
        <p:txBody>
          <a:bodyPr wrap="square">
            <a:spAutoFit/>
          </a:bodyPr>
          <a:lstStyle/>
          <a:p>
            <a:pPr algn="ctr"/>
            <a:r>
              <a:rPr lang="en-US" sz="1000" dirty="0">
                <a:hlinkClick r:id="rId2"/>
              </a:rPr>
              <a:t>https://www.nbcnews.com/id/wbna32630695</a:t>
            </a:r>
            <a:endParaRPr lang="en-US" sz="1000" dirty="0"/>
          </a:p>
        </p:txBody>
      </p:sp>
      <p:pic>
        <p:nvPicPr>
          <p:cNvPr id="4" name="Picture 3" descr="A picture containing text, pot, kitchenware&#10;&#10;Description automatically generated">
            <a:extLst>
              <a:ext uri="{FF2B5EF4-FFF2-40B4-BE49-F238E27FC236}">
                <a16:creationId xmlns:a16="http://schemas.microsoft.com/office/drawing/2014/main" id="{AC676925-61C9-4499-9D32-C345E4938FBA}"/>
              </a:ext>
            </a:extLst>
          </p:cNvPr>
          <p:cNvPicPr>
            <a:picLocks noChangeAspect="1"/>
          </p:cNvPicPr>
          <p:nvPr/>
        </p:nvPicPr>
        <p:blipFill>
          <a:blip r:embed="rId3"/>
          <a:stretch>
            <a:fillRect/>
          </a:stretch>
        </p:blipFill>
        <p:spPr>
          <a:xfrm>
            <a:off x="457200" y="457200"/>
            <a:ext cx="8229600" cy="5932205"/>
          </a:xfrm>
          <a:prstGeom prst="rect">
            <a:avLst/>
          </a:prstGeom>
        </p:spPr>
      </p:pic>
      <p:sp>
        <p:nvSpPr>
          <p:cNvPr id="8" name="TextBox 7">
            <a:extLst>
              <a:ext uri="{FF2B5EF4-FFF2-40B4-BE49-F238E27FC236}">
                <a16:creationId xmlns:a16="http://schemas.microsoft.com/office/drawing/2014/main" id="{0671CF85-B0A4-47B9-9B83-644F2912775A}"/>
              </a:ext>
            </a:extLst>
          </p:cNvPr>
          <p:cNvSpPr txBox="1">
            <a:spLocks noChangeArrowheads="1"/>
          </p:cNvSpPr>
          <p:nvPr/>
        </p:nvSpPr>
        <p:spPr bwMode="auto">
          <a:xfrm>
            <a:off x="457200" y="5266492"/>
            <a:ext cx="8229600" cy="677108"/>
          </a:xfrm>
          <a:prstGeom prst="rect">
            <a:avLst/>
          </a:prstGeom>
          <a:solidFill>
            <a:srgbClr val="CC6600"/>
          </a:solidFill>
          <a:ln w="76200">
            <a:solidFill>
              <a:srgbClr val="FFC000"/>
            </a:solidFill>
            <a:miter lim="800000"/>
            <a:headEnd/>
            <a:tailEnd/>
          </a:ln>
        </p:spPr>
        <p:txBody>
          <a:bodyPr wrap="square" lIns="182880" tIns="182880" rIns="182880" bIns="182880">
            <a:spAutoFit/>
          </a:bodyPr>
          <a:lstStyle/>
          <a:p>
            <a:pPr algn="ctr"/>
            <a:r>
              <a:rPr lang="en-US" sz="2000" b="1" kern="0" dirty="0">
                <a:solidFill>
                  <a:srgbClr val="000000"/>
                </a:solidFill>
              </a:rPr>
              <a:t>77 lbs. of 3000-year-old-butter was found in Ireland in 2009 . . .</a:t>
            </a:r>
          </a:p>
        </p:txBody>
      </p:sp>
    </p:spTree>
    <p:extLst>
      <p:ext uri="{BB962C8B-B14F-4D97-AF65-F5344CB8AC3E}">
        <p14:creationId xmlns:p14="http://schemas.microsoft.com/office/powerpoint/2010/main" val="32679498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67793"/>
            <a:ext cx="7315200" cy="1384995"/>
          </a:xfrm>
          <a:prstGeom prst="rect">
            <a:avLst/>
          </a:prstGeom>
          <a:noFill/>
        </p:spPr>
        <p:txBody>
          <a:bodyPr wrap="square">
            <a:spAutoFit/>
          </a:bodyPr>
          <a:lstStyle/>
          <a:p>
            <a:pPr algn="ctr" rtl="0" fontAlgn="base">
              <a:spcBef>
                <a:spcPct val="0"/>
              </a:spcBef>
              <a:spcAft>
                <a:spcPct val="0"/>
              </a:spcAft>
            </a:pPr>
            <a:endParaRPr lang="en-US" sz="1200" b="1" kern="1200" dirty="0">
              <a:solidFill>
                <a:srgbClr val="D79694"/>
              </a:solidFill>
              <a:latin typeface="Arial" charset="0"/>
              <a:ea typeface="+mn-ea"/>
              <a:cs typeface="+mn-cs"/>
            </a:endParaRPr>
          </a:p>
          <a:p>
            <a:pPr marL="0" lvl="1" algn="ctr">
              <a:tabLst>
                <a:tab pos="914400" algn="l"/>
              </a:tabLst>
            </a:pPr>
            <a:r>
              <a:rPr lang="en-US" sz="3200" b="1" dirty="0">
                <a:solidFill>
                  <a:prstClr val="black"/>
                </a:solidFill>
              </a:rPr>
              <a:t>industrialization eventually influenced lots of things . . .</a:t>
            </a:r>
          </a:p>
          <a:p>
            <a:pPr marL="914400" lvl="1" indent="-231775">
              <a:buFont typeface="Arial" pitchFamily="34" charset="0"/>
              <a:buChar char="•"/>
              <a:tabLst>
                <a:tab pos="914400" algn="l"/>
              </a:tabLst>
            </a:pPr>
            <a:endParaRPr lang="en-US" sz="800" b="1" dirty="0">
              <a:solidFill>
                <a:prstClr val="black"/>
              </a:solidFill>
            </a:endParaRP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63</a:t>
            </a:r>
          </a:p>
        </p:txBody>
      </p:sp>
      <p:sp>
        <p:nvSpPr>
          <p:cNvPr id="8"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dirty="0">
                <a:solidFill>
                  <a:srgbClr val="D79694"/>
                </a:solidFill>
              </a:rPr>
              <a:t>Food and the Industrial Revolution</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67793"/>
            <a:ext cx="7315200" cy="1384995"/>
          </a:xfrm>
          <a:prstGeom prst="rect">
            <a:avLst/>
          </a:prstGeom>
          <a:noFill/>
        </p:spPr>
        <p:txBody>
          <a:bodyPr wrap="square">
            <a:spAutoFit/>
          </a:bodyPr>
          <a:lstStyle/>
          <a:p>
            <a:pPr algn="ctr" rtl="0" fontAlgn="base">
              <a:spcBef>
                <a:spcPct val="0"/>
              </a:spcBef>
              <a:spcAft>
                <a:spcPct val="0"/>
              </a:spcAft>
            </a:pPr>
            <a:endParaRPr lang="en-US" sz="1200" b="1" kern="1200" dirty="0">
              <a:solidFill>
                <a:srgbClr val="D79694"/>
              </a:solidFill>
              <a:latin typeface="Arial" charset="0"/>
              <a:ea typeface="+mn-ea"/>
              <a:cs typeface="+mn-cs"/>
            </a:endParaRPr>
          </a:p>
          <a:p>
            <a:pPr marL="0" lvl="1" algn="ctr">
              <a:tabLst>
                <a:tab pos="914400" algn="l"/>
              </a:tabLst>
            </a:pPr>
            <a:r>
              <a:rPr lang="en-US" sz="3200" b="1" dirty="0">
                <a:solidFill>
                  <a:prstClr val="black"/>
                </a:solidFill>
              </a:rPr>
              <a:t>industrialization eventually influenced lots of things . . .</a:t>
            </a:r>
          </a:p>
          <a:p>
            <a:pPr marL="914400" lvl="1" indent="-231775">
              <a:buFont typeface="Arial" pitchFamily="34" charset="0"/>
              <a:buChar char="•"/>
              <a:tabLst>
                <a:tab pos="914400" algn="l"/>
              </a:tabLst>
            </a:pPr>
            <a:endParaRPr lang="en-US" sz="800" b="1" dirty="0">
              <a:solidFill>
                <a:prstClr val="black"/>
              </a:solidFill>
            </a:endParaRP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63</a:t>
            </a:r>
          </a:p>
        </p:txBody>
      </p:sp>
      <p:sp>
        <p:nvSpPr>
          <p:cNvPr id="8"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dirty="0">
                <a:solidFill>
                  <a:srgbClr val="D79694"/>
                </a:solidFill>
              </a:rPr>
              <a:t>Food and the Industrial Revolution</a:t>
            </a:r>
          </a:p>
        </p:txBody>
      </p:sp>
      <p:sp>
        <p:nvSpPr>
          <p:cNvPr id="6" name="TextBox 5"/>
          <p:cNvSpPr txBox="1">
            <a:spLocks noChangeArrowheads="1"/>
          </p:cNvSpPr>
          <p:nvPr/>
        </p:nvSpPr>
        <p:spPr bwMode="auto">
          <a:xfrm>
            <a:off x="1143000" y="3733800"/>
            <a:ext cx="6858000" cy="861774"/>
          </a:xfrm>
          <a:prstGeom prst="rect">
            <a:avLst/>
          </a:prstGeom>
          <a:noFill/>
          <a:ln w="76200">
            <a:solidFill>
              <a:srgbClr val="FFC000"/>
            </a:solidFill>
            <a:miter lim="800000"/>
            <a:headEnd/>
            <a:tailEnd/>
          </a:ln>
        </p:spPr>
        <p:txBody>
          <a:bodyPr wrap="square" lIns="182880" tIns="182880" rIns="182880" bIns="182880">
            <a:spAutoFit/>
          </a:bodyPr>
          <a:lstStyle/>
          <a:p>
            <a:pPr algn="ctr"/>
            <a:r>
              <a:rPr lang="en-US" sz="3200" b="1" kern="0" dirty="0">
                <a:solidFill>
                  <a:srgbClr val="000000"/>
                </a:solidFill>
              </a:rPr>
              <a:t> . . . and . . . we begin to see . . .</a:t>
            </a:r>
          </a:p>
        </p:txBody>
      </p:sp>
    </p:spTree>
    <p:extLst>
      <p:ext uri="{BB962C8B-B14F-4D97-AF65-F5344CB8AC3E}">
        <p14:creationId xmlns:p14="http://schemas.microsoft.com/office/powerpoint/2010/main" val="14827459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38947" name="Picture 3"/>
          <p:cNvPicPr>
            <a:picLocks noChangeAspect="1" noChangeArrowheads="1"/>
          </p:cNvPicPr>
          <p:nvPr/>
        </p:nvPicPr>
        <p:blipFill>
          <a:blip r:embed="rId3" cstate="print"/>
          <a:srcRect/>
          <a:stretch>
            <a:fillRect/>
          </a:stretch>
        </p:blipFill>
        <p:spPr bwMode="auto">
          <a:xfrm>
            <a:off x="1277256" y="0"/>
            <a:ext cx="6553200" cy="6578551"/>
          </a:xfrm>
          <a:prstGeom prst="rect">
            <a:avLst/>
          </a:prstGeom>
          <a:noFill/>
          <a:ln w="9525">
            <a:noFill/>
            <a:miter lim="800000"/>
            <a:headEnd/>
            <a:tailEnd/>
          </a:ln>
        </p:spPr>
      </p:pic>
      <p:sp>
        <p:nvSpPr>
          <p:cNvPr id="10" name="Rectangle 9"/>
          <p:cNvSpPr/>
          <p:nvPr/>
        </p:nvSpPr>
        <p:spPr>
          <a:xfrm>
            <a:off x="1295400" y="6584500"/>
            <a:ext cx="6538686" cy="215444"/>
          </a:xfrm>
          <a:prstGeom prst="rect">
            <a:avLst/>
          </a:prstGeom>
        </p:spPr>
        <p:txBody>
          <a:bodyPr wrap="square">
            <a:spAutoFit/>
          </a:bodyPr>
          <a:lstStyle/>
          <a:p>
            <a:pPr algn="ctr"/>
            <a:r>
              <a:rPr lang="en-US" sz="800" dirty="0">
                <a:hlinkClick r:id="rId4"/>
              </a:rPr>
              <a:t>http://commons.wikimedia.org/wiki/File:Moser_Spaghetti_essender_Junge.jpg</a:t>
            </a:r>
            <a:endParaRPr lang="en-US" sz="800" dirty="0"/>
          </a:p>
        </p:txBody>
      </p:sp>
      <p:sp>
        <p:nvSpPr>
          <p:cNvPr id="11" name="Rectangle 10"/>
          <p:cNvSpPr/>
          <p:nvPr/>
        </p:nvSpPr>
        <p:spPr>
          <a:xfrm>
            <a:off x="3301503" y="5802084"/>
            <a:ext cx="2504211" cy="646331"/>
          </a:xfrm>
          <a:prstGeom prst="rect">
            <a:avLst/>
          </a:prstGeom>
        </p:spPr>
        <p:txBody>
          <a:bodyPr wrap="none">
            <a:spAutoFit/>
          </a:bodyPr>
          <a:lstStyle/>
          <a:p>
            <a:pPr algn="ctr"/>
            <a:r>
              <a:rPr lang="en-US" sz="1200" i="1" dirty="0"/>
              <a:t>Spaghetti </a:t>
            </a:r>
            <a:r>
              <a:rPr lang="en-US" sz="1200" i="1" dirty="0" err="1"/>
              <a:t>essender</a:t>
            </a:r>
            <a:r>
              <a:rPr lang="en-US" sz="1200" i="1" dirty="0"/>
              <a:t> </a:t>
            </a:r>
            <a:r>
              <a:rPr lang="en-US" sz="1200" i="1" dirty="0" err="1"/>
              <a:t>Junge</a:t>
            </a:r>
            <a:r>
              <a:rPr lang="en-US" sz="1200" i="1" dirty="0"/>
              <a:t>, Roma </a:t>
            </a:r>
            <a:br>
              <a:rPr lang="en-US" sz="1200" dirty="0"/>
            </a:br>
            <a:r>
              <a:rPr lang="en-US" sz="1200" dirty="0"/>
              <a:t>Moser</a:t>
            </a:r>
            <a:br>
              <a:rPr lang="en-US" sz="1200" dirty="0"/>
            </a:br>
            <a:r>
              <a:rPr lang="en-US" sz="1200" dirty="0"/>
              <a:t> 1808</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705556"/>
            <a:ext cx="7315200" cy="3970318"/>
          </a:xfrm>
          <a:prstGeom prst="rect">
            <a:avLst/>
          </a:prstGeom>
          <a:noFill/>
        </p:spPr>
        <p:txBody>
          <a:bodyPr wrap="square">
            <a:spAutoFit/>
          </a:bodyPr>
          <a:lstStyle/>
          <a:p>
            <a:pPr algn="ctr" rtl="0" fontAlgn="base">
              <a:spcBef>
                <a:spcPct val="0"/>
              </a:spcBef>
              <a:spcAft>
                <a:spcPct val="0"/>
              </a:spcAft>
            </a:pPr>
            <a:endParaRPr lang="en-US" sz="1600" b="1" kern="1200" dirty="0">
              <a:solidFill>
                <a:prstClr val="black"/>
              </a:solidFill>
              <a:latin typeface="Arial" charset="0"/>
              <a:ea typeface="+mn-ea"/>
              <a:cs typeface="+mn-cs"/>
            </a:endParaRPr>
          </a:p>
          <a:p>
            <a:pPr algn="ctr" rtl="0" fontAlgn="base">
              <a:spcBef>
                <a:spcPct val="0"/>
              </a:spcBef>
              <a:spcAft>
                <a:spcPct val="0"/>
              </a:spcAft>
            </a:pPr>
            <a:r>
              <a:rPr lang="en-US" sz="3200" b="1" kern="1200" dirty="0">
                <a:solidFill>
                  <a:srgbClr val="D79694"/>
                </a:solidFill>
                <a:latin typeface="Arial" charset="0"/>
                <a:ea typeface="+mn-ea"/>
                <a:cs typeface="+mn-cs"/>
              </a:rPr>
              <a:t>“The </a:t>
            </a:r>
            <a:r>
              <a:rPr lang="en-US" sz="3200" b="1" i="1" kern="1200" dirty="0">
                <a:solidFill>
                  <a:srgbClr val="D79694"/>
                </a:solidFill>
                <a:latin typeface="Arial" charset="0"/>
                <a:ea typeface="+mn-ea"/>
                <a:cs typeface="+mn-cs"/>
              </a:rPr>
              <a:t>industrial revolution . . .</a:t>
            </a:r>
            <a:endParaRPr lang="en-US" sz="3200" b="1" kern="1200" dirty="0">
              <a:solidFill>
                <a:srgbClr val="D79694"/>
              </a:solidFill>
              <a:latin typeface="Arial" charset="0"/>
              <a:ea typeface="+mn-ea"/>
              <a:cs typeface="+mn-cs"/>
            </a:endParaRPr>
          </a:p>
          <a:p>
            <a:pPr algn="ctr" rtl="0" fontAlgn="base">
              <a:spcBef>
                <a:spcPct val="0"/>
              </a:spcBef>
              <a:spcAft>
                <a:spcPct val="0"/>
              </a:spcAft>
            </a:pPr>
            <a:r>
              <a:rPr lang="en-US" sz="3200" b="1" dirty="0">
                <a:solidFill>
                  <a:prstClr val="black"/>
                </a:solidFill>
              </a:rPr>
              <a:t>was only possible as a result of agricultural change</a:t>
            </a:r>
            <a:r>
              <a:rPr lang="en-US" sz="3200" b="1" dirty="0">
                <a:solidFill>
                  <a:srgbClr val="D79694"/>
                </a:solidFill>
              </a:rPr>
              <a:t>”</a:t>
            </a:r>
          </a:p>
          <a:p>
            <a:pPr algn="ctr" rtl="0" fontAlgn="base">
              <a:spcBef>
                <a:spcPct val="0"/>
              </a:spcBef>
              <a:spcAft>
                <a:spcPct val="0"/>
              </a:spcAft>
            </a:pPr>
            <a:endParaRPr lang="en-US" sz="2800" b="1" dirty="0">
              <a:solidFill>
                <a:prstClr val="black"/>
              </a:solidFill>
            </a:endParaRPr>
          </a:p>
          <a:p>
            <a:pPr marL="914400" indent="-231775" rtl="0" fontAlgn="base">
              <a:spcBef>
                <a:spcPct val="0"/>
              </a:spcBef>
              <a:spcAft>
                <a:spcPct val="0"/>
              </a:spcAft>
              <a:buFont typeface="Arial" pitchFamily="34" charset="0"/>
              <a:buChar char="•"/>
              <a:tabLst>
                <a:tab pos="855663" algn="l"/>
              </a:tabLst>
            </a:pPr>
            <a:r>
              <a:rPr lang="en-US" sz="2800" b="1" kern="1200" dirty="0">
                <a:solidFill>
                  <a:prstClr val="black"/>
                </a:solidFill>
                <a:latin typeface="Arial" charset="0"/>
                <a:ea typeface="+mn-ea"/>
                <a:cs typeface="+mn-cs"/>
              </a:rPr>
              <a:t>not since the Neolithic agricultural revolution had people so drastically change how they relate to the world around them</a:t>
            </a:r>
            <a:endParaRPr lang="en-US" sz="2400" b="1" kern="1200" dirty="0">
              <a:solidFill>
                <a:prstClr val="black"/>
              </a:solidFill>
              <a:latin typeface="Arial" charset="0"/>
              <a:ea typeface="+mn-ea"/>
              <a:cs typeface="+mn-cs"/>
            </a:endParaRP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465138" lvl="1" indent="-233363" algn="ctr">
              <a:spcBef>
                <a:spcPts val="800"/>
              </a:spcBef>
            </a:pPr>
            <a:r>
              <a:rPr lang="en-US" sz="2000" b="1" dirty="0">
                <a:solidFill>
                  <a:srgbClr val="D79694"/>
                </a:solidFill>
              </a:rPr>
              <a:t>The Industrial Revolution</a:t>
            </a:r>
          </a:p>
        </p:txBody>
      </p:sp>
      <p:sp>
        <p:nvSpPr>
          <p:cNvPr id="7" name="TextBox 6"/>
          <p:cNvSpPr txBox="1">
            <a:spLocks noChangeArrowheads="1"/>
          </p:cNvSpPr>
          <p:nvPr/>
        </p:nvSpPr>
        <p:spPr bwMode="auto">
          <a:xfrm>
            <a:off x="1139370" y="5606142"/>
            <a:ext cx="6858000" cy="615553"/>
          </a:xfrm>
          <a:prstGeom prst="rect">
            <a:avLst/>
          </a:prstGeom>
          <a:solidFill>
            <a:srgbClr val="FEE9AC"/>
          </a:solidFill>
          <a:ln w="76200">
            <a:solidFill>
              <a:srgbClr val="FFC000"/>
            </a:solidFill>
            <a:miter lim="800000"/>
            <a:headEnd/>
            <a:tailEnd/>
          </a:ln>
        </p:spPr>
        <p:txBody>
          <a:bodyPr lIns="182880" tIns="182880" rIns="182880" bIns="182880">
            <a:spAutoFit/>
          </a:bodyPr>
          <a:lstStyle/>
          <a:p>
            <a:pPr algn="ctr" fontAlgn="base">
              <a:spcBef>
                <a:spcPct val="0"/>
              </a:spcBef>
              <a:spcAft>
                <a:spcPct val="0"/>
              </a:spcAft>
            </a:pPr>
            <a:r>
              <a:rPr lang="en-US" sz="1600" b="1" kern="0" dirty="0">
                <a:solidFill>
                  <a:srgbClr val="000000"/>
                </a:solidFill>
              </a:rPr>
              <a:t>see “The Neolithic “Agricultural” Revolution slide set for details</a:t>
            </a:r>
            <a:endParaRPr lang="en-US" sz="1600" b="1" kern="0" dirty="0">
              <a:solidFill>
                <a:srgbClr val="000000"/>
              </a:solidFill>
              <a:latin typeface="Arial" charset="0"/>
            </a:endParaRPr>
          </a:p>
        </p:txBody>
      </p:sp>
      <p:sp>
        <p:nvSpPr>
          <p:cNvPr id="8" name="TextBox 7"/>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60</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3" cstate="print"/>
          <a:srcRect/>
          <a:stretch>
            <a:fillRect/>
          </a:stretch>
        </p:blipFill>
        <p:spPr bwMode="auto">
          <a:xfrm>
            <a:off x="-1" y="475344"/>
            <a:ext cx="9144000" cy="6069330"/>
          </a:xfrm>
          <a:prstGeom prst="rect">
            <a:avLst/>
          </a:prstGeom>
          <a:noFill/>
          <a:ln w="9525">
            <a:noFill/>
            <a:miter lim="800000"/>
            <a:headEnd/>
            <a:tailEnd/>
          </a:ln>
        </p:spPr>
      </p:pic>
      <p:sp>
        <p:nvSpPr>
          <p:cNvPr id="9" name="Rectangle 8"/>
          <p:cNvSpPr/>
          <p:nvPr/>
        </p:nvSpPr>
        <p:spPr>
          <a:xfrm>
            <a:off x="1295400" y="6584500"/>
            <a:ext cx="6538686" cy="215444"/>
          </a:xfrm>
          <a:prstGeom prst="rect">
            <a:avLst/>
          </a:prstGeom>
        </p:spPr>
        <p:txBody>
          <a:bodyPr wrap="square">
            <a:spAutoFit/>
          </a:bodyPr>
          <a:lstStyle/>
          <a:p>
            <a:pPr algn="ctr"/>
            <a:r>
              <a:rPr lang="en-US" sz="800" dirty="0">
                <a:hlinkClick r:id="rId4"/>
              </a:rPr>
              <a:t>http://commons.wikimedia.org/wiki/File:Flickr_-_cyclonebill_-_Spaghetti_med_ansjoser,_chili,_hvidl%C3%B8g,_kapers_og_persille.jpg</a:t>
            </a:r>
            <a:endParaRPr lang="en-US" sz="800" dirty="0"/>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39971"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Rectangle 6"/>
          <p:cNvSpPr/>
          <p:nvPr/>
        </p:nvSpPr>
        <p:spPr>
          <a:xfrm>
            <a:off x="1295400" y="6477000"/>
            <a:ext cx="6538686" cy="276999"/>
          </a:xfrm>
          <a:prstGeom prst="rect">
            <a:avLst/>
          </a:prstGeom>
        </p:spPr>
        <p:txBody>
          <a:bodyPr wrap="square">
            <a:spAutoFit/>
          </a:bodyPr>
          <a:lstStyle/>
          <a:p>
            <a:pPr algn="ctr"/>
            <a:r>
              <a:rPr lang="en-US" sz="1200" dirty="0">
                <a:hlinkClick r:id="rId4"/>
              </a:rPr>
              <a:t>http://boulangeriesacrepaye.com/id69.html</a:t>
            </a:r>
            <a:endParaRPr lang="en-US" sz="1200" dirty="0"/>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4611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a:xfrm>
            <a:off x="1295400" y="6477000"/>
            <a:ext cx="6538686" cy="276999"/>
          </a:xfrm>
          <a:prstGeom prst="rect">
            <a:avLst/>
          </a:prstGeom>
        </p:spPr>
        <p:txBody>
          <a:bodyPr wrap="square">
            <a:spAutoFit/>
          </a:bodyPr>
          <a:lstStyle/>
          <a:p>
            <a:pPr algn="ctr"/>
            <a:r>
              <a:rPr lang="en-US" sz="1200" dirty="0">
                <a:hlinkClick r:id="rId4"/>
              </a:rPr>
              <a:t>http://en.wikipedia.org/wiki/French_wine</a:t>
            </a:r>
            <a:endParaRPr lang="en-US" sz="1200" dirty="0"/>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40994" name="Picture 2"/>
          <p:cNvPicPr>
            <a:picLocks noChangeAspect="1" noChangeArrowheads="1"/>
          </p:cNvPicPr>
          <p:nvPr/>
        </p:nvPicPr>
        <p:blipFill>
          <a:blip r:embed="rId3" cstate="print"/>
          <a:srcRect/>
          <a:stretch>
            <a:fillRect/>
          </a:stretch>
        </p:blipFill>
        <p:spPr bwMode="auto">
          <a:xfrm>
            <a:off x="0" y="-17188"/>
            <a:ext cx="9144000" cy="6875188"/>
          </a:xfrm>
          <a:prstGeom prst="rect">
            <a:avLst/>
          </a:prstGeom>
          <a:noFill/>
          <a:ln w="9525">
            <a:noFill/>
            <a:miter lim="800000"/>
            <a:headEnd/>
            <a:tailEnd/>
          </a:ln>
        </p:spPr>
      </p:pic>
      <p:sp>
        <p:nvSpPr>
          <p:cNvPr id="5" name="Rectangle 4"/>
          <p:cNvSpPr/>
          <p:nvPr/>
        </p:nvSpPr>
        <p:spPr>
          <a:xfrm>
            <a:off x="1295400" y="6477000"/>
            <a:ext cx="6538686" cy="276999"/>
          </a:xfrm>
          <a:prstGeom prst="rect">
            <a:avLst/>
          </a:prstGeom>
        </p:spPr>
        <p:txBody>
          <a:bodyPr wrap="square">
            <a:spAutoFit/>
          </a:bodyPr>
          <a:lstStyle/>
          <a:p>
            <a:pPr algn="ctr"/>
            <a:r>
              <a:rPr lang="en-US" sz="1200" dirty="0">
                <a:hlinkClick r:id="rId4"/>
              </a:rPr>
              <a:t>http://tomdowson.wordpress.com/2008/09/30/jackson-pollock-and-chips/</a:t>
            </a:r>
            <a:endParaRPr lang="en-US" sz="1200" dirty="0"/>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43043" name="Picture 3"/>
          <p:cNvPicPr>
            <a:picLocks noChangeAspect="1" noChangeArrowheads="1"/>
          </p:cNvPicPr>
          <p:nvPr/>
        </p:nvPicPr>
        <p:blipFill>
          <a:blip r:embed="rId3" cstate="print"/>
          <a:srcRect/>
          <a:stretch>
            <a:fillRect/>
          </a:stretch>
        </p:blipFill>
        <p:spPr bwMode="auto">
          <a:xfrm>
            <a:off x="529770" y="419100"/>
            <a:ext cx="8077200" cy="6057900"/>
          </a:xfrm>
          <a:prstGeom prst="rect">
            <a:avLst/>
          </a:prstGeom>
          <a:noFill/>
          <a:ln w="9525">
            <a:noFill/>
            <a:miter lim="800000"/>
            <a:headEnd/>
            <a:tailEnd/>
          </a:ln>
        </p:spPr>
      </p:pic>
      <p:sp>
        <p:nvSpPr>
          <p:cNvPr id="7" name="Rectangle 6"/>
          <p:cNvSpPr/>
          <p:nvPr/>
        </p:nvSpPr>
        <p:spPr>
          <a:xfrm>
            <a:off x="1905000" y="6339114"/>
            <a:ext cx="5334000" cy="276999"/>
          </a:xfrm>
          <a:prstGeom prst="rect">
            <a:avLst/>
          </a:prstGeom>
        </p:spPr>
        <p:txBody>
          <a:bodyPr wrap="square">
            <a:spAutoFit/>
          </a:bodyPr>
          <a:lstStyle/>
          <a:p>
            <a:r>
              <a:rPr lang="en-US" sz="1200" dirty="0">
                <a:solidFill>
                  <a:srgbClr val="000000"/>
                </a:solidFill>
                <a:hlinkClick r:id="rId4"/>
              </a:rPr>
              <a:t>http://www.wil92.com/post/51210_hog_dog_hot_dog_this_4th_of_july</a:t>
            </a:r>
            <a:endParaRPr lang="en-US" sz="1200" dirty="0">
              <a:solidFill>
                <a:srgbClr val="000000"/>
              </a:solidFill>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4713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a:xfrm>
            <a:off x="1905000" y="6339114"/>
            <a:ext cx="5334000" cy="276999"/>
          </a:xfrm>
          <a:prstGeom prst="rect">
            <a:avLst/>
          </a:prstGeom>
        </p:spPr>
        <p:txBody>
          <a:bodyPr wrap="square">
            <a:spAutoFit/>
          </a:bodyPr>
          <a:lstStyle/>
          <a:p>
            <a:pPr algn="ctr"/>
            <a:r>
              <a:rPr lang="en-US" sz="1200" dirty="0">
                <a:solidFill>
                  <a:srgbClr val="000000"/>
                </a:solidFill>
                <a:hlinkClick r:id="rId4"/>
              </a:rPr>
              <a:t>http://cookingmommies.blogspot.com/</a:t>
            </a:r>
            <a:endParaRPr lang="en-US" sz="1200" dirty="0">
              <a:solidFill>
                <a:srgbClr val="000000"/>
              </a:solidFill>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42018" name="Picture 2"/>
          <p:cNvPicPr>
            <a:picLocks noChangeAspect="1" noChangeArrowheads="1"/>
          </p:cNvPicPr>
          <p:nvPr/>
        </p:nvPicPr>
        <p:blipFill>
          <a:blip r:embed="rId3" cstate="print"/>
          <a:srcRect/>
          <a:stretch>
            <a:fillRect/>
          </a:stretch>
        </p:blipFill>
        <p:spPr bwMode="auto">
          <a:xfrm>
            <a:off x="1871870" y="0"/>
            <a:ext cx="5367130" cy="6858000"/>
          </a:xfrm>
          <a:prstGeom prst="rect">
            <a:avLst/>
          </a:prstGeom>
          <a:noFill/>
          <a:ln w="9525">
            <a:noFill/>
            <a:miter lim="800000"/>
            <a:headEnd/>
            <a:tailEnd/>
          </a:ln>
        </p:spPr>
      </p:pic>
      <p:sp>
        <p:nvSpPr>
          <p:cNvPr id="6" name="Rectangle 5"/>
          <p:cNvSpPr/>
          <p:nvPr/>
        </p:nvSpPr>
        <p:spPr>
          <a:xfrm>
            <a:off x="1295400" y="6477000"/>
            <a:ext cx="6538686" cy="276999"/>
          </a:xfrm>
          <a:prstGeom prst="rect">
            <a:avLst/>
          </a:prstGeom>
        </p:spPr>
        <p:txBody>
          <a:bodyPr wrap="square">
            <a:spAutoFit/>
          </a:bodyPr>
          <a:lstStyle/>
          <a:p>
            <a:pPr algn="ctr"/>
            <a:r>
              <a:rPr lang="en-US" sz="1200" dirty="0">
                <a:hlinkClick r:id="rId4"/>
              </a:rPr>
              <a:t>http://www.countryliving.com/magazine/made-in-america-0707</a:t>
            </a:r>
            <a:endParaRPr lang="en-US" sz="1200" dirty="0"/>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44067" name="Picture 3"/>
          <p:cNvPicPr>
            <a:picLocks noChangeAspect="1" noChangeArrowheads="1"/>
          </p:cNvPicPr>
          <p:nvPr/>
        </p:nvPicPr>
        <p:blipFill>
          <a:blip r:embed="rId3" cstate="print"/>
          <a:srcRect/>
          <a:stretch>
            <a:fillRect/>
          </a:stretch>
        </p:blipFill>
        <p:spPr bwMode="auto">
          <a:xfrm>
            <a:off x="0" y="228600"/>
            <a:ext cx="9144000" cy="6096000"/>
          </a:xfrm>
          <a:prstGeom prst="rect">
            <a:avLst/>
          </a:prstGeom>
          <a:noFill/>
          <a:ln w="9525">
            <a:noFill/>
            <a:miter lim="800000"/>
            <a:headEnd/>
            <a:tailEnd/>
          </a:ln>
        </p:spPr>
      </p:pic>
      <p:sp>
        <p:nvSpPr>
          <p:cNvPr id="6" name="Rectangle 5"/>
          <p:cNvSpPr/>
          <p:nvPr/>
        </p:nvSpPr>
        <p:spPr>
          <a:xfrm>
            <a:off x="1814286" y="6477000"/>
            <a:ext cx="5486400" cy="276999"/>
          </a:xfrm>
          <a:prstGeom prst="rect">
            <a:avLst/>
          </a:prstGeom>
        </p:spPr>
        <p:txBody>
          <a:bodyPr wrap="square">
            <a:spAutoFit/>
          </a:bodyPr>
          <a:lstStyle/>
          <a:p>
            <a:pPr algn="ctr"/>
            <a:r>
              <a:rPr lang="en-US" sz="1200" dirty="0">
                <a:hlinkClick r:id="rId4"/>
              </a:rPr>
              <a:t>http://home-and-garden.webshots.com/photo/2769409050063439164ILcwlu</a:t>
            </a:r>
            <a:endParaRPr lang="en-US" sz="1200" dirty="0"/>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762"/>
            <a:ext cx="7315200" cy="3826689"/>
          </a:xfrm>
          <a:prstGeom prst="rect">
            <a:avLst/>
          </a:prstGeom>
          <a:noFill/>
          <a:ln w="9525">
            <a:noFill/>
            <a:miter lim="800000"/>
            <a:headEnd/>
            <a:tailEnd/>
          </a:ln>
        </p:spPr>
        <p:txBody>
          <a:bodyPr>
            <a:spAutoFit/>
          </a:bodyPr>
          <a:lstStyle/>
          <a:p>
            <a:pPr marL="465138" lvl="1" indent="-233363" algn="l" rtl="0" fontAlgn="base">
              <a:spcBef>
                <a:spcPts val="800"/>
              </a:spcBef>
              <a:spcAft>
                <a:spcPct val="0"/>
              </a:spcAft>
              <a:buFont typeface="Arial" charset="0"/>
              <a:buChar char="•"/>
            </a:pPr>
            <a:r>
              <a:rPr lang="en-US" sz="2400" b="1" kern="1200" dirty="0">
                <a:solidFill>
                  <a:srgbClr val="D79694"/>
                </a:solidFill>
                <a:latin typeface="Calibri"/>
                <a:ea typeface="+mn-ea"/>
                <a:cs typeface="+mn-cs"/>
              </a:rPr>
              <a:t>The Agricultural Revolution of the Neolithic Era </a:t>
            </a:r>
          </a:p>
          <a:p>
            <a:pPr marL="465138" lvl="1" indent="-233363" algn="l" rtl="0" fontAlgn="base">
              <a:spcBef>
                <a:spcPts val="800"/>
              </a:spcBef>
              <a:spcAft>
                <a:spcPct val="0"/>
              </a:spcAft>
              <a:buFont typeface="Arial" charset="0"/>
              <a:buChar char="•"/>
            </a:pPr>
            <a:r>
              <a:rPr lang="en-US" sz="2400" b="1" kern="1200" dirty="0">
                <a:solidFill>
                  <a:srgbClr val="D79694"/>
                </a:solidFill>
                <a:latin typeface="Calibri"/>
                <a:ea typeface="+mn-ea"/>
                <a:cs typeface="+mn-cs"/>
              </a:rPr>
              <a:t>The Search for Spices</a:t>
            </a:r>
          </a:p>
          <a:p>
            <a:pPr marL="465138" lvl="1" indent="-233363" algn="l" rtl="0" fontAlgn="base">
              <a:spcBef>
                <a:spcPts val="800"/>
              </a:spcBef>
              <a:spcAft>
                <a:spcPct val="0"/>
              </a:spcAft>
              <a:buFont typeface="Arial" charset="0"/>
              <a:buChar char="•"/>
            </a:pPr>
            <a:r>
              <a:rPr lang="en-US" sz="2400" b="1" kern="1200" dirty="0">
                <a:solidFill>
                  <a:prstClr val="black"/>
                </a:solidFill>
                <a:latin typeface="Calibri"/>
                <a:ea typeface="+mn-ea"/>
                <a:cs typeface="+mn-cs"/>
              </a:rPr>
              <a:t>The Industrial Revolution</a:t>
            </a:r>
          </a:p>
          <a:p>
            <a:pPr marL="465138" lvl="1" indent="-233363" algn="l" rtl="0" fontAlgn="base">
              <a:spcBef>
                <a:spcPts val="800"/>
              </a:spcBef>
              <a:spcAft>
                <a:spcPct val="0"/>
              </a:spcAft>
              <a:buFont typeface="Arial" charset="0"/>
              <a:buChar char="•"/>
            </a:pPr>
            <a:r>
              <a:rPr lang="en-US" sz="2400" b="1" kern="1200" dirty="0">
                <a:solidFill>
                  <a:srgbClr val="D79694"/>
                </a:solidFill>
                <a:latin typeface="Calibri"/>
                <a:ea typeface="+mn-ea"/>
                <a:cs typeface="+mn-cs"/>
              </a:rPr>
              <a:t>Transportation, Refrigeration, and Canning</a:t>
            </a:r>
          </a:p>
          <a:p>
            <a:pPr marL="465138" lvl="1" indent="-233363" algn="l" rtl="0" fontAlgn="base">
              <a:spcBef>
                <a:spcPts val="800"/>
              </a:spcBef>
              <a:spcAft>
                <a:spcPct val="0"/>
              </a:spcAft>
              <a:buFont typeface="Arial" charset="0"/>
              <a:buChar char="•"/>
            </a:pPr>
            <a:r>
              <a:rPr lang="en-US" sz="2400" b="1" kern="1200" dirty="0">
                <a:solidFill>
                  <a:srgbClr val="D79694"/>
                </a:solidFill>
                <a:latin typeface="Calibri"/>
                <a:ea typeface="+mn-ea"/>
                <a:cs typeface="+mn-cs"/>
              </a:rPr>
              <a:t>The Scientific Revolution</a:t>
            </a:r>
          </a:p>
          <a:p>
            <a:pPr marL="465138" lvl="1" indent="-233363" algn="l" rtl="0" fontAlgn="base">
              <a:spcBef>
                <a:spcPts val="800"/>
              </a:spcBef>
              <a:spcAft>
                <a:spcPct val="0"/>
              </a:spcAft>
              <a:buFont typeface="Arial" charset="0"/>
              <a:buChar char="•"/>
            </a:pPr>
            <a:r>
              <a:rPr lang="en-US" sz="2400" b="1" kern="1200" dirty="0">
                <a:solidFill>
                  <a:srgbClr val="D79694"/>
                </a:solidFill>
                <a:latin typeface="Calibri"/>
                <a:ea typeface="+mn-ea"/>
                <a:cs typeface="+mn-cs"/>
              </a:rPr>
              <a:t>Modern-Day Adaptations</a:t>
            </a:r>
          </a:p>
          <a:p>
            <a:pPr marL="465138" lvl="1" indent="-233363" algn="l" rtl="0" fontAlgn="base">
              <a:spcBef>
                <a:spcPts val="800"/>
              </a:spcBef>
              <a:spcAft>
                <a:spcPct val="0"/>
              </a:spcAft>
              <a:buFont typeface="Arial" charset="0"/>
              <a:buChar char="•"/>
            </a:pPr>
            <a:r>
              <a:rPr lang="en-US" sz="2400" b="1" kern="1200" dirty="0">
                <a:solidFill>
                  <a:srgbClr val="D79694"/>
                </a:solidFill>
                <a:latin typeface="Calibri"/>
                <a:ea typeface="+mn-ea"/>
                <a:cs typeface="+mn-cs"/>
              </a:rPr>
              <a:t>Summary</a:t>
            </a:r>
          </a:p>
          <a:p>
            <a:pPr marL="465138" lvl="1" indent="-233363" algn="l" rtl="0" fontAlgn="base">
              <a:spcBef>
                <a:spcPts val="800"/>
              </a:spcBef>
              <a:spcAft>
                <a:spcPct val="0"/>
              </a:spcAft>
              <a:buFont typeface="Arial" charset="0"/>
              <a:buChar char="•"/>
            </a:pPr>
            <a:r>
              <a:rPr lang="en-US" sz="2400" b="1" kern="1200" dirty="0">
                <a:solidFill>
                  <a:srgbClr val="D79694"/>
                </a:solidFill>
                <a:latin typeface="Calibri"/>
                <a:ea typeface="+mn-ea"/>
                <a:cs typeface="+mn-cs"/>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rtl="0" fontAlgn="base">
              <a:spcAft>
                <a:spcPct val="0"/>
              </a:spcAft>
            </a:pPr>
            <a:r>
              <a:rPr lang="en-US" sz="3200" b="1" kern="1200" dirty="0">
                <a:solidFill>
                  <a:srgbClr val="D79694"/>
                </a:solidFill>
                <a:latin typeface="Calibri" pitchFamily="34" charset="0"/>
                <a:ea typeface="+mn-ea"/>
                <a:cs typeface="+mn-cs"/>
              </a:rPr>
              <a:t>Food in Historical Perspective: </a:t>
            </a:r>
          </a:p>
          <a:p>
            <a:pPr marL="342900" indent="-342900" algn="ctr" rtl="0" fontAlgn="base">
              <a:spcAft>
                <a:spcPct val="0"/>
              </a:spcAft>
            </a:pPr>
            <a:r>
              <a:rPr lang="en-US" sz="3200" b="1" kern="1200" dirty="0">
                <a:solidFill>
                  <a:srgbClr val="D79694"/>
                </a:solidFill>
                <a:latin typeface="Calibri" pitchFamily="34" charset="0"/>
                <a:ea typeface="+mn-ea"/>
                <a:cs typeface="+mn-cs"/>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rtl="0" eaLnBrk="0" fontAlgn="base" hangingPunct="0">
              <a:spcBef>
                <a:spcPct val="20000"/>
              </a:spcBef>
              <a:spcAft>
                <a:spcPct val="0"/>
              </a:spcAft>
            </a:pPr>
            <a:r>
              <a:rPr lang="en-US" sz="2000" kern="1200" dirty="0">
                <a:solidFill>
                  <a:prstClr val="black"/>
                </a:solidFill>
                <a:latin typeface="Calibri" pitchFamily="34" charset="0"/>
                <a:ea typeface="+mn-ea"/>
                <a:cs typeface="+mn-cs"/>
              </a:rPr>
              <a:t>Food in Historical Perspective: Dietary Revolutions</a:t>
            </a:r>
          </a:p>
          <a:p>
            <a:pPr marL="342900" indent="-342900" algn="ctr" rtl="0" eaLnBrk="0" fontAlgn="base" hangingPunct="0">
              <a:spcBef>
                <a:spcPct val="20000"/>
              </a:spcBef>
              <a:spcAft>
                <a:spcPct val="0"/>
              </a:spcAft>
            </a:pPr>
            <a:endParaRPr lang="en-US" sz="2000" kern="1200" dirty="0">
              <a:solidFill>
                <a:prstClr val="black"/>
              </a:solidFill>
              <a:latin typeface="Calibri" pitchFamily="34" charset="0"/>
              <a:ea typeface="+mn-ea"/>
              <a:cs typeface="+mn-cs"/>
            </a:endParaRPr>
          </a:p>
        </p:txBody>
      </p:sp>
      <p:sp>
        <p:nvSpPr>
          <p:cNvPr id="6" name="Subtitle 2"/>
          <p:cNvSpPr txBox="1">
            <a:spLocks/>
          </p:cNvSpPr>
          <p:nvPr/>
        </p:nvSpPr>
        <p:spPr bwMode="auto">
          <a:xfrm>
            <a:off x="990600" y="2667000"/>
            <a:ext cx="7315200" cy="2739211"/>
          </a:xfrm>
          <a:prstGeom prst="rect">
            <a:avLst/>
          </a:prstGeom>
          <a:solidFill>
            <a:schemeClr val="bg1"/>
          </a:solidFill>
          <a:ln w="76200">
            <a:solidFill>
              <a:srgbClr val="C80000"/>
            </a:solidFill>
            <a:miter lim="800000"/>
            <a:headEnd/>
            <a:tailEnd/>
          </a:ln>
        </p:spPr>
        <p:txBody>
          <a:bodyPr>
            <a:spAutoFit/>
          </a:bodyPr>
          <a:lstStyle/>
          <a:p>
            <a:pPr marL="682625" lvl="1" indent="-225425" algn="l" rtl="0" fontAlgn="base">
              <a:spcBef>
                <a:spcPct val="0"/>
              </a:spcBef>
              <a:spcAft>
                <a:spcPct val="0"/>
              </a:spcAft>
              <a:buFont typeface="Arial" charset="0"/>
              <a:buChar char="•"/>
            </a:pPr>
            <a:endParaRPr lang="en-US" sz="2400" kern="1200" dirty="0">
              <a:solidFill>
                <a:srgbClr val="D79694"/>
              </a:solidFill>
              <a:latin typeface="Arial" charset="0"/>
              <a:ea typeface="+mn-ea"/>
              <a:cs typeface="+mn-cs"/>
            </a:endParaRPr>
          </a:p>
          <a:p>
            <a:pPr marL="682625" lvl="1" indent="-225425" algn="l" rtl="0" fontAlgn="base">
              <a:spcBef>
                <a:spcPct val="0"/>
              </a:spcBef>
              <a:spcAft>
                <a:spcPct val="0"/>
              </a:spcAft>
              <a:buFont typeface="Arial" charset="0"/>
              <a:buChar char="•"/>
            </a:pPr>
            <a:r>
              <a:rPr lang="en-US" sz="2000" kern="1200" dirty="0">
                <a:solidFill>
                  <a:srgbClr val="D79694"/>
                </a:solidFill>
                <a:latin typeface="Arial" charset="0"/>
                <a:ea typeface="+mn-ea"/>
                <a:cs typeface="+mn-cs"/>
              </a:rPr>
              <a:t>Agricultural Change in England, Seventeenth and Eighteenth Centuries</a:t>
            </a:r>
          </a:p>
          <a:p>
            <a:pPr marL="682625" lvl="1" indent="-225425" algn="l" rtl="0" fontAlgn="base">
              <a:spcBef>
                <a:spcPct val="0"/>
              </a:spcBef>
              <a:spcAft>
                <a:spcPct val="0"/>
              </a:spcAft>
              <a:buFont typeface="Arial" charset="0"/>
              <a:buChar char="•"/>
            </a:pPr>
            <a:endParaRPr lang="en-US" sz="1600" kern="1200" dirty="0">
              <a:solidFill>
                <a:srgbClr val="D79694"/>
              </a:solidFill>
              <a:latin typeface="Arial" charset="0"/>
              <a:ea typeface="+mn-ea"/>
              <a:cs typeface="+mn-cs"/>
            </a:endParaRPr>
          </a:p>
          <a:p>
            <a:pPr marL="682625" lvl="1" indent="-225425" algn="l" rtl="0" fontAlgn="base">
              <a:spcBef>
                <a:spcPct val="0"/>
              </a:spcBef>
              <a:spcAft>
                <a:spcPct val="0"/>
              </a:spcAft>
              <a:buFont typeface="Arial" charset="0"/>
              <a:buChar char="•"/>
            </a:pPr>
            <a:r>
              <a:rPr lang="en-US" sz="2000" kern="1200" dirty="0">
                <a:solidFill>
                  <a:srgbClr val="D79694"/>
                </a:solidFill>
                <a:latin typeface="Arial" charset="0"/>
                <a:ea typeface="+mn-ea"/>
                <a:cs typeface="+mn-cs"/>
              </a:rPr>
              <a:t>Food and the Industrial Revolution</a:t>
            </a:r>
          </a:p>
          <a:p>
            <a:pPr marL="682625" lvl="1" indent="-225425" algn="l" rtl="0" fontAlgn="base">
              <a:spcBef>
                <a:spcPct val="0"/>
              </a:spcBef>
              <a:spcAft>
                <a:spcPct val="0"/>
              </a:spcAft>
              <a:buFont typeface="Arial" charset="0"/>
              <a:buChar char="•"/>
            </a:pPr>
            <a:endParaRPr lang="en-US" sz="1600" kern="1200" dirty="0">
              <a:solidFill>
                <a:srgbClr val="D79694"/>
              </a:solidFill>
              <a:latin typeface="Arial" charset="0"/>
              <a:ea typeface="+mn-ea"/>
              <a:cs typeface="+mn-cs"/>
            </a:endParaRPr>
          </a:p>
          <a:p>
            <a:pPr marL="682625" lvl="1" indent="-225425" algn="l" rtl="0" fontAlgn="base">
              <a:spcBef>
                <a:spcPct val="0"/>
              </a:spcBef>
              <a:spcAft>
                <a:spcPct val="0"/>
              </a:spcAft>
              <a:buFont typeface="Arial" charset="0"/>
              <a:buChar char="•"/>
            </a:pPr>
            <a:r>
              <a:rPr lang="en-US" sz="2800" b="1" kern="1200" dirty="0">
                <a:solidFill>
                  <a:prstClr val="black"/>
                </a:solidFill>
                <a:latin typeface="Arial" charset="0"/>
                <a:ea typeface="+mn-ea"/>
                <a:cs typeface="+mn-cs"/>
              </a:rPr>
              <a:t>The Emergence of National Cuisines</a:t>
            </a:r>
          </a:p>
          <a:p>
            <a:pPr marL="682625" lvl="1" indent="-225425" algn="l" rtl="0" fontAlgn="base">
              <a:spcBef>
                <a:spcPct val="0"/>
              </a:spcBef>
              <a:spcAft>
                <a:spcPct val="0"/>
              </a:spcAft>
              <a:buFont typeface="Arial" charset="0"/>
              <a:buChar char="•"/>
            </a:pPr>
            <a:endParaRPr lang="en-US" sz="2800" b="1" kern="1200" dirty="0">
              <a:solidFill>
                <a:srgbClr val="000000"/>
              </a:solidFill>
              <a:latin typeface="Calibri" pitchFamily="34" charset="0"/>
              <a:ea typeface="+mn-ea"/>
              <a:cs typeface="+mn-cs"/>
            </a:endParaRP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63</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67793"/>
            <a:ext cx="7315200" cy="4647426"/>
          </a:xfrm>
          <a:prstGeom prst="rect">
            <a:avLst/>
          </a:prstGeom>
          <a:noFill/>
        </p:spPr>
        <p:txBody>
          <a:bodyPr wrap="square">
            <a:spAutoFit/>
          </a:bodyPr>
          <a:lstStyle/>
          <a:p>
            <a:pPr algn="ctr" rtl="0" fontAlgn="base">
              <a:spcBef>
                <a:spcPct val="0"/>
              </a:spcBef>
              <a:spcAft>
                <a:spcPct val="0"/>
              </a:spcAft>
            </a:pPr>
            <a:endParaRPr lang="en-US" sz="2800" b="1" kern="1200" dirty="0">
              <a:solidFill>
                <a:srgbClr val="D79694"/>
              </a:solidFill>
              <a:latin typeface="Arial" charset="0"/>
              <a:ea typeface="+mn-ea"/>
              <a:cs typeface="+mn-cs"/>
            </a:endParaRPr>
          </a:p>
          <a:p>
            <a:pPr marL="0" lvl="1" algn="ctr">
              <a:tabLst>
                <a:tab pos="914400" algn="l"/>
              </a:tabLst>
            </a:pPr>
            <a:r>
              <a:rPr lang="en-US" sz="2400" b="1" dirty="0">
                <a:solidFill>
                  <a:srgbClr val="D79694"/>
                </a:solidFill>
              </a:rPr>
              <a:t>as people migrated into cities during the late 18</a:t>
            </a:r>
            <a:r>
              <a:rPr lang="en-US" sz="2400" b="1" baseline="30000" dirty="0">
                <a:solidFill>
                  <a:srgbClr val="D79694"/>
                </a:solidFill>
              </a:rPr>
              <a:t>th</a:t>
            </a:r>
            <a:r>
              <a:rPr lang="en-US" sz="2400" b="1" dirty="0">
                <a:solidFill>
                  <a:srgbClr val="D79694"/>
                </a:solidFill>
              </a:rPr>
              <a:t> century </a:t>
            </a:r>
          </a:p>
          <a:p>
            <a:pPr marL="0" lvl="1" algn="ctr">
              <a:tabLst>
                <a:tab pos="914400" algn="l"/>
              </a:tabLst>
            </a:pPr>
            <a:r>
              <a:rPr lang="en-US" sz="2800" b="1" dirty="0">
                <a:solidFill>
                  <a:prstClr val="black"/>
                </a:solidFill>
              </a:rPr>
              <a:t>regional cuisines developed based on popular cooking styles of the major urban centers</a:t>
            </a:r>
          </a:p>
          <a:p>
            <a:pPr marL="914400" lvl="1" indent="-231775">
              <a:buFont typeface="Arial" pitchFamily="34" charset="0"/>
              <a:buChar char="•"/>
              <a:tabLst>
                <a:tab pos="914400" algn="l"/>
              </a:tabLst>
            </a:pPr>
            <a:endParaRPr lang="en-US" sz="1000" b="1" dirty="0">
              <a:solidFill>
                <a:prstClr val="black"/>
              </a:solidFill>
            </a:endParaRPr>
          </a:p>
          <a:p>
            <a:pPr marL="914400" lvl="1" indent="-231775">
              <a:buFont typeface="Arial" pitchFamily="34" charset="0"/>
              <a:buChar char="•"/>
              <a:tabLst>
                <a:tab pos="914400" algn="l"/>
              </a:tabLst>
            </a:pPr>
            <a:r>
              <a:rPr lang="en-US" sz="2800" b="1" dirty="0">
                <a:solidFill>
                  <a:prstClr val="black"/>
                </a:solidFill>
              </a:rPr>
              <a:t>mass production </a:t>
            </a:r>
            <a:r>
              <a:rPr lang="en-US" sz="2800" b="1" dirty="0">
                <a:solidFill>
                  <a:srgbClr val="D79694"/>
                </a:solidFill>
              </a:rPr>
              <a:t>of foods</a:t>
            </a:r>
            <a:r>
              <a:rPr lang="en-US" sz="2800" b="1" dirty="0">
                <a:solidFill>
                  <a:prstClr val="black"/>
                </a:solidFill>
              </a:rPr>
              <a:t> </a:t>
            </a:r>
            <a:br>
              <a:rPr lang="en-US" sz="2800" b="1" dirty="0">
                <a:solidFill>
                  <a:prstClr val="black"/>
                </a:solidFill>
              </a:rPr>
            </a:br>
            <a:r>
              <a:rPr lang="en-US" sz="2800" b="1" dirty="0">
                <a:solidFill>
                  <a:prstClr val="black"/>
                </a:solidFill>
              </a:rPr>
              <a:t>and advertising </a:t>
            </a:r>
            <a:r>
              <a:rPr lang="en-US" sz="2800" b="1" dirty="0">
                <a:solidFill>
                  <a:srgbClr val="D79694"/>
                </a:solidFill>
              </a:rPr>
              <a:t>elevated</a:t>
            </a:r>
            <a:r>
              <a:rPr lang="en-US" sz="2800" b="1" dirty="0">
                <a:solidFill>
                  <a:prstClr val="black"/>
                </a:solidFill>
              </a:rPr>
              <a:t> </a:t>
            </a:r>
            <a:r>
              <a:rPr lang="en-US" sz="2800" b="1" dirty="0">
                <a:solidFill>
                  <a:srgbClr val="D79694"/>
                </a:solidFill>
              </a:rPr>
              <a:t>some of these urban food styles into </a:t>
            </a:r>
            <a:br>
              <a:rPr lang="en-US" sz="2800" b="1" dirty="0">
                <a:solidFill>
                  <a:srgbClr val="D79694"/>
                </a:solidFill>
              </a:rPr>
            </a:br>
            <a:r>
              <a:rPr lang="en-US" sz="2800" b="1" dirty="0">
                <a:solidFill>
                  <a:prstClr val="black"/>
                </a:solidFill>
              </a:rPr>
              <a:t>national cuisines</a:t>
            </a:r>
            <a:endParaRPr lang="en-US" sz="2800" dirty="0">
              <a:solidFill>
                <a:prstClr val="black"/>
              </a:solidFill>
            </a:endParaRPr>
          </a:p>
          <a:p>
            <a:pPr marL="914400" lvl="1" indent="-231775">
              <a:tabLst>
                <a:tab pos="914400" algn="l"/>
              </a:tabLst>
            </a:pPr>
            <a:endParaRPr lang="en-US" sz="600" b="1" dirty="0">
              <a:solidFill>
                <a:prstClr val="black"/>
              </a:solidFill>
            </a:endParaRP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dirty="0">
                <a:solidFill>
                  <a:srgbClr val="D79694"/>
                </a:solidFill>
              </a:rPr>
              <a:t>The Emergence of National Cuisines</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705428"/>
            <a:ext cx="7315200" cy="3477875"/>
          </a:xfrm>
          <a:prstGeom prst="rect">
            <a:avLst/>
          </a:prstGeom>
          <a:noFill/>
        </p:spPr>
        <p:txBody>
          <a:bodyPr wrap="square">
            <a:spAutoFit/>
          </a:bodyPr>
          <a:lstStyle/>
          <a:p>
            <a:pPr algn="ctr" rtl="0" fontAlgn="base">
              <a:spcBef>
                <a:spcPct val="0"/>
              </a:spcBef>
              <a:spcAft>
                <a:spcPct val="0"/>
              </a:spcAft>
            </a:pPr>
            <a:endParaRPr lang="en-US" sz="1600" b="1" kern="1200" dirty="0">
              <a:solidFill>
                <a:prstClr val="black"/>
              </a:solidFill>
              <a:latin typeface="Arial" charset="0"/>
              <a:ea typeface="+mn-ea"/>
              <a:cs typeface="+mn-cs"/>
            </a:endParaRPr>
          </a:p>
          <a:p>
            <a:pPr algn="ctr" rtl="0" fontAlgn="base">
              <a:spcBef>
                <a:spcPct val="0"/>
              </a:spcBef>
              <a:spcAft>
                <a:spcPct val="0"/>
              </a:spcAft>
            </a:pPr>
            <a:r>
              <a:rPr lang="en-US" sz="3200" b="1" kern="1200" dirty="0">
                <a:solidFill>
                  <a:prstClr val="black"/>
                </a:solidFill>
                <a:latin typeface="Arial" charset="0"/>
                <a:ea typeface="+mn-ea"/>
                <a:cs typeface="+mn-cs"/>
              </a:rPr>
              <a:t>“The </a:t>
            </a:r>
            <a:r>
              <a:rPr lang="en-US" sz="3200" b="1" i="1" kern="1200" dirty="0">
                <a:solidFill>
                  <a:prstClr val="black"/>
                </a:solidFill>
                <a:latin typeface="Arial" charset="0"/>
                <a:ea typeface="+mn-ea"/>
                <a:cs typeface="+mn-cs"/>
              </a:rPr>
              <a:t>industrial revolution . . .</a:t>
            </a:r>
            <a:endParaRPr lang="en-US" sz="3200" b="1" kern="1200" dirty="0">
              <a:solidFill>
                <a:prstClr val="black"/>
              </a:solidFill>
              <a:latin typeface="Arial" charset="0"/>
              <a:ea typeface="+mn-ea"/>
              <a:cs typeface="+mn-cs"/>
            </a:endParaRPr>
          </a:p>
          <a:p>
            <a:pPr algn="ctr" rtl="0" fontAlgn="base">
              <a:spcBef>
                <a:spcPct val="0"/>
              </a:spcBef>
              <a:spcAft>
                <a:spcPct val="0"/>
              </a:spcAft>
            </a:pPr>
            <a:r>
              <a:rPr lang="en-US" sz="3200" b="1" dirty="0">
                <a:solidFill>
                  <a:srgbClr val="D79694"/>
                </a:solidFill>
              </a:rPr>
              <a:t>was only possible as a result of agricultural change”</a:t>
            </a:r>
          </a:p>
          <a:p>
            <a:pPr algn="ctr" rtl="0" fontAlgn="base">
              <a:spcBef>
                <a:spcPct val="0"/>
              </a:spcBef>
              <a:spcAft>
                <a:spcPct val="0"/>
              </a:spcAft>
            </a:pPr>
            <a:endParaRPr lang="en-US" sz="1200" b="1" dirty="0">
              <a:solidFill>
                <a:prstClr val="black"/>
              </a:solidFill>
            </a:endParaRPr>
          </a:p>
          <a:p>
            <a:pPr marL="914400" indent="-231775" rtl="0" fontAlgn="base">
              <a:spcBef>
                <a:spcPct val="0"/>
              </a:spcBef>
              <a:spcAft>
                <a:spcPct val="0"/>
              </a:spcAft>
              <a:buFont typeface="Arial" pitchFamily="34" charset="0"/>
              <a:buChar char="•"/>
              <a:tabLst>
                <a:tab pos="855663" algn="l"/>
              </a:tabLst>
            </a:pPr>
            <a:r>
              <a:rPr lang="en-US" sz="2800" b="1" kern="1200" dirty="0">
                <a:solidFill>
                  <a:srgbClr val="D79694"/>
                </a:solidFill>
                <a:latin typeface="Arial" charset="0"/>
                <a:ea typeface="+mn-ea"/>
                <a:cs typeface="+mn-cs"/>
              </a:rPr>
              <a:t>brought</a:t>
            </a:r>
            <a:r>
              <a:rPr lang="en-US" sz="2800" b="1" kern="1200" dirty="0">
                <a:solidFill>
                  <a:prstClr val="black"/>
                </a:solidFill>
                <a:latin typeface="Arial" charset="0"/>
                <a:ea typeface="+mn-ea"/>
                <a:cs typeface="+mn-cs"/>
              </a:rPr>
              <a:t> farms and villages </a:t>
            </a:r>
            <a:r>
              <a:rPr lang="en-US" sz="2800" b="1" kern="1200" dirty="0">
                <a:solidFill>
                  <a:srgbClr val="D79694"/>
                </a:solidFill>
                <a:latin typeface="Arial" charset="0"/>
                <a:ea typeface="+mn-ea"/>
                <a:cs typeface="+mn-cs"/>
              </a:rPr>
              <a:t>into existence</a:t>
            </a:r>
          </a:p>
          <a:p>
            <a:pPr marL="914400" indent="-231775" rtl="0" fontAlgn="base">
              <a:spcBef>
                <a:spcPct val="0"/>
              </a:spcBef>
              <a:spcAft>
                <a:spcPct val="0"/>
              </a:spcAft>
              <a:buFont typeface="Arial" pitchFamily="34" charset="0"/>
              <a:buChar char="•"/>
              <a:tabLst>
                <a:tab pos="855663" algn="l"/>
              </a:tabLst>
            </a:pPr>
            <a:endParaRPr lang="en-US" sz="1200" b="1" kern="1200" dirty="0">
              <a:solidFill>
                <a:srgbClr val="D79694"/>
              </a:solidFill>
              <a:latin typeface="Arial" charset="0"/>
              <a:ea typeface="+mn-ea"/>
              <a:cs typeface="+mn-cs"/>
            </a:endParaRPr>
          </a:p>
          <a:p>
            <a:pPr marL="914400" indent="-231775" rtl="0" fontAlgn="base">
              <a:spcBef>
                <a:spcPct val="0"/>
              </a:spcBef>
              <a:spcAft>
                <a:spcPct val="0"/>
              </a:spcAft>
              <a:buFont typeface="Arial" pitchFamily="34" charset="0"/>
              <a:buChar char="•"/>
              <a:tabLst>
                <a:tab pos="855663" algn="l"/>
              </a:tabLst>
            </a:pPr>
            <a:r>
              <a:rPr lang="en-US" sz="2800" b="1" dirty="0">
                <a:solidFill>
                  <a:srgbClr val="D79694"/>
                </a:solidFill>
              </a:rPr>
              <a:t>gave birth to </a:t>
            </a:r>
            <a:r>
              <a:rPr lang="en-US" sz="2800" b="1" dirty="0">
                <a:solidFill>
                  <a:prstClr val="black"/>
                </a:solidFill>
              </a:rPr>
              <a:t>factories</a:t>
            </a: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465138" lvl="1" indent="-233363" algn="ctr">
              <a:spcBef>
                <a:spcPts val="800"/>
              </a:spcBef>
            </a:pPr>
            <a:r>
              <a:rPr lang="en-US" sz="2000" b="1" dirty="0">
                <a:solidFill>
                  <a:srgbClr val="D79694"/>
                </a:solidFill>
              </a:rPr>
              <a:t>The Industrial Revolution</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60</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452914"/>
            <a:ext cx="7315200" cy="1938992"/>
          </a:xfrm>
          <a:prstGeom prst="rect">
            <a:avLst/>
          </a:prstGeom>
          <a:noFill/>
        </p:spPr>
        <p:txBody>
          <a:bodyPr wrap="square">
            <a:spAutoFit/>
          </a:bodyPr>
          <a:lstStyle/>
          <a:p>
            <a:pPr algn="ctr" rtl="0" fontAlgn="base">
              <a:spcBef>
                <a:spcPct val="0"/>
              </a:spcBef>
              <a:spcAft>
                <a:spcPct val="0"/>
              </a:spcAft>
            </a:pPr>
            <a:endParaRPr lang="en-US" sz="2800" b="1" kern="1200" dirty="0">
              <a:solidFill>
                <a:srgbClr val="D79694"/>
              </a:solidFill>
              <a:latin typeface="Arial" charset="0"/>
              <a:ea typeface="+mn-ea"/>
              <a:cs typeface="+mn-cs"/>
            </a:endParaRPr>
          </a:p>
          <a:p>
            <a:pPr marL="0" lvl="1" algn="ctr">
              <a:tabLst>
                <a:tab pos="914400" algn="l"/>
              </a:tabLst>
            </a:pPr>
            <a:r>
              <a:rPr lang="en-US" sz="4000" b="1" dirty="0">
                <a:solidFill>
                  <a:prstClr val="black"/>
                </a:solidFill>
              </a:rPr>
              <a:t>Italian cuisine</a:t>
            </a:r>
          </a:p>
          <a:p>
            <a:pPr marL="914400" lvl="1" indent="-231775">
              <a:buFont typeface="Arial" pitchFamily="34" charset="0"/>
              <a:buChar char="•"/>
              <a:tabLst>
                <a:tab pos="914400" algn="l"/>
              </a:tabLst>
            </a:pPr>
            <a:endParaRPr lang="en-US" b="1" dirty="0">
              <a:solidFill>
                <a:prstClr val="black"/>
              </a:solidFill>
            </a:endParaRPr>
          </a:p>
          <a:p>
            <a:pPr marL="914400" lvl="1" indent="-231775">
              <a:buFont typeface="Arial" pitchFamily="34" charset="0"/>
              <a:buChar char="•"/>
              <a:tabLst>
                <a:tab pos="914400" algn="l"/>
              </a:tabLst>
            </a:pPr>
            <a:r>
              <a:rPr lang="en-US" sz="2800" b="1" dirty="0">
                <a:solidFill>
                  <a:prstClr val="black"/>
                </a:solidFill>
              </a:rPr>
              <a:t>from pasta of Milan, Turin and Rome</a:t>
            </a:r>
            <a:endParaRPr lang="en-US" sz="2800" dirty="0">
              <a:solidFill>
                <a:prstClr val="black"/>
              </a:solidFill>
            </a:endParaRPr>
          </a:p>
          <a:p>
            <a:pPr marL="914400" lvl="1" indent="-231775">
              <a:tabLst>
                <a:tab pos="914400" algn="l"/>
              </a:tabLst>
            </a:pPr>
            <a:endParaRPr lang="en-US" sz="600" b="1" dirty="0">
              <a:solidFill>
                <a:prstClr val="black"/>
              </a:solidFill>
            </a:endParaRP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63</a:t>
            </a:r>
          </a:p>
        </p:txBody>
      </p:sp>
      <p:sp>
        <p:nvSpPr>
          <p:cNvPr id="8"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dirty="0">
                <a:solidFill>
                  <a:srgbClr val="D79694"/>
                </a:solidFill>
              </a:rPr>
              <a:t>The Emergence of National Cuisines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433459"/>
            <a:ext cx="7315200" cy="3477875"/>
          </a:xfrm>
          <a:prstGeom prst="rect">
            <a:avLst/>
          </a:prstGeom>
          <a:noFill/>
        </p:spPr>
        <p:txBody>
          <a:bodyPr wrap="square">
            <a:spAutoFit/>
          </a:bodyPr>
          <a:lstStyle/>
          <a:p>
            <a:pPr algn="ctr" rtl="0" fontAlgn="base">
              <a:spcBef>
                <a:spcPct val="0"/>
              </a:spcBef>
              <a:spcAft>
                <a:spcPct val="0"/>
              </a:spcAft>
            </a:pPr>
            <a:endParaRPr lang="en-US" sz="2800" b="1" kern="1200" dirty="0">
              <a:solidFill>
                <a:srgbClr val="D79694"/>
              </a:solidFill>
              <a:latin typeface="Arial" charset="0"/>
              <a:ea typeface="+mn-ea"/>
              <a:cs typeface="+mn-cs"/>
            </a:endParaRPr>
          </a:p>
          <a:p>
            <a:pPr marL="0" lvl="1" algn="ctr">
              <a:tabLst>
                <a:tab pos="914400" algn="l"/>
              </a:tabLst>
            </a:pPr>
            <a:r>
              <a:rPr lang="en-US" sz="4000" b="1" dirty="0">
                <a:solidFill>
                  <a:prstClr val="black"/>
                </a:solidFill>
              </a:rPr>
              <a:t>French cuisine</a:t>
            </a:r>
          </a:p>
          <a:p>
            <a:pPr marL="914400" lvl="1" indent="-231775">
              <a:buFont typeface="Arial" pitchFamily="34" charset="0"/>
              <a:buChar char="•"/>
              <a:tabLst>
                <a:tab pos="914400" algn="l"/>
              </a:tabLst>
            </a:pPr>
            <a:endParaRPr lang="en-US" b="1" dirty="0">
              <a:solidFill>
                <a:prstClr val="black"/>
              </a:solidFill>
            </a:endParaRPr>
          </a:p>
          <a:p>
            <a:pPr marL="914400" lvl="1" indent="-231775">
              <a:buFont typeface="Arial" pitchFamily="34" charset="0"/>
              <a:buChar char="•"/>
              <a:tabLst>
                <a:tab pos="914400" algn="l"/>
              </a:tabLst>
            </a:pPr>
            <a:r>
              <a:rPr lang="en-US" sz="2800" b="1" dirty="0">
                <a:solidFill>
                  <a:prstClr val="black"/>
                </a:solidFill>
              </a:rPr>
              <a:t>from Parisian bread, butter-based cooking</a:t>
            </a:r>
          </a:p>
          <a:p>
            <a:pPr marL="914400" lvl="1" indent="-231775">
              <a:buFont typeface="Arial" pitchFamily="34" charset="0"/>
              <a:buChar char="•"/>
              <a:tabLst>
                <a:tab pos="914400" algn="l"/>
              </a:tabLst>
            </a:pPr>
            <a:endParaRPr lang="en-US" sz="1600" b="1" dirty="0">
              <a:solidFill>
                <a:prstClr val="black"/>
              </a:solidFill>
            </a:endParaRPr>
          </a:p>
          <a:p>
            <a:pPr marL="914400" lvl="1" indent="-231775">
              <a:buFont typeface="Arial" pitchFamily="34" charset="0"/>
              <a:buChar char="•"/>
              <a:tabLst>
                <a:tab pos="914400" algn="l"/>
              </a:tabLst>
            </a:pPr>
            <a:r>
              <a:rPr lang="en-US" sz="2800" b="1" dirty="0">
                <a:solidFill>
                  <a:prstClr val="black"/>
                </a:solidFill>
              </a:rPr>
              <a:t>and red wine became a national French cuisine</a:t>
            </a:r>
            <a:endParaRPr lang="en-US" sz="2800" dirty="0">
              <a:solidFill>
                <a:prstClr val="black"/>
              </a:solidFill>
            </a:endParaRPr>
          </a:p>
          <a:p>
            <a:pPr marL="914400" lvl="1" indent="-231775">
              <a:tabLst>
                <a:tab pos="914400" algn="l"/>
              </a:tabLst>
            </a:pPr>
            <a:endParaRPr lang="en-US" sz="600" b="1" dirty="0">
              <a:solidFill>
                <a:prstClr val="black"/>
              </a:solidFill>
            </a:endParaRP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63</a:t>
            </a:r>
          </a:p>
        </p:txBody>
      </p:sp>
      <p:sp>
        <p:nvSpPr>
          <p:cNvPr id="9"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dirty="0">
                <a:solidFill>
                  <a:srgbClr val="D79694"/>
                </a:solidFill>
              </a:rPr>
              <a:t>The Emergence of National Cuisines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376714"/>
            <a:ext cx="7315200" cy="3170099"/>
          </a:xfrm>
          <a:prstGeom prst="rect">
            <a:avLst/>
          </a:prstGeom>
          <a:noFill/>
        </p:spPr>
        <p:txBody>
          <a:bodyPr wrap="square">
            <a:spAutoFit/>
          </a:bodyPr>
          <a:lstStyle/>
          <a:p>
            <a:pPr algn="ctr" rtl="0" fontAlgn="base">
              <a:spcBef>
                <a:spcPct val="0"/>
              </a:spcBef>
              <a:spcAft>
                <a:spcPct val="0"/>
              </a:spcAft>
            </a:pPr>
            <a:endParaRPr lang="en-US" sz="3200" b="1" kern="1200" dirty="0">
              <a:solidFill>
                <a:srgbClr val="D79694"/>
              </a:solidFill>
              <a:latin typeface="Arial" charset="0"/>
              <a:ea typeface="+mn-ea"/>
              <a:cs typeface="+mn-cs"/>
            </a:endParaRPr>
          </a:p>
          <a:p>
            <a:pPr marL="0" lvl="1" algn="ctr">
              <a:tabLst>
                <a:tab pos="914400" algn="l"/>
              </a:tabLst>
            </a:pPr>
            <a:r>
              <a:rPr lang="en-US" sz="4000" b="1" dirty="0">
                <a:solidFill>
                  <a:prstClr val="black"/>
                </a:solidFill>
              </a:rPr>
              <a:t>French cuisine</a:t>
            </a:r>
          </a:p>
          <a:p>
            <a:pPr marL="914400" lvl="1" indent="-231775">
              <a:buFont typeface="Arial" pitchFamily="34" charset="0"/>
              <a:buChar char="•"/>
              <a:tabLst>
                <a:tab pos="914400" algn="l"/>
              </a:tabLst>
            </a:pPr>
            <a:endParaRPr lang="en-US" sz="1600" b="1" dirty="0">
              <a:solidFill>
                <a:prstClr val="black"/>
              </a:solidFill>
            </a:endParaRPr>
          </a:p>
          <a:p>
            <a:pPr marL="914400" lvl="1" indent="-231775">
              <a:buFont typeface="Arial" pitchFamily="34" charset="0"/>
              <a:buChar char="•"/>
              <a:tabLst>
                <a:tab pos="914400" algn="l"/>
              </a:tabLst>
            </a:pPr>
            <a:r>
              <a:rPr lang="en-US" sz="2800" b="1" dirty="0">
                <a:solidFill>
                  <a:prstClr val="black"/>
                </a:solidFill>
              </a:rPr>
              <a:t>but the “French” way of cooking largely came from Italy in 1533 with </a:t>
            </a:r>
            <a:br>
              <a:rPr lang="en-US" sz="2800" b="1" dirty="0">
                <a:solidFill>
                  <a:prstClr val="black"/>
                </a:solidFill>
              </a:rPr>
            </a:br>
            <a:r>
              <a:rPr lang="en-US" sz="2800" b="1" dirty="0">
                <a:solidFill>
                  <a:prstClr val="black"/>
                </a:solidFill>
              </a:rPr>
              <a:t>Catherine de' Medici when she married Henry II of France</a:t>
            </a:r>
          </a:p>
        </p:txBody>
      </p:sp>
      <p:sp>
        <p:nvSpPr>
          <p:cNvPr id="4"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dirty="0">
                <a:solidFill>
                  <a:srgbClr val="D79694"/>
                </a:solidFill>
              </a:rPr>
              <a:t>The Emergence of National Cuisines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452914"/>
            <a:ext cx="7315200" cy="1815882"/>
          </a:xfrm>
          <a:prstGeom prst="rect">
            <a:avLst/>
          </a:prstGeom>
          <a:noFill/>
        </p:spPr>
        <p:txBody>
          <a:bodyPr wrap="square">
            <a:spAutoFit/>
          </a:bodyPr>
          <a:lstStyle/>
          <a:p>
            <a:pPr algn="ctr" rtl="0" fontAlgn="base">
              <a:spcBef>
                <a:spcPct val="0"/>
              </a:spcBef>
              <a:spcAft>
                <a:spcPct val="0"/>
              </a:spcAft>
            </a:pPr>
            <a:endParaRPr lang="en-US" sz="2800" b="1" kern="1200" dirty="0">
              <a:solidFill>
                <a:srgbClr val="D79694"/>
              </a:solidFill>
              <a:latin typeface="Arial" charset="0"/>
              <a:ea typeface="+mn-ea"/>
              <a:cs typeface="+mn-cs"/>
            </a:endParaRPr>
          </a:p>
          <a:p>
            <a:pPr marL="0" lvl="1" algn="ctr">
              <a:tabLst>
                <a:tab pos="914400" algn="l"/>
              </a:tabLst>
            </a:pPr>
            <a:r>
              <a:rPr lang="en-US" sz="4000" b="1" dirty="0">
                <a:solidFill>
                  <a:prstClr val="black"/>
                </a:solidFill>
              </a:rPr>
              <a:t>English cuisine</a:t>
            </a:r>
          </a:p>
          <a:p>
            <a:pPr marL="914400" lvl="1" indent="-231775">
              <a:buFont typeface="Arial" pitchFamily="34" charset="0"/>
              <a:buChar char="•"/>
              <a:tabLst>
                <a:tab pos="914400" algn="l"/>
              </a:tabLst>
            </a:pPr>
            <a:endParaRPr lang="en-US" sz="1600" b="1" dirty="0">
              <a:solidFill>
                <a:prstClr val="black"/>
              </a:solidFill>
            </a:endParaRPr>
          </a:p>
          <a:p>
            <a:pPr marL="914400" lvl="1" indent="-231775">
              <a:buFont typeface="Arial" pitchFamily="34" charset="0"/>
              <a:buChar char="•"/>
              <a:tabLst>
                <a:tab pos="914400" algn="l"/>
              </a:tabLst>
            </a:pPr>
            <a:r>
              <a:rPr lang="en-US" sz="2800" b="1" dirty="0">
                <a:solidFill>
                  <a:prstClr val="black"/>
                </a:solidFill>
              </a:rPr>
              <a:t>fish-and-chips emerged</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63</a:t>
            </a:r>
          </a:p>
        </p:txBody>
      </p:sp>
      <p:sp>
        <p:nvSpPr>
          <p:cNvPr id="8"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dirty="0">
                <a:solidFill>
                  <a:srgbClr val="D79694"/>
                </a:solidFill>
              </a:rPr>
              <a:t>The Emergence of National Cuisines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452914"/>
            <a:ext cx="7315200" cy="2708434"/>
          </a:xfrm>
          <a:prstGeom prst="rect">
            <a:avLst/>
          </a:prstGeom>
          <a:noFill/>
        </p:spPr>
        <p:txBody>
          <a:bodyPr wrap="square">
            <a:spAutoFit/>
          </a:bodyPr>
          <a:lstStyle/>
          <a:p>
            <a:pPr algn="ctr" rtl="0" fontAlgn="base">
              <a:spcBef>
                <a:spcPct val="0"/>
              </a:spcBef>
              <a:spcAft>
                <a:spcPct val="0"/>
              </a:spcAft>
            </a:pPr>
            <a:endParaRPr lang="en-US" sz="2800" b="1" kern="1200" dirty="0">
              <a:solidFill>
                <a:srgbClr val="D79694"/>
              </a:solidFill>
              <a:latin typeface="Arial" charset="0"/>
              <a:ea typeface="+mn-ea"/>
              <a:cs typeface="+mn-cs"/>
            </a:endParaRPr>
          </a:p>
          <a:p>
            <a:pPr marL="0" lvl="1" algn="ctr">
              <a:tabLst>
                <a:tab pos="914400" algn="l"/>
              </a:tabLst>
            </a:pPr>
            <a:r>
              <a:rPr lang="en-US" sz="4000" b="1" dirty="0">
                <a:solidFill>
                  <a:prstClr val="black"/>
                </a:solidFill>
              </a:rPr>
              <a:t>American “cuisine”</a:t>
            </a:r>
          </a:p>
          <a:p>
            <a:pPr marL="914400" lvl="1" indent="-231775">
              <a:buFont typeface="Arial" pitchFamily="34" charset="0"/>
              <a:buChar char="•"/>
              <a:tabLst>
                <a:tab pos="914400" algn="l"/>
              </a:tabLst>
            </a:pPr>
            <a:endParaRPr lang="en-US" sz="1600" b="1" dirty="0">
              <a:solidFill>
                <a:prstClr val="black"/>
              </a:solidFill>
            </a:endParaRPr>
          </a:p>
          <a:p>
            <a:pPr marL="914400" lvl="1" indent="-231775">
              <a:buFont typeface="Arial" pitchFamily="34" charset="0"/>
              <a:buChar char="•"/>
              <a:tabLst>
                <a:tab pos="914400" algn="l"/>
              </a:tabLst>
            </a:pPr>
            <a:r>
              <a:rPr lang="en-US" sz="2800" b="1" dirty="0">
                <a:solidFill>
                  <a:prstClr val="black"/>
                </a:solidFill>
              </a:rPr>
              <a:t>hot dogs</a:t>
            </a:r>
          </a:p>
          <a:p>
            <a:pPr marL="914400" lvl="1" indent="-231775">
              <a:buFont typeface="Arial" pitchFamily="34" charset="0"/>
              <a:buChar char="•"/>
              <a:tabLst>
                <a:tab pos="914400" algn="l"/>
              </a:tabLst>
            </a:pPr>
            <a:r>
              <a:rPr lang="en-US" sz="2800" b="1" dirty="0">
                <a:solidFill>
                  <a:prstClr val="black"/>
                </a:solidFill>
              </a:rPr>
              <a:t>canned beans</a:t>
            </a:r>
          </a:p>
          <a:p>
            <a:pPr marL="914400" lvl="1" indent="-231775">
              <a:buFont typeface="Arial" pitchFamily="34" charset="0"/>
              <a:buChar char="•"/>
              <a:tabLst>
                <a:tab pos="914400" algn="l"/>
              </a:tabLst>
            </a:pPr>
            <a:r>
              <a:rPr lang="en-US" sz="2800" b="1" dirty="0">
                <a:solidFill>
                  <a:prstClr val="black"/>
                </a:solidFill>
              </a:rPr>
              <a:t>white bread</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63</a:t>
            </a:r>
          </a:p>
        </p:txBody>
      </p:sp>
      <p:sp>
        <p:nvSpPr>
          <p:cNvPr id="8"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dirty="0">
                <a:solidFill>
                  <a:srgbClr val="D79694"/>
                </a:solidFill>
              </a:rPr>
              <a:t>The Emergence of National Cuisines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387644"/>
            <a:ext cx="7315200" cy="3447098"/>
          </a:xfrm>
          <a:prstGeom prst="rect">
            <a:avLst/>
          </a:prstGeom>
          <a:noFill/>
        </p:spPr>
        <p:txBody>
          <a:bodyPr wrap="square">
            <a:spAutoFit/>
          </a:bodyPr>
          <a:lstStyle/>
          <a:p>
            <a:pPr marL="0" lvl="1" algn="ctr">
              <a:tabLst>
                <a:tab pos="914400" algn="l"/>
              </a:tabLst>
            </a:pPr>
            <a:r>
              <a:rPr lang="en-US" sz="3600" b="1" dirty="0">
                <a:solidFill>
                  <a:prstClr val="black"/>
                </a:solidFill>
              </a:rPr>
              <a:t>by the end of the 19</a:t>
            </a:r>
            <a:r>
              <a:rPr lang="en-US" sz="3600" b="1" baseline="30000" dirty="0">
                <a:solidFill>
                  <a:prstClr val="black"/>
                </a:solidFill>
              </a:rPr>
              <a:t>th</a:t>
            </a:r>
            <a:r>
              <a:rPr lang="en-US" sz="3600" b="1" dirty="0">
                <a:solidFill>
                  <a:prstClr val="black"/>
                </a:solidFill>
              </a:rPr>
              <a:t> century</a:t>
            </a:r>
          </a:p>
          <a:p>
            <a:pPr marL="0" lvl="1" algn="ctr">
              <a:tabLst>
                <a:tab pos="914400" algn="l"/>
              </a:tabLst>
            </a:pPr>
            <a:r>
              <a:rPr lang="en-US" sz="3600" b="1" dirty="0">
                <a:solidFill>
                  <a:prstClr val="black"/>
                </a:solidFill>
              </a:rPr>
              <a:t>most major countries</a:t>
            </a:r>
          </a:p>
          <a:p>
            <a:pPr marL="0" lvl="1" algn="ctr">
              <a:tabLst>
                <a:tab pos="914400" algn="l"/>
              </a:tabLst>
            </a:pPr>
            <a:r>
              <a:rPr lang="en-US" sz="3600" b="1" dirty="0">
                <a:solidFill>
                  <a:prstClr val="black"/>
                </a:solidFill>
              </a:rPr>
              <a:t>had their own</a:t>
            </a:r>
          </a:p>
          <a:p>
            <a:pPr marL="0" lvl="1" algn="ctr">
              <a:tabLst>
                <a:tab pos="914400" algn="l"/>
              </a:tabLst>
            </a:pPr>
            <a:r>
              <a:rPr lang="en-US" sz="3600" b="1" dirty="0">
                <a:solidFill>
                  <a:prstClr val="black"/>
                </a:solidFill>
              </a:rPr>
              <a:t>national cuisines</a:t>
            </a:r>
          </a:p>
          <a:p>
            <a:pPr marL="914400" lvl="1" indent="-231775">
              <a:buFont typeface="Arial" pitchFamily="34" charset="0"/>
              <a:buChar char="•"/>
              <a:tabLst>
                <a:tab pos="914400" algn="l"/>
              </a:tabLst>
            </a:pPr>
            <a:endParaRPr lang="en-US" b="1" dirty="0">
              <a:solidFill>
                <a:prstClr val="black"/>
              </a:solidFill>
            </a:endParaRPr>
          </a:p>
          <a:p>
            <a:pPr marL="914400" lvl="1" indent="-231775">
              <a:buFont typeface="Arial" pitchFamily="34" charset="0"/>
              <a:buChar char="•"/>
              <a:tabLst>
                <a:tab pos="914400" algn="l"/>
              </a:tabLst>
            </a:pPr>
            <a:r>
              <a:rPr lang="en-US" sz="2800" b="1" dirty="0">
                <a:solidFill>
                  <a:prstClr val="black"/>
                </a:solidFill>
              </a:rPr>
              <a:t>foods that immediately struck visitors as characteristic</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63</a:t>
            </a:r>
          </a:p>
        </p:txBody>
      </p:sp>
      <p:sp>
        <p:nvSpPr>
          <p:cNvPr id="8"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dirty="0">
                <a:solidFill>
                  <a:srgbClr val="D79694"/>
                </a:solidFill>
              </a:rPr>
              <a:t>The Emergence of National Cuisines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67796"/>
            <a:ext cx="7315200" cy="4431983"/>
          </a:xfrm>
          <a:prstGeom prst="rect">
            <a:avLst/>
          </a:prstGeom>
          <a:noFill/>
        </p:spPr>
        <p:txBody>
          <a:bodyPr wrap="square">
            <a:spAutoFit/>
          </a:bodyPr>
          <a:lstStyle/>
          <a:p>
            <a:pPr algn="ctr" rtl="0" fontAlgn="base">
              <a:spcBef>
                <a:spcPct val="0"/>
              </a:spcBef>
              <a:spcAft>
                <a:spcPct val="0"/>
              </a:spcAft>
            </a:pPr>
            <a:endParaRPr lang="en-US" sz="2800" b="1" kern="1200" dirty="0">
              <a:solidFill>
                <a:srgbClr val="D79694"/>
              </a:solidFill>
              <a:latin typeface="Arial" charset="0"/>
              <a:ea typeface="+mn-ea"/>
              <a:cs typeface="+mn-cs"/>
            </a:endParaRPr>
          </a:p>
          <a:p>
            <a:pPr marL="0" lvl="1" algn="ctr">
              <a:tabLst>
                <a:tab pos="914400" algn="l"/>
              </a:tabLst>
            </a:pPr>
            <a:r>
              <a:rPr lang="en-US" sz="2400" b="1" dirty="0">
                <a:solidFill>
                  <a:srgbClr val="D79694"/>
                </a:solidFill>
              </a:rPr>
              <a:t>by the end of the 19</a:t>
            </a:r>
            <a:r>
              <a:rPr lang="en-US" sz="2400" b="1" baseline="30000" dirty="0">
                <a:solidFill>
                  <a:srgbClr val="D79694"/>
                </a:solidFill>
              </a:rPr>
              <a:t>th</a:t>
            </a:r>
            <a:r>
              <a:rPr lang="en-US" sz="2400" b="1" dirty="0">
                <a:solidFill>
                  <a:srgbClr val="D79694"/>
                </a:solidFill>
              </a:rPr>
              <a:t> century</a:t>
            </a:r>
          </a:p>
          <a:p>
            <a:pPr marL="0" lvl="1" algn="ctr">
              <a:tabLst>
                <a:tab pos="914400" algn="l"/>
              </a:tabLst>
            </a:pPr>
            <a:r>
              <a:rPr lang="en-US" sz="2400" b="1" dirty="0">
                <a:solidFill>
                  <a:srgbClr val="D79694"/>
                </a:solidFill>
              </a:rPr>
              <a:t>most major countries</a:t>
            </a:r>
          </a:p>
          <a:p>
            <a:pPr marL="0" lvl="1" algn="ctr">
              <a:tabLst>
                <a:tab pos="914400" algn="l"/>
              </a:tabLst>
            </a:pPr>
            <a:r>
              <a:rPr lang="en-US" sz="2400" b="1" dirty="0">
                <a:solidFill>
                  <a:srgbClr val="D79694"/>
                </a:solidFill>
              </a:rPr>
              <a:t>had their own</a:t>
            </a:r>
          </a:p>
          <a:p>
            <a:pPr marL="0" lvl="1" algn="ctr">
              <a:tabLst>
                <a:tab pos="914400" algn="l"/>
              </a:tabLst>
            </a:pPr>
            <a:r>
              <a:rPr lang="en-US" sz="2400" b="1" dirty="0">
                <a:solidFill>
                  <a:srgbClr val="D79694"/>
                </a:solidFill>
              </a:rPr>
              <a:t>national cuisines</a:t>
            </a:r>
          </a:p>
          <a:p>
            <a:pPr marL="914400" lvl="1" indent="-231775">
              <a:buFont typeface="Arial" pitchFamily="34" charset="0"/>
              <a:buChar char="•"/>
              <a:tabLst>
                <a:tab pos="914400" algn="l"/>
              </a:tabLst>
            </a:pPr>
            <a:endParaRPr lang="en-US" b="1" dirty="0">
              <a:solidFill>
                <a:prstClr val="black"/>
              </a:solidFill>
            </a:endParaRPr>
          </a:p>
          <a:p>
            <a:pPr marL="914400" lvl="1" indent="-231775">
              <a:buFont typeface="Arial" pitchFamily="34" charset="0"/>
              <a:buChar char="•"/>
              <a:tabLst>
                <a:tab pos="914400" algn="l"/>
              </a:tabLst>
            </a:pPr>
            <a:r>
              <a:rPr lang="en-US" sz="2800" b="1" dirty="0">
                <a:solidFill>
                  <a:srgbClr val="D79694"/>
                </a:solidFill>
              </a:rPr>
              <a:t>the association of certain dishes with nationalities </a:t>
            </a:r>
            <a:r>
              <a:rPr lang="en-US" sz="2800" b="1" dirty="0">
                <a:solidFill>
                  <a:prstClr val="black"/>
                </a:solidFill>
              </a:rPr>
              <a:t>reflected the emergence of the nation-state in the political life of the Western world in the 19</a:t>
            </a:r>
            <a:r>
              <a:rPr lang="en-US" sz="2800" b="1" baseline="30000" dirty="0">
                <a:solidFill>
                  <a:prstClr val="black"/>
                </a:solidFill>
              </a:rPr>
              <a:t>th</a:t>
            </a:r>
            <a:r>
              <a:rPr lang="en-US" sz="2800" b="1" dirty="0">
                <a:solidFill>
                  <a:prstClr val="black"/>
                </a:solidFill>
              </a:rPr>
              <a:t> century</a:t>
            </a: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dirty="0">
                <a:solidFill>
                  <a:srgbClr val="D79694"/>
                </a:solidFill>
              </a:rPr>
              <a:t>The Emergence of National Cuisines</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63</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67795"/>
            <a:ext cx="7315200" cy="4539704"/>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sz="2800" b="1" kern="1200" dirty="0">
              <a:solidFill>
                <a:srgbClr val="D79694"/>
              </a:solidFill>
              <a:latin typeface="Arial" charset="0"/>
              <a:ea typeface="+mn-ea"/>
              <a:cs typeface="+mn-cs"/>
            </a:endParaRPr>
          </a:p>
          <a:p>
            <a:pPr marL="914400" lvl="2" indent="-231775" algn="l" rtl="0" fontAlgn="base">
              <a:spcBef>
                <a:spcPct val="0"/>
              </a:spcBef>
              <a:spcAft>
                <a:spcPct val="0"/>
              </a:spcAft>
              <a:buFont typeface="Arial" pitchFamily="34" charset="0"/>
              <a:buChar char="•"/>
              <a:tabLst>
                <a:tab pos="914400" algn="l"/>
              </a:tabLst>
            </a:pPr>
            <a:r>
              <a:rPr lang="en-US" sz="2800" b="1" kern="1200" dirty="0">
                <a:solidFill>
                  <a:srgbClr val="D79694"/>
                </a:solidFill>
                <a:latin typeface="Arial" charset="0"/>
                <a:ea typeface="+mn-ea"/>
                <a:cs typeface="+mn-cs"/>
              </a:rPr>
              <a:t>by 1850 it was becoming clear that the </a:t>
            </a:r>
            <a:r>
              <a:rPr lang="en-US" sz="2800" b="1" kern="1200" dirty="0">
                <a:solidFill>
                  <a:prstClr val="black"/>
                </a:solidFill>
                <a:latin typeface="Arial" charset="0"/>
                <a:ea typeface="+mn-ea"/>
                <a:cs typeface="+mn-cs"/>
              </a:rPr>
              <a:t>ever-increasing number of urban laborers needed to be supplied with more abundant, cheaper food</a:t>
            </a:r>
          </a:p>
          <a:p>
            <a:pPr marL="1371600" lvl="2" indent="-231775" algn="l" rtl="0" fontAlgn="base">
              <a:spcBef>
                <a:spcPct val="0"/>
              </a:spcBef>
              <a:spcAft>
                <a:spcPct val="0"/>
              </a:spcAft>
              <a:buFont typeface="Arial" pitchFamily="34" charset="0"/>
              <a:buChar char="•"/>
              <a:tabLst>
                <a:tab pos="914400" algn="l"/>
              </a:tabLst>
            </a:pPr>
            <a:endParaRPr lang="en-US" sz="7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000" kern="1200" dirty="0">
                <a:solidFill>
                  <a:srgbClr val="D79694"/>
                </a:solidFill>
                <a:latin typeface="Arial" charset="0"/>
                <a:ea typeface="+mn-ea"/>
                <a:cs typeface="+mn-cs"/>
              </a:rPr>
              <a:t>if not, they would be unable to continue to provide the </a:t>
            </a:r>
            <a:r>
              <a:rPr lang="en-US" sz="2400" b="1" kern="1200" dirty="0">
                <a:solidFill>
                  <a:prstClr val="black"/>
                </a:solidFill>
                <a:latin typeface="Arial" charset="0"/>
                <a:ea typeface="+mn-ea"/>
                <a:cs typeface="+mn-cs"/>
              </a:rPr>
              <a:t>labor needed for the new industrialized economy</a:t>
            </a:r>
            <a:endParaRPr lang="en-US" sz="20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endParaRPr lang="en-US" sz="7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000" kern="1200" dirty="0">
                <a:solidFill>
                  <a:srgbClr val="D79694"/>
                </a:solidFill>
                <a:latin typeface="Arial" charset="0"/>
                <a:ea typeface="+mn-ea"/>
                <a:cs typeface="+mn-cs"/>
              </a:rPr>
              <a:t>the situation was </a:t>
            </a:r>
            <a:r>
              <a:rPr lang="en-US" sz="2000" kern="1200" dirty="0">
                <a:solidFill>
                  <a:prstClr val="black"/>
                </a:solidFill>
                <a:latin typeface="Arial" charset="0"/>
                <a:ea typeface="+mn-ea"/>
                <a:cs typeface="+mn-cs"/>
              </a:rPr>
              <a:t>first recognized in England, but was soon noted in other European countries and the United States as well</a:t>
            </a: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2000" kern="1200" dirty="0">
                <a:solidFill>
                  <a:prstClr val="black"/>
                </a:solidFill>
                <a:latin typeface="Arial" charset="0"/>
                <a:ea typeface="+mn-ea"/>
                <a:cs typeface="+mn-cs"/>
              </a:rPr>
              <a:t>Food and the Industrial Revolution</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63</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160311"/>
            <a:ext cx="7315200" cy="3616375"/>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sz="2000" b="1" kern="1200" dirty="0">
              <a:solidFill>
                <a:srgbClr val="D79694"/>
              </a:solidFill>
              <a:latin typeface="Arial" charset="0"/>
              <a:ea typeface="+mn-ea"/>
              <a:cs typeface="+mn-cs"/>
            </a:endParaRPr>
          </a:p>
          <a:p>
            <a:pPr marL="914400" lvl="2" indent="-231775" algn="l" rtl="0" fontAlgn="base">
              <a:spcBef>
                <a:spcPct val="0"/>
              </a:spcBef>
              <a:spcAft>
                <a:spcPct val="0"/>
              </a:spcAft>
              <a:buFont typeface="Arial" pitchFamily="34" charset="0"/>
              <a:buChar char="•"/>
              <a:tabLst>
                <a:tab pos="914400" algn="l"/>
              </a:tabLst>
            </a:pPr>
            <a:r>
              <a:rPr lang="en-US" sz="2800" b="1" kern="1200" dirty="0">
                <a:solidFill>
                  <a:prstClr val="black"/>
                </a:solidFill>
                <a:latin typeface="Arial" charset="0"/>
                <a:ea typeface="+mn-ea"/>
                <a:cs typeface="+mn-cs"/>
              </a:rPr>
              <a:t>technological advancements . . .</a:t>
            </a:r>
          </a:p>
          <a:p>
            <a:pPr marL="914400" lvl="2" indent="-231775" algn="l" rtl="0" fontAlgn="base">
              <a:spcBef>
                <a:spcPct val="0"/>
              </a:spcBef>
              <a:spcAft>
                <a:spcPct val="0"/>
              </a:spcAft>
              <a:buFont typeface="Arial" pitchFamily="34" charset="0"/>
              <a:buChar char="•"/>
              <a:tabLst>
                <a:tab pos="914400" algn="l"/>
              </a:tabLst>
            </a:pPr>
            <a:endParaRPr lang="en-US" sz="1600" b="1" kern="1200" dirty="0">
              <a:solidFill>
                <a:prstClr val="black"/>
              </a:solidFill>
              <a:latin typeface="Arial" charset="0"/>
              <a:ea typeface="+mn-ea"/>
              <a:cs typeface="+mn-cs"/>
            </a:endParaRPr>
          </a:p>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800" kern="1200" dirty="0">
                <a:solidFill>
                  <a:srgbClr val="D79694"/>
                </a:solidFill>
                <a:latin typeface="Arial" charset="0"/>
                <a:ea typeface="+mn-ea"/>
                <a:cs typeface="+mn-cs"/>
              </a:rPr>
              <a:t>made</a:t>
            </a:r>
            <a:r>
              <a:rPr lang="en-US" sz="2800" kern="1200" dirty="0">
                <a:solidFill>
                  <a:prstClr val="black"/>
                </a:solidFill>
                <a:latin typeface="Arial" charset="0"/>
                <a:ea typeface="+mn-ea"/>
                <a:cs typeface="+mn-cs"/>
              </a:rPr>
              <a:t> </a:t>
            </a:r>
            <a:r>
              <a:rPr lang="en-US" sz="3600" b="1" kern="1200" dirty="0">
                <a:solidFill>
                  <a:prstClr val="black"/>
                </a:solidFill>
                <a:latin typeface="Arial" charset="0"/>
                <a:ea typeface="+mn-ea"/>
                <a:cs typeface="+mn-cs"/>
              </a:rPr>
              <a:t>food cheaper</a:t>
            </a:r>
            <a:r>
              <a:rPr lang="en-US" sz="2800" kern="1200" dirty="0">
                <a:solidFill>
                  <a:prstClr val="black"/>
                </a:solidFill>
                <a:latin typeface="Arial" charset="0"/>
                <a:ea typeface="+mn-ea"/>
                <a:cs typeface="+mn-cs"/>
              </a:rPr>
              <a:t> . . .</a:t>
            </a:r>
          </a:p>
          <a:p>
            <a:pPr marL="1146175" lvl="3" indent="-231775" algn="l" rtl="0" fontAlgn="base">
              <a:spcBef>
                <a:spcPct val="0"/>
              </a:spcBef>
              <a:spcAft>
                <a:spcPct val="0"/>
              </a:spcAft>
              <a:buFont typeface="Arial" pitchFamily="34" charset="0"/>
              <a:buChar char="•"/>
              <a:tabLst>
                <a:tab pos="914400" algn="l"/>
              </a:tabLst>
            </a:pPr>
            <a:endParaRPr lang="en-US" sz="1400" kern="1200" dirty="0">
              <a:solidFill>
                <a:prstClr val="black"/>
              </a:solidFill>
              <a:latin typeface="Arial" charset="0"/>
              <a:ea typeface="+mn-ea"/>
              <a:cs typeface="+mn-cs"/>
            </a:endParaRPr>
          </a:p>
          <a:p>
            <a:pPr marL="1146175" lvl="3" indent="-231775">
              <a:buFont typeface="Arial" pitchFamily="34" charset="0"/>
              <a:buChar char="•"/>
              <a:tabLst>
                <a:tab pos="914400" algn="l"/>
              </a:tabLst>
            </a:pPr>
            <a:r>
              <a:rPr lang="en-US" sz="2800" kern="1200" dirty="0">
                <a:solidFill>
                  <a:srgbClr val="D79694"/>
                </a:solidFill>
                <a:latin typeface="Arial" charset="0"/>
                <a:ea typeface="+mn-ea"/>
                <a:cs typeface="+mn-cs"/>
              </a:rPr>
              <a:t>expanded the </a:t>
            </a:r>
            <a:br>
              <a:rPr lang="en-US" sz="2800" kern="1200" dirty="0">
                <a:solidFill>
                  <a:srgbClr val="D79694"/>
                </a:solidFill>
                <a:latin typeface="Arial" charset="0"/>
                <a:ea typeface="+mn-ea"/>
                <a:cs typeface="+mn-cs"/>
              </a:rPr>
            </a:br>
            <a:r>
              <a:rPr lang="en-US" sz="3600" b="1" kern="1200" dirty="0">
                <a:solidFill>
                  <a:prstClr val="black"/>
                </a:solidFill>
                <a:latin typeface="Arial" charset="0"/>
                <a:ea typeface="+mn-ea"/>
                <a:cs typeface="+mn-cs"/>
              </a:rPr>
              <a:t>variety of foods available</a:t>
            </a:r>
            <a:r>
              <a:rPr lang="en-US" sz="2800" kern="1200" dirty="0">
                <a:solidFill>
                  <a:prstClr val="black"/>
                </a:solidFill>
                <a:latin typeface="Arial" charset="0"/>
                <a:ea typeface="+mn-ea"/>
                <a:cs typeface="+mn-cs"/>
              </a:rPr>
              <a:t> . . </a:t>
            </a:r>
            <a:endParaRPr lang="en-US" sz="2800" dirty="0">
              <a:solidFill>
                <a:prstClr val="black"/>
              </a:solidFill>
            </a:endParaRPr>
          </a:p>
          <a:p>
            <a:pPr marL="1146175" lvl="3" indent="-231775">
              <a:buFont typeface="Arial" pitchFamily="34" charset="0"/>
              <a:buChar char="•"/>
              <a:tabLst>
                <a:tab pos="914400" algn="l"/>
              </a:tabLst>
            </a:pPr>
            <a:endParaRPr lang="en-US" sz="1400" dirty="0">
              <a:solidFill>
                <a:prstClr val="black"/>
              </a:solidFill>
            </a:endParaRPr>
          </a:p>
          <a:p>
            <a:pPr marL="1146175" lvl="3" indent="-231775">
              <a:buFont typeface="Arial" pitchFamily="34" charset="0"/>
              <a:buChar char="•"/>
              <a:tabLst>
                <a:tab pos="914400" algn="l"/>
              </a:tabLst>
            </a:pPr>
            <a:r>
              <a:rPr lang="en-US" sz="3600" b="1" dirty="0">
                <a:solidFill>
                  <a:prstClr val="black"/>
                </a:solidFill>
              </a:rPr>
              <a:t>kept foods fresh longer</a:t>
            </a:r>
            <a:r>
              <a:rPr lang="en-US" sz="2800" dirty="0">
                <a:solidFill>
                  <a:prstClr val="black"/>
                </a:solidFill>
              </a:rPr>
              <a:t> . . .</a:t>
            </a:r>
            <a:endParaRPr lang="en-US" sz="2800" kern="1200" dirty="0">
              <a:solidFill>
                <a:prstClr val="black"/>
              </a:solidFill>
              <a:latin typeface="Arial" charset="0"/>
              <a:ea typeface="+mn-ea"/>
              <a:cs typeface="+mn-cs"/>
            </a:endParaRP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2000" kern="1200" dirty="0">
                <a:solidFill>
                  <a:prstClr val="black"/>
                </a:solidFill>
                <a:latin typeface="Arial" charset="0"/>
                <a:ea typeface="+mn-ea"/>
                <a:cs typeface="+mn-cs"/>
              </a:rPr>
              <a:t>Food and the Industrial Revolution</a:t>
            </a:r>
          </a:p>
        </p:txBody>
      </p:sp>
      <p:sp>
        <p:nvSpPr>
          <p:cNvPr id="7" name="TextBox 6"/>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2</a:t>
            </a:r>
            <a:r>
              <a:rPr lang="en-US" sz="1200" kern="1200" baseline="30000" dirty="0">
                <a:solidFill>
                  <a:prstClr val="black"/>
                </a:solidFill>
                <a:latin typeface="Calibri" pitchFamily="34" charset="0"/>
                <a:ea typeface="+mn-ea"/>
                <a:cs typeface="+mn-cs"/>
              </a:rPr>
              <a:t>nd</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Ed.</a:t>
            </a:r>
            <a:r>
              <a:rPr lang="en-US" sz="1200" kern="1200" dirty="0">
                <a:solidFill>
                  <a:prstClr val="black"/>
                </a:solidFill>
                <a:latin typeface="Calibri" pitchFamily="34" charset="0"/>
                <a:ea typeface="+mn-ea"/>
                <a:cs typeface="+mn-cs"/>
              </a:rPr>
              <a:t>, p. 63</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1375230" y="6123801"/>
            <a:ext cx="6400800" cy="276999"/>
          </a:xfrm>
          <a:prstGeom prst="rect">
            <a:avLst/>
          </a:prstGeom>
          <a:solidFill>
            <a:schemeClr val="bg1"/>
          </a:solidFill>
        </p:spPr>
        <p:txBody>
          <a:bodyPr wrap="square">
            <a:spAutoFit/>
          </a:bodyPr>
          <a:lstStyle/>
          <a:p>
            <a:pPr algn="ctr"/>
            <a:r>
              <a:rPr lang="en-US" sz="1200" dirty="0">
                <a:solidFill>
                  <a:prstClr val="black"/>
                </a:solidFill>
                <a:hlinkClick r:id="rId2"/>
              </a:rPr>
              <a:t>Vicksburg Historical Society</a:t>
            </a:r>
            <a:endParaRPr lang="en-US" sz="1200" dirty="0">
              <a:solidFill>
                <a:prstClr val="black"/>
              </a:solidFill>
            </a:endParaRPr>
          </a:p>
        </p:txBody>
      </p:sp>
      <p:sp>
        <p:nvSpPr>
          <p:cNvPr id="4" name="Rectangle 3"/>
          <p:cNvSpPr/>
          <p:nvPr/>
        </p:nvSpPr>
        <p:spPr>
          <a:xfrm>
            <a:off x="1367970" y="5619690"/>
            <a:ext cx="6400800" cy="400110"/>
          </a:xfrm>
          <a:prstGeom prst="rect">
            <a:avLst/>
          </a:prstGeom>
          <a:solidFill>
            <a:schemeClr val="bg1"/>
          </a:solidFill>
        </p:spPr>
        <p:txBody>
          <a:bodyPr wrap="square">
            <a:spAutoFit/>
          </a:bodyPr>
          <a:lstStyle/>
          <a:p>
            <a:pPr algn="ctr"/>
            <a:r>
              <a:rPr lang="en-US" sz="2000" b="1" dirty="0">
                <a:solidFill>
                  <a:prstClr val="black"/>
                </a:solidFill>
              </a:rPr>
              <a:t>Refrigerated Freight Car </a:t>
            </a:r>
            <a:r>
              <a:rPr lang="en-US" sz="2000" b="1" i="1" dirty="0">
                <a:solidFill>
                  <a:prstClr val="black"/>
                </a:solidFill>
              </a:rPr>
              <a:t>ca</a:t>
            </a:r>
            <a:r>
              <a:rPr lang="en-US" sz="2000" b="1" dirty="0">
                <a:solidFill>
                  <a:prstClr val="black"/>
                </a:solidFill>
              </a:rPr>
              <a:t>. 1870</a:t>
            </a:r>
          </a:p>
        </p:txBody>
      </p:sp>
      <p:sp>
        <p:nvSpPr>
          <p:cNvPr id="7" name="Rectangle 6"/>
          <p:cNvSpPr/>
          <p:nvPr/>
        </p:nvSpPr>
        <p:spPr>
          <a:xfrm>
            <a:off x="2998851" y="6335484"/>
            <a:ext cx="3126177" cy="276999"/>
          </a:xfrm>
          <a:prstGeom prst="rect">
            <a:avLst/>
          </a:prstGeom>
        </p:spPr>
        <p:txBody>
          <a:bodyPr wrap="none">
            <a:spAutoFit/>
          </a:bodyPr>
          <a:lstStyle/>
          <a:p>
            <a:r>
              <a:rPr lang="en-US" sz="1200" dirty="0">
                <a:solidFill>
                  <a:prstClr val="black"/>
                </a:solidFill>
                <a:hlinkClick r:id="rId3"/>
              </a:rPr>
              <a:t>http://en.wikipedia.org/wiki/Refrigerator_car</a:t>
            </a:r>
            <a:endParaRPr lang="en-US" sz="1200" dirty="0">
              <a:solidFill>
                <a:prstClr val="black"/>
              </a:solidFill>
            </a:endParaRPr>
          </a:p>
        </p:txBody>
      </p:sp>
      <p:pic>
        <p:nvPicPr>
          <p:cNvPr id="9" name="Picture 2"/>
          <p:cNvPicPr>
            <a:picLocks noChangeAspect="1" noChangeArrowheads="1"/>
          </p:cNvPicPr>
          <p:nvPr/>
        </p:nvPicPr>
        <p:blipFill>
          <a:blip r:embed="rId4" cstate="print"/>
          <a:srcRect/>
          <a:stretch>
            <a:fillRect/>
          </a:stretch>
        </p:blipFill>
        <p:spPr bwMode="auto">
          <a:xfrm>
            <a:off x="914400" y="2362200"/>
            <a:ext cx="7315200" cy="2936695"/>
          </a:xfrm>
          <a:prstGeom prst="rect">
            <a:avLst/>
          </a:prstGeom>
          <a:noFill/>
          <a:ln w="9525">
            <a:noFill/>
            <a:miter lim="800000"/>
            <a:headEnd/>
            <a:tailEnd/>
          </a:ln>
          <a:effectLst/>
        </p:spPr>
      </p:pic>
      <p:sp>
        <p:nvSpPr>
          <p:cNvPr id="11" name="TextBox 10"/>
          <p:cNvSpPr txBox="1">
            <a:spLocks noChangeArrowheads="1"/>
          </p:cNvSpPr>
          <p:nvPr/>
        </p:nvSpPr>
        <p:spPr bwMode="auto">
          <a:xfrm>
            <a:off x="1143000" y="990600"/>
            <a:ext cx="6858000" cy="1231106"/>
          </a:xfrm>
          <a:prstGeom prst="rect">
            <a:avLst/>
          </a:prstGeom>
          <a:noFill/>
          <a:ln w="76200">
            <a:solidFill>
              <a:srgbClr val="FFC000"/>
            </a:solidFill>
            <a:miter lim="800000"/>
            <a:headEnd/>
            <a:tailEnd/>
          </a:ln>
        </p:spPr>
        <p:txBody>
          <a:bodyPr wrap="square" lIns="182880" tIns="182880" rIns="182880" bIns="182880">
            <a:spAutoFit/>
          </a:bodyPr>
          <a:lstStyle/>
          <a:p>
            <a:pPr algn="ctr"/>
            <a:r>
              <a:rPr lang="en-US" sz="2800" b="1" kern="0" dirty="0">
                <a:solidFill>
                  <a:srgbClr val="000000"/>
                </a:solidFill>
              </a:rPr>
              <a:t>we’ll have a closer look at these technological advancements in  . . .</a:t>
            </a:r>
          </a:p>
        </p:txBody>
      </p: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umi Painting">
  <a:themeElements>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fontScheme name="Sumi Paintin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2">
        <a:dk1>
          <a:srgbClr val="545472"/>
        </a:dk1>
        <a:lt1>
          <a:srgbClr val="FFFFFF"/>
        </a:lt1>
        <a:dk2>
          <a:srgbClr val="892D5B"/>
        </a:dk2>
        <a:lt2>
          <a:srgbClr val="68A7BE"/>
        </a:lt2>
        <a:accent1>
          <a:srgbClr val="CAACCC"/>
        </a:accent1>
        <a:accent2>
          <a:srgbClr val="A7CCD9"/>
        </a:accent2>
        <a:accent3>
          <a:srgbClr val="FFFFFF"/>
        </a:accent3>
        <a:accent4>
          <a:srgbClr val="464660"/>
        </a:accent4>
        <a:accent5>
          <a:srgbClr val="E1D2E2"/>
        </a:accent5>
        <a:accent6>
          <a:srgbClr val="97B9C4"/>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3">
        <a:dk1>
          <a:srgbClr val="000000"/>
        </a:dk1>
        <a:lt1>
          <a:srgbClr val="FFFFFF"/>
        </a:lt1>
        <a:dk2>
          <a:srgbClr val="000000"/>
        </a:dk2>
        <a:lt2>
          <a:srgbClr val="333333"/>
        </a:lt2>
        <a:accent1>
          <a:srgbClr val="B2B2B2"/>
        </a:accent1>
        <a:accent2>
          <a:srgbClr val="DDDDDD"/>
        </a:accent2>
        <a:accent3>
          <a:srgbClr val="FFFFFF"/>
        </a:accent3>
        <a:accent4>
          <a:srgbClr val="000000"/>
        </a:accent4>
        <a:accent5>
          <a:srgbClr val="D5D5D5"/>
        </a:accent5>
        <a:accent6>
          <a:srgbClr val="C8C8C8"/>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Sumi Painting 4">
        <a:dk1>
          <a:srgbClr val="545472"/>
        </a:dk1>
        <a:lt1>
          <a:srgbClr val="FFFFFF"/>
        </a:lt1>
        <a:dk2>
          <a:srgbClr val="892D5B"/>
        </a:dk2>
        <a:lt2>
          <a:srgbClr val="AC3872"/>
        </a:lt2>
        <a:accent1>
          <a:srgbClr val="660066"/>
        </a:accent1>
        <a:accent2>
          <a:srgbClr val="E2A6C4"/>
        </a:accent2>
        <a:accent3>
          <a:srgbClr val="FFFFFF"/>
        </a:accent3>
        <a:accent4>
          <a:srgbClr val="464660"/>
        </a:accent4>
        <a:accent5>
          <a:srgbClr val="B8AAB8"/>
        </a:accent5>
        <a:accent6>
          <a:srgbClr val="CD96B1"/>
        </a:accent6>
        <a:hlink>
          <a:srgbClr val="8585FF"/>
        </a:hlink>
        <a:folHlink>
          <a:srgbClr val="563EE8"/>
        </a:folHlink>
      </a:clrScheme>
      <a:clrMap bg1="lt1" tx1="dk1" bg2="lt2" tx2="dk2" accent1="accent1" accent2="accent2" accent3="accent3" accent4="accent4" accent5="accent5" accent6="accent6" hlink="hlink" folHlink="folHlink"/>
    </a:extraClrScheme>
    <a:extraClrScheme>
      <a:clrScheme name="Sumi Painting 5">
        <a:dk1>
          <a:srgbClr val="545472"/>
        </a:dk1>
        <a:lt1>
          <a:srgbClr val="FFFFFF"/>
        </a:lt1>
        <a:dk2>
          <a:srgbClr val="892D5B"/>
        </a:dk2>
        <a:lt2>
          <a:srgbClr val="515BA7"/>
        </a:lt2>
        <a:accent1>
          <a:srgbClr val="8BD8E7"/>
        </a:accent1>
        <a:accent2>
          <a:srgbClr val="A5AAD3"/>
        </a:accent2>
        <a:accent3>
          <a:srgbClr val="FFFFFF"/>
        </a:accent3>
        <a:accent4>
          <a:srgbClr val="464660"/>
        </a:accent4>
        <a:accent5>
          <a:srgbClr val="C4E9F1"/>
        </a:accent5>
        <a:accent6>
          <a:srgbClr val="959ABF"/>
        </a:accent6>
        <a:hlink>
          <a:srgbClr val="B78AFA"/>
        </a:hlink>
        <a:folHlink>
          <a:srgbClr val="A0A5D0"/>
        </a:folHlink>
      </a:clrScheme>
      <a:clrMap bg1="lt1" tx1="dk1" bg2="lt2" tx2="dk2" accent1="accent1" accent2="accent2" accent3="accent3" accent4="accent4" accent5="accent5" accent6="accent6" hlink="hlink" folHlink="folHlink"/>
    </a:extraClrScheme>
    <a:extraClrScheme>
      <a:clrScheme name="Sumi Painting 6">
        <a:dk1>
          <a:srgbClr val="545472"/>
        </a:dk1>
        <a:lt1>
          <a:srgbClr val="FFFFFF"/>
        </a:lt1>
        <a:dk2>
          <a:srgbClr val="37467F"/>
        </a:dk2>
        <a:lt2>
          <a:srgbClr val="547A3C"/>
        </a:lt2>
        <a:accent1>
          <a:srgbClr val="8BD8E7"/>
        </a:accent1>
        <a:accent2>
          <a:srgbClr val="B7D3A5"/>
        </a:accent2>
        <a:accent3>
          <a:srgbClr val="FFFFFF"/>
        </a:accent3>
        <a:accent4>
          <a:srgbClr val="464660"/>
        </a:accent4>
        <a:accent5>
          <a:srgbClr val="C4E9F1"/>
        </a:accent5>
        <a:accent6>
          <a:srgbClr val="A6BF95"/>
        </a:accent6>
        <a:hlink>
          <a:srgbClr val="619147"/>
        </a:hlink>
        <a:folHlink>
          <a:srgbClr val="94BE7C"/>
        </a:folHlink>
      </a:clrScheme>
      <a:clrMap bg1="lt1" tx1="dk1" bg2="lt2" tx2="dk2" accent1="accent1" accent2="accent2" accent3="accent3" accent4="accent4" accent5="accent5" accent6="accent6" hlink="hlink" folHlink="folHlink"/>
    </a:extraClrScheme>
    <a:extraClrScheme>
      <a:clrScheme name="Sumi Painting 7">
        <a:dk1>
          <a:srgbClr val="545472"/>
        </a:dk1>
        <a:lt1>
          <a:srgbClr val="FFFFFF"/>
        </a:lt1>
        <a:dk2>
          <a:srgbClr val="655851"/>
        </a:dk2>
        <a:lt2>
          <a:srgbClr val="B49234"/>
        </a:lt2>
        <a:accent1>
          <a:srgbClr val="F8C684"/>
        </a:accent1>
        <a:accent2>
          <a:srgbClr val="E1CE97"/>
        </a:accent2>
        <a:accent3>
          <a:srgbClr val="FFFFFF"/>
        </a:accent3>
        <a:accent4>
          <a:srgbClr val="464660"/>
        </a:accent4>
        <a:accent5>
          <a:srgbClr val="FBDFC2"/>
        </a:accent5>
        <a:accent6>
          <a:srgbClr val="CCBA88"/>
        </a:accent6>
        <a:hlink>
          <a:srgbClr val="7C6148"/>
        </a:hlink>
        <a:folHlink>
          <a:srgbClr val="8E856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wrap="square">
        <a:noAutofit/>
      </a:bodyPr>
      <a:lstStyle>
        <a:defPPr marL="457200" indent="-457200" algn="ctr">
          <a:buFont typeface="+mj-lt"/>
          <a:buAutoNum type="arabicPeriod"/>
          <a:defRPr sz="2000" dirty="0" smtClean="0"/>
        </a:defPPr>
      </a:lstStyle>
    </a:sp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7441</TotalTime>
  <Words>4536</Words>
  <Application>Microsoft Office PowerPoint</Application>
  <PresentationFormat>On-screen Show (4:3)</PresentationFormat>
  <Paragraphs>753</Paragraphs>
  <Slides>101</Slides>
  <Notes>40</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101</vt:i4>
      </vt:variant>
    </vt:vector>
  </HeadingPairs>
  <TitlesOfParts>
    <vt:vector size="114" baseType="lpstr">
      <vt:lpstr>Arial</vt:lpstr>
      <vt:lpstr>Calibri</vt:lpstr>
      <vt:lpstr>Tahoma</vt:lpstr>
      <vt:lpstr>Times New Roman</vt:lpstr>
      <vt:lpstr>Verdana</vt:lpstr>
      <vt:lpstr>Wingdings</vt:lpstr>
      <vt:lpstr>Office Theme</vt:lpstr>
      <vt:lpstr>1_Office Theme</vt:lpstr>
      <vt:lpstr>12_Office Theme</vt:lpstr>
      <vt:lpstr>Sumi Painting</vt:lpstr>
      <vt:lpstr>1_Expedition</vt:lpstr>
      <vt:lpstr>2_Office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Minnesota Duluth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Roufs</dc:creator>
  <cp:lastModifiedBy>Tim Roufs</cp:lastModifiedBy>
  <cp:revision>651</cp:revision>
  <dcterms:created xsi:type="dcterms:W3CDTF">2008-08-15T08:52:03Z</dcterms:created>
  <dcterms:modified xsi:type="dcterms:W3CDTF">2023-11-19T06:35:09Z</dcterms:modified>
</cp:coreProperties>
</file>