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5459" r:id="rId3"/>
    <p:sldMasterId id="2147485507" r:id="rId4"/>
    <p:sldMasterId id="2147485681" r:id="rId5"/>
    <p:sldMasterId id="2147486202" r:id="rId6"/>
    <p:sldMasterId id="2147486286" r:id="rId7"/>
    <p:sldMasterId id="2147486298" r:id="rId8"/>
    <p:sldMasterId id="2147486310" r:id="rId9"/>
  </p:sldMasterIdLst>
  <p:notesMasterIdLst>
    <p:notesMasterId r:id="rId97"/>
  </p:notesMasterIdLst>
  <p:sldIdLst>
    <p:sldId id="1742" r:id="rId10"/>
    <p:sldId id="1690" r:id="rId11"/>
    <p:sldId id="1692" r:id="rId12"/>
    <p:sldId id="944" r:id="rId13"/>
    <p:sldId id="1724" r:id="rId14"/>
    <p:sldId id="945" r:id="rId15"/>
    <p:sldId id="946" r:id="rId16"/>
    <p:sldId id="947" r:id="rId17"/>
    <p:sldId id="884" r:id="rId18"/>
    <p:sldId id="670" r:id="rId19"/>
    <p:sldId id="1733" r:id="rId20"/>
    <p:sldId id="1717" r:id="rId21"/>
    <p:sldId id="1719" r:id="rId22"/>
    <p:sldId id="1734" r:id="rId23"/>
    <p:sldId id="886" r:id="rId24"/>
    <p:sldId id="887" r:id="rId25"/>
    <p:sldId id="885" r:id="rId26"/>
    <p:sldId id="1694" r:id="rId27"/>
    <p:sldId id="888" r:id="rId28"/>
    <p:sldId id="889" r:id="rId29"/>
    <p:sldId id="1731" r:id="rId30"/>
    <p:sldId id="1701" r:id="rId31"/>
    <p:sldId id="1725" r:id="rId32"/>
    <p:sldId id="1703" r:id="rId33"/>
    <p:sldId id="1702" r:id="rId34"/>
    <p:sldId id="1727" r:id="rId35"/>
    <p:sldId id="1728" r:id="rId36"/>
    <p:sldId id="1611" r:id="rId37"/>
    <p:sldId id="1735" r:id="rId38"/>
    <p:sldId id="1704" r:id="rId39"/>
    <p:sldId id="1746" r:id="rId40"/>
    <p:sldId id="1726" r:id="rId41"/>
    <p:sldId id="1699" r:id="rId42"/>
    <p:sldId id="1695" r:id="rId43"/>
    <p:sldId id="892" r:id="rId44"/>
    <p:sldId id="1732" r:id="rId45"/>
    <p:sldId id="1696" r:id="rId46"/>
    <p:sldId id="893" r:id="rId47"/>
    <p:sldId id="1612" r:id="rId48"/>
    <p:sldId id="894" r:id="rId49"/>
    <p:sldId id="895" r:id="rId50"/>
    <p:sldId id="896" r:id="rId51"/>
    <p:sldId id="897" r:id="rId52"/>
    <p:sldId id="898" r:id="rId53"/>
    <p:sldId id="899" r:id="rId54"/>
    <p:sldId id="1613" r:id="rId55"/>
    <p:sldId id="901" r:id="rId56"/>
    <p:sldId id="1705" r:id="rId57"/>
    <p:sldId id="900" r:id="rId58"/>
    <p:sldId id="1736" r:id="rId59"/>
    <p:sldId id="902" r:id="rId60"/>
    <p:sldId id="903" r:id="rId61"/>
    <p:sldId id="904" r:id="rId62"/>
    <p:sldId id="908" r:id="rId63"/>
    <p:sldId id="1614" r:id="rId64"/>
    <p:sldId id="906" r:id="rId65"/>
    <p:sldId id="907" r:id="rId66"/>
    <p:sldId id="909" r:id="rId67"/>
    <p:sldId id="1697" r:id="rId68"/>
    <p:sldId id="1619" r:id="rId69"/>
    <p:sldId id="1738" r:id="rId70"/>
    <p:sldId id="911" r:id="rId71"/>
    <p:sldId id="1737" r:id="rId72"/>
    <p:sldId id="912" r:id="rId73"/>
    <p:sldId id="918" r:id="rId74"/>
    <p:sldId id="1624" r:id="rId75"/>
    <p:sldId id="920" r:id="rId76"/>
    <p:sldId id="1743" r:id="rId77"/>
    <p:sldId id="1744" r:id="rId78"/>
    <p:sldId id="913" r:id="rId79"/>
    <p:sldId id="1637" r:id="rId80"/>
    <p:sldId id="1748" r:id="rId81"/>
    <p:sldId id="1747" r:id="rId82"/>
    <p:sldId id="1638" r:id="rId83"/>
    <p:sldId id="1963" r:id="rId84"/>
    <p:sldId id="914" r:id="rId85"/>
    <p:sldId id="915" r:id="rId86"/>
    <p:sldId id="916" r:id="rId87"/>
    <p:sldId id="1620" r:id="rId88"/>
    <p:sldId id="1621" r:id="rId89"/>
    <p:sldId id="1622" r:id="rId90"/>
    <p:sldId id="917" r:id="rId91"/>
    <p:sldId id="921" r:id="rId92"/>
    <p:sldId id="922" r:id="rId93"/>
    <p:sldId id="1741" r:id="rId94"/>
    <p:sldId id="1739" r:id="rId95"/>
    <p:sldId id="1750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79694"/>
    <a:srgbClr val="996600"/>
    <a:srgbClr val="FAE1A4"/>
    <a:srgbClr val="C80000"/>
    <a:srgbClr val="FEE9AC"/>
    <a:srgbClr val="FCE5A6"/>
    <a:srgbClr val="FDECB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9F3887-8428-4CD5-9F06-7F39DF3CC0E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FBBD80-5581-4444-BC64-63EEFAC55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3" y="27474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7C0E-710D-4296-BAF8-290A8FD33DA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B0CD-074C-4A95-BA4B-45517BBA7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0504-3EF4-4910-8C89-9770710695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FD55-17F6-45F3-8F95-9F380352B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46DE-8E6B-45F5-AD4F-E98C1177451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DD1A-01DF-40F9-86E3-B33518F2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725-EB93-44DB-80B3-5A47139E0DA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5251-EEC7-4499-AD92-E0FF43DD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ABE9-E36A-4541-8AB9-1BC33502E4F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6A5C-D210-41BE-8123-1FE26BE7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260D-3B03-4F60-869C-ED3D0D1D2A3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5A64-2874-4230-9957-CF6F6814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D720-14FA-4496-BE57-D8A460E2FAA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464-DE0C-45C2-857B-5EB6B85A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C0F-20B2-4E6E-A087-C0573104E84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8B0-FB49-4217-B57E-322D4332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A25D-8284-4952-B3D0-00027C78CF1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7307-9914-46D5-A633-4066CC5A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22B-F663-42CF-933B-F2BE976F8F0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9C7-FD8A-4CCA-851E-BC4EDF32A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E94D-D69B-4966-9BCF-3AEB4723BE1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5FA6-B1C3-4DD6-9C62-400AA78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29AC99A-CF41-408E-83EE-FEF76562D19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59D7F74-52FD-4433-A426-D217604CCC3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26ACC1E-F225-428A-9550-ACC9B3146223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B6EFE57-14AD-479C-9532-487DEC45BB4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E46F58F-95F2-481C-B7E5-043D59FED2D8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CE155EC-71F6-4CC2-B13F-C6F3E4766F1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54C7C5F-1EA0-4976-9A3B-0BA3DD95B2C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1586995-FBD5-422E-89D4-07542BD5DA7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D71136F-C39E-4A32-BFA5-67F62CE7D56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F3FED8-793C-417D-B285-8682D887D4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1E1BAC1-AD8D-4028-B4CB-E18E41120A0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8E0347E-7B37-4826-88E0-ABF1357FF95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1920A6E-F33F-4A07-97EE-CD16DDFA2A4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9079F75-4C0A-4388-AE54-02AB7C3F63B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0808EDE-1885-4DF7-992B-413477AD4A2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CE87C8D-3ADC-46E6-BEFA-8229EE7E9B3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0AA3583-F378-4302-BEA2-E67E7AA51C5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C55A484-69DF-4B9F-8926-FB50E5AF17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3CB6A67-B694-47F3-82D4-69842CED4D9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DCC59FF-9576-4B09-8BA6-A1569E8C16F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32F8276-6A7B-4548-AD66-4312FFA0AD2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5FF65DD-D0D2-4E1C-8981-865BB02E371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D4AE04-6A91-4860-9C73-8C76BBCFC0D4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5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66E0AD-5583-4E80-BDFC-7FDA02B00430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88D2080-B411-46DE-9071-C595B07FDFC9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5D49D96-229D-45DF-A113-DC776E217A24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F9D3062-1F1E-4832-BB4B-302BA41FF67A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4294D43-E4E3-40B3-8341-CA62906E8E9C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0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AC9B045-88E2-43F8-A1A3-F05CB0FAE283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56DF96B-C468-41F1-AB32-22923C31630B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4A46F69-8137-4D41-AA47-9CD4E8584829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3C6890E-7729-4997-BAB5-4833E2FEB39E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FE3C38-D5E9-4E36-B39A-DDDBE72ACA85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865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40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DD012FE-553F-4693-B084-461144F4FD1A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423B5FA-7DB4-4CB0-98C9-7A6B446E66C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AC4D290-F95E-470B-9A12-B1A492E50458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DBA3CD2-D70C-4D3C-85A7-504E3F4971A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E4B37D-C419-4D33-BE20-D4C3D5951D4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1640B91-E04C-4434-A828-D4B2FA35600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3E6C3A-A8B9-4305-8AFA-71235AB66AFF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2B495A-645B-4A1D-8A3C-ACAFF54906B4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4A6EF15-F6D5-41E4-85CB-FE8178988333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4989998-51BD-4EBD-8AE7-B5BF94FF3A8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8E5716-34FE-4245-9A26-7BD4803AD109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29AC99A-CF41-408E-83EE-FEF76562D19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59D7F74-52FD-4433-A426-D217604CCC3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26ACC1E-F225-428A-9550-ACC9B3146223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B6EFE57-14AD-479C-9532-487DEC45BB4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E46F58F-95F2-481C-B7E5-043D59FED2D8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CE155EC-71F6-4CC2-B13F-C6F3E4766F1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54C7C5F-1EA0-4976-9A3B-0BA3DD95B2C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1586995-FBD5-422E-89D4-07542BD5DA7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D71136F-C39E-4A32-BFA5-67F62CE7D56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F3FED8-793C-417D-B285-8682D887D4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1E1BAC1-AD8D-4028-B4CB-E18E41120A0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8E0347E-7B37-4826-88E0-ABF1357FF95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1920A6E-F33F-4A07-97EE-CD16DDFA2A4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9079F75-4C0A-4388-AE54-02AB7C3F63B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0808EDE-1885-4DF7-992B-413477AD4A2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CE87C8D-3ADC-46E6-BEFA-8229EE7E9B3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0AA3583-F378-4302-BEA2-E67E7AA51C5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C55A484-69DF-4B9F-8926-FB50E5AF17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3CB6A67-B694-47F3-82D4-69842CED4D9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DCC59FF-9576-4B09-8BA6-A1569E8C16F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32F8276-6A7B-4548-AD66-4312FFA0AD2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5FF65DD-D0D2-4E1C-8981-865BB02E371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365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88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3913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570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467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427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847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931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977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6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DC9B40-524B-44E3-84ED-992FEC14C14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A13DA5-D8E2-4CF0-9959-BF615146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4E69632-159E-47D6-9A40-B0403B150AA4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11/19/2023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FE33C0F4-03ED-4C12-95C5-1B16BAD8EEC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  <p:sldLayoutId id="214748551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4BB19D9-04F9-4C6A-9831-62A909F09828}" type="slidenum">
              <a:rPr lang="en-US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4E69632-159E-47D6-9A40-B0403B150AA4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11/19/2023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FE33C0F4-03ED-4C12-95C5-1B16BAD8EEC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3" r:id="rId1"/>
    <p:sldLayoutId id="2147486204" r:id="rId2"/>
    <p:sldLayoutId id="2147486205" r:id="rId3"/>
    <p:sldLayoutId id="2147486206" r:id="rId4"/>
    <p:sldLayoutId id="2147486207" r:id="rId5"/>
    <p:sldLayoutId id="2147486208" r:id="rId6"/>
    <p:sldLayoutId id="2147486209" r:id="rId7"/>
    <p:sldLayoutId id="2147486210" r:id="rId8"/>
    <p:sldLayoutId id="2147486211" r:id="rId9"/>
    <p:sldLayoutId id="2147486212" r:id="rId10"/>
    <p:sldLayoutId id="21474862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7" r:id="rId1"/>
    <p:sldLayoutId id="2147486288" r:id="rId2"/>
    <p:sldLayoutId id="2147486289" r:id="rId3"/>
    <p:sldLayoutId id="2147486290" r:id="rId4"/>
    <p:sldLayoutId id="2147486291" r:id="rId5"/>
    <p:sldLayoutId id="2147486292" r:id="rId6"/>
    <p:sldLayoutId id="2147486293" r:id="rId7"/>
    <p:sldLayoutId id="2147486294" r:id="rId8"/>
    <p:sldLayoutId id="2147486295" r:id="rId9"/>
    <p:sldLayoutId id="2147486296" r:id="rId10"/>
    <p:sldLayoutId id="21474862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9" r:id="rId1"/>
    <p:sldLayoutId id="2147486300" r:id="rId2"/>
    <p:sldLayoutId id="2147486301" r:id="rId3"/>
    <p:sldLayoutId id="2147486302" r:id="rId4"/>
    <p:sldLayoutId id="2147486303" r:id="rId5"/>
    <p:sldLayoutId id="2147486304" r:id="rId6"/>
    <p:sldLayoutId id="2147486305" r:id="rId7"/>
    <p:sldLayoutId id="2147486306" r:id="rId8"/>
    <p:sldLayoutId id="2147486307" r:id="rId9"/>
    <p:sldLayoutId id="2147486308" r:id="rId10"/>
    <p:sldLayoutId id="21474863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7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1" r:id="rId1"/>
    <p:sldLayoutId id="2147486312" r:id="rId2"/>
    <p:sldLayoutId id="2147486313" r:id="rId3"/>
    <p:sldLayoutId id="2147486314" r:id="rId4"/>
    <p:sldLayoutId id="2147486315" r:id="rId5"/>
    <p:sldLayoutId id="2147486316" r:id="rId6"/>
    <p:sldLayoutId id="2147486317" r:id="rId7"/>
    <p:sldLayoutId id="2147486318" r:id="rId8"/>
    <p:sldLayoutId id="2147486319" r:id="rId9"/>
    <p:sldLayoutId id="2147486320" r:id="rId10"/>
    <p:sldLayoutId id="2147486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utri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hysicstoday.org/newspicks/2009/12/church-celebrates-galileo-anni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hysicstoday.org/newspicks/2009/12/church-celebrates-galileo-anni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uardian.co.uk/world/2008/jul/11/usa.epa" TargetMode="Externa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world/2008/jul/11/usa.ep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world/2008/jul/11/usa.ep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world/2008/jul/11/usa.ep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Jungl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Jungl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tamins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tamins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rainsessential.ca/english/grains/healthyLifestyle.html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insessential.ca/english/grains/healthyLifestyl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Vitamins#List_of_vitamins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Globalization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Frankenfoods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science-environment-5656637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9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bbc.co.uk/topics/gm_food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n.wikipedia.org/wiki/Frankenfoods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roadfood.html#titl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utri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524" y="486228"/>
            <a:ext cx="57947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77631" y="6537328"/>
            <a:ext cx="18004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hlinkClick r:id="rId3"/>
              </a:rPr>
              <a:t>http://en.wikipedia.org/wiki/Nutrition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630"/>
            <a:ext cx="9144000" cy="685800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>
            <a:noAutofit/>
          </a:bodyPr>
          <a:lstStyle/>
          <a:p>
            <a:pPr algn="ctr"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40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2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Food in Historical Perspective: </a:t>
            </a:r>
          </a:p>
          <a:p>
            <a:pPr algn="ctr"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Dietary Revolutions —</a:t>
            </a:r>
            <a:b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</a:b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The Scientific Revolution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77028" y="5196114"/>
            <a:ext cx="2869247" cy="13570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Anthropology of Food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University of Minnesota Duluth</a:t>
            </a:r>
            <a:endParaRPr kumimoji="1" lang="en-US" sz="1600" b="1" i="1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20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Tim Roufs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050" b="1" i="1" baseline="3000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©</a:t>
            </a:r>
            <a:r>
              <a:rPr kumimoji="1" lang="en-US" sz="105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2010-2024 </a:t>
            </a:r>
            <a:endParaRPr kumimoji="1" lang="en-US" sz="1200" b="1" i="1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 err="1"/>
              <a:t>Kepler</a:t>
            </a: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Galileo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Newton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Bacon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800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 err="1"/>
              <a:t>Kepler</a:t>
            </a: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Galileo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Newton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Bacon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8229600" cy="1200329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were among those who changed the way most people view the world, and our place in it . .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 err="1"/>
              <a:t>Kepler</a:t>
            </a: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Galileo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Newton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Bacon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886" y="442686"/>
            <a:ext cx="2143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114" y="1095828"/>
            <a:ext cx="21431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314" y="4158342"/>
            <a:ext cx="186569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685847"/>
            <a:ext cx="1660181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temp.galile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14" y="-57212"/>
            <a:ext cx="9144000" cy="6915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563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Galileo facing the Roman Inquisition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400" dirty="0" err="1">
                <a:solidFill>
                  <a:srgbClr val="FFFFFF"/>
                </a:solidFill>
              </a:rPr>
              <a:t>Cristiano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Banti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5028" y="6337887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http://blogs.physicstoday.org/newspicks/2009/12/church-celebrates-galileo-anni.html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3400" y="4724400"/>
            <a:ext cx="8229600" cy="830997"/>
          </a:xfrm>
          <a:prstGeom prst="rect">
            <a:avLst/>
          </a:prstGeom>
          <a:solidFill>
            <a:srgbClr val="99660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and that was not an easy thing to do . .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temp.galile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14" y="-57212"/>
            <a:ext cx="9144000" cy="6915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563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Galileo facing the Roman Inquisition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400" dirty="0" err="1">
                <a:solidFill>
                  <a:srgbClr val="FFFFFF"/>
                </a:solidFill>
              </a:rPr>
              <a:t>Cristiano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Banti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5028" y="6337887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http://blogs.physicstoday.org/newspicks/2009/12/church-celebrates-galileo-anni.html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1050" dirty="0"/>
          </a:p>
          <a:p>
            <a:pPr marL="682625" lvl="1" indent="-225425">
              <a:buFont typeface="Arial" charset="0"/>
              <a:buChar char="•"/>
            </a:pPr>
            <a:endParaRPr lang="en-US" sz="1100" b="1" dirty="0"/>
          </a:p>
          <a:p>
            <a:pPr marL="682625" lvl="1" indent="-225425">
              <a:buFont typeface="Arial" charset="0"/>
              <a:buChar char="•"/>
            </a:pPr>
            <a:r>
              <a:rPr lang="en-US" sz="2400" b="1" dirty="0"/>
              <a:t>they rejected the notion that nature was mysterious and capricious</a:t>
            </a:r>
          </a:p>
          <a:p>
            <a:pPr marL="682625" lvl="1" indent="-225425">
              <a:buFont typeface="Arial" charset="0"/>
              <a:buChar char="•"/>
            </a:pPr>
            <a:endParaRPr lang="en-US" sz="1000" dirty="0"/>
          </a:p>
          <a:p>
            <a:pPr marL="682625" lvl="1" indent="-225425">
              <a:buFont typeface="Arial" charset="0"/>
              <a:buChar char="•"/>
            </a:pPr>
            <a:r>
              <a:rPr lang="en-US" sz="2400" b="1" dirty="0"/>
              <a:t>they believed the  world was governed by “natural laws” that are intelligible to humans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3600" dirty="0"/>
          </a:p>
          <a:p>
            <a:pPr marL="1146175" lvl="3" indent="-231775">
              <a:buFont typeface="Arial" charset="0"/>
              <a:buChar char="•"/>
            </a:pPr>
            <a:r>
              <a:rPr lang="en-US" sz="2800" dirty="0"/>
              <a:t>and they fostered a sense that </a:t>
            </a:r>
            <a:br>
              <a:rPr lang="en-US" sz="2800" dirty="0"/>
            </a:br>
            <a:r>
              <a:rPr lang="en-US" sz="2800" b="1" dirty="0"/>
              <a:t>humans would one day</a:t>
            </a:r>
            <a:br>
              <a:rPr lang="en-US" sz="2800" b="1" dirty="0"/>
            </a:br>
            <a:r>
              <a:rPr lang="en-US" sz="2800" b="1" dirty="0"/>
              <a:t>control nature</a:t>
            </a:r>
          </a:p>
          <a:p>
            <a:pPr marL="682625" lvl="1" indent="-225425"/>
            <a:endParaRPr lang="en-US" sz="105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/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b="1" dirty="0">
                <a:solidFill>
                  <a:srgbClr val="D79694"/>
                </a:solidFill>
              </a:rPr>
              <a:t>“One of the first substantial impacts of science on food came when chemists brought popular foods into their laboratories and found, much to the manufacturers’ chagrin, that </a:t>
            </a:r>
            <a:br>
              <a:rPr lang="en-US" sz="2000" b="1" dirty="0"/>
            </a:br>
            <a:r>
              <a:rPr lang="en-US" sz="3200" b="1" dirty="0"/>
              <a:t>many foods </a:t>
            </a:r>
            <a:br>
              <a:rPr lang="en-US" sz="3200" b="1" dirty="0"/>
            </a:br>
            <a:r>
              <a:rPr lang="en-US" sz="3200" b="1" dirty="0"/>
              <a:t>contained questionable ingredients</a:t>
            </a:r>
            <a:r>
              <a:rPr lang="en-US" sz="3200" b="1" dirty="0">
                <a:solidFill>
                  <a:srgbClr val="D79694"/>
                </a:solidFill>
              </a:rPr>
              <a:t>”</a:t>
            </a:r>
            <a:endParaRPr lang="en-US" sz="2400" b="1" dirty="0">
              <a:solidFill>
                <a:srgbClr val="D79694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1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1820</a:t>
            </a:r>
            <a: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British scientist Frederick </a:t>
            </a:r>
            <a:r>
              <a:rPr lang="en-US" sz="2000" kern="1200" dirty="0" err="1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Accum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, published “A Treatise on  Adulteration of Food and Culinary Poisons”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30 years later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an “Analytical and Sanitation Commission” report  finally prompted Parliament to pass the first British Food and Drug Act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506"/>
            <a:ext cx="7315200" cy="39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D79694"/>
                </a:solidFill>
                <a:latin typeface="Calibri"/>
              </a:rPr>
              <a:t>The Agricultural Revolution</a:t>
            </a:r>
            <a:endParaRPr lang="en-US" sz="2000" b="1" dirty="0">
              <a:solidFill>
                <a:srgbClr val="D79694"/>
              </a:solidFill>
              <a:latin typeface="Calibri"/>
            </a:endParaRP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D79694"/>
                </a:solidFill>
                <a:latin typeface="Calibri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162628"/>
            <a:ext cx="731520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1900</a:t>
            </a:r>
            <a: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Dr. Harvey Wiley, chief of the Bureau of Chemistry of the United States Department of Agriculture (USDA)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demonstrates that some food additives were dangerous to health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>
                <a:solidFill>
                  <a:prstClr val="black"/>
                </a:solidFill>
              </a:rPr>
              <a:t>food manufacturers tried to have him removed from office</a:t>
            </a:r>
            <a:endParaRPr lang="en-US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pp. 67-68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162628"/>
            <a:ext cx="731520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1900</a:t>
            </a:r>
            <a: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Dr. Harvey Wiley, chief of the Bureau of Chemistry of the United States Department of Agriculture (USDA)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demonstrates that some food additives were dangerous to health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>
                <a:solidFill>
                  <a:prstClr val="black"/>
                </a:solidFill>
              </a:rPr>
              <a:t>food manufacturers tried to have him removed from office</a:t>
            </a:r>
            <a:endParaRPr lang="en-US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pp. 67-68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7772" y="3629323"/>
            <a:ext cx="7082970" cy="2492990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and</a:t>
            </a:r>
            <a:r>
              <a:rPr lang="en-US" sz="2400" b="1" dirty="0"/>
              <a:t> REM:</a:t>
            </a:r>
          </a:p>
          <a:p>
            <a:pPr algn="ctr"/>
            <a:r>
              <a:rPr lang="en-US" sz="4000" b="1" dirty="0"/>
              <a:t>USDA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is the </a:t>
            </a:r>
          </a:p>
          <a:p>
            <a:pPr algn="ctr"/>
            <a:r>
              <a:rPr lang="en-US" sz="2400" b="1" dirty="0"/>
              <a:t>United States Department of </a:t>
            </a:r>
            <a:r>
              <a:rPr lang="en-US" sz="2400" b="1" dirty="0">
                <a:solidFill>
                  <a:srgbClr val="FF0000"/>
                </a:solidFill>
              </a:rPr>
              <a:t>Agriculture</a:t>
            </a:r>
          </a:p>
          <a:p>
            <a:pPr algn="ctr"/>
            <a:r>
              <a:rPr lang="en-US" sz="2400" b="1" dirty="0"/>
              <a:t>not Health </a:t>
            </a: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2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914400" y="2743200"/>
            <a:ext cx="7315200" cy="212365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and REM:</a:t>
            </a:r>
          </a:p>
          <a:p>
            <a:pPr algn="ctr"/>
            <a:r>
              <a:rPr lang="en-US" sz="4000" b="1" dirty="0"/>
              <a:t>EPA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is not the</a:t>
            </a:r>
          </a:p>
          <a:p>
            <a:pPr algn="ctr"/>
            <a:r>
              <a:rPr lang="en-US" sz="2400" b="1" dirty="0"/>
              <a:t>Department of Health, Education and Welfare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914400" y="2895600"/>
            <a:ext cx="5257800" cy="6858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914400" y="3581400"/>
            <a:ext cx="5257800" cy="838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914400" y="4938486"/>
            <a:ext cx="5257800" cy="77651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1906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Upton Sinclair publishes </a:t>
            </a:r>
            <a:r>
              <a:rPr lang="en-US" sz="2400" b="1" i="1" dirty="0">
                <a:solidFill>
                  <a:prstClr val="black"/>
                </a:solidFill>
              </a:rPr>
              <a:t>The Jungle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8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b="1" dirty="0">
                <a:solidFill>
                  <a:prstClr val="black"/>
                </a:solidFill>
              </a:rPr>
              <a:t>a major work that described Chicago’s meat-packing plants as filthy, rat-infested buildings where spoiled meat was chemically treated and handled by tubercular workers</a:t>
            </a: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p. 67-68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5805714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1906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88" y="762000"/>
            <a:ext cx="4934856" cy="493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137886"/>
            <a:ext cx="5114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3"/>
              </a:rPr>
              <a:t>http://en.wikipedia.org/wiki/The_Jungle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8688" y="5881914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Chicago meat inspectors in early 1906</a:t>
            </a:r>
            <a:endParaRPr lang="en-US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137886"/>
            <a:ext cx="5114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3"/>
              </a:rPr>
              <a:t>http://en.wikipedia.org/wiki/The_Jungle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8688" y="5881914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Chicago meat inspectors in early 1906</a:t>
            </a:r>
            <a:endParaRPr lang="en-US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029200"/>
            <a:ext cx="8229600" cy="830997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and many issues remain today . . 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7307" y="533602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REM Eight  Food “Revolutions”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7315200" cy="5139869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Invention of Cooking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Discovery that Food is More Than Sustenance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The “Herding Revolution”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Snail Farming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Use of Food as a Means and Index of Social Differentiation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D79694"/>
                </a:solidFill>
              </a:rPr>
              <a:t>Long-Range Exchange of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Ecological Revolution of last 500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FFFFFF"/>
                </a:solidFill>
              </a:rPr>
              <a:t>Industrial Revolution of the 19</a:t>
            </a:r>
            <a:r>
              <a:rPr lang="en-US" sz="3600" b="1" baseline="30000" dirty="0">
                <a:solidFill>
                  <a:srgbClr val="FFFFFF"/>
                </a:solidFill>
              </a:rPr>
              <a:t>th</a:t>
            </a:r>
            <a:r>
              <a:rPr lang="en-US" sz="3600" b="1" dirty="0">
                <a:solidFill>
                  <a:srgbClr val="FFFFFF"/>
                </a:solidFill>
              </a:rPr>
              <a:t> and 20</a:t>
            </a:r>
            <a:r>
              <a:rPr lang="en-US" sz="3600" b="1" baseline="30000" dirty="0">
                <a:solidFill>
                  <a:srgbClr val="FFFFFF"/>
                </a:solidFill>
              </a:rPr>
              <a:t>th</a:t>
            </a:r>
            <a:r>
              <a:rPr lang="en-US" sz="3600" b="1" dirty="0">
                <a:solidFill>
                  <a:srgbClr val="FFFFFF"/>
                </a:solidFill>
              </a:rPr>
              <a:t> Centuries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600271"/>
            <a:ext cx="8229600" cy="1200329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“The Scientific Revolution”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is part of . . 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6167997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Robert Kenner</a:t>
            </a:r>
          </a:p>
          <a:p>
            <a:pPr algn="ctr"/>
            <a:r>
              <a:rPr lang="en-US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2009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28" y="195942"/>
            <a:ext cx="328494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029200"/>
            <a:ext cx="8229600" cy="1077218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and many issues remain today . . .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we’ll have a look at some of these towards the end of the term </a:t>
            </a:r>
            <a:r>
              <a:rPr lang="en-US" sz="1200" b="1" dirty="0">
                <a:solidFill>
                  <a:srgbClr val="FFFFFF"/>
                </a:solidFill>
              </a:rPr>
              <a:t>. . .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6167997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Timothy </a:t>
            </a:r>
            <a:r>
              <a:rPr lang="en-US" sz="1600" dirty="0" err="1">
                <a:solidFill>
                  <a:srgbClr val="FFFFFF"/>
                </a:solidFill>
              </a:rPr>
              <a:t>Pachirat</a:t>
            </a:r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029200"/>
            <a:ext cx="8229600" cy="1077218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and many issues remain today . . .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we’ll have a look at some of these towards the end of the term </a:t>
            </a:r>
            <a:r>
              <a:rPr lang="en-US" sz="1200" b="1" dirty="0">
                <a:solidFill>
                  <a:srgbClr val="FFFFFF"/>
                </a:solidFill>
              </a:rPr>
              <a:t>. . 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3628CA8-E9CA-416A-A4DE-F86727685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123825"/>
            <a:ext cx="31337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8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1906</a:t>
            </a:r>
            <a:r>
              <a:rPr lang="en-US" sz="2400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Upton Sinclair</a:t>
            </a:r>
            <a:r>
              <a:rPr lang="en-US" sz="2400" b="1" dirty="0">
                <a:solidFill>
                  <a:srgbClr val="D79694"/>
                </a:solidFill>
              </a:rPr>
              <a:t> publishes </a:t>
            </a:r>
            <a:r>
              <a:rPr lang="en-US" sz="2400" b="1" i="1" dirty="0">
                <a:solidFill>
                  <a:srgbClr val="000000"/>
                </a:solidFill>
              </a:rPr>
              <a:t>The Jungle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8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D79694"/>
                </a:solidFill>
              </a:rPr>
              <a:t>described Chicago’s meat-packing plants as filthy, rat-infested buildings where spoiled meat was chemically treated and handled by tubercular workers</a:t>
            </a: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dirty="0">
              <a:solidFill>
                <a:prstClr val="black"/>
              </a:solidFill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  <a:tab pos="1481138" algn="l"/>
              </a:tabLst>
            </a:pPr>
            <a:r>
              <a:rPr lang="en-US" sz="2000" b="1" dirty="0">
                <a:solidFill>
                  <a:prstClr val="black"/>
                </a:solidFill>
              </a:rPr>
              <a:t>1906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U.S. Congress passes the Pure Food 		and Drug Act</a:t>
            </a:r>
            <a:endParaRPr lang="en-US" sz="200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prstClr val="black"/>
                </a:solidFill>
              </a:rPr>
              <a:t>designed to prevent the “manufacture, sale, or transportation of adulterated, misbranded, poisonous or deleterious foods, drugs, medicines and liquors”</a:t>
            </a:r>
            <a:endParaRPr lang="en-US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p. 67-68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1906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Upton Sinclair publishes </a:t>
            </a:r>
            <a:r>
              <a:rPr lang="en-US" sz="2400" b="1" i="1" dirty="0">
                <a:solidFill>
                  <a:prstClr val="black"/>
                </a:solidFill>
              </a:rPr>
              <a:t>The Jungle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8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prstClr val="black"/>
                </a:solidFill>
              </a:rPr>
              <a:t>described Chicago’s meat-packing plants as filthy, rat-infested buildings where spoiled meat was chemically treated and handled by tubercular workers</a:t>
            </a: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dirty="0">
              <a:solidFill>
                <a:prstClr val="black"/>
              </a:solidFill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  <a:tab pos="1481138" algn="l"/>
              </a:tabLst>
            </a:pPr>
            <a:r>
              <a:rPr lang="en-US" sz="2000" b="1" dirty="0">
                <a:solidFill>
                  <a:prstClr val="black"/>
                </a:solidFill>
              </a:rPr>
              <a:t>1906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U.S. Congress passes the Pure Food 		and Drug Act</a:t>
            </a:r>
            <a:endParaRPr lang="en-US" sz="200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prstClr val="black"/>
                </a:solidFill>
              </a:rPr>
              <a:t>designed to prevent the “manufacture, sale, or transportation of adulterated, misbranded, poisonous or deleterious foods, drugs, medicines and liquors”</a:t>
            </a:r>
            <a:endParaRPr lang="en-US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291114"/>
            <a:ext cx="7315200" cy="2031325"/>
          </a:xfrm>
          <a:prstGeom prst="rect">
            <a:avLst/>
          </a:prstGeom>
          <a:solidFill>
            <a:srgbClr val="FFFFFF"/>
          </a:solidFill>
          <a:ln w="76200">
            <a:solidFill>
              <a:srgbClr val="C00000"/>
            </a:solidFill>
          </a:ln>
        </p:spPr>
        <p:txBody>
          <a:bodyPr wrap="square" tIns="457200" bIns="457200">
            <a:spAutoFit/>
          </a:bodyPr>
          <a:lstStyle/>
          <a:p>
            <a:pPr marL="682625" lvl="3" indent="-217488">
              <a:buFont typeface="Arial" pitchFamily="34" charset="0"/>
              <a:buChar char="•"/>
              <a:tabLst>
                <a:tab pos="1481138" algn="l"/>
              </a:tabLst>
            </a:pPr>
            <a:r>
              <a:rPr lang="en-US" sz="2400" b="1" dirty="0"/>
              <a:t>1820 British scientist Frederick </a:t>
            </a:r>
            <a:r>
              <a:rPr lang="en-US" sz="2400" b="1" dirty="0" err="1"/>
              <a:t>Accum</a:t>
            </a:r>
            <a:r>
              <a:rPr lang="en-US" sz="2400" b="1" dirty="0"/>
              <a:t>,</a:t>
            </a:r>
          </a:p>
          <a:p>
            <a:pPr marL="682625" lvl="3" indent="-217488">
              <a:tabLst>
                <a:tab pos="914400" algn="l"/>
                <a:tab pos="1481138" algn="l"/>
              </a:tabLst>
            </a:pPr>
            <a:r>
              <a:rPr lang="en-US" sz="2400" b="1" dirty="0"/>
              <a:t>			published “A Treatise on  Adulteration 		of Food and Culinary Poisons”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p. 67-68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200" b="1" dirty="0"/>
              <a:t>pasteurization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1860s   Louis Pasteur lays the groundwork 	        of the science of microbiology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dirty="0">
              <a:solidFill>
                <a:prstClr val="black"/>
              </a:solidFill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figured out that microorganisms caused the spoiling of </a:t>
            </a:r>
          </a:p>
          <a:p>
            <a:pPr marL="1597025" lvl="5" indent="-217488"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wine, beer and milk</a:t>
            </a: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and that heating and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re-cooling the liquids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preserves freshness</a:t>
            </a:r>
            <a:endParaRPr lang="en-US" sz="2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prstClr val="black"/>
                </a:solidFill>
              </a:rPr>
              <a:t>Food Preservation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4171950"/>
            <a:ext cx="1714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200" b="1" dirty="0"/>
              <a:t>pasteurization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1860s   Louis Pasteur lays the groundwork 	        of the science of microbiology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dirty="0">
              <a:solidFill>
                <a:prstClr val="black"/>
              </a:solidFill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figured out that microorganisms caused the spoiling of </a:t>
            </a:r>
          </a:p>
          <a:p>
            <a:pPr marL="1597025" lvl="5" indent="-217488"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wine, beer and milk</a:t>
            </a: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and that heating and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re-cooling the liquids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preserves freshness</a:t>
            </a:r>
            <a:endParaRPr lang="en-US" sz="2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prstClr val="black"/>
                </a:solidFill>
              </a:rPr>
              <a:t>Food Preservation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4171950"/>
            <a:ext cx="1714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886" y="3182205"/>
            <a:ext cx="7315200" cy="830997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you know about that . . 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473297"/>
            <a:ext cx="7315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200" b="1" dirty="0"/>
              <a:t>it had long been known that relatively small amounts of certain foods had positive effects on health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e.g., since the mid 18</a:t>
            </a:r>
            <a:r>
              <a:rPr lang="en-US" sz="2400" b="1" kern="1200" baseline="30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century people have known that seamen could avoid getting scurvy by having access to citrus products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0330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2"/>
              </a:rPr>
              <a:t>http://en.wikipedia.org/wiki/Vitamins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714172"/>
            <a:ext cx="73152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“limey” –  American and Canadian slang</a:t>
            </a:r>
          </a:p>
          <a:p>
            <a:pPr marL="0" lvl="3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for the </a:t>
            </a:r>
            <a:r>
              <a:rPr lang="en-US" sz="2000" b="1" dirty="0">
                <a:solidFill>
                  <a:prstClr val="black"/>
                </a:solidFill>
              </a:rPr>
              <a:t>British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</a:p>
          <a:p>
            <a:pPr marL="0" lvl="3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originally for a British sailor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b="1" dirty="0">
              <a:solidFill>
                <a:prstClr val="black"/>
              </a:solidFill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D79694"/>
                </a:solidFill>
              </a:rPr>
              <a:t>the British surgeon </a:t>
            </a:r>
            <a:r>
              <a:rPr lang="en-US" sz="2000" b="1" dirty="0"/>
              <a:t>James Lind </a:t>
            </a:r>
            <a:r>
              <a:rPr lang="en-US" sz="2000" dirty="0">
                <a:solidFill>
                  <a:srgbClr val="D79694"/>
                </a:solidFill>
              </a:rPr>
              <a:t>noticed that the </a:t>
            </a:r>
            <a:r>
              <a:rPr lang="en-US" sz="2000" b="1" dirty="0">
                <a:solidFill>
                  <a:prstClr val="black"/>
                </a:solidFill>
              </a:rPr>
              <a:t>cabbage-eating Dutch had fewer problems with scurvy </a:t>
            </a:r>
            <a:r>
              <a:rPr lang="en-US" sz="2000" dirty="0">
                <a:solidFill>
                  <a:srgbClr val="D79694"/>
                </a:solidFill>
              </a:rPr>
              <a:t>and  by conducting the </a:t>
            </a:r>
            <a:r>
              <a:rPr lang="en-US" sz="2000" b="1" dirty="0">
                <a:solidFill>
                  <a:prstClr val="black"/>
                </a:solidFill>
              </a:rPr>
              <a:t>first-ever clinical trial developed the theory that citrus fruits prevented scurvy</a:t>
            </a:r>
            <a:endParaRPr lang="en-US" sz="20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174" y="60330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2"/>
              </a:rPr>
              <a:t>http://en.wikipedia.org/wiki/Vitamins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410200" y="429774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enables unprecedented</a:t>
            </a: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control over</a:t>
            </a: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food supply, health, physical well being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698775"/>
            <a:ext cx="7315200" cy="483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“By the mid-19</a:t>
            </a:r>
            <a:r>
              <a:rPr lang="en-US" sz="2400" b="1" baseline="30000" dirty="0"/>
              <a:t>th</a:t>
            </a:r>
            <a:r>
              <a:rPr lang="en-US" sz="2400" b="1" dirty="0"/>
              <a:t> century, through the work of European chemists, the foundation of modern nutrition science was laid when it became possible to classify foods as . . .</a:t>
            </a:r>
            <a:endParaRPr lang="en-US" sz="2000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105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2293938" lvl="4" indent="-2333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carbohydrate</a:t>
            </a:r>
          </a:p>
          <a:p>
            <a:pPr marL="2293938" lvl="4" indent="-2333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protein</a:t>
            </a:r>
          </a:p>
          <a:p>
            <a:pPr marL="2293938" lvl="4" indent="-2333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fat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b="1" dirty="0">
                <a:solidFill>
                  <a:srgbClr val="D79694"/>
                </a:solidFill>
              </a:rPr>
              <a:t>. . . based on their percentages of 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b="1" dirty="0"/>
              <a:t>carbon, hydrogen, and nitrogen</a:t>
            </a:r>
            <a:r>
              <a:rPr lang="en-US" sz="2000" b="1" dirty="0">
                <a:solidFill>
                  <a:srgbClr val="D79694"/>
                </a:solidFill>
              </a:rPr>
              <a:t>,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b="1" dirty="0">
                <a:solidFill>
                  <a:srgbClr val="D79694"/>
                </a:solidFill>
              </a:rPr>
              <a:t>and when it was recognized that all three classes of foods were needed in the human diet”</a:t>
            </a:r>
            <a:endParaRPr lang="en-US" dirty="0">
              <a:solidFill>
                <a:srgbClr val="D79694"/>
              </a:solidFill>
            </a:endParaRPr>
          </a:p>
          <a:p>
            <a:pPr marL="1139825" lvl="4" indent="-217488">
              <a:tabLst>
                <a:tab pos="914400" algn="l"/>
              </a:tabLst>
            </a:pPr>
            <a:endParaRPr lang="en-US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895600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800" b="1" dirty="0"/>
              <a:t>soon the importance of minerals</a:t>
            </a:r>
          </a:p>
          <a:p>
            <a:pPr marL="0" lvl="2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800" b="1" dirty="0"/>
              <a:t>also became apparent . . .</a:t>
            </a:r>
            <a:endParaRPr lang="en-US" sz="110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014400"/>
            <a:ext cx="73152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. . . but an understanding of a fundamental component of a healthful diet . . .</a:t>
            </a:r>
          </a:p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vitamins</a:t>
            </a:r>
          </a:p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</a:rPr>
              <a:t>was missing . . .</a:t>
            </a:r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1886	</a:t>
            </a:r>
            <a:r>
              <a:rPr lang="en-US" sz="24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the Dutch scientist Dr. </a:t>
            </a:r>
            <a:r>
              <a:rPr lang="en-US" sz="2400" b="1" kern="1200" dirty="0" err="1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Christiaan</a:t>
            </a:r>
            <a:r>
              <a:rPr lang="en-US" sz="24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 Eijkman observes that the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hens fed on a diet of polished rice developed an inability to walk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and exhibited other symptoms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similar to beriberi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beriberi had been causing a number</a:t>
            </a:r>
          </a:p>
          <a:p>
            <a:pPr marL="1828800" lvl="5" indent="-231775"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of deaths in the Dutch East Indies (Indonesia)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8009"/>
            <a:ext cx="7315200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  <a:endParaRPr lang="en-US" sz="3200" b="1" dirty="0"/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1886	Eijkman 	further observes that the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hens recovered promptly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when fed rice bran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this information was soon applied to humans, and hundreds of beriberi 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patients at the </a:t>
            </a:r>
            <a:r>
              <a:rPr lang="en-US" sz="24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Buitenzorg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hospital walked out fully recovered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1901	Eijkman finally identifies the importance of the </a:t>
            </a: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rice germ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within the bran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but did not isolate what it was it the germ that had the healing effect</a:t>
            </a: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D79694"/>
                </a:solidFill>
              </a:rPr>
              <a:t>but his work led others to seek a new category of food components so essential to health and survival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1901	Eijkman finally identifies the importance of the rice germ within the bran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but did not isolate what it was it the germ that had the healing effect</a:t>
            </a: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but his work led others to seek a new category of food components so essential to health and survival</a:t>
            </a:r>
            <a:endParaRPr lang="en-US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57550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6005286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2"/>
              </a:rPr>
              <a:t>www.grainsessential.ca/english/grains/healthyLifestyle.html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16" y="381000"/>
            <a:ext cx="527538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16" y="381000"/>
            <a:ext cx="527538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 rot="3746006">
            <a:off x="2884231" y="3730606"/>
            <a:ext cx="2362939" cy="10741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6005286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www.grainsessential.ca/english/grains/healthyLifestyle.html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  <a:buAutoNum type="arabicPlain" startAt="1913"/>
            </a:pPr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American biochemists isolated what would become known as vitamin A</a:t>
            </a:r>
          </a:p>
          <a:p>
            <a:pPr marL="1379538" lvl="3" indent="-914400"/>
            <a:endParaRPr lang="en-US" sz="2400" b="1" dirty="0">
              <a:solidFill>
                <a:srgbClr val="D79694"/>
              </a:solidFill>
            </a:endParaRPr>
          </a:p>
          <a:p>
            <a:pPr marL="1379538" lvl="3" indent="-914400"/>
            <a:r>
              <a:rPr lang="en-US" sz="2400" b="1" dirty="0">
                <a:solidFill>
                  <a:srgbClr val="D79694"/>
                </a:solidFill>
              </a:rPr>
              <a:t>	over the next few decades biochemists isolated and chemically identified the </a:t>
            </a:r>
            <a:r>
              <a:rPr lang="en-US" sz="2400" b="1" dirty="0">
                <a:solidFill>
                  <a:prstClr val="black"/>
                </a:solidFill>
              </a:rPr>
              <a:t>various vitamins we know today</a:t>
            </a:r>
            <a:endParaRPr lang="en-US" sz="2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257800" y="429774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enables unprecedented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control over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food supply, health, physical well being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468513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http://en.wikipedia.org/wiki/Vitamins#List_of_vitamins</a:t>
            </a:r>
            <a:endParaRPr lang="en-US" sz="1200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3971"/>
            <a:ext cx="7772400" cy="59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0" lvl="2" algn="ctr">
              <a:tabLst>
                <a:tab pos="914400" algn="l"/>
              </a:tabLst>
            </a:pPr>
            <a:endParaRPr lang="en-US" sz="32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once scientists synthesized these food components, they could be added to milk, breakfast cereals, and breads in hopes of diminishing vitamin deficiencies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0" lvl="2" algn="ctr">
              <a:tabLst>
                <a:tab pos="914400" algn="l"/>
              </a:tabLst>
            </a:pPr>
            <a:endParaRPr lang="en-US" sz="32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the first half of the 20</a:t>
            </a:r>
            <a:r>
              <a:rPr lang="en-US" sz="2800" b="1" baseline="30000" dirty="0">
                <a:solidFill>
                  <a:prstClr val="black"/>
                </a:solidFill>
              </a:rPr>
              <a:t>th</a:t>
            </a:r>
            <a:r>
              <a:rPr lang="en-US" sz="2800" b="1" dirty="0">
                <a:solidFill>
                  <a:prstClr val="black"/>
                </a:solidFill>
              </a:rPr>
              <a:t> century is referred to a </a:t>
            </a: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the “golden age of nutrition”</a:t>
            </a:r>
          </a:p>
          <a:p>
            <a:pPr marL="465138" lvl="3" algn="ctr"/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when vitamins were isolated</a:t>
            </a:r>
          </a:p>
          <a:p>
            <a:pPr marL="465138" lvl="3" algn="ctr"/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and linked to deficiency diseases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8049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current research . . 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prstClr val="black"/>
                </a:solidFill>
              </a:rPr>
              <a:t>phytochemicals</a:t>
            </a:r>
            <a:endParaRPr lang="en-US" sz="3200" b="1" dirty="0">
              <a:solidFill>
                <a:prstClr val="black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phytonutrients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biologically active compound </a:t>
            </a: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found in plants . . .</a:t>
            </a:r>
          </a:p>
          <a:p>
            <a:pPr marL="465138" lvl="3" algn="ctr"/>
            <a:endParaRPr lang="en-US" sz="1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non-essential nutrients,</a:t>
            </a: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but scientifically confirmed as being important to human health . . .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D79694"/>
                </a:solidFill>
              </a:rPr>
              <a:t>phytochemicals</a:t>
            </a:r>
            <a:endParaRPr lang="en-US" sz="3200" b="1" dirty="0">
              <a:solidFill>
                <a:srgbClr val="D79694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400" dirty="0">
                <a:solidFill>
                  <a:srgbClr val="D79694"/>
                </a:solidFill>
              </a:rPr>
              <a:t>(</a:t>
            </a:r>
            <a:r>
              <a:rPr lang="en-US" sz="2400" dirty="0" err="1">
                <a:solidFill>
                  <a:srgbClr val="D79694"/>
                </a:solidFill>
              </a:rPr>
              <a:t>phytonutrients</a:t>
            </a:r>
            <a:r>
              <a:rPr lang="en-US" sz="2400" dirty="0">
                <a:solidFill>
                  <a:srgbClr val="D79694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srgbClr val="D79694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biologically active compound </a:t>
            </a: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found in plants . . .</a:t>
            </a:r>
          </a:p>
          <a:p>
            <a:pPr marL="465138" lvl="3" algn="ctr"/>
            <a:endParaRPr lang="en-US" sz="1400" b="1" dirty="0">
              <a:solidFill>
                <a:srgbClr val="D79694"/>
              </a:solidFill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are not “nutrients”, but are scientifically confirmed as being important to human health . . .</a:t>
            </a:r>
          </a:p>
          <a:p>
            <a:pPr marL="465138" lvl="3" algn="ctr"/>
            <a:endParaRPr lang="en-US" sz="1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D79694"/>
                </a:solidFill>
              </a:rPr>
              <a:t>phytochemicals</a:t>
            </a:r>
            <a:endParaRPr lang="en-US" sz="3200" b="1" dirty="0">
              <a:solidFill>
                <a:srgbClr val="D79694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800" dirty="0">
                <a:solidFill>
                  <a:srgbClr val="D79694"/>
                </a:solidFill>
              </a:rPr>
              <a:t>(</a:t>
            </a:r>
            <a:r>
              <a:rPr lang="en-US" sz="2800" dirty="0" err="1">
                <a:solidFill>
                  <a:srgbClr val="D79694"/>
                </a:solidFill>
              </a:rPr>
              <a:t>phytonutrients</a:t>
            </a:r>
            <a:r>
              <a:rPr lang="en-US" sz="2800" dirty="0">
                <a:solidFill>
                  <a:srgbClr val="D79694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their absence is not related to an acute deficiency disease and they provide no calories . . .</a:t>
            </a:r>
          </a:p>
          <a:p>
            <a:pPr marL="465138" lvl="3" algn="ctr"/>
            <a:endParaRPr lang="en-US" sz="1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but they may be key players in maintaining optimal health . . .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D79694"/>
                </a:solidFill>
              </a:rPr>
              <a:t>phytochemicals</a:t>
            </a:r>
            <a:endParaRPr lang="en-US" sz="3200" b="1" dirty="0">
              <a:solidFill>
                <a:srgbClr val="D79694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800" dirty="0">
                <a:solidFill>
                  <a:srgbClr val="D79694"/>
                </a:solidFill>
              </a:rPr>
              <a:t>(</a:t>
            </a:r>
            <a:r>
              <a:rPr lang="en-US" sz="2800" dirty="0" err="1">
                <a:solidFill>
                  <a:srgbClr val="D79694"/>
                </a:solidFill>
              </a:rPr>
              <a:t>phytonutrients</a:t>
            </a:r>
            <a:r>
              <a:rPr lang="en-US" sz="2800" dirty="0">
                <a:solidFill>
                  <a:srgbClr val="D79694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“. . . may help slow the aging process and reduce the risk of many diseases, including cancer, heart disease, stroke, high blood pressure, cataract, osteoporosis, birth defects, and urinary tract infections”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921"/>
            <a:ext cx="7315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000000"/>
                </a:solidFill>
              </a:rPr>
              <a:t>phytochemicals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phytonutrients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“. . . may have opened an exciting era in nutrition research that has been termed </a:t>
            </a:r>
            <a:r>
              <a:rPr lang="en-US" sz="2800" b="1" dirty="0">
                <a:solidFill>
                  <a:prstClr val="black"/>
                </a:solidFill>
              </a:rPr>
              <a:t>the ‘second golden age of nutrition’”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8194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Complicating Factors Associated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with Modern Food Technology</a:t>
            </a:r>
            <a:endParaRPr lang="en-US" sz="3200" b="1" dirty="0">
              <a:solidFill>
                <a:srgbClr val="000000"/>
              </a:solidFill>
            </a:endParaRPr>
          </a:p>
          <a:p>
            <a:pPr marL="682625" lvl="1" indent="-225425"/>
            <a:endParaRPr lang="en-US" sz="3200" b="1" dirty="0">
              <a:solidFill>
                <a:srgbClr val="000000"/>
              </a:solidFill>
            </a:endParaRP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334000" y="4297996"/>
            <a:ext cx="3276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good effects: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pasteurization . . . increased food safety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28600"/>
            <a:ext cx="8686800" cy="64008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no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b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692057"/>
            <a:ext cx="62484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“. . . the intertwining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agricultural, industrial,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and scientific revolutions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have created a global system that makes possible the most abundant, reliable food supply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ever known to humankind”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28600"/>
            <a:ext cx="8686800" cy="64008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no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b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692057"/>
            <a:ext cx="62484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“. . . the intertwining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agricultural, industrial,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and scientific revolutions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have created a global system that makes possible the most abundant, reliable food supply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ever known to humankind”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686" y="5029200"/>
            <a:ext cx="8229600" cy="1077218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but there are “complicating factors”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associated with modern food technology . . 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455819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07159"/>
            <a:ext cx="8229600" cy="769441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some of these “complicating factors” involve . . 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018782"/>
            <a:ext cx="8229600" cy="1077218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we look more closely into the complicating factors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in the second half of the term.  They include things like . . 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71937"/>
            <a:ext cx="731520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may be 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harmful to the humans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who ingest the final product</a:t>
            </a: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D79694"/>
                </a:solidFill>
              </a:rPr>
              <a:t>may be </a:t>
            </a:r>
            <a:r>
              <a:rPr lang="en-US" sz="2400" b="1" dirty="0">
                <a:solidFill>
                  <a:prstClr val="black"/>
                </a:solidFill>
              </a:rPr>
              <a:t>harmful to birds, fish and other animals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D79694"/>
                </a:solidFill>
              </a:rPr>
              <a:t>whose habitats are affected by the chemicals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4"/>
            <a:ext cx="731520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srgbClr val="D79694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4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  <a:p>
            <a:pPr marL="58738" lvl="3" indent="-58738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000" dirty="0">
                <a:solidFill>
                  <a:prstClr val="black"/>
                </a:solidFill>
              </a:rPr>
              <a:t>involves the </a:t>
            </a:r>
            <a:endParaRPr lang="en-US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58738" lvl="4" indent="-58738" algn="ctr"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influence of multinational corporations that dominate world markets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and we’ll have a look at that issue also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3425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 pitchFamily="34" charset="0"/>
                <a:hlinkClick r:id="rId2"/>
              </a:rPr>
              <a:t>http://en.wikipedia.org/wiki/Globalization</a:t>
            </a:r>
            <a:endParaRPr lang="en-US" sz="1200" kern="12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1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endParaRPr lang="en-US" sz="3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58738" lvl="4" indent="-58738" algn="ctr"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influence of multinational corporations that dominate world markets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4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lopsided growth of wealth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growth of political power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8229600" cy="769441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including issues dealing with . . 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7435" y="4977825"/>
            <a:ext cx="3849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r>
              <a:rPr lang="en-US" sz="3200" b="1" dirty="0">
                <a:solidFill>
                  <a:srgbClr val="D79694"/>
                </a:solidFill>
              </a:rPr>
              <a:t>vs. </a:t>
            </a:r>
            <a:r>
              <a:rPr lang="en-US" sz="4400" b="1" dirty="0" err="1">
                <a:solidFill>
                  <a:prstClr val="black"/>
                </a:solidFill>
              </a:rPr>
              <a:t>locavorism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959894"/>
            <a:ext cx="8229600" cy="1231106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457200" tIns="457200" rIns="457200" bIns="4572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“</a:t>
            </a:r>
            <a:r>
              <a:rPr lang="en-US" sz="2000" b="1" dirty="0" err="1">
                <a:solidFill>
                  <a:srgbClr val="000000"/>
                </a:solidFill>
              </a:rPr>
              <a:t>locavorism</a:t>
            </a:r>
            <a:r>
              <a:rPr lang="en-US" sz="2000" b="1" dirty="0">
                <a:solidFill>
                  <a:srgbClr val="000000"/>
                </a:solidFill>
              </a:rPr>
              <a:t>” is relatively new. . 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3185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  <a:hlinkClick r:id="rId2"/>
              </a:rPr>
              <a:t>http://en.wikipedia.org/wiki/Frankenfoods</a:t>
            </a:r>
            <a:endParaRPr lang="en-US" sz="1200" kern="12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3153251"/>
            <a:ext cx="7315200" cy="143116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/>
              <a:t>locavore</a:t>
            </a:r>
            <a:r>
              <a:rPr lang="en-US" sz="3600" b="1" dirty="0"/>
              <a:t> 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000" b="1" dirty="0"/>
              <a:t> 2007 </a:t>
            </a:r>
            <a:r>
              <a:rPr lang="en-US" sz="2000" b="1" i="1" dirty="0"/>
              <a:t>New Oxford American Dictionary</a:t>
            </a:r>
            <a:r>
              <a:rPr lang="en-US" sz="2000" b="1" dirty="0"/>
              <a:t> Word of the Year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410200" y="4297740"/>
            <a:ext cx="304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negative effects:</a:t>
            </a:r>
          </a:p>
          <a:p>
            <a:pPr marL="0" lvl="1"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milling of grains led to widespread </a:t>
            </a:r>
          </a:p>
          <a:p>
            <a:pPr marL="0" lvl="1" algn="ctr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vitamin deficiencies in some parts of the world . . 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8807"/>
            <a:ext cx="731520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farm machinery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causes devastating erosion of topsoil resources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8229600" cy="769441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a number of other things also become “complicating factors”. . 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09573"/>
            <a:ext cx="6502400" cy="3871829"/>
          </a:xfrm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soil erosion due to plowing, terracing, clear-cutting of forests, and animal grazing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/>
          </a:p>
          <a:p>
            <a:pPr marL="0" indent="0">
              <a:buNone/>
            </a:pPr>
            <a:r>
              <a:rPr lang="en-US" sz="2800" b="1" dirty="0" err="1">
                <a:solidFill>
                  <a:schemeClr val="bg1"/>
                </a:solidFill>
              </a:rPr>
              <a:t>ntensive</a:t>
            </a:r>
            <a:r>
              <a:rPr lang="en-US" sz="2800" b="1" dirty="0">
                <a:solidFill>
                  <a:schemeClr val="bg1"/>
                </a:solidFill>
              </a:rPr>
              <a:t> agriculture depleted soil nutrients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many areas remain unproductive thousands of years later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Biocultural Consequences: Environment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3F34BA6-95CD-4DE1-A4F3-7A3C8CE9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75" y="228600"/>
            <a:ext cx="6432293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9CC70-0F47-47BB-9909-25E860E498E1}"/>
              </a:ext>
            </a:extLst>
          </p:cNvPr>
          <p:cNvSpPr txBox="1"/>
          <p:nvPr/>
        </p:nvSpPr>
        <p:spPr>
          <a:xfrm>
            <a:off x="2286000" y="663293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https://www.bbc.com/news/science-environment-56566377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E3D3E-3B2B-4CAE-9F02-7D7691D2D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635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64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09573"/>
            <a:ext cx="6502400" cy="3871829"/>
          </a:xfrm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soil erosion due to plowing, terracing, clear-cutting of forests, and animal grazing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intensive agriculture depleted soil nutrients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many areas remain unproductive thousands of years later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Biocultural Consequences: Environment</a:t>
            </a:r>
          </a:p>
        </p:txBody>
      </p:sp>
    </p:spTree>
    <p:extLst>
      <p:ext uri="{BB962C8B-B14F-4D97-AF65-F5344CB8AC3E}">
        <p14:creationId xmlns:p14="http://schemas.microsoft.com/office/powerpoint/2010/main" val="2961922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152899"/>
            <a:ext cx="6502400" cy="3921073"/>
          </a:xfr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800" b="1" dirty="0"/>
              <a:t>in the Tigris-Euphrates valley, salts carried by irrigation waters slowly poisoned fields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1600" b="1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2800" b="1" dirty="0"/>
              <a:t>in North Africa, herders allowed animals to overgraze the Sahara grasslands, furthering the development of the world's largest desert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Biocultural Consequences: Environment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210" y="6292958"/>
            <a:ext cx="26532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University of California, 2012</a:t>
            </a:r>
          </a:p>
        </p:txBody>
      </p:sp>
      <p:pic>
        <p:nvPicPr>
          <p:cNvPr id="4100" name="Picture 4" descr="http://ecx.images-amazon.com/images/I/51IyTk%2BOHj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2" y="291481"/>
            <a:ext cx="3954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24112517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75283"/>
            <a:ext cx="731520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synthesized growth hormones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raises questions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6484"/>
            <a:ext cx="731520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use of radiation to increase the shelf life of fruits and vegetables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raises questions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5961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genetic modification (GM)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the insertion of genes from one plant into another plant in an effort to increase yield, resistance, and nutrition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3990"/>
            <a:ext cx="7315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genetic modification (GM)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has drawn fire because of the </a:t>
            </a:r>
            <a:b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potential health and environmental risks</a:t>
            </a:r>
          </a:p>
          <a:p>
            <a:pPr marL="2060575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700" dirty="0">
              <a:solidFill>
                <a:prstClr val="black"/>
              </a:solidFill>
            </a:endParaRPr>
          </a:p>
          <a:p>
            <a:pPr marL="2060575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including new food products causing allergic reactions in some people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discovery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of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vitamins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7"/>
            <a:ext cx="2438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new understanding of food and its effects on health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27003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  <a:hlinkClick r:id="rId2"/>
              </a:rPr>
              <a:t>www.bbc.co.uk/topics/gm_food</a:t>
            </a:r>
            <a:endParaRPr lang="en-US" sz="120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26119"/>
            <a:ext cx="7315200" cy="45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3425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  <a:hlinkClick r:id="rId2"/>
              </a:rPr>
              <a:t>http://en.wikipedia.org/wiki/Frankenfoods</a:t>
            </a:r>
            <a:endParaRPr lang="en-US" sz="120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90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667000"/>
            <a:ext cx="73152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genetic modification (GM)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see Highlight 6, pp. 179-189</a:t>
            </a: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2400" dirty="0">
              <a:solidFill>
                <a:prstClr val="black"/>
              </a:solidFill>
            </a:endParaRPr>
          </a:p>
          <a:p>
            <a:pPr marL="0" lvl="4" algn="ctr">
              <a:tabLst>
                <a:tab pos="914400" algn="l"/>
              </a:tabLst>
            </a:pPr>
            <a:r>
              <a:rPr lang="en-US" sz="3200" b="1" dirty="0" err="1"/>
              <a:t>Frankenfoods</a:t>
            </a:r>
            <a:r>
              <a:rPr lang="en-US" sz="3200" b="1" dirty="0"/>
              <a:t>?</a:t>
            </a:r>
          </a:p>
          <a:p>
            <a:pPr marL="0" lvl="4" algn="ctr">
              <a:tabLst>
                <a:tab pos="914400" algn="l"/>
              </a:tabLst>
            </a:pPr>
            <a:r>
              <a:rPr lang="en-US" sz="3200" b="1" dirty="0"/>
              <a:t>or</a:t>
            </a:r>
          </a:p>
          <a:p>
            <a:pPr marL="0" lvl="4" algn="ctr">
              <a:tabLst>
                <a:tab pos="914400" algn="l"/>
              </a:tabLst>
            </a:pPr>
            <a:r>
              <a:rPr lang="en-US" sz="2800" b="1" dirty="0"/>
              <a:t>The solution to world hunger?</a:t>
            </a:r>
            <a:endParaRPr lang="en-US" sz="2400" b="1" dirty="0"/>
          </a:p>
          <a:p>
            <a:pPr marL="0" lvl="4" algn="ctr">
              <a:tabLst>
                <a:tab pos="914400" algn="l"/>
              </a:tabLst>
            </a:pPr>
            <a:endParaRPr lang="en-US" sz="28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4"/>
            <a:ext cx="7315200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health problems associated with the abundance and convenience of food in industrialized countries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4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increased intake of refined carbohydrates, salt, cholesterol and saturated fats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05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decrease in consumption of dietary fiber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05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decrease in physical exertion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333172"/>
            <a:ext cx="7315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r>
              <a:rPr lang="en-US" sz="20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health problems associated with the abundance and convenience of food in industrialized countries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increased cardiovascular disease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increased diabetes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other physical problems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400" b="1" dirty="0">
              <a:solidFill>
                <a:prstClr val="black"/>
              </a:solidFill>
            </a:endParaRPr>
          </a:p>
          <a:p>
            <a:pPr marL="1371600" lvl="6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obesity</a:t>
            </a:r>
          </a:p>
          <a:p>
            <a:pPr marL="1371600" lvl="6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anorexia</a:t>
            </a:r>
          </a:p>
          <a:p>
            <a:pPr marL="1371600" lvl="6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bulimia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dirty="0">
              <a:solidFill>
                <a:prstClr val="black"/>
              </a:solidFill>
            </a:endParaRP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chemical fertilizers</a:t>
            </a: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28600"/>
            <a:ext cx="8686800" cy="64008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no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br>
              <a:rPr lang="en-US" sz="1600" b="1" dirty="0">
                <a:solidFill>
                  <a:prstClr val="black"/>
                </a:solidFill>
              </a:rPr>
            </a:br>
            <a:endParaRPr lang="en-US" sz="1600" b="1" dirty="0">
              <a:solidFill>
                <a:prstClr val="black"/>
              </a:solidFill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590800"/>
            <a:ext cx="62484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“. . . the intertwining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agricultural, industrial,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and scientific revolutions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have created a global system that makes possible the most abundant, reliable food supply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ever known to humankind”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i="1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., p. 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238071"/>
            <a:ext cx="8229600" cy="1200329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towards the end of the term our plate will be full . . .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thanks — ironically— to . . 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58256" y="6337887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http://www.d.umn.edu/cla/faculty/troufs/anthfood/afroadfood.html#title</a:t>
            </a:r>
            <a:endParaRPr lang="en-US" sz="12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524" y="486228"/>
            <a:ext cx="57947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77631" y="6537328"/>
            <a:ext cx="18004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http://en.wikipedia.org/wiki/Nutrition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630"/>
            <a:ext cx="9144000" cy="685800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Food in Historical Perspective: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Dietary Revolutions —</a:t>
            </a:r>
            <a:b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Scientific Revolution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77028" y="5196114"/>
            <a:ext cx="2869247" cy="13570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of Minnesota Duluth</a:t>
            </a:r>
            <a:endParaRPr kumimoji="1" lang="en-US" sz="16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3000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1" lang="en-US" sz="105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2010-2024 </a:t>
            </a:r>
            <a:endParaRPr kumimoji="1" lang="en-US" sz="12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510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rIns="457200"/>
          <a:lstStyle/>
          <a:p>
            <a:pPr marL="465138" lvl="1" indent="-7938" defTabSz="798513"/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  <a:p>
            <a:pPr marL="465138" lvl="1" indent="-7938" algn="ctr" defTabSz="798513">
              <a:tabLst>
                <a:tab pos="6459538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“The scientific revolution ultimately led to our current level of knowledge about human nutrition and enabled us to exert an unprecedented control over food supply, health, and physical well-being” </a:t>
            </a: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>
        <a:noAutofit/>
      </a:bodyPr>
      <a:lstStyle>
        <a:defPPr marL="457200" indent="-457200" algn="ctr">
          <a:buFont typeface="+mj-lt"/>
          <a:buAutoNum type="arabicPeriod"/>
          <a:defRPr sz="2000" dirty="0" smtClean="0"/>
        </a:defPPr>
      </a:lstStyle>
    </a:sp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6921</TotalTime>
  <Words>4031</Words>
  <Application>Microsoft Office PowerPoint</Application>
  <PresentationFormat>On-screen Show (4:3)</PresentationFormat>
  <Paragraphs>776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87</vt:i4>
      </vt:variant>
    </vt:vector>
  </HeadingPairs>
  <TitlesOfParts>
    <vt:vector size="101" baseType="lpstr">
      <vt:lpstr>Arial</vt:lpstr>
      <vt:lpstr>Calibri</vt:lpstr>
      <vt:lpstr>Tahoma</vt:lpstr>
      <vt:lpstr>Times New Roman</vt:lpstr>
      <vt:lpstr>Wingdings</vt:lpstr>
      <vt:lpstr>Office Theme</vt:lpstr>
      <vt:lpstr>1_Office Theme</vt:lpstr>
      <vt:lpstr>14_Office Theme</vt:lpstr>
      <vt:lpstr>T8</vt:lpstr>
      <vt:lpstr>Sumi Painting</vt:lpstr>
      <vt:lpstr>15_Office Theme</vt:lpstr>
      <vt:lpstr>6_Office Theme</vt:lpstr>
      <vt:lpstr>3_Office Theme</vt:lpstr>
      <vt:lpstr>17_Default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628</cp:revision>
  <dcterms:created xsi:type="dcterms:W3CDTF">2008-08-15T08:52:03Z</dcterms:created>
  <dcterms:modified xsi:type="dcterms:W3CDTF">2023-11-19T06:37:00Z</dcterms:modified>
</cp:coreProperties>
</file>