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5315" r:id="rId3"/>
    <p:sldMasterId id="2147485363" r:id="rId4"/>
    <p:sldMasterId id="2147485375" r:id="rId5"/>
    <p:sldMasterId id="2147485387" r:id="rId6"/>
    <p:sldMasterId id="2147485399" r:id="rId7"/>
    <p:sldMasterId id="2147485411" r:id="rId8"/>
    <p:sldMasterId id="2147485988" r:id="rId9"/>
    <p:sldMasterId id="2147486262" r:id="rId10"/>
    <p:sldMasterId id="2147486274" r:id="rId11"/>
    <p:sldMasterId id="2147486286" r:id="rId12"/>
    <p:sldMasterId id="2147486298" r:id="rId13"/>
  </p:sldMasterIdLst>
  <p:notesMasterIdLst>
    <p:notesMasterId r:id="rId127"/>
  </p:notesMasterIdLst>
  <p:sldIdLst>
    <p:sldId id="1706" r:id="rId14"/>
    <p:sldId id="271" r:id="rId15"/>
    <p:sldId id="662" r:id="rId16"/>
    <p:sldId id="1711" r:id="rId17"/>
    <p:sldId id="1712" r:id="rId18"/>
    <p:sldId id="781" r:id="rId19"/>
    <p:sldId id="941" r:id="rId20"/>
    <p:sldId id="1719" r:id="rId21"/>
    <p:sldId id="751" r:id="rId22"/>
    <p:sldId id="1781" r:id="rId23"/>
    <p:sldId id="765" r:id="rId24"/>
    <p:sldId id="1714" r:id="rId25"/>
    <p:sldId id="768" r:id="rId26"/>
    <p:sldId id="1715" r:id="rId27"/>
    <p:sldId id="769" r:id="rId28"/>
    <p:sldId id="1577" r:id="rId29"/>
    <p:sldId id="1689" r:id="rId30"/>
    <p:sldId id="1690" r:id="rId31"/>
    <p:sldId id="1716" r:id="rId32"/>
    <p:sldId id="1691" r:id="rId33"/>
    <p:sldId id="1692" r:id="rId34"/>
    <p:sldId id="1693" r:id="rId35"/>
    <p:sldId id="1694" r:id="rId36"/>
    <p:sldId id="1758" r:id="rId37"/>
    <p:sldId id="774" r:id="rId38"/>
    <p:sldId id="1734" r:id="rId39"/>
    <p:sldId id="1733" r:id="rId40"/>
    <p:sldId id="1731" r:id="rId41"/>
    <p:sldId id="1736" r:id="rId42"/>
    <p:sldId id="1759" r:id="rId43"/>
    <p:sldId id="1760" r:id="rId44"/>
    <p:sldId id="1761" r:id="rId45"/>
    <p:sldId id="1762" r:id="rId46"/>
    <p:sldId id="1763" r:id="rId47"/>
    <p:sldId id="1764" r:id="rId48"/>
    <p:sldId id="1735" r:id="rId49"/>
    <p:sldId id="1725" r:id="rId50"/>
    <p:sldId id="1765" r:id="rId51"/>
    <p:sldId id="1742" r:id="rId52"/>
    <p:sldId id="1718" r:id="rId53"/>
    <p:sldId id="1743" r:id="rId54"/>
    <p:sldId id="1744" r:id="rId55"/>
    <p:sldId id="1745" r:id="rId56"/>
    <p:sldId id="1746" r:id="rId57"/>
    <p:sldId id="1747" r:id="rId58"/>
    <p:sldId id="1748" r:id="rId59"/>
    <p:sldId id="1769" r:id="rId60"/>
    <p:sldId id="1774" r:id="rId61"/>
    <p:sldId id="1782" r:id="rId62"/>
    <p:sldId id="1776" r:id="rId63"/>
    <p:sldId id="1766" r:id="rId64"/>
    <p:sldId id="1750" r:id="rId65"/>
    <p:sldId id="1784" r:id="rId66"/>
    <p:sldId id="1754" r:id="rId67"/>
    <p:sldId id="1751" r:id="rId68"/>
    <p:sldId id="1723" r:id="rId69"/>
    <p:sldId id="1752" r:id="rId70"/>
    <p:sldId id="1753" r:id="rId71"/>
    <p:sldId id="1770" r:id="rId72"/>
    <p:sldId id="1755" r:id="rId73"/>
    <p:sldId id="1783" r:id="rId74"/>
    <p:sldId id="1756" r:id="rId75"/>
    <p:sldId id="1727" r:id="rId76"/>
    <p:sldId id="1729" r:id="rId77"/>
    <p:sldId id="1775" r:id="rId78"/>
    <p:sldId id="1728" r:id="rId79"/>
    <p:sldId id="1778" r:id="rId80"/>
    <p:sldId id="1779" r:id="rId81"/>
    <p:sldId id="1695" r:id="rId82"/>
    <p:sldId id="1696" r:id="rId83"/>
    <p:sldId id="1697" r:id="rId84"/>
    <p:sldId id="667" r:id="rId85"/>
    <p:sldId id="796" r:id="rId86"/>
    <p:sldId id="795" r:id="rId87"/>
    <p:sldId id="797" r:id="rId88"/>
    <p:sldId id="798" r:id="rId89"/>
    <p:sldId id="1771" r:id="rId90"/>
    <p:sldId id="1536" r:id="rId91"/>
    <p:sldId id="1542" r:id="rId92"/>
    <p:sldId id="799" r:id="rId93"/>
    <p:sldId id="800" r:id="rId94"/>
    <p:sldId id="801" r:id="rId95"/>
    <p:sldId id="802" r:id="rId96"/>
    <p:sldId id="803" r:id="rId97"/>
    <p:sldId id="804" r:id="rId98"/>
    <p:sldId id="805" r:id="rId99"/>
    <p:sldId id="806" r:id="rId100"/>
    <p:sldId id="807" r:id="rId101"/>
    <p:sldId id="808" r:id="rId102"/>
    <p:sldId id="809" r:id="rId103"/>
    <p:sldId id="810" r:id="rId104"/>
    <p:sldId id="1717" r:id="rId105"/>
    <p:sldId id="811" r:id="rId106"/>
    <p:sldId id="813" r:id="rId107"/>
    <p:sldId id="812" r:id="rId108"/>
    <p:sldId id="814" r:id="rId109"/>
    <p:sldId id="819" r:id="rId110"/>
    <p:sldId id="817" r:id="rId111"/>
    <p:sldId id="792" r:id="rId112"/>
    <p:sldId id="816" r:id="rId113"/>
    <p:sldId id="822" r:id="rId114"/>
    <p:sldId id="840" r:id="rId115"/>
    <p:sldId id="841" r:id="rId116"/>
    <p:sldId id="842" r:id="rId117"/>
    <p:sldId id="1773" r:id="rId118"/>
    <p:sldId id="1786" r:id="rId119"/>
    <p:sldId id="820" r:id="rId120"/>
    <p:sldId id="766" r:id="rId121"/>
    <p:sldId id="823" r:id="rId122"/>
    <p:sldId id="1777" r:id="rId123"/>
    <p:sldId id="1780" r:id="rId124"/>
    <p:sldId id="1787" r:id="rId125"/>
    <p:sldId id="1788" r:id="rId12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D79694"/>
    <a:srgbClr val="CC9900"/>
    <a:srgbClr val="D8C00E"/>
    <a:srgbClr val="CC6600"/>
    <a:srgbClr val="F8D888"/>
    <a:srgbClr val="FAE1A4"/>
    <a:srgbClr val="FEE9AC"/>
    <a:srgbClr val="C8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1188" y="4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34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viewProps" Target="viewProps.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tableStyles" Target="tableStyles.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D59F3887-8428-4CD5-9F06-7F39DF3CC0E6}" type="datetimeFigureOut">
              <a:rPr lang="en-US"/>
              <a:pPr>
                <a:defRPr/>
              </a:pPr>
              <a:t>11/19/2023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9BFBBD80-5581-4444-BC64-63EEFAC55645}" type="slidenum">
              <a:rPr lang="en-US"/>
              <a:pPr>
                <a:defRPr/>
              </a:pPr>
              <a:t>‹#›</a:t>
            </a:fld>
            <a:endParaRPr lang="en-US"/>
          </a:p>
        </p:txBody>
      </p:sp>
    </p:spTree>
    <p:extLst>
      <p:ext uri="{BB962C8B-B14F-4D97-AF65-F5344CB8AC3E}">
        <p14:creationId xmlns:p14="http://schemas.microsoft.com/office/powerpoint/2010/main" val="67621618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18</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70</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71</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19</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20</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21</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22</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23</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24</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1BB0C0D2-CDD8-417F-A8FB-6B2887B0C285}" type="slidenum">
              <a:rPr lang="en-US">
                <a:solidFill>
                  <a:prstClr val="black"/>
                </a:solidFill>
                <a:latin typeface="Times New Roman" pitchFamily="18" charset="0"/>
              </a:rPr>
              <a:pPr/>
              <a:t>52</a:t>
            </a:fld>
            <a:endParaRPr lang="en-US">
              <a:solidFill>
                <a:prstClr val="black"/>
              </a:solidFill>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69</a:t>
            </a:fld>
            <a:endParaRPr lang="en-US" sz="1200" kern="1200">
              <a:solidFill>
                <a:prstClr val="black"/>
              </a:solidFill>
              <a:latin typeface="Times New Roman" pitchFamily="18"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29AC99A-CF41-408E-83EE-FEF76562D19F}"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9D7F74-52FD-4433-A426-D217604CCC3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CB6A67-B694-47F3-82D4-69842CED4D99}"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CC59FF-9576-4B09-8BA6-A1569E8C16FF}"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15"/>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algn="r" rtl="0" fontAlgn="base">
              <a:spcBef>
                <a:spcPct val="0"/>
              </a:spcBef>
              <a:spcAft>
                <a:spcPct val="0"/>
              </a:spcAft>
            </a:pPr>
            <a:fld id="{B4FEE367-E9C9-466E-A86D-9A06C387314C}"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9050" y="1109865"/>
            <a:ext cx="9156700" cy="757237"/>
            <a:chOff x="0" y="0"/>
            <a:chExt cx="5768" cy="477"/>
          </a:xfrm>
        </p:grpSpPr>
        <p:sp>
          <p:nvSpPr>
            <p:cNvPr id="1378307" name="Freeform 3"/>
            <p:cNvSpPr>
              <a:spLocks/>
            </p:cNvSpPr>
            <p:nvPr userDrawn="1"/>
          </p:nvSpPr>
          <p:spPr bwMode="auto">
            <a:xfrm>
              <a:off x="5" y="0"/>
              <a:ext cx="5763" cy="477"/>
            </a:xfrm>
            <a:custGeom>
              <a:avLst/>
              <a:gdLst/>
              <a:ahLst/>
              <a:cxnLst>
                <a:cxn ang="0">
                  <a:pos x="0" y="450"/>
                </a:cxn>
                <a:cxn ang="0">
                  <a:pos x="3" y="0"/>
                </a:cxn>
                <a:cxn ang="0">
                  <a:pos x="5763" y="0"/>
                </a:cxn>
                <a:cxn ang="0">
                  <a:pos x="5763" y="465"/>
                </a:cxn>
                <a:cxn ang="0">
                  <a:pos x="4821" y="477"/>
                </a:cxn>
                <a:cxn ang="0">
                  <a:pos x="4326" y="447"/>
                </a:cxn>
                <a:cxn ang="0">
                  <a:pos x="3783" y="465"/>
                </a:cxn>
                <a:cxn ang="0">
                  <a:pos x="3417" y="456"/>
                </a:cxn>
                <a:cxn ang="0">
                  <a:pos x="2973" y="459"/>
                </a:cxn>
                <a:cxn ang="0">
                  <a:pos x="2451" y="453"/>
                </a:cxn>
                <a:cxn ang="0">
                  <a:pos x="2289" y="441"/>
                </a:cxn>
                <a:cxn ang="0">
                  <a:pos x="2010" y="453"/>
                </a:cxn>
                <a:cxn ang="0">
                  <a:pos x="1827" y="450"/>
                </a:cxn>
                <a:cxn ang="0">
                  <a:pos x="1215" y="465"/>
                </a:cxn>
                <a:cxn ang="0">
                  <a:pos x="660" y="456"/>
                </a:cxn>
                <a:cxn ang="0">
                  <a:pos x="0" y="450"/>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000"/>
              </a:schemeClr>
            </a:solidFill>
            <a:ln w="9525" cap="flat" cmpd="sng">
              <a:noFill/>
              <a:prstDash val="solid"/>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08" name="Freeform 4"/>
            <p:cNvSpPr>
              <a:spLocks/>
            </p:cNvSpPr>
            <p:nvPr userDrawn="1"/>
          </p:nvSpPr>
          <p:spPr bwMode="auto">
            <a:xfrm>
              <a:off x="0" y="98"/>
              <a:ext cx="256" cy="253"/>
            </a:xfrm>
            <a:custGeom>
              <a:avLst/>
              <a:gdLst/>
              <a:ahLst/>
              <a:cxnLst>
                <a:cxn ang="0">
                  <a:pos x="8" y="190"/>
                </a:cxn>
                <a:cxn ang="0">
                  <a:pos x="71" y="115"/>
                </a:cxn>
                <a:cxn ang="0">
                  <a:pos x="203" y="16"/>
                </a:cxn>
                <a:cxn ang="0">
                  <a:pos x="251" y="19"/>
                </a:cxn>
                <a:cxn ang="0">
                  <a:pos x="236" y="46"/>
                </a:cxn>
                <a:cxn ang="0">
                  <a:pos x="176" y="82"/>
                </a:cxn>
                <a:cxn ang="0">
                  <a:pos x="92" y="154"/>
                </a:cxn>
                <a:cxn ang="0">
                  <a:pos x="23" y="247"/>
                </a:cxn>
                <a:cxn ang="0">
                  <a:pos x="8" y="190"/>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09" name="Freeform 5"/>
            <p:cNvSpPr>
              <a:spLocks/>
            </p:cNvSpPr>
            <p:nvPr userDrawn="1"/>
          </p:nvSpPr>
          <p:spPr bwMode="auto">
            <a:xfrm>
              <a:off x="56" y="0"/>
              <a:ext cx="708" cy="459"/>
            </a:xfrm>
            <a:custGeom>
              <a:avLst/>
              <a:gdLst/>
              <a:ahLst/>
              <a:cxnLst>
                <a:cxn ang="0">
                  <a:pos x="0" y="432"/>
                </a:cxn>
                <a:cxn ang="0">
                  <a:pos x="0" y="453"/>
                </a:cxn>
                <a:cxn ang="0">
                  <a:pos x="72" y="324"/>
                </a:cxn>
                <a:cxn ang="0">
                  <a:pos x="198" y="201"/>
                </a:cxn>
                <a:cxn ang="0">
                  <a:pos x="366" y="102"/>
                </a:cxn>
                <a:cxn ang="0">
                  <a:pos x="531" y="36"/>
                </a:cxn>
                <a:cxn ang="0">
                  <a:pos x="609" y="0"/>
                </a:cxn>
                <a:cxn ang="0">
                  <a:pos x="708" y="3"/>
                </a:cxn>
                <a:cxn ang="0">
                  <a:pos x="591" y="66"/>
                </a:cxn>
                <a:cxn ang="0">
                  <a:pos x="417" y="126"/>
                </a:cxn>
                <a:cxn ang="0">
                  <a:pos x="237" y="231"/>
                </a:cxn>
                <a:cxn ang="0">
                  <a:pos x="117" y="345"/>
                </a:cxn>
                <a:cxn ang="0">
                  <a:pos x="51" y="459"/>
                </a:cxn>
                <a:cxn ang="0">
                  <a:pos x="0" y="453"/>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0" name="Freeform 6"/>
            <p:cNvSpPr>
              <a:spLocks/>
            </p:cNvSpPr>
            <p:nvPr userDrawn="1"/>
          </p:nvSpPr>
          <p:spPr bwMode="auto">
            <a:xfrm>
              <a:off x="131" y="269"/>
              <a:ext cx="251" cy="194"/>
            </a:xfrm>
            <a:custGeom>
              <a:avLst/>
              <a:gdLst/>
              <a:ahLst/>
              <a:cxnLst>
                <a:cxn ang="0">
                  <a:pos x="21" y="163"/>
                </a:cxn>
                <a:cxn ang="0">
                  <a:pos x="9" y="184"/>
                </a:cxn>
                <a:cxn ang="0">
                  <a:pos x="75" y="103"/>
                </a:cxn>
                <a:cxn ang="0">
                  <a:pos x="165" y="28"/>
                </a:cxn>
                <a:cxn ang="0">
                  <a:pos x="207" y="7"/>
                </a:cxn>
                <a:cxn ang="0">
                  <a:pos x="246" y="4"/>
                </a:cxn>
                <a:cxn ang="0">
                  <a:pos x="237" y="34"/>
                </a:cxn>
                <a:cxn ang="0">
                  <a:pos x="183" y="61"/>
                </a:cxn>
                <a:cxn ang="0">
                  <a:pos x="108" y="124"/>
                </a:cxn>
                <a:cxn ang="0">
                  <a:pos x="54" y="190"/>
                </a:cxn>
                <a:cxn ang="0">
                  <a:pos x="6" y="184"/>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1" name="Freeform 7"/>
            <p:cNvSpPr>
              <a:spLocks/>
            </p:cNvSpPr>
            <p:nvPr userDrawn="1"/>
          </p:nvSpPr>
          <p:spPr bwMode="auto">
            <a:xfrm>
              <a:off x="341" y="0"/>
              <a:ext cx="159" cy="72"/>
            </a:xfrm>
            <a:custGeom>
              <a:avLst/>
              <a:gdLst/>
              <a:ahLst/>
              <a:cxnLst>
                <a:cxn ang="0">
                  <a:pos x="99" y="0"/>
                </a:cxn>
                <a:cxn ang="0">
                  <a:pos x="15" y="36"/>
                </a:cxn>
                <a:cxn ang="0">
                  <a:pos x="6" y="60"/>
                </a:cxn>
                <a:cxn ang="0">
                  <a:pos x="36" y="69"/>
                </a:cxn>
                <a:cxn ang="0">
                  <a:pos x="87" y="42"/>
                </a:cxn>
                <a:cxn ang="0">
                  <a:pos x="159" y="0"/>
                </a:cxn>
                <a:cxn ang="0">
                  <a:pos x="99" y="0"/>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2" name="Freeform 8"/>
            <p:cNvSpPr>
              <a:spLocks/>
            </p:cNvSpPr>
            <p:nvPr userDrawn="1"/>
          </p:nvSpPr>
          <p:spPr bwMode="auto">
            <a:xfrm>
              <a:off x="488" y="0"/>
              <a:ext cx="455" cy="216"/>
            </a:xfrm>
            <a:custGeom>
              <a:avLst/>
              <a:gdLst/>
              <a:ahLst/>
              <a:cxnLst>
                <a:cxn ang="0">
                  <a:pos x="395" y="0"/>
                </a:cxn>
                <a:cxn ang="0">
                  <a:pos x="338" y="48"/>
                </a:cxn>
                <a:cxn ang="0">
                  <a:pos x="242" y="102"/>
                </a:cxn>
                <a:cxn ang="0">
                  <a:pos x="104" y="147"/>
                </a:cxn>
                <a:cxn ang="0">
                  <a:pos x="35" y="168"/>
                </a:cxn>
                <a:cxn ang="0">
                  <a:pos x="8" y="192"/>
                </a:cxn>
                <a:cxn ang="0">
                  <a:pos x="8" y="213"/>
                </a:cxn>
                <a:cxn ang="0">
                  <a:pos x="59" y="213"/>
                </a:cxn>
                <a:cxn ang="0">
                  <a:pos x="86" y="192"/>
                </a:cxn>
                <a:cxn ang="0">
                  <a:pos x="173" y="159"/>
                </a:cxn>
                <a:cxn ang="0">
                  <a:pos x="299" y="126"/>
                </a:cxn>
                <a:cxn ang="0">
                  <a:pos x="392" y="72"/>
                </a:cxn>
                <a:cxn ang="0">
                  <a:pos x="455" y="0"/>
                </a:cxn>
                <a:cxn ang="0">
                  <a:pos x="395" y="0"/>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3" name="Freeform 9"/>
            <p:cNvSpPr>
              <a:spLocks/>
            </p:cNvSpPr>
            <p:nvPr userDrawn="1"/>
          </p:nvSpPr>
          <p:spPr bwMode="auto">
            <a:xfrm>
              <a:off x="1448" y="37"/>
              <a:ext cx="414" cy="108"/>
            </a:xfrm>
            <a:custGeom>
              <a:avLst/>
              <a:gdLst/>
              <a:ahLst/>
              <a:cxnLst>
                <a:cxn ang="0">
                  <a:pos x="0" y="11"/>
                </a:cxn>
                <a:cxn ang="0">
                  <a:pos x="24" y="11"/>
                </a:cxn>
                <a:cxn ang="0">
                  <a:pos x="156" y="2"/>
                </a:cxn>
                <a:cxn ang="0">
                  <a:pos x="288" y="23"/>
                </a:cxn>
                <a:cxn ang="0">
                  <a:pos x="384" y="53"/>
                </a:cxn>
                <a:cxn ang="0">
                  <a:pos x="411" y="74"/>
                </a:cxn>
                <a:cxn ang="0">
                  <a:pos x="405" y="104"/>
                </a:cxn>
                <a:cxn ang="0">
                  <a:pos x="363" y="101"/>
                </a:cxn>
                <a:cxn ang="0">
                  <a:pos x="294" y="77"/>
                </a:cxn>
                <a:cxn ang="0">
                  <a:pos x="174" y="50"/>
                </a:cxn>
                <a:cxn ang="0">
                  <a:pos x="72" y="62"/>
                </a:cxn>
                <a:cxn ang="0">
                  <a:pos x="36" y="59"/>
                </a:cxn>
                <a:cxn ang="0">
                  <a:pos x="0" y="11"/>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4" name="Freeform 10"/>
            <p:cNvSpPr>
              <a:spLocks/>
            </p:cNvSpPr>
            <p:nvPr userDrawn="1"/>
          </p:nvSpPr>
          <p:spPr bwMode="auto">
            <a:xfrm>
              <a:off x="1790" y="0"/>
              <a:ext cx="520" cy="225"/>
            </a:xfrm>
            <a:custGeom>
              <a:avLst/>
              <a:gdLst/>
              <a:ahLst/>
              <a:cxnLst>
                <a:cxn ang="0">
                  <a:pos x="42" y="0"/>
                </a:cxn>
                <a:cxn ang="0">
                  <a:pos x="12" y="24"/>
                </a:cxn>
                <a:cxn ang="0">
                  <a:pos x="114" y="54"/>
                </a:cxn>
                <a:cxn ang="0">
                  <a:pos x="240" y="117"/>
                </a:cxn>
                <a:cxn ang="0">
                  <a:pos x="333" y="153"/>
                </a:cxn>
                <a:cxn ang="0">
                  <a:pos x="438" y="219"/>
                </a:cxn>
                <a:cxn ang="0">
                  <a:pos x="426" y="192"/>
                </a:cxn>
                <a:cxn ang="0">
                  <a:pos x="441" y="180"/>
                </a:cxn>
                <a:cxn ang="0">
                  <a:pos x="519" y="216"/>
                </a:cxn>
                <a:cxn ang="0">
                  <a:pos x="450" y="162"/>
                </a:cxn>
                <a:cxn ang="0">
                  <a:pos x="381" y="135"/>
                </a:cxn>
                <a:cxn ang="0">
                  <a:pos x="285" y="84"/>
                </a:cxn>
                <a:cxn ang="0">
                  <a:pos x="186" y="18"/>
                </a:cxn>
                <a:cxn ang="0">
                  <a:pos x="123" y="0"/>
                </a:cxn>
                <a:cxn ang="0">
                  <a:pos x="42" y="0"/>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5" name="Freeform 11"/>
            <p:cNvSpPr>
              <a:spLocks/>
            </p:cNvSpPr>
            <p:nvPr userDrawn="1"/>
          </p:nvSpPr>
          <p:spPr bwMode="auto">
            <a:xfrm>
              <a:off x="1943" y="154"/>
              <a:ext cx="431" cy="233"/>
            </a:xfrm>
            <a:custGeom>
              <a:avLst/>
              <a:gdLst/>
              <a:ahLst/>
              <a:cxnLst>
                <a:cxn ang="0">
                  <a:pos x="6" y="38"/>
                </a:cxn>
                <a:cxn ang="0">
                  <a:pos x="9" y="20"/>
                </a:cxn>
                <a:cxn ang="0">
                  <a:pos x="42" y="2"/>
                </a:cxn>
                <a:cxn ang="0">
                  <a:pos x="90" y="35"/>
                </a:cxn>
                <a:cxn ang="0">
                  <a:pos x="189" y="89"/>
                </a:cxn>
                <a:cxn ang="0">
                  <a:pos x="288" y="140"/>
                </a:cxn>
                <a:cxn ang="0">
                  <a:pos x="375" y="176"/>
                </a:cxn>
                <a:cxn ang="0">
                  <a:pos x="396" y="176"/>
                </a:cxn>
                <a:cxn ang="0">
                  <a:pos x="429" y="212"/>
                </a:cxn>
                <a:cxn ang="0">
                  <a:pos x="408" y="233"/>
                </a:cxn>
                <a:cxn ang="0">
                  <a:pos x="333" y="212"/>
                </a:cxn>
                <a:cxn ang="0">
                  <a:pos x="186" y="143"/>
                </a:cxn>
                <a:cxn ang="0">
                  <a:pos x="48" y="68"/>
                </a:cxn>
                <a:cxn ang="0">
                  <a:pos x="6" y="38"/>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6" name="Freeform 12"/>
            <p:cNvSpPr>
              <a:spLocks/>
            </p:cNvSpPr>
            <p:nvPr userDrawn="1"/>
          </p:nvSpPr>
          <p:spPr bwMode="auto">
            <a:xfrm>
              <a:off x="2262" y="87"/>
              <a:ext cx="396" cy="227"/>
            </a:xfrm>
            <a:custGeom>
              <a:avLst/>
              <a:gdLst/>
              <a:ahLst/>
              <a:cxnLst>
                <a:cxn ang="0">
                  <a:pos x="2" y="9"/>
                </a:cxn>
                <a:cxn ang="0">
                  <a:pos x="53" y="66"/>
                </a:cxn>
                <a:cxn ang="0">
                  <a:pos x="176" y="132"/>
                </a:cxn>
                <a:cxn ang="0">
                  <a:pos x="293" y="189"/>
                </a:cxn>
                <a:cxn ang="0">
                  <a:pos x="341" y="222"/>
                </a:cxn>
                <a:cxn ang="0">
                  <a:pos x="377" y="219"/>
                </a:cxn>
                <a:cxn ang="0">
                  <a:pos x="377" y="180"/>
                </a:cxn>
                <a:cxn ang="0">
                  <a:pos x="260" y="126"/>
                </a:cxn>
                <a:cxn ang="0">
                  <a:pos x="113" y="51"/>
                </a:cxn>
                <a:cxn ang="0">
                  <a:pos x="41" y="9"/>
                </a:cxn>
                <a:cxn ang="0">
                  <a:pos x="2" y="9"/>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7" name="Freeform 13"/>
            <p:cNvSpPr>
              <a:spLocks/>
            </p:cNvSpPr>
            <p:nvPr userDrawn="1"/>
          </p:nvSpPr>
          <p:spPr bwMode="auto">
            <a:xfrm>
              <a:off x="2264" y="240"/>
              <a:ext cx="516" cy="223"/>
            </a:xfrm>
            <a:custGeom>
              <a:avLst/>
              <a:gdLst/>
              <a:ahLst/>
              <a:cxnLst>
                <a:cxn ang="0">
                  <a:pos x="3" y="10"/>
                </a:cxn>
                <a:cxn ang="0">
                  <a:pos x="105" y="97"/>
                </a:cxn>
                <a:cxn ang="0">
                  <a:pos x="243" y="178"/>
                </a:cxn>
                <a:cxn ang="0">
                  <a:pos x="357" y="217"/>
                </a:cxn>
                <a:cxn ang="0">
                  <a:pos x="498" y="214"/>
                </a:cxn>
                <a:cxn ang="0">
                  <a:pos x="468" y="187"/>
                </a:cxn>
                <a:cxn ang="0">
                  <a:pos x="309" y="136"/>
                </a:cxn>
                <a:cxn ang="0">
                  <a:pos x="123" y="34"/>
                </a:cxn>
                <a:cxn ang="0">
                  <a:pos x="3" y="10"/>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8" name="Freeform 14"/>
            <p:cNvSpPr>
              <a:spLocks/>
            </p:cNvSpPr>
            <p:nvPr userDrawn="1"/>
          </p:nvSpPr>
          <p:spPr bwMode="auto">
            <a:xfrm>
              <a:off x="2723" y="324"/>
              <a:ext cx="414" cy="100"/>
            </a:xfrm>
            <a:custGeom>
              <a:avLst/>
              <a:gdLst/>
              <a:ahLst/>
              <a:cxnLst>
                <a:cxn ang="0">
                  <a:pos x="69" y="60"/>
                </a:cxn>
                <a:cxn ang="0">
                  <a:pos x="12" y="42"/>
                </a:cxn>
                <a:cxn ang="0">
                  <a:pos x="3" y="15"/>
                </a:cxn>
                <a:cxn ang="0">
                  <a:pos x="30" y="0"/>
                </a:cxn>
                <a:cxn ang="0">
                  <a:pos x="117" y="18"/>
                </a:cxn>
                <a:cxn ang="0">
                  <a:pos x="243" y="48"/>
                </a:cxn>
                <a:cxn ang="0">
                  <a:pos x="387" y="48"/>
                </a:cxn>
                <a:cxn ang="0">
                  <a:pos x="408" y="54"/>
                </a:cxn>
                <a:cxn ang="0">
                  <a:pos x="381" y="87"/>
                </a:cxn>
                <a:cxn ang="0">
                  <a:pos x="318" y="99"/>
                </a:cxn>
                <a:cxn ang="0">
                  <a:pos x="195" y="93"/>
                </a:cxn>
                <a:cxn ang="0">
                  <a:pos x="69" y="60"/>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9" name="Freeform 15"/>
            <p:cNvSpPr>
              <a:spLocks/>
            </p:cNvSpPr>
            <p:nvPr userDrawn="1"/>
          </p:nvSpPr>
          <p:spPr bwMode="auto">
            <a:xfrm>
              <a:off x="3165" y="375"/>
              <a:ext cx="150" cy="72"/>
            </a:xfrm>
            <a:custGeom>
              <a:avLst/>
              <a:gdLst/>
              <a:ahLst/>
              <a:cxnLst>
                <a:cxn ang="0">
                  <a:pos x="3" y="67"/>
                </a:cxn>
                <a:cxn ang="0">
                  <a:pos x="84" y="19"/>
                </a:cxn>
                <a:cxn ang="0">
                  <a:pos x="123" y="1"/>
                </a:cxn>
                <a:cxn ang="0">
                  <a:pos x="150" y="22"/>
                </a:cxn>
                <a:cxn ang="0">
                  <a:pos x="123" y="55"/>
                </a:cxn>
                <a:cxn ang="0">
                  <a:pos x="90" y="70"/>
                </a:cxn>
                <a:cxn ang="0">
                  <a:pos x="0" y="67"/>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0" name="Freeform 16"/>
            <p:cNvSpPr>
              <a:spLocks/>
            </p:cNvSpPr>
            <p:nvPr userDrawn="1"/>
          </p:nvSpPr>
          <p:spPr bwMode="auto">
            <a:xfrm>
              <a:off x="3463" y="267"/>
              <a:ext cx="148" cy="91"/>
            </a:xfrm>
            <a:custGeom>
              <a:avLst/>
              <a:gdLst/>
              <a:ahLst/>
              <a:cxnLst>
                <a:cxn ang="0">
                  <a:pos x="1" y="69"/>
                </a:cxn>
                <a:cxn ang="0">
                  <a:pos x="25" y="51"/>
                </a:cxn>
                <a:cxn ang="0">
                  <a:pos x="100" y="9"/>
                </a:cxn>
                <a:cxn ang="0">
                  <a:pos x="133" y="3"/>
                </a:cxn>
                <a:cxn ang="0">
                  <a:pos x="136" y="27"/>
                </a:cxn>
                <a:cxn ang="0">
                  <a:pos x="61" y="75"/>
                </a:cxn>
                <a:cxn ang="0">
                  <a:pos x="19" y="90"/>
                </a:cxn>
                <a:cxn ang="0">
                  <a:pos x="1" y="69"/>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1" name="Freeform 17"/>
            <p:cNvSpPr>
              <a:spLocks/>
            </p:cNvSpPr>
            <p:nvPr userDrawn="1"/>
          </p:nvSpPr>
          <p:spPr bwMode="auto">
            <a:xfrm>
              <a:off x="3580" y="58"/>
              <a:ext cx="938" cy="158"/>
            </a:xfrm>
            <a:custGeom>
              <a:avLst/>
              <a:gdLst/>
              <a:ahLst/>
              <a:cxnLst>
                <a:cxn ang="0">
                  <a:pos x="172" y="86"/>
                </a:cxn>
                <a:cxn ang="0">
                  <a:pos x="61" y="137"/>
                </a:cxn>
                <a:cxn ang="0">
                  <a:pos x="16" y="155"/>
                </a:cxn>
                <a:cxn ang="0">
                  <a:pos x="7" y="122"/>
                </a:cxn>
                <a:cxn ang="0">
                  <a:pos x="58" y="80"/>
                </a:cxn>
                <a:cxn ang="0">
                  <a:pos x="172" y="38"/>
                </a:cxn>
                <a:cxn ang="0">
                  <a:pos x="304" y="11"/>
                </a:cxn>
                <a:cxn ang="0">
                  <a:pos x="463" y="2"/>
                </a:cxn>
                <a:cxn ang="0">
                  <a:pos x="631" y="23"/>
                </a:cxn>
                <a:cxn ang="0">
                  <a:pos x="796" y="53"/>
                </a:cxn>
                <a:cxn ang="0">
                  <a:pos x="841" y="47"/>
                </a:cxn>
                <a:cxn ang="0">
                  <a:pos x="907" y="71"/>
                </a:cxn>
                <a:cxn ang="0">
                  <a:pos x="919" y="101"/>
                </a:cxn>
                <a:cxn ang="0">
                  <a:pos x="793" y="98"/>
                </a:cxn>
                <a:cxn ang="0">
                  <a:pos x="634" y="62"/>
                </a:cxn>
                <a:cxn ang="0">
                  <a:pos x="439" y="38"/>
                </a:cxn>
                <a:cxn ang="0">
                  <a:pos x="238" y="59"/>
                </a:cxn>
                <a:cxn ang="0">
                  <a:pos x="172" y="86"/>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2" name="Freeform 18"/>
            <p:cNvSpPr>
              <a:spLocks/>
            </p:cNvSpPr>
            <p:nvPr userDrawn="1"/>
          </p:nvSpPr>
          <p:spPr bwMode="auto">
            <a:xfrm>
              <a:off x="3686" y="145"/>
              <a:ext cx="372" cy="98"/>
            </a:xfrm>
            <a:custGeom>
              <a:avLst/>
              <a:gdLst/>
              <a:ahLst/>
              <a:cxnLst>
                <a:cxn ang="0">
                  <a:pos x="18" y="47"/>
                </a:cxn>
                <a:cxn ang="0">
                  <a:pos x="141" y="17"/>
                </a:cxn>
                <a:cxn ang="0">
                  <a:pos x="246" y="2"/>
                </a:cxn>
                <a:cxn ang="0">
                  <a:pos x="351" y="5"/>
                </a:cxn>
                <a:cxn ang="0">
                  <a:pos x="372" y="23"/>
                </a:cxn>
                <a:cxn ang="0">
                  <a:pos x="354" y="44"/>
                </a:cxn>
                <a:cxn ang="0">
                  <a:pos x="264" y="50"/>
                </a:cxn>
                <a:cxn ang="0">
                  <a:pos x="168" y="53"/>
                </a:cxn>
                <a:cxn ang="0">
                  <a:pos x="72" y="77"/>
                </a:cxn>
                <a:cxn ang="0">
                  <a:pos x="15" y="95"/>
                </a:cxn>
                <a:cxn ang="0">
                  <a:pos x="0" y="56"/>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3" name="Freeform 19"/>
            <p:cNvSpPr>
              <a:spLocks/>
            </p:cNvSpPr>
            <p:nvPr userDrawn="1"/>
          </p:nvSpPr>
          <p:spPr bwMode="auto">
            <a:xfrm>
              <a:off x="3618" y="308"/>
              <a:ext cx="318" cy="158"/>
            </a:xfrm>
            <a:custGeom>
              <a:avLst/>
              <a:gdLst/>
              <a:ahLst/>
              <a:cxnLst>
                <a:cxn ang="0">
                  <a:pos x="0" y="158"/>
                </a:cxn>
                <a:cxn ang="0">
                  <a:pos x="12" y="137"/>
                </a:cxn>
                <a:cxn ang="0">
                  <a:pos x="162" y="71"/>
                </a:cxn>
                <a:cxn ang="0">
                  <a:pos x="249" y="20"/>
                </a:cxn>
                <a:cxn ang="0">
                  <a:pos x="285" y="2"/>
                </a:cxn>
                <a:cxn ang="0">
                  <a:pos x="309" y="11"/>
                </a:cxn>
                <a:cxn ang="0">
                  <a:pos x="303" y="47"/>
                </a:cxn>
                <a:cxn ang="0">
                  <a:pos x="219" y="89"/>
                </a:cxn>
                <a:cxn ang="0">
                  <a:pos x="108" y="140"/>
                </a:cxn>
                <a:cxn ang="0">
                  <a:pos x="57" y="152"/>
                </a:cxn>
                <a:cxn ang="0">
                  <a:pos x="0" y="158"/>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4" name="Freeform 20"/>
            <p:cNvSpPr>
              <a:spLocks/>
            </p:cNvSpPr>
            <p:nvPr userDrawn="1"/>
          </p:nvSpPr>
          <p:spPr bwMode="auto">
            <a:xfrm>
              <a:off x="3413" y="291"/>
              <a:ext cx="380" cy="174"/>
            </a:xfrm>
            <a:custGeom>
              <a:avLst/>
              <a:gdLst/>
              <a:ahLst/>
              <a:cxnLst>
                <a:cxn ang="0">
                  <a:pos x="3" y="165"/>
                </a:cxn>
                <a:cxn ang="0">
                  <a:pos x="129" y="93"/>
                </a:cxn>
                <a:cxn ang="0">
                  <a:pos x="261" y="30"/>
                </a:cxn>
                <a:cxn ang="0">
                  <a:pos x="351" y="0"/>
                </a:cxn>
                <a:cxn ang="0">
                  <a:pos x="378" y="27"/>
                </a:cxn>
                <a:cxn ang="0">
                  <a:pos x="336" y="51"/>
                </a:cxn>
                <a:cxn ang="0">
                  <a:pos x="291" y="60"/>
                </a:cxn>
                <a:cxn ang="0">
                  <a:pos x="240" y="75"/>
                </a:cxn>
                <a:cxn ang="0">
                  <a:pos x="189" y="120"/>
                </a:cxn>
                <a:cxn ang="0">
                  <a:pos x="102" y="174"/>
                </a:cxn>
                <a:cxn ang="0">
                  <a:pos x="0" y="162"/>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5" name="Freeform 21"/>
            <p:cNvSpPr>
              <a:spLocks/>
            </p:cNvSpPr>
            <p:nvPr userDrawn="1"/>
          </p:nvSpPr>
          <p:spPr bwMode="auto">
            <a:xfrm>
              <a:off x="4178" y="187"/>
              <a:ext cx="523" cy="69"/>
            </a:xfrm>
            <a:custGeom>
              <a:avLst/>
              <a:gdLst/>
              <a:ahLst/>
              <a:cxnLst>
                <a:cxn ang="0">
                  <a:pos x="84" y="11"/>
                </a:cxn>
                <a:cxn ang="0">
                  <a:pos x="27" y="5"/>
                </a:cxn>
                <a:cxn ang="0">
                  <a:pos x="9" y="35"/>
                </a:cxn>
                <a:cxn ang="0">
                  <a:pos x="81" y="56"/>
                </a:cxn>
                <a:cxn ang="0">
                  <a:pos x="255" y="68"/>
                </a:cxn>
                <a:cxn ang="0">
                  <a:pos x="432" y="50"/>
                </a:cxn>
                <a:cxn ang="0">
                  <a:pos x="513" y="5"/>
                </a:cxn>
                <a:cxn ang="0">
                  <a:pos x="372" y="20"/>
                </a:cxn>
                <a:cxn ang="0">
                  <a:pos x="141" y="14"/>
                </a:cxn>
                <a:cxn ang="0">
                  <a:pos x="84" y="11"/>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6" name="Freeform 22"/>
            <p:cNvSpPr>
              <a:spLocks/>
            </p:cNvSpPr>
            <p:nvPr userDrawn="1"/>
          </p:nvSpPr>
          <p:spPr bwMode="auto">
            <a:xfrm>
              <a:off x="4689" y="186"/>
              <a:ext cx="537" cy="120"/>
            </a:xfrm>
            <a:custGeom>
              <a:avLst/>
              <a:gdLst/>
              <a:ahLst/>
              <a:cxnLst>
                <a:cxn ang="0">
                  <a:pos x="23" y="6"/>
                </a:cxn>
                <a:cxn ang="0">
                  <a:pos x="188" y="3"/>
                </a:cxn>
                <a:cxn ang="0">
                  <a:pos x="323" y="27"/>
                </a:cxn>
                <a:cxn ang="0">
                  <a:pos x="464" y="69"/>
                </a:cxn>
                <a:cxn ang="0">
                  <a:pos x="521" y="90"/>
                </a:cxn>
                <a:cxn ang="0">
                  <a:pos x="533" y="105"/>
                </a:cxn>
                <a:cxn ang="0">
                  <a:pos x="497" y="120"/>
                </a:cxn>
                <a:cxn ang="0">
                  <a:pos x="452" y="108"/>
                </a:cxn>
                <a:cxn ang="0">
                  <a:pos x="350" y="72"/>
                </a:cxn>
                <a:cxn ang="0">
                  <a:pos x="158" y="39"/>
                </a:cxn>
                <a:cxn ang="0">
                  <a:pos x="50" y="39"/>
                </a:cxn>
                <a:cxn ang="0">
                  <a:pos x="23" y="6"/>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7" name="Freeform 23"/>
            <p:cNvSpPr>
              <a:spLocks/>
            </p:cNvSpPr>
            <p:nvPr userDrawn="1"/>
          </p:nvSpPr>
          <p:spPr bwMode="auto">
            <a:xfrm>
              <a:off x="4968" y="312"/>
              <a:ext cx="800" cy="143"/>
            </a:xfrm>
            <a:custGeom>
              <a:avLst/>
              <a:gdLst/>
              <a:ahLst/>
              <a:cxnLst>
                <a:cxn ang="0">
                  <a:pos x="800" y="24"/>
                </a:cxn>
                <a:cxn ang="0">
                  <a:pos x="782" y="15"/>
                </a:cxn>
                <a:cxn ang="0">
                  <a:pos x="659" y="63"/>
                </a:cxn>
                <a:cxn ang="0">
                  <a:pos x="500" y="84"/>
                </a:cxn>
                <a:cxn ang="0">
                  <a:pos x="326" y="69"/>
                </a:cxn>
                <a:cxn ang="0">
                  <a:pos x="98" y="21"/>
                </a:cxn>
                <a:cxn ang="0">
                  <a:pos x="11" y="6"/>
                </a:cxn>
                <a:cxn ang="0">
                  <a:pos x="32" y="60"/>
                </a:cxn>
                <a:cxn ang="0">
                  <a:pos x="155" y="96"/>
                </a:cxn>
                <a:cxn ang="0">
                  <a:pos x="410" y="138"/>
                </a:cxn>
                <a:cxn ang="0">
                  <a:pos x="596" y="129"/>
                </a:cxn>
                <a:cxn ang="0">
                  <a:pos x="737" y="90"/>
                </a:cxn>
                <a:cxn ang="0">
                  <a:pos x="788" y="69"/>
                </a:cxn>
                <a:cxn ang="0">
                  <a:pos x="800" y="24"/>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8" name="Freeform 24"/>
            <p:cNvSpPr>
              <a:spLocks/>
            </p:cNvSpPr>
            <p:nvPr userDrawn="1"/>
          </p:nvSpPr>
          <p:spPr bwMode="auto">
            <a:xfrm>
              <a:off x="5318" y="240"/>
              <a:ext cx="402" cy="115"/>
            </a:xfrm>
            <a:custGeom>
              <a:avLst/>
              <a:gdLst/>
              <a:ahLst/>
              <a:cxnLst>
                <a:cxn ang="0">
                  <a:pos x="402" y="0"/>
                </a:cxn>
                <a:cxn ang="0">
                  <a:pos x="384" y="12"/>
                </a:cxn>
                <a:cxn ang="0">
                  <a:pos x="276" y="51"/>
                </a:cxn>
                <a:cxn ang="0">
                  <a:pos x="165" y="66"/>
                </a:cxn>
                <a:cxn ang="0">
                  <a:pos x="51" y="57"/>
                </a:cxn>
                <a:cxn ang="0">
                  <a:pos x="15" y="54"/>
                </a:cxn>
                <a:cxn ang="0">
                  <a:pos x="3" y="69"/>
                </a:cxn>
                <a:cxn ang="0">
                  <a:pos x="9" y="93"/>
                </a:cxn>
                <a:cxn ang="0">
                  <a:pos x="54" y="102"/>
                </a:cxn>
                <a:cxn ang="0">
                  <a:pos x="198" y="111"/>
                </a:cxn>
                <a:cxn ang="0">
                  <a:pos x="336" y="75"/>
                </a:cxn>
                <a:cxn ang="0">
                  <a:pos x="375" y="54"/>
                </a:cxn>
                <a:cxn ang="0">
                  <a:pos x="402" y="0"/>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grpSp>
        <p:nvGrpSpPr>
          <p:cNvPr id="3" name="Group 25"/>
          <p:cNvGrpSpPr>
            <a:grpSpLocks/>
          </p:cNvGrpSpPr>
          <p:nvPr/>
        </p:nvGrpSpPr>
        <p:grpSpPr bwMode="auto">
          <a:xfrm>
            <a:off x="20640" y="6161088"/>
            <a:ext cx="9169400" cy="138112"/>
            <a:chOff x="0" y="4032"/>
            <a:chExt cx="5776" cy="87"/>
          </a:xfrm>
        </p:grpSpPr>
        <p:sp>
          <p:nvSpPr>
            <p:cNvPr id="1378330" name="Freeform 26"/>
            <p:cNvSpPr>
              <a:spLocks/>
            </p:cNvSpPr>
            <p:nvPr userDrawn="1"/>
          </p:nvSpPr>
          <p:spPr bwMode="auto">
            <a:xfrm>
              <a:off x="4041" y="4047"/>
              <a:ext cx="1735" cy="72"/>
            </a:xfrm>
            <a:custGeom>
              <a:avLst/>
              <a:gdLst/>
              <a:ahLst/>
              <a:cxnLst>
                <a:cxn ang="0">
                  <a:pos x="165" y="6"/>
                </a:cxn>
                <a:cxn ang="0">
                  <a:pos x="450" y="3"/>
                </a:cxn>
                <a:cxn ang="0">
                  <a:pos x="714" y="12"/>
                </a:cxn>
                <a:cxn ang="0">
                  <a:pos x="957" y="24"/>
                </a:cxn>
                <a:cxn ang="0">
                  <a:pos x="1173" y="24"/>
                </a:cxn>
                <a:cxn ang="0">
                  <a:pos x="1473" y="15"/>
                </a:cxn>
                <a:cxn ang="0">
                  <a:pos x="1617" y="0"/>
                </a:cxn>
                <a:cxn ang="0">
                  <a:pos x="1719" y="15"/>
                </a:cxn>
                <a:cxn ang="0">
                  <a:pos x="1716" y="66"/>
                </a:cxn>
                <a:cxn ang="0">
                  <a:pos x="1632" y="51"/>
                </a:cxn>
                <a:cxn ang="0">
                  <a:pos x="1407" y="51"/>
                </a:cxn>
                <a:cxn ang="0">
                  <a:pos x="1191" y="48"/>
                </a:cxn>
                <a:cxn ang="0">
                  <a:pos x="870" y="60"/>
                </a:cxn>
                <a:cxn ang="0">
                  <a:pos x="492" y="48"/>
                </a:cxn>
                <a:cxn ang="0">
                  <a:pos x="291" y="27"/>
                </a:cxn>
                <a:cxn ang="0">
                  <a:pos x="21" y="36"/>
                </a:cxn>
                <a:cxn ang="0">
                  <a:pos x="165" y="6"/>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31" name="Freeform 27"/>
            <p:cNvSpPr>
              <a:spLocks/>
            </p:cNvSpPr>
            <p:nvPr userDrawn="1"/>
          </p:nvSpPr>
          <p:spPr bwMode="auto">
            <a:xfrm>
              <a:off x="1727" y="4038"/>
              <a:ext cx="2655" cy="60"/>
            </a:xfrm>
            <a:custGeom>
              <a:avLst/>
              <a:gdLst/>
              <a:ahLst/>
              <a:cxnLst>
                <a:cxn ang="0">
                  <a:pos x="2641" y="6"/>
                </a:cxn>
                <a:cxn ang="0">
                  <a:pos x="2620" y="30"/>
                </a:cxn>
                <a:cxn ang="0">
                  <a:pos x="2368" y="45"/>
                </a:cxn>
                <a:cxn ang="0">
                  <a:pos x="2023" y="60"/>
                </a:cxn>
                <a:cxn ang="0">
                  <a:pos x="1786" y="48"/>
                </a:cxn>
                <a:cxn ang="0">
                  <a:pos x="1525" y="36"/>
                </a:cxn>
                <a:cxn ang="0">
                  <a:pos x="1195" y="45"/>
                </a:cxn>
                <a:cxn ang="0">
                  <a:pos x="817" y="39"/>
                </a:cxn>
                <a:cxn ang="0">
                  <a:pos x="499" y="27"/>
                </a:cxn>
                <a:cxn ang="0">
                  <a:pos x="136" y="39"/>
                </a:cxn>
                <a:cxn ang="0">
                  <a:pos x="10" y="33"/>
                </a:cxn>
                <a:cxn ang="0">
                  <a:pos x="76" y="24"/>
                </a:cxn>
                <a:cxn ang="0">
                  <a:pos x="310" y="18"/>
                </a:cxn>
                <a:cxn ang="0">
                  <a:pos x="544" y="0"/>
                </a:cxn>
                <a:cxn ang="0">
                  <a:pos x="853" y="21"/>
                </a:cxn>
                <a:cxn ang="0">
                  <a:pos x="1114" y="21"/>
                </a:cxn>
                <a:cxn ang="0">
                  <a:pos x="1399" y="3"/>
                </a:cxn>
                <a:cxn ang="0">
                  <a:pos x="1588" y="9"/>
                </a:cxn>
                <a:cxn ang="0">
                  <a:pos x="1807" y="21"/>
                </a:cxn>
                <a:cxn ang="0">
                  <a:pos x="2035" y="12"/>
                </a:cxn>
                <a:cxn ang="0">
                  <a:pos x="2290" y="18"/>
                </a:cxn>
                <a:cxn ang="0">
                  <a:pos x="2596" y="3"/>
                </a:cxn>
                <a:cxn ang="0">
                  <a:pos x="2641" y="6"/>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32" name="Freeform 28"/>
            <p:cNvSpPr>
              <a:spLocks/>
            </p:cNvSpPr>
            <p:nvPr userDrawn="1"/>
          </p:nvSpPr>
          <p:spPr bwMode="auto">
            <a:xfrm>
              <a:off x="0" y="4032"/>
              <a:ext cx="2041" cy="62"/>
            </a:xfrm>
            <a:custGeom>
              <a:avLst/>
              <a:gdLst/>
              <a:ahLst/>
              <a:cxnLst>
                <a:cxn ang="0">
                  <a:pos x="1893" y="39"/>
                </a:cxn>
                <a:cxn ang="0">
                  <a:pos x="1578" y="45"/>
                </a:cxn>
                <a:cxn ang="0">
                  <a:pos x="1011" y="60"/>
                </a:cxn>
                <a:cxn ang="0">
                  <a:pos x="438" y="57"/>
                </a:cxn>
                <a:cxn ang="0">
                  <a:pos x="0" y="36"/>
                </a:cxn>
                <a:cxn ang="0">
                  <a:pos x="0" y="3"/>
                </a:cxn>
                <a:cxn ang="0">
                  <a:pos x="210" y="18"/>
                </a:cxn>
                <a:cxn ang="0">
                  <a:pos x="474" y="21"/>
                </a:cxn>
                <a:cxn ang="0">
                  <a:pos x="678" y="9"/>
                </a:cxn>
                <a:cxn ang="0">
                  <a:pos x="897" y="9"/>
                </a:cxn>
                <a:cxn ang="0">
                  <a:pos x="1167" y="30"/>
                </a:cxn>
                <a:cxn ang="0">
                  <a:pos x="1500" y="24"/>
                </a:cxn>
                <a:cxn ang="0">
                  <a:pos x="1758" y="3"/>
                </a:cxn>
                <a:cxn ang="0">
                  <a:pos x="1938" y="18"/>
                </a:cxn>
                <a:cxn ang="0">
                  <a:pos x="2034" y="33"/>
                </a:cxn>
                <a:cxn ang="0">
                  <a:pos x="1893" y="39"/>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sp>
        <p:nvSpPr>
          <p:cNvPr id="1378333" name="Rectangle 29"/>
          <p:cNvSpPr>
            <a:spLocks noGrp="1" noChangeArrowheads="1"/>
          </p:cNvSpPr>
          <p:nvPr>
            <p:ph type="ctrTitle" sz="quarter"/>
          </p:nvPr>
        </p:nvSpPr>
        <p:spPr>
          <a:xfrm>
            <a:off x="685800" y="1868488"/>
            <a:ext cx="7772400" cy="1600200"/>
          </a:xfrm>
        </p:spPr>
        <p:txBody>
          <a:bodyPr anchorCtr="1"/>
          <a:lstStyle>
            <a:lvl1pPr>
              <a:defRPr/>
            </a:lvl1pPr>
          </a:lstStyle>
          <a:p>
            <a:r>
              <a:rPr lang="en-US"/>
              <a:t>Click to edit Master title style</a:t>
            </a:r>
          </a:p>
        </p:txBody>
      </p:sp>
      <p:sp>
        <p:nvSpPr>
          <p:cNvPr id="1378334" name="Rectangle 30"/>
          <p:cNvSpPr>
            <a:spLocks noGrp="1" noChangeArrowheads="1"/>
          </p:cNvSpPr>
          <p:nvPr>
            <p:ph type="subTitle" sz="quarter" idx="1"/>
          </p:nvPr>
        </p:nvSpPr>
        <p:spPr>
          <a:xfrm>
            <a:off x="1273175" y="3729038"/>
            <a:ext cx="6400800" cy="1371600"/>
          </a:xfrm>
        </p:spPr>
        <p:txBody>
          <a:bodyPr anchorCtr="1"/>
          <a:lstStyle>
            <a:lvl1pPr marL="0" indent="0" algn="ctr">
              <a:buFontTx/>
              <a:buNone/>
              <a:defRPr/>
            </a:lvl1pPr>
          </a:lstStyle>
          <a:p>
            <a:r>
              <a:rPr lang="en-US"/>
              <a:t>Click to edit Master subtitle style</a:t>
            </a:r>
          </a:p>
        </p:txBody>
      </p:sp>
      <p:sp>
        <p:nvSpPr>
          <p:cNvPr id="1378335" name="Rectangle 31"/>
          <p:cNvSpPr>
            <a:spLocks noGrp="1" noChangeArrowheads="1"/>
          </p:cNvSpPr>
          <p:nvPr>
            <p:ph type="dt" sz="quarter" idx="2"/>
          </p:nvPr>
        </p:nvSpPr>
        <p:spPr>
          <a:xfrm>
            <a:off x="685800" y="6348413"/>
            <a:ext cx="1905000" cy="457200"/>
          </a:xfrm>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1378336" name="Rectangle 32"/>
          <p:cNvSpPr>
            <a:spLocks noGrp="1" noChangeArrowheads="1"/>
          </p:cNvSpPr>
          <p:nvPr>
            <p:ph type="ftr" sz="quarter" idx="3"/>
          </p:nvPr>
        </p:nvSpPr>
        <p:spPr>
          <a:xfrm>
            <a:off x="3124200" y="6348413"/>
            <a:ext cx="2895600" cy="457200"/>
          </a:xfrm>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1378337" name="Rectangle 33"/>
          <p:cNvSpPr>
            <a:spLocks noGrp="1" noChangeArrowheads="1"/>
          </p:cNvSpPr>
          <p:nvPr>
            <p:ph type="sldNum" sz="quarter" idx="4"/>
          </p:nvPr>
        </p:nvSpPr>
        <p:spPr>
          <a:xfrm>
            <a:off x="6553200" y="6348413"/>
            <a:ext cx="1905000" cy="457200"/>
          </a:xfrm>
        </p:spPr>
        <p:txBody>
          <a:bodyPr/>
          <a:lstStyle>
            <a:lvl1pPr>
              <a:defRPr/>
            </a:lvl1pPr>
          </a:lstStyle>
          <a:p>
            <a:pPr algn="r" rtl="0" fontAlgn="base">
              <a:spcBef>
                <a:spcPct val="0"/>
              </a:spcBef>
              <a:spcAft>
                <a:spcPct val="0"/>
              </a:spcAft>
            </a:pPr>
            <a:fld id="{2DD012FE-553F-4693-B084-461144F4FD1A}"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0423B5FA-7DB4-4CB0-98C9-7A6B446E66CC}"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AC4D290-F95E-470B-9A12-B1A492E50458}"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DBA3CD2-D70C-4D3C-85A7-504E3F4971AC}"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1AE4B37D-C419-4D33-BE20-D4C3D5951D4B}"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41640B91-E04C-4434-A828-D4B2FA35600B}"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323E6C3A-A8B9-4305-8AFA-71235AB66AFF}"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292B495A-645B-4A1D-8A3C-ACAFF54906B4}"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A4A6EF15-F6D5-41E4-85CB-FE8178988333}"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2F8276-6A7B-4548-AD66-4312FFA0AD2C}"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FF65DD-D0D2-4E1C-8981-865BB02E3716}"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4989998-51BD-4EBD-8AE7-B5BF94FF3A8C}"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8350"/>
            <a:ext cx="1943100" cy="53276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768350"/>
            <a:ext cx="5676900" cy="5327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BF8E5716-34FE-4245-9A26-7BD4803AD109}"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6537C39-82B9-4823-BCF2-6730FF526DD0}"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B1AB43-0A66-450A-9283-3232BAA02BD1}"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B6C2BC7-8C95-464F-BAFF-0FFA84E525BF}"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1A745D-FF6A-4ACA-959B-B01A3DA8F0B5}" type="slidenum">
              <a:rPr lang="en-US"/>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61248E2-0CF2-44BC-9FF5-7DF572A6F2DB}"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BA831E-95B4-4ECF-889A-58D5C3F30B7C}" type="slidenum">
              <a:rPr lang="en-US"/>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080210D-12AD-4E1B-9A79-D70495F3937B}"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9B322A-67C0-49B9-9882-EC74628D6ED3}" type="slidenum">
              <a:rPr lang="en-US"/>
              <a:pPr>
                <a:defRPr/>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E3C0357-A7A9-4633-A726-61349FED8063}"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54027EC-63EC-4882-B85E-1951EF030A80}" type="slidenum">
              <a:rPr lang="en-US"/>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5A75872-85E9-4389-8432-520A8DF35062}"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6BC9E9A-AC85-4346-A05B-7703F54A0A02}" type="slidenum">
              <a:rPr lang="en-US"/>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ACC4CBE-397F-4D3C-B376-B85C4E4AF666}"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A9476C5-1F63-421F-A5A3-88642910E2CB}"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A71E087-1DC7-48F1-8B24-FCB25D3012A4}"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00FED3-C159-410F-B4A2-F1D855818ED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46F7C0E-710D-4296-BAF8-290A8FD33DAA}"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0FB0CD-074C-4A95-BA4B-45517BBA798C}"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0A07FA5-606F-4C14-9053-C1C4D273CA7E}"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200253B-E53A-4975-B2CA-92C790FBCAAF}"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C9F1A15-0CF3-447A-8809-E55C8C32A7AF}"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7EA61A-4981-467F-8F06-19D86A946CB0}" type="slidenum">
              <a:rPr lang="en-US"/>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3951D30-D7A2-404C-9609-603142FAB429}"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CB7821-AD16-4631-B2D7-ACD018D7A7CE}" type="slidenum">
              <a:rPr lang="en-US"/>
              <a:pPr>
                <a:defRPr/>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29AC99A-CF41-408E-83EE-FEF76562D19F}"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D7F74-52FD-4433-A426-D217604CCC3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6ACC1E-F225-428A-9550-ACC9B3146223}"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6EFE57-14AD-479C-9532-487DEC45BB4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E46F58F-95F2-481C-B7E5-043D59FED2D8}"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E155EC-71F6-4CC2-B13F-C6F3E4766F1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54C7C5F-1EA0-4976-9A3B-0BA3DD95B2C9}"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1586995-FBD5-422E-89D4-07542BD5DA7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D71136F-C39E-4A32-BFA5-67F62CE7D560}" type="datetimeFigureOut">
              <a:rPr lang="en-US">
                <a:solidFill>
                  <a:prstClr val="black">
                    <a:tint val="75000"/>
                  </a:prstClr>
                </a:solidFill>
              </a:rPr>
              <a:pPr>
                <a:defRPr/>
              </a:pPr>
              <a:t>11/19/2023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5F3FED8-793C-417D-B285-8682D887D4C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1E1BAC1-AD8D-4028-B4CB-E18E41120A0D}" type="datetimeFigureOut">
              <a:rPr lang="en-US">
                <a:solidFill>
                  <a:prstClr val="black">
                    <a:tint val="75000"/>
                  </a:prstClr>
                </a:solidFill>
              </a:rPr>
              <a:pPr>
                <a:defRPr/>
              </a:pPr>
              <a:t>11/19/2023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8E0347E-7B37-4826-88E0-ABF1357FF95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920A6E-F33F-4A07-97EE-CD16DDFA2A42}" type="datetimeFigureOut">
              <a:rPr lang="en-US">
                <a:solidFill>
                  <a:prstClr val="black">
                    <a:tint val="75000"/>
                  </a:prstClr>
                </a:solidFill>
              </a:rPr>
              <a:pPr>
                <a:defRPr/>
              </a:pPr>
              <a:t>11/19/2023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9079F75-4C0A-4388-AE54-02AB7C3F63B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4240504-3EF4-4910-8C89-9770710695DD}"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15FD55-17F6-45F3-8F95-9F380352B90C}"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0808EDE-1885-4DF7-992B-413477AD4A21}"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CE87C8D-3ADC-46E6-BEFA-8229EE7E9B3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AA3583-F378-4302-BEA2-E67E7AA51C50}"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55A484-69DF-4B9F-8926-FB50E5AF17C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CB6A67-B694-47F3-82D4-69842CED4D99}"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C59FF-9576-4B09-8BA6-A1569E8C16F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2F8276-6A7B-4548-AD66-4312FFA0AD2C}"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FF65DD-D0D2-4E1C-8981-865BB02E371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29AC99A-CF41-408E-83EE-FEF76562D19F}"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D7F74-52FD-4433-A426-D217604CCC3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6ACC1E-F225-428A-9550-ACC9B3146223}"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6EFE57-14AD-479C-9532-487DEC45BB4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E46F58F-95F2-481C-B7E5-043D59FED2D8}"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E155EC-71F6-4CC2-B13F-C6F3E4766F1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54C7C5F-1EA0-4976-9A3B-0BA3DD95B2C9}"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1586995-FBD5-422E-89D4-07542BD5DA7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D71136F-C39E-4A32-BFA5-67F62CE7D560}" type="datetimeFigureOut">
              <a:rPr lang="en-US">
                <a:solidFill>
                  <a:prstClr val="black">
                    <a:tint val="75000"/>
                  </a:prstClr>
                </a:solidFill>
              </a:rPr>
              <a:pPr>
                <a:defRPr/>
              </a:pPr>
              <a:t>11/19/2023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5F3FED8-793C-417D-B285-8682D887D4C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1E1BAC1-AD8D-4028-B4CB-E18E41120A0D}" type="datetimeFigureOut">
              <a:rPr lang="en-US">
                <a:solidFill>
                  <a:prstClr val="black">
                    <a:tint val="75000"/>
                  </a:prstClr>
                </a:solidFill>
              </a:rPr>
              <a:pPr>
                <a:defRPr/>
              </a:pPr>
              <a:t>11/19/2023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8E0347E-7B37-4826-88E0-ABF1357FF95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12C46DE-8E6B-45F5-AD4F-E98C11774516}"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07DD1A-01DF-40F9-86E3-B33518F281F7}"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920A6E-F33F-4A07-97EE-CD16DDFA2A42}" type="datetimeFigureOut">
              <a:rPr lang="en-US">
                <a:solidFill>
                  <a:prstClr val="black">
                    <a:tint val="75000"/>
                  </a:prstClr>
                </a:solidFill>
              </a:rPr>
              <a:pPr>
                <a:defRPr/>
              </a:pPr>
              <a:t>11/19/2023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9079F75-4C0A-4388-AE54-02AB7C3F63B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0808EDE-1885-4DF7-992B-413477AD4A21}"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CE87C8D-3ADC-46E6-BEFA-8229EE7E9B3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AA3583-F378-4302-BEA2-E67E7AA51C50}"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55A484-69DF-4B9F-8926-FB50E5AF17C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CB6A67-B694-47F3-82D4-69842CED4D99}"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C59FF-9576-4B09-8BA6-A1569E8C16F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2F8276-6A7B-4548-AD66-4312FFA0AD2C}"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FF65DD-D0D2-4E1C-8981-865BB02E371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F04C725-EB93-44DB-80B3-5A47139E0DAE}"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125251-EEC7-4499-AD92-E0FF43DDD3D6}"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8A7ABE9-E36A-4541-8AB9-1BC33502E4F4}"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B8F6A5C-D210-41BE-8123-1FE26BE790AA}"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09260D-3B03-4F60-869C-ED3D0D1D2A34}"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11D5A64-2874-4230-9957-CF6F6814A749}"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627D720-14FA-4496-BE57-D8A460E2FAA5}"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8B54464-DE0C-45C2-857B-5EB6B85A6FA7}"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EE3FC0F-20B2-4E6E-A087-C0573104E846}"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D0B8B0-FB49-4217-B57E-322D433227E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6ACC1E-F225-428A-9550-ACC9B3146223}"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B6EFE57-14AD-479C-9532-487DEC45BB4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5BA25D-8284-4952-B3D0-00027C78CF1C}"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0D7307-9914-46D5-A633-4066CC5A418A}"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E31422B-F663-42CF-933B-F2BE976F8F0E}"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F119C7-FD8A-4CCA-851E-BC4EDF32AF4C}"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DE1E94D-D69B-4966-9BCF-3AEB4723BE1F}"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2B5FA6-B1C3-4DD6-9C62-400AA78545AF}"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72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1F282B9-A2F7-4E07-85A2-514D5F4632C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47803"/>
            <a:ext cx="73152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9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C992249-749F-4F40-AE0E-4FEE6F333163}"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2E83589-1B39-4FD9-9032-A305D754805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7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7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3674AA6-361E-49E8-9D04-AA3685A5E26D}"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A8559AE-06B4-4882-BDB3-C8FA963E98A9}"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DF05F63-DD4C-4812-8831-229CF3001C84}"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E46F58F-95F2-481C-B7E5-043D59FED2D8}"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E155EC-71F6-4CC2-B13F-C6F3E4766F11}"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4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07D03C2-9D6C-4F16-B8E8-AAE12415BAA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5422173-7F01-445A-8A75-9279A32B4836}"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3456F05-E73A-4331-97A2-55D13A9B4564}"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93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93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5819197-4C57-46D6-8D8E-DCB86F0262A5}"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029AC99A-CF41-408E-83EE-FEF76562D19F}"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E59D7F74-52FD-4433-A426-D217604CCC3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226ACC1E-F225-428A-9550-ACC9B3146223}"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4B6EFE57-14AD-479C-9532-487DEC45BB4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9E46F58F-95F2-481C-B7E5-043D59FED2D8}"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DCE155EC-71F6-4CC2-B13F-C6F3E4766F11}"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B54C7C5F-1EA0-4976-9A3B-0BA3DD95B2C9}"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81586995-FBD5-422E-89D4-07542BD5DA7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6D71136F-C39E-4A32-BFA5-67F62CE7D560}"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85F3FED8-793C-417D-B285-8682D887D4C3}"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71E1BAC1-AD8D-4028-B4CB-E18E41120A0D}"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B8E0347E-7B37-4826-88E0-ABF1357FF959}"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54C7C5F-1EA0-4976-9A3B-0BA3DD95B2C9}"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1586995-FBD5-422E-89D4-07542BD5DA72}"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B1920A6E-F33F-4A07-97EE-CD16DDFA2A42}"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29079F75-4C0A-4388-AE54-02AB7C3F63B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60808EDE-1885-4DF7-992B-413477AD4A2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6CE87C8D-3ADC-46E6-BEFA-8229EE7E9B30}"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90AA3583-F378-4302-BEA2-E67E7AA51C50}"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4C55A484-69DF-4B9F-8926-FB50E5AF17C8}"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13CB6A67-B694-47F3-82D4-69842CED4D99}"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ADCC59FF-9576-4B09-8BA6-A1569E8C16FF}"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032F8276-6A7B-4548-AD66-4312FFA0AD2C}"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5FF65DD-D0D2-4E1C-8981-865BB02E371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029AC99A-CF41-408E-83EE-FEF76562D19F}"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E59D7F74-52FD-4433-A426-D217604CCC3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226ACC1E-F225-428A-9550-ACC9B3146223}"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4B6EFE57-14AD-479C-9532-487DEC45BB4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9E46F58F-95F2-481C-B7E5-043D59FED2D8}"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DCE155EC-71F6-4CC2-B13F-C6F3E4766F11}"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B54C7C5F-1EA0-4976-9A3B-0BA3DD95B2C9}"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81586995-FBD5-422E-89D4-07542BD5DA7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6D71136F-C39E-4A32-BFA5-67F62CE7D560}"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85F3FED8-793C-417D-B285-8682D887D4C3}"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D71136F-C39E-4A32-BFA5-67F62CE7D560}"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5F3FED8-793C-417D-B285-8682D887D4C3}"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71E1BAC1-AD8D-4028-B4CB-E18E41120A0D}"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B8E0347E-7B37-4826-88E0-ABF1357FF959}"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B1920A6E-F33F-4A07-97EE-CD16DDFA2A42}"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29079F75-4C0A-4388-AE54-02AB7C3F63B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60808EDE-1885-4DF7-992B-413477AD4A2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6CE87C8D-3ADC-46E6-BEFA-8229EE7E9B30}"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90AA3583-F378-4302-BEA2-E67E7AA51C50}"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4C55A484-69DF-4B9F-8926-FB50E5AF17C8}"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13CB6A67-B694-47F3-82D4-69842CED4D99}"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ADCC59FF-9576-4B09-8BA6-A1569E8C16FF}"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032F8276-6A7B-4548-AD66-4312FFA0AD2C}"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5FF65DD-D0D2-4E1C-8981-865BB02E371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029AC99A-CF41-408E-83EE-FEF76562D19F}"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E59D7F74-52FD-4433-A426-D217604CCC3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226ACC1E-F225-428A-9550-ACC9B3146223}"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4B6EFE57-14AD-479C-9532-487DEC45BB4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9E46F58F-95F2-481C-B7E5-043D59FED2D8}"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DCE155EC-71F6-4CC2-B13F-C6F3E4766F11}"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B54C7C5F-1EA0-4976-9A3B-0BA3DD95B2C9}"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81586995-FBD5-422E-89D4-07542BD5DA7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1E1BAC1-AD8D-4028-B4CB-E18E41120A0D}"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8E0347E-7B37-4826-88E0-ABF1357FF959}"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6D71136F-C39E-4A32-BFA5-67F62CE7D560}"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85F3FED8-793C-417D-B285-8682D887D4C3}"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71E1BAC1-AD8D-4028-B4CB-E18E41120A0D}"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B8E0347E-7B37-4826-88E0-ABF1357FF959}"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B1920A6E-F33F-4A07-97EE-CD16DDFA2A42}"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29079F75-4C0A-4388-AE54-02AB7C3F63B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60808EDE-1885-4DF7-992B-413477AD4A2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6CE87C8D-3ADC-46E6-BEFA-8229EE7E9B30}"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90AA3583-F378-4302-BEA2-E67E7AA51C50}"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4C55A484-69DF-4B9F-8926-FB50E5AF17C8}"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13CB6A67-B694-47F3-82D4-69842CED4D99}"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ADCC59FF-9576-4B09-8BA6-A1569E8C16FF}"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032F8276-6A7B-4548-AD66-4312FFA0AD2C}"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5FF65DD-D0D2-4E1C-8981-865BB02E371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029AC99A-CF41-408E-83EE-FEF76562D19F}"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E59D7F74-52FD-4433-A426-D217604CCC3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226ACC1E-F225-428A-9550-ACC9B3146223}"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4B6EFE57-14AD-479C-9532-487DEC45BB4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9E46F58F-95F2-481C-B7E5-043D59FED2D8}"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DCE155EC-71F6-4CC2-B13F-C6F3E4766F11}"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920A6E-F33F-4A07-97EE-CD16DDFA2A42}"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9079F75-4C0A-4388-AE54-02AB7C3F63BD}"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B54C7C5F-1EA0-4976-9A3B-0BA3DD95B2C9}"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81586995-FBD5-422E-89D4-07542BD5DA7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6D71136F-C39E-4A32-BFA5-67F62CE7D560}"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85F3FED8-793C-417D-B285-8682D887D4C3}"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71E1BAC1-AD8D-4028-B4CB-E18E41120A0D}"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B8E0347E-7B37-4826-88E0-ABF1357FF959}"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B1920A6E-F33F-4A07-97EE-CD16DDFA2A42}"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29079F75-4C0A-4388-AE54-02AB7C3F63B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60808EDE-1885-4DF7-992B-413477AD4A2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6CE87C8D-3ADC-46E6-BEFA-8229EE7E9B30}"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90AA3583-F378-4302-BEA2-E67E7AA51C50}"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4C55A484-69DF-4B9F-8926-FB50E5AF17C8}"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13CB6A67-B694-47F3-82D4-69842CED4D99}"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ADCC59FF-9576-4B09-8BA6-A1569E8C16FF}"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032F8276-6A7B-4548-AD66-4312FFA0AD2C}"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5FF65DD-D0D2-4E1C-8981-865BB02E371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8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029AC99A-CF41-408E-83EE-FEF76562D19F}"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E59D7F74-52FD-4433-A426-D217604CCC3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226ACC1E-F225-428A-9550-ACC9B3146223}"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4B6EFE57-14AD-479C-9532-487DEC45BB4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0808EDE-1885-4DF7-992B-413477AD4A21}"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CE87C8D-3ADC-46E6-BEFA-8229EE7E9B30}"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5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9E46F58F-95F2-481C-B7E5-043D59FED2D8}"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DCE155EC-71F6-4CC2-B13F-C6F3E4766F11}"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B54C7C5F-1EA0-4976-9A3B-0BA3DD95B2C9}"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81586995-FBD5-422E-89D4-07542BD5DA7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6D71136F-C39E-4A32-BFA5-67F62CE7D560}"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85F3FED8-793C-417D-B285-8682D887D4C3}"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71E1BAC1-AD8D-4028-B4CB-E18E41120A0D}"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B8E0347E-7B37-4826-88E0-ABF1357FF959}"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B1920A6E-F33F-4A07-97EE-CD16DDFA2A42}"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29079F75-4C0A-4388-AE54-02AB7C3F63B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3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60808EDE-1885-4DF7-992B-413477AD4A2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6CE87C8D-3ADC-46E6-BEFA-8229EE7E9B30}"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90AA3583-F378-4302-BEA2-E67E7AA51C50}"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4C55A484-69DF-4B9F-8926-FB50E5AF17C8}"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13CB6A67-B694-47F3-82D4-69842CED4D99}"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ADCC59FF-9576-4B09-8BA6-A1569E8C16FF}"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9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8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032F8276-6A7B-4548-AD66-4312FFA0AD2C}"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5FF65DD-D0D2-4E1C-8981-865BB02E371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499469EB-CFDF-4B2C-915B-6EC88D4EE789}"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AA3583-F378-4302-BEA2-E67E7AA51C50}"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C55A484-69DF-4B9F-8926-FB50E5AF17C8}"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0F819F2E-6C1B-4CC3-B898-E651ACDE43B8}"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7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A9279BC5-9FBC-4A8D-BDCB-5FB17A213682}"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84AD8B26-BB08-4206-8588-884E9A67D398}"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D7CB5535-7E39-4269-B101-E9436B4B18E6}"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F089AB7A-3AE8-4B71-9CB6-E1051BF94DCF}"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6C31F767-A74F-4F2A-AD2F-922D1F8DEFC8}"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12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00B4C9DA-A07A-482D-9C55-CAAAC6220783}"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6BC90120-1391-4C99-AD28-C5655760EC34}"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F2983A2-1928-4B83-A4BD-A384DD7F9E35}"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39" y="274715"/>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5D8B047D-E88E-49F6-A14A-8B92FE959C75}"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jpeg"/><Relationship Id="rId18" Type="http://schemas.openxmlformats.org/officeDocument/2006/relationships/image" Target="../media/image6.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17" Type="http://schemas.openxmlformats.org/officeDocument/2006/relationships/image" Target="../media/image5.png"/><Relationship Id="rId2" Type="http://schemas.openxmlformats.org/officeDocument/2006/relationships/slideLayout" Target="../slideLayouts/slideLayout102.xml"/><Relationship Id="rId16" Type="http://schemas.openxmlformats.org/officeDocument/2006/relationships/image" Target="../media/image4.png"/><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3.png"/><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4E69632-159E-47D6-9A40-B0403B150AA4}" type="datetimeFigureOut">
              <a:rPr lang="en-US"/>
              <a:pPr>
                <a:defRPr/>
              </a:pPr>
              <a:t>11/19/2023</a:t>
            </a:fld>
            <a:endParaRPr lang="en-US"/>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E33C0F4-03ED-4C12-95C5-1B16BAD8EEC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25" r:id="rId1"/>
    <p:sldLayoutId id="2147484626" r:id="rId2"/>
    <p:sldLayoutId id="2147484627" r:id="rId3"/>
    <p:sldLayoutId id="2147484628" r:id="rId4"/>
    <p:sldLayoutId id="2147484629" r:id="rId5"/>
    <p:sldLayoutId id="2147484630" r:id="rId6"/>
    <p:sldLayoutId id="2147484631" r:id="rId7"/>
    <p:sldLayoutId id="2147484632" r:id="rId8"/>
    <p:sldLayoutId id="2147484633" r:id="rId9"/>
    <p:sldLayoutId id="2147484634" r:id="rId10"/>
    <p:sldLayoutId id="214748463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56700" cy="757238"/>
            <a:chOff x="0" y="0"/>
            <a:chExt cx="5768" cy="477"/>
          </a:xfrm>
        </p:grpSpPr>
        <p:sp>
          <p:nvSpPr>
            <p:cNvPr id="1377283" name="Freeform 3"/>
            <p:cNvSpPr>
              <a:spLocks/>
            </p:cNvSpPr>
            <p:nvPr userDrawn="1"/>
          </p:nvSpPr>
          <p:spPr bwMode="auto">
            <a:xfrm>
              <a:off x="5" y="0"/>
              <a:ext cx="5763" cy="477"/>
            </a:xfrm>
            <a:custGeom>
              <a:avLst/>
              <a:gdLst/>
              <a:ahLst/>
              <a:cxnLst>
                <a:cxn ang="0">
                  <a:pos x="0" y="450"/>
                </a:cxn>
                <a:cxn ang="0">
                  <a:pos x="3" y="0"/>
                </a:cxn>
                <a:cxn ang="0">
                  <a:pos x="5763" y="0"/>
                </a:cxn>
                <a:cxn ang="0">
                  <a:pos x="5763" y="465"/>
                </a:cxn>
                <a:cxn ang="0">
                  <a:pos x="4821" y="477"/>
                </a:cxn>
                <a:cxn ang="0">
                  <a:pos x="4326" y="447"/>
                </a:cxn>
                <a:cxn ang="0">
                  <a:pos x="3783" y="465"/>
                </a:cxn>
                <a:cxn ang="0">
                  <a:pos x="3417" y="456"/>
                </a:cxn>
                <a:cxn ang="0">
                  <a:pos x="2973" y="459"/>
                </a:cxn>
                <a:cxn ang="0">
                  <a:pos x="2451" y="453"/>
                </a:cxn>
                <a:cxn ang="0">
                  <a:pos x="2289" y="441"/>
                </a:cxn>
                <a:cxn ang="0">
                  <a:pos x="2010" y="453"/>
                </a:cxn>
                <a:cxn ang="0">
                  <a:pos x="1827" y="450"/>
                </a:cxn>
                <a:cxn ang="0">
                  <a:pos x="1215" y="465"/>
                </a:cxn>
                <a:cxn ang="0">
                  <a:pos x="660" y="456"/>
                </a:cxn>
                <a:cxn ang="0">
                  <a:pos x="0" y="450"/>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000"/>
              </a:schemeClr>
            </a:solidFill>
            <a:ln w="9525" cap="flat" cmpd="sng">
              <a:noFill/>
              <a:prstDash val="solid"/>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4" name="Freeform 4"/>
            <p:cNvSpPr>
              <a:spLocks/>
            </p:cNvSpPr>
            <p:nvPr userDrawn="1"/>
          </p:nvSpPr>
          <p:spPr bwMode="auto">
            <a:xfrm>
              <a:off x="0" y="98"/>
              <a:ext cx="256" cy="253"/>
            </a:xfrm>
            <a:custGeom>
              <a:avLst/>
              <a:gdLst/>
              <a:ahLst/>
              <a:cxnLst>
                <a:cxn ang="0">
                  <a:pos x="8" y="190"/>
                </a:cxn>
                <a:cxn ang="0">
                  <a:pos x="71" y="115"/>
                </a:cxn>
                <a:cxn ang="0">
                  <a:pos x="203" y="16"/>
                </a:cxn>
                <a:cxn ang="0">
                  <a:pos x="251" y="19"/>
                </a:cxn>
                <a:cxn ang="0">
                  <a:pos x="236" y="46"/>
                </a:cxn>
                <a:cxn ang="0">
                  <a:pos x="176" y="82"/>
                </a:cxn>
                <a:cxn ang="0">
                  <a:pos x="92" y="154"/>
                </a:cxn>
                <a:cxn ang="0">
                  <a:pos x="23" y="247"/>
                </a:cxn>
                <a:cxn ang="0">
                  <a:pos x="8" y="190"/>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5" name="Freeform 5"/>
            <p:cNvSpPr>
              <a:spLocks/>
            </p:cNvSpPr>
            <p:nvPr userDrawn="1"/>
          </p:nvSpPr>
          <p:spPr bwMode="auto">
            <a:xfrm>
              <a:off x="56" y="0"/>
              <a:ext cx="708" cy="459"/>
            </a:xfrm>
            <a:custGeom>
              <a:avLst/>
              <a:gdLst/>
              <a:ahLst/>
              <a:cxnLst>
                <a:cxn ang="0">
                  <a:pos x="0" y="432"/>
                </a:cxn>
                <a:cxn ang="0">
                  <a:pos x="0" y="453"/>
                </a:cxn>
                <a:cxn ang="0">
                  <a:pos x="72" y="324"/>
                </a:cxn>
                <a:cxn ang="0">
                  <a:pos x="198" y="201"/>
                </a:cxn>
                <a:cxn ang="0">
                  <a:pos x="366" y="102"/>
                </a:cxn>
                <a:cxn ang="0">
                  <a:pos x="531" y="36"/>
                </a:cxn>
                <a:cxn ang="0">
                  <a:pos x="609" y="0"/>
                </a:cxn>
                <a:cxn ang="0">
                  <a:pos x="708" y="3"/>
                </a:cxn>
                <a:cxn ang="0">
                  <a:pos x="591" y="66"/>
                </a:cxn>
                <a:cxn ang="0">
                  <a:pos x="417" y="126"/>
                </a:cxn>
                <a:cxn ang="0">
                  <a:pos x="237" y="231"/>
                </a:cxn>
                <a:cxn ang="0">
                  <a:pos x="117" y="345"/>
                </a:cxn>
                <a:cxn ang="0">
                  <a:pos x="51" y="459"/>
                </a:cxn>
                <a:cxn ang="0">
                  <a:pos x="0" y="453"/>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6" name="Freeform 6"/>
            <p:cNvSpPr>
              <a:spLocks/>
            </p:cNvSpPr>
            <p:nvPr userDrawn="1"/>
          </p:nvSpPr>
          <p:spPr bwMode="auto">
            <a:xfrm>
              <a:off x="131" y="269"/>
              <a:ext cx="251" cy="194"/>
            </a:xfrm>
            <a:custGeom>
              <a:avLst/>
              <a:gdLst/>
              <a:ahLst/>
              <a:cxnLst>
                <a:cxn ang="0">
                  <a:pos x="21" y="163"/>
                </a:cxn>
                <a:cxn ang="0">
                  <a:pos x="9" y="184"/>
                </a:cxn>
                <a:cxn ang="0">
                  <a:pos x="75" y="103"/>
                </a:cxn>
                <a:cxn ang="0">
                  <a:pos x="165" y="28"/>
                </a:cxn>
                <a:cxn ang="0">
                  <a:pos x="207" y="7"/>
                </a:cxn>
                <a:cxn ang="0">
                  <a:pos x="246" y="4"/>
                </a:cxn>
                <a:cxn ang="0">
                  <a:pos x="237" y="34"/>
                </a:cxn>
                <a:cxn ang="0">
                  <a:pos x="183" y="61"/>
                </a:cxn>
                <a:cxn ang="0">
                  <a:pos x="108" y="124"/>
                </a:cxn>
                <a:cxn ang="0">
                  <a:pos x="54" y="190"/>
                </a:cxn>
                <a:cxn ang="0">
                  <a:pos x="6" y="184"/>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7" name="Freeform 7"/>
            <p:cNvSpPr>
              <a:spLocks/>
            </p:cNvSpPr>
            <p:nvPr userDrawn="1"/>
          </p:nvSpPr>
          <p:spPr bwMode="auto">
            <a:xfrm>
              <a:off x="341" y="0"/>
              <a:ext cx="159" cy="72"/>
            </a:xfrm>
            <a:custGeom>
              <a:avLst/>
              <a:gdLst/>
              <a:ahLst/>
              <a:cxnLst>
                <a:cxn ang="0">
                  <a:pos x="99" y="0"/>
                </a:cxn>
                <a:cxn ang="0">
                  <a:pos x="15" y="36"/>
                </a:cxn>
                <a:cxn ang="0">
                  <a:pos x="6" y="60"/>
                </a:cxn>
                <a:cxn ang="0">
                  <a:pos x="36" y="69"/>
                </a:cxn>
                <a:cxn ang="0">
                  <a:pos x="87" y="42"/>
                </a:cxn>
                <a:cxn ang="0">
                  <a:pos x="159" y="0"/>
                </a:cxn>
                <a:cxn ang="0">
                  <a:pos x="99" y="0"/>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8" name="Freeform 8"/>
            <p:cNvSpPr>
              <a:spLocks/>
            </p:cNvSpPr>
            <p:nvPr userDrawn="1"/>
          </p:nvSpPr>
          <p:spPr bwMode="auto">
            <a:xfrm>
              <a:off x="488" y="0"/>
              <a:ext cx="455" cy="216"/>
            </a:xfrm>
            <a:custGeom>
              <a:avLst/>
              <a:gdLst/>
              <a:ahLst/>
              <a:cxnLst>
                <a:cxn ang="0">
                  <a:pos x="395" y="0"/>
                </a:cxn>
                <a:cxn ang="0">
                  <a:pos x="338" y="48"/>
                </a:cxn>
                <a:cxn ang="0">
                  <a:pos x="242" y="102"/>
                </a:cxn>
                <a:cxn ang="0">
                  <a:pos x="104" y="147"/>
                </a:cxn>
                <a:cxn ang="0">
                  <a:pos x="35" y="168"/>
                </a:cxn>
                <a:cxn ang="0">
                  <a:pos x="8" y="192"/>
                </a:cxn>
                <a:cxn ang="0">
                  <a:pos x="8" y="213"/>
                </a:cxn>
                <a:cxn ang="0">
                  <a:pos x="59" y="213"/>
                </a:cxn>
                <a:cxn ang="0">
                  <a:pos x="86" y="192"/>
                </a:cxn>
                <a:cxn ang="0">
                  <a:pos x="173" y="159"/>
                </a:cxn>
                <a:cxn ang="0">
                  <a:pos x="299" y="126"/>
                </a:cxn>
                <a:cxn ang="0">
                  <a:pos x="392" y="72"/>
                </a:cxn>
                <a:cxn ang="0">
                  <a:pos x="455" y="0"/>
                </a:cxn>
                <a:cxn ang="0">
                  <a:pos x="395" y="0"/>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9" name="Freeform 9"/>
            <p:cNvSpPr>
              <a:spLocks/>
            </p:cNvSpPr>
            <p:nvPr userDrawn="1"/>
          </p:nvSpPr>
          <p:spPr bwMode="auto">
            <a:xfrm>
              <a:off x="1448" y="37"/>
              <a:ext cx="414" cy="108"/>
            </a:xfrm>
            <a:custGeom>
              <a:avLst/>
              <a:gdLst/>
              <a:ahLst/>
              <a:cxnLst>
                <a:cxn ang="0">
                  <a:pos x="0" y="11"/>
                </a:cxn>
                <a:cxn ang="0">
                  <a:pos x="24" y="11"/>
                </a:cxn>
                <a:cxn ang="0">
                  <a:pos x="156" y="2"/>
                </a:cxn>
                <a:cxn ang="0">
                  <a:pos x="288" y="23"/>
                </a:cxn>
                <a:cxn ang="0">
                  <a:pos x="384" y="53"/>
                </a:cxn>
                <a:cxn ang="0">
                  <a:pos x="411" y="74"/>
                </a:cxn>
                <a:cxn ang="0">
                  <a:pos x="405" y="104"/>
                </a:cxn>
                <a:cxn ang="0">
                  <a:pos x="363" y="101"/>
                </a:cxn>
                <a:cxn ang="0">
                  <a:pos x="294" y="77"/>
                </a:cxn>
                <a:cxn ang="0">
                  <a:pos x="174" y="50"/>
                </a:cxn>
                <a:cxn ang="0">
                  <a:pos x="72" y="62"/>
                </a:cxn>
                <a:cxn ang="0">
                  <a:pos x="36" y="59"/>
                </a:cxn>
                <a:cxn ang="0">
                  <a:pos x="0" y="11"/>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0" name="Freeform 10"/>
            <p:cNvSpPr>
              <a:spLocks/>
            </p:cNvSpPr>
            <p:nvPr userDrawn="1"/>
          </p:nvSpPr>
          <p:spPr bwMode="auto">
            <a:xfrm>
              <a:off x="1790" y="0"/>
              <a:ext cx="520" cy="225"/>
            </a:xfrm>
            <a:custGeom>
              <a:avLst/>
              <a:gdLst/>
              <a:ahLst/>
              <a:cxnLst>
                <a:cxn ang="0">
                  <a:pos x="42" y="0"/>
                </a:cxn>
                <a:cxn ang="0">
                  <a:pos x="12" y="24"/>
                </a:cxn>
                <a:cxn ang="0">
                  <a:pos x="114" y="54"/>
                </a:cxn>
                <a:cxn ang="0">
                  <a:pos x="240" y="117"/>
                </a:cxn>
                <a:cxn ang="0">
                  <a:pos x="333" y="153"/>
                </a:cxn>
                <a:cxn ang="0">
                  <a:pos x="438" y="219"/>
                </a:cxn>
                <a:cxn ang="0">
                  <a:pos x="426" y="192"/>
                </a:cxn>
                <a:cxn ang="0">
                  <a:pos x="441" y="180"/>
                </a:cxn>
                <a:cxn ang="0">
                  <a:pos x="519" y="216"/>
                </a:cxn>
                <a:cxn ang="0">
                  <a:pos x="450" y="162"/>
                </a:cxn>
                <a:cxn ang="0">
                  <a:pos x="381" y="135"/>
                </a:cxn>
                <a:cxn ang="0">
                  <a:pos x="285" y="84"/>
                </a:cxn>
                <a:cxn ang="0">
                  <a:pos x="186" y="18"/>
                </a:cxn>
                <a:cxn ang="0">
                  <a:pos x="123" y="0"/>
                </a:cxn>
                <a:cxn ang="0">
                  <a:pos x="42" y="0"/>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1" name="Freeform 11"/>
            <p:cNvSpPr>
              <a:spLocks/>
            </p:cNvSpPr>
            <p:nvPr userDrawn="1"/>
          </p:nvSpPr>
          <p:spPr bwMode="auto">
            <a:xfrm>
              <a:off x="1943" y="154"/>
              <a:ext cx="431" cy="233"/>
            </a:xfrm>
            <a:custGeom>
              <a:avLst/>
              <a:gdLst/>
              <a:ahLst/>
              <a:cxnLst>
                <a:cxn ang="0">
                  <a:pos x="6" y="38"/>
                </a:cxn>
                <a:cxn ang="0">
                  <a:pos x="9" y="20"/>
                </a:cxn>
                <a:cxn ang="0">
                  <a:pos x="42" y="2"/>
                </a:cxn>
                <a:cxn ang="0">
                  <a:pos x="90" y="35"/>
                </a:cxn>
                <a:cxn ang="0">
                  <a:pos x="189" y="89"/>
                </a:cxn>
                <a:cxn ang="0">
                  <a:pos x="288" y="140"/>
                </a:cxn>
                <a:cxn ang="0">
                  <a:pos x="375" y="176"/>
                </a:cxn>
                <a:cxn ang="0">
                  <a:pos x="396" y="176"/>
                </a:cxn>
                <a:cxn ang="0">
                  <a:pos x="429" y="212"/>
                </a:cxn>
                <a:cxn ang="0">
                  <a:pos x="408" y="233"/>
                </a:cxn>
                <a:cxn ang="0">
                  <a:pos x="333" y="212"/>
                </a:cxn>
                <a:cxn ang="0">
                  <a:pos x="186" y="143"/>
                </a:cxn>
                <a:cxn ang="0">
                  <a:pos x="48" y="68"/>
                </a:cxn>
                <a:cxn ang="0">
                  <a:pos x="6" y="38"/>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2" name="Freeform 12"/>
            <p:cNvSpPr>
              <a:spLocks/>
            </p:cNvSpPr>
            <p:nvPr userDrawn="1"/>
          </p:nvSpPr>
          <p:spPr bwMode="auto">
            <a:xfrm>
              <a:off x="2262" y="87"/>
              <a:ext cx="396" cy="227"/>
            </a:xfrm>
            <a:custGeom>
              <a:avLst/>
              <a:gdLst/>
              <a:ahLst/>
              <a:cxnLst>
                <a:cxn ang="0">
                  <a:pos x="2" y="9"/>
                </a:cxn>
                <a:cxn ang="0">
                  <a:pos x="53" y="66"/>
                </a:cxn>
                <a:cxn ang="0">
                  <a:pos x="176" y="132"/>
                </a:cxn>
                <a:cxn ang="0">
                  <a:pos x="293" y="189"/>
                </a:cxn>
                <a:cxn ang="0">
                  <a:pos x="341" y="222"/>
                </a:cxn>
                <a:cxn ang="0">
                  <a:pos x="377" y="219"/>
                </a:cxn>
                <a:cxn ang="0">
                  <a:pos x="377" y="180"/>
                </a:cxn>
                <a:cxn ang="0">
                  <a:pos x="260" y="126"/>
                </a:cxn>
                <a:cxn ang="0">
                  <a:pos x="113" y="51"/>
                </a:cxn>
                <a:cxn ang="0">
                  <a:pos x="41" y="9"/>
                </a:cxn>
                <a:cxn ang="0">
                  <a:pos x="2" y="9"/>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3" name="Freeform 13"/>
            <p:cNvSpPr>
              <a:spLocks/>
            </p:cNvSpPr>
            <p:nvPr userDrawn="1"/>
          </p:nvSpPr>
          <p:spPr bwMode="auto">
            <a:xfrm>
              <a:off x="2264" y="240"/>
              <a:ext cx="516" cy="223"/>
            </a:xfrm>
            <a:custGeom>
              <a:avLst/>
              <a:gdLst/>
              <a:ahLst/>
              <a:cxnLst>
                <a:cxn ang="0">
                  <a:pos x="3" y="10"/>
                </a:cxn>
                <a:cxn ang="0">
                  <a:pos x="105" y="97"/>
                </a:cxn>
                <a:cxn ang="0">
                  <a:pos x="243" y="178"/>
                </a:cxn>
                <a:cxn ang="0">
                  <a:pos x="357" y="217"/>
                </a:cxn>
                <a:cxn ang="0">
                  <a:pos x="498" y="214"/>
                </a:cxn>
                <a:cxn ang="0">
                  <a:pos x="468" y="187"/>
                </a:cxn>
                <a:cxn ang="0">
                  <a:pos x="309" y="136"/>
                </a:cxn>
                <a:cxn ang="0">
                  <a:pos x="123" y="34"/>
                </a:cxn>
                <a:cxn ang="0">
                  <a:pos x="3" y="10"/>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4" name="Freeform 14"/>
            <p:cNvSpPr>
              <a:spLocks/>
            </p:cNvSpPr>
            <p:nvPr userDrawn="1"/>
          </p:nvSpPr>
          <p:spPr bwMode="auto">
            <a:xfrm>
              <a:off x="2723" y="324"/>
              <a:ext cx="414" cy="100"/>
            </a:xfrm>
            <a:custGeom>
              <a:avLst/>
              <a:gdLst/>
              <a:ahLst/>
              <a:cxnLst>
                <a:cxn ang="0">
                  <a:pos x="69" y="60"/>
                </a:cxn>
                <a:cxn ang="0">
                  <a:pos x="12" y="42"/>
                </a:cxn>
                <a:cxn ang="0">
                  <a:pos x="3" y="15"/>
                </a:cxn>
                <a:cxn ang="0">
                  <a:pos x="30" y="0"/>
                </a:cxn>
                <a:cxn ang="0">
                  <a:pos x="117" y="18"/>
                </a:cxn>
                <a:cxn ang="0">
                  <a:pos x="243" y="48"/>
                </a:cxn>
                <a:cxn ang="0">
                  <a:pos x="387" y="48"/>
                </a:cxn>
                <a:cxn ang="0">
                  <a:pos x="408" y="54"/>
                </a:cxn>
                <a:cxn ang="0">
                  <a:pos x="381" y="87"/>
                </a:cxn>
                <a:cxn ang="0">
                  <a:pos x="318" y="99"/>
                </a:cxn>
                <a:cxn ang="0">
                  <a:pos x="195" y="93"/>
                </a:cxn>
                <a:cxn ang="0">
                  <a:pos x="69" y="60"/>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5" name="Freeform 15"/>
            <p:cNvSpPr>
              <a:spLocks/>
            </p:cNvSpPr>
            <p:nvPr userDrawn="1"/>
          </p:nvSpPr>
          <p:spPr bwMode="auto">
            <a:xfrm>
              <a:off x="3165" y="375"/>
              <a:ext cx="150" cy="72"/>
            </a:xfrm>
            <a:custGeom>
              <a:avLst/>
              <a:gdLst/>
              <a:ahLst/>
              <a:cxnLst>
                <a:cxn ang="0">
                  <a:pos x="3" y="67"/>
                </a:cxn>
                <a:cxn ang="0">
                  <a:pos x="84" y="19"/>
                </a:cxn>
                <a:cxn ang="0">
                  <a:pos x="123" y="1"/>
                </a:cxn>
                <a:cxn ang="0">
                  <a:pos x="150" y="22"/>
                </a:cxn>
                <a:cxn ang="0">
                  <a:pos x="123" y="55"/>
                </a:cxn>
                <a:cxn ang="0">
                  <a:pos x="90" y="70"/>
                </a:cxn>
                <a:cxn ang="0">
                  <a:pos x="0" y="67"/>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6" name="Freeform 16"/>
            <p:cNvSpPr>
              <a:spLocks/>
            </p:cNvSpPr>
            <p:nvPr userDrawn="1"/>
          </p:nvSpPr>
          <p:spPr bwMode="auto">
            <a:xfrm>
              <a:off x="3463" y="267"/>
              <a:ext cx="148" cy="91"/>
            </a:xfrm>
            <a:custGeom>
              <a:avLst/>
              <a:gdLst/>
              <a:ahLst/>
              <a:cxnLst>
                <a:cxn ang="0">
                  <a:pos x="1" y="69"/>
                </a:cxn>
                <a:cxn ang="0">
                  <a:pos x="25" y="51"/>
                </a:cxn>
                <a:cxn ang="0">
                  <a:pos x="100" y="9"/>
                </a:cxn>
                <a:cxn ang="0">
                  <a:pos x="133" y="3"/>
                </a:cxn>
                <a:cxn ang="0">
                  <a:pos x="136" y="27"/>
                </a:cxn>
                <a:cxn ang="0">
                  <a:pos x="61" y="75"/>
                </a:cxn>
                <a:cxn ang="0">
                  <a:pos x="19" y="90"/>
                </a:cxn>
                <a:cxn ang="0">
                  <a:pos x="1" y="69"/>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7" name="Freeform 17"/>
            <p:cNvSpPr>
              <a:spLocks/>
            </p:cNvSpPr>
            <p:nvPr userDrawn="1"/>
          </p:nvSpPr>
          <p:spPr bwMode="auto">
            <a:xfrm>
              <a:off x="3580" y="58"/>
              <a:ext cx="938" cy="158"/>
            </a:xfrm>
            <a:custGeom>
              <a:avLst/>
              <a:gdLst/>
              <a:ahLst/>
              <a:cxnLst>
                <a:cxn ang="0">
                  <a:pos x="172" y="86"/>
                </a:cxn>
                <a:cxn ang="0">
                  <a:pos x="61" y="137"/>
                </a:cxn>
                <a:cxn ang="0">
                  <a:pos x="16" y="155"/>
                </a:cxn>
                <a:cxn ang="0">
                  <a:pos x="7" y="122"/>
                </a:cxn>
                <a:cxn ang="0">
                  <a:pos x="58" y="80"/>
                </a:cxn>
                <a:cxn ang="0">
                  <a:pos x="172" y="38"/>
                </a:cxn>
                <a:cxn ang="0">
                  <a:pos x="304" y="11"/>
                </a:cxn>
                <a:cxn ang="0">
                  <a:pos x="463" y="2"/>
                </a:cxn>
                <a:cxn ang="0">
                  <a:pos x="631" y="23"/>
                </a:cxn>
                <a:cxn ang="0">
                  <a:pos x="796" y="53"/>
                </a:cxn>
                <a:cxn ang="0">
                  <a:pos x="841" y="47"/>
                </a:cxn>
                <a:cxn ang="0">
                  <a:pos x="907" y="71"/>
                </a:cxn>
                <a:cxn ang="0">
                  <a:pos x="919" y="101"/>
                </a:cxn>
                <a:cxn ang="0">
                  <a:pos x="793" y="98"/>
                </a:cxn>
                <a:cxn ang="0">
                  <a:pos x="634" y="62"/>
                </a:cxn>
                <a:cxn ang="0">
                  <a:pos x="439" y="38"/>
                </a:cxn>
                <a:cxn ang="0">
                  <a:pos x="238" y="59"/>
                </a:cxn>
                <a:cxn ang="0">
                  <a:pos x="172" y="86"/>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8" name="Freeform 18"/>
            <p:cNvSpPr>
              <a:spLocks/>
            </p:cNvSpPr>
            <p:nvPr userDrawn="1"/>
          </p:nvSpPr>
          <p:spPr bwMode="auto">
            <a:xfrm>
              <a:off x="3686" y="145"/>
              <a:ext cx="372" cy="98"/>
            </a:xfrm>
            <a:custGeom>
              <a:avLst/>
              <a:gdLst/>
              <a:ahLst/>
              <a:cxnLst>
                <a:cxn ang="0">
                  <a:pos x="18" y="47"/>
                </a:cxn>
                <a:cxn ang="0">
                  <a:pos x="141" y="17"/>
                </a:cxn>
                <a:cxn ang="0">
                  <a:pos x="246" y="2"/>
                </a:cxn>
                <a:cxn ang="0">
                  <a:pos x="351" y="5"/>
                </a:cxn>
                <a:cxn ang="0">
                  <a:pos x="372" y="23"/>
                </a:cxn>
                <a:cxn ang="0">
                  <a:pos x="354" y="44"/>
                </a:cxn>
                <a:cxn ang="0">
                  <a:pos x="264" y="50"/>
                </a:cxn>
                <a:cxn ang="0">
                  <a:pos x="168" y="53"/>
                </a:cxn>
                <a:cxn ang="0">
                  <a:pos x="72" y="77"/>
                </a:cxn>
                <a:cxn ang="0">
                  <a:pos x="15" y="95"/>
                </a:cxn>
                <a:cxn ang="0">
                  <a:pos x="0" y="56"/>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9" name="Freeform 19"/>
            <p:cNvSpPr>
              <a:spLocks/>
            </p:cNvSpPr>
            <p:nvPr userDrawn="1"/>
          </p:nvSpPr>
          <p:spPr bwMode="auto">
            <a:xfrm>
              <a:off x="3618" y="308"/>
              <a:ext cx="318" cy="158"/>
            </a:xfrm>
            <a:custGeom>
              <a:avLst/>
              <a:gdLst/>
              <a:ahLst/>
              <a:cxnLst>
                <a:cxn ang="0">
                  <a:pos x="0" y="158"/>
                </a:cxn>
                <a:cxn ang="0">
                  <a:pos x="12" y="137"/>
                </a:cxn>
                <a:cxn ang="0">
                  <a:pos x="162" y="71"/>
                </a:cxn>
                <a:cxn ang="0">
                  <a:pos x="249" y="20"/>
                </a:cxn>
                <a:cxn ang="0">
                  <a:pos x="285" y="2"/>
                </a:cxn>
                <a:cxn ang="0">
                  <a:pos x="309" y="11"/>
                </a:cxn>
                <a:cxn ang="0">
                  <a:pos x="303" y="47"/>
                </a:cxn>
                <a:cxn ang="0">
                  <a:pos x="219" y="89"/>
                </a:cxn>
                <a:cxn ang="0">
                  <a:pos x="108" y="140"/>
                </a:cxn>
                <a:cxn ang="0">
                  <a:pos x="57" y="152"/>
                </a:cxn>
                <a:cxn ang="0">
                  <a:pos x="0" y="158"/>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0" name="Freeform 20"/>
            <p:cNvSpPr>
              <a:spLocks/>
            </p:cNvSpPr>
            <p:nvPr userDrawn="1"/>
          </p:nvSpPr>
          <p:spPr bwMode="auto">
            <a:xfrm>
              <a:off x="3413" y="291"/>
              <a:ext cx="380" cy="174"/>
            </a:xfrm>
            <a:custGeom>
              <a:avLst/>
              <a:gdLst/>
              <a:ahLst/>
              <a:cxnLst>
                <a:cxn ang="0">
                  <a:pos x="3" y="165"/>
                </a:cxn>
                <a:cxn ang="0">
                  <a:pos x="129" y="93"/>
                </a:cxn>
                <a:cxn ang="0">
                  <a:pos x="261" y="30"/>
                </a:cxn>
                <a:cxn ang="0">
                  <a:pos x="351" y="0"/>
                </a:cxn>
                <a:cxn ang="0">
                  <a:pos x="378" y="27"/>
                </a:cxn>
                <a:cxn ang="0">
                  <a:pos x="336" y="51"/>
                </a:cxn>
                <a:cxn ang="0">
                  <a:pos x="291" y="60"/>
                </a:cxn>
                <a:cxn ang="0">
                  <a:pos x="240" y="75"/>
                </a:cxn>
                <a:cxn ang="0">
                  <a:pos x="189" y="120"/>
                </a:cxn>
                <a:cxn ang="0">
                  <a:pos x="102" y="174"/>
                </a:cxn>
                <a:cxn ang="0">
                  <a:pos x="0" y="162"/>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1" name="Freeform 21"/>
            <p:cNvSpPr>
              <a:spLocks/>
            </p:cNvSpPr>
            <p:nvPr userDrawn="1"/>
          </p:nvSpPr>
          <p:spPr bwMode="auto">
            <a:xfrm>
              <a:off x="4178" y="187"/>
              <a:ext cx="523" cy="69"/>
            </a:xfrm>
            <a:custGeom>
              <a:avLst/>
              <a:gdLst/>
              <a:ahLst/>
              <a:cxnLst>
                <a:cxn ang="0">
                  <a:pos x="84" y="11"/>
                </a:cxn>
                <a:cxn ang="0">
                  <a:pos x="27" y="5"/>
                </a:cxn>
                <a:cxn ang="0">
                  <a:pos x="9" y="35"/>
                </a:cxn>
                <a:cxn ang="0">
                  <a:pos x="81" y="56"/>
                </a:cxn>
                <a:cxn ang="0">
                  <a:pos x="255" y="68"/>
                </a:cxn>
                <a:cxn ang="0">
                  <a:pos x="432" y="50"/>
                </a:cxn>
                <a:cxn ang="0">
                  <a:pos x="513" y="5"/>
                </a:cxn>
                <a:cxn ang="0">
                  <a:pos x="372" y="20"/>
                </a:cxn>
                <a:cxn ang="0">
                  <a:pos x="141" y="14"/>
                </a:cxn>
                <a:cxn ang="0">
                  <a:pos x="84" y="11"/>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2" name="Freeform 22"/>
            <p:cNvSpPr>
              <a:spLocks/>
            </p:cNvSpPr>
            <p:nvPr userDrawn="1"/>
          </p:nvSpPr>
          <p:spPr bwMode="auto">
            <a:xfrm>
              <a:off x="4689" y="186"/>
              <a:ext cx="537" cy="120"/>
            </a:xfrm>
            <a:custGeom>
              <a:avLst/>
              <a:gdLst/>
              <a:ahLst/>
              <a:cxnLst>
                <a:cxn ang="0">
                  <a:pos x="23" y="6"/>
                </a:cxn>
                <a:cxn ang="0">
                  <a:pos x="188" y="3"/>
                </a:cxn>
                <a:cxn ang="0">
                  <a:pos x="323" y="27"/>
                </a:cxn>
                <a:cxn ang="0">
                  <a:pos x="464" y="69"/>
                </a:cxn>
                <a:cxn ang="0">
                  <a:pos x="521" y="90"/>
                </a:cxn>
                <a:cxn ang="0">
                  <a:pos x="533" y="105"/>
                </a:cxn>
                <a:cxn ang="0">
                  <a:pos x="497" y="120"/>
                </a:cxn>
                <a:cxn ang="0">
                  <a:pos x="452" y="108"/>
                </a:cxn>
                <a:cxn ang="0">
                  <a:pos x="350" y="72"/>
                </a:cxn>
                <a:cxn ang="0">
                  <a:pos x="158" y="39"/>
                </a:cxn>
                <a:cxn ang="0">
                  <a:pos x="50" y="39"/>
                </a:cxn>
                <a:cxn ang="0">
                  <a:pos x="23" y="6"/>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3" name="Freeform 23"/>
            <p:cNvSpPr>
              <a:spLocks/>
            </p:cNvSpPr>
            <p:nvPr userDrawn="1"/>
          </p:nvSpPr>
          <p:spPr bwMode="auto">
            <a:xfrm>
              <a:off x="4968" y="312"/>
              <a:ext cx="800" cy="143"/>
            </a:xfrm>
            <a:custGeom>
              <a:avLst/>
              <a:gdLst/>
              <a:ahLst/>
              <a:cxnLst>
                <a:cxn ang="0">
                  <a:pos x="800" y="24"/>
                </a:cxn>
                <a:cxn ang="0">
                  <a:pos x="782" y="15"/>
                </a:cxn>
                <a:cxn ang="0">
                  <a:pos x="659" y="63"/>
                </a:cxn>
                <a:cxn ang="0">
                  <a:pos x="500" y="84"/>
                </a:cxn>
                <a:cxn ang="0">
                  <a:pos x="326" y="69"/>
                </a:cxn>
                <a:cxn ang="0">
                  <a:pos x="98" y="21"/>
                </a:cxn>
                <a:cxn ang="0">
                  <a:pos x="11" y="6"/>
                </a:cxn>
                <a:cxn ang="0">
                  <a:pos x="32" y="60"/>
                </a:cxn>
                <a:cxn ang="0">
                  <a:pos x="155" y="96"/>
                </a:cxn>
                <a:cxn ang="0">
                  <a:pos x="410" y="138"/>
                </a:cxn>
                <a:cxn ang="0">
                  <a:pos x="596" y="129"/>
                </a:cxn>
                <a:cxn ang="0">
                  <a:pos x="737" y="90"/>
                </a:cxn>
                <a:cxn ang="0">
                  <a:pos x="788" y="69"/>
                </a:cxn>
                <a:cxn ang="0">
                  <a:pos x="800" y="24"/>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4" name="Freeform 24"/>
            <p:cNvSpPr>
              <a:spLocks/>
            </p:cNvSpPr>
            <p:nvPr userDrawn="1"/>
          </p:nvSpPr>
          <p:spPr bwMode="auto">
            <a:xfrm>
              <a:off x="5318" y="240"/>
              <a:ext cx="402" cy="115"/>
            </a:xfrm>
            <a:custGeom>
              <a:avLst/>
              <a:gdLst/>
              <a:ahLst/>
              <a:cxnLst>
                <a:cxn ang="0">
                  <a:pos x="402" y="0"/>
                </a:cxn>
                <a:cxn ang="0">
                  <a:pos x="384" y="12"/>
                </a:cxn>
                <a:cxn ang="0">
                  <a:pos x="276" y="51"/>
                </a:cxn>
                <a:cxn ang="0">
                  <a:pos x="165" y="66"/>
                </a:cxn>
                <a:cxn ang="0">
                  <a:pos x="51" y="57"/>
                </a:cxn>
                <a:cxn ang="0">
                  <a:pos x="15" y="54"/>
                </a:cxn>
                <a:cxn ang="0">
                  <a:pos x="3" y="69"/>
                </a:cxn>
                <a:cxn ang="0">
                  <a:pos x="9" y="93"/>
                </a:cxn>
                <a:cxn ang="0">
                  <a:pos x="54" y="102"/>
                </a:cxn>
                <a:cxn ang="0">
                  <a:pos x="198" y="111"/>
                </a:cxn>
                <a:cxn ang="0">
                  <a:pos x="336" y="75"/>
                </a:cxn>
                <a:cxn ang="0">
                  <a:pos x="375" y="54"/>
                </a:cxn>
                <a:cxn ang="0">
                  <a:pos x="402" y="0"/>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grpSp>
        <p:nvGrpSpPr>
          <p:cNvPr id="3" name="Group 25"/>
          <p:cNvGrpSpPr>
            <a:grpSpLocks/>
          </p:cNvGrpSpPr>
          <p:nvPr/>
        </p:nvGrpSpPr>
        <p:grpSpPr bwMode="auto">
          <a:xfrm>
            <a:off x="0" y="6180138"/>
            <a:ext cx="9169400" cy="138112"/>
            <a:chOff x="0" y="4032"/>
            <a:chExt cx="5776" cy="87"/>
          </a:xfrm>
        </p:grpSpPr>
        <p:sp>
          <p:nvSpPr>
            <p:cNvPr id="1377306" name="Freeform 26"/>
            <p:cNvSpPr>
              <a:spLocks/>
            </p:cNvSpPr>
            <p:nvPr userDrawn="1"/>
          </p:nvSpPr>
          <p:spPr bwMode="auto">
            <a:xfrm>
              <a:off x="4041" y="4047"/>
              <a:ext cx="1735" cy="72"/>
            </a:xfrm>
            <a:custGeom>
              <a:avLst/>
              <a:gdLst/>
              <a:ahLst/>
              <a:cxnLst>
                <a:cxn ang="0">
                  <a:pos x="165" y="6"/>
                </a:cxn>
                <a:cxn ang="0">
                  <a:pos x="450" y="3"/>
                </a:cxn>
                <a:cxn ang="0">
                  <a:pos x="714" y="12"/>
                </a:cxn>
                <a:cxn ang="0">
                  <a:pos x="957" y="24"/>
                </a:cxn>
                <a:cxn ang="0">
                  <a:pos x="1173" y="24"/>
                </a:cxn>
                <a:cxn ang="0">
                  <a:pos x="1473" y="15"/>
                </a:cxn>
                <a:cxn ang="0">
                  <a:pos x="1617" y="0"/>
                </a:cxn>
                <a:cxn ang="0">
                  <a:pos x="1719" y="15"/>
                </a:cxn>
                <a:cxn ang="0">
                  <a:pos x="1716" y="66"/>
                </a:cxn>
                <a:cxn ang="0">
                  <a:pos x="1632" y="51"/>
                </a:cxn>
                <a:cxn ang="0">
                  <a:pos x="1407" y="51"/>
                </a:cxn>
                <a:cxn ang="0">
                  <a:pos x="1191" y="48"/>
                </a:cxn>
                <a:cxn ang="0">
                  <a:pos x="870" y="60"/>
                </a:cxn>
                <a:cxn ang="0">
                  <a:pos x="492" y="48"/>
                </a:cxn>
                <a:cxn ang="0">
                  <a:pos x="291" y="27"/>
                </a:cxn>
                <a:cxn ang="0">
                  <a:pos x="21" y="36"/>
                </a:cxn>
                <a:cxn ang="0">
                  <a:pos x="165" y="6"/>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7" name="Freeform 27"/>
            <p:cNvSpPr>
              <a:spLocks/>
            </p:cNvSpPr>
            <p:nvPr userDrawn="1"/>
          </p:nvSpPr>
          <p:spPr bwMode="auto">
            <a:xfrm>
              <a:off x="1727" y="4038"/>
              <a:ext cx="2655" cy="60"/>
            </a:xfrm>
            <a:custGeom>
              <a:avLst/>
              <a:gdLst/>
              <a:ahLst/>
              <a:cxnLst>
                <a:cxn ang="0">
                  <a:pos x="2641" y="6"/>
                </a:cxn>
                <a:cxn ang="0">
                  <a:pos x="2620" y="30"/>
                </a:cxn>
                <a:cxn ang="0">
                  <a:pos x="2368" y="45"/>
                </a:cxn>
                <a:cxn ang="0">
                  <a:pos x="2023" y="60"/>
                </a:cxn>
                <a:cxn ang="0">
                  <a:pos x="1786" y="48"/>
                </a:cxn>
                <a:cxn ang="0">
                  <a:pos x="1525" y="36"/>
                </a:cxn>
                <a:cxn ang="0">
                  <a:pos x="1195" y="45"/>
                </a:cxn>
                <a:cxn ang="0">
                  <a:pos x="817" y="39"/>
                </a:cxn>
                <a:cxn ang="0">
                  <a:pos x="499" y="27"/>
                </a:cxn>
                <a:cxn ang="0">
                  <a:pos x="136" y="39"/>
                </a:cxn>
                <a:cxn ang="0">
                  <a:pos x="10" y="33"/>
                </a:cxn>
                <a:cxn ang="0">
                  <a:pos x="76" y="24"/>
                </a:cxn>
                <a:cxn ang="0">
                  <a:pos x="310" y="18"/>
                </a:cxn>
                <a:cxn ang="0">
                  <a:pos x="544" y="0"/>
                </a:cxn>
                <a:cxn ang="0">
                  <a:pos x="853" y="21"/>
                </a:cxn>
                <a:cxn ang="0">
                  <a:pos x="1114" y="21"/>
                </a:cxn>
                <a:cxn ang="0">
                  <a:pos x="1399" y="3"/>
                </a:cxn>
                <a:cxn ang="0">
                  <a:pos x="1588" y="9"/>
                </a:cxn>
                <a:cxn ang="0">
                  <a:pos x="1807" y="21"/>
                </a:cxn>
                <a:cxn ang="0">
                  <a:pos x="2035" y="12"/>
                </a:cxn>
                <a:cxn ang="0">
                  <a:pos x="2290" y="18"/>
                </a:cxn>
                <a:cxn ang="0">
                  <a:pos x="2596" y="3"/>
                </a:cxn>
                <a:cxn ang="0">
                  <a:pos x="2641" y="6"/>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8" name="Freeform 28"/>
            <p:cNvSpPr>
              <a:spLocks/>
            </p:cNvSpPr>
            <p:nvPr userDrawn="1"/>
          </p:nvSpPr>
          <p:spPr bwMode="auto">
            <a:xfrm>
              <a:off x="0" y="4032"/>
              <a:ext cx="2041" cy="62"/>
            </a:xfrm>
            <a:custGeom>
              <a:avLst/>
              <a:gdLst/>
              <a:ahLst/>
              <a:cxnLst>
                <a:cxn ang="0">
                  <a:pos x="1893" y="39"/>
                </a:cxn>
                <a:cxn ang="0">
                  <a:pos x="1578" y="45"/>
                </a:cxn>
                <a:cxn ang="0">
                  <a:pos x="1011" y="60"/>
                </a:cxn>
                <a:cxn ang="0">
                  <a:pos x="438" y="57"/>
                </a:cxn>
                <a:cxn ang="0">
                  <a:pos x="0" y="36"/>
                </a:cxn>
                <a:cxn ang="0">
                  <a:pos x="0" y="3"/>
                </a:cxn>
                <a:cxn ang="0">
                  <a:pos x="210" y="18"/>
                </a:cxn>
                <a:cxn ang="0">
                  <a:pos x="474" y="21"/>
                </a:cxn>
                <a:cxn ang="0">
                  <a:pos x="678" y="9"/>
                </a:cxn>
                <a:cxn ang="0">
                  <a:pos x="897" y="9"/>
                </a:cxn>
                <a:cxn ang="0">
                  <a:pos x="1167" y="30"/>
                </a:cxn>
                <a:cxn ang="0">
                  <a:pos x="1500" y="24"/>
                </a:cxn>
                <a:cxn ang="0">
                  <a:pos x="1758" y="3"/>
                </a:cxn>
                <a:cxn ang="0">
                  <a:pos x="1938" y="18"/>
                </a:cxn>
                <a:cxn ang="0">
                  <a:pos x="2034" y="33"/>
                </a:cxn>
                <a:cxn ang="0">
                  <a:pos x="1893" y="39"/>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sp>
        <p:nvSpPr>
          <p:cNvPr id="1377309" name="Rectangle 29"/>
          <p:cNvSpPr>
            <a:spLocks noGrp="1" noChangeArrowheads="1"/>
          </p:cNvSpPr>
          <p:nvPr>
            <p:ph type="title"/>
          </p:nvPr>
        </p:nvSpPr>
        <p:spPr bwMode="auto">
          <a:xfrm>
            <a:off x="685800" y="76835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77310" name="Rectangle 30"/>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7311" name="Rectangle 31"/>
          <p:cNvSpPr>
            <a:spLocks noGrp="1" noChangeArrowheads="1"/>
          </p:cNvSpPr>
          <p:nvPr>
            <p:ph type="dt" sz="half" idx="2"/>
          </p:nvPr>
        </p:nvSpPr>
        <p:spPr bwMode="auto">
          <a:xfrm>
            <a:off x="665163" y="636746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lgn="l" rtl="0" fontAlgn="base">
              <a:spcBef>
                <a:spcPct val="0"/>
              </a:spcBef>
              <a:spcAft>
                <a:spcPct val="0"/>
              </a:spcAft>
            </a:pPr>
            <a:endParaRPr lang="en-US" kern="1200">
              <a:solidFill>
                <a:srgbClr val="545472"/>
              </a:solidFill>
              <a:latin typeface="Times New Roman" pitchFamily="18" charset="0"/>
              <a:ea typeface="+mn-ea"/>
              <a:cs typeface="+mn-cs"/>
            </a:endParaRPr>
          </a:p>
        </p:txBody>
      </p:sp>
      <p:sp>
        <p:nvSpPr>
          <p:cNvPr id="1377312" name="Rectangle 32"/>
          <p:cNvSpPr>
            <a:spLocks noGrp="1" noChangeArrowheads="1"/>
          </p:cNvSpPr>
          <p:nvPr>
            <p:ph type="ftr" sz="quarter" idx="3"/>
          </p:nvPr>
        </p:nvSpPr>
        <p:spPr bwMode="auto">
          <a:xfrm>
            <a:off x="3103563" y="63674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rtl="0" fontAlgn="base">
              <a:spcBef>
                <a:spcPct val="0"/>
              </a:spcBef>
              <a:spcAft>
                <a:spcPct val="0"/>
              </a:spcAft>
            </a:pPr>
            <a:endParaRPr lang="en-US" kern="1200">
              <a:solidFill>
                <a:srgbClr val="545472"/>
              </a:solidFill>
              <a:latin typeface="Times New Roman" pitchFamily="18" charset="0"/>
              <a:ea typeface="+mn-ea"/>
              <a:cs typeface="+mn-cs"/>
            </a:endParaRPr>
          </a:p>
        </p:txBody>
      </p:sp>
      <p:sp>
        <p:nvSpPr>
          <p:cNvPr id="1377313" name="Rectangle 33"/>
          <p:cNvSpPr>
            <a:spLocks noGrp="1" noChangeArrowheads="1"/>
          </p:cNvSpPr>
          <p:nvPr>
            <p:ph type="sldNum" sz="quarter" idx="4"/>
          </p:nvPr>
        </p:nvSpPr>
        <p:spPr bwMode="auto">
          <a:xfrm>
            <a:off x="6532563" y="636746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rtl="0" fontAlgn="base">
              <a:spcBef>
                <a:spcPct val="0"/>
              </a:spcBef>
              <a:spcAft>
                <a:spcPct val="0"/>
              </a:spcAft>
            </a:pPr>
            <a:fld id="{E4BB19D9-04F9-4C6A-9831-62A909F09828}" type="slidenum">
              <a:rPr lang="en-US" kern="1200">
                <a:solidFill>
                  <a:srgbClr val="545472"/>
                </a:solidFill>
                <a:latin typeface="Times New Roman" pitchFamily="18" charset="0"/>
                <a:ea typeface="+mn-ea"/>
                <a:cs typeface="+mn-cs"/>
              </a:rPr>
              <a:pPr rtl="0" fontAlgn="base">
                <a:spcBef>
                  <a:spcPct val="0"/>
                </a:spcBef>
                <a:spcAft>
                  <a:spcPct val="0"/>
                </a:spcAft>
              </a:pPr>
              <a:t>‹#›</a:t>
            </a:fld>
            <a:endParaRPr lang="en-US" kern="1200">
              <a:solidFill>
                <a:srgbClr val="545472"/>
              </a:solidFill>
              <a:latin typeface="Times New Roman" pitchFamily="18" charset="0"/>
              <a:ea typeface="+mn-ea"/>
              <a:cs typeface="+mn-cs"/>
            </a:endParaRPr>
          </a:p>
        </p:txBody>
      </p:sp>
    </p:spTree>
  </p:cSld>
  <p:clrMap bg1="lt1" tx1="dk1" bg2="lt2" tx2="dk2" accent1="accent1" accent2="accent2" accent3="accent3" accent4="accent4" accent5="accent5" accent6="accent6" hlink="hlink" folHlink="folHlink"/>
  <p:sldLayoutIdLst>
    <p:sldLayoutId id="2147486263" r:id="rId1"/>
    <p:sldLayoutId id="2147486264" r:id="rId2"/>
    <p:sldLayoutId id="2147486265" r:id="rId3"/>
    <p:sldLayoutId id="2147486266" r:id="rId4"/>
    <p:sldLayoutId id="2147486267" r:id="rId5"/>
    <p:sldLayoutId id="2147486268" r:id="rId6"/>
    <p:sldLayoutId id="2147486269" r:id="rId7"/>
    <p:sldLayoutId id="2147486270" r:id="rId8"/>
    <p:sldLayoutId id="2147486271" r:id="rId9"/>
    <p:sldLayoutId id="2147486272" r:id="rId10"/>
    <p:sldLayoutId id="2147486273" r:id="rId11"/>
  </p:sldLayoutIdLs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SzPct val="90000"/>
        <a:buBlip>
          <a:blip r:embed="rId14"/>
        </a:buBlip>
        <a:defRPr sz="3200">
          <a:solidFill>
            <a:schemeClr val="tx1"/>
          </a:solidFill>
          <a:latin typeface="+mn-lt"/>
          <a:ea typeface="+mn-ea"/>
          <a:cs typeface="+mn-cs"/>
        </a:defRPr>
      </a:lvl1pPr>
      <a:lvl2pPr marL="742950" indent="-285750" algn="l" rtl="0" fontAlgn="base">
        <a:spcBef>
          <a:spcPct val="20000"/>
        </a:spcBef>
        <a:spcAft>
          <a:spcPct val="0"/>
        </a:spcAft>
        <a:buSzPct val="80000"/>
        <a:buBlip>
          <a:blip r:embed="rId15"/>
        </a:buBlip>
        <a:defRPr sz="2800">
          <a:solidFill>
            <a:schemeClr val="tx1"/>
          </a:solidFill>
          <a:latin typeface="+mn-lt"/>
        </a:defRPr>
      </a:lvl2pPr>
      <a:lvl3pPr marL="1143000" indent="-228600" algn="l" rtl="0" fontAlgn="base">
        <a:spcBef>
          <a:spcPct val="20000"/>
        </a:spcBef>
        <a:spcAft>
          <a:spcPct val="0"/>
        </a:spcAft>
        <a:buSzPct val="70000"/>
        <a:buBlip>
          <a:blip r:embed="rId16"/>
        </a:buBlip>
        <a:defRPr sz="2400">
          <a:solidFill>
            <a:schemeClr val="tx1"/>
          </a:solidFill>
          <a:latin typeface="+mn-lt"/>
        </a:defRPr>
      </a:lvl3pPr>
      <a:lvl4pPr marL="1600200" indent="-228600" algn="l" rtl="0" fontAlgn="base">
        <a:spcBef>
          <a:spcPct val="20000"/>
        </a:spcBef>
        <a:spcAft>
          <a:spcPct val="0"/>
        </a:spcAft>
        <a:buSzPct val="70000"/>
        <a:buBlip>
          <a:blip r:embed="rId17"/>
        </a:buBlip>
        <a:defRPr sz="2000">
          <a:solidFill>
            <a:schemeClr val="tx1"/>
          </a:solidFill>
          <a:latin typeface="+mn-lt"/>
        </a:defRPr>
      </a:lvl4pPr>
      <a:lvl5pPr marL="2057400" indent="-228600" algn="l" rtl="0" fontAlgn="base">
        <a:spcBef>
          <a:spcPct val="20000"/>
        </a:spcBef>
        <a:spcAft>
          <a:spcPct val="0"/>
        </a:spcAft>
        <a:buSzPct val="70000"/>
        <a:buBlip>
          <a:blip r:embed="rId18"/>
        </a:buBlip>
        <a:defRPr sz="2000">
          <a:solidFill>
            <a:schemeClr val="tx1"/>
          </a:solidFill>
          <a:latin typeface="+mn-lt"/>
        </a:defRPr>
      </a:lvl5pPr>
      <a:lvl6pPr marL="2514600" indent="-228600" algn="l" rtl="0" fontAlgn="base">
        <a:spcBef>
          <a:spcPct val="20000"/>
        </a:spcBef>
        <a:spcAft>
          <a:spcPct val="0"/>
        </a:spcAft>
        <a:buSzPct val="70000"/>
        <a:buBlip>
          <a:blip r:embed="rId18"/>
        </a:buBlip>
        <a:defRPr sz="2000">
          <a:solidFill>
            <a:schemeClr val="tx1"/>
          </a:solidFill>
          <a:latin typeface="+mn-lt"/>
        </a:defRPr>
      </a:lvl6pPr>
      <a:lvl7pPr marL="2971800" indent="-228600" algn="l" rtl="0" fontAlgn="base">
        <a:spcBef>
          <a:spcPct val="20000"/>
        </a:spcBef>
        <a:spcAft>
          <a:spcPct val="0"/>
        </a:spcAft>
        <a:buSzPct val="70000"/>
        <a:buBlip>
          <a:blip r:embed="rId18"/>
        </a:buBlip>
        <a:defRPr sz="2000">
          <a:solidFill>
            <a:schemeClr val="tx1"/>
          </a:solidFill>
          <a:latin typeface="+mn-lt"/>
        </a:defRPr>
      </a:lvl7pPr>
      <a:lvl8pPr marL="3429000" indent="-228600" algn="l" rtl="0" fontAlgn="base">
        <a:spcBef>
          <a:spcPct val="20000"/>
        </a:spcBef>
        <a:spcAft>
          <a:spcPct val="0"/>
        </a:spcAft>
        <a:buSzPct val="70000"/>
        <a:buBlip>
          <a:blip r:embed="rId18"/>
        </a:buBlip>
        <a:defRPr sz="2000">
          <a:solidFill>
            <a:schemeClr val="tx1"/>
          </a:solidFill>
          <a:latin typeface="+mn-lt"/>
        </a:defRPr>
      </a:lvl8pPr>
      <a:lvl9pPr marL="3886200" indent="-228600" algn="l" rtl="0" fontAlgn="base">
        <a:spcBef>
          <a:spcPct val="20000"/>
        </a:spcBef>
        <a:spcAft>
          <a:spcPct val="0"/>
        </a:spcAft>
        <a:buSzPct val="70000"/>
        <a:buBlip>
          <a:blip r:embed="rId18"/>
        </a:buBlip>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05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3059"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39D218E8-A32C-418B-B937-3BC25F206AAF}" type="datetimeFigureOut">
              <a:rPr lang="en-US"/>
              <a:pPr>
                <a:defRPr/>
              </a:pPr>
              <a:t>11/19/2023</a:t>
            </a:fld>
            <a:endParaRPr lang="en-US"/>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045B2916-AEF3-4208-B822-75BFBF4503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75" r:id="rId1"/>
    <p:sldLayoutId id="2147486276" r:id="rId2"/>
    <p:sldLayoutId id="2147486277" r:id="rId3"/>
    <p:sldLayoutId id="2147486278" r:id="rId4"/>
    <p:sldLayoutId id="2147486279" r:id="rId5"/>
    <p:sldLayoutId id="2147486280" r:id="rId6"/>
    <p:sldLayoutId id="2147486281" r:id="rId7"/>
    <p:sldLayoutId id="2147486282" r:id="rId8"/>
    <p:sldLayoutId id="2147486283" r:id="rId9"/>
    <p:sldLayoutId id="2147486284" r:id="rId10"/>
    <p:sldLayoutId id="214748628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4E69632-159E-47D6-9A40-B0403B150AA4}"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E33C0F4-03ED-4C12-95C5-1B16BAD8EEC1}"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6287" r:id="rId1"/>
    <p:sldLayoutId id="2147486288" r:id="rId2"/>
    <p:sldLayoutId id="2147486289" r:id="rId3"/>
    <p:sldLayoutId id="2147486290" r:id="rId4"/>
    <p:sldLayoutId id="2147486291" r:id="rId5"/>
    <p:sldLayoutId id="2147486292" r:id="rId6"/>
    <p:sldLayoutId id="2147486293" r:id="rId7"/>
    <p:sldLayoutId id="2147486294" r:id="rId8"/>
    <p:sldLayoutId id="2147486295" r:id="rId9"/>
    <p:sldLayoutId id="2147486296" r:id="rId10"/>
    <p:sldLayoutId id="214748629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4E69632-159E-47D6-9A40-B0403B150AA4}"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E33C0F4-03ED-4C12-95C5-1B16BAD8EEC1}"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6299" r:id="rId1"/>
    <p:sldLayoutId id="2147486300" r:id="rId2"/>
    <p:sldLayoutId id="2147486301" r:id="rId3"/>
    <p:sldLayoutId id="2147486302" r:id="rId4"/>
    <p:sldLayoutId id="2147486303" r:id="rId5"/>
    <p:sldLayoutId id="2147486304" r:id="rId6"/>
    <p:sldLayoutId id="2147486305" r:id="rId7"/>
    <p:sldLayoutId id="2147486306" r:id="rId8"/>
    <p:sldLayoutId id="2147486307" r:id="rId9"/>
    <p:sldLayoutId id="2147486308" r:id="rId10"/>
    <p:sldLayoutId id="214748630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FFDC9B40-524B-44E3-84ED-992FEC14C14A}" type="datetimeFigureOut">
              <a:rPr lang="en-US"/>
              <a:pPr>
                <a:defRPr/>
              </a:pPr>
              <a:t>11/19/2023</a:t>
            </a:fld>
            <a:endParaRPr lang="en-US"/>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AAA13DA5-D8E2-4CF0-9959-BF61514648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58" r:id="rId1"/>
    <p:sldLayoutId id="2147484659" r:id="rId2"/>
    <p:sldLayoutId id="2147484660" r:id="rId3"/>
    <p:sldLayoutId id="2147484661" r:id="rId4"/>
    <p:sldLayoutId id="2147484662" r:id="rId5"/>
    <p:sldLayoutId id="2147484663" r:id="rId6"/>
    <p:sldLayoutId id="2147484664" r:id="rId7"/>
    <p:sldLayoutId id="2147484665" r:id="rId8"/>
    <p:sldLayoutId id="2147484666" r:id="rId9"/>
    <p:sldLayoutId id="2147484667" r:id="rId10"/>
    <p:sldLayoutId id="214748466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77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defRPr>
            </a:lvl1pPr>
          </a:lstStyle>
          <a:p>
            <a:pPr rtl="0" fontAlgn="base">
              <a:spcBef>
                <a:spcPct val="0"/>
              </a:spcBef>
              <a:spcAft>
                <a:spcPct val="0"/>
              </a:spcAft>
              <a:defRPr/>
            </a:pPr>
            <a:endParaRPr lang="en-US" kern="1200">
              <a:latin typeface="Arial" charset="0"/>
              <a:ea typeface="+mn-ea"/>
              <a:cs typeface="+mn-cs"/>
            </a:endParaRPr>
          </a:p>
        </p:txBody>
      </p:sp>
      <p:sp>
        <p:nvSpPr>
          <p:cNvPr id="26777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rtl="0" fontAlgn="base">
              <a:spcBef>
                <a:spcPct val="0"/>
              </a:spcBef>
              <a:spcAft>
                <a:spcPct val="0"/>
              </a:spcAft>
              <a:defRPr/>
            </a:pPr>
            <a:endParaRPr lang="en-US" kern="1200">
              <a:latin typeface="Arial" charset="0"/>
              <a:ea typeface="+mn-ea"/>
              <a:cs typeface="+mn-cs"/>
            </a:endParaRPr>
          </a:p>
        </p:txBody>
      </p:sp>
      <p:sp>
        <p:nvSpPr>
          <p:cNvPr id="26777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rtl="0" fontAlgn="base">
              <a:spcBef>
                <a:spcPct val="0"/>
              </a:spcBef>
              <a:spcAft>
                <a:spcPct val="0"/>
              </a:spcAft>
              <a:defRPr/>
            </a:pPr>
            <a:fld id="{C5358864-D63E-4798-AD17-7995935644BE}" type="slidenum">
              <a:rPr lang="en-US" kern="1200">
                <a:latin typeface="Arial" charset="0"/>
                <a:ea typeface="+mn-ea"/>
                <a:cs typeface="+mn-cs"/>
              </a:rPr>
              <a:pPr rtl="0" fontAlgn="base">
                <a:spcBef>
                  <a:spcPct val="0"/>
                </a:spcBef>
                <a:spcAft>
                  <a:spcPct val="0"/>
                </a:spcAft>
                <a:defRPr/>
              </a:pPr>
              <a:t>‹#›</a:t>
            </a:fld>
            <a:endParaRPr lang="en-US" kern="1200">
              <a:latin typeface="Arial" charset="0"/>
              <a:ea typeface="+mn-ea"/>
              <a:cs typeface="+mn-cs"/>
            </a:endParaRPr>
          </a:p>
        </p:txBody>
      </p:sp>
    </p:spTree>
  </p:cSld>
  <p:clrMap bg1="lt1" tx1="dk1" bg2="lt2" tx2="dk2" accent1="accent1" accent2="accent2" accent3="accent3" accent4="accent4" accent5="accent5" accent6="accent6" hlink="hlink" folHlink="folHlink"/>
  <p:sldLayoutIdLst>
    <p:sldLayoutId id="2147485316" r:id="rId1"/>
    <p:sldLayoutId id="2147485317" r:id="rId2"/>
    <p:sldLayoutId id="2147485318" r:id="rId3"/>
    <p:sldLayoutId id="2147485319" r:id="rId4"/>
    <p:sldLayoutId id="2147485320" r:id="rId5"/>
    <p:sldLayoutId id="2147485321" r:id="rId6"/>
    <p:sldLayoutId id="2147485322" r:id="rId7"/>
    <p:sldLayoutId id="2147485323" r:id="rId8"/>
    <p:sldLayoutId id="2147485324" r:id="rId9"/>
    <p:sldLayoutId id="2147485325" r:id="rId10"/>
    <p:sldLayoutId id="21474853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rtl="0">
              <a:defRPr/>
            </a:pPr>
            <a:fld id="{E4E69632-159E-47D6-9A40-B0403B150AA4}" type="datetimeFigureOut">
              <a:rPr lang="en-US" kern="1200">
                <a:solidFill>
                  <a:prstClr val="black">
                    <a:tint val="75000"/>
                  </a:prstClr>
                </a:solidFill>
                <a:latin typeface="Calibri"/>
                <a:ea typeface="+mn-ea"/>
                <a:cs typeface="+mn-cs"/>
              </a:rPr>
              <a:pPr rtl="0">
                <a:defRPr/>
              </a:pPr>
              <a:t>11/19/2023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rtl="0">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rtl="0">
              <a:defRPr/>
            </a:pPr>
            <a:fld id="{FE33C0F4-03ED-4C12-95C5-1B16BAD8EEC1}" type="slidenum">
              <a:rPr lang="en-US" kern="1200">
                <a:solidFill>
                  <a:prstClr val="black">
                    <a:tint val="75000"/>
                  </a:prstClr>
                </a:solidFill>
                <a:latin typeface="Calibri"/>
                <a:ea typeface="+mn-ea"/>
                <a:cs typeface="+mn-cs"/>
              </a:rPr>
              <a:pPr rtl="0">
                <a:defRPr/>
              </a:pPr>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5364" r:id="rId1"/>
    <p:sldLayoutId id="2147485365" r:id="rId2"/>
    <p:sldLayoutId id="2147485366" r:id="rId3"/>
    <p:sldLayoutId id="2147485367" r:id="rId4"/>
    <p:sldLayoutId id="2147485368" r:id="rId5"/>
    <p:sldLayoutId id="2147485369" r:id="rId6"/>
    <p:sldLayoutId id="2147485370" r:id="rId7"/>
    <p:sldLayoutId id="2147485371" r:id="rId8"/>
    <p:sldLayoutId id="2147485372" r:id="rId9"/>
    <p:sldLayoutId id="2147485373" r:id="rId10"/>
    <p:sldLayoutId id="2147485374"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rtl="0">
              <a:defRPr/>
            </a:pPr>
            <a:fld id="{E4E69632-159E-47D6-9A40-B0403B150AA4}" type="datetimeFigureOut">
              <a:rPr lang="en-US" kern="1200">
                <a:solidFill>
                  <a:prstClr val="black">
                    <a:tint val="75000"/>
                  </a:prstClr>
                </a:solidFill>
                <a:latin typeface="Calibri"/>
                <a:ea typeface="+mn-ea"/>
                <a:cs typeface="+mn-cs"/>
              </a:rPr>
              <a:pPr rtl="0">
                <a:defRPr/>
              </a:pPr>
              <a:t>11/19/2023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rtl="0">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rtl="0">
              <a:defRPr/>
            </a:pPr>
            <a:fld id="{FE33C0F4-03ED-4C12-95C5-1B16BAD8EEC1}" type="slidenum">
              <a:rPr lang="en-US" kern="1200">
                <a:solidFill>
                  <a:prstClr val="black">
                    <a:tint val="75000"/>
                  </a:prstClr>
                </a:solidFill>
                <a:latin typeface="Calibri"/>
                <a:ea typeface="+mn-ea"/>
                <a:cs typeface="+mn-cs"/>
              </a:rPr>
              <a:pPr rtl="0">
                <a:defRPr/>
              </a:pPr>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5376" r:id="rId1"/>
    <p:sldLayoutId id="2147485377" r:id="rId2"/>
    <p:sldLayoutId id="2147485378" r:id="rId3"/>
    <p:sldLayoutId id="2147485379" r:id="rId4"/>
    <p:sldLayoutId id="2147485380" r:id="rId5"/>
    <p:sldLayoutId id="2147485381" r:id="rId6"/>
    <p:sldLayoutId id="2147485382" r:id="rId7"/>
    <p:sldLayoutId id="2147485383" r:id="rId8"/>
    <p:sldLayoutId id="2147485384" r:id="rId9"/>
    <p:sldLayoutId id="2147485385" r:id="rId10"/>
    <p:sldLayoutId id="214748538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rtl="0">
              <a:defRPr/>
            </a:pPr>
            <a:fld id="{E4E69632-159E-47D6-9A40-B0403B150AA4}" type="datetimeFigureOut">
              <a:rPr lang="en-US" kern="1200">
                <a:solidFill>
                  <a:prstClr val="black">
                    <a:tint val="75000"/>
                  </a:prstClr>
                </a:solidFill>
                <a:latin typeface="Calibri"/>
                <a:ea typeface="+mn-ea"/>
                <a:cs typeface="+mn-cs"/>
              </a:rPr>
              <a:pPr rtl="0">
                <a:defRPr/>
              </a:pPr>
              <a:t>11/19/2023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rtl="0">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rtl="0">
              <a:defRPr/>
            </a:pPr>
            <a:fld id="{FE33C0F4-03ED-4C12-95C5-1B16BAD8EEC1}" type="slidenum">
              <a:rPr lang="en-US" kern="1200">
                <a:solidFill>
                  <a:prstClr val="black">
                    <a:tint val="75000"/>
                  </a:prstClr>
                </a:solidFill>
                <a:latin typeface="Calibri"/>
                <a:ea typeface="+mn-ea"/>
                <a:cs typeface="+mn-cs"/>
              </a:rPr>
              <a:pPr rtl="0">
                <a:defRPr/>
              </a:pPr>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5388" r:id="rId1"/>
    <p:sldLayoutId id="2147485389" r:id="rId2"/>
    <p:sldLayoutId id="2147485390" r:id="rId3"/>
    <p:sldLayoutId id="2147485391" r:id="rId4"/>
    <p:sldLayoutId id="2147485392" r:id="rId5"/>
    <p:sldLayoutId id="2147485393" r:id="rId6"/>
    <p:sldLayoutId id="2147485394" r:id="rId7"/>
    <p:sldLayoutId id="2147485395" r:id="rId8"/>
    <p:sldLayoutId id="2147485396" r:id="rId9"/>
    <p:sldLayoutId id="2147485397" r:id="rId10"/>
    <p:sldLayoutId id="214748539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rtl="0">
              <a:defRPr/>
            </a:pPr>
            <a:fld id="{E4E69632-159E-47D6-9A40-B0403B150AA4}" type="datetimeFigureOut">
              <a:rPr lang="en-US" kern="1200">
                <a:solidFill>
                  <a:prstClr val="black">
                    <a:tint val="75000"/>
                  </a:prstClr>
                </a:solidFill>
                <a:latin typeface="Calibri"/>
                <a:ea typeface="+mn-ea"/>
                <a:cs typeface="+mn-cs"/>
              </a:rPr>
              <a:pPr rtl="0">
                <a:defRPr/>
              </a:pPr>
              <a:t>11/19/2023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rtl="0">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rtl="0">
              <a:defRPr/>
            </a:pPr>
            <a:fld id="{FE33C0F4-03ED-4C12-95C5-1B16BAD8EEC1}" type="slidenum">
              <a:rPr lang="en-US" kern="1200">
                <a:solidFill>
                  <a:prstClr val="black">
                    <a:tint val="75000"/>
                  </a:prstClr>
                </a:solidFill>
                <a:latin typeface="Calibri"/>
                <a:ea typeface="+mn-ea"/>
                <a:cs typeface="+mn-cs"/>
              </a:rPr>
              <a:pPr rtl="0">
                <a:defRPr/>
              </a:pPr>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5400" r:id="rId1"/>
    <p:sldLayoutId id="2147485401" r:id="rId2"/>
    <p:sldLayoutId id="2147485402" r:id="rId3"/>
    <p:sldLayoutId id="2147485403" r:id="rId4"/>
    <p:sldLayoutId id="2147485404" r:id="rId5"/>
    <p:sldLayoutId id="2147485405" r:id="rId6"/>
    <p:sldLayoutId id="2147485406" r:id="rId7"/>
    <p:sldLayoutId id="2147485407" r:id="rId8"/>
    <p:sldLayoutId id="2147485408" r:id="rId9"/>
    <p:sldLayoutId id="2147485409" r:id="rId10"/>
    <p:sldLayoutId id="214748541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606"/>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rtl="0">
              <a:defRPr/>
            </a:pPr>
            <a:fld id="{E4E69632-159E-47D6-9A40-B0403B150AA4}" type="datetimeFigureOut">
              <a:rPr lang="en-US" kern="1200">
                <a:solidFill>
                  <a:prstClr val="black">
                    <a:tint val="75000"/>
                  </a:prstClr>
                </a:solidFill>
                <a:latin typeface="Calibri"/>
                <a:ea typeface="+mn-ea"/>
                <a:cs typeface="+mn-cs"/>
              </a:rPr>
              <a:pPr rtl="0">
                <a:defRPr/>
              </a:pPr>
              <a:t>11/19/2023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60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rtl="0">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606"/>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rtl="0">
              <a:defRPr/>
            </a:pPr>
            <a:fld id="{FE33C0F4-03ED-4C12-95C5-1B16BAD8EEC1}" type="slidenum">
              <a:rPr lang="en-US" kern="1200">
                <a:solidFill>
                  <a:prstClr val="black">
                    <a:tint val="75000"/>
                  </a:prstClr>
                </a:solidFill>
                <a:latin typeface="Calibri"/>
                <a:ea typeface="+mn-ea"/>
                <a:cs typeface="+mn-cs"/>
              </a:rPr>
              <a:pPr rtl="0">
                <a:defRPr/>
              </a:pPr>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5412" r:id="rId1"/>
    <p:sldLayoutId id="2147485413" r:id="rId2"/>
    <p:sldLayoutId id="2147485414" r:id="rId3"/>
    <p:sldLayoutId id="2147485415" r:id="rId4"/>
    <p:sldLayoutId id="2147485416" r:id="rId5"/>
    <p:sldLayoutId id="2147485417" r:id="rId6"/>
    <p:sldLayoutId id="2147485418" r:id="rId7"/>
    <p:sldLayoutId id="2147485419" r:id="rId8"/>
    <p:sldLayoutId id="2147485420" r:id="rId9"/>
    <p:sldLayoutId id="2147485421" r:id="rId10"/>
    <p:sldLayoutId id="214748542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88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8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pPr>
            <a:endParaRPr lang="en-US" kern="1200">
              <a:solidFill>
                <a:srgbClr val="000000"/>
              </a:solidFill>
              <a:latin typeface="Arial" charset="0"/>
              <a:ea typeface="+mn-ea"/>
              <a:cs typeface="+mn-cs"/>
            </a:endParaRPr>
          </a:p>
        </p:txBody>
      </p:sp>
      <p:sp>
        <p:nvSpPr>
          <p:cNvPr id="3788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pPr>
            <a:endParaRPr lang="en-US" kern="1200">
              <a:solidFill>
                <a:srgbClr val="000000"/>
              </a:solidFill>
              <a:latin typeface="Arial" charset="0"/>
              <a:ea typeface="+mn-ea"/>
              <a:cs typeface="+mn-cs"/>
            </a:endParaRPr>
          </a:p>
        </p:txBody>
      </p:sp>
      <p:sp>
        <p:nvSpPr>
          <p:cNvPr id="3788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pPr>
            <a:fld id="{10FB0769-700B-40DD-8278-5B1CB42363D8}" type="slidenum">
              <a:rPr lang="en-US" kern="1200">
                <a:solidFill>
                  <a:srgbClr val="000000"/>
                </a:solidFill>
                <a:latin typeface="Arial" charset="0"/>
                <a:ea typeface="+mn-ea"/>
                <a:cs typeface="+mn-cs"/>
              </a:rPr>
              <a:pPr rtl="0" fontAlgn="base">
                <a:spcBef>
                  <a:spcPct val="0"/>
                </a:spcBef>
                <a:spcAft>
                  <a:spcPct val="0"/>
                </a:spcAft>
              </a:pPr>
              <a:t>‹#›</a:t>
            </a:fld>
            <a:endParaRPr lang="en-US" kern="1200">
              <a:solidFill>
                <a:srgbClr val="000000"/>
              </a:solidFill>
              <a:latin typeface="Arial" charset="0"/>
              <a:ea typeface="+mn-ea"/>
              <a:cs typeface="+mn-cs"/>
            </a:endParaRPr>
          </a:p>
        </p:txBody>
      </p:sp>
    </p:spTree>
  </p:cSld>
  <p:clrMap bg1="lt1" tx1="dk1" bg2="lt2" tx2="dk2" accent1="accent1" accent2="accent2" accent3="accent3" accent4="accent4" accent5="accent5" accent6="accent6" hlink="hlink" folHlink="folHlink"/>
  <p:sldLayoutIdLst>
    <p:sldLayoutId id="2147485989" r:id="rId1"/>
    <p:sldLayoutId id="2147485990" r:id="rId2"/>
    <p:sldLayoutId id="2147485991" r:id="rId3"/>
    <p:sldLayoutId id="2147485992" r:id="rId4"/>
    <p:sldLayoutId id="2147485993" r:id="rId5"/>
    <p:sldLayoutId id="2147485994" r:id="rId6"/>
    <p:sldLayoutId id="2147485995" r:id="rId7"/>
    <p:sldLayoutId id="2147485996" r:id="rId8"/>
    <p:sldLayoutId id="2147485997" r:id="rId9"/>
    <p:sldLayoutId id="2147485998" r:id="rId10"/>
    <p:sldLayoutId id="2147485999" r:id="rId11"/>
    <p:sldLayoutId id="214748600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8.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0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0.xml"/></Relationships>
</file>

<file path=ppt/slides/_rels/slide10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0.xml"/></Relationships>
</file>

<file path=ppt/slides/_rels/slide10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8.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history.howstuffworks.com/middle-ages/crusades1.htm" TargetMode="Externa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student.britannica.com/elementary/art-70807/The-extent-of-Christianity-during-the-period-of-the-Crusades?&amp;articleTypeId=1" TargetMode="Externa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en.wikipedia.org/wiki/Age_of_Discovery" TargetMode="Externa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hyperlink" Target="http://www.iro.umontreal.ca/~vaucher/Genealogy/Documents/Asia/EuropeanExploration.html" TargetMode="External"/><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hyperlink" Target="http://en.wikipedia.org/wiki/The_Travels_of_Marco_Polo" TargetMode="External"/><Relationship Id="rId2" Type="http://schemas.openxmlformats.org/officeDocument/2006/relationships/image" Target="../media/image16.png"/><Relationship Id="rId1" Type="http://schemas.openxmlformats.org/officeDocument/2006/relationships/slideLayout" Target="../slideLayouts/slideLayout118.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hyperlink" Target="http://en.wikipedia.org/wiki/Marco_polo" TargetMode="External"/><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en.wikipedia.org/wiki/Spice_trade" TargetMode="Externa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en.wikipedia.org/wiki/Spice_trade" TargetMode="Externa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commons.wikimedia.org/wiki/File:Routes_d'Henri_le_Navigateur.JPG" TargetMode="External"/><Relationship Id="rId1" Type="http://schemas.openxmlformats.org/officeDocument/2006/relationships/slideLayout" Target="../slideLayouts/slideLayout24.xml"/><Relationship Id="rId5" Type="http://schemas.openxmlformats.org/officeDocument/2006/relationships/image" Target="../media/image24.png"/><Relationship Id="rId4" Type="http://schemas.openxmlformats.org/officeDocument/2006/relationships/hyperlink" Target="http://en.wikipedia.org/wiki/Prince_Henry_the_Navigator"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hyperlink" Target="http://en.wikipedia.org/wiki/Prince_Henry_the_Navigator#Vila_do_Infante.2C_patron_of_Portuguese_explorationhttp://en.wikipedia.org/wiki/Age_of_Discovery" TargetMode="External"/><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hyperlink" Target="http://year8exploration.wikispaces.com/Oliver" TargetMode="External"/><Relationship Id="rId2" Type="http://schemas.openxmlformats.org/officeDocument/2006/relationships/image" Target="../media/image26.jpeg"/><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hyperlink" Target="http://en.wikipedia.org/wiki/Vasco_da_Gama" TargetMode="External"/><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en.wikipedia.org/wiki/Spice_trade" TargetMode="Externa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livescience.com/history/080512-hs-spicetrade.html" TargetMode="External"/><Relationship Id="rId1" Type="http://schemas.openxmlformats.org/officeDocument/2006/relationships/slideLayout" Target="../slideLayouts/slideLayout51.xml"/></Relationships>
</file>

<file path=ppt/slides/_rels/slide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hyperlink" Target="http://en.wikipedia.org/wiki/Christopher_columbus" TargetMode="External"/><Relationship Id="rId2" Type="http://schemas.openxmlformats.org/officeDocument/2006/relationships/image" Target="../media/image34.png"/><Relationship Id="rId1" Type="http://schemas.openxmlformats.org/officeDocument/2006/relationships/slideLayout" Target="../slideLayouts/slideLayout129.xml"/></Relationships>
</file>

<file path=ppt/slides/_rels/slide63.xml.rels><?xml version="1.0" encoding="UTF-8" standalone="yes"?>
<Relationships xmlns="http://schemas.openxmlformats.org/package/2006/relationships"><Relationship Id="rId3" Type="http://schemas.openxmlformats.org/officeDocument/2006/relationships/hyperlink" Target="http://en.wikipedia.org/wiki/Age_of_Discovery" TargetMode="External"/><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hyperlink" Target="http://dutch-speeljacht.blogspot.com/" TargetMode="External"/><Relationship Id="rId2" Type="http://schemas.openxmlformats.org/officeDocument/2006/relationships/image" Target="../media/image36.png"/><Relationship Id="rId1" Type="http://schemas.openxmlformats.org/officeDocument/2006/relationships/slideLayout" Target="../slideLayouts/slideLayout24.xml"/><Relationship Id="rId5" Type="http://schemas.openxmlformats.org/officeDocument/2006/relationships/image" Target="../media/image38.png"/><Relationship Id="rId4" Type="http://schemas.openxmlformats.org/officeDocument/2006/relationships/image" Target="../media/image37.png"/></Relationships>
</file>

<file path=ppt/slides/_rels/slide65.xml.rels><?xml version="1.0" encoding="UTF-8" standalone="yes"?>
<Relationships xmlns="http://schemas.openxmlformats.org/package/2006/relationships"><Relationship Id="rId3" Type="http://schemas.openxmlformats.org/officeDocument/2006/relationships/hyperlink" Target="http://dutch-speeljacht.blogspot.com/" TargetMode="External"/><Relationship Id="rId2" Type="http://schemas.openxmlformats.org/officeDocument/2006/relationships/image" Target="../media/image36.png"/><Relationship Id="rId1" Type="http://schemas.openxmlformats.org/officeDocument/2006/relationships/slideLayout" Target="../slideLayouts/slideLayout24.xml"/><Relationship Id="rId5" Type="http://schemas.openxmlformats.org/officeDocument/2006/relationships/image" Target="../media/image38.png"/><Relationship Id="rId4" Type="http://schemas.openxmlformats.org/officeDocument/2006/relationships/image" Target="../media/image37.png"/></Relationships>
</file>

<file path=ppt/slides/_rels/slide66.xml.rels><?xml version="1.0" encoding="UTF-8" standalone="yes"?>
<Relationships xmlns="http://schemas.openxmlformats.org/package/2006/relationships"><Relationship Id="rId3" Type="http://schemas.openxmlformats.org/officeDocument/2006/relationships/hyperlink" Target="http://en.wikipedia.org/wiki/File:Basques_Newfoundland.gif" TargetMode="External"/><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6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0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07.xml"/></Relationships>
</file>

<file path=ppt/slides/_rels/slide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0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hyperlink" Target="http://en.wikipedia.org/wiki/Category:Crops_originating_from_the_Americas" TargetMode="External"/><Relationship Id="rId2" Type="http://schemas.openxmlformats.org/officeDocument/2006/relationships/image" Target="../media/image41.png"/><Relationship Id="rId1" Type="http://schemas.openxmlformats.org/officeDocument/2006/relationships/slideLayout" Target="../slideLayouts/slideLayout6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hyperlink" Target="http://en.wikipedia.org/wiki/Image:Gusanos.jpg" TargetMode="External"/><Relationship Id="rId2" Type="http://schemas.openxmlformats.org/officeDocument/2006/relationships/image" Target="../media/image42.png"/><Relationship Id="rId1" Type="http://schemas.openxmlformats.org/officeDocument/2006/relationships/slideLayout" Target="../slideLayouts/slideLayout90.xml"/><Relationship Id="rId4" Type="http://schemas.openxmlformats.org/officeDocument/2006/relationships/image" Target="../media/image43.png"/></Relationships>
</file>

<file path=ppt/slides/_rels/slide7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en.wikipedia.org/wiki/Thanksgiving" TargetMode="Externa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hyperlink" Target="http://en.wikipedia.org/wiki/Thanksgiving" TargetMode="External"/><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9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0" y="0"/>
            <a:ext cx="9144000" cy="6858000"/>
          </a:xfrm>
          <a:prstGeom prst="rect">
            <a:avLst/>
          </a:prstGeom>
          <a:solidFill>
            <a:srgbClr val="FEE9AC">
              <a:alpha val="34000"/>
            </a:srgbClr>
          </a:solidFill>
        </p:spPr>
        <p:txBody>
          <a:bodyPr wrap="square">
            <a:noAutofit/>
          </a:bodyPr>
          <a:lstStyle/>
          <a:p>
            <a:pPr algn="ctr">
              <a:defRPr/>
            </a:pPr>
            <a:endParaRPr lang="en-US" sz="32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endParaRPr>
          </a:p>
          <a:p>
            <a:pPr algn="ctr">
              <a:defRPr/>
            </a:pPr>
            <a:endParaRPr lang="en-US" sz="32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endParaRPr>
          </a:p>
          <a:p>
            <a:pPr algn="ctr">
              <a:defRPr/>
            </a:pPr>
            <a:endParaRPr lang="en-US" sz="32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endParaRPr>
          </a:p>
          <a:p>
            <a:pPr algn="ctr">
              <a:defRPr/>
            </a:pPr>
            <a:endParaRPr lang="en-US" sz="40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endParaRPr>
          </a:p>
          <a:p>
            <a:pPr algn="ctr">
              <a:defRPr/>
            </a:pPr>
            <a:endParaRPr lang="en-US" sz="28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endParaRPr>
          </a:p>
          <a:p>
            <a:pPr algn="ctr">
              <a:defRPr/>
            </a:pPr>
            <a:endParaRPr lang="en-US" sz="28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endParaRPr>
          </a:p>
          <a:p>
            <a:pPr algn="ctr">
              <a:defRPr/>
            </a:pPr>
            <a:r>
              <a:rPr lang="en-US" sz="40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rPr>
              <a:t>Food in Historical Perspective: </a:t>
            </a:r>
          </a:p>
          <a:p>
            <a:pPr algn="ctr">
              <a:defRPr/>
            </a:pPr>
            <a:r>
              <a:rPr lang="en-US" sz="4000" b="1" i="1"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latin typeface="Calibri"/>
              </a:rPr>
              <a:t>The Search for Spices</a:t>
            </a:r>
          </a:p>
        </p:txBody>
      </p:sp>
      <p:sp>
        <p:nvSpPr>
          <p:cNvPr id="8" name="Rectangle 11"/>
          <p:cNvSpPr>
            <a:spLocks noChangeArrowheads="1"/>
          </p:cNvSpPr>
          <p:nvPr/>
        </p:nvSpPr>
        <p:spPr bwMode="auto">
          <a:xfrm>
            <a:off x="3124203" y="5705940"/>
            <a:ext cx="2869247" cy="861774"/>
          </a:xfrm>
          <a:prstGeom prst="rect">
            <a:avLst/>
          </a:prstGeom>
          <a:noFill/>
          <a:ln w="9525">
            <a:noFill/>
            <a:miter lim="800000"/>
            <a:headEnd/>
            <a:tailEnd/>
          </a:ln>
        </p:spPr>
        <p:txBody>
          <a:bodyPr wrap="square">
            <a:spAutoFit/>
          </a:bodyPr>
          <a:lstStyle/>
          <a:p>
            <a:pPr algn="ctr" eaLnBrk="0" fontAlgn="auto" hangingPunct="0">
              <a:spcBef>
                <a:spcPts val="0"/>
              </a:spcBef>
              <a:spcAft>
                <a:spcPts val="0"/>
              </a:spcAft>
            </a:pPr>
            <a:r>
              <a:rPr kumimoji="1" lang="en-US" sz="1400" b="1" i="1" dirty="0">
                <a:ln w="6350">
                  <a:noFill/>
                  <a:prstDash val="solid"/>
                  <a:miter lim="800000"/>
                </a:ln>
                <a:solidFill>
                  <a:prstClr val="black"/>
                </a:solidFill>
                <a:latin typeface="Arial"/>
              </a:rPr>
              <a:t>Anthropology of Food</a:t>
            </a:r>
          </a:p>
          <a:p>
            <a:pPr algn="ctr" eaLnBrk="0" fontAlgn="auto" hangingPunct="0">
              <a:spcBef>
                <a:spcPts val="0"/>
              </a:spcBef>
              <a:spcAft>
                <a:spcPts val="0"/>
              </a:spcAft>
            </a:pPr>
            <a:r>
              <a:rPr kumimoji="1" lang="en-US" sz="1400" b="1" i="1" dirty="0">
                <a:ln w="6350">
                  <a:noFill/>
                  <a:prstDash val="solid"/>
                  <a:miter lim="800000"/>
                </a:ln>
                <a:solidFill>
                  <a:prstClr val="black"/>
                </a:solidFill>
                <a:latin typeface="Arial"/>
              </a:rPr>
              <a:t>University of Minnesota Duluth</a:t>
            </a:r>
            <a:endParaRPr kumimoji="1" lang="en-US" sz="1600" b="1" i="1" dirty="0">
              <a:ln w="6350">
                <a:noFill/>
                <a:prstDash val="solid"/>
                <a:miter lim="800000"/>
              </a:ln>
              <a:solidFill>
                <a:prstClr val="black"/>
              </a:solidFill>
              <a:latin typeface="Arial"/>
            </a:endParaRPr>
          </a:p>
          <a:p>
            <a:pPr algn="ctr" eaLnBrk="0" fontAlgn="auto" hangingPunct="0">
              <a:spcBef>
                <a:spcPts val="0"/>
              </a:spcBef>
              <a:spcAft>
                <a:spcPts val="0"/>
              </a:spcAft>
            </a:pPr>
            <a:r>
              <a:rPr kumimoji="1" lang="en-US" sz="1200" b="1" i="1" dirty="0">
                <a:ln w="6350">
                  <a:noFill/>
                  <a:prstDash val="solid"/>
                  <a:miter lim="800000"/>
                </a:ln>
                <a:solidFill>
                  <a:prstClr val="black"/>
                </a:solidFill>
                <a:latin typeface="Arial"/>
              </a:rPr>
              <a:t>Tim Roufs</a:t>
            </a:r>
          </a:p>
          <a:p>
            <a:pPr algn="ctr" eaLnBrk="0" fontAlgn="auto" hangingPunct="0">
              <a:spcBef>
                <a:spcPts val="0"/>
              </a:spcBef>
              <a:spcAft>
                <a:spcPts val="0"/>
              </a:spcAft>
            </a:pPr>
            <a:r>
              <a:rPr kumimoji="1" lang="en-US" sz="1050" b="1" i="1" baseline="30000" dirty="0">
                <a:ln w="6350">
                  <a:noFill/>
                  <a:prstDash val="solid"/>
                  <a:miter lim="800000"/>
                </a:ln>
                <a:solidFill>
                  <a:prstClr val="black"/>
                </a:solidFill>
                <a:latin typeface="Arial"/>
              </a:rPr>
              <a:t>©</a:t>
            </a:r>
            <a:r>
              <a:rPr kumimoji="1" lang="en-US" sz="1050" b="1" i="1" dirty="0">
                <a:ln w="6350">
                  <a:noFill/>
                  <a:prstDash val="solid"/>
                  <a:miter lim="800000"/>
                </a:ln>
                <a:solidFill>
                  <a:prstClr val="black"/>
                </a:solidFill>
                <a:latin typeface="Arial"/>
              </a:rPr>
              <a:t>2010-2024</a:t>
            </a:r>
            <a:endParaRPr kumimoji="1" lang="en-US" sz="1200" b="1" i="1" dirty="0">
              <a:ln w="6350">
                <a:noFill/>
                <a:prstDash val="solid"/>
                <a:miter lim="800000"/>
              </a:ln>
              <a:solidFill>
                <a:prstClr val="black"/>
              </a:solidFill>
              <a:latin typeface="Arial"/>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371600" y="5399782"/>
            <a:ext cx="6400800" cy="1077218"/>
          </a:xfrm>
          <a:prstGeom prst="rect">
            <a:avLst/>
          </a:prstGeom>
        </p:spPr>
        <p:txBody>
          <a:bodyPr wrap="square">
            <a:spAutoFit/>
          </a:bodyPr>
          <a:lstStyle/>
          <a:p>
            <a:pPr algn="ctr"/>
            <a:r>
              <a:rPr lang="en-US" sz="1600" b="1" i="1" dirty="0">
                <a:solidFill>
                  <a:schemeClr val="bg1"/>
                </a:solidFill>
              </a:rPr>
              <a:t>Nathaniel's Nutmeg: Or, the True and Incredible Adventures of the Spice Trader who Changed the Course of Histor</a:t>
            </a:r>
            <a:r>
              <a:rPr lang="en-US" sz="1600" b="1" dirty="0">
                <a:solidFill>
                  <a:schemeClr val="bg1"/>
                </a:solidFill>
              </a:rPr>
              <a:t>y</a:t>
            </a:r>
          </a:p>
          <a:p>
            <a:pPr algn="ctr"/>
            <a:r>
              <a:rPr lang="en-US" sz="1600" dirty="0">
                <a:solidFill>
                  <a:schemeClr val="bg1"/>
                </a:solidFill>
              </a:rPr>
              <a:t>Giles Milton</a:t>
            </a:r>
          </a:p>
          <a:p>
            <a:pPr algn="ctr"/>
            <a:r>
              <a:rPr lang="en-US" sz="1600" dirty="0">
                <a:solidFill>
                  <a:schemeClr val="bg1"/>
                </a:solidFill>
              </a:rPr>
              <a:t>Farrar, Straus and Giroux, 1999</a:t>
            </a:r>
          </a:p>
        </p:txBody>
      </p:sp>
      <p:pic>
        <p:nvPicPr>
          <p:cNvPr id="2052" name="Picture 4"/>
          <p:cNvPicPr>
            <a:picLocks noChangeAspect="1" noChangeArrowheads="1"/>
          </p:cNvPicPr>
          <p:nvPr/>
        </p:nvPicPr>
        <p:blipFill>
          <a:blip r:embed="rId2" cstate="print"/>
          <a:srcRect/>
          <a:stretch>
            <a:fillRect/>
          </a:stretch>
        </p:blipFill>
        <p:spPr bwMode="auto">
          <a:xfrm>
            <a:off x="3490686" y="855096"/>
            <a:ext cx="2133600" cy="3350418"/>
          </a:xfrm>
          <a:prstGeom prst="rect">
            <a:avLst/>
          </a:prstGeom>
          <a:noFill/>
          <a:ln w="9525">
            <a:noFill/>
            <a:miter lim="800000"/>
            <a:headEnd/>
            <a:tailEnd/>
          </a:ln>
          <a:effectLst/>
        </p:spPr>
      </p:pic>
      <p:sp>
        <p:nvSpPr>
          <p:cNvPr id="7" name="Rectangle 6"/>
          <p:cNvSpPr/>
          <p:nvPr/>
        </p:nvSpPr>
        <p:spPr>
          <a:xfrm>
            <a:off x="1828800" y="4419600"/>
            <a:ext cx="5486400" cy="923330"/>
          </a:xfrm>
          <a:prstGeom prst="rect">
            <a:avLst/>
          </a:prstGeom>
        </p:spPr>
        <p:txBody>
          <a:bodyPr wrap="square">
            <a:spAutoFit/>
          </a:bodyPr>
          <a:lstStyle/>
          <a:p>
            <a:pPr algn="ctr"/>
            <a:r>
              <a:rPr lang="en-US" b="1" dirty="0">
                <a:solidFill>
                  <a:schemeClr val="bg1"/>
                </a:solidFill>
              </a:rPr>
              <a:t>. . .  is “an incredibly well narrated history of the Spice Wars — the quest for a regular trade route to the West Indies”</a:t>
            </a:r>
          </a:p>
        </p:txBody>
      </p:sp>
      <p:sp>
        <p:nvSpPr>
          <p:cNvPr id="5" name="TextBox 4"/>
          <p:cNvSpPr txBox="1">
            <a:spLocks noChangeArrowheads="1"/>
          </p:cNvSpPr>
          <p:nvPr/>
        </p:nvSpPr>
        <p:spPr bwMode="auto">
          <a:xfrm>
            <a:off x="914400" y="4648200"/>
            <a:ext cx="7315200" cy="1261884"/>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sz="2000" kern="0" dirty="0">
                <a:solidFill>
                  <a:srgbClr val="000000"/>
                </a:solidFill>
                <a:latin typeface="Arial" charset="0"/>
              </a:rPr>
              <a:t>this is one of the most interesting and important </a:t>
            </a:r>
          </a:p>
          <a:p>
            <a:pPr algn="ctr" fontAlgn="base">
              <a:spcBef>
                <a:spcPct val="0"/>
              </a:spcBef>
              <a:spcAft>
                <a:spcPct val="0"/>
              </a:spcAft>
            </a:pPr>
            <a:r>
              <a:rPr lang="en-US" sz="2000" kern="0" dirty="0">
                <a:solidFill>
                  <a:srgbClr val="000000"/>
                </a:solidFill>
                <a:latin typeface="Arial" charset="0"/>
              </a:rPr>
              <a:t>history of food books written in decades . . . </a:t>
            </a:r>
            <a:br>
              <a:rPr lang="en-US" sz="2000" kern="0" dirty="0">
                <a:solidFill>
                  <a:srgbClr val="000000"/>
                </a:solidFill>
                <a:latin typeface="Arial" charset="0"/>
              </a:rPr>
            </a:br>
            <a:r>
              <a:rPr lang="en-US" sz="1200" kern="0" dirty="0">
                <a:solidFill>
                  <a:srgbClr val="000000"/>
                </a:solidFill>
                <a:latin typeface="Arial" charset="0"/>
              </a:rPr>
              <a:t>(personal opinion)</a:t>
            </a:r>
            <a:endParaRPr lang="en-US" sz="1600" kern="0" dirty="0">
              <a:solidFill>
                <a:srgbClr val="000000"/>
              </a:solidFill>
              <a:latin typeface="Arial"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209800"/>
            <a:ext cx="7315200" cy="2970044"/>
          </a:xfrm>
          <a:prstGeom prst="rect">
            <a:avLst/>
          </a:prstGeom>
          <a:noFill/>
        </p:spPr>
        <p:txBody>
          <a:bodyPr wrap="square">
            <a:spAutoFit/>
          </a:bodyPr>
          <a:lstStyle/>
          <a:p>
            <a:pPr algn="ctr" rtl="0" fontAlgn="base">
              <a:spcBef>
                <a:spcPct val="0"/>
              </a:spcBef>
              <a:spcAft>
                <a:spcPct val="0"/>
              </a:spcAft>
            </a:pPr>
            <a:endParaRPr lang="en-US" sz="1600" b="1" kern="1200" dirty="0">
              <a:latin typeface="Arial" charset="0"/>
              <a:ea typeface="+mn-ea"/>
              <a:cs typeface="+mn-cs"/>
            </a:endParaRPr>
          </a:p>
          <a:p>
            <a:pPr algn="ctr" rtl="0" fontAlgn="base">
              <a:spcBef>
                <a:spcPct val="0"/>
              </a:spcBef>
              <a:spcAft>
                <a:spcPct val="0"/>
              </a:spcAft>
            </a:pPr>
            <a:r>
              <a:rPr lang="en-US" sz="2800" b="1" kern="1200" dirty="0">
                <a:latin typeface="Arial" charset="0"/>
                <a:ea typeface="+mn-ea"/>
                <a:cs typeface="+mn-cs"/>
              </a:rPr>
              <a:t>among “the most significan</a:t>
            </a:r>
            <a:r>
              <a:rPr lang="en-US" sz="2800" b="1" dirty="0"/>
              <a:t>t American crops introduced to the Europeans . . .</a:t>
            </a:r>
            <a:r>
              <a:rPr lang="en-US" sz="2800" b="1" kern="1200" dirty="0">
                <a:latin typeface="Arial" charset="0"/>
                <a:ea typeface="+mn-ea"/>
                <a:cs typeface="+mn-cs"/>
              </a:rPr>
              <a:t>” was</a:t>
            </a:r>
          </a:p>
          <a:p>
            <a:pPr algn="ctr" rtl="0" fontAlgn="base">
              <a:spcBef>
                <a:spcPct val="0"/>
              </a:spcBef>
              <a:spcAft>
                <a:spcPct val="0"/>
              </a:spcAft>
            </a:pPr>
            <a:endParaRPr lang="en-US" sz="1200" b="1" dirty="0"/>
          </a:p>
          <a:p>
            <a:pPr marL="1146175" indent="-231775">
              <a:buFont typeface="Arial" pitchFamily="34" charset="0"/>
              <a:buChar char="•"/>
              <a:tabLst>
                <a:tab pos="914400" algn="l"/>
              </a:tabLst>
            </a:pPr>
            <a:r>
              <a:rPr lang="en-US" sz="3200" b="1" dirty="0"/>
              <a:t>chocolate</a:t>
            </a:r>
          </a:p>
          <a:p>
            <a:pPr marL="1146175" indent="-231775">
              <a:buFont typeface="Arial" pitchFamily="34" charset="0"/>
              <a:buChar char="•"/>
              <a:tabLst>
                <a:tab pos="914400" algn="l"/>
              </a:tabLst>
            </a:pPr>
            <a:endParaRPr lang="en-US" sz="1200" b="1" dirty="0"/>
          </a:p>
          <a:p>
            <a:pPr marL="1603375" lvl="1" indent="-231775">
              <a:buFont typeface="Arial" pitchFamily="34" charset="0"/>
              <a:buChar char="•"/>
              <a:tabLst>
                <a:tab pos="914400" algn="l"/>
              </a:tabLst>
            </a:pPr>
            <a:r>
              <a:rPr lang="en-US" sz="2000" dirty="0">
                <a:solidFill>
                  <a:srgbClr val="D79694"/>
                </a:solidFill>
              </a:rPr>
              <a:t>which originated in </a:t>
            </a:r>
            <a:r>
              <a:rPr lang="en-US" sz="2000" dirty="0"/>
              <a:t>South America</a:t>
            </a:r>
          </a:p>
          <a:p>
            <a:pPr marL="1146175" indent="-231775" rtl="0" fontAlgn="base">
              <a:spcBef>
                <a:spcPct val="0"/>
              </a:spcBef>
              <a:spcAft>
                <a:spcPct val="0"/>
              </a:spcAft>
              <a:buFont typeface="Arial" pitchFamily="34" charset="0"/>
              <a:buChar char="•"/>
              <a:tabLst>
                <a:tab pos="914400" algn="l"/>
              </a:tabLst>
            </a:pPr>
            <a:endParaRPr lang="en-US" sz="1100" b="1" dirty="0"/>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solidFill>
                  <a:srgbClr val="D79694"/>
                </a:solidFill>
                <a:latin typeface="Calibri" pitchFamily="34" charset="0"/>
              </a:rPr>
              <a:t>The Exchange of Food Between the Old and New Worlds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1371600" y="6138446"/>
            <a:ext cx="6400800" cy="338554"/>
          </a:xfrm>
          <a:prstGeom prst="rect">
            <a:avLst/>
          </a:prstGeom>
          <a:solidFill>
            <a:schemeClr val="tx1"/>
          </a:solidFill>
        </p:spPr>
        <p:txBody>
          <a:bodyPr wrap="square">
            <a:spAutoFit/>
          </a:bodyPr>
          <a:lstStyle/>
          <a:p>
            <a:pPr algn="ctr"/>
            <a:r>
              <a:rPr lang="en-US" sz="1600" dirty="0">
                <a:solidFill>
                  <a:schemeClr val="bg1"/>
                </a:solidFill>
              </a:rPr>
              <a:t>Thames &amp; Hudson, 2007</a:t>
            </a:r>
          </a:p>
        </p:txBody>
      </p:sp>
      <p:pic>
        <p:nvPicPr>
          <p:cNvPr id="1026" name="Picture 2"/>
          <p:cNvPicPr>
            <a:picLocks noChangeAspect="1" noChangeArrowheads="1"/>
          </p:cNvPicPr>
          <p:nvPr/>
        </p:nvPicPr>
        <p:blipFill>
          <a:blip r:embed="rId2" cstate="print"/>
          <a:srcRect/>
          <a:stretch>
            <a:fillRect/>
          </a:stretch>
        </p:blipFill>
        <p:spPr bwMode="auto">
          <a:xfrm>
            <a:off x="2743328" y="457200"/>
            <a:ext cx="3624943" cy="5486400"/>
          </a:xfrm>
          <a:prstGeom prst="rect">
            <a:avLst/>
          </a:prstGeom>
          <a:noFill/>
          <a:ln w="9525">
            <a:noFill/>
            <a:miter lim="800000"/>
            <a:headEnd/>
            <a:tailEnd/>
          </a:ln>
          <a:effectLst/>
        </p:spPr>
      </p:pic>
      <p:sp>
        <p:nvSpPr>
          <p:cNvPr id="4" name="TextBox 3"/>
          <p:cNvSpPr txBox="1">
            <a:spLocks noChangeArrowheads="1"/>
          </p:cNvSpPr>
          <p:nvPr/>
        </p:nvSpPr>
        <p:spPr bwMode="auto">
          <a:xfrm>
            <a:off x="914400" y="4422338"/>
            <a:ext cx="7315200" cy="1015663"/>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b="1" kern="0" dirty="0">
                <a:solidFill>
                  <a:srgbClr val="000000"/>
                </a:solidFill>
                <a:latin typeface="Arial" charset="0"/>
              </a:rPr>
              <a:t>there are several excellent works on chocolate;</a:t>
            </a:r>
          </a:p>
          <a:p>
            <a:pPr algn="ctr" fontAlgn="base">
              <a:spcBef>
                <a:spcPct val="0"/>
              </a:spcBef>
              <a:spcAft>
                <a:spcPct val="0"/>
              </a:spcAft>
            </a:pPr>
            <a:r>
              <a:rPr lang="en-US" b="1" kern="0" dirty="0">
                <a:solidFill>
                  <a:srgbClr val="000000"/>
                </a:solidFill>
              </a:rPr>
              <a:t>this is one of them</a:t>
            </a:r>
            <a:endParaRPr lang="en-US" b="1" kern="0" dirty="0">
              <a:solidFill>
                <a:srgbClr val="000000"/>
              </a:solidFill>
              <a:latin typeface="Arial"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1371600" y="6138446"/>
            <a:ext cx="6400800" cy="338554"/>
          </a:xfrm>
          <a:prstGeom prst="rect">
            <a:avLst/>
          </a:prstGeom>
          <a:solidFill>
            <a:schemeClr val="tx1"/>
          </a:solidFill>
        </p:spPr>
        <p:txBody>
          <a:bodyPr wrap="square">
            <a:spAutoFit/>
          </a:bodyPr>
          <a:lstStyle/>
          <a:p>
            <a:pPr algn="ctr"/>
            <a:r>
              <a:rPr lang="en-US" sz="1600" dirty="0">
                <a:solidFill>
                  <a:schemeClr val="bg1"/>
                </a:solidFill>
              </a:rPr>
              <a:t>New York University Press 2005</a:t>
            </a:r>
          </a:p>
        </p:txBody>
      </p:sp>
      <p:pic>
        <p:nvPicPr>
          <p:cNvPr id="1026" name="Picture 2"/>
          <p:cNvPicPr>
            <a:picLocks noChangeAspect="1" noChangeArrowheads="1"/>
          </p:cNvPicPr>
          <p:nvPr/>
        </p:nvPicPr>
        <p:blipFill>
          <a:blip r:embed="rId2" cstate="print"/>
          <a:srcRect/>
          <a:stretch>
            <a:fillRect/>
          </a:stretch>
        </p:blipFill>
        <p:spPr bwMode="auto">
          <a:xfrm>
            <a:off x="2717800" y="533400"/>
            <a:ext cx="3683000" cy="5486400"/>
          </a:xfrm>
          <a:prstGeom prst="rect">
            <a:avLst/>
          </a:prstGeom>
          <a:noFill/>
          <a:ln w="9525">
            <a:noFill/>
            <a:miter lim="800000"/>
            <a:headEnd/>
            <a:tailEnd/>
          </a:ln>
          <a:effectLst/>
        </p:spPr>
      </p:pic>
      <p:sp>
        <p:nvSpPr>
          <p:cNvPr id="4" name="TextBox 3"/>
          <p:cNvSpPr txBox="1">
            <a:spLocks noChangeArrowheads="1"/>
          </p:cNvSpPr>
          <p:nvPr/>
        </p:nvSpPr>
        <p:spPr bwMode="auto">
          <a:xfrm>
            <a:off x="914400" y="4259759"/>
            <a:ext cx="7315200" cy="769441"/>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sz="2000" kern="0" dirty="0">
                <a:solidFill>
                  <a:srgbClr val="000000"/>
                </a:solidFill>
                <a:latin typeface="Arial" charset="0"/>
              </a:rPr>
              <a:t>a closing observation from </a:t>
            </a:r>
            <a:r>
              <a:rPr lang="en-US" sz="2000" i="1" kern="0" dirty="0">
                <a:solidFill>
                  <a:srgbClr val="000000"/>
                </a:solidFill>
                <a:latin typeface="Arial" charset="0"/>
              </a:rPr>
              <a:t>Everyone Eats</a:t>
            </a:r>
            <a:r>
              <a:rPr lang="en-US" sz="2000" kern="0" dirty="0">
                <a:solidFill>
                  <a:srgbClr val="000000"/>
                </a:solidFill>
                <a:latin typeface="Arial" charset="0"/>
              </a:rPr>
              <a:t> . .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143005"/>
            <a:ext cx="7315200" cy="5139869"/>
          </a:xfrm>
          <a:prstGeom prst="rect">
            <a:avLst/>
          </a:prstGeom>
          <a:noFill/>
        </p:spPr>
        <p:txBody>
          <a:bodyPr wrap="square">
            <a:spAutoFit/>
          </a:bodyPr>
          <a:lstStyle/>
          <a:p>
            <a:pPr algn="ctr" rtl="0" fontAlgn="base">
              <a:spcBef>
                <a:spcPct val="0"/>
              </a:spcBef>
              <a:spcAft>
                <a:spcPct val="0"/>
              </a:spcAft>
            </a:pPr>
            <a:r>
              <a:rPr lang="en-US" sz="2400" b="1" kern="1200" dirty="0">
                <a:solidFill>
                  <a:srgbClr val="D79694"/>
                </a:solidFill>
                <a:latin typeface="Arial" charset="0"/>
                <a:ea typeface="+mn-ea"/>
                <a:cs typeface="+mn-cs"/>
              </a:rPr>
              <a:t>another consequence of our primate heritage and enlarged brain is that </a:t>
            </a:r>
          </a:p>
          <a:p>
            <a:pPr algn="ctr" rtl="0" fontAlgn="base">
              <a:spcBef>
                <a:spcPct val="0"/>
              </a:spcBef>
              <a:spcAft>
                <a:spcPct val="0"/>
              </a:spcAft>
            </a:pPr>
            <a:r>
              <a:rPr lang="en-US" sz="3200" b="1" kern="1200" dirty="0">
                <a:solidFill>
                  <a:prstClr val="black"/>
                </a:solidFill>
                <a:latin typeface="Arial" charset="0"/>
                <a:ea typeface="+mn-ea"/>
                <a:cs typeface="+mn-cs"/>
              </a:rPr>
              <a:t>we are blessed and cursed with an insensate craving</a:t>
            </a:r>
          </a:p>
          <a:p>
            <a:pPr algn="ctr" rtl="0" fontAlgn="base">
              <a:spcBef>
                <a:spcPct val="0"/>
              </a:spcBef>
              <a:spcAft>
                <a:spcPct val="0"/>
              </a:spcAft>
            </a:pPr>
            <a:r>
              <a:rPr lang="en-US" sz="3200" b="1" kern="1200" dirty="0">
                <a:solidFill>
                  <a:prstClr val="black"/>
                </a:solidFill>
                <a:latin typeface="Arial" charset="0"/>
                <a:ea typeface="+mn-ea"/>
                <a:cs typeface="+mn-cs"/>
              </a:rPr>
              <a:t>for sweets and fats</a:t>
            </a:r>
            <a:endParaRPr lang="en-US" sz="3200" b="1" dirty="0">
              <a:solidFill>
                <a:prstClr val="black"/>
              </a:solidFill>
            </a:endParaRPr>
          </a:p>
          <a:p>
            <a:pPr algn="ctr" rtl="0" fontAlgn="base">
              <a:spcBef>
                <a:spcPct val="0"/>
              </a:spcBef>
              <a:spcAft>
                <a:spcPct val="0"/>
              </a:spcAft>
            </a:pPr>
            <a:endParaRPr lang="en-US" sz="1200" b="1" dirty="0">
              <a:solidFill>
                <a:prstClr val="black"/>
              </a:solidFill>
            </a:endParaRPr>
          </a:p>
          <a:p>
            <a:pPr marL="914400" indent="-231775" rtl="0" fontAlgn="base">
              <a:spcBef>
                <a:spcPct val="0"/>
              </a:spcBef>
              <a:spcAft>
                <a:spcPct val="0"/>
              </a:spcAft>
              <a:buFont typeface="Arial" pitchFamily="34" charset="0"/>
              <a:buChar char="•"/>
              <a:tabLst>
                <a:tab pos="855663" algn="l"/>
              </a:tabLst>
            </a:pPr>
            <a:r>
              <a:rPr lang="en-US" sz="2800" dirty="0">
                <a:solidFill>
                  <a:srgbClr val="D79694"/>
                </a:solidFill>
              </a:rPr>
              <a:t>we seem </a:t>
            </a:r>
            <a:r>
              <a:rPr lang="en-US" sz="2800" b="1" dirty="0">
                <a:solidFill>
                  <a:prstClr val="black"/>
                </a:solidFill>
              </a:rPr>
              <a:t>especially fond </a:t>
            </a:r>
            <a:br>
              <a:rPr lang="en-US" sz="2800" b="1" dirty="0">
                <a:solidFill>
                  <a:prstClr val="black"/>
                </a:solidFill>
              </a:rPr>
            </a:br>
            <a:r>
              <a:rPr lang="en-US" sz="2800" b="1" dirty="0">
                <a:solidFill>
                  <a:prstClr val="black"/>
                </a:solidFill>
              </a:rPr>
              <a:t>of sweet-sour foods</a:t>
            </a:r>
          </a:p>
          <a:p>
            <a:pPr marL="1371600" lvl="1" indent="-231775">
              <a:buFont typeface="Arial" pitchFamily="34" charset="0"/>
              <a:buChar char="•"/>
              <a:tabLst>
                <a:tab pos="855663" algn="l"/>
              </a:tabLst>
            </a:pPr>
            <a:r>
              <a:rPr lang="en-US" sz="2400" dirty="0">
                <a:solidFill>
                  <a:srgbClr val="D79694"/>
                </a:solidFill>
              </a:rPr>
              <a:t>in nature, ripe fruits and berries</a:t>
            </a:r>
          </a:p>
          <a:p>
            <a:pPr marL="914400" indent="-231775" rtl="0" fontAlgn="base">
              <a:spcBef>
                <a:spcPct val="0"/>
              </a:spcBef>
              <a:spcAft>
                <a:spcPct val="0"/>
              </a:spcAft>
              <a:buFont typeface="Arial" pitchFamily="34" charset="0"/>
              <a:buChar char="•"/>
              <a:tabLst>
                <a:tab pos="855663" algn="l"/>
              </a:tabLst>
            </a:pPr>
            <a:endParaRPr lang="en-US" sz="1200" b="1" dirty="0">
              <a:solidFill>
                <a:prstClr val="black"/>
              </a:solidFill>
            </a:endParaRPr>
          </a:p>
          <a:p>
            <a:pPr marL="914400" indent="-231775" rtl="0" fontAlgn="base">
              <a:spcBef>
                <a:spcPct val="0"/>
              </a:spcBef>
              <a:spcAft>
                <a:spcPct val="0"/>
              </a:spcAft>
              <a:buFont typeface="Arial" pitchFamily="34" charset="0"/>
              <a:buChar char="•"/>
              <a:tabLst>
                <a:tab pos="855663" algn="l"/>
              </a:tabLst>
            </a:pPr>
            <a:r>
              <a:rPr lang="en-US" sz="2800" b="1" dirty="0">
                <a:solidFill>
                  <a:prstClr val="black"/>
                </a:solidFill>
              </a:rPr>
              <a:t>we love animal fats </a:t>
            </a:r>
            <a:br>
              <a:rPr lang="en-US" sz="2800" b="1" dirty="0">
                <a:solidFill>
                  <a:prstClr val="black"/>
                </a:solidFill>
              </a:rPr>
            </a:br>
            <a:r>
              <a:rPr lang="en-US" sz="2800" b="1" dirty="0">
                <a:solidFill>
                  <a:prstClr val="black"/>
                </a:solidFill>
              </a:rPr>
              <a:t>and vegetable fats equally</a:t>
            </a:r>
          </a:p>
          <a:p>
            <a:pPr marL="1371600" lvl="1" indent="-231775">
              <a:buFont typeface="Arial" pitchFamily="34" charset="0"/>
              <a:buChar char="•"/>
              <a:tabLst>
                <a:tab pos="855663" algn="l"/>
              </a:tabLst>
            </a:pPr>
            <a:r>
              <a:rPr lang="en-US" sz="2400" dirty="0">
                <a:solidFill>
                  <a:srgbClr val="D79694"/>
                </a:solidFill>
              </a:rPr>
              <a:t>nuts, seeds, oily fruits </a:t>
            </a:r>
            <a:endParaRPr lang="en-US" sz="2000" kern="1200" dirty="0">
              <a:solidFill>
                <a:srgbClr val="D79694"/>
              </a:solidFill>
              <a:latin typeface="Arial" charset="0"/>
              <a:ea typeface="+mn-ea"/>
              <a:cs typeface="+mn-cs"/>
            </a:endParaRPr>
          </a:p>
        </p:txBody>
      </p:sp>
      <p:sp>
        <p:nvSpPr>
          <p:cNvPr id="4" name="TextBox 3"/>
          <p:cNvSpPr txBox="1">
            <a:spLocks noChangeArrowheads="1"/>
          </p:cNvSpPr>
          <p:nvPr/>
        </p:nvSpPr>
        <p:spPr bwMode="auto">
          <a:xfrm>
            <a:off x="899660" y="633548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Everyone Eats </a:t>
            </a:r>
            <a:r>
              <a:rPr lang="en-US" sz="1200" kern="1200" dirty="0">
                <a:solidFill>
                  <a:prstClr val="black"/>
                </a:solidFill>
                <a:latin typeface="Calibri" pitchFamily="34" charset="0"/>
                <a:ea typeface="+mn-ea"/>
                <a:cs typeface="+mn-cs"/>
              </a:rPr>
              <a:t>pp. 33-34</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496456"/>
            <a:ext cx="7315200" cy="2062103"/>
          </a:xfrm>
          <a:prstGeom prst="rect">
            <a:avLst/>
          </a:prstGeom>
          <a:noFill/>
        </p:spPr>
        <p:txBody>
          <a:bodyPr wrap="square" lIns="914400" rIns="914400">
            <a:spAutoFit/>
          </a:bodyPr>
          <a:lstStyle/>
          <a:p>
            <a:pPr algn="ctr" rtl="0" fontAlgn="base">
              <a:spcBef>
                <a:spcPct val="0"/>
              </a:spcBef>
              <a:spcAft>
                <a:spcPct val="0"/>
              </a:spcAft>
            </a:pPr>
            <a:r>
              <a:rPr lang="en-US" sz="3200" b="1" kern="1200" dirty="0">
                <a:solidFill>
                  <a:prstClr val="black"/>
                </a:solidFill>
                <a:latin typeface="Arial" charset="0"/>
                <a:ea typeface="+mn-ea"/>
                <a:cs typeface="+mn-cs"/>
              </a:rPr>
              <a:t>these are high-calorie, easily digestible foods that are most easily found in a rich patch following a burn</a:t>
            </a:r>
            <a:endParaRPr lang="en-US" sz="3200" b="1" dirty="0">
              <a:solidFill>
                <a:prstClr val="black"/>
              </a:solidFill>
            </a:endParaRPr>
          </a:p>
        </p:txBody>
      </p:sp>
      <p:sp>
        <p:nvSpPr>
          <p:cNvPr id="6" name="TextBox 5"/>
          <p:cNvSpPr txBox="1">
            <a:spLocks noChangeArrowheads="1"/>
          </p:cNvSpPr>
          <p:nvPr/>
        </p:nvSpPr>
        <p:spPr bwMode="auto">
          <a:xfrm>
            <a:off x="899660" y="633548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Everyone Eats </a:t>
            </a:r>
            <a:r>
              <a:rPr lang="en-US" sz="1200" kern="1200" dirty="0">
                <a:solidFill>
                  <a:prstClr val="black"/>
                </a:solidFill>
                <a:latin typeface="Calibri" pitchFamily="34" charset="0"/>
                <a:ea typeface="+mn-ea"/>
                <a:cs typeface="+mn-cs"/>
              </a:rPr>
              <a:t>pp. 33-34</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480370"/>
            <a:ext cx="7696200" cy="3354765"/>
          </a:xfrm>
          <a:prstGeom prst="rect">
            <a:avLst/>
          </a:prstGeom>
          <a:noFill/>
        </p:spPr>
        <p:txBody>
          <a:bodyPr wrap="square" lIns="914400" rIns="914400">
            <a:spAutoFit/>
          </a:bodyPr>
          <a:lstStyle/>
          <a:p>
            <a:pPr algn="ctr" rtl="0" fontAlgn="base">
              <a:spcBef>
                <a:spcPct val="0"/>
              </a:spcBef>
              <a:spcAft>
                <a:spcPct val="0"/>
              </a:spcAft>
            </a:pPr>
            <a:r>
              <a:rPr lang="en-US" sz="3200" b="1" kern="1200" dirty="0">
                <a:solidFill>
                  <a:prstClr val="black"/>
                </a:solidFill>
                <a:latin typeface="Arial" charset="0"/>
                <a:ea typeface="+mn-ea"/>
                <a:cs typeface="+mn-cs"/>
              </a:rPr>
              <a:t>“so the human tendency to crave certain foods is biologically grounded” for . . .</a:t>
            </a:r>
          </a:p>
          <a:p>
            <a:pPr algn="ctr" rtl="0" fontAlgn="base">
              <a:spcBef>
                <a:spcPct val="0"/>
              </a:spcBef>
              <a:spcAft>
                <a:spcPct val="0"/>
              </a:spcAft>
            </a:pPr>
            <a:endParaRPr lang="en-US" sz="1600" b="1" kern="1200" dirty="0">
              <a:solidFill>
                <a:srgbClr val="FFFFFF"/>
              </a:solidFill>
              <a:latin typeface="Arial" charset="0"/>
              <a:ea typeface="+mn-ea"/>
              <a:cs typeface="+mn-cs"/>
            </a:endParaRPr>
          </a:p>
          <a:p>
            <a:pPr algn="ctr" rtl="0" fontAlgn="base">
              <a:spcBef>
                <a:spcPct val="0"/>
              </a:spcBef>
              <a:spcAft>
                <a:spcPct val="0"/>
              </a:spcAft>
            </a:pPr>
            <a:r>
              <a:rPr lang="en-US" sz="3200" b="1" dirty="0">
                <a:solidFill>
                  <a:srgbClr val="FFFFFF"/>
                </a:solidFill>
              </a:rPr>
              <a:t>salty foods</a:t>
            </a:r>
          </a:p>
          <a:p>
            <a:pPr algn="ctr" rtl="0" fontAlgn="base">
              <a:spcBef>
                <a:spcPct val="0"/>
              </a:spcBef>
              <a:spcAft>
                <a:spcPct val="0"/>
              </a:spcAft>
            </a:pPr>
            <a:r>
              <a:rPr lang="en-US" sz="3200" b="1" kern="1200" dirty="0">
                <a:solidFill>
                  <a:srgbClr val="FFFFFF"/>
                </a:solidFill>
                <a:latin typeface="Arial" charset="0"/>
                <a:ea typeface="+mn-ea"/>
                <a:cs typeface="+mn-cs"/>
              </a:rPr>
              <a:t>fatty foods</a:t>
            </a:r>
          </a:p>
          <a:p>
            <a:pPr algn="ctr" rtl="0" fontAlgn="base">
              <a:spcBef>
                <a:spcPct val="0"/>
              </a:spcBef>
              <a:spcAft>
                <a:spcPct val="0"/>
              </a:spcAft>
            </a:pPr>
            <a:r>
              <a:rPr lang="en-US" sz="3200" b="1" dirty="0">
                <a:solidFill>
                  <a:srgbClr val="FFFFFF"/>
                </a:solidFill>
              </a:rPr>
              <a:t>sweet foods</a:t>
            </a:r>
          </a:p>
        </p:txBody>
      </p:sp>
      <p:sp>
        <p:nvSpPr>
          <p:cNvPr id="6" name="TextBox 5"/>
          <p:cNvSpPr txBox="1">
            <a:spLocks noChangeArrowheads="1"/>
          </p:cNvSpPr>
          <p:nvPr/>
        </p:nvSpPr>
        <p:spPr bwMode="auto">
          <a:xfrm>
            <a:off x="899660" y="633548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Everyone Eats </a:t>
            </a:r>
            <a:r>
              <a:rPr lang="en-US" sz="1200" kern="1200" dirty="0">
                <a:solidFill>
                  <a:prstClr val="black"/>
                </a:solidFill>
                <a:latin typeface="Calibri" pitchFamily="34" charset="0"/>
                <a:ea typeface="+mn-ea"/>
                <a:cs typeface="+mn-cs"/>
              </a:rPr>
              <a:t>pp. 33-34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2480370"/>
            <a:ext cx="7696200" cy="3354765"/>
          </a:xfrm>
          <a:prstGeom prst="rect">
            <a:avLst/>
          </a:prstGeom>
          <a:noFill/>
        </p:spPr>
        <p:txBody>
          <a:bodyPr wrap="square" lIns="914400" rIns="914400">
            <a:spAutoFit/>
          </a:bodyPr>
          <a:lstStyle/>
          <a:p>
            <a:pPr algn="ctr" rtl="0" fontAlgn="base">
              <a:spcBef>
                <a:spcPct val="0"/>
              </a:spcBef>
              <a:spcAft>
                <a:spcPct val="0"/>
              </a:spcAft>
            </a:pPr>
            <a:r>
              <a:rPr lang="en-US" sz="3200" b="1" kern="1200" dirty="0">
                <a:solidFill>
                  <a:prstClr val="black"/>
                </a:solidFill>
                <a:latin typeface="Arial" charset="0"/>
                <a:ea typeface="+mn-ea"/>
                <a:cs typeface="+mn-cs"/>
              </a:rPr>
              <a:t>“so the human tendency to crave certain foods is biologically grounded” for . . .</a:t>
            </a:r>
          </a:p>
          <a:p>
            <a:pPr algn="ctr" rtl="0" fontAlgn="base">
              <a:spcBef>
                <a:spcPct val="0"/>
              </a:spcBef>
              <a:spcAft>
                <a:spcPct val="0"/>
              </a:spcAft>
            </a:pPr>
            <a:endParaRPr lang="en-US" sz="1600" b="1" kern="1200" dirty="0">
              <a:solidFill>
                <a:prstClr val="black"/>
              </a:solidFill>
              <a:latin typeface="Arial" charset="0"/>
              <a:ea typeface="+mn-ea"/>
              <a:cs typeface="+mn-cs"/>
            </a:endParaRPr>
          </a:p>
          <a:p>
            <a:pPr algn="ctr" rtl="0" fontAlgn="base">
              <a:spcBef>
                <a:spcPct val="0"/>
              </a:spcBef>
              <a:spcAft>
                <a:spcPct val="0"/>
              </a:spcAft>
            </a:pPr>
            <a:r>
              <a:rPr lang="en-US" sz="3200" b="1" dirty="0">
                <a:solidFill>
                  <a:prstClr val="black"/>
                </a:solidFill>
              </a:rPr>
              <a:t>salty foods</a:t>
            </a:r>
          </a:p>
          <a:p>
            <a:pPr algn="ctr" rtl="0" fontAlgn="base">
              <a:spcBef>
                <a:spcPct val="0"/>
              </a:spcBef>
              <a:spcAft>
                <a:spcPct val="0"/>
              </a:spcAft>
            </a:pPr>
            <a:r>
              <a:rPr lang="en-US" sz="3200" b="1" kern="1200" dirty="0">
                <a:solidFill>
                  <a:prstClr val="black"/>
                </a:solidFill>
                <a:latin typeface="Arial" charset="0"/>
                <a:ea typeface="+mn-ea"/>
                <a:cs typeface="+mn-cs"/>
              </a:rPr>
              <a:t>fatty foods</a:t>
            </a:r>
          </a:p>
          <a:p>
            <a:pPr algn="ctr" rtl="0" fontAlgn="base">
              <a:spcBef>
                <a:spcPct val="0"/>
              </a:spcBef>
              <a:spcAft>
                <a:spcPct val="0"/>
              </a:spcAft>
            </a:pPr>
            <a:r>
              <a:rPr lang="en-US" sz="3200" b="1" dirty="0">
                <a:solidFill>
                  <a:prstClr val="black"/>
                </a:solidFill>
              </a:rPr>
              <a:t>sweet foods</a:t>
            </a:r>
          </a:p>
        </p:txBody>
      </p:sp>
      <p:sp>
        <p:nvSpPr>
          <p:cNvPr id="6" name="TextBox 5"/>
          <p:cNvSpPr txBox="1">
            <a:spLocks noChangeArrowheads="1"/>
          </p:cNvSpPr>
          <p:nvPr/>
        </p:nvSpPr>
        <p:spPr bwMode="auto">
          <a:xfrm>
            <a:off x="899660" y="6335484"/>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Everyone Eats </a:t>
            </a:r>
            <a:r>
              <a:rPr lang="en-US" sz="1200" kern="1200" dirty="0">
                <a:solidFill>
                  <a:prstClr val="black"/>
                </a:solidFill>
                <a:latin typeface="Calibri" pitchFamily="34" charset="0"/>
                <a:ea typeface="+mn-ea"/>
                <a:cs typeface="+mn-cs"/>
              </a:rPr>
              <a:t>pp. 33-34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905008"/>
            <a:ext cx="7315200" cy="3585597"/>
          </a:xfrm>
          <a:prstGeom prst="rect">
            <a:avLst/>
          </a:prstGeom>
          <a:noFill/>
        </p:spPr>
        <p:txBody>
          <a:bodyPr wrap="square">
            <a:spAutoFit/>
          </a:bodyPr>
          <a:lstStyle/>
          <a:p>
            <a:pPr algn="ctr" rtl="0" fontAlgn="base">
              <a:spcBef>
                <a:spcPct val="0"/>
              </a:spcBef>
              <a:spcAft>
                <a:spcPct val="0"/>
              </a:spcAft>
            </a:pPr>
            <a:endParaRPr lang="en-US" sz="1400" b="1" kern="1200" dirty="0">
              <a:latin typeface="Arial" charset="0"/>
              <a:ea typeface="+mn-ea"/>
              <a:cs typeface="+mn-cs"/>
            </a:endParaRPr>
          </a:p>
          <a:p>
            <a:pPr algn="ctr" rtl="0" fontAlgn="base">
              <a:spcBef>
                <a:spcPct val="0"/>
              </a:spcBef>
              <a:spcAft>
                <a:spcPct val="0"/>
              </a:spcAft>
            </a:pPr>
            <a:r>
              <a:rPr lang="en-US" sz="2400" b="1" kern="1200" dirty="0">
                <a:solidFill>
                  <a:srgbClr val="D79694"/>
                </a:solidFill>
                <a:latin typeface="Arial" charset="0"/>
                <a:ea typeface="+mn-ea"/>
                <a:cs typeface="+mn-cs"/>
              </a:rPr>
              <a:t>“the most significan</a:t>
            </a:r>
            <a:r>
              <a:rPr lang="en-US" sz="2400" b="1" dirty="0">
                <a:solidFill>
                  <a:srgbClr val="D79694"/>
                </a:solidFill>
              </a:rPr>
              <a:t>t American crops introduced to the Europeans” included . . .</a:t>
            </a:r>
            <a:r>
              <a:rPr lang="en-US" sz="2400" b="1" kern="1200" dirty="0">
                <a:solidFill>
                  <a:srgbClr val="D79694"/>
                </a:solidFill>
                <a:latin typeface="Arial" charset="0"/>
                <a:ea typeface="+mn-ea"/>
                <a:cs typeface="+mn-cs"/>
              </a:rPr>
              <a:t>”</a:t>
            </a:r>
          </a:p>
          <a:p>
            <a:pPr algn="ctr" rtl="0" fontAlgn="base">
              <a:spcBef>
                <a:spcPct val="0"/>
              </a:spcBef>
              <a:spcAft>
                <a:spcPct val="0"/>
              </a:spcAft>
            </a:pPr>
            <a:endParaRPr lang="en-US" sz="1200" b="1" dirty="0"/>
          </a:p>
          <a:p>
            <a:pPr marL="1146175" indent="-231775">
              <a:buFont typeface="Arial" pitchFamily="34" charset="0"/>
              <a:buChar char="•"/>
              <a:tabLst>
                <a:tab pos="914400" algn="l"/>
              </a:tabLst>
            </a:pPr>
            <a:r>
              <a:rPr lang="en-US" sz="3200" b="1" dirty="0"/>
              <a:t>sugar </a:t>
            </a:r>
            <a:r>
              <a:rPr lang="en-US" sz="2000" dirty="0"/>
              <a:t>(one of those things we biologically crave)</a:t>
            </a:r>
            <a:endParaRPr lang="en-US" sz="3200" dirty="0"/>
          </a:p>
          <a:p>
            <a:pPr marL="1146175" indent="-231775">
              <a:buFont typeface="Arial" pitchFamily="34" charset="0"/>
              <a:buChar char="•"/>
              <a:tabLst>
                <a:tab pos="914400" algn="l"/>
              </a:tabLst>
            </a:pPr>
            <a:endParaRPr lang="en-US" sz="1200" b="1" dirty="0"/>
          </a:p>
          <a:p>
            <a:pPr marL="1603375" lvl="1" indent="-231775">
              <a:buFont typeface="Arial" pitchFamily="34" charset="0"/>
              <a:buChar char="•"/>
              <a:tabLst>
                <a:tab pos="914400" algn="l"/>
              </a:tabLst>
            </a:pPr>
            <a:r>
              <a:rPr lang="en-US" sz="2000" dirty="0">
                <a:solidFill>
                  <a:srgbClr val="D79694"/>
                </a:solidFill>
              </a:rPr>
              <a:t>which </a:t>
            </a:r>
            <a:r>
              <a:rPr lang="en-US" sz="2000" dirty="0">
                <a:solidFill>
                  <a:srgbClr val="000000"/>
                </a:solidFill>
              </a:rPr>
              <a:t>originated in India</a:t>
            </a:r>
          </a:p>
          <a:p>
            <a:pPr marL="2060575" lvl="2" indent="-231775">
              <a:buFont typeface="Arial" pitchFamily="34" charset="0"/>
              <a:buChar char="•"/>
              <a:tabLst>
                <a:tab pos="914400" algn="l"/>
              </a:tabLst>
            </a:pPr>
            <a:r>
              <a:rPr lang="en-US" dirty="0">
                <a:solidFill>
                  <a:srgbClr val="D79694"/>
                </a:solidFill>
              </a:rPr>
              <a:t>during the Gupta dynasty, around A.D. 350</a:t>
            </a:r>
          </a:p>
          <a:p>
            <a:pPr marL="1603375" lvl="1" indent="-231775">
              <a:tabLst>
                <a:tab pos="914400" algn="l"/>
              </a:tabLst>
            </a:pPr>
            <a:endParaRPr lang="en-US" sz="2000" dirty="0"/>
          </a:p>
          <a:p>
            <a:pPr marL="1603375" lvl="1" indent="-231775">
              <a:buFont typeface="Arial" pitchFamily="34" charset="0"/>
              <a:buChar char="•"/>
              <a:tabLst>
                <a:tab pos="914400" algn="l"/>
              </a:tabLst>
            </a:pPr>
            <a:r>
              <a:rPr lang="en-US" sz="2000" dirty="0">
                <a:solidFill>
                  <a:srgbClr val="000000"/>
                </a:solidFill>
              </a:rPr>
              <a:t>became important in the </a:t>
            </a:r>
            <a:r>
              <a:rPr lang="en-US" sz="2000" dirty="0"/>
              <a:t>exchange of food between the New and Old World later on </a:t>
            </a:r>
          </a:p>
          <a:p>
            <a:pPr marL="1146175" indent="-231775" rtl="0" fontAlgn="base">
              <a:spcBef>
                <a:spcPct val="0"/>
              </a:spcBef>
              <a:spcAft>
                <a:spcPct val="0"/>
              </a:spcAft>
              <a:buFont typeface="Arial" pitchFamily="34" charset="0"/>
              <a:buChar char="•"/>
              <a:tabLst>
                <a:tab pos="914400" algn="l"/>
              </a:tabLst>
            </a:pPr>
            <a:endParaRPr lang="en-US" sz="1100" b="1" dirty="0"/>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solidFill>
                  <a:srgbClr val="D79694"/>
                </a:solidFill>
                <a:latin typeface="Calibri" pitchFamily="34" charset="0"/>
              </a:rPr>
              <a:t>The Exchange of Food Between the Old and New Worlds</a:t>
            </a:r>
          </a:p>
        </p:txBody>
      </p:sp>
      <p:sp>
        <p:nvSpPr>
          <p:cNvPr id="7" name="TextBox 6"/>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lum bright="22000" contrast="23000"/>
          </a:blip>
          <a:srcRect/>
          <a:stretch>
            <a:fillRect/>
          </a:stretch>
        </p:blipFill>
        <p:spPr bwMode="auto">
          <a:xfrm>
            <a:off x="2860548" y="152400"/>
            <a:ext cx="3387852" cy="5486400"/>
          </a:xfrm>
          <a:prstGeom prst="rect">
            <a:avLst/>
          </a:prstGeom>
          <a:noFill/>
          <a:ln w="9525">
            <a:noFill/>
            <a:miter lim="800000"/>
            <a:headEnd/>
            <a:tailEnd/>
          </a:ln>
          <a:effectLst/>
        </p:spPr>
      </p:pic>
      <p:sp>
        <p:nvSpPr>
          <p:cNvPr id="6" name="Rectangle 5"/>
          <p:cNvSpPr/>
          <p:nvPr/>
        </p:nvSpPr>
        <p:spPr>
          <a:xfrm>
            <a:off x="1371600" y="6138446"/>
            <a:ext cx="6400800" cy="338554"/>
          </a:xfrm>
          <a:prstGeom prst="rect">
            <a:avLst/>
          </a:prstGeom>
        </p:spPr>
        <p:txBody>
          <a:bodyPr wrap="square">
            <a:spAutoFit/>
          </a:bodyPr>
          <a:lstStyle/>
          <a:p>
            <a:pPr algn="ctr"/>
            <a:r>
              <a:rPr lang="en-US" sz="1600" dirty="0"/>
              <a:t>Penguin 1986</a:t>
            </a:r>
          </a:p>
        </p:txBody>
      </p:sp>
      <p:sp>
        <p:nvSpPr>
          <p:cNvPr id="4" name="TextBox 3"/>
          <p:cNvSpPr txBox="1">
            <a:spLocks noChangeArrowheads="1"/>
          </p:cNvSpPr>
          <p:nvPr/>
        </p:nvSpPr>
        <p:spPr bwMode="auto">
          <a:xfrm>
            <a:off x="914400" y="4648200"/>
            <a:ext cx="7315200" cy="1415772"/>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b="1" kern="0" dirty="0">
                <a:solidFill>
                  <a:srgbClr val="000000"/>
                </a:solidFill>
                <a:latin typeface="Arial" charset="0"/>
              </a:rPr>
              <a:t>this is the definitive work on sugar</a:t>
            </a:r>
          </a:p>
          <a:p>
            <a:pPr algn="ctr" fontAlgn="base">
              <a:spcBef>
                <a:spcPct val="0"/>
              </a:spcBef>
              <a:spcAft>
                <a:spcPct val="0"/>
              </a:spcAft>
            </a:pPr>
            <a:r>
              <a:rPr lang="en-US" sz="1200" kern="0" dirty="0">
                <a:solidFill>
                  <a:srgbClr val="000000"/>
                </a:solidFill>
              </a:rPr>
              <a:t>(from an anthropological point of view)</a:t>
            </a:r>
          </a:p>
          <a:p>
            <a:pPr algn="ctr" fontAlgn="base">
              <a:spcBef>
                <a:spcPct val="0"/>
              </a:spcBef>
              <a:spcAft>
                <a:spcPct val="0"/>
              </a:spcAft>
            </a:pPr>
            <a:r>
              <a:rPr lang="en-US" sz="1600" kern="0" dirty="0">
                <a:solidFill>
                  <a:srgbClr val="000000"/>
                </a:solidFill>
                <a:latin typeface="Arial" charset="0"/>
              </a:rPr>
              <a:t>when Mark </a:t>
            </a:r>
            <a:r>
              <a:rPr lang="en-US" sz="1600" kern="0" dirty="0" err="1">
                <a:solidFill>
                  <a:srgbClr val="000000"/>
                </a:solidFill>
                <a:latin typeface="Arial" charset="0"/>
              </a:rPr>
              <a:t>Kurlansky</a:t>
            </a:r>
            <a:r>
              <a:rPr lang="en-US" sz="1600" kern="0" dirty="0">
                <a:solidFill>
                  <a:srgbClr val="000000"/>
                </a:solidFill>
                <a:latin typeface="Arial" charset="0"/>
              </a:rPr>
              <a:t> was asked if he was thinking about writing a book on sugar he responded, “No. It has already been written [by </a:t>
            </a:r>
            <a:r>
              <a:rPr lang="en-US" sz="1600" kern="0" dirty="0" err="1">
                <a:solidFill>
                  <a:srgbClr val="000000"/>
                </a:solidFill>
                <a:latin typeface="Arial" charset="0"/>
              </a:rPr>
              <a:t>Mintz</a:t>
            </a:r>
            <a:r>
              <a:rPr lang="en-US" sz="1600" kern="0" dirty="0">
                <a:solidFill>
                  <a:srgbClr val="000000"/>
                </a:solidFill>
              </a:rPr>
              <a:t>].</a:t>
            </a:r>
            <a:r>
              <a:rPr lang="en-US" sz="1600" kern="0" dirty="0">
                <a:solidFill>
                  <a:srgbClr val="000000"/>
                </a:solidFill>
                <a:latin typeface="Arial" charset="0"/>
              </a:rPr>
              <a:t>”</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2764972" y="518886"/>
            <a:ext cx="3606800" cy="5486400"/>
          </a:xfrm>
          <a:prstGeom prst="rect">
            <a:avLst/>
          </a:prstGeom>
          <a:noFill/>
          <a:ln w="9525">
            <a:noFill/>
            <a:miter lim="800000"/>
            <a:headEnd/>
            <a:tailEnd/>
          </a:ln>
          <a:effectLst/>
        </p:spPr>
      </p:pic>
      <p:sp>
        <p:nvSpPr>
          <p:cNvPr id="7" name="Rectangle 6"/>
          <p:cNvSpPr/>
          <p:nvPr/>
        </p:nvSpPr>
        <p:spPr>
          <a:xfrm>
            <a:off x="1371600" y="6138446"/>
            <a:ext cx="6400800" cy="338554"/>
          </a:xfrm>
          <a:prstGeom prst="rect">
            <a:avLst/>
          </a:prstGeom>
          <a:solidFill>
            <a:schemeClr val="bg1"/>
          </a:solidFill>
        </p:spPr>
        <p:txBody>
          <a:bodyPr wrap="square">
            <a:spAutoFit/>
          </a:bodyPr>
          <a:lstStyle/>
          <a:p>
            <a:pPr algn="ctr"/>
            <a:r>
              <a:rPr lang="en-US" sz="1600" dirty="0"/>
              <a:t>Penguin, 2003</a:t>
            </a:r>
          </a:p>
        </p:txBody>
      </p:sp>
      <p:sp>
        <p:nvSpPr>
          <p:cNvPr id="4" name="TextBox 3"/>
          <p:cNvSpPr txBox="1">
            <a:spLocks noChangeArrowheads="1"/>
          </p:cNvSpPr>
          <p:nvPr/>
        </p:nvSpPr>
        <p:spPr bwMode="auto">
          <a:xfrm>
            <a:off x="914400" y="3886200"/>
            <a:ext cx="7315200" cy="1015663"/>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sz="2000" kern="0" dirty="0">
                <a:solidFill>
                  <a:srgbClr val="000000"/>
                </a:solidFill>
                <a:latin typeface="Arial" charset="0"/>
              </a:rPr>
              <a:t>salt is also one of those things we crave . . .</a:t>
            </a:r>
            <a:br>
              <a:rPr lang="en-US" sz="2000" kern="0" dirty="0">
                <a:solidFill>
                  <a:srgbClr val="000000"/>
                </a:solidFill>
                <a:latin typeface="Arial" charset="0"/>
              </a:rPr>
            </a:br>
            <a:r>
              <a:rPr lang="en-US" sz="1400" kern="0" dirty="0">
                <a:solidFill>
                  <a:srgbClr val="000000"/>
                </a:solidFill>
                <a:latin typeface="Arial" charset="0"/>
              </a:rPr>
              <a:t>(and this is the definitive work on salt)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371600" y="6138446"/>
            <a:ext cx="6400800" cy="338554"/>
          </a:xfrm>
          <a:prstGeom prst="rect">
            <a:avLst/>
          </a:prstGeom>
        </p:spPr>
        <p:txBody>
          <a:bodyPr wrap="square">
            <a:spAutoFit/>
          </a:bodyPr>
          <a:lstStyle/>
          <a:p>
            <a:pPr algn="ctr"/>
            <a:r>
              <a:rPr lang="en-US" sz="1600" dirty="0">
                <a:solidFill>
                  <a:schemeClr val="bg1"/>
                </a:solidFill>
              </a:rPr>
              <a:t>Random House 2007</a:t>
            </a:r>
          </a:p>
        </p:txBody>
      </p:sp>
      <p:pic>
        <p:nvPicPr>
          <p:cNvPr id="3074" name="Picture 2"/>
          <p:cNvPicPr>
            <a:picLocks noChangeAspect="1" noChangeArrowheads="1"/>
          </p:cNvPicPr>
          <p:nvPr/>
        </p:nvPicPr>
        <p:blipFill>
          <a:blip r:embed="rId2" cstate="print"/>
          <a:srcRect/>
          <a:stretch>
            <a:fillRect/>
          </a:stretch>
        </p:blipFill>
        <p:spPr bwMode="auto">
          <a:xfrm>
            <a:off x="2559100" y="457200"/>
            <a:ext cx="3994100" cy="5486400"/>
          </a:xfrm>
          <a:prstGeom prst="rect">
            <a:avLst/>
          </a:prstGeom>
          <a:noFill/>
          <a:ln w="9525">
            <a:noFill/>
            <a:miter lim="800000"/>
            <a:headEnd/>
            <a:tailEnd/>
          </a:ln>
          <a:effectLst/>
        </p:spPr>
      </p:pic>
      <p:sp>
        <p:nvSpPr>
          <p:cNvPr id="4" name="TextBox 3"/>
          <p:cNvSpPr txBox="1">
            <a:spLocks noChangeArrowheads="1"/>
          </p:cNvSpPr>
          <p:nvPr/>
        </p:nvSpPr>
        <p:spPr bwMode="auto">
          <a:xfrm>
            <a:off x="914400" y="3928408"/>
            <a:ext cx="7315200" cy="2246769"/>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sz="2000" kern="0" dirty="0">
                <a:solidFill>
                  <a:srgbClr val="000000"/>
                </a:solidFill>
                <a:latin typeface="Arial" charset="0"/>
              </a:rPr>
              <a:t>and </a:t>
            </a:r>
            <a:r>
              <a:rPr lang="en-US" sz="2000" i="1" kern="0" dirty="0">
                <a:solidFill>
                  <a:srgbClr val="000000"/>
                </a:solidFill>
                <a:latin typeface="Arial" charset="0"/>
              </a:rPr>
              <a:t>Nathaniel’s Nutmeg </a:t>
            </a:r>
            <a:r>
              <a:rPr lang="en-US" sz="2000" kern="0" dirty="0">
                <a:solidFill>
                  <a:srgbClr val="000000"/>
                </a:solidFill>
                <a:latin typeface="Arial" charset="0"/>
              </a:rPr>
              <a:t>should be read in conjunction with </a:t>
            </a:r>
            <a:r>
              <a:rPr lang="en-US" sz="2000" i="1" kern="0" dirty="0">
                <a:solidFill>
                  <a:srgbClr val="000000"/>
                </a:solidFill>
                <a:latin typeface="Arial" charset="0"/>
              </a:rPr>
              <a:t>The Big Oyster</a:t>
            </a:r>
          </a:p>
          <a:p>
            <a:pPr algn="ctr" fontAlgn="base">
              <a:spcBef>
                <a:spcPct val="0"/>
              </a:spcBef>
              <a:spcAft>
                <a:spcPct val="0"/>
              </a:spcAft>
            </a:pPr>
            <a:r>
              <a:rPr lang="en-US" sz="2000" kern="0" dirty="0">
                <a:solidFill>
                  <a:srgbClr val="000000"/>
                </a:solidFill>
              </a:rPr>
              <a:t>as they chronicle related events brought together more or less by historical accident . . .</a:t>
            </a:r>
          </a:p>
          <a:p>
            <a:pPr algn="ctr" fontAlgn="base">
              <a:spcBef>
                <a:spcPct val="0"/>
              </a:spcBef>
              <a:spcAft>
                <a:spcPct val="0"/>
              </a:spcAft>
            </a:pPr>
            <a:r>
              <a:rPr lang="en-US" sz="2400" b="1" kern="0" dirty="0">
                <a:solidFill>
                  <a:srgbClr val="000000"/>
                </a:solidFill>
                <a:latin typeface="Arial" charset="0"/>
              </a:rPr>
              <a:t>events which changed the world forever . . .</a:t>
            </a:r>
            <a:br>
              <a:rPr lang="en-US" sz="2400" b="1" kern="0" dirty="0">
                <a:solidFill>
                  <a:srgbClr val="000000"/>
                </a:solidFill>
                <a:latin typeface="Arial" charset="0"/>
              </a:rPr>
            </a:br>
            <a:r>
              <a:rPr lang="en-US" sz="1200" kern="0" dirty="0">
                <a:solidFill>
                  <a:srgbClr val="000000"/>
                </a:solidFill>
                <a:latin typeface="Arial" charset="0"/>
              </a:rPr>
              <a:t>(fact, not personal opinion)</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914400" y="1325463"/>
            <a:ext cx="7315200" cy="2554545"/>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sz="2000" b="1" kern="0" dirty="0">
                <a:solidFill>
                  <a:srgbClr val="000000"/>
                </a:solidFill>
              </a:rPr>
              <a:t>salt and sugar played major roles </a:t>
            </a:r>
          </a:p>
          <a:p>
            <a:pPr algn="ctr" fontAlgn="base">
              <a:spcBef>
                <a:spcPct val="0"/>
              </a:spcBef>
              <a:spcAft>
                <a:spcPct val="0"/>
              </a:spcAft>
            </a:pPr>
            <a:r>
              <a:rPr lang="en-US" sz="2000" b="1" kern="0" dirty="0">
                <a:solidFill>
                  <a:srgbClr val="000000"/>
                </a:solidFill>
              </a:rPr>
              <a:t>in early food preservation . . .</a:t>
            </a:r>
          </a:p>
          <a:p>
            <a:pPr algn="ctr" fontAlgn="base">
              <a:spcBef>
                <a:spcPct val="0"/>
              </a:spcBef>
              <a:spcAft>
                <a:spcPct val="0"/>
              </a:spcAft>
            </a:pPr>
            <a:r>
              <a:rPr lang="en-US" sz="2000" b="1" kern="0" dirty="0">
                <a:solidFill>
                  <a:srgbClr val="000000"/>
                </a:solidFill>
                <a:latin typeface="Arial" charset="0"/>
              </a:rPr>
              <a:t>along with dehydrating, pickling, and freezing . . .</a:t>
            </a:r>
          </a:p>
          <a:p>
            <a:pPr algn="ctr" fontAlgn="base">
              <a:spcBef>
                <a:spcPct val="0"/>
              </a:spcBef>
              <a:spcAft>
                <a:spcPct val="0"/>
              </a:spcAft>
            </a:pPr>
            <a:endParaRPr lang="en-US" sz="2000" kern="0" dirty="0">
              <a:solidFill>
                <a:srgbClr val="000000"/>
              </a:solidFill>
            </a:endParaRPr>
          </a:p>
          <a:p>
            <a:pPr algn="ctr" fontAlgn="base">
              <a:spcBef>
                <a:spcPct val="0"/>
              </a:spcBef>
              <a:spcAft>
                <a:spcPct val="0"/>
              </a:spcAft>
            </a:pPr>
            <a:r>
              <a:rPr lang="en-US" sz="2000" b="1" kern="0" dirty="0">
                <a:solidFill>
                  <a:srgbClr val="000000"/>
                </a:solidFill>
                <a:latin typeface="Arial" charset="0"/>
              </a:rPr>
              <a:t>it was up to Napoleon, looking to feed his troops, to come up with preserving food by means of canning . . .</a:t>
            </a:r>
          </a:p>
          <a:p>
            <a:pPr algn="ctr" fontAlgn="base">
              <a:spcBef>
                <a:spcPct val="0"/>
              </a:spcBef>
              <a:spcAft>
                <a:spcPct val="0"/>
              </a:spcAft>
            </a:pPr>
            <a:endParaRPr lang="en-US" sz="1600" kern="0" dirty="0">
              <a:solidFill>
                <a:srgbClr val="000000"/>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914400" y="1325463"/>
            <a:ext cx="7315200" cy="4770537"/>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sz="2000" b="1" kern="0" dirty="0">
                <a:solidFill>
                  <a:srgbClr val="D79694"/>
                </a:solidFill>
              </a:rPr>
              <a:t>salt and sugar played major roles </a:t>
            </a:r>
          </a:p>
          <a:p>
            <a:pPr algn="ctr" fontAlgn="base">
              <a:spcBef>
                <a:spcPct val="0"/>
              </a:spcBef>
              <a:spcAft>
                <a:spcPct val="0"/>
              </a:spcAft>
            </a:pPr>
            <a:r>
              <a:rPr lang="en-US" sz="2000" b="1" kern="0" dirty="0">
                <a:solidFill>
                  <a:srgbClr val="D79694"/>
                </a:solidFill>
              </a:rPr>
              <a:t>in early food preservation . . .</a:t>
            </a:r>
          </a:p>
          <a:p>
            <a:pPr algn="ctr" fontAlgn="base">
              <a:spcBef>
                <a:spcPct val="0"/>
              </a:spcBef>
              <a:spcAft>
                <a:spcPct val="0"/>
              </a:spcAft>
            </a:pPr>
            <a:r>
              <a:rPr lang="en-US" sz="2000" b="1" kern="0" dirty="0">
                <a:solidFill>
                  <a:srgbClr val="D79694"/>
                </a:solidFill>
                <a:latin typeface="Arial" charset="0"/>
              </a:rPr>
              <a:t>along with dehydrating, pickling, and freezing . . .</a:t>
            </a:r>
          </a:p>
          <a:p>
            <a:pPr algn="ctr" fontAlgn="base">
              <a:spcBef>
                <a:spcPct val="0"/>
              </a:spcBef>
              <a:spcAft>
                <a:spcPct val="0"/>
              </a:spcAft>
            </a:pPr>
            <a:endParaRPr lang="en-US" sz="2000" kern="0" dirty="0">
              <a:solidFill>
                <a:srgbClr val="D79694"/>
              </a:solidFill>
            </a:endParaRPr>
          </a:p>
          <a:p>
            <a:pPr algn="ctr" fontAlgn="base">
              <a:spcBef>
                <a:spcPct val="0"/>
              </a:spcBef>
              <a:spcAft>
                <a:spcPct val="0"/>
              </a:spcAft>
            </a:pPr>
            <a:r>
              <a:rPr lang="en-US" sz="2000" b="1" kern="0" dirty="0">
                <a:solidFill>
                  <a:srgbClr val="D79694"/>
                </a:solidFill>
                <a:latin typeface="Arial" charset="0"/>
              </a:rPr>
              <a:t>it was up to Napoleon, looking to feed his troops, to come up with preserving food by means of canning . . .</a:t>
            </a:r>
          </a:p>
          <a:p>
            <a:pPr algn="ctr" fontAlgn="base">
              <a:spcBef>
                <a:spcPct val="0"/>
              </a:spcBef>
              <a:spcAft>
                <a:spcPct val="0"/>
              </a:spcAft>
            </a:pPr>
            <a:endParaRPr lang="en-US" sz="1600" kern="0" dirty="0">
              <a:solidFill>
                <a:srgbClr val="000000"/>
              </a:solidFill>
            </a:endParaRPr>
          </a:p>
          <a:p>
            <a:pPr algn="ctr" fontAlgn="base">
              <a:spcBef>
                <a:spcPct val="0"/>
              </a:spcBef>
              <a:spcAft>
                <a:spcPct val="0"/>
              </a:spcAft>
            </a:pPr>
            <a:r>
              <a:rPr lang="en-US" sz="2000" b="1" kern="0" dirty="0">
                <a:solidFill>
                  <a:srgbClr val="000000"/>
                </a:solidFill>
                <a:latin typeface="Arial" charset="0"/>
              </a:rPr>
              <a:t>and that brings us to the slide sets dealing with . . . </a:t>
            </a:r>
          </a:p>
          <a:p>
            <a:pPr algn="ctr" fontAlgn="base">
              <a:spcBef>
                <a:spcPct val="0"/>
              </a:spcBef>
              <a:spcAft>
                <a:spcPct val="0"/>
              </a:spcAft>
            </a:pPr>
            <a:br>
              <a:rPr lang="en-US" sz="2000" kern="0" dirty="0">
                <a:solidFill>
                  <a:srgbClr val="000000"/>
                </a:solidFill>
              </a:rPr>
            </a:br>
            <a:r>
              <a:rPr lang="en-US" sz="2800" b="1" kern="0" dirty="0">
                <a:solidFill>
                  <a:srgbClr val="000000"/>
                </a:solidFill>
              </a:rPr>
              <a:t>The Industrial Revolution</a:t>
            </a:r>
            <a:endParaRPr lang="en-US" sz="2000" b="1" kern="0" dirty="0">
              <a:solidFill>
                <a:srgbClr val="000000"/>
              </a:solidFill>
            </a:endParaRPr>
          </a:p>
          <a:p>
            <a:pPr algn="ctr" fontAlgn="base">
              <a:spcBef>
                <a:spcPct val="0"/>
              </a:spcBef>
              <a:spcAft>
                <a:spcPct val="0"/>
              </a:spcAft>
            </a:pPr>
            <a:r>
              <a:rPr lang="en-US" sz="2000" kern="0" dirty="0">
                <a:solidFill>
                  <a:srgbClr val="000000"/>
                </a:solidFill>
                <a:latin typeface="Arial" charset="0"/>
              </a:rPr>
              <a:t>and</a:t>
            </a:r>
          </a:p>
          <a:p>
            <a:pPr algn="ctr" fontAlgn="base">
              <a:spcBef>
                <a:spcPct val="0"/>
              </a:spcBef>
              <a:spcAft>
                <a:spcPct val="0"/>
              </a:spcAft>
            </a:pPr>
            <a:r>
              <a:rPr lang="en-US" sz="2800" b="1" kern="0" dirty="0">
                <a:solidFill>
                  <a:srgbClr val="000000"/>
                </a:solidFill>
              </a:rPr>
              <a:t>Early Technology: Transportation, Refrigeration, Canning</a:t>
            </a:r>
            <a:endParaRPr lang="en-US" b="1" kern="0" dirty="0">
              <a:solidFill>
                <a:srgbClr val="000000"/>
              </a:solidFill>
              <a:latin typeface="Arial"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914400" y="1325463"/>
            <a:ext cx="7315200" cy="4770537"/>
          </a:xfrm>
          <a:prstGeom prst="rect">
            <a:avLst/>
          </a:prstGeom>
          <a:solidFill>
            <a:srgbClr val="FEE9AC"/>
          </a:solidFill>
          <a:ln w="76200">
            <a:solidFill>
              <a:srgbClr val="FFC000"/>
            </a:solidFill>
            <a:miter lim="800000"/>
            <a:headEnd/>
            <a:tailEnd/>
          </a:ln>
        </p:spPr>
        <p:txBody>
          <a:bodyPr lIns="228600" tIns="228600" rIns="228600" bIns="228600">
            <a:noAutofit/>
          </a:bodyPr>
          <a:lstStyle/>
          <a:p>
            <a:pPr algn="ctr" fontAlgn="base">
              <a:spcBef>
                <a:spcPct val="0"/>
              </a:spcBef>
              <a:spcAft>
                <a:spcPct val="0"/>
              </a:spcAft>
            </a:pPr>
            <a:endParaRPr lang="en-US" sz="2000" b="1" kern="0" dirty="0">
              <a:solidFill>
                <a:srgbClr val="000000"/>
              </a:solidFill>
            </a:endParaRPr>
          </a:p>
          <a:p>
            <a:pPr algn="ctr" fontAlgn="base">
              <a:spcBef>
                <a:spcPct val="0"/>
              </a:spcBef>
              <a:spcAft>
                <a:spcPct val="0"/>
              </a:spcAft>
            </a:pPr>
            <a:endParaRPr lang="en-US" sz="2000" b="1" kern="0" dirty="0">
              <a:solidFill>
                <a:srgbClr val="000000"/>
              </a:solidFill>
              <a:latin typeface="Arial" charset="0"/>
            </a:endParaRPr>
          </a:p>
          <a:p>
            <a:pPr algn="ctr" fontAlgn="base">
              <a:spcBef>
                <a:spcPct val="0"/>
              </a:spcBef>
              <a:spcAft>
                <a:spcPct val="0"/>
              </a:spcAft>
            </a:pPr>
            <a:endParaRPr lang="en-US" sz="2000" b="1" kern="0" dirty="0">
              <a:solidFill>
                <a:srgbClr val="000000"/>
              </a:solidFill>
            </a:endParaRPr>
          </a:p>
          <a:p>
            <a:pPr algn="ctr" fontAlgn="base">
              <a:spcBef>
                <a:spcPct val="0"/>
              </a:spcBef>
              <a:spcAft>
                <a:spcPct val="0"/>
              </a:spcAft>
            </a:pPr>
            <a:endParaRPr lang="en-US" sz="2000" b="1" kern="0" dirty="0">
              <a:solidFill>
                <a:srgbClr val="000000"/>
              </a:solidFill>
              <a:latin typeface="Arial" charset="0"/>
            </a:endParaRPr>
          </a:p>
          <a:p>
            <a:pPr algn="ctr" fontAlgn="base">
              <a:spcBef>
                <a:spcPct val="0"/>
              </a:spcBef>
              <a:spcAft>
                <a:spcPct val="0"/>
              </a:spcAft>
            </a:pPr>
            <a:endParaRPr lang="en-US" sz="2000" b="1" kern="0" dirty="0">
              <a:solidFill>
                <a:srgbClr val="000000"/>
              </a:solidFill>
            </a:endParaRPr>
          </a:p>
          <a:p>
            <a:pPr algn="ctr" fontAlgn="base">
              <a:spcBef>
                <a:spcPct val="0"/>
              </a:spcBef>
              <a:spcAft>
                <a:spcPct val="0"/>
              </a:spcAft>
            </a:pPr>
            <a:endParaRPr lang="en-US" sz="2000" b="1" kern="0" dirty="0">
              <a:solidFill>
                <a:srgbClr val="000000"/>
              </a:solidFill>
              <a:latin typeface="Arial" charset="0"/>
            </a:endParaRPr>
          </a:p>
          <a:p>
            <a:pPr algn="ctr" fontAlgn="base">
              <a:spcBef>
                <a:spcPct val="0"/>
              </a:spcBef>
              <a:spcAft>
                <a:spcPct val="0"/>
              </a:spcAft>
            </a:pPr>
            <a:endParaRPr lang="en-US" sz="2000" b="1" kern="0" dirty="0">
              <a:solidFill>
                <a:srgbClr val="000000"/>
              </a:solidFill>
            </a:endParaRPr>
          </a:p>
          <a:p>
            <a:pPr algn="ctr" fontAlgn="base">
              <a:spcBef>
                <a:spcPct val="0"/>
              </a:spcBef>
              <a:spcAft>
                <a:spcPct val="0"/>
              </a:spcAft>
            </a:pPr>
            <a:r>
              <a:rPr lang="en-US" sz="2000" b="1" kern="0" dirty="0">
                <a:solidFill>
                  <a:srgbClr val="000000"/>
                </a:solidFill>
                <a:latin typeface="Arial" charset="0"/>
              </a:rPr>
              <a:t>have a look</a:t>
            </a:r>
            <a:endParaRPr lang="en-US" b="1" kern="0" dirty="0">
              <a:solidFill>
                <a:srgbClr val="000000"/>
              </a:solidFill>
              <a:latin typeface="Arial"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0" y="0"/>
            <a:ext cx="9144000" cy="6858000"/>
          </a:xfrm>
          <a:prstGeom prst="rect">
            <a:avLst/>
          </a:prstGeom>
          <a:solidFill>
            <a:srgbClr val="FEE9AC">
              <a:alpha val="34000"/>
            </a:srgbClr>
          </a:solidFill>
        </p:spPr>
        <p:txBody>
          <a:bodyPr wrap="square">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rPr>
              <a:t>Food in Historical Perspective: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75000"/>
                    </a:prstClr>
                  </a:outerShdw>
                </a:effectLst>
                <a:uLnTx/>
                <a:uFillTx/>
                <a:latin typeface="Calibri"/>
                <a:ea typeface="+mn-ea"/>
                <a:cs typeface="+mn-cs"/>
              </a:rPr>
              <a:t>The Search for Spices</a:t>
            </a:r>
          </a:p>
        </p:txBody>
      </p:sp>
      <p:sp>
        <p:nvSpPr>
          <p:cNvPr id="8" name="Rectangle 11"/>
          <p:cNvSpPr>
            <a:spLocks noChangeArrowheads="1"/>
          </p:cNvSpPr>
          <p:nvPr/>
        </p:nvSpPr>
        <p:spPr bwMode="auto">
          <a:xfrm>
            <a:off x="3124203" y="5705940"/>
            <a:ext cx="2869247" cy="861774"/>
          </a:xfrm>
          <a:prstGeom prst="rect">
            <a:avLst/>
          </a:prstGeom>
          <a:noFill/>
          <a:ln w="9525">
            <a:noFill/>
            <a:miter lim="800000"/>
            <a:headEnd/>
            <a:tailEnd/>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1400" b="1" i="1" u="none" strike="noStrike" kern="1200" cap="none" spc="0" normalizeH="0" baseline="0" noProof="0" dirty="0">
                <a:ln w="6350">
                  <a:noFill/>
                  <a:prstDash val="solid"/>
                  <a:miter lim="800000"/>
                </a:ln>
                <a:solidFill>
                  <a:prstClr val="black"/>
                </a:solidFill>
                <a:effectLst/>
                <a:uLnTx/>
                <a:uFillTx/>
                <a:latin typeface="Arial"/>
                <a:ea typeface="+mn-ea"/>
                <a:cs typeface="+mn-cs"/>
              </a:rPr>
              <a:t>Anthropology of Food</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1400" b="1" i="1" u="none" strike="noStrike" kern="1200" cap="none" spc="0" normalizeH="0" baseline="0" noProof="0" dirty="0">
                <a:ln w="6350">
                  <a:noFill/>
                  <a:prstDash val="solid"/>
                  <a:miter lim="800000"/>
                </a:ln>
                <a:solidFill>
                  <a:prstClr val="black"/>
                </a:solidFill>
                <a:effectLst/>
                <a:uLnTx/>
                <a:uFillTx/>
                <a:latin typeface="Arial"/>
                <a:ea typeface="+mn-ea"/>
                <a:cs typeface="+mn-cs"/>
              </a:rPr>
              <a:t>University of Minnesota Duluth</a:t>
            </a:r>
            <a:endParaRPr kumimoji="1" lang="en-US" sz="1600" b="1" i="1" u="none" strike="noStrike" kern="1200" cap="none" spc="0" normalizeH="0" baseline="0" noProof="0" dirty="0">
              <a:ln w="6350">
                <a:noFill/>
                <a:prstDash val="solid"/>
                <a:miter lim="800000"/>
              </a:ln>
              <a:solidFill>
                <a:prstClr val="black"/>
              </a:solidFill>
              <a:effectLst/>
              <a:uLnTx/>
              <a:uFillTx/>
              <a:latin typeface="Arial"/>
              <a:ea typeface="+mn-ea"/>
              <a:cs typeface="+mn-cs"/>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1200" b="1" i="1" u="none" strike="noStrike" kern="1200" cap="none" spc="0" normalizeH="0" baseline="0" noProof="0" dirty="0">
                <a:ln w="6350">
                  <a:noFill/>
                  <a:prstDash val="solid"/>
                  <a:miter lim="800000"/>
                </a:ln>
                <a:solidFill>
                  <a:prstClr val="black"/>
                </a:solidFill>
                <a:effectLst/>
                <a:uLnTx/>
                <a:uFillTx/>
                <a:latin typeface="Arial"/>
                <a:ea typeface="+mn-ea"/>
                <a:cs typeface="+mn-cs"/>
              </a:rPr>
              <a:t>Tim Roufs</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sz="1050" b="1" i="1" u="none" strike="noStrike" kern="1200" cap="none" spc="0" normalizeH="0" baseline="30000" noProof="0" dirty="0">
                <a:ln w="6350">
                  <a:noFill/>
                  <a:prstDash val="solid"/>
                  <a:miter lim="800000"/>
                </a:ln>
                <a:solidFill>
                  <a:prstClr val="black"/>
                </a:solidFill>
                <a:effectLst/>
                <a:uLnTx/>
                <a:uFillTx/>
                <a:latin typeface="Arial"/>
                <a:ea typeface="+mn-ea"/>
                <a:cs typeface="+mn-cs"/>
              </a:rPr>
              <a:t>©</a:t>
            </a:r>
            <a:r>
              <a:rPr kumimoji="1" lang="en-US" sz="1050" b="1" i="1" u="none" strike="noStrike" kern="1200" cap="none" spc="0" normalizeH="0" baseline="0" noProof="0" dirty="0">
                <a:ln w="6350">
                  <a:noFill/>
                  <a:prstDash val="solid"/>
                  <a:miter lim="800000"/>
                </a:ln>
                <a:solidFill>
                  <a:prstClr val="black"/>
                </a:solidFill>
                <a:effectLst/>
                <a:uLnTx/>
                <a:uFillTx/>
                <a:latin typeface="Arial"/>
                <a:ea typeface="+mn-ea"/>
                <a:cs typeface="+mn-cs"/>
              </a:rPr>
              <a:t>2010-2024</a:t>
            </a:r>
            <a:endParaRPr kumimoji="1" lang="en-US" sz="1200" b="1" i="1" u="none" strike="noStrike" kern="1200" cap="none" spc="0" normalizeH="0" baseline="0" noProof="0" dirty="0">
              <a:ln w="6350">
                <a:noFill/>
                <a:prstDash val="solid"/>
                <a:miter lim="800000"/>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1121037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371600" y="6138446"/>
            <a:ext cx="6400800" cy="338554"/>
          </a:xfrm>
          <a:prstGeom prst="rect">
            <a:avLst/>
          </a:prstGeom>
        </p:spPr>
        <p:txBody>
          <a:bodyPr wrap="square">
            <a:spAutoFit/>
          </a:bodyPr>
          <a:lstStyle/>
          <a:p>
            <a:pPr algn="ctr"/>
            <a:r>
              <a:rPr lang="en-US" sz="1600" dirty="0">
                <a:solidFill>
                  <a:schemeClr val="bg1"/>
                </a:solidFill>
              </a:rPr>
              <a:t>Random House 2007</a:t>
            </a:r>
          </a:p>
        </p:txBody>
      </p:sp>
      <p:pic>
        <p:nvPicPr>
          <p:cNvPr id="3074" name="Picture 2"/>
          <p:cNvPicPr>
            <a:picLocks noChangeAspect="1" noChangeArrowheads="1"/>
          </p:cNvPicPr>
          <p:nvPr/>
        </p:nvPicPr>
        <p:blipFill>
          <a:blip r:embed="rId2" cstate="print"/>
          <a:srcRect/>
          <a:stretch>
            <a:fillRect/>
          </a:stretch>
        </p:blipFill>
        <p:spPr bwMode="auto">
          <a:xfrm>
            <a:off x="2559100" y="457200"/>
            <a:ext cx="3994100" cy="5486400"/>
          </a:xfrm>
          <a:prstGeom prst="rect">
            <a:avLst/>
          </a:prstGeom>
          <a:noFill/>
          <a:ln w="9525">
            <a:noFill/>
            <a:miter lim="800000"/>
            <a:headEnd/>
            <a:tailEnd/>
          </a:ln>
          <a:effectLst/>
        </p:spPr>
      </p:pic>
      <p:sp>
        <p:nvSpPr>
          <p:cNvPr id="4" name="TextBox 3"/>
          <p:cNvSpPr txBox="1">
            <a:spLocks noChangeArrowheads="1"/>
          </p:cNvSpPr>
          <p:nvPr/>
        </p:nvSpPr>
        <p:spPr bwMode="auto">
          <a:xfrm>
            <a:off x="914400" y="3928408"/>
            <a:ext cx="7315200" cy="2123658"/>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sz="2000" kern="0" dirty="0">
                <a:solidFill>
                  <a:srgbClr val="000000"/>
                </a:solidFill>
                <a:latin typeface="Arial" charset="0"/>
              </a:rPr>
              <a:t>and if you’re still looking for </a:t>
            </a:r>
            <a:r>
              <a:rPr lang="en-US" sz="2800" b="1" kern="0" dirty="0">
                <a:solidFill>
                  <a:srgbClr val="000000"/>
                </a:solidFill>
                <a:latin typeface="Arial" charset="0"/>
              </a:rPr>
              <a:t>a paper topic</a:t>
            </a:r>
            <a:r>
              <a:rPr lang="en-US" sz="2000" kern="0" dirty="0">
                <a:solidFill>
                  <a:srgbClr val="000000"/>
                </a:solidFill>
                <a:latin typeface="Arial" charset="0"/>
              </a:rPr>
              <a:t>,</a:t>
            </a:r>
          </a:p>
          <a:p>
            <a:pPr algn="ctr" fontAlgn="base">
              <a:spcBef>
                <a:spcPct val="0"/>
              </a:spcBef>
              <a:spcAft>
                <a:spcPct val="0"/>
              </a:spcAft>
            </a:pPr>
            <a:r>
              <a:rPr lang="en-US" sz="2000" kern="0" dirty="0">
                <a:solidFill>
                  <a:srgbClr val="000000"/>
                </a:solidFill>
              </a:rPr>
              <a:t>and love New York, or history, or food, or adventure, or even just oysters, a comparison of </a:t>
            </a:r>
          </a:p>
          <a:p>
            <a:pPr algn="ctr" fontAlgn="base">
              <a:spcBef>
                <a:spcPct val="0"/>
              </a:spcBef>
              <a:spcAft>
                <a:spcPct val="0"/>
              </a:spcAft>
            </a:pPr>
            <a:r>
              <a:rPr lang="en-US" sz="2000" i="1" kern="0" dirty="0">
                <a:solidFill>
                  <a:srgbClr val="000000"/>
                </a:solidFill>
              </a:rPr>
              <a:t>The Big Oyster </a:t>
            </a:r>
            <a:r>
              <a:rPr lang="en-US" sz="2000" kern="0" dirty="0">
                <a:solidFill>
                  <a:srgbClr val="000000"/>
                </a:solidFill>
              </a:rPr>
              <a:t>and </a:t>
            </a:r>
            <a:r>
              <a:rPr lang="en-US" sz="2000" i="1" kern="0" dirty="0">
                <a:solidFill>
                  <a:srgbClr val="000000"/>
                </a:solidFill>
              </a:rPr>
              <a:t>Nathaniel’s Nutmeg</a:t>
            </a:r>
            <a:endParaRPr lang="en-US" sz="2000" kern="0" dirty="0">
              <a:solidFill>
                <a:srgbClr val="000000"/>
              </a:solidFill>
            </a:endParaRPr>
          </a:p>
          <a:p>
            <a:pPr algn="ctr" fontAlgn="base">
              <a:spcBef>
                <a:spcPct val="0"/>
              </a:spcBef>
              <a:spcAft>
                <a:spcPct val="0"/>
              </a:spcAft>
            </a:pPr>
            <a:r>
              <a:rPr lang="en-US" sz="2000" kern="0" dirty="0">
                <a:solidFill>
                  <a:srgbClr val="000000"/>
                </a:solidFill>
                <a:latin typeface="Arial" charset="0"/>
              </a:rPr>
              <a:t>would make a </a:t>
            </a:r>
            <a:r>
              <a:rPr lang="en-US" sz="2000" i="1" kern="0" dirty="0">
                <a:solidFill>
                  <a:srgbClr val="000000"/>
                </a:solidFill>
                <a:latin typeface="Arial" charset="0"/>
              </a:rPr>
              <a:t>very </a:t>
            </a:r>
            <a:r>
              <a:rPr lang="en-US" sz="2000" kern="0" dirty="0">
                <a:solidFill>
                  <a:srgbClr val="000000"/>
                </a:solidFill>
                <a:latin typeface="Arial" charset="0"/>
              </a:rPr>
              <a:t>interesting project</a:t>
            </a:r>
            <a:endParaRPr lang="en-US" sz="1200" kern="0" dirty="0">
              <a:solidFill>
                <a:srgbClr val="000000"/>
              </a:solidFill>
              <a:latin typeface="Arial"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000000"/>
                </a:solidFill>
                <a:latin typeface="Calibri" pitchFamily="34" charset="0"/>
              </a:rPr>
              <a:t>back to The Search for Spices</a:t>
            </a:r>
            <a:endParaRPr lang="en-US" sz="2800" b="1" kern="1200" dirty="0">
              <a:solidFill>
                <a:srgbClr val="000000"/>
              </a:solidFill>
              <a:latin typeface="Calibri" pitchFamily="34" charset="0"/>
              <a:ea typeface="+mn-ea"/>
              <a:cs typeface="+mn-cs"/>
            </a:endParaRPr>
          </a:p>
        </p:txBody>
      </p:sp>
      <p:sp>
        <p:nvSpPr>
          <p:cNvPr id="3" name="TextBox 2"/>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56</a:t>
            </a:r>
          </a:p>
        </p:txBody>
      </p:sp>
      <p:sp>
        <p:nvSpPr>
          <p:cNvPr id="7" name="Rectangle 3"/>
          <p:cNvSpPr txBox="1">
            <a:spLocks noChangeArrowheads="1"/>
          </p:cNvSpPr>
          <p:nvPr/>
        </p:nvSpPr>
        <p:spPr bwMode="auto">
          <a:xfrm>
            <a:off x="914400" y="2102823"/>
            <a:ext cx="7467600" cy="29238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2800" b="1" kern="1200" dirty="0">
                <a:solidFill>
                  <a:srgbClr val="000000"/>
                </a:solidFill>
                <a:latin typeface="Arial"/>
                <a:ea typeface="+mn-ea"/>
                <a:cs typeface="+mn-cs"/>
              </a:rPr>
              <a:t>in the 15</a:t>
            </a:r>
            <a:r>
              <a:rPr lang="en-US" sz="2800" b="1" kern="1200" baseline="30000" dirty="0">
                <a:solidFill>
                  <a:srgbClr val="000000"/>
                </a:solidFill>
                <a:latin typeface="Arial"/>
                <a:ea typeface="+mn-ea"/>
                <a:cs typeface="+mn-cs"/>
              </a:rPr>
              <a:t>th</a:t>
            </a:r>
            <a:r>
              <a:rPr lang="en-US" sz="2800" b="1" kern="1200" dirty="0">
                <a:solidFill>
                  <a:srgbClr val="000000"/>
                </a:solidFill>
                <a:latin typeface="Arial"/>
                <a:ea typeface="+mn-ea"/>
                <a:cs typeface="+mn-cs"/>
              </a:rPr>
              <a:t> century . . .</a:t>
            </a:r>
          </a:p>
          <a:p>
            <a:pPr marL="682625" lvl="1" indent="-225425" algn="l" rtl="0" fontAlgn="base">
              <a:spcBef>
                <a:spcPct val="0"/>
              </a:spcBef>
              <a:spcAft>
                <a:spcPct val="0"/>
              </a:spcAft>
              <a:buFont typeface="Arial" charset="0"/>
              <a:buChar char="•"/>
            </a:pPr>
            <a:endParaRPr lang="en-US" sz="105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682625" lvl="2" indent="-217488" algn="l" rtl="0" fontAlgn="base">
              <a:spcBef>
                <a:spcPct val="0"/>
              </a:spcBef>
              <a:spcAft>
                <a:spcPct val="0"/>
              </a:spcAft>
              <a:buFont typeface="Arial" charset="0"/>
              <a:buChar char="•"/>
            </a:pPr>
            <a:r>
              <a:rPr lang="en-US" sz="2800" b="1" kern="1200" dirty="0">
                <a:solidFill>
                  <a:srgbClr val="000000"/>
                </a:solidFill>
                <a:latin typeface="Arial"/>
                <a:ea typeface="+mn-ea"/>
                <a:cs typeface="+mn-cs"/>
              </a:rPr>
              <a:t>spices were so highly valued in Europe that the quest for them stimulated the exploration of new land</a:t>
            </a:r>
          </a:p>
          <a:p>
            <a:pPr marL="1146175" lvl="2" indent="-231775" algn="l" rtl="0" fontAlgn="base">
              <a:spcBef>
                <a:spcPct val="0"/>
              </a:spcBef>
              <a:spcAft>
                <a:spcPct val="0"/>
              </a:spcAft>
              <a:buFont typeface="Arial" charset="0"/>
              <a:buChar char="•"/>
            </a:pPr>
            <a:endParaRPr lang="en-US" sz="1050" b="1" kern="1200" dirty="0">
              <a:solidFill>
                <a:srgbClr val="000000"/>
              </a:solidFill>
              <a:latin typeface="Arial"/>
              <a:ea typeface="+mn-ea"/>
              <a:cs typeface="+mn-cs"/>
            </a:endParaRPr>
          </a:p>
          <a:p>
            <a:pPr marL="1379538" lvl="4" indent="-233363">
              <a:buFont typeface="Arial" charset="0"/>
              <a:buChar char="•"/>
            </a:pPr>
            <a:r>
              <a:rPr lang="en-US" sz="2400" b="1" kern="1200" dirty="0">
                <a:solidFill>
                  <a:srgbClr val="000000"/>
                </a:solidFill>
                <a:latin typeface="Arial"/>
                <a:ea typeface="+mn-ea"/>
                <a:cs typeface="+mn-cs"/>
              </a:rPr>
              <a:t>bringing nations into cut-throat </a:t>
            </a:r>
            <a:r>
              <a:rPr lang="en-US" sz="2400" b="1" kern="1200" dirty="0">
                <a:solidFill>
                  <a:srgbClr val="FFFFFF"/>
                </a:solidFill>
                <a:latin typeface="Arial"/>
                <a:ea typeface="+mn-ea"/>
                <a:cs typeface="+mn-cs"/>
              </a:rPr>
              <a:t>(literally) </a:t>
            </a:r>
            <a:r>
              <a:rPr lang="en-US" sz="2400" b="1" kern="1200" dirty="0">
                <a:solidFill>
                  <a:srgbClr val="000000"/>
                </a:solidFill>
                <a:latin typeface="Arial"/>
                <a:ea typeface="+mn-ea"/>
                <a:cs typeface="+mn-cs"/>
              </a:rPr>
              <a:t>competition</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000000"/>
                </a:solidFill>
                <a:latin typeface="Calibri" pitchFamily="34" charset="0"/>
              </a:rPr>
              <a:t>The Search for Spices</a:t>
            </a:r>
            <a:endParaRPr lang="en-US" sz="2800" b="1" kern="1200" dirty="0">
              <a:solidFill>
                <a:srgbClr val="000000"/>
              </a:solidFill>
              <a:latin typeface="Calibri" pitchFamily="34" charset="0"/>
              <a:ea typeface="+mn-ea"/>
              <a:cs typeface="+mn-cs"/>
            </a:endParaRPr>
          </a:p>
        </p:txBody>
      </p:sp>
      <p:sp>
        <p:nvSpPr>
          <p:cNvPr id="4" name="Rectangle 3"/>
          <p:cNvSpPr txBox="1">
            <a:spLocks noChangeArrowheads="1"/>
          </p:cNvSpPr>
          <p:nvPr/>
        </p:nvSpPr>
        <p:spPr bwMode="auto">
          <a:xfrm>
            <a:off x="914400" y="2102823"/>
            <a:ext cx="7467600" cy="29854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2800" b="1" kern="1200" dirty="0">
                <a:solidFill>
                  <a:srgbClr val="000000"/>
                </a:solidFill>
                <a:latin typeface="Arial"/>
                <a:ea typeface="+mn-ea"/>
                <a:cs typeface="+mn-cs"/>
              </a:rPr>
              <a:t>in the 15</a:t>
            </a:r>
            <a:r>
              <a:rPr lang="en-US" sz="2800" b="1" kern="1200" baseline="30000" dirty="0">
                <a:solidFill>
                  <a:srgbClr val="000000"/>
                </a:solidFill>
                <a:latin typeface="Arial"/>
                <a:ea typeface="+mn-ea"/>
                <a:cs typeface="+mn-cs"/>
              </a:rPr>
              <a:t>th</a:t>
            </a:r>
            <a:r>
              <a:rPr lang="en-US" sz="2800" b="1" kern="1200" dirty="0">
                <a:solidFill>
                  <a:srgbClr val="000000"/>
                </a:solidFill>
                <a:latin typeface="Arial"/>
                <a:ea typeface="+mn-ea"/>
                <a:cs typeface="+mn-cs"/>
              </a:rPr>
              <a:t> century . . .</a:t>
            </a:r>
          </a:p>
          <a:p>
            <a:pPr marL="682625" lvl="1" indent="-225425" algn="l" rtl="0" fontAlgn="base">
              <a:spcBef>
                <a:spcPct val="0"/>
              </a:spcBef>
              <a:spcAft>
                <a:spcPct val="0"/>
              </a:spcAft>
              <a:buFont typeface="Arial" charset="0"/>
              <a:buChar char="•"/>
            </a:pPr>
            <a:endParaRPr lang="en-US" sz="105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682625" lvl="2" indent="-217488" algn="l" rtl="0" fontAlgn="base">
              <a:spcBef>
                <a:spcPct val="0"/>
              </a:spcBef>
              <a:spcAft>
                <a:spcPct val="0"/>
              </a:spcAft>
              <a:buFont typeface="Arial" charset="0"/>
              <a:buChar char="•"/>
            </a:pPr>
            <a:r>
              <a:rPr lang="en-US" sz="2800" b="1" kern="1200" dirty="0">
                <a:solidFill>
                  <a:srgbClr val="000000"/>
                </a:solidFill>
                <a:latin typeface="Arial"/>
                <a:ea typeface="+mn-ea"/>
                <a:cs typeface="+mn-cs"/>
              </a:rPr>
              <a:t>spices were so highly valued in Europe that the quest for them stimulated the exploration of new land</a:t>
            </a:r>
          </a:p>
          <a:p>
            <a:pPr marL="1146175" lvl="2" indent="-231775" algn="l" rtl="0" fontAlgn="base">
              <a:spcBef>
                <a:spcPct val="0"/>
              </a:spcBef>
              <a:spcAft>
                <a:spcPct val="0"/>
              </a:spcAft>
              <a:buFont typeface="Arial" charset="0"/>
              <a:buChar char="•"/>
            </a:pPr>
            <a:endParaRPr lang="en-US" sz="1050" b="1" kern="1200" dirty="0">
              <a:solidFill>
                <a:srgbClr val="000000"/>
              </a:solidFill>
              <a:latin typeface="Arial"/>
              <a:ea typeface="+mn-ea"/>
              <a:cs typeface="+mn-cs"/>
            </a:endParaRPr>
          </a:p>
          <a:p>
            <a:pPr marL="1379538" lvl="4" indent="-233363">
              <a:buFont typeface="Arial" charset="0"/>
              <a:buChar char="•"/>
            </a:pPr>
            <a:r>
              <a:rPr lang="en-US" sz="2000" b="1" kern="1200" dirty="0">
                <a:solidFill>
                  <a:srgbClr val="000000"/>
                </a:solidFill>
                <a:latin typeface="Arial"/>
                <a:ea typeface="+mn-ea"/>
                <a:cs typeface="+mn-cs"/>
              </a:rPr>
              <a:t>bringing nations into </a:t>
            </a:r>
            <a:r>
              <a:rPr lang="en-US" sz="2800" b="1" kern="1200" dirty="0">
                <a:solidFill>
                  <a:srgbClr val="FF0000"/>
                </a:solidFill>
                <a:latin typeface="Arial"/>
                <a:ea typeface="+mn-ea"/>
                <a:cs typeface="+mn-cs"/>
              </a:rPr>
              <a:t>cut-throat</a:t>
            </a:r>
            <a:r>
              <a:rPr lang="en-US" sz="2800" b="1" kern="1200" dirty="0">
                <a:solidFill>
                  <a:srgbClr val="000000"/>
                </a:solidFill>
                <a:latin typeface="Arial"/>
                <a:ea typeface="+mn-ea"/>
                <a:cs typeface="+mn-cs"/>
              </a:rPr>
              <a:t> (literally) </a:t>
            </a:r>
            <a:r>
              <a:rPr lang="en-US" sz="2400" b="1" kern="1200" dirty="0">
                <a:solidFill>
                  <a:srgbClr val="000000"/>
                </a:solidFill>
                <a:latin typeface="Arial"/>
                <a:ea typeface="+mn-ea"/>
                <a:cs typeface="+mn-cs"/>
              </a:rPr>
              <a:t>competition</a:t>
            </a:r>
          </a:p>
        </p:txBody>
      </p:sp>
      <p:pic>
        <p:nvPicPr>
          <p:cNvPr id="7" name="Picture 4"/>
          <p:cNvPicPr>
            <a:picLocks noChangeAspect="1" noChangeArrowheads="1"/>
          </p:cNvPicPr>
          <p:nvPr/>
        </p:nvPicPr>
        <p:blipFill>
          <a:blip r:embed="rId2" cstate="print"/>
          <a:srcRect/>
          <a:stretch>
            <a:fillRect/>
          </a:stretch>
        </p:blipFill>
        <p:spPr bwMode="auto">
          <a:xfrm>
            <a:off x="3657600" y="4114800"/>
            <a:ext cx="1222377" cy="1919514"/>
          </a:xfrm>
          <a:prstGeom prst="rect">
            <a:avLst/>
          </a:prstGeom>
          <a:noFill/>
          <a:ln w="9525">
            <a:noFill/>
            <a:miter lim="800000"/>
            <a:headEnd/>
            <a:tailEnd/>
          </a:ln>
          <a:effectLst/>
        </p:spPr>
      </p:pic>
      <p:sp>
        <p:nvSpPr>
          <p:cNvPr id="6" name="TextBox 5"/>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56</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endParaRPr lang="en-US" sz="2800" b="1" kern="1200" dirty="0">
              <a:solidFill>
                <a:srgbClr val="D79694"/>
              </a:solidFill>
              <a:latin typeface="Calibri" pitchFamily="34" charset="0"/>
              <a:ea typeface="+mn-ea"/>
              <a:cs typeface="+mn-cs"/>
            </a:endParaRPr>
          </a:p>
        </p:txBody>
      </p:sp>
      <p:sp>
        <p:nvSpPr>
          <p:cNvPr id="4" name="Rectangle 3"/>
          <p:cNvSpPr txBox="1">
            <a:spLocks noChangeArrowheads="1"/>
          </p:cNvSpPr>
          <p:nvPr/>
        </p:nvSpPr>
        <p:spPr bwMode="auto">
          <a:xfrm>
            <a:off x="914400" y="2102610"/>
            <a:ext cx="7315200" cy="35702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3200" b="1" kern="1200" dirty="0">
                <a:solidFill>
                  <a:srgbClr val="000000"/>
                </a:solidFill>
                <a:latin typeface="Arial"/>
                <a:ea typeface="+mn-ea"/>
                <a:cs typeface="+mn-cs"/>
              </a:rPr>
              <a:t>Why the passion for spices?</a:t>
            </a:r>
          </a:p>
          <a:p>
            <a:pPr marL="682625" lvl="1" indent="-225425" algn="ctr" rtl="0" fontAlgn="base">
              <a:spcBef>
                <a:spcPct val="0"/>
              </a:spcBef>
              <a:spcAft>
                <a:spcPct val="0"/>
              </a:spcAft>
            </a:pPr>
            <a:endParaRPr lang="en-US" sz="14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105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682625" lvl="2" indent="-217488" algn="l" rtl="0" fontAlgn="base">
              <a:spcBef>
                <a:spcPct val="0"/>
              </a:spcBef>
              <a:spcAft>
                <a:spcPct val="0"/>
              </a:spcAft>
              <a:buFont typeface="Arial" charset="0"/>
              <a:buChar char="•"/>
            </a:pPr>
            <a:r>
              <a:rPr lang="en-US" sz="2800" b="1" kern="1200" dirty="0">
                <a:solidFill>
                  <a:srgbClr val="D79694"/>
                </a:solidFill>
                <a:latin typeface="Arial"/>
                <a:ea typeface="+mn-ea"/>
                <a:cs typeface="+mn-cs"/>
              </a:rPr>
              <a:t>spices</a:t>
            </a:r>
            <a:r>
              <a:rPr lang="en-US" sz="2800" b="1" kern="1200" dirty="0">
                <a:solidFill>
                  <a:srgbClr val="000000"/>
                </a:solidFill>
                <a:latin typeface="Arial"/>
                <a:ea typeface="+mn-ea"/>
                <a:cs typeface="+mn-cs"/>
              </a:rPr>
              <a:t> preserved foods</a:t>
            </a:r>
          </a:p>
          <a:p>
            <a:pPr marL="682625" lvl="2" indent="-217488" algn="l" rtl="0" fontAlgn="base">
              <a:spcBef>
                <a:spcPct val="0"/>
              </a:spcBef>
              <a:spcAft>
                <a:spcPct val="0"/>
              </a:spcAft>
              <a:buFont typeface="Arial" charset="0"/>
              <a:buChar char="•"/>
            </a:pPr>
            <a:endParaRPr lang="en-US" sz="2000" b="1" kern="1200" dirty="0">
              <a:solidFill>
                <a:srgbClr val="000000"/>
              </a:solidFill>
              <a:latin typeface="Arial"/>
              <a:ea typeface="+mn-ea"/>
              <a:cs typeface="+mn-cs"/>
            </a:endParaRPr>
          </a:p>
          <a:p>
            <a:pPr marL="682625" lvl="2" indent="-217488">
              <a:buFont typeface="Arial" charset="0"/>
              <a:buChar char="•"/>
            </a:pPr>
            <a:r>
              <a:rPr lang="en-US" sz="2800" b="1" dirty="0">
                <a:solidFill>
                  <a:srgbClr val="D79694"/>
                </a:solidFill>
                <a:latin typeface="Arial"/>
              </a:rPr>
              <a:t>spices</a:t>
            </a:r>
            <a:r>
              <a:rPr lang="en-US" sz="2800" b="1" dirty="0">
                <a:solidFill>
                  <a:srgbClr val="000000"/>
                </a:solidFill>
                <a:latin typeface="Arial"/>
              </a:rPr>
              <a:t> disguised the flavor of partially spoiled food</a:t>
            </a:r>
          </a:p>
          <a:p>
            <a:pPr marL="682625" lvl="2" indent="-217488" algn="l" rtl="0" fontAlgn="base">
              <a:spcBef>
                <a:spcPct val="0"/>
              </a:spcBef>
              <a:spcAft>
                <a:spcPct val="0"/>
              </a:spcAft>
              <a:buFont typeface="Arial" charset="0"/>
              <a:buChar char="•"/>
            </a:pPr>
            <a:endParaRPr lang="en-US" sz="2000" b="1" dirty="0">
              <a:solidFill>
                <a:srgbClr val="000000"/>
              </a:solidFill>
              <a:latin typeface="Arial"/>
            </a:endParaRPr>
          </a:p>
          <a:p>
            <a:pPr marL="682625" lvl="2" indent="-217488" algn="l" rtl="0" fontAlgn="base">
              <a:spcBef>
                <a:spcPct val="0"/>
              </a:spcBef>
              <a:spcAft>
                <a:spcPct val="0"/>
              </a:spcAft>
              <a:buFont typeface="Arial" charset="0"/>
              <a:buChar char="•"/>
            </a:pPr>
            <a:r>
              <a:rPr lang="en-US" sz="2800" b="1" kern="1200" dirty="0">
                <a:solidFill>
                  <a:srgbClr val="000000"/>
                </a:solidFill>
                <a:latin typeface="Arial"/>
                <a:ea typeface="+mn-ea"/>
                <a:cs typeface="+mn-cs"/>
              </a:rPr>
              <a:t>spicing food became a “mania” . . .</a:t>
            </a:r>
          </a:p>
          <a:p>
            <a:pPr marL="1146175" lvl="2" indent="-231775" algn="l" rtl="0" fontAlgn="base">
              <a:spcBef>
                <a:spcPct val="0"/>
              </a:spcBef>
              <a:spcAft>
                <a:spcPct val="0"/>
              </a:spcAft>
            </a:pPr>
            <a:endParaRPr lang="en-US" sz="1050" b="1" kern="1200" dirty="0">
              <a:solidFill>
                <a:srgbClr val="000000"/>
              </a:solidFill>
              <a:latin typeface="Arial"/>
              <a:ea typeface="+mn-ea"/>
              <a:cs typeface="+mn-cs"/>
            </a:endParaRPr>
          </a:p>
        </p:txBody>
      </p:sp>
      <p:sp>
        <p:nvSpPr>
          <p:cNvPr id="6" name="TextBox 5"/>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endParaRPr lang="en-US" sz="2800" b="1" kern="1200" dirty="0">
              <a:solidFill>
                <a:srgbClr val="D79694"/>
              </a:solidFill>
              <a:latin typeface="Calibri" pitchFamily="34" charset="0"/>
              <a:ea typeface="+mn-ea"/>
              <a:cs typeface="+mn-cs"/>
            </a:endParaRPr>
          </a:p>
        </p:txBody>
      </p:sp>
      <p:sp>
        <p:nvSpPr>
          <p:cNvPr id="4" name="Rectangle 3"/>
          <p:cNvSpPr txBox="1">
            <a:spLocks noChangeArrowheads="1"/>
          </p:cNvSpPr>
          <p:nvPr/>
        </p:nvSpPr>
        <p:spPr bwMode="auto">
          <a:xfrm>
            <a:off x="914400" y="2102610"/>
            <a:ext cx="7315200" cy="35702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3200" b="1" kern="1200" dirty="0">
                <a:solidFill>
                  <a:srgbClr val="000000"/>
                </a:solidFill>
                <a:latin typeface="Arial"/>
                <a:ea typeface="+mn-ea"/>
                <a:cs typeface="+mn-cs"/>
              </a:rPr>
              <a:t>Why the passion for spices?</a:t>
            </a:r>
          </a:p>
          <a:p>
            <a:pPr marL="682625" lvl="1" indent="-225425" algn="ctr" rtl="0" fontAlgn="base">
              <a:spcBef>
                <a:spcPct val="0"/>
              </a:spcBef>
              <a:spcAft>
                <a:spcPct val="0"/>
              </a:spcAft>
            </a:pPr>
            <a:endParaRPr lang="en-US" sz="14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105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682625" lvl="2" indent="-217488" algn="l" rtl="0" fontAlgn="base">
              <a:spcBef>
                <a:spcPct val="0"/>
              </a:spcBef>
              <a:spcAft>
                <a:spcPct val="0"/>
              </a:spcAft>
              <a:buFont typeface="Arial" charset="0"/>
              <a:buChar char="•"/>
            </a:pPr>
            <a:r>
              <a:rPr lang="en-US" sz="2800" b="1" kern="1200" dirty="0">
                <a:solidFill>
                  <a:srgbClr val="D79694"/>
                </a:solidFill>
                <a:latin typeface="Arial"/>
                <a:ea typeface="+mn-ea"/>
                <a:cs typeface="+mn-cs"/>
              </a:rPr>
              <a:t>spices</a:t>
            </a:r>
            <a:r>
              <a:rPr lang="en-US" sz="2800" b="1" kern="1200" dirty="0">
                <a:solidFill>
                  <a:srgbClr val="000000"/>
                </a:solidFill>
                <a:latin typeface="Arial"/>
                <a:ea typeface="+mn-ea"/>
                <a:cs typeface="+mn-cs"/>
              </a:rPr>
              <a:t> preserved foods</a:t>
            </a:r>
          </a:p>
          <a:p>
            <a:pPr marL="682625" lvl="2" indent="-217488" algn="l" rtl="0" fontAlgn="base">
              <a:spcBef>
                <a:spcPct val="0"/>
              </a:spcBef>
              <a:spcAft>
                <a:spcPct val="0"/>
              </a:spcAft>
              <a:buFont typeface="Arial" charset="0"/>
              <a:buChar char="•"/>
            </a:pPr>
            <a:endParaRPr lang="en-US" sz="2000" b="1" kern="1200" dirty="0">
              <a:solidFill>
                <a:srgbClr val="000000"/>
              </a:solidFill>
              <a:latin typeface="Arial"/>
              <a:ea typeface="+mn-ea"/>
              <a:cs typeface="+mn-cs"/>
            </a:endParaRPr>
          </a:p>
          <a:p>
            <a:pPr marL="682625" lvl="2" indent="-217488">
              <a:buFont typeface="Arial" charset="0"/>
              <a:buChar char="•"/>
            </a:pPr>
            <a:r>
              <a:rPr lang="en-US" sz="2800" b="1" dirty="0">
                <a:solidFill>
                  <a:srgbClr val="D79694"/>
                </a:solidFill>
                <a:latin typeface="Arial"/>
              </a:rPr>
              <a:t>spices</a:t>
            </a:r>
            <a:r>
              <a:rPr lang="en-US" sz="2800" b="1" dirty="0">
                <a:solidFill>
                  <a:srgbClr val="000000"/>
                </a:solidFill>
                <a:latin typeface="Arial"/>
              </a:rPr>
              <a:t> disguised the flavor of partially spoiled food </a:t>
            </a:r>
          </a:p>
          <a:p>
            <a:pPr marL="682625" lvl="2" indent="-217488" algn="l" rtl="0" fontAlgn="base">
              <a:spcBef>
                <a:spcPct val="0"/>
              </a:spcBef>
              <a:spcAft>
                <a:spcPct val="0"/>
              </a:spcAft>
              <a:buFont typeface="Arial" charset="0"/>
              <a:buChar char="•"/>
            </a:pPr>
            <a:endParaRPr lang="en-US" sz="2000" b="1" dirty="0">
              <a:solidFill>
                <a:srgbClr val="D79694"/>
              </a:solidFill>
              <a:latin typeface="Arial"/>
            </a:endParaRPr>
          </a:p>
          <a:p>
            <a:pPr marL="682625" lvl="2" indent="-217488" algn="l" rtl="0" fontAlgn="base">
              <a:spcBef>
                <a:spcPct val="0"/>
              </a:spcBef>
              <a:spcAft>
                <a:spcPct val="0"/>
              </a:spcAft>
              <a:buFont typeface="Arial" charset="0"/>
              <a:buChar char="•"/>
            </a:pPr>
            <a:r>
              <a:rPr lang="en-US" sz="2800" b="1" kern="1200" dirty="0">
                <a:solidFill>
                  <a:srgbClr val="D79694"/>
                </a:solidFill>
                <a:latin typeface="Arial"/>
                <a:ea typeface="+mn-ea"/>
                <a:cs typeface="+mn-cs"/>
              </a:rPr>
              <a:t>spicing food became a “mania” . . .</a:t>
            </a:r>
          </a:p>
          <a:p>
            <a:pPr marL="1146175" lvl="2" indent="-231775" algn="l" rtl="0" fontAlgn="base">
              <a:spcBef>
                <a:spcPct val="0"/>
              </a:spcBef>
              <a:spcAft>
                <a:spcPct val="0"/>
              </a:spcAft>
            </a:pPr>
            <a:endParaRPr lang="en-US" sz="1050" b="1" kern="1200" dirty="0">
              <a:solidFill>
                <a:srgbClr val="000000"/>
              </a:solidFill>
              <a:latin typeface="Arial"/>
              <a:ea typeface="+mn-ea"/>
              <a:cs typeface="+mn-cs"/>
            </a:endParaRPr>
          </a:p>
        </p:txBody>
      </p:sp>
      <p:sp>
        <p:nvSpPr>
          <p:cNvPr id="6" name="Rectangle 5"/>
          <p:cNvSpPr/>
          <p:nvPr/>
        </p:nvSpPr>
        <p:spPr>
          <a:xfrm>
            <a:off x="990600" y="1752600"/>
            <a:ext cx="7162800" cy="1938992"/>
          </a:xfrm>
          <a:prstGeom prst="rect">
            <a:avLst/>
          </a:prstGeom>
          <a:solidFill>
            <a:srgbClr val="FEE9AC"/>
          </a:solidFill>
          <a:ln w="76200">
            <a:solidFill>
              <a:srgbClr val="FFC000"/>
            </a:solidFill>
          </a:ln>
        </p:spPr>
        <p:txBody>
          <a:bodyPr wrap="square">
            <a:spAutoFit/>
          </a:bodyPr>
          <a:lstStyle/>
          <a:p>
            <a:pPr marL="682625" lvl="1" indent="-225425" algn="ctr"/>
            <a:r>
              <a:rPr lang="en-US" sz="2400" b="1" dirty="0">
                <a:solidFill>
                  <a:srgbClr val="000000"/>
                </a:solidFill>
                <a:latin typeface="Arial"/>
              </a:rPr>
              <a:t>Stu </a:t>
            </a:r>
            <a:r>
              <a:rPr lang="en-US" sz="2400" b="1" dirty="0" err="1">
                <a:solidFill>
                  <a:srgbClr val="000000"/>
                </a:solidFill>
                <a:latin typeface="Arial"/>
              </a:rPr>
              <a:t>Sivertson’s</a:t>
            </a:r>
            <a:endParaRPr lang="en-US" sz="2400" b="1" dirty="0">
              <a:solidFill>
                <a:srgbClr val="000000"/>
              </a:solidFill>
              <a:latin typeface="Arial"/>
            </a:endParaRPr>
          </a:p>
          <a:p>
            <a:pPr marL="682625" lvl="1" indent="-225425" algn="ctr"/>
            <a:r>
              <a:rPr lang="en-US" sz="2400" b="1" dirty="0">
                <a:solidFill>
                  <a:srgbClr val="000000"/>
                </a:solidFill>
                <a:latin typeface="Arial"/>
              </a:rPr>
              <a:t>grandfather</a:t>
            </a:r>
          </a:p>
          <a:p>
            <a:pPr marL="682625" lvl="1" indent="-225425" algn="ctr"/>
            <a:r>
              <a:rPr lang="en-US" sz="2400" b="1" dirty="0">
                <a:solidFill>
                  <a:srgbClr val="000000"/>
                </a:solidFill>
                <a:latin typeface="Arial"/>
              </a:rPr>
              <a:t>on a sailing ship mired in</a:t>
            </a:r>
          </a:p>
          <a:p>
            <a:pPr marL="682625" lvl="1" indent="-225425" algn="ctr"/>
            <a:r>
              <a:rPr lang="en-US" sz="2400" b="1" dirty="0">
                <a:solidFill>
                  <a:srgbClr val="000000"/>
                </a:solidFill>
                <a:latin typeface="Arial"/>
              </a:rPr>
              <a:t> “the doldrums”</a:t>
            </a:r>
          </a:p>
          <a:p>
            <a:pPr marL="682625" lvl="1" indent="-225425" algn="ctr"/>
            <a:r>
              <a:rPr lang="en-US" sz="2400" b="1" dirty="0">
                <a:solidFill>
                  <a:srgbClr val="000000"/>
                </a:solidFill>
                <a:latin typeface="Arial"/>
              </a:rPr>
              <a:t>off of the coast of Africa used spices to . . .</a:t>
            </a:r>
          </a:p>
        </p:txBody>
      </p:sp>
      <p:sp>
        <p:nvSpPr>
          <p:cNvPr id="7" name="TextBox 6"/>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endParaRPr lang="en-US" sz="2800" b="1" kern="1200" dirty="0">
              <a:solidFill>
                <a:srgbClr val="D79694"/>
              </a:solidFill>
              <a:latin typeface="Calibri" pitchFamily="34" charset="0"/>
              <a:ea typeface="+mn-ea"/>
              <a:cs typeface="+mn-cs"/>
            </a:endParaRPr>
          </a:p>
        </p:txBody>
      </p:sp>
      <p:sp>
        <p:nvSpPr>
          <p:cNvPr id="4" name="Rectangle 3"/>
          <p:cNvSpPr txBox="1">
            <a:spLocks noChangeArrowheads="1"/>
          </p:cNvSpPr>
          <p:nvPr/>
        </p:nvSpPr>
        <p:spPr bwMode="auto">
          <a:xfrm>
            <a:off x="914400" y="2102610"/>
            <a:ext cx="7315200" cy="36933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3200" b="1" kern="1200" dirty="0">
                <a:solidFill>
                  <a:srgbClr val="000000"/>
                </a:solidFill>
                <a:latin typeface="Arial"/>
                <a:ea typeface="+mn-ea"/>
                <a:cs typeface="+mn-cs"/>
              </a:rPr>
              <a:t>Why the passion for spices?</a:t>
            </a:r>
          </a:p>
          <a:p>
            <a:pPr marL="682625" lvl="1" indent="-225425" algn="ctr" rtl="0" fontAlgn="base">
              <a:spcBef>
                <a:spcPct val="0"/>
              </a:spcBef>
              <a:spcAft>
                <a:spcPct val="0"/>
              </a:spcAft>
            </a:pPr>
            <a:endParaRPr lang="en-US" sz="14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105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682625" lvl="2" indent="-217488" algn="l" rtl="0" fontAlgn="base">
              <a:spcBef>
                <a:spcPct val="0"/>
              </a:spcBef>
              <a:spcAft>
                <a:spcPct val="0"/>
              </a:spcAft>
              <a:buFont typeface="Arial" charset="0"/>
              <a:buChar char="•"/>
            </a:pPr>
            <a:r>
              <a:rPr lang="en-US" sz="2800" b="1" kern="1200" dirty="0">
                <a:solidFill>
                  <a:srgbClr val="D79694"/>
                </a:solidFill>
                <a:latin typeface="Arial"/>
                <a:ea typeface="+mn-ea"/>
                <a:cs typeface="+mn-cs"/>
              </a:rPr>
              <a:t>spices</a:t>
            </a:r>
            <a:r>
              <a:rPr lang="en-US" sz="2800" b="1" kern="1200" dirty="0">
                <a:solidFill>
                  <a:srgbClr val="000000"/>
                </a:solidFill>
                <a:latin typeface="Arial"/>
                <a:ea typeface="+mn-ea"/>
                <a:cs typeface="+mn-cs"/>
              </a:rPr>
              <a:t> preserved foods</a:t>
            </a:r>
          </a:p>
          <a:p>
            <a:pPr marL="682625" lvl="2" indent="-217488" algn="l" rtl="0" fontAlgn="base">
              <a:spcBef>
                <a:spcPct val="0"/>
              </a:spcBef>
              <a:spcAft>
                <a:spcPct val="0"/>
              </a:spcAft>
              <a:buFont typeface="Arial" charset="0"/>
              <a:buChar char="•"/>
            </a:pPr>
            <a:endParaRPr lang="en-US" sz="2000" b="1" kern="1200" dirty="0">
              <a:solidFill>
                <a:srgbClr val="000000"/>
              </a:solidFill>
              <a:latin typeface="Arial"/>
              <a:ea typeface="+mn-ea"/>
              <a:cs typeface="+mn-cs"/>
            </a:endParaRPr>
          </a:p>
          <a:p>
            <a:pPr marL="682625" lvl="2" indent="-217488">
              <a:buFont typeface="Arial" charset="0"/>
              <a:buChar char="•"/>
            </a:pPr>
            <a:r>
              <a:rPr lang="en-US" sz="2800" b="1" dirty="0">
                <a:solidFill>
                  <a:srgbClr val="FF0000"/>
                </a:solidFill>
                <a:latin typeface="Arial"/>
              </a:rPr>
              <a:t>spices disguised the flavor of partially spoiled food</a:t>
            </a:r>
            <a:r>
              <a:rPr lang="en-US" sz="4000" b="1" dirty="0">
                <a:solidFill>
                  <a:srgbClr val="FF0000"/>
                </a:solidFill>
                <a:latin typeface="Arial"/>
              </a:rPr>
              <a:t>? </a:t>
            </a:r>
            <a:endParaRPr lang="en-US" sz="2800" b="1" dirty="0">
              <a:solidFill>
                <a:srgbClr val="FF0000"/>
              </a:solidFill>
              <a:latin typeface="Arial"/>
            </a:endParaRPr>
          </a:p>
          <a:p>
            <a:pPr marL="682625" lvl="2" indent="-217488" algn="l" rtl="0" fontAlgn="base">
              <a:spcBef>
                <a:spcPct val="0"/>
              </a:spcBef>
              <a:spcAft>
                <a:spcPct val="0"/>
              </a:spcAft>
              <a:buFont typeface="Arial" charset="0"/>
              <a:buChar char="•"/>
            </a:pPr>
            <a:endParaRPr lang="en-US" sz="2000" b="1" dirty="0">
              <a:solidFill>
                <a:srgbClr val="000000"/>
              </a:solidFill>
              <a:latin typeface="Arial"/>
            </a:endParaRPr>
          </a:p>
          <a:p>
            <a:pPr marL="682625" lvl="2" indent="-217488" algn="l" rtl="0" fontAlgn="base">
              <a:spcBef>
                <a:spcPct val="0"/>
              </a:spcBef>
              <a:spcAft>
                <a:spcPct val="0"/>
              </a:spcAft>
              <a:buFont typeface="Arial" charset="0"/>
              <a:buChar char="•"/>
            </a:pPr>
            <a:r>
              <a:rPr lang="en-US" sz="2800" b="1" kern="1200" dirty="0">
                <a:solidFill>
                  <a:srgbClr val="000000"/>
                </a:solidFill>
                <a:latin typeface="Arial"/>
                <a:ea typeface="+mn-ea"/>
                <a:cs typeface="+mn-cs"/>
              </a:rPr>
              <a:t>spicing food became a “mania” . . .</a:t>
            </a:r>
          </a:p>
          <a:p>
            <a:pPr marL="1146175" lvl="2" indent="-231775" algn="l" rtl="0" fontAlgn="base">
              <a:spcBef>
                <a:spcPct val="0"/>
              </a:spcBef>
              <a:spcAft>
                <a:spcPct val="0"/>
              </a:spcAft>
            </a:pPr>
            <a:endParaRPr lang="en-US" sz="1050" b="1" kern="1200" dirty="0">
              <a:solidFill>
                <a:srgbClr val="000000"/>
              </a:solidFill>
              <a:latin typeface="Arial"/>
              <a:ea typeface="+mn-ea"/>
              <a:cs typeface="+mn-cs"/>
            </a:endParaRPr>
          </a:p>
        </p:txBody>
      </p:sp>
      <p:sp>
        <p:nvSpPr>
          <p:cNvPr id="6" name="Rectangle 5"/>
          <p:cNvSpPr/>
          <p:nvPr/>
        </p:nvSpPr>
        <p:spPr>
          <a:xfrm>
            <a:off x="1324428" y="2953083"/>
            <a:ext cx="6400800" cy="584775"/>
          </a:xfrm>
          <a:prstGeom prst="rect">
            <a:avLst/>
          </a:prstGeom>
          <a:solidFill>
            <a:srgbClr val="FEE9AC"/>
          </a:solidFill>
          <a:ln w="76200">
            <a:solidFill>
              <a:srgbClr val="FFC000"/>
            </a:solidFill>
          </a:ln>
        </p:spPr>
        <p:txBody>
          <a:bodyPr wrap="square">
            <a:spAutoFit/>
          </a:bodyPr>
          <a:lstStyle/>
          <a:p>
            <a:pPr marL="682625" lvl="1" indent="-225425" algn="ctr"/>
            <a:r>
              <a:rPr lang="en-US" sz="3200" b="1" dirty="0">
                <a:solidFill>
                  <a:srgbClr val="000000"/>
                </a:solidFill>
                <a:latin typeface="Arial"/>
              </a:rPr>
              <a:t>BUT is this a food myth? . . .</a:t>
            </a:r>
          </a:p>
        </p:txBody>
      </p:sp>
      <p:sp>
        <p:nvSpPr>
          <p:cNvPr id="7" name="TextBox 6"/>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5" name="TextBox 4"/>
          <p:cNvSpPr txBox="1"/>
          <p:nvPr/>
        </p:nvSpPr>
        <p:spPr>
          <a:xfrm>
            <a:off x="1905101" y="533602"/>
            <a:ext cx="5304657" cy="584775"/>
          </a:xfrm>
          <a:prstGeom prst="rect">
            <a:avLst/>
          </a:prstGeom>
          <a:noFill/>
        </p:spPr>
        <p:txBody>
          <a:bodyPr wrap="none" rtlCol="0">
            <a:spAutoFit/>
          </a:bodyPr>
          <a:lstStyle/>
          <a:p>
            <a:pPr algn="l" rtl="0" fontAlgn="base">
              <a:spcBef>
                <a:spcPct val="0"/>
              </a:spcBef>
              <a:spcAft>
                <a:spcPct val="0"/>
              </a:spcAft>
            </a:pPr>
            <a:r>
              <a:rPr lang="en-US" sz="3200" b="1" kern="1200" dirty="0">
                <a:solidFill>
                  <a:srgbClr val="FFFFFF"/>
                </a:solidFill>
                <a:latin typeface="Arial" charset="0"/>
                <a:ea typeface="+mn-ea"/>
                <a:cs typeface="+mn-cs"/>
              </a:rPr>
              <a:t>Eight  Food “Revolutions”</a:t>
            </a:r>
          </a:p>
        </p:txBody>
      </p:sp>
      <p:sp>
        <p:nvSpPr>
          <p:cNvPr id="9" name="Rectangle 8"/>
          <p:cNvSpPr/>
          <p:nvPr/>
        </p:nvSpPr>
        <p:spPr>
          <a:xfrm>
            <a:off x="867228" y="3301425"/>
            <a:ext cx="7391400" cy="584775"/>
          </a:xfrm>
          <a:prstGeom prst="rect">
            <a:avLst/>
          </a:prstGeom>
          <a:solidFill>
            <a:srgbClr val="FEE9AC"/>
          </a:solidFill>
          <a:ln w="76200">
            <a:solidFill>
              <a:srgbClr val="FFC000"/>
            </a:solidFill>
          </a:ln>
        </p:spPr>
        <p:txBody>
          <a:bodyPr wrap="square">
            <a:spAutoFit/>
          </a:bodyPr>
          <a:lstStyle/>
          <a:p>
            <a:pPr marL="682625" lvl="1" indent="-225425" algn="ctr"/>
            <a:r>
              <a:rPr lang="en-US" sz="3200" b="1" dirty="0">
                <a:solidFill>
                  <a:srgbClr val="000000"/>
                </a:solidFill>
                <a:latin typeface="Arial"/>
              </a:rPr>
              <a:t>Yes, says </a:t>
            </a:r>
            <a:r>
              <a:rPr lang="en-US" sz="3200" b="1" dirty="0" err="1">
                <a:solidFill>
                  <a:srgbClr val="000000"/>
                </a:solidFill>
                <a:latin typeface="Arial"/>
              </a:rPr>
              <a:t>Fernández-Armesto</a:t>
            </a:r>
            <a:r>
              <a:rPr lang="en-US" sz="3200" b="1" dirty="0">
                <a:solidFill>
                  <a:srgbClr val="000000"/>
                </a:solidFill>
                <a:latin typeface="Arial"/>
              </a:rPr>
              <a:t> . . .</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5" name="TextBox 4"/>
          <p:cNvSpPr txBox="1"/>
          <p:nvPr/>
        </p:nvSpPr>
        <p:spPr>
          <a:xfrm>
            <a:off x="1905101" y="533602"/>
            <a:ext cx="5304657" cy="584775"/>
          </a:xfrm>
          <a:prstGeom prst="rect">
            <a:avLst/>
          </a:prstGeom>
          <a:noFill/>
        </p:spPr>
        <p:txBody>
          <a:bodyPr wrap="none" rtlCol="0">
            <a:spAutoFit/>
          </a:bodyPr>
          <a:lstStyle/>
          <a:p>
            <a:pPr algn="l" rtl="0" fontAlgn="base">
              <a:spcBef>
                <a:spcPct val="0"/>
              </a:spcBef>
              <a:spcAft>
                <a:spcPct val="0"/>
              </a:spcAft>
            </a:pPr>
            <a:r>
              <a:rPr lang="en-US" sz="3200" b="1" kern="1200" dirty="0">
                <a:solidFill>
                  <a:srgbClr val="FFFFFF"/>
                </a:solidFill>
                <a:latin typeface="Arial" charset="0"/>
                <a:ea typeface="+mn-ea"/>
                <a:cs typeface="+mn-cs"/>
              </a:rPr>
              <a:t>Eight  Food “Revolutions”</a:t>
            </a:r>
          </a:p>
        </p:txBody>
      </p:sp>
      <p:sp>
        <p:nvSpPr>
          <p:cNvPr id="7" name="Text Box 3"/>
          <p:cNvSpPr txBox="1">
            <a:spLocks noChangeArrowheads="1"/>
          </p:cNvSpPr>
          <p:nvPr/>
        </p:nvSpPr>
        <p:spPr bwMode="auto">
          <a:xfrm>
            <a:off x="0" y="0"/>
            <a:ext cx="9144000" cy="6857999"/>
          </a:xfrm>
          <a:prstGeom prst="rect">
            <a:avLst/>
          </a:prstGeom>
          <a:solidFill>
            <a:srgbClr val="FFFFFF">
              <a:alpha val="67059"/>
            </a:srgbClr>
          </a:solidFill>
          <a:ln w="9525">
            <a:noFill/>
            <a:miter lim="800000"/>
            <a:headEnd/>
            <a:tailEnd/>
          </a:ln>
          <a:effectLst/>
        </p:spPr>
        <p:txBody>
          <a:bodyPr wrap="square">
            <a:noAutofit/>
          </a:bodyPr>
          <a:lstStyle/>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p:txBody>
      </p:sp>
      <p:sp>
        <p:nvSpPr>
          <p:cNvPr id="8" name="Rectangle 7"/>
          <p:cNvSpPr/>
          <p:nvPr/>
        </p:nvSpPr>
        <p:spPr>
          <a:xfrm>
            <a:off x="1447800" y="1295400"/>
            <a:ext cx="6248400" cy="4678204"/>
          </a:xfrm>
          <a:prstGeom prst="rect">
            <a:avLst/>
          </a:prstGeom>
        </p:spPr>
        <p:txBody>
          <a:bodyPr wrap="square">
            <a:spAutoFit/>
          </a:bodyPr>
          <a:lstStyle/>
          <a:p>
            <a:pPr algn="ctr" rtl="0" fontAlgn="base">
              <a:spcBef>
                <a:spcPct val="0"/>
              </a:spcBef>
              <a:spcAft>
                <a:spcPct val="0"/>
              </a:spcAft>
            </a:pPr>
            <a:r>
              <a:rPr lang="en-US" sz="2800" b="1" kern="1200" dirty="0">
                <a:solidFill>
                  <a:prstClr val="black"/>
                </a:solidFill>
                <a:latin typeface="Arial" charset="0"/>
                <a:ea typeface="+mn-ea"/>
                <a:cs typeface="+mn-cs"/>
              </a:rPr>
              <a:t>“The idea that the demand for spices was the result of the need to digest tainted meat and fish is one of the great myths of the history of food.  It is an offshoot of the myth of the progress — the assumption that people in earlier times were less competent, or less intelligent, or less capable of providing for their needs than we are today.”</a:t>
            </a:r>
          </a:p>
          <a:p>
            <a:pPr algn="ctr" rtl="0" fontAlgn="base">
              <a:spcBef>
                <a:spcPct val="0"/>
              </a:spcBef>
              <a:spcAft>
                <a:spcPct val="0"/>
              </a:spcAft>
            </a:pPr>
            <a:endParaRPr lang="en-US" sz="600" b="1" dirty="0">
              <a:solidFill>
                <a:prstClr val="black"/>
              </a:solidFill>
            </a:endParaRPr>
          </a:p>
          <a:p>
            <a:pPr algn="ctr" rtl="0" fontAlgn="base">
              <a:spcBef>
                <a:spcPct val="0"/>
              </a:spcBef>
              <a:spcAft>
                <a:spcPct val="0"/>
              </a:spcAft>
            </a:pPr>
            <a:r>
              <a:rPr lang="en-US" sz="1200" kern="1200" dirty="0">
                <a:solidFill>
                  <a:prstClr val="black"/>
                </a:solidFill>
                <a:latin typeface="Arial" charset="0"/>
                <a:ea typeface="+mn-ea"/>
                <a:cs typeface="+mn-cs"/>
              </a:rPr>
              <a:t>p. 155</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762"/>
            <a:ext cx="7315200" cy="3826689"/>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2400" b="1" dirty="0">
                <a:solidFill>
                  <a:srgbClr val="000000"/>
                </a:solidFill>
                <a:latin typeface="+mj-lt"/>
              </a:rPr>
              <a:t>The Agricultural Revolution of the Neolithic Era </a:t>
            </a:r>
          </a:p>
          <a:p>
            <a:pPr marL="465138" lvl="1" indent="-233363">
              <a:spcBef>
                <a:spcPts val="800"/>
              </a:spcBef>
              <a:buFont typeface="Arial" charset="0"/>
              <a:buChar char="•"/>
            </a:pPr>
            <a:r>
              <a:rPr lang="en-US" sz="2400" b="1" dirty="0">
                <a:latin typeface="+mj-lt"/>
              </a:rPr>
              <a:t>The Search for Spices</a:t>
            </a:r>
          </a:p>
          <a:p>
            <a:pPr marL="465138" lvl="1" indent="-233363">
              <a:spcBef>
                <a:spcPts val="800"/>
              </a:spcBef>
              <a:buFont typeface="Arial" charset="0"/>
              <a:buChar char="•"/>
            </a:pPr>
            <a:r>
              <a:rPr lang="en-US" sz="2400" b="1" dirty="0">
                <a:latin typeface="+mj-lt"/>
              </a:rPr>
              <a:t>The Industrial Revolution</a:t>
            </a:r>
          </a:p>
          <a:p>
            <a:pPr marL="465138" lvl="1" indent="-233363">
              <a:spcBef>
                <a:spcPts val="800"/>
              </a:spcBef>
              <a:buFont typeface="Arial" charset="0"/>
              <a:buChar char="•"/>
            </a:pPr>
            <a:r>
              <a:rPr lang="en-US" sz="2400" b="1" dirty="0">
                <a:latin typeface="+mj-lt"/>
              </a:rPr>
              <a:t>Transportation, Refrigeration, and Canning</a:t>
            </a:r>
          </a:p>
          <a:p>
            <a:pPr marL="465138" lvl="1" indent="-233363">
              <a:spcBef>
                <a:spcPts val="800"/>
              </a:spcBef>
              <a:buFont typeface="Arial" charset="0"/>
              <a:buChar char="•"/>
            </a:pPr>
            <a:r>
              <a:rPr lang="en-US" sz="2400" b="1" dirty="0">
                <a:latin typeface="+mj-lt"/>
              </a:rPr>
              <a:t>The Scientific Revolution</a:t>
            </a:r>
          </a:p>
          <a:p>
            <a:pPr marL="465138" lvl="1" indent="-233363">
              <a:spcBef>
                <a:spcPts val="800"/>
              </a:spcBef>
              <a:buFont typeface="Arial" charset="0"/>
              <a:buChar char="•"/>
            </a:pPr>
            <a:r>
              <a:rPr lang="en-US" sz="2400" b="1" dirty="0">
                <a:latin typeface="+mj-lt"/>
              </a:rPr>
              <a:t>Modern-Day Adaptations</a:t>
            </a:r>
          </a:p>
          <a:p>
            <a:pPr marL="465138" lvl="1" indent="-233363">
              <a:spcBef>
                <a:spcPts val="800"/>
              </a:spcBef>
              <a:buFont typeface="Arial" charset="0"/>
              <a:buChar char="•"/>
            </a:pPr>
            <a:r>
              <a:rPr lang="en-US" sz="2400" b="1" dirty="0">
                <a:latin typeface="+mj-lt"/>
              </a:rPr>
              <a:t>Summary</a:t>
            </a:r>
          </a:p>
          <a:p>
            <a:pPr marL="465138" lvl="1" indent="-233363">
              <a:spcBef>
                <a:spcPts val="800"/>
              </a:spcBef>
              <a:buFont typeface="Arial" charset="0"/>
              <a:buChar char="•"/>
            </a:pPr>
            <a:r>
              <a:rPr lang="en-US" sz="2400" b="1" dirty="0">
                <a:latin typeface="+mj-lt"/>
              </a:rPr>
              <a:t>Highlight: Vegetarian Diets: Then and Now</a:t>
            </a:r>
            <a:endParaRPr lang="en-US" sz="2400" b="1" dirty="0">
              <a:solidFill>
                <a:srgbClr val="000000"/>
              </a:solidFill>
              <a:latin typeface="+mj-lt"/>
            </a:endParaRP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5" name="TextBox 4"/>
          <p:cNvSpPr txBox="1"/>
          <p:nvPr/>
        </p:nvSpPr>
        <p:spPr>
          <a:xfrm>
            <a:off x="1905101" y="533602"/>
            <a:ext cx="5304657" cy="584775"/>
          </a:xfrm>
          <a:prstGeom prst="rect">
            <a:avLst/>
          </a:prstGeom>
          <a:noFill/>
        </p:spPr>
        <p:txBody>
          <a:bodyPr wrap="none" rtlCol="0">
            <a:spAutoFit/>
          </a:bodyPr>
          <a:lstStyle/>
          <a:p>
            <a:pPr algn="l" rtl="0" fontAlgn="base">
              <a:spcBef>
                <a:spcPct val="0"/>
              </a:spcBef>
              <a:spcAft>
                <a:spcPct val="0"/>
              </a:spcAft>
            </a:pPr>
            <a:r>
              <a:rPr lang="en-US" sz="3200" b="1" kern="1200" dirty="0">
                <a:solidFill>
                  <a:srgbClr val="FFFFFF"/>
                </a:solidFill>
                <a:latin typeface="Arial" charset="0"/>
                <a:ea typeface="+mn-ea"/>
                <a:cs typeface="+mn-cs"/>
              </a:rPr>
              <a:t>Eight  Food “Revolutions”</a:t>
            </a:r>
          </a:p>
        </p:txBody>
      </p:sp>
      <p:sp>
        <p:nvSpPr>
          <p:cNvPr id="7" name="Text Box 3"/>
          <p:cNvSpPr txBox="1">
            <a:spLocks noChangeArrowheads="1"/>
          </p:cNvSpPr>
          <p:nvPr/>
        </p:nvSpPr>
        <p:spPr bwMode="auto">
          <a:xfrm>
            <a:off x="0" y="0"/>
            <a:ext cx="9144000" cy="6857999"/>
          </a:xfrm>
          <a:prstGeom prst="rect">
            <a:avLst/>
          </a:prstGeom>
          <a:solidFill>
            <a:srgbClr val="FFFFFF">
              <a:alpha val="67059"/>
            </a:srgbClr>
          </a:solidFill>
          <a:ln w="9525">
            <a:noFill/>
            <a:miter lim="800000"/>
            <a:headEnd/>
            <a:tailEnd/>
          </a:ln>
          <a:effectLst/>
        </p:spPr>
        <p:txBody>
          <a:bodyPr wrap="square">
            <a:noAutofit/>
          </a:bodyPr>
          <a:lstStyle/>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p:txBody>
      </p:sp>
      <p:sp>
        <p:nvSpPr>
          <p:cNvPr id="8" name="Rectangle 7"/>
          <p:cNvSpPr/>
          <p:nvPr/>
        </p:nvSpPr>
        <p:spPr>
          <a:xfrm>
            <a:off x="1447800" y="1295400"/>
            <a:ext cx="6248400" cy="4678204"/>
          </a:xfrm>
          <a:prstGeom prst="rect">
            <a:avLst/>
          </a:prstGeom>
        </p:spPr>
        <p:txBody>
          <a:bodyPr wrap="square">
            <a:spAutoFit/>
          </a:bodyPr>
          <a:lstStyle/>
          <a:p>
            <a:pPr algn="ctr" rtl="0" fontAlgn="base">
              <a:spcBef>
                <a:spcPct val="0"/>
              </a:spcBef>
              <a:spcAft>
                <a:spcPct val="0"/>
              </a:spcAft>
            </a:pPr>
            <a:r>
              <a:rPr lang="en-US" sz="2800" b="1" kern="1200" dirty="0">
                <a:solidFill>
                  <a:prstClr val="black"/>
                </a:solidFill>
                <a:latin typeface="Arial" charset="0"/>
                <a:ea typeface="+mn-ea"/>
                <a:cs typeface="+mn-cs"/>
              </a:rPr>
              <a:t>“It is more likely that fresh foods in the Middle Ages were fresher than today, because [they were] locally produced, and that preserved foods were just as well preserved in their different ways — by salting, pickling, desiccating and conserving — than ours are in the age of canning, refrigeration and freeze-drying. . . .”</a:t>
            </a:r>
          </a:p>
          <a:p>
            <a:pPr algn="ctr" rtl="0" fontAlgn="base">
              <a:spcBef>
                <a:spcPct val="0"/>
              </a:spcBef>
              <a:spcAft>
                <a:spcPct val="0"/>
              </a:spcAft>
            </a:pPr>
            <a:endParaRPr lang="en-US" sz="600" b="1" dirty="0">
              <a:solidFill>
                <a:prstClr val="black"/>
              </a:solidFill>
            </a:endParaRPr>
          </a:p>
          <a:p>
            <a:pPr algn="ctr" rtl="0" fontAlgn="base">
              <a:spcBef>
                <a:spcPct val="0"/>
              </a:spcBef>
              <a:spcAft>
                <a:spcPct val="0"/>
              </a:spcAft>
            </a:pPr>
            <a:r>
              <a:rPr lang="en-US" sz="1200" kern="1200" dirty="0">
                <a:solidFill>
                  <a:prstClr val="black"/>
                </a:solidFill>
                <a:latin typeface="Arial" charset="0"/>
                <a:ea typeface="+mn-ea"/>
                <a:cs typeface="+mn-cs"/>
              </a:rPr>
              <a:t>p. 155</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5" name="TextBox 4"/>
          <p:cNvSpPr txBox="1"/>
          <p:nvPr/>
        </p:nvSpPr>
        <p:spPr>
          <a:xfrm>
            <a:off x="1905101" y="533602"/>
            <a:ext cx="5304657" cy="584775"/>
          </a:xfrm>
          <a:prstGeom prst="rect">
            <a:avLst/>
          </a:prstGeom>
          <a:noFill/>
        </p:spPr>
        <p:txBody>
          <a:bodyPr wrap="none" rtlCol="0">
            <a:spAutoFit/>
          </a:bodyPr>
          <a:lstStyle/>
          <a:p>
            <a:pPr algn="l" rtl="0" fontAlgn="base">
              <a:spcBef>
                <a:spcPct val="0"/>
              </a:spcBef>
              <a:spcAft>
                <a:spcPct val="0"/>
              </a:spcAft>
            </a:pPr>
            <a:r>
              <a:rPr lang="en-US" sz="3200" b="1" kern="1200" dirty="0">
                <a:solidFill>
                  <a:srgbClr val="FFFFFF"/>
                </a:solidFill>
                <a:latin typeface="Arial" charset="0"/>
                <a:ea typeface="+mn-ea"/>
                <a:cs typeface="+mn-cs"/>
              </a:rPr>
              <a:t>Eight  Food “Revolutions”</a:t>
            </a:r>
          </a:p>
        </p:txBody>
      </p:sp>
      <p:sp>
        <p:nvSpPr>
          <p:cNvPr id="7" name="Text Box 3"/>
          <p:cNvSpPr txBox="1">
            <a:spLocks noChangeArrowheads="1"/>
          </p:cNvSpPr>
          <p:nvPr/>
        </p:nvSpPr>
        <p:spPr bwMode="auto">
          <a:xfrm>
            <a:off x="0" y="0"/>
            <a:ext cx="9144000" cy="6857999"/>
          </a:xfrm>
          <a:prstGeom prst="rect">
            <a:avLst/>
          </a:prstGeom>
          <a:solidFill>
            <a:srgbClr val="FFFFFF">
              <a:alpha val="67059"/>
            </a:srgbClr>
          </a:solidFill>
          <a:ln w="9525">
            <a:noFill/>
            <a:miter lim="800000"/>
            <a:headEnd/>
            <a:tailEnd/>
          </a:ln>
          <a:effectLst/>
        </p:spPr>
        <p:txBody>
          <a:bodyPr wrap="square">
            <a:noAutofit/>
          </a:bodyPr>
          <a:lstStyle/>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p:txBody>
      </p:sp>
      <p:sp>
        <p:nvSpPr>
          <p:cNvPr id="8" name="Rectangle 7"/>
          <p:cNvSpPr/>
          <p:nvPr/>
        </p:nvSpPr>
        <p:spPr>
          <a:xfrm>
            <a:off x="1447800" y="2593431"/>
            <a:ext cx="6248400" cy="2954655"/>
          </a:xfrm>
          <a:prstGeom prst="rect">
            <a:avLst/>
          </a:prstGeom>
        </p:spPr>
        <p:txBody>
          <a:bodyPr wrap="square">
            <a:spAutoFit/>
          </a:bodyPr>
          <a:lstStyle/>
          <a:p>
            <a:pPr algn="ctr" rtl="0" fontAlgn="base">
              <a:spcBef>
                <a:spcPct val="0"/>
              </a:spcBef>
              <a:spcAft>
                <a:spcPct val="0"/>
              </a:spcAft>
            </a:pPr>
            <a:r>
              <a:rPr lang="en-US" sz="2800" b="1" kern="1200" dirty="0">
                <a:solidFill>
                  <a:prstClr val="black"/>
                </a:solidFill>
                <a:latin typeface="Arial" charset="0"/>
                <a:ea typeface="+mn-ea"/>
                <a:cs typeface="+mn-cs"/>
              </a:rPr>
              <a:t>“. . . freeze-drying . . . </a:t>
            </a:r>
          </a:p>
          <a:p>
            <a:pPr algn="ctr" rtl="0" fontAlgn="base">
              <a:spcBef>
                <a:spcPct val="0"/>
              </a:spcBef>
              <a:spcAft>
                <a:spcPct val="0"/>
              </a:spcAft>
            </a:pPr>
            <a:r>
              <a:rPr lang="en-US" sz="2800" b="1" dirty="0">
                <a:solidFill>
                  <a:prstClr val="black"/>
                </a:solidFill>
              </a:rPr>
              <a:t>a technique, by the way, [which] was known in antiquity and developed to a high degree by Andean potato growers in what we think of as the Middle Ages</a:t>
            </a:r>
            <a:r>
              <a:rPr lang="en-US" sz="2800" b="1" kern="1200" dirty="0">
                <a:solidFill>
                  <a:prstClr val="black"/>
                </a:solidFill>
                <a:latin typeface="Arial" charset="0"/>
                <a:ea typeface="+mn-ea"/>
                <a:cs typeface="+mn-cs"/>
              </a:rPr>
              <a:t>”</a:t>
            </a:r>
          </a:p>
          <a:p>
            <a:pPr algn="ctr" rtl="0" fontAlgn="base">
              <a:spcBef>
                <a:spcPct val="0"/>
              </a:spcBef>
              <a:spcAft>
                <a:spcPct val="0"/>
              </a:spcAft>
            </a:pPr>
            <a:endParaRPr lang="en-US" sz="600" b="1" dirty="0">
              <a:solidFill>
                <a:prstClr val="black"/>
              </a:solidFill>
            </a:endParaRPr>
          </a:p>
          <a:p>
            <a:pPr algn="ctr" rtl="0" fontAlgn="base">
              <a:spcBef>
                <a:spcPct val="0"/>
              </a:spcBef>
              <a:spcAft>
                <a:spcPct val="0"/>
              </a:spcAft>
            </a:pPr>
            <a:r>
              <a:rPr lang="en-US" sz="1200" kern="1200" dirty="0">
                <a:solidFill>
                  <a:prstClr val="black"/>
                </a:solidFill>
                <a:latin typeface="Arial" charset="0"/>
                <a:ea typeface="+mn-ea"/>
                <a:cs typeface="+mn-cs"/>
              </a:rPr>
              <a:t>p. 155</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5" name="TextBox 4"/>
          <p:cNvSpPr txBox="1"/>
          <p:nvPr/>
        </p:nvSpPr>
        <p:spPr>
          <a:xfrm>
            <a:off x="1905101" y="533602"/>
            <a:ext cx="5304657" cy="584775"/>
          </a:xfrm>
          <a:prstGeom prst="rect">
            <a:avLst/>
          </a:prstGeom>
          <a:noFill/>
        </p:spPr>
        <p:txBody>
          <a:bodyPr wrap="none" rtlCol="0">
            <a:spAutoFit/>
          </a:bodyPr>
          <a:lstStyle/>
          <a:p>
            <a:pPr algn="l" rtl="0" fontAlgn="base">
              <a:spcBef>
                <a:spcPct val="0"/>
              </a:spcBef>
              <a:spcAft>
                <a:spcPct val="0"/>
              </a:spcAft>
            </a:pPr>
            <a:r>
              <a:rPr lang="en-US" sz="3200" b="1" kern="1200" dirty="0">
                <a:solidFill>
                  <a:srgbClr val="FFFFFF"/>
                </a:solidFill>
                <a:latin typeface="Arial" charset="0"/>
                <a:ea typeface="+mn-ea"/>
                <a:cs typeface="+mn-cs"/>
              </a:rPr>
              <a:t>Eight  Food “Revolutions”</a:t>
            </a:r>
          </a:p>
        </p:txBody>
      </p:sp>
      <p:sp>
        <p:nvSpPr>
          <p:cNvPr id="7" name="Text Box 3"/>
          <p:cNvSpPr txBox="1">
            <a:spLocks noChangeArrowheads="1"/>
          </p:cNvSpPr>
          <p:nvPr/>
        </p:nvSpPr>
        <p:spPr bwMode="auto">
          <a:xfrm>
            <a:off x="0" y="0"/>
            <a:ext cx="9144000" cy="6857999"/>
          </a:xfrm>
          <a:prstGeom prst="rect">
            <a:avLst/>
          </a:prstGeom>
          <a:solidFill>
            <a:srgbClr val="FFFFFF">
              <a:alpha val="67059"/>
            </a:srgbClr>
          </a:solidFill>
          <a:ln w="9525">
            <a:noFill/>
            <a:miter lim="800000"/>
            <a:headEnd/>
            <a:tailEnd/>
          </a:ln>
          <a:effectLst/>
        </p:spPr>
        <p:txBody>
          <a:bodyPr wrap="square">
            <a:noAutofit/>
          </a:bodyPr>
          <a:lstStyle/>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p:txBody>
      </p:sp>
      <p:sp>
        <p:nvSpPr>
          <p:cNvPr id="8" name="Rectangle 7"/>
          <p:cNvSpPr/>
          <p:nvPr/>
        </p:nvSpPr>
        <p:spPr>
          <a:xfrm>
            <a:off x="1447800" y="1543883"/>
            <a:ext cx="6248400" cy="4247317"/>
          </a:xfrm>
          <a:prstGeom prst="rect">
            <a:avLst/>
          </a:prstGeom>
        </p:spPr>
        <p:txBody>
          <a:bodyPr wrap="square">
            <a:spAutoFit/>
          </a:bodyPr>
          <a:lstStyle/>
          <a:p>
            <a:pPr algn="ctr" rtl="0" fontAlgn="base">
              <a:spcBef>
                <a:spcPct val="0"/>
              </a:spcBef>
              <a:spcAft>
                <a:spcPct val="0"/>
              </a:spcAft>
            </a:pPr>
            <a:r>
              <a:rPr lang="en-US" sz="2800" b="1" kern="1200" dirty="0">
                <a:solidFill>
                  <a:prstClr val="black"/>
                </a:solidFill>
                <a:latin typeface="Arial" charset="0"/>
                <a:ea typeface="+mn-ea"/>
                <a:cs typeface="+mn-cs"/>
              </a:rPr>
              <a:t>“Both fresh and preserved foods were probably healthier in those days because they were not grown with chemical fertilizers.  In any event, the role of spices in cooking was determined by culture.</a:t>
            </a:r>
            <a:br>
              <a:rPr lang="en-US" sz="2800" b="1" kern="1200" dirty="0">
                <a:solidFill>
                  <a:prstClr val="black"/>
                </a:solidFill>
                <a:latin typeface="Arial" charset="0"/>
                <a:ea typeface="+mn-ea"/>
                <a:cs typeface="+mn-cs"/>
              </a:rPr>
            </a:br>
            <a:r>
              <a:rPr lang="en-US" sz="2800" b="1" kern="1200" dirty="0">
                <a:solidFill>
                  <a:prstClr val="black"/>
                </a:solidFill>
                <a:latin typeface="Arial" charset="0"/>
                <a:ea typeface="+mn-ea"/>
                <a:cs typeface="+mn-cs"/>
              </a:rPr>
              <a:t>Spice-rich cuisine was expensive and, therefore, socially differentiating. . . .”</a:t>
            </a:r>
          </a:p>
          <a:p>
            <a:pPr algn="ctr" rtl="0" fontAlgn="base">
              <a:spcBef>
                <a:spcPct val="0"/>
              </a:spcBef>
              <a:spcAft>
                <a:spcPct val="0"/>
              </a:spcAft>
            </a:pPr>
            <a:endParaRPr lang="en-US" sz="600" b="1" dirty="0">
              <a:solidFill>
                <a:prstClr val="black"/>
              </a:solidFill>
            </a:endParaRPr>
          </a:p>
          <a:p>
            <a:pPr algn="ctr" rtl="0" fontAlgn="base">
              <a:spcBef>
                <a:spcPct val="0"/>
              </a:spcBef>
              <a:spcAft>
                <a:spcPct val="0"/>
              </a:spcAft>
            </a:pPr>
            <a:r>
              <a:rPr lang="en-US" sz="1200" kern="1200" dirty="0">
                <a:solidFill>
                  <a:prstClr val="black"/>
                </a:solidFill>
                <a:latin typeface="Arial" charset="0"/>
                <a:ea typeface="+mn-ea"/>
                <a:cs typeface="+mn-cs"/>
              </a:rPr>
              <a:t>p. 155</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5" name="TextBox 4"/>
          <p:cNvSpPr txBox="1"/>
          <p:nvPr/>
        </p:nvSpPr>
        <p:spPr>
          <a:xfrm>
            <a:off x="1905101" y="533602"/>
            <a:ext cx="5304657" cy="584775"/>
          </a:xfrm>
          <a:prstGeom prst="rect">
            <a:avLst/>
          </a:prstGeom>
          <a:noFill/>
        </p:spPr>
        <p:txBody>
          <a:bodyPr wrap="none" rtlCol="0">
            <a:spAutoFit/>
          </a:bodyPr>
          <a:lstStyle/>
          <a:p>
            <a:pPr algn="l" rtl="0" fontAlgn="base">
              <a:spcBef>
                <a:spcPct val="0"/>
              </a:spcBef>
              <a:spcAft>
                <a:spcPct val="0"/>
              </a:spcAft>
            </a:pPr>
            <a:r>
              <a:rPr lang="en-US" sz="3200" b="1" kern="1200" dirty="0">
                <a:solidFill>
                  <a:srgbClr val="FFFFFF"/>
                </a:solidFill>
                <a:latin typeface="Arial" charset="0"/>
                <a:ea typeface="+mn-ea"/>
                <a:cs typeface="+mn-cs"/>
              </a:rPr>
              <a:t>Eight  Food “Revolutions”</a:t>
            </a:r>
          </a:p>
        </p:txBody>
      </p:sp>
      <p:sp>
        <p:nvSpPr>
          <p:cNvPr id="7" name="Text Box 3"/>
          <p:cNvSpPr txBox="1">
            <a:spLocks noChangeArrowheads="1"/>
          </p:cNvSpPr>
          <p:nvPr/>
        </p:nvSpPr>
        <p:spPr bwMode="auto">
          <a:xfrm>
            <a:off x="0" y="0"/>
            <a:ext cx="9144000" cy="6857999"/>
          </a:xfrm>
          <a:prstGeom prst="rect">
            <a:avLst/>
          </a:prstGeom>
          <a:solidFill>
            <a:srgbClr val="FFFFFF">
              <a:alpha val="67059"/>
            </a:srgbClr>
          </a:solidFill>
          <a:ln w="9525">
            <a:noFill/>
            <a:miter lim="800000"/>
            <a:headEnd/>
            <a:tailEnd/>
          </a:ln>
          <a:effectLst/>
        </p:spPr>
        <p:txBody>
          <a:bodyPr wrap="square">
            <a:noAutofit/>
          </a:bodyPr>
          <a:lstStyle/>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p:txBody>
      </p:sp>
      <p:sp>
        <p:nvSpPr>
          <p:cNvPr id="8" name="Rectangle 7"/>
          <p:cNvSpPr/>
          <p:nvPr/>
        </p:nvSpPr>
        <p:spPr>
          <a:xfrm>
            <a:off x="1447800" y="2655117"/>
            <a:ext cx="6248400" cy="2954655"/>
          </a:xfrm>
          <a:prstGeom prst="rect">
            <a:avLst/>
          </a:prstGeom>
        </p:spPr>
        <p:txBody>
          <a:bodyPr wrap="square">
            <a:spAutoFit/>
          </a:bodyPr>
          <a:lstStyle/>
          <a:p>
            <a:pPr algn="ctr" rtl="0" fontAlgn="base">
              <a:spcBef>
                <a:spcPct val="0"/>
              </a:spcBef>
              <a:spcAft>
                <a:spcPct val="0"/>
              </a:spcAft>
            </a:pPr>
            <a:r>
              <a:rPr lang="en-US" sz="2800" b="1" kern="1200" dirty="0">
                <a:solidFill>
                  <a:prstClr val="black"/>
                </a:solidFill>
                <a:latin typeface="Arial" charset="0"/>
                <a:ea typeface="+mn-ea"/>
                <a:cs typeface="+mn-cs"/>
              </a:rPr>
              <a:t>“For those who could afford it, this made it an ineluctable luxury.  It was liked because it was a defining characteristic of the era’s model haute cuisine, imitated from the Arabs”</a:t>
            </a:r>
          </a:p>
          <a:p>
            <a:pPr algn="ctr" rtl="0" fontAlgn="base">
              <a:spcBef>
                <a:spcPct val="0"/>
              </a:spcBef>
              <a:spcAft>
                <a:spcPct val="0"/>
              </a:spcAft>
            </a:pPr>
            <a:endParaRPr lang="en-US" sz="600" b="1" dirty="0">
              <a:solidFill>
                <a:prstClr val="black"/>
              </a:solidFill>
            </a:endParaRPr>
          </a:p>
          <a:p>
            <a:pPr algn="ctr" rtl="0" fontAlgn="base">
              <a:spcBef>
                <a:spcPct val="0"/>
              </a:spcBef>
              <a:spcAft>
                <a:spcPct val="0"/>
              </a:spcAft>
            </a:pPr>
            <a:r>
              <a:rPr lang="en-US" sz="1200" kern="1200" dirty="0">
                <a:solidFill>
                  <a:prstClr val="black"/>
                </a:solidFill>
                <a:latin typeface="Arial" charset="0"/>
                <a:ea typeface="+mn-ea"/>
                <a:cs typeface="+mn-cs"/>
              </a:rPr>
              <a:t>p. 155</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5" name="TextBox 4"/>
          <p:cNvSpPr txBox="1"/>
          <p:nvPr/>
        </p:nvSpPr>
        <p:spPr>
          <a:xfrm>
            <a:off x="1905101" y="533602"/>
            <a:ext cx="5304657" cy="584775"/>
          </a:xfrm>
          <a:prstGeom prst="rect">
            <a:avLst/>
          </a:prstGeom>
          <a:noFill/>
        </p:spPr>
        <p:txBody>
          <a:bodyPr wrap="none" rtlCol="0">
            <a:spAutoFit/>
          </a:bodyPr>
          <a:lstStyle/>
          <a:p>
            <a:pPr algn="l" rtl="0" fontAlgn="base">
              <a:spcBef>
                <a:spcPct val="0"/>
              </a:spcBef>
              <a:spcAft>
                <a:spcPct val="0"/>
              </a:spcAft>
            </a:pPr>
            <a:r>
              <a:rPr lang="en-US" sz="3200" b="1" kern="1200" dirty="0">
                <a:solidFill>
                  <a:srgbClr val="FFFFFF"/>
                </a:solidFill>
                <a:latin typeface="Arial" charset="0"/>
                <a:ea typeface="+mn-ea"/>
                <a:cs typeface="+mn-cs"/>
              </a:rPr>
              <a:t>Eight  Food “Revolutions”</a:t>
            </a:r>
          </a:p>
        </p:txBody>
      </p:sp>
      <p:sp>
        <p:nvSpPr>
          <p:cNvPr id="7" name="Text Box 3"/>
          <p:cNvSpPr txBox="1">
            <a:spLocks noChangeArrowheads="1"/>
          </p:cNvSpPr>
          <p:nvPr/>
        </p:nvSpPr>
        <p:spPr bwMode="auto">
          <a:xfrm>
            <a:off x="0" y="0"/>
            <a:ext cx="9144000" cy="6857999"/>
          </a:xfrm>
          <a:prstGeom prst="rect">
            <a:avLst/>
          </a:prstGeom>
          <a:solidFill>
            <a:srgbClr val="FFFFFF">
              <a:alpha val="67059"/>
            </a:srgbClr>
          </a:solidFill>
          <a:ln w="9525">
            <a:noFill/>
            <a:miter lim="800000"/>
            <a:headEnd/>
            <a:tailEnd/>
          </a:ln>
          <a:effectLst/>
        </p:spPr>
        <p:txBody>
          <a:bodyPr wrap="square">
            <a:noAutofit/>
          </a:bodyPr>
          <a:lstStyle/>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a:p>
            <a:pPr algn="ctr" rtl="0" fontAlgn="base">
              <a:spcBef>
                <a:spcPct val="0"/>
              </a:spcBef>
              <a:spcAft>
                <a:spcPct val="0"/>
              </a:spcAft>
            </a:pPr>
            <a:endParaRPr lang="en-US" sz="2800" b="1" i="1" kern="1200" dirty="0">
              <a:solidFill>
                <a:prstClr val="black"/>
              </a:solidFill>
              <a:latin typeface="Arial" charset="0"/>
              <a:ea typeface="+mn-ea"/>
              <a:cs typeface="+mn-cs"/>
            </a:endParaRPr>
          </a:p>
        </p:txBody>
      </p:sp>
      <p:sp>
        <p:nvSpPr>
          <p:cNvPr id="8" name="Rectangle 7"/>
          <p:cNvSpPr/>
          <p:nvPr/>
        </p:nvSpPr>
        <p:spPr>
          <a:xfrm>
            <a:off x="1447800" y="2655117"/>
            <a:ext cx="6248400" cy="3816429"/>
          </a:xfrm>
          <a:prstGeom prst="rect">
            <a:avLst/>
          </a:prstGeom>
        </p:spPr>
        <p:txBody>
          <a:bodyPr wrap="square">
            <a:spAutoFit/>
          </a:bodyPr>
          <a:lstStyle/>
          <a:p>
            <a:pPr algn="ctr" rtl="0" fontAlgn="base">
              <a:spcBef>
                <a:spcPct val="0"/>
              </a:spcBef>
              <a:spcAft>
                <a:spcPct val="0"/>
              </a:spcAft>
            </a:pPr>
            <a:r>
              <a:rPr lang="en-US" sz="2800" b="1" kern="1200" dirty="0">
                <a:solidFill>
                  <a:srgbClr val="D79694"/>
                </a:solidFill>
                <a:latin typeface="Arial" charset="0"/>
                <a:ea typeface="+mn-ea"/>
                <a:cs typeface="+mn-cs"/>
              </a:rPr>
              <a:t>“For those who could afford it, this made it an ineluctable luxury.  It was liked because it was a defining characteristic of the era’s model haute cuisine, imitated from the Arabs”</a:t>
            </a:r>
          </a:p>
          <a:p>
            <a:pPr algn="ctr" rtl="0" fontAlgn="base">
              <a:spcBef>
                <a:spcPct val="0"/>
              </a:spcBef>
              <a:spcAft>
                <a:spcPct val="0"/>
              </a:spcAft>
            </a:pPr>
            <a:r>
              <a:rPr lang="en-US" sz="2800" b="1" dirty="0">
                <a:solidFill>
                  <a:srgbClr val="000000"/>
                </a:solidFill>
              </a:rPr>
              <a:t>which they learned about in part as a result of the Crusades . . .</a:t>
            </a:r>
            <a:endParaRPr lang="en-US" sz="2800" b="1" kern="1200" dirty="0">
              <a:solidFill>
                <a:srgbClr val="000000"/>
              </a:solidFill>
              <a:latin typeface="Arial" charset="0"/>
              <a:ea typeface="+mn-ea"/>
              <a:cs typeface="+mn-cs"/>
            </a:endParaRPr>
          </a:p>
          <a:p>
            <a:pPr algn="ctr" rtl="0" fontAlgn="base">
              <a:spcBef>
                <a:spcPct val="0"/>
              </a:spcBef>
              <a:spcAft>
                <a:spcPct val="0"/>
              </a:spcAft>
            </a:pPr>
            <a:endParaRPr lang="en-US" sz="600" b="1" dirty="0">
              <a:solidFill>
                <a:prstClr val="black"/>
              </a:solidFill>
            </a:endParaRPr>
          </a:p>
          <a:p>
            <a:pPr algn="ctr" rtl="0" fontAlgn="base">
              <a:spcBef>
                <a:spcPct val="0"/>
              </a:spcBef>
              <a:spcAft>
                <a:spcPct val="0"/>
              </a:spcAft>
            </a:pPr>
            <a:r>
              <a:rPr lang="en-US" sz="1200" kern="1200" dirty="0">
                <a:solidFill>
                  <a:prstClr val="black"/>
                </a:solidFill>
                <a:latin typeface="Arial" charset="0"/>
                <a:ea typeface="+mn-ea"/>
                <a:cs typeface="+mn-cs"/>
              </a:rPr>
              <a:t>p. 155</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5"/>
            <a:ext cx="7315200" cy="4270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rtl="0" fontAlgn="base">
              <a:spcBef>
                <a:spcPct val="0"/>
              </a:spcBef>
              <a:spcAft>
                <a:spcPct val="0"/>
              </a:spcAft>
            </a:pPr>
            <a:r>
              <a:rPr lang="en-US" sz="3200" b="1" kern="1200" dirty="0">
                <a:solidFill>
                  <a:srgbClr val="D79694"/>
                </a:solidFill>
                <a:latin typeface="Arial"/>
                <a:ea typeface="+mn-ea"/>
                <a:cs typeface="+mn-cs"/>
              </a:rPr>
              <a:t>Why the passion for spices?</a:t>
            </a:r>
          </a:p>
          <a:p>
            <a:pPr marL="682625" lvl="1" indent="-225425" algn="ctr" rtl="0" fontAlgn="base">
              <a:spcBef>
                <a:spcPct val="0"/>
              </a:spcBef>
              <a:spcAft>
                <a:spcPct val="0"/>
              </a:spcAft>
            </a:pPr>
            <a:endParaRPr lang="en-US" sz="12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682625" lvl="2" indent="-217488" algn="l" rtl="0" fontAlgn="base">
              <a:spcBef>
                <a:spcPct val="0"/>
              </a:spcBef>
              <a:spcAft>
                <a:spcPct val="0"/>
              </a:spcAft>
              <a:buFont typeface="Arial" charset="0"/>
              <a:buChar char="•"/>
            </a:pPr>
            <a:r>
              <a:rPr lang="en-US" sz="3200" b="1" kern="1200" dirty="0">
                <a:solidFill>
                  <a:srgbClr val="000000"/>
                </a:solidFill>
                <a:latin typeface="Arial"/>
                <a:ea typeface="+mn-ea"/>
                <a:cs typeface="+mn-cs"/>
              </a:rPr>
              <a:t>Crusaders discovered spices in western Asia . . .</a:t>
            </a:r>
          </a:p>
          <a:p>
            <a:pPr marL="682625" lvl="2" indent="-217488" algn="l" rtl="0" fontAlgn="base">
              <a:spcBef>
                <a:spcPct val="0"/>
              </a:spcBef>
              <a:spcAft>
                <a:spcPct val="0"/>
              </a:spcAft>
              <a:buFont typeface="Arial" charset="0"/>
              <a:buChar char="•"/>
            </a:pPr>
            <a:endParaRPr lang="en-US" sz="700" kern="1200" dirty="0">
              <a:solidFill>
                <a:srgbClr val="000000"/>
              </a:solidFill>
              <a:latin typeface="Arial"/>
              <a:ea typeface="+mn-ea"/>
              <a:cs typeface="+mn-cs"/>
            </a:endParaRPr>
          </a:p>
          <a:p>
            <a:pPr marL="2054225" lvl="5" indent="-217488">
              <a:buFont typeface="Arial" charset="0"/>
              <a:buChar char="•"/>
            </a:pPr>
            <a:r>
              <a:rPr lang="en-US" sz="2400" dirty="0">
                <a:solidFill>
                  <a:srgbClr val="FFFFFF"/>
                </a:solidFill>
                <a:latin typeface="Arial"/>
              </a:rPr>
              <a:t>cinnamon</a:t>
            </a:r>
          </a:p>
          <a:p>
            <a:pPr marL="2054225" lvl="5" indent="-217488">
              <a:buFont typeface="Arial" charset="0"/>
              <a:buChar char="•"/>
            </a:pPr>
            <a:r>
              <a:rPr lang="en-US" sz="2400" kern="1200" dirty="0">
                <a:solidFill>
                  <a:srgbClr val="FFFFFF"/>
                </a:solidFill>
                <a:latin typeface="Arial"/>
                <a:ea typeface="+mn-ea"/>
                <a:cs typeface="+mn-cs"/>
              </a:rPr>
              <a:t>pepper</a:t>
            </a:r>
          </a:p>
          <a:p>
            <a:pPr marL="2054225" lvl="5" indent="-217488">
              <a:buFont typeface="Arial" charset="0"/>
              <a:buChar char="•"/>
            </a:pPr>
            <a:r>
              <a:rPr lang="en-US" sz="2400" dirty="0">
                <a:solidFill>
                  <a:srgbClr val="FFFFFF"/>
                </a:solidFill>
                <a:latin typeface="Arial"/>
              </a:rPr>
              <a:t>ginger</a:t>
            </a:r>
          </a:p>
          <a:p>
            <a:pPr marL="2054225" lvl="5" indent="-217488">
              <a:buFont typeface="Arial" charset="0"/>
              <a:buChar char="•"/>
            </a:pPr>
            <a:r>
              <a:rPr lang="en-US" sz="2400" kern="1200" dirty="0">
                <a:solidFill>
                  <a:srgbClr val="FFFFFF"/>
                </a:solidFill>
                <a:latin typeface="Arial"/>
                <a:ea typeface="+mn-ea"/>
                <a:cs typeface="+mn-cs"/>
              </a:rPr>
              <a:t>nutmeg</a:t>
            </a:r>
          </a:p>
          <a:p>
            <a:pPr marL="2054225" lvl="5" indent="-217488">
              <a:buFont typeface="Arial" charset="0"/>
              <a:buChar char="•"/>
            </a:pPr>
            <a:r>
              <a:rPr lang="en-US" sz="2400" dirty="0">
                <a:solidFill>
                  <a:srgbClr val="FFFFFF"/>
                </a:solidFill>
                <a:latin typeface="Arial"/>
              </a:rPr>
              <a:t>mace</a:t>
            </a:r>
          </a:p>
          <a:p>
            <a:pPr marL="2054225" lvl="5" indent="-217488">
              <a:buFont typeface="Arial" charset="0"/>
              <a:buChar char="•"/>
            </a:pPr>
            <a:r>
              <a:rPr lang="en-US" sz="2400" kern="1200" dirty="0">
                <a:solidFill>
                  <a:srgbClr val="FFFFFF"/>
                </a:solidFill>
                <a:latin typeface="Arial"/>
                <a:ea typeface="+mn-ea"/>
                <a:cs typeface="+mn-cs"/>
              </a:rPr>
              <a:t>others</a:t>
            </a:r>
          </a:p>
        </p:txBody>
      </p:sp>
      <p:sp>
        <p:nvSpPr>
          <p:cNvPr id="6"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endParaRPr lang="en-US" sz="2800" b="1" kern="1200" dirty="0">
              <a:solidFill>
                <a:srgbClr val="D79694"/>
              </a:solidFill>
              <a:latin typeface="Calibri" pitchFamily="34" charset="0"/>
              <a:ea typeface="+mn-ea"/>
              <a:cs typeface="+mn-cs"/>
            </a:endParaRP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899886" y="6335484"/>
            <a:ext cx="7315200" cy="276999"/>
          </a:xfrm>
          <a:prstGeom prst="rect">
            <a:avLst/>
          </a:prstGeom>
          <a:noFill/>
          <a:ln w="9525">
            <a:noFill/>
            <a:miter lim="800000"/>
            <a:headEnd/>
            <a:tailEnd/>
          </a:ln>
        </p:spPr>
        <p:txBody>
          <a:bodyPr>
            <a:spAutoFit/>
          </a:bodyPr>
          <a:lstStyle/>
          <a:p>
            <a:pPr algn="ctr"/>
            <a:r>
              <a:rPr lang="en-US" sz="1200" dirty="0">
                <a:solidFill>
                  <a:srgbClr val="FFFFFF"/>
                </a:solidFill>
                <a:latin typeface="Calibri" pitchFamily="34" charset="0"/>
                <a:hlinkClick r:id="rId2"/>
              </a:rPr>
              <a:t>http://history.howstuffworks.com/middle-ages/crusades1.htm</a:t>
            </a:r>
            <a:endParaRPr lang="en-US" sz="1200" dirty="0">
              <a:solidFill>
                <a:srgbClr val="FFFFFF"/>
              </a:solidFill>
              <a:latin typeface="Calibri"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899886" y="76200"/>
            <a:ext cx="7315200" cy="6209792"/>
          </a:xfrm>
          <a:prstGeom prst="rect">
            <a:avLst/>
          </a:prstGeom>
          <a:noFill/>
          <a:ln w="9525">
            <a:noFill/>
            <a:miter lim="800000"/>
            <a:headEnd/>
            <a:tailEnd/>
          </a:ln>
          <a:effectLst/>
        </p:spPr>
      </p:pic>
      <p:sp>
        <p:nvSpPr>
          <p:cNvPr id="5" name="Rectangle 4"/>
          <p:cNvSpPr/>
          <p:nvPr/>
        </p:nvSpPr>
        <p:spPr>
          <a:xfrm>
            <a:off x="1777189" y="5191649"/>
            <a:ext cx="5585183" cy="461665"/>
          </a:xfrm>
          <a:prstGeom prst="rect">
            <a:avLst/>
          </a:prstGeom>
          <a:solidFill>
            <a:srgbClr val="CC9900">
              <a:alpha val="49804"/>
            </a:srgbClr>
          </a:solidFill>
          <a:ln w="76200">
            <a:solidFill>
              <a:srgbClr val="FFC000"/>
            </a:solidFill>
          </a:ln>
        </p:spPr>
        <p:txBody>
          <a:bodyPr wrap="none">
            <a:spAutoFit/>
          </a:bodyPr>
          <a:lstStyle/>
          <a:p>
            <a:r>
              <a:rPr lang="en-US" sz="2400" b="1" dirty="0">
                <a:solidFill>
                  <a:srgbClr val="000000"/>
                </a:solidFill>
              </a:rPr>
              <a:t>the world at the time of the Crusades</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899886" y="6335484"/>
            <a:ext cx="7315200" cy="276999"/>
          </a:xfrm>
          <a:prstGeom prst="rect">
            <a:avLst/>
          </a:prstGeom>
          <a:noFill/>
          <a:ln w="9525">
            <a:noFill/>
            <a:miter lim="800000"/>
            <a:headEnd/>
            <a:tailEnd/>
          </a:ln>
        </p:spPr>
        <p:txBody>
          <a:bodyPr>
            <a:spAutoFit/>
          </a:bodyPr>
          <a:lstStyle/>
          <a:p>
            <a:pPr algn="ctr"/>
            <a:r>
              <a:rPr lang="en-US" sz="1200" dirty="0">
                <a:solidFill>
                  <a:srgbClr val="000000"/>
                </a:solidFill>
                <a:hlinkClick r:id="rId2"/>
              </a:rPr>
              <a:t>www.student.britannica.com</a:t>
            </a:r>
            <a:endParaRPr lang="en-US" sz="1200" dirty="0">
              <a:solidFill>
                <a:srgbClr val="FFFFFF"/>
              </a:solidFill>
              <a:latin typeface="Calibri" pitchFamily="34" charset="0"/>
            </a:endParaRPr>
          </a:p>
        </p:txBody>
      </p:sp>
      <p:pic>
        <p:nvPicPr>
          <p:cNvPr id="1027" name="Picture 3"/>
          <p:cNvPicPr>
            <a:picLocks noChangeAspect="1" noChangeArrowheads="1"/>
          </p:cNvPicPr>
          <p:nvPr/>
        </p:nvPicPr>
        <p:blipFill>
          <a:blip r:embed="rId3" cstate="print"/>
          <a:srcRect/>
          <a:stretch>
            <a:fillRect/>
          </a:stretch>
        </p:blipFill>
        <p:spPr bwMode="auto">
          <a:xfrm>
            <a:off x="914400" y="855961"/>
            <a:ext cx="7315200" cy="5087639"/>
          </a:xfrm>
          <a:prstGeom prst="rect">
            <a:avLst/>
          </a:prstGeom>
          <a:noFill/>
          <a:ln w="9525">
            <a:noFill/>
            <a:miter lim="800000"/>
            <a:headEnd/>
            <a:tailEnd/>
          </a:ln>
          <a:effectLst/>
        </p:spPr>
      </p:pic>
      <p:sp>
        <p:nvSpPr>
          <p:cNvPr id="5" name="Rectangle 4"/>
          <p:cNvSpPr/>
          <p:nvPr/>
        </p:nvSpPr>
        <p:spPr>
          <a:xfrm>
            <a:off x="1095828" y="4615542"/>
            <a:ext cx="6957354" cy="400110"/>
          </a:xfrm>
          <a:prstGeom prst="rect">
            <a:avLst/>
          </a:prstGeom>
          <a:solidFill>
            <a:srgbClr val="CC9900">
              <a:alpha val="49804"/>
            </a:srgbClr>
          </a:solidFill>
          <a:ln w="76200">
            <a:solidFill>
              <a:srgbClr val="FFC000"/>
            </a:solidFill>
          </a:ln>
        </p:spPr>
        <p:txBody>
          <a:bodyPr wrap="none">
            <a:spAutoFit/>
          </a:bodyPr>
          <a:lstStyle/>
          <a:p>
            <a:r>
              <a:rPr lang="en-US" sz="2000" b="1" dirty="0">
                <a:solidFill>
                  <a:srgbClr val="000000"/>
                </a:solidFill>
              </a:rPr>
              <a:t>the world at the time of the Crusades by major religions</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899886" y="6475773"/>
            <a:ext cx="7315200" cy="276999"/>
          </a:xfrm>
          <a:prstGeom prst="rect">
            <a:avLst/>
          </a:prstGeom>
          <a:noFill/>
          <a:ln w="9525">
            <a:noFill/>
            <a:miter lim="800000"/>
            <a:headEnd/>
            <a:tailEnd/>
          </a:ln>
        </p:spPr>
        <p:txBody>
          <a:bodyPr>
            <a:spAutoFit/>
          </a:bodyPr>
          <a:lstStyle/>
          <a:p>
            <a:pPr algn="ctr"/>
            <a:r>
              <a:rPr lang="en-US" sz="1200" dirty="0">
                <a:solidFill>
                  <a:srgbClr val="FFFFFF"/>
                </a:solidFill>
                <a:latin typeface="Calibri" pitchFamily="34" charset="0"/>
                <a:hlinkClick r:id="rId2"/>
              </a:rPr>
              <a:t>http://en.wikipedia.org/wiki/Age_of_Discovery</a:t>
            </a:r>
            <a:endParaRPr lang="en-US" sz="1200" dirty="0">
              <a:solidFill>
                <a:srgbClr val="FFFFFF"/>
              </a:solidFill>
              <a:latin typeface="Calibri" pitchFamily="34" charset="0"/>
            </a:endParaRPr>
          </a:p>
        </p:txBody>
      </p:sp>
      <p:pic>
        <p:nvPicPr>
          <p:cNvPr id="12290" name="Picture 2"/>
          <p:cNvPicPr>
            <a:picLocks noChangeAspect="1" noChangeArrowheads="1"/>
          </p:cNvPicPr>
          <p:nvPr/>
        </p:nvPicPr>
        <p:blipFill>
          <a:blip r:embed="rId3" cstate="print"/>
          <a:srcRect/>
          <a:stretch>
            <a:fillRect/>
          </a:stretch>
        </p:blipFill>
        <p:spPr bwMode="auto">
          <a:xfrm>
            <a:off x="442686" y="899886"/>
            <a:ext cx="8229600" cy="4505707"/>
          </a:xfrm>
          <a:prstGeom prst="rect">
            <a:avLst/>
          </a:prstGeom>
          <a:noFill/>
          <a:ln w="9525">
            <a:noFill/>
            <a:miter lim="800000"/>
            <a:headEnd/>
            <a:tailEnd/>
          </a:ln>
        </p:spPr>
      </p:pic>
      <p:sp>
        <p:nvSpPr>
          <p:cNvPr id="9" name="Rectangle 8"/>
          <p:cNvSpPr/>
          <p:nvPr/>
        </p:nvSpPr>
        <p:spPr>
          <a:xfrm>
            <a:off x="899886" y="4876800"/>
            <a:ext cx="7315200" cy="1754326"/>
          </a:xfrm>
          <a:prstGeom prst="rect">
            <a:avLst/>
          </a:prstGeom>
          <a:solidFill>
            <a:schemeClr val="accent1">
              <a:lumMod val="90000"/>
            </a:schemeClr>
          </a:solidFill>
          <a:ln w="76200">
            <a:solidFill>
              <a:srgbClr val="FFC000"/>
            </a:solidFill>
          </a:ln>
        </p:spPr>
        <p:txBody>
          <a:bodyPr wrap="square" lIns="228600" tIns="228600" rIns="228600" bIns="228600">
            <a:spAutoFit/>
          </a:bodyPr>
          <a:lstStyle/>
          <a:p>
            <a:pPr algn="ctr"/>
            <a:r>
              <a:rPr lang="en-US" b="1" dirty="0">
                <a:solidFill>
                  <a:srgbClr val="000000"/>
                </a:solidFill>
              </a:rPr>
              <a:t>Venice was a staging area for the Crusades</a:t>
            </a:r>
          </a:p>
          <a:p>
            <a:pPr algn="ctr"/>
            <a:r>
              <a:rPr lang="en-US" sz="1200" dirty="0">
                <a:solidFill>
                  <a:srgbClr val="000000"/>
                </a:solidFill>
              </a:rPr>
              <a:t>(for e.g., </a:t>
            </a:r>
            <a:r>
              <a:rPr lang="en-US" sz="1200" dirty="0"/>
              <a:t>Fourth Crusade 1202–1204)</a:t>
            </a:r>
          </a:p>
          <a:p>
            <a:pPr algn="ctr"/>
            <a:r>
              <a:rPr lang="en-US" b="1" dirty="0">
                <a:solidFill>
                  <a:srgbClr val="000000"/>
                </a:solidFill>
              </a:rPr>
              <a:t>and became a major player </a:t>
            </a:r>
          </a:p>
          <a:p>
            <a:pPr algn="ctr"/>
            <a:r>
              <a:rPr lang="en-US" b="1" dirty="0">
                <a:solidFill>
                  <a:srgbClr val="000000"/>
                </a:solidFill>
              </a:rPr>
              <a:t>in the importation of spices to Europe</a:t>
            </a:r>
          </a:p>
          <a:p>
            <a:pPr algn="ctr"/>
            <a:r>
              <a:rPr lang="en-US" i="1" dirty="0">
                <a:solidFill>
                  <a:prstClr val="black"/>
                </a:solidFill>
                <a:latin typeface="Calibri" pitchFamily="34" charset="0"/>
              </a:rPr>
              <a:t>Cf.</a:t>
            </a:r>
            <a:r>
              <a:rPr lang="en-US" dirty="0">
                <a:solidFill>
                  <a:prstClr val="black"/>
                </a:solidFill>
                <a:latin typeface="Calibri" pitchFamily="34" charset="0"/>
              </a:rPr>
              <a:t>, </a:t>
            </a:r>
            <a:r>
              <a:rPr lang="en-US" i="1" dirty="0">
                <a:solidFill>
                  <a:prstClr val="black"/>
                </a:solidFill>
                <a:latin typeface="Calibri" pitchFamily="34" charset="0"/>
              </a:rPr>
              <a:t>The Cultural Feast, 2</a:t>
            </a:r>
            <a:r>
              <a:rPr lang="en-US" i="1" baseline="30000" dirty="0">
                <a:solidFill>
                  <a:prstClr val="black"/>
                </a:solidFill>
                <a:latin typeface="Calibri" pitchFamily="34" charset="0"/>
              </a:rPr>
              <a:t>nd</a:t>
            </a:r>
            <a:r>
              <a:rPr lang="en-US" i="1" dirty="0">
                <a:solidFill>
                  <a:prstClr val="black"/>
                </a:solidFill>
                <a:latin typeface="Calibri" pitchFamily="34" charset="0"/>
              </a:rPr>
              <a:t> Ed., </a:t>
            </a:r>
            <a:r>
              <a:rPr lang="en-US" dirty="0">
                <a:solidFill>
                  <a:prstClr val="black"/>
                </a:solidFill>
                <a:latin typeface="Calibri" pitchFamily="34" charset="0"/>
              </a:rPr>
              <a:t>p. 57</a:t>
            </a:r>
          </a:p>
        </p:txBody>
      </p:sp>
      <p:sp>
        <p:nvSpPr>
          <p:cNvPr id="6" name="Up Arrow 5"/>
          <p:cNvSpPr/>
          <p:nvPr/>
        </p:nvSpPr>
        <p:spPr bwMode="auto">
          <a:xfrm rot="14306209">
            <a:off x="5159044" y="1261709"/>
            <a:ext cx="514350" cy="2057400"/>
          </a:xfrm>
          <a:prstGeom prst="upArrow">
            <a:avLst>
              <a:gd name="adj1" fmla="val 50000"/>
              <a:gd name="adj2" fmla="val 50000"/>
            </a:avLst>
          </a:prstGeom>
          <a:solidFill>
            <a:srgbClr val="FFC000"/>
          </a:solidFill>
          <a:ln w="76200" cap="flat" cmpd="sng" algn="ctr">
            <a:solidFill>
              <a:srgbClr val="C8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5"/>
            <a:ext cx="7315200" cy="39241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rtl="0" fontAlgn="base">
              <a:spcBef>
                <a:spcPct val="0"/>
              </a:spcBef>
              <a:spcAft>
                <a:spcPct val="0"/>
              </a:spcAft>
            </a:pPr>
            <a:r>
              <a:rPr lang="en-US" sz="3200" b="1" kern="1200" dirty="0">
                <a:solidFill>
                  <a:srgbClr val="D79694"/>
                </a:solidFill>
                <a:latin typeface="Arial"/>
                <a:ea typeface="+mn-ea"/>
                <a:cs typeface="+mn-cs"/>
              </a:rPr>
              <a:t>Why the passion for spices?</a:t>
            </a:r>
          </a:p>
          <a:p>
            <a:pPr marL="682625" lvl="1" indent="-225425" algn="ctr" rtl="0" fontAlgn="base">
              <a:spcBef>
                <a:spcPct val="0"/>
              </a:spcBef>
              <a:spcAft>
                <a:spcPct val="0"/>
              </a:spcAft>
            </a:pPr>
            <a:endParaRPr lang="en-US" sz="12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682625" lvl="2" indent="-217488" algn="l" rtl="0" fontAlgn="base">
              <a:spcBef>
                <a:spcPct val="0"/>
              </a:spcBef>
              <a:spcAft>
                <a:spcPct val="0"/>
              </a:spcAft>
              <a:buFont typeface="Arial" charset="0"/>
              <a:buChar char="•"/>
            </a:pPr>
            <a:r>
              <a:rPr lang="en-US" sz="2400" b="1" kern="1200" dirty="0">
                <a:solidFill>
                  <a:srgbClr val="000000"/>
                </a:solidFill>
                <a:latin typeface="Arial"/>
                <a:ea typeface="+mn-ea"/>
                <a:cs typeface="+mn-cs"/>
              </a:rPr>
              <a:t>the spices that the Crusaders discovered in western Asia included . . .</a:t>
            </a:r>
          </a:p>
          <a:p>
            <a:pPr marL="682625" lvl="2" indent="-217488" algn="l" rtl="0" fontAlgn="base">
              <a:spcBef>
                <a:spcPct val="0"/>
              </a:spcBef>
              <a:spcAft>
                <a:spcPct val="0"/>
              </a:spcAft>
              <a:buFont typeface="Arial" charset="0"/>
              <a:buChar char="•"/>
            </a:pPr>
            <a:endParaRPr lang="en-US" sz="700" kern="1200" dirty="0">
              <a:solidFill>
                <a:srgbClr val="000000"/>
              </a:solidFill>
              <a:latin typeface="Arial"/>
              <a:ea typeface="+mn-ea"/>
              <a:cs typeface="+mn-cs"/>
            </a:endParaRPr>
          </a:p>
          <a:p>
            <a:pPr marL="2054225" lvl="5" indent="-217488">
              <a:buFont typeface="Arial" charset="0"/>
              <a:buChar char="•"/>
            </a:pPr>
            <a:r>
              <a:rPr lang="en-US" sz="2400" dirty="0">
                <a:solidFill>
                  <a:srgbClr val="000000"/>
                </a:solidFill>
                <a:latin typeface="Arial"/>
              </a:rPr>
              <a:t>cinnamon</a:t>
            </a:r>
          </a:p>
          <a:p>
            <a:pPr marL="2054225" lvl="5" indent="-217488">
              <a:buFont typeface="Arial" charset="0"/>
              <a:buChar char="•"/>
            </a:pPr>
            <a:r>
              <a:rPr lang="en-US" sz="2400" kern="1200" dirty="0">
                <a:solidFill>
                  <a:srgbClr val="000000"/>
                </a:solidFill>
                <a:latin typeface="Arial"/>
                <a:ea typeface="+mn-ea"/>
                <a:cs typeface="+mn-cs"/>
              </a:rPr>
              <a:t>pepper</a:t>
            </a:r>
          </a:p>
          <a:p>
            <a:pPr marL="2054225" lvl="5" indent="-217488">
              <a:buFont typeface="Arial" charset="0"/>
              <a:buChar char="•"/>
            </a:pPr>
            <a:r>
              <a:rPr lang="en-US" sz="2400" dirty="0">
                <a:solidFill>
                  <a:srgbClr val="000000"/>
                </a:solidFill>
                <a:latin typeface="Arial"/>
              </a:rPr>
              <a:t>ginger</a:t>
            </a:r>
          </a:p>
          <a:p>
            <a:pPr marL="2054225" lvl="5" indent="-217488">
              <a:buFont typeface="Arial" charset="0"/>
              <a:buChar char="•"/>
            </a:pPr>
            <a:r>
              <a:rPr lang="en-US" sz="2400" kern="1200" dirty="0">
                <a:solidFill>
                  <a:srgbClr val="000000"/>
                </a:solidFill>
                <a:latin typeface="Arial"/>
                <a:ea typeface="+mn-ea"/>
                <a:cs typeface="+mn-cs"/>
              </a:rPr>
              <a:t>nutmeg</a:t>
            </a:r>
          </a:p>
          <a:p>
            <a:pPr marL="2054225" lvl="5" indent="-217488">
              <a:buFont typeface="Arial" charset="0"/>
              <a:buChar char="•"/>
            </a:pPr>
            <a:r>
              <a:rPr lang="en-US" sz="2400" dirty="0">
                <a:solidFill>
                  <a:srgbClr val="000000"/>
                </a:solidFill>
                <a:latin typeface="Arial"/>
              </a:rPr>
              <a:t>mace</a:t>
            </a:r>
          </a:p>
          <a:p>
            <a:pPr marL="2054225" lvl="5" indent="-217488">
              <a:buFont typeface="Arial" charset="0"/>
              <a:buChar char="•"/>
            </a:pPr>
            <a:r>
              <a:rPr lang="en-US" sz="2400" kern="1200" dirty="0">
                <a:solidFill>
                  <a:srgbClr val="000000"/>
                </a:solidFill>
                <a:latin typeface="Arial"/>
                <a:ea typeface="+mn-ea"/>
                <a:cs typeface="+mn-cs"/>
              </a:rPr>
              <a:t>and others</a:t>
            </a:r>
          </a:p>
        </p:txBody>
      </p:sp>
      <p:sp>
        <p:nvSpPr>
          <p:cNvPr id="6"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endParaRPr lang="en-US" sz="2800" b="1" kern="1200" dirty="0">
              <a:solidFill>
                <a:srgbClr val="D79694"/>
              </a:solidFill>
              <a:latin typeface="Calibri" pitchFamily="34" charset="0"/>
              <a:ea typeface="+mn-ea"/>
              <a:cs typeface="+mn-cs"/>
            </a:endParaRP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506"/>
            <a:ext cx="7315200" cy="4072910"/>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2400" b="1" dirty="0">
                <a:solidFill>
                  <a:srgbClr val="D79694"/>
                </a:solidFill>
                <a:latin typeface="+mj-lt"/>
              </a:rPr>
              <a:t>The Agricultural Revolution of the Neolithic Era </a:t>
            </a:r>
          </a:p>
          <a:p>
            <a:pPr marL="465138" lvl="1" indent="-233363">
              <a:spcBef>
                <a:spcPts val="800"/>
              </a:spcBef>
              <a:buFont typeface="Arial" charset="0"/>
              <a:buChar char="•"/>
            </a:pPr>
            <a:r>
              <a:rPr lang="en-US" sz="4400" b="1" dirty="0">
                <a:latin typeface="+mj-lt"/>
              </a:rPr>
              <a:t> The Search for Spices</a:t>
            </a:r>
          </a:p>
          <a:p>
            <a:pPr marL="465138" lvl="1" indent="-233363">
              <a:spcBef>
                <a:spcPts val="800"/>
              </a:spcBef>
              <a:buFont typeface="Arial" charset="0"/>
              <a:buChar char="•"/>
            </a:pPr>
            <a:r>
              <a:rPr lang="en-US" sz="2400" b="1" dirty="0">
                <a:solidFill>
                  <a:srgbClr val="D79694"/>
                </a:solidFill>
                <a:latin typeface="+mj-lt"/>
              </a:rPr>
              <a:t>The Industrial Revolution</a:t>
            </a:r>
          </a:p>
          <a:p>
            <a:pPr marL="465138" lvl="1" indent="-233363">
              <a:spcBef>
                <a:spcPts val="800"/>
              </a:spcBef>
              <a:buFont typeface="Arial" charset="0"/>
              <a:buChar char="•"/>
            </a:pPr>
            <a:r>
              <a:rPr lang="en-US" sz="2400" b="1" dirty="0">
                <a:solidFill>
                  <a:srgbClr val="D79694"/>
                </a:solidFill>
                <a:latin typeface="+mj-lt"/>
              </a:rPr>
              <a:t>Transportation, Refrigeration, and Canning</a:t>
            </a:r>
          </a:p>
          <a:p>
            <a:pPr marL="465138" lvl="1" indent="-233363">
              <a:spcBef>
                <a:spcPts val="800"/>
              </a:spcBef>
              <a:buFont typeface="Arial" charset="0"/>
              <a:buChar char="•"/>
            </a:pPr>
            <a:r>
              <a:rPr lang="en-US" sz="2400" b="1" dirty="0">
                <a:solidFill>
                  <a:srgbClr val="D79694"/>
                </a:solidFill>
                <a:latin typeface="+mj-lt"/>
              </a:rPr>
              <a:t>The Scientific Revolution</a:t>
            </a:r>
          </a:p>
          <a:p>
            <a:pPr marL="465138" lvl="1" indent="-233363">
              <a:spcBef>
                <a:spcPts val="800"/>
              </a:spcBef>
              <a:buFont typeface="Arial" charset="0"/>
              <a:buChar char="•"/>
            </a:pPr>
            <a:r>
              <a:rPr lang="en-US" sz="2400" b="1" dirty="0">
                <a:solidFill>
                  <a:srgbClr val="D79694"/>
                </a:solidFill>
                <a:latin typeface="+mj-lt"/>
              </a:rPr>
              <a:t>Modern-Day Adaptations</a:t>
            </a:r>
          </a:p>
          <a:p>
            <a:pPr marL="465138" lvl="1" indent="-233363">
              <a:spcBef>
                <a:spcPts val="800"/>
              </a:spcBef>
              <a:buFont typeface="Arial" charset="0"/>
              <a:buChar char="•"/>
            </a:pPr>
            <a:r>
              <a:rPr lang="en-US" sz="2400" b="1" dirty="0">
                <a:solidFill>
                  <a:srgbClr val="D79694"/>
                </a:solidFill>
                <a:latin typeface="+mj-lt"/>
              </a:rPr>
              <a:t>Summary</a:t>
            </a:r>
          </a:p>
          <a:p>
            <a:pPr marL="465138" lvl="1" indent="-233363">
              <a:spcBef>
                <a:spcPts val="800"/>
              </a:spcBef>
              <a:buFont typeface="Arial" charset="0"/>
              <a:buChar char="•"/>
            </a:pPr>
            <a:r>
              <a:rPr lang="en-US" sz="2400" b="1" dirty="0">
                <a:solidFill>
                  <a:srgbClr val="D79694"/>
                </a:solidFill>
                <a:latin typeface="+mj-lt"/>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endParaRPr lang="en-US" sz="2800" b="1" kern="1200" dirty="0">
              <a:solidFill>
                <a:srgbClr val="D79694"/>
              </a:solidFill>
              <a:latin typeface="Calibri" pitchFamily="34" charset="0"/>
              <a:ea typeface="+mn-ea"/>
              <a:cs typeface="+mn-cs"/>
            </a:endParaRPr>
          </a:p>
        </p:txBody>
      </p:sp>
      <p:sp>
        <p:nvSpPr>
          <p:cNvPr id="4" name="Rectangle 3"/>
          <p:cNvSpPr txBox="1">
            <a:spLocks noChangeArrowheads="1"/>
          </p:cNvSpPr>
          <p:nvPr/>
        </p:nvSpPr>
        <p:spPr bwMode="auto">
          <a:xfrm>
            <a:off x="914400" y="2102610"/>
            <a:ext cx="7315200" cy="32701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rtl="0" fontAlgn="base">
              <a:spcBef>
                <a:spcPct val="0"/>
              </a:spcBef>
              <a:spcAft>
                <a:spcPct val="0"/>
              </a:spcAft>
            </a:pPr>
            <a:r>
              <a:rPr lang="en-US" sz="3200" b="1" kern="1200" dirty="0">
                <a:solidFill>
                  <a:srgbClr val="D79694"/>
                </a:solidFill>
                <a:latin typeface="Arial"/>
                <a:ea typeface="+mn-ea"/>
                <a:cs typeface="+mn-cs"/>
              </a:rPr>
              <a:t>Why the passion for spices?</a:t>
            </a:r>
          </a:p>
          <a:p>
            <a:pPr marL="682625" lvl="1" indent="-225425" algn="ctr" rtl="0" fontAlgn="base">
              <a:spcBef>
                <a:spcPct val="0"/>
              </a:spcBef>
              <a:spcAft>
                <a:spcPct val="0"/>
              </a:spcAft>
            </a:pPr>
            <a:endParaRPr lang="en-US" sz="14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1000" b="1" kern="1200" dirty="0">
              <a:solidFill>
                <a:srgbClr val="D79694"/>
              </a:solidFill>
              <a:latin typeface="Arial"/>
              <a:ea typeface="+mn-ea"/>
              <a:cs typeface="+mn-cs"/>
            </a:endParaRPr>
          </a:p>
          <a:p>
            <a:pPr marL="682625" lvl="1" indent="-225425" algn="l" rtl="0" fontAlgn="base">
              <a:spcBef>
                <a:spcPct val="0"/>
              </a:spcBef>
              <a:spcAft>
                <a:spcPct val="0"/>
              </a:spcAft>
              <a:buFont typeface="Arial" charset="0"/>
              <a:buChar char="•"/>
            </a:pPr>
            <a:endParaRPr lang="en-US" sz="200" b="1" kern="1200" dirty="0">
              <a:solidFill>
                <a:srgbClr val="D79694"/>
              </a:solidFill>
              <a:latin typeface="Arial"/>
              <a:ea typeface="+mn-ea"/>
              <a:cs typeface="+mn-cs"/>
            </a:endParaRPr>
          </a:p>
          <a:p>
            <a:pPr marL="682625" lvl="2" indent="-217488" algn="l" rtl="0" fontAlgn="base">
              <a:spcBef>
                <a:spcPct val="0"/>
              </a:spcBef>
              <a:spcAft>
                <a:spcPct val="0"/>
              </a:spcAft>
              <a:buFont typeface="Arial" charset="0"/>
              <a:buChar char="•"/>
            </a:pPr>
            <a:r>
              <a:rPr lang="en-US" sz="2400" b="1" kern="1200" dirty="0">
                <a:solidFill>
                  <a:srgbClr val="D79694"/>
                </a:solidFill>
                <a:latin typeface="Arial"/>
                <a:ea typeface="+mn-ea"/>
                <a:cs typeface="+mn-cs"/>
              </a:rPr>
              <a:t>spices preserved foods</a:t>
            </a:r>
          </a:p>
          <a:p>
            <a:pPr marL="682625" lvl="2" indent="-217488" algn="l" rtl="0" fontAlgn="base">
              <a:spcBef>
                <a:spcPct val="0"/>
              </a:spcBef>
              <a:spcAft>
                <a:spcPct val="0"/>
              </a:spcAft>
              <a:buFont typeface="Arial" charset="0"/>
              <a:buChar char="•"/>
            </a:pPr>
            <a:endParaRPr lang="en-US" b="1" kern="1200" dirty="0">
              <a:solidFill>
                <a:srgbClr val="D79694"/>
              </a:solidFill>
              <a:latin typeface="Arial"/>
              <a:ea typeface="+mn-ea"/>
              <a:cs typeface="+mn-cs"/>
            </a:endParaRPr>
          </a:p>
          <a:p>
            <a:pPr marL="682625" lvl="2" indent="-217488">
              <a:buFont typeface="Arial" charset="0"/>
              <a:buChar char="•"/>
            </a:pPr>
            <a:r>
              <a:rPr lang="en-US" sz="2400" b="1" dirty="0">
                <a:solidFill>
                  <a:srgbClr val="D79694"/>
                </a:solidFill>
                <a:latin typeface="Arial"/>
              </a:rPr>
              <a:t>spices disguised the flavor of partially spoiled food </a:t>
            </a:r>
          </a:p>
          <a:p>
            <a:pPr marL="682625" lvl="2" indent="-217488" algn="l" rtl="0" fontAlgn="base">
              <a:spcBef>
                <a:spcPct val="0"/>
              </a:spcBef>
              <a:spcAft>
                <a:spcPct val="0"/>
              </a:spcAft>
              <a:buFont typeface="Arial" charset="0"/>
              <a:buChar char="•"/>
            </a:pPr>
            <a:endParaRPr lang="en-US" sz="2000" b="1" dirty="0">
              <a:solidFill>
                <a:srgbClr val="000000"/>
              </a:solidFill>
              <a:latin typeface="Arial"/>
            </a:endParaRPr>
          </a:p>
          <a:p>
            <a:pPr marL="682625" lvl="2" indent="-217488" algn="l" rtl="0" fontAlgn="base">
              <a:spcBef>
                <a:spcPct val="0"/>
              </a:spcBef>
              <a:spcAft>
                <a:spcPct val="0"/>
              </a:spcAft>
              <a:buFont typeface="Arial" charset="0"/>
              <a:buChar char="•"/>
            </a:pPr>
            <a:r>
              <a:rPr lang="en-US" sz="2800" b="1" kern="1200" dirty="0">
                <a:solidFill>
                  <a:srgbClr val="000000"/>
                </a:solidFill>
                <a:latin typeface="Arial"/>
                <a:ea typeface="+mn-ea"/>
                <a:cs typeface="+mn-cs"/>
              </a:rPr>
              <a:t>and spicing food became a “mania”</a:t>
            </a:r>
          </a:p>
          <a:p>
            <a:pPr marL="1146175" lvl="2" indent="-231775" algn="l" rtl="0" fontAlgn="base">
              <a:spcBef>
                <a:spcPct val="0"/>
              </a:spcBef>
              <a:spcAft>
                <a:spcPct val="0"/>
              </a:spcAft>
            </a:pPr>
            <a:endParaRPr lang="en-US" sz="1050" b="1" kern="1200" dirty="0">
              <a:solidFill>
                <a:srgbClr val="000000"/>
              </a:solidFill>
              <a:latin typeface="Arial"/>
              <a:ea typeface="+mn-ea"/>
              <a:cs typeface="+mn-cs"/>
            </a:endParaRPr>
          </a:p>
        </p:txBody>
      </p:sp>
      <p:sp>
        <p:nvSpPr>
          <p:cNvPr id="6" name="TextBox 5"/>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9"/>
            <a:ext cx="7315200" cy="37856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rtl="0" fontAlgn="base">
              <a:spcBef>
                <a:spcPct val="0"/>
              </a:spcBef>
              <a:spcAft>
                <a:spcPct val="0"/>
              </a:spcAft>
            </a:pPr>
            <a:r>
              <a:rPr lang="en-US" sz="3200" b="1" kern="1200" dirty="0">
                <a:solidFill>
                  <a:srgbClr val="000000"/>
                </a:solidFill>
                <a:latin typeface="Arial"/>
                <a:ea typeface="+mn-ea"/>
                <a:cs typeface="+mn-cs"/>
              </a:rPr>
              <a:t>Why the passion for spices?</a:t>
            </a:r>
          </a:p>
          <a:p>
            <a:pPr marL="682625" lvl="1" indent="-225425" algn="ctr" rtl="0" fontAlgn="base">
              <a:spcBef>
                <a:spcPct val="0"/>
              </a:spcBef>
              <a:spcAft>
                <a:spcPct val="0"/>
              </a:spcAft>
            </a:pPr>
            <a:endParaRPr lang="en-US" sz="12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105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682625" lvl="2" indent="-217488" algn="l" rtl="0" fontAlgn="base">
              <a:spcBef>
                <a:spcPct val="0"/>
              </a:spcBef>
              <a:spcAft>
                <a:spcPct val="0"/>
              </a:spcAft>
              <a:buFont typeface="Arial" charset="0"/>
              <a:buChar char="•"/>
            </a:pPr>
            <a:r>
              <a:rPr lang="en-US" sz="2800" b="1" kern="1200" dirty="0">
                <a:solidFill>
                  <a:srgbClr val="D79694"/>
                </a:solidFill>
                <a:latin typeface="Arial"/>
                <a:ea typeface="+mn-ea"/>
                <a:cs typeface="+mn-cs"/>
              </a:rPr>
              <a:t>spicing food became a “mania” . . .</a:t>
            </a:r>
          </a:p>
          <a:p>
            <a:pPr marL="1146175" lvl="2" indent="-231775" algn="l" rtl="0" fontAlgn="base">
              <a:spcBef>
                <a:spcPct val="0"/>
              </a:spcBef>
              <a:spcAft>
                <a:spcPct val="0"/>
              </a:spcAft>
              <a:buFont typeface="Arial" charset="0"/>
              <a:buChar char="•"/>
            </a:pPr>
            <a:endParaRPr lang="en-US" sz="1050" b="1" kern="1200" dirty="0">
              <a:solidFill>
                <a:srgbClr val="000000"/>
              </a:solidFill>
              <a:latin typeface="Arial"/>
              <a:ea typeface="+mn-ea"/>
              <a:cs typeface="+mn-cs"/>
            </a:endParaRPr>
          </a:p>
          <a:p>
            <a:pPr marL="1146175" lvl="4" indent="-231775">
              <a:buFont typeface="Arial" charset="0"/>
              <a:buChar char="•"/>
            </a:pPr>
            <a:r>
              <a:rPr lang="en-US" sz="2400" b="1" kern="1200" dirty="0">
                <a:solidFill>
                  <a:srgbClr val="000000"/>
                </a:solidFill>
                <a:latin typeface="Arial"/>
                <a:ea typeface="+mn-ea"/>
                <a:cs typeface="+mn-cs"/>
              </a:rPr>
              <a:t>culinary fashion of the late medieval period called for a great variety of spices used in precise combinations</a:t>
            </a:r>
          </a:p>
          <a:p>
            <a:pPr marL="1146175" lvl="4" indent="-231775">
              <a:buFont typeface="Arial" charset="0"/>
              <a:buChar char="•"/>
            </a:pPr>
            <a:endParaRPr lang="en-US" sz="1600" b="1" kern="1200" dirty="0">
              <a:solidFill>
                <a:srgbClr val="000000"/>
              </a:solidFill>
              <a:latin typeface="Arial"/>
              <a:ea typeface="+mn-ea"/>
              <a:cs typeface="+mn-cs"/>
            </a:endParaRPr>
          </a:p>
          <a:p>
            <a:pPr marL="1603375" lvl="5" indent="-231775">
              <a:buFont typeface="Arial" charset="0"/>
              <a:buChar char="•"/>
            </a:pPr>
            <a:r>
              <a:rPr lang="en-US" sz="2400" dirty="0">
                <a:solidFill>
                  <a:srgbClr val="000000"/>
                </a:solidFill>
                <a:latin typeface="Arial"/>
              </a:rPr>
              <a:t>recipes even detailed the proper moment to add spices</a:t>
            </a:r>
            <a:endParaRPr lang="en-US" sz="2400" kern="1200" dirty="0">
              <a:solidFill>
                <a:srgbClr val="000000"/>
              </a:solidFill>
              <a:latin typeface="Arial"/>
              <a:ea typeface="+mn-ea"/>
              <a:cs typeface="+mn-cs"/>
            </a:endParaRPr>
          </a:p>
        </p:txBody>
      </p:sp>
      <p:sp>
        <p:nvSpPr>
          <p:cNvPr id="6"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endParaRPr lang="en-US" sz="2800" b="1" kern="1200" dirty="0">
              <a:solidFill>
                <a:srgbClr val="D79694"/>
              </a:solidFill>
              <a:latin typeface="Calibri" pitchFamily="34" charset="0"/>
              <a:ea typeface="+mn-ea"/>
              <a:cs typeface="+mn-cs"/>
            </a:endParaRP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9"/>
            <a:ext cx="7315200" cy="29854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rtl="0" fontAlgn="base">
              <a:spcBef>
                <a:spcPct val="0"/>
              </a:spcBef>
              <a:spcAft>
                <a:spcPct val="0"/>
              </a:spcAft>
            </a:pPr>
            <a:r>
              <a:rPr lang="en-US" sz="3200" b="1" kern="1200" dirty="0">
                <a:solidFill>
                  <a:srgbClr val="D79694"/>
                </a:solidFill>
                <a:latin typeface="Arial"/>
                <a:ea typeface="+mn-ea"/>
                <a:cs typeface="+mn-cs"/>
              </a:rPr>
              <a:t>Why the passion for spices?</a:t>
            </a:r>
          </a:p>
          <a:p>
            <a:pPr marL="682625" lvl="1" indent="-225425" algn="ctr" rtl="0" fontAlgn="base">
              <a:spcBef>
                <a:spcPct val="0"/>
              </a:spcBef>
              <a:spcAft>
                <a:spcPct val="0"/>
              </a:spcAft>
            </a:pPr>
            <a:endParaRPr lang="en-US" sz="12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105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682625" lvl="2" indent="-217488" algn="l" rtl="0" fontAlgn="base">
              <a:spcBef>
                <a:spcPct val="0"/>
              </a:spcBef>
              <a:spcAft>
                <a:spcPct val="0"/>
              </a:spcAft>
              <a:buFont typeface="Arial" charset="0"/>
              <a:buChar char="•"/>
            </a:pPr>
            <a:r>
              <a:rPr lang="en-US" sz="3200" b="1" kern="1200" dirty="0">
                <a:solidFill>
                  <a:srgbClr val="000000"/>
                </a:solidFill>
                <a:latin typeface="Arial"/>
                <a:ea typeface="+mn-ea"/>
                <a:cs typeface="+mn-cs"/>
              </a:rPr>
              <a:t>some spices were believed to have curative properties</a:t>
            </a:r>
          </a:p>
          <a:p>
            <a:pPr marL="1146175" lvl="2" indent="-231775" algn="l" rtl="0" fontAlgn="base">
              <a:spcBef>
                <a:spcPct val="0"/>
              </a:spcBef>
              <a:spcAft>
                <a:spcPct val="0"/>
              </a:spcAft>
              <a:buFont typeface="Arial" charset="0"/>
              <a:buChar char="•"/>
            </a:pPr>
            <a:endParaRPr lang="en-US" sz="1050" b="1" kern="1200" dirty="0">
              <a:solidFill>
                <a:srgbClr val="000000"/>
              </a:solidFill>
              <a:latin typeface="Arial"/>
              <a:ea typeface="+mn-ea"/>
              <a:cs typeface="+mn-cs"/>
            </a:endParaRPr>
          </a:p>
          <a:p>
            <a:pPr marL="1146175" lvl="4" indent="-231775">
              <a:buFont typeface="Arial" charset="0"/>
              <a:buChar char="•"/>
            </a:pPr>
            <a:r>
              <a:rPr lang="en-US" sz="2800" b="1" kern="1200" dirty="0">
                <a:solidFill>
                  <a:srgbClr val="000000"/>
                </a:solidFill>
                <a:latin typeface="Arial"/>
                <a:ea typeface="+mn-ea"/>
                <a:cs typeface="+mn-cs"/>
              </a:rPr>
              <a:t>and many of the spices, including sugar, were used as medicine</a:t>
            </a:r>
            <a:endParaRPr lang="en-US" sz="2400" kern="1200" dirty="0">
              <a:solidFill>
                <a:srgbClr val="000000"/>
              </a:solidFill>
              <a:latin typeface="Arial"/>
              <a:ea typeface="+mn-ea"/>
              <a:cs typeface="+mn-cs"/>
            </a:endParaRPr>
          </a:p>
        </p:txBody>
      </p:sp>
      <p:sp>
        <p:nvSpPr>
          <p:cNvPr id="6"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endParaRPr lang="en-US" sz="2800" b="1" kern="1200" dirty="0">
              <a:solidFill>
                <a:srgbClr val="D79694"/>
              </a:solidFill>
              <a:latin typeface="Calibri" pitchFamily="34" charset="0"/>
              <a:ea typeface="+mn-ea"/>
              <a:cs typeface="+mn-cs"/>
            </a:endParaRP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891"/>
            <a:ext cx="7315200" cy="24776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rtl="0" fontAlgn="base">
              <a:spcBef>
                <a:spcPct val="0"/>
              </a:spcBef>
              <a:spcAft>
                <a:spcPct val="0"/>
              </a:spcAft>
            </a:pPr>
            <a:r>
              <a:rPr lang="en-US" sz="3200" b="1" kern="1200" dirty="0">
                <a:solidFill>
                  <a:srgbClr val="D79694"/>
                </a:solidFill>
                <a:latin typeface="Arial"/>
                <a:ea typeface="+mn-ea"/>
                <a:cs typeface="+mn-cs"/>
              </a:rPr>
              <a:t>Why the passion for spices?</a:t>
            </a:r>
          </a:p>
          <a:p>
            <a:pPr marL="682625" lvl="1" indent="-225425" algn="ctr" rtl="0" fontAlgn="base">
              <a:spcBef>
                <a:spcPct val="0"/>
              </a:spcBef>
              <a:spcAft>
                <a:spcPct val="0"/>
              </a:spcAft>
            </a:pPr>
            <a:endParaRPr lang="en-US" sz="12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11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400" b="1" kern="1200" dirty="0">
              <a:solidFill>
                <a:srgbClr val="000000"/>
              </a:solidFill>
              <a:latin typeface="Arial"/>
              <a:ea typeface="+mn-ea"/>
              <a:cs typeface="+mn-cs"/>
            </a:endParaRPr>
          </a:p>
          <a:p>
            <a:pPr marL="682625" lvl="2" indent="-217488" algn="l" rtl="0" fontAlgn="base">
              <a:spcBef>
                <a:spcPct val="0"/>
              </a:spcBef>
              <a:spcAft>
                <a:spcPct val="0"/>
              </a:spcAft>
              <a:buFont typeface="Arial" charset="0"/>
              <a:buChar char="•"/>
            </a:pPr>
            <a:r>
              <a:rPr lang="en-US" sz="3200" b="1" kern="1200" dirty="0">
                <a:solidFill>
                  <a:srgbClr val="000000"/>
                </a:solidFill>
                <a:latin typeface="Arial"/>
                <a:ea typeface="+mn-ea"/>
                <a:cs typeface="+mn-cs"/>
              </a:rPr>
              <a:t>some spices were also used to make incense for religious ceremonies</a:t>
            </a:r>
          </a:p>
        </p:txBody>
      </p:sp>
      <p:sp>
        <p:nvSpPr>
          <p:cNvPr id="6"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endParaRPr lang="en-US" sz="2800" b="1" kern="1200" dirty="0">
              <a:solidFill>
                <a:srgbClr val="D79694"/>
              </a:solidFill>
              <a:latin typeface="Calibri" pitchFamily="34" charset="0"/>
              <a:ea typeface="+mn-ea"/>
              <a:cs typeface="+mn-cs"/>
            </a:endParaRP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5"/>
            <a:ext cx="7315200" cy="29161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rtl="0" fontAlgn="base">
              <a:spcBef>
                <a:spcPct val="0"/>
              </a:spcBef>
              <a:spcAft>
                <a:spcPct val="0"/>
              </a:spcAft>
            </a:pPr>
            <a:r>
              <a:rPr lang="en-US" sz="3200" b="1" kern="1200" dirty="0">
                <a:solidFill>
                  <a:srgbClr val="D79694"/>
                </a:solidFill>
                <a:latin typeface="Arial"/>
                <a:ea typeface="+mn-ea"/>
                <a:cs typeface="+mn-cs"/>
              </a:rPr>
              <a:t>Why the passion for spices?</a:t>
            </a:r>
          </a:p>
          <a:p>
            <a:pPr marL="682625" lvl="1" indent="-225425" algn="ctr" rtl="0" fontAlgn="base">
              <a:spcBef>
                <a:spcPct val="0"/>
              </a:spcBef>
              <a:spcAft>
                <a:spcPct val="0"/>
              </a:spcAft>
            </a:pPr>
            <a:endParaRPr lang="en-US" sz="12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105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682625" lvl="2" indent="-217488" algn="l" rtl="0" fontAlgn="base">
              <a:spcBef>
                <a:spcPct val="0"/>
              </a:spcBef>
              <a:spcAft>
                <a:spcPct val="0"/>
              </a:spcAft>
              <a:buFont typeface="Arial" charset="0"/>
              <a:buChar char="•"/>
            </a:pPr>
            <a:r>
              <a:rPr lang="en-US" sz="3200" b="1" kern="1200" dirty="0">
                <a:solidFill>
                  <a:srgbClr val="000000"/>
                </a:solidFill>
                <a:latin typeface="Arial"/>
                <a:ea typeface="+mn-ea"/>
                <a:cs typeface="+mn-cs"/>
              </a:rPr>
              <a:t>some spices were believed to improve sexual functioning</a:t>
            </a:r>
          </a:p>
          <a:p>
            <a:pPr marL="682625" lvl="2" indent="-217488" algn="l" rtl="0" fontAlgn="base">
              <a:spcBef>
                <a:spcPct val="0"/>
              </a:spcBef>
              <a:spcAft>
                <a:spcPct val="0"/>
              </a:spcAft>
              <a:buFont typeface="Arial" charset="0"/>
              <a:buChar char="•"/>
            </a:pPr>
            <a:endParaRPr lang="en-US" sz="1400" b="1" kern="1200" dirty="0">
              <a:solidFill>
                <a:srgbClr val="000000"/>
              </a:solidFill>
              <a:latin typeface="Arial"/>
              <a:ea typeface="+mn-ea"/>
              <a:cs typeface="+mn-cs"/>
            </a:endParaRPr>
          </a:p>
          <a:p>
            <a:pPr marL="1139825" lvl="3" indent="-217488">
              <a:buFont typeface="Arial" charset="0"/>
              <a:buChar char="•"/>
            </a:pPr>
            <a:r>
              <a:rPr lang="en-US" sz="2400" b="1" dirty="0">
                <a:solidFill>
                  <a:srgbClr val="000000"/>
                </a:solidFill>
                <a:latin typeface="Arial"/>
              </a:rPr>
              <a:t>the search for aphrodisiacs underlies </a:t>
            </a:r>
            <a:br>
              <a:rPr lang="en-US" sz="2400" b="1" dirty="0">
                <a:solidFill>
                  <a:srgbClr val="000000"/>
                </a:solidFill>
                <a:latin typeface="Arial"/>
              </a:rPr>
            </a:br>
            <a:r>
              <a:rPr lang="en-US" sz="2400" b="1" dirty="0">
                <a:solidFill>
                  <a:srgbClr val="000000"/>
                </a:solidFill>
                <a:latin typeface="Arial"/>
              </a:rPr>
              <a:t>the history of many foods</a:t>
            </a:r>
            <a:endParaRPr lang="en-US" sz="2400" b="1" kern="1200" dirty="0">
              <a:solidFill>
                <a:srgbClr val="000000"/>
              </a:solidFill>
              <a:latin typeface="Arial"/>
              <a:ea typeface="+mn-ea"/>
              <a:cs typeface="+mn-cs"/>
            </a:endParaRPr>
          </a:p>
        </p:txBody>
      </p:sp>
      <p:sp>
        <p:nvSpPr>
          <p:cNvPr id="6"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endParaRPr lang="en-US" sz="2800" b="1" kern="1200" dirty="0">
              <a:solidFill>
                <a:srgbClr val="D79694"/>
              </a:solidFill>
              <a:latin typeface="Calibri" pitchFamily="34" charset="0"/>
              <a:ea typeface="+mn-ea"/>
              <a:cs typeface="+mn-cs"/>
            </a:endParaRP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5"/>
            <a:ext cx="7315200" cy="35317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rtl="0" fontAlgn="base">
              <a:spcBef>
                <a:spcPct val="0"/>
              </a:spcBef>
              <a:spcAft>
                <a:spcPct val="0"/>
              </a:spcAft>
            </a:pPr>
            <a:r>
              <a:rPr lang="en-US" sz="3200" b="1" kern="1200" dirty="0">
                <a:solidFill>
                  <a:srgbClr val="D79694"/>
                </a:solidFill>
                <a:latin typeface="Arial"/>
                <a:ea typeface="+mn-ea"/>
                <a:cs typeface="+mn-cs"/>
              </a:rPr>
              <a:t>Why the passion for spices?</a:t>
            </a:r>
          </a:p>
          <a:p>
            <a:pPr marL="682625" lvl="1" indent="-225425" algn="ctr" rtl="0" fontAlgn="base">
              <a:spcBef>
                <a:spcPct val="0"/>
              </a:spcBef>
              <a:spcAft>
                <a:spcPct val="0"/>
              </a:spcAft>
            </a:pPr>
            <a:endParaRPr lang="en-US" sz="12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105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682625" lvl="2" indent="-217488" algn="l" rtl="0" fontAlgn="base">
              <a:spcBef>
                <a:spcPct val="0"/>
              </a:spcBef>
              <a:spcAft>
                <a:spcPct val="0"/>
              </a:spcAft>
              <a:buFont typeface="Arial" charset="0"/>
              <a:buChar char="•"/>
            </a:pPr>
            <a:r>
              <a:rPr lang="en-US" sz="3200" b="1" kern="1200" dirty="0">
                <a:solidFill>
                  <a:srgbClr val="000000"/>
                </a:solidFill>
                <a:latin typeface="Arial"/>
                <a:ea typeface="+mn-ea"/>
                <a:cs typeface="+mn-cs"/>
              </a:rPr>
              <a:t>many of the most desirable spices could not be produced in Europe</a:t>
            </a:r>
          </a:p>
          <a:p>
            <a:pPr marL="682625" lvl="2" indent="-217488" algn="l" rtl="0" fontAlgn="base">
              <a:spcBef>
                <a:spcPct val="0"/>
              </a:spcBef>
              <a:spcAft>
                <a:spcPct val="0"/>
              </a:spcAft>
              <a:buFont typeface="Arial" charset="0"/>
              <a:buChar char="•"/>
            </a:pPr>
            <a:endParaRPr lang="en-US" sz="1400" kern="1200" dirty="0">
              <a:solidFill>
                <a:srgbClr val="000000"/>
              </a:solidFill>
              <a:latin typeface="Arial"/>
              <a:ea typeface="+mn-ea"/>
              <a:cs typeface="+mn-cs"/>
            </a:endParaRPr>
          </a:p>
          <a:p>
            <a:pPr marL="1139825" lvl="3" indent="-217488">
              <a:buFont typeface="Arial" charset="0"/>
              <a:buChar char="•"/>
            </a:pPr>
            <a:r>
              <a:rPr lang="en-US" sz="2800" dirty="0">
                <a:solidFill>
                  <a:srgbClr val="000000"/>
                </a:solidFill>
                <a:latin typeface="Arial"/>
              </a:rPr>
              <a:t>in part, that may be one of the reasons they </a:t>
            </a:r>
            <a:r>
              <a:rPr lang="en-US" sz="2800" b="1" i="1" dirty="0">
                <a:solidFill>
                  <a:srgbClr val="000000"/>
                </a:solidFill>
                <a:latin typeface="Arial"/>
              </a:rPr>
              <a:t>were</a:t>
            </a:r>
            <a:r>
              <a:rPr lang="en-US" sz="2800" dirty="0">
                <a:solidFill>
                  <a:srgbClr val="000000"/>
                </a:solidFill>
                <a:latin typeface="Arial"/>
              </a:rPr>
              <a:t> “desirable”</a:t>
            </a:r>
            <a:endParaRPr lang="en-US" sz="2800" kern="1200" dirty="0">
              <a:solidFill>
                <a:srgbClr val="000000"/>
              </a:solidFill>
              <a:latin typeface="Arial"/>
              <a:ea typeface="+mn-ea"/>
              <a:cs typeface="+mn-cs"/>
            </a:endParaRPr>
          </a:p>
        </p:txBody>
      </p:sp>
      <p:sp>
        <p:nvSpPr>
          <p:cNvPr id="6"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endParaRPr lang="en-US" sz="2800" b="1" kern="1200" dirty="0">
              <a:solidFill>
                <a:srgbClr val="D79694"/>
              </a:solidFill>
              <a:latin typeface="Calibri" pitchFamily="34" charset="0"/>
              <a:ea typeface="+mn-ea"/>
              <a:cs typeface="+mn-cs"/>
            </a:endParaRP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5"/>
            <a:ext cx="7315200" cy="34009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a:r>
              <a:rPr lang="en-US" sz="3200" b="1" dirty="0">
                <a:solidFill>
                  <a:srgbClr val="D79694"/>
                </a:solidFill>
                <a:latin typeface="Arial"/>
              </a:rPr>
              <a:t>Why the passion for spices?</a:t>
            </a:r>
          </a:p>
          <a:p>
            <a:pPr marL="682625" lvl="1" indent="-225425" algn="ctr"/>
            <a:endParaRPr lang="en-US" sz="1200" b="1" dirty="0">
              <a:solidFill>
                <a:srgbClr val="000000"/>
              </a:solidFill>
              <a:latin typeface="Arial"/>
            </a:endParaRPr>
          </a:p>
          <a:p>
            <a:pPr marL="682625" lvl="1" indent="-225425">
              <a:buFont typeface="Arial" charset="0"/>
              <a:buChar char="•"/>
            </a:pPr>
            <a:endParaRPr lang="en-US" sz="300" b="1" dirty="0">
              <a:solidFill>
                <a:srgbClr val="000000"/>
              </a:solidFill>
              <a:latin typeface="Arial"/>
            </a:endParaRPr>
          </a:p>
          <a:p>
            <a:pPr marL="682625" lvl="1" indent="-225425">
              <a:buFont typeface="Arial" charset="0"/>
              <a:buChar char="•"/>
            </a:pPr>
            <a:endParaRPr lang="en-US" sz="300" b="1" dirty="0">
              <a:solidFill>
                <a:srgbClr val="000000"/>
              </a:solidFill>
              <a:latin typeface="Arial"/>
            </a:endParaRPr>
          </a:p>
          <a:p>
            <a:pPr marL="682625" lvl="2" indent="-217488">
              <a:buFont typeface="Arial" charset="0"/>
              <a:buChar char="•"/>
            </a:pPr>
            <a:r>
              <a:rPr lang="en-US" sz="2400" b="1" dirty="0">
                <a:solidFill>
                  <a:srgbClr val="000000"/>
                </a:solidFill>
                <a:latin typeface="Arial"/>
              </a:rPr>
              <a:t>but the origins of these commodities that the Crusaders discovered were places far to the east . . .</a:t>
            </a:r>
          </a:p>
          <a:p>
            <a:pPr marL="2517775" lvl="8" indent="-231775">
              <a:buFont typeface="Arial" charset="0"/>
              <a:buChar char="•"/>
            </a:pPr>
            <a:endParaRPr lang="en-US" sz="900" dirty="0">
              <a:solidFill>
                <a:srgbClr val="000000"/>
              </a:solidFill>
              <a:latin typeface="Arial"/>
            </a:endParaRPr>
          </a:p>
          <a:p>
            <a:pPr marL="2517775" lvl="8" indent="-231775">
              <a:buFont typeface="Arial" charset="0"/>
              <a:buChar char="•"/>
            </a:pPr>
            <a:r>
              <a:rPr lang="en-US" sz="2800" b="1" dirty="0">
                <a:solidFill>
                  <a:srgbClr val="000000"/>
                </a:solidFill>
                <a:latin typeface="Arial"/>
              </a:rPr>
              <a:t>China</a:t>
            </a:r>
          </a:p>
          <a:p>
            <a:pPr marL="2517775" lvl="8" indent="-231775">
              <a:buFont typeface="Arial" charset="0"/>
              <a:buChar char="•"/>
            </a:pPr>
            <a:r>
              <a:rPr lang="en-US" sz="2800" b="1" dirty="0">
                <a:solidFill>
                  <a:srgbClr val="000000"/>
                </a:solidFill>
                <a:latin typeface="Arial"/>
              </a:rPr>
              <a:t>India</a:t>
            </a:r>
          </a:p>
          <a:p>
            <a:pPr marL="2517775" lvl="8" indent="-231775">
              <a:buFont typeface="Arial" charset="0"/>
              <a:buChar char="•"/>
            </a:pPr>
            <a:r>
              <a:rPr lang="en-US" sz="2800" b="1" dirty="0">
                <a:solidFill>
                  <a:srgbClr val="000000"/>
                </a:solidFill>
                <a:latin typeface="Arial"/>
              </a:rPr>
              <a:t>East Indies</a:t>
            </a:r>
          </a:p>
        </p:txBody>
      </p:sp>
      <p:sp>
        <p:nvSpPr>
          <p:cNvPr id="6"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cstate="print"/>
          <a:srcRect/>
          <a:stretch>
            <a:fillRect/>
          </a:stretch>
        </p:blipFill>
        <p:spPr bwMode="auto">
          <a:xfrm>
            <a:off x="-14514" y="903950"/>
            <a:ext cx="9162422" cy="5558536"/>
          </a:xfrm>
          <a:prstGeom prst="rect">
            <a:avLst/>
          </a:prstGeom>
          <a:noFill/>
          <a:ln w="9525">
            <a:noFill/>
            <a:miter lim="800000"/>
            <a:headEnd/>
            <a:tailEnd/>
          </a:ln>
        </p:spPr>
      </p:pic>
      <p:sp>
        <p:nvSpPr>
          <p:cNvPr id="9" name="TextBox 8"/>
          <p:cNvSpPr txBox="1">
            <a:spLocks noChangeArrowheads="1"/>
          </p:cNvSpPr>
          <p:nvPr/>
        </p:nvSpPr>
        <p:spPr bwMode="auto">
          <a:xfrm>
            <a:off x="899886" y="6475773"/>
            <a:ext cx="7315200" cy="276999"/>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hlinkClick r:id="rId3"/>
              </a:rPr>
              <a:t>http://www.iro.umontreal.ca/~vaucher/Genealogy/Documents/Asia/EuropeanExploration.html</a:t>
            </a:r>
            <a:endParaRPr lang="en-US" sz="1200" kern="1200" dirty="0">
              <a:solidFill>
                <a:schemeClr val="bg1"/>
              </a:solidFill>
              <a:latin typeface="Calibri" pitchFamily="34" charset="0"/>
              <a:ea typeface="+mn-ea"/>
              <a:cs typeface="+mn-cs"/>
            </a:endParaRPr>
          </a:p>
        </p:txBody>
      </p:sp>
      <p:sp>
        <p:nvSpPr>
          <p:cNvPr id="11" name="Rectangle 10"/>
          <p:cNvSpPr/>
          <p:nvPr/>
        </p:nvSpPr>
        <p:spPr>
          <a:xfrm>
            <a:off x="914400" y="4540984"/>
            <a:ext cx="7315200" cy="1477328"/>
          </a:xfrm>
          <a:prstGeom prst="rect">
            <a:avLst/>
          </a:prstGeom>
        </p:spPr>
        <p:txBody>
          <a:bodyPr wrap="square">
            <a:spAutoFit/>
          </a:bodyPr>
          <a:lstStyle/>
          <a:p>
            <a:pPr algn="ctr"/>
            <a:r>
              <a:rPr lang="en-US" sz="2000" b="1" dirty="0"/>
              <a:t>“This map of the ancient trade routes shows the position of the fabled Spice-Islands (Moluccas) . . .“</a:t>
            </a:r>
          </a:p>
          <a:p>
            <a:pPr algn="ctr"/>
            <a:endParaRPr lang="en-US" sz="1000" b="1" dirty="0"/>
          </a:p>
          <a:p>
            <a:pPr algn="ctr"/>
            <a:r>
              <a:rPr lang="en-US" sz="2000" b="1" dirty="0"/>
              <a:t>“Only there can cloves, nutmeg and mace be found.  </a:t>
            </a:r>
          </a:p>
          <a:p>
            <a:pPr algn="ctr"/>
            <a:r>
              <a:rPr lang="en-US" sz="2000" b="1" dirty="0"/>
              <a:t>Other prized spices were: pepper, ginger and cinnamon.“</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5"/>
            <a:ext cx="7315200" cy="34009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a:r>
              <a:rPr lang="en-US" sz="3200" b="1" dirty="0">
                <a:solidFill>
                  <a:srgbClr val="D79694"/>
                </a:solidFill>
                <a:latin typeface="Arial"/>
              </a:rPr>
              <a:t>Why the passion for spices?</a:t>
            </a:r>
          </a:p>
          <a:p>
            <a:pPr marL="682625" lvl="1" indent="-225425" algn="ctr"/>
            <a:endParaRPr lang="en-US" sz="1200" b="1" dirty="0">
              <a:solidFill>
                <a:srgbClr val="000000"/>
              </a:solidFill>
              <a:latin typeface="Arial"/>
            </a:endParaRPr>
          </a:p>
          <a:p>
            <a:pPr marL="682625" lvl="1" indent="-225425">
              <a:buFont typeface="Arial" charset="0"/>
              <a:buChar char="•"/>
            </a:pPr>
            <a:endParaRPr lang="en-US" sz="300" b="1" dirty="0">
              <a:solidFill>
                <a:srgbClr val="000000"/>
              </a:solidFill>
              <a:latin typeface="Arial"/>
            </a:endParaRPr>
          </a:p>
          <a:p>
            <a:pPr marL="682625" lvl="1" indent="-225425">
              <a:buFont typeface="Arial" charset="0"/>
              <a:buChar char="•"/>
            </a:pPr>
            <a:endParaRPr lang="en-US" sz="300" b="1" dirty="0">
              <a:solidFill>
                <a:srgbClr val="000000"/>
              </a:solidFill>
              <a:latin typeface="Arial"/>
            </a:endParaRPr>
          </a:p>
          <a:p>
            <a:pPr marL="682625" lvl="2" indent="-217488">
              <a:buFont typeface="Arial" charset="0"/>
              <a:buChar char="•"/>
            </a:pPr>
            <a:r>
              <a:rPr lang="en-US" sz="2400" b="1" dirty="0">
                <a:solidFill>
                  <a:srgbClr val="000000"/>
                </a:solidFill>
                <a:latin typeface="Arial"/>
              </a:rPr>
              <a:t>the fact that the origins of these commodities that the Crusaders </a:t>
            </a:r>
            <a:br>
              <a:rPr lang="en-US" sz="2400" b="1" dirty="0">
                <a:solidFill>
                  <a:srgbClr val="000000"/>
                </a:solidFill>
                <a:latin typeface="Arial"/>
              </a:rPr>
            </a:br>
            <a:r>
              <a:rPr lang="en-US" sz="2400" b="1" dirty="0">
                <a:solidFill>
                  <a:srgbClr val="000000"/>
                </a:solidFill>
                <a:latin typeface="Arial"/>
              </a:rPr>
              <a:t>discovered were places far to the east . . .</a:t>
            </a:r>
          </a:p>
          <a:p>
            <a:pPr marL="2517775" lvl="8" indent="-231775">
              <a:buFont typeface="Arial" charset="0"/>
              <a:buChar char="•"/>
            </a:pPr>
            <a:endParaRPr lang="en-US" sz="900" dirty="0">
              <a:solidFill>
                <a:srgbClr val="000000"/>
              </a:solidFill>
              <a:latin typeface="Arial"/>
            </a:endParaRPr>
          </a:p>
          <a:p>
            <a:pPr marL="2517775" lvl="8" indent="-231775">
              <a:buFont typeface="Arial" charset="0"/>
              <a:buChar char="•"/>
            </a:pPr>
            <a:r>
              <a:rPr lang="en-US" sz="2800" b="1" dirty="0">
                <a:solidFill>
                  <a:srgbClr val="000000"/>
                </a:solidFill>
                <a:latin typeface="Arial"/>
              </a:rPr>
              <a:t>China</a:t>
            </a:r>
          </a:p>
          <a:p>
            <a:pPr marL="2517775" lvl="8" indent="-231775">
              <a:buFont typeface="Arial" charset="0"/>
              <a:buChar char="•"/>
            </a:pPr>
            <a:r>
              <a:rPr lang="en-US" sz="2800" b="1" dirty="0">
                <a:solidFill>
                  <a:srgbClr val="000000"/>
                </a:solidFill>
                <a:latin typeface="Arial"/>
              </a:rPr>
              <a:t>India</a:t>
            </a:r>
          </a:p>
          <a:p>
            <a:pPr marL="2517775" lvl="8" indent="-231775">
              <a:buFont typeface="Arial" charset="0"/>
              <a:buChar char="•"/>
            </a:pPr>
            <a:r>
              <a:rPr lang="en-US" sz="2800" b="1" dirty="0">
                <a:solidFill>
                  <a:srgbClr val="000000"/>
                </a:solidFill>
                <a:latin typeface="Arial"/>
              </a:rPr>
              <a:t>East Indies</a:t>
            </a:r>
          </a:p>
        </p:txBody>
      </p:sp>
      <p:sp>
        <p:nvSpPr>
          <p:cNvPr id="6"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8"/>
            <a:ext cx="7315200" cy="36009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a:r>
              <a:rPr lang="en-US" sz="3200" b="1" dirty="0">
                <a:solidFill>
                  <a:srgbClr val="D79694"/>
                </a:solidFill>
                <a:latin typeface="Arial"/>
              </a:rPr>
              <a:t>Why the passion for spices?</a:t>
            </a:r>
            <a:endParaRPr lang="en-US" sz="1200" b="1" dirty="0">
              <a:solidFill>
                <a:srgbClr val="000000"/>
              </a:solidFill>
              <a:latin typeface="Arial"/>
            </a:endParaRPr>
          </a:p>
          <a:p>
            <a:pPr marL="682625" lvl="1" indent="-225425">
              <a:buFont typeface="Arial" charset="0"/>
              <a:buChar char="•"/>
            </a:pPr>
            <a:endParaRPr lang="en-US" sz="1400" b="1" dirty="0">
              <a:solidFill>
                <a:srgbClr val="000000"/>
              </a:solidFill>
              <a:latin typeface="Arial"/>
            </a:endParaRPr>
          </a:p>
          <a:p>
            <a:pPr marL="682625" lvl="1" indent="-225425">
              <a:buFont typeface="Arial" charset="0"/>
              <a:buChar char="•"/>
            </a:pPr>
            <a:endParaRPr lang="en-US" sz="300" b="1" dirty="0">
              <a:solidFill>
                <a:srgbClr val="000000"/>
              </a:solidFill>
              <a:latin typeface="Arial"/>
            </a:endParaRPr>
          </a:p>
          <a:p>
            <a:pPr marL="682625" lvl="5" indent="-217488">
              <a:buFont typeface="Arial" charset="0"/>
              <a:buChar char="•"/>
            </a:pPr>
            <a:r>
              <a:rPr lang="en-US" sz="2400" b="1" dirty="0">
                <a:solidFill>
                  <a:srgbClr val="D79694"/>
                </a:solidFill>
                <a:latin typeface="Arial"/>
              </a:rPr>
              <a:t>the fact that the origins of these commodities that the Crusaders </a:t>
            </a:r>
            <a:br>
              <a:rPr lang="en-US" sz="2400" b="1" dirty="0">
                <a:solidFill>
                  <a:srgbClr val="D79694"/>
                </a:solidFill>
                <a:latin typeface="Arial"/>
              </a:rPr>
            </a:br>
            <a:r>
              <a:rPr lang="en-US" sz="2400" b="1" dirty="0">
                <a:solidFill>
                  <a:srgbClr val="D79694"/>
                </a:solidFill>
                <a:latin typeface="Arial"/>
              </a:rPr>
              <a:t>discovered were places far to the east . . .</a:t>
            </a:r>
          </a:p>
          <a:p>
            <a:pPr marL="682625" lvl="2" indent="-217488">
              <a:buFont typeface="Arial" charset="0"/>
              <a:buChar char="•"/>
            </a:pPr>
            <a:endParaRPr lang="en-US" sz="700" dirty="0">
              <a:solidFill>
                <a:srgbClr val="000000"/>
              </a:solidFill>
              <a:latin typeface="Arial"/>
            </a:endParaRPr>
          </a:p>
          <a:p>
            <a:pPr marL="1139825" lvl="7" indent="-217488">
              <a:buFont typeface="Arial" charset="0"/>
              <a:buChar char="•"/>
            </a:pPr>
            <a:r>
              <a:rPr lang="en-US" sz="3200" b="1" dirty="0">
                <a:solidFill>
                  <a:srgbClr val="000000"/>
                </a:solidFill>
                <a:latin typeface="Arial"/>
              </a:rPr>
              <a:t>made spices </a:t>
            </a:r>
          </a:p>
          <a:p>
            <a:pPr marL="1139825" lvl="7" indent="-217488"/>
            <a:r>
              <a:rPr lang="en-US" sz="3200" b="1" dirty="0">
                <a:solidFill>
                  <a:srgbClr val="D79694"/>
                </a:solidFill>
                <a:latin typeface="Arial"/>
              </a:rPr>
              <a:t>	</a:t>
            </a:r>
            <a:r>
              <a:rPr lang="en-US" sz="3200" b="1" dirty="0">
                <a:solidFill>
                  <a:srgbClr val="000000"/>
                </a:solidFill>
                <a:latin typeface="Arial"/>
              </a:rPr>
              <a:t>extremely expensive</a:t>
            </a:r>
          </a:p>
          <a:p>
            <a:pPr marL="682625" lvl="5" indent="-217488">
              <a:buFont typeface="Arial" charset="0"/>
              <a:buChar char="•"/>
            </a:pPr>
            <a:endParaRPr lang="en-US" sz="1200" dirty="0">
              <a:solidFill>
                <a:srgbClr val="000000"/>
              </a:solidFill>
              <a:latin typeface="Arial"/>
            </a:endParaRPr>
          </a:p>
          <a:p>
            <a:pPr marL="1379538" lvl="8" indent="-174625">
              <a:buFont typeface="Arial" charset="0"/>
              <a:buChar char="•"/>
            </a:pPr>
            <a:r>
              <a:rPr lang="en-US" sz="2400" dirty="0">
                <a:solidFill>
                  <a:srgbClr val="000000"/>
                </a:solidFill>
                <a:latin typeface="Arial"/>
              </a:rPr>
              <a:t>pepper, for e.g., became “black gold”</a:t>
            </a:r>
          </a:p>
        </p:txBody>
      </p:sp>
      <p:sp>
        <p:nvSpPr>
          <p:cNvPr id="6"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506"/>
            <a:ext cx="7315200" cy="4072910"/>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2400" b="1" dirty="0">
                <a:solidFill>
                  <a:srgbClr val="D79694"/>
                </a:solidFill>
                <a:latin typeface="+mj-lt"/>
              </a:rPr>
              <a:t>The Agricultural Revolution of the Neolithic Era </a:t>
            </a:r>
          </a:p>
          <a:p>
            <a:pPr marL="465138" lvl="1" indent="-233363">
              <a:spcBef>
                <a:spcPts val="800"/>
              </a:spcBef>
              <a:buFont typeface="Arial" charset="0"/>
              <a:buChar char="•"/>
            </a:pPr>
            <a:r>
              <a:rPr lang="en-US" sz="4400" b="1" dirty="0">
                <a:latin typeface="+mj-lt"/>
              </a:rPr>
              <a:t> The Search for Spices</a:t>
            </a:r>
          </a:p>
          <a:p>
            <a:pPr marL="465138" lvl="1" indent="-233363">
              <a:spcBef>
                <a:spcPts val="800"/>
              </a:spcBef>
              <a:buFont typeface="Arial" charset="0"/>
              <a:buChar char="•"/>
            </a:pPr>
            <a:r>
              <a:rPr lang="en-US" sz="2400" b="1" dirty="0">
                <a:solidFill>
                  <a:srgbClr val="D79694"/>
                </a:solidFill>
                <a:latin typeface="+mj-lt"/>
              </a:rPr>
              <a:t>The Industrial Revolution</a:t>
            </a:r>
          </a:p>
          <a:p>
            <a:pPr marL="465138" lvl="1" indent="-233363">
              <a:spcBef>
                <a:spcPts val="800"/>
              </a:spcBef>
              <a:buFont typeface="Arial" charset="0"/>
              <a:buChar char="•"/>
            </a:pPr>
            <a:r>
              <a:rPr lang="en-US" sz="2400" b="1" dirty="0">
                <a:solidFill>
                  <a:srgbClr val="D79694"/>
                </a:solidFill>
                <a:latin typeface="+mj-lt"/>
              </a:rPr>
              <a:t>Transportation, Refrigeration, and Canning</a:t>
            </a:r>
          </a:p>
          <a:p>
            <a:pPr marL="465138" lvl="1" indent="-233363">
              <a:spcBef>
                <a:spcPts val="800"/>
              </a:spcBef>
              <a:buFont typeface="Arial" charset="0"/>
              <a:buChar char="•"/>
            </a:pPr>
            <a:r>
              <a:rPr lang="en-US" sz="2400" b="1" dirty="0">
                <a:solidFill>
                  <a:srgbClr val="D79694"/>
                </a:solidFill>
                <a:latin typeface="+mj-lt"/>
              </a:rPr>
              <a:t>The Scientific Revolution</a:t>
            </a:r>
          </a:p>
          <a:p>
            <a:pPr marL="465138" lvl="1" indent="-233363">
              <a:spcBef>
                <a:spcPts val="800"/>
              </a:spcBef>
              <a:buFont typeface="Arial" charset="0"/>
              <a:buChar char="•"/>
            </a:pPr>
            <a:r>
              <a:rPr lang="en-US" sz="2400" b="1" dirty="0">
                <a:solidFill>
                  <a:srgbClr val="D79694"/>
                </a:solidFill>
                <a:latin typeface="+mj-lt"/>
              </a:rPr>
              <a:t>Modern-Day Adaptations</a:t>
            </a:r>
          </a:p>
          <a:p>
            <a:pPr marL="465138" lvl="1" indent="-233363">
              <a:spcBef>
                <a:spcPts val="800"/>
              </a:spcBef>
              <a:buFont typeface="Arial" charset="0"/>
              <a:buChar char="•"/>
            </a:pPr>
            <a:r>
              <a:rPr lang="en-US" sz="2400" b="1" dirty="0">
                <a:solidFill>
                  <a:srgbClr val="D79694"/>
                </a:solidFill>
                <a:latin typeface="+mj-lt"/>
              </a:rPr>
              <a:t>Summary</a:t>
            </a:r>
          </a:p>
          <a:p>
            <a:pPr marL="465138" lvl="1" indent="-233363">
              <a:spcBef>
                <a:spcPts val="800"/>
              </a:spcBef>
              <a:buFont typeface="Arial" charset="0"/>
              <a:buChar char="•"/>
            </a:pPr>
            <a:r>
              <a:rPr lang="en-US" sz="2400" b="1" dirty="0">
                <a:solidFill>
                  <a:srgbClr val="D79694"/>
                </a:solidFill>
                <a:latin typeface="+mj-lt"/>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7" name="Rectangle 3"/>
          <p:cNvSpPr txBox="1">
            <a:spLocks noChangeArrowheads="1"/>
          </p:cNvSpPr>
          <p:nvPr/>
        </p:nvSpPr>
        <p:spPr bwMode="auto">
          <a:xfrm>
            <a:off x="914400" y="3817712"/>
            <a:ext cx="7315200" cy="2596865"/>
          </a:xfrm>
          <a:prstGeom prst="rect">
            <a:avLst/>
          </a:prstGeom>
          <a:solidFill>
            <a:schemeClr val="bg1"/>
          </a:solidFill>
          <a:ln w="76200">
            <a:solidFill>
              <a:srgbClr val="C80000"/>
            </a:solidFill>
            <a:miter lim="800000"/>
            <a:headEnd/>
            <a:tailEnd/>
          </a:ln>
        </p:spPr>
        <p:txBody>
          <a:bodyPr vert="horz" wrap="square" lIns="91440" tIns="45720" rIns="91440" bIns="45720" numCol="1" anchor="t" anchorCtr="0" compatLnSpc="1">
            <a:prstTxWarp prst="textNoShape">
              <a:avLst/>
            </a:prstTxWarp>
            <a:spAutoFit/>
          </a:bodyPr>
          <a:lstStyle/>
          <a:p>
            <a:pPr marL="0" lvl="1" algn="ctr">
              <a:lnSpc>
                <a:spcPct val="150000"/>
              </a:lnSpc>
            </a:pPr>
            <a:r>
              <a:rPr lang="en-US" sz="3200" b="1" dirty="0">
                <a:solidFill>
                  <a:srgbClr val="000000"/>
                </a:solidFill>
                <a:latin typeface="Arial"/>
              </a:rPr>
              <a:t>changed</a:t>
            </a:r>
          </a:p>
          <a:p>
            <a:pPr marL="0" lvl="1" algn="ctr">
              <a:lnSpc>
                <a:spcPct val="150000"/>
              </a:lnSpc>
            </a:pPr>
            <a:r>
              <a:rPr lang="en-US" sz="3200" b="1" dirty="0">
                <a:solidFill>
                  <a:srgbClr val="000000"/>
                </a:solidFill>
                <a:latin typeface="Arial"/>
              </a:rPr>
              <a:t>the history of the world forever . . .</a:t>
            </a:r>
          </a:p>
          <a:p>
            <a:pPr marL="0" lvl="1" algn="ctr">
              <a:lnSpc>
                <a:spcPct val="150000"/>
              </a:lnSpc>
            </a:pPr>
            <a:r>
              <a:rPr lang="en-US" sz="3200" b="1" dirty="0">
                <a:solidFill>
                  <a:srgbClr val="FFFFFF"/>
                </a:solidFill>
                <a:latin typeface="Arial"/>
              </a:rPr>
              <a:t>in ways few things have</a:t>
            </a:r>
          </a:p>
          <a:p>
            <a:pPr marL="0" lvl="1" algn="ctr">
              <a:lnSpc>
                <a:spcPct val="150000"/>
              </a:lnSpc>
            </a:pPr>
            <a:endParaRPr lang="en-US" sz="1050" b="1" dirty="0">
              <a:solidFill>
                <a:srgbClr val="000000"/>
              </a:solidFill>
              <a:latin typeface="Arial"/>
            </a:endParaRPr>
          </a:p>
          <a:p>
            <a:pPr marL="0" lvl="1">
              <a:buFont typeface="Arial" charset="0"/>
              <a:buChar char="•"/>
            </a:pPr>
            <a:endParaRPr lang="en-US" sz="300" b="1" dirty="0">
              <a:solidFill>
                <a:srgbClr val="000000"/>
              </a:solidFill>
              <a:latin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5317" y="152400"/>
            <a:ext cx="9094169" cy="5562600"/>
          </a:xfrm>
          <a:prstGeom prst="rect">
            <a:avLst/>
          </a:prstGeom>
          <a:noFill/>
          <a:ln w="9525">
            <a:noFill/>
            <a:miter lim="800000"/>
            <a:headEnd/>
            <a:tailEnd/>
          </a:ln>
        </p:spPr>
      </p:pic>
      <p:sp>
        <p:nvSpPr>
          <p:cNvPr id="4" name="Rectangle 3"/>
          <p:cNvSpPr/>
          <p:nvPr/>
        </p:nvSpPr>
        <p:spPr>
          <a:xfrm>
            <a:off x="2286000" y="5829442"/>
            <a:ext cx="4572000" cy="923330"/>
          </a:xfrm>
          <a:prstGeom prst="rect">
            <a:avLst/>
          </a:prstGeom>
        </p:spPr>
        <p:txBody>
          <a:bodyPr>
            <a:spAutoFit/>
          </a:bodyPr>
          <a:lstStyle/>
          <a:p>
            <a:pPr algn="ctr"/>
            <a:r>
              <a:rPr lang="en-US" dirty="0">
                <a:solidFill>
                  <a:srgbClr val="FFFFFF"/>
                </a:solidFill>
              </a:rPr>
              <a:t>"The </a:t>
            </a:r>
            <a:r>
              <a:rPr lang="en-US" dirty="0" err="1">
                <a:solidFill>
                  <a:srgbClr val="FFFFFF"/>
                </a:solidFill>
              </a:rPr>
              <a:t>Mullus</a:t>
            </a:r>
            <a:r>
              <a:rPr lang="en-US" dirty="0">
                <a:solidFill>
                  <a:srgbClr val="FFFFFF"/>
                </a:solidFill>
              </a:rPr>
              <a:t>" Harvesting pepper</a:t>
            </a:r>
            <a:br>
              <a:rPr lang="en-US" dirty="0">
                <a:solidFill>
                  <a:srgbClr val="FFFFFF"/>
                </a:solidFill>
              </a:rPr>
            </a:br>
            <a:r>
              <a:rPr lang="en-US" sz="1200" dirty="0">
                <a:solidFill>
                  <a:srgbClr val="FFFFFF"/>
                </a:solidFill>
              </a:rPr>
              <a:t>Illustration from a French edition of </a:t>
            </a:r>
            <a:r>
              <a:rPr lang="en-US" sz="1200" i="1" dirty="0">
                <a:solidFill>
                  <a:srgbClr val="FFFFFF"/>
                </a:solidFill>
                <a:hlinkClick r:id="rId3" tooltip="The Travels of Marco Polo"/>
              </a:rPr>
              <a:t>The Travels of Marco Polo</a:t>
            </a:r>
            <a:endParaRPr lang="en-US" sz="1200" dirty="0">
              <a:solidFill>
                <a:srgbClr val="FFFFFF"/>
              </a:solidFill>
            </a:endParaRPr>
          </a:p>
          <a:p>
            <a:pPr algn="ctr"/>
            <a:r>
              <a:rPr lang="en-US" sz="1200" dirty="0">
                <a:solidFill>
                  <a:srgbClr val="FFFFFF"/>
                </a:solidFill>
              </a:rPr>
              <a:t>date unknown</a:t>
            </a:r>
            <a:br>
              <a:rPr lang="en-US" sz="1200" dirty="0">
                <a:solidFill>
                  <a:srgbClr val="FFFFFF"/>
                </a:solidFill>
              </a:rPr>
            </a:br>
            <a:r>
              <a:rPr lang="en-US" sz="1200" dirty="0">
                <a:solidFill>
                  <a:srgbClr val="FFFFFF"/>
                </a:solidFill>
              </a:rPr>
              <a:t>Paris, </a:t>
            </a:r>
            <a:r>
              <a:rPr lang="en-US" sz="1200" dirty="0" err="1">
                <a:solidFill>
                  <a:srgbClr val="FFFFFF"/>
                </a:solidFill>
              </a:rPr>
              <a:t>Biblioteque</a:t>
            </a:r>
            <a:r>
              <a:rPr lang="en-US" sz="1200" dirty="0">
                <a:solidFill>
                  <a:srgbClr val="FFFFFF"/>
                </a:solidFill>
              </a:rPr>
              <a:t> </a:t>
            </a:r>
            <a:r>
              <a:rPr lang="en-US" sz="1200" dirty="0" err="1">
                <a:solidFill>
                  <a:srgbClr val="FFFFFF"/>
                </a:solidFill>
              </a:rPr>
              <a:t>Nationale</a:t>
            </a:r>
            <a:endParaRPr lang="en-US" sz="1200" dirty="0">
              <a:solidFill>
                <a:srgbClr val="FFFFFF"/>
              </a:solidFill>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p>
        </p:txBody>
      </p:sp>
      <p:sp>
        <p:nvSpPr>
          <p:cNvPr id="4" name="Rectangle 3"/>
          <p:cNvSpPr txBox="1">
            <a:spLocks noChangeArrowheads="1"/>
          </p:cNvSpPr>
          <p:nvPr/>
        </p:nvSpPr>
        <p:spPr bwMode="auto">
          <a:xfrm>
            <a:off x="4267200" y="2121947"/>
            <a:ext cx="3886200" cy="19928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a:r>
              <a:rPr lang="en-US" sz="2800" b="1" dirty="0">
                <a:solidFill>
                  <a:srgbClr val="000000"/>
                </a:solidFill>
                <a:latin typeface="Arial"/>
              </a:rPr>
              <a:t>Marco Polo </a:t>
            </a:r>
          </a:p>
          <a:p>
            <a:pPr marL="0" lvl="1" algn="ctr"/>
            <a:r>
              <a:rPr lang="en-US" sz="2800" b="1" dirty="0">
                <a:solidFill>
                  <a:srgbClr val="000000"/>
                </a:solidFill>
                <a:latin typeface="Arial"/>
              </a:rPr>
              <a:t>also helped stimulate the demand for exotic spices</a:t>
            </a:r>
            <a:endParaRPr lang="en-US" sz="1000" b="1" dirty="0">
              <a:solidFill>
                <a:srgbClr val="000000"/>
              </a:solidFill>
              <a:latin typeface="Arial"/>
            </a:endParaRPr>
          </a:p>
          <a:p>
            <a:pPr marL="682625" lvl="1" indent="-225425"/>
            <a:endParaRPr lang="en-US" sz="100" b="1" dirty="0">
              <a:solidFill>
                <a:srgbClr val="000000"/>
              </a:solidFill>
              <a:latin typeface="Arial"/>
            </a:endParaRPr>
          </a:p>
          <a:p>
            <a:pPr marL="682625" lvl="1" indent="-225425"/>
            <a:endParaRPr lang="en-US" sz="1050" b="1" dirty="0">
              <a:solidFill>
                <a:srgbClr val="000000"/>
              </a:solidFill>
              <a:latin typeface="Arial"/>
            </a:endParaRPr>
          </a:p>
        </p:txBody>
      </p:sp>
      <p:sp>
        <p:nvSpPr>
          <p:cNvPr id="6" name="Rectangle 3"/>
          <p:cNvSpPr txBox="1">
            <a:spLocks noChangeArrowheads="1"/>
          </p:cNvSpPr>
          <p:nvPr/>
        </p:nvSpPr>
        <p:spPr bwMode="auto">
          <a:xfrm>
            <a:off x="4038600" y="4038600"/>
            <a:ext cx="4191000" cy="20005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a:r>
              <a:rPr lang="en-US" sz="3200" b="1" i="1" dirty="0">
                <a:solidFill>
                  <a:srgbClr val="000000"/>
                </a:solidFill>
              </a:rPr>
              <a:t>The Travels of Marco Polo</a:t>
            </a:r>
            <a:endParaRPr lang="en-US" sz="2400" b="1" i="1" dirty="0">
              <a:solidFill>
                <a:srgbClr val="000000"/>
              </a:solidFill>
              <a:latin typeface="Arial"/>
            </a:endParaRPr>
          </a:p>
          <a:p>
            <a:pPr marL="0" lvl="1" algn="ctr"/>
            <a:r>
              <a:rPr lang="en-US" sz="2400" b="1" i="1" dirty="0">
                <a:solidFill>
                  <a:srgbClr val="000000"/>
                </a:solidFill>
                <a:latin typeface="Arial"/>
              </a:rPr>
              <a:t>Il </a:t>
            </a:r>
            <a:r>
              <a:rPr lang="en-US" sz="2400" b="1" i="1" dirty="0" err="1">
                <a:solidFill>
                  <a:srgbClr val="000000"/>
                </a:solidFill>
                <a:latin typeface="Arial"/>
              </a:rPr>
              <a:t>Milione</a:t>
            </a:r>
            <a:endParaRPr lang="en-US" sz="2400" b="1" i="1" dirty="0">
              <a:solidFill>
                <a:srgbClr val="000000"/>
              </a:solidFill>
              <a:latin typeface="Arial"/>
            </a:endParaRPr>
          </a:p>
          <a:p>
            <a:pPr marL="0" lvl="1" algn="ctr"/>
            <a:endParaRPr lang="en-US" sz="1100" b="1" i="1" dirty="0">
              <a:solidFill>
                <a:srgbClr val="000000"/>
              </a:solidFill>
              <a:latin typeface="Arial"/>
            </a:endParaRPr>
          </a:p>
          <a:p>
            <a:pPr marL="0" lvl="1" algn="ctr"/>
            <a:r>
              <a:rPr lang="en-US" sz="2400" dirty="0">
                <a:solidFill>
                  <a:srgbClr val="000000"/>
                </a:solidFill>
              </a:rPr>
              <a:t> 1271 - 1295</a:t>
            </a:r>
            <a:endParaRPr lang="en-US" sz="2400" dirty="0">
              <a:solidFill>
                <a:srgbClr val="000000"/>
              </a:solidFill>
              <a:latin typeface="Arial"/>
            </a:endParaRPr>
          </a:p>
        </p:txBody>
      </p:sp>
      <p:pic>
        <p:nvPicPr>
          <p:cNvPr id="6146" name="Picture 2"/>
          <p:cNvPicPr>
            <a:picLocks noChangeAspect="1" noChangeArrowheads="1"/>
          </p:cNvPicPr>
          <p:nvPr/>
        </p:nvPicPr>
        <p:blipFill>
          <a:blip r:embed="rId2" cstate="print"/>
          <a:srcRect/>
          <a:stretch>
            <a:fillRect/>
          </a:stretch>
        </p:blipFill>
        <p:spPr bwMode="auto">
          <a:xfrm>
            <a:off x="914400" y="1981200"/>
            <a:ext cx="2857500" cy="4133850"/>
          </a:xfrm>
          <a:prstGeom prst="rect">
            <a:avLst/>
          </a:prstGeom>
          <a:noFill/>
          <a:ln w="9525">
            <a:noFill/>
            <a:miter lim="800000"/>
            <a:headEnd/>
            <a:tailEnd/>
          </a:ln>
          <a:effectLst/>
        </p:spPr>
      </p:pic>
      <p:sp>
        <p:nvSpPr>
          <p:cNvPr id="8" name="TextBox 7"/>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838200" y="-1"/>
            <a:ext cx="7543800" cy="6837281"/>
          </a:xfrm>
          <a:prstGeom prst="rect">
            <a:avLst/>
          </a:prstGeom>
          <a:noFill/>
          <a:ln w="9525">
            <a:noFill/>
            <a:miter lim="800000"/>
            <a:headEnd/>
            <a:tailEnd/>
          </a:ln>
        </p:spPr>
      </p:pic>
      <p:sp>
        <p:nvSpPr>
          <p:cNvPr id="4" name="Rectangle 3"/>
          <p:cNvSpPr/>
          <p:nvPr/>
        </p:nvSpPr>
        <p:spPr>
          <a:xfrm>
            <a:off x="3566886" y="6185356"/>
            <a:ext cx="1955985" cy="215444"/>
          </a:xfrm>
          <a:prstGeom prst="rect">
            <a:avLst/>
          </a:prstGeom>
        </p:spPr>
        <p:txBody>
          <a:bodyPr wrap="none">
            <a:spAutoFit/>
          </a:bodyPr>
          <a:lstStyle/>
          <a:p>
            <a:r>
              <a:rPr lang="en-US" sz="800" dirty="0">
                <a:solidFill>
                  <a:srgbClr val="000000"/>
                </a:solidFill>
                <a:hlinkClick r:id="rId3"/>
              </a:rPr>
              <a:t>http://en.wikipedia.org/wiki/Marco_polo</a:t>
            </a:r>
            <a:endParaRPr lang="en-US" sz="800" dirty="0">
              <a:solidFill>
                <a:srgbClr val="000000"/>
              </a:solidFill>
            </a:endParaRPr>
          </a:p>
        </p:txBody>
      </p:sp>
      <p:sp>
        <p:nvSpPr>
          <p:cNvPr id="5" name="Rectangle 4"/>
          <p:cNvSpPr/>
          <p:nvPr/>
        </p:nvSpPr>
        <p:spPr>
          <a:xfrm>
            <a:off x="2565120" y="5386626"/>
            <a:ext cx="3983848" cy="861774"/>
          </a:xfrm>
          <a:prstGeom prst="rect">
            <a:avLst/>
          </a:prstGeom>
        </p:spPr>
        <p:txBody>
          <a:bodyPr wrap="none">
            <a:spAutoFit/>
          </a:bodyPr>
          <a:lstStyle/>
          <a:p>
            <a:pPr algn="ctr"/>
            <a:r>
              <a:rPr lang="en-US" b="1" dirty="0">
                <a:solidFill>
                  <a:srgbClr val="000000"/>
                </a:solidFill>
              </a:rPr>
              <a:t>Marco Polo's Travels, 1271 — 1295</a:t>
            </a:r>
          </a:p>
          <a:p>
            <a:pPr algn="ctr"/>
            <a:r>
              <a:rPr lang="en-US" sz="1600" dirty="0">
                <a:solidFill>
                  <a:srgbClr val="000000"/>
                </a:solidFill>
              </a:rPr>
              <a:t>24 years and almost 15,000 miles </a:t>
            </a:r>
          </a:p>
          <a:p>
            <a:pPr algn="ctr"/>
            <a:r>
              <a:rPr lang="en-US" sz="1600" dirty="0">
                <a:solidFill>
                  <a:srgbClr val="000000"/>
                </a:solidFill>
              </a:rPr>
              <a:t>(24,140 km)</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9"/>
            <a:ext cx="7315200" cy="4016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a:r>
              <a:rPr lang="en-US" sz="3200" b="1" dirty="0">
                <a:solidFill>
                  <a:srgbClr val="000000"/>
                </a:solidFill>
                <a:latin typeface="Arial"/>
              </a:rPr>
              <a:t>but spice traders could not use Marco Polo’s overland route</a:t>
            </a:r>
          </a:p>
          <a:p>
            <a:pPr marL="682625" lvl="1" indent="-225425"/>
            <a:endParaRPr lang="en-US" sz="2800" b="1" dirty="0">
              <a:solidFill>
                <a:srgbClr val="000000"/>
              </a:solidFill>
              <a:latin typeface="Arial"/>
            </a:endParaRPr>
          </a:p>
          <a:p>
            <a:pPr lvl="2" indent="-231775">
              <a:buFont typeface="Arial" charset="0"/>
              <a:buChar char="•"/>
            </a:pPr>
            <a:r>
              <a:rPr lang="en-US" sz="2800" b="1" dirty="0">
                <a:solidFill>
                  <a:srgbClr val="D79694"/>
                </a:solidFill>
                <a:latin typeface="Arial"/>
              </a:rPr>
              <a:t>because there were many </a:t>
            </a:r>
            <a:r>
              <a:rPr lang="en-US" sz="2800" b="1" dirty="0">
                <a:solidFill>
                  <a:srgbClr val="000000"/>
                </a:solidFill>
                <a:latin typeface="Arial"/>
              </a:rPr>
              <a:t>geographic barriers</a:t>
            </a:r>
          </a:p>
          <a:p>
            <a:pPr lvl="2" indent="-231775">
              <a:buFont typeface="Arial" charset="0"/>
              <a:buChar char="•"/>
            </a:pPr>
            <a:endParaRPr lang="en-US" sz="1600" b="1" dirty="0">
              <a:solidFill>
                <a:srgbClr val="000000"/>
              </a:solidFill>
              <a:latin typeface="Arial"/>
            </a:endParaRPr>
          </a:p>
          <a:p>
            <a:pPr lvl="2" indent="-231775">
              <a:buFont typeface="Arial" charset="0"/>
              <a:buChar char="•"/>
            </a:pPr>
            <a:r>
              <a:rPr lang="en-US" sz="2800" b="1" dirty="0">
                <a:solidFill>
                  <a:srgbClr val="D79694"/>
                </a:solidFill>
                <a:latin typeface="Arial"/>
              </a:rPr>
              <a:t>and because of the growing strength of the </a:t>
            </a:r>
            <a:r>
              <a:rPr lang="en-US" sz="2800" b="1" dirty="0">
                <a:solidFill>
                  <a:srgbClr val="000000"/>
                </a:solidFill>
                <a:latin typeface="Arial"/>
              </a:rPr>
              <a:t>Ottoman Turks</a:t>
            </a:r>
          </a:p>
          <a:p>
            <a:pPr marL="682625" lvl="2" indent="-217488">
              <a:buFont typeface="Arial" charset="0"/>
              <a:buChar char="•"/>
            </a:pPr>
            <a:endParaRPr lang="en-US" sz="1100" b="1" dirty="0">
              <a:solidFill>
                <a:srgbClr val="000000"/>
              </a:solidFill>
              <a:latin typeface="Arial"/>
            </a:endParaRPr>
          </a:p>
          <a:p>
            <a:pPr marL="1139825" lvl="3" indent="-217488">
              <a:buFont typeface="Arial" charset="0"/>
              <a:buChar char="•"/>
            </a:pPr>
            <a:r>
              <a:rPr lang="en-US" sz="2400" dirty="0">
                <a:solidFill>
                  <a:srgbClr val="000000"/>
                </a:solidFill>
                <a:latin typeface="Arial"/>
              </a:rPr>
              <a:t>who were “unfriendly to Europeans”</a:t>
            </a:r>
          </a:p>
        </p:txBody>
      </p:sp>
      <p:sp>
        <p:nvSpPr>
          <p:cNvPr id="6"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9"/>
            <a:ext cx="7315200" cy="36779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algn="ctr"/>
            <a:r>
              <a:rPr lang="en-US" sz="3200" b="1" dirty="0">
                <a:solidFill>
                  <a:srgbClr val="000000"/>
                </a:solidFill>
                <a:latin typeface="Arial"/>
              </a:rPr>
              <a:t>Muslim traders dominated</a:t>
            </a:r>
          </a:p>
          <a:p>
            <a:pPr marL="0" lvl="1" algn="ctr"/>
            <a:r>
              <a:rPr lang="en-US" sz="3200" b="1" dirty="0">
                <a:solidFill>
                  <a:srgbClr val="000000"/>
                </a:solidFill>
                <a:latin typeface="Arial"/>
              </a:rPr>
              <a:t>the spice trade</a:t>
            </a:r>
          </a:p>
          <a:p>
            <a:pPr marL="682625" lvl="1" indent="-225425" algn="ctr"/>
            <a:endParaRPr lang="en-US" sz="1400" b="1" dirty="0">
              <a:solidFill>
                <a:srgbClr val="000000"/>
              </a:solidFill>
              <a:latin typeface="Arial"/>
            </a:endParaRPr>
          </a:p>
          <a:p>
            <a:pPr marL="682625" lvl="1" indent="-225425">
              <a:buFont typeface="Arial" charset="0"/>
              <a:buChar char="•"/>
            </a:pPr>
            <a:endParaRPr lang="en-US" sz="100" b="1" dirty="0">
              <a:solidFill>
                <a:srgbClr val="000000"/>
              </a:solidFill>
              <a:latin typeface="Arial"/>
            </a:endParaRPr>
          </a:p>
          <a:p>
            <a:pPr marL="682625" lvl="1" indent="-225425">
              <a:buFont typeface="Arial" charset="0"/>
              <a:buChar char="•"/>
            </a:pPr>
            <a:endParaRPr lang="en-US" sz="400" b="1" dirty="0">
              <a:solidFill>
                <a:srgbClr val="000000"/>
              </a:solidFill>
              <a:latin typeface="Arial"/>
            </a:endParaRPr>
          </a:p>
          <a:p>
            <a:pPr lvl="2" indent="-231775">
              <a:buFont typeface="Arial" charset="0"/>
              <a:buChar char="•"/>
            </a:pPr>
            <a:r>
              <a:rPr lang="en-US" sz="2800" b="1" dirty="0">
                <a:solidFill>
                  <a:srgbClr val="000000"/>
                </a:solidFill>
                <a:latin typeface="Arial"/>
              </a:rPr>
              <a:t>bringing the goods across the Indian Ocean </a:t>
            </a:r>
            <a:r>
              <a:rPr lang="en-US" sz="2400" b="1" dirty="0">
                <a:solidFill>
                  <a:srgbClr val="D79694"/>
                </a:solidFill>
                <a:latin typeface="Arial"/>
              </a:rPr>
              <a:t>to as far away as the Mediterranean</a:t>
            </a:r>
            <a:endParaRPr lang="en-US" sz="2800" b="1" dirty="0">
              <a:solidFill>
                <a:srgbClr val="D79694"/>
              </a:solidFill>
              <a:latin typeface="Arial"/>
            </a:endParaRPr>
          </a:p>
          <a:p>
            <a:pPr lvl="2" indent="-231775">
              <a:buFont typeface="Arial" charset="0"/>
              <a:buChar char="•"/>
            </a:pPr>
            <a:endParaRPr lang="en-US" sz="1400" b="1" dirty="0">
              <a:solidFill>
                <a:srgbClr val="000000"/>
              </a:solidFill>
              <a:latin typeface="Arial"/>
            </a:endParaRPr>
          </a:p>
          <a:p>
            <a:pPr lvl="2" indent="-231775">
              <a:buFont typeface="Arial" charset="0"/>
              <a:buChar char="•"/>
            </a:pPr>
            <a:r>
              <a:rPr lang="en-US" sz="2400" b="1" dirty="0">
                <a:solidFill>
                  <a:srgbClr val="D79694"/>
                </a:solidFill>
                <a:latin typeface="Arial"/>
              </a:rPr>
              <a:t>from there </a:t>
            </a:r>
            <a:r>
              <a:rPr lang="en-US" sz="2800" b="1" dirty="0">
                <a:solidFill>
                  <a:srgbClr val="000000"/>
                </a:solidFill>
                <a:latin typeface="Arial"/>
              </a:rPr>
              <a:t>Venetian merchants had a monopoly for distribution in Europe</a:t>
            </a:r>
          </a:p>
        </p:txBody>
      </p:sp>
      <p:sp>
        <p:nvSpPr>
          <p:cNvPr id="6"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371600" y="5892481"/>
            <a:ext cx="6400800" cy="584775"/>
          </a:xfrm>
          <a:prstGeom prst="rect">
            <a:avLst/>
          </a:prstGeom>
        </p:spPr>
        <p:txBody>
          <a:bodyPr wrap="square">
            <a:spAutoFit/>
          </a:bodyPr>
          <a:lstStyle/>
          <a:p>
            <a:pPr algn="ctr"/>
            <a:r>
              <a:rPr lang="en-US" sz="1600" dirty="0">
                <a:solidFill>
                  <a:prstClr val="white"/>
                </a:solidFill>
              </a:rPr>
              <a:t>Chris and Carolyn </a:t>
            </a:r>
            <a:r>
              <a:rPr lang="en-US" sz="1600" dirty="0" err="1">
                <a:solidFill>
                  <a:prstClr val="white"/>
                </a:solidFill>
              </a:rPr>
              <a:t>Caldicott</a:t>
            </a:r>
            <a:endParaRPr lang="en-US" sz="1600" dirty="0">
              <a:solidFill>
                <a:prstClr val="white"/>
              </a:solidFill>
            </a:endParaRPr>
          </a:p>
          <a:p>
            <a:pPr algn="ctr"/>
            <a:r>
              <a:rPr lang="en-US" sz="1600" dirty="0">
                <a:solidFill>
                  <a:prstClr val="white"/>
                </a:solidFill>
              </a:rPr>
              <a:t>Soma Books 2001</a:t>
            </a:r>
          </a:p>
        </p:txBody>
      </p:sp>
      <p:pic>
        <p:nvPicPr>
          <p:cNvPr id="8194" name="Picture 2"/>
          <p:cNvPicPr>
            <a:picLocks noChangeAspect="1" noChangeArrowheads="1"/>
          </p:cNvPicPr>
          <p:nvPr/>
        </p:nvPicPr>
        <p:blipFill>
          <a:blip r:embed="rId2" cstate="print"/>
          <a:srcRect/>
          <a:stretch>
            <a:fillRect/>
          </a:stretch>
        </p:blipFill>
        <p:spPr bwMode="auto">
          <a:xfrm>
            <a:off x="2786742" y="333828"/>
            <a:ext cx="3568861" cy="4572000"/>
          </a:xfrm>
          <a:prstGeom prst="rect">
            <a:avLst/>
          </a:prstGeom>
          <a:noFill/>
          <a:ln w="9525">
            <a:noFill/>
            <a:miter lim="800000"/>
            <a:headEnd/>
            <a:tailEnd/>
          </a:ln>
          <a:effectLst/>
        </p:spPr>
      </p:pic>
      <p:sp>
        <p:nvSpPr>
          <p:cNvPr id="4" name="Rectangle 3"/>
          <p:cNvSpPr/>
          <p:nvPr/>
        </p:nvSpPr>
        <p:spPr>
          <a:xfrm>
            <a:off x="899886" y="5105400"/>
            <a:ext cx="7315200" cy="738664"/>
          </a:xfrm>
          <a:prstGeom prst="rect">
            <a:avLst/>
          </a:prstGeom>
          <a:solidFill>
            <a:srgbClr val="CC6600"/>
          </a:solidFill>
          <a:ln w="76200">
            <a:solidFill>
              <a:srgbClr val="FFC000"/>
            </a:solidFill>
          </a:ln>
        </p:spPr>
        <p:txBody>
          <a:bodyPr wrap="square" lIns="228600" tIns="228600" rIns="228600" bIns="228600">
            <a:spAutoFit/>
          </a:bodyPr>
          <a:lstStyle/>
          <a:p>
            <a:pPr algn="ctr"/>
            <a:r>
              <a:rPr lang="en-US" b="1" dirty="0">
                <a:solidFill>
                  <a:srgbClr val="000000"/>
                </a:solidFill>
              </a:rPr>
              <a:t>for more details see this excellent book</a:t>
            </a:r>
            <a:endParaRPr lang="en-US" dirty="0">
              <a:solidFill>
                <a:prstClr val="black"/>
              </a:solidFill>
              <a:latin typeface="Calibri"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5"/>
            <a:ext cx="7315200" cy="35394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1" algn="ctr"/>
            <a:r>
              <a:rPr lang="en-US" sz="3200" b="1" dirty="0">
                <a:solidFill>
                  <a:srgbClr val="000000"/>
                </a:solidFill>
                <a:latin typeface="Arial"/>
              </a:rPr>
              <a:t>“by the late 15</a:t>
            </a:r>
            <a:r>
              <a:rPr lang="en-US" sz="3200" b="1" baseline="30000" dirty="0">
                <a:solidFill>
                  <a:srgbClr val="000000"/>
                </a:solidFill>
                <a:latin typeface="Arial"/>
              </a:rPr>
              <a:t>th</a:t>
            </a:r>
            <a:r>
              <a:rPr lang="en-US" sz="3200" b="1" dirty="0">
                <a:solidFill>
                  <a:srgbClr val="000000"/>
                </a:solidFill>
                <a:latin typeface="Arial"/>
              </a:rPr>
              <a:t> century</a:t>
            </a:r>
          </a:p>
          <a:p>
            <a:pPr lvl="1" algn="ctr"/>
            <a:r>
              <a:rPr lang="en-US" sz="3200" b="1" dirty="0">
                <a:solidFill>
                  <a:srgbClr val="000000"/>
                </a:solidFill>
                <a:latin typeface="Arial"/>
              </a:rPr>
              <a:t>some European monarchs</a:t>
            </a:r>
          </a:p>
          <a:p>
            <a:pPr lvl="1" algn="ctr"/>
            <a:r>
              <a:rPr lang="en-US" sz="3200" b="1" dirty="0">
                <a:solidFill>
                  <a:srgbClr val="000000"/>
                </a:solidFill>
                <a:latin typeface="Arial"/>
              </a:rPr>
              <a:t>were willing</a:t>
            </a:r>
          </a:p>
          <a:p>
            <a:pPr lvl="1" algn="ctr"/>
            <a:r>
              <a:rPr lang="en-US" sz="3200" b="1" dirty="0">
                <a:solidFill>
                  <a:srgbClr val="000000"/>
                </a:solidFill>
                <a:latin typeface="Arial"/>
              </a:rPr>
              <a:t>to finance sailing expeditions</a:t>
            </a:r>
          </a:p>
          <a:p>
            <a:pPr lvl="1" algn="ctr"/>
            <a:r>
              <a:rPr lang="en-US" sz="3200" b="1" dirty="0">
                <a:solidFill>
                  <a:srgbClr val="000000"/>
                </a:solidFill>
                <a:latin typeface="Arial"/>
              </a:rPr>
              <a:t>from Europe to Asia</a:t>
            </a:r>
          </a:p>
          <a:p>
            <a:pPr lvl="1" algn="ctr"/>
            <a:r>
              <a:rPr lang="en-US" sz="3200" b="1" dirty="0">
                <a:solidFill>
                  <a:srgbClr val="000000"/>
                </a:solidFill>
                <a:latin typeface="Arial"/>
              </a:rPr>
              <a:t>in hopes of</a:t>
            </a:r>
          </a:p>
          <a:p>
            <a:pPr lvl="1" algn="ctr"/>
            <a:r>
              <a:rPr lang="en-US" sz="3200" b="1" dirty="0">
                <a:solidFill>
                  <a:srgbClr val="000000"/>
                </a:solidFill>
                <a:latin typeface="Arial"/>
              </a:rPr>
              <a:t>cutting out the costly middleman”</a:t>
            </a:r>
            <a:endParaRPr lang="en-US" sz="2400" b="1" dirty="0">
              <a:solidFill>
                <a:srgbClr val="000000"/>
              </a:solidFill>
              <a:latin typeface="Arial"/>
            </a:endParaRPr>
          </a:p>
        </p:txBody>
      </p:sp>
      <p:sp>
        <p:nvSpPr>
          <p:cNvPr id="6"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899886" y="6475773"/>
            <a:ext cx="7315200" cy="276999"/>
          </a:xfrm>
          <a:prstGeom prst="rect">
            <a:avLst/>
          </a:prstGeom>
          <a:noFill/>
          <a:ln w="9525">
            <a:noFill/>
            <a:miter lim="800000"/>
            <a:headEnd/>
            <a:tailEnd/>
          </a:ln>
        </p:spPr>
        <p:txBody>
          <a:bodyPr>
            <a:spAutoFit/>
          </a:bodyPr>
          <a:lstStyle/>
          <a:p>
            <a:pPr algn="ctr"/>
            <a:r>
              <a:rPr lang="en-US" sz="1200" dirty="0">
                <a:solidFill>
                  <a:srgbClr val="FFFFFF"/>
                </a:solidFill>
                <a:latin typeface="Calibri" pitchFamily="34" charset="0"/>
                <a:hlinkClick r:id="rId2"/>
              </a:rPr>
              <a:t>http://en.wikipedia.org/wiki/Spice_trade</a:t>
            </a:r>
            <a:endParaRPr lang="en-US" sz="1200" dirty="0">
              <a:solidFill>
                <a:srgbClr val="FFFFFF"/>
              </a:solidFill>
              <a:latin typeface="Calibri"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5043714" y="1371600"/>
            <a:ext cx="2839946" cy="3962400"/>
          </a:xfrm>
          <a:prstGeom prst="rect">
            <a:avLst/>
          </a:prstGeom>
          <a:noFill/>
          <a:ln w="9525">
            <a:noFill/>
            <a:miter lim="800000"/>
            <a:headEnd/>
            <a:tailEnd/>
          </a:ln>
        </p:spPr>
      </p:pic>
      <p:sp>
        <p:nvSpPr>
          <p:cNvPr id="6" name="Rectangle 5"/>
          <p:cNvSpPr/>
          <p:nvPr/>
        </p:nvSpPr>
        <p:spPr>
          <a:xfrm>
            <a:off x="5257800" y="5445204"/>
            <a:ext cx="2221121" cy="1107996"/>
          </a:xfrm>
          <a:prstGeom prst="rect">
            <a:avLst/>
          </a:prstGeom>
        </p:spPr>
        <p:txBody>
          <a:bodyPr wrap="none">
            <a:spAutoFit/>
          </a:bodyPr>
          <a:lstStyle/>
          <a:p>
            <a:pPr algn="ctr"/>
            <a:r>
              <a:rPr lang="en-US" b="1" dirty="0">
                <a:solidFill>
                  <a:srgbClr val="FFFFFF"/>
                </a:solidFill>
              </a:rPr>
              <a:t>Ferdinand II</a:t>
            </a:r>
            <a:endParaRPr lang="en-US" sz="1600" dirty="0">
              <a:solidFill>
                <a:srgbClr val="FFFFFF"/>
              </a:solidFill>
            </a:endParaRPr>
          </a:p>
          <a:p>
            <a:pPr algn="ctr"/>
            <a:r>
              <a:rPr lang="en-US" sz="1600" dirty="0">
                <a:solidFill>
                  <a:srgbClr val="FFFFFF"/>
                </a:solidFill>
              </a:rPr>
              <a:t>King of Aragon, Sicily, </a:t>
            </a:r>
          </a:p>
          <a:p>
            <a:pPr algn="ctr"/>
            <a:r>
              <a:rPr lang="en-US" sz="1600" dirty="0">
                <a:solidFill>
                  <a:srgbClr val="FFFFFF"/>
                </a:solidFill>
              </a:rPr>
              <a:t>Naples, and Valencia</a:t>
            </a:r>
          </a:p>
          <a:p>
            <a:pPr algn="ctr"/>
            <a:r>
              <a:rPr lang="en-US" sz="1600" dirty="0">
                <a:solidFill>
                  <a:srgbClr val="FFFFFF"/>
                </a:solidFill>
              </a:rPr>
              <a:t>1452 – 1516</a:t>
            </a:r>
          </a:p>
        </p:txBody>
      </p:sp>
      <p:pic>
        <p:nvPicPr>
          <p:cNvPr id="2051" name="Picture 3"/>
          <p:cNvPicPr>
            <a:picLocks noChangeAspect="1" noChangeArrowheads="1"/>
          </p:cNvPicPr>
          <p:nvPr/>
        </p:nvPicPr>
        <p:blipFill>
          <a:blip r:embed="rId4" cstate="print"/>
          <a:srcRect/>
          <a:stretch>
            <a:fillRect/>
          </a:stretch>
        </p:blipFill>
        <p:spPr bwMode="auto">
          <a:xfrm flipH="1">
            <a:off x="1342572" y="1371600"/>
            <a:ext cx="2743200" cy="3956538"/>
          </a:xfrm>
          <a:prstGeom prst="rect">
            <a:avLst/>
          </a:prstGeom>
          <a:noFill/>
          <a:ln w="9525">
            <a:noFill/>
            <a:miter lim="800000"/>
            <a:headEnd/>
            <a:tailEnd/>
          </a:ln>
        </p:spPr>
      </p:pic>
      <p:sp>
        <p:nvSpPr>
          <p:cNvPr id="8" name="Rectangle 7"/>
          <p:cNvSpPr/>
          <p:nvPr/>
        </p:nvSpPr>
        <p:spPr>
          <a:xfrm>
            <a:off x="1624042" y="5486400"/>
            <a:ext cx="2262158" cy="615553"/>
          </a:xfrm>
          <a:prstGeom prst="rect">
            <a:avLst/>
          </a:prstGeom>
        </p:spPr>
        <p:txBody>
          <a:bodyPr wrap="none">
            <a:spAutoFit/>
          </a:bodyPr>
          <a:lstStyle/>
          <a:p>
            <a:pPr algn="ctr"/>
            <a:r>
              <a:rPr lang="en-US" b="1" dirty="0">
                <a:solidFill>
                  <a:srgbClr val="FFFFFF"/>
                </a:solidFill>
              </a:rPr>
              <a:t>Isabella I of Castile</a:t>
            </a:r>
          </a:p>
          <a:p>
            <a:pPr algn="ctr"/>
            <a:r>
              <a:rPr lang="en-US" sz="1600" dirty="0">
                <a:solidFill>
                  <a:srgbClr val="FFFFFF"/>
                </a:solidFill>
              </a:rPr>
              <a:t>1451 – 1504</a:t>
            </a:r>
          </a:p>
        </p:txBody>
      </p:sp>
      <p:sp>
        <p:nvSpPr>
          <p:cNvPr id="9" name="Rectangle 8"/>
          <p:cNvSpPr/>
          <p:nvPr/>
        </p:nvSpPr>
        <p:spPr>
          <a:xfrm>
            <a:off x="762000" y="533400"/>
            <a:ext cx="7620000" cy="677108"/>
          </a:xfrm>
          <a:prstGeom prst="rect">
            <a:avLst/>
          </a:prstGeom>
          <a:noFill/>
          <a:ln w="76200">
            <a:solidFill>
              <a:srgbClr val="FFC000"/>
            </a:solidFill>
          </a:ln>
        </p:spPr>
        <p:txBody>
          <a:bodyPr wrap="square" lIns="91440" tIns="91440" rIns="91440" bIns="91440">
            <a:spAutoFit/>
          </a:bodyPr>
          <a:lstStyle/>
          <a:p>
            <a:pPr algn="ctr"/>
            <a:r>
              <a:rPr lang="en-US" sz="1600" b="1" dirty="0">
                <a:solidFill>
                  <a:srgbClr val="FFFFFF"/>
                </a:solidFill>
              </a:rPr>
              <a:t>for e.g., the best-known financial backers who partially financed </a:t>
            </a:r>
          </a:p>
          <a:p>
            <a:pPr algn="ctr"/>
            <a:r>
              <a:rPr lang="en-US" sz="1600" b="1" dirty="0">
                <a:solidFill>
                  <a:srgbClr val="FFFFFF"/>
                </a:solidFill>
              </a:rPr>
              <a:t>the expeditions of Christopher Columbus included . . .</a:t>
            </a:r>
            <a:endParaRPr lang="en-US" sz="1600" dirty="0">
              <a:solidFill>
                <a:srgbClr val="FFFFFF"/>
              </a:solidFill>
              <a:latin typeface="Calibri" pitchFamily="34"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899886" y="6475773"/>
            <a:ext cx="7315200" cy="276999"/>
          </a:xfrm>
          <a:prstGeom prst="rect">
            <a:avLst/>
          </a:prstGeom>
          <a:noFill/>
          <a:ln w="9525">
            <a:noFill/>
            <a:miter lim="800000"/>
            <a:headEnd/>
            <a:tailEnd/>
          </a:ln>
        </p:spPr>
        <p:txBody>
          <a:bodyPr>
            <a:spAutoFit/>
          </a:bodyPr>
          <a:lstStyle/>
          <a:p>
            <a:pPr algn="ctr"/>
            <a:r>
              <a:rPr lang="en-US" sz="1200" dirty="0">
                <a:solidFill>
                  <a:srgbClr val="FFFFFF"/>
                </a:solidFill>
                <a:latin typeface="Calibri" pitchFamily="34" charset="0"/>
                <a:hlinkClick r:id="rId2"/>
              </a:rPr>
              <a:t>http://en.wikipedia.org/wiki/Spice_trade</a:t>
            </a:r>
            <a:endParaRPr lang="en-US" sz="1200" dirty="0">
              <a:solidFill>
                <a:srgbClr val="FFFFFF"/>
              </a:solidFill>
              <a:latin typeface="Calibri" pitchFamily="34" charset="0"/>
            </a:endParaRPr>
          </a:p>
        </p:txBody>
      </p:sp>
      <p:pic>
        <p:nvPicPr>
          <p:cNvPr id="5122" name="Picture 2"/>
          <p:cNvPicPr>
            <a:picLocks noChangeAspect="1" noChangeArrowheads="1"/>
          </p:cNvPicPr>
          <p:nvPr/>
        </p:nvPicPr>
        <p:blipFill>
          <a:blip r:embed="rId3" cstate="print"/>
          <a:srcRect/>
          <a:stretch>
            <a:fillRect/>
          </a:stretch>
        </p:blipFill>
        <p:spPr bwMode="auto">
          <a:xfrm>
            <a:off x="-1" y="304800"/>
            <a:ext cx="9126449" cy="5943600"/>
          </a:xfrm>
          <a:prstGeom prst="rect">
            <a:avLst/>
          </a:prstGeom>
          <a:noFill/>
          <a:ln w="9525">
            <a:noFill/>
            <a:miter lim="800000"/>
            <a:headEnd/>
            <a:tailEnd/>
          </a:ln>
        </p:spPr>
      </p:pic>
      <p:sp>
        <p:nvSpPr>
          <p:cNvPr id="5" name="Rectangle 4"/>
          <p:cNvSpPr/>
          <p:nvPr/>
        </p:nvSpPr>
        <p:spPr>
          <a:xfrm>
            <a:off x="899886" y="5029200"/>
            <a:ext cx="7315200" cy="1077218"/>
          </a:xfrm>
          <a:prstGeom prst="rect">
            <a:avLst/>
          </a:prstGeom>
        </p:spPr>
        <p:txBody>
          <a:bodyPr wrap="square">
            <a:spAutoFit/>
          </a:bodyPr>
          <a:lstStyle/>
          <a:p>
            <a:pPr algn="ctr"/>
            <a:r>
              <a:rPr lang="en-US" sz="1600" b="1" dirty="0">
                <a:solidFill>
                  <a:srgbClr val="FFFFFF"/>
                </a:solidFill>
              </a:rPr>
              <a:t>“The economically important Silk Road (red) and spice trade routes   </a:t>
            </a:r>
          </a:p>
          <a:p>
            <a:pPr algn="ctr"/>
            <a:r>
              <a:rPr lang="en-US" sz="1600" b="1" dirty="0">
                <a:solidFill>
                  <a:srgbClr val="FFFFFF"/>
                </a:solidFill>
              </a:rPr>
              <a:t>(blue) blocked by the Ottoman Empire </a:t>
            </a:r>
            <a:r>
              <a:rPr lang="en-US" sz="1600" b="1" i="1" dirty="0">
                <a:solidFill>
                  <a:srgbClr val="FFFFFF"/>
                </a:solidFill>
              </a:rPr>
              <a:t>ca</a:t>
            </a:r>
            <a:r>
              <a:rPr lang="en-US" sz="1600" b="1" dirty="0">
                <a:solidFill>
                  <a:srgbClr val="FFFFFF"/>
                </a:solidFill>
              </a:rPr>
              <a:t>. 1453 with the fall of the Byzantine Empire, spurring exploration motivated initially by the finding of a sea route around Africa and triggering the Age of Discovery”</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000000"/>
                </a:solidFill>
                <a:latin typeface="Calibri" pitchFamily="34" charset="0"/>
              </a:rPr>
              <a:t>The Search for Spices</a:t>
            </a:r>
          </a:p>
        </p:txBody>
      </p:sp>
      <p:sp>
        <p:nvSpPr>
          <p:cNvPr id="4" name="Rectangle 3"/>
          <p:cNvSpPr txBox="1">
            <a:spLocks noChangeArrowheads="1"/>
          </p:cNvSpPr>
          <p:nvPr/>
        </p:nvSpPr>
        <p:spPr bwMode="auto">
          <a:xfrm>
            <a:off x="914400" y="1905008"/>
            <a:ext cx="7315200" cy="38856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buFont typeface="Arial" charset="0"/>
              <a:buChar char="•"/>
            </a:pPr>
            <a:endParaRPr lang="en-US" sz="1050" b="1" dirty="0">
              <a:solidFill>
                <a:srgbClr val="D79694"/>
              </a:solidFill>
              <a:latin typeface="Arial"/>
            </a:endParaRPr>
          </a:p>
          <a:p>
            <a:pPr marL="682625" lvl="1" indent="-225425">
              <a:buFont typeface="Arial" charset="0"/>
              <a:buChar char="•"/>
            </a:pPr>
            <a:endParaRPr lang="en-US" sz="300" b="1" dirty="0">
              <a:solidFill>
                <a:srgbClr val="000000"/>
              </a:solidFill>
              <a:latin typeface="Arial"/>
            </a:endParaRPr>
          </a:p>
          <a:p>
            <a:pPr lvl="2" indent="-231775">
              <a:buFont typeface="Arial" charset="0"/>
              <a:buChar char="•"/>
            </a:pPr>
            <a:r>
              <a:rPr lang="en-US" sz="2800" b="1" dirty="0">
                <a:solidFill>
                  <a:srgbClr val="000000"/>
                </a:solidFill>
                <a:latin typeface="Arial"/>
              </a:rPr>
              <a:t>Prince Henry the Navigator </a:t>
            </a:r>
            <a:r>
              <a:rPr lang="en-US" sz="1600" dirty="0">
                <a:solidFill>
                  <a:srgbClr val="000000"/>
                </a:solidFill>
                <a:latin typeface="Arial"/>
              </a:rPr>
              <a:t>(1394 – 1460)</a:t>
            </a:r>
          </a:p>
          <a:p>
            <a:pPr lvl="3" indent="-231775">
              <a:buFont typeface="Arial" charset="0"/>
              <a:buChar char="•"/>
            </a:pPr>
            <a:r>
              <a:rPr lang="en-US" sz="2400" dirty="0">
                <a:solidFill>
                  <a:srgbClr val="000000"/>
                </a:solidFill>
                <a:latin typeface="Arial"/>
              </a:rPr>
              <a:t>explored west African coast, </a:t>
            </a:r>
            <a:r>
              <a:rPr lang="en-US" sz="2400" i="1" dirty="0">
                <a:solidFill>
                  <a:srgbClr val="000000"/>
                </a:solidFill>
                <a:latin typeface="Arial"/>
              </a:rPr>
              <a:t>ca</a:t>
            </a:r>
            <a:r>
              <a:rPr lang="en-US" sz="2400" dirty="0">
                <a:solidFill>
                  <a:srgbClr val="000000"/>
                </a:solidFill>
                <a:latin typeface="Arial"/>
              </a:rPr>
              <a:t>. 1415-</a:t>
            </a:r>
          </a:p>
          <a:p>
            <a:pPr lvl="2" indent="-231775">
              <a:buFont typeface="Arial" charset="0"/>
              <a:buChar char="•"/>
            </a:pPr>
            <a:endParaRPr lang="en-US" sz="800" b="1" dirty="0">
              <a:solidFill>
                <a:srgbClr val="D79694"/>
              </a:solidFill>
              <a:latin typeface="Arial"/>
            </a:endParaRPr>
          </a:p>
          <a:p>
            <a:pPr lvl="2" indent="-231775">
              <a:buFont typeface="Arial" charset="0"/>
              <a:buChar char="•"/>
            </a:pPr>
            <a:r>
              <a:rPr lang="en-US" sz="2800" b="1" dirty="0">
                <a:solidFill>
                  <a:srgbClr val="D79694"/>
                </a:solidFill>
                <a:latin typeface="Arial"/>
              </a:rPr>
              <a:t>Bartholomew Dias</a:t>
            </a:r>
            <a:r>
              <a:rPr lang="en-US" sz="1600" dirty="0">
                <a:solidFill>
                  <a:srgbClr val="D79694"/>
                </a:solidFill>
                <a:latin typeface="Arial"/>
              </a:rPr>
              <a:t> (1451 – 1500)</a:t>
            </a:r>
          </a:p>
          <a:p>
            <a:pPr lvl="3" indent="-231775">
              <a:buFont typeface="Arial" charset="0"/>
              <a:buChar char="•"/>
            </a:pPr>
            <a:r>
              <a:rPr lang="en-US" sz="2400" dirty="0">
                <a:solidFill>
                  <a:srgbClr val="D79694"/>
                </a:solidFill>
                <a:latin typeface="Arial"/>
              </a:rPr>
              <a:t>1488 reached the Cape of Good Hope</a:t>
            </a:r>
          </a:p>
          <a:p>
            <a:pPr lvl="2" indent="-231775">
              <a:buFont typeface="Arial" charset="0"/>
              <a:buChar char="•"/>
            </a:pPr>
            <a:endParaRPr lang="en-US" sz="800" b="1" dirty="0">
              <a:solidFill>
                <a:srgbClr val="D79694"/>
              </a:solidFill>
              <a:latin typeface="Arial"/>
            </a:endParaRPr>
          </a:p>
          <a:p>
            <a:pPr lvl="2" indent="-231775">
              <a:buFont typeface="Arial" charset="0"/>
              <a:buChar char="•"/>
            </a:pPr>
            <a:r>
              <a:rPr lang="en-US" sz="2800" b="1" dirty="0">
                <a:solidFill>
                  <a:srgbClr val="D79694"/>
                </a:solidFill>
                <a:latin typeface="Arial"/>
              </a:rPr>
              <a:t>Vasco </a:t>
            </a:r>
            <a:r>
              <a:rPr lang="en-US" sz="2800" b="1" dirty="0" err="1">
                <a:solidFill>
                  <a:srgbClr val="D79694"/>
                </a:solidFill>
                <a:latin typeface="Arial"/>
              </a:rPr>
              <a:t>da</a:t>
            </a:r>
            <a:r>
              <a:rPr lang="en-US" sz="2800" b="1" dirty="0">
                <a:solidFill>
                  <a:srgbClr val="D79694"/>
                </a:solidFill>
                <a:latin typeface="Arial"/>
              </a:rPr>
              <a:t> Gama</a:t>
            </a:r>
            <a:r>
              <a:rPr lang="en-US" sz="1600" dirty="0">
                <a:solidFill>
                  <a:srgbClr val="D79694"/>
                </a:solidFill>
                <a:latin typeface="Arial"/>
              </a:rPr>
              <a:t> (ca. 1460/1469 – 1524)</a:t>
            </a:r>
          </a:p>
          <a:p>
            <a:pPr lvl="3" indent="-231775">
              <a:buFont typeface="Arial" charset="0"/>
              <a:buChar char="•"/>
            </a:pPr>
            <a:r>
              <a:rPr lang="en-US" sz="2400" dirty="0">
                <a:solidFill>
                  <a:srgbClr val="D79694"/>
                </a:solidFill>
                <a:latin typeface="Arial"/>
              </a:rPr>
              <a:t>1498 sailed from Portugal to India</a:t>
            </a:r>
          </a:p>
          <a:p>
            <a:pPr lvl="2" indent="-231775">
              <a:buFont typeface="Arial" charset="0"/>
              <a:buChar char="•"/>
            </a:pPr>
            <a:endParaRPr lang="en-US" sz="900" b="1" dirty="0">
              <a:solidFill>
                <a:srgbClr val="D79694"/>
              </a:solidFill>
              <a:latin typeface="Arial"/>
            </a:endParaRPr>
          </a:p>
          <a:p>
            <a:pPr lvl="2" indent="-231775">
              <a:buFont typeface="Arial" charset="0"/>
              <a:buChar char="•"/>
            </a:pPr>
            <a:r>
              <a:rPr lang="en-US" sz="2800" b="1" dirty="0">
                <a:solidFill>
                  <a:srgbClr val="D79694"/>
                </a:solidFill>
                <a:latin typeface="Arial"/>
              </a:rPr>
              <a:t>Christopher Columbus</a:t>
            </a:r>
            <a:r>
              <a:rPr lang="en-US" sz="1600" dirty="0">
                <a:solidFill>
                  <a:srgbClr val="D79694"/>
                </a:solidFill>
                <a:latin typeface="Arial"/>
              </a:rPr>
              <a:t> (1451 – 1506)</a:t>
            </a:r>
          </a:p>
          <a:p>
            <a:pPr lvl="3" indent="-231775">
              <a:buFont typeface="Arial" charset="0"/>
              <a:buChar char="•"/>
            </a:pPr>
            <a:r>
              <a:rPr lang="en-US" sz="2400" dirty="0">
                <a:solidFill>
                  <a:srgbClr val="D79694"/>
                </a:solidFill>
                <a:latin typeface="Arial"/>
              </a:rPr>
              <a:t>1492 got lost on his way to India</a:t>
            </a:r>
            <a:endParaRPr lang="en-US" sz="2400" b="1" dirty="0">
              <a:solidFill>
                <a:srgbClr val="D79694"/>
              </a:solidFill>
              <a:latin typeface="Arial"/>
            </a:endParaRPr>
          </a:p>
        </p:txBody>
      </p:sp>
      <p:sp>
        <p:nvSpPr>
          <p:cNvPr id="6" name="TextBox 5"/>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pic>
        <p:nvPicPr>
          <p:cNvPr id="7" name="Picture 3">
            <a:hlinkClick r:id="rId2"/>
          </p:cNvPr>
          <p:cNvPicPr>
            <a:picLocks noChangeAspect="1" noChangeArrowheads="1"/>
          </p:cNvPicPr>
          <p:nvPr/>
        </p:nvPicPr>
        <p:blipFill>
          <a:blip r:embed="rId3" cstate="print"/>
          <a:srcRect/>
          <a:stretch>
            <a:fillRect/>
          </a:stretch>
        </p:blipFill>
        <p:spPr bwMode="auto">
          <a:xfrm>
            <a:off x="2479525" y="3124200"/>
            <a:ext cx="2625875" cy="3057525"/>
          </a:xfrm>
          <a:prstGeom prst="rect">
            <a:avLst/>
          </a:prstGeom>
          <a:noFill/>
          <a:ln w="76200">
            <a:solidFill>
              <a:srgbClr val="FFC000"/>
            </a:solidFill>
            <a:miter lim="800000"/>
            <a:headEnd/>
            <a:tailEnd/>
          </a:ln>
        </p:spPr>
      </p:pic>
      <p:pic>
        <p:nvPicPr>
          <p:cNvPr id="8" name="Picture 2">
            <a:hlinkClick r:id="rId4"/>
          </p:cNvPr>
          <p:cNvPicPr>
            <a:picLocks noChangeAspect="1" noChangeArrowheads="1"/>
          </p:cNvPicPr>
          <p:nvPr/>
        </p:nvPicPr>
        <p:blipFill>
          <a:blip r:embed="rId5" cstate="print"/>
          <a:srcRect/>
          <a:stretch>
            <a:fillRect/>
          </a:stretch>
        </p:blipFill>
        <p:spPr bwMode="auto">
          <a:xfrm>
            <a:off x="5424714" y="3291114"/>
            <a:ext cx="2335020" cy="2657475"/>
          </a:xfrm>
          <a:prstGeom prst="rect">
            <a:avLst/>
          </a:prstGeom>
          <a:noFill/>
          <a:ln w="9525">
            <a:noFill/>
            <a:miter lim="800000"/>
            <a:headEnd/>
            <a:tailEnd/>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506"/>
            <a:ext cx="7315200" cy="4072910"/>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2400" b="1" dirty="0">
                <a:solidFill>
                  <a:srgbClr val="D79694"/>
                </a:solidFill>
                <a:latin typeface="+mj-lt"/>
              </a:rPr>
              <a:t>The Agricultural Revolution of the Neolithic Era </a:t>
            </a:r>
          </a:p>
          <a:p>
            <a:pPr marL="465138" lvl="1" indent="-233363">
              <a:spcBef>
                <a:spcPts val="800"/>
              </a:spcBef>
              <a:buFont typeface="Arial" charset="0"/>
              <a:buChar char="•"/>
            </a:pPr>
            <a:r>
              <a:rPr lang="en-US" sz="4400" b="1" dirty="0">
                <a:latin typeface="+mj-lt"/>
              </a:rPr>
              <a:t> The Search for Spices</a:t>
            </a:r>
          </a:p>
          <a:p>
            <a:pPr marL="465138" lvl="1" indent="-233363">
              <a:spcBef>
                <a:spcPts val="800"/>
              </a:spcBef>
              <a:buFont typeface="Arial" charset="0"/>
              <a:buChar char="•"/>
            </a:pPr>
            <a:r>
              <a:rPr lang="en-US" sz="2400" b="1" dirty="0">
                <a:solidFill>
                  <a:srgbClr val="D79694"/>
                </a:solidFill>
                <a:latin typeface="+mj-lt"/>
              </a:rPr>
              <a:t>The Industrial Revolution</a:t>
            </a:r>
          </a:p>
          <a:p>
            <a:pPr marL="465138" lvl="1" indent="-233363">
              <a:spcBef>
                <a:spcPts val="800"/>
              </a:spcBef>
              <a:buFont typeface="Arial" charset="0"/>
              <a:buChar char="•"/>
            </a:pPr>
            <a:r>
              <a:rPr lang="en-US" sz="2400" b="1" dirty="0">
                <a:solidFill>
                  <a:srgbClr val="D79694"/>
                </a:solidFill>
                <a:latin typeface="+mj-lt"/>
              </a:rPr>
              <a:t>Transportation, Refrigeration, and Canning</a:t>
            </a:r>
          </a:p>
          <a:p>
            <a:pPr marL="465138" lvl="1" indent="-233363">
              <a:spcBef>
                <a:spcPts val="800"/>
              </a:spcBef>
              <a:buFont typeface="Arial" charset="0"/>
              <a:buChar char="•"/>
            </a:pPr>
            <a:r>
              <a:rPr lang="en-US" sz="2400" b="1" dirty="0">
                <a:solidFill>
                  <a:srgbClr val="D79694"/>
                </a:solidFill>
                <a:latin typeface="+mj-lt"/>
              </a:rPr>
              <a:t>The Scientific Revolution</a:t>
            </a:r>
          </a:p>
          <a:p>
            <a:pPr marL="465138" lvl="1" indent="-233363">
              <a:spcBef>
                <a:spcPts val="800"/>
              </a:spcBef>
              <a:buFont typeface="Arial" charset="0"/>
              <a:buChar char="•"/>
            </a:pPr>
            <a:r>
              <a:rPr lang="en-US" sz="2400" b="1" dirty="0">
                <a:solidFill>
                  <a:srgbClr val="D79694"/>
                </a:solidFill>
                <a:latin typeface="+mj-lt"/>
              </a:rPr>
              <a:t>Modern-Day Adaptations</a:t>
            </a:r>
          </a:p>
          <a:p>
            <a:pPr marL="465138" lvl="1" indent="-233363">
              <a:spcBef>
                <a:spcPts val="800"/>
              </a:spcBef>
              <a:buFont typeface="Arial" charset="0"/>
              <a:buChar char="•"/>
            </a:pPr>
            <a:r>
              <a:rPr lang="en-US" sz="2400" b="1" dirty="0">
                <a:solidFill>
                  <a:srgbClr val="D79694"/>
                </a:solidFill>
                <a:latin typeface="+mj-lt"/>
              </a:rPr>
              <a:t>Summary</a:t>
            </a:r>
          </a:p>
          <a:p>
            <a:pPr marL="465138" lvl="1" indent="-233363">
              <a:spcBef>
                <a:spcPts val="800"/>
              </a:spcBef>
              <a:buFont typeface="Arial" charset="0"/>
              <a:buChar char="•"/>
            </a:pPr>
            <a:r>
              <a:rPr lang="en-US" sz="2400" b="1" dirty="0">
                <a:solidFill>
                  <a:srgbClr val="D79694"/>
                </a:solidFill>
                <a:latin typeface="+mj-lt"/>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6" name="Rectangle 3"/>
          <p:cNvSpPr txBox="1">
            <a:spLocks noChangeArrowheads="1"/>
          </p:cNvSpPr>
          <p:nvPr/>
        </p:nvSpPr>
        <p:spPr bwMode="auto">
          <a:xfrm>
            <a:off x="914400" y="3817712"/>
            <a:ext cx="7315200" cy="2596865"/>
          </a:xfrm>
          <a:prstGeom prst="rect">
            <a:avLst/>
          </a:prstGeom>
          <a:solidFill>
            <a:schemeClr val="bg1"/>
          </a:solidFill>
          <a:ln w="76200">
            <a:solidFill>
              <a:srgbClr val="C80000"/>
            </a:solidFill>
            <a:miter lim="800000"/>
            <a:headEnd/>
            <a:tailEnd/>
          </a:ln>
        </p:spPr>
        <p:txBody>
          <a:bodyPr vert="horz" wrap="square" lIns="91440" tIns="45720" rIns="91440" bIns="45720" numCol="1" anchor="t" anchorCtr="0" compatLnSpc="1">
            <a:prstTxWarp prst="textNoShape">
              <a:avLst/>
            </a:prstTxWarp>
            <a:spAutoFit/>
          </a:bodyPr>
          <a:lstStyle/>
          <a:p>
            <a:pPr marL="0" lvl="1" algn="ctr">
              <a:lnSpc>
                <a:spcPct val="150000"/>
              </a:lnSpc>
            </a:pPr>
            <a:r>
              <a:rPr lang="en-US" sz="3200" b="1" dirty="0">
                <a:solidFill>
                  <a:srgbClr val="D79694"/>
                </a:solidFill>
                <a:latin typeface="Arial"/>
              </a:rPr>
              <a:t>changed</a:t>
            </a:r>
          </a:p>
          <a:p>
            <a:pPr marL="0" lvl="1" algn="ctr">
              <a:lnSpc>
                <a:spcPct val="150000"/>
              </a:lnSpc>
            </a:pPr>
            <a:r>
              <a:rPr lang="en-US" sz="3200" b="1" dirty="0">
                <a:solidFill>
                  <a:srgbClr val="D79694"/>
                </a:solidFill>
                <a:latin typeface="Arial"/>
              </a:rPr>
              <a:t>the history of the world forever . . .</a:t>
            </a:r>
          </a:p>
          <a:p>
            <a:pPr marL="0" lvl="1" algn="ctr">
              <a:lnSpc>
                <a:spcPct val="150000"/>
              </a:lnSpc>
            </a:pPr>
            <a:r>
              <a:rPr lang="en-US" sz="3200" b="1" dirty="0">
                <a:solidFill>
                  <a:srgbClr val="000000"/>
                </a:solidFill>
                <a:latin typeface="Arial"/>
              </a:rPr>
              <a:t>in ways few things ever have</a:t>
            </a:r>
          </a:p>
          <a:p>
            <a:pPr marL="465138" lvl="1" indent="-233363" algn="ctr">
              <a:lnSpc>
                <a:spcPct val="150000"/>
              </a:lnSpc>
            </a:pPr>
            <a:endParaRPr lang="en-US" sz="1050" b="1" dirty="0">
              <a:solidFill>
                <a:srgbClr val="000000"/>
              </a:solidFill>
              <a:latin typeface="Arial"/>
            </a:endParaRPr>
          </a:p>
          <a:p>
            <a:pPr marL="682625" lvl="1" indent="-225425">
              <a:buFont typeface="Arial" charset="0"/>
              <a:buChar char="•"/>
            </a:pPr>
            <a:endParaRPr lang="en-US" sz="300" b="1" dirty="0">
              <a:solidFill>
                <a:srgbClr val="000000"/>
              </a:solidFill>
              <a:latin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lum bright="15000" contrast="53000"/>
          </a:blip>
          <a:srcRect/>
          <a:stretch>
            <a:fillRect/>
          </a:stretch>
        </p:blipFill>
        <p:spPr bwMode="auto">
          <a:xfrm>
            <a:off x="14514" y="-14514"/>
            <a:ext cx="9144000" cy="6858000"/>
          </a:xfrm>
          <a:prstGeom prst="rect">
            <a:avLst/>
          </a:prstGeom>
          <a:noFill/>
          <a:ln w="9525">
            <a:noFill/>
            <a:miter lim="800000"/>
            <a:headEnd/>
            <a:tailEnd/>
          </a:ln>
        </p:spPr>
      </p:pic>
      <p:sp>
        <p:nvSpPr>
          <p:cNvPr id="7" name="Rectangle 6"/>
          <p:cNvSpPr/>
          <p:nvPr/>
        </p:nvSpPr>
        <p:spPr>
          <a:xfrm>
            <a:off x="914400" y="5906869"/>
            <a:ext cx="7315200" cy="646331"/>
          </a:xfrm>
          <a:prstGeom prst="rect">
            <a:avLst/>
          </a:prstGeom>
        </p:spPr>
        <p:txBody>
          <a:bodyPr wrap="square">
            <a:spAutoFit/>
          </a:bodyPr>
          <a:lstStyle/>
          <a:p>
            <a:pPr algn="ctr"/>
            <a:r>
              <a:rPr lang="en-US" b="1" dirty="0">
                <a:solidFill>
                  <a:srgbClr val="FFFFFF"/>
                </a:solidFill>
              </a:rPr>
              <a:t>Portuguese “replica of caravel ship (</a:t>
            </a:r>
            <a:r>
              <a:rPr lang="en-US" b="1" i="1" dirty="0">
                <a:solidFill>
                  <a:srgbClr val="FFFFFF"/>
                </a:solidFill>
              </a:rPr>
              <a:t>Boa </a:t>
            </a:r>
            <a:r>
              <a:rPr lang="en-US" b="1" i="1" dirty="0" err="1">
                <a:solidFill>
                  <a:srgbClr val="FFFFFF"/>
                </a:solidFill>
              </a:rPr>
              <a:t>Esperança</a:t>
            </a:r>
            <a:r>
              <a:rPr lang="en-US" b="1" i="1" dirty="0">
                <a:solidFill>
                  <a:srgbClr val="FFFFFF"/>
                </a:solidFill>
              </a:rPr>
              <a:t> </a:t>
            </a:r>
            <a:r>
              <a:rPr lang="en-US" b="1" dirty="0">
                <a:solidFill>
                  <a:srgbClr val="FFFFFF"/>
                </a:solidFill>
              </a:rPr>
              <a:t>) introduced in mid-15th century for oceanic exploration”</a:t>
            </a:r>
          </a:p>
        </p:txBody>
      </p:sp>
      <p:sp>
        <p:nvSpPr>
          <p:cNvPr id="8" name="TextBox 7"/>
          <p:cNvSpPr txBox="1">
            <a:spLocks noChangeArrowheads="1"/>
          </p:cNvSpPr>
          <p:nvPr/>
        </p:nvSpPr>
        <p:spPr bwMode="auto">
          <a:xfrm>
            <a:off x="899886" y="6475773"/>
            <a:ext cx="7315200" cy="338554"/>
          </a:xfrm>
          <a:prstGeom prst="rect">
            <a:avLst/>
          </a:prstGeom>
          <a:noFill/>
          <a:ln w="9525">
            <a:noFill/>
            <a:miter lim="800000"/>
            <a:headEnd/>
            <a:tailEnd/>
          </a:ln>
        </p:spPr>
        <p:txBody>
          <a:bodyPr>
            <a:spAutoFit/>
          </a:bodyPr>
          <a:lstStyle/>
          <a:p>
            <a:pPr algn="ctr"/>
            <a:r>
              <a:rPr lang="en-US" sz="800" dirty="0">
                <a:solidFill>
                  <a:srgbClr val="FFFFFF"/>
                </a:solidFill>
                <a:latin typeface="Calibri" pitchFamily="34" charset="0"/>
                <a:hlinkClick r:id="rId3"/>
              </a:rPr>
              <a:t>http://en.wikipedia.org/wiki/Age_of_Discovery</a:t>
            </a:r>
            <a:br>
              <a:rPr lang="en-US" sz="800" dirty="0">
                <a:solidFill>
                  <a:srgbClr val="FFFFFF"/>
                </a:solidFill>
                <a:latin typeface="Calibri" pitchFamily="34" charset="0"/>
                <a:hlinkClick r:id="rId3"/>
              </a:rPr>
            </a:br>
            <a:r>
              <a:rPr lang="en-US" sz="800" dirty="0">
                <a:solidFill>
                  <a:srgbClr val="FFFFFF"/>
                </a:solidFill>
                <a:latin typeface="Calibri" pitchFamily="34" charset="0"/>
                <a:hlinkClick r:id="rId3"/>
              </a:rPr>
              <a:t> http://en.wikipedia.org/wiki/Prince_Henry_the_Navigator#Vila_do_Infante.2C_patron_of_Portuguese_exploration</a:t>
            </a:r>
            <a:endParaRPr lang="en-US" sz="800" dirty="0">
              <a:solidFill>
                <a:srgbClr val="FFFFFF"/>
              </a:solidFill>
              <a:latin typeface="Calibri" pitchFamily="34" charset="0"/>
            </a:endParaRPr>
          </a:p>
        </p:txBody>
      </p:sp>
      <p:sp>
        <p:nvSpPr>
          <p:cNvPr id="6" name="Rectangle 5"/>
          <p:cNvSpPr/>
          <p:nvPr/>
        </p:nvSpPr>
        <p:spPr>
          <a:xfrm>
            <a:off x="914400" y="146447"/>
            <a:ext cx="7315200" cy="830997"/>
          </a:xfrm>
          <a:prstGeom prst="rect">
            <a:avLst/>
          </a:prstGeom>
          <a:solidFill>
            <a:schemeClr val="accent1">
              <a:lumMod val="90000"/>
            </a:schemeClr>
          </a:solidFill>
          <a:ln w="76200">
            <a:solidFill>
              <a:srgbClr val="FFC000"/>
            </a:solidFill>
          </a:ln>
        </p:spPr>
        <p:txBody>
          <a:bodyPr wrap="square" lIns="91440" tIns="91440" rIns="91440" bIns="91440">
            <a:spAutoFit/>
          </a:bodyPr>
          <a:lstStyle/>
          <a:p>
            <a:pPr algn="ctr" fontAlgn="auto">
              <a:spcBef>
                <a:spcPts val="0"/>
              </a:spcBef>
              <a:spcAft>
                <a:spcPts val="0"/>
              </a:spcAft>
            </a:pPr>
            <a:r>
              <a:rPr kumimoji="0" lang="en-US" sz="1400" b="1" i="0" u="none" strike="noStrike" kern="0" cap="none" spc="0" normalizeH="0" baseline="0" noProof="0" dirty="0">
                <a:ln>
                  <a:noFill/>
                </a:ln>
                <a:solidFill>
                  <a:srgbClr val="000000"/>
                </a:solidFill>
                <a:effectLst/>
                <a:uLnTx/>
                <a:uFillTx/>
              </a:rPr>
              <a:t>under Prince Henry “. . </a:t>
            </a:r>
            <a:r>
              <a:rPr lang="en-US" sz="1400" b="1" kern="0" dirty="0">
                <a:solidFill>
                  <a:srgbClr val="000000"/>
                </a:solidFill>
              </a:rPr>
              <a:t>. a new and much lighter ship was developed, the caravel, which could sail further and faster . . .” than the slow, heavy ships of the Mediterranean</a:t>
            </a:r>
            <a:endParaRPr kumimoji="0" lang="en-US" sz="1400" b="0" i="0" u="none" strike="noStrike" kern="0" cap="none" spc="0" normalizeH="0" baseline="0" noProof="0" dirty="0">
              <a:ln>
                <a:noFill/>
              </a:ln>
              <a:solidFill>
                <a:prstClr val="black"/>
              </a:solidFill>
              <a:effectLst/>
              <a:uLnTx/>
              <a:uFillTx/>
              <a:latin typeface="Calibri" pitchFamily="34"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p>
        </p:txBody>
      </p:sp>
      <p:sp>
        <p:nvSpPr>
          <p:cNvPr id="4" name="Rectangle 3"/>
          <p:cNvSpPr txBox="1">
            <a:spLocks noChangeArrowheads="1"/>
          </p:cNvSpPr>
          <p:nvPr/>
        </p:nvSpPr>
        <p:spPr bwMode="auto">
          <a:xfrm>
            <a:off x="914400" y="1905008"/>
            <a:ext cx="7315200" cy="38856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buFont typeface="Arial" charset="0"/>
              <a:buChar char="•"/>
            </a:pPr>
            <a:endParaRPr lang="en-US" sz="1050" b="1" dirty="0">
              <a:solidFill>
                <a:srgbClr val="D79694"/>
              </a:solidFill>
              <a:latin typeface="Arial"/>
            </a:endParaRPr>
          </a:p>
          <a:p>
            <a:pPr marL="682625" lvl="1" indent="-225425">
              <a:buFont typeface="Arial" charset="0"/>
              <a:buChar char="•"/>
            </a:pPr>
            <a:endParaRPr lang="en-US" sz="300" b="1" dirty="0">
              <a:solidFill>
                <a:srgbClr val="D79694"/>
              </a:solidFill>
              <a:latin typeface="Arial"/>
            </a:endParaRPr>
          </a:p>
          <a:p>
            <a:pPr lvl="2" indent="-231775">
              <a:buFont typeface="Arial" charset="0"/>
              <a:buChar char="•"/>
            </a:pPr>
            <a:r>
              <a:rPr lang="en-US" sz="2800" b="1" dirty="0">
                <a:solidFill>
                  <a:srgbClr val="D79694"/>
                </a:solidFill>
                <a:latin typeface="Arial"/>
              </a:rPr>
              <a:t>Prince Henry the Navigator </a:t>
            </a:r>
            <a:r>
              <a:rPr lang="en-US" sz="1600" dirty="0">
                <a:solidFill>
                  <a:srgbClr val="D79694"/>
                </a:solidFill>
                <a:latin typeface="Arial"/>
              </a:rPr>
              <a:t>(1394 – 1460)</a:t>
            </a:r>
          </a:p>
          <a:p>
            <a:pPr lvl="3" indent="-231775">
              <a:buFont typeface="Arial" charset="0"/>
              <a:buChar char="•"/>
            </a:pPr>
            <a:r>
              <a:rPr lang="en-US" sz="2400" dirty="0">
                <a:solidFill>
                  <a:srgbClr val="D79694"/>
                </a:solidFill>
                <a:latin typeface="Arial"/>
              </a:rPr>
              <a:t>explored west African coast, </a:t>
            </a:r>
            <a:r>
              <a:rPr lang="en-US" sz="2400" i="1" dirty="0">
                <a:solidFill>
                  <a:srgbClr val="D79694"/>
                </a:solidFill>
                <a:latin typeface="Arial"/>
              </a:rPr>
              <a:t>ca</a:t>
            </a:r>
            <a:r>
              <a:rPr lang="en-US" sz="2400" dirty="0">
                <a:solidFill>
                  <a:srgbClr val="D79694"/>
                </a:solidFill>
                <a:latin typeface="Arial"/>
              </a:rPr>
              <a:t>. 1415-</a:t>
            </a:r>
          </a:p>
          <a:p>
            <a:pPr lvl="2" indent="-231775">
              <a:buFont typeface="Arial" charset="0"/>
              <a:buChar char="•"/>
            </a:pPr>
            <a:endParaRPr lang="en-US" sz="800" b="1" dirty="0">
              <a:solidFill>
                <a:srgbClr val="D79694"/>
              </a:solidFill>
              <a:latin typeface="Arial"/>
            </a:endParaRPr>
          </a:p>
          <a:p>
            <a:pPr lvl="2" indent="-231775">
              <a:buFont typeface="Arial" charset="0"/>
              <a:buChar char="•"/>
            </a:pPr>
            <a:r>
              <a:rPr lang="en-US" sz="2800" b="1" dirty="0">
                <a:solidFill>
                  <a:srgbClr val="000000"/>
                </a:solidFill>
                <a:latin typeface="Arial"/>
              </a:rPr>
              <a:t>Bartholomew Dias</a:t>
            </a:r>
            <a:r>
              <a:rPr lang="en-US" sz="1600" dirty="0">
                <a:solidFill>
                  <a:srgbClr val="000000"/>
                </a:solidFill>
                <a:latin typeface="Arial"/>
              </a:rPr>
              <a:t> (1451 – 1500)</a:t>
            </a:r>
          </a:p>
          <a:p>
            <a:pPr lvl="3" indent="-231775">
              <a:buFont typeface="Arial" charset="0"/>
              <a:buChar char="•"/>
            </a:pPr>
            <a:r>
              <a:rPr lang="en-US" sz="2400" dirty="0">
                <a:solidFill>
                  <a:srgbClr val="000000"/>
                </a:solidFill>
                <a:latin typeface="Arial"/>
              </a:rPr>
              <a:t>1488 reached the Cape of Good Hope</a:t>
            </a:r>
          </a:p>
          <a:p>
            <a:pPr lvl="2" indent="-231775">
              <a:buFont typeface="Arial" charset="0"/>
              <a:buChar char="•"/>
            </a:pPr>
            <a:endParaRPr lang="en-US" sz="800" b="1" dirty="0">
              <a:solidFill>
                <a:srgbClr val="D79694"/>
              </a:solidFill>
              <a:latin typeface="Arial"/>
            </a:endParaRPr>
          </a:p>
          <a:p>
            <a:pPr lvl="2" indent="-231775">
              <a:buFont typeface="Arial" charset="0"/>
              <a:buChar char="•"/>
            </a:pPr>
            <a:r>
              <a:rPr lang="en-US" sz="2800" b="1" dirty="0">
                <a:solidFill>
                  <a:srgbClr val="D79694"/>
                </a:solidFill>
                <a:latin typeface="Arial"/>
              </a:rPr>
              <a:t>Vasco </a:t>
            </a:r>
            <a:r>
              <a:rPr lang="en-US" sz="2800" b="1" dirty="0" err="1">
                <a:solidFill>
                  <a:srgbClr val="D79694"/>
                </a:solidFill>
                <a:latin typeface="Arial"/>
              </a:rPr>
              <a:t>da</a:t>
            </a:r>
            <a:r>
              <a:rPr lang="en-US" sz="2800" b="1" dirty="0">
                <a:solidFill>
                  <a:srgbClr val="D79694"/>
                </a:solidFill>
                <a:latin typeface="Arial"/>
              </a:rPr>
              <a:t> Gama</a:t>
            </a:r>
            <a:r>
              <a:rPr lang="en-US" sz="1600" dirty="0">
                <a:solidFill>
                  <a:srgbClr val="D79694"/>
                </a:solidFill>
                <a:latin typeface="Arial"/>
              </a:rPr>
              <a:t> (ca. 1460/1469 – 1524)</a:t>
            </a:r>
          </a:p>
          <a:p>
            <a:pPr lvl="3" indent="-231775">
              <a:buFont typeface="Arial" charset="0"/>
              <a:buChar char="•"/>
            </a:pPr>
            <a:r>
              <a:rPr lang="en-US" sz="2400" dirty="0">
                <a:solidFill>
                  <a:srgbClr val="D79694"/>
                </a:solidFill>
                <a:latin typeface="Arial"/>
              </a:rPr>
              <a:t>1498 sailed from Portugal to India</a:t>
            </a:r>
          </a:p>
          <a:p>
            <a:pPr lvl="2" indent="-231775">
              <a:buFont typeface="Arial" charset="0"/>
              <a:buChar char="•"/>
            </a:pPr>
            <a:endParaRPr lang="en-US" sz="900" b="1" dirty="0">
              <a:solidFill>
                <a:srgbClr val="D79694"/>
              </a:solidFill>
              <a:latin typeface="Arial"/>
            </a:endParaRPr>
          </a:p>
          <a:p>
            <a:pPr lvl="2" indent="-231775">
              <a:buFont typeface="Arial" charset="0"/>
              <a:buChar char="•"/>
            </a:pPr>
            <a:r>
              <a:rPr lang="en-US" sz="2800" b="1" dirty="0">
                <a:solidFill>
                  <a:srgbClr val="D79694"/>
                </a:solidFill>
                <a:latin typeface="Arial"/>
              </a:rPr>
              <a:t>Christopher Columbus</a:t>
            </a:r>
            <a:r>
              <a:rPr lang="en-US" sz="1600" dirty="0">
                <a:solidFill>
                  <a:srgbClr val="D79694"/>
                </a:solidFill>
                <a:latin typeface="Arial"/>
              </a:rPr>
              <a:t> (1451 – 1506)</a:t>
            </a:r>
          </a:p>
          <a:p>
            <a:pPr lvl="3" indent="-231775">
              <a:buFont typeface="Arial" charset="0"/>
              <a:buChar char="•"/>
            </a:pPr>
            <a:r>
              <a:rPr lang="en-US" sz="2400" dirty="0">
                <a:solidFill>
                  <a:srgbClr val="D79694"/>
                </a:solidFill>
                <a:latin typeface="Arial"/>
              </a:rPr>
              <a:t>1492 got lost on his way to India</a:t>
            </a:r>
            <a:endParaRPr lang="en-US" sz="2400" b="1" dirty="0">
              <a:solidFill>
                <a:srgbClr val="D79694"/>
              </a:solidFill>
              <a:latin typeface="Arial"/>
            </a:endParaRPr>
          </a:p>
        </p:txBody>
      </p:sp>
      <p:sp>
        <p:nvSpPr>
          <p:cNvPr id="6" name="TextBox 5"/>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pic>
        <p:nvPicPr>
          <p:cNvPr id="4098" name="Picture 2"/>
          <p:cNvPicPr>
            <a:picLocks noChangeAspect="1" noChangeArrowheads="1"/>
          </p:cNvPicPr>
          <p:nvPr/>
        </p:nvPicPr>
        <p:blipFill>
          <a:blip r:embed="rId2" cstate="print"/>
          <a:srcRect/>
          <a:stretch>
            <a:fillRect/>
          </a:stretch>
        </p:blipFill>
        <p:spPr bwMode="auto">
          <a:xfrm>
            <a:off x="2341011" y="3967082"/>
            <a:ext cx="1835475" cy="2286000"/>
          </a:xfrm>
          <a:prstGeom prst="rect">
            <a:avLst/>
          </a:prstGeom>
          <a:noFill/>
          <a:ln w="76200">
            <a:solidFill>
              <a:srgbClr val="FFC000"/>
            </a:solidFill>
            <a:miter lim="800000"/>
            <a:headEnd/>
            <a:tailEnd/>
          </a:ln>
        </p:spPr>
      </p:pic>
      <p:pic>
        <p:nvPicPr>
          <p:cNvPr id="4099" name="Picture 3">
            <a:hlinkClick r:id="rId3"/>
          </p:cNvPr>
          <p:cNvPicPr>
            <a:picLocks noChangeAspect="1" noChangeArrowheads="1"/>
          </p:cNvPicPr>
          <p:nvPr/>
        </p:nvPicPr>
        <p:blipFill>
          <a:blip r:embed="rId4" cstate="print"/>
          <a:srcRect/>
          <a:stretch>
            <a:fillRect/>
          </a:stretch>
        </p:blipFill>
        <p:spPr bwMode="auto">
          <a:xfrm>
            <a:off x="4865915" y="3915228"/>
            <a:ext cx="1810657" cy="2410436"/>
          </a:xfrm>
          <a:prstGeom prst="rect">
            <a:avLst/>
          </a:prstGeom>
          <a:noFill/>
          <a:ln w="9525">
            <a:noFill/>
            <a:miter lim="800000"/>
            <a:headEnd/>
            <a:tailEnd/>
          </a:ln>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r>
              <a:rPr lang="en-US" sz="1600" dirty="0">
                <a:solidFill>
                  <a:srgbClr val="FFFFFF"/>
                </a:solidFill>
                <a:latin typeface="Times New Roman" pitchFamily="18" charset="0"/>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5" name="TextBox 4"/>
          <p:cNvSpPr txBox="1"/>
          <p:nvPr/>
        </p:nvSpPr>
        <p:spPr>
          <a:xfrm>
            <a:off x="1905101" y="533602"/>
            <a:ext cx="5304657" cy="584775"/>
          </a:xfrm>
          <a:prstGeom prst="rect">
            <a:avLst/>
          </a:prstGeom>
          <a:noFill/>
        </p:spPr>
        <p:txBody>
          <a:bodyPr wrap="none" rtlCol="0">
            <a:spAutoFit/>
          </a:bodyPr>
          <a:lstStyle/>
          <a:p>
            <a:r>
              <a:rPr lang="en-US" sz="3200" b="1" dirty="0">
                <a:solidFill>
                  <a:srgbClr val="FFFFFF"/>
                </a:solidFill>
              </a:rPr>
              <a:t>Eight  Food “Revolutions”</a:t>
            </a:r>
          </a:p>
        </p:txBody>
      </p:sp>
      <p:sp>
        <p:nvSpPr>
          <p:cNvPr id="7" name="Text Box 3"/>
          <p:cNvSpPr txBox="1">
            <a:spLocks noChangeArrowheads="1"/>
          </p:cNvSpPr>
          <p:nvPr/>
        </p:nvSpPr>
        <p:spPr bwMode="auto">
          <a:xfrm>
            <a:off x="0" y="0"/>
            <a:ext cx="9144000" cy="6857999"/>
          </a:xfrm>
          <a:prstGeom prst="rect">
            <a:avLst/>
          </a:prstGeom>
          <a:solidFill>
            <a:srgbClr val="FFFFFF">
              <a:alpha val="67059"/>
            </a:srgbClr>
          </a:solidFill>
          <a:ln w="9525">
            <a:noFill/>
            <a:miter lim="800000"/>
            <a:headEnd/>
            <a:tailEnd/>
          </a:ln>
          <a:effectLst/>
        </p:spPr>
        <p:txBody>
          <a:bodyPr wrap="square">
            <a:noAutofit/>
          </a:bodyPr>
          <a:lstStyle/>
          <a:p>
            <a:pPr algn="ctr"/>
            <a:endParaRPr lang="en-US" sz="2800" b="1" i="1" dirty="0">
              <a:solidFill>
                <a:prstClr val="black"/>
              </a:solidFill>
            </a:endParaRPr>
          </a:p>
          <a:p>
            <a:pPr algn="ctr"/>
            <a:endParaRPr lang="en-US" sz="2800" b="1" i="1" dirty="0">
              <a:solidFill>
                <a:prstClr val="black"/>
              </a:solidFill>
            </a:endParaRPr>
          </a:p>
          <a:p>
            <a:pPr algn="ctr"/>
            <a:endParaRPr lang="en-US" sz="2800" b="1" i="1" dirty="0">
              <a:solidFill>
                <a:prstClr val="black"/>
              </a:solidFill>
            </a:endParaRPr>
          </a:p>
          <a:p>
            <a:pPr algn="ctr"/>
            <a:endParaRPr lang="en-US" sz="2800" b="1" i="1" dirty="0">
              <a:solidFill>
                <a:prstClr val="black"/>
              </a:solidFill>
            </a:endParaRPr>
          </a:p>
          <a:p>
            <a:pPr algn="ctr"/>
            <a:endParaRPr lang="en-US" sz="2800" b="1" i="1" dirty="0">
              <a:solidFill>
                <a:prstClr val="black"/>
              </a:solidFill>
            </a:endParaRPr>
          </a:p>
          <a:p>
            <a:pPr algn="ctr"/>
            <a:endParaRPr lang="en-US" sz="2800" b="1" i="1" dirty="0">
              <a:solidFill>
                <a:prstClr val="black"/>
              </a:solidFill>
            </a:endParaRPr>
          </a:p>
          <a:p>
            <a:pPr algn="ctr"/>
            <a:endParaRPr lang="en-US" sz="2800" b="1" i="1" dirty="0">
              <a:solidFill>
                <a:prstClr val="black"/>
              </a:solidFill>
            </a:endParaRPr>
          </a:p>
        </p:txBody>
      </p:sp>
      <p:sp>
        <p:nvSpPr>
          <p:cNvPr id="8" name="Rectangle 7"/>
          <p:cNvSpPr/>
          <p:nvPr/>
        </p:nvSpPr>
        <p:spPr>
          <a:xfrm>
            <a:off x="1447800" y="1343085"/>
            <a:ext cx="6248400" cy="5170646"/>
          </a:xfrm>
          <a:prstGeom prst="rect">
            <a:avLst/>
          </a:prstGeom>
        </p:spPr>
        <p:txBody>
          <a:bodyPr wrap="square">
            <a:spAutoFit/>
          </a:bodyPr>
          <a:lstStyle/>
          <a:p>
            <a:pPr algn="ctr"/>
            <a:r>
              <a:rPr lang="en-US" sz="2400" b="1" dirty="0">
                <a:solidFill>
                  <a:prstClr val="black"/>
                </a:solidFill>
              </a:rPr>
              <a:t>“It is quite misleading — though depressingly common — to suppose that the voyage to the Cape of </a:t>
            </a:r>
            <a:r>
              <a:rPr lang="en-US" sz="2400" b="1" dirty="0" err="1">
                <a:solidFill>
                  <a:prstClr val="black"/>
                </a:solidFill>
              </a:rPr>
              <a:t>Bartolomeu</a:t>
            </a:r>
            <a:r>
              <a:rPr lang="en-US" sz="2400" b="1" dirty="0">
                <a:solidFill>
                  <a:prstClr val="black"/>
                </a:solidFill>
              </a:rPr>
              <a:t> Dias in 1487-88 inspired the breakthrough.  On the contrary, though Dias did find that the coast began to trend northward beyond the Cape he had, if anything, contributed to the dampening of expectations.  He had found a Cape of Storms and an entrance to the Indian Ocean guarded by ferocious currents. . . . No known voyages followed up </a:t>
            </a:r>
            <a:r>
              <a:rPr lang="en-US" sz="2400" b="1" dirty="0" err="1">
                <a:solidFill>
                  <a:prstClr val="black"/>
                </a:solidFill>
              </a:rPr>
              <a:t>Dias’s</a:t>
            </a:r>
            <a:r>
              <a:rPr lang="en-US" sz="2400" b="1" dirty="0">
                <a:solidFill>
                  <a:prstClr val="black"/>
                </a:solidFill>
              </a:rPr>
              <a:t> efforts for nine years.”</a:t>
            </a:r>
          </a:p>
          <a:p>
            <a:pPr algn="ctr"/>
            <a:endParaRPr lang="en-US" sz="600" b="1" dirty="0">
              <a:solidFill>
                <a:prstClr val="black"/>
              </a:solidFill>
            </a:endParaRPr>
          </a:p>
          <a:p>
            <a:pPr algn="ctr"/>
            <a:r>
              <a:rPr lang="en-US" sz="1200" dirty="0">
                <a:solidFill>
                  <a:prstClr val="black"/>
                </a:solidFill>
              </a:rPr>
              <a:t>pp. 157-158</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p>
        </p:txBody>
      </p:sp>
      <p:sp>
        <p:nvSpPr>
          <p:cNvPr id="4" name="Rectangle 3"/>
          <p:cNvSpPr txBox="1">
            <a:spLocks noChangeArrowheads="1"/>
          </p:cNvSpPr>
          <p:nvPr/>
        </p:nvSpPr>
        <p:spPr bwMode="auto">
          <a:xfrm>
            <a:off x="914400" y="1905008"/>
            <a:ext cx="7315200" cy="38856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buFont typeface="Arial" charset="0"/>
              <a:buChar char="•"/>
            </a:pPr>
            <a:endParaRPr lang="en-US" sz="1050" b="1" dirty="0">
              <a:solidFill>
                <a:srgbClr val="D79694"/>
              </a:solidFill>
              <a:latin typeface="Arial"/>
            </a:endParaRPr>
          </a:p>
          <a:p>
            <a:pPr marL="682625" lvl="1" indent="-225425">
              <a:buFont typeface="Arial" charset="0"/>
              <a:buChar char="•"/>
            </a:pPr>
            <a:endParaRPr lang="en-US" sz="300" b="1" dirty="0">
              <a:solidFill>
                <a:srgbClr val="D79694"/>
              </a:solidFill>
              <a:latin typeface="Arial"/>
            </a:endParaRPr>
          </a:p>
          <a:p>
            <a:pPr lvl="2" indent="-231775">
              <a:buFont typeface="Arial" charset="0"/>
              <a:buChar char="•"/>
            </a:pPr>
            <a:r>
              <a:rPr lang="en-US" sz="2800" b="1" dirty="0">
                <a:solidFill>
                  <a:srgbClr val="D79694"/>
                </a:solidFill>
                <a:latin typeface="Arial"/>
              </a:rPr>
              <a:t>Prince Henry the Navigator </a:t>
            </a:r>
            <a:r>
              <a:rPr lang="en-US" sz="1600" dirty="0">
                <a:solidFill>
                  <a:srgbClr val="D79694"/>
                </a:solidFill>
                <a:latin typeface="Arial"/>
              </a:rPr>
              <a:t>(1394 – 1460)</a:t>
            </a:r>
          </a:p>
          <a:p>
            <a:pPr lvl="3" indent="-231775">
              <a:buFont typeface="Arial" charset="0"/>
              <a:buChar char="•"/>
            </a:pPr>
            <a:r>
              <a:rPr lang="en-US" sz="2400" dirty="0">
                <a:solidFill>
                  <a:srgbClr val="D79694"/>
                </a:solidFill>
                <a:latin typeface="Arial"/>
              </a:rPr>
              <a:t>explored west African coast, </a:t>
            </a:r>
            <a:r>
              <a:rPr lang="en-US" sz="2400" i="1" dirty="0">
                <a:solidFill>
                  <a:srgbClr val="D79694"/>
                </a:solidFill>
                <a:latin typeface="Arial"/>
              </a:rPr>
              <a:t>ca</a:t>
            </a:r>
            <a:r>
              <a:rPr lang="en-US" sz="2400" dirty="0">
                <a:solidFill>
                  <a:srgbClr val="D79694"/>
                </a:solidFill>
                <a:latin typeface="Arial"/>
              </a:rPr>
              <a:t>. 1415-</a:t>
            </a:r>
          </a:p>
          <a:p>
            <a:pPr lvl="2" indent="-231775">
              <a:buFont typeface="Arial" charset="0"/>
              <a:buChar char="•"/>
            </a:pPr>
            <a:endParaRPr lang="en-US" sz="800" b="1" dirty="0">
              <a:solidFill>
                <a:srgbClr val="D79694"/>
              </a:solidFill>
              <a:latin typeface="Arial"/>
            </a:endParaRPr>
          </a:p>
          <a:p>
            <a:pPr lvl="2" indent="-231775">
              <a:buFont typeface="Arial" charset="0"/>
              <a:buChar char="•"/>
            </a:pPr>
            <a:r>
              <a:rPr lang="en-US" sz="2800" b="1" dirty="0">
                <a:solidFill>
                  <a:srgbClr val="D79694"/>
                </a:solidFill>
                <a:latin typeface="Arial"/>
              </a:rPr>
              <a:t>Bartholomew Dias</a:t>
            </a:r>
            <a:r>
              <a:rPr lang="en-US" sz="1600" dirty="0">
                <a:solidFill>
                  <a:srgbClr val="D79694"/>
                </a:solidFill>
                <a:latin typeface="Arial"/>
              </a:rPr>
              <a:t> (1451 – 1500)</a:t>
            </a:r>
          </a:p>
          <a:p>
            <a:pPr lvl="3" indent="-231775">
              <a:buFont typeface="Arial" charset="0"/>
              <a:buChar char="•"/>
            </a:pPr>
            <a:r>
              <a:rPr lang="en-US" sz="2400" dirty="0">
                <a:solidFill>
                  <a:srgbClr val="D79694"/>
                </a:solidFill>
                <a:latin typeface="Arial"/>
              </a:rPr>
              <a:t>1488 reached the Cape of Good Hope</a:t>
            </a:r>
          </a:p>
          <a:p>
            <a:pPr lvl="2" indent="-231775">
              <a:buFont typeface="Arial" charset="0"/>
              <a:buChar char="•"/>
            </a:pPr>
            <a:endParaRPr lang="en-US" sz="800" b="1" dirty="0">
              <a:solidFill>
                <a:srgbClr val="D79694"/>
              </a:solidFill>
              <a:latin typeface="Arial"/>
            </a:endParaRPr>
          </a:p>
          <a:p>
            <a:pPr lvl="2" indent="-231775">
              <a:buFont typeface="Arial" charset="0"/>
              <a:buChar char="•"/>
            </a:pPr>
            <a:r>
              <a:rPr lang="en-US" sz="2800" b="1" dirty="0">
                <a:solidFill>
                  <a:srgbClr val="000000"/>
                </a:solidFill>
                <a:latin typeface="Arial"/>
              </a:rPr>
              <a:t>Vasco </a:t>
            </a:r>
            <a:r>
              <a:rPr lang="en-US" sz="2800" b="1" dirty="0" err="1">
                <a:solidFill>
                  <a:srgbClr val="000000"/>
                </a:solidFill>
                <a:latin typeface="Arial"/>
              </a:rPr>
              <a:t>da</a:t>
            </a:r>
            <a:r>
              <a:rPr lang="en-US" sz="2800" b="1" dirty="0">
                <a:solidFill>
                  <a:srgbClr val="000000"/>
                </a:solidFill>
                <a:latin typeface="Arial"/>
              </a:rPr>
              <a:t> Gama</a:t>
            </a:r>
            <a:r>
              <a:rPr lang="en-US" sz="1600" dirty="0">
                <a:solidFill>
                  <a:srgbClr val="000000"/>
                </a:solidFill>
                <a:latin typeface="Arial"/>
              </a:rPr>
              <a:t> (ca. 1460/1469 – 1524)</a:t>
            </a:r>
          </a:p>
          <a:p>
            <a:pPr lvl="3" indent="-231775">
              <a:buFont typeface="Arial" charset="0"/>
              <a:buChar char="•"/>
            </a:pPr>
            <a:r>
              <a:rPr lang="en-US" sz="2400" dirty="0">
                <a:solidFill>
                  <a:srgbClr val="000000"/>
                </a:solidFill>
                <a:latin typeface="Arial"/>
              </a:rPr>
              <a:t>1498 sailed from Portugal to India</a:t>
            </a:r>
          </a:p>
          <a:p>
            <a:pPr lvl="2" indent="-231775">
              <a:buFont typeface="Arial" charset="0"/>
              <a:buChar char="•"/>
            </a:pPr>
            <a:endParaRPr lang="en-US" sz="900" b="1" dirty="0">
              <a:solidFill>
                <a:srgbClr val="D79694"/>
              </a:solidFill>
              <a:latin typeface="Arial"/>
            </a:endParaRPr>
          </a:p>
          <a:p>
            <a:pPr lvl="2" indent="-231775">
              <a:buFont typeface="Arial" charset="0"/>
              <a:buChar char="•"/>
            </a:pPr>
            <a:r>
              <a:rPr lang="en-US" sz="2800" b="1" dirty="0">
                <a:solidFill>
                  <a:srgbClr val="D79694"/>
                </a:solidFill>
                <a:latin typeface="Arial"/>
              </a:rPr>
              <a:t>Christopher Columbus</a:t>
            </a:r>
            <a:r>
              <a:rPr lang="en-US" sz="1600" dirty="0">
                <a:solidFill>
                  <a:srgbClr val="D79694"/>
                </a:solidFill>
                <a:latin typeface="Arial"/>
              </a:rPr>
              <a:t> (1451 – 1506)</a:t>
            </a:r>
          </a:p>
          <a:p>
            <a:pPr lvl="3" indent="-231775">
              <a:buFont typeface="Arial" charset="0"/>
              <a:buChar char="•"/>
            </a:pPr>
            <a:r>
              <a:rPr lang="en-US" sz="2400" dirty="0">
                <a:solidFill>
                  <a:srgbClr val="D79694"/>
                </a:solidFill>
                <a:latin typeface="Arial"/>
              </a:rPr>
              <a:t>1492 got lost on his way to India</a:t>
            </a:r>
            <a:endParaRPr lang="en-US" sz="2400" b="1" dirty="0">
              <a:solidFill>
                <a:srgbClr val="D79694"/>
              </a:solidFill>
              <a:latin typeface="Arial"/>
            </a:endParaRPr>
          </a:p>
        </p:txBody>
      </p:sp>
      <p:sp>
        <p:nvSpPr>
          <p:cNvPr id="6" name="TextBox 5"/>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81000" y="-1"/>
            <a:ext cx="8382000" cy="6851771"/>
          </a:xfrm>
          <a:prstGeom prst="rect">
            <a:avLst/>
          </a:prstGeom>
          <a:noFill/>
          <a:ln w="9525">
            <a:noFill/>
            <a:miter lim="800000"/>
            <a:headEnd/>
            <a:tailEnd/>
          </a:ln>
        </p:spPr>
      </p:pic>
      <p:sp>
        <p:nvSpPr>
          <p:cNvPr id="6" name="Rectangle 5"/>
          <p:cNvSpPr/>
          <p:nvPr/>
        </p:nvSpPr>
        <p:spPr>
          <a:xfrm>
            <a:off x="2286000" y="6337887"/>
            <a:ext cx="4572000" cy="276999"/>
          </a:xfrm>
          <a:prstGeom prst="rect">
            <a:avLst/>
          </a:prstGeom>
        </p:spPr>
        <p:txBody>
          <a:bodyPr>
            <a:spAutoFit/>
          </a:bodyPr>
          <a:lstStyle/>
          <a:p>
            <a:pPr algn="ctr"/>
            <a:r>
              <a:rPr lang="en-US" sz="1200" dirty="0">
                <a:hlinkClick r:id="rId3"/>
              </a:rPr>
              <a:t>http://en.wikipedia.org/wiki/Vasco_da_Gama</a:t>
            </a:r>
            <a:endParaRPr lang="en-US" sz="1200" dirty="0"/>
          </a:p>
        </p:txBody>
      </p:sp>
      <p:sp>
        <p:nvSpPr>
          <p:cNvPr id="8" name="Rectangle 7"/>
          <p:cNvSpPr/>
          <p:nvPr/>
        </p:nvSpPr>
        <p:spPr>
          <a:xfrm>
            <a:off x="3962400" y="5181600"/>
            <a:ext cx="4572000" cy="954107"/>
          </a:xfrm>
          <a:prstGeom prst="rect">
            <a:avLst/>
          </a:prstGeom>
        </p:spPr>
        <p:txBody>
          <a:bodyPr>
            <a:spAutoFit/>
          </a:bodyPr>
          <a:lstStyle/>
          <a:p>
            <a:pPr algn="ctr"/>
            <a:r>
              <a:rPr lang="en-US" sz="2000" b="1" dirty="0"/>
              <a:t>the route followed in </a:t>
            </a:r>
          </a:p>
          <a:p>
            <a:pPr algn="ctr"/>
            <a:r>
              <a:rPr lang="en-US" sz="2000" b="1" dirty="0"/>
              <a:t>Vasco </a:t>
            </a:r>
            <a:r>
              <a:rPr lang="en-US" sz="2000" b="1" dirty="0" err="1"/>
              <a:t>da</a:t>
            </a:r>
            <a:r>
              <a:rPr lang="en-US" sz="2000" b="1" dirty="0"/>
              <a:t> Gama's first voyage </a:t>
            </a:r>
          </a:p>
          <a:p>
            <a:pPr algn="ctr"/>
            <a:r>
              <a:rPr lang="en-US" sz="1600" dirty="0"/>
              <a:t>(1497–1499)</a:t>
            </a:r>
          </a:p>
        </p:txBody>
      </p:sp>
      <p:pic>
        <p:nvPicPr>
          <p:cNvPr id="1027" name="Picture 3"/>
          <p:cNvPicPr>
            <a:picLocks noChangeAspect="1" noChangeArrowheads="1"/>
          </p:cNvPicPr>
          <p:nvPr/>
        </p:nvPicPr>
        <p:blipFill>
          <a:blip r:embed="rId4" cstate="print"/>
          <a:srcRect/>
          <a:stretch>
            <a:fillRect/>
          </a:stretch>
        </p:blipFill>
        <p:spPr bwMode="auto">
          <a:xfrm>
            <a:off x="6922655" y="1828800"/>
            <a:ext cx="1687945" cy="327660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4897750" y="457200"/>
            <a:ext cx="1579250" cy="3081338"/>
          </a:xfrm>
          <a:prstGeom prst="rect">
            <a:avLst/>
          </a:prstGeom>
          <a:noFill/>
          <a:ln w="9525">
            <a:noFill/>
            <a:miter lim="800000"/>
            <a:headEnd/>
            <a:tailEnd/>
          </a:ln>
        </p:spPr>
      </p:pic>
      <p:pic>
        <p:nvPicPr>
          <p:cNvPr id="10" name="Picture 2">
            <a:hlinkClick r:id="rId3"/>
          </p:cNvPr>
          <p:cNvPicPr>
            <a:picLocks noChangeAspect="1" noChangeArrowheads="1"/>
          </p:cNvPicPr>
          <p:nvPr/>
        </p:nvPicPr>
        <p:blipFill>
          <a:blip r:embed="rId6" cstate="print"/>
          <a:srcRect/>
          <a:stretch>
            <a:fillRect/>
          </a:stretch>
        </p:blipFill>
        <p:spPr bwMode="auto">
          <a:xfrm>
            <a:off x="762000" y="2438400"/>
            <a:ext cx="2095500" cy="2619375"/>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405742"/>
            <a:ext cx="7315200" cy="2823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buFont typeface="Arial" charset="0"/>
              <a:buChar char="•"/>
            </a:pPr>
            <a:endParaRPr lang="en-US" sz="1050" b="1" dirty="0">
              <a:solidFill>
                <a:srgbClr val="000000"/>
              </a:solidFill>
              <a:latin typeface="Arial"/>
            </a:endParaRPr>
          </a:p>
          <a:p>
            <a:pPr marL="682625" lvl="1" indent="-225425">
              <a:buFont typeface="Arial" charset="0"/>
              <a:buChar char="•"/>
            </a:pPr>
            <a:endParaRPr lang="en-US" sz="300" b="1" dirty="0">
              <a:solidFill>
                <a:srgbClr val="000000"/>
              </a:solidFill>
              <a:latin typeface="Arial"/>
            </a:endParaRPr>
          </a:p>
          <a:p>
            <a:pPr marL="0" lvl="2" algn="ctr"/>
            <a:r>
              <a:rPr lang="en-US" sz="2800" b="1" dirty="0">
                <a:solidFill>
                  <a:srgbClr val="000000"/>
                </a:solidFill>
                <a:latin typeface="Arial"/>
              </a:rPr>
              <a:t>with a direct route</a:t>
            </a:r>
          </a:p>
          <a:p>
            <a:pPr marL="0" lvl="2" algn="ctr"/>
            <a:r>
              <a:rPr lang="en-US" sz="2800" b="1" dirty="0">
                <a:solidFill>
                  <a:srgbClr val="000000"/>
                </a:solidFill>
                <a:latin typeface="Arial"/>
              </a:rPr>
              <a:t>to the East established</a:t>
            </a:r>
          </a:p>
          <a:p>
            <a:pPr marL="0" lvl="2" algn="ctr"/>
            <a:r>
              <a:rPr lang="en-US" sz="2800" b="1" dirty="0">
                <a:solidFill>
                  <a:srgbClr val="000000"/>
                </a:solidFill>
                <a:latin typeface="Arial"/>
              </a:rPr>
              <a:t>the Portuguese were in a position</a:t>
            </a:r>
          </a:p>
          <a:p>
            <a:pPr marL="0" lvl="2" algn="ctr"/>
            <a:r>
              <a:rPr lang="en-US" sz="2800" b="1" dirty="0">
                <a:solidFill>
                  <a:srgbClr val="000000"/>
                </a:solidFill>
                <a:latin typeface="Arial"/>
              </a:rPr>
              <a:t>to displace the Turks and Italians </a:t>
            </a:r>
          </a:p>
          <a:p>
            <a:pPr marL="0" lvl="2" algn="ctr"/>
            <a:r>
              <a:rPr lang="en-US" sz="2400" dirty="0">
                <a:solidFill>
                  <a:srgbClr val="000000"/>
                </a:solidFill>
                <a:latin typeface="Arial"/>
              </a:rPr>
              <a:t>(Venetians)</a:t>
            </a:r>
          </a:p>
          <a:p>
            <a:pPr marL="0" lvl="2" algn="ctr"/>
            <a:r>
              <a:rPr lang="en-US" sz="2800" b="1" dirty="0">
                <a:solidFill>
                  <a:srgbClr val="000000"/>
                </a:solidFill>
                <a:latin typeface="Arial"/>
              </a:rPr>
              <a:t>in the lucrative spice trade</a:t>
            </a:r>
          </a:p>
        </p:txBody>
      </p:sp>
      <p:sp>
        <p:nvSpPr>
          <p:cNvPr id="6"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899886" y="6475773"/>
            <a:ext cx="7315200" cy="276999"/>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hlinkClick r:id="rId2"/>
              </a:rPr>
              <a:t>http://en.wikipedia.org/wiki/Spice_trade</a:t>
            </a:r>
            <a:endParaRPr lang="en-US" sz="1200" kern="1200" dirty="0">
              <a:solidFill>
                <a:schemeClr val="bg1"/>
              </a:solidFill>
              <a:latin typeface="Calibri" pitchFamily="34" charset="0"/>
              <a:ea typeface="+mn-ea"/>
              <a:cs typeface="+mn-cs"/>
            </a:endParaRPr>
          </a:p>
        </p:txBody>
      </p:sp>
      <p:pic>
        <p:nvPicPr>
          <p:cNvPr id="6146" name="Picture 2"/>
          <p:cNvPicPr>
            <a:picLocks noChangeAspect="1" noChangeArrowheads="1"/>
          </p:cNvPicPr>
          <p:nvPr/>
        </p:nvPicPr>
        <p:blipFill>
          <a:blip r:embed="rId3" cstate="print"/>
          <a:srcRect/>
          <a:stretch>
            <a:fillRect/>
          </a:stretch>
        </p:blipFill>
        <p:spPr bwMode="auto">
          <a:xfrm>
            <a:off x="-18361" y="1447800"/>
            <a:ext cx="9180722" cy="3810000"/>
          </a:xfrm>
          <a:prstGeom prst="rect">
            <a:avLst/>
          </a:prstGeom>
          <a:noFill/>
          <a:ln w="9525">
            <a:noFill/>
            <a:miter lim="800000"/>
            <a:headEnd/>
            <a:tailEnd/>
          </a:ln>
        </p:spPr>
      </p:pic>
      <p:sp>
        <p:nvSpPr>
          <p:cNvPr id="6" name="Rectangle 5"/>
          <p:cNvSpPr/>
          <p:nvPr/>
        </p:nvSpPr>
        <p:spPr>
          <a:xfrm>
            <a:off x="914400" y="5325070"/>
            <a:ext cx="7315200" cy="1200329"/>
          </a:xfrm>
          <a:prstGeom prst="rect">
            <a:avLst/>
          </a:prstGeom>
        </p:spPr>
        <p:txBody>
          <a:bodyPr wrap="square">
            <a:spAutoFit/>
          </a:bodyPr>
          <a:lstStyle/>
          <a:p>
            <a:pPr algn="ctr"/>
            <a:r>
              <a:rPr lang="en-US" b="1" dirty="0">
                <a:solidFill>
                  <a:srgbClr val="FFFFFF"/>
                </a:solidFill>
              </a:rPr>
              <a:t>“Portuguese . . . trade routes (blue) </a:t>
            </a:r>
          </a:p>
          <a:p>
            <a:pPr algn="ctr"/>
            <a:r>
              <a:rPr lang="en-US" b="1" dirty="0">
                <a:solidFill>
                  <a:srgbClr val="FFFFFF"/>
                </a:solidFill>
              </a:rPr>
              <a:t>since Vasco </a:t>
            </a:r>
            <a:r>
              <a:rPr lang="en-US" b="1" dirty="0" err="1">
                <a:solidFill>
                  <a:srgbClr val="FFFFFF"/>
                </a:solidFill>
              </a:rPr>
              <a:t>da</a:t>
            </a:r>
            <a:r>
              <a:rPr lang="en-US" b="1" dirty="0">
                <a:solidFill>
                  <a:srgbClr val="FFFFFF"/>
                </a:solidFill>
              </a:rPr>
              <a:t> Gama’s 1498 travel </a:t>
            </a:r>
          </a:p>
          <a:p>
            <a:pPr algn="ctr"/>
            <a:r>
              <a:rPr lang="en-US" b="1" dirty="0">
                <a:solidFill>
                  <a:srgbClr val="FFFFFF"/>
                </a:solidFill>
              </a:rPr>
              <a:t>and its rival . . . Spanish treasure fleets (white) </a:t>
            </a:r>
          </a:p>
          <a:p>
            <a:pPr algn="ctr"/>
            <a:r>
              <a:rPr lang="en-US" b="1" dirty="0">
                <a:solidFill>
                  <a:srgbClr val="FFFFFF"/>
                </a:solidFill>
              </a:rPr>
              <a:t>established in 1568”</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832310"/>
            <a:ext cx="7315200" cy="29161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buFont typeface="Arial" charset="0"/>
              <a:buChar char="•"/>
            </a:pPr>
            <a:endParaRPr lang="en-US" sz="1050" b="1" dirty="0">
              <a:solidFill>
                <a:srgbClr val="000000"/>
              </a:solidFill>
              <a:latin typeface="Arial"/>
            </a:endParaRPr>
          </a:p>
          <a:p>
            <a:pPr marL="682625" lvl="1" indent="-225425">
              <a:buFont typeface="Arial" charset="0"/>
              <a:buChar char="•"/>
            </a:pPr>
            <a:endParaRPr lang="en-US" sz="300" b="1" dirty="0">
              <a:solidFill>
                <a:srgbClr val="000000"/>
              </a:solidFill>
              <a:latin typeface="Arial"/>
            </a:endParaRPr>
          </a:p>
          <a:p>
            <a:pPr marL="0" lvl="2" algn="ctr"/>
            <a:r>
              <a:rPr lang="en-US" sz="2800" b="1" dirty="0">
                <a:solidFill>
                  <a:srgbClr val="000000"/>
                </a:solidFill>
                <a:latin typeface="Arial"/>
              </a:rPr>
              <a:t>but within 25 years </a:t>
            </a:r>
          </a:p>
          <a:p>
            <a:pPr marL="0" lvl="2" algn="ctr"/>
            <a:r>
              <a:rPr lang="en-US" sz="2800" b="1" dirty="0">
                <a:solidFill>
                  <a:srgbClr val="000000"/>
                </a:solidFill>
                <a:latin typeface="Arial"/>
              </a:rPr>
              <a:t>of </a:t>
            </a:r>
            <a:r>
              <a:rPr lang="en-US" sz="2800" b="1" dirty="0"/>
              <a:t>Vasco </a:t>
            </a:r>
            <a:r>
              <a:rPr lang="en-US" sz="2800" b="1" dirty="0" err="1"/>
              <a:t>da</a:t>
            </a:r>
            <a:r>
              <a:rPr lang="en-US" sz="2800" b="1" dirty="0"/>
              <a:t> Gama's voyage</a:t>
            </a:r>
            <a:endParaRPr lang="en-US" sz="2800" b="1" dirty="0">
              <a:solidFill>
                <a:srgbClr val="000000"/>
              </a:solidFill>
              <a:latin typeface="Arial"/>
            </a:endParaRPr>
          </a:p>
          <a:p>
            <a:pPr marL="0" lvl="2" algn="ctr"/>
            <a:r>
              <a:rPr lang="en-US" sz="2800" b="1" dirty="0">
                <a:solidFill>
                  <a:srgbClr val="000000"/>
                </a:solidFill>
                <a:latin typeface="Arial"/>
              </a:rPr>
              <a:t>other European nations</a:t>
            </a:r>
          </a:p>
          <a:p>
            <a:pPr marL="0" lvl="2" algn="ctr"/>
            <a:r>
              <a:rPr lang="en-US" sz="2800" b="1" dirty="0">
                <a:solidFill>
                  <a:srgbClr val="000000"/>
                </a:solidFill>
                <a:latin typeface="Arial"/>
              </a:rPr>
              <a:t>were dissatisfied with the Portuguese domination of the trade</a:t>
            </a:r>
          </a:p>
          <a:p>
            <a:pPr marL="0" lvl="2" algn="ctr"/>
            <a:endParaRPr lang="en-US" sz="1000" b="1" dirty="0">
              <a:solidFill>
                <a:srgbClr val="000000"/>
              </a:solidFill>
              <a:latin typeface="Arial"/>
            </a:endParaRPr>
          </a:p>
          <a:p>
            <a:pPr marL="0" lvl="2" algn="ctr"/>
            <a:r>
              <a:rPr lang="en-US" sz="2000" b="1" dirty="0">
                <a:solidFill>
                  <a:srgbClr val="000000"/>
                </a:solidFill>
                <a:latin typeface="Arial"/>
              </a:rPr>
              <a:t>as they had been earlier with the Turks and Italians</a:t>
            </a:r>
          </a:p>
        </p:txBody>
      </p:sp>
      <p:sp>
        <p:nvSpPr>
          <p:cNvPr id="6"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p>
        </p:txBody>
      </p:sp>
      <p:sp>
        <p:nvSpPr>
          <p:cNvPr id="4" name="Rectangle 3"/>
          <p:cNvSpPr txBox="1">
            <a:spLocks noChangeArrowheads="1"/>
          </p:cNvSpPr>
          <p:nvPr/>
        </p:nvSpPr>
        <p:spPr bwMode="auto">
          <a:xfrm>
            <a:off x="914400" y="1676400"/>
            <a:ext cx="7315200" cy="46474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2" algn="ctr"/>
            <a:endParaRPr lang="en-US" sz="2800" b="1" dirty="0">
              <a:solidFill>
                <a:srgbClr val="000000"/>
              </a:solidFill>
              <a:latin typeface="Arial"/>
            </a:endParaRPr>
          </a:p>
          <a:p>
            <a:pPr marL="0" lvl="2" algn="ctr"/>
            <a:r>
              <a:rPr lang="en-US" sz="2800" b="1" dirty="0">
                <a:solidFill>
                  <a:srgbClr val="000000"/>
                </a:solidFill>
                <a:latin typeface="Arial"/>
              </a:rPr>
              <a:t>gradually the Dutch and then others began to make inroads </a:t>
            </a:r>
          </a:p>
          <a:p>
            <a:pPr marL="0" lvl="2" algn="ctr"/>
            <a:r>
              <a:rPr lang="en-US" sz="2800" b="1" dirty="0">
                <a:solidFill>
                  <a:srgbClr val="000000"/>
                </a:solidFill>
                <a:latin typeface="Arial"/>
              </a:rPr>
              <a:t>into the spice trade</a:t>
            </a:r>
          </a:p>
          <a:p>
            <a:pPr marL="0" lvl="2" algn="ctr"/>
            <a:endParaRPr lang="en-US" sz="1600" b="1" dirty="0">
              <a:solidFill>
                <a:srgbClr val="000000"/>
              </a:solidFill>
              <a:latin typeface="Arial"/>
            </a:endParaRPr>
          </a:p>
          <a:p>
            <a:pPr marL="1146175" lvl="2" indent="-231775">
              <a:buFont typeface="Arial" pitchFamily="34" charset="0"/>
              <a:buChar char="•"/>
            </a:pPr>
            <a:r>
              <a:rPr lang="en-US" sz="2800" dirty="0">
                <a:solidFill>
                  <a:srgbClr val="D79694"/>
                </a:solidFill>
                <a:latin typeface="Arial"/>
              </a:rPr>
              <a:t>this set the stage for </a:t>
            </a:r>
          </a:p>
          <a:p>
            <a:pPr marL="1146175" lvl="2" indent="-231775"/>
            <a:r>
              <a:rPr lang="en-US" sz="2800" dirty="0">
                <a:solidFill>
                  <a:srgbClr val="D79694"/>
                </a:solidFill>
                <a:latin typeface="Arial"/>
              </a:rPr>
              <a:t>	</a:t>
            </a:r>
            <a:r>
              <a:rPr lang="en-US" sz="3200" b="1" dirty="0">
                <a:solidFill>
                  <a:srgbClr val="000000"/>
                </a:solidFill>
                <a:latin typeface="Arial"/>
              </a:rPr>
              <a:t>international competition</a:t>
            </a:r>
            <a:endParaRPr lang="en-US" sz="2800" b="1" dirty="0">
              <a:solidFill>
                <a:srgbClr val="000000"/>
              </a:solidFill>
              <a:latin typeface="Arial"/>
            </a:endParaRPr>
          </a:p>
          <a:p>
            <a:pPr marL="1146175" lvl="2" indent="-231775">
              <a:buFont typeface="Arial" pitchFamily="34" charset="0"/>
              <a:buChar char="•"/>
            </a:pPr>
            <a:endParaRPr lang="en-US" sz="1200" dirty="0">
              <a:solidFill>
                <a:srgbClr val="000000"/>
              </a:solidFill>
              <a:latin typeface="Arial"/>
            </a:endParaRPr>
          </a:p>
          <a:p>
            <a:pPr marL="1146175" lvl="2" indent="-231775">
              <a:buFont typeface="Arial" pitchFamily="34" charset="0"/>
              <a:buChar char="•"/>
            </a:pPr>
            <a:r>
              <a:rPr lang="en-US" sz="2800" dirty="0">
                <a:solidFill>
                  <a:srgbClr val="D79694"/>
                </a:solidFill>
                <a:latin typeface="Arial"/>
              </a:rPr>
              <a:t>and</a:t>
            </a:r>
            <a:r>
              <a:rPr lang="en-US" sz="2800" dirty="0">
                <a:solidFill>
                  <a:srgbClr val="000000"/>
                </a:solidFill>
                <a:latin typeface="Arial"/>
              </a:rPr>
              <a:t> </a:t>
            </a:r>
            <a:r>
              <a:rPr lang="en-US" sz="3200" b="1" dirty="0">
                <a:solidFill>
                  <a:srgbClr val="000000"/>
                </a:solidFill>
                <a:latin typeface="Arial"/>
              </a:rPr>
              <a:t>increasing European dominance </a:t>
            </a:r>
          </a:p>
          <a:p>
            <a:pPr marL="1146175" lvl="2" indent="-231775"/>
            <a:r>
              <a:rPr lang="en-US" sz="3200" b="1" dirty="0">
                <a:solidFill>
                  <a:srgbClr val="000000"/>
                </a:solidFill>
                <a:latin typeface="Arial"/>
              </a:rPr>
              <a:t>	</a:t>
            </a:r>
            <a:r>
              <a:rPr lang="en-US" sz="2800" dirty="0">
                <a:solidFill>
                  <a:srgbClr val="000000"/>
                </a:solidFill>
                <a:latin typeface="Arial"/>
              </a:rPr>
              <a:t>of “ever-larger portions of Asia”</a:t>
            </a:r>
          </a:p>
        </p:txBody>
      </p:sp>
      <p:sp>
        <p:nvSpPr>
          <p:cNvPr id="6" name="TextBox 5"/>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pp. 57-58</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371600" y="5892225"/>
            <a:ext cx="6400800" cy="584775"/>
          </a:xfrm>
          <a:prstGeom prst="rect">
            <a:avLst/>
          </a:prstGeom>
        </p:spPr>
        <p:txBody>
          <a:bodyPr wrap="square">
            <a:spAutoFit/>
          </a:bodyPr>
          <a:lstStyle/>
          <a:p>
            <a:pPr algn="ctr"/>
            <a:r>
              <a:rPr lang="en-US" sz="1600" dirty="0">
                <a:solidFill>
                  <a:prstClr val="white"/>
                </a:solidFill>
              </a:rPr>
              <a:t>Giles Milton</a:t>
            </a:r>
          </a:p>
          <a:p>
            <a:pPr algn="ctr"/>
            <a:r>
              <a:rPr lang="en-US" sz="1600" dirty="0">
                <a:solidFill>
                  <a:prstClr val="white"/>
                </a:solidFill>
              </a:rPr>
              <a:t>Farrar, Straus and Giroux, 1999</a:t>
            </a:r>
          </a:p>
        </p:txBody>
      </p:sp>
      <p:pic>
        <p:nvPicPr>
          <p:cNvPr id="2052" name="Picture 4"/>
          <p:cNvPicPr>
            <a:picLocks noChangeAspect="1" noChangeArrowheads="1"/>
          </p:cNvPicPr>
          <p:nvPr/>
        </p:nvPicPr>
        <p:blipFill>
          <a:blip r:embed="rId2" cstate="print"/>
          <a:srcRect/>
          <a:stretch>
            <a:fillRect/>
          </a:stretch>
        </p:blipFill>
        <p:spPr bwMode="auto">
          <a:xfrm>
            <a:off x="3490686" y="533400"/>
            <a:ext cx="2133600" cy="3350418"/>
          </a:xfrm>
          <a:prstGeom prst="rect">
            <a:avLst/>
          </a:prstGeom>
          <a:noFill/>
          <a:ln w="9525">
            <a:noFill/>
            <a:miter lim="800000"/>
            <a:headEnd/>
            <a:tailEnd/>
          </a:ln>
          <a:effectLst/>
        </p:spPr>
      </p:pic>
      <p:sp>
        <p:nvSpPr>
          <p:cNvPr id="7" name="Rectangle 6"/>
          <p:cNvSpPr/>
          <p:nvPr/>
        </p:nvSpPr>
        <p:spPr>
          <a:xfrm>
            <a:off x="1828800" y="4953000"/>
            <a:ext cx="5486400" cy="923330"/>
          </a:xfrm>
          <a:prstGeom prst="rect">
            <a:avLst/>
          </a:prstGeom>
        </p:spPr>
        <p:txBody>
          <a:bodyPr wrap="square">
            <a:spAutoFit/>
          </a:bodyPr>
          <a:lstStyle/>
          <a:p>
            <a:pPr algn="ctr"/>
            <a:r>
              <a:rPr lang="en-US" b="1" dirty="0">
                <a:solidFill>
                  <a:prstClr val="white"/>
                </a:solidFill>
              </a:rPr>
              <a:t>“An incredibly well narrated history of the Spice Wars — the quest for a regular trade route to the West Indies”</a:t>
            </a:r>
          </a:p>
        </p:txBody>
      </p:sp>
      <p:sp>
        <p:nvSpPr>
          <p:cNvPr id="5" name="TextBox 4"/>
          <p:cNvSpPr txBox="1">
            <a:spLocks noChangeArrowheads="1"/>
          </p:cNvSpPr>
          <p:nvPr/>
        </p:nvSpPr>
        <p:spPr bwMode="auto">
          <a:xfrm>
            <a:off x="914400" y="4100286"/>
            <a:ext cx="7315200" cy="769441"/>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sz="2000" i="1" kern="0" dirty="0">
                <a:solidFill>
                  <a:srgbClr val="000000"/>
                </a:solidFill>
                <a:latin typeface="Arial" charset="0"/>
              </a:rPr>
              <a:t>Nathaniel’s Nutmeg </a:t>
            </a:r>
            <a:r>
              <a:rPr lang="en-US" sz="2000" kern="0" dirty="0">
                <a:solidFill>
                  <a:srgbClr val="000000"/>
                </a:solidFill>
                <a:latin typeface="Arial" charset="0"/>
              </a:rPr>
              <a:t>is a must-read book for this time period</a:t>
            </a:r>
            <a:endParaRPr lang="en-US" sz="2000" i="1" kern="0" dirty="0">
              <a:solidFill>
                <a:srgbClr val="000000"/>
              </a:solidFill>
              <a:latin typeface="Arial"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371600" y="6337887"/>
            <a:ext cx="6400800" cy="276999"/>
          </a:xfrm>
          <a:prstGeom prst="rect">
            <a:avLst/>
          </a:prstGeom>
        </p:spPr>
        <p:txBody>
          <a:bodyPr wrap="square">
            <a:spAutoFit/>
          </a:bodyPr>
          <a:lstStyle/>
          <a:p>
            <a:pPr algn="ctr"/>
            <a:r>
              <a:rPr lang="en-US" sz="1200" dirty="0">
                <a:solidFill>
                  <a:prstClr val="white"/>
                </a:solidFill>
                <a:hlinkClick r:id="rId2"/>
              </a:rPr>
              <a:t>www.livescience.com/history/080512-hs-spicetrade.html</a:t>
            </a:r>
            <a:endParaRPr lang="en-US" sz="1200" kern="1200" dirty="0">
              <a:solidFill>
                <a:prstClr val="white"/>
              </a:solidFill>
              <a:latin typeface="Arial" charset="0"/>
              <a:ea typeface="+mn-ea"/>
              <a:cs typeface="+mn-cs"/>
            </a:endParaRPr>
          </a:p>
        </p:txBody>
      </p:sp>
      <p:pic>
        <p:nvPicPr>
          <p:cNvPr id="7171" name="Picture 3"/>
          <p:cNvPicPr>
            <a:picLocks noChangeAspect="1" noChangeArrowheads="1"/>
          </p:cNvPicPr>
          <p:nvPr/>
        </p:nvPicPr>
        <p:blipFill>
          <a:blip r:embed="rId3" cstate="print"/>
          <a:srcRect/>
          <a:stretch>
            <a:fillRect/>
          </a:stretch>
        </p:blipFill>
        <p:spPr bwMode="auto">
          <a:xfrm>
            <a:off x="914400" y="304800"/>
            <a:ext cx="7315200" cy="5922647"/>
          </a:xfrm>
          <a:prstGeom prst="rect">
            <a:avLst/>
          </a:prstGeom>
          <a:noFill/>
          <a:ln w="9525">
            <a:noFill/>
            <a:miter lim="800000"/>
            <a:headEnd/>
            <a:tailEnd/>
          </a:ln>
          <a:effectLst/>
        </p:spPr>
      </p:pic>
      <p:sp>
        <p:nvSpPr>
          <p:cNvPr id="4" name="TextBox 3"/>
          <p:cNvSpPr txBox="1">
            <a:spLocks noChangeArrowheads="1"/>
          </p:cNvSpPr>
          <p:nvPr/>
        </p:nvSpPr>
        <p:spPr bwMode="auto">
          <a:xfrm>
            <a:off x="1143000" y="3573959"/>
            <a:ext cx="6858000" cy="677108"/>
          </a:xfrm>
          <a:prstGeom prst="rect">
            <a:avLst/>
          </a:prstGeom>
          <a:solidFill>
            <a:srgbClr val="FEE9AC"/>
          </a:solidFill>
          <a:ln w="76200">
            <a:solidFill>
              <a:srgbClr val="FFC000"/>
            </a:solidFill>
            <a:miter lim="800000"/>
            <a:headEnd/>
            <a:tailEnd/>
          </a:ln>
        </p:spPr>
        <p:txBody>
          <a:bodyPr lIns="182880" tIns="182880" rIns="182880" bIns="182880">
            <a:spAutoFit/>
          </a:bodyPr>
          <a:lstStyle/>
          <a:p>
            <a:pPr algn="ctr" fontAlgn="base">
              <a:spcBef>
                <a:spcPct val="0"/>
              </a:spcBef>
              <a:spcAft>
                <a:spcPct val="0"/>
              </a:spcAft>
            </a:pPr>
            <a:r>
              <a:rPr lang="en-US" sz="2000" b="1" kern="0" dirty="0">
                <a:solidFill>
                  <a:srgbClr val="000000"/>
                </a:solidFill>
                <a:latin typeface="Arial" charset="0"/>
              </a:rPr>
              <a:t>and that huge change is universally recognized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371600" y="6138446"/>
            <a:ext cx="6400800" cy="338554"/>
          </a:xfrm>
          <a:prstGeom prst="rect">
            <a:avLst/>
          </a:prstGeom>
        </p:spPr>
        <p:txBody>
          <a:bodyPr wrap="square">
            <a:spAutoFit/>
          </a:bodyPr>
          <a:lstStyle/>
          <a:p>
            <a:pPr algn="ctr"/>
            <a:r>
              <a:rPr lang="en-US" sz="1600" dirty="0">
                <a:solidFill>
                  <a:prstClr val="white"/>
                </a:solidFill>
              </a:rPr>
              <a:t>Random House 2007</a:t>
            </a:r>
          </a:p>
        </p:txBody>
      </p:sp>
      <p:pic>
        <p:nvPicPr>
          <p:cNvPr id="3074" name="Picture 2"/>
          <p:cNvPicPr>
            <a:picLocks noChangeAspect="1" noChangeArrowheads="1"/>
          </p:cNvPicPr>
          <p:nvPr/>
        </p:nvPicPr>
        <p:blipFill>
          <a:blip r:embed="rId2" cstate="print"/>
          <a:srcRect/>
          <a:stretch>
            <a:fillRect/>
          </a:stretch>
        </p:blipFill>
        <p:spPr bwMode="auto">
          <a:xfrm>
            <a:off x="2559100" y="457200"/>
            <a:ext cx="3994100" cy="5486400"/>
          </a:xfrm>
          <a:prstGeom prst="rect">
            <a:avLst/>
          </a:prstGeom>
          <a:noFill/>
          <a:ln w="9525">
            <a:noFill/>
            <a:miter lim="800000"/>
            <a:headEnd/>
            <a:tailEnd/>
          </a:ln>
          <a:effectLst/>
        </p:spPr>
      </p:pic>
      <p:sp>
        <p:nvSpPr>
          <p:cNvPr id="4" name="TextBox 3"/>
          <p:cNvSpPr txBox="1">
            <a:spLocks noChangeArrowheads="1"/>
          </p:cNvSpPr>
          <p:nvPr/>
        </p:nvSpPr>
        <p:spPr bwMode="auto">
          <a:xfrm>
            <a:off x="914400" y="4256782"/>
            <a:ext cx="7315200" cy="1077218"/>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sz="2000" kern="0" dirty="0">
                <a:solidFill>
                  <a:srgbClr val="000000"/>
                </a:solidFill>
                <a:latin typeface="Arial" charset="0"/>
              </a:rPr>
              <a:t>and </a:t>
            </a:r>
            <a:r>
              <a:rPr lang="en-US" sz="2000" i="1" kern="0" dirty="0">
                <a:solidFill>
                  <a:srgbClr val="000000"/>
                </a:solidFill>
                <a:latin typeface="Arial" charset="0"/>
              </a:rPr>
              <a:t>Nathaniel’s Nutmeg </a:t>
            </a:r>
            <a:r>
              <a:rPr lang="en-US" sz="2000" kern="0" dirty="0">
                <a:solidFill>
                  <a:srgbClr val="000000"/>
                </a:solidFill>
                <a:latin typeface="Arial" charset="0"/>
              </a:rPr>
              <a:t>should be read in conjunction with </a:t>
            </a:r>
            <a:r>
              <a:rPr lang="en-US" sz="2000" i="1" kern="0" dirty="0">
                <a:solidFill>
                  <a:srgbClr val="000000"/>
                </a:solidFill>
                <a:latin typeface="Arial" charset="0"/>
              </a:rPr>
              <a:t>The Big Oyster</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1223035"/>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800" b="1" dirty="0">
                <a:solidFill>
                  <a:srgbClr val="D79694"/>
                </a:solidFill>
                <a:latin typeface="Calibri" pitchFamily="34" charset="0"/>
              </a:rPr>
              <a:t>The Search for Spices</a:t>
            </a:r>
          </a:p>
        </p:txBody>
      </p:sp>
      <p:sp>
        <p:nvSpPr>
          <p:cNvPr id="4" name="Rectangle 3"/>
          <p:cNvSpPr txBox="1">
            <a:spLocks noChangeArrowheads="1"/>
          </p:cNvSpPr>
          <p:nvPr/>
        </p:nvSpPr>
        <p:spPr bwMode="auto">
          <a:xfrm>
            <a:off x="914400" y="1905008"/>
            <a:ext cx="7315200" cy="38856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buFont typeface="Arial" charset="0"/>
              <a:buChar char="•"/>
            </a:pPr>
            <a:endParaRPr lang="en-US" sz="1050" b="1" dirty="0">
              <a:solidFill>
                <a:srgbClr val="D79694"/>
              </a:solidFill>
              <a:latin typeface="Arial"/>
            </a:endParaRPr>
          </a:p>
          <a:p>
            <a:pPr marL="682625" lvl="1" indent="-225425">
              <a:buFont typeface="Arial" charset="0"/>
              <a:buChar char="•"/>
            </a:pPr>
            <a:endParaRPr lang="en-US" sz="300" b="1" dirty="0">
              <a:solidFill>
                <a:srgbClr val="D79694"/>
              </a:solidFill>
              <a:latin typeface="Arial"/>
            </a:endParaRPr>
          </a:p>
          <a:p>
            <a:pPr lvl="2" indent="-231775">
              <a:buFont typeface="Arial" charset="0"/>
              <a:buChar char="•"/>
            </a:pPr>
            <a:r>
              <a:rPr lang="en-US" sz="2800" b="1" dirty="0">
                <a:solidFill>
                  <a:srgbClr val="D79694"/>
                </a:solidFill>
                <a:latin typeface="Arial"/>
              </a:rPr>
              <a:t>Prince Henry the Navigator </a:t>
            </a:r>
            <a:r>
              <a:rPr lang="en-US" sz="1600" dirty="0">
                <a:solidFill>
                  <a:srgbClr val="D79694"/>
                </a:solidFill>
                <a:latin typeface="Arial"/>
              </a:rPr>
              <a:t>(1394 – 1460)</a:t>
            </a:r>
          </a:p>
          <a:p>
            <a:pPr lvl="3" indent="-231775">
              <a:buFont typeface="Arial" charset="0"/>
              <a:buChar char="•"/>
            </a:pPr>
            <a:r>
              <a:rPr lang="en-US" sz="2400" dirty="0">
                <a:solidFill>
                  <a:srgbClr val="D79694"/>
                </a:solidFill>
                <a:latin typeface="Arial"/>
              </a:rPr>
              <a:t>explored west African coast, </a:t>
            </a:r>
            <a:r>
              <a:rPr lang="en-US" sz="2400" i="1" dirty="0">
                <a:solidFill>
                  <a:srgbClr val="D79694"/>
                </a:solidFill>
                <a:latin typeface="Arial"/>
              </a:rPr>
              <a:t>ca</a:t>
            </a:r>
            <a:r>
              <a:rPr lang="en-US" sz="2400" dirty="0">
                <a:solidFill>
                  <a:srgbClr val="D79694"/>
                </a:solidFill>
                <a:latin typeface="Arial"/>
              </a:rPr>
              <a:t>. 1415-</a:t>
            </a:r>
          </a:p>
          <a:p>
            <a:pPr lvl="2" indent="-231775">
              <a:buFont typeface="Arial" charset="0"/>
              <a:buChar char="•"/>
            </a:pPr>
            <a:endParaRPr lang="en-US" sz="800" b="1" dirty="0">
              <a:solidFill>
                <a:srgbClr val="D79694"/>
              </a:solidFill>
              <a:latin typeface="Arial"/>
            </a:endParaRPr>
          </a:p>
          <a:p>
            <a:pPr lvl="2" indent="-231775">
              <a:buFont typeface="Arial" charset="0"/>
              <a:buChar char="•"/>
            </a:pPr>
            <a:r>
              <a:rPr lang="en-US" sz="2800" b="1" dirty="0">
                <a:solidFill>
                  <a:srgbClr val="D79694"/>
                </a:solidFill>
                <a:latin typeface="Arial"/>
              </a:rPr>
              <a:t>Bartholomew Dias</a:t>
            </a:r>
            <a:r>
              <a:rPr lang="en-US" sz="1600" dirty="0">
                <a:solidFill>
                  <a:srgbClr val="D79694"/>
                </a:solidFill>
                <a:latin typeface="Arial"/>
              </a:rPr>
              <a:t> (1451 – 1500)</a:t>
            </a:r>
          </a:p>
          <a:p>
            <a:pPr lvl="3" indent="-231775">
              <a:buFont typeface="Arial" charset="0"/>
              <a:buChar char="•"/>
            </a:pPr>
            <a:r>
              <a:rPr lang="en-US" sz="2400" dirty="0">
                <a:solidFill>
                  <a:srgbClr val="D79694"/>
                </a:solidFill>
                <a:latin typeface="Arial"/>
              </a:rPr>
              <a:t>1488 reached the Cape of Good Hope</a:t>
            </a:r>
          </a:p>
          <a:p>
            <a:pPr lvl="2" indent="-231775">
              <a:buFont typeface="Arial" charset="0"/>
              <a:buChar char="•"/>
            </a:pPr>
            <a:endParaRPr lang="en-US" sz="800" b="1" dirty="0">
              <a:solidFill>
                <a:srgbClr val="D79694"/>
              </a:solidFill>
              <a:latin typeface="Arial"/>
            </a:endParaRPr>
          </a:p>
          <a:p>
            <a:pPr lvl="2" indent="-231775">
              <a:buFont typeface="Arial" charset="0"/>
              <a:buChar char="•"/>
            </a:pPr>
            <a:r>
              <a:rPr lang="en-US" sz="2800" b="1" dirty="0">
                <a:solidFill>
                  <a:srgbClr val="D79694"/>
                </a:solidFill>
                <a:latin typeface="Arial"/>
              </a:rPr>
              <a:t>Vasco </a:t>
            </a:r>
            <a:r>
              <a:rPr lang="en-US" sz="2800" b="1" dirty="0" err="1">
                <a:solidFill>
                  <a:srgbClr val="D79694"/>
                </a:solidFill>
                <a:latin typeface="Arial"/>
              </a:rPr>
              <a:t>da</a:t>
            </a:r>
            <a:r>
              <a:rPr lang="en-US" sz="2800" b="1" dirty="0">
                <a:solidFill>
                  <a:srgbClr val="D79694"/>
                </a:solidFill>
                <a:latin typeface="Arial"/>
              </a:rPr>
              <a:t> Gama</a:t>
            </a:r>
            <a:r>
              <a:rPr lang="en-US" sz="1600" dirty="0">
                <a:solidFill>
                  <a:srgbClr val="D79694"/>
                </a:solidFill>
                <a:latin typeface="Arial"/>
              </a:rPr>
              <a:t> (ca. 1460/1469 – 1524)</a:t>
            </a:r>
          </a:p>
          <a:p>
            <a:pPr lvl="3" indent="-231775">
              <a:buFont typeface="Arial" charset="0"/>
              <a:buChar char="•"/>
            </a:pPr>
            <a:r>
              <a:rPr lang="en-US" sz="2400" dirty="0">
                <a:solidFill>
                  <a:srgbClr val="D79694"/>
                </a:solidFill>
                <a:latin typeface="Arial"/>
              </a:rPr>
              <a:t>1498 sailed from Portugal to India</a:t>
            </a:r>
          </a:p>
          <a:p>
            <a:pPr lvl="2" indent="-231775">
              <a:buFont typeface="Arial" charset="0"/>
              <a:buChar char="•"/>
            </a:pPr>
            <a:endParaRPr lang="en-US" sz="900" b="1" dirty="0">
              <a:solidFill>
                <a:srgbClr val="D79694"/>
              </a:solidFill>
              <a:latin typeface="Arial"/>
            </a:endParaRPr>
          </a:p>
          <a:p>
            <a:pPr lvl="2" indent="-231775">
              <a:buFont typeface="Arial" charset="0"/>
              <a:buChar char="•"/>
            </a:pPr>
            <a:r>
              <a:rPr lang="en-US" sz="2800" b="1" dirty="0">
                <a:solidFill>
                  <a:srgbClr val="000000"/>
                </a:solidFill>
                <a:latin typeface="Arial"/>
              </a:rPr>
              <a:t>Christopher Columbus</a:t>
            </a:r>
            <a:r>
              <a:rPr lang="en-US" sz="1600" dirty="0">
                <a:solidFill>
                  <a:srgbClr val="000000"/>
                </a:solidFill>
                <a:latin typeface="Arial"/>
              </a:rPr>
              <a:t> (1451 – 1506)</a:t>
            </a:r>
          </a:p>
          <a:p>
            <a:pPr lvl="3" indent="-231775">
              <a:buFont typeface="Arial" charset="0"/>
              <a:buChar char="•"/>
            </a:pPr>
            <a:r>
              <a:rPr lang="en-US" sz="2400" dirty="0">
                <a:solidFill>
                  <a:srgbClr val="000000"/>
                </a:solidFill>
                <a:latin typeface="Arial"/>
              </a:rPr>
              <a:t>1492 got lost on his way to India</a:t>
            </a:r>
            <a:endParaRPr lang="en-US" sz="2400" b="1" dirty="0">
              <a:solidFill>
                <a:srgbClr val="000000"/>
              </a:solidFill>
              <a:latin typeface="Arial"/>
            </a:endParaRPr>
          </a:p>
        </p:txBody>
      </p:sp>
      <p:sp>
        <p:nvSpPr>
          <p:cNvPr id="6" name="TextBox 5"/>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57</a:t>
            </a:r>
          </a:p>
        </p:txBody>
      </p:sp>
      <p:pic>
        <p:nvPicPr>
          <p:cNvPr id="7170" name="Picture 2"/>
          <p:cNvPicPr>
            <a:picLocks noChangeAspect="1" noChangeArrowheads="1"/>
          </p:cNvPicPr>
          <p:nvPr/>
        </p:nvPicPr>
        <p:blipFill>
          <a:blip r:embed="rId2" cstate="print"/>
          <a:srcRect/>
          <a:stretch>
            <a:fillRect/>
          </a:stretch>
        </p:blipFill>
        <p:spPr bwMode="auto">
          <a:xfrm>
            <a:off x="3048000" y="1828800"/>
            <a:ext cx="3028950" cy="3015182"/>
          </a:xfrm>
          <a:prstGeom prst="rect">
            <a:avLst/>
          </a:prstGeom>
          <a:noFill/>
          <a:ln w="9525">
            <a:noFill/>
            <a:miter lim="800000"/>
            <a:headEnd/>
            <a:tailEnd/>
          </a:ln>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682170" y="1147536"/>
            <a:ext cx="7772400" cy="4857750"/>
          </a:xfrm>
          <a:prstGeom prst="rect">
            <a:avLst/>
          </a:prstGeom>
          <a:noFill/>
          <a:ln w="9525">
            <a:noFill/>
            <a:miter lim="800000"/>
            <a:headEnd/>
            <a:tailEnd/>
          </a:ln>
          <a:effectLst/>
        </p:spPr>
      </p:pic>
      <p:sp>
        <p:nvSpPr>
          <p:cNvPr id="3" name="Rectangle 2"/>
          <p:cNvSpPr/>
          <p:nvPr/>
        </p:nvSpPr>
        <p:spPr>
          <a:xfrm>
            <a:off x="2286000" y="6339114"/>
            <a:ext cx="4572000" cy="276999"/>
          </a:xfrm>
          <a:prstGeom prst="rect">
            <a:avLst/>
          </a:prstGeom>
        </p:spPr>
        <p:txBody>
          <a:bodyPr>
            <a:spAutoFit/>
          </a:bodyPr>
          <a:lstStyle/>
          <a:p>
            <a:pPr algn="ctr"/>
            <a:r>
              <a:rPr lang="en-US" sz="1200" dirty="0">
                <a:solidFill>
                  <a:schemeClr val="bg1"/>
                </a:solidFill>
                <a:hlinkClick r:id="rId3"/>
              </a:rPr>
              <a:t>http://en.wikipedia.org/wiki/Christopher_columbus</a:t>
            </a:r>
            <a:endParaRPr lang="en-US" sz="1200" dirty="0">
              <a:solidFill>
                <a:schemeClr val="bg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0" y="272142"/>
            <a:ext cx="9098507" cy="6096000"/>
          </a:xfrm>
          <a:prstGeom prst="rect">
            <a:avLst/>
          </a:prstGeom>
          <a:noFill/>
          <a:ln w="9525">
            <a:noFill/>
            <a:miter lim="800000"/>
            <a:headEnd/>
            <a:tailEnd/>
          </a:ln>
        </p:spPr>
      </p:pic>
      <p:sp>
        <p:nvSpPr>
          <p:cNvPr id="7" name="Rectangle 6"/>
          <p:cNvSpPr/>
          <p:nvPr/>
        </p:nvSpPr>
        <p:spPr>
          <a:xfrm>
            <a:off x="1019628" y="6001656"/>
            <a:ext cx="7086600" cy="338554"/>
          </a:xfrm>
          <a:prstGeom prst="rect">
            <a:avLst/>
          </a:prstGeom>
        </p:spPr>
        <p:txBody>
          <a:bodyPr wrap="square">
            <a:spAutoFit/>
          </a:bodyPr>
          <a:lstStyle/>
          <a:p>
            <a:pPr algn="ctr"/>
            <a:r>
              <a:rPr lang="en-US" sz="1600" b="1" dirty="0"/>
              <a:t>The four voyages of Christopher Columbus 1492–1503</a:t>
            </a:r>
          </a:p>
        </p:txBody>
      </p:sp>
      <p:sp>
        <p:nvSpPr>
          <p:cNvPr id="8" name="TextBox 7"/>
          <p:cNvSpPr txBox="1">
            <a:spLocks noChangeArrowheads="1"/>
          </p:cNvSpPr>
          <p:nvPr/>
        </p:nvSpPr>
        <p:spPr bwMode="auto">
          <a:xfrm>
            <a:off x="899886" y="6475773"/>
            <a:ext cx="7315200" cy="276999"/>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hlinkClick r:id="rId3"/>
              </a:rPr>
              <a:t>http://en.wikipedia.org/wiki/Age_of_Discovery</a:t>
            </a:r>
            <a:endParaRPr lang="en-US" sz="1200" kern="1200" dirty="0">
              <a:solidFill>
                <a:schemeClr val="bg1"/>
              </a:solidFill>
              <a:latin typeface="Calibri" pitchFamily="34" charset="0"/>
              <a:ea typeface="+mn-ea"/>
              <a:cs typeface="+mn-cs"/>
            </a:endParaRPr>
          </a:p>
        </p:txBody>
      </p:sp>
      <p:sp>
        <p:nvSpPr>
          <p:cNvPr id="5" name="Rectangle 4"/>
          <p:cNvSpPr/>
          <p:nvPr/>
        </p:nvSpPr>
        <p:spPr>
          <a:xfrm>
            <a:off x="899886" y="4502481"/>
            <a:ext cx="7315200" cy="584775"/>
          </a:xfrm>
          <a:prstGeom prst="rect">
            <a:avLst/>
          </a:prstGeom>
          <a:solidFill>
            <a:srgbClr val="F8D888"/>
          </a:solidFill>
          <a:ln w="76200">
            <a:solidFill>
              <a:srgbClr val="FFC000"/>
            </a:solidFill>
          </a:ln>
        </p:spPr>
        <p:txBody>
          <a:bodyPr wrap="square">
            <a:spAutoFit/>
          </a:bodyPr>
          <a:lstStyle/>
          <a:p>
            <a:pPr algn="ctr"/>
            <a:r>
              <a:rPr lang="en-US" sz="1600" b="1" dirty="0">
                <a:solidFill>
                  <a:srgbClr val="000000"/>
                </a:solidFill>
              </a:rPr>
              <a:t>Christopher Columbus was looking for an alternate sea route around Africa when he came upon an island he named “San Salvador”  </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1019628" y="6001656"/>
            <a:ext cx="7086600" cy="338554"/>
          </a:xfrm>
          <a:prstGeom prst="rect">
            <a:avLst/>
          </a:prstGeom>
        </p:spPr>
        <p:txBody>
          <a:bodyPr wrap="square">
            <a:spAutoFit/>
          </a:bodyPr>
          <a:lstStyle/>
          <a:p>
            <a:pPr algn="ctr"/>
            <a:r>
              <a:rPr lang="en-US" sz="1600" b="1" dirty="0"/>
              <a:t>The four voyages of Christopher Columbus 1492–1503</a:t>
            </a:r>
          </a:p>
        </p:txBody>
      </p:sp>
      <p:pic>
        <p:nvPicPr>
          <p:cNvPr id="13315" name="Picture 3"/>
          <p:cNvPicPr>
            <a:picLocks noChangeAspect="1" noChangeArrowheads="1"/>
          </p:cNvPicPr>
          <p:nvPr/>
        </p:nvPicPr>
        <p:blipFill>
          <a:blip r:embed="rId2" cstate="print"/>
          <a:srcRect/>
          <a:stretch>
            <a:fillRect/>
          </a:stretch>
        </p:blipFill>
        <p:spPr bwMode="auto">
          <a:xfrm>
            <a:off x="729342" y="16568"/>
            <a:ext cx="7678614" cy="6858000"/>
          </a:xfrm>
          <a:prstGeom prst="rect">
            <a:avLst/>
          </a:prstGeom>
          <a:noFill/>
          <a:ln w="9525">
            <a:noFill/>
            <a:miter lim="800000"/>
            <a:headEnd/>
            <a:tailEnd/>
          </a:ln>
        </p:spPr>
      </p:pic>
      <p:sp>
        <p:nvSpPr>
          <p:cNvPr id="9" name="Rectangle 8"/>
          <p:cNvSpPr/>
          <p:nvPr/>
        </p:nvSpPr>
        <p:spPr>
          <a:xfrm>
            <a:off x="914400" y="3657600"/>
            <a:ext cx="7315200" cy="1323439"/>
          </a:xfrm>
          <a:prstGeom prst="rect">
            <a:avLst/>
          </a:prstGeom>
          <a:solidFill>
            <a:srgbClr val="F8D888"/>
          </a:solidFill>
          <a:ln w="76200">
            <a:solidFill>
              <a:srgbClr val="FFC000"/>
            </a:solidFill>
          </a:ln>
        </p:spPr>
        <p:txBody>
          <a:bodyPr wrap="square">
            <a:spAutoFit/>
          </a:bodyPr>
          <a:lstStyle/>
          <a:p>
            <a:pPr algn="ctr"/>
            <a:r>
              <a:rPr lang="en-US" sz="2000" b="1" dirty="0">
                <a:solidFill>
                  <a:srgbClr val="000000"/>
                </a:solidFill>
              </a:rPr>
              <a:t>of course Basque and Scandinavian fishermen had likely been fishing off the coast of North America for 500 years before Columbus “discovered” America in 1492, </a:t>
            </a:r>
          </a:p>
          <a:p>
            <a:pPr algn="ctr"/>
            <a:r>
              <a:rPr lang="en-US" sz="2000" b="1" dirty="0">
                <a:solidFill>
                  <a:srgbClr val="000000"/>
                </a:solidFill>
              </a:rPr>
              <a:t>probably from 986 A.D. or so onward . . .</a:t>
            </a:r>
          </a:p>
        </p:txBody>
      </p:sp>
      <p:sp>
        <p:nvSpPr>
          <p:cNvPr id="10" name="TextBox 9"/>
          <p:cNvSpPr txBox="1">
            <a:spLocks noChangeArrowheads="1"/>
          </p:cNvSpPr>
          <p:nvPr/>
        </p:nvSpPr>
        <p:spPr bwMode="auto">
          <a:xfrm>
            <a:off x="899886" y="6475773"/>
            <a:ext cx="7315200" cy="276999"/>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hlinkClick r:id="rId3"/>
              </a:rPr>
              <a:t>http://dutch-speeljacht.blogspot.com/</a:t>
            </a:r>
            <a:endParaRPr lang="en-US" sz="1200" kern="1200" dirty="0">
              <a:solidFill>
                <a:schemeClr val="bg1"/>
              </a:solidFill>
              <a:latin typeface="Calibri" pitchFamily="34" charset="0"/>
              <a:ea typeface="+mn-ea"/>
              <a:cs typeface="+mn-cs"/>
            </a:endParaRPr>
          </a:p>
        </p:txBody>
      </p:sp>
      <p:pic>
        <p:nvPicPr>
          <p:cNvPr id="13316" name="Picture 4"/>
          <p:cNvPicPr>
            <a:picLocks noChangeAspect="1" noChangeArrowheads="1"/>
          </p:cNvPicPr>
          <p:nvPr/>
        </p:nvPicPr>
        <p:blipFill>
          <a:blip r:embed="rId4" cstate="print"/>
          <a:srcRect/>
          <a:stretch>
            <a:fillRect/>
          </a:stretch>
        </p:blipFill>
        <p:spPr bwMode="auto">
          <a:xfrm>
            <a:off x="990600" y="304800"/>
            <a:ext cx="1695450" cy="2438400"/>
          </a:xfrm>
          <a:prstGeom prst="rect">
            <a:avLst/>
          </a:prstGeom>
          <a:noFill/>
          <a:ln w="9525">
            <a:noFill/>
            <a:miter lim="800000"/>
            <a:headEnd/>
            <a:tailEnd/>
          </a:ln>
        </p:spPr>
      </p:pic>
      <p:pic>
        <p:nvPicPr>
          <p:cNvPr id="13317" name="Picture 5"/>
          <p:cNvPicPr>
            <a:picLocks noChangeAspect="1" noChangeArrowheads="1"/>
          </p:cNvPicPr>
          <p:nvPr/>
        </p:nvPicPr>
        <p:blipFill>
          <a:blip r:embed="rId5" cstate="print"/>
          <a:srcRect/>
          <a:stretch>
            <a:fillRect/>
          </a:stretch>
        </p:blipFill>
        <p:spPr bwMode="auto">
          <a:xfrm>
            <a:off x="2819400" y="304800"/>
            <a:ext cx="1695450" cy="2419350"/>
          </a:xfrm>
          <a:prstGeom prst="rect">
            <a:avLst/>
          </a:prstGeom>
          <a:noFill/>
          <a:ln w="9525">
            <a:noFill/>
            <a:miter lim="800000"/>
            <a:headEnd/>
            <a:tailEnd/>
          </a:ln>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1019628" y="6001656"/>
            <a:ext cx="7086600" cy="338554"/>
          </a:xfrm>
          <a:prstGeom prst="rect">
            <a:avLst/>
          </a:prstGeom>
        </p:spPr>
        <p:txBody>
          <a:bodyPr wrap="square">
            <a:spAutoFit/>
          </a:bodyPr>
          <a:lstStyle/>
          <a:p>
            <a:pPr algn="ctr"/>
            <a:r>
              <a:rPr lang="en-US" sz="1600" b="1" dirty="0"/>
              <a:t>The four voyages of Christopher Columbus 1492–1503</a:t>
            </a:r>
          </a:p>
        </p:txBody>
      </p:sp>
      <p:pic>
        <p:nvPicPr>
          <p:cNvPr id="13315" name="Picture 3"/>
          <p:cNvPicPr>
            <a:picLocks noChangeAspect="1" noChangeArrowheads="1"/>
          </p:cNvPicPr>
          <p:nvPr/>
        </p:nvPicPr>
        <p:blipFill>
          <a:blip r:embed="rId2" cstate="print"/>
          <a:srcRect/>
          <a:stretch>
            <a:fillRect/>
          </a:stretch>
        </p:blipFill>
        <p:spPr bwMode="auto">
          <a:xfrm>
            <a:off x="729342" y="16568"/>
            <a:ext cx="7678614" cy="6858000"/>
          </a:xfrm>
          <a:prstGeom prst="rect">
            <a:avLst/>
          </a:prstGeom>
          <a:noFill/>
          <a:ln w="9525">
            <a:noFill/>
            <a:miter lim="800000"/>
            <a:headEnd/>
            <a:tailEnd/>
          </a:ln>
        </p:spPr>
      </p:pic>
      <p:sp>
        <p:nvSpPr>
          <p:cNvPr id="9" name="Rectangle 8"/>
          <p:cNvSpPr/>
          <p:nvPr/>
        </p:nvSpPr>
        <p:spPr>
          <a:xfrm>
            <a:off x="914400" y="3657600"/>
            <a:ext cx="7315200" cy="1323439"/>
          </a:xfrm>
          <a:prstGeom prst="rect">
            <a:avLst/>
          </a:prstGeom>
          <a:solidFill>
            <a:srgbClr val="F8D888"/>
          </a:solidFill>
          <a:ln w="76200">
            <a:solidFill>
              <a:srgbClr val="FFC000"/>
            </a:solidFill>
          </a:ln>
        </p:spPr>
        <p:txBody>
          <a:bodyPr wrap="square">
            <a:spAutoFit/>
          </a:bodyPr>
          <a:lstStyle/>
          <a:p>
            <a:pPr algn="ctr"/>
            <a:r>
              <a:rPr lang="en-US" sz="2000" b="1" dirty="0">
                <a:solidFill>
                  <a:srgbClr val="D79694"/>
                </a:solidFill>
              </a:rPr>
              <a:t>of course Basque and Scandinavian fishermen had likely been fishing off the coast of North America for 500 years before Columbus “discovered” America in 1492, </a:t>
            </a:r>
          </a:p>
          <a:p>
            <a:pPr algn="ctr"/>
            <a:r>
              <a:rPr lang="en-US" sz="2000" b="1" dirty="0">
                <a:solidFill>
                  <a:srgbClr val="D79694"/>
                </a:solidFill>
              </a:rPr>
              <a:t>probably from 986 A.D. or so onward . . .</a:t>
            </a:r>
          </a:p>
        </p:txBody>
      </p:sp>
      <p:sp>
        <p:nvSpPr>
          <p:cNvPr id="10" name="TextBox 9"/>
          <p:cNvSpPr txBox="1">
            <a:spLocks noChangeArrowheads="1"/>
          </p:cNvSpPr>
          <p:nvPr/>
        </p:nvSpPr>
        <p:spPr bwMode="auto">
          <a:xfrm>
            <a:off x="899886" y="6475773"/>
            <a:ext cx="7315200" cy="276999"/>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hlinkClick r:id="rId3"/>
              </a:rPr>
              <a:t>http://dutch-speeljacht.blogspot.com/</a:t>
            </a:r>
            <a:endParaRPr lang="en-US" sz="1200" kern="1200" dirty="0">
              <a:solidFill>
                <a:schemeClr val="bg1"/>
              </a:solidFill>
              <a:latin typeface="Calibri" pitchFamily="34" charset="0"/>
              <a:ea typeface="+mn-ea"/>
              <a:cs typeface="+mn-cs"/>
            </a:endParaRPr>
          </a:p>
        </p:txBody>
      </p:sp>
      <p:pic>
        <p:nvPicPr>
          <p:cNvPr id="13316" name="Picture 4"/>
          <p:cNvPicPr>
            <a:picLocks noChangeAspect="1" noChangeArrowheads="1"/>
          </p:cNvPicPr>
          <p:nvPr/>
        </p:nvPicPr>
        <p:blipFill>
          <a:blip r:embed="rId4" cstate="print"/>
          <a:srcRect/>
          <a:stretch>
            <a:fillRect/>
          </a:stretch>
        </p:blipFill>
        <p:spPr bwMode="auto">
          <a:xfrm>
            <a:off x="990600" y="304800"/>
            <a:ext cx="1695450" cy="2438400"/>
          </a:xfrm>
          <a:prstGeom prst="rect">
            <a:avLst/>
          </a:prstGeom>
          <a:noFill/>
          <a:ln w="9525">
            <a:noFill/>
            <a:miter lim="800000"/>
            <a:headEnd/>
            <a:tailEnd/>
          </a:ln>
        </p:spPr>
      </p:pic>
      <p:pic>
        <p:nvPicPr>
          <p:cNvPr id="13317" name="Picture 5"/>
          <p:cNvPicPr>
            <a:picLocks noChangeAspect="1" noChangeArrowheads="1"/>
          </p:cNvPicPr>
          <p:nvPr/>
        </p:nvPicPr>
        <p:blipFill>
          <a:blip r:embed="rId5" cstate="print"/>
          <a:srcRect/>
          <a:stretch>
            <a:fillRect/>
          </a:stretch>
        </p:blipFill>
        <p:spPr bwMode="auto">
          <a:xfrm>
            <a:off x="2819400" y="304800"/>
            <a:ext cx="1695450" cy="2419350"/>
          </a:xfrm>
          <a:prstGeom prst="rect">
            <a:avLst/>
          </a:prstGeom>
          <a:noFill/>
          <a:ln w="9525">
            <a:noFill/>
            <a:miter lim="800000"/>
            <a:headEnd/>
            <a:tailEnd/>
          </a:ln>
        </p:spPr>
      </p:pic>
      <p:sp>
        <p:nvSpPr>
          <p:cNvPr id="11" name="Rectangle 10"/>
          <p:cNvSpPr/>
          <p:nvPr/>
        </p:nvSpPr>
        <p:spPr>
          <a:xfrm>
            <a:off x="914400" y="5153561"/>
            <a:ext cx="7315200" cy="707886"/>
          </a:xfrm>
          <a:prstGeom prst="rect">
            <a:avLst/>
          </a:prstGeom>
          <a:solidFill>
            <a:srgbClr val="F8D888"/>
          </a:solidFill>
          <a:ln w="76200">
            <a:solidFill>
              <a:srgbClr val="FFC000"/>
            </a:solidFill>
          </a:ln>
        </p:spPr>
        <p:txBody>
          <a:bodyPr wrap="square">
            <a:spAutoFit/>
          </a:bodyPr>
          <a:lstStyle/>
          <a:p>
            <a:pPr algn="ctr"/>
            <a:r>
              <a:rPr lang="en-US" sz="2000" b="1" dirty="0">
                <a:solidFill>
                  <a:srgbClr val="000000"/>
                </a:solidFill>
              </a:rPr>
              <a:t>but like most successful fishermen</a:t>
            </a:r>
          </a:p>
          <a:p>
            <a:pPr algn="ctr"/>
            <a:r>
              <a:rPr lang="en-US" sz="2000" b="1" dirty="0">
                <a:solidFill>
                  <a:srgbClr val="000000"/>
                </a:solidFill>
              </a:rPr>
              <a:t>they didn’t talk much about it . . .</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1019628" y="6001656"/>
            <a:ext cx="7086600" cy="338554"/>
          </a:xfrm>
          <a:prstGeom prst="rect">
            <a:avLst/>
          </a:prstGeom>
        </p:spPr>
        <p:txBody>
          <a:bodyPr wrap="square">
            <a:spAutoFit/>
          </a:bodyPr>
          <a:lstStyle/>
          <a:p>
            <a:pPr algn="ctr"/>
            <a:r>
              <a:rPr lang="en-US" sz="1600" b="1" dirty="0"/>
              <a:t>The four voyages of Christopher Columbus 1492–1503</a:t>
            </a:r>
          </a:p>
        </p:txBody>
      </p:sp>
      <p:pic>
        <p:nvPicPr>
          <p:cNvPr id="10242" name="Picture 2"/>
          <p:cNvPicPr>
            <a:picLocks noChangeAspect="1" noChangeArrowheads="1"/>
          </p:cNvPicPr>
          <p:nvPr/>
        </p:nvPicPr>
        <p:blipFill>
          <a:blip r:embed="rId2" cstate="print"/>
          <a:srcRect/>
          <a:stretch>
            <a:fillRect/>
          </a:stretch>
        </p:blipFill>
        <p:spPr bwMode="auto">
          <a:xfrm>
            <a:off x="152400" y="0"/>
            <a:ext cx="8839200" cy="6938440"/>
          </a:xfrm>
          <a:prstGeom prst="rect">
            <a:avLst/>
          </a:prstGeom>
          <a:noFill/>
          <a:ln w="9525">
            <a:noFill/>
            <a:miter lim="800000"/>
            <a:headEnd/>
            <a:tailEnd/>
          </a:ln>
        </p:spPr>
      </p:pic>
      <p:sp>
        <p:nvSpPr>
          <p:cNvPr id="10" name="TextBox 9"/>
          <p:cNvSpPr txBox="1">
            <a:spLocks noChangeArrowheads="1"/>
          </p:cNvSpPr>
          <p:nvPr/>
        </p:nvSpPr>
        <p:spPr bwMode="auto">
          <a:xfrm>
            <a:off x="899886" y="6477000"/>
            <a:ext cx="7315200" cy="276999"/>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hlinkClick r:id="rId3"/>
              </a:rPr>
              <a:t>http://en.wikipedia.org/wiki/File:Basques_Newfoundland.gif</a:t>
            </a:r>
            <a:endParaRPr lang="en-US" sz="1200" kern="1200" dirty="0">
              <a:solidFill>
                <a:schemeClr val="bg1"/>
              </a:solidFill>
              <a:latin typeface="Calibri" pitchFamily="34" charset="0"/>
              <a:ea typeface="+mn-ea"/>
              <a:cs typeface="+mn-cs"/>
            </a:endParaRPr>
          </a:p>
        </p:txBody>
      </p:sp>
      <p:sp>
        <p:nvSpPr>
          <p:cNvPr id="11" name="Rectangle 10"/>
          <p:cNvSpPr/>
          <p:nvPr/>
        </p:nvSpPr>
        <p:spPr>
          <a:xfrm>
            <a:off x="551544" y="6031468"/>
            <a:ext cx="8077200" cy="369332"/>
          </a:xfrm>
          <a:prstGeom prst="rect">
            <a:avLst/>
          </a:prstGeom>
          <a:solidFill>
            <a:srgbClr val="F8D888"/>
          </a:solidFill>
          <a:ln w="76200">
            <a:solidFill>
              <a:srgbClr val="FFC000"/>
            </a:solidFill>
          </a:ln>
        </p:spPr>
        <p:txBody>
          <a:bodyPr wrap="square">
            <a:spAutoFit/>
          </a:bodyPr>
          <a:lstStyle/>
          <a:p>
            <a:pPr algn="ctr"/>
            <a:r>
              <a:rPr lang="en-US" b="1" dirty="0"/>
              <a:t>Basque fishing sites in Canada in the 16th and 17th centuries </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705428"/>
            <a:ext cx="7315200" cy="3539430"/>
          </a:xfrm>
          <a:prstGeom prst="rect">
            <a:avLst/>
          </a:prstGeom>
          <a:noFill/>
        </p:spPr>
        <p:txBody>
          <a:bodyPr wrap="square">
            <a:spAutoFit/>
          </a:bodyPr>
          <a:lstStyle/>
          <a:p>
            <a:pPr algn="ctr"/>
            <a:endParaRPr lang="en-US" sz="1600" b="1" dirty="0">
              <a:solidFill>
                <a:prstClr val="black"/>
              </a:solidFill>
            </a:endParaRPr>
          </a:p>
          <a:p>
            <a:pPr algn="ctr"/>
            <a:r>
              <a:rPr lang="en-US" sz="2800" b="1" dirty="0">
                <a:solidFill>
                  <a:srgbClr val="D79694"/>
                </a:solidFill>
              </a:rPr>
              <a:t>“. . . The movement of foods across Asia and Europe and then across the Atlantic Ocean (in both directions) reminds us that </a:t>
            </a:r>
            <a:r>
              <a:rPr lang="en-US" sz="2800" b="1" dirty="0">
                <a:solidFill>
                  <a:prstClr val="black"/>
                </a:solidFill>
              </a:rPr>
              <a:t>the process of globalization with respect to food is not a new one</a:t>
            </a:r>
            <a:r>
              <a:rPr lang="en-US" sz="2800" b="1" dirty="0">
                <a:solidFill>
                  <a:srgbClr val="D79694"/>
                </a:solidFill>
              </a:rPr>
              <a:t>”</a:t>
            </a:r>
          </a:p>
          <a:p>
            <a:pPr algn="ctr"/>
            <a:endParaRPr lang="en-US" sz="1200" b="1" dirty="0">
              <a:solidFill>
                <a:prstClr val="black"/>
              </a:solidFill>
            </a:endParaRPr>
          </a:p>
          <a:p>
            <a:pPr marL="1146175" indent="-231775">
              <a:buFont typeface="Arial" pitchFamily="34" charset="0"/>
              <a:buChar char="•"/>
              <a:tabLst>
                <a:tab pos="914400" algn="l"/>
              </a:tabLst>
            </a:pPr>
            <a:r>
              <a:rPr lang="en-US" sz="2800" b="1" dirty="0">
                <a:solidFill>
                  <a:prstClr val="black"/>
                </a:solidFill>
              </a:rPr>
              <a:t>humans have had a globalized food system for a long time</a:t>
            </a: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solidFill>
                  <a:prstClr val="black"/>
                </a:solidFill>
                <a:latin typeface="Calibri" pitchFamily="34" charset="0"/>
              </a:rPr>
              <a:t>The Exchange of Food Between the Old and New Worlds</a:t>
            </a:r>
          </a:p>
        </p:txBody>
      </p:sp>
      <p:sp>
        <p:nvSpPr>
          <p:cNvPr id="7" name="TextBox 6"/>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a:r>
              <a:rPr lang="en-US" sz="1200" i="1" dirty="0">
                <a:solidFill>
                  <a:prstClr val="black"/>
                </a:solidFill>
                <a:latin typeface="Calibri" pitchFamily="34" charset="0"/>
              </a:rPr>
              <a:t>The Cultural Feast, 2</a:t>
            </a:r>
            <a:r>
              <a:rPr lang="en-US" sz="1200" i="1" baseline="30000" dirty="0">
                <a:solidFill>
                  <a:prstClr val="black"/>
                </a:solidFill>
                <a:latin typeface="Calibri" pitchFamily="34" charset="0"/>
              </a:rPr>
              <a:t>nd</a:t>
            </a:r>
            <a:r>
              <a:rPr lang="en-US" sz="1200" i="1" dirty="0">
                <a:solidFill>
                  <a:prstClr val="black"/>
                </a:solidFill>
                <a:latin typeface="Calibri" pitchFamily="34" charset="0"/>
              </a:rPr>
              <a:t> Ed</a:t>
            </a:r>
            <a:r>
              <a:rPr lang="en-US" sz="1200" dirty="0">
                <a:solidFill>
                  <a:prstClr val="black"/>
                </a:solidFill>
                <a:latin typeface="Calibri" pitchFamily="34" charset="0"/>
              </a:rPr>
              <a:t>., p. 60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1371600" y="6138446"/>
            <a:ext cx="6400800" cy="338554"/>
          </a:xfrm>
          <a:prstGeom prst="rect">
            <a:avLst/>
          </a:prstGeom>
          <a:solidFill>
            <a:schemeClr val="tx1"/>
          </a:solidFill>
        </p:spPr>
        <p:txBody>
          <a:bodyPr wrap="square">
            <a:spAutoFit/>
          </a:bodyPr>
          <a:lstStyle/>
          <a:p>
            <a:pPr algn="ctr"/>
            <a:r>
              <a:rPr lang="en-US" sz="1600" dirty="0">
                <a:solidFill>
                  <a:prstClr val="white"/>
                </a:solidFill>
              </a:rPr>
              <a:t>Penguin, 2003</a:t>
            </a:r>
          </a:p>
        </p:txBody>
      </p:sp>
      <p:pic>
        <p:nvPicPr>
          <p:cNvPr id="1027" name="Picture 3"/>
          <p:cNvPicPr>
            <a:picLocks noChangeAspect="1" noChangeArrowheads="1"/>
          </p:cNvPicPr>
          <p:nvPr/>
        </p:nvPicPr>
        <p:blipFill>
          <a:blip r:embed="rId2" cstate="print"/>
          <a:srcRect/>
          <a:stretch>
            <a:fillRect/>
          </a:stretch>
        </p:blipFill>
        <p:spPr bwMode="auto">
          <a:xfrm>
            <a:off x="2614982" y="515256"/>
            <a:ext cx="3847504" cy="5486400"/>
          </a:xfrm>
          <a:prstGeom prst="rect">
            <a:avLst/>
          </a:prstGeom>
          <a:noFill/>
          <a:ln w="9525">
            <a:noFill/>
            <a:miter lim="800000"/>
            <a:headEnd/>
            <a:tailEnd/>
          </a:ln>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show="0">
  <p:cSld>
    <p:bg>
      <p:bgPr>
        <a:solidFill>
          <a:srgbClr val="0C0600"/>
        </a:solidFill>
        <a:effectLst/>
      </p:bgPr>
    </p:bg>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1143000" y="2981900"/>
            <a:ext cx="2286000" cy="1056700"/>
          </a:xfrm>
          <a:prstGeom prst="rect">
            <a:avLst/>
          </a:prstGeom>
          <a:noFill/>
          <a:ln w="9525">
            <a:noFill/>
            <a:miter lim="800000"/>
            <a:headEnd/>
            <a:tailEnd/>
          </a:ln>
        </p:spPr>
        <p:txBody>
          <a:bodyPr wrap="square">
            <a:spAutoFit/>
          </a:bodyPr>
          <a:lstStyle/>
          <a:p>
            <a:pPr marL="0" lvl="1" algn="ctr">
              <a:spcBef>
                <a:spcPts val="800"/>
              </a:spcBef>
            </a:pPr>
            <a:r>
              <a:rPr lang="en-US" sz="2800" b="1" dirty="0">
                <a:latin typeface="+mj-lt"/>
              </a:rPr>
              <a:t>European</a:t>
            </a:r>
          </a:p>
          <a:p>
            <a:pPr marL="0" lvl="1" algn="ctr">
              <a:spcBef>
                <a:spcPts val="800"/>
              </a:spcBef>
            </a:pPr>
            <a:r>
              <a:rPr lang="en-US" sz="2800" b="1" dirty="0">
                <a:latin typeface="+mj-lt"/>
              </a:rPr>
              <a:t>exploration</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10" name="Subtitle 2"/>
          <p:cNvSpPr txBox="1">
            <a:spLocks/>
          </p:cNvSpPr>
          <p:nvPr/>
        </p:nvSpPr>
        <p:spPr bwMode="auto">
          <a:xfrm>
            <a:off x="5638800" y="2971800"/>
            <a:ext cx="2286000" cy="1056700"/>
          </a:xfrm>
          <a:prstGeom prst="rect">
            <a:avLst/>
          </a:prstGeom>
          <a:noFill/>
          <a:ln w="9525">
            <a:noFill/>
            <a:miter lim="800000"/>
            <a:headEnd/>
            <a:tailEnd/>
          </a:ln>
        </p:spPr>
        <p:txBody>
          <a:bodyPr wrap="square">
            <a:spAutoFit/>
          </a:bodyPr>
          <a:lstStyle/>
          <a:p>
            <a:pPr marL="0" lvl="1" algn="ctr">
              <a:spcBef>
                <a:spcPts val="800"/>
              </a:spcBef>
            </a:pPr>
            <a:r>
              <a:rPr lang="en-US" sz="2800" b="1" dirty="0">
                <a:latin typeface="+mj-lt"/>
              </a:rPr>
              <a:t>new</a:t>
            </a:r>
          </a:p>
          <a:p>
            <a:pPr marL="0" lvl="1" algn="ctr">
              <a:spcBef>
                <a:spcPts val="800"/>
              </a:spcBef>
            </a:pPr>
            <a:r>
              <a:rPr lang="en-US" sz="2800" b="1" dirty="0">
                <a:latin typeface="+mj-lt"/>
              </a:rPr>
              <a:t>lands</a:t>
            </a:r>
          </a:p>
        </p:txBody>
      </p:sp>
      <p:sp>
        <p:nvSpPr>
          <p:cNvPr id="11" name="Subtitle 2"/>
          <p:cNvSpPr txBox="1">
            <a:spLocks/>
          </p:cNvSpPr>
          <p:nvPr/>
        </p:nvSpPr>
        <p:spPr bwMode="auto">
          <a:xfrm>
            <a:off x="3276600" y="3981527"/>
            <a:ext cx="2590800" cy="1200329"/>
          </a:xfrm>
          <a:prstGeom prst="rect">
            <a:avLst/>
          </a:prstGeom>
          <a:noFill/>
          <a:ln w="9525">
            <a:noFill/>
            <a:miter lim="800000"/>
            <a:headEnd/>
            <a:tailEnd/>
          </a:ln>
        </p:spPr>
        <p:txBody>
          <a:bodyPr wrap="square">
            <a:spAutoFit/>
          </a:bodyPr>
          <a:lstStyle/>
          <a:p>
            <a:pPr marL="0" lvl="1" algn="ctr">
              <a:spcBef>
                <a:spcPts val="0"/>
              </a:spcBef>
            </a:pPr>
            <a:r>
              <a:rPr lang="en-US" sz="2400" dirty="0">
                <a:solidFill>
                  <a:srgbClr val="C00000"/>
                </a:solidFill>
                <a:latin typeface="+mj-lt"/>
              </a:rPr>
              <a:t>15</a:t>
            </a:r>
            <a:r>
              <a:rPr lang="en-US" sz="2400" baseline="30000" dirty="0">
                <a:solidFill>
                  <a:srgbClr val="C00000"/>
                </a:solidFill>
                <a:latin typeface="+mj-lt"/>
              </a:rPr>
              <a:t>th</a:t>
            </a:r>
            <a:r>
              <a:rPr lang="en-US" sz="2400" dirty="0">
                <a:solidFill>
                  <a:srgbClr val="C00000"/>
                </a:solidFill>
                <a:latin typeface="+mj-lt"/>
              </a:rPr>
              <a:t> century </a:t>
            </a:r>
          </a:p>
          <a:p>
            <a:pPr marL="0" lvl="1" algn="ctr">
              <a:spcBef>
                <a:spcPts val="0"/>
              </a:spcBef>
            </a:pPr>
            <a:r>
              <a:rPr lang="en-US" sz="2400" dirty="0">
                <a:solidFill>
                  <a:srgbClr val="C00000"/>
                </a:solidFill>
                <a:latin typeface="+mj-lt"/>
              </a:rPr>
              <a:t>search</a:t>
            </a:r>
          </a:p>
          <a:p>
            <a:pPr marL="0" lvl="1" algn="ctr">
              <a:spcBef>
                <a:spcPts val="0"/>
              </a:spcBef>
            </a:pPr>
            <a:r>
              <a:rPr lang="en-US" sz="2400" dirty="0">
                <a:solidFill>
                  <a:srgbClr val="C00000"/>
                </a:solidFill>
                <a:latin typeface="+mj-lt"/>
              </a:rPr>
              <a:t>for spices</a:t>
            </a:r>
          </a:p>
        </p:txBody>
      </p:sp>
      <p:sp>
        <p:nvSpPr>
          <p:cNvPr id="12" name="Subtitle 2"/>
          <p:cNvSpPr txBox="1">
            <a:spLocks/>
          </p:cNvSpPr>
          <p:nvPr/>
        </p:nvSpPr>
        <p:spPr bwMode="auto">
          <a:xfrm>
            <a:off x="5334000" y="4030920"/>
            <a:ext cx="2971800" cy="2369880"/>
          </a:xfrm>
          <a:prstGeom prst="rect">
            <a:avLst/>
          </a:prstGeom>
          <a:noFill/>
          <a:ln w="9525">
            <a:noFill/>
            <a:miter lim="800000"/>
            <a:headEnd/>
            <a:tailEnd/>
          </a:ln>
        </p:spPr>
        <p:txBody>
          <a:bodyPr wrap="square">
            <a:spAutoFit/>
          </a:bodyPr>
          <a:lstStyle/>
          <a:p>
            <a:pPr marL="0" lvl="1" algn="ctr">
              <a:spcBef>
                <a:spcPts val="0"/>
              </a:spcBef>
            </a:pPr>
            <a:r>
              <a:rPr lang="en-US" sz="2400" dirty="0">
                <a:solidFill>
                  <a:srgbClr val="C00000"/>
                </a:solidFill>
                <a:latin typeface="+mj-lt"/>
              </a:rPr>
              <a:t>exchange of food between regions</a:t>
            </a:r>
          </a:p>
          <a:p>
            <a:pPr marL="0" lvl="1" algn="ctr">
              <a:spcBef>
                <a:spcPts val="0"/>
              </a:spcBef>
            </a:pPr>
            <a:endParaRPr lang="en-US" sz="1200" dirty="0">
              <a:solidFill>
                <a:srgbClr val="C00000"/>
              </a:solidFill>
              <a:latin typeface="+mj-lt"/>
            </a:endParaRPr>
          </a:p>
          <a:p>
            <a:pPr marL="0" lvl="1" algn="ctr">
              <a:spcBef>
                <a:spcPts val="0"/>
              </a:spcBef>
            </a:pPr>
            <a:r>
              <a:rPr lang="en-US" sz="2400" dirty="0">
                <a:solidFill>
                  <a:srgbClr val="C00000"/>
                </a:solidFill>
                <a:latin typeface="+mj-lt"/>
              </a:rPr>
              <a:t>diversified diets</a:t>
            </a:r>
          </a:p>
          <a:p>
            <a:pPr marL="0" lvl="1" algn="ctr">
              <a:spcBef>
                <a:spcPts val="0"/>
              </a:spcBef>
            </a:pPr>
            <a:endParaRPr lang="en-US" sz="1100" dirty="0">
              <a:solidFill>
                <a:srgbClr val="C00000"/>
              </a:solidFill>
              <a:latin typeface="+mj-lt"/>
            </a:endParaRPr>
          </a:p>
          <a:p>
            <a:pPr marL="0" lvl="1" algn="ctr">
              <a:spcBef>
                <a:spcPts val="0"/>
              </a:spcBef>
            </a:pPr>
            <a:r>
              <a:rPr lang="en-US" sz="2400" dirty="0">
                <a:solidFill>
                  <a:srgbClr val="C00000"/>
                </a:solidFill>
                <a:latin typeface="+mj-lt"/>
              </a:rPr>
              <a:t>globalization</a:t>
            </a:r>
          </a:p>
          <a:p>
            <a:pPr marL="0" lvl="1" algn="ctr">
              <a:spcBef>
                <a:spcPts val="0"/>
              </a:spcBef>
            </a:pPr>
            <a:r>
              <a:rPr lang="en-US" sz="2400" dirty="0">
                <a:solidFill>
                  <a:srgbClr val="C00000"/>
                </a:solidFill>
                <a:latin typeface="+mj-lt"/>
              </a:rPr>
              <a:t>of food</a:t>
            </a:r>
          </a:p>
        </p:txBody>
      </p:sp>
      <p:sp>
        <p:nvSpPr>
          <p:cNvPr id="14" name="Right Arrow 13"/>
          <p:cNvSpPr/>
          <p:nvPr/>
        </p:nvSpPr>
        <p:spPr>
          <a:xfrm>
            <a:off x="3581400" y="3276600"/>
            <a:ext cx="2057400" cy="609600"/>
          </a:xfrm>
          <a:prstGeom prst="rightArrow">
            <a:avLst/>
          </a:prstGeom>
          <a:solidFill>
            <a:srgbClr val="D79694"/>
          </a:solidFill>
          <a:ln w="76200">
            <a:solidFill>
              <a:srgbClr val="C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show="0">
  <p:cSld>
    <p:bg>
      <p:bgPr>
        <a:solidFill>
          <a:srgbClr val="0C0600"/>
        </a:solidFill>
        <a:effectLst/>
      </p:bgPr>
    </p:bg>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5" name="TextBox 4"/>
          <p:cNvSpPr txBox="1"/>
          <p:nvPr/>
        </p:nvSpPr>
        <p:spPr>
          <a:xfrm>
            <a:off x="1398279" y="533602"/>
            <a:ext cx="6330579" cy="584775"/>
          </a:xfrm>
          <a:prstGeom prst="rect">
            <a:avLst/>
          </a:prstGeom>
          <a:noFill/>
        </p:spPr>
        <p:txBody>
          <a:bodyPr wrap="none" rtlCol="0">
            <a:spAutoFit/>
          </a:bodyPr>
          <a:lstStyle/>
          <a:p>
            <a:pPr algn="l" rtl="0" fontAlgn="base">
              <a:spcBef>
                <a:spcPct val="0"/>
              </a:spcBef>
              <a:spcAft>
                <a:spcPct val="0"/>
              </a:spcAft>
            </a:pPr>
            <a:r>
              <a:rPr lang="en-US" sz="3200" b="1" kern="1200" dirty="0">
                <a:solidFill>
                  <a:srgbClr val="FFFFFF"/>
                </a:solidFill>
                <a:latin typeface="Arial" charset="0"/>
                <a:ea typeface="+mn-ea"/>
                <a:cs typeface="+mn-cs"/>
              </a:rPr>
              <a:t>REM Eight  Food “Revolutions”</a:t>
            </a:r>
          </a:p>
        </p:txBody>
      </p:sp>
      <p:sp>
        <p:nvSpPr>
          <p:cNvPr id="6" name="TextBox 5"/>
          <p:cNvSpPr txBox="1"/>
          <p:nvPr/>
        </p:nvSpPr>
        <p:spPr>
          <a:xfrm>
            <a:off x="914400" y="1219200"/>
            <a:ext cx="7315200" cy="4800600"/>
          </a:xfrm>
          <a:prstGeom prst="rect">
            <a:avLst/>
          </a:prstGeom>
          <a:solidFill>
            <a:srgbClr val="000000">
              <a:alpha val="30196"/>
            </a:srgbClr>
          </a:solidFill>
        </p:spPr>
        <p:txBody>
          <a:bodyPr wrap="square" rtlCol="0">
            <a:spAutoFit/>
          </a:bodyPr>
          <a:lstStyle/>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Invention of Cooking</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Discovery that Food is More Than Sustenance</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The “Herding Revolution”</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Snail Farming</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Use of Food as a Means and Index of Social Differentiation</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Long-Range Exchange of Culture</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Ecological Revolution of last 500 years</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Industrial Revolution of the 19</a:t>
            </a:r>
            <a:r>
              <a:rPr lang="en-US" sz="2800" b="1" kern="1200" baseline="30000" dirty="0">
                <a:solidFill>
                  <a:srgbClr val="FFFFFF"/>
                </a:solidFill>
                <a:latin typeface="Arial" charset="0"/>
                <a:ea typeface="+mn-ea"/>
                <a:cs typeface="+mn-cs"/>
              </a:rPr>
              <a:t>th</a:t>
            </a:r>
            <a:r>
              <a:rPr lang="en-US" sz="2800" b="1" kern="1200" dirty="0">
                <a:solidFill>
                  <a:srgbClr val="FFFFFF"/>
                </a:solidFill>
                <a:latin typeface="Arial" charset="0"/>
                <a:ea typeface="+mn-ea"/>
                <a:cs typeface="+mn-cs"/>
              </a:rPr>
              <a:t> and 20</a:t>
            </a:r>
            <a:r>
              <a:rPr lang="en-US" sz="2800" b="1" kern="1200" baseline="30000" dirty="0">
                <a:solidFill>
                  <a:srgbClr val="FFFFFF"/>
                </a:solidFill>
                <a:latin typeface="Arial" charset="0"/>
                <a:ea typeface="+mn-ea"/>
                <a:cs typeface="+mn-cs"/>
              </a:rPr>
              <a:t>th</a:t>
            </a:r>
            <a:r>
              <a:rPr lang="en-US" sz="2800" b="1" kern="1200" dirty="0">
                <a:solidFill>
                  <a:srgbClr val="FFFFFF"/>
                </a:solidFill>
                <a:latin typeface="Arial" charset="0"/>
                <a:ea typeface="+mn-ea"/>
                <a:cs typeface="+mn-cs"/>
              </a:rPr>
              <a:t> Centuries</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6" name="TextBox 5"/>
          <p:cNvSpPr txBox="1"/>
          <p:nvPr/>
        </p:nvSpPr>
        <p:spPr>
          <a:xfrm>
            <a:off x="914400" y="1219200"/>
            <a:ext cx="7315200" cy="4893647"/>
          </a:xfrm>
          <a:prstGeom prst="rect">
            <a:avLst/>
          </a:prstGeom>
          <a:solidFill>
            <a:srgbClr val="000000">
              <a:alpha val="30196"/>
            </a:srgbClr>
          </a:solidFill>
        </p:spPr>
        <p:txBody>
          <a:bodyPr wrap="square" rtlCol="0">
            <a:spAutoFit/>
          </a:bodyPr>
          <a:lstStyle/>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Invention of Cooking</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Discovery that Food is More Than Sustenance</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The “Herding Revolution”</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Snail Farming</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Use of Food as a Means and Index of Social Differentiation</a:t>
            </a:r>
          </a:p>
          <a:p>
            <a:pPr marL="514350" indent="-514350" algn="l" rtl="0" fontAlgn="base">
              <a:spcBef>
                <a:spcPct val="0"/>
              </a:spcBef>
              <a:spcAft>
                <a:spcPct val="0"/>
              </a:spcAft>
              <a:buFont typeface="+mj-lt"/>
              <a:buAutoNum type="arabicPeriod"/>
            </a:pPr>
            <a:r>
              <a:rPr lang="en-US" sz="3200" b="1" kern="1200" dirty="0">
                <a:solidFill>
                  <a:srgbClr val="FFFFFF"/>
                </a:solidFill>
                <a:latin typeface="Arial" charset="0"/>
                <a:ea typeface="+mn-ea"/>
                <a:cs typeface="+mn-cs"/>
              </a:rPr>
              <a:t>Long-Range Exchange of Culture</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Ecological Revolution of last 500 years</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Industrial Revolution of the 19</a:t>
            </a:r>
            <a:r>
              <a:rPr lang="en-US" sz="2800" b="1" kern="1200" baseline="30000" dirty="0">
                <a:solidFill>
                  <a:srgbClr val="D79694"/>
                </a:solidFill>
                <a:latin typeface="Arial" charset="0"/>
                <a:ea typeface="+mn-ea"/>
                <a:cs typeface="+mn-cs"/>
              </a:rPr>
              <a:t>th</a:t>
            </a:r>
            <a:r>
              <a:rPr lang="en-US" sz="2800" b="1" kern="1200" dirty="0">
                <a:solidFill>
                  <a:srgbClr val="D79694"/>
                </a:solidFill>
                <a:latin typeface="Arial" charset="0"/>
                <a:ea typeface="+mn-ea"/>
                <a:cs typeface="+mn-cs"/>
              </a:rPr>
              <a:t> and 20</a:t>
            </a:r>
            <a:r>
              <a:rPr lang="en-US" sz="2800" b="1" kern="1200" baseline="30000" dirty="0">
                <a:solidFill>
                  <a:srgbClr val="D79694"/>
                </a:solidFill>
                <a:latin typeface="Arial" charset="0"/>
                <a:ea typeface="+mn-ea"/>
                <a:cs typeface="+mn-cs"/>
              </a:rPr>
              <a:t>th</a:t>
            </a:r>
            <a:r>
              <a:rPr lang="en-US" sz="2800" b="1" kern="1200" dirty="0">
                <a:solidFill>
                  <a:srgbClr val="D79694"/>
                </a:solidFill>
                <a:latin typeface="Arial" charset="0"/>
                <a:ea typeface="+mn-ea"/>
                <a:cs typeface="+mn-cs"/>
              </a:rPr>
              <a:t> Centuries</a:t>
            </a:r>
          </a:p>
        </p:txBody>
      </p:sp>
      <p:sp>
        <p:nvSpPr>
          <p:cNvPr id="7" name="TextBox 6"/>
          <p:cNvSpPr txBox="1"/>
          <p:nvPr/>
        </p:nvSpPr>
        <p:spPr>
          <a:xfrm>
            <a:off x="1398279" y="533602"/>
            <a:ext cx="6330579" cy="584775"/>
          </a:xfrm>
          <a:prstGeom prst="rect">
            <a:avLst/>
          </a:prstGeom>
          <a:noFill/>
        </p:spPr>
        <p:txBody>
          <a:bodyPr wrap="none" rtlCol="0">
            <a:spAutoFit/>
          </a:bodyPr>
          <a:lstStyle/>
          <a:p>
            <a:pPr algn="l" rtl="0" fontAlgn="base">
              <a:spcBef>
                <a:spcPct val="0"/>
              </a:spcBef>
              <a:spcAft>
                <a:spcPct val="0"/>
              </a:spcAft>
            </a:pPr>
            <a:r>
              <a:rPr lang="en-US" sz="3200" b="1" kern="1200" dirty="0">
                <a:solidFill>
                  <a:srgbClr val="FFFFFF"/>
                </a:solidFill>
                <a:latin typeface="Arial" charset="0"/>
                <a:ea typeface="+mn-ea"/>
                <a:cs typeface="+mn-cs"/>
              </a:rPr>
              <a:t>REM Eight  Food “Revolutions”</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914400" y="2515762"/>
            <a:ext cx="7315200" cy="3826689"/>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2400" b="1" dirty="0">
                <a:solidFill>
                  <a:srgbClr val="D79694"/>
                </a:solidFill>
                <a:latin typeface="+mj-lt"/>
              </a:rPr>
              <a:t>The Agricultural Revolution of the Neolithic Era </a:t>
            </a:r>
          </a:p>
          <a:p>
            <a:pPr marL="465138" lvl="1" indent="-233363">
              <a:spcBef>
                <a:spcPts val="800"/>
              </a:spcBef>
              <a:buFont typeface="Arial" charset="0"/>
              <a:buChar char="•"/>
            </a:pPr>
            <a:r>
              <a:rPr lang="en-US" sz="2400" b="1" dirty="0">
                <a:latin typeface="+mj-lt"/>
              </a:rPr>
              <a:t>The Search for Spices</a:t>
            </a:r>
          </a:p>
          <a:p>
            <a:pPr marL="465138" lvl="1" indent="-233363">
              <a:spcBef>
                <a:spcPts val="800"/>
              </a:spcBef>
              <a:buFont typeface="Arial" charset="0"/>
              <a:buChar char="•"/>
            </a:pPr>
            <a:r>
              <a:rPr lang="en-US" sz="2400" b="1" dirty="0">
                <a:solidFill>
                  <a:srgbClr val="D79694"/>
                </a:solidFill>
                <a:latin typeface="+mj-lt"/>
              </a:rPr>
              <a:t>The Industrial Revolution</a:t>
            </a:r>
          </a:p>
          <a:p>
            <a:pPr marL="465138" lvl="1" indent="-233363">
              <a:spcBef>
                <a:spcPts val="800"/>
              </a:spcBef>
              <a:buFont typeface="Arial" charset="0"/>
              <a:buChar char="•"/>
            </a:pPr>
            <a:r>
              <a:rPr lang="en-US" sz="2400" b="1" dirty="0">
                <a:solidFill>
                  <a:srgbClr val="D79694"/>
                </a:solidFill>
                <a:latin typeface="+mj-lt"/>
              </a:rPr>
              <a:t>Transportation, Refrigeration, and Canning</a:t>
            </a:r>
          </a:p>
          <a:p>
            <a:pPr marL="465138" lvl="1" indent="-233363">
              <a:spcBef>
                <a:spcPts val="800"/>
              </a:spcBef>
              <a:buFont typeface="Arial" charset="0"/>
              <a:buChar char="•"/>
            </a:pPr>
            <a:r>
              <a:rPr lang="en-US" sz="2400" b="1" dirty="0">
                <a:solidFill>
                  <a:srgbClr val="D79694"/>
                </a:solidFill>
                <a:latin typeface="+mj-lt"/>
              </a:rPr>
              <a:t>The Scientific Revolution</a:t>
            </a:r>
          </a:p>
          <a:p>
            <a:pPr marL="465138" lvl="1" indent="-233363">
              <a:spcBef>
                <a:spcPts val="800"/>
              </a:spcBef>
              <a:buFont typeface="Arial" charset="0"/>
              <a:buChar char="•"/>
            </a:pPr>
            <a:r>
              <a:rPr lang="en-US" sz="2400" b="1" dirty="0">
                <a:solidFill>
                  <a:srgbClr val="D79694"/>
                </a:solidFill>
                <a:latin typeface="+mj-lt"/>
              </a:rPr>
              <a:t>Modern-Day Adaptations</a:t>
            </a:r>
          </a:p>
          <a:p>
            <a:pPr marL="465138" lvl="1" indent="-233363">
              <a:spcBef>
                <a:spcPts val="800"/>
              </a:spcBef>
              <a:buFont typeface="Arial" charset="0"/>
              <a:buChar char="•"/>
            </a:pPr>
            <a:r>
              <a:rPr lang="en-US" sz="2400" b="1" dirty="0">
                <a:solidFill>
                  <a:srgbClr val="D79694"/>
                </a:solidFill>
                <a:latin typeface="+mj-lt"/>
              </a:rPr>
              <a:t>Summary</a:t>
            </a:r>
          </a:p>
          <a:p>
            <a:pPr marL="465138" lvl="1" indent="-233363">
              <a:spcBef>
                <a:spcPts val="800"/>
              </a:spcBef>
              <a:buFont typeface="Arial" charset="0"/>
              <a:buChar char="•"/>
            </a:pPr>
            <a:r>
              <a:rPr lang="en-US" sz="2400" b="1" dirty="0">
                <a:solidFill>
                  <a:srgbClr val="D79694"/>
                </a:solidFill>
                <a:latin typeface="+mj-lt"/>
              </a:rPr>
              <a:t>Highlight: Vegetarian Diets: Then and Now</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5" name="Subtitle 2"/>
          <p:cNvSpPr txBox="1">
            <a:spLocks/>
          </p:cNvSpPr>
          <p:nvPr/>
        </p:nvSpPr>
        <p:spPr>
          <a:xfrm>
            <a:off x="0" y="392545"/>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pPr>
            <a:r>
              <a:rPr lang="en-US" sz="2000" dirty="0">
                <a:latin typeface="Calibri" pitchFamily="34" charset="0"/>
              </a:rPr>
              <a:t>Food in Historical Perspective: Dietary Revolutions</a:t>
            </a:r>
          </a:p>
          <a:p>
            <a:pPr marL="342900" indent="-342900" algn="ctr" eaLnBrk="0" hangingPunct="0">
              <a:spcBef>
                <a:spcPct val="20000"/>
              </a:spcBef>
            </a:pPr>
            <a:endParaRPr lang="en-US" sz="2000" dirty="0">
              <a:latin typeface="Calibri" pitchFamily="34" charset="0"/>
            </a:endParaRPr>
          </a:p>
        </p:txBody>
      </p:sp>
      <p:sp>
        <p:nvSpPr>
          <p:cNvPr id="6" name="Subtitle 2"/>
          <p:cNvSpPr txBox="1">
            <a:spLocks/>
          </p:cNvSpPr>
          <p:nvPr/>
        </p:nvSpPr>
        <p:spPr bwMode="auto">
          <a:xfrm>
            <a:off x="990600" y="2667000"/>
            <a:ext cx="7315200" cy="2554288"/>
          </a:xfrm>
          <a:prstGeom prst="rect">
            <a:avLst/>
          </a:prstGeom>
          <a:solidFill>
            <a:schemeClr val="bg1"/>
          </a:solidFill>
          <a:ln w="76200">
            <a:solidFill>
              <a:srgbClr val="C80000"/>
            </a:solidFill>
            <a:miter lim="800000"/>
            <a:headEnd/>
            <a:tailEnd/>
          </a:ln>
        </p:spPr>
        <p:txBody>
          <a:bodyPr/>
          <a:lstStyle/>
          <a:p>
            <a:pPr marL="682625" lvl="1" indent="-225425">
              <a:buFont typeface="Arial" charset="0"/>
              <a:buChar char="•"/>
            </a:pPr>
            <a:endParaRPr lang="en-US" b="1" dirty="0">
              <a:solidFill>
                <a:srgbClr val="000000"/>
              </a:solidFill>
              <a:latin typeface="Calibri" pitchFamily="34" charset="0"/>
            </a:endParaRPr>
          </a:p>
          <a:p>
            <a:pPr marL="682625" lvl="1" indent="-225425">
              <a:buFont typeface="Arial" charset="0"/>
              <a:buChar char="•"/>
            </a:pPr>
            <a:endParaRPr lang="en-US" sz="3200" b="1" dirty="0">
              <a:solidFill>
                <a:srgbClr val="000000"/>
              </a:solidFill>
              <a:latin typeface="Calibri" pitchFamily="34" charset="0"/>
            </a:endParaRPr>
          </a:p>
          <a:p>
            <a:pPr marL="682625" lvl="1" indent="-225425">
              <a:buFont typeface="Arial" charset="0"/>
              <a:buChar char="•"/>
            </a:pPr>
            <a:r>
              <a:rPr lang="en-US" sz="3200" b="1" dirty="0">
                <a:solidFill>
                  <a:srgbClr val="000000"/>
                </a:solidFill>
                <a:latin typeface="Calibri" pitchFamily="34" charset="0"/>
              </a:rPr>
              <a:t>The Exchange of Food Between the Old and New Worlds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latin typeface="Calibri" pitchFamily="34" charset="0"/>
              </a:rPr>
              <a:t>The Exchange of Food Between the Old and New Worlds</a:t>
            </a:r>
          </a:p>
        </p:txBody>
      </p:sp>
      <p:sp>
        <p:nvSpPr>
          <p:cNvPr id="4" name="Rectangle 3"/>
          <p:cNvSpPr txBox="1">
            <a:spLocks noChangeArrowheads="1"/>
          </p:cNvSpPr>
          <p:nvPr/>
        </p:nvSpPr>
        <p:spPr bwMode="auto">
          <a:xfrm>
            <a:off x="914400" y="2472070"/>
            <a:ext cx="7315200" cy="304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1" algn="ctr" rtl="0" fontAlgn="base">
              <a:spcBef>
                <a:spcPct val="0"/>
              </a:spcBef>
              <a:spcAft>
                <a:spcPct val="0"/>
              </a:spcAft>
            </a:pPr>
            <a:r>
              <a:rPr lang="en-US" sz="3200" b="1" kern="1200" dirty="0">
                <a:solidFill>
                  <a:srgbClr val="D79694"/>
                </a:solidFill>
                <a:latin typeface="Arial"/>
                <a:ea typeface="+mn-ea"/>
                <a:cs typeface="+mn-cs"/>
              </a:rPr>
              <a:t>“Although </a:t>
            </a:r>
            <a:r>
              <a:rPr lang="en-US" sz="3200" b="1" kern="1200" dirty="0">
                <a:solidFill>
                  <a:srgbClr val="000000"/>
                </a:solidFill>
                <a:latin typeface="Arial"/>
                <a:ea typeface="+mn-ea"/>
                <a:cs typeface="+mn-cs"/>
              </a:rPr>
              <a:t>the New World produced few of the spices</a:t>
            </a:r>
          </a:p>
          <a:p>
            <a:pPr lvl="1" algn="ctr" rtl="0" fontAlgn="base">
              <a:spcBef>
                <a:spcPct val="0"/>
              </a:spcBef>
              <a:spcAft>
                <a:spcPct val="0"/>
              </a:spcAft>
            </a:pPr>
            <a:r>
              <a:rPr lang="en-US" sz="3200" b="1" kern="1200" dirty="0">
                <a:solidFill>
                  <a:srgbClr val="D79694"/>
                </a:solidFill>
                <a:latin typeface="Arial"/>
                <a:ea typeface="+mn-ea"/>
                <a:cs typeface="+mn-cs"/>
              </a:rPr>
              <a:t>that helped spur the overseas voyages of exploration, </a:t>
            </a:r>
          </a:p>
          <a:p>
            <a:pPr lvl="1" algn="ctr" rtl="0" fontAlgn="base">
              <a:spcBef>
                <a:spcPct val="0"/>
              </a:spcBef>
              <a:spcAft>
                <a:spcPct val="0"/>
              </a:spcAft>
            </a:pPr>
            <a:r>
              <a:rPr lang="en-US" sz="3200" b="1" kern="1200" dirty="0">
                <a:latin typeface="Arial"/>
                <a:ea typeface="+mn-ea"/>
                <a:cs typeface="+mn-cs"/>
              </a:rPr>
              <a:t>it did </a:t>
            </a:r>
            <a:r>
              <a:rPr lang="en-US" sz="3200" b="1" kern="1200" dirty="0">
                <a:solidFill>
                  <a:srgbClr val="000000"/>
                </a:solidFill>
                <a:latin typeface="Arial"/>
                <a:ea typeface="+mn-ea"/>
                <a:cs typeface="+mn-cs"/>
              </a:rPr>
              <a:t>contribute many new foods</a:t>
            </a:r>
          </a:p>
          <a:p>
            <a:pPr lvl="1" algn="ctr" rtl="0" fontAlgn="base">
              <a:spcBef>
                <a:spcPct val="0"/>
              </a:spcBef>
              <a:spcAft>
                <a:spcPct val="0"/>
              </a:spcAft>
            </a:pPr>
            <a:r>
              <a:rPr lang="en-US" sz="3200" b="1" kern="1200" dirty="0">
                <a:solidFill>
                  <a:srgbClr val="000000"/>
                </a:solidFill>
                <a:latin typeface="Arial"/>
                <a:ea typeface="+mn-ea"/>
                <a:cs typeface="+mn-cs"/>
              </a:rPr>
              <a:t>to the Old World diet”</a:t>
            </a:r>
            <a:endParaRPr lang="en-US" sz="2400" b="1" kern="1200" dirty="0">
              <a:solidFill>
                <a:srgbClr val="000000"/>
              </a:solidFill>
              <a:latin typeface="Arial"/>
              <a:ea typeface="+mn-ea"/>
              <a:cs typeface="+mn-cs"/>
            </a:endParaRPr>
          </a:p>
        </p:txBody>
      </p:sp>
      <p:sp>
        <p:nvSpPr>
          <p:cNvPr id="6" name="TextBox 5"/>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58</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991392" y="457200"/>
            <a:ext cx="7162015" cy="5486400"/>
          </a:xfrm>
          <a:prstGeom prst="rect">
            <a:avLst/>
          </a:prstGeom>
          <a:noFill/>
          <a:ln w="9525">
            <a:noFill/>
            <a:miter lim="800000"/>
            <a:headEnd/>
            <a:tailEnd/>
          </a:ln>
          <a:effectLst/>
        </p:spPr>
      </p:pic>
      <p:sp>
        <p:nvSpPr>
          <p:cNvPr id="5" name="Rectangle 4"/>
          <p:cNvSpPr/>
          <p:nvPr/>
        </p:nvSpPr>
        <p:spPr>
          <a:xfrm>
            <a:off x="2010228" y="762000"/>
            <a:ext cx="2286000" cy="5334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371600" y="6475773"/>
            <a:ext cx="6400800" cy="276999"/>
          </a:xfrm>
          <a:prstGeom prst="rect">
            <a:avLst/>
          </a:prstGeom>
        </p:spPr>
        <p:txBody>
          <a:bodyPr wrap="square">
            <a:spAutoFit/>
          </a:bodyPr>
          <a:lstStyle/>
          <a:p>
            <a:pPr algn="ctr"/>
            <a:r>
              <a:rPr lang="en-US" sz="1200" dirty="0">
                <a:solidFill>
                  <a:prstClr val="white"/>
                </a:solidFill>
                <a:hlinkClick r:id="rId3"/>
              </a:rPr>
              <a:t>http://en.wikipedia.org/wiki/Category:Crops_originating_from_the_Americas</a:t>
            </a:r>
            <a:endParaRPr lang="en-US" sz="1200" dirty="0">
              <a:solidFill>
                <a:prstClr val="white"/>
              </a:solidFill>
            </a:endParaRPr>
          </a:p>
        </p:txBody>
      </p:sp>
      <p:sp>
        <p:nvSpPr>
          <p:cNvPr id="7" name="Rectangle 6"/>
          <p:cNvSpPr/>
          <p:nvPr/>
        </p:nvSpPr>
        <p:spPr>
          <a:xfrm>
            <a:off x="1357086" y="6011574"/>
            <a:ext cx="6400800" cy="400110"/>
          </a:xfrm>
          <a:prstGeom prst="rect">
            <a:avLst/>
          </a:prstGeom>
        </p:spPr>
        <p:txBody>
          <a:bodyPr wrap="square">
            <a:spAutoFit/>
          </a:bodyPr>
          <a:lstStyle/>
          <a:p>
            <a:pPr algn="ctr"/>
            <a:r>
              <a:rPr lang="en-US" sz="2000" b="1" dirty="0">
                <a:solidFill>
                  <a:prstClr val="white"/>
                </a:solidFill>
              </a:rPr>
              <a:t>Crops originating from the Americas</a:t>
            </a:r>
          </a:p>
        </p:txBody>
      </p:sp>
      <p:sp>
        <p:nvSpPr>
          <p:cNvPr id="8" name="Up Arrow 7"/>
          <p:cNvSpPr/>
          <p:nvPr/>
        </p:nvSpPr>
        <p:spPr bwMode="auto">
          <a:xfrm rot="20326095">
            <a:off x="3321571" y="1424491"/>
            <a:ext cx="514350" cy="2057400"/>
          </a:xfrm>
          <a:prstGeom prst="upArrow">
            <a:avLst>
              <a:gd name="adj1" fmla="val 50000"/>
              <a:gd name="adj2" fmla="val 50000"/>
            </a:avLst>
          </a:prstGeom>
          <a:solidFill>
            <a:srgbClr val="FFC000"/>
          </a:solidFill>
          <a:ln w="76200" cap="flat" cmpd="sng" algn="ctr">
            <a:solidFill>
              <a:srgbClr val="C8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5"/>
            <a:ext cx="7315200" cy="3908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1" algn="ctr" rtl="0" fontAlgn="base">
              <a:spcBef>
                <a:spcPct val="0"/>
              </a:spcBef>
              <a:spcAft>
                <a:spcPct val="0"/>
              </a:spcAft>
            </a:pPr>
            <a:r>
              <a:rPr lang="en-US" sz="2800" b="1" kern="1200" dirty="0">
                <a:solidFill>
                  <a:srgbClr val="000000"/>
                </a:solidFill>
                <a:latin typeface="Arial"/>
                <a:ea typeface="+mn-ea"/>
                <a:cs typeface="+mn-cs"/>
              </a:rPr>
              <a:t>The European explorers and settlers rejected many of the</a:t>
            </a:r>
          </a:p>
          <a:p>
            <a:pPr lvl="1" algn="ctr" rtl="0" fontAlgn="base">
              <a:spcBef>
                <a:spcPct val="0"/>
              </a:spcBef>
              <a:spcAft>
                <a:spcPct val="0"/>
              </a:spcAft>
            </a:pPr>
            <a:r>
              <a:rPr lang="en-US" sz="2800" b="1" kern="1200" dirty="0">
                <a:solidFill>
                  <a:srgbClr val="000000"/>
                </a:solidFill>
                <a:latin typeface="Arial"/>
                <a:ea typeface="+mn-ea"/>
                <a:cs typeface="+mn-cs"/>
              </a:rPr>
              <a:t>American Indian foods . . .</a:t>
            </a:r>
          </a:p>
          <a:p>
            <a:pPr marL="682625" lvl="1" indent="-225425" algn="l" rtl="0" fontAlgn="base">
              <a:spcBef>
                <a:spcPct val="0"/>
              </a:spcBef>
              <a:spcAft>
                <a:spcPct val="0"/>
              </a:spcAft>
              <a:buFont typeface="Arial" charset="0"/>
              <a:buChar char="•"/>
            </a:pPr>
            <a:endParaRPr lang="en-US" sz="1600" b="1" kern="1200" dirty="0">
              <a:solidFill>
                <a:srgbClr val="000000"/>
              </a:solidFill>
              <a:latin typeface="Arial"/>
              <a:ea typeface="+mn-ea"/>
              <a:cs typeface="+mn-cs"/>
            </a:endParaRPr>
          </a:p>
          <a:p>
            <a:pPr marL="914400" lvl="2" indent="-231775" algn="l" rtl="0" fontAlgn="base">
              <a:spcBef>
                <a:spcPct val="0"/>
              </a:spcBef>
              <a:spcAft>
                <a:spcPct val="0"/>
              </a:spcAft>
              <a:buFont typeface="Arial" charset="0"/>
              <a:buChar char="•"/>
            </a:pPr>
            <a:r>
              <a:rPr lang="en-US" sz="2800" b="1" kern="1200" dirty="0">
                <a:solidFill>
                  <a:srgbClr val="D79694"/>
                </a:solidFill>
                <a:latin typeface="Arial"/>
                <a:ea typeface="+mn-ea"/>
                <a:cs typeface="+mn-cs"/>
              </a:rPr>
              <a:t>foods sometimes </a:t>
            </a:r>
            <a:r>
              <a:rPr lang="en-US" sz="2800" b="1" kern="1200" dirty="0">
                <a:solidFill>
                  <a:srgbClr val="000000"/>
                </a:solidFill>
                <a:latin typeface="Arial"/>
                <a:ea typeface="+mn-ea"/>
                <a:cs typeface="+mn-cs"/>
              </a:rPr>
              <a:t>weren’t exportable</a:t>
            </a:r>
          </a:p>
          <a:p>
            <a:pPr marL="914400" lvl="2" indent="-231775" algn="l" rtl="0" fontAlgn="base">
              <a:spcBef>
                <a:spcPct val="0"/>
              </a:spcBef>
              <a:spcAft>
                <a:spcPct val="0"/>
              </a:spcAft>
              <a:buFont typeface="Arial" charset="0"/>
              <a:buChar char="•"/>
            </a:pPr>
            <a:endParaRPr lang="en-US" sz="1400" b="1" kern="1200" dirty="0">
              <a:solidFill>
                <a:srgbClr val="000000"/>
              </a:solidFill>
              <a:latin typeface="Arial"/>
              <a:ea typeface="+mn-ea"/>
              <a:cs typeface="+mn-cs"/>
            </a:endParaRPr>
          </a:p>
          <a:p>
            <a:pPr marL="914400" lvl="2" indent="-231775" algn="l" rtl="0" fontAlgn="base">
              <a:spcBef>
                <a:spcPct val="0"/>
              </a:spcBef>
              <a:spcAft>
                <a:spcPct val="0"/>
              </a:spcAft>
              <a:buFont typeface="Arial" charset="0"/>
              <a:buChar char="•"/>
            </a:pPr>
            <a:r>
              <a:rPr lang="en-US" sz="2800" b="1" dirty="0">
                <a:solidFill>
                  <a:srgbClr val="000000"/>
                </a:solidFill>
                <a:latin typeface="Arial"/>
              </a:rPr>
              <a:t>wouldn’t grow </a:t>
            </a:r>
            <a:r>
              <a:rPr lang="en-US" sz="2800" b="1" dirty="0">
                <a:solidFill>
                  <a:srgbClr val="D79694"/>
                </a:solidFill>
                <a:latin typeface="Arial"/>
              </a:rPr>
              <a:t>well in alien soil</a:t>
            </a:r>
          </a:p>
          <a:p>
            <a:pPr marL="914400" lvl="2" indent="-231775" algn="l" rtl="0" fontAlgn="base">
              <a:spcBef>
                <a:spcPct val="0"/>
              </a:spcBef>
              <a:spcAft>
                <a:spcPct val="0"/>
              </a:spcAft>
              <a:buFont typeface="Arial" charset="0"/>
              <a:buChar char="•"/>
            </a:pPr>
            <a:endParaRPr lang="en-US" sz="1400" b="1" dirty="0">
              <a:solidFill>
                <a:srgbClr val="000000"/>
              </a:solidFill>
              <a:latin typeface="Arial"/>
            </a:endParaRPr>
          </a:p>
          <a:p>
            <a:pPr marL="914400" lvl="2" indent="-231775" algn="l" rtl="0" fontAlgn="base">
              <a:spcBef>
                <a:spcPct val="0"/>
              </a:spcBef>
              <a:spcAft>
                <a:spcPct val="0"/>
              </a:spcAft>
              <a:buFont typeface="Arial" charset="0"/>
              <a:buChar char="•"/>
            </a:pPr>
            <a:r>
              <a:rPr lang="en-US" sz="2800" b="1" kern="1200" dirty="0">
                <a:solidFill>
                  <a:srgbClr val="000000"/>
                </a:solidFill>
                <a:latin typeface="Arial"/>
                <a:ea typeface="+mn-ea"/>
                <a:cs typeface="+mn-cs"/>
              </a:rPr>
              <a:t>conflicted with Europeans’ cultural sensibilities</a:t>
            </a: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solidFill>
                  <a:srgbClr val="D79694"/>
                </a:solidFill>
                <a:latin typeface="Calibri" pitchFamily="34" charset="0"/>
              </a:rPr>
              <a:t>The Exchange of Food Between the Old and New Worlds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58</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5"/>
            <a:ext cx="7315200" cy="40318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1" algn="ctr" rtl="0" fontAlgn="base">
              <a:spcBef>
                <a:spcPct val="0"/>
              </a:spcBef>
              <a:spcAft>
                <a:spcPct val="0"/>
              </a:spcAft>
            </a:pPr>
            <a:r>
              <a:rPr lang="en-US" sz="2400" b="1" dirty="0">
                <a:solidFill>
                  <a:srgbClr val="000000"/>
                </a:solidFill>
                <a:latin typeface="Arial"/>
              </a:rPr>
              <a:t>Spanish </a:t>
            </a:r>
            <a:r>
              <a:rPr lang="en-US" sz="2400" b="1" i="1" dirty="0">
                <a:solidFill>
                  <a:srgbClr val="000000"/>
                </a:solidFill>
                <a:latin typeface="Arial"/>
              </a:rPr>
              <a:t>Conquistadors</a:t>
            </a:r>
            <a:r>
              <a:rPr lang="en-US" sz="2400" b="1" kern="1200" dirty="0">
                <a:solidFill>
                  <a:srgbClr val="000000"/>
                </a:solidFill>
                <a:latin typeface="Arial"/>
                <a:ea typeface="+mn-ea"/>
                <a:cs typeface="+mn-cs"/>
              </a:rPr>
              <a:t> . . .</a:t>
            </a:r>
          </a:p>
          <a:p>
            <a:pPr marL="682625" lvl="1" indent="-225425" algn="ctr" rtl="0" fontAlgn="base">
              <a:spcBef>
                <a:spcPct val="0"/>
              </a:spcBef>
              <a:spcAft>
                <a:spcPct val="0"/>
              </a:spcAft>
            </a:pPr>
            <a:endParaRPr lang="en-US" sz="12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5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914400" lvl="2" indent="-231775" algn="l" rtl="0" fontAlgn="base">
              <a:spcBef>
                <a:spcPct val="0"/>
              </a:spcBef>
              <a:spcAft>
                <a:spcPct val="0"/>
              </a:spcAft>
              <a:buFont typeface="Arial" charset="0"/>
              <a:buChar char="•"/>
            </a:pPr>
            <a:r>
              <a:rPr lang="en-US" sz="2800" b="1" kern="1200" dirty="0">
                <a:solidFill>
                  <a:srgbClr val="000000"/>
                </a:solidFill>
                <a:latin typeface="Arial"/>
                <a:ea typeface="+mn-ea"/>
                <a:cs typeface="+mn-cs"/>
              </a:rPr>
              <a:t>rejected Indians’ crawling delicacies</a:t>
            </a:r>
          </a:p>
          <a:p>
            <a:pPr marL="914400" lvl="2" indent="-231775" algn="l" rtl="0" fontAlgn="base">
              <a:spcBef>
                <a:spcPct val="0"/>
              </a:spcBef>
              <a:spcAft>
                <a:spcPct val="0"/>
              </a:spcAft>
              <a:buFont typeface="Arial" charset="0"/>
              <a:buChar char="•"/>
            </a:pPr>
            <a:endParaRPr lang="en-US" sz="1600" b="1" kern="1200" dirty="0">
              <a:solidFill>
                <a:srgbClr val="000000"/>
              </a:solidFill>
              <a:latin typeface="Arial"/>
              <a:ea typeface="+mn-ea"/>
              <a:cs typeface="+mn-cs"/>
            </a:endParaRPr>
          </a:p>
          <a:p>
            <a:pPr lvl="3" indent="-231775">
              <a:buFont typeface="Arial" charset="0"/>
              <a:buChar char="•"/>
            </a:pPr>
            <a:r>
              <a:rPr lang="en-US" sz="2800" b="1" dirty="0">
                <a:solidFill>
                  <a:srgbClr val="000000"/>
                </a:solidFill>
                <a:latin typeface="Arial"/>
              </a:rPr>
              <a:t>ants</a:t>
            </a:r>
          </a:p>
          <a:p>
            <a:pPr lvl="3" indent="-231775">
              <a:buFont typeface="Arial" charset="0"/>
              <a:buChar char="•"/>
            </a:pPr>
            <a:r>
              <a:rPr lang="en-US" sz="2800" b="1" kern="1200" dirty="0">
                <a:solidFill>
                  <a:srgbClr val="000000"/>
                </a:solidFill>
                <a:latin typeface="Arial"/>
                <a:ea typeface="+mn-ea"/>
                <a:cs typeface="+mn-cs"/>
              </a:rPr>
              <a:t>spiders</a:t>
            </a:r>
          </a:p>
          <a:p>
            <a:pPr lvl="3" indent="-231775">
              <a:buFont typeface="Arial" charset="0"/>
              <a:buChar char="•"/>
            </a:pPr>
            <a:r>
              <a:rPr lang="en-US" sz="2800" b="1" i="1" dirty="0" err="1">
                <a:solidFill>
                  <a:srgbClr val="000000"/>
                </a:solidFill>
                <a:latin typeface="Arial"/>
              </a:rPr>
              <a:t>gusanos</a:t>
            </a:r>
            <a:r>
              <a:rPr lang="en-US" sz="2800" b="1" dirty="0">
                <a:solidFill>
                  <a:srgbClr val="000000"/>
                </a:solidFill>
                <a:latin typeface="Arial"/>
              </a:rPr>
              <a:t> </a:t>
            </a:r>
            <a:r>
              <a:rPr lang="en-US" sz="2000" dirty="0">
                <a:solidFill>
                  <a:srgbClr val="000000"/>
                </a:solidFill>
                <a:latin typeface="Arial"/>
              </a:rPr>
              <a:t>(“grub worms”)</a:t>
            </a:r>
            <a:endParaRPr lang="en-US" sz="2800" dirty="0">
              <a:solidFill>
                <a:srgbClr val="000000"/>
              </a:solidFill>
              <a:latin typeface="Arial"/>
            </a:endParaRPr>
          </a:p>
          <a:p>
            <a:pPr lvl="3" indent="-231775">
              <a:buFont typeface="Arial" charset="0"/>
              <a:buChar char="•"/>
            </a:pPr>
            <a:r>
              <a:rPr lang="en-US" sz="2800" b="1" kern="1200" dirty="0">
                <a:solidFill>
                  <a:srgbClr val="000000"/>
                </a:solidFill>
                <a:latin typeface="Arial"/>
                <a:ea typeface="+mn-ea"/>
                <a:cs typeface="+mn-cs"/>
              </a:rPr>
              <a:t>newts</a:t>
            </a:r>
          </a:p>
          <a:p>
            <a:pPr lvl="3" indent="-231775">
              <a:buFont typeface="Arial" charset="0"/>
              <a:buChar char="•"/>
            </a:pPr>
            <a:r>
              <a:rPr lang="en-US" sz="2800" b="1" dirty="0">
                <a:solidFill>
                  <a:srgbClr val="000000"/>
                </a:solidFill>
                <a:latin typeface="Arial"/>
              </a:rPr>
              <a:t>iguanas</a:t>
            </a:r>
          </a:p>
          <a:p>
            <a:pPr lvl="3" indent="-231775">
              <a:buFont typeface="Arial" charset="0"/>
              <a:buChar char="•"/>
            </a:pPr>
            <a:r>
              <a:rPr lang="en-US" sz="2800" b="1" dirty="0">
                <a:solidFill>
                  <a:srgbClr val="000000"/>
                </a:solidFill>
                <a:latin typeface="Arial"/>
              </a:rPr>
              <a:t>aphids</a:t>
            </a:r>
          </a:p>
        </p:txBody>
      </p:sp>
      <p:sp>
        <p:nvSpPr>
          <p:cNvPr id="7"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solidFill>
                  <a:srgbClr val="D79694"/>
                </a:solidFill>
                <a:latin typeface="Calibri" pitchFamily="34" charset="0"/>
              </a:rPr>
              <a:t>The Exchange of Food Between the Old and New Worlds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58</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5"/>
            <a:ext cx="7315200" cy="35394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1" algn="ctr" rtl="0" fontAlgn="base">
              <a:spcBef>
                <a:spcPct val="0"/>
              </a:spcBef>
              <a:spcAft>
                <a:spcPct val="0"/>
              </a:spcAft>
            </a:pPr>
            <a:r>
              <a:rPr lang="en-US" sz="2400" b="1" dirty="0">
                <a:solidFill>
                  <a:srgbClr val="000000"/>
                </a:solidFill>
                <a:latin typeface="Arial"/>
              </a:rPr>
              <a:t>Spanish </a:t>
            </a:r>
            <a:r>
              <a:rPr lang="en-US" sz="2400" b="1" i="1" dirty="0">
                <a:solidFill>
                  <a:srgbClr val="000000"/>
                </a:solidFill>
                <a:latin typeface="Arial"/>
              </a:rPr>
              <a:t>conquistadors</a:t>
            </a:r>
            <a:r>
              <a:rPr lang="en-US" sz="2400" b="1" kern="1200" dirty="0">
                <a:solidFill>
                  <a:srgbClr val="000000"/>
                </a:solidFill>
                <a:latin typeface="Arial"/>
                <a:ea typeface="+mn-ea"/>
                <a:cs typeface="+mn-cs"/>
              </a:rPr>
              <a:t> . . .</a:t>
            </a:r>
          </a:p>
          <a:p>
            <a:pPr marL="682625" lvl="1" indent="-225425" algn="ctr" rtl="0" fontAlgn="base">
              <a:spcBef>
                <a:spcPct val="0"/>
              </a:spcBef>
              <a:spcAft>
                <a:spcPct val="0"/>
              </a:spcAft>
            </a:pPr>
            <a:endParaRPr lang="en-US" sz="12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5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914400" lvl="2" indent="-231775" algn="l" rtl="0" fontAlgn="base">
              <a:spcBef>
                <a:spcPct val="0"/>
              </a:spcBef>
              <a:spcAft>
                <a:spcPct val="0"/>
              </a:spcAft>
              <a:buFont typeface="Arial" charset="0"/>
              <a:buChar char="•"/>
            </a:pPr>
            <a:r>
              <a:rPr lang="en-US" sz="2800" b="1" kern="1200" dirty="0">
                <a:solidFill>
                  <a:srgbClr val="000000"/>
                </a:solidFill>
                <a:latin typeface="Arial"/>
                <a:ea typeface="+mn-ea"/>
                <a:cs typeface="+mn-cs"/>
              </a:rPr>
              <a:t>rejected Indians’ crawling delicacies</a:t>
            </a:r>
          </a:p>
          <a:p>
            <a:pPr marL="914400" lvl="2" indent="-231775" algn="l" rtl="0" fontAlgn="base">
              <a:spcBef>
                <a:spcPct val="0"/>
              </a:spcBef>
              <a:spcAft>
                <a:spcPct val="0"/>
              </a:spcAft>
              <a:buFont typeface="Arial" charset="0"/>
              <a:buChar char="•"/>
            </a:pPr>
            <a:endParaRPr lang="en-US" sz="1600" b="1" kern="1200" dirty="0">
              <a:solidFill>
                <a:srgbClr val="000000"/>
              </a:solidFill>
              <a:latin typeface="Arial"/>
              <a:ea typeface="+mn-ea"/>
              <a:cs typeface="+mn-cs"/>
            </a:endParaRPr>
          </a:p>
          <a:p>
            <a:pPr lvl="3" indent="-231775">
              <a:buFont typeface="Arial" charset="0"/>
              <a:buChar char="•"/>
            </a:pPr>
            <a:r>
              <a:rPr lang="en-US" sz="2000" b="1" dirty="0">
                <a:solidFill>
                  <a:srgbClr val="D79694"/>
                </a:solidFill>
                <a:latin typeface="Arial"/>
              </a:rPr>
              <a:t>ants</a:t>
            </a:r>
          </a:p>
          <a:p>
            <a:pPr lvl="3" indent="-231775">
              <a:buFont typeface="Arial" charset="0"/>
              <a:buChar char="•"/>
            </a:pPr>
            <a:r>
              <a:rPr lang="en-US" sz="2000" b="1" kern="1200" dirty="0">
                <a:solidFill>
                  <a:srgbClr val="D79694"/>
                </a:solidFill>
                <a:latin typeface="Arial"/>
                <a:ea typeface="+mn-ea"/>
                <a:cs typeface="+mn-cs"/>
              </a:rPr>
              <a:t>spiders</a:t>
            </a:r>
          </a:p>
          <a:p>
            <a:pPr lvl="3" indent="-231775">
              <a:buFont typeface="Arial" charset="0"/>
              <a:buChar char="•"/>
            </a:pPr>
            <a:r>
              <a:rPr lang="en-US" sz="3600" b="1" i="1" dirty="0" err="1">
                <a:solidFill>
                  <a:srgbClr val="000000"/>
                </a:solidFill>
                <a:latin typeface="Arial"/>
              </a:rPr>
              <a:t>gusanos</a:t>
            </a:r>
            <a:r>
              <a:rPr lang="en-US" sz="3600" b="1" dirty="0">
                <a:solidFill>
                  <a:srgbClr val="000000"/>
                </a:solidFill>
                <a:latin typeface="Arial"/>
              </a:rPr>
              <a:t> </a:t>
            </a:r>
            <a:r>
              <a:rPr lang="en-US" sz="2800" dirty="0">
                <a:solidFill>
                  <a:srgbClr val="000000"/>
                </a:solidFill>
                <a:latin typeface="Arial"/>
              </a:rPr>
              <a:t>(“grub worms”)</a:t>
            </a:r>
            <a:endParaRPr lang="en-US" sz="3600" dirty="0">
              <a:solidFill>
                <a:srgbClr val="000000"/>
              </a:solidFill>
              <a:latin typeface="Arial"/>
            </a:endParaRPr>
          </a:p>
          <a:p>
            <a:pPr lvl="3" indent="-231775">
              <a:buFont typeface="Arial" charset="0"/>
              <a:buChar char="•"/>
            </a:pPr>
            <a:r>
              <a:rPr lang="en-US" sz="2000" b="1" kern="1200" dirty="0">
                <a:solidFill>
                  <a:srgbClr val="D79694"/>
                </a:solidFill>
                <a:latin typeface="Arial"/>
                <a:ea typeface="+mn-ea"/>
                <a:cs typeface="+mn-cs"/>
              </a:rPr>
              <a:t>newts</a:t>
            </a:r>
          </a:p>
          <a:p>
            <a:pPr lvl="3" indent="-231775">
              <a:buFont typeface="Arial" charset="0"/>
              <a:buChar char="•"/>
            </a:pPr>
            <a:r>
              <a:rPr lang="en-US" sz="2000" b="1" dirty="0">
                <a:solidFill>
                  <a:srgbClr val="D79694"/>
                </a:solidFill>
                <a:latin typeface="Arial"/>
              </a:rPr>
              <a:t>iguanas</a:t>
            </a:r>
          </a:p>
          <a:p>
            <a:pPr lvl="3" indent="-231775">
              <a:buFont typeface="Arial" charset="0"/>
              <a:buChar char="•"/>
            </a:pPr>
            <a:r>
              <a:rPr lang="en-US" sz="2000" b="1" dirty="0">
                <a:solidFill>
                  <a:srgbClr val="D79694"/>
                </a:solidFill>
                <a:latin typeface="Arial"/>
              </a:rPr>
              <a:t>aphids</a:t>
            </a:r>
          </a:p>
        </p:txBody>
      </p:sp>
      <p:sp>
        <p:nvSpPr>
          <p:cNvPr id="7"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solidFill>
                  <a:srgbClr val="D79694"/>
                </a:solidFill>
                <a:latin typeface="Calibri" pitchFamily="34" charset="0"/>
              </a:rPr>
              <a:t>The Exchange of Food Between the Old and New Worlds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58</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36259" name="Picture 3"/>
          <p:cNvPicPr>
            <a:picLocks noChangeAspect="1" noChangeArrowheads="1"/>
          </p:cNvPicPr>
          <p:nvPr/>
        </p:nvPicPr>
        <p:blipFill>
          <a:blip r:embed="rId2" cstate="print"/>
          <a:srcRect/>
          <a:stretch>
            <a:fillRect/>
          </a:stretch>
        </p:blipFill>
        <p:spPr bwMode="auto">
          <a:xfrm>
            <a:off x="1044227" y="412750"/>
            <a:ext cx="7044267" cy="5943600"/>
          </a:xfrm>
          <a:prstGeom prst="rect">
            <a:avLst/>
          </a:prstGeom>
          <a:noFill/>
          <a:ln w="9525">
            <a:noFill/>
            <a:miter lim="800000"/>
            <a:headEnd/>
            <a:tailEnd/>
          </a:ln>
          <a:effectLst/>
        </p:spPr>
      </p:pic>
      <p:sp>
        <p:nvSpPr>
          <p:cNvPr id="736260" name="Rectangle 4"/>
          <p:cNvSpPr>
            <a:spLocks noChangeArrowheads="1"/>
          </p:cNvSpPr>
          <p:nvPr/>
        </p:nvSpPr>
        <p:spPr bwMode="auto">
          <a:xfrm>
            <a:off x="3737773" y="6473370"/>
            <a:ext cx="1643399" cy="276999"/>
          </a:xfrm>
          <a:prstGeom prst="rect">
            <a:avLst/>
          </a:prstGeom>
          <a:noFill/>
          <a:ln w="9525">
            <a:noFill/>
            <a:miter lim="800000"/>
            <a:headEnd/>
            <a:tailEnd/>
          </a:ln>
          <a:effectLst/>
        </p:spPr>
        <p:txBody>
          <a:bodyPr wrap="none" anchor="ctr">
            <a:spAutoFit/>
          </a:bodyPr>
          <a:lstStyle/>
          <a:p>
            <a:pPr algn="l" rtl="0" eaLnBrk="0" fontAlgn="base" hangingPunct="0">
              <a:spcBef>
                <a:spcPct val="0"/>
              </a:spcBef>
              <a:spcAft>
                <a:spcPct val="0"/>
              </a:spcAft>
            </a:pPr>
            <a:r>
              <a:rPr lang="en-US" sz="1200" i="1" kern="1200" dirty="0" err="1">
                <a:solidFill>
                  <a:srgbClr val="FFFFFF"/>
                </a:solidFill>
                <a:latin typeface="Arial" charset="0"/>
                <a:ea typeface="+mn-ea"/>
                <a:cs typeface="+mn-cs"/>
                <a:hlinkClick r:id="rId3"/>
              </a:rPr>
              <a:t>Gusanos</a:t>
            </a:r>
            <a:r>
              <a:rPr lang="en-US" sz="1200" i="1" kern="1200" dirty="0">
                <a:solidFill>
                  <a:srgbClr val="FFFFFF"/>
                </a:solidFill>
                <a:latin typeface="Arial" charset="0"/>
                <a:ea typeface="+mn-ea"/>
                <a:cs typeface="+mn-cs"/>
                <a:hlinkClick r:id="rId3"/>
              </a:rPr>
              <a:t> de maguey </a:t>
            </a:r>
            <a:endParaRPr lang="en-US" sz="1200" i="1" kern="1200" dirty="0">
              <a:solidFill>
                <a:srgbClr val="FFFFFF"/>
              </a:solidFill>
              <a:latin typeface="Arial" charset="0"/>
              <a:ea typeface="+mn-ea"/>
              <a:cs typeface="+mn-cs"/>
            </a:endParaRPr>
          </a:p>
        </p:txBody>
      </p:sp>
      <p:pic>
        <p:nvPicPr>
          <p:cNvPr id="736261" name="Picture 5"/>
          <p:cNvPicPr>
            <a:picLocks noChangeAspect="1" noChangeArrowheads="1"/>
          </p:cNvPicPr>
          <p:nvPr/>
        </p:nvPicPr>
        <p:blipFill>
          <a:blip r:embed="rId4"/>
          <a:srcRect/>
          <a:stretch>
            <a:fillRect/>
          </a:stretch>
        </p:blipFill>
        <p:spPr bwMode="auto">
          <a:xfrm>
            <a:off x="4567806" y="3424241"/>
            <a:ext cx="8467" cy="9525"/>
          </a:xfrm>
          <a:prstGeom prst="rect">
            <a:avLst/>
          </a:prstGeom>
          <a:noFill/>
          <a:ln w="9525">
            <a:noFill/>
            <a:miter lim="800000"/>
            <a:headEnd/>
            <a:tailEnd/>
          </a:ln>
          <a:effectLst/>
        </p:spPr>
      </p:pic>
      <p:pic>
        <p:nvPicPr>
          <p:cNvPr id="736262" name="Picture 6"/>
          <p:cNvPicPr>
            <a:picLocks noChangeAspect="1" noChangeArrowheads="1"/>
          </p:cNvPicPr>
          <p:nvPr/>
        </p:nvPicPr>
        <p:blipFill>
          <a:blip r:embed="rId4"/>
          <a:srcRect/>
          <a:stretch>
            <a:fillRect/>
          </a:stretch>
        </p:blipFill>
        <p:spPr bwMode="auto">
          <a:xfrm>
            <a:off x="4567806" y="3424241"/>
            <a:ext cx="8467" cy="9525"/>
          </a:xfrm>
          <a:prstGeom prst="rect">
            <a:avLst/>
          </a:prstGeom>
          <a:noFill/>
          <a:ln w="9525">
            <a:noFill/>
            <a:miter lim="800000"/>
            <a:headEnd/>
            <a:tailEnd/>
          </a:ln>
          <a:effectLst/>
        </p:spPr>
      </p:pic>
      <p:sp>
        <p:nvSpPr>
          <p:cNvPr id="6" name="Text Box 4"/>
          <p:cNvSpPr txBox="1">
            <a:spLocks noChangeArrowheads="1"/>
          </p:cNvSpPr>
          <p:nvPr/>
        </p:nvSpPr>
        <p:spPr bwMode="auto">
          <a:xfrm>
            <a:off x="5752181" y="4749225"/>
            <a:ext cx="1867819" cy="584775"/>
          </a:xfrm>
          <a:prstGeom prst="rect">
            <a:avLst/>
          </a:prstGeom>
          <a:noFill/>
          <a:ln w="9525">
            <a:noFill/>
            <a:miter lim="800000"/>
            <a:headEnd/>
            <a:tailEnd/>
          </a:ln>
          <a:effectLst/>
        </p:spPr>
        <p:txBody>
          <a:bodyPr wrap="none">
            <a:spAutoFit/>
          </a:bodyPr>
          <a:lstStyle/>
          <a:p>
            <a:pPr algn="ctr" rtl="0" fontAlgn="base">
              <a:spcBef>
                <a:spcPct val="0"/>
              </a:spcBef>
              <a:spcAft>
                <a:spcPct val="0"/>
              </a:spcAft>
            </a:pPr>
            <a:r>
              <a:rPr lang="en-US" sz="3200" b="1" i="1" kern="1200" dirty="0" err="1">
                <a:solidFill>
                  <a:srgbClr val="FFFFFF"/>
                </a:solidFill>
                <a:latin typeface="Arial" charset="0"/>
                <a:ea typeface="+mn-ea"/>
                <a:cs typeface="+mn-cs"/>
              </a:rPr>
              <a:t>gusanos</a:t>
            </a:r>
            <a:endParaRPr lang="en-US" sz="2000" b="1" kern="1200" dirty="0">
              <a:solidFill>
                <a:srgbClr val="FFFFFF"/>
              </a:solidFill>
              <a:latin typeface="Arial" charset="0"/>
              <a:ea typeface="+mn-ea"/>
              <a:cs typeface="+mn-cs"/>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6803" name="Text Box 3"/>
          <p:cNvSpPr txBox="1">
            <a:spLocks noChangeArrowheads="1"/>
          </p:cNvSpPr>
          <p:nvPr/>
        </p:nvSpPr>
        <p:spPr bwMode="auto">
          <a:xfrm>
            <a:off x="510590" y="5500914"/>
            <a:ext cx="8109912" cy="1107996"/>
          </a:xfrm>
          <a:prstGeom prst="rect">
            <a:avLst/>
          </a:prstGeom>
          <a:noFill/>
          <a:ln w="9525">
            <a:noFill/>
            <a:miter lim="800000"/>
            <a:headEnd/>
            <a:tailEnd/>
          </a:ln>
          <a:effectLst/>
        </p:spPr>
        <p:txBody>
          <a:bodyPr wrap="none">
            <a:spAutoFit/>
          </a:bodyPr>
          <a:lstStyle/>
          <a:p>
            <a:pPr algn="ctr" rtl="0" fontAlgn="base">
              <a:spcBef>
                <a:spcPct val="0"/>
              </a:spcBef>
              <a:spcAft>
                <a:spcPct val="0"/>
              </a:spcAft>
            </a:pPr>
            <a:r>
              <a:rPr lang="en-US" b="1" kern="1200" dirty="0">
                <a:solidFill>
                  <a:srgbClr val="FFFFFF"/>
                </a:solidFill>
                <a:latin typeface="Arial" charset="0"/>
                <a:ea typeface="+mn-ea"/>
                <a:cs typeface="+mn-cs"/>
              </a:rPr>
              <a:t>Aztec harvest of insect eggs and the tortillas from which they were made</a:t>
            </a:r>
          </a:p>
          <a:p>
            <a:pPr algn="ctr" rtl="0" fontAlgn="base">
              <a:spcBef>
                <a:spcPct val="0"/>
              </a:spcBef>
              <a:spcAft>
                <a:spcPct val="0"/>
              </a:spcAft>
            </a:pPr>
            <a:r>
              <a:rPr lang="en-US" b="1" kern="1200" dirty="0">
                <a:solidFill>
                  <a:srgbClr val="FFFFFF"/>
                </a:solidFill>
                <a:latin typeface="Arial" charset="0"/>
                <a:ea typeface="+mn-ea"/>
                <a:cs typeface="+mn-cs"/>
              </a:rPr>
              <a:t> </a:t>
            </a:r>
            <a:br>
              <a:rPr lang="en-US" b="1" kern="1200" dirty="0">
                <a:solidFill>
                  <a:srgbClr val="FFFFFF"/>
                </a:solidFill>
                <a:latin typeface="Arial" charset="0"/>
                <a:ea typeface="+mn-ea"/>
                <a:cs typeface="+mn-cs"/>
              </a:rPr>
            </a:br>
            <a:r>
              <a:rPr lang="en-US" b="1" kern="1200" dirty="0">
                <a:solidFill>
                  <a:srgbClr val="FFFFFF"/>
                </a:solidFill>
                <a:latin typeface="Arial" charset="0"/>
                <a:ea typeface="+mn-ea"/>
                <a:cs typeface="+mn-cs"/>
              </a:rPr>
              <a:t> Florentine Codex</a:t>
            </a:r>
            <a:br>
              <a:rPr lang="en-US" sz="1200" kern="1200" dirty="0">
                <a:solidFill>
                  <a:srgbClr val="FFFFFF"/>
                </a:solidFill>
                <a:latin typeface="Arial" charset="0"/>
                <a:ea typeface="+mn-ea"/>
                <a:cs typeface="+mn-cs"/>
              </a:rPr>
            </a:br>
            <a:r>
              <a:rPr lang="en-US" sz="1200" kern="1200" dirty="0">
                <a:solidFill>
                  <a:srgbClr val="FFFFFF"/>
                </a:solidFill>
                <a:latin typeface="Arial" charset="0"/>
                <a:ea typeface="+mn-ea"/>
                <a:cs typeface="+mn-cs"/>
              </a:rPr>
              <a:t>late  16th century</a:t>
            </a:r>
            <a:endParaRPr lang="en-US" kern="1200" dirty="0">
              <a:solidFill>
                <a:srgbClr val="FFFFFF"/>
              </a:solidFill>
              <a:latin typeface="Arial" charset="0"/>
              <a:ea typeface="+mn-ea"/>
              <a:cs typeface="+mn-cs"/>
            </a:endParaRPr>
          </a:p>
        </p:txBody>
      </p:sp>
      <p:pic>
        <p:nvPicPr>
          <p:cNvPr id="2050" name="Picture 2"/>
          <p:cNvPicPr>
            <a:picLocks noChangeAspect="1" noChangeArrowheads="1"/>
          </p:cNvPicPr>
          <p:nvPr/>
        </p:nvPicPr>
        <p:blipFill>
          <a:blip r:embed="rId2" cstate="print"/>
          <a:srcRect/>
          <a:stretch>
            <a:fillRect/>
          </a:stretch>
        </p:blipFill>
        <p:spPr bwMode="auto">
          <a:xfrm>
            <a:off x="914400" y="1757621"/>
            <a:ext cx="7315200" cy="3482035"/>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ubtitle 2"/>
          <p:cNvSpPr txBox="1">
            <a:spLocks/>
          </p:cNvSpPr>
          <p:nvPr/>
        </p:nvSpPr>
        <p:spPr bwMode="auto">
          <a:xfrm>
            <a:off x="1143000" y="2981900"/>
            <a:ext cx="2286000" cy="1056700"/>
          </a:xfrm>
          <a:prstGeom prst="rect">
            <a:avLst/>
          </a:prstGeom>
          <a:noFill/>
          <a:ln w="9525">
            <a:noFill/>
            <a:miter lim="800000"/>
            <a:headEnd/>
            <a:tailEnd/>
          </a:ln>
        </p:spPr>
        <p:txBody>
          <a:bodyPr wrap="square">
            <a:spAutoFit/>
          </a:bodyPr>
          <a:lstStyle/>
          <a:p>
            <a:pPr marL="0" lvl="1" algn="ctr">
              <a:spcBef>
                <a:spcPts val="800"/>
              </a:spcBef>
            </a:pPr>
            <a:r>
              <a:rPr lang="en-US" sz="2800" b="1" dirty="0">
                <a:latin typeface="+mj-lt"/>
              </a:rPr>
              <a:t>European</a:t>
            </a:r>
          </a:p>
          <a:p>
            <a:pPr marL="0" lvl="1" algn="ctr">
              <a:spcBef>
                <a:spcPts val="800"/>
              </a:spcBef>
            </a:pPr>
            <a:r>
              <a:rPr lang="en-US" sz="2800" b="1" dirty="0">
                <a:latin typeface="+mj-lt"/>
              </a:rPr>
              <a:t>exploration</a:t>
            </a:r>
          </a:p>
        </p:txBody>
      </p:sp>
      <p:sp>
        <p:nvSpPr>
          <p:cNvPr id="748547" name="Subtitle 2"/>
          <p:cNvSpPr txBox="1">
            <a:spLocks/>
          </p:cNvSpPr>
          <p:nvPr/>
        </p:nvSpPr>
        <p:spPr bwMode="auto">
          <a:xfrm>
            <a:off x="914400" y="1296769"/>
            <a:ext cx="7315200" cy="1077218"/>
          </a:xfrm>
          <a:prstGeom prst="rect">
            <a:avLst/>
          </a:prstGeom>
          <a:noFill/>
          <a:ln w="9525">
            <a:noFill/>
            <a:miter lim="800000"/>
            <a:headEnd/>
            <a:tailEnd/>
          </a:ln>
        </p:spPr>
        <p:txBody>
          <a:bodyPr>
            <a:spAutoFit/>
          </a:bodyPr>
          <a:lstStyle/>
          <a:p>
            <a:pPr marL="342900" indent="-342900" algn="ctr">
              <a:spcBef>
                <a:spcPts val="0"/>
              </a:spcBef>
            </a:pPr>
            <a:r>
              <a:rPr lang="en-US" sz="3200" b="1" dirty="0">
                <a:solidFill>
                  <a:srgbClr val="000000"/>
                </a:solidFill>
                <a:latin typeface="Calibri" pitchFamily="34" charset="0"/>
              </a:rPr>
              <a:t>Food in Historical Perspective: </a:t>
            </a:r>
          </a:p>
          <a:p>
            <a:pPr marL="342900" indent="-342900" algn="ctr">
              <a:spcBef>
                <a:spcPts val="0"/>
              </a:spcBef>
            </a:pPr>
            <a:r>
              <a:rPr lang="en-US" sz="3200" b="1" dirty="0">
                <a:solidFill>
                  <a:srgbClr val="000000"/>
                </a:solidFill>
                <a:latin typeface="Calibri" pitchFamily="34" charset="0"/>
              </a:rPr>
              <a:t>Dietary Revolutions</a:t>
            </a:r>
          </a:p>
        </p:txBody>
      </p:sp>
      <p:sp>
        <p:nvSpPr>
          <p:cNvPr id="10" name="Subtitle 2"/>
          <p:cNvSpPr txBox="1">
            <a:spLocks/>
          </p:cNvSpPr>
          <p:nvPr/>
        </p:nvSpPr>
        <p:spPr bwMode="auto">
          <a:xfrm>
            <a:off x="5638800" y="2971800"/>
            <a:ext cx="2286000" cy="1056700"/>
          </a:xfrm>
          <a:prstGeom prst="rect">
            <a:avLst/>
          </a:prstGeom>
          <a:noFill/>
          <a:ln w="9525">
            <a:noFill/>
            <a:miter lim="800000"/>
            <a:headEnd/>
            <a:tailEnd/>
          </a:ln>
        </p:spPr>
        <p:txBody>
          <a:bodyPr wrap="square">
            <a:spAutoFit/>
          </a:bodyPr>
          <a:lstStyle/>
          <a:p>
            <a:pPr marL="0" lvl="1" algn="ctr">
              <a:spcBef>
                <a:spcPts val="800"/>
              </a:spcBef>
            </a:pPr>
            <a:r>
              <a:rPr lang="en-US" sz="2800" b="1" dirty="0">
                <a:latin typeface="+mj-lt"/>
              </a:rPr>
              <a:t>new</a:t>
            </a:r>
          </a:p>
          <a:p>
            <a:pPr marL="0" lvl="1" algn="ctr">
              <a:spcBef>
                <a:spcPts val="800"/>
              </a:spcBef>
            </a:pPr>
            <a:r>
              <a:rPr lang="en-US" sz="2800" b="1" dirty="0">
                <a:latin typeface="+mj-lt"/>
              </a:rPr>
              <a:t>lands</a:t>
            </a:r>
          </a:p>
        </p:txBody>
      </p:sp>
      <p:sp>
        <p:nvSpPr>
          <p:cNvPr id="11" name="Subtitle 2"/>
          <p:cNvSpPr txBox="1">
            <a:spLocks/>
          </p:cNvSpPr>
          <p:nvPr/>
        </p:nvSpPr>
        <p:spPr bwMode="auto">
          <a:xfrm>
            <a:off x="3276600" y="3981527"/>
            <a:ext cx="2590800" cy="1200329"/>
          </a:xfrm>
          <a:prstGeom prst="rect">
            <a:avLst/>
          </a:prstGeom>
          <a:noFill/>
          <a:ln w="9525">
            <a:noFill/>
            <a:miter lim="800000"/>
            <a:headEnd/>
            <a:tailEnd/>
          </a:ln>
        </p:spPr>
        <p:txBody>
          <a:bodyPr wrap="square">
            <a:spAutoFit/>
          </a:bodyPr>
          <a:lstStyle/>
          <a:p>
            <a:pPr marL="0" lvl="1" algn="ctr">
              <a:spcBef>
                <a:spcPts val="0"/>
              </a:spcBef>
            </a:pPr>
            <a:r>
              <a:rPr lang="en-US" sz="2400" dirty="0">
                <a:solidFill>
                  <a:srgbClr val="C00000"/>
                </a:solidFill>
                <a:latin typeface="+mj-lt"/>
              </a:rPr>
              <a:t>15</a:t>
            </a:r>
            <a:r>
              <a:rPr lang="en-US" sz="2400" baseline="30000" dirty="0">
                <a:solidFill>
                  <a:srgbClr val="C00000"/>
                </a:solidFill>
                <a:latin typeface="+mj-lt"/>
              </a:rPr>
              <a:t>th</a:t>
            </a:r>
            <a:r>
              <a:rPr lang="en-US" sz="2400" dirty="0">
                <a:solidFill>
                  <a:srgbClr val="C00000"/>
                </a:solidFill>
                <a:latin typeface="+mj-lt"/>
              </a:rPr>
              <a:t> century </a:t>
            </a:r>
          </a:p>
          <a:p>
            <a:pPr marL="0" lvl="1" algn="ctr">
              <a:spcBef>
                <a:spcPts val="0"/>
              </a:spcBef>
            </a:pPr>
            <a:r>
              <a:rPr lang="en-US" sz="2400" dirty="0">
                <a:solidFill>
                  <a:srgbClr val="C00000"/>
                </a:solidFill>
                <a:latin typeface="+mj-lt"/>
              </a:rPr>
              <a:t>search</a:t>
            </a:r>
          </a:p>
          <a:p>
            <a:pPr marL="0" lvl="1" algn="ctr">
              <a:spcBef>
                <a:spcPts val="0"/>
              </a:spcBef>
            </a:pPr>
            <a:r>
              <a:rPr lang="en-US" sz="2400" dirty="0">
                <a:solidFill>
                  <a:srgbClr val="C00000"/>
                </a:solidFill>
                <a:latin typeface="+mj-lt"/>
              </a:rPr>
              <a:t>for spices</a:t>
            </a:r>
          </a:p>
        </p:txBody>
      </p:sp>
      <p:sp>
        <p:nvSpPr>
          <p:cNvPr id="12" name="Subtitle 2"/>
          <p:cNvSpPr txBox="1">
            <a:spLocks/>
          </p:cNvSpPr>
          <p:nvPr/>
        </p:nvSpPr>
        <p:spPr bwMode="auto">
          <a:xfrm>
            <a:off x="5334000" y="4030920"/>
            <a:ext cx="2971800" cy="2369880"/>
          </a:xfrm>
          <a:prstGeom prst="rect">
            <a:avLst/>
          </a:prstGeom>
          <a:noFill/>
          <a:ln w="9525">
            <a:noFill/>
            <a:miter lim="800000"/>
            <a:headEnd/>
            <a:tailEnd/>
          </a:ln>
        </p:spPr>
        <p:txBody>
          <a:bodyPr wrap="square">
            <a:spAutoFit/>
          </a:bodyPr>
          <a:lstStyle/>
          <a:p>
            <a:pPr marL="0" lvl="1" algn="ctr">
              <a:spcBef>
                <a:spcPts val="0"/>
              </a:spcBef>
            </a:pPr>
            <a:r>
              <a:rPr lang="en-US" sz="2400" b="1" dirty="0">
                <a:solidFill>
                  <a:srgbClr val="000000"/>
                </a:solidFill>
                <a:latin typeface="+mj-lt"/>
              </a:rPr>
              <a:t>exchange of food between regions</a:t>
            </a:r>
          </a:p>
          <a:p>
            <a:pPr marL="0" lvl="1" algn="ctr">
              <a:spcBef>
                <a:spcPts val="0"/>
              </a:spcBef>
            </a:pPr>
            <a:endParaRPr lang="en-US" sz="1200" b="1" dirty="0">
              <a:solidFill>
                <a:srgbClr val="000000"/>
              </a:solidFill>
              <a:latin typeface="+mj-lt"/>
            </a:endParaRPr>
          </a:p>
          <a:p>
            <a:pPr marL="0" lvl="1" algn="ctr">
              <a:spcBef>
                <a:spcPts val="0"/>
              </a:spcBef>
            </a:pPr>
            <a:r>
              <a:rPr lang="en-US" sz="2400" b="1" dirty="0">
                <a:solidFill>
                  <a:srgbClr val="000000"/>
                </a:solidFill>
                <a:latin typeface="+mj-lt"/>
              </a:rPr>
              <a:t>diversified diets</a:t>
            </a:r>
          </a:p>
          <a:p>
            <a:pPr marL="0" lvl="1" algn="ctr">
              <a:spcBef>
                <a:spcPts val="0"/>
              </a:spcBef>
            </a:pPr>
            <a:endParaRPr lang="en-US" sz="1100" b="1" dirty="0">
              <a:solidFill>
                <a:srgbClr val="000000"/>
              </a:solidFill>
              <a:latin typeface="+mj-lt"/>
            </a:endParaRPr>
          </a:p>
          <a:p>
            <a:pPr marL="0" lvl="1" algn="ctr">
              <a:spcBef>
                <a:spcPts val="0"/>
              </a:spcBef>
            </a:pPr>
            <a:r>
              <a:rPr lang="en-US" sz="2400" b="1" dirty="0">
                <a:solidFill>
                  <a:srgbClr val="000000"/>
                </a:solidFill>
                <a:latin typeface="+mj-lt"/>
              </a:rPr>
              <a:t>globalization</a:t>
            </a:r>
          </a:p>
          <a:p>
            <a:pPr marL="0" lvl="1" algn="ctr">
              <a:spcBef>
                <a:spcPts val="0"/>
              </a:spcBef>
            </a:pPr>
            <a:r>
              <a:rPr lang="en-US" sz="2400" b="1" dirty="0">
                <a:solidFill>
                  <a:srgbClr val="000000"/>
                </a:solidFill>
                <a:latin typeface="+mj-lt"/>
              </a:rPr>
              <a:t>of food</a:t>
            </a:r>
          </a:p>
        </p:txBody>
      </p:sp>
      <p:sp>
        <p:nvSpPr>
          <p:cNvPr id="14" name="Right Arrow 13"/>
          <p:cNvSpPr/>
          <p:nvPr/>
        </p:nvSpPr>
        <p:spPr>
          <a:xfrm>
            <a:off x="3581400" y="3276600"/>
            <a:ext cx="2057400" cy="609600"/>
          </a:xfrm>
          <a:prstGeom prst="rightArrow">
            <a:avLst/>
          </a:prstGeom>
          <a:solidFill>
            <a:srgbClr val="D79694"/>
          </a:solidFill>
          <a:ln w="76200">
            <a:solidFill>
              <a:srgbClr val="C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5"/>
            <a:ext cx="7315200" cy="40934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1" algn="ctr" rtl="0" fontAlgn="base">
              <a:spcBef>
                <a:spcPct val="0"/>
              </a:spcBef>
              <a:spcAft>
                <a:spcPct val="0"/>
              </a:spcAft>
            </a:pPr>
            <a:r>
              <a:rPr lang="en-US" sz="3200" b="1" kern="1200" dirty="0">
                <a:solidFill>
                  <a:srgbClr val="000000"/>
                </a:solidFill>
                <a:latin typeface="Arial"/>
                <a:ea typeface="+mn-ea"/>
                <a:cs typeface="+mn-cs"/>
              </a:rPr>
              <a:t>American Indians seemed to be more accepting of European food practices . . .</a:t>
            </a:r>
          </a:p>
          <a:p>
            <a:pPr marL="682625" lvl="1" indent="-225425" algn="l" rtl="0" fontAlgn="base">
              <a:spcBef>
                <a:spcPct val="0"/>
              </a:spcBef>
              <a:spcAft>
                <a:spcPct val="0"/>
              </a:spcAft>
              <a:buFont typeface="Arial" charset="0"/>
              <a:buChar char="•"/>
            </a:pPr>
            <a:endParaRPr lang="en-US" sz="1200" b="1" kern="1200" dirty="0">
              <a:solidFill>
                <a:srgbClr val="000000"/>
              </a:solidFill>
              <a:latin typeface="Arial"/>
              <a:ea typeface="+mn-ea"/>
              <a:cs typeface="+mn-cs"/>
            </a:endParaRPr>
          </a:p>
          <a:p>
            <a:pPr marL="914400" lvl="2" indent="-231775" algn="l" rtl="0" fontAlgn="base">
              <a:spcBef>
                <a:spcPct val="0"/>
              </a:spcBef>
              <a:spcAft>
                <a:spcPct val="0"/>
              </a:spcAft>
              <a:buFont typeface="Arial" charset="0"/>
              <a:buChar char="•"/>
            </a:pPr>
            <a:r>
              <a:rPr lang="en-US" sz="3200" b="1" kern="1200" dirty="0">
                <a:solidFill>
                  <a:srgbClr val="000000"/>
                </a:solidFill>
                <a:latin typeface="Arial"/>
                <a:ea typeface="+mn-ea"/>
                <a:cs typeface="+mn-cs"/>
              </a:rPr>
              <a:t>European prepared meats</a:t>
            </a:r>
          </a:p>
          <a:p>
            <a:pPr marL="914400" lvl="2" indent="-231775" algn="l" rtl="0" fontAlgn="base">
              <a:spcBef>
                <a:spcPct val="0"/>
              </a:spcBef>
              <a:spcAft>
                <a:spcPct val="0"/>
              </a:spcAft>
              <a:buFont typeface="Arial" charset="0"/>
              <a:buChar char="•"/>
            </a:pPr>
            <a:endParaRPr lang="en-US" sz="1200" b="1" kern="1200" dirty="0">
              <a:solidFill>
                <a:srgbClr val="000000"/>
              </a:solidFill>
              <a:latin typeface="Arial"/>
              <a:ea typeface="+mn-ea"/>
              <a:cs typeface="+mn-cs"/>
            </a:endParaRPr>
          </a:p>
          <a:p>
            <a:pPr marL="914400" lvl="2" indent="-231775" algn="l" rtl="0" fontAlgn="base">
              <a:spcBef>
                <a:spcPct val="0"/>
              </a:spcBef>
              <a:spcAft>
                <a:spcPct val="0"/>
              </a:spcAft>
              <a:buFont typeface="Arial" charset="0"/>
              <a:buChar char="•"/>
            </a:pPr>
            <a:r>
              <a:rPr lang="en-US" sz="3200" b="1" dirty="0">
                <a:solidFill>
                  <a:srgbClr val="000000"/>
                </a:solidFill>
                <a:latin typeface="Arial"/>
              </a:rPr>
              <a:t>vegetables</a:t>
            </a:r>
          </a:p>
          <a:p>
            <a:pPr marL="914400" lvl="2" indent="-231775" algn="l" rtl="0" fontAlgn="base">
              <a:spcBef>
                <a:spcPct val="0"/>
              </a:spcBef>
              <a:spcAft>
                <a:spcPct val="0"/>
              </a:spcAft>
              <a:buFont typeface="Arial" charset="0"/>
              <a:buChar char="•"/>
            </a:pPr>
            <a:endParaRPr lang="en-US" sz="1200" b="1" dirty="0">
              <a:solidFill>
                <a:srgbClr val="000000"/>
              </a:solidFill>
              <a:latin typeface="Arial"/>
            </a:endParaRPr>
          </a:p>
          <a:p>
            <a:pPr marL="914400" lvl="2" indent="-231775" algn="l" rtl="0" fontAlgn="base">
              <a:spcBef>
                <a:spcPct val="0"/>
              </a:spcBef>
              <a:spcAft>
                <a:spcPct val="0"/>
              </a:spcAft>
              <a:buFont typeface="Arial" charset="0"/>
              <a:buChar char="•"/>
            </a:pPr>
            <a:r>
              <a:rPr lang="en-US" sz="3200" b="1" kern="1200" dirty="0">
                <a:solidFill>
                  <a:srgbClr val="000000"/>
                </a:solidFill>
                <a:latin typeface="Arial"/>
                <a:ea typeface="+mn-ea"/>
                <a:cs typeface="+mn-cs"/>
              </a:rPr>
              <a:t>“. . . even ship’s biscuit[s]</a:t>
            </a:r>
            <a:br>
              <a:rPr lang="en-US" sz="3200" b="1" kern="1200" dirty="0">
                <a:solidFill>
                  <a:srgbClr val="000000"/>
                </a:solidFill>
                <a:latin typeface="Arial"/>
                <a:ea typeface="+mn-ea"/>
                <a:cs typeface="+mn-cs"/>
              </a:rPr>
            </a:br>
            <a:r>
              <a:rPr lang="en-US" sz="2400" b="1" kern="1200" dirty="0">
                <a:solidFill>
                  <a:srgbClr val="000000"/>
                </a:solidFill>
                <a:latin typeface="Arial"/>
                <a:ea typeface="+mn-ea"/>
                <a:cs typeface="+mn-cs"/>
              </a:rPr>
              <a:t>(a hard, tasteless affair)”</a:t>
            </a:r>
            <a:endParaRPr lang="en-US" sz="3200" b="1" kern="1200" dirty="0">
              <a:solidFill>
                <a:srgbClr val="000000"/>
              </a:solidFill>
              <a:latin typeface="Arial"/>
              <a:ea typeface="+mn-ea"/>
              <a:cs typeface="+mn-cs"/>
            </a:endParaRP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solidFill>
                  <a:srgbClr val="D79694"/>
                </a:solidFill>
                <a:latin typeface="Calibri" pitchFamily="34" charset="0"/>
              </a:rPr>
              <a:t>The Exchange of Food Between the Old and New Worlds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58</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5"/>
            <a:ext cx="7315200" cy="36625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1" algn="ctr" rtl="0" fontAlgn="base">
              <a:spcBef>
                <a:spcPct val="0"/>
              </a:spcBef>
              <a:spcAft>
                <a:spcPct val="0"/>
              </a:spcAft>
            </a:pPr>
            <a:r>
              <a:rPr lang="en-US" sz="2400" b="1" kern="1200" dirty="0">
                <a:solidFill>
                  <a:srgbClr val="D79694"/>
                </a:solidFill>
                <a:latin typeface="Arial"/>
                <a:ea typeface="+mn-ea"/>
                <a:cs typeface="+mn-cs"/>
              </a:rPr>
              <a:t>the story of European settlers colonizing the Americas . . . illustrates how the diets of different cultures are affected by contact with each other . . .</a:t>
            </a:r>
          </a:p>
          <a:p>
            <a:pPr marL="682625" lvl="1" indent="-225425" algn="ctr" rtl="0" fontAlgn="base">
              <a:spcBef>
                <a:spcPct val="0"/>
              </a:spcBef>
              <a:spcAft>
                <a:spcPct val="0"/>
              </a:spcAft>
            </a:pPr>
            <a:endParaRPr lang="en-US" sz="12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5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914400" lvl="2" indent="-231775" algn="l" rtl="0" fontAlgn="base">
              <a:spcBef>
                <a:spcPct val="0"/>
              </a:spcBef>
              <a:spcAft>
                <a:spcPct val="0"/>
              </a:spcAft>
              <a:buFont typeface="Arial" charset="0"/>
              <a:buChar char="•"/>
            </a:pPr>
            <a:r>
              <a:rPr lang="en-US" sz="3200" b="1" kern="1200" dirty="0">
                <a:solidFill>
                  <a:srgbClr val="000000"/>
                </a:solidFill>
                <a:latin typeface="Arial"/>
                <a:ea typeface="+mn-ea"/>
                <a:cs typeface="+mn-cs"/>
              </a:rPr>
              <a:t>exchange of foodstuffs altered dietary patterns radically</a:t>
            </a:r>
          </a:p>
          <a:p>
            <a:pPr marL="914400" lvl="2" indent="-231775" algn="l" rtl="0" fontAlgn="base">
              <a:spcBef>
                <a:spcPct val="0"/>
              </a:spcBef>
              <a:spcAft>
                <a:spcPct val="0"/>
              </a:spcAft>
              <a:buFont typeface="Arial" charset="0"/>
              <a:buChar char="•"/>
            </a:pPr>
            <a:endParaRPr lang="en-US" sz="1400" b="1" kern="1200" dirty="0">
              <a:solidFill>
                <a:srgbClr val="000000"/>
              </a:solidFill>
              <a:latin typeface="Arial"/>
              <a:ea typeface="+mn-ea"/>
              <a:cs typeface="+mn-cs"/>
            </a:endParaRPr>
          </a:p>
          <a:p>
            <a:pPr marL="914400" lvl="2" indent="-231775" algn="l" rtl="0" fontAlgn="base">
              <a:spcBef>
                <a:spcPct val="0"/>
              </a:spcBef>
              <a:spcAft>
                <a:spcPct val="0"/>
              </a:spcAft>
              <a:buFont typeface="Arial" charset="0"/>
              <a:buChar char="•"/>
            </a:pPr>
            <a:r>
              <a:rPr lang="en-US" sz="2400" b="1" dirty="0">
                <a:solidFill>
                  <a:srgbClr val="000000"/>
                </a:solidFill>
                <a:latin typeface="Arial"/>
              </a:rPr>
              <a:t>and, eventually, world economic patterns</a:t>
            </a:r>
          </a:p>
          <a:p>
            <a:pPr marL="914400" lvl="2" indent="-231775" algn="l" rtl="0" fontAlgn="base">
              <a:spcBef>
                <a:spcPct val="0"/>
              </a:spcBef>
              <a:spcAft>
                <a:spcPct val="0"/>
              </a:spcAft>
              <a:buFont typeface="Arial" charset="0"/>
              <a:buChar char="•"/>
            </a:pPr>
            <a:endParaRPr lang="en-US" sz="1400" b="1" dirty="0">
              <a:solidFill>
                <a:srgbClr val="000000"/>
              </a:solidFill>
              <a:latin typeface="Arial"/>
            </a:endParaRP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solidFill>
                  <a:srgbClr val="D79694"/>
                </a:solidFill>
                <a:latin typeface="Calibri" pitchFamily="34" charset="0"/>
              </a:rPr>
              <a:t>The Exchange of Food Between the Old and New Worlds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58</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8"/>
            <a:ext cx="7315200" cy="32316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1" algn="ctr" rtl="0" fontAlgn="base">
              <a:spcBef>
                <a:spcPct val="0"/>
              </a:spcBef>
              <a:spcAft>
                <a:spcPct val="0"/>
              </a:spcAft>
            </a:pPr>
            <a:r>
              <a:rPr lang="en-US" sz="2400" b="1" kern="1200" dirty="0">
                <a:solidFill>
                  <a:srgbClr val="D79694"/>
                </a:solidFill>
                <a:latin typeface="Arial"/>
                <a:ea typeface="+mn-ea"/>
                <a:cs typeface="+mn-cs"/>
              </a:rPr>
              <a:t>“In the </a:t>
            </a:r>
            <a:r>
              <a:rPr lang="en-US" sz="2800" b="1" kern="1200" dirty="0">
                <a:solidFill>
                  <a:srgbClr val="000000"/>
                </a:solidFill>
                <a:latin typeface="Arial"/>
                <a:ea typeface="+mn-ea"/>
                <a:cs typeface="+mn-cs"/>
              </a:rPr>
              <a:t>early 1600s English colonists </a:t>
            </a:r>
            <a:r>
              <a:rPr lang="en-US" sz="2400" b="1" kern="1200" dirty="0">
                <a:solidFill>
                  <a:srgbClr val="D79694"/>
                </a:solidFill>
                <a:latin typeface="Arial"/>
                <a:ea typeface="+mn-ea"/>
                <a:cs typeface="+mn-cs"/>
              </a:rPr>
              <a:t>settled the eastern coast of the present-day United States, bringing with them the gastronomic tastes of the British Isles”</a:t>
            </a:r>
          </a:p>
          <a:p>
            <a:pPr marL="682625" lvl="1" indent="-225425" algn="ctr" rtl="0" fontAlgn="base">
              <a:spcBef>
                <a:spcPct val="0"/>
              </a:spcBef>
              <a:spcAft>
                <a:spcPct val="0"/>
              </a:spcAft>
            </a:pPr>
            <a:endParaRPr lang="en-US" sz="12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5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914400" lvl="2" indent="-231775" algn="l" rtl="0" fontAlgn="base">
              <a:spcBef>
                <a:spcPct val="0"/>
              </a:spcBef>
              <a:spcAft>
                <a:spcPct val="0"/>
              </a:spcAft>
              <a:buFont typeface="Arial" charset="0"/>
              <a:buChar char="•"/>
            </a:pPr>
            <a:r>
              <a:rPr lang="en-US" sz="2800" b="1" kern="1200" dirty="0">
                <a:solidFill>
                  <a:srgbClr val="D79694"/>
                </a:solidFill>
                <a:latin typeface="Arial"/>
                <a:ea typeface="+mn-ea"/>
                <a:cs typeface="+mn-cs"/>
              </a:rPr>
              <a:t>but </a:t>
            </a:r>
            <a:r>
              <a:rPr lang="en-US" sz="2800" b="1" kern="1200" dirty="0">
                <a:solidFill>
                  <a:srgbClr val="000000"/>
                </a:solidFill>
                <a:latin typeface="Arial"/>
                <a:ea typeface="+mn-ea"/>
                <a:cs typeface="+mn-cs"/>
              </a:rPr>
              <a:t>why did some of the new arrivals starve in “the land of plenty?”</a:t>
            </a: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solidFill>
                  <a:srgbClr val="D79694"/>
                </a:solidFill>
                <a:latin typeface="Calibri" pitchFamily="34" charset="0"/>
              </a:rPr>
              <a:t>The Exchange of Food Between the Old and New Worlds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pp. 58-59</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5"/>
            <a:ext cx="7315200" cy="42780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1" algn="ctr" rtl="0" fontAlgn="base">
              <a:spcBef>
                <a:spcPct val="0"/>
              </a:spcBef>
              <a:spcAft>
                <a:spcPct val="0"/>
              </a:spcAft>
            </a:pPr>
            <a:r>
              <a:rPr lang="en-US" sz="2800" b="1" kern="1200" dirty="0">
                <a:solidFill>
                  <a:srgbClr val="000000"/>
                </a:solidFill>
                <a:latin typeface="Arial"/>
                <a:ea typeface="+mn-ea"/>
                <a:cs typeface="+mn-cs"/>
              </a:rPr>
              <a:t>“First, the colonists did not have much experience making their way in the wilderness”</a:t>
            </a:r>
          </a:p>
          <a:p>
            <a:pPr marL="682625" lvl="1" indent="-225425" algn="ctr" rtl="0" fontAlgn="base">
              <a:spcBef>
                <a:spcPct val="0"/>
              </a:spcBef>
              <a:spcAft>
                <a:spcPct val="0"/>
              </a:spcAft>
            </a:pPr>
            <a:endParaRPr lang="en-US" sz="3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5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914400" lvl="2" indent="-231775" algn="l" rtl="0" fontAlgn="base">
              <a:spcBef>
                <a:spcPct val="0"/>
              </a:spcBef>
              <a:spcAft>
                <a:spcPct val="0"/>
              </a:spcAft>
              <a:buFont typeface="Arial" charset="0"/>
              <a:buChar char="•"/>
            </a:pPr>
            <a:r>
              <a:rPr lang="en-US" sz="2400" b="1" kern="1200" dirty="0">
                <a:solidFill>
                  <a:srgbClr val="D79694"/>
                </a:solidFill>
                <a:latin typeface="Arial"/>
                <a:ea typeface="+mn-ea"/>
                <a:cs typeface="+mn-cs"/>
              </a:rPr>
              <a:t>in the first permanent English colony, Jamestown, VA, most of th</a:t>
            </a:r>
            <a:r>
              <a:rPr lang="en-US" sz="2400" b="1" dirty="0">
                <a:solidFill>
                  <a:srgbClr val="D79694"/>
                </a:solidFill>
                <a:latin typeface="Arial"/>
              </a:rPr>
              <a:t>e colonists were hoping to </a:t>
            </a:r>
            <a:r>
              <a:rPr lang="en-US" sz="2400" b="1" dirty="0">
                <a:latin typeface="Arial"/>
              </a:rPr>
              <a:t>get rich quick via precious metals</a:t>
            </a:r>
          </a:p>
          <a:p>
            <a:pPr marL="914400" lvl="2" indent="-231775" algn="l" rtl="0" fontAlgn="base">
              <a:spcBef>
                <a:spcPct val="0"/>
              </a:spcBef>
              <a:spcAft>
                <a:spcPct val="0"/>
              </a:spcAft>
              <a:buFont typeface="Arial" charset="0"/>
              <a:buChar char="•"/>
            </a:pPr>
            <a:r>
              <a:rPr lang="en-US" sz="2400" b="1" kern="1200" dirty="0">
                <a:solidFill>
                  <a:srgbClr val="D79694"/>
                </a:solidFill>
                <a:latin typeface="Arial"/>
                <a:ea typeface="+mn-ea"/>
                <a:cs typeface="+mn-cs"/>
              </a:rPr>
              <a:t>they were </a:t>
            </a:r>
            <a:r>
              <a:rPr lang="en-US" sz="2400" b="1" kern="1200" dirty="0">
                <a:latin typeface="Arial"/>
                <a:ea typeface="+mn-ea"/>
                <a:cs typeface="+mn-cs"/>
              </a:rPr>
              <a:t>poorly prepared </a:t>
            </a:r>
            <a:r>
              <a:rPr lang="en-US" sz="2400" b="1" kern="1200" dirty="0">
                <a:solidFill>
                  <a:srgbClr val="D79694"/>
                </a:solidFill>
                <a:latin typeface="Arial"/>
                <a:ea typeface="+mn-ea"/>
                <a:cs typeface="+mn-cs"/>
              </a:rPr>
              <a:t>for the hard work and endurance required of them in the New World</a:t>
            </a: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solidFill>
                  <a:srgbClr val="D79694"/>
                </a:solidFill>
                <a:latin typeface="Calibri" pitchFamily="34" charset="0"/>
              </a:rPr>
              <a:t>The Exchange of Food Between the Old and New Worlds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59</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5"/>
            <a:ext cx="7315200" cy="27392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1" algn="ctr" rtl="0" fontAlgn="base">
              <a:spcBef>
                <a:spcPct val="0"/>
              </a:spcBef>
              <a:spcAft>
                <a:spcPct val="0"/>
              </a:spcAft>
            </a:pPr>
            <a:r>
              <a:rPr lang="en-US" sz="2800" b="1" kern="1200" dirty="0">
                <a:solidFill>
                  <a:srgbClr val="D79694"/>
                </a:solidFill>
                <a:latin typeface="Arial"/>
                <a:ea typeface="+mn-ea"/>
                <a:cs typeface="+mn-cs"/>
              </a:rPr>
              <a:t>“First, the colonists did not have much experience making their way in the wilderness”</a:t>
            </a:r>
          </a:p>
          <a:p>
            <a:pPr marL="682625" lvl="1" indent="-225425" algn="ctr" rtl="0" fontAlgn="base">
              <a:spcBef>
                <a:spcPct val="0"/>
              </a:spcBef>
              <a:spcAft>
                <a:spcPct val="0"/>
              </a:spcAft>
            </a:pPr>
            <a:endParaRPr lang="en-US" sz="12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5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914400" lvl="2" indent="-231775" algn="l" rtl="0" fontAlgn="base">
              <a:spcBef>
                <a:spcPct val="0"/>
              </a:spcBef>
              <a:spcAft>
                <a:spcPct val="0"/>
              </a:spcAft>
              <a:buFont typeface="Arial" charset="0"/>
              <a:buChar char="•"/>
            </a:pPr>
            <a:r>
              <a:rPr lang="en-US" sz="3200" b="1" kern="1200" dirty="0">
                <a:solidFill>
                  <a:srgbClr val="000000"/>
                </a:solidFill>
                <a:latin typeface="Arial"/>
                <a:ea typeface="+mn-ea"/>
                <a:cs typeface="+mn-cs"/>
              </a:rPr>
              <a:t>poor timing</a:t>
            </a:r>
          </a:p>
          <a:p>
            <a:pPr marL="914400" lvl="2" indent="-231775" algn="l" rtl="0" fontAlgn="base">
              <a:spcBef>
                <a:spcPct val="0"/>
              </a:spcBef>
              <a:spcAft>
                <a:spcPct val="0"/>
              </a:spcAft>
              <a:buFont typeface="Arial" charset="0"/>
              <a:buChar char="•"/>
            </a:pPr>
            <a:endParaRPr lang="en-US" sz="1200" b="1" kern="1200" dirty="0">
              <a:solidFill>
                <a:srgbClr val="D79694"/>
              </a:solidFill>
              <a:latin typeface="Arial"/>
              <a:ea typeface="+mn-ea"/>
              <a:cs typeface="+mn-cs"/>
            </a:endParaRPr>
          </a:p>
          <a:p>
            <a:pPr lvl="3" indent="-231775">
              <a:buFont typeface="Arial" charset="0"/>
              <a:buChar char="•"/>
            </a:pPr>
            <a:r>
              <a:rPr lang="en-US" sz="2400" b="1" dirty="0">
                <a:solidFill>
                  <a:srgbClr val="D79694"/>
                </a:solidFill>
                <a:latin typeface="Arial"/>
              </a:rPr>
              <a:t>the Pilgrims arrived in December</a:t>
            </a: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solidFill>
                  <a:srgbClr val="D79694"/>
                </a:solidFill>
                <a:latin typeface="Calibri" pitchFamily="34" charset="0"/>
              </a:rPr>
              <a:t>The Exchange of Food Between the Old and New Worlds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59</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5"/>
            <a:ext cx="7315200" cy="4131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1" algn="ctr" rtl="0" fontAlgn="base">
              <a:spcBef>
                <a:spcPct val="0"/>
              </a:spcBef>
              <a:spcAft>
                <a:spcPct val="0"/>
              </a:spcAft>
            </a:pPr>
            <a:r>
              <a:rPr lang="en-US" sz="2800" b="1" kern="1200" dirty="0">
                <a:solidFill>
                  <a:srgbClr val="D79694"/>
                </a:solidFill>
                <a:latin typeface="Arial"/>
                <a:ea typeface="+mn-ea"/>
                <a:cs typeface="+mn-cs"/>
              </a:rPr>
              <a:t>“The colonists’ survival was jeopardized by their </a:t>
            </a:r>
            <a:r>
              <a:rPr lang="en-US" sz="2800" b="1" kern="1200" dirty="0">
                <a:solidFill>
                  <a:srgbClr val="000000"/>
                </a:solidFill>
                <a:latin typeface="Arial"/>
                <a:ea typeface="+mn-ea"/>
                <a:cs typeface="+mn-cs"/>
              </a:rPr>
              <a:t>reluctance to accept new foods available </a:t>
            </a:r>
            <a:r>
              <a:rPr lang="en-US" sz="2800" b="1" kern="1200" dirty="0">
                <a:solidFill>
                  <a:srgbClr val="D79694"/>
                </a:solidFill>
                <a:latin typeface="Arial"/>
                <a:ea typeface="+mn-ea"/>
                <a:cs typeface="+mn-cs"/>
              </a:rPr>
              <a:t>in America</a:t>
            </a:r>
            <a:r>
              <a:rPr lang="en-US" sz="2800" b="1" kern="1200" dirty="0">
                <a:solidFill>
                  <a:srgbClr val="000000"/>
                </a:solidFill>
                <a:latin typeface="Arial"/>
                <a:ea typeface="+mn-ea"/>
                <a:cs typeface="+mn-cs"/>
              </a:rPr>
              <a:t>”</a:t>
            </a:r>
          </a:p>
          <a:p>
            <a:pPr marL="682625" lvl="1" indent="-225425" algn="ctr" rtl="0" fontAlgn="base">
              <a:spcBef>
                <a:spcPct val="0"/>
              </a:spcBef>
              <a:spcAft>
                <a:spcPct val="0"/>
              </a:spcAft>
            </a:pPr>
            <a:endParaRPr lang="en-US" sz="12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5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000000"/>
              </a:solidFill>
              <a:latin typeface="Arial"/>
              <a:ea typeface="+mn-ea"/>
              <a:cs typeface="+mn-cs"/>
            </a:endParaRPr>
          </a:p>
          <a:p>
            <a:pPr marL="914400" lvl="2" indent="-231775" algn="l" rtl="0" fontAlgn="base">
              <a:spcBef>
                <a:spcPct val="0"/>
              </a:spcBef>
              <a:spcAft>
                <a:spcPct val="0"/>
              </a:spcAft>
              <a:buFont typeface="Arial" charset="0"/>
              <a:buChar char="•"/>
            </a:pPr>
            <a:r>
              <a:rPr lang="en-US" sz="2000" b="1" kern="1200" dirty="0">
                <a:solidFill>
                  <a:srgbClr val="D79694"/>
                </a:solidFill>
                <a:latin typeface="Arial"/>
                <a:ea typeface="+mn-ea"/>
                <a:cs typeface="+mn-cs"/>
              </a:rPr>
              <a:t>settlers </a:t>
            </a:r>
            <a:r>
              <a:rPr lang="en-US" sz="2000" b="1" kern="1200" dirty="0">
                <a:solidFill>
                  <a:srgbClr val="000000"/>
                </a:solidFill>
                <a:latin typeface="Arial"/>
                <a:ea typeface="+mn-ea"/>
                <a:cs typeface="+mn-cs"/>
              </a:rPr>
              <a:t>relied on shipments sent from England </a:t>
            </a:r>
            <a:r>
              <a:rPr lang="en-US" sz="2000" b="1" kern="1200" dirty="0">
                <a:solidFill>
                  <a:srgbClr val="D79694"/>
                </a:solidFill>
                <a:latin typeface="Arial"/>
                <a:ea typeface="+mn-ea"/>
                <a:cs typeface="+mn-cs"/>
              </a:rPr>
              <a:t>rather than collecting fish and other foods that were locally abundant</a:t>
            </a:r>
          </a:p>
          <a:p>
            <a:pPr marL="914400" lvl="2" indent="-231775" algn="l" rtl="0" fontAlgn="base">
              <a:spcBef>
                <a:spcPct val="0"/>
              </a:spcBef>
              <a:spcAft>
                <a:spcPct val="0"/>
              </a:spcAft>
              <a:buFont typeface="Arial" charset="0"/>
              <a:buChar char="•"/>
            </a:pPr>
            <a:endParaRPr lang="en-US" sz="1050" b="1" dirty="0">
              <a:solidFill>
                <a:srgbClr val="000000"/>
              </a:solidFill>
              <a:latin typeface="Arial"/>
            </a:endParaRPr>
          </a:p>
          <a:p>
            <a:pPr lvl="3" indent="-231775">
              <a:buFont typeface="Arial" charset="0"/>
              <a:buChar char="•"/>
            </a:pPr>
            <a:r>
              <a:rPr lang="en-US" sz="2000" b="1" kern="1200" dirty="0">
                <a:solidFill>
                  <a:srgbClr val="D79694"/>
                </a:solidFill>
                <a:latin typeface="Arial"/>
                <a:ea typeface="+mn-ea"/>
                <a:cs typeface="+mn-cs"/>
              </a:rPr>
              <a:t>but when </a:t>
            </a:r>
            <a:r>
              <a:rPr lang="en-US" sz="2000" b="1" kern="1200" dirty="0">
                <a:solidFill>
                  <a:srgbClr val="000000"/>
                </a:solidFill>
                <a:latin typeface="Arial"/>
                <a:ea typeface="+mn-ea"/>
                <a:cs typeface="+mn-cs"/>
              </a:rPr>
              <a:t>shipments failed the colonists began to adopt </a:t>
            </a:r>
            <a:r>
              <a:rPr lang="en-US" sz="2000" b="1" kern="1200" dirty="0">
                <a:solidFill>
                  <a:srgbClr val="D79694"/>
                </a:solidFill>
                <a:latin typeface="Arial"/>
                <a:ea typeface="+mn-ea"/>
                <a:cs typeface="+mn-cs"/>
              </a:rPr>
              <a:t>some of the staples in the native Indian diet</a:t>
            </a: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solidFill>
                  <a:srgbClr val="D79694"/>
                </a:solidFill>
                <a:latin typeface="Calibri" pitchFamily="34" charset="0"/>
              </a:rPr>
              <a:t>The Exchange of Food Between the Old and New Worlds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59</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9"/>
            <a:ext cx="7315200" cy="41472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1" algn="ctr" rtl="0" fontAlgn="base">
              <a:spcBef>
                <a:spcPct val="0"/>
              </a:spcBef>
              <a:spcAft>
                <a:spcPct val="0"/>
              </a:spcAft>
            </a:pPr>
            <a:r>
              <a:rPr lang="en-US" sz="2800" b="1" kern="1200" dirty="0">
                <a:solidFill>
                  <a:srgbClr val="D79694"/>
                </a:solidFill>
                <a:latin typeface="Arial"/>
                <a:ea typeface="+mn-ea"/>
                <a:cs typeface="+mn-cs"/>
              </a:rPr>
              <a:t>“The colonists’ survival was jeopardized by their reluctance to accept new foods available in America”</a:t>
            </a:r>
          </a:p>
          <a:p>
            <a:pPr marL="682625" lvl="1" indent="-225425" algn="ctr" rtl="0" fontAlgn="base">
              <a:spcBef>
                <a:spcPct val="0"/>
              </a:spcBef>
              <a:spcAft>
                <a:spcPct val="0"/>
              </a:spcAft>
            </a:pPr>
            <a:endParaRPr lang="en-US" sz="1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5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300" b="1" kern="1200" dirty="0">
              <a:solidFill>
                <a:srgbClr val="D79694"/>
              </a:solidFill>
              <a:latin typeface="Arial"/>
              <a:ea typeface="+mn-ea"/>
              <a:cs typeface="+mn-cs"/>
            </a:endParaRPr>
          </a:p>
          <a:p>
            <a:pPr marL="914400" lvl="2" indent="-231775" algn="l" rtl="0" fontAlgn="base">
              <a:spcBef>
                <a:spcPct val="0"/>
              </a:spcBef>
              <a:spcAft>
                <a:spcPct val="0"/>
              </a:spcAft>
              <a:buFont typeface="Arial" charset="0"/>
              <a:buChar char="•"/>
            </a:pPr>
            <a:r>
              <a:rPr lang="en-US" sz="2000" b="1" kern="1200" dirty="0">
                <a:solidFill>
                  <a:srgbClr val="D79694"/>
                </a:solidFill>
                <a:latin typeface="Arial"/>
                <a:ea typeface="+mn-ea"/>
                <a:cs typeface="+mn-cs"/>
              </a:rPr>
              <a:t>Jamestown settlers </a:t>
            </a:r>
            <a:r>
              <a:rPr lang="en-US" sz="2400" b="1" kern="1200" dirty="0">
                <a:solidFill>
                  <a:srgbClr val="000000"/>
                </a:solidFill>
                <a:latin typeface="Arial"/>
                <a:ea typeface="+mn-ea"/>
                <a:cs typeface="+mn-cs"/>
              </a:rPr>
              <a:t>considered  the Indians’ corn to be an inferior type of wheat and called it “savage trash”</a:t>
            </a:r>
            <a:endParaRPr lang="en-US" sz="2000" b="1" kern="1200" dirty="0">
              <a:solidFill>
                <a:srgbClr val="000000"/>
              </a:solidFill>
              <a:latin typeface="Arial"/>
              <a:ea typeface="+mn-ea"/>
              <a:cs typeface="+mn-cs"/>
            </a:endParaRPr>
          </a:p>
          <a:p>
            <a:pPr marL="914400" lvl="2" indent="-231775" algn="l" rtl="0" fontAlgn="base">
              <a:spcBef>
                <a:spcPct val="0"/>
              </a:spcBef>
              <a:spcAft>
                <a:spcPct val="0"/>
              </a:spcAft>
              <a:buFont typeface="Arial" charset="0"/>
              <a:buChar char="•"/>
            </a:pPr>
            <a:endParaRPr lang="en-US" sz="1050" b="1" dirty="0">
              <a:solidFill>
                <a:srgbClr val="000000"/>
              </a:solidFill>
              <a:latin typeface="Arial"/>
            </a:endParaRPr>
          </a:p>
          <a:p>
            <a:pPr lvl="3" indent="-231775">
              <a:buFont typeface="Arial" charset="0"/>
              <a:buChar char="•"/>
            </a:pPr>
            <a:r>
              <a:rPr lang="en-US" sz="2000" kern="1200" dirty="0">
                <a:solidFill>
                  <a:srgbClr val="000000"/>
                </a:solidFill>
                <a:latin typeface="Arial"/>
                <a:ea typeface="+mn-ea"/>
                <a:cs typeface="+mn-cs"/>
              </a:rPr>
              <a:t>that </a:t>
            </a:r>
            <a:r>
              <a:rPr lang="en-US" sz="2000" dirty="0">
                <a:solidFill>
                  <a:srgbClr val="000000"/>
                </a:solidFill>
                <a:latin typeface="Arial"/>
              </a:rPr>
              <a:t>Indian corn now is part 20-25% of all foods available in U.S. supermarkets</a:t>
            </a:r>
          </a:p>
          <a:p>
            <a:pPr lvl="3" indent="-231775">
              <a:buFont typeface="Arial" charset="0"/>
              <a:buChar char="•"/>
            </a:pPr>
            <a:r>
              <a:rPr lang="en-US" sz="2000" kern="1200" dirty="0">
                <a:solidFill>
                  <a:srgbClr val="000000"/>
                </a:solidFill>
                <a:latin typeface="Arial"/>
                <a:ea typeface="+mn-ea"/>
                <a:cs typeface="+mn-cs"/>
              </a:rPr>
              <a:t>and it powers modern Americans’ automobiles</a:t>
            </a: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solidFill>
                  <a:srgbClr val="D79694"/>
                </a:solidFill>
                <a:latin typeface="Calibri" pitchFamily="34" charset="0"/>
              </a:rPr>
              <a:t>The Exchange of Food Between the Old and New Worlds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59</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2131639"/>
            <a:ext cx="7315200" cy="37317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1" algn="ctr" rtl="0" fontAlgn="base">
              <a:spcBef>
                <a:spcPct val="0"/>
              </a:spcBef>
              <a:spcAft>
                <a:spcPct val="0"/>
              </a:spcAft>
            </a:pPr>
            <a:r>
              <a:rPr lang="en-US" sz="2800" b="1" kern="1200" dirty="0">
                <a:solidFill>
                  <a:srgbClr val="000000"/>
                </a:solidFill>
                <a:latin typeface="Arial"/>
                <a:ea typeface="+mn-ea"/>
                <a:cs typeface="+mn-cs"/>
              </a:rPr>
              <a:t>“</a:t>
            </a:r>
            <a:r>
              <a:rPr lang="en-US" sz="2800" b="1" dirty="0">
                <a:solidFill>
                  <a:srgbClr val="000000"/>
                </a:solidFill>
                <a:latin typeface="Arial"/>
              </a:rPr>
              <a:t>. . . p</a:t>
            </a:r>
            <a:r>
              <a:rPr lang="en-US" sz="2800" b="1" kern="1200" dirty="0">
                <a:solidFill>
                  <a:srgbClr val="000000"/>
                </a:solidFill>
                <a:latin typeface="Arial"/>
                <a:ea typeface="+mn-ea"/>
                <a:cs typeface="+mn-cs"/>
              </a:rPr>
              <a:t>eople are much more likely to accept new foods if they </a:t>
            </a:r>
          </a:p>
          <a:p>
            <a:pPr lvl="1" algn="ctr" rtl="0" fontAlgn="base">
              <a:spcBef>
                <a:spcPct val="0"/>
              </a:spcBef>
              <a:spcAft>
                <a:spcPct val="0"/>
              </a:spcAft>
            </a:pPr>
            <a:r>
              <a:rPr lang="en-US" sz="2800" b="1" kern="1200" dirty="0">
                <a:solidFill>
                  <a:srgbClr val="000000"/>
                </a:solidFill>
                <a:latin typeface="Arial"/>
                <a:ea typeface="+mn-ea"/>
                <a:cs typeface="+mn-cs"/>
              </a:rPr>
              <a:t>are similar in some way to the foods they already eat”</a:t>
            </a:r>
          </a:p>
          <a:p>
            <a:pPr marL="682625" lvl="1" indent="-225425" algn="ctr" rtl="0" fontAlgn="base">
              <a:spcBef>
                <a:spcPct val="0"/>
              </a:spcBef>
              <a:spcAft>
                <a:spcPct val="0"/>
              </a:spcAft>
            </a:pPr>
            <a:endParaRPr lang="en-US" sz="8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700" b="1" kern="1200" dirty="0">
              <a:solidFill>
                <a:srgbClr val="000000"/>
              </a:solidFill>
              <a:latin typeface="Arial"/>
              <a:ea typeface="+mn-ea"/>
              <a:cs typeface="+mn-cs"/>
            </a:endParaRPr>
          </a:p>
          <a:p>
            <a:pPr marL="682625" lvl="1" indent="-225425" algn="l" rtl="0" fontAlgn="base">
              <a:spcBef>
                <a:spcPct val="0"/>
              </a:spcBef>
              <a:spcAft>
                <a:spcPct val="0"/>
              </a:spcAft>
              <a:buFont typeface="Arial" charset="0"/>
              <a:buChar char="•"/>
            </a:pPr>
            <a:endParaRPr lang="en-US" sz="500" b="1" kern="1200" dirty="0">
              <a:solidFill>
                <a:srgbClr val="000000"/>
              </a:solidFill>
              <a:latin typeface="Arial"/>
              <a:ea typeface="+mn-ea"/>
              <a:cs typeface="+mn-cs"/>
            </a:endParaRPr>
          </a:p>
          <a:p>
            <a:pPr marL="914400" lvl="2" indent="-231775" algn="l" rtl="0" fontAlgn="base">
              <a:spcBef>
                <a:spcPct val="0"/>
              </a:spcBef>
              <a:spcAft>
                <a:spcPct val="0"/>
              </a:spcAft>
              <a:buFont typeface="Arial" charset="0"/>
              <a:buChar char="•"/>
            </a:pPr>
            <a:r>
              <a:rPr lang="en-US" sz="2800" b="1" kern="1200" dirty="0">
                <a:solidFill>
                  <a:srgbClr val="000000"/>
                </a:solidFill>
                <a:latin typeface="Arial"/>
                <a:ea typeface="+mn-ea"/>
                <a:cs typeface="+mn-cs"/>
              </a:rPr>
              <a:t>beans were accepted</a:t>
            </a:r>
          </a:p>
          <a:p>
            <a:pPr marL="914400" lvl="2" indent="-231775" algn="l" rtl="0" fontAlgn="base">
              <a:spcBef>
                <a:spcPct val="0"/>
              </a:spcBef>
              <a:spcAft>
                <a:spcPct val="0"/>
              </a:spcAft>
              <a:buFont typeface="Arial" charset="0"/>
              <a:buChar char="•"/>
            </a:pPr>
            <a:endParaRPr lang="en-US" b="1" kern="1200" dirty="0">
              <a:solidFill>
                <a:srgbClr val="000000"/>
              </a:solidFill>
              <a:latin typeface="Arial"/>
              <a:ea typeface="+mn-ea"/>
              <a:cs typeface="+mn-cs"/>
            </a:endParaRPr>
          </a:p>
          <a:p>
            <a:pPr marL="914400" lvl="2" indent="-231775" algn="l" rtl="0" fontAlgn="base">
              <a:spcBef>
                <a:spcPct val="0"/>
              </a:spcBef>
              <a:spcAft>
                <a:spcPct val="0"/>
              </a:spcAft>
              <a:buFont typeface="Arial" charset="0"/>
              <a:buChar char="•"/>
            </a:pPr>
            <a:r>
              <a:rPr lang="en-US" sz="2800" b="1" dirty="0">
                <a:solidFill>
                  <a:srgbClr val="000000"/>
                </a:solidFill>
                <a:latin typeface="Arial"/>
              </a:rPr>
              <a:t>squash was adopted </a:t>
            </a:r>
          </a:p>
          <a:p>
            <a:pPr marL="914400" lvl="2" indent="-231775" algn="l" rtl="0" fontAlgn="base">
              <a:spcBef>
                <a:spcPct val="0"/>
              </a:spcBef>
              <a:spcAft>
                <a:spcPct val="0"/>
              </a:spcAft>
              <a:buFont typeface="Arial" charset="0"/>
              <a:buChar char="•"/>
            </a:pPr>
            <a:endParaRPr lang="en-US" sz="1050" b="1" dirty="0">
              <a:solidFill>
                <a:srgbClr val="000000"/>
              </a:solidFill>
              <a:latin typeface="Arial"/>
            </a:endParaRPr>
          </a:p>
          <a:p>
            <a:pPr lvl="3" indent="-231775">
              <a:buFont typeface="Arial" charset="0"/>
              <a:buChar char="•"/>
            </a:pPr>
            <a:r>
              <a:rPr lang="en-US" sz="2000" b="1" dirty="0">
                <a:solidFill>
                  <a:srgbClr val="000000"/>
                </a:solidFill>
                <a:latin typeface="Arial"/>
              </a:rPr>
              <a:t>it </a:t>
            </a:r>
            <a:r>
              <a:rPr lang="en-US" sz="2000" b="1" i="1" dirty="0">
                <a:solidFill>
                  <a:srgbClr val="000000"/>
                </a:solidFill>
                <a:latin typeface="Arial"/>
              </a:rPr>
              <a:t>looked</a:t>
            </a:r>
            <a:r>
              <a:rPr lang="en-US" sz="2000" b="1" dirty="0">
                <a:solidFill>
                  <a:srgbClr val="000000"/>
                </a:solidFill>
                <a:latin typeface="Arial"/>
              </a:rPr>
              <a:t> a little bit like some European foods</a:t>
            </a:r>
          </a:p>
        </p:txBody>
      </p:sp>
      <p:sp>
        <p:nvSpPr>
          <p:cNvPr id="6" name="Rectangle 3"/>
          <p:cNvSpPr txBox="1">
            <a:spLocks noChangeArrowheads="1"/>
          </p:cNvSpPr>
          <p:nvPr/>
        </p:nvSpPr>
        <p:spPr bwMode="auto">
          <a:xfrm>
            <a:off x="914400" y="1223035"/>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solidFill>
                  <a:srgbClr val="D79694"/>
                </a:solidFill>
                <a:latin typeface="Calibri" pitchFamily="34" charset="0"/>
              </a:rPr>
              <a:t>The Exchange of Food Between the Old and New Worlds</a:t>
            </a:r>
          </a:p>
        </p:txBody>
      </p:sp>
      <p:sp>
        <p:nvSpPr>
          <p:cNvPr id="5" name="TextBox 4"/>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59</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371600" y="6338143"/>
            <a:ext cx="6400800" cy="276999"/>
          </a:xfrm>
          <a:prstGeom prst="rect">
            <a:avLst/>
          </a:prstGeom>
        </p:spPr>
        <p:txBody>
          <a:bodyPr wrap="square">
            <a:spAutoFit/>
          </a:bodyPr>
          <a:lstStyle/>
          <a:p>
            <a:pPr algn="ctr"/>
            <a:r>
              <a:rPr lang="en-US" sz="1200" dirty="0">
                <a:solidFill>
                  <a:prstClr val="white"/>
                </a:solidFill>
                <a:hlinkClick r:id="rId2"/>
              </a:rPr>
              <a:t>http://en.wikipedia.org/wiki/Thanksgiving</a:t>
            </a:r>
            <a:endParaRPr lang="en-US" sz="1200" kern="1200" dirty="0">
              <a:solidFill>
                <a:prstClr val="white"/>
              </a:solidFill>
              <a:latin typeface="Arial"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914400" y="1433286"/>
            <a:ext cx="7315200" cy="4572000"/>
          </a:xfrm>
          <a:prstGeom prst="rect">
            <a:avLst/>
          </a:prstGeom>
          <a:noFill/>
          <a:ln w="9525">
            <a:noFill/>
            <a:miter lim="800000"/>
            <a:headEnd/>
            <a:tailEnd/>
          </a:ln>
          <a:effec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914400" y="1143000"/>
            <a:ext cx="7315200" cy="4572000"/>
          </a:xfrm>
          <a:prstGeom prst="rect">
            <a:avLst/>
          </a:prstGeom>
          <a:noFill/>
          <a:ln w="9525">
            <a:noFill/>
            <a:miter lim="800000"/>
            <a:headEnd/>
            <a:tailEnd/>
          </a:ln>
          <a:effectLst/>
        </p:spPr>
      </p:pic>
      <p:sp>
        <p:nvSpPr>
          <p:cNvPr id="4" name="Rectangle 3"/>
          <p:cNvSpPr/>
          <p:nvPr/>
        </p:nvSpPr>
        <p:spPr>
          <a:xfrm>
            <a:off x="1371600" y="1143000"/>
            <a:ext cx="6400800" cy="4985980"/>
          </a:xfrm>
          <a:prstGeom prst="rect">
            <a:avLst/>
          </a:prstGeom>
          <a:solidFill>
            <a:schemeClr val="bg1"/>
          </a:solidFill>
        </p:spPr>
        <p:txBody>
          <a:bodyPr wrap="square">
            <a:spAutoFit/>
          </a:bodyPr>
          <a:lstStyle/>
          <a:p>
            <a:pPr algn="ctr" rtl="0" fontAlgn="base">
              <a:spcBef>
                <a:spcPct val="0"/>
              </a:spcBef>
              <a:spcAft>
                <a:spcPct val="0"/>
              </a:spcAft>
            </a:pPr>
            <a:endParaRPr lang="en-US" sz="1600" b="1" kern="1200" dirty="0">
              <a:latin typeface="Arial" charset="0"/>
              <a:ea typeface="+mn-ea"/>
              <a:cs typeface="+mn-cs"/>
            </a:endParaRPr>
          </a:p>
          <a:p>
            <a:pPr algn="ctr" rtl="0" fontAlgn="base">
              <a:spcBef>
                <a:spcPct val="0"/>
              </a:spcBef>
              <a:spcAft>
                <a:spcPct val="0"/>
              </a:spcAft>
            </a:pPr>
            <a:r>
              <a:rPr lang="en-US" sz="2000" b="1" kern="1200" dirty="0">
                <a:latin typeface="Arial" charset="0"/>
                <a:ea typeface="+mn-ea"/>
                <a:cs typeface="+mn-cs"/>
              </a:rPr>
              <a:t>you know the story . . .</a:t>
            </a:r>
          </a:p>
          <a:p>
            <a:pPr algn="ctr" rtl="0" fontAlgn="base">
              <a:spcBef>
                <a:spcPct val="0"/>
              </a:spcBef>
              <a:spcAft>
                <a:spcPct val="0"/>
              </a:spcAft>
            </a:pPr>
            <a:endParaRPr lang="en-US" sz="2400" b="1" dirty="0"/>
          </a:p>
          <a:p>
            <a:pPr algn="ctr" rtl="0" fontAlgn="base">
              <a:spcBef>
                <a:spcPct val="0"/>
              </a:spcBef>
              <a:spcAft>
                <a:spcPct val="0"/>
              </a:spcAft>
            </a:pPr>
            <a:r>
              <a:rPr lang="en-US" sz="2400" b="1" kern="1200" dirty="0">
                <a:latin typeface="Arial" charset="0"/>
                <a:ea typeface="+mn-ea"/>
                <a:cs typeface="+mn-cs"/>
              </a:rPr>
              <a:t>Plymouth Colony</a:t>
            </a:r>
          </a:p>
          <a:p>
            <a:pPr algn="ctr" rtl="0" fontAlgn="base">
              <a:spcBef>
                <a:spcPct val="0"/>
              </a:spcBef>
              <a:spcAft>
                <a:spcPct val="0"/>
              </a:spcAft>
            </a:pPr>
            <a:r>
              <a:rPr lang="en-US" sz="2400" b="1" dirty="0"/>
              <a:t>autumn 1621</a:t>
            </a:r>
          </a:p>
          <a:p>
            <a:pPr algn="ctr" rtl="0" fontAlgn="base">
              <a:spcBef>
                <a:spcPct val="0"/>
              </a:spcBef>
              <a:spcAft>
                <a:spcPct val="0"/>
              </a:spcAft>
            </a:pPr>
            <a:r>
              <a:rPr lang="en-US" sz="2400" b="1" kern="1200" dirty="0">
                <a:latin typeface="Arial" charset="0"/>
                <a:ea typeface="+mn-ea"/>
                <a:cs typeface="+mn-cs"/>
              </a:rPr>
              <a:t>about 90 Native Americans “shared a bountiful meal with the Pilgrims . . .”</a:t>
            </a:r>
          </a:p>
          <a:p>
            <a:pPr algn="ctr" rtl="0" fontAlgn="base">
              <a:spcBef>
                <a:spcPct val="0"/>
              </a:spcBef>
              <a:spcAft>
                <a:spcPct val="0"/>
              </a:spcAft>
            </a:pPr>
            <a:endParaRPr lang="en-US" sz="2400" b="1" kern="1200" dirty="0">
              <a:latin typeface="Arial" charset="0"/>
              <a:ea typeface="+mn-ea"/>
              <a:cs typeface="+mn-cs"/>
            </a:endParaRPr>
          </a:p>
          <a:p>
            <a:pPr algn="ctr" rtl="0" fontAlgn="base">
              <a:spcBef>
                <a:spcPct val="0"/>
              </a:spcBef>
              <a:spcAft>
                <a:spcPct val="0"/>
              </a:spcAft>
            </a:pPr>
            <a:r>
              <a:rPr lang="en-US" sz="2400" b="1" dirty="0"/>
              <a:t>“. . . Pilgrims were grateful for the end of a difficult year, a successful harvest, and the Indians; help in learning how to secure food in the new land . . .”</a:t>
            </a:r>
          </a:p>
          <a:p>
            <a:pPr algn="ctr" rtl="0" fontAlgn="base">
              <a:spcBef>
                <a:spcPct val="0"/>
              </a:spcBef>
              <a:spcAft>
                <a:spcPct val="0"/>
              </a:spcAft>
            </a:pPr>
            <a:endParaRPr lang="en-US" sz="2400" b="1" dirty="0"/>
          </a:p>
          <a:p>
            <a:pPr algn="ctr" rtl="0" fontAlgn="base">
              <a:spcBef>
                <a:spcPct val="0"/>
              </a:spcBef>
              <a:spcAft>
                <a:spcPct val="0"/>
              </a:spcAft>
            </a:pPr>
            <a:endParaRPr lang="en-US" b="1" dirty="0"/>
          </a:p>
        </p:txBody>
      </p:sp>
      <p:sp>
        <p:nvSpPr>
          <p:cNvPr id="7" name="TextBox 6"/>
          <p:cNvSpPr txBox="1">
            <a:spLocks noChangeArrowheads="1"/>
          </p:cNvSpPr>
          <p:nvPr/>
        </p:nvSpPr>
        <p:spPr bwMode="auto">
          <a:xfrm>
            <a:off x="914174" y="5666601"/>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59</a:t>
            </a:r>
          </a:p>
        </p:txBody>
      </p:sp>
      <p:sp>
        <p:nvSpPr>
          <p:cNvPr id="8" name="Rectangle 7"/>
          <p:cNvSpPr/>
          <p:nvPr/>
        </p:nvSpPr>
        <p:spPr>
          <a:xfrm>
            <a:off x="1371600" y="6338143"/>
            <a:ext cx="6400800" cy="276999"/>
          </a:xfrm>
          <a:prstGeom prst="rect">
            <a:avLst/>
          </a:prstGeom>
        </p:spPr>
        <p:txBody>
          <a:bodyPr wrap="square">
            <a:spAutoFit/>
          </a:bodyPr>
          <a:lstStyle/>
          <a:p>
            <a:pPr algn="ctr"/>
            <a:r>
              <a:rPr lang="en-US" sz="1200" dirty="0">
                <a:solidFill>
                  <a:prstClr val="white"/>
                </a:solidFill>
                <a:hlinkClick r:id="rId3"/>
              </a:rPr>
              <a:t>http://en.wikipedia.org/wiki/Thanksgiving</a:t>
            </a:r>
            <a:endParaRPr lang="en-US" sz="1200" kern="1200" dirty="0">
              <a:solidFill>
                <a:prstClr val="white"/>
              </a:solidFill>
              <a:latin typeface="Arial" charset="0"/>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371600" y="5399782"/>
            <a:ext cx="6400800" cy="1077218"/>
          </a:xfrm>
          <a:prstGeom prst="rect">
            <a:avLst/>
          </a:prstGeom>
        </p:spPr>
        <p:txBody>
          <a:bodyPr wrap="square">
            <a:spAutoFit/>
          </a:bodyPr>
          <a:lstStyle/>
          <a:p>
            <a:pPr algn="ctr"/>
            <a:r>
              <a:rPr lang="en-US" sz="1600" b="1" i="1" dirty="0">
                <a:solidFill>
                  <a:schemeClr val="bg1"/>
                </a:solidFill>
              </a:rPr>
              <a:t>Nathaniel's Nutmeg: Or, the True and Incredible Adventures of the Spice Trader who Changed the Course of Histor</a:t>
            </a:r>
            <a:r>
              <a:rPr lang="en-US" sz="1600" b="1" dirty="0">
                <a:solidFill>
                  <a:schemeClr val="bg1"/>
                </a:solidFill>
              </a:rPr>
              <a:t>y</a:t>
            </a:r>
          </a:p>
          <a:p>
            <a:pPr algn="ctr"/>
            <a:r>
              <a:rPr lang="en-US" sz="1600" dirty="0">
                <a:solidFill>
                  <a:schemeClr val="bg1"/>
                </a:solidFill>
              </a:rPr>
              <a:t>Giles Milton</a:t>
            </a:r>
          </a:p>
          <a:p>
            <a:pPr algn="ctr"/>
            <a:r>
              <a:rPr lang="en-US" sz="1600" dirty="0">
                <a:solidFill>
                  <a:schemeClr val="bg1"/>
                </a:solidFill>
              </a:rPr>
              <a:t>Farrar, Straus and Giroux, 1999</a:t>
            </a:r>
          </a:p>
        </p:txBody>
      </p:sp>
      <p:pic>
        <p:nvPicPr>
          <p:cNvPr id="2052" name="Picture 4"/>
          <p:cNvPicPr>
            <a:picLocks noChangeAspect="1" noChangeArrowheads="1"/>
          </p:cNvPicPr>
          <p:nvPr/>
        </p:nvPicPr>
        <p:blipFill>
          <a:blip r:embed="rId2" cstate="print"/>
          <a:srcRect/>
          <a:stretch>
            <a:fillRect/>
          </a:stretch>
        </p:blipFill>
        <p:spPr bwMode="auto">
          <a:xfrm>
            <a:off x="3490686" y="855096"/>
            <a:ext cx="2133600" cy="3350418"/>
          </a:xfrm>
          <a:prstGeom prst="rect">
            <a:avLst/>
          </a:prstGeom>
          <a:noFill/>
          <a:ln w="9525">
            <a:noFill/>
            <a:miter lim="800000"/>
            <a:headEnd/>
            <a:tailEnd/>
          </a:ln>
          <a:effectLst/>
        </p:spPr>
      </p:pic>
      <p:sp>
        <p:nvSpPr>
          <p:cNvPr id="7" name="Rectangle 6"/>
          <p:cNvSpPr/>
          <p:nvPr/>
        </p:nvSpPr>
        <p:spPr>
          <a:xfrm>
            <a:off x="1828800" y="4419600"/>
            <a:ext cx="5486400" cy="923330"/>
          </a:xfrm>
          <a:prstGeom prst="rect">
            <a:avLst/>
          </a:prstGeom>
        </p:spPr>
        <p:txBody>
          <a:bodyPr wrap="square">
            <a:spAutoFit/>
          </a:bodyPr>
          <a:lstStyle/>
          <a:p>
            <a:pPr algn="ctr"/>
            <a:r>
              <a:rPr lang="en-US" b="1" dirty="0">
                <a:solidFill>
                  <a:schemeClr val="bg1"/>
                </a:solidFill>
              </a:rPr>
              <a:t>. . .  is “an incredibly well narrated history of the Spice Wars — the quest for a regular trade route to the West Indies”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0" y="-450057"/>
            <a:ext cx="9144000" cy="7308057"/>
          </a:xfrm>
          <a:prstGeom prst="rect">
            <a:avLst/>
          </a:prstGeom>
          <a:noFill/>
          <a:ln w="9525">
            <a:noFill/>
            <a:miter lim="800000"/>
            <a:headEnd/>
            <a:tailEnd/>
          </a:ln>
          <a:effec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371600" y="6138446"/>
            <a:ext cx="6400800" cy="338554"/>
          </a:xfrm>
          <a:prstGeom prst="rect">
            <a:avLst/>
          </a:prstGeom>
          <a:solidFill>
            <a:schemeClr val="tx1"/>
          </a:solidFill>
        </p:spPr>
        <p:txBody>
          <a:bodyPr wrap="square">
            <a:spAutoFit/>
          </a:bodyPr>
          <a:lstStyle/>
          <a:p>
            <a:pPr algn="ctr"/>
            <a:r>
              <a:rPr lang="en-US" sz="1600" dirty="0">
                <a:solidFill>
                  <a:schemeClr val="bg1"/>
                </a:solidFill>
              </a:rPr>
              <a:t>HarperCollins, 2008</a:t>
            </a:r>
          </a:p>
        </p:txBody>
      </p:sp>
      <p:pic>
        <p:nvPicPr>
          <p:cNvPr id="5122" name="Picture 2"/>
          <p:cNvPicPr>
            <a:picLocks noChangeAspect="1" noChangeArrowheads="1"/>
          </p:cNvPicPr>
          <p:nvPr/>
        </p:nvPicPr>
        <p:blipFill>
          <a:blip r:embed="rId2" cstate="print"/>
          <a:srcRect/>
          <a:stretch>
            <a:fillRect/>
          </a:stretch>
        </p:blipFill>
        <p:spPr bwMode="auto">
          <a:xfrm>
            <a:off x="2734581" y="533400"/>
            <a:ext cx="3639312" cy="5486400"/>
          </a:xfrm>
          <a:prstGeom prst="rect">
            <a:avLst/>
          </a:prstGeom>
          <a:noFill/>
          <a:ln w="9525">
            <a:noFill/>
            <a:miter lim="800000"/>
            <a:headEnd/>
            <a:tailEnd/>
          </a:ln>
          <a:effectLst/>
        </p:spPr>
      </p:pic>
      <p:sp>
        <p:nvSpPr>
          <p:cNvPr id="5" name="TextBox 4"/>
          <p:cNvSpPr txBox="1">
            <a:spLocks noChangeArrowheads="1"/>
          </p:cNvSpPr>
          <p:nvPr/>
        </p:nvSpPr>
        <p:spPr bwMode="auto">
          <a:xfrm>
            <a:off x="914400" y="4419600"/>
            <a:ext cx="7315200" cy="1015663"/>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b="1" kern="0" dirty="0">
                <a:solidFill>
                  <a:srgbClr val="000000"/>
                </a:solidFill>
                <a:latin typeface="Arial" charset="0"/>
              </a:rPr>
              <a:t>for a modern take on turkeys, have a look at</a:t>
            </a:r>
          </a:p>
          <a:p>
            <a:pPr algn="ctr" fontAlgn="base">
              <a:spcBef>
                <a:spcPct val="0"/>
              </a:spcBef>
              <a:spcAft>
                <a:spcPct val="0"/>
              </a:spcAft>
            </a:pPr>
            <a:r>
              <a:rPr lang="en-US" b="1" i="1" kern="0" dirty="0">
                <a:solidFill>
                  <a:srgbClr val="000000"/>
                </a:solidFill>
              </a:rPr>
              <a:t>Animal, Vegetable, Miracle</a:t>
            </a:r>
            <a:r>
              <a:rPr lang="en-US" b="1" kern="0" dirty="0">
                <a:solidFill>
                  <a:srgbClr val="000000"/>
                </a:solidFill>
                <a:latin typeface="Arial" charset="0"/>
              </a:rPr>
              <a:t>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371600" y="6138446"/>
            <a:ext cx="6400800" cy="338554"/>
          </a:xfrm>
          <a:prstGeom prst="rect">
            <a:avLst/>
          </a:prstGeom>
          <a:solidFill>
            <a:schemeClr val="tx1"/>
          </a:solidFill>
        </p:spPr>
        <p:txBody>
          <a:bodyPr wrap="square">
            <a:spAutoFit/>
          </a:bodyPr>
          <a:lstStyle/>
          <a:p>
            <a:pPr algn="ctr"/>
            <a:r>
              <a:rPr lang="en-US" sz="1600" dirty="0">
                <a:solidFill>
                  <a:schemeClr val="bg1"/>
                </a:solidFill>
              </a:rPr>
              <a:t>HarperCollins, 2008</a:t>
            </a:r>
          </a:p>
        </p:txBody>
      </p:sp>
      <p:pic>
        <p:nvPicPr>
          <p:cNvPr id="5122" name="Picture 2"/>
          <p:cNvPicPr>
            <a:picLocks noChangeAspect="1" noChangeArrowheads="1"/>
          </p:cNvPicPr>
          <p:nvPr/>
        </p:nvPicPr>
        <p:blipFill>
          <a:blip r:embed="rId2" cstate="print"/>
          <a:srcRect/>
          <a:stretch>
            <a:fillRect/>
          </a:stretch>
        </p:blipFill>
        <p:spPr bwMode="auto">
          <a:xfrm>
            <a:off x="2734581" y="533400"/>
            <a:ext cx="3639312" cy="54864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cstate="print"/>
          <a:srcRect/>
          <a:stretch>
            <a:fillRect/>
          </a:stretch>
        </p:blipFill>
        <p:spPr bwMode="auto">
          <a:xfrm>
            <a:off x="2971805" y="1362075"/>
            <a:ext cx="3152775" cy="4133850"/>
          </a:xfrm>
          <a:prstGeom prst="rect">
            <a:avLst/>
          </a:prstGeom>
          <a:noFill/>
          <a:ln w="9525">
            <a:noFill/>
            <a:miter lim="800000"/>
            <a:headEnd/>
            <a:tailEnd/>
          </a:ln>
          <a:effectLst/>
        </p:spPr>
      </p:pic>
      <p:sp>
        <p:nvSpPr>
          <p:cNvPr id="7" name="Left Arrow 6"/>
          <p:cNvSpPr/>
          <p:nvPr/>
        </p:nvSpPr>
        <p:spPr>
          <a:xfrm>
            <a:off x="6048832" y="4082142"/>
            <a:ext cx="1447800" cy="304800"/>
          </a:xfrm>
          <a:prstGeom prst="leftArrow">
            <a:avLst/>
          </a:prstGeom>
          <a:solidFill>
            <a:srgbClr val="FFC000"/>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914400" y="1143000"/>
            <a:ext cx="7315200" cy="4572000"/>
          </a:xfrm>
          <a:prstGeom prst="rect">
            <a:avLst/>
          </a:prstGeom>
          <a:noFill/>
          <a:ln w="9525">
            <a:noFill/>
            <a:miter lim="800000"/>
            <a:headEnd/>
            <a:tailEnd/>
          </a:ln>
          <a:effectLst/>
        </p:spPr>
      </p:pic>
      <p:sp>
        <p:nvSpPr>
          <p:cNvPr id="5" name="Rectangle 4"/>
          <p:cNvSpPr/>
          <p:nvPr/>
        </p:nvSpPr>
        <p:spPr>
          <a:xfrm>
            <a:off x="1371600" y="1143000"/>
            <a:ext cx="6400800" cy="4708981"/>
          </a:xfrm>
          <a:prstGeom prst="rect">
            <a:avLst/>
          </a:prstGeom>
          <a:solidFill>
            <a:schemeClr val="bg1"/>
          </a:solidFill>
        </p:spPr>
        <p:txBody>
          <a:bodyPr wrap="square">
            <a:spAutoFit/>
          </a:bodyPr>
          <a:lstStyle/>
          <a:p>
            <a:pPr algn="ctr" rtl="0" fontAlgn="base">
              <a:spcBef>
                <a:spcPct val="0"/>
              </a:spcBef>
              <a:spcAft>
                <a:spcPct val="0"/>
              </a:spcAft>
            </a:pPr>
            <a:endParaRPr lang="en-US" sz="1600" b="1" kern="1200" dirty="0">
              <a:latin typeface="Arial" charset="0"/>
              <a:ea typeface="+mn-ea"/>
              <a:cs typeface="+mn-cs"/>
            </a:endParaRPr>
          </a:p>
          <a:p>
            <a:pPr algn="ctr"/>
            <a:r>
              <a:rPr lang="en-US" sz="2800" b="1" dirty="0"/>
              <a:t>The Plymouth Colony </a:t>
            </a:r>
            <a:r>
              <a:rPr lang="en-US" sz="2800" b="1" kern="1200" dirty="0">
                <a:latin typeface="Arial" charset="0"/>
                <a:ea typeface="+mn-ea"/>
                <a:cs typeface="+mn-cs"/>
              </a:rPr>
              <a:t>Menu</a:t>
            </a:r>
            <a:endParaRPr lang="en-US" sz="4000" b="1" kern="1200" dirty="0">
              <a:latin typeface="Arial" charset="0"/>
              <a:ea typeface="+mn-ea"/>
              <a:cs typeface="+mn-cs"/>
            </a:endParaRPr>
          </a:p>
          <a:p>
            <a:pPr algn="ctr" rtl="0" fontAlgn="base">
              <a:spcBef>
                <a:spcPct val="0"/>
              </a:spcBef>
              <a:spcAft>
                <a:spcPct val="0"/>
              </a:spcAft>
            </a:pPr>
            <a:r>
              <a:rPr lang="en-US" dirty="0">
                <a:solidFill>
                  <a:srgbClr val="D79694"/>
                </a:solidFill>
              </a:rPr>
              <a:t>(probably included)</a:t>
            </a:r>
            <a:endParaRPr lang="en-US" kern="1200" dirty="0">
              <a:solidFill>
                <a:srgbClr val="D79694"/>
              </a:solidFill>
              <a:latin typeface="Arial" charset="0"/>
              <a:ea typeface="+mn-ea"/>
              <a:cs typeface="+mn-cs"/>
            </a:endParaRPr>
          </a:p>
          <a:p>
            <a:pPr algn="ctr" rtl="0" fontAlgn="base">
              <a:spcBef>
                <a:spcPct val="0"/>
              </a:spcBef>
              <a:spcAft>
                <a:spcPct val="0"/>
              </a:spcAft>
            </a:pPr>
            <a:endParaRPr lang="en-US" sz="2000" b="1" dirty="0"/>
          </a:p>
          <a:p>
            <a:pPr marL="914400" indent="-231775" rtl="0" fontAlgn="base">
              <a:spcBef>
                <a:spcPct val="0"/>
              </a:spcBef>
              <a:spcAft>
                <a:spcPct val="0"/>
              </a:spcAft>
              <a:buFont typeface="Arial" pitchFamily="34" charset="0"/>
              <a:buChar char="•"/>
              <a:tabLst>
                <a:tab pos="914400" algn="l"/>
              </a:tabLst>
            </a:pPr>
            <a:r>
              <a:rPr lang="en-US" sz="2000" b="1" dirty="0"/>
              <a:t>turkey</a:t>
            </a:r>
          </a:p>
          <a:p>
            <a:pPr marL="914400" indent="-231775" rtl="0" fontAlgn="base">
              <a:spcBef>
                <a:spcPct val="0"/>
              </a:spcBef>
              <a:spcAft>
                <a:spcPct val="0"/>
              </a:spcAft>
              <a:buFont typeface="Arial" pitchFamily="34" charset="0"/>
              <a:buChar char="•"/>
              <a:tabLst>
                <a:tab pos="914400" algn="l"/>
              </a:tabLst>
            </a:pPr>
            <a:r>
              <a:rPr lang="en-US" sz="2000" b="1" dirty="0"/>
              <a:t>corn</a:t>
            </a:r>
          </a:p>
          <a:p>
            <a:pPr marL="914400" indent="-231775" rtl="0" fontAlgn="base">
              <a:spcBef>
                <a:spcPct val="0"/>
              </a:spcBef>
              <a:spcAft>
                <a:spcPct val="0"/>
              </a:spcAft>
              <a:buFont typeface="Arial" pitchFamily="34" charset="0"/>
              <a:buChar char="•"/>
              <a:tabLst>
                <a:tab pos="914400" algn="l"/>
              </a:tabLst>
            </a:pPr>
            <a:r>
              <a:rPr lang="en-US" sz="2000" b="1" dirty="0"/>
              <a:t>squash</a:t>
            </a:r>
          </a:p>
          <a:p>
            <a:pPr marL="914400" indent="-231775" rtl="0" fontAlgn="base">
              <a:spcBef>
                <a:spcPct val="0"/>
              </a:spcBef>
              <a:spcAft>
                <a:spcPct val="0"/>
              </a:spcAft>
              <a:buFont typeface="Arial" pitchFamily="34" charset="0"/>
              <a:buChar char="•"/>
              <a:tabLst>
                <a:tab pos="914400" algn="l"/>
              </a:tabLst>
            </a:pPr>
            <a:r>
              <a:rPr lang="en-US" sz="2000" b="1" dirty="0"/>
              <a:t>pumpkin</a:t>
            </a:r>
          </a:p>
          <a:p>
            <a:pPr marL="1371600" lvl="2" indent="-231775">
              <a:buFont typeface="Arial" pitchFamily="34" charset="0"/>
              <a:buChar char="•"/>
              <a:tabLst>
                <a:tab pos="914400" algn="l"/>
              </a:tabLst>
            </a:pPr>
            <a:r>
              <a:rPr lang="en-US" sz="2000" dirty="0"/>
              <a:t>but stewed in cinnamon of Asian origin</a:t>
            </a:r>
          </a:p>
          <a:p>
            <a:pPr marL="1371600" lvl="2" indent="-231775">
              <a:buFont typeface="Arial" pitchFamily="34" charset="0"/>
              <a:buChar char="•"/>
              <a:tabLst>
                <a:tab pos="914400" algn="l"/>
              </a:tabLst>
            </a:pPr>
            <a:endParaRPr lang="en-US" sz="2000" dirty="0"/>
          </a:p>
          <a:p>
            <a:pPr marL="914400" indent="-231775" rtl="0" fontAlgn="base">
              <a:spcBef>
                <a:spcPct val="0"/>
              </a:spcBef>
              <a:spcAft>
                <a:spcPct val="0"/>
              </a:spcAft>
              <a:buFont typeface="Arial" pitchFamily="34" charset="0"/>
              <a:buChar char="•"/>
              <a:tabLst>
                <a:tab pos="914400" algn="l"/>
              </a:tabLst>
            </a:pPr>
            <a:r>
              <a:rPr lang="en-US" sz="2000" b="1" dirty="0"/>
              <a:t>and from the Old World</a:t>
            </a:r>
          </a:p>
          <a:p>
            <a:pPr marL="1371600" lvl="1" indent="-231775">
              <a:buFont typeface="Arial" pitchFamily="34" charset="0"/>
              <a:buChar char="•"/>
              <a:tabLst>
                <a:tab pos="914400" algn="l"/>
              </a:tabLst>
            </a:pPr>
            <a:r>
              <a:rPr lang="en-US" sz="2000" b="1" dirty="0"/>
              <a:t>carrots</a:t>
            </a:r>
          </a:p>
          <a:p>
            <a:pPr marL="1371600" lvl="1" indent="-231775">
              <a:buFont typeface="Arial" pitchFamily="34" charset="0"/>
              <a:buChar char="•"/>
              <a:tabLst>
                <a:tab pos="914400" algn="l"/>
              </a:tabLst>
            </a:pPr>
            <a:r>
              <a:rPr lang="en-US" sz="2000" b="1" dirty="0"/>
              <a:t>onions</a:t>
            </a:r>
          </a:p>
          <a:p>
            <a:pPr marL="1371600" lvl="1" indent="-231775">
              <a:buFont typeface="Arial" pitchFamily="34" charset="0"/>
              <a:buChar char="•"/>
              <a:tabLst>
                <a:tab pos="914400" algn="l"/>
              </a:tabLst>
            </a:pPr>
            <a:r>
              <a:rPr lang="en-US" sz="2000" b="1" dirty="0"/>
              <a:t>cabbage</a:t>
            </a:r>
            <a:endParaRPr lang="en-US" sz="2400" b="1" dirty="0"/>
          </a:p>
          <a:p>
            <a:pPr algn="ctr" rtl="0" fontAlgn="base">
              <a:spcBef>
                <a:spcPct val="0"/>
              </a:spcBef>
              <a:spcAft>
                <a:spcPct val="0"/>
              </a:spcAft>
            </a:pPr>
            <a:endParaRPr lang="en-US" b="1" dirty="0"/>
          </a:p>
        </p:txBody>
      </p:sp>
      <p:sp>
        <p:nvSpPr>
          <p:cNvPr id="7" name="TextBox 6"/>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srgbClr val="FFFFFF"/>
                </a:solidFill>
                <a:latin typeface="Calibri" pitchFamily="34" charset="0"/>
                <a:ea typeface="+mn-ea"/>
                <a:cs typeface="+mn-cs"/>
              </a:rPr>
              <a:t>The Cultural Feast, 2</a:t>
            </a:r>
            <a:r>
              <a:rPr lang="en-US" sz="1200" i="1" kern="1200" baseline="30000" dirty="0">
                <a:solidFill>
                  <a:srgbClr val="FFFFFF"/>
                </a:solidFill>
                <a:latin typeface="Calibri" pitchFamily="34" charset="0"/>
                <a:ea typeface="+mn-ea"/>
                <a:cs typeface="+mn-cs"/>
              </a:rPr>
              <a:t>nd</a:t>
            </a:r>
            <a:r>
              <a:rPr lang="en-US" sz="1200" i="1" kern="1200" dirty="0">
                <a:solidFill>
                  <a:srgbClr val="FFFFFF"/>
                </a:solidFill>
                <a:latin typeface="Calibri" pitchFamily="34" charset="0"/>
                <a:ea typeface="+mn-ea"/>
                <a:cs typeface="+mn-cs"/>
              </a:rPr>
              <a:t> Ed</a:t>
            </a:r>
            <a:r>
              <a:rPr lang="en-US" sz="1200" kern="1200" dirty="0">
                <a:solidFill>
                  <a:srgbClr val="FFFFFF"/>
                </a:solidFill>
                <a:latin typeface="Calibri" pitchFamily="34" charset="0"/>
                <a:ea typeface="+mn-ea"/>
                <a:cs typeface="+mn-cs"/>
              </a:rPr>
              <a:t>., p. 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928688" y="6248400"/>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chemeClr val="bg1"/>
                </a:solidFill>
                <a:latin typeface="Calibri" pitchFamily="34" charset="0"/>
                <a:ea typeface="+mn-ea"/>
                <a:cs typeface="+mn-cs"/>
              </a:rPr>
              <a:t>The Cultural Feast</a:t>
            </a:r>
            <a:r>
              <a:rPr lang="en-US" kern="1200" dirty="0">
                <a:solidFill>
                  <a:schemeClr val="bg1"/>
                </a:solidFill>
                <a:latin typeface="Calibri" pitchFamily="34" charset="0"/>
                <a:ea typeface="+mn-ea"/>
                <a:cs typeface="+mn-cs"/>
              </a:rPr>
              <a:t>, 2</a:t>
            </a:r>
            <a:r>
              <a:rPr lang="en-US" kern="1200" baseline="30000" dirty="0">
                <a:solidFill>
                  <a:schemeClr val="bg1"/>
                </a:solidFill>
                <a:latin typeface="Calibri" pitchFamily="34" charset="0"/>
                <a:ea typeface="+mn-ea"/>
                <a:cs typeface="+mn-cs"/>
              </a:rPr>
              <a:t>nd</a:t>
            </a:r>
            <a:r>
              <a:rPr lang="en-US" kern="1200" dirty="0">
                <a:solidFill>
                  <a:schemeClr val="bg1"/>
                </a:solidFill>
                <a:latin typeface="Calibri" pitchFamily="34" charset="0"/>
                <a:ea typeface="+mn-ea"/>
                <a:cs typeface="+mn-cs"/>
              </a:rPr>
              <a:t> Ed., p. 59</a:t>
            </a:r>
          </a:p>
        </p:txBody>
      </p:sp>
      <p:sp>
        <p:nvSpPr>
          <p:cNvPr id="6" name="Rectangle 5"/>
          <p:cNvSpPr/>
          <p:nvPr/>
        </p:nvSpPr>
        <p:spPr>
          <a:xfrm>
            <a:off x="914400" y="1066086"/>
            <a:ext cx="7315200" cy="4801314"/>
          </a:xfrm>
          <a:prstGeom prst="rect">
            <a:avLst/>
          </a:prstGeom>
          <a:solidFill>
            <a:schemeClr val="bg1"/>
          </a:solidFill>
        </p:spPr>
        <p:txBody>
          <a:bodyPr wrap="square">
            <a:spAutoFit/>
          </a:bodyPr>
          <a:lstStyle/>
          <a:p>
            <a:pPr algn="ctr" rtl="0" fontAlgn="base">
              <a:spcBef>
                <a:spcPct val="0"/>
              </a:spcBef>
              <a:spcAft>
                <a:spcPct val="0"/>
              </a:spcAft>
            </a:pPr>
            <a:endParaRPr lang="en-US" sz="1600" b="1" kern="1200" dirty="0">
              <a:latin typeface="Arial" charset="0"/>
              <a:ea typeface="+mn-ea"/>
              <a:cs typeface="+mn-cs"/>
            </a:endParaRPr>
          </a:p>
          <a:p>
            <a:pPr algn="ctr" rtl="0" fontAlgn="base">
              <a:spcBef>
                <a:spcPct val="0"/>
              </a:spcBef>
              <a:spcAft>
                <a:spcPct val="0"/>
              </a:spcAft>
            </a:pPr>
            <a:r>
              <a:rPr lang="en-US" sz="2800" b="1" kern="1200" dirty="0">
                <a:latin typeface="Arial" charset="0"/>
                <a:ea typeface="+mn-ea"/>
                <a:cs typeface="+mn-cs"/>
              </a:rPr>
              <a:t>colonist also worked hard to develop “their beloved European foods”</a:t>
            </a:r>
          </a:p>
          <a:p>
            <a:pPr algn="ctr" rtl="0" fontAlgn="base">
              <a:spcBef>
                <a:spcPct val="0"/>
              </a:spcBef>
              <a:spcAft>
                <a:spcPct val="0"/>
              </a:spcAft>
            </a:pPr>
            <a:endParaRPr lang="en-US" sz="1600" b="1" dirty="0"/>
          </a:p>
          <a:p>
            <a:pPr marL="914400" indent="-231775" rtl="0" fontAlgn="base">
              <a:spcBef>
                <a:spcPct val="0"/>
              </a:spcBef>
              <a:spcAft>
                <a:spcPct val="0"/>
              </a:spcAft>
              <a:buFont typeface="Arial" pitchFamily="34" charset="0"/>
              <a:buChar char="•"/>
              <a:tabLst>
                <a:tab pos="914400" algn="l"/>
              </a:tabLst>
            </a:pPr>
            <a:r>
              <a:rPr lang="en-US" sz="2000" b="1" dirty="0"/>
              <a:t>apples</a:t>
            </a:r>
          </a:p>
          <a:p>
            <a:pPr marL="914400" indent="-231775" rtl="0" fontAlgn="base">
              <a:spcBef>
                <a:spcPct val="0"/>
              </a:spcBef>
              <a:spcAft>
                <a:spcPct val="0"/>
              </a:spcAft>
              <a:buFont typeface="Arial" pitchFamily="34" charset="0"/>
              <a:buChar char="•"/>
              <a:tabLst>
                <a:tab pos="914400" algn="l"/>
              </a:tabLst>
            </a:pPr>
            <a:r>
              <a:rPr lang="en-US" sz="2000" b="1" dirty="0"/>
              <a:t>peaches</a:t>
            </a:r>
          </a:p>
          <a:p>
            <a:pPr marL="914400" indent="-231775" rtl="0" fontAlgn="base">
              <a:spcBef>
                <a:spcPct val="0"/>
              </a:spcBef>
              <a:spcAft>
                <a:spcPct val="0"/>
              </a:spcAft>
              <a:buFont typeface="Arial" pitchFamily="34" charset="0"/>
              <a:buChar char="•"/>
              <a:tabLst>
                <a:tab pos="914400" algn="l"/>
              </a:tabLst>
            </a:pPr>
            <a:r>
              <a:rPr lang="en-US" sz="2000" b="1" dirty="0"/>
              <a:t>apricots</a:t>
            </a:r>
          </a:p>
          <a:p>
            <a:pPr marL="914400" indent="-231775" rtl="0" fontAlgn="base">
              <a:spcBef>
                <a:spcPct val="0"/>
              </a:spcBef>
              <a:spcAft>
                <a:spcPct val="0"/>
              </a:spcAft>
              <a:buFont typeface="Arial" pitchFamily="34" charset="0"/>
              <a:buChar char="•"/>
              <a:tabLst>
                <a:tab pos="914400" algn="l"/>
              </a:tabLst>
            </a:pPr>
            <a:r>
              <a:rPr lang="en-US" sz="2000" b="1" dirty="0"/>
              <a:t>pears</a:t>
            </a:r>
          </a:p>
          <a:p>
            <a:pPr marL="914400" indent="-231775" rtl="0" fontAlgn="base">
              <a:spcBef>
                <a:spcPct val="0"/>
              </a:spcBef>
              <a:spcAft>
                <a:spcPct val="0"/>
              </a:spcAft>
              <a:buFont typeface="Arial" pitchFamily="34" charset="0"/>
              <a:buChar char="•"/>
              <a:tabLst>
                <a:tab pos="914400" algn="l"/>
              </a:tabLst>
            </a:pPr>
            <a:r>
              <a:rPr lang="en-US" sz="2000" b="1" dirty="0"/>
              <a:t>a variety of vegetables</a:t>
            </a:r>
          </a:p>
          <a:p>
            <a:pPr marL="914400" indent="-231775" rtl="0" fontAlgn="base">
              <a:spcBef>
                <a:spcPct val="0"/>
              </a:spcBef>
              <a:spcAft>
                <a:spcPct val="0"/>
              </a:spcAft>
              <a:buFont typeface="Arial" pitchFamily="34" charset="0"/>
              <a:buChar char="•"/>
              <a:tabLst>
                <a:tab pos="914400" algn="l"/>
              </a:tabLst>
            </a:pPr>
            <a:r>
              <a:rPr lang="en-US" sz="2000" b="1" dirty="0"/>
              <a:t>a variety of beans</a:t>
            </a:r>
          </a:p>
          <a:p>
            <a:pPr marL="1371600" lvl="2" indent="-231775">
              <a:tabLst>
                <a:tab pos="914400" algn="l"/>
              </a:tabLst>
            </a:pPr>
            <a:endParaRPr lang="en-US" sz="2000" dirty="0">
              <a:solidFill>
                <a:schemeClr val="bg1"/>
              </a:solidFill>
            </a:endParaRPr>
          </a:p>
          <a:p>
            <a:pPr marL="0" lvl="1" algn="ctr">
              <a:tabLst>
                <a:tab pos="6342063" algn="l"/>
              </a:tabLst>
            </a:pPr>
            <a:r>
              <a:rPr lang="en-US" sz="2000" b="1" dirty="0">
                <a:solidFill>
                  <a:schemeClr val="bg1"/>
                </a:solidFill>
              </a:rPr>
              <a:t>and the natives were “quite receptive </a:t>
            </a:r>
          </a:p>
          <a:p>
            <a:pPr marL="0" lvl="1" algn="ctr">
              <a:tabLst>
                <a:tab pos="6342063" algn="l"/>
              </a:tabLst>
            </a:pPr>
            <a:r>
              <a:rPr lang="en-US" sz="2000" b="1" dirty="0">
                <a:solidFill>
                  <a:schemeClr val="bg1"/>
                </a:solidFill>
              </a:rPr>
              <a:t>to these unfamiliar foods” . . .</a:t>
            </a:r>
          </a:p>
          <a:p>
            <a:pPr marL="0" lvl="1" algn="ctr">
              <a:tabLst>
                <a:tab pos="6342063" algn="l"/>
              </a:tabLst>
            </a:pPr>
            <a:r>
              <a:rPr lang="en-US" sz="2000" b="1" dirty="0">
                <a:solidFill>
                  <a:schemeClr val="bg1"/>
                </a:solidFill>
              </a:rPr>
              <a:t>especially the ones that resembled their own</a:t>
            </a:r>
          </a:p>
          <a:p>
            <a:pPr algn="ctr" rtl="0" fontAlgn="base">
              <a:spcBef>
                <a:spcPct val="0"/>
              </a:spcBef>
              <a:spcAft>
                <a:spcPct val="0"/>
              </a:spcAft>
            </a:pPr>
            <a:endParaRPr lang="en-US" b="1"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066086"/>
            <a:ext cx="7315200" cy="5601533"/>
          </a:xfrm>
          <a:prstGeom prst="rect">
            <a:avLst/>
          </a:prstGeom>
          <a:solidFill>
            <a:schemeClr val="bg1"/>
          </a:solidFill>
        </p:spPr>
        <p:txBody>
          <a:bodyPr wrap="square">
            <a:spAutoFit/>
          </a:bodyPr>
          <a:lstStyle/>
          <a:p>
            <a:pPr algn="ctr" rtl="0" fontAlgn="base">
              <a:spcBef>
                <a:spcPct val="0"/>
              </a:spcBef>
              <a:spcAft>
                <a:spcPct val="0"/>
              </a:spcAft>
            </a:pPr>
            <a:endParaRPr lang="en-US" sz="1600" b="1" kern="1200" dirty="0">
              <a:latin typeface="Arial" charset="0"/>
              <a:ea typeface="+mn-ea"/>
              <a:cs typeface="+mn-cs"/>
            </a:endParaRPr>
          </a:p>
          <a:p>
            <a:pPr algn="ctr" rtl="0" fontAlgn="base">
              <a:spcBef>
                <a:spcPct val="0"/>
              </a:spcBef>
              <a:spcAft>
                <a:spcPct val="0"/>
              </a:spcAft>
            </a:pPr>
            <a:r>
              <a:rPr lang="en-US" sz="2800" b="1" kern="1200" dirty="0">
                <a:latin typeface="Arial" charset="0"/>
                <a:ea typeface="+mn-ea"/>
                <a:cs typeface="+mn-cs"/>
              </a:rPr>
              <a:t>colonist also worked hard to develop “their beloved European foods”</a:t>
            </a:r>
          </a:p>
          <a:p>
            <a:pPr algn="ctr" rtl="0" fontAlgn="base">
              <a:spcBef>
                <a:spcPct val="0"/>
              </a:spcBef>
              <a:spcAft>
                <a:spcPct val="0"/>
              </a:spcAft>
            </a:pPr>
            <a:endParaRPr lang="en-US" sz="1600" b="1" dirty="0">
              <a:solidFill>
                <a:srgbClr val="D79694"/>
              </a:solidFill>
            </a:endParaRPr>
          </a:p>
          <a:p>
            <a:pPr marL="914400" indent="-231775" rtl="0" fontAlgn="base">
              <a:spcBef>
                <a:spcPct val="0"/>
              </a:spcBef>
              <a:spcAft>
                <a:spcPct val="0"/>
              </a:spcAft>
              <a:buFont typeface="Arial" pitchFamily="34" charset="0"/>
              <a:buChar char="•"/>
              <a:tabLst>
                <a:tab pos="914400" algn="l"/>
              </a:tabLst>
            </a:pPr>
            <a:r>
              <a:rPr lang="en-US" sz="2000" b="1" dirty="0">
                <a:solidFill>
                  <a:srgbClr val="D79694"/>
                </a:solidFill>
              </a:rPr>
              <a:t>apples</a:t>
            </a:r>
          </a:p>
          <a:p>
            <a:pPr marL="914400" indent="-231775" rtl="0" fontAlgn="base">
              <a:spcBef>
                <a:spcPct val="0"/>
              </a:spcBef>
              <a:spcAft>
                <a:spcPct val="0"/>
              </a:spcAft>
              <a:buFont typeface="Arial" pitchFamily="34" charset="0"/>
              <a:buChar char="•"/>
              <a:tabLst>
                <a:tab pos="914400" algn="l"/>
              </a:tabLst>
            </a:pPr>
            <a:r>
              <a:rPr lang="en-US" sz="2000" b="1" dirty="0">
                <a:solidFill>
                  <a:srgbClr val="D79694"/>
                </a:solidFill>
              </a:rPr>
              <a:t>peaches</a:t>
            </a:r>
          </a:p>
          <a:p>
            <a:pPr marL="914400" indent="-231775" rtl="0" fontAlgn="base">
              <a:spcBef>
                <a:spcPct val="0"/>
              </a:spcBef>
              <a:spcAft>
                <a:spcPct val="0"/>
              </a:spcAft>
              <a:buFont typeface="Arial" pitchFamily="34" charset="0"/>
              <a:buChar char="•"/>
              <a:tabLst>
                <a:tab pos="914400" algn="l"/>
              </a:tabLst>
            </a:pPr>
            <a:r>
              <a:rPr lang="en-US" sz="2000" b="1" dirty="0">
                <a:solidFill>
                  <a:srgbClr val="D79694"/>
                </a:solidFill>
              </a:rPr>
              <a:t>apricots</a:t>
            </a:r>
          </a:p>
          <a:p>
            <a:pPr marL="914400" indent="-231775" rtl="0" fontAlgn="base">
              <a:spcBef>
                <a:spcPct val="0"/>
              </a:spcBef>
              <a:spcAft>
                <a:spcPct val="0"/>
              </a:spcAft>
              <a:buFont typeface="Arial" pitchFamily="34" charset="0"/>
              <a:buChar char="•"/>
              <a:tabLst>
                <a:tab pos="914400" algn="l"/>
              </a:tabLst>
            </a:pPr>
            <a:r>
              <a:rPr lang="en-US" sz="2000" b="1" dirty="0">
                <a:solidFill>
                  <a:srgbClr val="D79694"/>
                </a:solidFill>
              </a:rPr>
              <a:t>pears</a:t>
            </a:r>
          </a:p>
          <a:p>
            <a:pPr marL="914400" indent="-231775" rtl="0" fontAlgn="base">
              <a:spcBef>
                <a:spcPct val="0"/>
              </a:spcBef>
              <a:spcAft>
                <a:spcPct val="0"/>
              </a:spcAft>
              <a:buFont typeface="Arial" pitchFamily="34" charset="0"/>
              <a:buChar char="•"/>
              <a:tabLst>
                <a:tab pos="914400" algn="l"/>
              </a:tabLst>
            </a:pPr>
            <a:r>
              <a:rPr lang="en-US" sz="2000" b="1" dirty="0">
                <a:solidFill>
                  <a:srgbClr val="D79694"/>
                </a:solidFill>
              </a:rPr>
              <a:t>a variety of vegetables</a:t>
            </a:r>
          </a:p>
          <a:p>
            <a:pPr marL="914400" indent="-231775" rtl="0" fontAlgn="base">
              <a:spcBef>
                <a:spcPct val="0"/>
              </a:spcBef>
              <a:spcAft>
                <a:spcPct val="0"/>
              </a:spcAft>
              <a:buFont typeface="Arial" pitchFamily="34" charset="0"/>
              <a:buChar char="•"/>
              <a:tabLst>
                <a:tab pos="914400" algn="l"/>
              </a:tabLst>
            </a:pPr>
            <a:r>
              <a:rPr lang="en-US" sz="2000" b="1" dirty="0">
                <a:solidFill>
                  <a:srgbClr val="D79694"/>
                </a:solidFill>
              </a:rPr>
              <a:t>a variety of beans</a:t>
            </a:r>
          </a:p>
          <a:p>
            <a:pPr marL="1371600" lvl="2" indent="-231775">
              <a:tabLst>
                <a:tab pos="914400" algn="l"/>
              </a:tabLst>
            </a:pPr>
            <a:endParaRPr lang="en-US" sz="2000" dirty="0"/>
          </a:p>
          <a:p>
            <a:pPr marL="0" lvl="1" algn="ctr">
              <a:tabLst>
                <a:tab pos="6342063" algn="l"/>
              </a:tabLst>
            </a:pPr>
            <a:r>
              <a:rPr lang="en-US" sz="2800" b="1" dirty="0"/>
              <a:t>and the natives were “quite receptive </a:t>
            </a:r>
          </a:p>
          <a:p>
            <a:pPr marL="0" lvl="1" algn="ctr">
              <a:tabLst>
                <a:tab pos="6342063" algn="l"/>
              </a:tabLst>
            </a:pPr>
            <a:r>
              <a:rPr lang="en-US" sz="2800" b="1" dirty="0"/>
              <a:t>to these unfamiliar foods” . . .</a:t>
            </a:r>
          </a:p>
          <a:p>
            <a:pPr marL="0" lvl="1" algn="ctr">
              <a:tabLst>
                <a:tab pos="6342063" algn="l"/>
              </a:tabLst>
            </a:pPr>
            <a:r>
              <a:rPr lang="en-US" sz="2800" b="1" dirty="0"/>
              <a:t>especially </a:t>
            </a:r>
          </a:p>
          <a:p>
            <a:pPr marL="0" lvl="1" algn="ctr">
              <a:tabLst>
                <a:tab pos="6342063" algn="l"/>
              </a:tabLst>
            </a:pPr>
            <a:r>
              <a:rPr lang="en-US" sz="2800" b="1" dirty="0"/>
              <a:t>the ones that resembled their own</a:t>
            </a:r>
          </a:p>
          <a:p>
            <a:pPr algn="ctr" rtl="0" fontAlgn="base">
              <a:spcBef>
                <a:spcPct val="0"/>
              </a:spcBef>
              <a:spcAft>
                <a:spcPct val="0"/>
              </a:spcAft>
            </a:pPr>
            <a:endParaRPr lang="en-US" b="1" dirty="0"/>
          </a:p>
        </p:txBody>
      </p:sp>
      <p:sp>
        <p:nvSpPr>
          <p:cNvPr id="6" name="TextBox 5"/>
          <p:cNvSpPr txBox="1">
            <a:spLocks noChangeArrowheads="1"/>
          </p:cNvSpPr>
          <p:nvPr/>
        </p:nvSpPr>
        <p:spPr bwMode="auto">
          <a:xfrm>
            <a:off x="928688" y="6248400"/>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chemeClr val="bg1"/>
                </a:solidFill>
                <a:latin typeface="Calibri" pitchFamily="34" charset="0"/>
                <a:ea typeface="+mn-ea"/>
                <a:cs typeface="+mn-cs"/>
              </a:rPr>
              <a:t>The Cultural Feast</a:t>
            </a:r>
            <a:r>
              <a:rPr lang="en-US" kern="1200" dirty="0">
                <a:solidFill>
                  <a:schemeClr val="bg1"/>
                </a:solidFill>
                <a:latin typeface="Calibri" pitchFamily="34" charset="0"/>
                <a:ea typeface="+mn-ea"/>
                <a:cs typeface="+mn-cs"/>
              </a:rPr>
              <a:t>, 2</a:t>
            </a:r>
            <a:r>
              <a:rPr lang="en-US" kern="1200" baseline="30000" dirty="0">
                <a:solidFill>
                  <a:schemeClr val="bg1"/>
                </a:solidFill>
                <a:latin typeface="Calibri" pitchFamily="34" charset="0"/>
                <a:ea typeface="+mn-ea"/>
                <a:cs typeface="+mn-cs"/>
              </a:rPr>
              <a:t>nd</a:t>
            </a:r>
            <a:r>
              <a:rPr lang="en-US" kern="1200" dirty="0">
                <a:solidFill>
                  <a:schemeClr val="bg1"/>
                </a:solidFill>
                <a:latin typeface="Calibri" pitchFamily="34" charset="0"/>
                <a:ea typeface="+mn-ea"/>
                <a:cs typeface="+mn-cs"/>
              </a:rPr>
              <a:t> Ed., p. 59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990729"/>
            <a:ext cx="7315200" cy="5232202"/>
          </a:xfrm>
          <a:prstGeom prst="rect">
            <a:avLst/>
          </a:prstGeom>
          <a:noFill/>
        </p:spPr>
        <p:txBody>
          <a:bodyPr wrap="square">
            <a:spAutoFit/>
          </a:bodyPr>
          <a:lstStyle/>
          <a:p>
            <a:pPr algn="ctr" rtl="0" fontAlgn="base">
              <a:spcBef>
                <a:spcPct val="0"/>
              </a:spcBef>
              <a:spcAft>
                <a:spcPct val="0"/>
              </a:spcAft>
            </a:pPr>
            <a:endParaRPr lang="en-US" sz="1600" b="1" kern="1200" dirty="0">
              <a:latin typeface="Arial" charset="0"/>
              <a:ea typeface="+mn-ea"/>
              <a:cs typeface="+mn-cs"/>
            </a:endParaRPr>
          </a:p>
          <a:p>
            <a:pPr algn="ctr" rtl="0" fontAlgn="base">
              <a:spcBef>
                <a:spcPct val="0"/>
              </a:spcBef>
              <a:spcAft>
                <a:spcPct val="0"/>
              </a:spcAft>
            </a:pPr>
            <a:r>
              <a:rPr lang="en-US" sz="2800" b="1" kern="1200" dirty="0">
                <a:solidFill>
                  <a:srgbClr val="D79694"/>
                </a:solidFill>
                <a:latin typeface="Arial" charset="0"/>
                <a:ea typeface="+mn-ea"/>
                <a:cs typeface="+mn-cs"/>
              </a:rPr>
              <a:t>“The introduction of </a:t>
            </a:r>
            <a:r>
              <a:rPr lang="en-US" sz="2800" b="1" kern="1200" dirty="0">
                <a:latin typeface="Arial" charset="0"/>
                <a:ea typeface="+mn-ea"/>
                <a:cs typeface="+mn-cs"/>
              </a:rPr>
              <a:t>domestic animals by the Europeans was also accepted and added to the Indians’ predominantly vegetable-based diet”</a:t>
            </a:r>
          </a:p>
          <a:p>
            <a:pPr algn="ctr" rtl="0" fontAlgn="base">
              <a:spcBef>
                <a:spcPct val="0"/>
              </a:spcBef>
              <a:spcAft>
                <a:spcPct val="0"/>
              </a:spcAft>
            </a:pPr>
            <a:endParaRPr lang="en-US" sz="1200" b="1" dirty="0"/>
          </a:p>
          <a:p>
            <a:pPr marL="1146175" indent="-231775">
              <a:buFont typeface="Arial" pitchFamily="34" charset="0"/>
              <a:buChar char="•"/>
              <a:tabLst>
                <a:tab pos="914400" algn="l"/>
              </a:tabLst>
            </a:pPr>
            <a:r>
              <a:rPr lang="en-US" sz="3200" b="1" dirty="0"/>
              <a:t>the pig </a:t>
            </a:r>
            <a:r>
              <a:rPr lang="en-US" sz="2400" b="1" dirty="0">
                <a:solidFill>
                  <a:srgbClr val="D79694"/>
                </a:solidFill>
              </a:rPr>
              <a:t>was most readily adopted into the native food system</a:t>
            </a:r>
          </a:p>
          <a:p>
            <a:pPr marL="1146175" indent="-231775" rtl="0" fontAlgn="base">
              <a:spcBef>
                <a:spcPct val="0"/>
              </a:spcBef>
              <a:spcAft>
                <a:spcPct val="0"/>
              </a:spcAft>
              <a:buFont typeface="Arial" pitchFamily="34" charset="0"/>
              <a:buChar char="•"/>
              <a:tabLst>
                <a:tab pos="914400" algn="l"/>
              </a:tabLst>
            </a:pPr>
            <a:endParaRPr lang="en-US" sz="1100" b="1" dirty="0"/>
          </a:p>
          <a:p>
            <a:pPr marL="1146175" indent="-231775" rtl="0" fontAlgn="base">
              <a:spcBef>
                <a:spcPct val="0"/>
              </a:spcBef>
              <a:spcAft>
                <a:spcPct val="0"/>
              </a:spcAft>
              <a:buFont typeface="Arial" pitchFamily="34" charset="0"/>
              <a:buChar char="•"/>
              <a:tabLst>
                <a:tab pos="914400" algn="l"/>
              </a:tabLst>
            </a:pPr>
            <a:r>
              <a:rPr lang="en-US" sz="3200" b="1" dirty="0"/>
              <a:t>cows</a:t>
            </a:r>
            <a:r>
              <a:rPr lang="en-US" sz="2400" b="1" dirty="0"/>
              <a:t> </a:t>
            </a:r>
            <a:r>
              <a:rPr lang="en-US" sz="2400" b="1" dirty="0">
                <a:solidFill>
                  <a:srgbClr val="D79694"/>
                </a:solidFill>
              </a:rPr>
              <a:t>came to Florida about 1550</a:t>
            </a:r>
          </a:p>
          <a:p>
            <a:pPr marL="1603375" lvl="2" indent="-231775">
              <a:buFont typeface="Arial" pitchFamily="34" charset="0"/>
              <a:buChar char="•"/>
              <a:tabLst>
                <a:tab pos="914400" algn="l"/>
              </a:tabLst>
            </a:pPr>
            <a:r>
              <a:rPr lang="en-US" sz="2400" dirty="0">
                <a:solidFill>
                  <a:srgbClr val="D79694"/>
                </a:solidFill>
              </a:rPr>
              <a:t>providing access to </a:t>
            </a:r>
            <a:r>
              <a:rPr lang="en-US" sz="2800" b="1" dirty="0"/>
              <a:t>milk and beef</a:t>
            </a:r>
            <a:endParaRPr lang="en-US" sz="2400" b="1" dirty="0"/>
          </a:p>
          <a:p>
            <a:pPr marL="1146175" lvl="1" indent="-231775">
              <a:buFont typeface="Arial" pitchFamily="34" charset="0"/>
              <a:buChar char="•"/>
              <a:tabLst>
                <a:tab pos="914400" algn="l"/>
              </a:tabLst>
            </a:pPr>
            <a:endParaRPr lang="en-US" sz="1100" b="1" dirty="0"/>
          </a:p>
          <a:p>
            <a:pPr marL="1146175" indent="-231775" rtl="0" fontAlgn="base">
              <a:spcBef>
                <a:spcPct val="0"/>
              </a:spcBef>
              <a:spcAft>
                <a:spcPct val="0"/>
              </a:spcAft>
              <a:buFont typeface="Arial" pitchFamily="34" charset="0"/>
              <a:buChar char="•"/>
              <a:tabLst>
                <a:tab pos="914400" algn="l"/>
              </a:tabLst>
            </a:pPr>
            <a:r>
              <a:rPr lang="en-US" sz="3200" b="1" dirty="0"/>
              <a:t>sheep</a:t>
            </a:r>
            <a:r>
              <a:rPr lang="en-US" sz="2400" b="1" dirty="0"/>
              <a:t> </a:t>
            </a:r>
            <a:r>
              <a:rPr lang="en-US" sz="2400" b="1" dirty="0">
                <a:solidFill>
                  <a:srgbClr val="D79694"/>
                </a:solidFill>
              </a:rPr>
              <a:t>became popular among some tribes (like the Navajo) . . .</a:t>
            </a:r>
          </a:p>
        </p:txBody>
      </p:sp>
      <p:sp>
        <p:nvSpPr>
          <p:cNvPr id="6" name="TextBox 5"/>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990815"/>
            <a:ext cx="7315200" cy="5370701"/>
          </a:xfrm>
          <a:prstGeom prst="rect">
            <a:avLst/>
          </a:prstGeom>
          <a:noFill/>
        </p:spPr>
        <p:txBody>
          <a:bodyPr wrap="square">
            <a:spAutoFit/>
          </a:bodyPr>
          <a:lstStyle/>
          <a:p>
            <a:pPr algn="ctr" rtl="0" fontAlgn="base">
              <a:spcBef>
                <a:spcPct val="0"/>
              </a:spcBef>
              <a:spcAft>
                <a:spcPct val="0"/>
              </a:spcAft>
            </a:pPr>
            <a:endParaRPr lang="en-US" sz="1600" b="1" kern="1200" dirty="0">
              <a:latin typeface="Arial" charset="0"/>
              <a:ea typeface="+mn-ea"/>
              <a:cs typeface="+mn-cs"/>
            </a:endParaRPr>
          </a:p>
          <a:p>
            <a:pPr algn="ctr" rtl="0" fontAlgn="base">
              <a:spcBef>
                <a:spcPct val="0"/>
              </a:spcBef>
              <a:spcAft>
                <a:spcPct val="0"/>
              </a:spcAft>
            </a:pPr>
            <a:r>
              <a:rPr lang="en-US" sz="2800" b="1" kern="1200" dirty="0">
                <a:latin typeface="Arial" charset="0"/>
                <a:ea typeface="+mn-ea"/>
                <a:cs typeface="+mn-cs"/>
              </a:rPr>
              <a:t>“The most significan</a:t>
            </a:r>
            <a:r>
              <a:rPr lang="en-US" sz="2800" b="1" dirty="0"/>
              <a:t>t American crops introduced to the Europeans were . . .</a:t>
            </a:r>
            <a:r>
              <a:rPr lang="en-US" sz="2800" b="1" kern="1200" dirty="0">
                <a:latin typeface="Arial" charset="0"/>
                <a:ea typeface="+mn-ea"/>
                <a:cs typeface="+mn-cs"/>
              </a:rPr>
              <a:t>”</a:t>
            </a:r>
          </a:p>
          <a:p>
            <a:pPr algn="ctr" rtl="0" fontAlgn="base">
              <a:spcBef>
                <a:spcPct val="0"/>
              </a:spcBef>
              <a:spcAft>
                <a:spcPct val="0"/>
              </a:spcAft>
            </a:pPr>
            <a:endParaRPr lang="en-US" b="1" dirty="0"/>
          </a:p>
          <a:p>
            <a:pPr marL="1146175" indent="-231775">
              <a:buFont typeface="Arial" pitchFamily="34" charset="0"/>
              <a:buChar char="•"/>
              <a:tabLst>
                <a:tab pos="914400" algn="l"/>
              </a:tabLst>
            </a:pPr>
            <a:r>
              <a:rPr lang="en-US" sz="3200" b="1" dirty="0"/>
              <a:t>the potato</a:t>
            </a:r>
          </a:p>
          <a:p>
            <a:pPr marL="1146175" indent="-231775">
              <a:buFont typeface="Arial" pitchFamily="34" charset="0"/>
              <a:buChar char="•"/>
              <a:tabLst>
                <a:tab pos="914400" algn="l"/>
              </a:tabLst>
            </a:pPr>
            <a:endParaRPr lang="en-US" sz="600" b="1" dirty="0"/>
          </a:p>
          <a:p>
            <a:pPr marL="1603375" lvl="1" indent="-231775">
              <a:buFont typeface="Arial" pitchFamily="34" charset="0"/>
              <a:buChar char="•"/>
              <a:tabLst>
                <a:tab pos="914400" algn="l"/>
              </a:tabLst>
            </a:pPr>
            <a:r>
              <a:rPr lang="en-US" sz="2000" dirty="0">
                <a:solidFill>
                  <a:srgbClr val="D79694"/>
                </a:solidFill>
              </a:rPr>
              <a:t>which originated in </a:t>
            </a:r>
            <a:r>
              <a:rPr lang="en-US" sz="2000" dirty="0"/>
              <a:t>South America</a:t>
            </a:r>
          </a:p>
          <a:p>
            <a:pPr marL="1146175" indent="-231775" rtl="0" fontAlgn="base">
              <a:spcBef>
                <a:spcPct val="0"/>
              </a:spcBef>
              <a:spcAft>
                <a:spcPct val="0"/>
              </a:spcAft>
              <a:buFont typeface="Arial" pitchFamily="34" charset="0"/>
              <a:buChar char="•"/>
              <a:tabLst>
                <a:tab pos="914400" algn="l"/>
              </a:tabLst>
            </a:pPr>
            <a:endParaRPr lang="en-US" sz="200" b="1" dirty="0"/>
          </a:p>
          <a:p>
            <a:pPr marL="1146175" indent="-231775" rtl="0" fontAlgn="base">
              <a:spcBef>
                <a:spcPct val="0"/>
              </a:spcBef>
              <a:spcAft>
                <a:spcPct val="0"/>
              </a:spcAft>
              <a:buFont typeface="Arial" pitchFamily="34" charset="0"/>
              <a:buChar char="•"/>
              <a:tabLst>
                <a:tab pos="914400" algn="l"/>
              </a:tabLst>
            </a:pPr>
            <a:r>
              <a:rPr lang="en-US" sz="3200" b="1" dirty="0"/>
              <a:t>corn</a:t>
            </a:r>
          </a:p>
          <a:p>
            <a:pPr marL="1146175" indent="-231775" rtl="0" fontAlgn="base">
              <a:spcBef>
                <a:spcPct val="0"/>
              </a:spcBef>
              <a:spcAft>
                <a:spcPct val="0"/>
              </a:spcAft>
              <a:buFont typeface="Arial" pitchFamily="34" charset="0"/>
              <a:buChar char="•"/>
              <a:tabLst>
                <a:tab pos="914400" algn="l"/>
              </a:tabLst>
            </a:pPr>
            <a:endParaRPr lang="en-US" sz="100" b="1" dirty="0"/>
          </a:p>
          <a:p>
            <a:pPr marL="1603375" lvl="2" indent="-231775">
              <a:buFont typeface="Arial" pitchFamily="34" charset="0"/>
              <a:buChar char="•"/>
              <a:tabLst>
                <a:tab pos="914400" algn="l"/>
              </a:tabLst>
            </a:pPr>
            <a:r>
              <a:rPr lang="en-US" sz="2400" dirty="0">
                <a:solidFill>
                  <a:srgbClr val="D79694"/>
                </a:solidFill>
              </a:rPr>
              <a:t>the British used the word </a:t>
            </a:r>
            <a:r>
              <a:rPr lang="en-US" sz="2400" b="1" dirty="0"/>
              <a:t>“corn” as a generic term for grain</a:t>
            </a:r>
          </a:p>
          <a:p>
            <a:pPr marL="1603375" lvl="2" indent="-231775">
              <a:buFont typeface="Arial" pitchFamily="34" charset="0"/>
              <a:buChar char="•"/>
              <a:tabLst>
                <a:tab pos="914400" algn="l"/>
              </a:tabLst>
            </a:pPr>
            <a:endParaRPr lang="en-US" sz="1100" dirty="0"/>
          </a:p>
          <a:p>
            <a:pPr marL="1603375" lvl="2" indent="-231775">
              <a:buFont typeface="Arial" pitchFamily="34" charset="0"/>
              <a:buChar char="•"/>
              <a:tabLst>
                <a:tab pos="914400" algn="l"/>
              </a:tabLst>
            </a:pPr>
            <a:r>
              <a:rPr lang="en-US" sz="2000" dirty="0">
                <a:solidFill>
                  <a:srgbClr val="D79694"/>
                </a:solidFill>
              </a:rPr>
              <a:t>when corn was imported to England, it was referred to as </a:t>
            </a:r>
            <a:r>
              <a:rPr lang="en-US" sz="2400" b="1" dirty="0"/>
              <a:t>“</a:t>
            </a:r>
            <a:r>
              <a:rPr lang="en-US" sz="2400" b="1" i="1" dirty="0"/>
              <a:t>maize</a:t>
            </a:r>
            <a:r>
              <a:rPr lang="en-US" sz="2400" b="1" dirty="0"/>
              <a:t>”, or “Indian corn”</a:t>
            </a:r>
            <a:endParaRPr lang="en-US" sz="2000" b="1" dirty="0"/>
          </a:p>
          <a:p>
            <a:pPr marL="1603375" lvl="2" indent="-231775">
              <a:buFont typeface="Arial" pitchFamily="34" charset="0"/>
              <a:buChar char="•"/>
              <a:tabLst>
                <a:tab pos="914400" algn="l"/>
              </a:tabLst>
            </a:pPr>
            <a:endParaRPr lang="en-US" sz="1100" dirty="0"/>
          </a:p>
          <a:p>
            <a:pPr marL="1603375" lvl="2" indent="-231775">
              <a:buFont typeface="Arial" pitchFamily="34" charset="0"/>
              <a:buChar char="•"/>
              <a:tabLst>
                <a:tab pos="914400" algn="l"/>
              </a:tabLst>
            </a:pPr>
            <a:r>
              <a:rPr lang="en-US" sz="2000" dirty="0">
                <a:solidFill>
                  <a:srgbClr val="D79694"/>
                </a:solidFill>
              </a:rPr>
              <a:t>corn became important as </a:t>
            </a:r>
            <a:r>
              <a:rPr lang="en-US" sz="2400" b="1" dirty="0"/>
              <a:t>animal food</a:t>
            </a:r>
            <a:endParaRPr lang="en-US" sz="2400" dirty="0"/>
          </a:p>
          <a:p>
            <a:pPr marL="1603375" lvl="2" indent="-231775">
              <a:tabLst>
                <a:tab pos="914400" algn="l"/>
              </a:tabLst>
            </a:pPr>
            <a:r>
              <a:rPr lang="en-US" sz="2400" b="1" dirty="0"/>
              <a:t>	 </a:t>
            </a:r>
            <a:r>
              <a:rPr lang="en-US" sz="2400" dirty="0">
                <a:solidFill>
                  <a:srgbClr val="D79694"/>
                </a:solidFill>
              </a:rPr>
              <a:t>in </a:t>
            </a:r>
            <a:r>
              <a:rPr lang="en-US" sz="2000" dirty="0">
                <a:solidFill>
                  <a:srgbClr val="D79694"/>
                </a:solidFill>
              </a:rPr>
              <a:t>many places</a:t>
            </a:r>
          </a:p>
        </p:txBody>
      </p:sp>
      <p:sp>
        <p:nvSpPr>
          <p:cNvPr id="6" name="Rectangle 3"/>
          <p:cNvSpPr txBox="1">
            <a:spLocks noChangeArrowheads="1"/>
          </p:cNvSpPr>
          <p:nvPr/>
        </p:nvSpPr>
        <p:spPr bwMode="auto">
          <a:xfrm>
            <a:off x="914400" y="742890"/>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solidFill>
                  <a:srgbClr val="D79694"/>
                </a:solidFill>
                <a:latin typeface="Calibri" pitchFamily="34" charset="0"/>
              </a:rPr>
              <a:t>The Exchange of Food Between the Old and New Worlds</a:t>
            </a:r>
          </a:p>
        </p:txBody>
      </p:sp>
      <p:sp>
        <p:nvSpPr>
          <p:cNvPr id="7" name="TextBox 6"/>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990815"/>
            <a:ext cx="7315200" cy="5416868"/>
          </a:xfrm>
          <a:prstGeom prst="rect">
            <a:avLst/>
          </a:prstGeom>
          <a:noFill/>
        </p:spPr>
        <p:txBody>
          <a:bodyPr wrap="square">
            <a:spAutoFit/>
          </a:bodyPr>
          <a:lstStyle/>
          <a:p>
            <a:pPr algn="ctr" rtl="0" fontAlgn="base">
              <a:spcBef>
                <a:spcPct val="0"/>
              </a:spcBef>
              <a:spcAft>
                <a:spcPct val="0"/>
              </a:spcAft>
            </a:pPr>
            <a:endParaRPr lang="en-US" sz="1600" b="1" kern="1200" dirty="0">
              <a:latin typeface="Arial" charset="0"/>
              <a:ea typeface="+mn-ea"/>
              <a:cs typeface="+mn-cs"/>
            </a:endParaRPr>
          </a:p>
          <a:p>
            <a:pPr algn="ctr" rtl="0" fontAlgn="base">
              <a:spcBef>
                <a:spcPct val="0"/>
              </a:spcBef>
              <a:spcAft>
                <a:spcPct val="0"/>
              </a:spcAft>
            </a:pPr>
            <a:r>
              <a:rPr lang="en-US" sz="2800" b="1" kern="1200" dirty="0">
                <a:solidFill>
                  <a:srgbClr val="D79694"/>
                </a:solidFill>
                <a:latin typeface="Arial" charset="0"/>
                <a:ea typeface="+mn-ea"/>
                <a:cs typeface="+mn-cs"/>
              </a:rPr>
              <a:t>“The most significan</a:t>
            </a:r>
            <a:r>
              <a:rPr lang="en-US" sz="2800" b="1" dirty="0">
                <a:solidFill>
                  <a:srgbClr val="D79694"/>
                </a:solidFill>
              </a:rPr>
              <a:t>t American crops introduced to the Europeans were . . .</a:t>
            </a:r>
            <a:r>
              <a:rPr lang="en-US" sz="2800" b="1" kern="1200" dirty="0">
                <a:solidFill>
                  <a:srgbClr val="D79694"/>
                </a:solidFill>
                <a:latin typeface="Arial" charset="0"/>
                <a:ea typeface="+mn-ea"/>
                <a:cs typeface="+mn-cs"/>
              </a:rPr>
              <a:t>”</a:t>
            </a:r>
          </a:p>
          <a:p>
            <a:pPr algn="ctr" rtl="0" fontAlgn="base">
              <a:spcBef>
                <a:spcPct val="0"/>
              </a:spcBef>
              <a:spcAft>
                <a:spcPct val="0"/>
              </a:spcAft>
            </a:pPr>
            <a:endParaRPr lang="en-US" sz="2800" b="1" kern="1200" dirty="0">
              <a:solidFill>
                <a:srgbClr val="D79694"/>
              </a:solidFill>
              <a:latin typeface="Arial" charset="0"/>
              <a:ea typeface="+mn-ea"/>
              <a:cs typeface="+mn-cs"/>
            </a:endParaRPr>
          </a:p>
          <a:p>
            <a:pPr algn="ctr" rtl="0" fontAlgn="base">
              <a:spcBef>
                <a:spcPct val="0"/>
              </a:spcBef>
              <a:spcAft>
                <a:spcPct val="0"/>
              </a:spcAft>
            </a:pPr>
            <a:endParaRPr lang="en-US" sz="1200" b="1" dirty="0"/>
          </a:p>
          <a:p>
            <a:pPr marL="1146175" indent="-231775">
              <a:buFont typeface="Arial" pitchFamily="34" charset="0"/>
              <a:buChar char="•"/>
              <a:tabLst>
                <a:tab pos="914400" algn="l"/>
              </a:tabLst>
            </a:pPr>
            <a:r>
              <a:rPr lang="en-US" sz="2800" b="1" dirty="0">
                <a:solidFill>
                  <a:srgbClr val="D79694"/>
                </a:solidFill>
              </a:rPr>
              <a:t>the potato</a:t>
            </a:r>
          </a:p>
          <a:p>
            <a:pPr marL="1146175" indent="-231775" rtl="0" fontAlgn="base">
              <a:spcBef>
                <a:spcPct val="0"/>
              </a:spcBef>
              <a:spcAft>
                <a:spcPct val="0"/>
              </a:spcAft>
              <a:tabLst>
                <a:tab pos="914400" algn="l"/>
              </a:tabLst>
            </a:pPr>
            <a:endParaRPr lang="en-US" sz="1200" b="1" dirty="0">
              <a:solidFill>
                <a:srgbClr val="D79694"/>
              </a:solidFill>
            </a:endParaRPr>
          </a:p>
          <a:p>
            <a:pPr marL="1146175" indent="-231775" rtl="0" fontAlgn="base">
              <a:spcBef>
                <a:spcPct val="0"/>
              </a:spcBef>
              <a:spcAft>
                <a:spcPct val="0"/>
              </a:spcAft>
              <a:buFont typeface="Arial" pitchFamily="34" charset="0"/>
              <a:buChar char="•"/>
              <a:tabLst>
                <a:tab pos="914400" algn="l"/>
              </a:tabLst>
            </a:pPr>
            <a:r>
              <a:rPr lang="en-US" sz="2800" b="1" dirty="0">
                <a:solidFill>
                  <a:srgbClr val="D79694"/>
                </a:solidFill>
              </a:rPr>
              <a:t>corn</a:t>
            </a:r>
          </a:p>
          <a:p>
            <a:pPr marL="1146175" indent="-231775" rtl="0" fontAlgn="base">
              <a:spcBef>
                <a:spcPct val="0"/>
              </a:spcBef>
              <a:spcAft>
                <a:spcPct val="0"/>
              </a:spcAft>
              <a:buFont typeface="Arial" pitchFamily="34" charset="0"/>
              <a:buChar char="•"/>
              <a:tabLst>
                <a:tab pos="914400" algn="l"/>
              </a:tabLst>
            </a:pPr>
            <a:endParaRPr lang="en-US" sz="1200" b="1" dirty="0">
              <a:solidFill>
                <a:schemeClr val="bg1"/>
              </a:solidFill>
            </a:endParaRPr>
          </a:p>
          <a:p>
            <a:pPr marL="1603375" lvl="2" indent="-231775">
              <a:buFont typeface="Arial" pitchFamily="34" charset="0"/>
              <a:buChar char="•"/>
              <a:tabLst>
                <a:tab pos="914400" algn="l"/>
              </a:tabLst>
            </a:pPr>
            <a:r>
              <a:rPr lang="en-US" sz="2000" dirty="0">
                <a:solidFill>
                  <a:schemeClr val="bg1"/>
                </a:solidFill>
              </a:rPr>
              <a:t>the British used the word “corn” as a generic term for grain</a:t>
            </a:r>
          </a:p>
          <a:p>
            <a:pPr marL="1603375" lvl="2" indent="-231775">
              <a:buFont typeface="Arial" pitchFamily="34" charset="0"/>
              <a:buChar char="•"/>
              <a:tabLst>
                <a:tab pos="914400" algn="l"/>
              </a:tabLst>
            </a:pPr>
            <a:endParaRPr lang="en-US" sz="1100" dirty="0">
              <a:solidFill>
                <a:schemeClr val="bg1"/>
              </a:solidFill>
            </a:endParaRPr>
          </a:p>
          <a:p>
            <a:pPr marL="1603375" lvl="2" indent="-231775">
              <a:buFont typeface="Arial" pitchFamily="34" charset="0"/>
              <a:buChar char="•"/>
              <a:tabLst>
                <a:tab pos="914400" algn="l"/>
              </a:tabLst>
            </a:pPr>
            <a:r>
              <a:rPr lang="en-US" sz="2000" dirty="0">
                <a:solidFill>
                  <a:schemeClr val="bg1"/>
                </a:solidFill>
              </a:rPr>
              <a:t>when corn was imported to England, it was referred to as </a:t>
            </a:r>
            <a:r>
              <a:rPr lang="en-US" sz="2000" i="1" dirty="0">
                <a:solidFill>
                  <a:schemeClr val="bg1"/>
                </a:solidFill>
              </a:rPr>
              <a:t>maize</a:t>
            </a:r>
            <a:r>
              <a:rPr lang="en-US" sz="2000" dirty="0">
                <a:solidFill>
                  <a:schemeClr val="bg1"/>
                </a:solidFill>
              </a:rPr>
              <a:t>, or “Indian corn”</a:t>
            </a:r>
          </a:p>
          <a:p>
            <a:pPr marL="1603375" lvl="2" indent="-231775">
              <a:buFont typeface="Arial" pitchFamily="34" charset="0"/>
              <a:buChar char="•"/>
              <a:tabLst>
                <a:tab pos="914400" algn="l"/>
              </a:tabLst>
            </a:pPr>
            <a:endParaRPr lang="en-US" sz="1100" dirty="0">
              <a:solidFill>
                <a:schemeClr val="bg1"/>
              </a:solidFill>
            </a:endParaRPr>
          </a:p>
          <a:p>
            <a:pPr marL="1603375" lvl="2" indent="-231775">
              <a:buFont typeface="Arial" pitchFamily="34" charset="0"/>
              <a:buChar char="•"/>
              <a:tabLst>
                <a:tab pos="914400" algn="l"/>
              </a:tabLst>
            </a:pPr>
            <a:r>
              <a:rPr lang="en-US" sz="2000" dirty="0">
                <a:solidFill>
                  <a:schemeClr val="bg1"/>
                </a:solidFill>
              </a:rPr>
              <a:t>corn became important as animal food in many places</a:t>
            </a:r>
          </a:p>
        </p:txBody>
      </p:sp>
      <p:sp>
        <p:nvSpPr>
          <p:cNvPr id="6" name="Rectangle 3"/>
          <p:cNvSpPr txBox="1">
            <a:spLocks noChangeArrowheads="1"/>
          </p:cNvSpPr>
          <p:nvPr/>
        </p:nvSpPr>
        <p:spPr bwMode="auto">
          <a:xfrm>
            <a:off x="914400" y="3764340"/>
            <a:ext cx="7315200" cy="15696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2" algn="ctr" rtl="0" fontAlgn="base">
              <a:spcBef>
                <a:spcPct val="0"/>
              </a:spcBef>
              <a:spcAft>
                <a:spcPct val="0"/>
              </a:spcAft>
            </a:pPr>
            <a:r>
              <a:rPr lang="en-US" sz="3200" b="1" kern="1200" dirty="0">
                <a:solidFill>
                  <a:srgbClr val="000000"/>
                </a:solidFill>
                <a:latin typeface="Arial"/>
                <a:ea typeface="+mn-ea"/>
                <a:cs typeface="+mn-cs"/>
              </a:rPr>
              <a:t>corn and potatoes</a:t>
            </a:r>
          </a:p>
          <a:p>
            <a:pPr marL="0" lvl="2" algn="ctr" rtl="0" fontAlgn="base">
              <a:spcBef>
                <a:spcPct val="0"/>
              </a:spcBef>
              <a:spcAft>
                <a:spcPct val="0"/>
              </a:spcAft>
            </a:pPr>
            <a:r>
              <a:rPr lang="en-US" sz="3200" b="1" dirty="0">
                <a:solidFill>
                  <a:srgbClr val="000000"/>
                </a:solidFill>
                <a:latin typeface="Arial"/>
              </a:rPr>
              <a:t>helped lay the foundation for </a:t>
            </a:r>
          </a:p>
          <a:p>
            <a:pPr marL="0" lvl="2" algn="ctr" rtl="0" fontAlgn="base">
              <a:spcBef>
                <a:spcPct val="0"/>
              </a:spcBef>
              <a:spcAft>
                <a:spcPct val="0"/>
              </a:spcAft>
            </a:pPr>
            <a:r>
              <a:rPr lang="en-US" sz="3200" b="1" kern="1200" dirty="0">
                <a:solidFill>
                  <a:srgbClr val="000000"/>
                </a:solidFill>
                <a:latin typeface="Arial"/>
                <a:ea typeface="+mn-ea"/>
                <a:cs typeface="+mn-cs"/>
              </a:rPr>
              <a:t>the industrial revolution</a:t>
            </a:r>
          </a:p>
        </p:txBody>
      </p:sp>
      <p:sp>
        <p:nvSpPr>
          <p:cNvPr id="8" name="TextBox 7"/>
          <p:cNvSpPr txBox="1">
            <a:spLocks noChangeArrowheads="1"/>
          </p:cNvSpPr>
          <p:nvPr/>
        </p:nvSpPr>
        <p:spPr bwMode="auto">
          <a:xfrm>
            <a:off x="914174" y="6334257"/>
            <a:ext cx="7315200" cy="276999"/>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i="1" kern="1200" dirty="0">
                <a:solidFill>
                  <a:prstClr val="black"/>
                </a:solidFill>
                <a:latin typeface="Calibri" pitchFamily="34" charset="0"/>
                <a:ea typeface="+mn-ea"/>
                <a:cs typeface="+mn-cs"/>
              </a:rPr>
              <a:t>The Cultural Feast, 2</a:t>
            </a:r>
            <a:r>
              <a:rPr lang="en-US" sz="1200" i="1" kern="1200" baseline="30000" dirty="0">
                <a:solidFill>
                  <a:prstClr val="black"/>
                </a:solidFill>
                <a:latin typeface="Calibri" pitchFamily="34" charset="0"/>
                <a:ea typeface="+mn-ea"/>
                <a:cs typeface="+mn-cs"/>
              </a:rPr>
              <a:t>nd</a:t>
            </a:r>
            <a:r>
              <a:rPr lang="en-US" sz="1200" i="1" kern="1200" dirty="0">
                <a:solidFill>
                  <a:prstClr val="black"/>
                </a:solidFill>
                <a:latin typeface="Calibri" pitchFamily="34" charset="0"/>
                <a:ea typeface="+mn-ea"/>
                <a:cs typeface="+mn-cs"/>
              </a:rPr>
              <a:t> Ed</a:t>
            </a:r>
            <a:r>
              <a:rPr lang="en-US" sz="1200" kern="1200" dirty="0">
                <a:solidFill>
                  <a:prstClr val="black"/>
                </a:solidFill>
                <a:latin typeface="Calibri" pitchFamily="34" charset="0"/>
                <a:ea typeface="+mn-ea"/>
                <a:cs typeface="+mn-cs"/>
              </a:rPr>
              <a:t>., p. 60</a:t>
            </a:r>
          </a:p>
        </p:txBody>
      </p:sp>
      <p:sp>
        <p:nvSpPr>
          <p:cNvPr id="9" name="Rectangle 3"/>
          <p:cNvSpPr txBox="1">
            <a:spLocks noChangeArrowheads="1"/>
          </p:cNvSpPr>
          <p:nvPr/>
        </p:nvSpPr>
        <p:spPr bwMode="auto">
          <a:xfrm>
            <a:off x="914400" y="742890"/>
            <a:ext cx="7315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682625" lvl="1" indent="-225425" algn="ctr"/>
            <a:r>
              <a:rPr lang="en-US" sz="2000" b="1" dirty="0">
                <a:solidFill>
                  <a:srgbClr val="D79694"/>
                </a:solidFill>
                <a:latin typeface="Calibri" pitchFamily="34" charset="0"/>
              </a:rPr>
              <a:t>The Exchange of Food Between the Old and New Worlds</a:t>
            </a:r>
          </a:p>
        </p:txBody>
      </p:sp>
      <p:sp>
        <p:nvSpPr>
          <p:cNvPr id="10" name="Rectangle 9"/>
          <p:cNvSpPr/>
          <p:nvPr/>
        </p:nvSpPr>
        <p:spPr>
          <a:xfrm>
            <a:off x="2286000" y="5348514"/>
            <a:ext cx="4572000" cy="738664"/>
          </a:xfrm>
          <a:prstGeom prst="rect">
            <a:avLst/>
          </a:prstGeom>
        </p:spPr>
        <p:txBody>
          <a:bodyPr>
            <a:spAutoFit/>
          </a:bodyPr>
          <a:lstStyle/>
          <a:p>
            <a:pPr algn="ctr"/>
            <a:r>
              <a:rPr lang="en-US" kern="0" dirty="0">
                <a:solidFill>
                  <a:srgbClr val="000000"/>
                </a:solidFill>
              </a:rPr>
              <a:t>we’ll see more on this in the slide set </a:t>
            </a:r>
            <a:br>
              <a:rPr lang="en-US" kern="0" dirty="0">
                <a:solidFill>
                  <a:srgbClr val="000000"/>
                </a:solidFill>
              </a:rPr>
            </a:br>
            <a:r>
              <a:rPr lang="en-US" sz="2400" b="1" kern="0" dirty="0">
                <a:solidFill>
                  <a:srgbClr val="000000"/>
                </a:solidFill>
              </a:rPr>
              <a:t>“The Industrial Revolution”</a:t>
            </a:r>
            <a:endParaRPr lang="en-US" b="1" kern="0" dirty="0">
              <a:solidFill>
                <a:srgbClr val="000000"/>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71600" y="6138446"/>
            <a:ext cx="6400800" cy="338554"/>
          </a:xfrm>
          <a:prstGeom prst="rect">
            <a:avLst/>
          </a:prstGeom>
        </p:spPr>
        <p:txBody>
          <a:bodyPr wrap="square">
            <a:spAutoFit/>
          </a:bodyPr>
          <a:lstStyle/>
          <a:p>
            <a:pPr algn="ctr" rtl="0" fontAlgn="base">
              <a:spcBef>
                <a:spcPct val="0"/>
              </a:spcBef>
              <a:spcAft>
                <a:spcPct val="0"/>
              </a:spcAft>
            </a:pPr>
            <a:r>
              <a:rPr lang="en-US" sz="1600" kern="1200" dirty="0">
                <a:solidFill>
                  <a:prstClr val="black"/>
                </a:solidFill>
                <a:latin typeface="Arial" charset="0"/>
                <a:ea typeface="+mn-ea"/>
                <a:cs typeface="+mn-cs"/>
              </a:rPr>
              <a:t>Austin: University of </a:t>
            </a:r>
            <a:r>
              <a:rPr lang="en-US" sz="1600" kern="1200" dirty="0" err="1">
                <a:solidFill>
                  <a:prstClr val="black"/>
                </a:solidFill>
                <a:latin typeface="Arial" charset="0"/>
                <a:ea typeface="+mn-ea"/>
                <a:cs typeface="+mn-cs"/>
              </a:rPr>
              <a:t>Texax</a:t>
            </a:r>
            <a:r>
              <a:rPr lang="en-US" sz="1600" kern="1200" dirty="0">
                <a:solidFill>
                  <a:prstClr val="black"/>
                </a:solidFill>
                <a:latin typeface="Arial" charset="0"/>
                <a:ea typeface="+mn-ea"/>
                <a:cs typeface="+mn-cs"/>
              </a:rPr>
              <a:t> Press, 1994</a:t>
            </a:r>
          </a:p>
        </p:txBody>
      </p:sp>
      <p:pic>
        <p:nvPicPr>
          <p:cNvPr id="5122" name="Picture 2"/>
          <p:cNvPicPr>
            <a:picLocks noChangeAspect="1" noChangeArrowheads="1"/>
          </p:cNvPicPr>
          <p:nvPr/>
        </p:nvPicPr>
        <p:blipFill>
          <a:blip r:embed="rId2" cstate="print"/>
          <a:srcRect/>
          <a:stretch>
            <a:fillRect/>
          </a:stretch>
        </p:blipFill>
        <p:spPr bwMode="auto">
          <a:xfrm>
            <a:off x="1828800" y="533400"/>
            <a:ext cx="5486400" cy="5486400"/>
          </a:xfrm>
          <a:prstGeom prst="rect">
            <a:avLst/>
          </a:prstGeom>
          <a:noFill/>
          <a:ln w="9525">
            <a:noFill/>
            <a:miter lim="800000"/>
            <a:headEnd/>
            <a:tailEnd/>
          </a:ln>
          <a:effectLst/>
        </p:spPr>
      </p:pic>
      <p:sp>
        <p:nvSpPr>
          <p:cNvPr id="5" name="TextBox 4"/>
          <p:cNvSpPr txBox="1">
            <a:spLocks noChangeArrowheads="1"/>
          </p:cNvSpPr>
          <p:nvPr/>
        </p:nvSpPr>
        <p:spPr bwMode="auto">
          <a:xfrm>
            <a:off x="914400" y="4422338"/>
            <a:ext cx="7315200" cy="1508105"/>
          </a:xfrm>
          <a:prstGeom prst="rect">
            <a:avLst/>
          </a:prstGeom>
          <a:solidFill>
            <a:srgbClr val="FEE9AC"/>
          </a:solidFill>
          <a:ln w="76200">
            <a:solidFill>
              <a:srgbClr val="FFC000"/>
            </a:solidFill>
            <a:miter lim="800000"/>
            <a:headEnd/>
            <a:tailEnd/>
          </a:ln>
        </p:spPr>
        <p:txBody>
          <a:bodyPr lIns="228600" tIns="228600" rIns="228600" bIns="228600">
            <a:spAutoFit/>
          </a:bodyPr>
          <a:lstStyle/>
          <a:p>
            <a:pPr algn="ctr" fontAlgn="base">
              <a:spcBef>
                <a:spcPct val="0"/>
              </a:spcBef>
              <a:spcAft>
                <a:spcPct val="0"/>
              </a:spcAft>
            </a:pPr>
            <a:r>
              <a:rPr lang="en-US" b="1" kern="0" dirty="0">
                <a:solidFill>
                  <a:srgbClr val="000000"/>
                </a:solidFill>
                <a:latin typeface="Arial" charset="0"/>
              </a:rPr>
              <a:t>the best work on pre-Columbian food</a:t>
            </a:r>
          </a:p>
          <a:p>
            <a:pPr algn="ctr" fontAlgn="base">
              <a:spcBef>
                <a:spcPct val="0"/>
              </a:spcBef>
              <a:spcAft>
                <a:spcPct val="0"/>
              </a:spcAft>
            </a:pPr>
            <a:r>
              <a:rPr lang="en-US" sz="1400" kern="0" dirty="0">
                <a:solidFill>
                  <a:srgbClr val="000000"/>
                </a:solidFill>
              </a:rPr>
              <a:t>(from an anthropological point of view)</a:t>
            </a:r>
            <a:r>
              <a:rPr lang="en-US" sz="1400" kern="0" dirty="0">
                <a:solidFill>
                  <a:srgbClr val="000000"/>
                </a:solidFill>
                <a:latin typeface="Arial" charset="0"/>
              </a:rPr>
              <a:t> </a:t>
            </a:r>
          </a:p>
          <a:p>
            <a:pPr algn="ctr" fontAlgn="base">
              <a:spcBef>
                <a:spcPct val="0"/>
              </a:spcBef>
              <a:spcAft>
                <a:spcPct val="0"/>
              </a:spcAft>
            </a:pPr>
            <a:r>
              <a:rPr lang="en-US" b="1" kern="0" dirty="0">
                <a:solidFill>
                  <a:srgbClr val="000000"/>
                </a:solidFill>
                <a:latin typeface="Arial" charset="0"/>
              </a:rPr>
              <a:t>is</a:t>
            </a:r>
            <a:br>
              <a:rPr lang="en-US" b="1" kern="0" dirty="0">
                <a:solidFill>
                  <a:srgbClr val="000000"/>
                </a:solidFill>
                <a:latin typeface="Arial" charset="0"/>
              </a:rPr>
            </a:br>
            <a:r>
              <a:rPr lang="en-US" b="1" i="1" kern="0" dirty="0">
                <a:solidFill>
                  <a:srgbClr val="000000"/>
                </a:solidFill>
                <a:latin typeface="Arial" charset="0"/>
              </a:rPr>
              <a:t>America’s First Cuisines</a:t>
            </a:r>
            <a:endParaRPr lang="en-US" b="1" kern="0" dirty="0">
              <a:solidFill>
                <a:srgbClr val="000000"/>
              </a:solidFill>
              <a:latin typeface="Arial"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Sumi Painting">
  <a:themeElements>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fontScheme name="Sumi Painting">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2">
        <a:dk1>
          <a:srgbClr val="545472"/>
        </a:dk1>
        <a:lt1>
          <a:srgbClr val="FFFFFF"/>
        </a:lt1>
        <a:dk2>
          <a:srgbClr val="892D5B"/>
        </a:dk2>
        <a:lt2>
          <a:srgbClr val="68A7BE"/>
        </a:lt2>
        <a:accent1>
          <a:srgbClr val="CAACCC"/>
        </a:accent1>
        <a:accent2>
          <a:srgbClr val="A7CCD9"/>
        </a:accent2>
        <a:accent3>
          <a:srgbClr val="FFFFFF"/>
        </a:accent3>
        <a:accent4>
          <a:srgbClr val="464660"/>
        </a:accent4>
        <a:accent5>
          <a:srgbClr val="E1D2E2"/>
        </a:accent5>
        <a:accent6>
          <a:srgbClr val="97B9C4"/>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3">
        <a:dk1>
          <a:srgbClr val="000000"/>
        </a:dk1>
        <a:lt1>
          <a:srgbClr val="FFFFFF"/>
        </a:lt1>
        <a:dk2>
          <a:srgbClr val="000000"/>
        </a:dk2>
        <a:lt2>
          <a:srgbClr val="333333"/>
        </a:lt2>
        <a:accent1>
          <a:srgbClr val="B2B2B2"/>
        </a:accent1>
        <a:accent2>
          <a:srgbClr val="DDDDDD"/>
        </a:accent2>
        <a:accent3>
          <a:srgbClr val="FFFFFF"/>
        </a:accent3>
        <a:accent4>
          <a:srgbClr val="000000"/>
        </a:accent4>
        <a:accent5>
          <a:srgbClr val="D5D5D5"/>
        </a:accent5>
        <a:accent6>
          <a:srgbClr val="C8C8C8"/>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Sumi Painting 4">
        <a:dk1>
          <a:srgbClr val="545472"/>
        </a:dk1>
        <a:lt1>
          <a:srgbClr val="FFFFFF"/>
        </a:lt1>
        <a:dk2>
          <a:srgbClr val="892D5B"/>
        </a:dk2>
        <a:lt2>
          <a:srgbClr val="AC3872"/>
        </a:lt2>
        <a:accent1>
          <a:srgbClr val="660066"/>
        </a:accent1>
        <a:accent2>
          <a:srgbClr val="E2A6C4"/>
        </a:accent2>
        <a:accent3>
          <a:srgbClr val="FFFFFF"/>
        </a:accent3>
        <a:accent4>
          <a:srgbClr val="464660"/>
        </a:accent4>
        <a:accent5>
          <a:srgbClr val="B8AAB8"/>
        </a:accent5>
        <a:accent6>
          <a:srgbClr val="CD96B1"/>
        </a:accent6>
        <a:hlink>
          <a:srgbClr val="8585FF"/>
        </a:hlink>
        <a:folHlink>
          <a:srgbClr val="563EE8"/>
        </a:folHlink>
      </a:clrScheme>
      <a:clrMap bg1="lt1" tx1="dk1" bg2="lt2" tx2="dk2" accent1="accent1" accent2="accent2" accent3="accent3" accent4="accent4" accent5="accent5" accent6="accent6" hlink="hlink" folHlink="folHlink"/>
    </a:extraClrScheme>
    <a:extraClrScheme>
      <a:clrScheme name="Sumi Painting 5">
        <a:dk1>
          <a:srgbClr val="545472"/>
        </a:dk1>
        <a:lt1>
          <a:srgbClr val="FFFFFF"/>
        </a:lt1>
        <a:dk2>
          <a:srgbClr val="892D5B"/>
        </a:dk2>
        <a:lt2>
          <a:srgbClr val="515BA7"/>
        </a:lt2>
        <a:accent1>
          <a:srgbClr val="8BD8E7"/>
        </a:accent1>
        <a:accent2>
          <a:srgbClr val="A5AAD3"/>
        </a:accent2>
        <a:accent3>
          <a:srgbClr val="FFFFFF"/>
        </a:accent3>
        <a:accent4>
          <a:srgbClr val="464660"/>
        </a:accent4>
        <a:accent5>
          <a:srgbClr val="C4E9F1"/>
        </a:accent5>
        <a:accent6>
          <a:srgbClr val="959ABF"/>
        </a:accent6>
        <a:hlink>
          <a:srgbClr val="B78AFA"/>
        </a:hlink>
        <a:folHlink>
          <a:srgbClr val="A0A5D0"/>
        </a:folHlink>
      </a:clrScheme>
      <a:clrMap bg1="lt1" tx1="dk1" bg2="lt2" tx2="dk2" accent1="accent1" accent2="accent2" accent3="accent3" accent4="accent4" accent5="accent5" accent6="accent6" hlink="hlink" folHlink="folHlink"/>
    </a:extraClrScheme>
    <a:extraClrScheme>
      <a:clrScheme name="Sumi Painting 6">
        <a:dk1>
          <a:srgbClr val="545472"/>
        </a:dk1>
        <a:lt1>
          <a:srgbClr val="FFFFFF"/>
        </a:lt1>
        <a:dk2>
          <a:srgbClr val="37467F"/>
        </a:dk2>
        <a:lt2>
          <a:srgbClr val="547A3C"/>
        </a:lt2>
        <a:accent1>
          <a:srgbClr val="8BD8E7"/>
        </a:accent1>
        <a:accent2>
          <a:srgbClr val="B7D3A5"/>
        </a:accent2>
        <a:accent3>
          <a:srgbClr val="FFFFFF"/>
        </a:accent3>
        <a:accent4>
          <a:srgbClr val="464660"/>
        </a:accent4>
        <a:accent5>
          <a:srgbClr val="C4E9F1"/>
        </a:accent5>
        <a:accent6>
          <a:srgbClr val="A6BF95"/>
        </a:accent6>
        <a:hlink>
          <a:srgbClr val="619147"/>
        </a:hlink>
        <a:folHlink>
          <a:srgbClr val="94BE7C"/>
        </a:folHlink>
      </a:clrScheme>
      <a:clrMap bg1="lt1" tx1="dk1" bg2="lt2" tx2="dk2" accent1="accent1" accent2="accent2" accent3="accent3" accent4="accent4" accent5="accent5" accent6="accent6" hlink="hlink" folHlink="folHlink"/>
    </a:extraClrScheme>
    <a:extraClrScheme>
      <a:clrScheme name="Sumi Painting 7">
        <a:dk1>
          <a:srgbClr val="545472"/>
        </a:dk1>
        <a:lt1>
          <a:srgbClr val="FFFFFF"/>
        </a:lt1>
        <a:dk2>
          <a:srgbClr val="655851"/>
        </a:dk2>
        <a:lt2>
          <a:srgbClr val="B49234"/>
        </a:lt2>
        <a:accent1>
          <a:srgbClr val="F8C684"/>
        </a:accent1>
        <a:accent2>
          <a:srgbClr val="E1CE97"/>
        </a:accent2>
        <a:accent3>
          <a:srgbClr val="FFFFFF"/>
        </a:accent3>
        <a:accent4>
          <a:srgbClr val="464660"/>
        </a:accent4>
        <a:accent5>
          <a:srgbClr val="FBDFC2"/>
        </a:accent5>
        <a:accent6>
          <a:srgbClr val="CCBA88"/>
        </a:accent6>
        <a:hlink>
          <a:srgbClr val="7C6148"/>
        </a:hlink>
        <a:folHlink>
          <a:srgbClr val="8E856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7118</TotalTime>
  <Words>5232</Words>
  <Application>Microsoft Office PowerPoint</Application>
  <PresentationFormat>On-screen Show (4:3)</PresentationFormat>
  <Paragraphs>927</Paragraphs>
  <Slides>113</Slides>
  <Notes>11</Notes>
  <HiddenSlides>4</HiddenSlides>
  <MMClips>0</MMClips>
  <ScaleCrop>false</ScaleCrop>
  <HeadingPairs>
    <vt:vector size="6" baseType="variant">
      <vt:variant>
        <vt:lpstr>Fonts Used</vt:lpstr>
      </vt:variant>
      <vt:variant>
        <vt:i4>4</vt:i4>
      </vt:variant>
      <vt:variant>
        <vt:lpstr>Theme</vt:lpstr>
      </vt:variant>
      <vt:variant>
        <vt:i4>13</vt:i4>
      </vt:variant>
      <vt:variant>
        <vt:lpstr>Slide Titles</vt:lpstr>
      </vt:variant>
      <vt:variant>
        <vt:i4>113</vt:i4>
      </vt:variant>
    </vt:vector>
  </HeadingPairs>
  <TitlesOfParts>
    <vt:vector size="130" baseType="lpstr">
      <vt:lpstr>Arial</vt:lpstr>
      <vt:lpstr>Calibri</vt:lpstr>
      <vt:lpstr>Tahoma</vt:lpstr>
      <vt:lpstr>Times New Roman</vt:lpstr>
      <vt:lpstr>Office Theme</vt:lpstr>
      <vt:lpstr>1_Office Theme</vt:lpstr>
      <vt:lpstr>1_Default Design</vt:lpstr>
      <vt:lpstr>6_Office Theme</vt:lpstr>
      <vt:lpstr>7_Office Theme</vt:lpstr>
      <vt:lpstr>8_Office Theme</vt:lpstr>
      <vt:lpstr>9_Office Theme</vt:lpstr>
      <vt:lpstr>10_Office Theme</vt:lpstr>
      <vt:lpstr>5_Default Design</vt:lpstr>
      <vt:lpstr>Sumi Painting</vt:lpstr>
      <vt:lpstr>11_Office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Minnesota Duluth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 Roufs</dc:creator>
  <cp:lastModifiedBy>Tim Roufs</cp:lastModifiedBy>
  <cp:revision>666</cp:revision>
  <dcterms:created xsi:type="dcterms:W3CDTF">2008-08-15T08:52:03Z</dcterms:created>
  <dcterms:modified xsi:type="dcterms:W3CDTF">2023-11-19T06:34:22Z</dcterms:modified>
</cp:coreProperties>
</file>