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3" r:id="rId3"/>
    <p:sldMasterId id="2147483757" r:id="rId4"/>
  </p:sldMasterIdLst>
  <p:sldIdLst>
    <p:sldId id="352" r:id="rId5"/>
    <p:sldId id="259" r:id="rId6"/>
    <p:sldId id="261" r:id="rId7"/>
    <p:sldId id="262" r:id="rId8"/>
    <p:sldId id="326" r:id="rId9"/>
    <p:sldId id="350" r:id="rId10"/>
    <p:sldId id="327" r:id="rId11"/>
    <p:sldId id="328" r:id="rId12"/>
    <p:sldId id="332" r:id="rId13"/>
    <p:sldId id="333" r:id="rId14"/>
    <p:sldId id="263" r:id="rId15"/>
    <p:sldId id="334" r:id="rId16"/>
    <p:sldId id="346" r:id="rId17"/>
    <p:sldId id="335" r:id="rId18"/>
    <p:sldId id="345" r:id="rId19"/>
    <p:sldId id="336" r:id="rId20"/>
    <p:sldId id="337" r:id="rId21"/>
    <p:sldId id="343" r:id="rId22"/>
    <p:sldId id="338" r:id="rId23"/>
    <p:sldId id="339" r:id="rId24"/>
    <p:sldId id="340" r:id="rId25"/>
    <p:sldId id="344" r:id="rId26"/>
    <p:sldId id="264" r:id="rId27"/>
    <p:sldId id="265" r:id="rId28"/>
    <p:sldId id="266" r:id="rId29"/>
    <p:sldId id="353" r:id="rId30"/>
    <p:sldId id="351" r:id="rId31"/>
    <p:sldId id="267" r:id="rId32"/>
    <p:sldId id="268" r:id="rId33"/>
    <p:sldId id="269" r:id="rId34"/>
    <p:sldId id="270" r:id="rId35"/>
    <p:sldId id="271" r:id="rId36"/>
    <p:sldId id="272" r:id="rId37"/>
    <p:sldId id="273" r:id="rId38"/>
    <p:sldId id="274" r:id="rId39"/>
    <p:sldId id="275" r:id="rId40"/>
    <p:sldId id="276" r:id="rId41"/>
    <p:sldId id="347" r:id="rId42"/>
    <p:sldId id="34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8D3"/>
    <a:srgbClr val="808000"/>
    <a:srgbClr val="000000"/>
    <a:srgbClr val="669900"/>
    <a:srgbClr val="D7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7" d="100"/>
          <a:sy n="67" d="100"/>
        </p:scale>
        <p:origin x="1188" y="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9AC99A-CF41-408E-83EE-FEF76562D19F}"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9D7F74-52FD-4433-A426-D217604CCC3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CB6A67-B694-47F3-82D4-69842CED4D99}"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CC59FF-9576-4B09-8BA6-A1569E8C16F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9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9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F8276-6A7B-4548-AD66-4312FFA0AD2C}"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F65DD-D0D2-4E1C-8981-865BB02E371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pPr>
            <a:endParaRPr kumimoji="1" lang="en-US" sz="2400">
              <a:solidFill>
                <a:srgbClr val="000000"/>
              </a:solidFill>
              <a:latin typeface="Times New Roman" pitchFamily="18" charset="0"/>
            </a:endParaRPr>
          </a:p>
        </p:txBody>
      </p:sp>
      <p:sp>
        <p:nvSpPr>
          <p:cNvPr id="403459"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pPr>
            <a:endParaRPr kumimoji="1" lang="en-US" sz="2400">
              <a:solidFill>
                <a:srgbClr val="000000"/>
              </a:solidFill>
              <a:latin typeface="Times New Roman" pitchFamily="18" charset="0"/>
            </a:endParaRPr>
          </a:p>
        </p:txBody>
      </p:sp>
      <p:sp>
        <p:nvSpPr>
          <p:cNvPr id="40346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grpSp>
        <p:nvGrpSpPr>
          <p:cNvPr id="2" name="Group 5"/>
          <p:cNvGrpSpPr>
            <a:grpSpLocks/>
          </p:cNvGrpSpPr>
          <p:nvPr/>
        </p:nvGrpSpPr>
        <p:grpSpPr bwMode="auto">
          <a:xfrm>
            <a:off x="3632200" y="4889500"/>
            <a:ext cx="4876800" cy="319088"/>
            <a:chOff x="2288" y="3080"/>
            <a:chExt cx="3072" cy="201"/>
          </a:xfrm>
        </p:grpSpPr>
        <p:sp>
          <p:nvSpPr>
            <p:cNvPr id="403462"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03463"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403464"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endParaRPr lang="en-US">
              <a:solidFill>
                <a:srgbClr val="FFFFFF"/>
              </a:solidFill>
            </a:endParaRPr>
          </a:p>
        </p:txBody>
      </p:sp>
      <p:sp>
        <p:nvSpPr>
          <p:cNvPr id="403465" name="Rectangle 9"/>
          <p:cNvSpPr>
            <a:spLocks noGrp="1" noChangeArrowheads="1"/>
          </p:cNvSpPr>
          <p:nvPr>
            <p:ph type="ftr" sz="quarter" idx="3"/>
          </p:nvPr>
        </p:nvSpPr>
        <p:spPr>
          <a:xfrm>
            <a:off x="5195711" y="6553200"/>
            <a:ext cx="3279422" cy="304800"/>
          </a:xfrm>
        </p:spPr>
        <p:txBody>
          <a:bodyPr/>
          <a:lstStyle>
            <a:lvl1pPr algn="r">
              <a:defRPr/>
            </a:lvl1pPr>
          </a:lstStyle>
          <a:p>
            <a:endParaRPr lang="en-US">
              <a:solidFill>
                <a:srgbClr val="000000"/>
              </a:solidFill>
            </a:endParaRPr>
          </a:p>
        </p:txBody>
      </p:sp>
      <p:sp>
        <p:nvSpPr>
          <p:cNvPr id="403466" name="Rectangle 10"/>
          <p:cNvSpPr>
            <a:spLocks noGrp="1" noChangeArrowheads="1"/>
          </p:cNvSpPr>
          <p:nvPr>
            <p:ph type="sldNum" sz="quarter" idx="4"/>
          </p:nvPr>
        </p:nvSpPr>
        <p:spPr>
          <a:xfrm>
            <a:off x="9878" y="6359525"/>
            <a:ext cx="587022" cy="488950"/>
          </a:xfrm>
        </p:spPr>
        <p:txBody>
          <a:bodyPr anchorCtr="0"/>
          <a:lstStyle>
            <a:lvl1pPr>
              <a:defRPr/>
            </a:lvl1pPr>
          </a:lstStyle>
          <a:p>
            <a:fld id="{E4D4AE04-6A91-4860-9C73-8C76BBCFC0D4}" type="slidenum">
              <a:rPr lang="en-US">
                <a:solidFill>
                  <a:srgbClr val="FFFFFF"/>
                </a:solidFill>
              </a:rPr>
              <a:pPr/>
              <a:t>‹#›</a:t>
            </a:fld>
            <a:endParaRPr lang="en-US">
              <a:solidFill>
                <a:srgbClr val="FFFFFF"/>
              </a:solidFill>
            </a:endParaRPr>
          </a:p>
        </p:txBody>
      </p:sp>
      <p:sp>
        <p:nvSpPr>
          <p:cNvPr id="403467" name="Rectangle 11"/>
          <p:cNvSpPr>
            <a:spLocks noGrp="1" noChangeArrowheads="1"/>
          </p:cNvSpPr>
          <p:nvPr>
            <p:ph type="ctrTitle" sz="quarter"/>
          </p:nvPr>
        </p:nvSpPr>
        <p:spPr bwMode="auto">
          <a:xfrm>
            <a:off x="936978" y="1425575"/>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151"/>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66E0AD-5583-4E80-BDFC-7FDA02B0043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32" y="1066800"/>
            <a:ext cx="3932767"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2634" y="1066800"/>
            <a:ext cx="3932766"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8D2080-B411-46DE-9071-C595B07FDFC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5D49D96-229D-45DF-A113-DC776E217A2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9D3062-1F1E-4832-BB4B-302BA41FF67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4294D43-E4E3-40B3-8341-CA62906E8E9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30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C9B045-88E2-43F8-A1A3-F05CB0FAE2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6ACC1E-F225-428A-9550-ACC9B3146223}"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EFE57-14AD-479C-9532-487DEC45BB4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6DF96B-C468-41F1-AB32-22923C31630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A46F69-8137-4D41-AA47-9CD4E858482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1556" y="274638"/>
            <a:ext cx="2113844"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4" y="274638"/>
            <a:ext cx="6208889"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C6890E-7729-4997-BAB5-4833E2FEB39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32" y="1066800"/>
            <a:ext cx="3932767"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2634" y="1066800"/>
            <a:ext cx="3932766"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010400" y="6553200"/>
            <a:ext cx="1905000" cy="3048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2936523" y="6529388"/>
            <a:ext cx="2895600" cy="3048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4667" y="6343650"/>
            <a:ext cx="587022" cy="488950"/>
          </a:xfrm>
        </p:spPr>
        <p:txBody>
          <a:bodyPr/>
          <a:lstStyle>
            <a:lvl1pPr>
              <a:defRPr/>
            </a:lvl1pPr>
          </a:lstStyle>
          <a:p>
            <a:fld id="{F3FE3C38-D5E9-4E36-B39A-DDDBE72ACA8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9AC99A-CF41-408E-83EE-FEF76562D19F}"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9D7F74-52FD-4433-A426-D217604CCC3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6ACC1E-F225-428A-9550-ACC9B3146223}"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EFE57-14AD-479C-9532-487DEC45BB4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5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46F58F-95F2-481C-B7E5-043D59FED2D8}"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155EC-71F6-4CC2-B13F-C6F3E4766F1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54C7C5F-1EA0-4976-9A3B-0BA3DD95B2C9}"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586995-FBD5-422E-89D4-07542BD5DA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71136F-C39E-4A32-BFA5-67F62CE7D560}" type="datetimeFigureOut">
              <a:rPr lang="en-US">
                <a:solidFill>
                  <a:prstClr val="black">
                    <a:tint val="75000"/>
                  </a:prstClr>
                </a:solidFill>
              </a:rPr>
              <a:pPr>
                <a:defRPr/>
              </a:pPr>
              <a:t>11/19/2023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F3FED8-793C-417D-B285-8682D887D4C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E1BAC1-AD8D-4028-B4CB-E18E41120A0D}" type="datetimeFigureOut">
              <a:rPr lang="en-US">
                <a:solidFill>
                  <a:prstClr val="black">
                    <a:tint val="75000"/>
                  </a:prstClr>
                </a:solidFill>
              </a:rPr>
              <a:pPr>
                <a:defRPr/>
              </a:pPr>
              <a:t>11/19/2023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8E0347E-7B37-4826-88E0-ABF1357FF95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5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46F58F-95F2-481C-B7E5-043D59FED2D8}"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155EC-71F6-4CC2-B13F-C6F3E4766F1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920A6E-F33F-4A07-97EE-CD16DDFA2A42}" type="datetimeFigureOut">
              <a:rPr lang="en-US">
                <a:solidFill>
                  <a:prstClr val="black">
                    <a:tint val="75000"/>
                  </a:prstClr>
                </a:solidFill>
              </a:rPr>
              <a:pPr>
                <a:defRPr/>
              </a:pPr>
              <a:t>11/19/2023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079F75-4C0A-4388-AE54-02AB7C3F63B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808EDE-1885-4DF7-992B-413477AD4A21}"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E87C8D-3ADC-46E6-BEFA-8229EE7E9B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AA3583-F378-4302-BEA2-E67E7AA51C50}"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55A484-69DF-4B9F-8926-FB50E5AF17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CB6A67-B694-47F3-82D4-69842CED4D99}"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CC59FF-9576-4B09-8BA6-A1569E8C16F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9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9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F8276-6A7B-4548-AD66-4312FFA0AD2C}"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F65DD-D0D2-4E1C-8981-865BB02E371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9469EB-CFDF-4B2C-915B-6EC88D4EE78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9F2E-6C1B-4CC3-B898-E651ACDE43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279BC5-9FBC-4A8D-BDCB-5FB17A2136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AD8B26-BB08-4206-8588-884E9A67D3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CB5535-7E39-4269-B101-E9436B4B18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54C7C5F-1EA0-4976-9A3B-0BA3DD95B2C9}"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586995-FBD5-422E-89D4-07542BD5DA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089AB7A-3AE8-4B71-9CB6-E1051BF94DC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31F767-A74F-4F2A-AD2F-922D1F8DEF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2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B4C9DA-A07A-482D-9C55-CAAAC622078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C90120-1391-4C99-AD28-C5655760EC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2983A2-1928-4B83-A4BD-A384DD7F9E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39" y="274715"/>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8B047D-E88E-49F6-A14A-8B92FE959C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5"/>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4FEE367-E9C9-466E-A86D-9A06C387314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71136F-C39E-4A32-BFA5-67F62CE7D560}" type="datetimeFigureOut">
              <a:rPr lang="en-US">
                <a:solidFill>
                  <a:prstClr val="black">
                    <a:tint val="75000"/>
                  </a:prstClr>
                </a:solidFill>
              </a:rPr>
              <a:pPr>
                <a:defRPr/>
              </a:pPr>
              <a:t>11/19/2023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F3FED8-793C-417D-B285-8682D887D4C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E1BAC1-AD8D-4028-B4CB-E18E41120A0D}" type="datetimeFigureOut">
              <a:rPr lang="en-US">
                <a:solidFill>
                  <a:prstClr val="black">
                    <a:tint val="75000"/>
                  </a:prstClr>
                </a:solidFill>
              </a:rPr>
              <a:pPr>
                <a:defRPr/>
              </a:pPr>
              <a:t>11/19/2023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8E0347E-7B37-4826-88E0-ABF1357FF95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920A6E-F33F-4A07-97EE-CD16DDFA2A42}" type="datetimeFigureOut">
              <a:rPr lang="en-US">
                <a:solidFill>
                  <a:prstClr val="black">
                    <a:tint val="75000"/>
                  </a:prstClr>
                </a:solidFill>
              </a:rPr>
              <a:pPr>
                <a:defRPr/>
              </a:pPr>
              <a:t>11/19/2023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079F75-4C0A-4388-AE54-02AB7C3F63B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808EDE-1885-4DF7-992B-413477AD4A21}"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E87C8D-3ADC-46E6-BEFA-8229EE7E9B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AA3583-F378-4302-BEA2-E67E7AA51C50}"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55A484-69DF-4B9F-8926-FB50E5AF17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E69632-159E-47D6-9A40-B0403B150AA4}"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0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E33C0F4-03ED-4C12-95C5-1B16BAD8EEC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p:grpSpPr>
        <p:sp>
          <p:nvSpPr>
            <p:cNvPr id="40243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02436"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40243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pPr>
            <a:endParaRPr kumimoji="1" lang="en-US" sz="2400">
              <a:solidFill>
                <a:srgbClr val="000000"/>
              </a:solidFill>
              <a:latin typeface="Times New Roman" pitchFamily="18" charset="0"/>
            </a:endParaRPr>
          </a:p>
        </p:txBody>
      </p:sp>
      <p:sp>
        <p:nvSpPr>
          <p:cNvPr id="402438" name="Rectangle 6"/>
          <p:cNvSpPr>
            <a:spLocks noGrp="1" noChangeArrowheads="1"/>
          </p:cNvSpPr>
          <p:nvPr>
            <p:ph type="body" idx="1"/>
          </p:nvPr>
        </p:nvSpPr>
        <p:spPr bwMode="auto">
          <a:xfrm>
            <a:off x="914400" y="1066800"/>
            <a:ext cx="8001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402439" name="Rectangle 7"/>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fontAlgn="base">
              <a:spcBef>
                <a:spcPct val="0"/>
              </a:spcBef>
              <a:spcAft>
                <a:spcPct val="0"/>
              </a:spcAft>
            </a:pPr>
            <a:endParaRPr lang="en-US">
              <a:solidFill>
                <a:srgbClr val="000000"/>
              </a:solidFill>
            </a:endParaRPr>
          </a:p>
        </p:txBody>
      </p:sp>
      <p:sp>
        <p:nvSpPr>
          <p:cNvPr id="402440" name="Rectangle 8"/>
          <p:cNvSpPr>
            <a:spLocks noGrp="1" noChangeArrowheads="1"/>
          </p:cNvSpPr>
          <p:nvPr>
            <p:ph type="ftr" sz="quarter" idx="3"/>
          </p:nvPr>
        </p:nvSpPr>
        <p:spPr bwMode="auto">
          <a:xfrm>
            <a:off x="2936523"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402441" name="Rectangle 9"/>
          <p:cNvSpPr>
            <a:spLocks noGrp="1" noChangeArrowheads="1"/>
          </p:cNvSpPr>
          <p:nvPr>
            <p:ph type="sldNum" sz="quarter" idx="4"/>
          </p:nvPr>
        </p:nvSpPr>
        <p:spPr bwMode="auto">
          <a:xfrm>
            <a:off x="84667" y="6343650"/>
            <a:ext cx="587022"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fontAlgn="base">
              <a:spcBef>
                <a:spcPct val="0"/>
              </a:spcBef>
              <a:spcAft>
                <a:spcPct val="0"/>
              </a:spcAft>
            </a:pPr>
            <a:fld id="{290465EB-DD86-4C44-B08A-4AD60A381C08}" type="slidenum">
              <a:rPr lang="en-US">
                <a:solidFill>
                  <a:srgbClr val="FFFFFF"/>
                </a:solidFill>
              </a:rPr>
              <a:pPr fontAlgn="base">
                <a:spcBef>
                  <a:spcPct val="0"/>
                </a:spcBef>
                <a:spcAft>
                  <a:spcPct val="0"/>
                </a:spcAft>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defRPr sz="32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E69632-159E-47D6-9A40-B0403B150AA4}"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0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E33C0F4-03ED-4C12-95C5-1B16BAD8EEC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88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78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78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FB0769-700B-40DD-8278-5B1CB42363D8}"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Ark_of_Taste" TargetMode="Externa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Native_Seeds/SEARCH" TargetMode="External"/><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Native_Seeds/SEARCH" TargetMode="External"/><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nativeseeds.org/" TargetMode="External"/><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hyperlink" Target="http://www.garynabhan.com/press/gpn000016.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arynabhan.com/about.html" TargetMode="Externa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arynabhan.com/about.html" TargetMode="Externa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adison.com/lifestyles/health-med-fit/male-fertility-is-declining-studies-show-that-environmental-toxins-could-be-a-reason/article_08cf078a-7482-57ac-a7a8-462a9c04d394.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r.com/life-and-luxury/arts-and-culture/how-a-declining-birth-rate-will-reshape-the-world-20210715-p58a2g"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Image:Gusanos.jpg" TargetMode="External"/><Relationship Id="rId2" Type="http://schemas.openxmlformats.org/officeDocument/2006/relationships/image" Target="../media/image23.pn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uronews.com/green/2021/08/11/the-countries-that-could-go-extinct-due-to-climate-change-may-surprise-yo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
        <p:nvSpPr>
          <p:cNvPr id="4" name="Rectangle 3"/>
          <p:cNvSpPr/>
          <p:nvPr/>
        </p:nvSpPr>
        <p:spPr>
          <a:xfrm>
            <a:off x="0" y="0"/>
            <a:ext cx="9144000" cy="6858000"/>
          </a:xfrm>
          <a:prstGeom prst="rect">
            <a:avLst/>
          </a:prstGeom>
          <a:solidFill>
            <a:srgbClr val="FFFFFF">
              <a:alpha val="50000"/>
            </a:srgb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Food in Historical Perspective: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Dietary Revolutions —</a:t>
            </a:r>
            <a:b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b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Modern-Day Adaptations</a:t>
            </a:r>
          </a:p>
        </p:txBody>
      </p:sp>
      <p:sp>
        <p:nvSpPr>
          <p:cNvPr id="5" name="Rectangle 4"/>
          <p:cNvSpPr>
            <a:spLocks noChangeArrowheads="1"/>
          </p:cNvSpPr>
          <p:nvPr/>
        </p:nvSpPr>
        <p:spPr bwMode="auto">
          <a:xfrm>
            <a:off x="3123257" y="6086375"/>
            <a:ext cx="2869247" cy="762000"/>
          </a:xfrm>
          <a:prstGeom prst="rect">
            <a:avLst/>
          </a:prstGeom>
          <a:noFill/>
          <a:ln w="9525">
            <a:noFill/>
            <a:miter lim="800000"/>
            <a:headEnd/>
            <a:tailEnd/>
          </a:ln>
        </p:spPr>
        <p:txBody>
          <a:bodyPr wrap="square">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Anthropology of Food</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University of Minnesota Duluth</a:t>
            </a:r>
            <a:endParaRPr kumimoji="1" lang="en-US" sz="14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100" b="1" i="1" u="none" strike="noStrike" kern="1200" cap="none" spc="0" normalizeH="0" baseline="0" noProof="0" dirty="0">
                <a:ln w="6350">
                  <a:noFill/>
                  <a:prstDash val="solid"/>
                  <a:miter lim="800000"/>
                </a:ln>
                <a:solidFill>
                  <a:prstClr val="black"/>
                </a:solidFill>
                <a:effectLst/>
                <a:uLnTx/>
                <a:uFillTx/>
                <a:latin typeface="Arial"/>
                <a:ea typeface="+mn-ea"/>
                <a:cs typeface="+mn-cs"/>
              </a:rPr>
              <a:t>Tim Roufs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050" b="1" i="1" u="none" strike="noStrike" kern="1200" cap="none" spc="0" normalizeH="0" baseline="30000" noProof="0" dirty="0">
                <a:ln w="6350">
                  <a:noFill/>
                  <a:prstDash val="solid"/>
                  <a:miter lim="800000"/>
                </a:ln>
                <a:solidFill>
                  <a:prstClr val="black"/>
                </a:solidFill>
                <a:effectLst/>
                <a:uLnTx/>
                <a:uFillTx/>
                <a:latin typeface="Arial"/>
                <a:ea typeface="+mn-ea"/>
                <a:cs typeface="+mn-cs"/>
              </a:rPr>
              <a:t>©</a:t>
            </a:r>
            <a:r>
              <a:rPr kumimoji="1" lang="en-US" sz="1050" b="1" i="1" u="none" strike="noStrike" kern="1200" cap="none" spc="0" normalizeH="0" baseline="0" noProof="0" dirty="0">
                <a:ln w="6350">
                  <a:noFill/>
                  <a:prstDash val="solid"/>
                  <a:miter lim="800000"/>
                </a:ln>
                <a:solidFill>
                  <a:prstClr val="black"/>
                </a:solidFill>
                <a:effectLst/>
                <a:uLnTx/>
                <a:uFillTx/>
                <a:latin typeface="Arial"/>
                <a:ea typeface="+mn-ea"/>
                <a:cs typeface="+mn-cs"/>
              </a:rPr>
              <a:t>2010-2024 </a:t>
            </a:r>
            <a:endPar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345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p:nvSpPr>
        <p:spPr>
          <a:xfrm>
            <a:off x="1371600" y="6167997"/>
            <a:ext cx="6400800" cy="338554"/>
          </a:xfrm>
          <a:prstGeom prst="rect">
            <a:avLst/>
          </a:prstGeom>
          <a:noFill/>
        </p:spPr>
        <p:txBody>
          <a:bodyPr wrap="square">
            <a:spAutoFit/>
          </a:bodyPr>
          <a:lstStyle/>
          <a:p>
            <a:pPr algn="ctr" fontAlgn="base">
              <a:spcBef>
                <a:spcPct val="0"/>
              </a:spcBef>
              <a:spcAft>
                <a:spcPct val="0"/>
              </a:spcAft>
            </a:pPr>
            <a:r>
              <a:rPr lang="en-US" sz="1600" dirty="0">
                <a:solidFill>
                  <a:srgbClr val="FFFFFF"/>
                </a:solidFill>
                <a:latin typeface="Arial" charset="0"/>
              </a:rPr>
              <a:t>Random House 2010</a:t>
            </a:r>
          </a:p>
        </p:txBody>
      </p:sp>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
        <p:nvSpPr>
          <p:cNvPr id="4" name="Rectangle 3"/>
          <p:cNvSpPr/>
          <p:nvPr/>
        </p:nvSpPr>
        <p:spPr>
          <a:xfrm>
            <a:off x="457200" y="2162413"/>
            <a:ext cx="8229600" cy="3447098"/>
          </a:xfrm>
          <a:prstGeom prst="rect">
            <a:avLst/>
          </a:prstGeom>
          <a:solidFill>
            <a:srgbClr val="FFC000"/>
          </a:solidFill>
          <a:ln w="76200">
            <a:solidFill>
              <a:srgbClr val="808000"/>
            </a:solidFill>
          </a:ln>
        </p:spPr>
        <p:txBody>
          <a:bodyPr wrap="square" lIns="228600" tIns="228600" rIns="228600" bIns="228600">
            <a:spAutoFit/>
          </a:bodyPr>
          <a:lstStyle/>
          <a:p>
            <a:pPr algn="ctr" fontAlgn="base">
              <a:spcBef>
                <a:spcPct val="0"/>
              </a:spcBef>
              <a:spcAft>
                <a:spcPct val="0"/>
              </a:spcAft>
            </a:pPr>
            <a:r>
              <a:rPr lang="en-US" sz="2000" b="1" dirty="0">
                <a:solidFill>
                  <a:srgbClr val="000000"/>
                </a:solidFill>
                <a:latin typeface="Arial" charset="0"/>
              </a:rPr>
              <a:t>Spencer Wells talks about </a:t>
            </a:r>
            <a:br>
              <a:rPr lang="en-US" sz="2000" b="1" dirty="0">
                <a:solidFill>
                  <a:srgbClr val="000000"/>
                </a:solidFill>
                <a:latin typeface="Arial" charset="0"/>
              </a:rPr>
            </a:br>
            <a:r>
              <a:rPr lang="en-US" sz="3600" b="1" dirty="0">
                <a:solidFill>
                  <a:srgbClr val="000000"/>
                </a:solidFill>
                <a:latin typeface="Arial" charset="0"/>
              </a:rPr>
              <a:t>“</a:t>
            </a:r>
            <a:r>
              <a:rPr lang="en-US" sz="3600" b="1" dirty="0" err="1">
                <a:solidFill>
                  <a:srgbClr val="000000"/>
                </a:solidFill>
                <a:latin typeface="Arial" charset="0"/>
              </a:rPr>
              <a:t>transgenerational</a:t>
            </a:r>
            <a:r>
              <a:rPr lang="en-US" sz="3600" b="1" dirty="0">
                <a:solidFill>
                  <a:srgbClr val="000000"/>
                </a:solidFill>
                <a:latin typeface="Arial" charset="0"/>
              </a:rPr>
              <a:t> power”</a:t>
            </a:r>
            <a:endParaRPr lang="en-US" sz="2800" b="1" dirty="0">
              <a:solidFill>
                <a:srgbClr val="000000"/>
              </a:solidFill>
              <a:latin typeface="Arial" charset="0"/>
            </a:endParaRPr>
          </a:p>
          <a:p>
            <a:pPr algn="ctr" fontAlgn="base">
              <a:spcBef>
                <a:spcPct val="0"/>
              </a:spcBef>
              <a:spcAft>
                <a:spcPct val="0"/>
              </a:spcAft>
            </a:pPr>
            <a:r>
              <a:rPr lang="en-US" sz="2000" b="1" dirty="0">
                <a:solidFill>
                  <a:srgbClr val="000000"/>
                </a:solidFill>
                <a:latin typeface="Arial" charset="0"/>
              </a:rPr>
              <a:t>which is a concept  dealing with “. . . the idea that, with the increase in our power over the world around us brought about through the development of agriculture, we gained the power to affect events many generations down the line”</a:t>
            </a:r>
          </a:p>
          <a:p>
            <a:pPr algn="ctr" fontAlgn="base">
              <a:spcBef>
                <a:spcPct val="0"/>
              </a:spcBef>
              <a:spcAft>
                <a:spcPct val="0"/>
              </a:spcAft>
            </a:pPr>
            <a:endParaRPr lang="en-US" sz="1400" b="1" dirty="0">
              <a:solidFill>
                <a:srgbClr val="000000"/>
              </a:solidFill>
              <a:latin typeface="Arial" charset="0"/>
            </a:endParaRPr>
          </a:p>
          <a:p>
            <a:pPr algn="ctr" fontAlgn="base">
              <a:spcBef>
                <a:spcPct val="0"/>
              </a:spcBef>
              <a:spcAft>
                <a:spcPct val="0"/>
              </a:spcAft>
            </a:pPr>
            <a:r>
              <a:rPr lang="en-US" sz="2400" b="1" dirty="0">
                <a:solidFill>
                  <a:srgbClr val="000000"/>
                </a:solidFill>
                <a:latin typeface="Arial" charset="0"/>
              </a:rPr>
              <a:t>Note the concept.  </a:t>
            </a:r>
            <a:r>
              <a:rPr lang="en-US" sz="2000" dirty="0">
                <a:solidFill>
                  <a:srgbClr val="000000"/>
                </a:solidFill>
                <a:latin typeface="Arial" charset="0"/>
              </a:rPr>
              <a:t>This is an increasingly important topic of discussion .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type="body" idx="1"/>
          </p:nvPr>
        </p:nvSpPr>
        <p:spPr>
          <a:xfrm>
            <a:off x="1320800" y="2133600"/>
            <a:ext cx="6502400" cy="3828740"/>
          </a:xfrm>
        </p:spPr>
        <p:txBody>
          <a:bodyPr>
            <a:spAutoFit/>
          </a:bodyPr>
          <a:lstStyle/>
          <a:p>
            <a:r>
              <a:rPr lang="en-US" sz="2800" b="1" dirty="0"/>
              <a:t>humans still rely on the seeds of a few grasses, several root crops and a few domesticated fowl and mammals</a:t>
            </a:r>
          </a:p>
          <a:p>
            <a:endParaRPr lang="en-US" sz="1100" b="1" dirty="0"/>
          </a:p>
          <a:p>
            <a:r>
              <a:rPr lang="en-US" sz="2800" b="1" dirty="0"/>
              <a:t>agricultural scientists are attempting to reestablish some genetic diversity through the introduction of "wild" strains</a:t>
            </a:r>
          </a:p>
        </p:txBody>
      </p:sp>
      <p:sp>
        <p:nvSpPr>
          <p:cNvPr id="4" name="Rectangle 2"/>
          <p:cNvSpPr txBox="1">
            <a:spLocks noChangeArrowheads="1"/>
          </p:cNvSpPr>
          <p:nvPr/>
        </p:nvSpPr>
        <p:spPr bwMode="auto">
          <a:xfrm>
            <a:off x="1320800" y="757238"/>
            <a:ext cx="6502400" cy="461665"/>
          </a:xfrm>
          <a:prstGeom prst="rect">
            <a:avLst/>
          </a:prstGeom>
          <a:noFill/>
          <a:ln w="9525">
            <a:noFill/>
            <a:miter lim="800000"/>
            <a:headEnd/>
            <a:tailEnd/>
          </a:ln>
        </p:spPr>
        <p:txBody>
          <a:bodyPr anchor="b">
            <a:spAutoFit/>
          </a:bodyPr>
          <a:lstStyle/>
          <a:p>
            <a:pPr algn="ctr" fontAlgn="base">
              <a:spcBef>
                <a:spcPct val="0"/>
              </a:spcBef>
              <a:spcAft>
                <a:spcPct val="0"/>
              </a:spcAft>
              <a:defRPr/>
            </a:pPr>
            <a:r>
              <a:rPr lang="en-US" sz="2400" dirty="0">
                <a:solidFill>
                  <a:srgbClr val="000000"/>
                </a:solidFill>
              </a:rPr>
              <a:t>Biocultural Consequences: Diversity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type="body" idx="1"/>
          </p:nvPr>
        </p:nvSpPr>
        <p:spPr>
          <a:xfrm>
            <a:off x="1320800" y="2133600"/>
            <a:ext cx="6502400" cy="3484031"/>
          </a:xfrm>
        </p:spPr>
        <p:txBody>
          <a:bodyPr>
            <a:spAutoFit/>
          </a:bodyPr>
          <a:lstStyle/>
          <a:p>
            <a:r>
              <a:rPr lang="en-US" sz="2800" b="1" dirty="0"/>
              <a:t>and many people are preserving seeds and heritage foods to try to maintain genetic diversity so that current varieties of plants will be available to future generations . . .</a:t>
            </a:r>
          </a:p>
          <a:p>
            <a:endParaRPr lang="en-US" sz="2800" b="1" dirty="0"/>
          </a:p>
          <a:p>
            <a:pPr algn="ctr">
              <a:buNone/>
            </a:pPr>
            <a:r>
              <a:rPr lang="en-US" sz="2400" b="1" dirty="0"/>
              <a:t>for example . . .</a:t>
            </a:r>
          </a:p>
          <a:p>
            <a:endParaRPr lang="en-US" sz="1100" b="1" dirty="0"/>
          </a:p>
        </p:txBody>
      </p:sp>
      <p:sp>
        <p:nvSpPr>
          <p:cNvPr id="4" name="Rectangle 2"/>
          <p:cNvSpPr txBox="1">
            <a:spLocks noChangeArrowheads="1"/>
          </p:cNvSpPr>
          <p:nvPr/>
        </p:nvSpPr>
        <p:spPr bwMode="auto">
          <a:xfrm>
            <a:off x="1320800" y="757238"/>
            <a:ext cx="6502400" cy="461665"/>
          </a:xfrm>
          <a:prstGeom prst="rect">
            <a:avLst/>
          </a:prstGeom>
          <a:noFill/>
          <a:ln w="9525">
            <a:noFill/>
            <a:miter lim="800000"/>
            <a:headEnd/>
            <a:tailEnd/>
          </a:ln>
        </p:spPr>
        <p:txBody>
          <a:bodyPr anchor="b">
            <a:spAutoFit/>
          </a:bodyPr>
          <a:lstStyle/>
          <a:p>
            <a:pPr algn="ctr" fontAlgn="base">
              <a:spcBef>
                <a:spcPct val="0"/>
              </a:spcBef>
              <a:spcAft>
                <a:spcPct val="0"/>
              </a:spcAft>
              <a:defRPr/>
            </a:pPr>
            <a:r>
              <a:rPr lang="en-US" sz="2400" dirty="0">
                <a:solidFill>
                  <a:srgbClr val="000000"/>
                </a:solidFill>
              </a:rPr>
              <a:t>Biocultural Consequences: Diversity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2"/>
              </a:rPr>
              <a:t>http://en.wikipedia.org/wiki/Ark_of_Taste</a:t>
            </a:r>
            <a:endParaRPr lang="en-US" sz="1200" dirty="0"/>
          </a:p>
        </p:txBody>
      </p:sp>
      <p:pic>
        <p:nvPicPr>
          <p:cNvPr id="11266" name="Picture 2"/>
          <p:cNvPicPr>
            <a:picLocks noChangeAspect="1" noChangeArrowheads="1"/>
          </p:cNvPicPr>
          <p:nvPr/>
        </p:nvPicPr>
        <p:blipFill>
          <a:blip r:embed="rId3" cstate="print"/>
          <a:srcRect/>
          <a:stretch>
            <a:fillRect/>
          </a:stretch>
        </p:blipFill>
        <p:spPr bwMode="auto">
          <a:xfrm>
            <a:off x="685800" y="1143000"/>
            <a:ext cx="7772400" cy="4857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85800" y="1148402"/>
            <a:ext cx="7772400" cy="4857750"/>
          </a:xfrm>
          <a:prstGeom prst="rect">
            <a:avLst/>
          </a:prstGeom>
          <a:noFill/>
          <a:ln w="9525">
            <a:noFill/>
            <a:miter lim="800000"/>
            <a:headEnd/>
            <a:tailEnd/>
          </a:ln>
        </p:spPr>
      </p:pic>
      <p:sp>
        <p:nvSpPr>
          <p:cNvPr id="6" name="Rectangle 5"/>
          <p:cNvSpPr/>
          <p:nvPr/>
        </p:nvSpPr>
        <p:spPr>
          <a:xfrm>
            <a:off x="2260976" y="6338248"/>
            <a:ext cx="4572000" cy="276999"/>
          </a:xfrm>
          <a:prstGeom prst="rect">
            <a:avLst/>
          </a:prstGeom>
        </p:spPr>
        <p:txBody>
          <a:bodyPr>
            <a:spAutoFit/>
          </a:bodyPr>
          <a:lstStyle/>
          <a:p>
            <a:pPr algn="ctr"/>
            <a:r>
              <a:rPr lang="en-US" sz="1200" dirty="0">
                <a:hlinkClick r:id="rId3"/>
              </a:rPr>
              <a:t>http://en.wikipedia.org/wiki/Native_Seeds/SEARCH</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85800" y="1148402"/>
            <a:ext cx="7772400" cy="4857750"/>
          </a:xfrm>
          <a:prstGeom prst="rect">
            <a:avLst/>
          </a:prstGeom>
          <a:noFill/>
          <a:ln w="9525">
            <a:noFill/>
            <a:miter lim="800000"/>
            <a:headEnd/>
            <a:tailEnd/>
          </a:ln>
        </p:spPr>
      </p:pic>
      <p:sp>
        <p:nvSpPr>
          <p:cNvPr id="6" name="Rectangle 5"/>
          <p:cNvSpPr/>
          <p:nvPr/>
        </p:nvSpPr>
        <p:spPr>
          <a:xfrm>
            <a:off x="2260976" y="6338248"/>
            <a:ext cx="4572000" cy="276999"/>
          </a:xfrm>
          <a:prstGeom prst="rect">
            <a:avLst/>
          </a:prstGeom>
        </p:spPr>
        <p:txBody>
          <a:bodyPr>
            <a:spAutoFit/>
          </a:bodyPr>
          <a:lstStyle/>
          <a:p>
            <a:pPr algn="ctr"/>
            <a:r>
              <a:rPr lang="en-US" sz="1200" dirty="0">
                <a:hlinkClick r:id="rId3"/>
              </a:rPr>
              <a:t>http://en.wikipedia.org/wiki/Native_Seeds/SEARCH</a:t>
            </a:r>
            <a:endParaRPr lang="en-US" sz="1200" dirty="0"/>
          </a:p>
        </p:txBody>
      </p:sp>
      <p:pic>
        <p:nvPicPr>
          <p:cNvPr id="2052" name="Picture 4"/>
          <p:cNvPicPr>
            <a:picLocks noChangeAspect="1" noChangeArrowheads="1"/>
          </p:cNvPicPr>
          <p:nvPr/>
        </p:nvPicPr>
        <p:blipFill>
          <a:blip r:embed="rId4" cstate="print"/>
          <a:srcRect/>
          <a:stretch>
            <a:fillRect/>
          </a:stretch>
        </p:blipFill>
        <p:spPr bwMode="auto">
          <a:xfrm>
            <a:off x="5486400" y="1724025"/>
            <a:ext cx="2971800" cy="4524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0" y="1148402"/>
            <a:ext cx="7772400" cy="4857750"/>
          </a:xfrm>
          <a:prstGeom prst="rect">
            <a:avLst/>
          </a:prstGeom>
          <a:noFill/>
          <a:ln w="9525">
            <a:noFill/>
            <a:miter lim="800000"/>
            <a:headEnd/>
            <a:tailEnd/>
          </a:ln>
        </p:spPr>
      </p:pic>
      <p:sp>
        <p:nvSpPr>
          <p:cNvPr id="4" name="Rectangle 3"/>
          <p:cNvSpPr/>
          <p:nvPr/>
        </p:nvSpPr>
        <p:spPr>
          <a:xfrm>
            <a:off x="3554104" y="6338753"/>
            <a:ext cx="2013115" cy="276999"/>
          </a:xfrm>
          <a:prstGeom prst="rect">
            <a:avLst/>
          </a:prstGeom>
        </p:spPr>
        <p:txBody>
          <a:bodyPr wrap="none">
            <a:spAutoFit/>
          </a:bodyPr>
          <a:lstStyle/>
          <a:p>
            <a:r>
              <a:rPr lang="en-US" sz="1200" dirty="0">
                <a:hlinkClick r:id="rId3"/>
              </a:rPr>
              <a:t>http://www.nativeseeds.org/</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print"/>
          <a:srcRect/>
          <a:stretch>
            <a:fillRect/>
          </a:stretch>
        </p:blipFill>
        <p:spPr bwMode="auto">
          <a:xfrm>
            <a:off x="2262317" y="457200"/>
            <a:ext cx="4595683" cy="594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print"/>
          <a:srcRect/>
          <a:stretch>
            <a:fillRect/>
          </a:stretch>
        </p:blipFill>
        <p:spPr bwMode="auto">
          <a:xfrm>
            <a:off x="2262317" y="457200"/>
            <a:ext cx="4595683" cy="59436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551296" y="1330656"/>
            <a:ext cx="60198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5800" y="1143000"/>
            <a:ext cx="7772400" cy="485775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flipH="1">
            <a:off x="6553199" y="3962400"/>
            <a:ext cx="2133601" cy="2438400"/>
          </a:xfrm>
          <a:prstGeom prst="rect">
            <a:avLst/>
          </a:prstGeom>
          <a:noFill/>
          <a:ln w="9525">
            <a:noFill/>
            <a:miter lim="800000"/>
            <a:headEnd/>
            <a:tailEnd/>
          </a:ln>
        </p:spPr>
      </p:pic>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4"/>
              </a:rPr>
              <a:t>http://www.garynabhan.com/press/gpn000016.html</a:t>
            </a:r>
            <a:endParaRPr lang="en-US" sz="1200" dirty="0"/>
          </a:p>
        </p:txBody>
      </p:sp>
      <p:sp>
        <p:nvSpPr>
          <p:cNvPr id="6" name="Rectangle 5"/>
          <p:cNvSpPr/>
          <p:nvPr/>
        </p:nvSpPr>
        <p:spPr>
          <a:xfrm>
            <a:off x="914400" y="2057400"/>
            <a:ext cx="7315200" cy="1569660"/>
          </a:xfrm>
          <a:prstGeom prst="rect">
            <a:avLst/>
          </a:prstGeom>
          <a:solidFill>
            <a:srgbClr val="FFC000"/>
          </a:solidFill>
          <a:ln w="76200">
            <a:solidFill>
              <a:srgbClr val="808000"/>
            </a:solidFill>
          </a:ln>
        </p:spPr>
        <p:txBody>
          <a:bodyPr wrap="square" lIns="228600" tIns="228600" rIns="228600" bIns="228600">
            <a:spAutoFit/>
          </a:bodyPr>
          <a:lstStyle/>
          <a:p>
            <a:pPr algn="ctr"/>
            <a:r>
              <a:rPr lang="en-US" sz="2400" b="1" dirty="0">
                <a:solidFill>
                  <a:srgbClr val="000000"/>
                </a:solidFill>
              </a:rPr>
              <a:t>instrumental in these efforts is Gary Paul </a:t>
            </a:r>
            <a:r>
              <a:rPr lang="en-US" sz="2400" b="1" dirty="0" err="1">
                <a:solidFill>
                  <a:srgbClr val="000000"/>
                </a:solidFill>
              </a:rPr>
              <a:t>Nabhan</a:t>
            </a:r>
            <a:r>
              <a:rPr lang="en-US" sz="2400" b="1" dirty="0">
                <a:solidFill>
                  <a:srgbClr val="000000"/>
                </a:solidFill>
              </a:rPr>
              <a:t>,</a:t>
            </a:r>
          </a:p>
          <a:p>
            <a:pPr algn="ctr"/>
            <a:r>
              <a:rPr lang="en-US" sz="2400" b="1" dirty="0">
                <a:solidFill>
                  <a:srgbClr val="000000"/>
                </a:solidFill>
              </a:rPr>
              <a:t>a major contemporary award-winning writer of the Anthropology of Food .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ubtitle 2"/>
          <p:cNvSpPr txBox="1">
            <a:spLocks/>
          </p:cNvSpPr>
          <p:nvPr/>
        </p:nvSpPr>
        <p:spPr bwMode="auto">
          <a:xfrm>
            <a:off x="914400" y="2515762"/>
            <a:ext cx="7315200" cy="3949799"/>
          </a:xfrm>
          <a:prstGeom prst="rect">
            <a:avLst/>
          </a:prstGeom>
          <a:noFill/>
          <a:ln w="9525">
            <a:noFill/>
            <a:miter lim="800000"/>
            <a:headEnd/>
            <a:tailEnd/>
          </a:ln>
        </p:spPr>
        <p:txBody>
          <a:bodyPr>
            <a:spAutoFit/>
          </a:bodyPr>
          <a:lstStyle/>
          <a:p>
            <a:pPr marL="465138" lvl="1" indent="-233363" fontAlgn="base">
              <a:spcBef>
                <a:spcPts val="800"/>
              </a:spcBef>
              <a:spcAft>
                <a:spcPct val="0"/>
              </a:spcAft>
              <a:buFont typeface="Arial" charset="0"/>
              <a:buChar char="•"/>
            </a:pPr>
            <a:r>
              <a:rPr lang="en-US" sz="2400" b="1" dirty="0">
                <a:solidFill>
                  <a:srgbClr val="D79694"/>
                </a:solidFill>
              </a:rPr>
              <a:t>The Agricultural Revolution of the Neolithic Era </a:t>
            </a:r>
          </a:p>
          <a:p>
            <a:pPr marL="465138" lvl="1" indent="-233363" fontAlgn="base">
              <a:spcBef>
                <a:spcPts val="800"/>
              </a:spcBef>
              <a:spcAft>
                <a:spcPct val="0"/>
              </a:spcAft>
              <a:buFont typeface="Arial" charset="0"/>
              <a:buChar char="•"/>
            </a:pPr>
            <a:r>
              <a:rPr lang="en-US" sz="2400" b="1" dirty="0">
                <a:solidFill>
                  <a:srgbClr val="D79694"/>
                </a:solidFill>
              </a:rPr>
              <a:t>The Search for Spices</a:t>
            </a:r>
          </a:p>
          <a:p>
            <a:pPr marL="465138" lvl="1" indent="-233363" fontAlgn="base">
              <a:spcBef>
                <a:spcPts val="800"/>
              </a:spcBef>
              <a:spcAft>
                <a:spcPct val="0"/>
              </a:spcAft>
              <a:buFont typeface="Arial" charset="0"/>
              <a:buChar char="•"/>
            </a:pPr>
            <a:r>
              <a:rPr lang="en-US" sz="2400" b="1" dirty="0">
                <a:solidFill>
                  <a:srgbClr val="D79694"/>
                </a:solidFill>
              </a:rPr>
              <a:t>The Industrial Revolution</a:t>
            </a:r>
          </a:p>
          <a:p>
            <a:pPr marL="465138" lvl="1" indent="-233363" fontAlgn="base">
              <a:spcBef>
                <a:spcPts val="800"/>
              </a:spcBef>
              <a:spcAft>
                <a:spcPct val="0"/>
              </a:spcAft>
              <a:buFont typeface="Arial" charset="0"/>
              <a:buChar char="•"/>
            </a:pPr>
            <a:r>
              <a:rPr lang="en-US" sz="2400" b="1" dirty="0">
                <a:solidFill>
                  <a:srgbClr val="D79694"/>
                </a:solidFill>
              </a:rPr>
              <a:t>Transportation, Refrigeration, and Canning</a:t>
            </a:r>
          </a:p>
          <a:p>
            <a:pPr marL="465138" lvl="1" indent="-233363" fontAlgn="base">
              <a:spcBef>
                <a:spcPts val="800"/>
              </a:spcBef>
              <a:spcAft>
                <a:spcPct val="0"/>
              </a:spcAft>
              <a:buFont typeface="Arial" charset="0"/>
              <a:buChar char="•"/>
            </a:pPr>
            <a:r>
              <a:rPr lang="en-US" sz="2400" b="1" dirty="0">
                <a:solidFill>
                  <a:srgbClr val="D79694"/>
                </a:solidFill>
              </a:rPr>
              <a:t>The Scientific Revolution</a:t>
            </a:r>
          </a:p>
          <a:p>
            <a:pPr marL="465138" lvl="1" indent="-233363" fontAlgn="base">
              <a:spcBef>
                <a:spcPts val="800"/>
              </a:spcBef>
              <a:spcAft>
                <a:spcPct val="0"/>
              </a:spcAft>
              <a:buFont typeface="Arial" charset="0"/>
              <a:buChar char="•"/>
            </a:pPr>
            <a:r>
              <a:rPr lang="en-US" sz="3600" b="1" dirty="0">
                <a:solidFill>
                  <a:prstClr val="black"/>
                </a:solidFill>
              </a:rPr>
              <a:t>Modern-Day Adaptations</a:t>
            </a:r>
          </a:p>
          <a:p>
            <a:pPr marL="465138" lvl="1" indent="-233363" fontAlgn="base">
              <a:spcBef>
                <a:spcPts val="800"/>
              </a:spcBef>
              <a:spcAft>
                <a:spcPct val="0"/>
              </a:spcAft>
              <a:buFont typeface="Arial" charset="0"/>
              <a:buChar char="•"/>
            </a:pPr>
            <a:r>
              <a:rPr lang="en-US" sz="2400" b="1" dirty="0">
                <a:solidFill>
                  <a:srgbClr val="D79694"/>
                </a:solidFill>
              </a:rPr>
              <a:t>Summary</a:t>
            </a:r>
          </a:p>
          <a:p>
            <a:pPr marL="465138" lvl="1" indent="-233363" fontAlgn="base">
              <a:spcBef>
                <a:spcPts val="800"/>
              </a:spcBef>
              <a:spcAft>
                <a:spcPct val="0"/>
              </a:spcAft>
              <a:buFont typeface="Arial" charset="0"/>
              <a:buChar char="•"/>
            </a:pPr>
            <a:r>
              <a:rPr lang="en-US" sz="2400" b="1" dirty="0">
                <a:solidFill>
                  <a:srgbClr val="D79694"/>
                </a:solidFill>
              </a:rPr>
              <a:t>Highlight: Vegetarian Diets: Then and Now</a:t>
            </a:r>
          </a:p>
        </p:txBody>
      </p:sp>
      <p:sp>
        <p:nvSpPr>
          <p:cNvPr id="748547" name="Subtitle 2"/>
          <p:cNvSpPr txBox="1">
            <a:spLocks/>
          </p:cNvSpPr>
          <p:nvPr/>
        </p:nvSpPr>
        <p:spPr bwMode="auto">
          <a:xfrm>
            <a:off x="914400" y="1296769"/>
            <a:ext cx="7315200" cy="1077218"/>
          </a:xfrm>
          <a:prstGeom prst="rect">
            <a:avLst/>
          </a:prstGeom>
          <a:noFill/>
          <a:ln w="9525">
            <a:noFill/>
            <a:miter lim="800000"/>
            <a:headEnd/>
            <a:tailEnd/>
          </a:ln>
        </p:spPr>
        <p:txBody>
          <a:bodyPr>
            <a:spAutoFit/>
          </a:bodyPr>
          <a:lstStyle/>
          <a:p>
            <a:pPr marL="342900" indent="-342900" algn="ctr" fontAlgn="base">
              <a:spcAft>
                <a:spcPct val="0"/>
              </a:spcAft>
            </a:pPr>
            <a:r>
              <a:rPr lang="en-US" sz="3200" b="1" dirty="0">
                <a:solidFill>
                  <a:srgbClr val="000000"/>
                </a:solidFill>
              </a:rPr>
              <a:t>Food in Historical Perspective: </a:t>
            </a:r>
          </a:p>
          <a:p>
            <a:pPr marL="342900" indent="-342900" algn="ctr" fontAlgn="base">
              <a:spcAft>
                <a:spcPct val="0"/>
              </a:spcAft>
            </a:pPr>
            <a:r>
              <a:rPr lang="en-US" sz="3200" b="1" dirty="0">
                <a:solidFill>
                  <a:srgbClr val="000000"/>
                </a:solidFill>
              </a:rPr>
              <a:t>Dietary Revolutions</a:t>
            </a:r>
          </a:p>
        </p:txBody>
      </p:sp>
      <p:sp>
        <p:nvSpPr>
          <p:cNvPr id="5" name="Subtitle 2"/>
          <p:cNvSpPr txBox="1">
            <a:spLocks/>
          </p:cNvSpPr>
          <p:nvPr/>
        </p:nvSpPr>
        <p:spPr>
          <a:xfrm>
            <a:off x="0" y="392545"/>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marL="342900" indent="-342900" algn="ctr" eaLnBrk="0" fontAlgn="base" hangingPunct="0">
              <a:spcBef>
                <a:spcPct val="20000"/>
              </a:spcBef>
              <a:spcAft>
                <a:spcPct val="0"/>
              </a:spcAft>
            </a:pPr>
            <a:r>
              <a:rPr lang="en-US" sz="2000" dirty="0">
                <a:solidFill>
                  <a:prstClr val="black"/>
                </a:solidFill>
              </a:rPr>
              <a:t>Food in Historical Perspective: Dietary Revolutions</a:t>
            </a:r>
          </a:p>
          <a:p>
            <a:pPr marL="342900" indent="-342900" algn="ctr" eaLnBrk="0" fontAlgn="base" hangingPunct="0">
              <a:spcBef>
                <a:spcPct val="20000"/>
              </a:spcBef>
              <a:spcAft>
                <a:spcPct val="0"/>
              </a:spcAft>
            </a:pPr>
            <a:endParaRPr lang="en-US" sz="2000" dirty="0">
              <a:solidFill>
                <a:prstClr val="blac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2"/>
              </a:rPr>
              <a:t>http://www.garynabhan.com/about.html</a:t>
            </a:r>
            <a:endParaRPr lang="en-US" sz="1200" dirty="0"/>
          </a:p>
        </p:txBody>
      </p:sp>
      <p:pic>
        <p:nvPicPr>
          <p:cNvPr id="6146" name="Picture 2"/>
          <p:cNvPicPr>
            <a:picLocks noChangeAspect="1" noChangeArrowheads="1"/>
          </p:cNvPicPr>
          <p:nvPr/>
        </p:nvPicPr>
        <p:blipFill>
          <a:blip r:embed="rId3" cstate="print"/>
          <a:srcRect/>
          <a:stretch>
            <a:fillRect/>
          </a:stretch>
        </p:blipFill>
        <p:spPr bwMode="auto">
          <a:xfrm>
            <a:off x="186064" y="672152"/>
            <a:ext cx="8778240" cy="548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2"/>
              </a:rPr>
              <a:t>http://www.garynabhan.com/about.html</a:t>
            </a:r>
            <a:endParaRPr lang="en-US" sz="1200" dirty="0"/>
          </a:p>
        </p:txBody>
      </p:sp>
      <p:pic>
        <p:nvPicPr>
          <p:cNvPr id="6146" name="Picture 2"/>
          <p:cNvPicPr>
            <a:picLocks noChangeAspect="1" noChangeArrowheads="1"/>
          </p:cNvPicPr>
          <p:nvPr/>
        </p:nvPicPr>
        <p:blipFill>
          <a:blip r:embed="rId3" cstate="print"/>
          <a:srcRect/>
          <a:stretch>
            <a:fillRect/>
          </a:stretch>
        </p:blipFill>
        <p:spPr bwMode="auto">
          <a:xfrm>
            <a:off x="186064" y="672152"/>
            <a:ext cx="8778240" cy="5486400"/>
          </a:xfrm>
          <a:prstGeom prst="rect">
            <a:avLst/>
          </a:prstGeom>
          <a:noFill/>
          <a:ln w="9525">
            <a:noFill/>
            <a:miter lim="800000"/>
            <a:headEnd/>
            <a:tailEnd/>
          </a:ln>
        </p:spPr>
      </p:pic>
      <p:sp>
        <p:nvSpPr>
          <p:cNvPr id="8" name="Rectangle 7"/>
          <p:cNvSpPr/>
          <p:nvPr/>
        </p:nvSpPr>
        <p:spPr>
          <a:xfrm>
            <a:off x="199712" y="672151"/>
            <a:ext cx="8778240" cy="5486400"/>
          </a:xfrm>
          <a:prstGeom prst="rect">
            <a:avLst/>
          </a:prstGeom>
          <a:solidFill>
            <a:srgbClr val="808000">
              <a:alpha val="50000"/>
            </a:srgbClr>
          </a:solidFill>
          <a:ln w="76200">
            <a:noFill/>
          </a:ln>
        </p:spPr>
        <p:txBody>
          <a:bodyPr wrap="square" lIns="228600" tIns="228600" rIns="228600" bIns="228600">
            <a:noAutofit/>
          </a:bodyPr>
          <a:lstStyle/>
          <a:p>
            <a:pPr algn="ctr"/>
            <a:r>
              <a:rPr lang="en-US" sz="2400" b="1" dirty="0">
                <a:solidFill>
                  <a:schemeClr val="bg1"/>
                </a:solidFill>
                <a:effectLst>
                  <a:outerShdw blurRad="50800" dist="76200" dir="18900000" algn="bl" rotWithShape="0">
                    <a:prstClr val="black">
                      <a:alpha val="40000"/>
                    </a:prstClr>
                  </a:outerShdw>
                </a:effectLst>
              </a:rPr>
              <a:t>Gary Paul </a:t>
            </a:r>
            <a:r>
              <a:rPr lang="en-US" sz="2400" b="1" dirty="0" err="1">
                <a:solidFill>
                  <a:schemeClr val="bg1"/>
                </a:solidFill>
                <a:effectLst>
                  <a:outerShdw blurRad="50800" dist="76200" dir="18900000" algn="bl" rotWithShape="0">
                    <a:prstClr val="black">
                      <a:alpha val="40000"/>
                    </a:prstClr>
                  </a:outerShdw>
                </a:effectLst>
              </a:rPr>
              <a:t>Nabhan</a:t>
            </a:r>
            <a:r>
              <a:rPr lang="en-US" sz="2400" b="1" dirty="0">
                <a:solidFill>
                  <a:schemeClr val="bg1"/>
                </a:solidFill>
                <a:effectLst>
                  <a:outerShdw blurRad="50800" dist="76200" dir="18900000" algn="bl" rotWithShape="0">
                    <a:prstClr val="black">
                      <a:alpha val="40000"/>
                    </a:prstClr>
                  </a:outerShdw>
                </a:effectLst>
              </a:rPr>
              <a:t> is a main person in these efforts, and one of the leading contemporary authors in the area of Anthropology of Food . . . an author whose works are worth reading . . .</a:t>
            </a:r>
          </a:p>
          <a:p>
            <a:pPr algn="ctr"/>
            <a:endParaRPr lang="en-US" b="1" dirty="0">
              <a:solidFill>
                <a:schemeClr val="bg1"/>
              </a:solidFill>
              <a:effectLst>
                <a:outerShdw blurRad="50800" dist="76200" dir="18900000" algn="bl" rotWithShape="0">
                  <a:prstClr val="black">
                    <a:alpha val="40000"/>
                  </a:prstClr>
                </a:outerShdw>
              </a:effectLst>
            </a:endParaRPr>
          </a:p>
          <a:p>
            <a:pPr algn="ctr"/>
            <a:r>
              <a:rPr lang="en-US" sz="2400" b="1" dirty="0">
                <a:solidFill>
                  <a:srgbClr val="FFC000"/>
                </a:solidFill>
                <a:effectLst>
                  <a:outerShdw blurRad="50800" dist="76200" dir="18900000" algn="bl" rotWithShape="0">
                    <a:prstClr val="black">
                      <a:alpha val="40000"/>
                    </a:prstClr>
                  </a:outerShdw>
                </a:effectLst>
              </a:rPr>
              <a:t>If you do not yet have a </a:t>
            </a:r>
            <a:r>
              <a:rPr lang="en-US" sz="3200" b="1" dirty="0">
                <a:solidFill>
                  <a:srgbClr val="FFC000"/>
                </a:solidFill>
                <a:effectLst>
                  <a:outerShdw blurRad="50800" dist="76200" dir="18900000" algn="bl" rotWithShape="0">
                    <a:prstClr val="black">
                      <a:alpha val="40000"/>
                    </a:prstClr>
                  </a:outerShdw>
                </a:effectLst>
              </a:rPr>
              <a:t>term project</a:t>
            </a:r>
            <a:r>
              <a:rPr lang="en-US" sz="2400" b="1" dirty="0">
                <a:solidFill>
                  <a:srgbClr val="FFC000"/>
                </a:solidFill>
                <a:effectLst>
                  <a:outerShdw blurRad="50800" dist="76200" dir="18900000" algn="bl" rotWithShape="0">
                    <a:prstClr val="black">
                      <a:alpha val="40000"/>
                    </a:prstClr>
                  </a:outerShdw>
                </a:effectLst>
              </a:rPr>
              <a:t>, check out his works . . . </a:t>
            </a:r>
          </a:p>
          <a:p>
            <a:pPr algn="ctr"/>
            <a:r>
              <a:rPr lang="en-US" sz="2400" b="1" dirty="0">
                <a:solidFill>
                  <a:srgbClr val="FFC000"/>
                </a:solidFill>
                <a:effectLst>
                  <a:outerShdw blurRad="50800" dist="76200" dir="18900000" algn="bl" rotWithShape="0">
                    <a:prstClr val="black">
                      <a:alpha val="40000"/>
                    </a:prstClr>
                  </a:outerShdw>
                </a:effectLst>
              </a:rPr>
              <a:t>You might find something interesting . . . </a:t>
            </a:r>
          </a:p>
          <a:p>
            <a:pPr algn="ctr"/>
            <a:r>
              <a:rPr lang="en-US" sz="2400" b="1" dirty="0">
                <a:solidFill>
                  <a:srgbClr val="FFC000"/>
                </a:solidFill>
                <a:effectLst>
                  <a:outerShdw blurRad="50800" dist="76200" dir="18900000" algn="bl" rotWithShape="0">
                    <a:prstClr val="black">
                      <a:alpha val="40000"/>
                    </a:prstClr>
                  </a:outerShdw>
                </a:effectLst>
              </a:rPr>
              <a:t>on saving seeds . . .</a:t>
            </a:r>
          </a:p>
          <a:p>
            <a:pPr algn="ctr"/>
            <a:r>
              <a:rPr lang="en-US" sz="2400" b="1" dirty="0">
                <a:solidFill>
                  <a:srgbClr val="FFC000"/>
                </a:solidFill>
                <a:effectLst>
                  <a:outerShdw blurRad="50800" dist="76200" dir="18900000" algn="bl" rotWithShape="0">
                    <a:prstClr val="black">
                      <a:alpha val="40000"/>
                    </a:prstClr>
                  </a:outerShdw>
                </a:effectLst>
              </a:rPr>
              <a:t>on preserving heirloom plants . . .</a:t>
            </a:r>
          </a:p>
          <a:p>
            <a:pPr algn="ctr"/>
            <a:r>
              <a:rPr lang="en-US" sz="2400" b="1" dirty="0">
                <a:solidFill>
                  <a:srgbClr val="FFC000"/>
                </a:solidFill>
                <a:effectLst>
                  <a:outerShdw blurRad="50800" dist="76200" dir="18900000" algn="bl" rotWithShape="0">
                    <a:prstClr val="black">
                      <a:alpha val="40000"/>
                    </a:prstClr>
                  </a:outerShdw>
                </a:effectLst>
              </a:rPr>
              <a:t>on </a:t>
            </a:r>
            <a:r>
              <a:rPr lang="en-US" sz="2400" b="1" dirty="0" err="1">
                <a:solidFill>
                  <a:srgbClr val="FFC000"/>
                </a:solidFill>
                <a:effectLst>
                  <a:outerShdw blurRad="50800" dist="76200" dir="18900000" algn="bl" rotWithShape="0">
                    <a:prstClr val="black">
                      <a:alpha val="40000"/>
                    </a:prstClr>
                  </a:outerShdw>
                </a:effectLst>
              </a:rPr>
              <a:t>locavorism</a:t>
            </a:r>
            <a:r>
              <a:rPr lang="en-US" sz="2400" b="1" dirty="0">
                <a:solidFill>
                  <a:srgbClr val="FFC000"/>
                </a:solidFill>
                <a:effectLst>
                  <a:outerShdw blurRad="50800" dist="76200" dir="18900000" algn="bl" rotWithShape="0">
                    <a:prstClr val="black">
                      <a:alpha val="40000"/>
                    </a:prstClr>
                  </a:outerShdw>
                </a:effectLst>
              </a:rPr>
              <a:t>, especially focusing on American Indian foods . . .</a:t>
            </a:r>
          </a:p>
          <a:p>
            <a:pPr algn="ctr"/>
            <a:r>
              <a:rPr lang="en-US" sz="2400" b="1" dirty="0">
                <a:solidFill>
                  <a:srgbClr val="FFC000"/>
                </a:solidFill>
                <a:effectLst>
                  <a:outerShdw blurRad="50800" dist="76200" dir="18900000" algn="bl" rotWithShape="0">
                    <a:prstClr val="black">
                      <a:alpha val="40000"/>
                    </a:prstClr>
                  </a:outerShdw>
                </a:effectLst>
              </a:rPr>
              <a:t>on why some people like hot sauce . . .</a:t>
            </a:r>
          </a:p>
          <a:p>
            <a:pPr algn="ctr"/>
            <a:r>
              <a:rPr lang="en-US" sz="2400" b="1" dirty="0">
                <a:solidFill>
                  <a:srgbClr val="FFC000"/>
                </a:solidFill>
                <a:effectLst>
                  <a:outerShdw blurRad="50800" dist="76200" dir="18900000" algn="bl" rotWithShape="0">
                    <a:prstClr val="black">
                      <a:alpha val="40000"/>
                    </a:prstClr>
                  </a:outerShdw>
                </a:effectLst>
              </a:rPr>
              <a:t>on why cultural groups respond differently to drinking alcohol . . .</a:t>
            </a:r>
          </a:p>
          <a:p>
            <a:pPr algn="ctr"/>
            <a:r>
              <a:rPr lang="en-US" sz="2400" b="1" dirty="0">
                <a:solidFill>
                  <a:srgbClr val="FFC000"/>
                </a:solidFill>
                <a:effectLst>
                  <a:outerShdw blurRad="50800" dist="76200" dir="18900000" algn="bl" rotWithShape="0">
                    <a:prstClr val="black">
                      <a:alpha val="40000"/>
                    </a:prstClr>
                  </a:outerShdw>
                </a:effectLst>
              </a:rPr>
              <a:t>on lactose intolerance . . .</a:t>
            </a:r>
          </a:p>
          <a:p>
            <a:pPr algn="ctr"/>
            <a:r>
              <a:rPr lang="en-US" sz="2400" b="1" dirty="0">
                <a:solidFill>
                  <a:srgbClr val="FFC000"/>
                </a:solidFill>
                <a:effectLst>
                  <a:outerShdw blurRad="50800" dist="76200" dir="18900000" algn="bl" rotWithShape="0">
                    <a:prstClr val="black">
                      <a:alpha val="40000"/>
                    </a:prstClr>
                  </a:outerShdw>
                </a:effectLst>
              </a:rPr>
              <a:t>and on a whole host of interesting topics related to </a:t>
            </a:r>
          </a:p>
          <a:p>
            <a:pPr algn="ctr"/>
            <a:r>
              <a:rPr lang="en-US" sz="2400" b="1" dirty="0">
                <a:solidFill>
                  <a:srgbClr val="FFC000"/>
                </a:solidFill>
                <a:effectLst>
                  <a:outerShdw blurRad="50800" dist="76200" dir="18900000" algn="bl" rotWithShape="0">
                    <a:prstClr val="black">
                      <a:alpha val="40000"/>
                    </a:prstClr>
                  </a:outerShdw>
                </a:effectLst>
              </a:rPr>
              <a:t>The Anthropology of Food</a:t>
            </a:r>
            <a:endParaRPr lang="en-US" sz="3200" b="1" dirty="0">
              <a:solidFill>
                <a:srgbClr val="FFC000"/>
              </a:solidFill>
              <a:effectLst>
                <a:outerShdw blurRad="50800" dist="76200" dir="18900000" algn="bl" rotWithShape="0">
                  <a:prstClr val="black">
                    <a:alpha val="40000"/>
                  </a:prst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7447976" y="375675"/>
            <a:ext cx="1535952" cy="2338388"/>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4065896" y="76200"/>
            <a:ext cx="2038796" cy="3048000"/>
          </a:xfrm>
          <a:prstGeom prst="rect">
            <a:avLst/>
          </a:prstGeom>
          <a:noFill/>
          <a:ln w="9525">
            <a:noFill/>
            <a:miter lim="800000"/>
            <a:headEnd/>
            <a:tailEnd/>
          </a:ln>
        </p:spPr>
      </p:pic>
      <p:sp>
        <p:nvSpPr>
          <p:cNvPr id="11" name="Rectangle 10"/>
          <p:cNvSpPr/>
          <p:nvPr/>
        </p:nvSpPr>
        <p:spPr>
          <a:xfrm>
            <a:off x="900752" y="5867400"/>
            <a:ext cx="7315200" cy="738664"/>
          </a:xfrm>
          <a:prstGeom prst="rect">
            <a:avLst/>
          </a:prstGeom>
          <a:solidFill>
            <a:srgbClr val="FFC000"/>
          </a:solidFill>
          <a:ln w="76200">
            <a:solidFill>
              <a:srgbClr val="808000"/>
            </a:solidFill>
          </a:ln>
        </p:spPr>
        <p:txBody>
          <a:bodyPr wrap="square" lIns="228600" tIns="228600" rIns="228600" bIns="228600">
            <a:spAutoFit/>
          </a:bodyPr>
          <a:lstStyle/>
          <a:p>
            <a:pPr algn="ctr"/>
            <a:r>
              <a:rPr lang="en-US" b="1" dirty="0">
                <a:solidFill>
                  <a:srgbClr val="000000"/>
                </a:solidFill>
              </a:rPr>
              <a:t>have a look at these if you need project ideas . . .</a:t>
            </a:r>
          </a:p>
        </p:txBody>
      </p:sp>
      <p:pic>
        <p:nvPicPr>
          <p:cNvPr id="14" name="Picture 3"/>
          <p:cNvPicPr>
            <a:picLocks noChangeAspect="1" noChangeArrowheads="1"/>
          </p:cNvPicPr>
          <p:nvPr/>
        </p:nvPicPr>
        <p:blipFill>
          <a:blip r:embed="rId4" cstate="print"/>
          <a:srcRect/>
          <a:stretch>
            <a:fillRect/>
          </a:stretch>
        </p:blipFill>
        <p:spPr bwMode="auto">
          <a:xfrm>
            <a:off x="2397836" y="2971800"/>
            <a:ext cx="2250364" cy="2729552"/>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381000" y="533400"/>
            <a:ext cx="1811410" cy="2731723"/>
          </a:xfrm>
          <a:prstGeom prst="rect">
            <a:avLst/>
          </a:prstGeom>
          <a:noFill/>
          <a:ln w="12700">
            <a:solidFill>
              <a:schemeClr val="bg1"/>
            </a:solidFill>
            <a:miter lim="800000"/>
            <a:headEnd/>
            <a:tailEnd/>
          </a:ln>
        </p:spPr>
      </p:pic>
      <p:pic>
        <p:nvPicPr>
          <p:cNvPr id="10249" name="Picture 9"/>
          <p:cNvPicPr>
            <a:picLocks noChangeAspect="1" noChangeArrowheads="1"/>
          </p:cNvPicPr>
          <p:nvPr/>
        </p:nvPicPr>
        <p:blipFill>
          <a:blip r:embed="rId6" cstate="print"/>
          <a:srcRect/>
          <a:stretch>
            <a:fillRect/>
          </a:stretch>
        </p:blipFill>
        <p:spPr bwMode="auto">
          <a:xfrm>
            <a:off x="765742" y="3490088"/>
            <a:ext cx="1367858" cy="2072512"/>
          </a:xfrm>
          <a:prstGeom prst="rect">
            <a:avLst/>
          </a:prstGeom>
          <a:noFill/>
          <a:ln w="9525">
            <a:noFill/>
            <a:miter lim="800000"/>
            <a:headEnd/>
            <a:tailEnd/>
          </a:ln>
        </p:spPr>
      </p:pic>
      <p:pic>
        <p:nvPicPr>
          <p:cNvPr id="10250" name="Picture 10"/>
          <p:cNvPicPr>
            <a:picLocks noChangeAspect="1" noChangeArrowheads="1"/>
          </p:cNvPicPr>
          <p:nvPr/>
        </p:nvPicPr>
        <p:blipFill>
          <a:blip r:embed="rId7" cstate="print"/>
          <a:srcRect/>
          <a:stretch>
            <a:fillRect/>
          </a:stretch>
        </p:blipFill>
        <p:spPr bwMode="auto">
          <a:xfrm>
            <a:off x="2329256" y="381000"/>
            <a:ext cx="1633144" cy="2333063"/>
          </a:xfrm>
          <a:prstGeom prst="rect">
            <a:avLst/>
          </a:prstGeom>
          <a:noFill/>
          <a:ln w="12700">
            <a:solidFill>
              <a:schemeClr val="bg1"/>
            </a:solidFill>
            <a:miter lim="800000"/>
            <a:headEnd/>
            <a:tailEnd/>
          </a:ln>
        </p:spPr>
      </p:pic>
      <p:pic>
        <p:nvPicPr>
          <p:cNvPr id="10251" name="Picture 11"/>
          <p:cNvPicPr>
            <a:picLocks noChangeAspect="1" noChangeArrowheads="1"/>
          </p:cNvPicPr>
          <p:nvPr/>
        </p:nvPicPr>
        <p:blipFill>
          <a:blip r:embed="rId8" cstate="print"/>
          <a:srcRect/>
          <a:stretch>
            <a:fillRect/>
          </a:stretch>
        </p:blipFill>
        <p:spPr bwMode="auto">
          <a:xfrm>
            <a:off x="6165858" y="838200"/>
            <a:ext cx="1219854" cy="1742649"/>
          </a:xfrm>
          <a:prstGeom prst="rect">
            <a:avLst/>
          </a:prstGeom>
          <a:noFill/>
          <a:ln w="9525">
            <a:noFill/>
            <a:miter lim="800000"/>
            <a:headEnd/>
            <a:tailEnd/>
          </a:ln>
        </p:spPr>
      </p:pic>
      <p:pic>
        <p:nvPicPr>
          <p:cNvPr id="19" name="Picture 2"/>
          <p:cNvPicPr>
            <a:picLocks noChangeAspect="1" noChangeArrowheads="1"/>
          </p:cNvPicPr>
          <p:nvPr/>
        </p:nvPicPr>
        <p:blipFill>
          <a:blip r:embed="rId9" cstate="print"/>
          <a:srcRect/>
          <a:stretch>
            <a:fillRect/>
          </a:stretch>
        </p:blipFill>
        <p:spPr bwMode="auto">
          <a:xfrm>
            <a:off x="4953000" y="3018264"/>
            <a:ext cx="3581400" cy="262053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3108543"/>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44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this is evidenced in different rates of fertility, morbidity, and mortality found among people in industrialized and </a:t>
            </a:r>
            <a:r>
              <a:rPr lang="en-US" sz="2800" dirty="0" err="1">
                <a:solidFill>
                  <a:prstClr val="black"/>
                </a:solidFill>
                <a:latin typeface="Arial" charset="0"/>
              </a:rPr>
              <a:t>nonindustrialized</a:t>
            </a:r>
            <a:r>
              <a:rPr lang="en-US" sz="2800" dirty="0">
                <a:solidFill>
                  <a:prstClr val="black"/>
                </a:solidFill>
                <a:latin typeface="Arial" charset="0"/>
              </a:rPr>
              <a:t> nations</a:t>
            </a:r>
            <a:endParaRPr lang="en-US" sz="2800" dirty="0">
              <a:solidFill>
                <a:srgbClr val="000000"/>
              </a:solidFill>
            </a:endParaRP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BE00D39-E0B9-4200-ADC1-3D592EFA7685}"/>
              </a:ext>
            </a:extLst>
          </p:cNvPr>
          <p:cNvPicPr>
            <a:picLocks noChangeAspect="1"/>
          </p:cNvPicPr>
          <p:nvPr/>
        </p:nvPicPr>
        <p:blipFill>
          <a:blip r:embed="rId2"/>
          <a:stretch>
            <a:fillRect/>
          </a:stretch>
        </p:blipFill>
        <p:spPr>
          <a:xfrm>
            <a:off x="1200726" y="304800"/>
            <a:ext cx="6724074" cy="6400800"/>
          </a:xfrm>
          <a:prstGeom prst="rect">
            <a:avLst/>
          </a:prstGeom>
        </p:spPr>
      </p:pic>
      <p:sp>
        <p:nvSpPr>
          <p:cNvPr id="5" name="TextBox 4">
            <a:extLst>
              <a:ext uri="{FF2B5EF4-FFF2-40B4-BE49-F238E27FC236}">
                <a16:creationId xmlns:a16="http://schemas.microsoft.com/office/drawing/2014/main" id="{3485E3F8-C84F-4FFF-B7DF-1F73CCB09E80}"/>
              </a:ext>
            </a:extLst>
          </p:cNvPr>
          <p:cNvSpPr txBox="1"/>
          <p:nvPr/>
        </p:nvSpPr>
        <p:spPr>
          <a:xfrm>
            <a:off x="533400" y="6553200"/>
            <a:ext cx="8077200" cy="215444"/>
          </a:xfrm>
          <a:prstGeom prst="rect">
            <a:avLst/>
          </a:prstGeom>
          <a:noFill/>
        </p:spPr>
        <p:txBody>
          <a:bodyPr wrap="square">
            <a:spAutoFit/>
          </a:bodyPr>
          <a:lstStyle/>
          <a:p>
            <a:pPr algn="ctr"/>
            <a:r>
              <a:rPr lang="en-US" sz="800" dirty="0">
                <a:hlinkClick r:id="rId3"/>
              </a:rPr>
              <a:t>https://madison.com/lifestyles/health-med-fit/male-fertility-is-declining-studies-show-that-environmental-toxins-could-be-a-reason/article_08cf078a-7482-57ac-a7a8-462a9c04d394.html</a:t>
            </a:r>
            <a:endParaRPr lang="en-US" sz="800" dirty="0"/>
          </a:p>
        </p:txBody>
      </p:sp>
      <p:sp>
        <p:nvSpPr>
          <p:cNvPr id="6" name="TextBox 5">
            <a:extLst>
              <a:ext uri="{FF2B5EF4-FFF2-40B4-BE49-F238E27FC236}">
                <a16:creationId xmlns:a16="http://schemas.microsoft.com/office/drawing/2014/main" id="{73724871-E88E-4B5E-955C-D8824D4BEC8C}"/>
              </a:ext>
            </a:extLst>
          </p:cNvPr>
          <p:cNvSpPr txBox="1"/>
          <p:nvPr/>
        </p:nvSpPr>
        <p:spPr>
          <a:xfrm>
            <a:off x="571500" y="838200"/>
            <a:ext cx="1485900" cy="861774"/>
          </a:xfrm>
          <a:prstGeom prst="rect">
            <a:avLst/>
          </a:prstGeom>
          <a:noFill/>
        </p:spPr>
        <p:txBody>
          <a:bodyPr wrap="square">
            <a:spAutoFit/>
          </a:bodyPr>
          <a:lstStyle/>
          <a:p>
            <a:r>
              <a:rPr lang="en-US" sz="1600" dirty="0"/>
              <a:t>Madison.com</a:t>
            </a:r>
          </a:p>
          <a:p>
            <a:r>
              <a:rPr lang="en-US" sz="1600" dirty="0"/>
              <a:t>Ryan P. Smith</a:t>
            </a:r>
          </a:p>
          <a:p>
            <a:r>
              <a:rPr lang="en-US" dirty="0"/>
              <a:t>Jul 31, 2021</a:t>
            </a:r>
          </a:p>
        </p:txBody>
      </p:sp>
    </p:spTree>
    <p:extLst>
      <p:ext uri="{BB962C8B-B14F-4D97-AF65-F5344CB8AC3E}">
        <p14:creationId xmlns:p14="http://schemas.microsoft.com/office/powerpoint/2010/main" val="330067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being held by a hand&#10;&#10;Description automatically generated with low confidence">
            <a:extLst>
              <a:ext uri="{FF2B5EF4-FFF2-40B4-BE49-F238E27FC236}">
                <a16:creationId xmlns:a16="http://schemas.microsoft.com/office/drawing/2014/main" id="{2150AF55-F882-42E0-BD7E-4F438A6742BB}"/>
              </a:ext>
            </a:extLst>
          </p:cNvPr>
          <p:cNvPicPr>
            <a:picLocks noChangeAspect="1"/>
          </p:cNvPicPr>
          <p:nvPr/>
        </p:nvPicPr>
        <p:blipFill>
          <a:blip r:embed="rId2"/>
          <a:stretch>
            <a:fillRect/>
          </a:stretch>
        </p:blipFill>
        <p:spPr>
          <a:xfrm>
            <a:off x="745761" y="457200"/>
            <a:ext cx="7712439" cy="5943600"/>
          </a:xfrm>
          <a:prstGeom prst="rect">
            <a:avLst/>
          </a:prstGeom>
        </p:spPr>
      </p:pic>
      <p:sp>
        <p:nvSpPr>
          <p:cNvPr id="7" name="TextBox 6">
            <a:extLst>
              <a:ext uri="{FF2B5EF4-FFF2-40B4-BE49-F238E27FC236}">
                <a16:creationId xmlns:a16="http://schemas.microsoft.com/office/drawing/2014/main" id="{7EE320A8-554D-4E6A-9F11-065AD5ECED90}"/>
              </a:ext>
            </a:extLst>
          </p:cNvPr>
          <p:cNvSpPr txBox="1"/>
          <p:nvPr/>
        </p:nvSpPr>
        <p:spPr>
          <a:xfrm>
            <a:off x="1876125" y="6562825"/>
            <a:ext cx="5410200" cy="215444"/>
          </a:xfrm>
          <a:prstGeom prst="rect">
            <a:avLst/>
          </a:prstGeom>
          <a:noFill/>
        </p:spPr>
        <p:txBody>
          <a:bodyPr wrap="square">
            <a:spAutoFit/>
          </a:bodyPr>
          <a:lstStyle/>
          <a:p>
            <a:pPr algn="ctr"/>
            <a:r>
              <a:rPr lang="en-US" sz="800" dirty="0">
                <a:hlinkClick r:id="rId3"/>
              </a:rPr>
              <a:t>https://www.afr.com/life-and-luxury/arts-and-culture/how-a-declining-birth-rate-will-reshape-the-world-20210715-p58a2g</a:t>
            </a:r>
            <a:endParaRPr lang="en-US" sz="800" dirty="0"/>
          </a:p>
        </p:txBody>
      </p:sp>
      <p:pic>
        <p:nvPicPr>
          <p:cNvPr id="9" name="Picture 8" descr="A picture containing company name&#10;&#10;Description automatically generated">
            <a:extLst>
              <a:ext uri="{FF2B5EF4-FFF2-40B4-BE49-F238E27FC236}">
                <a16:creationId xmlns:a16="http://schemas.microsoft.com/office/drawing/2014/main" id="{068FA792-6F2F-4252-9BEF-9814E5C01335}"/>
              </a:ext>
            </a:extLst>
          </p:cNvPr>
          <p:cNvPicPr>
            <a:picLocks noChangeAspect="1"/>
          </p:cNvPicPr>
          <p:nvPr/>
        </p:nvPicPr>
        <p:blipFill>
          <a:blip r:embed="rId4"/>
          <a:stretch>
            <a:fillRect/>
          </a:stretch>
        </p:blipFill>
        <p:spPr>
          <a:xfrm>
            <a:off x="6096000" y="2362200"/>
            <a:ext cx="1733639" cy="361969"/>
          </a:xfrm>
          <a:prstGeom prst="rect">
            <a:avLst/>
          </a:prstGeom>
        </p:spPr>
      </p:pic>
      <p:sp>
        <p:nvSpPr>
          <p:cNvPr id="11" name="TextBox 10">
            <a:extLst>
              <a:ext uri="{FF2B5EF4-FFF2-40B4-BE49-F238E27FC236}">
                <a16:creationId xmlns:a16="http://schemas.microsoft.com/office/drawing/2014/main" id="{87EEFEFC-DB68-46EF-9732-FABD608A9AC3}"/>
              </a:ext>
            </a:extLst>
          </p:cNvPr>
          <p:cNvSpPr txBox="1"/>
          <p:nvPr/>
        </p:nvSpPr>
        <p:spPr>
          <a:xfrm>
            <a:off x="6163375" y="2794700"/>
            <a:ext cx="1752600" cy="646331"/>
          </a:xfrm>
          <a:prstGeom prst="rect">
            <a:avLst/>
          </a:prstGeom>
          <a:noFill/>
        </p:spPr>
        <p:txBody>
          <a:bodyPr wrap="square">
            <a:spAutoFit/>
          </a:bodyPr>
          <a:lstStyle/>
          <a:p>
            <a:r>
              <a:rPr lang="en-US" b="1" dirty="0">
                <a:solidFill>
                  <a:srgbClr val="3D88D3"/>
                </a:solidFill>
              </a:rPr>
              <a:t>Sophie McBain</a:t>
            </a:r>
            <a:endParaRPr lang="en-US" dirty="0">
              <a:solidFill>
                <a:srgbClr val="3D88D3"/>
              </a:solidFill>
            </a:endParaRPr>
          </a:p>
          <a:p>
            <a:r>
              <a:rPr lang="en-US" dirty="0">
                <a:solidFill>
                  <a:srgbClr val="3D88D3"/>
                </a:solidFill>
              </a:rPr>
              <a:t>Jul 30, 2021</a:t>
            </a:r>
          </a:p>
        </p:txBody>
      </p:sp>
    </p:spTree>
    <p:extLst>
      <p:ext uri="{BB962C8B-B14F-4D97-AF65-F5344CB8AC3E}">
        <p14:creationId xmlns:p14="http://schemas.microsoft.com/office/powerpoint/2010/main" val="4185775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8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humankind is still undergoing biological evolution</a:t>
            </a:r>
            <a:endParaRPr lang="en-US" sz="2800" dirty="0">
              <a:solidFill>
                <a:srgbClr val="000000"/>
              </a:solidFill>
            </a:endParaRP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3108543"/>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44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057400"/>
            <a:ext cx="7315200" cy="424731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3200" b="1" dirty="0">
                <a:solidFill>
                  <a:prstClr val="black"/>
                </a:solidFill>
                <a:latin typeface="Arial" charset="0"/>
              </a:rPr>
              <a:t>in the last 40 years science and technology have produced a food supply containing a large menu of chemical compounds never before ingested by humans</a:t>
            </a:r>
          </a:p>
          <a:p>
            <a:pPr marL="914400" lvl="5" indent="-231775">
              <a:buFont typeface="Arial" pitchFamily="34" charset="0"/>
              <a:buChar char="•"/>
              <a:tabLst>
                <a:tab pos="914400" algn="l"/>
              </a:tabLst>
            </a:pPr>
            <a:endParaRPr lang="en-US" sz="1100" b="1" dirty="0">
              <a:solidFill>
                <a:prstClr val="black"/>
              </a:solidFill>
              <a:latin typeface="Arial" charset="0"/>
            </a:endParaRPr>
          </a:p>
          <a:p>
            <a:pPr marL="914400" lvl="5" indent="-231775">
              <a:buFont typeface="Arial" pitchFamily="34" charset="0"/>
              <a:buChar char="•"/>
              <a:tabLst>
                <a:tab pos="914400" algn="l"/>
              </a:tabLst>
            </a:pPr>
            <a:r>
              <a:rPr lang="en-US" sz="2400" dirty="0">
                <a:solidFill>
                  <a:prstClr val="black"/>
                </a:solidFill>
                <a:latin typeface="Arial" charset="0"/>
              </a:rPr>
              <a:t>we know little of these chemicals’ effects on liver function, nerve tissues, the immunological system, fetal development, or biochemical genetics</a:t>
            </a:r>
          </a:p>
        </p:txBody>
      </p:sp>
      <p:sp>
        <p:nvSpPr>
          <p:cNvPr id="6"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8" name="TextBox 7"/>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14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low infant mortality and increased longevity in industrial societies attests to our physiological adaptability</a:t>
            </a:r>
            <a:endParaRPr lang="en-US" sz="2800" dirty="0">
              <a:solidFill>
                <a:srgbClr val="000000"/>
              </a:solidFill>
            </a:endParaRP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2"/>
            <a:ext cx="7315200" cy="28590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400" dirty="0">
                <a:solidFill>
                  <a:prstClr val="black"/>
                </a:solidFill>
                <a:latin typeface="Arial" charset="0"/>
              </a:rPr>
              <a:t>but recent warnings about the sustainability of agricultural methods, the potential carcinogenic effects of food additives, and the ever-growing number of occupational and environmental hazards remind us that </a:t>
            </a:r>
            <a:r>
              <a:rPr lang="en-US" sz="2800" b="1" dirty="0">
                <a:solidFill>
                  <a:prstClr val="black"/>
                </a:solidFill>
                <a:latin typeface="Arial" charset="0"/>
              </a:rPr>
              <a:t>our physiological adaptability also has limits . . .</a:t>
            </a:r>
            <a:endParaRPr lang="en-US" sz="2400" dirty="0">
              <a:solidFill>
                <a:srgbClr val="000000"/>
              </a:solidFill>
            </a:endParaRP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8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 . . and the limits are being exceeded by our modern, industrialized way of life</a:t>
            </a:r>
            <a:endParaRPr lang="en-US" sz="2800" dirty="0">
              <a:solidFill>
                <a:srgbClr val="000000"/>
              </a:solidFill>
            </a:endParaRP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3170099"/>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44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4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we are trying numerous adaptive strategies . . .</a:t>
            </a:r>
            <a:endParaRPr lang="en-US" sz="2800" dirty="0">
              <a:solidFill>
                <a:srgbClr val="000000"/>
              </a:solidFill>
            </a:endParaRP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935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400" dirty="0">
                <a:solidFill>
                  <a:prstClr val="black"/>
                </a:solidFill>
                <a:latin typeface="Arial" charset="0"/>
              </a:rPr>
              <a:t>in the U.S.A., for e.g., many chemicals are restricted by government agencies</a:t>
            </a:r>
          </a:p>
          <a:p>
            <a:pPr marL="922338" lvl="2" indent="-233363" fontAlgn="base">
              <a:spcBef>
                <a:spcPts val="400"/>
              </a:spcBef>
              <a:spcAft>
                <a:spcPct val="0"/>
              </a:spcAft>
              <a:buFont typeface="Arial" charset="0"/>
              <a:buChar char="•"/>
            </a:pPr>
            <a:r>
              <a:rPr lang="en-US" sz="2000" dirty="0">
                <a:solidFill>
                  <a:srgbClr val="000000"/>
                </a:solidFill>
              </a:rPr>
              <a:t>cyclamates</a:t>
            </a:r>
          </a:p>
          <a:p>
            <a:pPr marL="922338" lvl="2" indent="-233363" fontAlgn="base">
              <a:spcBef>
                <a:spcPts val="400"/>
              </a:spcBef>
              <a:spcAft>
                <a:spcPct val="0"/>
              </a:spcAft>
              <a:buFont typeface="Arial" charset="0"/>
              <a:buChar char="•"/>
            </a:pPr>
            <a:r>
              <a:rPr lang="en-US" sz="2000" dirty="0">
                <a:solidFill>
                  <a:srgbClr val="000000"/>
                </a:solidFill>
              </a:rPr>
              <a:t>DDT</a:t>
            </a:r>
          </a:p>
          <a:p>
            <a:pPr marL="922338" lvl="2" indent="-233363" fontAlgn="base">
              <a:spcBef>
                <a:spcPts val="400"/>
              </a:spcBef>
              <a:spcAft>
                <a:spcPct val="0"/>
              </a:spcAft>
              <a:buFont typeface="Arial" charset="0"/>
              <a:buChar char="•"/>
            </a:pPr>
            <a:r>
              <a:rPr lang="en-US" sz="2000" dirty="0">
                <a:solidFill>
                  <a:srgbClr val="000000"/>
                </a:solidFill>
              </a:rPr>
              <a:t>Red  Dye No. 2</a:t>
            </a:r>
          </a:p>
          <a:p>
            <a:pPr marL="922338" lvl="2" indent="-233363" fontAlgn="base">
              <a:spcBef>
                <a:spcPts val="400"/>
              </a:spcBef>
              <a:spcAft>
                <a:spcPct val="0"/>
              </a:spcAft>
              <a:buFont typeface="Arial" charset="0"/>
              <a:buChar char="•"/>
            </a:pPr>
            <a:r>
              <a:rPr lang="en-US" sz="2000" dirty="0">
                <a:solidFill>
                  <a:srgbClr val="000000"/>
                </a:solidFill>
              </a:rPr>
              <a:t>the soil fumigant EDB</a:t>
            </a:r>
          </a:p>
          <a:p>
            <a:pPr marL="922338" lvl="2" indent="-233363" fontAlgn="base">
              <a:spcBef>
                <a:spcPts val="400"/>
              </a:spcBef>
              <a:spcAft>
                <a:spcPct val="0"/>
              </a:spcAft>
              <a:buFont typeface="Arial" charset="0"/>
              <a:buChar char="•"/>
            </a:pPr>
            <a:r>
              <a:rPr lang="en-US" sz="2000" dirty="0">
                <a:solidFill>
                  <a:srgbClr val="000000"/>
                </a:solidFill>
              </a:rPr>
              <a:t>dioxin</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1"/>
            <a:ext cx="7315200" cy="3100976"/>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400" b="1" dirty="0">
                <a:solidFill>
                  <a:prstClr val="black"/>
                </a:solidFill>
                <a:latin typeface="Arial" charset="0"/>
              </a:rPr>
              <a:t>increasingly large numbers are making changes in personal consumption patterns</a:t>
            </a:r>
          </a:p>
          <a:p>
            <a:pPr marL="465138" lvl="1" indent="-233363" fontAlgn="base">
              <a:spcBef>
                <a:spcPts val="800"/>
              </a:spcBef>
              <a:spcAft>
                <a:spcPct val="0"/>
              </a:spcAft>
              <a:buFont typeface="Arial" charset="0"/>
              <a:buChar char="•"/>
            </a:pPr>
            <a:endParaRPr lang="en-US" sz="100" dirty="0">
              <a:solidFill>
                <a:prstClr val="black"/>
              </a:solidFill>
              <a:latin typeface="Arial" charset="0"/>
            </a:endParaRPr>
          </a:p>
          <a:p>
            <a:pPr marL="922338" lvl="2" indent="-233363" fontAlgn="base">
              <a:spcBef>
                <a:spcPts val="400"/>
              </a:spcBef>
              <a:spcAft>
                <a:spcPct val="0"/>
              </a:spcAft>
              <a:buFont typeface="Arial" charset="0"/>
              <a:buChar char="•"/>
            </a:pPr>
            <a:r>
              <a:rPr lang="en-US" sz="2000" b="1" dirty="0">
                <a:solidFill>
                  <a:srgbClr val="000000"/>
                </a:solidFill>
              </a:rPr>
              <a:t>switching to organically and locally grown vegetables</a:t>
            </a:r>
          </a:p>
          <a:p>
            <a:pPr marL="922338" lvl="2" indent="-233363" fontAlgn="base">
              <a:spcBef>
                <a:spcPts val="400"/>
              </a:spcBef>
              <a:spcAft>
                <a:spcPct val="0"/>
              </a:spcAft>
              <a:buFont typeface="Arial" charset="0"/>
              <a:buChar char="•"/>
            </a:pPr>
            <a:r>
              <a:rPr lang="en-US" sz="2000" b="1" dirty="0">
                <a:solidFill>
                  <a:srgbClr val="000000"/>
                </a:solidFill>
              </a:rPr>
              <a:t>passing up most of the highly processed convenience food</a:t>
            </a:r>
          </a:p>
          <a:p>
            <a:pPr marL="922338" lvl="2" indent="-233363" fontAlgn="base">
              <a:spcBef>
                <a:spcPts val="400"/>
              </a:spcBef>
              <a:spcAft>
                <a:spcPct val="0"/>
              </a:spcAft>
              <a:buFont typeface="Arial" charset="0"/>
              <a:buChar char="•"/>
            </a:pPr>
            <a:r>
              <a:rPr lang="en-US" sz="2000" b="1" dirty="0">
                <a:solidFill>
                  <a:srgbClr val="000000"/>
                </a:solidFill>
              </a:rPr>
              <a:t>espousing vegetarian, vegan, and other diets</a:t>
            </a:r>
          </a:p>
          <a:p>
            <a:pPr marL="922338" lvl="2" indent="-233363" fontAlgn="base">
              <a:spcBef>
                <a:spcPts val="400"/>
              </a:spcBef>
              <a:spcAft>
                <a:spcPct val="0"/>
              </a:spcAft>
              <a:buFont typeface="Arial" charset="0"/>
              <a:buChar char="•"/>
            </a:pPr>
            <a:r>
              <a:rPr lang="en-US" sz="2000" b="1" dirty="0">
                <a:solidFill>
                  <a:srgbClr val="000000"/>
                </a:solidFill>
              </a:rPr>
              <a:t>joining the Slow Food movement</a:t>
            </a:r>
          </a:p>
          <a:p>
            <a:pPr marL="922338" lvl="2" indent="-233363" fontAlgn="base">
              <a:spcBef>
                <a:spcPts val="400"/>
              </a:spcBef>
              <a:spcAft>
                <a:spcPct val="0"/>
              </a:spcAft>
              <a:buFont typeface="Arial" charset="0"/>
              <a:buChar char="•"/>
            </a:pPr>
            <a:r>
              <a:rPr lang="en-US" sz="2000" b="1" dirty="0">
                <a:solidFill>
                  <a:srgbClr val="000000"/>
                </a:solidFill>
              </a:rPr>
              <a:t>exploring non-traditional (for them) foods . . .</a:t>
            </a: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935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400" dirty="0">
              <a:solidFill>
                <a:prstClr val="black"/>
              </a:solidFill>
              <a:latin typeface="Arial" charset="0"/>
            </a:endParaRPr>
          </a:p>
          <a:p>
            <a:pPr marL="465138" lvl="1" indent="-233363" fontAlgn="base">
              <a:spcBef>
                <a:spcPts val="800"/>
              </a:spcBef>
              <a:spcAft>
                <a:spcPct val="0"/>
              </a:spcAft>
              <a:buFont typeface="Arial" charset="0"/>
              <a:buChar char="•"/>
            </a:pPr>
            <a:r>
              <a:rPr lang="en-US" sz="2400" dirty="0">
                <a:solidFill>
                  <a:prstClr val="black"/>
                </a:solidFill>
                <a:latin typeface="Arial" charset="0"/>
              </a:rPr>
              <a:t>“. . . culture offers us the most rapid and flexible way to adapt to an ever-changing environment”</a:t>
            </a:r>
          </a:p>
          <a:p>
            <a:pPr marL="465138" lvl="1" indent="-233363" fontAlgn="base">
              <a:spcBef>
                <a:spcPts val="800"/>
              </a:spcBef>
              <a:spcAft>
                <a:spcPct val="0"/>
              </a:spcAft>
              <a:buFont typeface="Arial" charset="0"/>
              <a:buChar char="•"/>
            </a:pPr>
            <a:endParaRPr lang="en-US" sz="1000" dirty="0">
              <a:solidFill>
                <a:prstClr val="black"/>
              </a:solidFill>
              <a:latin typeface="Arial" charset="0"/>
            </a:endParaRPr>
          </a:p>
          <a:p>
            <a:pPr marL="922338" lvl="2" indent="-233363" fontAlgn="base">
              <a:spcBef>
                <a:spcPts val="400"/>
              </a:spcBef>
              <a:spcAft>
                <a:spcPct val="0"/>
              </a:spcAft>
              <a:buFont typeface="Arial" charset="0"/>
              <a:buChar char="•"/>
            </a:pPr>
            <a:r>
              <a:rPr lang="en-US" sz="3600" b="1" dirty="0">
                <a:solidFill>
                  <a:srgbClr val="000000"/>
                </a:solidFill>
              </a:rPr>
              <a:t>insects or worms anyone?</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36259" name="Picture 3"/>
          <p:cNvPicPr>
            <a:picLocks noChangeAspect="1" noChangeArrowheads="1"/>
          </p:cNvPicPr>
          <p:nvPr/>
        </p:nvPicPr>
        <p:blipFill>
          <a:blip r:embed="rId2" cstate="print"/>
          <a:srcRect/>
          <a:stretch>
            <a:fillRect/>
          </a:stretch>
        </p:blipFill>
        <p:spPr bwMode="auto">
          <a:xfrm>
            <a:off x="1044227" y="412750"/>
            <a:ext cx="7044267" cy="5943600"/>
          </a:xfrm>
          <a:prstGeom prst="rect">
            <a:avLst/>
          </a:prstGeom>
          <a:noFill/>
          <a:ln w="9525">
            <a:noFill/>
            <a:miter lim="800000"/>
            <a:headEnd/>
            <a:tailEnd/>
          </a:ln>
          <a:effectLst/>
        </p:spPr>
      </p:pic>
      <p:sp>
        <p:nvSpPr>
          <p:cNvPr id="736260" name="Rectangle 4"/>
          <p:cNvSpPr>
            <a:spLocks noChangeArrowheads="1"/>
          </p:cNvSpPr>
          <p:nvPr/>
        </p:nvSpPr>
        <p:spPr bwMode="auto">
          <a:xfrm>
            <a:off x="3745193" y="6483193"/>
            <a:ext cx="1643399" cy="276999"/>
          </a:xfrm>
          <a:prstGeom prst="rect">
            <a:avLst/>
          </a:prstGeom>
          <a:noFill/>
          <a:ln w="9525">
            <a:noFill/>
            <a:miter lim="800000"/>
            <a:headEnd/>
            <a:tailEnd/>
          </a:ln>
          <a:effectLst/>
        </p:spPr>
        <p:txBody>
          <a:bodyPr wrap="none" anchor="ctr">
            <a:spAutoFit/>
          </a:bodyPr>
          <a:lstStyle/>
          <a:p>
            <a:pPr eaLnBrk="0" fontAlgn="base" hangingPunct="0">
              <a:spcBef>
                <a:spcPct val="0"/>
              </a:spcBef>
              <a:spcAft>
                <a:spcPct val="0"/>
              </a:spcAft>
            </a:pPr>
            <a:r>
              <a:rPr lang="en-US" sz="1200" i="1" dirty="0" err="1">
                <a:solidFill>
                  <a:srgbClr val="FFFFFF"/>
                </a:solidFill>
                <a:hlinkClick r:id="rId3"/>
              </a:rPr>
              <a:t>Gusanos</a:t>
            </a:r>
            <a:r>
              <a:rPr lang="en-US" sz="1200" i="1" dirty="0">
                <a:solidFill>
                  <a:srgbClr val="FFFFFF"/>
                </a:solidFill>
                <a:hlinkClick r:id="rId3"/>
              </a:rPr>
              <a:t> de maguey </a:t>
            </a:r>
            <a:endParaRPr lang="en-US" sz="1200" i="1" dirty="0">
              <a:solidFill>
                <a:srgbClr val="FFFFFF"/>
              </a:solidFill>
            </a:endParaRPr>
          </a:p>
        </p:txBody>
      </p:sp>
      <p:pic>
        <p:nvPicPr>
          <p:cNvPr id="736261" name="Picture 5"/>
          <p:cNvPicPr>
            <a:picLocks noChangeAspect="1" noChangeArrowheads="1"/>
          </p:cNvPicPr>
          <p:nvPr/>
        </p:nvPicPr>
        <p:blipFill>
          <a:blip r:embed="rId4"/>
          <a:srcRect/>
          <a:stretch>
            <a:fillRect/>
          </a:stretch>
        </p:blipFill>
        <p:spPr bwMode="auto">
          <a:xfrm>
            <a:off x="4567806" y="3424241"/>
            <a:ext cx="8467" cy="9525"/>
          </a:xfrm>
          <a:prstGeom prst="rect">
            <a:avLst/>
          </a:prstGeom>
          <a:noFill/>
          <a:ln w="9525">
            <a:noFill/>
            <a:miter lim="800000"/>
            <a:headEnd/>
            <a:tailEnd/>
          </a:ln>
          <a:effectLst/>
        </p:spPr>
      </p:pic>
      <p:pic>
        <p:nvPicPr>
          <p:cNvPr id="736262" name="Picture 6"/>
          <p:cNvPicPr>
            <a:picLocks noChangeAspect="1" noChangeArrowheads="1"/>
          </p:cNvPicPr>
          <p:nvPr/>
        </p:nvPicPr>
        <p:blipFill>
          <a:blip r:embed="rId4"/>
          <a:srcRect/>
          <a:stretch>
            <a:fillRect/>
          </a:stretch>
        </p:blipFill>
        <p:spPr bwMode="auto">
          <a:xfrm>
            <a:off x="4567806" y="3424241"/>
            <a:ext cx="8467" cy="9525"/>
          </a:xfrm>
          <a:prstGeom prst="rect">
            <a:avLst/>
          </a:prstGeom>
          <a:noFill/>
          <a:ln w="9525">
            <a:noFill/>
            <a:miter lim="800000"/>
            <a:headEnd/>
            <a:tailEnd/>
          </a:ln>
          <a:effectLst/>
        </p:spPr>
      </p:pic>
      <p:sp>
        <p:nvSpPr>
          <p:cNvPr id="6" name="Text Box 4"/>
          <p:cNvSpPr txBox="1">
            <a:spLocks noChangeArrowheads="1"/>
          </p:cNvSpPr>
          <p:nvPr/>
        </p:nvSpPr>
        <p:spPr bwMode="auto">
          <a:xfrm>
            <a:off x="5627147" y="4419600"/>
            <a:ext cx="2117887" cy="1077218"/>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3200" b="1" dirty="0">
                <a:solidFill>
                  <a:srgbClr val="FFFFFF"/>
                </a:solidFill>
              </a:rPr>
              <a:t>more</a:t>
            </a:r>
          </a:p>
          <a:p>
            <a:pPr algn="ctr" fontAlgn="base">
              <a:spcBef>
                <a:spcPct val="0"/>
              </a:spcBef>
              <a:spcAft>
                <a:spcPct val="0"/>
              </a:spcAft>
            </a:pPr>
            <a:r>
              <a:rPr lang="en-US" sz="3200" b="1" i="1" dirty="0" err="1">
                <a:solidFill>
                  <a:srgbClr val="FFFFFF"/>
                </a:solidFill>
              </a:rPr>
              <a:t>gusanos</a:t>
            </a:r>
            <a:r>
              <a:rPr lang="en-US" sz="3200" b="1" dirty="0">
                <a:solidFill>
                  <a:srgbClr val="FFFFFF"/>
                </a:solidFill>
              </a:rPr>
              <a:t>?</a:t>
            </a:r>
            <a:endParaRPr lang="en-US" sz="2000" b="1" dirty="0">
              <a:solidFill>
                <a:srgbClr val="FFFFFF"/>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
        <p:nvSpPr>
          <p:cNvPr id="4" name="Rectangle 3"/>
          <p:cNvSpPr/>
          <p:nvPr/>
        </p:nvSpPr>
        <p:spPr>
          <a:xfrm>
            <a:off x="0" y="0"/>
            <a:ext cx="9144000" cy="6858000"/>
          </a:xfrm>
          <a:prstGeom prst="rect">
            <a:avLst/>
          </a:prstGeom>
          <a:solidFill>
            <a:srgbClr val="FFFFFF">
              <a:alpha val="50000"/>
            </a:srgb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Food in Historical Perspective: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Dietary Revolutions —</a:t>
            </a:r>
            <a:b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b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Modern-Day Adaptations</a:t>
            </a:r>
          </a:p>
        </p:txBody>
      </p:sp>
      <p:sp>
        <p:nvSpPr>
          <p:cNvPr id="5" name="Rectangle 4"/>
          <p:cNvSpPr>
            <a:spLocks noChangeArrowheads="1"/>
          </p:cNvSpPr>
          <p:nvPr/>
        </p:nvSpPr>
        <p:spPr bwMode="auto">
          <a:xfrm>
            <a:off x="3123257" y="6086375"/>
            <a:ext cx="2869247" cy="762000"/>
          </a:xfrm>
          <a:prstGeom prst="rect">
            <a:avLst/>
          </a:prstGeom>
          <a:noFill/>
          <a:ln w="9525">
            <a:noFill/>
            <a:miter lim="800000"/>
            <a:headEnd/>
            <a:tailEnd/>
          </a:ln>
        </p:spPr>
        <p:txBody>
          <a:bodyPr wrap="square">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Anthropology of Food</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University of Minnesota Duluth</a:t>
            </a:r>
            <a:endParaRPr kumimoji="1" lang="en-US" sz="14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100" b="1" i="1" u="none" strike="noStrike" kern="1200" cap="none" spc="0" normalizeH="0" baseline="0" noProof="0" dirty="0">
                <a:ln w="6350">
                  <a:noFill/>
                  <a:prstDash val="solid"/>
                  <a:miter lim="800000"/>
                </a:ln>
                <a:solidFill>
                  <a:prstClr val="black"/>
                </a:solidFill>
                <a:effectLst/>
                <a:uLnTx/>
                <a:uFillTx/>
                <a:latin typeface="Arial"/>
                <a:ea typeface="+mn-ea"/>
                <a:cs typeface="+mn-cs"/>
              </a:rPr>
              <a:t>Tim Roufs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050" b="1" i="1" u="none" strike="noStrike" kern="1200" cap="none" spc="0" normalizeH="0" baseline="30000" noProof="0" dirty="0">
                <a:ln w="6350">
                  <a:noFill/>
                  <a:prstDash val="solid"/>
                  <a:miter lim="800000"/>
                </a:ln>
                <a:solidFill>
                  <a:prstClr val="black"/>
                </a:solidFill>
                <a:effectLst/>
                <a:uLnTx/>
                <a:uFillTx/>
                <a:latin typeface="Arial"/>
                <a:ea typeface="+mn-ea"/>
                <a:cs typeface="+mn-cs"/>
              </a:rPr>
              <a:t>©</a:t>
            </a:r>
            <a:r>
              <a:rPr kumimoji="1" lang="en-US" sz="1050" b="1" i="1" u="none" strike="noStrike" kern="1200" cap="none" spc="0" normalizeH="0" baseline="0" noProof="0" dirty="0">
                <a:ln w="6350">
                  <a:noFill/>
                  <a:prstDash val="solid"/>
                  <a:miter lim="800000"/>
                </a:ln>
                <a:solidFill>
                  <a:prstClr val="black"/>
                </a:solidFill>
                <a:effectLst/>
                <a:uLnTx/>
                <a:uFillTx/>
                <a:latin typeface="Arial"/>
                <a:ea typeface="+mn-ea"/>
                <a:cs typeface="+mn-cs"/>
              </a:rPr>
              <a:t>2010-2024 </a:t>
            </a:r>
            <a:endPar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1302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08207"/>
            <a:ext cx="7315200" cy="2431435"/>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800" dirty="0">
                <a:solidFill>
                  <a:prstClr val="black"/>
                </a:solidFill>
                <a:latin typeface="Arial" charset="0"/>
              </a:rPr>
              <a:t>The questions we must ask ourselves</a:t>
            </a:r>
          </a:p>
          <a:p>
            <a:pPr marL="58738" lvl="4" indent="-58738" algn="ctr" fontAlgn="base">
              <a:spcBef>
                <a:spcPct val="0"/>
              </a:spcBef>
              <a:spcAft>
                <a:spcPct val="0"/>
              </a:spcAft>
              <a:tabLst>
                <a:tab pos="914400" algn="l"/>
              </a:tabLst>
            </a:pPr>
            <a:r>
              <a:rPr lang="en-US" sz="2800" dirty="0">
                <a:solidFill>
                  <a:prstClr val="black"/>
                </a:solidFill>
                <a:latin typeface="Arial" charset="0"/>
              </a:rPr>
              <a:t>today are . . .</a:t>
            </a:r>
          </a:p>
          <a:p>
            <a:pPr marL="914400" lvl="5" indent="-231775">
              <a:buFont typeface="Arial" pitchFamily="34" charset="0"/>
              <a:buChar char="•"/>
              <a:tabLst>
                <a:tab pos="914400" algn="l"/>
              </a:tabLst>
            </a:pPr>
            <a:endParaRPr lang="en-US" sz="20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“How are we adapting to these new environmental stresses?”</a:t>
            </a:r>
          </a:p>
          <a:p>
            <a:pPr marL="914400" lvl="5" indent="-231775">
              <a:tabLst>
                <a:tab pos="914400" algn="l"/>
              </a:tabLst>
            </a:pPr>
            <a:endParaRPr lang="en-US" sz="1200" b="1" dirty="0">
              <a:solidFill>
                <a:prstClr val="black"/>
              </a:solidFill>
              <a:latin typeface="Arial" charset="0"/>
            </a:endParaRP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08207"/>
            <a:ext cx="7315200" cy="3416320"/>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800" dirty="0">
                <a:solidFill>
                  <a:prstClr val="black"/>
                </a:solidFill>
                <a:latin typeface="Arial" charset="0"/>
              </a:rPr>
              <a:t>The questions we must ask ourselves</a:t>
            </a:r>
          </a:p>
          <a:p>
            <a:pPr marL="58738" lvl="4" indent="-58738" algn="ctr" fontAlgn="base">
              <a:spcBef>
                <a:spcPct val="0"/>
              </a:spcBef>
              <a:spcAft>
                <a:spcPct val="0"/>
              </a:spcAft>
              <a:tabLst>
                <a:tab pos="914400" algn="l"/>
              </a:tabLst>
            </a:pPr>
            <a:r>
              <a:rPr lang="en-US" sz="2800" dirty="0">
                <a:solidFill>
                  <a:prstClr val="black"/>
                </a:solidFill>
                <a:latin typeface="Arial" charset="0"/>
              </a:rPr>
              <a:t>today are . . .</a:t>
            </a:r>
          </a:p>
          <a:p>
            <a:pPr marL="914400" lvl="5" indent="-231775">
              <a:buFont typeface="Arial" pitchFamily="34" charset="0"/>
              <a:buChar char="•"/>
              <a:tabLst>
                <a:tab pos="914400" algn="l"/>
              </a:tabLst>
            </a:pPr>
            <a:endParaRPr lang="en-US" sz="20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“How are we adapting to these new environmental stresses?”</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“What will these adaptations bring for life tomorrow?”</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medium confidence">
            <a:extLst>
              <a:ext uri="{FF2B5EF4-FFF2-40B4-BE49-F238E27FC236}">
                <a16:creationId xmlns:a16="http://schemas.microsoft.com/office/drawing/2014/main" id="{A66883D0-7B59-4A25-87ED-DDB847E9B3E6}"/>
              </a:ext>
            </a:extLst>
          </p:cNvPr>
          <p:cNvPicPr>
            <a:picLocks noChangeAspect="1"/>
          </p:cNvPicPr>
          <p:nvPr/>
        </p:nvPicPr>
        <p:blipFill>
          <a:blip r:embed="rId2"/>
          <a:stretch>
            <a:fillRect/>
          </a:stretch>
        </p:blipFill>
        <p:spPr>
          <a:xfrm>
            <a:off x="660631" y="304800"/>
            <a:ext cx="7873769" cy="6172200"/>
          </a:xfrm>
          <a:prstGeom prst="rect">
            <a:avLst/>
          </a:prstGeom>
        </p:spPr>
      </p:pic>
      <p:sp>
        <p:nvSpPr>
          <p:cNvPr id="5" name="TextBox 4">
            <a:extLst>
              <a:ext uri="{FF2B5EF4-FFF2-40B4-BE49-F238E27FC236}">
                <a16:creationId xmlns:a16="http://schemas.microsoft.com/office/drawing/2014/main" id="{B531F90D-6BA8-4BCC-865D-A31F6C3C106D}"/>
              </a:ext>
            </a:extLst>
          </p:cNvPr>
          <p:cNvSpPr txBox="1"/>
          <p:nvPr/>
        </p:nvSpPr>
        <p:spPr>
          <a:xfrm>
            <a:off x="1828800" y="6562825"/>
            <a:ext cx="5486400" cy="215444"/>
          </a:xfrm>
          <a:prstGeom prst="rect">
            <a:avLst/>
          </a:prstGeom>
          <a:noFill/>
        </p:spPr>
        <p:txBody>
          <a:bodyPr wrap="square">
            <a:spAutoFit/>
          </a:bodyPr>
          <a:lstStyle/>
          <a:p>
            <a:pPr algn="ctr"/>
            <a:r>
              <a:rPr lang="en-US" sz="800" dirty="0">
                <a:hlinkClick r:id="rId3"/>
              </a:rPr>
              <a:t>https://www.euronews.com/green/2021/08/11/the-countries-that-could-go-extinct-due-to-climate-change-may-surprise-you</a:t>
            </a:r>
            <a:endParaRPr lang="en-US" sz="800" dirty="0"/>
          </a:p>
        </p:txBody>
      </p:sp>
      <p:sp>
        <p:nvSpPr>
          <p:cNvPr id="7" name="TextBox 6">
            <a:extLst>
              <a:ext uri="{FF2B5EF4-FFF2-40B4-BE49-F238E27FC236}">
                <a16:creationId xmlns:a16="http://schemas.microsoft.com/office/drawing/2014/main" id="{3FEFA343-B836-4B99-BC96-EC8D8E027FB8}"/>
              </a:ext>
            </a:extLst>
          </p:cNvPr>
          <p:cNvSpPr txBox="1"/>
          <p:nvPr/>
        </p:nvSpPr>
        <p:spPr>
          <a:xfrm>
            <a:off x="1143000" y="1676400"/>
            <a:ext cx="3124200" cy="830997"/>
          </a:xfrm>
          <a:prstGeom prst="rect">
            <a:avLst/>
          </a:prstGeom>
          <a:noFill/>
        </p:spPr>
        <p:txBody>
          <a:bodyPr wrap="square">
            <a:spAutoFit/>
          </a:bodyPr>
          <a:lstStyle/>
          <a:p>
            <a:r>
              <a:rPr lang="en-US" sz="2400" b="1" dirty="0" err="1"/>
              <a:t>Euronews</a:t>
            </a:r>
            <a:endParaRPr lang="en-US" sz="2400" b="1" dirty="0"/>
          </a:p>
          <a:p>
            <a:r>
              <a:rPr lang="en-US" sz="2400" b="1" dirty="0"/>
              <a:t>11 August 2021</a:t>
            </a:r>
          </a:p>
        </p:txBody>
      </p:sp>
    </p:spTree>
    <p:extLst>
      <p:ext uri="{BB962C8B-B14F-4D97-AF65-F5344CB8AC3E}">
        <p14:creationId xmlns:p14="http://schemas.microsoft.com/office/powerpoint/2010/main" val="300522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08207"/>
            <a:ext cx="7315200" cy="3416320"/>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800" dirty="0">
                <a:solidFill>
                  <a:srgbClr val="D79694"/>
                </a:solidFill>
                <a:latin typeface="Arial" charset="0"/>
              </a:rPr>
              <a:t>The questions we must ask ourselves</a:t>
            </a:r>
          </a:p>
          <a:p>
            <a:pPr marL="58738" lvl="4" indent="-58738" algn="ctr" fontAlgn="base">
              <a:spcBef>
                <a:spcPct val="0"/>
              </a:spcBef>
              <a:spcAft>
                <a:spcPct val="0"/>
              </a:spcAft>
              <a:tabLst>
                <a:tab pos="914400" algn="l"/>
              </a:tabLst>
            </a:pPr>
            <a:r>
              <a:rPr lang="en-US" sz="2800" dirty="0">
                <a:solidFill>
                  <a:srgbClr val="D79694"/>
                </a:solidFill>
                <a:latin typeface="Arial" charset="0"/>
              </a:rPr>
              <a:t>today are . . .</a:t>
            </a:r>
          </a:p>
          <a:p>
            <a:pPr marL="914400" lvl="5" indent="-231775">
              <a:buFont typeface="Arial" pitchFamily="34" charset="0"/>
              <a:buChar char="•"/>
              <a:tabLst>
                <a:tab pos="914400" algn="l"/>
              </a:tabLst>
            </a:pPr>
            <a:endParaRPr lang="en-US" sz="20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“How are we adapting to these new environmental stresses?”</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“What will these adaptations bring for life tomorrow?”</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
        <p:nvSpPr>
          <p:cNvPr id="7" name="Rectangle 6"/>
          <p:cNvSpPr/>
          <p:nvPr/>
        </p:nvSpPr>
        <p:spPr>
          <a:xfrm>
            <a:off x="457200" y="2574429"/>
            <a:ext cx="8229600" cy="1569660"/>
          </a:xfrm>
          <a:prstGeom prst="rect">
            <a:avLst/>
          </a:prstGeom>
          <a:solidFill>
            <a:srgbClr val="FFC000"/>
          </a:solidFill>
          <a:ln w="76200">
            <a:solidFill>
              <a:srgbClr val="808000"/>
            </a:solidFill>
          </a:ln>
        </p:spPr>
        <p:txBody>
          <a:bodyPr wrap="square" lIns="228600" tIns="228600" rIns="228600" bIns="228600">
            <a:spAutoFit/>
          </a:bodyPr>
          <a:lstStyle/>
          <a:p>
            <a:pPr algn="ctr" fontAlgn="base">
              <a:spcBef>
                <a:spcPct val="0"/>
              </a:spcBef>
              <a:spcAft>
                <a:spcPct val="0"/>
              </a:spcAft>
            </a:pPr>
            <a:r>
              <a:rPr lang="en-US" sz="2000" b="1" dirty="0">
                <a:solidFill>
                  <a:srgbClr val="000000"/>
                </a:solidFill>
                <a:latin typeface="Arial" charset="0"/>
              </a:rPr>
              <a:t>this is one of the main questions Spencer Wells </a:t>
            </a:r>
          </a:p>
          <a:p>
            <a:pPr algn="ctr" fontAlgn="base">
              <a:spcBef>
                <a:spcPct val="0"/>
              </a:spcBef>
              <a:spcAft>
                <a:spcPct val="0"/>
              </a:spcAft>
            </a:pPr>
            <a:r>
              <a:rPr lang="en-US" sz="1600" dirty="0">
                <a:solidFill>
                  <a:srgbClr val="000000"/>
                </a:solidFill>
                <a:latin typeface="Arial" charset="0"/>
              </a:rPr>
              <a:t>(of </a:t>
            </a:r>
            <a:r>
              <a:rPr lang="en-US" sz="1600" i="1" dirty="0">
                <a:solidFill>
                  <a:srgbClr val="000000"/>
                </a:solidFill>
                <a:latin typeface="Arial" charset="0"/>
              </a:rPr>
              <a:t>National Geographic </a:t>
            </a:r>
            <a:r>
              <a:rPr lang="en-US" sz="1600" dirty="0">
                <a:solidFill>
                  <a:srgbClr val="000000"/>
                </a:solidFill>
                <a:latin typeface="Arial" charset="0"/>
              </a:rPr>
              <a:t>fame) </a:t>
            </a:r>
          </a:p>
          <a:p>
            <a:pPr algn="ctr" fontAlgn="base">
              <a:spcBef>
                <a:spcPct val="0"/>
              </a:spcBef>
              <a:spcAft>
                <a:spcPct val="0"/>
              </a:spcAft>
            </a:pPr>
            <a:r>
              <a:rPr lang="en-US" sz="2000" b="1" dirty="0">
                <a:solidFill>
                  <a:srgbClr val="000000"/>
                </a:solidFill>
                <a:latin typeface="Arial" charset="0"/>
              </a:rPr>
              <a:t>addresses in his important — book </a:t>
            </a:r>
            <a:r>
              <a:rPr lang="en-US" sz="2000" b="1" i="1" dirty="0">
                <a:solidFill>
                  <a:srgbClr val="000000"/>
                </a:solidFill>
                <a:latin typeface="Arial" charset="0"/>
              </a:rPr>
              <a:t>Pandora’s Seed</a:t>
            </a:r>
            <a:r>
              <a:rPr lang="en-US" sz="2000" b="1" dirty="0">
                <a:solidFill>
                  <a:srgbClr val="000000"/>
                </a:solidFill>
                <a:latin typeface="Arial" charset="0"/>
              </a:rPr>
              <a:t> </a:t>
            </a:r>
            <a:br>
              <a:rPr lang="en-US" sz="2000" b="1" dirty="0">
                <a:solidFill>
                  <a:srgbClr val="000000"/>
                </a:solidFill>
                <a:latin typeface="Arial" charset="0"/>
              </a:rPr>
            </a:br>
            <a:r>
              <a:rPr lang="en-US" sz="1600" dirty="0">
                <a:solidFill>
                  <a:srgbClr val="000000"/>
                </a:solidFill>
                <a:latin typeface="Arial" charset="0"/>
              </a:rPr>
              <a:t>(Random House 2010)</a:t>
            </a:r>
            <a:endParaRPr lang="en-US" sz="2000" dirty="0">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p:nvSpPr>
        <p:spPr>
          <a:xfrm>
            <a:off x="1371600" y="6167997"/>
            <a:ext cx="6400800" cy="338554"/>
          </a:xfrm>
          <a:prstGeom prst="rect">
            <a:avLst/>
          </a:prstGeom>
          <a:noFill/>
        </p:spPr>
        <p:txBody>
          <a:bodyPr wrap="square">
            <a:spAutoFit/>
          </a:bodyPr>
          <a:lstStyle/>
          <a:p>
            <a:pPr algn="ctr" fontAlgn="base">
              <a:spcBef>
                <a:spcPct val="0"/>
              </a:spcBef>
              <a:spcAft>
                <a:spcPct val="0"/>
              </a:spcAft>
            </a:pPr>
            <a:r>
              <a:rPr lang="en-US" sz="1600" dirty="0">
                <a:solidFill>
                  <a:srgbClr val="FFFFFF"/>
                </a:solidFill>
                <a:latin typeface="Arial" charset="0"/>
              </a:rPr>
              <a:t>Random House 2010</a:t>
            </a:r>
          </a:p>
        </p:txBody>
      </p:sp>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p:nvSpPr>
        <p:spPr>
          <a:xfrm>
            <a:off x="1371600" y="6167997"/>
            <a:ext cx="6400800" cy="338554"/>
          </a:xfrm>
          <a:prstGeom prst="rect">
            <a:avLst/>
          </a:prstGeom>
          <a:noFill/>
        </p:spPr>
        <p:txBody>
          <a:bodyPr wrap="square">
            <a:spAutoFit/>
          </a:bodyPr>
          <a:lstStyle/>
          <a:p>
            <a:pPr algn="ctr" fontAlgn="base">
              <a:spcBef>
                <a:spcPct val="0"/>
              </a:spcBef>
              <a:spcAft>
                <a:spcPct val="0"/>
              </a:spcAft>
            </a:pPr>
            <a:r>
              <a:rPr lang="en-US" sz="1600" dirty="0">
                <a:solidFill>
                  <a:srgbClr val="FFFFFF"/>
                </a:solidFill>
                <a:latin typeface="Arial" charset="0"/>
              </a:rPr>
              <a:t>Random House 2010</a:t>
            </a:r>
          </a:p>
        </p:txBody>
      </p:sp>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1476375" y="1343025"/>
            <a:ext cx="6191250" cy="41719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8">
  <a:themeElements>
    <a:clrScheme name="">
      <a:dk1>
        <a:srgbClr val="000000"/>
      </a:dk1>
      <a:lt1>
        <a:srgbClr val="FFFFFF"/>
      </a:lt1>
      <a:dk2>
        <a:srgbClr val="000000"/>
      </a:dk2>
      <a:lt2>
        <a:srgbClr val="FFFFCC"/>
      </a:lt2>
      <a:accent1>
        <a:srgbClr val="996633"/>
      </a:accent1>
      <a:accent2>
        <a:srgbClr val="33CC33"/>
      </a:accent2>
      <a:accent3>
        <a:srgbClr val="FFFFFF"/>
      </a:accent3>
      <a:accent4>
        <a:srgbClr val="000000"/>
      </a:accent4>
      <a:accent5>
        <a:srgbClr val="CAB8AD"/>
      </a:accent5>
      <a:accent6>
        <a:srgbClr val="2DB92D"/>
      </a:accent6>
      <a:hlink>
        <a:srgbClr val="996633"/>
      </a:hlink>
      <a:folHlink>
        <a:srgbClr val="996633"/>
      </a:folHlink>
    </a:clrScheme>
    <a:fontScheme name="T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8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T8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T8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8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T8 5">
        <a:dk1>
          <a:srgbClr val="000000"/>
        </a:dk1>
        <a:lt1>
          <a:srgbClr val="FFFFFF"/>
        </a:lt1>
        <a:dk2>
          <a:srgbClr val="000000"/>
        </a:dk2>
        <a:lt2>
          <a:srgbClr val="FF6600"/>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264</TotalTime>
  <Words>1427</Words>
  <Application>Microsoft Office PowerPoint</Application>
  <PresentationFormat>On-screen Show (4:3)</PresentationFormat>
  <Paragraphs>283</Paragraphs>
  <Slides>39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Calibri</vt:lpstr>
      <vt:lpstr>Times New Roman</vt:lpstr>
      <vt:lpstr>Wingdings</vt:lpstr>
      <vt:lpstr>14_Office Theme</vt:lpstr>
      <vt:lpstr>T8</vt:lpstr>
      <vt:lpstr>2_Office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38</cp:revision>
  <dcterms:created xsi:type="dcterms:W3CDTF">2010-09-27T02:22:48Z</dcterms:created>
  <dcterms:modified xsi:type="dcterms:W3CDTF">2023-11-19T06:37:40Z</dcterms:modified>
</cp:coreProperties>
</file>