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4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5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6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7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8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19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20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5315" r:id="rId2"/>
    <p:sldMasterId id="2147485327" r:id="rId3"/>
    <p:sldMasterId id="2147485507" r:id="rId4"/>
    <p:sldMasterId id="2147485520" r:id="rId5"/>
    <p:sldMasterId id="2147485533" r:id="rId6"/>
    <p:sldMasterId id="2147485631" r:id="rId7"/>
    <p:sldMasterId id="2147485681" r:id="rId8"/>
    <p:sldMasterId id="2147485718" r:id="rId9"/>
    <p:sldMasterId id="2147485988" r:id="rId10"/>
    <p:sldMasterId id="2147486262" r:id="rId11"/>
    <p:sldMasterId id="2147486301" r:id="rId12"/>
    <p:sldMasterId id="2147486326" r:id="rId13"/>
    <p:sldMasterId id="2147486350" r:id="rId14"/>
    <p:sldMasterId id="2147486401" r:id="rId15"/>
    <p:sldMasterId id="2147486414" r:id="rId16"/>
    <p:sldMasterId id="2147486427" r:id="rId17"/>
    <p:sldMasterId id="2147486440" r:id="rId18"/>
    <p:sldMasterId id="2147486453" r:id="rId19"/>
    <p:sldMasterId id="2147486466" r:id="rId20"/>
    <p:sldMasterId id="2147486478" r:id="rId21"/>
  </p:sldMasterIdLst>
  <p:notesMasterIdLst>
    <p:notesMasterId r:id="rId140"/>
  </p:notesMasterIdLst>
  <p:sldIdLst>
    <p:sldId id="1700" r:id="rId22"/>
    <p:sldId id="1846" r:id="rId23"/>
    <p:sldId id="1702" r:id="rId24"/>
    <p:sldId id="1690" r:id="rId25"/>
    <p:sldId id="1848" r:id="rId26"/>
    <p:sldId id="1824" r:id="rId27"/>
    <p:sldId id="1825" r:id="rId28"/>
    <p:sldId id="937" r:id="rId29"/>
    <p:sldId id="938" r:id="rId30"/>
    <p:sldId id="1692" r:id="rId31"/>
    <p:sldId id="692" r:id="rId32"/>
    <p:sldId id="688" r:id="rId33"/>
    <p:sldId id="1808" r:id="rId34"/>
    <p:sldId id="693" r:id="rId35"/>
    <p:sldId id="1105" r:id="rId36"/>
    <p:sldId id="1124" r:id="rId37"/>
    <p:sldId id="1107" r:id="rId38"/>
    <p:sldId id="1108" r:id="rId39"/>
    <p:sldId id="1106" r:id="rId40"/>
    <p:sldId id="1687" r:id="rId41"/>
    <p:sldId id="1776" r:id="rId42"/>
    <p:sldId id="1779" r:id="rId43"/>
    <p:sldId id="1780" r:id="rId44"/>
    <p:sldId id="1112" r:id="rId45"/>
    <p:sldId id="1693" r:id="rId46"/>
    <p:sldId id="1109" r:id="rId47"/>
    <p:sldId id="1110" r:id="rId48"/>
    <p:sldId id="1783" r:id="rId49"/>
    <p:sldId id="1778" r:id="rId50"/>
    <p:sldId id="1796" r:id="rId51"/>
    <p:sldId id="1767" r:id="rId52"/>
    <p:sldId id="1769" r:id="rId53"/>
    <p:sldId id="1774" r:id="rId54"/>
    <p:sldId id="1766" r:id="rId55"/>
    <p:sldId id="1777" r:id="rId56"/>
    <p:sldId id="694" r:id="rId57"/>
    <p:sldId id="1113" r:id="rId58"/>
    <p:sldId id="1114" r:id="rId59"/>
    <p:sldId id="1451" r:id="rId60"/>
    <p:sldId id="1234" r:id="rId61"/>
    <p:sldId id="1238" r:id="rId62"/>
    <p:sldId id="1103" r:id="rId63"/>
    <p:sldId id="1104" r:id="rId64"/>
    <p:sldId id="695" r:id="rId65"/>
    <p:sldId id="696" r:id="rId66"/>
    <p:sldId id="1452" r:id="rId67"/>
    <p:sldId id="1759" r:id="rId68"/>
    <p:sldId id="1771" r:id="rId69"/>
    <p:sldId id="697" r:id="rId70"/>
    <p:sldId id="974" r:id="rId71"/>
    <p:sldId id="1775" r:id="rId72"/>
    <p:sldId id="1797" r:id="rId73"/>
    <p:sldId id="1760" r:id="rId74"/>
    <p:sldId id="1791" r:id="rId75"/>
    <p:sldId id="1770" r:id="rId76"/>
    <p:sldId id="1706" r:id="rId77"/>
    <p:sldId id="1707" r:id="rId78"/>
    <p:sldId id="1708" r:id="rId79"/>
    <p:sldId id="1709" r:id="rId80"/>
    <p:sldId id="1711" r:id="rId81"/>
    <p:sldId id="1712" r:id="rId82"/>
    <p:sldId id="1713" r:id="rId83"/>
    <p:sldId id="1714" r:id="rId84"/>
    <p:sldId id="1716" r:id="rId85"/>
    <p:sldId id="1718" r:id="rId86"/>
    <p:sldId id="1719" r:id="rId87"/>
    <p:sldId id="1720" r:id="rId88"/>
    <p:sldId id="1721" r:id="rId89"/>
    <p:sldId id="1726" r:id="rId90"/>
    <p:sldId id="1727" r:id="rId91"/>
    <p:sldId id="1729" r:id="rId92"/>
    <p:sldId id="1803" r:id="rId93"/>
    <p:sldId id="1732" r:id="rId94"/>
    <p:sldId id="1733" r:id="rId95"/>
    <p:sldId id="1734" r:id="rId96"/>
    <p:sldId id="1735" r:id="rId97"/>
    <p:sldId id="1736" r:id="rId98"/>
    <p:sldId id="1737" r:id="rId99"/>
    <p:sldId id="1738" r:id="rId100"/>
    <p:sldId id="1739" r:id="rId101"/>
    <p:sldId id="1741" r:id="rId102"/>
    <p:sldId id="1792" r:id="rId103"/>
    <p:sldId id="1761" r:id="rId104"/>
    <p:sldId id="1751" r:id="rId105"/>
    <p:sldId id="1793" r:id="rId106"/>
    <p:sldId id="1795" r:id="rId107"/>
    <p:sldId id="1772" r:id="rId108"/>
    <p:sldId id="1765" r:id="rId109"/>
    <p:sldId id="1747" r:id="rId110"/>
    <p:sldId id="1805" r:id="rId111"/>
    <p:sldId id="1773" r:id="rId112"/>
    <p:sldId id="1788" r:id="rId113"/>
    <p:sldId id="1804" r:id="rId114"/>
    <p:sldId id="1806" r:id="rId115"/>
    <p:sldId id="1541" r:id="rId116"/>
    <p:sldId id="1789" r:id="rId117"/>
    <p:sldId id="1764" r:id="rId118"/>
    <p:sldId id="1813" r:id="rId119"/>
    <p:sldId id="1814" r:id="rId120"/>
    <p:sldId id="1810" r:id="rId121"/>
    <p:sldId id="1811" r:id="rId122"/>
    <p:sldId id="1809" r:id="rId123"/>
    <p:sldId id="1812" r:id="rId124"/>
    <p:sldId id="1817" r:id="rId125"/>
    <p:sldId id="1815" r:id="rId126"/>
    <p:sldId id="1818" r:id="rId127"/>
    <p:sldId id="1816" r:id="rId128"/>
    <p:sldId id="1834" r:id="rId129"/>
    <p:sldId id="1835" r:id="rId130"/>
    <p:sldId id="1790" r:id="rId131"/>
    <p:sldId id="1763" r:id="rId132"/>
    <p:sldId id="1819" r:id="rId133"/>
    <p:sldId id="1820" r:id="rId134"/>
    <p:sldId id="1837" r:id="rId135"/>
    <p:sldId id="1836" r:id="rId136"/>
    <p:sldId id="1838" r:id="rId137"/>
    <p:sldId id="1839" r:id="rId138"/>
    <p:sldId id="1847" r:id="rId1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D79694"/>
    <a:srgbClr val="C80000"/>
    <a:srgbClr val="FEE9AC"/>
    <a:srgbClr val="99CCFF"/>
    <a:srgbClr val="FCE5A6"/>
    <a:srgbClr val="FAE1A4"/>
    <a:srgbClr val="333399"/>
    <a:srgbClr val="FDEC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1208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63" Type="http://schemas.openxmlformats.org/officeDocument/2006/relationships/slide" Target="slides/slide42.xml"/><Relationship Id="rId84" Type="http://schemas.openxmlformats.org/officeDocument/2006/relationships/slide" Target="slides/slide63.xml"/><Relationship Id="rId138" Type="http://schemas.openxmlformats.org/officeDocument/2006/relationships/slide" Target="slides/slide117.xml"/><Relationship Id="rId107" Type="http://schemas.openxmlformats.org/officeDocument/2006/relationships/slide" Target="slides/slide8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102" Type="http://schemas.openxmlformats.org/officeDocument/2006/relationships/slide" Target="slides/slide81.xml"/><Relationship Id="rId123" Type="http://schemas.openxmlformats.org/officeDocument/2006/relationships/slide" Target="slides/slide102.xml"/><Relationship Id="rId128" Type="http://schemas.openxmlformats.org/officeDocument/2006/relationships/slide" Target="slides/slide107.xml"/><Relationship Id="rId14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9.xml"/><Relationship Id="rId95" Type="http://schemas.openxmlformats.org/officeDocument/2006/relationships/slide" Target="slides/slide7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113" Type="http://schemas.openxmlformats.org/officeDocument/2006/relationships/slide" Target="slides/slide92.xml"/><Relationship Id="rId118" Type="http://schemas.openxmlformats.org/officeDocument/2006/relationships/slide" Target="slides/slide97.xml"/><Relationship Id="rId134" Type="http://schemas.openxmlformats.org/officeDocument/2006/relationships/slide" Target="slides/slide113.xml"/><Relationship Id="rId139" Type="http://schemas.openxmlformats.org/officeDocument/2006/relationships/slide" Target="slides/slide118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59" Type="http://schemas.openxmlformats.org/officeDocument/2006/relationships/slide" Target="slides/slide38.xml"/><Relationship Id="rId103" Type="http://schemas.openxmlformats.org/officeDocument/2006/relationships/slide" Target="slides/slide82.xml"/><Relationship Id="rId108" Type="http://schemas.openxmlformats.org/officeDocument/2006/relationships/slide" Target="slides/slide87.xml"/><Relationship Id="rId124" Type="http://schemas.openxmlformats.org/officeDocument/2006/relationships/slide" Target="slides/slide103.xml"/><Relationship Id="rId129" Type="http://schemas.openxmlformats.org/officeDocument/2006/relationships/slide" Target="slides/slide108.xml"/><Relationship Id="rId54" Type="http://schemas.openxmlformats.org/officeDocument/2006/relationships/slide" Target="slides/slide33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91" Type="http://schemas.openxmlformats.org/officeDocument/2006/relationships/slide" Target="slides/slide70.xml"/><Relationship Id="rId96" Type="http://schemas.openxmlformats.org/officeDocument/2006/relationships/slide" Target="slides/slide75.xml"/><Relationship Id="rId14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49" Type="http://schemas.openxmlformats.org/officeDocument/2006/relationships/slide" Target="slides/slide28.xml"/><Relationship Id="rId114" Type="http://schemas.openxmlformats.org/officeDocument/2006/relationships/slide" Target="slides/slide93.xml"/><Relationship Id="rId119" Type="http://schemas.openxmlformats.org/officeDocument/2006/relationships/slide" Target="slides/slide98.xml"/><Relationship Id="rId44" Type="http://schemas.openxmlformats.org/officeDocument/2006/relationships/slide" Target="slides/slide23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130" Type="http://schemas.openxmlformats.org/officeDocument/2006/relationships/slide" Target="slides/slide109.xml"/><Relationship Id="rId135" Type="http://schemas.openxmlformats.org/officeDocument/2006/relationships/slide" Target="slides/slide114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109" Type="http://schemas.openxmlformats.org/officeDocument/2006/relationships/slide" Target="slides/slide8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97" Type="http://schemas.openxmlformats.org/officeDocument/2006/relationships/slide" Target="slides/slide76.xml"/><Relationship Id="rId104" Type="http://schemas.openxmlformats.org/officeDocument/2006/relationships/slide" Target="slides/slide83.xml"/><Relationship Id="rId120" Type="http://schemas.openxmlformats.org/officeDocument/2006/relationships/slide" Target="slides/slide99.xml"/><Relationship Id="rId125" Type="http://schemas.openxmlformats.org/officeDocument/2006/relationships/slide" Target="slides/slide104.xml"/><Relationship Id="rId14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92" Type="http://schemas.openxmlformats.org/officeDocument/2006/relationships/slide" Target="slides/slide7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Relationship Id="rId87" Type="http://schemas.openxmlformats.org/officeDocument/2006/relationships/slide" Target="slides/slide66.xml"/><Relationship Id="rId110" Type="http://schemas.openxmlformats.org/officeDocument/2006/relationships/slide" Target="slides/slide89.xml"/><Relationship Id="rId115" Type="http://schemas.openxmlformats.org/officeDocument/2006/relationships/slide" Target="slides/slide94.xml"/><Relationship Id="rId131" Type="http://schemas.openxmlformats.org/officeDocument/2006/relationships/slide" Target="slides/slide110.xml"/><Relationship Id="rId136" Type="http://schemas.openxmlformats.org/officeDocument/2006/relationships/slide" Target="slides/slide115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56" Type="http://schemas.openxmlformats.org/officeDocument/2006/relationships/slide" Target="slides/slide35.xml"/><Relationship Id="rId77" Type="http://schemas.openxmlformats.org/officeDocument/2006/relationships/slide" Target="slides/slide56.xml"/><Relationship Id="rId100" Type="http://schemas.openxmlformats.org/officeDocument/2006/relationships/slide" Target="slides/slide79.xml"/><Relationship Id="rId105" Type="http://schemas.openxmlformats.org/officeDocument/2006/relationships/slide" Target="slides/slide84.xml"/><Relationship Id="rId126" Type="http://schemas.openxmlformats.org/officeDocument/2006/relationships/slide" Target="slides/slide10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93" Type="http://schemas.openxmlformats.org/officeDocument/2006/relationships/slide" Target="slides/slide72.xml"/><Relationship Id="rId98" Type="http://schemas.openxmlformats.org/officeDocument/2006/relationships/slide" Target="slides/slide77.xml"/><Relationship Id="rId121" Type="http://schemas.openxmlformats.org/officeDocument/2006/relationships/slide" Target="slides/slide100.xml"/><Relationship Id="rId14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4.xml"/><Relationship Id="rId46" Type="http://schemas.openxmlformats.org/officeDocument/2006/relationships/slide" Target="slides/slide25.xml"/><Relationship Id="rId67" Type="http://schemas.openxmlformats.org/officeDocument/2006/relationships/slide" Target="slides/slide46.xml"/><Relationship Id="rId116" Type="http://schemas.openxmlformats.org/officeDocument/2006/relationships/slide" Target="slides/slide95.xml"/><Relationship Id="rId137" Type="http://schemas.openxmlformats.org/officeDocument/2006/relationships/slide" Target="slides/slide11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62" Type="http://schemas.openxmlformats.org/officeDocument/2006/relationships/slide" Target="slides/slide41.xml"/><Relationship Id="rId83" Type="http://schemas.openxmlformats.org/officeDocument/2006/relationships/slide" Target="slides/slide62.xml"/><Relationship Id="rId88" Type="http://schemas.openxmlformats.org/officeDocument/2006/relationships/slide" Target="slides/slide67.xml"/><Relationship Id="rId111" Type="http://schemas.openxmlformats.org/officeDocument/2006/relationships/slide" Target="slides/slide90.xml"/><Relationship Id="rId132" Type="http://schemas.openxmlformats.org/officeDocument/2006/relationships/slide" Target="slides/slide111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5.xml"/><Relationship Id="rId57" Type="http://schemas.openxmlformats.org/officeDocument/2006/relationships/slide" Target="slides/slide36.xml"/><Relationship Id="rId106" Type="http://schemas.openxmlformats.org/officeDocument/2006/relationships/slide" Target="slides/slide85.xml"/><Relationship Id="rId127" Type="http://schemas.openxmlformats.org/officeDocument/2006/relationships/slide" Target="slides/slide10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52" Type="http://schemas.openxmlformats.org/officeDocument/2006/relationships/slide" Target="slides/slide31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94" Type="http://schemas.openxmlformats.org/officeDocument/2006/relationships/slide" Target="slides/slide73.xml"/><Relationship Id="rId99" Type="http://schemas.openxmlformats.org/officeDocument/2006/relationships/slide" Target="slides/slide78.xml"/><Relationship Id="rId101" Type="http://schemas.openxmlformats.org/officeDocument/2006/relationships/slide" Target="slides/slide80.xml"/><Relationship Id="rId122" Type="http://schemas.openxmlformats.org/officeDocument/2006/relationships/slide" Target="slides/slide101.xml"/><Relationship Id="rId14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5.xml"/><Relationship Id="rId47" Type="http://schemas.openxmlformats.org/officeDocument/2006/relationships/slide" Target="slides/slide26.xml"/><Relationship Id="rId68" Type="http://schemas.openxmlformats.org/officeDocument/2006/relationships/slide" Target="slides/slide47.xml"/><Relationship Id="rId89" Type="http://schemas.openxmlformats.org/officeDocument/2006/relationships/slide" Target="slides/slide68.xml"/><Relationship Id="rId112" Type="http://schemas.openxmlformats.org/officeDocument/2006/relationships/slide" Target="slides/slide91.xml"/><Relationship Id="rId133" Type="http://schemas.openxmlformats.org/officeDocument/2006/relationships/slide" Target="slides/slide112.xml"/><Relationship Id="rId16" Type="http://schemas.openxmlformats.org/officeDocument/2006/relationships/slideMaster" Target="slideMasters/slideMaster1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59F3887-8428-4CD5-9F06-7F39DF3CC0E6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BFBBD80-5581-4444-BC64-63EEFAC556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09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36D0115-791C-4E9F-BCA6-6603DCFD7913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5EC086-F791-4CAA-B989-834A6A337393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54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F15E58-CBB8-4FE1-9AAC-8B3AC71B719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56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1F824D-2052-40C8-8AAE-1CB8A32F2FA0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58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1F824D-2052-40C8-8AAE-1CB8A32F2FA0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59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09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EA09A7-5D0B-46C8-A917-592D7E93B61F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60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45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E6B54D-876F-4CE3-B5F0-0BD51BE99226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61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1033AB-1A6E-4492-A19D-01EE4F999693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62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5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6DFDA8-C6EB-4744-B027-BC3284AAE5C7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63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E5D318-7EF8-4855-BEF1-C17F913354BB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64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DD8059-363B-45C4-9D60-C675EE0FAA2C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65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56B2C48-0963-46C0-92A0-1A2C0F9E9C0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8E345C-F540-4F14-9D10-F06A30039D35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66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3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FA8B5F-2D64-41FD-ABA0-6FE3A816475E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67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1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BB9EE2-5DE5-492A-9910-AFF3AFDD860E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68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8EA900-E854-4B50-B747-AB33A8D9170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69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E6F8D9-378A-499C-BE4A-5CBE0846FD0D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70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871FF4-D623-470A-896A-DE5FF52E2196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71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E6F8D9-378A-499C-BE4A-5CBE0846FD0D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72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B0C0D2-CDD8-417F-A8FB-6B2887B0C285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80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5EC086-F791-4CAA-B989-834A6A337393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82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F15E58-CBB8-4FE1-9AAC-8B3AC71B719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83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F15E58-CBB8-4FE1-9AAC-8B3AC71B719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34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64B058-1076-4CCF-963F-B9F4BDD5AF40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84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5EC086-F791-4CAA-B989-834A6A337393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85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5EC086-F791-4CAA-B989-834A6A337393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86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F15E58-CBB8-4FE1-9AAC-8B3AC71B719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88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953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624263-0A20-43D1-A4CC-F55F6C0F5965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89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5EC086-F791-4CAA-B989-834A6A337393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92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0829D6-A2A0-4974-8920-8E957BBA0AA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94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5EC086-F791-4CAA-B989-834A6A337393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96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F15E58-CBB8-4FE1-9AAC-8B3AC71B719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97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F15E58-CBB8-4FE1-9AAC-8B3AC71B719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100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43FC92D-C0E7-44AE-8856-C5F63B4783E6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F15E58-CBB8-4FE1-9AAC-8B3AC71B719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102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F15E58-CBB8-4FE1-9AAC-8B3AC71B719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104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F15E58-CBB8-4FE1-9AAC-8B3AC71B719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106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F15E58-CBB8-4FE1-9AAC-8B3AC71B719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108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5EC086-F791-4CAA-B989-834A6A337393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110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F15E58-CBB8-4FE1-9AAC-8B3AC71B719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111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F15E58-CBB8-4FE1-9AAC-8B3AC71B719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112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89A6E08-DBDC-4012-AB0C-55D6A5AED0C1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BB0C0D2-CDD8-417F-A8FB-6B2887B0C28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B0C0D2-CDD8-417F-A8FB-6B2887B0C285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47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D5EC086-F791-4CAA-B989-834A6A337393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F15E58-CBB8-4FE1-9AAC-8B3AC71B719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53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8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F7C0E-710D-4296-BAF8-290A8FD33DAA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FB0CD-074C-4A95-BA4B-45517BBA7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1422B-F663-42CF-933B-F2BE976F8F0E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119C7-FD8A-4CCA-851E-BC4EDF32AF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D763078-2FF6-4BD4-9203-0B0DA57AE00A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054005E0-1721-41D5-8DD8-C24172062B2E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53A62AC-E4B8-4D6B-B5DB-049BB1BF407B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99469EB-CFDF-4B2C-915B-6EC88D4EE78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F819F2E-6C1B-4CC3-B898-E651ACDE43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7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9279BC5-9FBC-4A8D-BDCB-5FB17A21368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4AD8B26-BB08-4206-8588-884E9A67D39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7CB5535-7E39-4269-B101-E9436B4B18E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089AB7A-3AE8-4B71-9CB6-E1051BF94DC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C31F767-A74F-4F2A-AD2F-922D1F8DEFC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9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9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1E94D-D69B-4966-9BCF-3AEB4723BE1F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B5FA6-B1C3-4DD6-9C62-400AA78545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2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0B4C9DA-A07A-482D-9C55-CAAAC622078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BC90120-1391-4C99-AD28-C5655760EC3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F2983A2-1928-4B83-A4BD-A384DD7F9E3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5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39" y="274715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D8B047D-E88E-49F6-A14A-8B92FE959C7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715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4FEE367-E9C9-466E-A86D-9A06C387314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3459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403462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3463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3464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03465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5195711" y="6553200"/>
            <a:ext cx="3279422" cy="304800"/>
          </a:xfrm>
        </p:spPr>
        <p:txBody>
          <a:bodyPr/>
          <a:lstStyle>
            <a:lvl1pPr algn="r"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3466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878" y="6359525"/>
            <a:ext cx="587022" cy="488950"/>
          </a:xfrm>
        </p:spPr>
        <p:txBody>
          <a:bodyPr anchorCtr="0"/>
          <a:lstStyle>
            <a:lvl1pPr>
              <a:defRPr/>
            </a:lvl1pPr>
          </a:lstStyle>
          <a:p>
            <a:fld id="{E4D4AE04-6A91-4860-9C73-8C76BBCFC0D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03467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936978" y="1425575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5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6E0AD-5583-4E80-BDFC-7FDA02B0043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D2080-B411-46DE-9071-C595B07FDFC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49D96-229D-45DF-A113-DC776E217A2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72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1F282B9-A2F7-4E07-85A2-514D5F4632C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D3062-1F1E-4832-BB4B-302BA41FF67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294D43-E4E3-40B3-8341-CA62906E8E9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30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9B045-88E2-43F8-A1A3-F05CB0FAE28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6DF96B-C468-41F1-AB32-22923C31630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A46F69-8137-4D41-AA47-9CD4E858482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6890E-7729-4997-BAB5-4833E2FEB39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</p:spPr>
        <p:txBody>
          <a:bodyPr/>
          <a:lstStyle>
            <a:lvl1pPr>
              <a:defRPr/>
            </a:lvl1pPr>
          </a:lstStyle>
          <a:p>
            <a:fld id="{F3FE3C38-D5E9-4E36-B39A-DDDBE72ACA8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4D2C4B3E-FD7A-4E97-92F6-80043F69CE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8AF8A-F35A-4182-85C3-E64A1F6C2D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5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47FFB-202E-4409-8718-8462F06C57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3"/>
            <a:ext cx="73152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6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6A142-47A7-4B27-8C42-91055559DE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60F28-086D-4881-8CA4-55DBD13683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154CF-4387-4454-9928-EFFFCB8B24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21EB9-D424-4288-8CC5-F79A209F9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0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ADC47-007A-44A6-A96F-351A329759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0EEDB-2016-4473-9607-E9ACF672C0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6B558-63D8-43B3-8408-AA09B3C74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06D9F-B4F3-4F12-8B61-1CD19C9832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37C39-82B9-4823-BCF2-6730FF526DD0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1AB43-0A66-450A-9283-3232BAA02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C2BC7-8C95-464F-BAFF-0FFA84E525BF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A745D-FF6A-4ACA-959B-B01A3DA8F0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9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C992249-749F-4F40-AE0E-4FEE6F33316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248E2-0CF2-44BC-9FF5-7DF572A6F2DB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A831E-95B4-4ECF-889A-58D5C3F30B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0210D-12AD-4E1B-9A79-D70495F3937B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B322A-67C0-49B9-9882-EC74628D6E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C0357-A7A9-4633-A726-61349FED8063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027EC-63EC-4882-B85E-1951EF030A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75872-85E9-4389-8432-520A8DF35062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C9E9A-AC85-4346-A05B-7703F54A0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C4CBE-397F-4D3C-B376-B85C4E4AF666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476C5-1F63-421F-A5A3-88642910E2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1E087-1DC7-48F1-8B24-FCB25D3012A4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0FED3-C159-410F-B4A2-F1D855818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07FA5-606F-4C14-9053-C1C4D273CA7E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0253B-E53A-4975-B2CA-92C790FBCA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F1A15-0CF3-447A-8809-E55C8C32A7AF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EA61A-4981-467F-8F06-19D86A946C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51D30-D7A2-404C-9609-603142FAB429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B7821-AD16-4631-B2D7-ACD018D7A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A661C-5443-4B13-BD07-0ABC66720101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11/19/2023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D66FB-AA95-4870-B440-91C6661A92D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2E83589-1B39-4FD9-9032-A305D754805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56CC9-F4DF-4876-A390-C74D9B6812BE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11/19/2023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7C82B-D542-4482-97C6-B1B6F9BDD19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7D273-A787-4450-BC7F-5E8D3D285D07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11/19/2023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7DF36-F374-47DC-A31D-CC5B06720CE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89248-1D7D-4D20-A001-C8F371080169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11/19/2023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333AC-048E-4A5D-963A-8CA6F0A0F94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5AE54-F7EB-44B2-89CE-35B65A9026BC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11/19/2023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10536-94D9-43A2-A085-2AFCA11FA2F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4D0D9-D57C-4E64-8A18-C89DFF8E726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11/19/2023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77AED-A50E-4AF8-8723-D2E04B91F16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10328-4F11-4BBB-BE58-3C00DD9F43BD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11/19/2023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A2CC3-B7A3-48F1-81BB-9BC29AC9579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D4ADD-E4DA-4D80-A150-3AACAFCB600F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11/19/2023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065D2-6BF5-4856-B190-75426846F5E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F7362-EB55-450A-A7C0-1CA074FA3D11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11/19/2023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5F0EB-F13F-46FF-9CE8-77136597245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29292-CCD4-4CB1-BA41-CA783B62BD0E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11/19/2023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DC0A6-5346-4098-80B0-1E8F371430D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879EB-964F-495D-9E46-83A253BCC2EA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11/19/2023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1231D-E9EE-4059-B628-1F725551A7E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7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7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674AA6-361E-49E8-9D04-AA3685A5E26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3459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403462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3463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3464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03465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5195711" y="6553200"/>
            <a:ext cx="3279422" cy="304800"/>
          </a:xfrm>
        </p:spPr>
        <p:txBody>
          <a:bodyPr/>
          <a:lstStyle>
            <a:lvl1pPr algn="r"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3466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878" y="6359525"/>
            <a:ext cx="587022" cy="488950"/>
          </a:xfrm>
        </p:spPr>
        <p:txBody>
          <a:bodyPr anchorCtr="0"/>
          <a:lstStyle>
            <a:lvl1pPr>
              <a:defRPr/>
            </a:lvl1pPr>
          </a:lstStyle>
          <a:p>
            <a:fld id="{E4D4AE04-6A91-4860-9C73-8C76BBCFC0D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03467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936978" y="1425575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49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6E0AD-5583-4E80-BDFC-7FDA02B0043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D2080-B411-46DE-9071-C595B07FDFC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49D96-229D-45DF-A113-DC776E217A2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D3062-1F1E-4832-BB4B-302BA41FF67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294D43-E4E3-40B3-8341-CA62906E8E9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9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9B045-88E2-43F8-A1A3-F05CB0FAE28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6DF96B-C468-41F1-AB32-22923C31630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A46F69-8137-4D41-AA47-9CD4E858482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A8559AE-06B4-4882-BDB3-C8FA963E98A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6890E-7729-4997-BAB5-4833E2FEB39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</p:spPr>
        <p:txBody>
          <a:bodyPr/>
          <a:lstStyle>
            <a:lvl1pPr>
              <a:defRPr/>
            </a:lvl1pPr>
          </a:lstStyle>
          <a:p>
            <a:fld id="{F3FE3C38-D5E9-4E36-B39A-DDDBE72ACA8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3459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403462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3463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3464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03465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5195711" y="6553200"/>
            <a:ext cx="3279422" cy="304800"/>
          </a:xfrm>
        </p:spPr>
        <p:txBody>
          <a:bodyPr/>
          <a:lstStyle>
            <a:lvl1pPr algn="r"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3466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878" y="6359525"/>
            <a:ext cx="587022" cy="488950"/>
          </a:xfrm>
        </p:spPr>
        <p:txBody>
          <a:bodyPr anchorCtr="0"/>
          <a:lstStyle>
            <a:lvl1pPr>
              <a:defRPr/>
            </a:lvl1pPr>
          </a:lstStyle>
          <a:p>
            <a:fld id="{E4D4AE04-6A91-4860-9C73-8C76BBCFC0D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03467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936978" y="1425575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49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6E0AD-5583-4E80-BDFC-7FDA02B0043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D2080-B411-46DE-9071-C595B07FDFC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49D96-229D-45DF-A113-DC776E217A2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D3062-1F1E-4832-BB4B-302BA41FF67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294D43-E4E3-40B3-8341-CA62906E8E9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9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9B045-88E2-43F8-A1A3-F05CB0FAE28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DF05F63-DD4C-4812-8831-229CF3001C8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6DF96B-C468-41F1-AB32-22923C31630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A46F69-8137-4D41-AA47-9CD4E858482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6890E-7729-4997-BAB5-4833E2FEB39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</p:spPr>
        <p:txBody>
          <a:bodyPr/>
          <a:lstStyle>
            <a:lvl1pPr>
              <a:defRPr/>
            </a:lvl1pPr>
          </a:lstStyle>
          <a:p>
            <a:fld id="{F3FE3C38-D5E9-4E36-B39A-DDDBE72ACA8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3459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403462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3463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3464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03465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5195711" y="6553200"/>
            <a:ext cx="3279422" cy="304800"/>
          </a:xfrm>
        </p:spPr>
        <p:txBody>
          <a:bodyPr/>
          <a:lstStyle>
            <a:lvl1pPr algn="r"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3466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878" y="6359525"/>
            <a:ext cx="587022" cy="488950"/>
          </a:xfrm>
        </p:spPr>
        <p:txBody>
          <a:bodyPr anchorCtr="0"/>
          <a:lstStyle>
            <a:lvl1pPr>
              <a:defRPr/>
            </a:lvl1pPr>
          </a:lstStyle>
          <a:p>
            <a:fld id="{E4D4AE04-6A91-4860-9C73-8C76BBCFC0D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03467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936978" y="1425575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49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6E0AD-5583-4E80-BDFC-7FDA02B0043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D2080-B411-46DE-9071-C595B07FDFC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49D96-229D-45DF-A113-DC776E217A2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D3062-1F1E-4832-BB4B-302BA41FF67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4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07D03C2-9D6C-4F16-B8E8-AAE12415BAA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294D43-E4E3-40B3-8341-CA62906E8E9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9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9B045-88E2-43F8-A1A3-F05CB0FAE28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6DF96B-C468-41F1-AB32-22923C31630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A46F69-8137-4D41-AA47-9CD4E858482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6890E-7729-4997-BAB5-4833E2FEB39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</p:spPr>
        <p:txBody>
          <a:bodyPr/>
          <a:lstStyle>
            <a:lvl1pPr>
              <a:defRPr/>
            </a:lvl1pPr>
          </a:lstStyle>
          <a:p>
            <a:fld id="{F3FE3C38-D5E9-4E36-B39A-DDDBE72ACA8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3459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403462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3463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3464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03465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5195711" y="6553200"/>
            <a:ext cx="3279422" cy="304800"/>
          </a:xfrm>
        </p:spPr>
        <p:txBody>
          <a:bodyPr/>
          <a:lstStyle>
            <a:lvl1pPr algn="r"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3466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878" y="6359525"/>
            <a:ext cx="587022" cy="488950"/>
          </a:xfrm>
        </p:spPr>
        <p:txBody>
          <a:bodyPr anchorCtr="0"/>
          <a:lstStyle>
            <a:lvl1pPr>
              <a:defRPr/>
            </a:lvl1pPr>
          </a:lstStyle>
          <a:p>
            <a:fld id="{E4D4AE04-6A91-4860-9C73-8C76BBCFC0D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03467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936978" y="1425575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49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6E0AD-5583-4E80-BDFC-7FDA02B0043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D2080-B411-46DE-9071-C595B07FDFC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40504-3EF4-4910-8C89-9770710695DD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5FD55-17F6-45F3-8F95-9F380352B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5422173-7F01-445A-8A75-9279A32B483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49D96-229D-45DF-A113-DC776E217A2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D3062-1F1E-4832-BB4B-302BA41FF67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294D43-E4E3-40B3-8341-CA62906E8E9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9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9B045-88E2-43F8-A1A3-F05CB0FAE28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6DF96B-C468-41F1-AB32-22923C31630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A46F69-8137-4D41-AA47-9CD4E858482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6890E-7729-4997-BAB5-4833E2FEB39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</p:spPr>
        <p:txBody>
          <a:bodyPr/>
          <a:lstStyle>
            <a:lvl1pPr>
              <a:defRPr/>
            </a:lvl1pPr>
          </a:lstStyle>
          <a:p>
            <a:fld id="{F3FE3C38-D5E9-4E36-B39A-DDDBE72ACA8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3459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403462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3463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3464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03465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5195711" y="6553200"/>
            <a:ext cx="3279422" cy="304800"/>
          </a:xfrm>
        </p:spPr>
        <p:txBody>
          <a:bodyPr/>
          <a:lstStyle>
            <a:lvl1pPr algn="r"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3466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878" y="6359525"/>
            <a:ext cx="587022" cy="488950"/>
          </a:xfrm>
        </p:spPr>
        <p:txBody>
          <a:bodyPr anchorCtr="0"/>
          <a:lstStyle>
            <a:lvl1pPr>
              <a:defRPr/>
            </a:lvl1pPr>
          </a:lstStyle>
          <a:p>
            <a:fld id="{E4D4AE04-6A91-4860-9C73-8C76BBCFC0D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03467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936978" y="1425575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3456F05-E73A-4331-97A2-55D13A9B456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5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6E0AD-5583-4E80-BDFC-7FDA02B0043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D2080-B411-46DE-9071-C595B07FDFC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49D96-229D-45DF-A113-DC776E217A2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D3062-1F1E-4832-BB4B-302BA41FF67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294D43-E4E3-40B3-8341-CA62906E8E9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30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9B045-88E2-43F8-A1A3-F05CB0FAE28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6DF96B-C468-41F1-AB32-22923C31630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A46F69-8137-4D41-AA47-9CD4E858482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6890E-7729-4997-BAB5-4833E2FEB39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</p:spPr>
        <p:txBody>
          <a:bodyPr/>
          <a:lstStyle>
            <a:lvl1pPr>
              <a:defRPr/>
            </a:lvl1pPr>
          </a:lstStyle>
          <a:p>
            <a:fld id="{F3FE3C38-D5E9-4E36-B39A-DDDBE72ACA8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93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93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5819197-4C57-46D6-8D8E-DCB86F0262A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8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AC99A-CF41-408E-83EE-FEF76562D1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D7F74-52FD-4433-A426-D217604CCC3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ACC1E-F225-428A-9550-ACC9B314622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EFE57-14AD-479C-9532-487DEC45BB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6F58F-95F2-481C-B7E5-043D59FED2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155EC-71F6-4CC2-B13F-C6F3E4766F1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C7C5F-1EA0-4976-9A3B-0BA3DD95B2C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86995-FBD5-422E-89D4-07542BD5DA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1136F-C39E-4A32-BFA5-67F62CE7D5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3FED8-793C-417D-B285-8682D887D4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1BAC1-AD8D-4028-B4CB-E18E41120A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0347E-7B37-4826-88E0-ABF1357FF95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20A6E-F33F-4A07-97EE-CD16DDFA2A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79F75-4C0A-4388-AE54-02AB7C3F63B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0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08EDE-1885-4DF7-992B-413477AD4A2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87C8D-3ADC-46E6-BEFA-8229EE7E9B3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A3583-F378-4302-BEA2-E67E7AA51C5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5A484-69DF-4B9F-8926-FB50E5AF17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B6A67-B694-47F3-82D4-69842CED4D9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C59FF-9576-4B09-8BA6-A1569E8C16F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72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2238F42-1D31-4F33-BE54-9812EDC5599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F4229C1F-4F4A-49EF-90E8-C0284188AE85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9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9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F8276-6A7B-4548-AD66-4312FFA0AD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F65DD-D0D2-4E1C-8981-865BB02E371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D4E32-63CC-48DF-9361-FA5E4BC403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66068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139F2-22FB-435D-8BA3-09FA7B213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5196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DABD1-22D8-4C80-BD46-79924F7252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0506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8FCEF-B8D5-4468-A51E-0740AB274C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8816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024F6-B620-4AC4-9478-7FD181313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96952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E0C6D-E7EE-4178-AE0F-20687D11E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82433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02CC9-0DCA-4AFA-A602-20A24AD54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85174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6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75D57-BA86-4120-A4EF-0377F2C85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65600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42493-CE95-4811-A533-35CBD7E8A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6843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4496DF6-8820-42B8-861D-C2B3ACD2E617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695FDD7-3161-4B5F-A567-539396D76D34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8A6A5-F8E2-4D0D-BA52-891E00FFA3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8" y="274653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57CDB-3C38-4149-B78B-FC145E089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362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9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E964BBFE-57D6-41F4-A43F-F4062DFAB867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B565651-F76A-46AA-98D8-B01E869E7ABB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3A848C6-D9AB-409F-8A9D-8861745167C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728C6DF1-E72F-4292-8000-A202961223A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7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7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7DB6F62-B596-492B-A95E-8612C69B585C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D89689D3-AAE2-4D79-B1D0-9580B1AB08DA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E5B600D-73BD-4B3B-BED9-64DEA1B8EDB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00BA0FC9-DC99-45BF-A8C2-075F7435B9BC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CEE6DC0-0970-40B6-9005-B2CD9686F8A7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ED469A60-0DF2-4C35-9325-6252E4B7353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C46DE-8E6B-45F5-AD4F-E98C11774516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7DD1A-01DF-40F9-86E3-B33518F281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4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8119A145-B89C-427F-99AE-310FB3C90C6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68DDC3C-6015-4C4B-A891-24AA135901B4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31E3E8D-67BC-44D0-A0CD-2FABAD1C3086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6BE6E00-3739-489B-8B93-44C98D23403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272D5BE-C213-451D-928E-D7203ECB56B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11DFF731-890D-45B7-96FD-6A222A05B8AE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93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93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F733D333-6D52-4C1B-A059-F4D5ED54DBC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11/19/2023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D996E57-AE4F-49D6-91AB-D083987485A0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3459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403462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3463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3464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5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5195711" y="6553200"/>
            <a:ext cx="3279422" cy="304800"/>
          </a:xfrm>
        </p:spPr>
        <p:txBody>
          <a:bodyPr/>
          <a:lstStyle>
            <a:lvl1pPr algn="r">
              <a:defRPr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6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878" y="6359525"/>
            <a:ext cx="587022" cy="488950"/>
          </a:xfrm>
        </p:spPr>
        <p:txBody>
          <a:bodyPr anchorCtr="0"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E4D4AE04-6A91-4860-9C73-8C76BBCFC0D4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7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936978" y="1425575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5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3466E0AD-5583-4E80-BDFC-7FDA02B00430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B88D2080-B411-46DE-9071-C595B07FDFC9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A5D49D96-229D-45DF-A113-DC776E217A24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0F9D3062-1F1E-4832-BB4B-302BA41FF67A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4C725-EB93-44DB-80B3-5A47139E0DAE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25251-EEC7-4499-AD92-E0FF43DDD3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24294D43-E4E3-40B3-8341-CA62906E8E9C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30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6AC9B045-88E2-43F8-A1A3-F05CB0FAE283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E56DF96B-C468-41F1-AB32-22923C31630B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4A46F69-8137-4D41-AA47-9CD4E8584829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73C6890E-7729-4997-BAB5-4833E2FEB39E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F3FE3C38-D5E9-4E36-B39A-DDDBE72ACA85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3459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403462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3463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3464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5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5195711" y="6553200"/>
            <a:ext cx="3279422" cy="304800"/>
          </a:xfrm>
        </p:spPr>
        <p:txBody>
          <a:bodyPr/>
          <a:lstStyle>
            <a:lvl1pPr algn="r">
              <a:defRPr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6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878" y="6359525"/>
            <a:ext cx="587022" cy="488950"/>
          </a:xfrm>
        </p:spPr>
        <p:txBody>
          <a:bodyPr anchorCtr="0"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E4D4AE04-6A91-4860-9C73-8C76BBCFC0D4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7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936978" y="1425575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49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3466E0AD-5583-4E80-BDFC-7FDA02B00430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B88D2080-B411-46DE-9071-C595B07FDFC9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7ABE9-E36A-4541-8AB9-1BC33502E4F4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F6A5C-D210-41BE-8123-1FE26BE79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A5D49D96-229D-45DF-A113-DC776E217A24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0F9D3062-1F1E-4832-BB4B-302BA41FF67A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24294D43-E4E3-40B3-8341-CA62906E8E9C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9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6AC9B045-88E2-43F8-A1A3-F05CB0FAE283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E56DF96B-C468-41F1-AB32-22923C31630B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4A46F69-8137-4D41-AA47-9CD4E8584829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73C6890E-7729-4997-BAB5-4833E2FEB39E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F3FE3C38-D5E9-4E36-B39A-DDDBE72ACA85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796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7962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87962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87962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1B57C9F5-1A37-4B95-BA90-A4C3A00AC384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pic>
        <p:nvPicPr>
          <p:cNvPr id="879623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E67FE02A-10EC-4AC6-B197-0C9535627C72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9260D-3B03-4F60-869C-ED3D0D1D2A34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D5A64-2874-4230-9957-CF6F6814A7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4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88753256-4F5A-4520-B3F4-9A5AF805F8B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1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13EA7109-2187-4A2F-8DE5-335867545C54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7250AB72-9791-4319-A4E9-E1A8D293A5E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F20CF017-D65A-46E9-B7D2-80E6C8E6CA5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9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00702C8E-0BF7-40DE-8882-74027CF145BE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B473C123-E1C2-4D49-ACD2-E5F4B9AE4A72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F70C6A3E-CB10-4958-B101-A1A940C8BD2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28711FD4-079C-408D-A1BD-C934C2B9EA0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3459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403462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3463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3464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5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5195711" y="6553200"/>
            <a:ext cx="3279422" cy="304800"/>
          </a:xfrm>
        </p:spPr>
        <p:txBody>
          <a:bodyPr/>
          <a:lstStyle>
            <a:lvl1pPr algn="r">
              <a:defRPr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6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878" y="6359525"/>
            <a:ext cx="587022" cy="488950"/>
          </a:xfrm>
        </p:spPr>
        <p:txBody>
          <a:bodyPr anchorCtr="0"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E4D4AE04-6A91-4860-9C73-8C76BBCFC0D4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7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936978" y="1425575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7D720-14FA-4496-BE57-D8A460E2FAA5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54464-DE0C-45C2-857B-5EB6B85A6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13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3466E0AD-5583-4E80-BDFC-7FDA02B00430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B88D2080-B411-46DE-9071-C595B07FDFC9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A5D49D96-229D-45DF-A113-DC776E217A24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0F9D3062-1F1E-4832-BB4B-302BA41FF67A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24294D43-E4E3-40B3-8341-CA62906E8E9C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6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6AC9B045-88E2-43F8-A1A3-F05CB0FAE283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E56DF96B-C468-41F1-AB32-22923C31630B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4A46F69-8137-4D41-AA47-9CD4E8584829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73C6890E-7729-4997-BAB5-4833E2FEB39E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0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3FC0F-20B2-4E6E-A087-C0573104E846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8B0-FB49-4217-B57E-322D433227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F3FE3C38-D5E9-4E36-B39A-DDDBE72ACA85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050" y="1109865"/>
            <a:ext cx="9156700" cy="757237"/>
            <a:chOff x="0" y="0"/>
            <a:chExt cx="5768" cy="477"/>
          </a:xfrm>
        </p:grpSpPr>
        <p:sp>
          <p:nvSpPr>
            <p:cNvPr id="1378307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/>
              <a:ahLst/>
              <a:cxnLst>
                <a:cxn ang="0">
                  <a:pos x="0" y="450"/>
                </a:cxn>
                <a:cxn ang="0">
                  <a:pos x="3" y="0"/>
                </a:cxn>
                <a:cxn ang="0">
                  <a:pos x="5763" y="0"/>
                </a:cxn>
                <a:cxn ang="0">
                  <a:pos x="5763" y="465"/>
                </a:cxn>
                <a:cxn ang="0">
                  <a:pos x="4821" y="477"/>
                </a:cxn>
                <a:cxn ang="0">
                  <a:pos x="4326" y="447"/>
                </a:cxn>
                <a:cxn ang="0">
                  <a:pos x="3783" y="465"/>
                </a:cxn>
                <a:cxn ang="0">
                  <a:pos x="3417" y="456"/>
                </a:cxn>
                <a:cxn ang="0">
                  <a:pos x="2973" y="459"/>
                </a:cxn>
                <a:cxn ang="0">
                  <a:pos x="2451" y="453"/>
                </a:cxn>
                <a:cxn ang="0">
                  <a:pos x="2289" y="441"/>
                </a:cxn>
                <a:cxn ang="0">
                  <a:pos x="2010" y="453"/>
                </a:cxn>
                <a:cxn ang="0">
                  <a:pos x="1827" y="450"/>
                </a:cxn>
                <a:cxn ang="0">
                  <a:pos x="1215" y="465"/>
                </a:cxn>
                <a:cxn ang="0">
                  <a:pos x="660" y="456"/>
                </a:cxn>
                <a:cxn ang="0">
                  <a:pos x="0" y="450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08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/>
              <a:ahLst/>
              <a:cxnLst>
                <a:cxn ang="0">
                  <a:pos x="8" y="190"/>
                </a:cxn>
                <a:cxn ang="0">
                  <a:pos x="71" y="115"/>
                </a:cxn>
                <a:cxn ang="0">
                  <a:pos x="203" y="16"/>
                </a:cxn>
                <a:cxn ang="0">
                  <a:pos x="251" y="19"/>
                </a:cxn>
                <a:cxn ang="0">
                  <a:pos x="236" y="46"/>
                </a:cxn>
                <a:cxn ang="0">
                  <a:pos x="176" y="82"/>
                </a:cxn>
                <a:cxn ang="0">
                  <a:pos x="92" y="154"/>
                </a:cxn>
                <a:cxn ang="0">
                  <a:pos x="23" y="247"/>
                </a:cxn>
                <a:cxn ang="0">
                  <a:pos x="8" y="190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09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0" y="453"/>
                </a:cxn>
                <a:cxn ang="0">
                  <a:pos x="72" y="324"/>
                </a:cxn>
                <a:cxn ang="0">
                  <a:pos x="198" y="201"/>
                </a:cxn>
                <a:cxn ang="0">
                  <a:pos x="366" y="102"/>
                </a:cxn>
                <a:cxn ang="0">
                  <a:pos x="531" y="36"/>
                </a:cxn>
                <a:cxn ang="0">
                  <a:pos x="609" y="0"/>
                </a:cxn>
                <a:cxn ang="0">
                  <a:pos x="708" y="3"/>
                </a:cxn>
                <a:cxn ang="0">
                  <a:pos x="591" y="66"/>
                </a:cxn>
                <a:cxn ang="0">
                  <a:pos x="417" y="126"/>
                </a:cxn>
                <a:cxn ang="0">
                  <a:pos x="237" y="231"/>
                </a:cxn>
                <a:cxn ang="0">
                  <a:pos x="117" y="345"/>
                </a:cxn>
                <a:cxn ang="0">
                  <a:pos x="51" y="459"/>
                </a:cxn>
                <a:cxn ang="0">
                  <a:pos x="0" y="453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0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/>
              <a:ahLst/>
              <a:cxnLst>
                <a:cxn ang="0">
                  <a:pos x="21" y="163"/>
                </a:cxn>
                <a:cxn ang="0">
                  <a:pos x="9" y="184"/>
                </a:cxn>
                <a:cxn ang="0">
                  <a:pos x="75" y="103"/>
                </a:cxn>
                <a:cxn ang="0">
                  <a:pos x="165" y="28"/>
                </a:cxn>
                <a:cxn ang="0">
                  <a:pos x="207" y="7"/>
                </a:cxn>
                <a:cxn ang="0">
                  <a:pos x="246" y="4"/>
                </a:cxn>
                <a:cxn ang="0">
                  <a:pos x="237" y="34"/>
                </a:cxn>
                <a:cxn ang="0">
                  <a:pos x="183" y="61"/>
                </a:cxn>
                <a:cxn ang="0">
                  <a:pos x="108" y="124"/>
                </a:cxn>
                <a:cxn ang="0">
                  <a:pos x="54" y="190"/>
                </a:cxn>
                <a:cxn ang="0">
                  <a:pos x="6" y="184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1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15" y="36"/>
                </a:cxn>
                <a:cxn ang="0">
                  <a:pos x="6" y="60"/>
                </a:cxn>
                <a:cxn ang="0">
                  <a:pos x="36" y="69"/>
                </a:cxn>
                <a:cxn ang="0">
                  <a:pos x="87" y="42"/>
                </a:cxn>
                <a:cxn ang="0">
                  <a:pos x="159" y="0"/>
                </a:cxn>
                <a:cxn ang="0">
                  <a:pos x="99" y="0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2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/>
              <a:ahLst/>
              <a:cxnLst>
                <a:cxn ang="0">
                  <a:pos x="395" y="0"/>
                </a:cxn>
                <a:cxn ang="0">
                  <a:pos x="338" y="48"/>
                </a:cxn>
                <a:cxn ang="0">
                  <a:pos x="242" y="102"/>
                </a:cxn>
                <a:cxn ang="0">
                  <a:pos x="104" y="147"/>
                </a:cxn>
                <a:cxn ang="0">
                  <a:pos x="35" y="168"/>
                </a:cxn>
                <a:cxn ang="0">
                  <a:pos x="8" y="192"/>
                </a:cxn>
                <a:cxn ang="0">
                  <a:pos x="8" y="213"/>
                </a:cxn>
                <a:cxn ang="0">
                  <a:pos x="59" y="213"/>
                </a:cxn>
                <a:cxn ang="0">
                  <a:pos x="86" y="192"/>
                </a:cxn>
                <a:cxn ang="0">
                  <a:pos x="173" y="159"/>
                </a:cxn>
                <a:cxn ang="0">
                  <a:pos x="299" y="126"/>
                </a:cxn>
                <a:cxn ang="0">
                  <a:pos x="392" y="72"/>
                </a:cxn>
                <a:cxn ang="0">
                  <a:pos x="455" y="0"/>
                </a:cxn>
                <a:cxn ang="0">
                  <a:pos x="395" y="0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3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24" y="11"/>
                </a:cxn>
                <a:cxn ang="0">
                  <a:pos x="156" y="2"/>
                </a:cxn>
                <a:cxn ang="0">
                  <a:pos x="288" y="23"/>
                </a:cxn>
                <a:cxn ang="0">
                  <a:pos x="384" y="53"/>
                </a:cxn>
                <a:cxn ang="0">
                  <a:pos x="411" y="74"/>
                </a:cxn>
                <a:cxn ang="0">
                  <a:pos x="405" y="104"/>
                </a:cxn>
                <a:cxn ang="0">
                  <a:pos x="363" y="101"/>
                </a:cxn>
                <a:cxn ang="0">
                  <a:pos x="294" y="77"/>
                </a:cxn>
                <a:cxn ang="0">
                  <a:pos x="174" y="50"/>
                </a:cxn>
                <a:cxn ang="0">
                  <a:pos x="72" y="62"/>
                </a:cxn>
                <a:cxn ang="0">
                  <a:pos x="36" y="59"/>
                </a:cxn>
                <a:cxn ang="0">
                  <a:pos x="0" y="11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4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12" y="24"/>
                </a:cxn>
                <a:cxn ang="0">
                  <a:pos x="114" y="54"/>
                </a:cxn>
                <a:cxn ang="0">
                  <a:pos x="240" y="117"/>
                </a:cxn>
                <a:cxn ang="0">
                  <a:pos x="333" y="153"/>
                </a:cxn>
                <a:cxn ang="0">
                  <a:pos x="438" y="219"/>
                </a:cxn>
                <a:cxn ang="0">
                  <a:pos x="426" y="192"/>
                </a:cxn>
                <a:cxn ang="0">
                  <a:pos x="441" y="180"/>
                </a:cxn>
                <a:cxn ang="0">
                  <a:pos x="519" y="216"/>
                </a:cxn>
                <a:cxn ang="0">
                  <a:pos x="450" y="162"/>
                </a:cxn>
                <a:cxn ang="0">
                  <a:pos x="381" y="135"/>
                </a:cxn>
                <a:cxn ang="0">
                  <a:pos x="285" y="84"/>
                </a:cxn>
                <a:cxn ang="0">
                  <a:pos x="186" y="18"/>
                </a:cxn>
                <a:cxn ang="0">
                  <a:pos x="123" y="0"/>
                </a:cxn>
                <a:cxn ang="0">
                  <a:pos x="42" y="0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5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/>
              <a:ahLst/>
              <a:cxnLst>
                <a:cxn ang="0">
                  <a:pos x="6" y="38"/>
                </a:cxn>
                <a:cxn ang="0">
                  <a:pos x="9" y="20"/>
                </a:cxn>
                <a:cxn ang="0">
                  <a:pos x="42" y="2"/>
                </a:cxn>
                <a:cxn ang="0">
                  <a:pos x="90" y="35"/>
                </a:cxn>
                <a:cxn ang="0">
                  <a:pos x="189" y="89"/>
                </a:cxn>
                <a:cxn ang="0">
                  <a:pos x="288" y="140"/>
                </a:cxn>
                <a:cxn ang="0">
                  <a:pos x="375" y="176"/>
                </a:cxn>
                <a:cxn ang="0">
                  <a:pos x="396" y="176"/>
                </a:cxn>
                <a:cxn ang="0">
                  <a:pos x="429" y="212"/>
                </a:cxn>
                <a:cxn ang="0">
                  <a:pos x="408" y="233"/>
                </a:cxn>
                <a:cxn ang="0">
                  <a:pos x="333" y="212"/>
                </a:cxn>
                <a:cxn ang="0">
                  <a:pos x="186" y="143"/>
                </a:cxn>
                <a:cxn ang="0">
                  <a:pos x="48" y="68"/>
                </a:cxn>
                <a:cxn ang="0">
                  <a:pos x="6" y="38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6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53" y="66"/>
                </a:cxn>
                <a:cxn ang="0">
                  <a:pos x="176" y="132"/>
                </a:cxn>
                <a:cxn ang="0">
                  <a:pos x="293" y="189"/>
                </a:cxn>
                <a:cxn ang="0">
                  <a:pos x="341" y="222"/>
                </a:cxn>
                <a:cxn ang="0">
                  <a:pos x="377" y="219"/>
                </a:cxn>
                <a:cxn ang="0">
                  <a:pos x="377" y="180"/>
                </a:cxn>
                <a:cxn ang="0">
                  <a:pos x="260" y="126"/>
                </a:cxn>
                <a:cxn ang="0">
                  <a:pos x="113" y="51"/>
                </a:cxn>
                <a:cxn ang="0">
                  <a:pos x="41" y="9"/>
                </a:cxn>
                <a:cxn ang="0">
                  <a:pos x="2" y="9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7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105" y="97"/>
                </a:cxn>
                <a:cxn ang="0">
                  <a:pos x="243" y="178"/>
                </a:cxn>
                <a:cxn ang="0">
                  <a:pos x="357" y="217"/>
                </a:cxn>
                <a:cxn ang="0">
                  <a:pos x="498" y="214"/>
                </a:cxn>
                <a:cxn ang="0">
                  <a:pos x="468" y="187"/>
                </a:cxn>
                <a:cxn ang="0">
                  <a:pos x="309" y="136"/>
                </a:cxn>
                <a:cxn ang="0">
                  <a:pos x="123" y="34"/>
                </a:cxn>
                <a:cxn ang="0">
                  <a:pos x="3" y="10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8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/>
              <a:ahLst/>
              <a:cxnLst>
                <a:cxn ang="0">
                  <a:pos x="69" y="60"/>
                </a:cxn>
                <a:cxn ang="0">
                  <a:pos x="12" y="42"/>
                </a:cxn>
                <a:cxn ang="0">
                  <a:pos x="3" y="15"/>
                </a:cxn>
                <a:cxn ang="0">
                  <a:pos x="30" y="0"/>
                </a:cxn>
                <a:cxn ang="0">
                  <a:pos x="117" y="18"/>
                </a:cxn>
                <a:cxn ang="0">
                  <a:pos x="243" y="48"/>
                </a:cxn>
                <a:cxn ang="0">
                  <a:pos x="387" y="48"/>
                </a:cxn>
                <a:cxn ang="0">
                  <a:pos x="408" y="54"/>
                </a:cxn>
                <a:cxn ang="0">
                  <a:pos x="381" y="87"/>
                </a:cxn>
                <a:cxn ang="0">
                  <a:pos x="318" y="99"/>
                </a:cxn>
                <a:cxn ang="0">
                  <a:pos x="195" y="93"/>
                </a:cxn>
                <a:cxn ang="0">
                  <a:pos x="69" y="60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9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/>
              <a:ahLst/>
              <a:cxnLst>
                <a:cxn ang="0">
                  <a:pos x="3" y="67"/>
                </a:cxn>
                <a:cxn ang="0">
                  <a:pos x="84" y="19"/>
                </a:cxn>
                <a:cxn ang="0">
                  <a:pos x="123" y="1"/>
                </a:cxn>
                <a:cxn ang="0">
                  <a:pos x="150" y="22"/>
                </a:cxn>
                <a:cxn ang="0">
                  <a:pos x="123" y="55"/>
                </a:cxn>
                <a:cxn ang="0">
                  <a:pos x="90" y="70"/>
                </a:cxn>
                <a:cxn ang="0">
                  <a:pos x="0" y="67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0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/>
              <a:ahLst/>
              <a:cxnLst>
                <a:cxn ang="0">
                  <a:pos x="1" y="69"/>
                </a:cxn>
                <a:cxn ang="0">
                  <a:pos x="25" y="51"/>
                </a:cxn>
                <a:cxn ang="0">
                  <a:pos x="100" y="9"/>
                </a:cxn>
                <a:cxn ang="0">
                  <a:pos x="133" y="3"/>
                </a:cxn>
                <a:cxn ang="0">
                  <a:pos x="136" y="27"/>
                </a:cxn>
                <a:cxn ang="0">
                  <a:pos x="61" y="75"/>
                </a:cxn>
                <a:cxn ang="0">
                  <a:pos x="19" y="90"/>
                </a:cxn>
                <a:cxn ang="0">
                  <a:pos x="1" y="69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1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/>
              <a:ahLst/>
              <a:cxnLst>
                <a:cxn ang="0">
                  <a:pos x="172" y="86"/>
                </a:cxn>
                <a:cxn ang="0">
                  <a:pos x="61" y="137"/>
                </a:cxn>
                <a:cxn ang="0">
                  <a:pos x="16" y="155"/>
                </a:cxn>
                <a:cxn ang="0">
                  <a:pos x="7" y="122"/>
                </a:cxn>
                <a:cxn ang="0">
                  <a:pos x="58" y="80"/>
                </a:cxn>
                <a:cxn ang="0">
                  <a:pos x="172" y="38"/>
                </a:cxn>
                <a:cxn ang="0">
                  <a:pos x="304" y="11"/>
                </a:cxn>
                <a:cxn ang="0">
                  <a:pos x="463" y="2"/>
                </a:cxn>
                <a:cxn ang="0">
                  <a:pos x="631" y="23"/>
                </a:cxn>
                <a:cxn ang="0">
                  <a:pos x="796" y="53"/>
                </a:cxn>
                <a:cxn ang="0">
                  <a:pos x="841" y="47"/>
                </a:cxn>
                <a:cxn ang="0">
                  <a:pos x="907" y="71"/>
                </a:cxn>
                <a:cxn ang="0">
                  <a:pos x="919" y="101"/>
                </a:cxn>
                <a:cxn ang="0">
                  <a:pos x="793" y="98"/>
                </a:cxn>
                <a:cxn ang="0">
                  <a:pos x="634" y="62"/>
                </a:cxn>
                <a:cxn ang="0">
                  <a:pos x="439" y="38"/>
                </a:cxn>
                <a:cxn ang="0">
                  <a:pos x="238" y="59"/>
                </a:cxn>
                <a:cxn ang="0">
                  <a:pos x="172" y="86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2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/>
              <a:ahLst/>
              <a:cxnLst>
                <a:cxn ang="0">
                  <a:pos x="18" y="47"/>
                </a:cxn>
                <a:cxn ang="0">
                  <a:pos x="141" y="17"/>
                </a:cxn>
                <a:cxn ang="0">
                  <a:pos x="246" y="2"/>
                </a:cxn>
                <a:cxn ang="0">
                  <a:pos x="351" y="5"/>
                </a:cxn>
                <a:cxn ang="0">
                  <a:pos x="372" y="23"/>
                </a:cxn>
                <a:cxn ang="0">
                  <a:pos x="354" y="44"/>
                </a:cxn>
                <a:cxn ang="0">
                  <a:pos x="264" y="50"/>
                </a:cxn>
                <a:cxn ang="0">
                  <a:pos x="168" y="53"/>
                </a:cxn>
                <a:cxn ang="0">
                  <a:pos x="72" y="77"/>
                </a:cxn>
                <a:cxn ang="0">
                  <a:pos x="15" y="95"/>
                </a:cxn>
                <a:cxn ang="0">
                  <a:pos x="0" y="56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3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/>
              <a:ahLst/>
              <a:cxnLst>
                <a:cxn ang="0">
                  <a:pos x="0" y="158"/>
                </a:cxn>
                <a:cxn ang="0">
                  <a:pos x="12" y="137"/>
                </a:cxn>
                <a:cxn ang="0">
                  <a:pos x="162" y="71"/>
                </a:cxn>
                <a:cxn ang="0">
                  <a:pos x="249" y="20"/>
                </a:cxn>
                <a:cxn ang="0">
                  <a:pos x="285" y="2"/>
                </a:cxn>
                <a:cxn ang="0">
                  <a:pos x="309" y="11"/>
                </a:cxn>
                <a:cxn ang="0">
                  <a:pos x="303" y="47"/>
                </a:cxn>
                <a:cxn ang="0">
                  <a:pos x="219" y="89"/>
                </a:cxn>
                <a:cxn ang="0">
                  <a:pos x="108" y="140"/>
                </a:cxn>
                <a:cxn ang="0">
                  <a:pos x="57" y="152"/>
                </a:cxn>
                <a:cxn ang="0">
                  <a:pos x="0" y="158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4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/>
              <a:ahLst/>
              <a:cxnLst>
                <a:cxn ang="0">
                  <a:pos x="3" y="165"/>
                </a:cxn>
                <a:cxn ang="0">
                  <a:pos x="129" y="93"/>
                </a:cxn>
                <a:cxn ang="0">
                  <a:pos x="261" y="30"/>
                </a:cxn>
                <a:cxn ang="0">
                  <a:pos x="351" y="0"/>
                </a:cxn>
                <a:cxn ang="0">
                  <a:pos x="378" y="27"/>
                </a:cxn>
                <a:cxn ang="0">
                  <a:pos x="336" y="51"/>
                </a:cxn>
                <a:cxn ang="0">
                  <a:pos x="291" y="60"/>
                </a:cxn>
                <a:cxn ang="0">
                  <a:pos x="240" y="75"/>
                </a:cxn>
                <a:cxn ang="0">
                  <a:pos x="189" y="120"/>
                </a:cxn>
                <a:cxn ang="0">
                  <a:pos x="102" y="174"/>
                </a:cxn>
                <a:cxn ang="0">
                  <a:pos x="0" y="162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5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/>
              <a:ahLst/>
              <a:cxnLst>
                <a:cxn ang="0">
                  <a:pos x="84" y="11"/>
                </a:cxn>
                <a:cxn ang="0">
                  <a:pos x="27" y="5"/>
                </a:cxn>
                <a:cxn ang="0">
                  <a:pos x="9" y="35"/>
                </a:cxn>
                <a:cxn ang="0">
                  <a:pos x="81" y="56"/>
                </a:cxn>
                <a:cxn ang="0">
                  <a:pos x="255" y="68"/>
                </a:cxn>
                <a:cxn ang="0">
                  <a:pos x="432" y="50"/>
                </a:cxn>
                <a:cxn ang="0">
                  <a:pos x="513" y="5"/>
                </a:cxn>
                <a:cxn ang="0">
                  <a:pos x="372" y="20"/>
                </a:cxn>
                <a:cxn ang="0">
                  <a:pos x="141" y="14"/>
                </a:cxn>
                <a:cxn ang="0">
                  <a:pos x="84" y="11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6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/>
              <a:ahLst/>
              <a:cxnLst>
                <a:cxn ang="0">
                  <a:pos x="23" y="6"/>
                </a:cxn>
                <a:cxn ang="0">
                  <a:pos x="188" y="3"/>
                </a:cxn>
                <a:cxn ang="0">
                  <a:pos x="323" y="27"/>
                </a:cxn>
                <a:cxn ang="0">
                  <a:pos x="464" y="69"/>
                </a:cxn>
                <a:cxn ang="0">
                  <a:pos x="521" y="90"/>
                </a:cxn>
                <a:cxn ang="0">
                  <a:pos x="533" y="105"/>
                </a:cxn>
                <a:cxn ang="0">
                  <a:pos x="497" y="120"/>
                </a:cxn>
                <a:cxn ang="0">
                  <a:pos x="452" y="108"/>
                </a:cxn>
                <a:cxn ang="0">
                  <a:pos x="350" y="72"/>
                </a:cxn>
                <a:cxn ang="0">
                  <a:pos x="158" y="39"/>
                </a:cxn>
                <a:cxn ang="0">
                  <a:pos x="50" y="39"/>
                </a:cxn>
                <a:cxn ang="0">
                  <a:pos x="23" y="6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7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/>
              <a:ahLst/>
              <a:cxnLst>
                <a:cxn ang="0">
                  <a:pos x="800" y="24"/>
                </a:cxn>
                <a:cxn ang="0">
                  <a:pos x="782" y="15"/>
                </a:cxn>
                <a:cxn ang="0">
                  <a:pos x="659" y="63"/>
                </a:cxn>
                <a:cxn ang="0">
                  <a:pos x="500" y="84"/>
                </a:cxn>
                <a:cxn ang="0">
                  <a:pos x="326" y="69"/>
                </a:cxn>
                <a:cxn ang="0">
                  <a:pos x="98" y="21"/>
                </a:cxn>
                <a:cxn ang="0">
                  <a:pos x="11" y="6"/>
                </a:cxn>
                <a:cxn ang="0">
                  <a:pos x="32" y="60"/>
                </a:cxn>
                <a:cxn ang="0">
                  <a:pos x="155" y="96"/>
                </a:cxn>
                <a:cxn ang="0">
                  <a:pos x="410" y="138"/>
                </a:cxn>
                <a:cxn ang="0">
                  <a:pos x="596" y="129"/>
                </a:cxn>
                <a:cxn ang="0">
                  <a:pos x="737" y="90"/>
                </a:cxn>
                <a:cxn ang="0">
                  <a:pos x="788" y="69"/>
                </a:cxn>
                <a:cxn ang="0">
                  <a:pos x="800" y="24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8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/>
              <a:ahLst/>
              <a:cxnLst>
                <a:cxn ang="0">
                  <a:pos x="402" y="0"/>
                </a:cxn>
                <a:cxn ang="0">
                  <a:pos x="384" y="12"/>
                </a:cxn>
                <a:cxn ang="0">
                  <a:pos x="276" y="51"/>
                </a:cxn>
                <a:cxn ang="0">
                  <a:pos x="165" y="66"/>
                </a:cxn>
                <a:cxn ang="0">
                  <a:pos x="51" y="57"/>
                </a:cxn>
                <a:cxn ang="0">
                  <a:pos x="15" y="54"/>
                </a:cxn>
                <a:cxn ang="0">
                  <a:pos x="3" y="69"/>
                </a:cxn>
                <a:cxn ang="0">
                  <a:pos x="9" y="93"/>
                </a:cxn>
                <a:cxn ang="0">
                  <a:pos x="54" y="102"/>
                </a:cxn>
                <a:cxn ang="0">
                  <a:pos x="198" y="111"/>
                </a:cxn>
                <a:cxn ang="0">
                  <a:pos x="336" y="75"/>
                </a:cxn>
                <a:cxn ang="0">
                  <a:pos x="375" y="54"/>
                </a:cxn>
                <a:cxn ang="0">
                  <a:pos x="402" y="0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20640" y="6161088"/>
            <a:ext cx="9169400" cy="138112"/>
            <a:chOff x="0" y="4032"/>
            <a:chExt cx="5776" cy="87"/>
          </a:xfrm>
        </p:grpSpPr>
        <p:sp>
          <p:nvSpPr>
            <p:cNvPr id="1378330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/>
              <a:ahLst/>
              <a:cxnLst>
                <a:cxn ang="0">
                  <a:pos x="165" y="6"/>
                </a:cxn>
                <a:cxn ang="0">
                  <a:pos x="450" y="3"/>
                </a:cxn>
                <a:cxn ang="0">
                  <a:pos x="714" y="12"/>
                </a:cxn>
                <a:cxn ang="0">
                  <a:pos x="957" y="24"/>
                </a:cxn>
                <a:cxn ang="0">
                  <a:pos x="1173" y="24"/>
                </a:cxn>
                <a:cxn ang="0">
                  <a:pos x="1473" y="15"/>
                </a:cxn>
                <a:cxn ang="0">
                  <a:pos x="1617" y="0"/>
                </a:cxn>
                <a:cxn ang="0">
                  <a:pos x="1719" y="15"/>
                </a:cxn>
                <a:cxn ang="0">
                  <a:pos x="1716" y="66"/>
                </a:cxn>
                <a:cxn ang="0">
                  <a:pos x="1632" y="51"/>
                </a:cxn>
                <a:cxn ang="0">
                  <a:pos x="1407" y="51"/>
                </a:cxn>
                <a:cxn ang="0">
                  <a:pos x="1191" y="48"/>
                </a:cxn>
                <a:cxn ang="0">
                  <a:pos x="870" y="60"/>
                </a:cxn>
                <a:cxn ang="0">
                  <a:pos x="492" y="48"/>
                </a:cxn>
                <a:cxn ang="0">
                  <a:pos x="291" y="27"/>
                </a:cxn>
                <a:cxn ang="0">
                  <a:pos x="21" y="36"/>
                </a:cxn>
                <a:cxn ang="0">
                  <a:pos x="165" y="6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31" name="Freeform 27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/>
              <a:ahLst/>
              <a:cxnLst>
                <a:cxn ang="0">
                  <a:pos x="2641" y="6"/>
                </a:cxn>
                <a:cxn ang="0">
                  <a:pos x="2620" y="30"/>
                </a:cxn>
                <a:cxn ang="0">
                  <a:pos x="2368" y="45"/>
                </a:cxn>
                <a:cxn ang="0">
                  <a:pos x="2023" y="60"/>
                </a:cxn>
                <a:cxn ang="0">
                  <a:pos x="1786" y="48"/>
                </a:cxn>
                <a:cxn ang="0">
                  <a:pos x="1525" y="36"/>
                </a:cxn>
                <a:cxn ang="0">
                  <a:pos x="1195" y="45"/>
                </a:cxn>
                <a:cxn ang="0">
                  <a:pos x="817" y="39"/>
                </a:cxn>
                <a:cxn ang="0">
                  <a:pos x="499" y="27"/>
                </a:cxn>
                <a:cxn ang="0">
                  <a:pos x="136" y="39"/>
                </a:cxn>
                <a:cxn ang="0">
                  <a:pos x="10" y="33"/>
                </a:cxn>
                <a:cxn ang="0">
                  <a:pos x="76" y="24"/>
                </a:cxn>
                <a:cxn ang="0">
                  <a:pos x="310" y="18"/>
                </a:cxn>
                <a:cxn ang="0">
                  <a:pos x="544" y="0"/>
                </a:cxn>
                <a:cxn ang="0">
                  <a:pos x="853" y="21"/>
                </a:cxn>
                <a:cxn ang="0">
                  <a:pos x="1114" y="21"/>
                </a:cxn>
                <a:cxn ang="0">
                  <a:pos x="1399" y="3"/>
                </a:cxn>
                <a:cxn ang="0">
                  <a:pos x="1588" y="9"/>
                </a:cxn>
                <a:cxn ang="0">
                  <a:pos x="1807" y="21"/>
                </a:cxn>
                <a:cxn ang="0">
                  <a:pos x="2035" y="12"/>
                </a:cxn>
                <a:cxn ang="0">
                  <a:pos x="2290" y="18"/>
                </a:cxn>
                <a:cxn ang="0">
                  <a:pos x="2596" y="3"/>
                </a:cxn>
                <a:cxn ang="0">
                  <a:pos x="2641" y="6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32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/>
              <a:ahLst/>
              <a:cxnLst>
                <a:cxn ang="0">
                  <a:pos x="1893" y="39"/>
                </a:cxn>
                <a:cxn ang="0">
                  <a:pos x="1578" y="45"/>
                </a:cxn>
                <a:cxn ang="0">
                  <a:pos x="1011" y="60"/>
                </a:cxn>
                <a:cxn ang="0">
                  <a:pos x="438" y="57"/>
                </a:cxn>
                <a:cxn ang="0">
                  <a:pos x="0" y="36"/>
                </a:cxn>
                <a:cxn ang="0">
                  <a:pos x="0" y="3"/>
                </a:cxn>
                <a:cxn ang="0">
                  <a:pos x="210" y="18"/>
                </a:cxn>
                <a:cxn ang="0">
                  <a:pos x="474" y="21"/>
                </a:cxn>
                <a:cxn ang="0">
                  <a:pos x="678" y="9"/>
                </a:cxn>
                <a:cxn ang="0">
                  <a:pos x="897" y="9"/>
                </a:cxn>
                <a:cxn ang="0">
                  <a:pos x="1167" y="30"/>
                </a:cxn>
                <a:cxn ang="0">
                  <a:pos x="1500" y="24"/>
                </a:cxn>
                <a:cxn ang="0">
                  <a:pos x="1758" y="3"/>
                </a:cxn>
                <a:cxn ang="0">
                  <a:pos x="1938" y="18"/>
                </a:cxn>
                <a:cxn ang="0">
                  <a:pos x="2034" y="33"/>
                </a:cxn>
                <a:cxn ang="0">
                  <a:pos x="1893" y="39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1378333" name="Rectangle 2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68488"/>
            <a:ext cx="7772400" cy="1600200"/>
          </a:xfrm>
        </p:spPr>
        <p:txBody>
          <a:bodyPr anchorCtr="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78334" name="Rectangle 3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73175" y="3729038"/>
            <a:ext cx="6400800" cy="1371600"/>
          </a:xfrm>
        </p:spPr>
        <p:txBody>
          <a:bodyPr anchorCtr="1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78335" name="Rectangle 31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3484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78336" name="Rectangle 32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34841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78337" name="Rectangle 3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3484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DD012FE-553F-4693-B084-461144F4FD1A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423B5FA-7DB4-4CB0-98C9-7A6B446E66CC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AC4D290-F95E-470B-9A12-B1A492E50458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DBA3CD2-D70C-4D3C-85A7-504E3F4971AC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AE4B37D-C419-4D33-BE20-D4C3D5951D4B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1640B91-E04C-4434-A828-D4B2FA35600B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23E6C3A-A8B9-4305-8AFA-71235AB66AFF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92B495A-645B-4A1D-8A3C-ACAFF54906B4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4A6EF15-F6D5-41E4-85CB-FE8178988333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BA25D-8284-4952-B3D0-00027C78CF1C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D7307-9914-46D5-A633-4066CC5A4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4989998-51BD-4EBD-8AE7-B5BF94FF3A8C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8350"/>
            <a:ext cx="1943100" cy="5327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768350"/>
            <a:ext cx="5676900" cy="5327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F8E5716-34FE-4245-9A26-7BD4803AD109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23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1320800" y="990600"/>
            <a:ext cx="650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9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1DA88975-B51B-47DA-A3B6-2E3CA665D48A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1F022D47-39E5-4AA9-B79A-00558F254606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07B5705-7075-4B28-B76B-87D23A5DF0B2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011F095-847E-46C4-B1EA-6432B52C72DD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57144F4-1A82-4A8C-8A3A-58E209F147E6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4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6BFE88DF-698B-4D5C-BD12-17CC3262ADA4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14.xml"/><Relationship Id="rId12" Type="http://schemas.openxmlformats.org/officeDocument/2006/relationships/slideLayout" Target="../slideLayouts/slideLayout219.xml"/><Relationship Id="rId2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3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21.xml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8.xml"/><Relationship Id="rId3" Type="http://schemas.openxmlformats.org/officeDocument/2006/relationships/slideLayout" Target="../slideLayouts/slideLayout233.xml"/><Relationship Id="rId7" Type="http://schemas.openxmlformats.org/officeDocument/2006/relationships/slideLayout" Target="../slideLayouts/slideLayout23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32.xml"/><Relationship Id="rId1" Type="http://schemas.openxmlformats.org/officeDocument/2006/relationships/slideLayout" Target="../slideLayouts/slideLayout231.xml"/><Relationship Id="rId6" Type="http://schemas.openxmlformats.org/officeDocument/2006/relationships/slideLayout" Target="../slideLayouts/slideLayout236.xml"/><Relationship Id="rId11" Type="http://schemas.openxmlformats.org/officeDocument/2006/relationships/slideLayout" Target="../slideLayouts/slideLayout241.xml"/><Relationship Id="rId5" Type="http://schemas.openxmlformats.org/officeDocument/2006/relationships/slideLayout" Target="../slideLayouts/slideLayout235.xml"/><Relationship Id="rId10" Type="http://schemas.openxmlformats.org/officeDocument/2006/relationships/slideLayout" Target="../slideLayouts/slideLayout240.xml"/><Relationship Id="rId4" Type="http://schemas.openxmlformats.org/officeDocument/2006/relationships/slideLayout" Target="../slideLayouts/slideLayout234.xml"/><Relationship Id="rId9" Type="http://schemas.openxmlformats.org/officeDocument/2006/relationships/slideLayout" Target="../slideLayouts/slideLayout2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8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FDC9B40-524B-44E3-84ED-992FEC14C14A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6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AA13DA5-D8E2-4CF0-9959-BF6151464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8" r:id="rId1"/>
    <p:sldLayoutId id="2147484659" r:id="rId2"/>
    <p:sldLayoutId id="2147484660" r:id="rId3"/>
    <p:sldLayoutId id="2147484661" r:id="rId4"/>
    <p:sldLayoutId id="2147484662" r:id="rId5"/>
    <p:sldLayoutId id="2147484663" r:id="rId6"/>
    <p:sldLayoutId id="2147484664" r:id="rId7"/>
    <p:sldLayoutId id="2147484665" r:id="rId8"/>
    <p:sldLayoutId id="2147484666" r:id="rId9"/>
    <p:sldLayoutId id="2147484667" r:id="rId10"/>
    <p:sldLayoutId id="214748466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10FB0769-700B-40DD-8278-5B1CB42363D8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89" r:id="rId1"/>
    <p:sldLayoutId id="2147485990" r:id="rId2"/>
    <p:sldLayoutId id="2147485991" r:id="rId3"/>
    <p:sldLayoutId id="2147485992" r:id="rId4"/>
    <p:sldLayoutId id="2147485993" r:id="rId5"/>
    <p:sldLayoutId id="2147485994" r:id="rId6"/>
    <p:sldLayoutId id="2147485995" r:id="rId7"/>
    <p:sldLayoutId id="2147485996" r:id="rId8"/>
    <p:sldLayoutId id="2147485997" r:id="rId9"/>
    <p:sldLayoutId id="2147485998" r:id="rId10"/>
    <p:sldLayoutId id="2147485999" r:id="rId11"/>
    <p:sldLayoutId id="214748600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4024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2436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2437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4024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24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523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24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67" y="6343650"/>
            <a:ext cx="58702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chemeClr val="bg1"/>
                </a:solidFill>
                <a:latin typeface="+mn-lt"/>
              </a:defRPr>
            </a:lvl1pPr>
          </a:lstStyle>
          <a:p>
            <a:fld id="{290465EB-DD86-4C44-B08A-4AD60A381C0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63" r:id="rId1"/>
    <p:sldLayoutId id="2147486264" r:id="rId2"/>
    <p:sldLayoutId id="2147486265" r:id="rId3"/>
    <p:sldLayoutId id="2147486266" r:id="rId4"/>
    <p:sldLayoutId id="2147486267" r:id="rId5"/>
    <p:sldLayoutId id="2147486268" r:id="rId6"/>
    <p:sldLayoutId id="2147486269" r:id="rId7"/>
    <p:sldLayoutId id="2147486270" r:id="rId8"/>
    <p:sldLayoutId id="2147486271" r:id="rId9"/>
    <p:sldLayoutId id="2147486272" r:id="rId10"/>
    <p:sldLayoutId id="2147486273" r:id="rId11"/>
    <p:sldLayoutId id="2147486274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defRPr sz="3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5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fld id="{841F91E0-A36A-4B5D-951A-879B803E71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88775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603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302" r:id="rId1"/>
    <p:sldLayoutId id="2147486303" r:id="rId2"/>
    <p:sldLayoutId id="2147486304" r:id="rId3"/>
    <p:sldLayoutId id="2147486305" r:id="rId4"/>
    <p:sldLayoutId id="2147486306" r:id="rId5"/>
    <p:sldLayoutId id="2147486307" r:id="rId6"/>
    <p:sldLayoutId id="2147486308" r:id="rId7"/>
    <p:sldLayoutId id="2147486309" r:id="rId8"/>
    <p:sldLayoutId id="2147486310" r:id="rId9"/>
    <p:sldLayoutId id="2147486311" r:id="rId10"/>
    <p:sldLayoutId id="214748631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30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9D218E8-A32C-418B-B937-3BC25F206AAF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45B2916-AEF3-4208-B822-75BFBF4503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27" r:id="rId1"/>
    <p:sldLayoutId id="2147486328" r:id="rId2"/>
    <p:sldLayoutId id="2147486329" r:id="rId3"/>
    <p:sldLayoutId id="2147486330" r:id="rId4"/>
    <p:sldLayoutId id="2147486331" r:id="rId5"/>
    <p:sldLayoutId id="2147486332" r:id="rId6"/>
    <p:sldLayoutId id="2147486333" r:id="rId7"/>
    <p:sldLayoutId id="2147486334" r:id="rId8"/>
    <p:sldLayoutId id="2147486335" r:id="rId9"/>
    <p:sldLayoutId id="2147486336" r:id="rId10"/>
    <p:sldLayoutId id="21474863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263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E76F322-80AC-4C5A-8764-899CE77B289D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11/19/2023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592F32B-BC43-4882-9F27-9FCF7973DA7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51" r:id="rId1"/>
    <p:sldLayoutId id="2147486352" r:id="rId2"/>
    <p:sldLayoutId id="2147486353" r:id="rId3"/>
    <p:sldLayoutId id="2147486354" r:id="rId4"/>
    <p:sldLayoutId id="2147486355" r:id="rId5"/>
    <p:sldLayoutId id="2147486356" r:id="rId6"/>
    <p:sldLayoutId id="2147486357" r:id="rId7"/>
    <p:sldLayoutId id="2147486358" r:id="rId8"/>
    <p:sldLayoutId id="2147486359" r:id="rId9"/>
    <p:sldLayoutId id="2147486360" r:id="rId10"/>
    <p:sldLayoutId id="214748636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4024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2436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2437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4024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24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523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24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67" y="6343650"/>
            <a:ext cx="58702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chemeClr val="bg1"/>
                </a:solidFill>
                <a:latin typeface="+mn-lt"/>
              </a:defRPr>
            </a:lvl1pPr>
          </a:lstStyle>
          <a:p>
            <a:fld id="{290465EB-DD86-4C44-B08A-4AD60A381C0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02" r:id="rId1"/>
    <p:sldLayoutId id="2147486403" r:id="rId2"/>
    <p:sldLayoutId id="2147486404" r:id="rId3"/>
    <p:sldLayoutId id="2147486405" r:id="rId4"/>
    <p:sldLayoutId id="2147486406" r:id="rId5"/>
    <p:sldLayoutId id="2147486407" r:id="rId6"/>
    <p:sldLayoutId id="2147486408" r:id="rId7"/>
    <p:sldLayoutId id="2147486409" r:id="rId8"/>
    <p:sldLayoutId id="2147486410" r:id="rId9"/>
    <p:sldLayoutId id="2147486411" r:id="rId10"/>
    <p:sldLayoutId id="2147486412" r:id="rId11"/>
    <p:sldLayoutId id="2147486413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defRPr sz="3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4024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2436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2437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4024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24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523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24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67" y="6343650"/>
            <a:ext cx="58702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chemeClr val="bg1"/>
                </a:solidFill>
                <a:latin typeface="+mn-lt"/>
              </a:defRPr>
            </a:lvl1pPr>
          </a:lstStyle>
          <a:p>
            <a:fld id="{290465EB-DD86-4C44-B08A-4AD60A381C0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15" r:id="rId1"/>
    <p:sldLayoutId id="2147486416" r:id="rId2"/>
    <p:sldLayoutId id="2147486417" r:id="rId3"/>
    <p:sldLayoutId id="2147486418" r:id="rId4"/>
    <p:sldLayoutId id="2147486419" r:id="rId5"/>
    <p:sldLayoutId id="2147486420" r:id="rId6"/>
    <p:sldLayoutId id="2147486421" r:id="rId7"/>
    <p:sldLayoutId id="2147486422" r:id="rId8"/>
    <p:sldLayoutId id="2147486423" r:id="rId9"/>
    <p:sldLayoutId id="2147486424" r:id="rId10"/>
    <p:sldLayoutId id="2147486425" r:id="rId11"/>
    <p:sldLayoutId id="2147486426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defRPr sz="3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4024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2436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2437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4024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24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523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24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67" y="6343650"/>
            <a:ext cx="58702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chemeClr val="bg1"/>
                </a:solidFill>
                <a:latin typeface="+mn-lt"/>
              </a:defRPr>
            </a:lvl1pPr>
          </a:lstStyle>
          <a:p>
            <a:fld id="{290465EB-DD86-4C44-B08A-4AD60A381C0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28" r:id="rId1"/>
    <p:sldLayoutId id="2147486429" r:id="rId2"/>
    <p:sldLayoutId id="2147486430" r:id="rId3"/>
    <p:sldLayoutId id="2147486431" r:id="rId4"/>
    <p:sldLayoutId id="2147486432" r:id="rId5"/>
    <p:sldLayoutId id="2147486433" r:id="rId6"/>
    <p:sldLayoutId id="2147486434" r:id="rId7"/>
    <p:sldLayoutId id="2147486435" r:id="rId8"/>
    <p:sldLayoutId id="2147486436" r:id="rId9"/>
    <p:sldLayoutId id="2147486437" r:id="rId10"/>
    <p:sldLayoutId id="2147486438" r:id="rId11"/>
    <p:sldLayoutId id="2147486439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defRPr sz="3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4024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2436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2437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4024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24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523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24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67" y="6343650"/>
            <a:ext cx="58702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chemeClr val="bg1"/>
                </a:solidFill>
                <a:latin typeface="+mn-lt"/>
              </a:defRPr>
            </a:lvl1pPr>
          </a:lstStyle>
          <a:p>
            <a:fld id="{290465EB-DD86-4C44-B08A-4AD60A381C0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41" r:id="rId1"/>
    <p:sldLayoutId id="2147486442" r:id="rId2"/>
    <p:sldLayoutId id="2147486443" r:id="rId3"/>
    <p:sldLayoutId id="2147486444" r:id="rId4"/>
    <p:sldLayoutId id="2147486445" r:id="rId5"/>
    <p:sldLayoutId id="2147486446" r:id="rId6"/>
    <p:sldLayoutId id="2147486447" r:id="rId7"/>
    <p:sldLayoutId id="2147486448" r:id="rId8"/>
    <p:sldLayoutId id="2147486449" r:id="rId9"/>
    <p:sldLayoutId id="2147486450" r:id="rId10"/>
    <p:sldLayoutId id="2147486451" r:id="rId11"/>
    <p:sldLayoutId id="2147486452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defRPr sz="3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4024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2436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2437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4024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24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523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24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67" y="6343650"/>
            <a:ext cx="58702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chemeClr val="bg1"/>
                </a:solidFill>
                <a:latin typeface="+mn-lt"/>
              </a:defRPr>
            </a:lvl1pPr>
          </a:lstStyle>
          <a:p>
            <a:fld id="{290465EB-DD86-4C44-B08A-4AD60A381C0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54" r:id="rId1"/>
    <p:sldLayoutId id="2147486455" r:id="rId2"/>
    <p:sldLayoutId id="2147486456" r:id="rId3"/>
    <p:sldLayoutId id="2147486457" r:id="rId4"/>
    <p:sldLayoutId id="2147486458" r:id="rId5"/>
    <p:sldLayoutId id="2147486459" r:id="rId6"/>
    <p:sldLayoutId id="2147486460" r:id="rId7"/>
    <p:sldLayoutId id="2147486461" r:id="rId8"/>
    <p:sldLayoutId id="2147486462" r:id="rId9"/>
    <p:sldLayoutId id="2147486463" r:id="rId10"/>
    <p:sldLayoutId id="2147486464" r:id="rId11"/>
    <p:sldLayoutId id="2147486465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defRPr sz="3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777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26777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2677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C5358864-D63E-4798-AD17-7995935644BE}" type="slidenum">
              <a:rPr lang="en-US" kern="1200"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16" r:id="rId1"/>
    <p:sldLayoutId id="2147485317" r:id="rId2"/>
    <p:sldLayoutId id="2147485318" r:id="rId3"/>
    <p:sldLayoutId id="2147485319" r:id="rId4"/>
    <p:sldLayoutId id="2147485320" r:id="rId5"/>
    <p:sldLayoutId id="2147485321" r:id="rId6"/>
    <p:sldLayoutId id="2147485322" r:id="rId7"/>
    <p:sldLayoutId id="2147485323" r:id="rId8"/>
    <p:sldLayoutId id="2147485324" r:id="rId9"/>
    <p:sldLayoutId id="2147485325" r:id="rId10"/>
    <p:sldLayoutId id="21474853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E69632-159E-47D6-9A40-B0403B150A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6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33C0F4-03ED-4C12-95C5-1B16BAD8EEC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67" r:id="rId1"/>
    <p:sldLayoutId id="2147486468" r:id="rId2"/>
    <p:sldLayoutId id="2147486469" r:id="rId3"/>
    <p:sldLayoutId id="2147486470" r:id="rId4"/>
    <p:sldLayoutId id="2147486471" r:id="rId5"/>
    <p:sldLayoutId id="2147486472" r:id="rId6"/>
    <p:sldLayoutId id="2147486473" r:id="rId7"/>
    <p:sldLayoutId id="2147486474" r:id="rId8"/>
    <p:sldLayoutId id="2147486475" r:id="rId9"/>
    <p:sldLayoutId id="2147486476" r:id="rId10"/>
    <p:sldLayoutId id="214748647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7A03666-DA0D-4712-BFE9-739D4BB76F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2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79" r:id="rId1"/>
    <p:sldLayoutId id="2147486480" r:id="rId2"/>
    <p:sldLayoutId id="2147486481" r:id="rId3"/>
    <p:sldLayoutId id="2147486482" r:id="rId4"/>
    <p:sldLayoutId id="2147486483" r:id="rId5"/>
    <p:sldLayoutId id="2147486484" r:id="rId6"/>
    <p:sldLayoutId id="2147486485" r:id="rId7"/>
    <p:sldLayoutId id="2147486486" r:id="rId8"/>
    <p:sldLayoutId id="2147486487" r:id="rId9"/>
    <p:sldLayoutId id="2147486488" r:id="rId10"/>
    <p:sldLayoutId id="21474864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22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rtl="0">
              <a:defRPr/>
            </a:pPr>
            <a:fld id="{30935732-51FF-499B-AD05-95F6BD456C98}" type="datetimeFigureOut">
              <a:rPr lang="en-US" kern="1200">
                <a:ea typeface="+mn-ea"/>
                <a:cs typeface="+mn-cs"/>
              </a:rPr>
              <a:pPr rtl="0">
                <a:defRPr/>
              </a:pPr>
              <a:t>11/19/2023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64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rtl="0"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rtl="0">
              <a:defRPr/>
            </a:pPr>
            <a:fld id="{B3DEDBBD-D163-4FDD-A3B9-47CC351D071E}" type="slidenum">
              <a:rPr lang="en-US" kern="1200"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28" r:id="rId1"/>
    <p:sldLayoutId id="2147485329" r:id="rId2"/>
    <p:sldLayoutId id="2147485330" r:id="rId3"/>
    <p:sldLayoutId id="2147485331" r:id="rId4"/>
    <p:sldLayoutId id="2147485332" r:id="rId5"/>
    <p:sldLayoutId id="2147485333" r:id="rId6"/>
    <p:sldLayoutId id="2147485334" r:id="rId7"/>
    <p:sldLayoutId id="2147485335" r:id="rId8"/>
    <p:sldLayoutId id="2147485336" r:id="rId9"/>
    <p:sldLayoutId id="2147485337" r:id="rId10"/>
    <p:sldLayoutId id="21474853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4024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2436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2437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4024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24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523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24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67" y="6343650"/>
            <a:ext cx="58702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chemeClr val="bg1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290465EB-DD86-4C44-B08A-4AD60A381C08}" type="slidenum">
              <a: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08" r:id="rId1"/>
    <p:sldLayoutId id="2147485509" r:id="rId2"/>
    <p:sldLayoutId id="2147485510" r:id="rId3"/>
    <p:sldLayoutId id="2147485511" r:id="rId4"/>
    <p:sldLayoutId id="2147485512" r:id="rId5"/>
    <p:sldLayoutId id="2147485513" r:id="rId6"/>
    <p:sldLayoutId id="2147485514" r:id="rId7"/>
    <p:sldLayoutId id="2147485515" r:id="rId8"/>
    <p:sldLayoutId id="2147485516" r:id="rId9"/>
    <p:sldLayoutId id="2147485517" r:id="rId10"/>
    <p:sldLayoutId id="2147485518" r:id="rId11"/>
    <p:sldLayoutId id="2147485519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defRPr sz="3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4024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2436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2437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4024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24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523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24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67" y="6343650"/>
            <a:ext cx="58702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chemeClr val="bg1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290465EB-DD86-4C44-B08A-4AD60A381C08}" type="slidenum">
              <a: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21" r:id="rId1"/>
    <p:sldLayoutId id="2147485522" r:id="rId2"/>
    <p:sldLayoutId id="2147485523" r:id="rId3"/>
    <p:sldLayoutId id="2147485524" r:id="rId4"/>
    <p:sldLayoutId id="2147485525" r:id="rId5"/>
    <p:sldLayoutId id="2147485526" r:id="rId6"/>
    <p:sldLayoutId id="2147485527" r:id="rId7"/>
    <p:sldLayoutId id="2147485528" r:id="rId8"/>
    <p:sldLayoutId id="2147485529" r:id="rId9"/>
    <p:sldLayoutId id="2147485530" r:id="rId10"/>
    <p:sldLayoutId id="2147485531" r:id="rId11"/>
    <p:sldLayoutId id="2147485532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defRPr sz="3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5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785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l" rtl="0" fontAlgn="base">
              <a:spcAft>
                <a:spcPct val="0"/>
              </a:spcAft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8785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fontAlgn="base">
              <a:spcAft>
                <a:spcPct val="0"/>
              </a:spcAft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8785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fontAlgn="base">
              <a:spcAft>
                <a:spcPct val="0"/>
              </a:spcAft>
            </a:pPr>
            <a:fld id="{44BDD73F-2E74-425C-8E38-78FBBDB354E5}" type="slidenum">
              <a:rPr lang="en-US" kern="1200">
                <a:solidFill>
                  <a:srgbClr val="5E574E"/>
                </a:solidFill>
                <a:ea typeface="+mn-ea"/>
                <a:cs typeface="+mn-cs"/>
              </a:rPr>
              <a:pPr rtl="0" fontAlgn="base"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pic>
        <p:nvPicPr>
          <p:cNvPr id="87859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697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34" r:id="rId1"/>
    <p:sldLayoutId id="2147485535" r:id="rId2"/>
    <p:sldLayoutId id="2147485536" r:id="rId3"/>
    <p:sldLayoutId id="2147485537" r:id="rId4"/>
    <p:sldLayoutId id="2147485538" r:id="rId5"/>
    <p:sldLayoutId id="2147485539" r:id="rId6"/>
    <p:sldLayoutId id="2147485540" r:id="rId7"/>
    <p:sldLayoutId id="2147485541" r:id="rId8"/>
    <p:sldLayoutId id="2147485542" r:id="rId9"/>
    <p:sldLayoutId id="2147485543" r:id="rId10"/>
    <p:sldLayoutId id="2147485544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4024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2436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2437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4024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24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523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24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67" y="6343650"/>
            <a:ext cx="58702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chemeClr val="bg1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290465EB-DD86-4C44-B08A-4AD60A381C08}" type="slidenum">
              <a: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32" r:id="rId1"/>
    <p:sldLayoutId id="2147485633" r:id="rId2"/>
    <p:sldLayoutId id="2147485634" r:id="rId3"/>
    <p:sldLayoutId id="2147485635" r:id="rId4"/>
    <p:sldLayoutId id="2147485636" r:id="rId5"/>
    <p:sldLayoutId id="2147485637" r:id="rId6"/>
    <p:sldLayoutId id="2147485638" r:id="rId7"/>
    <p:sldLayoutId id="2147485639" r:id="rId8"/>
    <p:sldLayoutId id="2147485640" r:id="rId9"/>
    <p:sldLayoutId id="2147485641" r:id="rId10"/>
    <p:sldLayoutId id="2147485642" r:id="rId11"/>
    <p:sldLayoutId id="2147485643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defRPr sz="3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56700" cy="757238"/>
            <a:chOff x="0" y="0"/>
            <a:chExt cx="5768" cy="477"/>
          </a:xfrm>
        </p:grpSpPr>
        <p:sp>
          <p:nvSpPr>
            <p:cNvPr id="1377283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/>
              <a:ahLst/>
              <a:cxnLst>
                <a:cxn ang="0">
                  <a:pos x="0" y="450"/>
                </a:cxn>
                <a:cxn ang="0">
                  <a:pos x="3" y="0"/>
                </a:cxn>
                <a:cxn ang="0">
                  <a:pos x="5763" y="0"/>
                </a:cxn>
                <a:cxn ang="0">
                  <a:pos x="5763" y="465"/>
                </a:cxn>
                <a:cxn ang="0">
                  <a:pos x="4821" y="477"/>
                </a:cxn>
                <a:cxn ang="0">
                  <a:pos x="4326" y="447"/>
                </a:cxn>
                <a:cxn ang="0">
                  <a:pos x="3783" y="465"/>
                </a:cxn>
                <a:cxn ang="0">
                  <a:pos x="3417" y="456"/>
                </a:cxn>
                <a:cxn ang="0">
                  <a:pos x="2973" y="459"/>
                </a:cxn>
                <a:cxn ang="0">
                  <a:pos x="2451" y="453"/>
                </a:cxn>
                <a:cxn ang="0">
                  <a:pos x="2289" y="441"/>
                </a:cxn>
                <a:cxn ang="0">
                  <a:pos x="2010" y="453"/>
                </a:cxn>
                <a:cxn ang="0">
                  <a:pos x="1827" y="450"/>
                </a:cxn>
                <a:cxn ang="0">
                  <a:pos x="1215" y="465"/>
                </a:cxn>
                <a:cxn ang="0">
                  <a:pos x="660" y="456"/>
                </a:cxn>
                <a:cxn ang="0">
                  <a:pos x="0" y="450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84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/>
              <a:ahLst/>
              <a:cxnLst>
                <a:cxn ang="0">
                  <a:pos x="8" y="190"/>
                </a:cxn>
                <a:cxn ang="0">
                  <a:pos x="71" y="115"/>
                </a:cxn>
                <a:cxn ang="0">
                  <a:pos x="203" y="16"/>
                </a:cxn>
                <a:cxn ang="0">
                  <a:pos x="251" y="19"/>
                </a:cxn>
                <a:cxn ang="0">
                  <a:pos x="236" y="46"/>
                </a:cxn>
                <a:cxn ang="0">
                  <a:pos x="176" y="82"/>
                </a:cxn>
                <a:cxn ang="0">
                  <a:pos x="92" y="154"/>
                </a:cxn>
                <a:cxn ang="0">
                  <a:pos x="23" y="247"/>
                </a:cxn>
                <a:cxn ang="0">
                  <a:pos x="8" y="190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85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0" y="453"/>
                </a:cxn>
                <a:cxn ang="0">
                  <a:pos x="72" y="324"/>
                </a:cxn>
                <a:cxn ang="0">
                  <a:pos x="198" y="201"/>
                </a:cxn>
                <a:cxn ang="0">
                  <a:pos x="366" y="102"/>
                </a:cxn>
                <a:cxn ang="0">
                  <a:pos x="531" y="36"/>
                </a:cxn>
                <a:cxn ang="0">
                  <a:pos x="609" y="0"/>
                </a:cxn>
                <a:cxn ang="0">
                  <a:pos x="708" y="3"/>
                </a:cxn>
                <a:cxn ang="0">
                  <a:pos x="591" y="66"/>
                </a:cxn>
                <a:cxn ang="0">
                  <a:pos x="417" y="126"/>
                </a:cxn>
                <a:cxn ang="0">
                  <a:pos x="237" y="231"/>
                </a:cxn>
                <a:cxn ang="0">
                  <a:pos x="117" y="345"/>
                </a:cxn>
                <a:cxn ang="0">
                  <a:pos x="51" y="459"/>
                </a:cxn>
                <a:cxn ang="0">
                  <a:pos x="0" y="453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86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/>
              <a:ahLst/>
              <a:cxnLst>
                <a:cxn ang="0">
                  <a:pos x="21" y="163"/>
                </a:cxn>
                <a:cxn ang="0">
                  <a:pos x="9" y="184"/>
                </a:cxn>
                <a:cxn ang="0">
                  <a:pos x="75" y="103"/>
                </a:cxn>
                <a:cxn ang="0">
                  <a:pos x="165" y="28"/>
                </a:cxn>
                <a:cxn ang="0">
                  <a:pos x="207" y="7"/>
                </a:cxn>
                <a:cxn ang="0">
                  <a:pos x="246" y="4"/>
                </a:cxn>
                <a:cxn ang="0">
                  <a:pos x="237" y="34"/>
                </a:cxn>
                <a:cxn ang="0">
                  <a:pos x="183" y="61"/>
                </a:cxn>
                <a:cxn ang="0">
                  <a:pos x="108" y="124"/>
                </a:cxn>
                <a:cxn ang="0">
                  <a:pos x="54" y="190"/>
                </a:cxn>
                <a:cxn ang="0">
                  <a:pos x="6" y="184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87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15" y="36"/>
                </a:cxn>
                <a:cxn ang="0">
                  <a:pos x="6" y="60"/>
                </a:cxn>
                <a:cxn ang="0">
                  <a:pos x="36" y="69"/>
                </a:cxn>
                <a:cxn ang="0">
                  <a:pos x="87" y="42"/>
                </a:cxn>
                <a:cxn ang="0">
                  <a:pos x="159" y="0"/>
                </a:cxn>
                <a:cxn ang="0">
                  <a:pos x="99" y="0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88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/>
              <a:ahLst/>
              <a:cxnLst>
                <a:cxn ang="0">
                  <a:pos x="395" y="0"/>
                </a:cxn>
                <a:cxn ang="0">
                  <a:pos x="338" y="48"/>
                </a:cxn>
                <a:cxn ang="0">
                  <a:pos x="242" y="102"/>
                </a:cxn>
                <a:cxn ang="0">
                  <a:pos x="104" y="147"/>
                </a:cxn>
                <a:cxn ang="0">
                  <a:pos x="35" y="168"/>
                </a:cxn>
                <a:cxn ang="0">
                  <a:pos x="8" y="192"/>
                </a:cxn>
                <a:cxn ang="0">
                  <a:pos x="8" y="213"/>
                </a:cxn>
                <a:cxn ang="0">
                  <a:pos x="59" y="213"/>
                </a:cxn>
                <a:cxn ang="0">
                  <a:pos x="86" y="192"/>
                </a:cxn>
                <a:cxn ang="0">
                  <a:pos x="173" y="159"/>
                </a:cxn>
                <a:cxn ang="0">
                  <a:pos x="299" y="126"/>
                </a:cxn>
                <a:cxn ang="0">
                  <a:pos x="392" y="72"/>
                </a:cxn>
                <a:cxn ang="0">
                  <a:pos x="455" y="0"/>
                </a:cxn>
                <a:cxn ang="0">
                  <a:pos x="395" y="0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89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24" y="11"/>
                </a:cxn>
                <a:cxn ang="0">
                  <a:pos x="156" y="2"/>
                </a:cxn>
                <a:cxn ang="0">
                  <a:pos x="288" y="23"/>
                </a:cxn>
                <a:cxn ang="0">
                  <a:pos x="384" y="53"/>
                </a:cxn>
                <a:cxn ang="0">
                  <a:pos x="411" y="74"/>
                </a:cxn>
                <a:cxn ang="0">
                  <a:pos x="405" y="104"/>
                </a:cxn>
                <a:cxn ang="0">
                  <a:pos x="363" y="101"/>
                </a:cxn>
                <a:cxn ang="0">
                  <a:pos x="294" y="77"/>
                </a:cxn>
                <a:cxn ang="0">
                  <a:pos x="174" y="50"/>
                </a:cxn>
                <a:cxn ang="0">
                  <a:pos x="72" y="62"/>
                </a:cxn>
                <a:cxn ang="0">
                  <a:pos x="36" y="59"/>
                </a:cxn>
                <a:cxn ang="0">
                  <a:pos x="0" y="11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0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12" y="24"/>
                </a:cxn>
                <a:cxn ang="0">
                  <a:pos x="114" y="54"/>
                </a:cxn>
                <a:cxn ang="0">
                  <a:pos x="240" y="117"/>
                </a:cxn>
                <a:cxn ang="0">
                  <a:pos x="333" y="153"/>
                </a:cxn>
                <a:cxn ang="0">
                  <a:pos x="438" y="219"/>
                </a:cxn>
                <a:cxn ang="0">
                  <a:pos x="426" y="192"/>
                </a:cxn>
                <a:cxn ang="0">
                  <a:pos x="441" y="180"/>
                </a:cxn>
                <a:cxn ang="0">
                  <a:pos x="519" y="216"/>
                </a:cxn>
                <a:cxn ang="0">
                  <a:pos x="450" y="162"/>
                </a:cxn>
                <a:cxn ang="0">
                  <a:pos x="381" y="135"/>
                </a:cxn>
                <a:cxn ang="0">
                  <a:pos x="285" y="84"/>
                </a:cxn>
                <a:cxn ang="0">
                  <a:pos x="186" y="18"/>
                </a:cxn>
                <a:cxn ang="0">
                  <a:pos x="123" y="0"/>
                </a:cxn>
                <a:cxn ang="0">
                  <a:pos x="42" y="0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1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/>
              <a:ahLst/>
              <a:cxnLst>
                <a:cxn ang="0">
                  <a:pos x="6" y="38"/>
                </a:cxn>
                <a:cxn ang="0">
                  <a:pos x="9" y="20"/>
                </a:cxn>
                <a:cxn ang="0">
                  <a:pos x="42" y="2"/>
                </a:cxn>
                <a:cxn ang="0">
                  <a:pos x="90" y="35"/>
                </a:cxn>
                <a:cxn ang="0">
                  <a:pos x="189" y="89"/>
                </a:cxn>
                <a:cxn ang="0">
                  <a:pos x="288" y="140"/>
                </a:cxn>
                <a:cxn ang="0">
                  <a:pos x="375" y="176"/>
                </a:cxn>
                <a:cxn ang="0">
                  <a:pos x="396" y="176"/>
                </a:cxn>
                <a:cxn ang="0">
                  <a:pos x="429" y="212"/>
                </a:cxn>
                <a:cxn ang="0">
                  <a:pos x="408" y="233"/>
                </a:cxn>
                <a:cxn ang="0">
                  <a:pos x="333" y="212"/>
                </a:cxn>
                <a:cxn ang="0">
                  <a:pos x="186" y="143"/>
                </a:cxn>
                <a:cxn ang="0">
                  <a:pos x="48" y="68"/>
                </a:cxn>
                <a:cxn ang="0">
                  <a:pos x="6" y="38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2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53" y="66"/>
                </a:cxn>
                <a:cxn ang="0">
                  <a:pos x="176" y="132"/>
                </a:cxn>
                <a:cxn ang="0">
                  <a:pos x="293" y="189"/>
                </a:cxn>
                <a:cxn ang="0">
                  <a:pos x="341" y="222"/>
                </a:cxn>
                <a:cxn ang="0">
                  <a:pos x="377" y="219"/>
                </a:cxn>
                <a:cxn ang="0">
                  <a:pos x="377" y="180"/>
                </a:cxn>
                <a:cxn ang="0">
                  <a:pos x="260" y="126"/>
                </a:cxn>
                <a:cxn ang="0">
                  <a:pos x="113" y="51"/>
                </a:cxn>
                <a:cxn ang="0">
                  <a:pos x="41" y="9"/>
                </a:cxn>
                <a:cxn ang="0">
                  <a:pos x="2" y="9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3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105" y="97"/>
                </a:cxn>
                <a:cxn ang="0">
                  <a:pos x="243" y="178"/>
                </a:cxn>
                <a:cxn ang="0">
                  <a:pos x="357" y="217"/>
                </a:cxn>
                <a:cxn ang="0">
                  <a:pos x="498" y="214"/>
                </a:cxn>
                <a:cxn ang="0">
                  <a:pos x="468" y="187"/>
                </a:cxn>
                <a:cxn ang="0">
                  <a:pos x="309" y="136"/>
                </a:cxn>
                <a:cxn ang="0">
                  <a:pos x="123" y="34"/>
                </a:cxn>
                <a:cxn ang="0">
                  <a:pos x="3" y="10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4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/>
              <a:ahLst/>
              <a:cxnLst>
                <a:cxn ang="0">
                  <a:pos x="69" y="60"/>
                </a:cxn>
                <a:cxn ang="0">
                  <a:pos x="12" y="42"/>
                </a:cxn>
                <a:cxn ang="0">
                  <a:pos x="3" y="15"/>
                </a:cxn>
                <a:cxn ang="0">
                  <a:pos x="30" y="0"/>
                </a:cxn>
                <a:cxn ang="0">
                  <a:pos x="117" y="18"/>
                </a:cxn>
                <a:cxn ang="0">
                  <a:pos x="243" y="48"/>
                </a:cxn>
                <a:cxn ang="0">
                  <a:pos x="387" y="48"/>
                </a:cxn>
                <a:cxn ang="0">
                  <a:pos x="408" y="54"/>
                </a:cxn>
                <a:cxn ang="0">
                  <a:pos x="381" y="87"/>
                </a:cxn>
                <a:cxn ang="0">
                  <a:pos x="318" y="99"/>
                </a:cxn>
                <a:cxn ang="0">
                  <a:pos x="195" y="93"/>
                </a:cxn>
                <a:cxn ang="0">
                  <a:pos x="69" y="60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5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/>
              <a:ahLst/>
              <a:cxnLst>
                <a:cxn ang="0">
                  <a:pos x="3" y="67"/>
                </a:cxn>
                <a:cxn ang="0">
                  <a:pos x="84" y="19"/>
                </a:cxn>
                <a:cxn ang="0">
                  <a:pos x="123" y="1"/>
                </a:cxn>
                <a:cxn ang="0">
                  <a:pos x="150" y="22"/>
                </a:cxn>
                <a:cxn ang="0">
                  <a:pos x="123" y="55"/>
                </a:cxn>
                <a:cxn ang="0">
                  <a:pos x="90" y="70"/>
                </a:cxn>
                <a:cxn ang="0">
                  <a:pos x="0" y="67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6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/>
              <a:ahLst/>
              <a:cxnLst>
                <a:cxn ang="0">
                  <a:pos x="1" y="69"/>
                </a:cxn>
                <a:cxn ang="0">
                  <a:pos x="25" y="51"/>
                </a:cxn>
                <a:cxn ang="0">
                  <a:pos x="100" y="9"/>
                </a:cxn>
                <a:cxn ang="0">
                  <a:pos x="133" y="3"/>
                </a:cxn>
                <a:cxn ang="0">
                  <a:pos x="136" y="27"/>
                </a:cxn>
                <a:cxn ang="0">
                  <a:pos x="61" y="75"/>
                </a:cxn>
                <a:cxn ang="0">
                  <a:pos x="19" y="90"/>
                </a:cxn>
                <a:cxn ang="0">
                  <a:pos x="1" y="69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7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/>
              <a:ahLst/>
              <a:cxnLst>
                <a:cxn ang="0">
                  <a:pos x="172" y="86"/>
                </a:cxn>
                <a:cxn ang="0">
                  <a:pos x="61" y="137"/>
                </a:cxn>
                <a:cxn ang="0">
                  <a:pos x="16" y="155"/>
                </a:cxn>
                <a:cxn ang="0">
                  <a:pos x="7" y="122"/>
                </a:cxn>
                <a:cxn ang="0">
                  <a:pos x="58" y="80"/>
                </a:cxn>
                <a:cxn ang="0">
                  <a:pos x="172" y="38"/>
                </a:cxn>
                <a:cxn ang="0">
                  <a:pos x="304" y="11"/>
                </a:cxn>
                <a:cxn ang="0">
                  <a:pos x="463" y="2"/>
                </a:cxn>
                <a:cxn ang="0">
                  <a:pos x="631" y="23"/>
                </a:cxn>
                <a:cxn ang="0">
                  <a:pos x="796" y="53"/>
                </a:cxn>
                <a:cxn ang="0">
                  <a:pos x="841" y="47"/>
                </a:cxn>
                <a:cxn ang="0">
                  <a:pos x="907" y="71"/>
                </a:cxn>
                <a:cxn ang="0">
                  <a:pos x="919" y="101"/>
                </a:cxn>
                <a:cxn ang="0">
                  <a:pos x="793" y="98"/>
                </a:cxn>
                <a:cxn ang="0">
                  <a:pos x="634" y="62"/>
                </a:cxn>
                <a:cxn ang="0">
                  <a:pos x="439" y="38"/>
                </a:cxn>
                <a:cxn ang="0">
                  <a:pos x="238" y="59"/>
                </a:cxn>
                <a:cxn ang="0">
                  <a:pos x="172" y="86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8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/>
              <a:ahLst/>
              <a:cxnLst>
                <a:cxn ang="0">
                  <a:pos x="18" y="47"/>
                </a:cxn>
                <a:cxn ang="0">
                  <a:pos x="141" y="17"/>
                </a:cxn>
                <a:cxn ang="0">
                  <a:pos x="246" y="2"/>
                </a:cxn>
                <a:cxn ang="0">
                  <a:pos x="351" y="5"/>
                </a:cxn>
                <a:cxn ang="0">
                  <a:pos x="372" y="23"/>
                </a:cxn>
                <a:cxn ang="0">
                  <a:pos x="354" y="44"/>
                </a:cxn>
                <a:cxn ang="0">
                  <a:pos x="264" y="50"/>
                </a:cxn>
                <a:cxn ang="0">
                  <a:pos x="168" y="53"/>
                </a:cxn>
                <a:cxn ang="0">
                  <a:pos x="72" y="77"/>
                </a:cxn>
                <a:cxn ang="0">
                  <a:pos x="15" y="95"/>
                </a:cxn>
                <a:cxn ang="0">
                  <a:pos x="0" y="56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9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/>
              <a:ahLst/>
              <a:cxnLst>
                <a:cxn ang="0">
                  <a:pos x="0" y="158"/>
                </a:cxn>
                <a:cxn ang="0">
                  <a:pos x="12" y="137"/>
                </a:cxn>
                <a:cxn ang="0">
                  <a:pos x="162" y="71"/>
                </a:cxn>
                <a:cxn ang="0">
                  <a:pos x="249" y="20"/>
                </a:cxn>
                <a:cxn ang="0">
                  <a:pos x="285" y="2"/>
                </a:cxn>
                <a:cxn ang="0">
                  <a:pos x="309" y="11"/>
                </a:cxn>
                <a:cxn ang="0">
                  <a:pos x="303" y="47"/>
                </a:cxn>
                <a:cxn ang="0">
                  <a:pos x="219" y="89"/>
                </a:cxn>
                <a:cxn ang="0">
                  <a:pos x="108" y="140"/>
                </a:cxn>
                <a:cxn ang="0">
                  <a:pos x="57" y="152"/>
                </a:cxn>
                <a:cxn ang="0">
                  <a:pos x="0" y="158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300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/>
              <a:ahLst/>
              <a:cxnLst>
                <a:cxn ang="0">
                  <a:pos x="3" y="165"/>
                </a:cxn>
                <a:cxn ang="0">
                  <a:pos x="129" y="93"/>
                </a:cxn>
                <a:cxn ang="0">
                  <a:pos x="261" y="30"/>
                </a:cxn>
                <a:cxn ang="0">
                  <a:pos x="351" y="0"/>
                </a:cxn>
                <a:cxn ang="0">
                  <a:pos x="378" y="27"/>
                </a:cxn>
                <a:cxn ang="0">
                  <a:pos x="336" y="51"/>
                </a:cxn>
                <a:cxn ang="0">
                  <a:pos x="291" y="60"/>
                </a:cxn>
                <a:cxn ang="0">
                  <a:pos x="240" y="75"/>
                </a:cxn>
                <a:cxn ang="0">
                  <a:pos x="189" y="120"/>
                </a:cxn>
                <a:cxn ang="0">
                  <a:pos x="102" y="174"/>
                </a:cxn>
                <a:cxn ang="0">
                  <a:pos x="0" y="162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301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/>
              <a:ahLst/>
              <a:cxnLst>
                <a:cxn ang="0">
                  <a:pos x="84" y="11"/>
                </a:cxn>
                <a:cxn ang="0">
                  <a:pos x="27" y="5"/>
                </a:cxn>
                <a:cxn ang="0">
                  <a:pos x="9" y="35"/>
                </a:cxn>
                <a:cxn ang="0">
                  <a:pos x="81" y="56"/>
                </a:cxn>
                <a:cxn ang="0">
                  <a:pos x="255" y="68"/>
                </a:cxn>
                <a:cxn ang="0">
                  <a:pos x="432" y="50"/>
                </a:cxn>
                <a:cxn ang="0">
                  <a:pos x="513" y="5"/>
                </a:cxn>
                <a:cxn ang="0">
                  <a:pos x="372" y="20"/>
                </a:cxn>
                <a:cxn ang="0">
                  <a:pos x="141" y="14"/>
                </a:cxn>
                <a:cxn ang="0">
                  <a:pos x="84" y="11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302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/>
              <a:ahLst/>
              <a:cxnLst>
                <a:cxn ang="0">
                  <a:pos x="23" y="6"/>
                </a:cxn>
                <a:cxn ang="0">
                  <a:pos x="188" y="3"/>
                </a:cxn>
                <a:cxn ang="0">
                  <a:pos x="323" y="27"/>
                </a:cxn>
                <a:cxn ang="0">
                  <a:pos x="464" y="69"/>
                </a:cxn>
                <a:cxn ang="0">
                  <a:pos x="521" y="90"/>
                </a:cxn>
                <a:cxn ang="0">
                  <a:pos x="533" y="105"/>
                </a:cxn>
                <a:cxn ang="0">
                  <a:pos x="497" y="120"/>
                </a:cxn>
                <a:cxn ang="0">
                  <a:pos x="452" y="108"/>
                </a:cxn>
                <a:cxn ang="0">
                  <a:pos x="350" y="72"/>
                </a:cxn>
                <a:cxn ang="0">
                  <a:pos x="158" y="39"/>
                </a:cxn>
                <a:cxn ang="0">
                  <a:pos x="50" y="39"/>
                </a:cxn>
                <a:cxn ang="0">
                  <a:pos x="23" y="6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303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/>
              <a:ahLst/>
              <a:cxnLst>
                <a:cxn ang="0">
                  <a:pos x="800" y="24"/>
                </a:cxn>
                <a:cxn ang="0">
                  <a:pos x="782" y="15"/>
                </a:cxn>
                <a:cxn ang="0">
                  <a:pos x="659" y="63"/>
                </a:cxn>
                <a:cxn ang="0">
                  <a:pos x="500" y="84"/>
                </a:cxn>
                <a:cxn ang="0">
                  <a:pos x="326" y="69"/>
                </a:cxn>
                <a:cxn ang="0">
                  <a:pos x="98" y="21"/>
                </a:cxn>
                <a:cxn ang="0">
                  <a:pos x="11" y="6"/>
                </a:cxn>
                <a:cxn ang="0">
                  <a:pos x="32" y="60"/>
                </a:cxn>
                <a:cxn ang="0">
                  <a:pos x="155" y="96"/>
                </a:cxn>
                <a:cxn ang="0">
                  <a:pos x="410" y="138"/>
                </a:cxn>
                <a:cxn ang="0">
                  <a:pos x="596" y="129"/>
                </a:cxn>
                <a:cxn ang="0">
                  <a:pos x="737" y="90"/>
                </a:cxn>
                <a:cxn ang="0">
                  <a:pos x="788" y="69"/>
                </a:cxn>
                <a:cxn ang="0">
                  <a:pos x="800" y="24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304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/>
              <a:ahLst/>
              <a:cxnLst>
                <a:cxn ang="0">
                  <a:pos x="402" y="0"/>
                </a:cxn>
                <a:cxn ang="0">
                  <a:pos x="384" y="12"/>
                </a:cxn>
                <a:cxn ang="0">
                  <a:pos x="276" y="51"/>
                </a:cxn>
                <a:cxn ang="0">
                  <a:pos x="165" y="66"/>
                </a:cxn>
                <a:cxn ang="0">
                  <a:pos x="51" y="57"/>
                </a:cxn>
                <a:cxn ang="0">
                  <a:pos x="15" y="54"/>
                </a:cxn>
                <a:cxn ang="0">
                  <a:pos x="3" y="69"/>
                </a:cxn>
                <a:cxn ang="0">
                  <a:pos x="9" y="93"/>
                </a:cxn>
                <a:cxn ang="0">
                  <a:pos x="54" y="102"/>
                </a:cxn>
                <a:cxn ang="0">
                  <a:pos x="198" y="111"/>
                </a:cxn>
                <a:cxn ang="0">
                  <a:pos x="336" y="75"/>
                </a:cxn>
                <a:cxn ang="0">
                  <a:pos x="375" y="54"/>
                </a:cxn>
                <a:cxn ang="0">
                  <a:pos x="402" y="0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0" y="6180138"/>
            <a:ext cx="9169400" cy="138112"/>
            <a:chOff x="0" y="4032"/>
            <a:chExt cx="5776" cy="87"/>
          </a:xfrm>
        </p:grpSpPr>
        <p:sp>
          <p:nvSpPr>
            <p:cNvPr id="1377306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/>
              <a:ahLst/>
              <a:cxnLst>
                <a:cxn ang="0">
                  <a:pos x="165" y="6"/>
                </a:cxn>
                <a:cxn ang="0">
                  <a:pos x="450" y="3"/>
                </a:cxn>
                <a:cxn ang="0">
                  <a:pos x="714" y="12"/>
                </a:cxn>
                <a:cxn ang="0">
                  <a:pos x="957" y="24"/>
                </a:cxn>
                <a:cxn ang="0">
                  <a:pos x="1173" y="24"/>
                </a:cxn>
                <a:cxn ang="0">
                  <a:pos x="1473" y="15"/>
                </a:cxn>
                <a:cxn ang="0">
                  <a:pos x="1617" y="0"/>
                </a:cxn>
                <a:cxn ang="0">
                  <a:pos x="1719" y="15"/>
                </a:cxn>
                <a:cxn ang="0">
                  <a:pos x="1716" y="66"/>
                </a:cxn>
                <a:cxn ang="0">
                  <a:pos x="1632" y="51"/>
                </a:cxn>
                <a:cxn ang="0">
                  <a:pos x="1407" y="51"/>
                </a:cxn>
                <a:cxn ang="0">
                  <a:pos x="1191" y="48"/>
                </a:cxn>
                <a:cxn ang="0">
                  <a:pos x="870" y="60"/>
                </a:cxn>
                <a:cxn ang="0">
                  <a:pos x="492" y="48"/>
                </a:cxn>
                <a:cxn ang="0">
                  <a:pos x="291" y="27"/>
                </a:cxn>
                <a:cxn ang="0">
                  <a:pos x="21" y="36"/>
                </a:cxn>
                <a:cxn ang="0">
                  <a:pos x="165" y="6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307" name="Freeform 27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/>
              <a:ahLst/>
              <a:cxnLst>
                <a:cxn ang="0">
                  <a:pos x="2641" y="6"/>
                </a:cxn>
                <a:cxn ang="0">
                  <a:pos x="2620" y="30"/>
                </a:cxn>
                <a:cxn ang="0">
                  <a:pos x="2368" y="45"/>
                </a:cxn>
                <a:cxn ang="0">
                  <a:pos x="2023" y="60"/>
                </a:cxn>
                <a:cxn ang="0">
                  <a:pos x="1786" y="48"/>
                </a:cxn>
                <a:cxn ang="0">
                  <a:pos x="1525" y="36"/>
                </a:cxn>
                <a:cxn ang="0">
                  <a:pos x="1195" y="45"/>
                </a:cxn>
                <a:cxn ang="0">
                  <a:pos x="817" y="39"/>
                </a:cxn>
                <a:cxn ang="0">
                  <a:pos x="499" y="27"/>
                </a:cxn>
                <a:cxn ang="0">
                  <a:pos x="136" y="39"/>
                </a:cxn>
                <a:cxn ang="0">
                  <a:pos x="10" y="33"/>
                </a:cxn>
                <a:cxn ang="0">
                  <a:pos x="76" y="24"/>
                </a:cxn>
                <a:cxn ang="0">
                  <a:pos x="310" y="18"/>
                </a:cxn>
                <a:cxn ang="0">
                  <a:pos x="544" y="0"/>
                </a:cxn>
                <a:cxn ang="0">
                  <a:pos x="853" y="21"/>
                </a:cxn>
                <a:cxn ang="0">
                  <a:pos x="1114" y="21"/>
                </a:cxn>
                <a:cxn ang="0">
                  <a:pos x="1399" y="3"/>
                </a:cxn>
                <a:cxn ang="0">
                  <a:pos x="1588" y="9"/>
                </a:cxn>
                <a:cxn ang="0">
                  <a:pos x="1807" y="21"/>
                </a:cxn>
                <a:cxn ang="0">
                  <a:pos x="2035" y="12"/>
                </a:cxn>
                <a:cxn ang="0">
                  <a:pos x="2290" y="18"/>
                </a:cxn>
                <a:cxn ang="0">
                  <a:pos x="2596" y="3"/>
                </a:cxn>
                <a:cxn ang="0">
                  <a:pos x="2641" y="6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308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/>
              <a:ahLst/>
              <a:cxnLst>
                <a:cxn ang="0">
                  <a:pos x="1893" y="39"/>
                </a:cxn>
                <a:cxn ang="0">
                  <a:pos x="1578" y="45"/>
                </a:cxn>
                <a:cxn ang="0">
                  <a:pos x="1011" y="60"/>
                </a:cxn>
                <a:cxn ang="0">
                  <a:pos x="438" y="57"/>
                </a:cxn>
                <a:cxn ang="0">
                  <a:pos x="0" y="36"/>
                </a:cxn>
                <a:cxn ang="0">
                  <a:pos x="0" y="3"/>
                </a:cxn>
                <a:cxn ang="0">
                  <a:pos x="210" y="18"/>
                </a:cxn>
                <a:cxn ang="0">
                  <a:pos x="474" y="21"/>
                </a:cxn>
                <a:cxn ang="0">
                  <a:pos x="678" y="9"/>
                </a:cxn>
                <a:cxn ang="0">
                  <a:pos x="897" y="9"/>
                </a:cxn>
                <a:cxn ang="0">
                  <a:pos x="1167" y="30"/>
                </a:cxn>
                <a:cxn ang="0">
                  <a:pos x="1500" y="24"/>
                </a:cxn>
                <a:cxn ang="0">
                  <a:pos x="1758" y="3"/>
                </a:cxn>
                <a:cxn ang="0">
                  <a:pos x="1938" y="18"/>
                </a:cxn>
                <a:cxn ang="0">
                  <a:pos x="2034" y="33"/>
                </a:cxn>
                <a:cxn ang="0">
                  <a:pos x="1893" y="39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1377309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83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77310" name="Rectangle 3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77311" name="Rectangle 3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5163" y="63674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77312" name="Rectangle 3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3563" y="63674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77313" name="Rectangle 3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32563" y="63674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E4BB19D9-04F9-4C6A-9831-62A909F09828}" type="slidenum">
              <a:rPr lang="en-US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82" r:id="rId1"/>
    <p:sldLayoutId id="2147485683" r:id="rId2"/>
    <p:sldLayoutId id="2147485684" r:id="rId3"/>
    <p:sldLayoutId id="2147485685" r:id="rId4"/>
    <p:sldLayoutId id="2147485686" r:id="rId5"/>
    <p:sldLayoutId id="2147485687" r:id="rId6"/>
    <p:sldLayoutId id="2147485688" r:id="rId7"/>
    <p:sldLayoutId id="2147485689" r:id="rId8"/>
    <p:sldLayoutId id="2147485690" r:id="rId9"/>
    <p:sldLayoutId id="2147485691" r:id="rId10"/>
    <p:sldLayoutId id="214748569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90000"/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6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7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0800" y="914400"/>
            <a:ext cx="650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19" r:id="rId1"/>
    <p:sldLayoutId id="2147485720" r:id="rId2"/>
    <p:sldLayoutId id="2147485721" r:id="rId3"/>
    <p:sldLayoutId id="2147485722" r:id="rId4"/>
    <p:sldLayoutId id="2147485723" r:id="rId5"/>
    <p:sldLayoutId id="2147485724" r:id="rId6"/>
    <p:sldLayoutId id="2147485725" r:id="rId7"/>
    <p:sldLayoutId id="2147485726" r:id="rId8"/>
    <p:sldLayoutId id="2147485727" r:id="rId9"/>
    <p:sldLayoutId id="2147485728" r:id="rId10"/>
    <p:sldLayoutId id="214748572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3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hili_pepper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49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://www.foodtimeline.org/" TargetMode="External"/><Relationship Id="rId1" Type="http://schemas.openxmlformats.org/officeDocument/2006/relationships/slideLayout" Target="../slideLayouts/slideLayout14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4.xml"/><Relationship Id="rId4" Type="http://schemas.openxmlformats.org/officeDocument/2006/relationships/hyperlink" Target="http://en.wikipedia.org/wiki/File:Patates.jpg" TargetMode="Externa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://www.foodtimeline.org/" TargetMode="External"/><Relationship Id="rId1" Type="http://schemas.openxmlformats.org/officeDocument/2006/relationships/slideLayout" Target="../slideLayouts/slideLayout14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Peanut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5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www.foodtimeline.org/" TargetMode="External"/><Relationship Id="rId1" Type="http://schemas.openxmlformats.org/officeDocument/2006/relationships/slideLayout" Target="../slideLayouts/slideLayout14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4.xml"/><Relationship Id="rId5" Type="http://schemas.openxmlformats.org/officeDocument/2006/relationships/hyperlink" Target="http://en.wikipedia.org/wiki/Cacao_bean" TargetMode="External"/><Relationship Id="rId4" Type="http://schemas.openxmlformats.org/officeDocument/2006/relationships/image" Target="../media/image55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www.foodtimeline.org/" TargetMode="External"/><Relationship Id="rId1" Type="http://schemas.openxmlformats.org/officeDocument/2006/relationships/slideLayout" Target="../slideLayouts/slideLayout14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Vanilla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5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www.foodtimeline.org/" TargetMode="External"/><Relationship Id="rId1" Type="http://schemas.openxmlformats.org/officeDocument/2006/relationships/slideLayout" Target="../slideLayouts/slideLayout14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90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4.xml"/><Relationship Id="rId4" Type="http://schemas.openxmlformats.org/officeDocument/2006/relationships/hyperlink" Target="http://en.wikipedia.org/wiki/Millet" TargetMode="Externa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foodtimeline.org/" TargetMode="External"/><Relationship Id="rId1" Type="http://schemas.openxmlformats.org/officeDocument/2006/relationships/slideLayout" Target="../slideLayouts/slideLayout14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ndomhouse.com/catalog/display.pperl?isbn=9781588360083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foodtimeline.org/" TargetMode="External"/><Relationship Id="rId1" Type="http://schemas.openxmlformats.org/officeDocument/2006/relationships/slideLayout" Target="../slideLayouts/slideLayout14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en.wikipedia.org/wiki/Dogs" TargetMode="External"/><Relationship Id="rId1" Type="http://schemas.openxmlformats.org/officeDocument/2006/relationships/slideLayout" Target="../slideLayouts/slideLayout14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4" Type="http://schemas.openxmlformats.org/officeDocument/2006/relationships/hyperlink" Target="http://news.bbc.co.uk/1/hi/sci/tech/2498669.stm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news.org/view/generic/id/61368/title/World%E2%80%99s_oldest_dog_debated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ylife.com/photo/0ebAfTY165dB2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Relationship Id="rId4" Type="http://schemas.openxmlformats.org/officeDocument/2006/relationships/hyperlink" Target="http://en.wikipedia.org/wiki/Tequixquiac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foodtimeline.org/" TargetMode="External"/><Relationship Id="rId1" Type="http://schemas.openxmlformats.org/officeDocument/2006/relationships/slideLayout" Target="../slideLayouts/slideLayout1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food/aftexts.html#title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foodtimeline.org/" TargetMode="External"/><Relationship Id="rId1" Type="http://schemas.openxmlformats.org/officeDocument/2006/relationships/slideLayout" Target="../slideLayouts/slideLayout14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foodtimeline.org/" TargetMode="External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foodtimeline.org/" TargetMode="External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foodtimeline.org/" TargetMode="External"/><Relationship Id="rId1" Type="http://schemas.openxmlformats.org/officeDocument/2006/relationships/slideLayout" Target="../slideLayouts/slideLayout14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foodtimeline.org/" TargetMode="External"/><Relationship Id="rId1" Type="http://schemas.openxmlformats.org/officeDocument/2006/relationships/slideLayout" Target="../slideLayouts/slideLayout14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9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6.png"/><Relationship Id="rId4" Type="http://schemas.openxmlformats.org/officeDocument/2006/relationships/hyperlink" Target="http://www.howardbloom.net/jericho.htm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98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7.png"/><Relationship Id="rId4" Type="http://schemas.openxmlformats.org/officeDocument/2006/relationships/hyperlink" Target="http://en.wikipedia.org/wiki/Jericho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98.xml"/><Relationship Id="rId1" Type="http://schemas.openxmlformats.org/officeDocument/2006/relationships/themeOverride" Target="../theme/themeOverride3.xml"/><Relationship Id="rId5" Type="http://schemas.openxmlformats.org/officeDocument/2006/relationships/hyperlink" Target="http://en.wikipedia.org/wiki/Jericho" TargetMode="External"/><Relationship Id="rId4" Type="http://schemas.openxmlformats.org/officeDocument/2006/relationships/image" Target="../media/image2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98.xml"/><Relationship Id="rId1" Type="http://schemas.openxmlformats.org/officeDocument/2006/relationships/themeOverride" Target="../theme/themeOverride4.xml"/><Relationship Id="rId5" Type="http://schemas.openxmlformats.org/officeDocument/2006/relationships/hyperlink" Target="http://faculty.smu.edu/dbinder/jericho.html" TargetMode="External"/><Relationship Id="rId4" Type="http://schemas.openxmlformats.org/officeDocument/2006/relationships/image" Target="../media/image2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bc.edu/~mcdonadh/course/huyuk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3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1.xml"/><Relationship Id="rId4" Type="http://schemas.openxmlformats.org/officeDocument/2006/relationships/hyperlink" Target="http://www.ccny.cuny.edu/architecture/archprog/slide-232/pages/001%20Catal%20Huyuk.htm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98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32.png"/><Relationship Id="rId4" Type="http://schemas.openxmlformats.org/officeDocument/2006/relationships/hyperlink" Target="http://www.catalhoyuk.com/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98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33.png"/><Relationship Id="rId4" Type="http://schemas.openxmlformats.org/officeDocument/2006/relationships/hyperlink" Target="http://en.wikipedia.org/wiki/%C3%87atalh%C3%B6y%C3%BCk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ancientneareast.tripod.com/Qalat_Jarmo.htm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3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www.aeraweb.org/artifacts.asp" TargetMode="External"/><Relationship Id="rId1" Type="http://schemas.openxmlformats.org/officeDocument/2006/relationships/slideLayout" Target="../slideLayouts/slideLayout9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1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foodtimeline.org/" TargetMode="External"/><Relationship Id="rId1" Type="http://schemas.openxmlformats.org/officeDocument/2006/relationships/slideLayout" Target="../slideLayouts/slideLayout14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rappa.com/indus/indus4.html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foodtimeline.org/" TargetMode="External"/><Relationship Id="rId1" Type="http://schemas.openxmlformats.org/officeDocument/2006/relationships/slideLayout" Target="../slideLayouts/slideLayout14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eans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foodtimeline.org/" TargetMode="External"/><Relationship Id="rId1" Type="http://schemas.openxmlformats.org/officeDocument/2006/relationships/slideLayout" Target="../slideLayouts/slideLayout1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D15D4E-14DA-482A-8C8B-02F88AA948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28601"/>
            <a:ext cx="5175504" cy="6383985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1154F476-71C4-4577-88FC-B2F95F790162}"/>
              </a:ext>
            </a:extLst>
          </p:cNvPr>
          <p:cNvSpPr txBox="1">
            <a:spLocks/>
          </p:cNvSpPr>
          <p:nvPr/>
        </p:nvSpPr>
        <p:spPr>
          <a:xfrm>
            <a:off x="2006601" y="228600"/>
            <a:ext cx="5120640" cy="6400800"/>
          </a:xfrm>
          <a:prstGeom prst="rect">
            <a:avLst/>
          </a:prstGeom>
          <a:solidFill>
            <a:srgbClr val="B8E2DE">
              <a:alpha val="85098"/>
            </a:srgb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4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algn="ctr">
              <a:spcBef>
                <a:spcPct val="20000"/>
              </a:spcBef>
            </a:pPr>
            <a:r>
              <a:rPr kumimoji="1" lang="en-US" sz="40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Food in Historical Perspective:</a:t>
            </a:r>
          </a:p>
          <a:p>
            <a:pPr algn="ctr">
              <a:spcBef>
                <a:spcPct val="20000"/>
              </a:spcBef>
            </a:pPr>
            <a:r>
              <a:rPr kumimoji="1" lang="en-US" sz="40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Dietary</a:t>
            </a:r>
            <a:br>
              <a:rPr kumimoji="1" lang="en-US" sz="40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kumimoji="1" lang="en-US" sz="40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Revolutions . . .</a:t>
            </a:r>
          </a:p>
          <a:p>
            <a:pPr algn="ctr">
              <a:spcBef>
                <a:spcPct val="20000"/>
              </a:spcBef>
            </a:pPr>
            <a:r>
              <a:rPr kumimoji="1" lang="en-US" sz="28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Domestication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5C030DE4-60D3-4731-9CDD-A2C08319E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7722" y="6172200"/>
            <a:ext cx="1644650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5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2010-2024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63314D-81E1-40D5-8434-320F69B69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1803" y="798493"/>
            <a:ext cx="653416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use your up/down arrow keys and/or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your space bar to advance the slides</a:t>
            </a:r>
          </a:p>
        </p:txBody>
      </p:sp>
    </p:spTree>
    <p:extLst>
      <p:ext uri="{BB962C8B-B14F-4D97-AF65-F5344CB8AC3E}">
        <p14:creationId xmlns:p14="http://schemas.microsoft.com/office/powerpoint/2010/main" val="1929653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438400"/>
            <a:ext cx="7315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+mj-lt"/>
              </a:rPr>
              <a:t>The Agricultural Revolution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The Search for Spices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The Industrial Revolution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Early Technology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+mj-lt"/>
              </a:rPr>
              <a:t>Domestication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+mj-lt"/>
              </a:rPr>
              <a:t>Transportation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+mj-lt"/>
              </a:rPr>
              <a:t>Refrigeration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+mj-lt"/>
              </a:rPr>
              <a:t>Canning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The Scientific Revolution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Modern-Day Adaptations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Summary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505200" y="6400800"/>
            <a:ext cx="199605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hlinkClick r:id="rId3"/>
              </a:rPr>
              <a:t>http://en.wikipedia.org/wiki/Chili_pepper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515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93" y="1600200"/>
            <a:ext cx="9080279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4514" y="6400800"/>
            <a:ext cx="14574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2"/>
              </a:rPr>
              <a:t>http://www.foodtimeline.org/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516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286" y="1118508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Up Arrow 6"/>
          <p:cNvSpPr/>
          <p:nvPr/>
        </p:nvSpPr>
        <p:spPr>
          <a:xfrm rot="16200000">
            <a:off x="4543830" y="1329885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2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505200" y="6545940"/>
            <a:ext cx="212910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hlinkClick r:id="rId4"/>
              </a:rPr>
              <a:t>http://en.wikipedia.org/wiki/File:Patates.jpg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4514" y="6400800"/>
            <a:ext cx="14574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2"/>
              </a:rPr>
              <a:t>http://www.foodtimeline.org/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516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286" y="1118508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Up Arrow 6"/>
          <p:cNvSpPr/>
          <p:nvPr/>
        </p:nvSpPr>
        <p:spPr>
          <a:xfrm rot="16200000">
            <a:off x="4543830" y="1716110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696867" y="6545940"/>
            <a:ext cx="174599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hlinkClick r:id="rId3"/>
              </a:rPr>
              <a:t>http://en.wikipedia.org/wiki/Peanut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519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447799" y="-1157756"/>
            <a:ext cx="6248401" cy="9173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4514" y="6400800"/>
            <a:ext cx="14574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2"/>
              </a:rPr>
              <a:t>http://www.foodtimeline.org/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518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753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 rot="16200000">
            <a:off x="4543830" y="2753882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563256" y="6413956"/>
            <a:ext cx="200407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hlinkClick r:id="rId5"/>
              </a:rPr>
              <a:t>http://en.wikipedia.org/wiki/Cacao_bean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4514" y="6400800"/>
            <a:ext cx="14574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2"/>
              </a:rPr>
              <a:t>http://www.foodtimeline.org/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518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753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 rot="16200000">
            <a:off x="2705086" y="2964338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696867" y="6400800"/>
            <a:ext cx="172675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hlinkClick r:id="rId3"/>
              </a:rPr>
              <a:t>http://en.wikipedia.org/wiki/Vanilla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522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5" y="1600200"/>
            <a:ext cx="9093826" cy="441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4514" y="6400800"/>
            <a:ext cx="14574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2"/>
              </a:rPr>
              <a:t>http://www.foodtimeline.org/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518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753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 rot="16200000">
            <a:off x="3361858" y="2964338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877456"/>
            <a:ext cx="7315200" cy="30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agricultural revolution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1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growing of plants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(agriculture)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and the management of domesticated animals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(animal husbandry)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14174" y="6334257"/>
            <a:ext cx="7315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i="1" dirty="0">
                <a:solidFill>
                  <a:prstClr val="black"/>
                </a:solidFill>
                <a:latin typeface="Calibri" pitchFamily="34" charset="0"/>
              </a:rPr>
              <a:t>The Cultural Feast, 2</a:t>
            </a:r>
            <a:r>
              <a:rPr lang="en-US" sz="1200" i="1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sz="1200" i="1" dirty="0">
                <a:solidFill>
                  <a:prstClr val="black"/>
                </a:solidFill>
                <a:latin typeface="Calibri" pitchFamily="34" charset="0"/>
              </a:rPr>
              <a:t> Ed</a:t>
            </a:r>
            <a:r>
              <a:rPr lang="en-US" sz="1200" dirty="0">
                <a:solidFill>
                  <a:prstClr val="black"/>
                </a:solidFill>
                <a:latin typeface="Calibri" pitchFamily="34" charset="0"/>
              </a:rPr>
              <a:t>., p. 49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Text Box 2"/>
          <p:cNvSpPr txBox="1">
            <a:spLocks noChangeArrowheads="1"/>
          </p:cNvSpPr>
          <p:nvPr/>
        </p:nvSpPr>
        <p:spPr bwMode="auto">
          <a:xfrm>
            <a:off x="471714" y="566058"/>
            <a:ext cx="8191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71500" indent="-571500" algn="ctr"/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Origin of Domestication for Selected Plants</a:t>
            </a:r>
            <a:endParaRPr kumimoji="1" lang="en-US" sz="28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755717" name="Picture 5" descr="Turn816box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20873"/>
            <a:ext cx="7772400" cy="4798927"/>
          </a:xfrm>
          <a:prstGeom prst="rect">
            <a:avLst/>
          </a:prstGeom>
          <a:noFill/>
        </p:spPr>
      </p:pic>
      <p:sp>
        <p:nvSpPr>
          <p:cNvPr id="755718" name="Text Box 6"/>
          <p:cNvSpPr txBox="1">
            <a:spLocks noChangeArrowheads="1"/>
          </p:cNvSpPr>
          <p:nvPr/>
        </p:nvSpPr>
        <p:spPr bwMode="auto">
          <a:xfrm>
            <a:off x="1684945" y="6324600"/>
            <a:ext cx="5753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  <a:latin typeface="Verdana" pitchFamily="34" charset="0"/>
              </a:rPr>
              <a:t>Understanding Physical Anthropology and Archaeology, 8</a:t>
            </a:r>
            <a:r>
              <a:rPr lang="en-US" sz="1200" i="1" baseline="30000" dirty="0">
                <a:solidFill>
                  <a:srgbClr val="FFFFFF"/>
                </a:solidFill>
                <a:latin typeface="Verdana" pitchFamily="34" charset="0"/>
              </a:rPr>
              <a:t>th</a:t>
            </a:r>
            <a:r>
              <a:rPr lang="en-US" sz="1200" i="1" dirty="0">
                <a:solidFill>
                  <a:srgbClr val="FFFFFF"/>
                </a:solidFill>
                <a:latin typeface="Verdana" pitchFamily="34" charset="0"/>
              </a:rPr>
              <a:t> Ed.</a:t>
            </a:r>
            <a:r>
              <a:rPr lang="en-US" sz="1200" dirty="0">
                <a:solidFill>
                  <a:srgbClr val="FFFFFF"/>
                </a:solidFill>
                <a:latin typeface="Verdana" pitchFamily="34" charset="0"/>
              </a:rPr>
              <a:t>, p. 417</a:t>
            </a:r>
          </a:p>
        </p:txBody>
      </p:sp>
      <p:sp>
        <p:nvSpPr>
          <p:cNvPr id="755719" name="Text Box 7"/>
          <p:cNvSpPr txBox="1">
            <a:spLocks noChangeArrowheads="1"/>
          </p:cNvSpPr>
          <p:nvPr/>
        </p:nvSpPr>
        <p:spPr bwMode="auto">
          <a:xfrm>
            <a:off x="5863770" y="2071914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rice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7,000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755721" name="Text Box 9"/>
          <p:cNvSpPr txBox="1">
            <a:spLocks noChangeArrowheads="1"/>
          </p:cNvSpPr>
          <p:nvPr/>
        </p:nvSpPr>
        <p:spPr bwMode="auto">
          <a:xfrm>
            <a:off x="1800981" y="3947886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manioc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4,200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755722" name="Text Box 10"/>
          <p:cNvSpPr txBox="1">
            <a:spLocks noChangeArrowheads="1"/>
          </p:cNvSpPr>
          <p:nvPr/>
        </p:nvSpPr>
        <p:spPr bwMode="auto">
          <a:xfrm>
            <a:off x="1193802" y="2721899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maize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4,500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114800" y="4191000"/>
            <a:ext cx="1947333" cy="742960"/>
          </a:xfrm>
          <a:prstGeom prst="rect">
            <a:avLst/>
          </a:prstGeom>
          <a:solidFill>
            <a:srgbClr val="FAE1A4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millet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4,000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ybp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534228" y="2431613"/>
            <a:ext cx="1828800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wheat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10,500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143000" y="1517213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gourd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5,000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091542" y="1338942"/>
            <a:ext cx="2971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lettuce, grape, olive</a:t>
            </a:r>
            <a:b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</a:b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6,500-5,000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07824" y="5181600"/>
            <a:ext cx="7315200" cy="40011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 Africa millet became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a major staple very early on . . 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" name="Up Arrow 14"/>
          <p:cNvSpPr/>
          <p:nvPr/>
        </p:nvSpPr>
        <p:spPr>
          <a:xfrm rot="16464166">
            <a:off x="6105627" y="2874022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Text Box 2"/>
          <p:cNvSpPr txBox="1">
            <a:spLocks noChangeArrowheads="1"/>
          </p:cNvSpPr>
          <p:nvPr/>
        </p:nvSpPr>
        <p:spPr bwMode="auto">
          <a:xfrm>
            <a:off x="2057400" y="6393089"/>
            <a:ext cx="49964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</a:rPr>
              <a:t>Understanding Physical Anthropology and Archaeology, 9</a:t>
            </a:r>
            <a:r>
              <a:rPr lang="en-US" sz="1200" i="1" baseline="30000" dirty="0">
                <a:solidFill>
                  <a:srgbClr val="FFFFFF"/>
                </a:solidFill>
              </a:rPr>
              <a:t>th </a:t>
            </a:r>
            <a:r>
              <a:rPr lang="en-US" sz="1200" i="1" dirty="0">
                <a:solidFill>
                  <a:srgbClr val="FFFFFF"/>
                </a:solidFill>
              </a:rPr>
              <a:t>Ed.</a:t>
            </a:r>
            <a:r>
              <a:rPr lang="en-US" sz="1200" dirty="0">
                <a:solidFill>
                  <a:srgbClr val="FFFFFF"/>
                </a:solidFill>
              </a:rPr>
              <a:t>, p. 417</a:t>
            </a:r>
          </a:p>
        </p:txBody>
      </p:sp>
      <p:pic>
        <p:nvPicPr>
          <p:cNvPr id="1097731" name="Picture 3" descr="14p3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5867" y="228170"/>
            <a:ext cx="4981222" cy="5940425"/>
          </a:xfrm>
          <a:prstGeom prst="rect">
            <a:avLst/>
          </a:prstGeom>
          <a:noFill/>
        </p:spPr>
      </p:pic>
      <p:sp>
        <p:nvSpPr>
          <p:cNvPr id="1097732" name="Text Box 4"/>
          <p:cNvSpPr txBox="1">
            <a:spLocks noChangeArrowheads="1"/>
          </p:cNvSpPr>
          <p:nvPr/>
        </p:nvSpPr>
        <p:spPr bwMode="auto">
          <a:xfrm>
            <a:off x="1456391" y="6096000"/>
            <a:ext cx="6189133" cy="325438"/>
          </a:xfrm>
          <a:prstGeom prst="rect">
            <a:avLst/>
          </a:prstGeom>
          <a:solidFill>
            <a:srgbClr val="080808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>
              <a:lnSpc>
                <a:spcPct val="110000"/>
              </a:lnSpc>
            </a:pPr>
            <a:r>
              <a:rPr lang="en-US" sz="1400" b="1" dirty="0">
                <a:solidFill>
                  <a:srgbClr val="FFFFFF"/>
                </a:solidFill>
              </a:rPr>
              <a:t>Origin and Approximate Dates of Domestication for Selected Plants and Animals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2010228" y="4296228"/>
            <a:ext cx="1447800" cy="1113972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5032830" y="4546602"/>
            <a:ext cx="624114" cy="576942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22338" y="3638490"/>
            <a:ext cx="7315200" cy="40011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supplemented by other plants and animals</a:t>
            </a:r>
          </a:p>
        </p:txBody>
      </p:sp>
    </p:spTree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739463" y="6400800"/>
            <a:ext cx="165622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4"/>
              </a:rPr>
              <a:t>http://en.wikipedia.org/wiki/Millet</a:t>
            </a:r>
            <a:endParaRPr lang="en-US" sz="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4514" y="6400800"/>
            <a:ext cx="14574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2"/>
              </a:rPr>
              <a:t>http://www.foodtimeline.org/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Up Arrow 7"/>
          <p:cNvSpPr/>
          <p:nvPr/>
        </p:nvSpPr>
        <p:spPr>
          <a:xfrm rot="16200000">
            <a:off x="4543830" y="1286343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90211" y="1447800"/>
            <a:ext cx="39869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333399"/>
                </a:solidFill>
                <a:latin typeface="Bookman Old Style" pitchFamily="18" charset="0"/>
              </a:rPr>
              <a:t>The food timeline</a:t>
            </a:r>
          </a:p>
        </p:txBody>
      </p:sp>
    </p:spTree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539317"/>
            <a:ext cx="73152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endParaRPr lang="en-US" sz="1200" b="1" dirty="0">
              <a:solidFill>
                <a:srgbClr val="000000"/>
              </a:solidFill>
              <a:latin typeface="Arial"/>
            </a:endParaRPr>
          </a:p>
          <a:p>
            <a:pPr algn="ctr">
              <a:spcBef>
                <a:spcPct val="20000"/>
              </a:spcBef>
              <a:defRPr/>
            </a:pPr>
            <a:r>
              <a:rPr lang="en-US" sz="4000" b="1" dirty="0">
                <a:solidFill>
                  <a:srgbClr val="000000"/>
                </a:solidFill>
                <a:latin typeface="Arial"/>
              </a:rPr>
              <a:t>the changes toward dependence on agriculture was not always swift . . .</a:t>
            </a:r>
          </a:p>
        </p:txBody>
      </p:sp>
    </p:spTree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3157847"/>
            <a:ext cx="7315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4000" b="1" dirty="0">
                <a:solidFill>
                  <a:srgbClr val="000000"/>
                </a:solidFill>
                <a:latin typeface="Arial"/>
              </a:rPr>
              <a:t>and it was not always healthful . . .</a:t>
            </a:r>
          </a:p>
        </p:txBody>
      </p:sp>
    </p:spTree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32972" y="1981200"/>
            <a:ext cx="76962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but the 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Agricultural Revolution 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clearly had . . .</a:t>
            </a:r>
          </a:p>
          <a:p>
            <a:pPr algn="ctr">
              <a:spcBef>
                <a:spcPts val="0"/>
              </a:spcBef>
              <a:defRPr/>
            </a:pPr>
            <a:endParaRPr lang="en-US" sz="1600" b="1" dirty="0">
              <a:solidFill>
                <a:srgbClr val="000000"/>
              </a:solidFill>
              <a:latin typeface="Arial"/>
            </a:endParaRPr>
          </a:p>
          <a:p>
            <a:pPr algn="ctr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major nutritional consequences . . .</a:t>
            </a:r>
          </a:p>
          <a:p>
            <a:pPr algn="ctr">
              <a:spcBef>
                <a:spcPts val="0"/>
              </a:spcBef>
              <a:defRPr/>
            </a:pPr>
            <a:endParaRPr lang="en-US" sz="1600" b="1" dirty="0">
              <a:solidFill>
                <a:srgbClr val="000000"/>
              </a:solidFill>
              <a:latin typeface="Arial"/>
            </a:endParaRPr>
          </a:p>
          <a:p>
            <a:pPr algn="ctr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and resulted in major social and political changes in society . . .</a:t>
            </a:r>
          </a:p>
        </p:txBody>
      </p:sp>
    </p:spTree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14400" y="1509486"/>
            <a:ext cx="7315200" cy="144655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“Nutritional Consequences: </a:t>
            </a:r>
          </a:p>
          <a:p>
            <a:pPr algn="ctr">
              <a:spcBef>
                <a:spcPts val="0"/>
              </a:spcBef>
              <a:spcAft>
                <a:spcPts val="50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Foragers and Agriculturalists”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14400" y="3610428"/>
            <a:ext cx="7315200" cy="1938992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“Social and Political Consequences 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of the Agricultural Revolution”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47914" y="682170"/>
            <a:ext cx="80481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3200" dirty="0">
                <a:solidFill>
                  <a:srgbClr val="000000"/>
                </a:solidFill>
                <a:latin typeface="Arial"/>
              </a:rPr>
              <a:t>have a look at the slide sets . . .</a:t>
            </a:r>
            <a:endParaRPr lang="en-US" sz="36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33400" y="5569281"/>
            <a:ext cx="80481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3200" dirty="0">
                <a:solidFill>
                  <a:srgbClr val="000000"/>
                </a:solidFill>
                <a:latin typeface="Arial"/>
              </a:rPr>
              <a:t>for details</a:t>
            </a:r>
            <a:endParaRPr lang="en-US" sz="3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11448" y="2957286"/>
            <a:ext cx="8675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"/>
              </a:rPr>
              <a:t>and</a:t>
            </a:r>
            <a:endParaRPr lang="en-US" sz="3200" dirty="0"/>
          </a:p>
        </p:txBody>
      </p:sp>
    </p:spTree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D15D4E-14DA-482A-8C8B-02F88AA948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28601"/>
            <a:ext cx="5175504" cy="6383985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1154F476-71C4-4577-88FC-B2F95F790162}"/>
              </a:ext>
            </a:extLst>
          </p:cNvPr>
          <p:cNvSpPr txBox="1">
            <a:spLocks/>
          </p:cNvSpPr>
          <p:nvPr/>
        </p:nvSpPr>
        <p:spPr>
          <a:xfrm>
            <a:off x="2006601" y="228600"/>
            <a:ext cx="5120640" cy="6400800"/>
          </a:xfrm>
          <a:prstGeom prst="rect">
            <a:avLst/>
          </a:prstGeom>
          <a:solidFill>
            <a:srgbClr val="B8E2DE">
              <a:alpha val="85098"/>
            </a:srgb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4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Food in Historical Perspective: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Dietary</a:t>
            </a:r>
            <a:br>
              <a:rPr kumimoji="1" lang="en-US" sz="40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en-US" sz="40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Revolutions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Domestication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5C030DE4-60D3-4731-9CDD-A2C08319E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7722" y="6172200"/>
            <a:ext cx="1644650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5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2010-2024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484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874281"/>
            <a:ext cx="7315200" cy="2354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agricultural revolution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1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the adoption of food production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32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  <a:latin typeface="Calibri" pitchFamily="34" charset="0"/>
              </a:rPr>
              <a:t>the critical factor was </a:t>
            </a: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domestication</a:t>
            </a:r>
            <a:endParaRPr lang="en-US" sz="3200" b="1" kern="1200" dirty="0">
              <a:solidFill>
                <a:srgbClr val="FF0000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14174" y="6334257"/>
            <a:ext cx="7315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i="1" dirty="0">
                <a:solidFill>
                  <a:prstClr val="black"/>
                </a:solidFill>
                <a:latin typeface="Calibri" pitchFamily="34" charset="0"/>
              </a:rPr>
              <a:t>The Cultural Feast, 2</a:t>
            </a:r>
            <a:r>
              <a:rPr lang="en-US" sz="1200" i="1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sz="1200" i="1" dirty="0">
                <a:solidFill>
                  <a:prstClr val="black"/>
                </a:solidFill>
                <a:latin typeface="Calibri" pitchFamily="34" charset="0"/>
              </a:rPr>
              <a:t> Ed</a:t>
            </a:r>
            <a:r>
              <a:rPr lang="en-US" sz="1200" dirty="0">
                <a:solidFill>
                  <a:prstClr val="black"/>
                </a:solidFill>
                <a:latin typeface="Calibri" pitchFamily="34" charset="0"/>
              </a:rPr>
              <a:t>., p. 49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438400"/>
            <a:ext cx="7315200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The Agricultural Revolution of the Neolithic Era 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The Search for Spices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The Industrial Revolution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Early Technology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Calibri"/>
              </a:rPr>
              <a:t>Domestication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Calibri"/>
              </a:rPr>
              <a:t>Transportation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Calibri"/>
              </a:rPr>
              <a:t>Refrigeration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Calibri"/>
              </a:rPr>
              <a:t>Canning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The Scientific Revolution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Modern-Day Adaptations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Summary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solidFill>
                  <a:prstClr val="black"/>
                </a:solidFill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901821"/>
            <a:ext cx="7315200" cy="250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domestication</a:t>
            </a:r>
            <a:endParaRPr lang="en-US" sz="48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control over plant and animal reproduction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2400" b="1" dirty="0">
                <a:solidFill>
                  <a:srgbClr val="D79694"/>
                </a:solidFill>
                <a:latin typeface="Calibri" pitchFamily="34" charset="0"/>
              </a:rPr>
              <a:t>genetic transformation of wild species into domesticated species through selective breeding</a:t>
            </a:r>
            <a:endParaRPr lang="en-US" sz="24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70632" y="6334257"/>
            <a:ext cx="7315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i="1" dirty="0">
                <a:solidFill>
                  <a:prstClr val="black"/>
                </a:solidFill>
                <a:latin typeface="Calibri" pitchFamily="34" charset="0"/>
              </a:rPr>
              <a:t>The Cultural Feast, 2</a:t>
            </a:r>
            <a:r>
              <a:rPr lang="en-US" sz="1200" i="1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sz="1200" i="1" dirty="0">
                <a:solidFill>
                  <a:prstClr val="black"/>
                </a:solidFill>
                <a:latin typeface="Calibri" pitchFamily="34" charset="0"/>
              </a:rPr>
              <a:t> Ed</a:t>
            </a:r>
            <a:r>
              <a:rPr lang="en-US" sz="1200" dirty="0">
                <a:solidFill>
                  <a:prstClr val="black"/>
                </a:solidFill>
                <a:latin typeface="Calibri" pitchFamily="34" charset="0"/>
              </a:rPr>
              <a:t>., pp. 48-49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6286" y="1966686"/>
            <a:ext cx="6502400" cy="3434786"/>
          </a:xfrm>
        </p:spPr>
        <p:txBody>
          <a:bodyPr lIns="914400" rIns="914400">
            <a:spAutoFit/>
          </a:bodyPr>
          <a:lstStyle/>
          <a:p>
            <a:pPr algn="ctr">
              <a:buNone/>
            </a:pPr>
            <a:r>
              <a:rPr lang="en-US" sz="4000" b="1" dirty="0"/>
              <a:t>agriculture</a:t>
            </a:r>
          </a:p>
          <a:p>
            <a:pPr>
              <a:lnSpc>
                <a:spcPct val="40000"/>
              </a:lnSpc>
            </a:pPr>
            <a:endParaRPr lang="en-US" sz="1800" dirty="0"/>
          </a:p>
          <a:p>
            <a:pPr marL="0" lvl="1" indent="0" algn="ctr"/>
            <a:r>
              <a:rPr lang="en-US" b="1" dirty="0"/>
              <a:t>the propagation and exploitation of domesticated plants and/or animals by humans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146" name="Text Box 2"/>
          <p:cNvSpPr txBox="1">
            <a:spLocks noChangeArrowheads="1"/>
          </p:cNvSpPr>
          <p:nvPr/>
        </p:nvSpPr>
        <p:spPr bwMode="auto">
          <a:xfrm>
            <a:off x="2158169" y="6339114"/>
            <a:ext cx="48086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  <a:hlinkClick r:id="rId3"/>
              </a:rPr>
              <a:t>www.randomhouse.com/catalog/display.pperl?isbn=9781588360083</a:t>
            </a:r>
            <a:endParaRPr lang="en-US" sz="12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28615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685800"/>
            <a:ext cx="3343316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914400" y="4117538"/>
            <a:ext cx="7315200" cy="1384995"/>
          </a:xfrm>
          <a:prstGeom prst="rect">
            <a:avLst/>
          </a:prstGeom>
          <a:solidFill>
            <a:sysClr val="window" lastClr="FFFFFF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although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Michael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Pollan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in </a:t>
            </a:r>
            <a:r>
              <a:rPr kumimoji="0" lang="en-US" sz="18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 Botany of Desire,</a:t>
            </a:r>
            <a:r>
              <a:rPr kumimoji="0" lang="en-US" sz="1800" b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essentially makes a delightfully interesting case that it was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</a:t>
            </a:r>
            <a:r>
              <a:rPr kumimoji="0" lang="en-US" sz="2400" b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4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plants</a:t>
            </a:r>
            <a:r>
              <a:rPr kumimoji="0" lang="en-US" sz="2400" b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that domesticated </a:t>
            </a:r>
            <a:r>
              <a:rPr kumimoji="0" lang="en-US" sz="24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 humans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7" name="Text Box 3"/>
          <p:cNvSpPr txBox="1">
            <a:spLocks noChangeArrowheads="1"/>
          </p:cNvSpPr>
          <p:nvPr/>
        </p:nvSpPr>
        <p:spPr bwMode="auto">
          <a:xfrm>
            <a:off x="1614714" y="6279730"/>
            <a:ext cx="5913414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8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pp. 421, </a:t>
            </a:r>
            <a:r>
              <a:rPr lang="en-US" sz="12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9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., 347</a:t>
            </a:r>
          </a:p>
        </p:txBody>
      </p:sp>
      <p:pic>
        <p:nvPicPr>
          <p:cNvPr id="400388" name="Picture 4" descr="Turn816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3168853"/>
            <a:ext cx="3403600" cy="2851091"/>
          </a:xfrm>
          <a:prstGeom prst="rect">
            <a:avLst/>
          </a:prstGeom>
          <a:noFill/>
        </p:spPr>
      </p:pic>
      <p:pic>
        <p:nvPicPr>
          <p:cNvPr id="400389" name="Picture 5" descr="Turn816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6458" y="2794000"/>
            <a:ext cx="1786467" cy="3302000"/>
          </a:xfrm>
          <a:prstGeom prst="rect">
            <a:avLst/>
          </a:prstGeom>
          <a:noFill/>
        </p:spPr>
      </p:pic>
      <p:sp>
        <p:nvSpPr>
          <p:cNvPr id="400390" name="Text Box 6"/>
          <p:cNvSpPr txBox="1">
            <a:spLocks noChangeArrowheads="1"/>
          </p:cNvSpPr>
          <p:nvPr/>
        </p:nvSpPr>
        <p:spPr bwMode="auto">
          <a:xfrm>
            <a:off x="1674990" y="5775326"/>
            <a:ext cx="1635384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pearl millet</a:t>
            </a:r>
          </a:p>
        </p:txBody>
      </p:sp>
      <p:sp>
        <p:nvSpPr>
          <p:cNvPr id="400393" name="Text Box 9"/>
          <p:cNvSpPr txBox="1">
            <a:spLocks noChangeArrowheads="1"/>
          </p:cNvSpPr>
          <p:nvPr/>
        </p:nvSpPr>
        <p:spPr bwMode="auto">
          <a:xfrm>
            <a:off x="3810000" y="5927974"/>
            <a:ext cx="48006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South American llama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253067" y="898525"/>
            <a:ext cx="650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domestication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Tx/>
              <a:buChar char="–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a state of interdependence between humans and selected plant or animal species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1977570"/>
            <a:ext cx="6502400" cy="2997744"/>
          </a:xfr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4000" b="1" dirty="0"/>
              <a:t>domestication</a:t>
            </a:r>
          </a:p>
          <a:p>
            <a:endParaRPr lang="en-US" sz="1200" b="1" dirty="0"/>
          </a:p>
          <a:p>
            <a:pPr lvl="1">
              <a:buFontTx/>
              <a:buChar char="–"/>
            </a:pPr>
            <a:r>
              <a:rPr lang="en-US" b="1" dirty="0"/>
              <a:t>an evolutionary process that requires genetic transformation of a wild species</a:t>
            </a:r>
            <a:endParaRPr lang="en-US" sz="280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6286" y="1954744"/>
            <a:ext cx="6502400" cy="1372683"/>
          </a:xfr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4000" b="1" dirty="0"/>
              <a:t>agriculture</a:t>
            </a:r>
          </a:p>
          <a:p>
            <a:pPr>
              <a:lnSpc>
                <a:spcPct val="40000"/>
              </a:lnSpc>
            </a:pPr>
            <a:endParaRPr lang="en-US" sz="800" dirty="0"/>
          </a:p>
          <a:p>
            <a:pPr lvl="1">
              <a:buFontTx/>
              <a:buChar char="–"/>
            </a:pPr>
            <a:r>
              <a:rPr lang="en-US" b="1" dirty="0"/>
              <a:t>a cultural activity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D15D4E-14DA-482A-8C8B-02F88AA948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28601"/>
            <a:ext cx="5175504" cy="6383985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1154F476-71C4-4577-88FC-B2F95F790162}"/>
              </a:ext>
            </a:extLst>
          </p:cNvPr>
          <p:cNvSpPr txBox="1">
            <a:spLocks/>
          </p:cNvSpPr>
          <p:nvPr/>
        </p:nvSpPr>
        <p:spPr>
          <a:xfrm>
            <a:off x="2006601" y="228600"/>
            <a:ext cx="5120640" cy="6400800"/>
          </a:xfrm>
          <a:prstGeom prst="rect">
            <a:avLst/>
          </a:prstGeom>
          <a:solidFill>
            <a:srgbClr val="B8E2DE">
              <a:alpha val="85098"/>
            </a:srgb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4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algn="ctr">
              <a:spcBef>
                <a:spcPct val="20000"/>
              </a:spcBef>
            </a:pPr>
            <a:r>
              <a:rPr kumimoji="1" lang="en-US" sz="40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Food in Historical Perspective:</a:t>
            </a:r>
          </a:p>
          <a:p>
            <a:pPr algn="ctr">
              <a:spcBef>
                <a:spcPct val="20000"/>
              </a:spcBef>
            </a:pPr>
            <a:r>
              <a:rPr kumimoji="1" lang="en-US" sz="40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Dietary</a:t>
            </a:r>
            <a:br>
              <a:rPr kumimoji="1" lang="en-US" sz="40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kumimoji="1" lang="en-US" sz="40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Revolutions . . .</a:t>
            </a:r>
          </a:p>
          <a:p>
            <a:pPr algn="ctr">
              <a:spcBef>
                <a:spcPct val="20000"/>
              </a:spcBef>
            </a:pPr>
            <a:r>
              <a:rPr kumimoji="1" lang="en-US" sz="28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Domestication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5C030DE4-60D3-4731-9CDD-A2C08319E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7722" y="6172200"/>
            <a:ext cx="1644650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5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2010-2024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829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6286" y="1954744"/>
            <a:ext cx="6502400" cy="3440942"/>
          </a:xfr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4000" b="1" dirty="0"/>
              <a:t>agriculture</a:t>
            </a:r>
          </a:p>
          <a:p>
            <a:pPr>
              <a:lnSpc>
                <a:spcPct val="40000"/>
              </a:lnSpc>
            </a:pPr>
            <a:endParaRPr lang="en-US" sz="800" dirty="0"/>
          </a:p>
          <a:p>
            <a:pPr lvl="1">
              <a:buFontTx/>
              <a:buChar char="–"/>
            </a:pPr>
            <a:r>
              <a:rPr lang="en-US" b="1" dirty="0">
                <a:solidFill>
                  <a:srgbClr val="D79694"/>
                </a:solidFill>
              </a:rPr>
              <a:t>a cultural activity</a:t>
            </a:r>
            <a:endParaRPr lang="en-US" dirty="0">
              <a:solidFill>
                <a:srgbClr val="D79694"/>
              </a:solidFill>
            </a:endParaRPr>
          </a:p>
          <a:p>
            <a:pPr lvl="1">
              <a:buFontTx/>
              <a:buChar char="–"/>
            </a:pPr>
            <a:r>
              <a:rPr lang="en-US" b="1" dirty="0"/>
              <a:t>a cultural activity associated with planting, herding, and processing domesticated species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438400"/>
            <a:ext cx="7315200" cy="346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>
                <a:solidFill>
                  <a:srgbClr val="D79694"/>
                </a:solidFill>
                <a:latin typeface="Calibri" pitchFamily="34" charset="0"/>
              </a:rPr>
              <a:t>agricultural revolution</a:t>
            </a:r>
          </a:p>
          <a:p>
            <a:pPr algn="ctr"/>
            <a:endParaRPr lang="en-US" sz="11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the growing of plants </a:t>
            </a:r>
          </a:p>
          <a:p>
            <a:pPr algn="ctr"/>
            <a:r>
              <a:rPr lang="en-US" sz="2400" dirty="0">
                <a:solidFill>
                  <a:srgbClr val="D79694"/>
                </a:solidFill>
                <a:latin typeface="Calibri" pitchFamily="34" charset="0"/>
              </a:rPr>
              <a:t>(agriculture) </a:t>
            </a:r>
          </a:p>
          <a:p>
            <a:pPr algn="ctr"/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and</a:t>
            </a:r>
            <a:r>
              <a:rPr lang="en-US" sz="3200" b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the management of domesticated animals . . . </a:t>
            </a:r>
            <a:endParaRPr lang="en-US" sz="32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2400" dirty="0">
                <a:solidFill>
                  <a:prstClr val="black"/>
                </a:solidFill>
                <a:latin typeface="Calibri" pitchFamily="34" charset="0"/>
              </a:rPr>
              <a:t>(animal husbandry)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D79694"/>
                </a:solidFill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solidFill>
                <a:srgbClr val="D79694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22338" y="5867400"/>
            <a:ext cx="7315200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began about 14,000 </a:t>
            </a:r>
            <a:r>
              <a:rPr lang="en-US" sz="2000" dirty="0" err="1">
                <a:solidFill>
                  <a:srgbClr val="000000"/>
                </a:solidFill>
              </a:rPr>
              <a:t>ybp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14174" y="6334257"/>
            <a:ext cx="7315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i="1" dirty="0">
                <a:solidFill>
                  <a:prstClr val="black"/>
                </a:solidFill>
                <a:latin typeface="Calibri" pitchFamily="34" charset="0"/>
              </a:rPr>
              <a:t>The Cultural Feast, 2</a:t>
            </a:r>
            <a:r>
              <a:rPr lang="en-US" sz="1200" i="1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sz="1200" i="1" dirty="0">
                <a:solidFill>
                  <a:prstClr val="black"/>
                </a:solidFill>
                <a:latin typeface="Calibri" pitchFamily="34" charset="0"/>
              </a:rPr>
              <a:t> Ed</a:t>
            </a:r>
            <a:r>
              <a:rPr lang="en-US" sz="1200" dirty="0">
                <a:solidFill>
                  <a:prstClr val="black"/>
                </a:solidFill>
                <a:latin typeface="Calibri" pitchFamily="34" charset="0"/>
              </a:rPr>
              <a:t>., p. 49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4514" y="6400800"/>
            <a:ext cx="14574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2"/>
              </a:rPr>
              <a:t>http://www.foodtimeline.org/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Up Arrow 7"/>
          <p:cNvSpPr/>
          <p:nvPr/>
        </p:nvSpPr>
        <p:spPr>
          <a:xfrm rot="16200000">
            <a:off x="4543830" y="1714515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90211" y="1458111"/>
            <a:ext cx="39869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333399"/>
                </a:solidFill>
                <a:latin typeface="Bookman Old Style" pitchFamily="18" charset="0"/>
              </a:rPr>
              <a:t>The food timeline</a:t>
            </a:r>
          </a:p>
        </p:txBody>
      </p:sp>
      <p:sp>
        <p:nvSpPr>
          <p:cNvPr id="6" name="Rectangle 5"/>
          <p:cNvSpPr/>
          <p:nvPr/>
        </p:nvSpPr>
        <p:spPr>
          <a:xfrm>
            <a:off x="914400" y="2573440"/>
            <a:ext cx="729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333399"/>
                </a:solidFill>
                <a:latin typeface="Bookman Old Style" pitchFamily="18" charset="0"/>
              </a:rPr>
              <a:t>dogs</a:t>
            </a:r>
            <a:endParaRPr lang="en-US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22338" y="3581400"/>
            <a:ext cx="7315200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one of the earliest domesticated animals was the dog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81200" y="2587954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333399"/>
                </a:solidFill>
                <a:latin typeface="Bookman Old Style" pitchFamily="18" charset="0"/>
              </a:rPr>
              <a:t>14,000BC---</a:t>
            </a:r>
            <a:endParaRPr lang="en-US" dirty="0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33800" y="6397170"/>
            <a:ext cx="16578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2"/>
              </a:rPr>
              <a:t>http://en.wikipedia.org/wiki/Dogs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753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577114" y="1952172"/>
            <a:ext cx="251863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/>
              </a:rPr>
              <a:t>14,000 B.C. -  present</a:t>
            </a:r>
            <a:endParaRPr lang="en-US" b="1" dirty="0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3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685800"/>
            <a:ext cx="6502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0374" name="Text Box 6"/>
          <p:cNvSpPr txBox="1">
            <a:spLocks noChangeArrowheads="1"/>
          </p:cNvSpPr>
          <p:nvPr/>
        </p:nvSpPr>
        <p:spPr bwMode="auto">
          <a:xfrm>
            <a:off x="5105400" y="5562600"/>
            <a:ext cx="2623667" cy="4616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22 November 2002</a:t>
            </a:r>
          </a:p>
        </p:txBody>
      </p:sp>
      <p:sp>
        <p:nvSpPr>
          <p:cNvPr id="570375" name="Text Box 7"/>
          <p:cNvSpPr txBox="1">
            <a:spLocks noChangeArrowheads="1"/>
          </p:cNvSpPr>
          <p:nvPr/>
        </p:nvSpPr>
        <p:spPr bwMode="auto">
          <a:xfrm>
            <a:off x="2991347" y="6339114"/>
            <a:ext cx="31518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  <a:hlinkClick r:id="rId4"/>
              </a:rPr>
              <a:t>http://news.bbc.co.uk/1/hi/sci/tech/2498669.stm</a:t>
            </a:r>
            <a:endParaRPr lang="en-US" sz="1200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70376" name="Rectangle 8"/>
          <p:cNvSpPr>
            <a:spLocks noChangeArrowheads="1"/>
          </p:cNvSpPr>
          <p:nvPr/>
        </p:nvSpPr>
        <p:spPr bwMode="auto">
          <a:xfrm>
            <a:off x="2188009" y="5666282"/>
            <a:ext cx="2641600" cy="414728"/>
          </a:xfrm>
          <a:prstGeom prst="rect">
            <a:avLst/>
          </a:prstGeom>
          <a:noFill/>
          <a:ln w="76200">
            <a:solidFill>
              <a:srgbClr val="C00000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996633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405205" y="6339114"/>
            <a:ext cx="630550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Times New Roman" pitchFamily="18" charset="0"/>
                <a:hlinkClick r:id="rId3"/>
              </a:rPr>
              <a:t>http://www.sciencenews.org/view/generic/id/61368/title/World%E2%80%99s_oldest_dog_debated</a:t>
            </a:r>
            <a:endParaRPr lang="en-US" sz="1200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203803"/>
            <a:ext cx="6502400" cy="3796424"/>
          </a:xfr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  <a:buFontTx/>
              <a:buChar char="–"/>
            </a:pPr>
            <a:r>
              <a:rPr lang="en-US" sz="2400" dirty="0">
                <a:latin typeface="Verdana" pitchFamily="34" charset="0"/>
              </a:rPr>
              <a:t>dogs were the first domesticated animals </a:t>
            </a:r>
            <a:r>
              <a:rPr lang="en-US" sz="1600" dirty="0">
                <a:latin typeface="Verdana" pitchFamily="34" charset="0"/>
              </a:rPr>
              <a:t>(</a:t>
            </a:r>
            <a:r>
              <a:rPr lang="en-US" sz="1600" i="1" dirty="0">
                <a:latin typeface="Verdana" pitchFamily="34" charset="0"/>
              </a:rPr>
              <a:t>ca</a:t>
            </a:r>
            <a:r>
              <a:rPr lang="en-US" sz="1600" dirty="0">
                <a:latin typeface="Verdana" pitchFamily="34" charset="0"/>
              </a:rPr>
              <a:t>. 13,000-14,000 B.C.)</a:t>
            </a:r>
            <a:endParaRPr lang="en-US" sz="2400" dirty="0">
              <a:latin typeface="Verdana" pitchFamily="34" charset="0"/>
            </a:endParaRPr>
          </a:p>
          <a:p>
            <a:pPr lvl="1">
              <a:lnSpc>
                <a:spcPct val="70000"/>
              </a:lnSpc>
              <a:buFontTx/>
              <a:buChar char="–"/>
            </a:pPr>
            <a:endParaRPr lang="en-US" sz="1100" dirty="0">
              <a:latin typeface="Verdana" pitchFamily="34" charset="0"/>
            </a:endParaRPr>
          </a:p>
          <a:p>
            <a:pPr lvl="1">
              <a:lnSpc>
                <a:spcPct val="90000"/>
              </a:lnSpc>
              <a:buFontTx/>
              <a:buChar char="–"/>
            </a:pPr>
            <a:r>
              <a:rPr lang="en-US" sz="2400" dirty="0">
                <a:latin typeface="Verdana" pitchFamily="34" charset="0"/>
              </a:rPr>
              <a:t>first role was probably to help with hunting</a:t>
            </a:r>
          </a:p>
          <a:p>
            <a:pPr lvl="1">
              <a:lnSpc>
                <a:spcPct val="70000"/>
              </a:lnSpc>
              <a:buFontTx/>
              <a:buChar char="–"/>
            </a:pPr>
            <a:endParaRPr lang="en-US" sz="1100" dirty="0">
              <a:latin typeface="Verdana" pitchFamily="34" charset="0"/>
            </a:endParaRPr>
          </a:p>
          <a:p>
            <a:pPr lvl="1">
              <a:lnSpc>
                <a:spcPct val="90000"/>
              </a:lnSpc>
              <a:buFontTx/>
              <a:buChar char="–"/>
            </a:pPr>
            <a:r>
              <a:rPr lang="en-US" sz="2400" dirty="0">
                <a:latin typeface="Verdana" pitchFamily="34" charset="0"/>
              </a:rPr>
              <a:t>as other animals were domesticated, dogs were likely used to herd, as working dogs</a:t>
            </a:r>
          </a:p>
          <a:p>
            <a:pPr lvl="1">
              <a:lnSpc>
                <a:spcPct val="90000"/>
              </a:lnSpc>
            </a:pPr>
            <a:endParaRPr lang="en-US" sz="1100" dirty="0">
              <a:latin typeface="Verdana" pitchFamily="34" charset="0"/>
            </a:endParaRPr>
          </a:p>
          <a:p>
            <a:pPr lvl="1">
              <a:lnSpc>
                <a:spcPct val="90000"/>
              </a:lnSpc>
              <a:buFontTx/>
              <a:buChar char="–"/>
            </a:pPr>
            <a:r>
              <a:rPr lang="en-US" sz="2400" dirty="0">
                <a:latin typeface="Verdana" pitchFamily="34" charset="0"/>
              </a:rPr>
              <a:t>and possibly they acted as camp watch dogs . . 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20800" y="968826"/>
            <a:ext cx="6502400" cy="6096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Domestication: Dogs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1897978"/>
            <a:ext cx="6502400" cy="4358886"/>
          </a:xfr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  <a:buFontTx/>
              <a:buChar char="–"/>
            </a:pPr>
            <a:r>
              <a:rPr lang="en-US" sz="2400" dirty="0">
                <a:latin typeface="Verdana" pitchFamily="34" charset="0"/>
              </a:rPr>
              <a:t>and “garbage disposals”</a:t>
            </a:r>
          </a:p>
          <a:p>
            <a:pPr lvl="1">
              <a:lnSpc>
                <a:spcPct val="70000"/>
              </a:lnSpc>
              <a:spcBef>
                <a:spcPts val="0"/>
              </a:spcBef>
              <a:buFontTx/>
              <a:buChar char="–"/>
            </a:pPr>
            <a:endParaRPr lang="en-US" sz="1100" dirty="0">
              <a:latin typeface="Verdana" pitchFamily="34" charset="0"/>
            </a:endParaRPr>
          </a:p>
          <a:p>
            <a:pPr lvl="1">
              <a:lnSpc>
                <a:spcPct val="90000"/>
              </a:lnSpc>
              <a:buFontTx/>
              <a:buChar char="–"/>
            </a:pPr>
            <a:r>
              <a:rPr lang="en-US" sz="2400" dirty="0">
                <a:latin typeface="Verdana" pitchFamily="34" charset="0"/>
              </a:rPr>
              <a:t>and as food </a:t>
            </a:r>
            <a:r>
              <a:rPr lang="en-US" sz="1600" dirty="0">
                <a:latin typeface="Verdana" pitchFamily="34" charset="0"/>
              </a:rPr>
              <a:t>(for e.g., among the . . .)</a:t>
            </a:r>
            <a:endParaRPr lang="en-US" sz="2400" dirty="0">
              <a:latin typeface="Verdana" pitchFamily="34" charset="0"/>
            </a:endParaRPr>
          </a:p>
          <a:p>
            <a:pPr lvl="2">
              <a:lnSpc>
                <a:spcPct val="90000"/>
              </a:lnSpc>
            </a:pPr>
            <a:r>
              <a:rPr lang="en-US" sz="1800" dirty="0">
                <a:latin typeface="Verdana" pitchFamily="34" charset="0"/>
              </a:rPr>
              <a:t>Dakota</a:t>
            </a:r>
          </a:p>
          <a:p>
            <a:pPr lvl="2">
              <a:lnSpc>
                <a:spcPct val="90000"/>
              </a:lnSpc>
            </a:pPr>
            <a:r>
              <a:rPr lang="en-US" sz="1800" dirty="0">
                <a:latin typeface="Verdana" pitchFamily="34" charset="0"/>
              </a:rPr>
              <a:t>Aztecs</a:t>
            </a:r>
          </a:p>
          <a:p>
            <a:pPr lvl="2">
              <a:lnSpc>
                <a:spcPct val="90000"/>
              </a:lnSpc>
            </a:pPr>
            <a:r>
              <a:rPr lang="en-US" sz="1800" dirty="0">
                <a:latin typeface="Verdana" pitchFamily="34" charset="0"/>
              </a:rPr>
              <a:t>Chinese</a:t>
            </a:r>
          </a:p>
          <a:p>
            <a:pPr lvl="2">
              <a:lnSpc>
                <a:spcPct val="90000"/>
              </a:lnSpc>
            </a:pPr>
            <a:r>
              <a:rPr lang="en-US" sz="1800" dirty="0">
                <a:latin typeface="Verdana" pitchFamily="34" charset="0"/>
              </a:rPr>
              <a:t>Germans </a:t>
            </a:r>
            <a:r>
              <a:rPr lang="en-US" sz="1400" dirty="0">
                <a:latin typeface="Verdana" pitchFamily="34" charset="0"/>
              </a:rPr>
              <a:t>(formerly) </a:t>
            </a:r>
            <a:endParaRPr lang="en-US" sz="1800" dirty="0">
              <a:latin typeface="Verdana" pitchFamily="34" charset="0"/>
            </a:endParaRPr>
          </a:p>
          <a:p>
            <a:pPr lvl="2">
              <a:lnSpc>
                <a:spcPct val="90000"/>
              </a:lnSpc>
            </a:pPr>
            <a:r>
              <a:rPr lang="en-US" sz="1800" dirty="0">
                <a:latin typeface="Verdana" pitchFamily="34" charset="0"/>
              </a:rPr>
              <a:t>people in some parts of India</a:t>
            </a:r>
          </a:p>
          <a:p>
            <a:pPr lvl="2">
              <a:lnSpc>
                <a:spcPct val="90000"/>
              </a:lnSpc>
            </a:pPr>
            <a:r>
              <a:rPr lang="en-US" sz="1800" dirty="0">
                <a:latin typeface="Verdana" pitchFamily="34" charset="0"/>
              </a:rPr>
              <a:t>other cultures elsewhere</a:t>
            </a:r>
          </a:p>
          <a:p>
            <a:pPr lvl="2">
              <a:lnSpc>
                <a:spcPct val="90000"/>
              </a:lnSpc>
            </a:pPr>
            <a:endParaRPr lang="en-US" sz="1050" dirty="0">
              <a:latin typeface="Verdana" pitchFamily="34" charset="0"/>
            </a:endParaRPr>
          </a:p>
          <a:p>
            <a:pPr lvl="1">
              <a:lnSpc>
                <a:spcPct val="90000"/>
              </a:lnSpc>
              <a:buFontTx/>
              <a:buChar char="–"/>
            </a:pPr>
            <a:r>
              <a:rPr lang="en-US" sz="2400" dirty="0">
                <a:latin typeface="Verdana" pitchFamily="34" charset="0"/>
              </a:rPr>
              <a:t>the burial of a puppy with a </a:t>
            </a:r>
            <a:r>
              <a:rPr lang="en-US" sz="2400" dirty="0" err="1">
                <a:latin typeface="Verdana" pitchFamily="34" charset="0"/>
              </a:rPr>
              <a:t>Natufian</a:t>
            </a:r>
            <a:r>
              <a:rPr lang="en-US" sz="2400" dirty="0">
                <a:latin typeface="Verdana" pitchFamily="34" charset="0"/>
              </a:rPr>
              <a:t> who died 10,000 </a:t>
            </a:r>
            <a:r>
              <a:rPr lang="en-US" sz="2400" dirty="0" err="1">
                <a:latin typeface="Verdana" pitchFamily="34" charset="0"/>
              </a:rPr>
              <a:t>ybp</a:t>
            </a:r>
            <a:r>
              <a:rPr lang="en-US" sz="2400" dirty="0">
                <a:latin typeface="Verdana" pitchFamily="34" charset="0"/>
              </a:rPr>
              <a:t> suggests dogs earned the role of pet very early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20800" y="968826"/>
            <a:ext cx="6502400" cy="6096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Domestication: Dogs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867228"/>
            <a:ext cx="3962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14174" y="5239656"/>
            <a:ext cx="7315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kern="1200" dirty="0" err="1">
                <a:solidFill>
                  <a:srgbClr val="FFFFFF"/>
                </a:solidFill>
                <a:latin typeface="Calibri" pitchFamily="34" charset="0"/>
                <a:ea typeface="+mn-ea"/>
                <a:cs typeface="+mn-cs"/>
                <a:hlinkClick r:id="rId3"/>
              </a:rPr>
              <a:t>Texquiquiac</a:t>
            </a:r>
            <a:r>
              <a:rPr lang="en-US" sz="2800" kern="1200" dirty="0">
                <a:solidFill>
                  <a:srgbClr val="FFFFFF"/>
                </a:solidFill>
                <a:latin typeface="Calibri" pitchFamily="34" charset="0"/>
                <a:ea typeface="+mn-ea"/>
                <a:cs typeface="+mn-cs"/>
                <a:hlinkClick r:id="rId3"/>
              </a:rPr>
              <a:t> Dog</a:t>
            </a:r>
            <a:br>
              <a:rPr lang="en-US" sz="2800" kern="1200" dirty="0">
                <a:solidFill>
                  <a:srgbClr val="FFFFFF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Texquiquiac</a:t>
            </a:r>
            <a:r>
              <a:rPr lang="en-US" sz="1600" dirty="0">
                <a:solidFill>
                  <a:srgbClr val="FFFFFF"/>
                </a:solidFill>
              </a:rPr>
              <a:t>, Mexico </a:t>
            </a:r>
            <a:br>
              <a:rPr lang="en-US" sz="1600" kern="1200" dirty="0">
                <a:solidFill>
                  <a:srgbClr val="FFFFFF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1600" i="1" kern="1200" dirty="0">
                <a:solidFill>
                  <a:srgbClr val="FFFFFF"/>
                </a:solidFill>
                <a:latin typeface="Calibri" pitchFamily="34" charset="0"/>
                <a:ea typeface="+mn-ea"/>
                <a:cs typeface="+mn-cs"/>
              </a:rPr>
              <a:t>ca</a:t>
            </a:r>
            <a:r>
              <a:rPr lang="en-US" sz="1600" kern="1200" dirty="0">
                <a:solidFill>
                  <a:srgbClr val="FFFFFF"/>
                </a:solidFill>
                <a:latin typeface="Calibri" pitchFamily="34" charset="0"/>
                <a:ea typeface="+mn-ea"/>
                <a:cs typeface="+mn-cs"/>
              </a:rPr>
              <a:t>., </a:t>
            </a:r>
            <a:r>
              <a:rPr lang="en-US" sz="1600" dirty="0">
                <a:solidFill>
                  <a:srgbClr val="FFFFFF"/>
                </a:solidFill>
              </a:rPr>
              <a:t>22,000 years B.C.</a:t>
            </a:r>
            <a:endParaRPr lang="en-US" sz="1600" kern="1200" dirty="0">
              <a:solidFill>
                <a:srgbClr val="FFFFFF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63780" y="6339114"/>
            <a:ext cx="28269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hlinkClick r:id="rId4"/>
              </a:rPr>
              <a:t>http://en.wikipedia.org/wiki/Tequixquiac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99886" y="4191000"/>
            <a:ext cx="7315200" cy="400110"/>
          </a:xfrm>
          <a:prstGeom prst="rect">
            <a:avLst/>
          </a:prstGeom>
          <a:solidFill>
            <a:srgbClr val="C80000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one of the earliest art works in the New World is of a dog . . 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4514" y="6400800"/>
            <a:ext cx="14574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2"/>
              </a:rPr>
              <a:t>http://www.foodtimeline.org/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Up Arrow 7"/>
          <p:cNvSpPr/>
          <p:nvPr/>
        </p:nvSpPr>
        <p:spPr>
          <a:xfrm rot="16200000">
            <a:off x="4543830" y="2229771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90211" y="1458111"/>
            <a:ext cx="39869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333399"/>
                </a:solidFill>
                <a:latin typeface="Bookman Old Style" pitchFamily="18" charset="0"/>
              </a:rPr>
              <a:t>The food timeline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07824" y="3790890"/>
            <a:ext cx="7315200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sheep came next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D15D4E-14DA-482A-8C8B-02F88AA948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28601"/>
            <a:ext cx="5175504" cy="6383985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C65A1D3F-6C27-46C2-81FF-E4A8147FC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7722" y="6172200"/>
            <a:ext cx="1644650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5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2010-2024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A6DECCF2-767E-47B8-9B3D-9CFCFCD91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922" y="6637867"/>
            <a:ext cx="290496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www.d.umn.edu/cla/faculty/troufs/anthfood/aftexts.html#title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4608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4514" y="6400800"/>
            <a:ext cx="14574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2"/>
              </a:rPr>
              <a:t>http://www.foodtimeline.org/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Up Arrow 7"/>
          <p:cNvSpPr/>
          <p:nvPr/>
        </p:nvSpPr>
        <p:spPr>
          <a:xfrm rot="16200000">
            <a:off x="4543830" y="2815568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90211" y="1458111"/>
            <a:ext cx="39869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333399"/>
                </a:solidFill>
                <a:latin typeface="Bookman Old Style" pitchFamily="18" charset="0"/>
              </a:rPr>
              <a:t>The food timeline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07824" y="4495800"/>
            <a:ext cx="7315200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then pigs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4514" y="6400800"/>
            <a:ext cx="14574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2"/>
              </a:rPr>
              <a:t>http://www.foodtimeline.org/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Up Arrow 7"/>
          <p:cNvSpPr/>
          <p:nvPr/>
        </p:nvSpPr>
        <p:spPr>
          <a:xfrm rot="16200000">
            <a:off x="4543830" y="3425168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90211" y="1458111"/>
            <a:ext cx="39869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333399"/>
                </a:solidFill>
                <a:latin typeface="Bookman Old Style" pitchFamily="18" charset="0"/>
              </a:rPr>
              <a:t>The food timeline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7985" y="3915228"/>
            <a:ext cx="215541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07824" y="5162490"/>
            <a:ext cx="7315200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then cattle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286" y="115842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914400" y="624114"/>
            <a:ext cx="7315200" cy="40011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/>
              </a:rPr>
              <a:t>Cows are important — prehistoric and modern . . .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4514" y="6400800"/>
            <a:ext cx="14574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2"/>
              </a:rPr>
              <a:t>http://www.foodtimeline.org/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090211" y="1458111"/>
            <a:ext cx="39869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333399"/>
                </a:solidFill>
                <a:latin typeface="Bookman Old Style" pitchFamily="18" charset="0"/>
              </a:rPr>
              <a:t>The food timeline</a:t>
            </a:r>
          </a:p>
        </p:txBody>
      </p:sp>
      <p:sp>
        <p:nvSpPr>
          <p:cNvPr id="10" name="Up Arrow 9"/>
          <p:cNvSpPr/>
          <p:nvPr/>
        </p:nvSpPr>
        <p:spPr>
          <a:xfrm rot="16200000">
            <a:off x="4543830" y="2220482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Up Arrow 10"/>
          <p:cNvSpPr/>
          <p:nvPr/>
        </p:nvSpPr>
        <p:spPr>
          <a:xfrm rot="16200000">
            <a:off x="4543830" y="3572343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7985" y="3371397"/>
            <a:ext cx="215541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07824" y="5162490"/>
            <a:ext cx="7315200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and eventually milk, yogurt, sour cream, and butter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Text Box 2"/>
          <p:cNvSpPr txBox="1">
            <a:spLocks noChangeArrowheads="1"/>
          </p:cNvSpPr>
          <p:nvPr/>
        </p:nvSpPr>
        <p:spPr bwMode="auto">
          <a:xfrm>
            <a:off x="2057400" y="6393089"/>
            <a:ext cx="49964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</a:rPr>
              <a:t>Understanding Physical Anthropology and Archaeology, 9</a:t>
            </a:r>
            <a:r>
              <a:rPr lang="en-US" sz="1200" i="1" baseline="30000" dirty="0">
                <a:solidFill>
                  <a:srgbClr val="FFFFFF"/>
                </a:solidFill>
              </a:rPr>
              <a:t>th </a:t>
            </a:r>
            <a:r>
              <a:rPr lang="en-US" sz="1200" i="1" dirty="0">
                <a:solidFill>
                  <a:srgbClr val="FFFFFF"/>
                </a:solidFill>
              </a:rPr>
              <a:t>Ed.</a:t>
            </a:r>
            <a:r>
              <a:rPr lang="en-US" sz="1200" dirty="0">
                <a:solidFill>
                  <a:srgbClr val="FFFFFF"/>
                </a:solidFill>
              </a:rPr>
              <a:t>, p. 417</a:t>
            </a:r>
          </a:p>
        </p:txBody>
      </p:sp>
      <p:pic>
        <p:nvPicPr>
          <p:cNvPr id="1097731" name="Picture 3" descr="14p3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5867" y="228170"/>
            <a:ext cx="4981222" cy="5940425"/>
          </a:xfrm>
          <a:prstGeom prst="rect">
            <a:avLst/>
          </a:prstGeom>
          <a:noFill/>
        </p:spPr>
      </p:pic>
      <p:sp>
        <p:nvSpPr>
          <p:cNvPr id="1097732" name="Text Box 4"/>
          <p:cNvSpPr txBox="1">
            <a:spLocks noChangeArrowheads="1"/>
          </p:cNvSpPr>
          <p:nvPr/>
        </p:nvSpPr>
        <p:spPr bwMode="auto">
          <a:xfrm>
            <a:off x="1456391" y="6096000"/>
            <a:ext cx="6189133" cy="325438"/>
          </a:xfrm>
          <a:prstGeom prst="rect">
            <a:avLst/>
          </a:prstGeom>
          <a:solidFill>
            <a:srgbClr val="080808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>
              <a:lnSpc>
                <a:spcPct val="110000"/>
              </a:lnSpc>
            </a:pPr>
            <a:r>
              <a:rPr lang="en-US" sz="1400" b="1" dirty="0">
                <a:solidFill>
                  <a:srgbClr val="FFFFFF"/>
                </a:solidFill>
              </a:rPr>
              <a:t>Origin and Approximate Dates of Domestication for Selected Plants and Animals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1952172" y="1814286"/>
            <a:ext cx="1447800" cy="2286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877456"/>
            <a:ext cx="7315200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>
                <a:solidFill>
                  <a:srgbClr val="D79694"/>
                </a:solidFill>
                <a:latin typeface="Calibri" pitchFamily="34" charset="0"/>
              </a:rPr>
              <a:t>agricultural revolution</a:t>
            </a: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the growing of plants </a:t>
            </a:r>
          </a:p>
          <a:p>
            <a:pPr algn="ctr"/>
            <a:r>
              <a:rPr lang="en-US" sz="2400" dirty="0">
                <a:solidFill>
                  <a:prstClr val="black"/>
                </a:solidFill>
                <a:latin typeface="Calibri" pitchFamily="34" charset="0"/>
              </a:rPr>
              <a:t>(agriculture) </a:t>
            </a:r>
          </a:p>
          <a:p>
            <a:pPr algn="ctr"/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and the management of domesticated animals </a:t>
            </a:r>
          </a:p>
          <a:p>
            <a:pPr algn="ctr"/>
            <a:r>
              <a:rPr lang="en-US" sz="2400" dirty="0">
                <a:solidFill>
                  <a:srgbClr val="D79694"/>
                </a:solidFill>
                <a:latin typeface="Calibri" pitchFamily="34" charset="0"/>
              </a:rPr>
              <a:t>(animal husbandry)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D79694"/>
                </a:solidFill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solidFill>
                <a:srgbClr val="D79694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14174" y="6334257"/>
            <a:ext cx="7315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i="1" dirty="0">
                <a:solidFill>
                  <a:prstClr val="black"/>
                </a:solidFill>
                <a:latin typeface="Calibri" pitchFamily="34" charset="0"/>
              </a:rPr>
              <a:t>The Cultural Feast, 2</a:t>
            </a:r>
            <a:r>
              <a:rPr lang="en-US" sz="1200" i="1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sz="1200" i="1" dirty="0">
                <a:solidFill>
                  <a:prstClr val="black"/>
                </a:solidFill>
                <a:latin typeface="Calibri" pitchFamily="34" charset="0"/>
              </a:rPr>
              <a:t> Ed</a:t>
            </a:r>
            <a:r>
              <a:rPr lang="en-US" sz="1200" dirty="0">
                <a:solidFill>
                  <a:prstClr val="black"/>
                </a:solidFill>
                <a:latin typeface="Calibri" pitchFamily="34" charset="0"/>
              </a:rPr>
              <a:t>., p. 49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731149"/>
            <a:ext cx="7315200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>
                <a:solidFill>
                  <a:prstClr val="black"/>
                </a:solidFill>
                <a:latin typeface="Calibri" pitchFamily="34" charset="0"/>
              </a:rPr>
              <a:t>plant </a:t>
            </a:r>
            <a:r>
              <a:rPr lang="en-US" sz="54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domestication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4000" b="1" dirty="0">
                <a:solidFill>
                  <a:prstClr val="black"/>
                </a:solidFill>
                <a:latin typeface="Calibri" pitchFamily="34" charset="0"/>
              </a:rPr>
              <a:t> how?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why?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4000" b="1" dirty="0">
                <a:solidFill>
                  <a:prstClr val="black"/>
                </a:solidFill>
                <a:latin typeface="Calibri" pitchFamily="34" charset="0"/>
              </a:rPr>
              <a:t> where?</a:t>
            </a:r>
            <a:endParaRPr lang="en-US" sz="40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99660" y="6334257"/>
            <a:ext cx="7315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i="1" dirty="0">
                <a:solidFill>
                  <a:prstClr val="black"/>
                </a:solidFill>
                <a:latin typeface="Calibri" pitchFamily="34" charset="0"/>
              </a:rPr>
              <a:t>The Cultural Feast, 2</a:t>
            </a:r>
            <a:r>
              <a:rPr lang="en-US" sz="1200" i="1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sz="1200" i="1" dirty="0">
                <a:solidFill>
                  <a:prstClr val="black"/>
                </a:solidFill>
                <a:latin typeface="Calibri" pitchFamily="34" charset="0"/>
              </a:rPr>
              <a:t> Ed</a:t>
            </a:r>
            <a:r>
              <a:rPr lang="en-US" sz="1200" dirty="0">
                <a:solidFill>
                  <a:prstClr val="black"/>
                </a:solidFill>
                <a:latin typeface="Calibri" pitchFamily="34" charset="0"/>
              </a:rPr>
              <a:t>., pp. 48-49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057400"/>
            <a:ext cx="6502400" cy="3613297"/>
          </a:xfr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as favorable plant traits developed, foragers would </a:t>
            </a:r>
            <a:r>
              <a:rPr lang="en-US" b="1" dirty="0"/>
              <a:t>collect more of the plants with the favorable traits</a:t>
            </a:r>
          </a:p>
          <a:p>
            <a:endParaRPr lang="en-US" sz="1200" dirty="0">
              <a:solidFill>
                <a:srgbClr val="D79694"/>
              </a:solidFill>
            </a:endParaRPr>
          </a:p>
          <a:p>
            <a:pPr lvl="1">
              <a:buFontTx/>
              <a:buChar char="–"/>
            </a:pPr>
            <a:r>
              <a:rPr lang="en-US" sz="2400" dirty="0">
                <a:solidFill>
                  <a:srgbClr val="D79694"/>
                </a:solidFill>
              </a:rPr>
              <a:t>this stimulated genetic changes in the plants and eventually </a:t>
            </a:r>
          </a:p>
          <a:p>
            <a:pPr lvl="1"/>
            <a:r>
              <a:rPr lang="en-US" sz="2800" b="1" dirty="0"/>
              <a:t>	produced a </a:t>
            </a:r>
            <a:r>
              <a:rPr lang="en-US" sz="2800" b="1" dirty="0" err="1"/>
              <a:t>cultigen</a:t>
            </a:r>
            <a:endParaRPr lang="en-US" sz="2800" b="1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20800" y="2391228"/>
            <a:ext cx="6502400" cy="32004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b="1" dirty="0"/>
          </a:p>
          <a:p>
            <a:pPr algn="ctr">
              <a:lnSpc>
                <a:spcPct val="90000"/>
              </a:lnSpc>
              <a:buNone/>
            </a:pPr>
            <a:r>
              <a:rPr lang="en-US" sz="4000" b="1" dirty="0" err="1"/>
              <a:t>cultigen</a:t>
            </a:r>
            <a:endParaRPr lang="en-US" sz="4000" b="1" dirty="0"/>
          </a:p>
          <a:p>
            <a:pPr lvl="1">
              <a:lnSpc>
                <a:spcPct val="90000"/>
              </a:lnSpc>
              <a:buFontTx/>
              <a:buChar char="–"/>
            </a:pPr>
            <a:r>
              <a:rPr lang="en-US" dirty="0"/>
              <a:t>a plant that is wholly dependent on humans</a:t>
            </a:r>
          </a:p>
          <a:p>
            <a:pPr lvl="1">
              <a:lnSpc>
                <a:spcPct val="140000"/>
              </a:lnSpc>
              <a:buFontTx/>
              <a:buChar char="–"/>
            </a:pPr>
            <a:r>
              <a:rPr lang="en-US" dirty="0"/>
              <a:t>a domesticate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20800" y="2387598"/>
            <a:ext cx="6502400" cy="2623458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b="1" dirty="0"/>
          </a:p>
          <a:p>
            <a:pPr algn="ctr">
              <a:lnSpc>
                <a:spcPct val="90000"/>
              </a:lnSpc>
              <a:buNone/>
            </a:pPr>
            <a:r>
              <a:rPr lang="en-US" sz="4000" b="1" dirty="0"/>
              <a:t>cultivars</a:t>
            </a:r>
          </a:p>
          <a:p>
            <a:pPr lvl="1">
              <a:lnSpc>
                <a:spcPct val="90000"/>
              </a:lnSpc>
              <a:buFontTx/>
              <a:buChar char="–"/>
            </a:pPr>
            <a:r>
              <a:rPr lang="en-US" dirty="0"/>
              <a:t>wild plants fostered by human efforts to make them more productive</a:t>
            </a:r>
            <a:endParaRPr lang="en-US" sz="36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buClrTx/>
              <a:buFontTx/>
              <a:buChar char="–"/>
            </a:pPr>
            <a:r>
              <a:rPr lang="en-US" dirty="0">
                <a:solidFill>
                  <a:schemeClr val="bg1"/>
                </a:solidFill>
              </a:rPr>
              <a:t>wild plants fostered by human efforts to make them more productive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381244"/>
            <a:ext cx="7315200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The Agricultural Revolution of the Neolithic Era 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The Search for Spices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The Industrial Revolution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Early Technology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Calibri"/>
              </a:rPr>
              <a:t>Domestication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Calibri"/>
              </a:rPr>
              <a:t>Transportation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Calibri"/>
              </a:rPr>
              <a:t>Refrigeration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Calibri"/>
              </a:rPr>
              <a:t>Canning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The Scientific Revolution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Modern-Day Adaptations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Summary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solidFill>
                  <a:prstClr val="black"/>
                </a:solidFill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3518641"/>
            <a:ext cx="6502400" cy="2062103"/>
          </a:xfrm>
        </p:spPr>
        <p:txBody>
          <a:bodyPr wrap="square">
            <a:spAutoFit/>
          </a:bodyPr>
          <a:lstStyle/>
          <a:p>
            <a:pPr lvl="1">
              <a:buFontTx/>
              <a:buChar char="–"/>
            </a:pPr>
            <a:r>
              <a:rPr lang="en-US" dirty="0">
                <a:solidFill>
                  <a:srgbClr val="D79694"/>
                </a:solidFill>
              </a:rPr>
              <a:t>as selection and isolation from other plants continued, </a:t>
            </a:r>
            <a:r>
              <a:rPr lang="en-US" b="1" dirty="0"/>
              <a:t>plants became dependent on humans to disperse seeds</a:t>
            </a:r>
            <a:endParaRPr lang="en-US" sz="3600" b="1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1692462"/>
            <a:ext cx="6502400" cy="4327338"/>
          </a:xfrm>
        </p:spPr>
        <p:txBody>
          <a:bodyPr>
            <a:spAutoFit/>
          </a:bodyPr>
          <a:lstStyle/>
          <a:p>
            <a:pPr marL="0" indent="0" algn="ctr" eaLnBrk="1" hangingPunct="1">
              <a:buNone/>
            </a:pPr>
            <a:r>
              <a:rPr lang="en-US" sz="4000" b="1" dirty="0"/>
              <a:t>Functionalists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dirty="0">
                <a:solidFill>
                  <a:srgbClr val="D79694"/>
                </a:solidFill>
              </a:rPr>
              <a:t>domestication emerged in </a:t>
            </a:r>
            <a:r>
              <a:rPr lang="en-US" dirty="0"/>
              <a:t>response to a pressing need</a:t>
            </a:r>
          </a:p>
          <a:p>
            <a:pPr eaLnBrk="1" hangingPunct="1">
              <a:buFont typeface="Arial" pitchFamily="34" charset="0"/>
              <a:buChar char="•"/>
            </a:pPr>
            <a:endParaRPr lang="en-US" sz="1200" dirty="0"/>
          </a:p>
          <a:p>
            <a:pPr marL="0" indent="0" algn="ctr" eaLnBrk="1" hangingPunct="1">
              <a:buNone/>
            </a:pPr>
            <a:r>
              <a:rPr lang="en-US" sz="4000" b="1" dirty="0"/>
              <a:t>Systems Approach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dirty="0"/>
              <a:t>there is no single factor </a:t>
            </a:r>
            <a:r>
              <a:rPr lang="en-US" dirty="0">
                <a:solidFill>
                  <a:srgbClr val="D79694"/>
                </a:solidFill>
              </a:rPr>
              <a:t>that propels domestication -- there are many factors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18458" y="1172028"/>
            <a:ext cx="7702776" cy="369332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two main schools of though on the process of domestication include . . 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3619" name="Picture 3" descr="14p3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5114" y="1"/>
            <a:ext cx="7086600" cy="6520751"/>
          </a:xfrm>
          <a:prstGeom prst="rect">
            <a:avLst/>
          </a:prstGeom>
          <a:noFill/>
        </p:spPr>
      </p:pic>
      <p:sp>
        <p:nvSpPr>
          <p:cNvPr id="1263620" name="Text Box 4"/>
          <p:cNvSpPr txBox="1">
            <a:spLocks noChangeArrowheads="1"/>
          </p:cNvSpPr>
          <p:nvPr/>
        </p:nvSpPr>
        <p:spPr bwMode="auto">
          <a:xfrm>
            <a:off x="2048704" y="6166081"/>
            <a:ext cx="5039906" cy="31091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Environmental Factors in the Development of Agriculture</a:t>
            </a:r>
          </a:p>
        </p:txBody>
      </p:sp>
      <p:sp>
        <p:nvSpPr>
          <p:cNvPr id="1263621" name="Text Box 5"/>
          <p:cNvSpPr txBox="1">
            <a:spLocks noChangeArrowheads="1"/>
          </p:cNvSpPr>
          <p:nvPr/>
        </p:nvSpPr>
        <p:spPr bwMode="auto">
          <a:xfrm>
            <a:off x="2268282" y="6452392"/>
            <a:ext cx="4589718" cy="31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1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1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1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338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643" name="Picture 3" descr="14p3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730579"/>
            <a:ext cx="7772400" cy="3908221"/>
          </a:xfrm>
          <a:prstGeom prst="rect">
            <a:avLst/>
          </a:prstGeom>
          <a:noFill/>
        </p:spPr>
      </p:pic>
      <p:sp>
        <p:nvSpPr>
          <p:cNvPr id="1264644" name="Text Box 4"/>
          <p:cNvSpPr txBox="1">
            <a:spLocks noChangeArrowheads="1"/>
          </p:cNvSpPr>
          <p:nvPr/>
        </p:nvSpPr>
        <p:spPr bwMode="auto">
          <a:xfrm>
            <a:off x="733190" y="5606142"/>
            <a:ext cx="7627055" cy="554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Cultural Factors in the Development of Agriculture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68282" y="6270964"/>
            <a:ext cx="4589719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1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1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1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340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193191"/>
            <a:ext cx="73152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“. . . contemporary foragers 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(see Ch. 5 of </a:t>
            </a:r>
            <a:r>
              <a:rPr lang="en-US" sz="2400" i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The Cultural Feast</a:t>
            </a: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) 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manage the plants and animals in the environments </a:t>
            </a:r>
            <a:r>
              <a:rPr lang="en-US" sz="32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in which they live, though not to the extent farmers and herders do.”</a:t>
            </a:r>
            <a:endParaRPr lang="en-US" sz="3600" b="1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14174" y="6334257"/>
            <a:ext cx="7315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i="1" dirty="0">
                <a:solidFill>
                  <a:prstClr val="black"/>
                </a:solidFill>
                <a:latin typeface="Calibri" pitchFamily="34" charset="0"/>
              </a:rPr>
              <a:t>The Cultural Feast, 2</a:t>
            </a:r>
            <a:r>
              <a:rPr lang="en-US" sz="1200" i="1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sz="1200" i="1" dirty="0">
                <a:solidFill>
                  <a:prstClr val="black"/>
                </a:solidFill>
                <a:latin typeface="Calibri" pitchFamily="34" charset="0"/>
              </a:rPr>
              <a:t> Ed</a:t>
            </a:r>
            <a:r>
              <a:rPr lang="en-US" sz="1200" dirty="0">
                <a:solidFill>
                  <a:prstClr val="black"/>
                </a:solidFill>
                <a:latin typeface="Calibri" pitchFamily="34" charset="0"/>
              </a:rPr>
              <a:t>., p. 49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90600" y="1153892"/>
            <a:ext cx="7315200" cy="4992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ts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D79694"/>
                </a:solidFill>
                <a:latin typeface="Arial"/>
              </a:rPr>
              <a:t>“… it is though that </a:t>
            </a:r>
          </a:p>
          <a:p>
            <a:pPr marL="342900" indent="-342900" algn="ctr" rtl="0" fontAlgn="base">
              <a:spcBef>
                <a:spcPts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women were responsible for much of the development of agriculture</a:t>
            </a:r>
            <a:r>
              <a:rPr lang="en-US" sz="3200" b="1" dirty="0">
                <a:solidFill>
                  <a:srgbClr val="D79694"/>
                </a:solidFill>
                <a:latin typeface="Arial"/>
              </a:rPr>
              <a:t>”</a:t>
            </a: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they probably did much of the 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gathering of plants and capturing of small animals</a:t>
            </a: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were probably </a:t>
            </a:r>
            <a:r>
              <a:rPr lang="en-US" sz="2400" b="1" dirty="0">
                <a:solidFill>
                  <a:srgbClr val="000000"/>
                </a:solidFill>
                <a:latin typeface="Arial"/>
              </a:rPr>
              <a:t>more attuned to the plants </a:t>
            </a:r>
            <a:r>
              <a:rPr lang="en-US" sz="2400" dirty="0">
                <a:solidFill>
                  <a:srgbClr val="D79694"/>
                </a:solidFill>
                <a:latin typeface="Arial"/>
              </a:rPr>
              <a:t>in the environment</a:t>
            </a: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tend to 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stay closer to the home base </a:t>
            </a:r>
            <a:r>
              <a:rPr lang="en-US" sz="24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than men</a:t>
            </a: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were in a position to </a:t>
            </a:r>
            <a:r>
              <a:rPr lang="en-US" sz="2400" b="1" dirty="0">
                <a:solidFill>
                  <a:srgbClr val="000000"/>
                </a:solidFill>
                <a:latin typeface="Arial"/>
              </a:rPr>
              <a:t>observe the growth of plants from seeds</a:t>
            </a: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were a in a position to 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care for captured animals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14174" y="6334257"/>
            <a:ext cx="7315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i="1" dirty="0">
                <a:solidFill>
                  <a:prstClr val="black"/>
                </a:solidFill>
                <a:latin typeface="Calibri" pitchFamily="34" charset="0"/>
              </a:rPr>
              <a:t>The Cultural Feast, 2</a:t>
            </a:r>
            <a:r>
              <a:rPr lang="en-US" sz="1200" i="1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sz="1200" i="1" dirty="0">
                <a:solidFill>
                  <a:prstClr val="black"/>
                </a:solidFill>
                <a:latin typeface="Calibri" pitchFamily="34" charset="0"/>
              </a:rPr>
              <a:t> Ed</a:t>
            </a:r>
            <a:r>
              <a:rPr lang="en-US" sz="1200" dirty="0">
                <a:solidFill>
                  <a:prstClr val="black"/>
                </a:solidFill>
                <a:latin typeface="Calibri" pitchFamily="34" charset="0"/>
              </a:rPr>
              <a:t>., p. 49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4046" y="6276332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2954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914400" y="2452914"/>
            <a:ext cx="7315200" cy="1446550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marL="514350" indent="-51435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for more information see</a:t>
            </a:r>
          </a:p>
          <a:p>
            <a:pPr marL="514350" indent="-51435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Ch. 4 “The Edible Earth: </a:t>
            </a:r>
          </a:p>
          <a:p>
            <a:pPr marL="514350" indent="-51435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Managing Plant Life for Food”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4046" y="624840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Times New Roman" pitchFamily="18" charset="0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2954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386114" y="533602"/>
            <a:ext cx="6330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</a:rPr>
              <a:t>REM Eight  Food “Revolutions”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219200"/>
            <a:ext cx="7315200" cy="5201424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</a:rPr>
              <a:t>Invention of Cooking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</a:rPr>
              <a:t>Discovery that Food is More Than Sustenance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b="1" dirty="0">
                <a:solidFill>
                  <a:srgbClr val="FFFFFF"/>
                </a:solidFill>
              </a:rPr>
              <a:t>The “Herding Revolution”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b="1" dirty="0">
                <a:solidFill>
                  <a:srgbClr val="FFFFFF"/>
                </a:solidFill>
              </a:rPr>
              <a:t>Snail Farming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</a:rPr>
              <a:t>Use of Food as a Means and Index of Social Differentiation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</a:rPr>
              <a:t>Long-Range Exchange of Culture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</a:rPr>
              <a:t>Ecological Revolution of last 500 years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</a:rPr>
              <a:t>Industrial Revolution of the 19</a:t>
            </a:r>
            <a:r>
              <a:rPr lang="en-US" sz="2800" b="1" baseline="30000" dirty="0">
                <a:solidFill>
                  <a:srgbClr val="D79694"/>
                </a:solidFill>
              </a:rPr>
              <a:t>th</a:t>
            </a:r>
            <a:r>
              <a:rPr lang="en-US" sz="2800" b="1" dirty="0">
                <a:solidFill>
                  <a:srgbClr val="D79694"/>
                </a:solidFill>
              </a:rPr>
              <a:t> and 20</a:t>
            </a:r>
            <a:r>
              <a:rPr lang="en-US" sz="2800" b="1" baseline="30000" dirty="0">
                <a:solidFill>
                  <a:srgbClr val="D79694"/>
                </a:solidFill>
              </a:rPr>
              <a:t>th</a:t>
            </a:r>
            <a:r>
              <a:rPr lang="en-US" sz="2800" b="1" dirty="0">
                <a:solidFill>
                  <a:srgbClr val="D79694"/>
                </a:solidFill>
              </a:rPr>
              <a:t> Centuries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39028" y="6413956"/>
            <a:ext cx="14574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2"/>
              </a:rPr>
              <a:t>http://www.foodtimeline.org/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Up Arrow 7"/>
          <p:cNvSpPr/>
          <p:nvPr/>
        </p:nvSpPr>
        <p:spPr>
          <a:xfrm rot="16200000">
            <a:off x="4543830" y="509829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90211" y="1981200"/>
            <a:ext cx="39869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333399"/>
                </a:solidFill>
                <a:latin typeface="Bookman Old Style" pitchFamily="18" charset="0"/>
              </a:rPr>
              <a:t>The food timeline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22338" y="3486090"/>
            <a:ext cx="7315200" cy="40011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shellfish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and fish were among the first “domesticates”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599675"/>
            <a:ext cx="7315200" cy="437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“… people switched very slowly from harvesting wild species to planting selected varieties.”</a:t>
            </a: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at first, the cultivated varieties </a:t>
            </a:r>
            <a:r>
              <a:rPr lang="en-US" sz="2400" b="1" dirty="0">
                <a:solidFill>
                  <a:srgbClr val="000000"/>
                </a:solidFill>
                <a:latin typeface="Arial"/>
              </a:rPr>
              <a:t>served only as supplements to the wild plants and animals </a:t>
            </a:r>
            <a:r>
              <a:rPr lang="en-US" sz="2400" dirty="0">
                <a:solidFill>
                  <a:srgbClr val="D79694"/>
                </a:solidFill>
                <a:latin typeface="Arial"/>
              </a:rPr>
              <a:t>they consumed</a:t>
            </a: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through time, </a:t>
            </a:r>
            <a:r>
              <a:rPr lang="en-US" sz="24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people grew increasingly dependent on cultivated plants and animals</a:t>
            </a: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eventually agriculture produced the vast majority of foods eaten</a:t>
            </a:r>
            <a:endParaRPr lang="en-US" sz="24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14174" y="6334257"/>
            <a:ext cx="7315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i="1" dirty="0">
                <a:solidFill>
                  <a:prstClr val="black"/>
                </a:solidFill>
                <a:latin typeface="Calibri" pitchFamily="34" charset="0"/>
              </a:rPr>
              <a:t>The Cultural Feast, 2</a:t>
            </a:r>
            <a:r>
              <a:rPr lang="en-US" sz="1200" i="1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sz="1200" i="1" dirty="0">
                <a:solidFill>
                  <a:prstClr val="black"/>
                </a:solidFill>
                <a:latin typeface="Calibri" pitchFamily="34" charset="0"/>
              </a:rPr>
              <a:t> Ed</a:t>
            </a:r>
            <a:r>
              <a:rPr lang="en-US" sz="1200" dirty="0">
                <a:solidFill>
                  <a:prstClr val="black"/>
                </a:solidFill>
                <a:latin typeface="Calibri" pitchFamily="34" charset="0"/>
              </a:rPr>
              <a:t>., p. 49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381244"/>
            <a:ext cx="7315200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The Agricultural Revolution of the Neolithic Era 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The Search for Spices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The Industrial Revolution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Early Technology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Calibri"/>
              </a:rPr>
              <a:t>Domestication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Calibri"/>
              </a:rPr>
              <a:t>Transportation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Calibri"/>
              </a:rPr>
              <a:t>Refrigeration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Calibri"/>
              </a:rPr>
              <a:t>Canning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The Scientific Revolution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Modern-Day Adaptations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Summary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solidFill>
                  <a:prstClr val="black"/>
                </a:solidFill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F8FDC6-A780-4D2A-B4FB-C638A8F4A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38" y="4476690"/>
            <a:ext cx="7315200" cy="40011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was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the foundation of . . 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915048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867561"/>
            <a:ext cx="6502400" cy="1323439"/>
          </a:xfrm>
        </p:spPr>
        <p:txBody>
          <a:bodyPr>
            <a:spAutoFit/>
          </a:bodyPr>
          <a:lstStyle/>
          <a:p>
            <a:pPr marL="465138" indent="-465138" algn="ctr">
              <a:buNone/>
            </a:pPr>
            <a:r>
              <a:rPr lang="en-US" sz="4000" b="1" dirty="0"/>
              <a:t>Archaeological Evidence for Domestication</a:t>
            </a:r>
            <a:endParaRPr lang="en-US" sz="2400" b="1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5314" y="3062514"/>
            <a:ext cx="6502400" cy="1914370"/>
          </a:xfrm>
        </p:spPr>
        <p:txBody>
          <a:bodyPr>
            <a:spAutoFit/>
          </a:bodyPr>
          <a:lstStyle/>
          <a:p>
            <a:pPr marL="465138" indent="-465138" algn="ctr">
              <a:buNone/>
            </a:pPr>
            <a:r>
              <a:rPr lang="en-US" sz="2400" b="1" dirty="0"/>
              <a:t>archaeologists and </a:t>
            </a:r>
            <a:r>
              <a:rPr lang="en-US" sz="2400" b="1" dirty="0" err="1"/>
              <a:t>prehistorians</a:t>
            </a:r>
            <a:r>
              <a:rPr lang="en-US" sz="2400" b="1" dirty="0"/>
              <a:t> looking at world trends generally focus on </a:t>
            </a:r>
          </a:p>
          <a:p>
            <a:pPr marL="465138" indent="-465138" algn="ctr">
              <a:buNone/>
            </a:pPr>
            <a:r>
              <a:rPr lang="en-US" b="1" dirty="0"/>
              <a:t>seven areas important in early domestication </a:t>
            </a:r>
            <a:r>
              <a:rPr lang="en-US" sz="2400" b="1" dirty="0"/>
              <a:t>. . . 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Text Box 2"/>
          <p:cNvSpPr txBox="1">
            <a:spLocks noChangeArrowheads="1"/>
          </p:cNvSpPr>
          <p:nvPr/>
        </p:nvSpPr>
        <p:spPr bwMode="auto">
          <a:xfrm>
            <a:off x="471714" y="566058"/>
            <a:ext cx="8191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Origin of Domestication for Selected Plants</a:t>
            </a:r>
            <a:endParaRPr kumimoji="1" lang="en-US" sz="28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55717" name="Picture 5" descr="Turn816box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20873"/>
            <a:ext cx="7772400" cy="4798927"/>
          </a:xfrm>
          <a:prstGeom prst="rect">
            <a:avLst/>
          </a:prstGeom>
          <a:noFill/>
        </p:spPr>
      </p:pic>
      <p:sp>
        <p:nvSpPr>
          <p:cNvPr id="755718" name="Text Box 6"/>
          <p:cNvSpPr txBox="1">
            <a:spLocks noChangeArrowheads="1"/>
          </p:cNvSpPr>
          <p:nvPr/>
        </p:nvSpPr>
        <p:spPr bwMode="auto">
          <a:xfrm>
            <a:off x="1684945" y="6248400"/>
            <a:ext cx="5753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8</a:t>
            </a:r>
            <a:r>
              <a:rPr lang="en-US" sz="1200" i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p. 417</a:t>
            </a:r>
          </a:p>
        </p:txBody>
      </p:sp>
      <p:sp>
        <p:nvSpPr>
          <p:cNvPr id="755719" name="Text Box 7"/>
          <p:cNvSpPr txBox="1">
            <a:spLocks noChangeArrowheads="1"/>
          </p:cNvSpPr>
          <p:nvPr/>
        </p:nvSpPr>
        <p:spPr bwMode="auto">
          <a:xfrm>
            <a:off x="5863770" y="2071914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rice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7,000 </a:t>
            </a:r>
            <a:r>
              <a:rPr lang="en-US" sz="20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0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55721" name="Text Box 9"/>
          <p:cNvSpPr txBox="1">
            <a:spLocks noChangeArrowheads="1"/>
          </p:cNvSpPr>
          <p:nvPr/>
        </p:nvSpPr>
        <p:spPr bwMode="auto">
          <a:xfrm>
            <a:off x="1800981" y="3947886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manioc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4,200 </a:t>
            </a:r>
            <a:r>
              <a:rPr lang="en-US" sz="20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0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55722" name="Text Box 10"/>
          <p:cNvSpPr txBox="1">
            <a:spLocks noChangeArrowheads="1"/>
          </p:cNvSpPr>
          <p:nvPr/>
        </p:nvSpPr>
        <p:spPr bwMode="auto">
          <a:xfrm>
            <a:off x="1193802" y="2721899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maize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4,500 </a:t>
            </a:r>
            <a:r>
              <a:rPr lang="en-US" sz="20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0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572000" y="3767354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millet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4,000 </a:t>
            </a:r>
            <a:r>
              <a:rPr lang="en-US" sz="20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0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534228" y="2431613"/>
            <a:ext cx="1828800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wheat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10,500 </a:t>
            </a:r>
            <a:r>
              <a:rPr lang="en-US" sz="20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0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143000" y="1517213"/>
            <a:ext cx="1490133" cy="55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gourd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</a:rPr>
              <a:t>5</a:t>
            </a:r>
            <a:r>
              <a:rPr lang="en-US" sz="20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,000 </a:t>
            </a:r>
            <a:r>
              <a:rPr lang="en-US" sz="20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0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091542" y="1338942"/>
            <a:ext cx="2971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lettuce, grape, olive</a:t>
            </a:r>
            <a:br>
              <a:rPr lang="en-US" sz="2000" b="1" dirty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en-US" sz="20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6,500-5,000 </a:t>
            </a:r>
            <a:r>
              <a:rPr lang="en-US" sz="20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0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Text Box 2"/>
          <p:cNvSpPr txBox="1">
            <a:spLocks noChangeArrowheads="1"/>
          </p:cNvSpPr>
          <p:nvPr/>
        </p:nvSpPr>
        <p:spPr bwMode="auto">
          <a:xfrm>
            <a:off x="2057400" y="6393089"/>
            <a:ext cx="49964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</a:rPr>
              <a:t>Understanding Physical Anthropology and Archaeology, 9</a:t>
            </a:r>
            <a:r>
              <a:rPr lang="en-US" sz="1200" i="1" baseline="30000" dirty="0">
                <a:solidFill>
                  <a:srgbClr val="FFFFFF"/>
                </a:solidFill>
              </a:rPr>
              <a:t>th </a:t>
            </a:r>
            <a:r>
              <a:rPr lang="en-US" sz="1200" i="1" dirty="0">
                <a:solidFill>
                  <a:srgbClr val="FFFFFF"/>
                </a:solidFill>
              </a:rPr>
              <a:t>Ed.</a:t>
            </a:r>
            <a:r>
              <a:rPr lang="en-US" sz="1200" dirty="0">
                <a:solidFill>
                  <a:srgbClr val="FFFFFF"/>
                </a:solidFill>
              </a:rPr>
              <a:t>, p. 417</a:t>
            </a:r>
          </a:p>
        </p:txBody>
      </p:sp>
      <p:pic>
        <p:nvPicPr>
          <p:cNvPr id="1097731" name="Picture 3" descr="14p3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5867" y="228170"/>
            <a:ext cx="4981222" cy="5940425"/>
          </a:xfrm>
          <a:prstGeom prst="rect">
            <a:avLst/>
          </a:prstGeom>
          <a:noFill/>
        </p:spPr>
      </p:pic>
      <p:sp>
        <p:nvSpPr>
          <p:cNvPr id="1097732" name="Text Box 4"/>
          <p:cNvSpPr txBox="1">
            <a:spLocks noChangeArrowheads="1"/>
          </p:cNvSpPr>
          <p:nvPr/>
        </p:nvSpPr>
        <p:spPr bwMode="auto">
          <a:xfrm>
            <a:off x="1456391" y="6096000"/>
            <a:ext cx="6189133" cy="325438"/>
          </a:xfrm>
          <a:prstGeom prst="rect">
            <a:avLst/>
          </a:prstGeom>
          <a:solidFill>
            <a:srgbClr val="080808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>
              <a:lnSpc>
                <a:spcPct val="110000"/>
              </a:lnSpc>
            </a:pPr>
            <a:r>
              <a:rPr lang="en-US" sz="1400" b="1" dirty="0">
                <a:solidFill>
                  <a:srgbClr val="FFFFFF"/>
                </a:solidFill>
              </a:rPr>
              <a:t>Origin and Approximate Dates of Domestication for Selected Plants and Animals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62000" y="5471886"/>
            <a:ext cx="7620000" cy="40011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these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seven areas produced many of the foods we rely on today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Text Box 2"/>
          <p:cNvSpPr txBox="1">
            <a:spLocks noChangeArrowheads="1"/>
          </p:cNvSpPr>
          <p:nvPr/>
        </p:nvSpPr>
        <p:spPr bwMode="auto">
          <a:xfrm>
            <a:off x="471714" y="566058"/>
            <a:ext cx="8191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71500" indent="-571500" algn="ctr"/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Origin of Domestication for Selected Plants</a:t>
            </a:r>
            <a:endParaRPr kumimoji="1" lang="en-US" sz="28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755717" name="Picture 5" descr="Turn816box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20873"/>
            <a:ext cx="7772400" cy="4798927"/>
          </a:xfrm>
          <a:prstGeom prst="rect">
            <a:avLst/>
          </a:prstGeom>
          <a:noFill/>
        </p:spPr>
      </p:pic>
      <p:sp>
        <p:nvSpPr>
          <p:cNvPr id="755718" name="Text Box 6"/>
          <p:cNvSpPr txBox="1">
            <a:spLocks noChangeArrowheads="1"/>
          </p:cNvSpPr>
          <p:nvPr/>
        </p:nvSpPr>
        <p:spPr bwMode="auto">
          <a:xfrm>
            <a:off x="1684945" y="6248400"/>
            <a:ext cx="5753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  <a:latin typeface="Verdana" pitchFamily="34" charset="0"/>
              </a:rPr>
              <a:t>Understanding Physical Anthropology and Archaeology, 8</a:t>
            </a:r>
            <a:r>
              <a:rPr lang="en-US" sz="1200" i="1" baseline="30000" dirty="0">
                <a:solidFill>
                  <a:srgbClr val="FFFFFF"/>
                </a:solidFill>
                <a:latin typeface="Verdana" pitchFamily="34" charset="0"/>
              </a:rPr>
              <a:t>th</a:t>
            </a:r>
            <a:r>
              <a:rPr lang="en-US" sz="1200" i="1" dirty="0">
                <a:solidFill>
                  <a:srgbClr val="FFFFFF"/>
                </a:solidFill>
                <a:latin typeface="Verdana" pitchFamily="34" charset="0"/>
              </a:rPr>
              <a:t> Ed.</a:t>
            </a:r>
            <a:r>
              <a:rPr lang="en-US" sz="1200" dirty="0">
                <a:solidFill>
                  <a:srgbClr val="FFFFFF"/>
                </a:solidFill>
                <a:latin typeface="Verdana" pitchFamily="34" charset="0"/>
              </a:rPr>
              <a:t>, p. 417</a:t>
            </a:r>
          </a:p>
        </p:txBody>
      </p:sp>
      <p:sp>
        <p:nvSpPr>
          <p:cNvPr id="755719" name="Text Box 7"/>
          <p:cNvSpPr txBox="1">
            <a:spLocks noChangeArrowheads="1"/>
          </p:cNvSpPr>
          <p:nvPr/>
        </p:nvSpPr>
        <p:spPr bwMode="auto">
          <a:xfrm>
            <a:off x="5863770" y="2071914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rice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7,000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755721" name="Text Box 9"/>
          <p:cNvSpPr txBox="1">
            <a:spLocks noChangeArrowheads="1"/>
          </p:cNvSpPr>
          <p:nvPr/>
        </p:nvSpPr>
        <p:spPr bwMode="auto">
          <a:xfrm>
            <a:off x="1800981" y="3947886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manioc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4,200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755722" name="Text Box 10"/>
          <p:cNvSpPr txBox="1">
            <a:spLocks noChangeArrowheads="1"/>
          </p:cNvSpPr>
          <p:nvPr/>
        </p:nvSpPr>
        <p:spPr bwMode="auto">
          <a:xfrm>
            <a:off x="1193802" y="2721899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maize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4,500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572000" y="3767354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millet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4,000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143000" y="1517213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gourd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5,000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091542" y="1338942"/>
            <a:ext cx="2971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lettuce, grape, olive</a:t>
            </a:r>
            <a:b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</a:b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6,500-5,000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4267200" y="2736413"/>
            <a:ext cx="1828800" cy="1521635"/>
          </a:xfrm>
          <a:prstGeom prst="rect">
            <a:avLst/>
          </a:prstGeom>
          <a:solidFill>
            <a:srgbClr val="FAE1A4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endParaRPr lang="en-US" sz="20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wheat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10,500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lnSpc>
                <a:spcPct val="0"/>
              </a:lnSpc>
              <a:spcBef>
                <a:spcPct val="50000"/>
              </a:spcBef>
            </a:pPr>
            <a:endParaRPr lang="en-US" sz="20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lnSpc>
                <a:spcPct val="0"/>
              </a:lnSpc>
              <a:spcBef>
                <a:spcPct val="50000"/>
              </a:spcBef>
            </a:pPr>
            <a:endParaRPr lang="en-US" sz="20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lnSpc>
                <a:spcPct val="0"/>
              </a:lnSpc>
              <a:spcBef>
                <a:spcPct val="50000"/>
              </a:spcBef>
            </a:pPr>
            <a:endParaRPr lang="en-US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22338" y="4495800"/>
            <a:ext cx="7315200" cy="707886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wheat was domesticated in the area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of modern-day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Anatolia, Turkey, between 10,500  and 8,000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ybp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" name="Up Arrow 16"/>
          <p:cNvSpPr/>
          <p:nvPr/>
        </p:nvSpPr>
        <p:spPr>
          <a:xfrm rot="6727639">
            <a:off x="3620539" y="879152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4514" y="6400800"/>
            <a:ext cx="14574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2"/>
              </a:rPr>
              <a:t>http://www.foodtimeline.org/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Up Arrow 7"/>
          <p:cNvSpPr/>
          <p:nvPr/>
        </p:nvSpPr>
        <p:spPr>
          <a:xfrm rot="16200000">
            <a:off x="4543830" y="2449082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90211" y="1458111"/>
            <a:ext cx="39869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333399"/>
                </a:solidFill>
                <a:latin typeface="Bookman Old Style" pitchFamily="18" charset="0"/>
              </a:rPr>
              <a:t>The food timeline</a:t>
            </a: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Text Box 2"/>
          <p:cNvSpPr txBox="1">
            <a:spLocks noChangeArrowheads="1"/>
          </p:cNvSpPr>
          <p:nvPr/>
        </p:nvSpPr>
        <p:spPr bwMode="auto">
          <a:xfrm>
            <a:off x="2057400" y="6393089"/>
            <a:ext cx="49964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</a:rPr>
              <a:t>Understanding Physical Anthropology and Archaeology, 9t</a:t>
            </a:r>
            <a:r>
              <a:rPr lang="en-US" sz="1200" i="1" baseline="30000" dirty="0">
                <a:solidFill>
                  <a:srgbClr val="FFFFFF"/>
                </a:solidFill>
              </a:rPr>
              <a:t>h</a:t>
            </a:r>
            <a:r>
              <a:rPr lang="en-US" sz="1200" i="1" dirty="0">
                <a:solidFill>
                  <a:srgbClr val="FFFFFF"/>
                </a:solidFill>
              </a:rPr>
              <a:t> Ed.</a:t>
            </a:r>
            <a:r>
              <a:rPr lang="en-US" sz="1200" dirty="0">
                <a:solidFill>
                  <a:srgbClr val="FFFFFF"/>
                </a:solidFill>
              </a:rPr>
              <a:t>, p. 417</a:t>
            </a:r>
          </a:p>
        </p:txBody>
      </p:sp>
      <p:pic>
        <p:nvPicPr>
          <p:cNvPr id="1097731" name="Picture 3" descr="14p3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5867" y="228170"/>
            <a:ext cx="4981222" cy="5940425"/>
          </a:xfrm>
          <a:prstGeom prst="rect">
            <a:avLst/>
          </a:prstGeom>
          <a:noFill/>
        </p:spPr>
      </p:pic>
      <p:sp>
        <p:nvSpPr>
          <p:cNvPr id="1097732" name="Text Box 4"/>
          <p:cNvSpPr txBox="1">
            <a:spLocks noChangeArrowheads="1"/>
          </p:cNvSpPr>
          <p:nvPr/>
        </p:nvSpPr>
        <p:spPr bwMode="auto">
          <a:xfrm>
            <a:off x="1456391" y="6096000"/>
            <a:ext cx="6189133" cy="325438"/>
          </a:xfrm>
          <a:prstGeom prst="rect">
            <a:avLst/>
          </a:prstGeom>
          <a:solidFill>
            <a:srgbClr val="080808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>
              <a:lnSpc>
                <a:spcPct val="110000"/>
              </a:lnSpc>
            </a:pPr>
            <a:r>
              <a:rPr lang="en-US" sz="1400" b="1" dirty="0">
                <a:solidFill>
                  <a:srgbClr val="FFFFFF"/>
                </a:solidFill>
              </a:rPr>
              <a:t>Origin and Approximate Dates of Domestication for Selected Plants and Animals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2010228" y="1309914"/>
            <a:ext cx="1447800" cy="20574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22338" y="4800600"/>
            <a:ext cx="7315200" cy="40011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along with many other plants and animals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5257800" y="4096656"/>
            <a:ext cx="457200" cy="3810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665225"/>
            <a:ext cx="6502400" cy="2930033"/>
          </a:xfr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en-US" sz="3600" b="1" dirty="0"/>
              <a:t>Near Eastern Farmers</a:t>
            </a:r>
          </a:p>
          <a:p>
            <a:pPr marL="1146175" lvl="1" indent="-231775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cs typeface="Arial" charset="0"/>
              </a:rPr>
              <a:t>Jericho, Palestine</a:t>
            </a:r>
          </a:p>
          <a:p>
            <a:pPr marL="1146175" lvl="1" indent="-231775">
              <a:buFont typeface="Arial" pitchFamily="34" charset="0"/>
              <a:buChar char="•"/>
            </a:pPr>
            <a:r>
              <a:rPr lang="en-US" sz="2800" dirty="0" err="1">
                <a:cs typeface="Arial" charset="0"/>
              </a:rPr>
              <a:t>Çatalhöyük</a:t>
            </a:r>
            <a:r>
              <a:rPr lang="en-US" sz="2800" dirty="0">
                <a:cs typeface="Arial" charset="0"/>
              </a:rPr>
              <a:t>, Anatolia, Turkey</a:t>
            </a:r>
          </a:p>
          <a:p>
            <a:pPr marL="1146175" lvl="1" indent="-231775">
              <a:buFont typeface="Arial" pitchFamily="34" charset="0"/>
              <a:buChar char="•"/>
            </a:pPr>
            <a:r>
              <a:rPr lang="en-US" sz="2800" dirty="0" err="1">
                <a:cs typeface="Arial" charset="0"/>
              </a:rPr>
              <a:t>Jarmo</a:t>
            </a:r>
            <a:r>
              <a:rPr lang="en-US" sz="2800" dirty="0">
                <a:cs typeface="Arial" charset="0"/>
              </a:rPr>
              <a:t>, Iraq</a:t>
            </a:r>
          </a:p>
          <a:p>
            <a:pPr marL="1146175" lvl="1" indent="-231775">
              <a:buFont typeface="Arial" pitchFamily="34" charset="0"/>
              <a:buChar char="•"/>
            </a:pPr>
            <a:r>
              <a:rPr lang="en-US" sz="2800" dirty="0">
                <a:cs typeface="Arial" charset="0"/>
              </a:rPr>
              <a:t>Ali </a:t>
            </a:r>
            <a:r>
              <a:rPr lang="en-US" sz="2800" dirty="0" err="1">
                <a:cs typeface="Arial" charset="0"/>
              </a:rPr>
              <a:t>Kosh</a:t>
            </a:r>
            <a:r>
              <a:rPr lang="en-US" sz="2800" dirty="0">
                <a:cs typeface="Arial" charset="0"/>
              </a:rPr>
              <a:t>, Iran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14400" y="1642776"/>
            <a:ext cx="7315200" cy="707886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important (and famous) archaeological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sites in that general area include . . 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Text Box 2"/>
          <p:cNvSpPr txBox="1">
            <a:spLocks noChangeArrowheads="1"/>
          </p:cNvSpPr>
          <p:nvPr/>
        </p:nvSpPr>
        <p:spPr bwMode="auto">
          <a:xfrm>
            <a:off x="2086428" y="6370444"/>
            <a:ext cx="4954818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000000"/>
                </a:solidFill>
              </a:rPr>
              <a:t>Understanding Physical Anthropology and Archaeology, 9</a:t>
            </a:r>
            <a:r>
              <a:rPr lang="en-US" sz="1200" i="1" baseline="30000" dirty="0">
                <a:solidFill>
                  <a:srgbClr val="000000"/>
                </a:solidFill>
              </a:rPr>
              <a:t>th</a:t>
            </a:r>
            <a:r>
              <a:rPr lang="en-US" sz="1200" i="1" dirty="0">
                <a:solidFill>
                  <a:srgbClr val="000000"/>
                </a:solidFill>
              </a:rPr>
              <a:t> Ed.</a:t>
            </a:r>
            <a:r>
              <a:rPr lang="en-US" sz="1200" dirty="0">
                <a:solidFill>
                  <a:srgbClr val="000000"/>
                </a:solidFill>
              </a:rPr>
              <a:t>, p. 349</a:t>
            </a:r>
          </a:p>
        </p:txBody>
      </p:sp>
      <p:pic>
        <p:nvPicPr>
          <p:cNvPr id="1037315" name="Picture 3" descr="14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749648"/>
            <a:ext cx="6502400" cy="5346352"/>
          </a:xfrm>
          <a:prstGeom prst="rect">
            <a:avLst/>
          </a:prstGeom>
          <a:noFill/>
        </p:spPr>
      </p:pic>
      <p:sp>
        <p:nvSpPr>
          <p:cNvPr id="1037316" name="Text Box 4"/>
          <p:cNvSpPr txBox="1">
            <a:spLocks noChangeArrowheads="1"/>
          </p:cNvSpPr>
          <p:nvPr/>
        </p:nvSpPr>
        <p:spPr bwMode="auto">
          <a:xfrm>
            <a:off x="1160060" y="5943600"/>
            <a:ext cx="6798733" cy="325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>
              <a:lnSpc>
                <a:spcPct val="110000"/>
              </a:lnSpc>
            </a:pPr>
            <a:r>
              <a:rPr lang="en-US" sz="2000" b="1" dirty="0">
                <a:solidFill>
                  <a:srgbClr val="000000"/>
                </a:solidFill>
              </a:rPr>
              <a:t>Early Neolithic sites of the Fertile Crescent</a:t>
            </a:r>
          </a:p>
        </p:txBody>
      </p:sp>
      <p:sp>
        <p:nvSpPr>
          <p:cNvPr id="1037317" name="Oval 5"/>
          <p:cNvSpPr>
            <a:spLocks noChangeArrowheads="1"/>
          </p:cNvSpPr>
          <p:nvPr/>
        </p:nvSpPr>
        <p:spPr bwMode="auto">
          <a:xfrm>
            <a:off x="2933498" y="3552372"/>
            <a:ext cx="948267" cy="457200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2376714" y="2071914"/>
            <a:ext cx="990600" cy="584200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4951795" y="2514600"/>
            <a:ext cx="948267" cy="457200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5398107" y="3429000"/>
            <a:ext cx="948267" cy="457200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Text Box 2"/>
          <p:cNvSpPr txBox="1">
            <a:spLocks noChangeArrowheads="1"/>
          </p:cNvSpPr>
          <p:nvPr/>
        </p:nvSpPr>
        <p:spPr bwMode="auto">
          <a:xfrm>
            <a:off x="2092293" y="6370444"/>
            <a:ext cx="4954818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000000"/>
                </a:solidFill>
              </a:rPr>
              <a:t>Understanding Physical Anthropology and Archaeology, 9</a:t>
            </a:r>
            <a:r>
              <a:rPr lang="en-US" sz="1200" i="1" baseline="30000" dirty="0">
                <a:solidFill>
                  <a:srgbClr val="000000"/>
                </a:solidFill>
              </a:rPr>
              <a:t>th</a:t>
            </a:r>
            <a:r>
              <a:rPr lang="en-US" sz="1200" i="1" dirty="0">
                <a:solidFill>
                  <a:srgbClr val="000000"/>
                </a:solidFill>
              </a:rPr>
              <a:t> Ed.</a:t>
            </a:r>
            <a:r>
              <a:rPr lang="en-US" sz="1200" dirty="0">
                <a:solidFill>
                  <a:srgbClr val="000000"/>
                </a:solidFill>
              </a:rPr>
              <a:t>, p. 349</a:t>
            </a:r>
          </a:p>
        </p:txBody>
      </p:sp>
      <p:pic>
        <p:nvPicPr>
          <p:cNvPr id="1037315" name="Picture 3" descr="14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749648"/>
            <a:ext cx="6502400" cy="5346352"/>
          </a:xfrm>
          <a:prstGeom prst="rect">
            <a:avLst/>
          </a:prstGeom>
          <a:noFill/>
        </p:spPr>
      </p:pic>
      <p:sp>
        <p:nvSpPr>
          <p:cNvPr id="1037316" name="Text Box 4"/>
          <p:cNvSpPr txBox="1">
            <a:spLocks noChangeArrowheads="1"/>
          </p:cNvSpPr>
          <p:nvPr/>
        </p:nvSpPr>
        <p:spPr bwMode="auto">
          <a:xfrm>
            <a:off x="1160060" y="5943600"/>
            <a:ext cx="6798733" cy="325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>
              <a:lnSpc>
                <a:spcPct val="110000"/>
              </a:lnSpc>
            </a:pPr>
            <a:r>
              <a:rPr lang="en-US" sz="2000" b="1" dirty="0">
                <a:solidFill>
                  <a:srgbClr val="000000"/>
                </a:solidFill>
              </a:rPr>
              <a:t>Early Neolithic sites of the Fertile Crescent</a:t>
            </a:r>
          </a:p>
        </p:txBody>
      </p:sp>
      <p:sp>
        <p:nvSpPr>
          <p:cNvPr id="1037317" name="Oval 5"/>
          <p:cNvSpPr>
            <a:spLocks noChangeArrowheads="1"/>
          </p:cNvSpPr>
          <p:nvPr/>
        </p:nvSpPr>
        <p:spPr bwMode="auto">
          <a:xfrm>
            <a:off x="2933498" y="3552372"/>
            <a:ext cx="948267" cy="457200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071914" y="4267200"/>
            <a:ext cx="4967514" cy="1151084"/>
          </a:xfrm>
          <a:prstGeom prst="rect">
            <a:avLst/>
          </a:prstGeom>
          <a:solidFill>
            <a:srgbClr val="FAE1A4">
              <a:alpha val="67059"/>
            </a:srgbClr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C80000"/>
                </a:solidFill>
                <a:latin typeface="Arial"/>
              </a:rPr>
              <a:t>Jericho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b="1" dirty="0">
                <a:solidFill>
                  <a:srgbClr val="C80000"/>
                </a:solidFill>
                <a:latin typeface="Arial"/>
              </a:rPr>
              <a:t>an early Neolithic community in Palestine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1600" dirty="0">
                <a:solidFill>
                  <a:srgbClr val="C80000"/>
                </a:solidFill>
                <a:latin typeface="Arial"/>
              </a:rPr>
              <a:t>(yes, the same one Joshua blew his trumpet over)</a:t>
            </a:r>
          </a:p>
        </p:txBody>
      </p:sp>
      <p:sp>
        <p:nvSpPr>
          <p:cNvPr id="8" name="Up Arrow 7"/>
          <p:cNvSpPr/>
          <p:nvPr/>
        </p:nvSpPr>
        <p:spPr>
          <a:xfrm rot="8356748">
            <a:off x="2012531" y="1690854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515506"/>
            <a:ext cx="7315200" cy="4042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4000" b="1" dirty="0">
                <a:solidFill>
                  <a:srgbClr val="000000"/>
                </a:solidFill>
                <a:latin typeface="Calibri"/>
              </a:rPr>
              <a:t>The Agricultural Revolution</a:t>
            </a:r>
            <a:endParaRPr lang="en-US" sz="2800" b="1" dirty="0">
              <a:solidFill>
                <a:srgbClr val="000000"/>
              </a:solidFill>
              <a:latin typeface="Calibri"/>
            </a:endParaRP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  <a:latin typeface="Calibri"/>
              </a:rPr>
              <a:t>The Search for Spices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4000" b="1" dirty="0">
                <a:solidFill>
                  <a:srgbClr val="D79694"/>
                </a:solidFill>
                <a:latin typeface="Calibri"/>
              </a:rPr>
              <a:t>The Industrial Revolution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  <a:latin typeface="Calibri"/>
              </a:rPr>
              <a:t>Transportation, Refrigeration, and Canning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4000" b="1" dirty="0">
                <a:solidFill>
                  <a:srgbClr val="D79694"/>
                </a:solidFill>
                <a:latin typeface="Calibri"/>
              </a:rPr>
              <a:t>The Scientific Revolution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  <a:latin typeface="Calibri"/>
              </a:rPr>
              <a:t>Modern-Day Adaptations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  <a:latin typeface="Calibri"/>
              </a:rPr>
              <a:t>Summary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  <a:latin typeface="Calibri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/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D79694"/>
                </a:solidFill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solidFill>
                <a:srgbClr val="D79694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6" name="Text Box 4"/>
          <p:cNvSpPr txBox="1">
            <a:spLocks noChangeArrowheads="1"/>
          </p:cNvSpPr>
          <p:nvPr/>
        </p:nvSpPr>
        <p:spPr bwMode="auto">
          <a:xfrm>
            <a:off x="3352800" y="6415056"/>
            <a:ext cx="23803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Times New Roman" pitchFamily="18" charset="0"/>
                <a:hlinkClick r:id="rId4"/>
              </a:rPr>
              <a:t>www.howardbloom.net/jericho.htm</a:t>
            </a:r>
            <a:endParaRPr lang="en-US" sz="12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56387" name="Text Box 2"/>
          <p:cNvSpPr txBox="1">
            <a:spLocks noChangeArrowheads="1"/>
          </p:cNvSpPr>
          <p:nvPr/>
        </p:nvSpPr>
        <p:spPr bwMode="auto">
          <a:xfrm>
            <a:off x="1280886" y="5791395"/>
            <a:ext cx="65614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cs typeface="Arial" charset="0"/>
              </a:rPr>
              <a:t>Lorenzo Ghiberti's 15th Century visualization of the attack</a:t>
            </a:r>
          </a:p>
          <a:p>
            <a:pPr algn="ctr"/>
            <a:r>
              <a:rPr lang="en-US" b="1" dirty="0">
                <a:solidFill>
                  <a:srgbClr val="FFFFFF"/>
                </a:solidFill>
                <a:cs typeface="Arial" charset="0"/>
              </a:rPr>
              <a:t>on the walls of Jericho</a:t>
            </a:r>
            <a:endParaRPr lang="en-US" sz="1600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65638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228600"/>
            <a:ext cx="489937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434" name="Text Box 4"/>
          <p:cNvSpPr txBox="1">
            <a:spLocks noChangeArrowheads="1"/>
          </p:cNvSpPr>
          <p:nvPr/>
        </p:nvSpPr>
        <p:spPr bwMode="auto">
          <a:xfrm>
            <a:off x="3185886" y="6397820"/>
            <a:ext cx="2747868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FFFFFF"/>
                </a:solidFill>
                <a:cs typeface="Arial" charset="0"/>
                <a:hlinkClick r:id="rId4"/>
              </a:rPr>
              <a:t>http://en.wikipedia.org/wiki/Jericho</a:t>
            </a:r>
            <a:endParaRPr lang="en-US" sz="1200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65843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515256"/>
            <a:ext cx="4539544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8436" name="Text Box 4"/>
          <p:cNvSpPr txBox="1">
            <a:spLocks noChangeArrowheads="1"/>
          </p:cNvSpPr>
          <p:nvPr/>
        </p:nvSpPr>
        <p:spPr bwMode="auto">
          <a:xfrm>
            <a:off x="1320800" y="6081486"/>
            <a:ext cx="650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40000"/>
              </a:lnSpc>
            </a:pPr>
            <a:endParaRPr lang="en-US" sz="2000" b="1">
              <a:solidFill>
                <a:srgbClr val="FFFFFF"/>
              </a:solidFill>
              <a:cs typeface="Arial" charset="0"/>
            </a:endParaRPr>
          </a:p>
          <a:p>
            <a:pPr algn="ctr">
              <a:lnSpc>
                <a:spcPct val="40000"/>
              </a:lnSpc>
            </a:pPr>
            <a:r>
              <a:rPr lang="en-US" sz="2000" b="1">
                <a:solidFill>
                  <a:srgbClr val="FFFFFF"/>
                </a:solidFill>
                <a:cs typeface="Arial" charset="0"/>
              </a:rPr>
              <a:t>Map of Jericho in 14</a:t>
            </a:r>
            <a:r>
              <a:rPr lang="en-US" sz="2000" b="1" baseline="30000">
                <a:solidFill>
                  <a:srgbClr val="FFFFFF"/>
                </a:solidFill>
                <a:cs typeface="Arial" charset="0"/>
              </a:rPr>
              <a:t>th</a:t>
            </a:r>
            <a:r>
              <a:rPr lang="en-US" sz="2000" b="1">
                <a:solidFill>
                  <a:srgbClr val="FFFFFF"/>
                </a:solidFill>
                <a:cs typeface="Arial" charset="0"/>
              </a:rPr>
              <a:t> century Farhi Bible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6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0800" y="304800"/>
            <a:ext cx="6502400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8675" name="Text Box 4"/>
          <p:cNvSpPr txBox="1">
            <a:spLocks noChangeArrowheads="1"/>
          </p:cNvSpPr>
          <p:nvPr/>
        </p:nvSpPr>
        <p:spPr bwMode="auto">
          <a:xfrm>
            <a:off x="1320800" y="5896428"/>
            <a:ext cx="650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40000"/>
              </a:lnSpc>
            </a:pPr>
            <a:endParaRPr lang="en-US" sz="2000" b="1" dirty="0">
              <a:solidFill>
                <a:srgbClr val="FFFFFF"/>
              </a:solidFill>
              <a:cs typeface="Arial" charset="0"/>
            </a:endParaRPr>
          </a:p>
          <a:p>
            <a:pPr algn="ctr">
              <a:lnSpc>
                <a:spcPct val="40000"/>
              </a:lnSpc>
            </a:pPr>
            <a:r>
              <a:rPr lang="en-US" sz="2000" b="1" dirty="0">
                <a:solidFill>
                  <a:srgbClr val="FFFFFF"/>
                </a:solidFill>
                <a:cs typeface="Arial" charset="0"/>
              </a:rPr>
              <a:t>Dwelling foundations unearthed at Tell </a:t>
            </a:r>
            <a:r>
              <a:rPr lang="en-US" sz="2000" b="1" dirty="0" err="1">
                <a:solidFill>
                  <a:srgbClr val="FFFFFF"/>
                </a:solidFill>
                <a:cs typeface="Arial" charset="0"/>
              </a:rPr>
              <a:t>es</a:t>
            </a:r>
            <a:r>
              <a:rPr lang="en-US" sz="2000" b="1" dirty="0">
                <a:solidFill>
                  <a:srgbClr val="FFFFFF"/>
                </a:solidFill>
                <a:cs typeface="Arial" charset="0"/>
              </a:rPr>
              <a:t>-Sultan in</a:t>
            </a:r>
          </a:p>
          <a:p>
            <a:pPr algn="ctr">
              <a:lnSpc>
                <a:spcPct val="40000"/>
              </a:lnSpc>
            </a:pPr>
            <a:endParaRPr lang="en-US" sz="2000" b="1" dirty="0">
              <a:solidFill>
                <a:srgbClr val="FFFFFF"/>
              </a:solidFill>
              <a:cs typeface="Arial" charset="0"/>
            </a:endParaRPr>
          </a:p>
          <a:p>
            <a:pPr algn="ctr">
              <a:lnSpc>
                <a:spcPct val="40000"/>
              </a:lnSpc>
            </a:pPr>
            <a:r>
              <a:rPr lang="en-US" sz="2000" b="1" dirty="0">
                <a:solidFill>
                  <a:srgbClr val="FFFFFF"/>
                </a:solidFill>
                <a:cs typeface="Arial" charset="0"/>
              </a:rPr>
              <a:t>Jericho</a:t>
            </a:r>
          </a:p>
        </p:txBody>
      </p:sp>
      <p:sp>
        <p:nvSpPr>
          <p:cNvPr id="668676" name="Text Box 4"/>
          <p:cNvSpPr txBox="1">
            <a:spLocks noChangeArrowheads="1"/>
          </p:cNvSpPr>
          <p:nvPr/>
        </p:nvSpPr>
        <p:spPr bwMode="auto">
          <a:xfrm>
            <a:off x="3200400" y="6397816"/>
            <a:ext cx="2747868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FFFFFF"/>
                </a:solidFill>
                <a:cs typeface="Arial" charset="0"/>
                <a:hlinkClick r:id="rId5"/>
              </a:rPr>
              <a:t>http://en.wikipedia.org/wiki/Jericho</a:t>
            </a:r>
            <a:endParaRPr lang="en-US" sz="1200" b="1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722" name="Picture 2" descr="Jericho_pl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0800" y="1197166"/>
            <a:ext cx="6502400" cy="444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0723" name="Text Box 3"/>
          <p:cNvSpPr txBox="1">
            <a:spLocks noChangeArrowheads="1"/>
          </p:cNvSpPr>
          <p:nvPr/>
        </p:nvSpPr>
        <p:spPr bwMode="auto">
          <a:xfrm>
            <a:off x="2936463" y="6306456"/>
            <a:ext cx="32683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Times New Roman" pitchFamily="18" charset="0"/>
                <a:hlinkClick r:id="rId5"/>
              </a:rPr>
              <a:t>http://faculty.smu.edu/dbinder/jericho.html</a:t>
            </a:r>
            <a:endParaRPr lang="en-US" sz="14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70724" name="Text Box 2"/>
          <p:cNvSpPr txBox="1">
            <a:spLocks noChangeArrowheads="1"/>
          </p:cNvSpPr>
          <p:nvPr/>
        </p:nvSpPr>
        <p:spPr bwMode="auto">
          <a:xfrm>
            <a:off x="3962400" y="5809344"/>
            <a:ext cx="12795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cs typeface="Arial" charset="0"/>
              </a:rPr>
              <a:t>Jericho</a:t>
            </a:r>
            <a:endParaRPr lang="en-US" sz="2000" b="1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458" name="Text Box 2"/>
          <p:cNvSpPr txBox="1">
            <a:spLocks noChangeArrowheads="1"/>
          </p:cNvSpPr>
          <p:nvPr/>
        </p:nvSpPr>
        <p:spPr bwMode="auto">
          <a:xfrm>
            <a:off x="2100942" y="6370444"/>
            <a:ext cx="4954818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000000"/>
                </a:solidFill>
              </a:rPr>
              <a:t>Understanding Physical Anthropology and Archaeology, 9</a:t>
            </a:r>
            <a:r>
              <a:rPr lang="en-US" sz="1200" i="1" baseline="30000" dirty="0">
                <a:solidFill>
                  <a:srgbClr val="000000"/>
                </a:solidFill>
              </a:rPr>
              <a:t>th</a:t>
            </a:r>
            <a:r>
              <a:rPr lang="en-US" sz="1200" i="1" dirty="0">
                <a:solidFill>
                  <a:srgbClr val="000000"/>
                </a:solidFill>
              </a:rPr>
              <a:t> Ed.</a:t>
            </a:r>
            <a:r>
              <a:rPr lang="en-US" sz="1200" dirty="0">
                <a:solidFill>
                  <a:srgbClr val="000000"/>
                </a:solidFill>
              </a:rPr>
              <a:t>, p. 349</a:t>
            </a:r>
          </a:p>
        </p:txBody>
      </p:sp>
      <p:pic>
        <p:nvPicPr>
          <p:cNvPr id="1043459" name="Picture 3" descr="14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762000"/>
            <a:ext cx="6502400" cy="5346352"/>
          </a:xfrm>
          <a:prstGeom prst="rect">
            <a:avLst/>
          </a:prstGeom>
          <a:noFill/>
        </p:spPr>
      </p:pic>
      <p:sp>
        <p:nvSpPr>
          <p:cNvPr id="1043460" name="Text Box 4"/>
          <p:cNvSpPr txBox="1">
            <a:spLocks noChangeArrowheads="1"/>
          </p:cNvSpPr>
          <p:nvPr/>
        </p:nvSpPr>
        <p:spPr bwMode="auto">
          <a:xfrm>
            <a:off x="1160060" y="5984648"/>
            <a:ext cx="6798733" cy="325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>
              <a:lnSpc>
                <a:spcPct val="110000"/>
              </a:lnSpc>
            </a:pPr>
            <a:r>
              <a:rPr lang="en-US" b="1" dirty="0">
                <a:solidFill>
                  <a:srgbClr val="000000"/>
                </a:solidFill>
              </a:rPr>
              <a:t>Early Neolithic sites of the Fertile Crescent</a:t>
            </a:r>
          </a:p>
        </p:txBody>
      </p:sp>
      <p:sp>
        <p:nvSpPr>
          <p:cNvPr id="1043461" name="Oval 5"/>
          <p:cNvSpPr>
            <a:spLocks noChangeArrowheads="1"/>
          </p:cNvSpPr>
          <p:nvPr/>
        </p:nvSpPr>
        <p:spPr bwMode="auto">
          <a:xfrm>
            <a:off x="2402925" y="2057400"/>
            <a:ext cx="949879" cy="685800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576286" y="4400954"/>
            <a:ext cx="3947886" cy="1132618"/>
          </a:xfrm>
          <a:prstGeom prst="rect">
            <a:avLst/>
          </a:prstGeom>
          <a:solidFill>
            <a:srgbClr val="FAE1A4">
              <a:alpha val="67059"/>
            </a:srgbClr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800" b="1" dirty="0" err="1">
                <a:solidFill>
                  <a:srgbClr val="C80000"/>
                </a:solidFill>
                <a:latin typeface="Arial"/>
              </a:rPr>
              <a:t>Çatalhöyük</a:t>
            </a:r>
            <a:endParaRPr lang="en-US" sz="2800" b="1" dirty="0">
              <a:solidFill>
                <a:srgbClr val="C80000"/>
              </a:solidFill>
              <a:latin typeface="Arial"/>
            </a:endParaRPr>
          </a:p>
          <a:p>
            <a:pPr algn="ctr">
              <a:spcBef>
                <a:spcPct val="20000"/>
              </a:spcBef>
              <a:defRPr/>
            </a:pPr>
            <a:r>
              <a:rPr lang="en-US" b="1" dirty="0">
                <a:solidFill>
                  <a:srgbClr val="C80000"/>
                </a:solidFill>
                <a:latin typeface="Arial"/>
              </a:rPr>
              <a:t>an early Neolithic community in southern Anatolia, Turkey</a:t>
            </a:r>
          </a:p>
        </p:txBody>
      </p:sp>
      <p:sp>
        <p:nvSpPr>
          <p:cNvPr id="7" name="Up Arrow 6"/>
          <p:cNvSpPr/>
          <p:nvPr/>
        </p:nvSpPr>
        <p:spPr>
          <a:xfrm rot="14411390">
            <a:off x="4079347" y="636785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139" name="Picture 3" descr="Catal_Huyuk_reconstructio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9467" y="533653"/>
            <a:ext cx="5892800" cy="5167313"/>
          </a:xfrm>
          <a:prstGeom prst="rect">
            <a:avLst/>
          </a:prstGeom>
          <a:noFill/>
        </p:spPr>
      </p:pic>
      <p:sp>
        <p:nvSpPr>
          <p:cNvPr id="603143" name="Text Box 7"/>
          <p:cNvSpPr txBox="1">
            <a:spLocks noChangeArrowheads="1"/>
          </p:cNvSpPr>
          <p:nvPr/>
        </p:nvSpPr>
        <p:spPr bwMode="auto">
          <a:xfrm>
            <a:off x="2912534" y="5546726"/>
            <a:ext cx="40017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FFFF"/>
                </a:solidFill>
                <a:cs typeface="Arial" charset="0"/>
              </a:rPr>
              <a:t>Çatalhöyük, Anatolia, or Turkey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056470" y="5651752"/>
            <a:ext cx="356700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Times New Roman" pitchFamily="18" charset="0"/>
                <a:hlinkClick r:id="rId3"/>
              </a:rPr>
              <a:t>Shane, Orrin C. III, and Mine </a:t>
            </a:r>
            <a:r>
              <a:rPr lang="en-US" sz="1600" b="1" dirty="0" err="1">
                <a:solidFill>
                  <a:srgbClr val="FFFFFF"/>
                </a:solidFill>
                <a:latin typeface="Times New Roman" pitchFamily="18" charset="0"/>
                <a:hlinkClick r:id="rId3"/>
              </a:rPr>
              <a:t>Küçuk</a:t>
            </a:r>
            <a:r>
              <a:rPr lang="en-US" sz="1600" b="1" dirty="0">
                <a:solidFill>
                  <a:srgbClr val="FFFFFF"/>
                </a:solidFill>
                <a:latin typeface="Times New Roman" pitchFamily="18" charset="0"/>
                <a:hlinkClick r:id="rId3"/>
              </a:rPr>
              <a:t>. </a:t>
            </a:r>
          </a:p>
          <a:p>
            <a:pPr algn="ctr"/>
            <a:r>
              <a:rPr lang="en-US" sz="1600" b="1" dirty="0">
                <a:solidFill>
                  <a:srgbClr val="FFFFFF"/>
                </a:solidFill>
                <a:latin typeface="Times New Roman" pitchFamily="18" charset="0"/>
                <a:hlinkClick r:id="rId3"/>
              </a:rPr>
              <a:t>"The World's First City." </a:t>
            </a:r>
          </a:p>
          <a:p>
            <a:pPr algn="ctr"/>
            <a:r>
              <a:rPr lang="en-US" sz="1600" b="1" u="sng" dirty="0">
                <a:solidFill>
                  <a:srgbClr val="FFFFFF"/>
                </a:solidFill>
                <a:latin typeface="Times New Roman" pitchFamily="18" charset="0"/>
                <a:hlinkClick r:id="rId3"/>
              </a:rPr>
              <a:t>Archaeology</a:t>
            </a:r>
            <a:r>
              <a:rPr lang="en-US" sz="1600" b="1" dirty="0">
                <a:solidFill>
                  <a:srgbClr val="FFFFFF"/>
                </a:solidFill>
                <a:latin typeface="Times New Roman" pitchFamily="18" charset="0"/>
                <a:hlinkClick r:id="rId3"/>
              </a:rPr>
              <a:t> 51.2 (1998): 43-47.</a:t>
            </a:r>
            <a:r>
              <a:rPr lang="en-US" sz="1600" dirty="0">
                <a:solidFill>
                  <a:srgbClr val="FFFFFF"/>
                </a:solidFill>
                <a:latin typeface="Times New Roman" pitchFamily="18" charset="0"/>
                <a:hlinkClick r:id="rId3"/>
              </a:rPr>
              <a:t> </a:t>
            </a:r>
            <a:endParaRPr lang="en-US" sz="1600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094" name="Picture 6" descr="Catal_Huyuk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8267" y="381253"/>
            <a:ext cx="7247467" cy="5446713"/>
          </a:xfrm>
          <a:prstGeom prst="rect">
            <a:avLst/>
          </a:prstGeom>
          <a:noFill/>
        </p:spPr>
      </p:pic>
      <p:sp>
        <p:nvSpPr>
          <p:cNvPr id="601095" name="Text Box 7"/>
          <p:cNvSpPr txBox="1">
            <a:spLocks noChangeArrowheads="1"/>
          </p:cNvSpPr>
          <p:nvPr/>
        </p:nvSpPr>
        <p:spPr bwMode="auto">
          <a:xfrm>
            <a:off x="1542144" y="5976258"/>
            <a:ext cx="6026458" cy="62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dirty="0" err="1">
                <a:solidFill>
                  <a:srgbClr val="FFFFFF"/>
                </a:solidFill>
                <a:cs typeface="Arial" charset="0"/>
              </a:rPr>
              <a:t>Çatalhöyük</a:t>
            </a:r>
            <a:r>
              <a:rPr lang="en-US" b="1" dirty="0">
                <a:solidFill>
                  <a:srgbClr val="FFFFFF"/>
                </a:solidFill>
                <a:cs typeface="Arial" charset="0"/>
              </a:rPr>
              <a:t>, Anatolia, or Turkey</a:t>
            </a:r>
          </a:p>
          <a:p>
            <a:pPr algn="ctr">
              <a:lnSpc>
                <a:spcPct val="40000"/>
              </a:lnSpc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  <a:p>
            <a:pPr algn="ctr"/>
            <a:r>
              <a:rPr lang="en-US" sz="1200" dirty="0">
                <a:solidFill>
                  <a:srgbClr val="FFFFFF"/>
                </a:solidFill>
                <a:latin typeface="Times New Roman" pitchFamily="18" charset="0"/>
                <a:hlinkClick r:id="rId4"/>
              </a:rPr>
              <a:t>http://www.ccny.cuny.edu/architecture/archprog/slide-232/pages/001%20Catal%20Huyuk.htm</a:t>
            </a:r>
            <a:endParaRPr lang="en-US" sz="1200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Text Box 4"/>
          <p:cNvSpPr txBox="1">
            <a:spLocks noChangeArrowheads="1"/>
          </p:cNvSpPr>
          <p:nvPr/>
        </p:nvSpPr>
        <p:spPr bwMode="auto">
          <a:xfrm>
            <a:off x="3736010" y="5952900"/>
            <a:ext cx="166058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 err="1">
                <a:solidFill>
                  <a:srgbClr val="FFFFFF"/>
                </a:solidFill>
                <a:cs typeface="Arial" charset="0"/>
              </a:rPr>
              <a:t>Çatalhöyük</a:t>
            </a:r>
            <a:endParaRPr lang="en-US" sz="1600" b="1" dirty="0">
              <a:solidFill>
                <a:srgbClr val="FFFFFF"/>
              </a:solidFill>
              <a:cs typeface="Arial" charset="0"/>
              <a:hlinkClick r:id="rId4"/>
            </a:endParaRPr>
          </a:p>
          <a:p>
            <a:pPr algn="ctr">
              <a:lnSpc>
                <a:spcPct val="40000"/>
              </a:lnSpc>
            </a:pPr>
            <a:endParaRPr lang="en-US" sz="1600" b="1" dirty="0">
              <a:solidFill>
                <a:srgbClr val="FFFFFF"/>
              </a:solidFill>
              <a:latin typeface="Times New Roman" pitchFamily="18" charset="0"/>
              <a:hlinkClick r:id="rId4"/>
            </a:endParaRPr>
          </a:p>
          <a:p>
            <a:pPr algn="ctr">
              <a:lnSpc>
                <a:spcPct val="130000"/>
              </a:lnSpc>
            </a:pPr>
            <a:r>
              <a:rPr lang="en-US" sz="1200" dirty="0">
                <a:solidFill>
                  <a:srgbClr val="FFFFFF"/>
                </a:solidFill>
                <a:cs typeface="Arial" charset="0"/>
                <a:hlinkClick r:id="rId4"/>
              </a:rPr>
              <a:t>www.catalhoyuk.com/</a:t>
            </a: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71373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20800" y="1397000"/>
            <a:ext cx="6502400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3732" name="Text Box 4"/>
          <p:cNvSpPr txBox="1">
            <a:spLocks noChangeArrowheads="1"/>
          </p:cNvSpPr>
          <p:nvPr/>
        </p:nvSpPr>
        <p:spPr bwMode="auto">
          <a:xfrm>
            <a:off x="2336806" y="5543550"/>
            <a:ext cx="49914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rgbClr val="FFFFFF"/>
                </a:solidFill>
                <a:cs typeface="Arial" charset="0"/>
              </a:rPr>
              <a:t>Wild bull horns on pillars in Building 77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778" name="Text Box 4"/>
          <p:cNvSpPr txBox="1">
            <a:spLocks noChangeArrowheads="1"/>
          </p:cNvSpPr>
          <p:nvPr/>
        </p:nvSpPr>
        <p:spPr bwMode="auto">
          <a:xfrm>
            <a:off x="1661886" y="5566231"/>
            <a:ext cx="579383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cs typeface="Arial" charset="0"/>
              </a:rPr>
              <a:t>Mural of an aurochs, a deer, and humans from</a:t>
            </a:r>
          </a:p>
          <a:p>
            <a:pPr algn="ctr"/>
            <a:r>
              <a:rPr lang="en-US" sz="2000" b="1" dirty="0" err="1">
                <a:solidFill>
                  <a:srgbClr val="FFFFFF"/>
                </a:solidFill>
                <a:cs typeface="Arial" charset="0"/>
              </a:rPr>
              <a:t>Çatalhöyük</a:t>
            </a:r>
            <a:r>
              <a:rPr lang="en-US" sz="2000" b="1" dirty="0">
                <a:solidFill>
                  <a:srgbClr val="FFFFFF"/>
                </a:solidFill>
                <a:cs typeface="Arial" charset="0"/>
              </a:rPr>
              <a:t> sixth millennium B.C.</a:t>
            </a:r>
            <a:endParaRPr lang="en-US" sz="1600" b="1" dirty="0">
              <a:solidFill>
                <a:srgbClr val="FFFFFF"/>
              </a:solidFill>
              <a:cs typeface="Arial" charset="0"/>
              <a:hlinkClick r:id="rId4"/>
            </a:endParaRPr>
          </a:p>
          <a:p>
            <a:pPr algn="ctr">
              <a:lnSpc>
                <a:spcPct val="40000"/>
              </a:lnSpc>
            </a:pPr>
            <a:endParaRPr lang="en-US" sz="1600" b="1" dirty="0">
              <a:solidFill>
                <a:srgbClr val="FFFFFF"/>
              </a:solidFill>
              <a:latin typeface="Times New Roman" pitchFamily="18" charset="0"/>
              <a:hlinkClick r:id="rId4"/>
            </a:endParaRPr>
          </a:p>
          <a:p>
            <a:pPr algn="ctr">
              <a:lnSpc>
                <a:spcPct val="130000"/>
              </a:lnSpc>
            </a:pPr>
            <a:r>
              <a:rPr lang="en-US" sz="1200" dirty="0">
                <a:solidFill>
                  <a:srgbClr val="FFFFFF"/>
                </a:solidFill>
                <a:cs typeface="Arial" charset="0"/>
                <a:hlinkClick r:id="rId4"/>
              </a:rPr>
              <a:t>http://en.wikipedia.org/wiki/%C3%87atalh%C3%B6y%C3%BCk /</a:t>
            </a: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71577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20800" y="1295400"/>
            <a:ext cx="6502400" cy="416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554" name="Text Box 2"/>
          <p:cNvSpPr txBox="1">
            <a:spLocks noChangeArrowheads="1"/>
          </p:cNvSpPr>
          <p:nvPr/>
        </p:nvSpPr>
        <p:spPr bwMode="auto">
          <a:xfrm>
            <a:off x="2002367" y="6378575"/>
            <a:ext cx="580056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i="1" dirty="0">
                <a:solidFill>
                  <a:srgbClr val="FFFFFF"/>
                </a:solidFill>
              </a:rPr>
              <a:t>Understanding Physical Anthropology and Archaeology, 9th Ed.</a:t>
            </a:r>
            <a:r>
              <a:rPr lang="en-US" sz="1400" dirty="0">
                <a:solidFill>
                  <a:srgbClr val="FFFFFF"/>
                </a:solidFill>
              </a:rPr>
              <a:t>, p. 349</a:t>
            </a:r>
          </a:p>
        </p:txBody>
      </p:sp>
      <p:pic>
        <p:nvPicPr>
          <p:cNvPr id="1047555" name="Picture 3" descr="14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749648"/>
            <a:ext cx="6502400" cy="5346352"/>
          </a:xfrm>
          <a:prstGeom prst="rect">
            <a:avLst/>
          </a:prstGeom>
          <a:noFill/>
        </p:spPr>
      </p:pic>
      <p:sp>
        <p:nvSpPr>
          <p:cNvPr id="1047556" name="Text Box 4"/>
          <p:cNvSpPr txBox="1">
            <a:spLocks noChangeArrowheads="1"/>
          </p:cNvSpPr>
          <p:nvPr/>
        </p:nvSpPr>
        <p:spPr bwMode="auto">
          <a:xfrm>
            <a:off x="1160059" y="5943600"/>
            <a:ext cx="6798733" cy="325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000000"/>
                </a:solidFill>
              </a:rPr>
              <a:t>Early Neolithic sites of the Fertile Crescent</a:t>
            </a:r>
          </a:p>
        </p:txBody>
      </p:sp>
      <p:sp>
        <p:nvSpPr>
          <p:cNvPr id="1047557" name="Oval 5"/>
          <p:cNvSpPr>
            <a:spLocks noChangeArrowheads="1"/>
          </p:cNvSpPr>
          <p:nvPr/>
        </p:nvSpPr>
        <p:spPr bwMode="auto">
          <a:xfrm>
            <a:off x="4978403" y="2530090"/>
            <a:ext cx="948267" cy="427673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086428" y="6400800"/>
            <a:ext cx="4940391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000000"/>
                </a:solidFill>
              </a:rPr>
              <a:t>Understanding Physical Anthropology and Archaeology, 9</a:t>
            </a:r>
            <a:r>
              <a:rPr lang="en-US" sz="1200" i="1" baseline="30000" dirty="0">
                <a:solidFill>
                  <a:srgbClr val="000000"/>
                </a:solidFill>
              </a:rPr>
              <a:t>th </a:t>
            </a:r>
            <a:r>
              <a:rPr lang="en-US" sz="1200" i="1" dirty="0">
                <a:solidFill>
                  <a:srgbClr val="000000"/>
                </a:solidFill>
              </a:rPr>
              <a:t>Ed.</a:t>
            </a:r>
            <a:r>
              <a:rPr lang="en-US" sz="1200" dirty="0">
                <a:solidFill>
                  <a:srgbClr val="000000"/>
                </a:solidFill>
              </a:rPr>
              <a:t>, p. 349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538514" y="4100286"/>
            <a:ext cx="6096000" cy="1594283"/>
          </a:xfrm>
          <a:prstGeom prst="rect">
            <a:avLst/>
          </a:prstGeom>
          <a:solidFill>
            <a:srgbClr val="FAE1A4">
              <a:alpha val="67059"/>
            </a:srgbClr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800" b="1" dirty="0" err="1">
                <a:solidFill>
                  <a:srgbClr val="C80000"/>
                </a:solidFill>
                <a:latin typeface="Arial"/>
              </a:rPr>
              <a:t>Jarmo</a:t>
            </a:r>
            <a:endParaRPr lang="en-US" sz="2800" b="1" dirty="0">
              <a:solidFill>
                <a:srgbClr val="C80000"/>
              </a:solidFill>
              <a:latin typeface="Arial"/>
            </a:endParaRPr>
          </a:p>
          <a:p>
            <a:pPr algn="ctr">
              <a:spcBef>
                <a:spcPct val="20000"/>
              </a:spcBef>
              <a:defRPr/>
            </a:pPr>
            <a:r>
              <a:rPr lang="en-US" b="1" dirty="0">
                <a:solidFill>
                  <a:srgbClr val="C80000"/>
                </a:solidFill>
                <a:latin typeface="Arial"/>
              </a:rPr>
              <a:t>an early Neolithic community in northern Iraq . . .</a:t>
            </a:r>
          </a:p>
          <a:p>
            <a:pPr algn="ctr">
              <a:spcBef>
                <a:spcPct val="20000"/>
              </a:spcBef>
              <a:defRPr/>
            </a:pPr>
            <a:endParaRPr lang="en-US" sz="100" b="1" dirty="0">
              <a:solidFill>
                <a:srgbClr val="C80000"/>
              </a:solidFill>
              <a:latin typeface="Arial"/>
            </a:endParaRPr>
          </a:p>
          <a:p>
            <a:pPr algn="ctr">
              <a:spcBef>
                <a:spcPct val="20000"/>
              </a:spcBef>
              <a:defRPr/>
            </a:pPr>
            <a:r>
              <a:rPr lang="en-US" b="1" dirty="0">
                <a:solidFill>
                  <a:srgbClr val="C80000"/>
                </a:solidFill>
                <a:latin typeface="Arial"/>
              </a:rPr>
              <a:t>the oldest known farming community in the world 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b="1" i="1" dirty="0">
                <a:solidFill>
                  <a:srgbClr val="C80000"/>
                </a:solidFill>
                <a:latin typeface="Arial"/>
              </a:rPr>
              <a:t>ca</a:t>
            </a:r>
            <a:r>
              <a:rPr lang="en-US" b="1" dirty="0">
                <a:solidFill>
                  <a:srgbClr val="C80000"/>
                </a:solidFill>
                <a:latin typeface="Arial"/>
              </a:rPr>
              <a:t>. 7000 B.C.</a:t>
            </a:r>
          </a:p>
        </p:txBody>
      </p:sp>
      <p:sp>
        <p:nvSpPr>
          <p:cNvPr id="8" name="Up Arrow 7"/>
          <p:cNvSpPr/>
          <p:nvPr/>
        </p:nvSpPr>
        <p:spPr>
          <a:xfrm rot="5563284">
            <a:off x="3539118" y="1638552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410123"/>
            <a:ext cx="731520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3600" b="1" dirty="0">
                <a:solidFill>
                  <a:srgbClr val="000000"/>
                </a:solidFill>
                <a:latin typeface="Arial"/>
              </a:rPr>
              <a:t>About 12,000 years ago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3600" b="1" dirty="0">
                <a:solidFill>
                  <a:srgbClr val="000000"/>
                </a:solidFill>
                <a:latin typeface="Arial"/>
              </a:rPr>
              <a:t>(</a:t>
            </a:r>
            <a:r>
              <a:rPr lang="en-US" sz="3600" b="1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3600" b="1" dirty="0">
                <a:solidFill>
                  <a:srgbClr val="000000"/>
                </a:solidFill>
                <a:latin typeface="Arial"/>
              </a:rPr>
              <a:t>. 10,000 B.C.)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3600" b="1" dirty="0">
                <a:solidFill>
                  <a:srgbClr val="000000"/>
                </a:solidFill>
                <a:latin typeface="Arial"/>
              </a:rPr>
              <a:t>a dramatic change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D79694"/>
                </a:solidFill>
                <a:latin typeface="Arial"/>
              </a:rPr>
              <a:t>in the way humans acquired their food began to unfold</a:t>
            </a:r>
            <a:endParaRPr lang="en-US" sz="3200" b="1" dirty="0">
              <a:solidFill>
                <a:srgbClr val="D79694"/>
              </a:solidFill>
              <a:latin typeface="Arial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14174" y="6334257"/>
            <a:ext cx="7315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i="1" dirty="0">
                <a:solidFill>
                  <a:prstClr val="black"/>
                </a:solidFill>
                <a:latin typeface="Calibri" pitchFamily="34" charset="0"/>
              </a:rPr>
              <a:t>The Cultural Feast, 2</a:t>
            </a:r>
            <a:r>
              <a:rPr lang="en-US" sz="1200" i="1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sz="1200" i="1" dirty="0">
                <a:solidFill>
                  <a:prstClr val="black"/>
                </a:solidFill>
                <a:latin typeface="Calibri" pitchFamily="34" charset="0"/>
              </a:rPr>
              <a:t> Ed</a:t>
            </a:r>
            <a:r>
              <a:rPr lang="en-US" sz="1200" dirty="0">
                <a:solidFill>
                  <a:prstClr val="black"/>
                </a:solidFill>
                <a:latin typeface="Calibri" pitchFamily="34" charset="0"/>
              </a:rPr>
              <a:t>., p. 48</a:t>
            </a:r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332" name="Picture 4" descr="Jarm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816" y="152400"/>
            <a:ext cx="5195711" cy="5867400"/>
          </a:xfrm>
          <a:prstGeom prst="rect">
            <a:avLst/>
          </a:prstGeom>
          <a:noFill/>
        </p:spPr>
      </p:pic>
      <p:sp>
        <p:nvSpPr>
          <p:cNvPr id="611333" name="Rectangle 5"/>
          <p:cNvSpPr>
            <a:spLocks noChangeArrowheads="1"/>
          </p:cNvSpPr>
          <p:nvPr/>
        </p:nvSpPr>
        <p:spPr bwMode="auto">
          <a:xfrm>
            <a:off x="1964267" y="5791451"/>
            <a:ext cx="5466644" cy="3651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847348" y="5955268"/>
            <a:ext cx="14285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FFFF"/>
                </a:solidFill>
                <a:cs typeface="Arial" charset="0"/>
              </a:rPr>
              <a:t>Jarmo</a:t>
            </a:r>
            <a:r>
              <a:rPr lang="en-US" b="1" dirty="0">
                <a:solidFill>
                  <a:srgbClr val="FFFFFF"/>
                </a:solidFill>
                <a:cs typeface="Arial" charset="0"/>
              </a:rPr>
              <a:t>, Iraq</a:t>
            </a:r>
          </a:p>
        </p:txBody>
      </p:sp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2" name="Text Box 2"/>
          <p:cNvSpPr txBox="1">
            <a:spLocks noChangeArrowheads="1"/>
          </p:cNvSpPr>
          <p:nvPr/>
        </p:nvSpPr>
        <p:spPr bwMode="auto">
          <a:xfrm>
            <a:off x="2071914" y="6245554"/>
            <a:ext cx="49548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000000"/>
                </a:solidFill>
              </a:rPr>
              <a:t>Understanding Physical Anthropology and Archaeology, 9</a:t>
            </a:r>
            <a:r>
              <a:rPr lang="en-US" sz="1200" i="1" baseline="30000" dirty="0">
                <a:solidFill>
                  <a:srgbClr val="000000"/>
                </a:solidFill>
              </a:rPr>
              <a:t>th</a:t>
            </a:r>
            <a:r>
              <a:rPr lang="en-US" sz="1200" i="1" dirty="0">
                <a:solidFill>
                  <a:srgbClr val="000000"/>
                </a:solidFill>
              </a:rPr>
              <a:t> Ed.</a:t>
            </a:r>
            <a:r>
              <a:rPr lang="en-US" sz="1200" dirty="0">
                <a:solidFill>
                  <a:srgbClr val="000000"/>
                </a:solidFill>
              </a:rPr>
              <a:t>, p. 349</a:t>
            </a:r>
          </a:p>
        </p:txBody>
      </p:sp>
      <p:pic>
        <p:nvPicPr>
          <p:cNvPr id="1049603" name="Picture 3" descr="14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0" y="519364"/>
            <a:ext cx="6946900" cy="5711825"/>
          </a:xfrm>
          <a:prstGeom prst="rect">
            <a:avLst/>
          </a:prstGeom>
          <a:noFill/>
        </p:spPr>
      </p:pic>
      <p:sp>
        <p:nvSpPr>
          <p:cNvPr id="1049605" name="Oval 5"/>
          <p:cNvSpPr>
            <a:spLocks noChangeArrowheads="1"/>
          </p:cNvSpPr>
          <p:nvPr/>
        </p:nvSpPr>
        <p:spPr bwMode="auto">
          <a:xfrm>
            <a:off x="5520267" y="3333750"/>
            <a:ext cx="948267" cy="609600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315028" y="4053114"/>
            <a:ext cx="4495800" cy="855619"/>
          </a:xfrm>
          <a:prstGeom prst="rect">
            <a:avLst/>
          </a:prstGeom>
          <a:solidFill>
            <a:srgbClr val="FAE1A4">
              <a:alpha val="67059"/>
            </a:srgbClr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C80000"/>
                </a:solidFill>
                <a:latin typeface="Arial"/>
              </a:rPr>
              <a:t>Ali </a:t>
            </a:r>
            <a:r>
              <a:rPr lang="en-US" sz="2800" b="1" dirty="0" err="1">
                <a:solidFill>
                  <a:srgbClr val="C80000"/>
                </a:solidFill>
                <a:latin typeface="Arial"/>
              </a:rPr>
              <a:t>Kosh</a:t>
            </a:r>
            <a:endParaRPr lang="en-US" sz="2800" b="1" dirty="0">
              <a:solidFill>
                <a:srgbClr val="C80000"/>
              </a:solidFill>
              <a:latin typeface="Arial"/>
            </a:endParaRPr>
          </a:p>
          <a:p>
            <a:pPr algn="ctr">
              <a:spcBef>
                <a:spcPct val="20000"/>
              </a:spcBef>
              <a:defRPr/>
            </a:pPr>
            <a:r>
              <a:rPr lang="en-US" b="1" dirty="0">
                <a:solidFill>
                  <a:srgbClr val="C80000"/>
                </a:solidFill>
                <a:latin typeface="Arial"/>
              </a:rPr>
              <a:t>an early site in the Fertile Crescent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629228" y="5068669"/>
            <a:ext cx="5867400" cy="646331"/>
          </a:xfrm>
          <a:prstGeom prst="rect">
            <a:avLst/>
          </a:prstGeom>
          <a:solidFill>
            <a:srgbClr val="FAE1A4">
              <a:alpha val="67059"/>
            </a:srgbClr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b="1" dirty="0">
                <a:solidFill>
                  <a:srgbClr val="C80000"/>
                </a:solidFill>
                <a:latin typeface="Arial"/>
              </a:rPr>
              <a:t>a site known as a center for the invention and development of  early pottery</a:t>
            </a:r>
            <a:endParaRPr lang="en-US" sz="1200" b="1" dirty="0">
              <a:solidFill>
                <a:srgbClr val="C80000"/>
              </a:solidFill>
              <a:latin typeface="Arial"/>
            </a:endParaRPr>
          </a:p>
        </p:txBody>
      </p:sp>
      <p:sp>
        <p:nvSpPr>
          <p:cNvPr id="9" name="Up Arrow 8"/>
          <p:cNvSpPr/>
          <p:nvPr/>
        </p:nvSpPr>
        <p:spPr>
          <a:xfrm rot="5563284">
            <a:off x="4028052" y="2525045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3" name="Rectangle 5"/>
          <p:cNvSpPr>
            <a:spLocks noChangeArrowheads="1"/>
          </p:cNvSpPr>
          <p:nvPr/>
        </p:nvSpPr>
        <p:spPr bwMode="auto">
          <a:xfrm>
            <a:off x="1964267" y="5791451"/>
            <a:ext cx="5466644" cy="3651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5" name="Picture 6" descr="Deh_Luran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286" y="1324428"/>
            <a:ext cx="7772400" cy="4193981"/>
          </a:xfrm>
          <a:prstGeom prst="rect">
            <a:avLst/>
          </a:prstGeom>
          <a:noFill/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004863" y="4876800"/>
            <a:ext cx="4919937" cy="6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baseline="30000" dirty="0">
                <a:solidFill>
                  <a:srgbClr val="000000"/>
                </a:solidFill>
                <a:latin typeface="Verdana" pitchFamily="34" charset="0"/>
              </a:rPr>
              <a:t>Pottery types from </a:t>
            </a:r>
            <a:r>
              <a:rPr lang="en-US" sz="2800" b="1" baseline="30000" dirty="0" err="1">
                <a:solidFill>
                  <a:srgbClr val="000000"/>
                </a:solidFill>
                <a:latin typeface="Verdana" pitchFamily="34" charset="0"/>
              </a:rPr>
              <a:t>Deh</a:t>
            </a:r>
            <a:r>
              <a:rPr lang="en-US" sz="2800" b="1" baseline="300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800" b="1" baseline="30000" dirty="0" err="1">
                <a:solidFill>
                  <a:srgbClr val="000000"/>
                </a:solidFill>
                <a:latin typeface="Verdana" pitchFamily="34" charset="0"/>
              </a:rPr>
              <a:t>Luran</a:t>
            </a:r>
            <a:r>
              <a:rPr lang="en-US" sz="2800" b="1" baseline="30000" dirty="0">
                <a:solidFill>
                  <a:srgbClr val="000000"/>
                </a:solidFill>
                <a:latin typeface="Verdana" pitchFamily="34" charset="0"/>
              </a:rPr>
              <a:t>, Iran</a:t>
            </a:r>
            <a:endParaRPr lang="en-US" sz="11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171284" y="5711370"/>
            <a:ext cx="4674805" cy="79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Verdana" pitchFamily="34" charset="0"/>
              </a:rPr>
              <a:t>Hole, Flannery and Neely, “</a:t>
            </a:r>
            <a:r>
              <a:rPr lang="en-US" sz="1200" i="1" dirty="0">
                <a:solidFill>
                  <a:srgbClr val="FFFFFF"/>
                </a:solidFill>
                <a:latin typeface="Verdana" pitchFamily="34" charset="0"/>
              </a:rPr>
              <a:t>Prehistory and Human Ecology</a:t>
            </a:r>
          </a:p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  <a:latin typeface="Verdana" pitchFamily="34" charset="0"/>
              </a:rPr>
              <a:t>Of the </a:t>
            </a:r>
            <a:r>
              <a:rPr lang="en-US" sz="1200" i="1" dirty="0" err="1">
                <a:solidFill>
                  <a:srgbClr val="FFFFFF"/>
                </a:solidFill>
                <a:latin typeface="Verdana" pitchFamily="34" charset="0"/>
              </a:rPr>
              <a:t>Deh</a:t>
            </a:r>
            <a:r>
              <a:rPr lang="en-US" sz="1200" i="1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sz="1200" i="1" dirty="0" err="1">
                <a:solidFill>
                  <a:srgbClr val="FFFFFF"/>
                </a:solidFill>
                <a:latin typeface="Verdana" pitchFamily="34" charset="0"/>
              </a:rPr>
              <a:t>Luran</a:t>
            </a:r>
            <a:r>
              <a:rPr lang="en-US" sz="1200" i="1" dirty="0">
                <a:solidFill>
                  <a:srgbClr val="FFFFFF"/>
                </a:solidFill>
                <a:latin typeface="Verdana" pitchFamily="34" charset="0"/>
              </a:rPr>
              <a:t> Plain: An Early Village Sequence from</a:t>
            </a:r>
          </a:p>
          <a:p>
            <a:pPr algn="ctr">
              <a:lnSpc>
                <a:spcPct val="150000"/>
              </a:lnSpc>
            </a:pPr>
            <a:r>
              <a:rPr lang="en-US" sz="1200" i="1" dirty="0" err="1">
                <a:solidFill>
                  <a:srgbClr val="FFFFFF"/>
                </a:solidFill>
                <a:latin typeface="Verdana" pitchFamily="34" charset="0"/>
              </a:rPr>
              <a:t>Khuzistan</a:t>
            </a:r>
            <a:r>
              <a:rPr lang="en-US" sz="1200" i="1" dirty="0">
                <a:solidFill>
                  <a:srgbClr val="FFFFFF"/>
                </a:solidFill>
                <a:latin typeface="Verdana" pitchFamily="34" charset="0"/>
              </a:rPr>
              <a:t>, Iran</a:t>
            </a:r>
            <a:r>
              <a:rPr lang="en-US" sz="1200" dirty="0">
                <a:solidFill>
                  <a:srgbClr val="FFFFFF"/>
                </a:solidFill>
                <a:latin typeface="Verdana" pitchFamily="34" charset="0"/>
              </a:rPr>
              <a:t>.”  Ann Arbor: 1969, fig. 69</a:t>
            </a:r>
          </a:p>
        </p:txBody>
      </p:sp>
      <p:sp>
        <p:nvSpPr>
          <p:cNvPr id="9" name="Up Arrow 8"/>
          <p:cNvSpPr/>
          <p:nvPr/>
        </p:nvSpPr>
        <p:spPr>
          <a:xfrm rot="10800000">
            <a:off x="1828801" y="1524000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700314" y="4659868"/>
            <a:ext cx="591457" cy="369332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endParaRPr lang="en-US" b="1" dirty="0">
              <a:solidFill>
                <a:srgbClr val="C80000"/>
              </a:solidFill>
              <a:latin typeface="Arial"/>
            </a:endParaRPr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057400"/>
            <a:ext cx="6502400" cy="3342453"/>
          </a:xfr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600" b="1" dirty="0">
                <a:solidFill>
                  <a:srgbClr val="D79694"/>
                </a:solidFill>
              </a:rPr>
              <a:t>Near Eastern Farmers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rgbClr val="D79694"/>
                </a:solidFill>
                <a:cs typeface="Arial" charset="0"/>
              </a:rPr>
              <a:t>Jericho, Palestine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err="1">
                <a:solidFill>
                  <a:srgbClr val="D79694"/>
                </a:solidFill>
                <a:cs typeface="Arial" charset="0"/>
              </a:rPr>
              <a:t>Çatalhöyük</a:t>
            </a:r>
            <a:r>
              <a:rPr lang="en-US" sz="2400" dirty="0">
                <a:solidFill>
                  <a:srgbClr val="D79694"/>
                </a:solidFill>
                <a:cs typeface="Arial" charset="0"/>
              </a:rPr>
              <a:t>, Anatolia, Turkey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err="1">
                <a:solidFill>
                  <a:srgbClr val="D79694"/>
                </a:solidFill>
                <a:cs typeface="Arial" charset="0"/>
              </a:rPr>
              <a:t>Jarmo</a:t>
            </a:r>
            <a:r>
              <a:rPr lang="en-US" sz="2400" dirty="0">
                <a:solidFill>
                  <a:srgbClr val="D79694"/>
                </a:solidFill>
                <a:cs typeface="Arial" charset="0"/>
              </a:rPr>
              <a:t>, Iraq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D79694"/>
                </a:solidFill>
                <a:cs typeface="Arial" charset="0"/>
              </a:rPr>
              <a:t>Ali </a:t>
            </a:r>
            <a:r>
              <a:rPr lang="en-US" sz="2400" dirty="0" err="1">
                <a:solidFill>
                  <a:srgbClr val="D79694"/>
                </a:solidFill>
                <a:cs typeface="Arial" charset="0"/>
              </a:rPr>
              <a:t>Kosh</a:t>
            </a:r>
            <a:r>
              <a:rPr lang="en-US" sz="2400" dirty="0">
                <a:solidFill>
                  <a:srgbClr val="D79694"/>
                </a:solidFill>
                <a:cs typeface="Arial" charset="0"/>
              </a:rPr>
              <a:t>, Iran</a:t>
            </a:r>
          </a:p>
          <a:p>
            <a:pPr lvl="1">
              <a:buFont typeface="Arial" pitchFamily="34" charset="0"/>
              <a:buChar char="•"/>
            </a:pPr>
            <a:r>
              <a:rPr lang="en-US" sz="4000" b="1" dirty="0">
                <a:cs typeface="Arial" charset="0"/>
              </a:rPr>
              <a:t>Ancient Egypt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14400" y="5729514"/>
            <a:ext cx="7315200" cy="40011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and in that general area Ancient Egypt was also important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2513" name="Picture 6" descr="15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3289" y="304800"/>
            <a:ext cx="5034844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2514" name="Text Box 8"/>
          <p:cNvSpPr txBox="1">
            <a:spLocks noChangeArrowheads="1"/>
          </p:cNvSpPr>
          <p:nvPr/>
        </p:nvSpPr>
        <p:spPr bwMode="auto">
          <a:xfrm>
            <a:off x="1767114" y="6336268"/>
            <a:ext cx="55901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000000"/>
                </a:solidFill>
                <a:latin typeface="Verdana" pitchFamily="34" charset="0"/>
              </a:rPr>
              <a:t>Understanding Physical Anthropology and Archaeology, 9</a:t>
            </a:r>
            <a:r>
              <a:rPr lang="en-US" sz="1200" i="1" baseline="30000" dirty="0">
                <a:solidFill>
                  <a:srgbClr val="000000"/>
                </a:solidFill>
                <a:latin typeface="Verdana" pitchFamily="34" charset="0"/>
              </a:rPr>
              <a:t>th</a:t>
            </a:r>
            <a:r>
              <a:rPr lang="en-US" sz="1200" i="1" dirty="0">
                <a:solidFill>
                  <a:srgbClr val="000000"/>
                </a:solidFill>
                <a:latin typeface="Verdana" pitchFamily="34" charset="0"/>
              </a:rPr>
              <a:t> Ed.</a:t>
            </a:r>
            <a:r>
              <a:rPr lang="en-US" sz="1200" dirty="0">
                <a:solidFill>
                  <a:srgbClr val="000000"/>
                </a:solidFill>
                <a:latin typeface="Verdana" pitchFamily="34" charset="0"/>
              </a:rPr>
              <a:t>, p.378</a:t>
            </a:r>
          </a:p>
        </p:txBody>
      </p:sp>
      <p:sp>
        <p:nvSpPr>
          <p:cNvPr id="832515" name="Freeform 9"/>
          <p:cNvSpPr>
            <a:spLocks/>
          </p:cNvSpPr>
          <p:nvPr/>
        </p:nvSpPr>
        <p:spPr bwMode="auto">
          <a:xfrm>
            <a:off x="1727203" y="2971800"/>
            <a:ext cx="2980267" cy="3200400"/>
          </a:xfrm>
          <a:custGeom>
            <a:avLst/>
            <a:gdLst>
              <a:gd name="T0" fmla="*/ 0 w 1296"/>
              <a:gd name="T1" fmla="*/ 0 h 1392"/>
              <a:gd name="T2" fmla="*/ 0 w 1296"/>
              <a:gd name="T3" fmla="*/ 1152 h 1392"/>
              <a:gd name="T4" fmla="*/ 576 w 1296"/>
              <a:gd name="T5" fmla="*/ 1152 h 1392"/>
              <a:gd name="T6" fmla="*/ 672 w 1296"/>
              <a:gd name="T7" fmla="*/ 1392 h 1392"/>
              <a:gd name="T8" fmla="*/ 1296 w 1296"/>
              <a:gd name="T9" fmla="*/ 1392 h 1392"/>
              <a:gd name="T10" fmla="*/ 864 w 1296"/>
              <a:gd name="T11" fmla="*/ 384 h 1392"/>
              <a:gd name="T12" fmla="*/ 528 w 1296"/>
              <a:gd name="T13" fmla="*/ 144 h 1392"/>
              <a:gd name="T14" fmla="*/ 0 w 1296"/>
              <a:gd name="T15" fmla="*/ 0 h 139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96"/>
              <a:gd name="T25" fmla="*/ 0 h 1392"/>
              <a:gd name="T26" fmla="*/ 1296 w 1296"/>
              <a:gd name="T27" fmla="*/ 1392 h 139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96" h="1392">
                <a:moveTo>
                  <a:pt x="0" y="0"/>
                </a:moveTo>
                <a:lnTo>
                  <a:pt x="0" y="1152"/>
                </a:lnTo>
                <a:lnTo>
                  <a:pt x="576" y="1152"/>
                </a:lnTo>
                <a:lnTo>
                  <a:pt x="672" y="1392"/>
                </a:lnTo>
                <a:lnTo>
                  <a:pt x="1296" y="1392"/>
                </a:lnTo>
                <a:lnTo>
                  <a:pt x="864" y="384"/>
                </a:lnTo>
                <a:lnTo>
                  <a:pt x="528" y="144"/>
                </a:lnTo>
                <a:lnTo>
                  <a:pt x="0" y="0"/>
                </a:lnTo>
                <a:close/>
              </a:path>
            </a:pathLst>
          </a:cu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 sz="2400" dirty="0">
              <a:solidFill>
                <a:srgbClr val="D79694"/>
              </a:solidFill>
              <a:latin typeface="Verdana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201335" y="4419759"/>
            <a:ext cx="1456266" cy="584775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000000"/>
              </a:buClr>
              <a:buSzPct val="75000"/>
              <a:buFont typeface="Wingdings" pitchFamily="2" charset="2"/>
              <a:buNone/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Egypt</a:t>
            </a:r>
            <a:endParaRPr lang="en-US" sz="320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537" name="Picture 6" descr="15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-16659"/>
            <a:ext cx="77372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047344" y="3109686"/>
            <a:ext cx="3276600" cy="14478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061075" y="6412468"/>
            <a:ext cx="49964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000000"/>
                </a:solidFill>
              </a:rPr>
              <a:t>Understanding Physical Anthropology and Archaeology, 9</a:t>
            </a:r>
            <a:r>
              <a:rPr lang="en-US" sz="1200" i="1" baseline="30000" dirty="0">
                <a:solidFill>
                  <a:srgbClr val="000000"/>
                </a:solidFill>
              </a:rPr>
              <a:t>th </a:t>
            </a:r>
            <a:r>
              <a:rPr lang="en-US" sz="1200" i="1" dirty="0">
                <a:solidFill>
                  <a:srgbClr val="000000"/>
                </a:solidFill>
              </a:rPr>
              <a:t>Ed.</a:t>
            </a:r>
            <a:r>
              <a:rPr lang="en-US" sz="1200" dirty="0">
                <a:solidFill>
                  <a:srgbClr val="000000"/>
                </a:solidFill>
              </a:rPr>
              <a:t>, p. 449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3105055"/>
            <a:ext cx="6502400" cy="2806922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buClrTx/>
              <a:buFont typeface="Arial" pitchFamily="34" charset="0"/>
              <a:buChar char="•"/>
            </a:pPr>
            <a:r>
              <a:rPr lang="en-US" sz="2800" dirty="0"/>
              <a:t>the Old Kingdom times marked the beginning of Nile valley civilization</a:t>
            </a:r>
          </a:p>
          <a:p>
            <a:pPr algn="ctr" eaLnBrk="1" hangingPunct="1">
              <a:lnSpc>
                <a:spcPct val="80000"/>
              </a:lnSpc>
              <a:buClrTx/>
              <a:buNone/>
            </a:pPr>
            <a:r>
              <a:rPr lang="en-US" sz="2800" dirty="0"/>
              <a:t>	(4,575 - 4,150 </a:t>
            </a:r>
            <a:r>
              <a:rPr lang="en-US" sz="2800" dirty="0" err="1"/>
              <a:t>ybp</a:t>
            </a:r>
            <a:r>
              <a:rPr lang="en-US" sz="2800" dirty="0"/>
              <a:t>)</a:t>
            </a:r>
          </a:p>
          <a:p>
            <a:pPr eaLnBrk="1" hangingPunct="1">
              <a:lnSpc>
                <a:spcPct val="80000"/>
              </a:lnSpc>
              <a:buClrTx/>
              <a:buFont typeface="Arial" pitchFamily="34" charset="0"/>
              <a:buChar char="•"/>
            </a:pPr>
            <a:endParaRPr lang="en-US" sz="1800" dirty="0"/>
          </a:p>
          <a:p>
            <a:pPr eaLnBrk="1" hangingPunct="1">
              <a:lnSpc>
                <a:spcPct val="80000"/>
              </a:lnSpc>
              <a:buClrTx/>
              <a:buFont typeface="Arial" pitchFamily="34" charset="0"/>
              <a:buChar char="•"/>
            </a:pPr>
            <a:r>
              <a:rPr lang="en-US" sz="2800" dirty="0">
                <a:solidFill>
                  <a:srgbClr val="D79694"/>
                </a:solidFill>
              </a:rPr>
              <a:t>the merger of Nile valley societies under one king created </a:t>
            </a:r>
            <a:r>
              <a:rPr lang="en-US" sz="3600" dirty="0"/>
              <a:t>the world's first nation state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20800" y="1944461"/>
            <a:ext cx="6502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rgbClr val="000000"/>
              </a:buClr>
              <a:buSzPct val="75000"/>
              <a:defRPr/>
            </a:pPr>
            <a:r>
              <a:rPr lang="en-US" sz="3600" b="1" dirty="0">
                <a:solidFill>
                  <a:srgbClr val="000000"/>
                </a:solidFill>
                <a:latin typeface="Arial"/>
              </a:rPr>
              <a:t>Egypt</a:t>
            </a:r>
            <a:endParaRPr lang="en-US" sz="360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20800" y="1676400"/>
            <a:ext cx="6502400" cy="5029200"/>
          </a:xfrm>
        </p:spPr>
        <p:txBody>
          <a:bodyPr/>
          <a:lstStyle/>
          <a:p>
            <a:pPr lvl="1" algn="ctr" eaLnBrk="1" hangingPunct="1">
              <a:buFontTx/>
              <a:buNone/>
            </a:pPr>
            <a:r>
              <a:rPr lang="en-US" sz="2000" dirty="0">
                <a:solidFill>
                  <a:srgbClr val="D79694"/>
                </a:solidFill>
              </a:rPr>
              <a:t>the picture-writing of ancient Egypt </a:t>
            </a:r>
          </a:p>
        </p:txBody>
      </p:sp>
      <p:sp>
        <p:nvSpPr>
          <p:cNvPr id="863234" name="Text Box 3"/>
          <p:cNvSpPr txBox="1">
            <a:spLocks noChangeArrowheads="1"/>
          </p:cNvSpPr>
          <p:nvPr/>
        </p:nvSpPr>
        <p:spPr bwMode="auto">
          <a:xfrm>
            <a:off x="2133600" y="6336268"/>
            <a:ext cx="49115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000000"/>
                </a:solidFill>
              </a:rPr>
              <a:t>Understanding Physical Anthropology and Archaeology, 9</a:t>
            </a:r>
            <a:r>
              <a:rPr lang="en-US" sz="1200" i="1" baseline="30000" dirty="0">
                <a:solidFill>
                  <a:srgbClr val="000000"/>
                </a:solidFill>
              </a:rPr>
              <a:t>th</a:t>
            </a:r>
            <a:r>
              <a:rPr lang="en-US" sz="1200" i="1" dirty="0">
                <a:solidFill>
                  <a:srgbClr val="000000"/>
                </a:solidFill>
              </a:rPr>
              <a:t> Ed.</a:t>
            </a:r>
            <a:r>
              <a:rPr lang="en-US" sz="1200" dirty="0">
                <a:solidFill>
                  <a:srgbClr val="000000"/>
                </a:solidFill>
              </a:rPr>
              <a:t>, p 463</a:t>
            </a:r>
          </a:p>
        </p:txBody>
      </p:sp>
      <p:pic>
        <p:nvPicPr>
          <p:cNvPr id="863235" name="Picture 4" descr="Turn817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7667" y="2286000"/>
            <a:ext cx="4343400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3236" name="Rectangle 4"/>
          <p:cNvSpPr>
            <a:spLocks noChangeArrowheads="1"/>
          </p:cNvSpPr>
          <p:nvPr/>
        </p:nvSpPr>
        <p:spPr bwMode="auto">
          <a:xfrm>
            <a:off x="1320800" y="1143000"/>
            <a:ext cx="6502400" cy="5857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000000"/>
                </a:solidFill>
              </a:rPr>
              <a:t>Hieroglyphics</a:t>
            </a:r>
          </a:p>
        </p:txBody>
      </p:sp>
      <p:sp>
        <p:nvSpPr>
          <p:cNvPr id="863237" name="Text Box 5"/>
          <p:cNvSpPr txBox="1">
            <a:spLocks noChangeArrowheads="1"/>
          </p:cNvSpPr>
          <p:nvPr/>
        </p:nvSpPr>
        <p:spPr bwMode="auto">
          <a:xfrm>
            <a:off x="1547991" y="5943600"/>
            <a:ext cx="6755375" cy="36317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b="1">
                <a:solidFill>
                  <a:srgbClr val="000000"/>
                </a:solidFill>
                <a:latin typeface="Verdana" pitchFamily="34" charset="0"/>
              </a:rPr>
              <a:t>Royal Egyptian Hunting marsh birds from a papyrus boat</a:t>
            </a:r>
            <a:endParaRPr lang="en-US" sz="16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99886" y="566058"/>
            <a:ext cx="7315200" cy="40011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known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for its . . 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56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20800" y="1143000"/>
            <a:ext cx="6502400" cy="5029200"/>
          </a:xfrm>
        </p:spPr>
        <p:txBody>
          <a:bodyPr/>
          <a:lstStyle/>
          <a:p>
            <a:pPr eaLnBrk="1" hangingPunct="1"/>
            <a:r>
              <a:rPr lang="en-US" sz="2400" b="1" dirty="0"/>
              <a:t>Decorated </a:t>
            </a:r>
            <a:r>
              <a:rPr lang="en-US" sz="2400" b="1" dirty="0" err="1"/>
              <a:t>predynastic</a:t>
            </a:r>
            <a:r>
              <a:rPr lang="en-US" sz="2400" b="1" dirty="0"/>
              <a:t> pottery jars, probably used for food storage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b="1" dirty="0"/>
              <a:t>	Nile valley,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b="1" dirty="0"/>
              <a:t>	Egypt</a:t>
            </a:r>
            <a:endParaRPr lang="en-US" sz="2400" dirty="0"/>
          </a:p>
        </p:txBody>
      </p:sp>
      <p:sp>
        <p:nvSpPr>
          <p:cNvPr id="877570" name="Text Box 3"/>
          <p:cNvSpPr txBox="1">
            <a:spLocks noChangeArrowheads="1"/>
          </p:cNvSpPr>
          <p:nvPr/>
        </p:nvSpPr>
        <p:spPr bwMode="auto">
          <a:xfrm>
            <a:off x="1747995" y="6297386"/>
            <a:ext cx="5644622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000000"/>
                </a:solidFill>
                <a:latin typeface="Verdana" pitchFamily="34" charset="0"/>
              </a:rPr>
              <a:t>Understanding Physical Anthropology and Archaeology, 9</a:t>
            </a:r>
            <a:r>
              <a:rPr lang="en-US" sz="1200" i="1" baseline="30000" dirty="0">
                <a:solidFill>
                  <a:srgbClr val="000000"/>
                </a:solidFill>
                <a:latin typeface="Verdana" pitchFamily="34" charset="0"/>
              </a:rPr>
              <a:t>th</a:t>
            </a:r>
            <a:r>
              <a:rPr lang="en-US" sz="1200" i="1" dirty="0">
                <a:solidFill>
                  <a:srgbClr val="000000"/>
                </a:solidFill>
                <a:latin typeface="Verdana" pitchFamily="34" charset="0"/>
              </a:rPr>
              <a:t> Ed.</a:t>
            </a:r>
            <a:r>
              <a:rPr lang="en-US" sz="1200" dirty="0">
                <a:solidFill>
                  <a:srgbClr val="000000"/>
                </a:solidFill>
                <a:latin typeface="Verdana" pitchFamily="34" charset="0"/>
              </a:rPr>
              <a:t>, p. 461</a:t>
            </a:r>
          </a:p>
        </p:txBody>
      </p:sp>
      <p:pic>
        <p:nvPicPr>
          <p:cNvPr id="877571" name="Picture 4" descr="Turn817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9811" y="2362367"/>
            <a:ext cx="3368322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06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041422" y="1081088"/>
            <a:ext cx="7120467" cy="16764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en-US" sz="3600" b="1" dirty="0">
                <a:solidFill>
                  <a:schemeClr val="bg1"/>
                </a:solidFill>
              </a:rPr>
              <a:t>amber</a:t>
            </a:r>
          </a:p>
          <a:p>
            <a:pPr lvl="1" algn="ctr" eaLnBrk="1" hangingPunct="1"/>
            <a:r>
              <a:rPr lang="en-US" sz="2400" dirty="0">
                <a:solidFill>
                  <a:schemeClr val="bg1"/>
                </a:solidFill>
              </a:rPr>
              <a:t>fossil pine pitch or resin, </a:t>
            </a:r>
          </a:p>
          <a:p>
            <a:pPr lvl="1" algn="ctr" eaLnBrk="1" hangingPunct="1"/>
            <a:r>
              <a:rPr lang="en-US" sz="2400" dirty="0">
                <a:solidFill>
                  <a:schemeClr val="bg1"/>
                </a:solidFill>
              </a:rPr>
              <a:t>long valued for jewelry or offerings</a:t>
            </a:r>
          </a:p>
        </p:txBody>
      </p:sp>
      <p:sp>
        <p:nvSpPr>
          <p:cNvPr id="856067" name="Text Box 2"/>
          <p:cNvSpPr txBox="1">
            <a:spLocks noChangeArrowheads="1"/>
          </p:cNvSpPr>
          <p:nvPr/>
        </p:nvSpPr>
        <p:spPr bwMode="auto">
          <a:xfrm>
            <a:off x="3258456" y="6339114"/>
            <a:ext cx="26046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Verdana" pitchFamily="34" charset="0"/>
                <a:hlinkClick r:id="rId2"/>
              </a:rPr>
              <a:t>www.aeraweb.org/artifacts.asp</a:t>
            </a:r>
            <a:endParaRPr lang="en-US" sz="12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856068" name="Rectangle 3"/>
          <p:cNvSpPr>
            <a:spLocks noChangeArrowheads="1"/>
          </p:cNvSpPr>
          <p:nvPr/>
        </p:nvSpPr>
        <p:spPr bwMode="auto">
          <a:xfrm>
            <a:off x="5181600" y="3447633"/>
            <a:ext cx="2506133" cy="280076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Verdana" pitchFamily="34" charset="0"/>
              </a:rPr>
              <a:t>amber lotus</a:t>
            </a:r>
          </a:p>
          <a:p>
            <a:pPr algn="ctr"/>
            <a:endParaRPr lang="en-US" sz="2000" dirty="0">
              <a:solidFill>
                <a:srgbClr val="FFFFFF"/>
              </a:solidFill>
              <a:latin typeface="Verdana" pitchFamily="34" charset="0"/>
            </a:endParaRP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Verdana" pitchFamily="34" charset="0"/>
              </a:rPr>
              <a:t>Amber jewelry has been found in Egypt from as far back as 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Verdana" pitchFamily="34" charset="0"/>
              </a:rPr>
              <a:t>2,600 B.C.</a:t>
            </a:r>
            <a:endParaRPr lang="en-US" sz="14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85606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7600" y="2895600"/>
            <a:ext cx="38100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1219200" y="2743200"/>
            <a:ext cx="22860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foraging</a:t>
            </a:r>
          </a:p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wild foods</a:t>
            </a:r>
          </a:p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in the </a:t>
            </a:r>
          </a:p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wilderness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5638800" y="2743200"/>
            <a:ext cx="23622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foraging</a:t>
            </a:r>
          </a:p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wildly, foods</a:t>
            </a:r>
          </a:p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in the </a:t>
            </a:r>
          </a:p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supermarket</a:t>
            </a:r>
          </a:p>
        </p:txBody>
      </p:sp>
      <p:sp>
        <p:nvSpPr>
          <p:cNvPr id="7" name="Right Arrow 6"/>
          <p:cNvSpPr/>
          <p:nvPr/>
        </p:nvSpPr>
        <p:spPr>
          <a:xfrm>
            <a:off x="3581400" y="3505200"/>
            <a:ext cx="2057400" cy="609600"/>
          </a:xfrm>
          <a:prstGeom prst="rightArrow">
            <a:avLst/>
          </a:prstGeom>
          <a:solidFill>
            <a:srgbClr val="D79694"/>
          </a:solidFill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1299030" y="5739950"/>
            <a:ext cx="228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800"/>
              </a:spcBef>
            </a:pPr>
            <a:r>
              <a:rPr lang="en-US" sz="2400" dirty="0" err="1">
                <a:solidFill>
                  <a:srgbClr val="C00000"/>
                </a:solidFill>
                <a:latin typeface="+mj-lt"/>
              </a:rPr>
              <a:t>localvores</a:t>
            </a:r>
            <a:endParaRPr lang="en-US" sz="2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5791200" y="5744284"/>
            <a:ext cx="228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800"/>
              </a:spcBef>
            </a:pPr>
            <a:r>
              <a:rPr lang="en-US" sz="2400" dirty="0" err="1">
                <a:solidFill>
                  <a:srgbClr val="C00000"/>
                </a:solidFill>
                <a:latin typeface="+mj-lt"/>
              </a:rPr>
              <a:t>globalvores</a:t>
            </a:r>
            <a:endParaRPr lang="en-US" sz="24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4046" y="624840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Times New Roman" pitchFamily="18" charset="0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2954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905101" y="533602"/>
            <a:ext cx="5304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</a:rPr>
              <a:t>Eight  Food “Revolutions”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219200"/>
            <a:ext cx="7315200" cy="5201424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</a:rPr>
              <a:t>Invention of Cooking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</a:rPr>
              <a:t>Discovery that Food is More Than Sustenance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</a:rPr>
              <a:t>The “Herding Revolution”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b="1" dirty="0">
                <a:solidFill>
                  <a:srgbClr val="FFFFFF"/>
                </a:solidFill>
              </a:rPr>
              <a:t>Snail Farming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</a:rPr>
              <a:t>Use of Food as a Means and Index of Social Differentiation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</a:rPr>
              <a:t>Long-Range Exchange of Culture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</a:rPr>
              <a:t>Ecological Revolution of last 500 years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</a:rPr>
              <a:t>Industrial Revolution of the 19</a:t>
            </a:r>
            <a:r>
              <a:rPr lang="en-US" sz="2800" b="1" baseline="30000" dirty="0">
                <a:solidFill>
                  <a:srgbClr val="D79694"/>
                </a:solidFill>
              </a:rPr>
              <a:t>th</a:t>
            </a:r>
            <a:r>
              <a:rPr lang="en-US" sz="2800" b="1" dirty="0">
                <a:solidFill>
                  <a:srgbClr val="D79694"/>
                </a:solidFill>
              </a:rPr>
              <a:t> and 20</a:t>
            </a:r>
            <a:r>
              <a:rPr lang="en-US" sz="2800" b="1" baseline="30000" dirty="0">
                <a:solidFill>
                  <a:srgbClr val="D79694"/>
                </a:solidFill>
              </a:rPr>
              <a:t>th</a:t>
            </a:r>
            <a:r>
              <a:rPr lang="en-US" sz="2800" b="1" dirty="0">
                <a:solidFill>
                  <a:srgbClr val="D79694"/>
                </a:solidFill>
              </a:rPr>
              <a:t> Centuries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52714" y="3810000"/>
            <a:ext cx="7315200" cy="40011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could this be related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to snail </a:t>
            </a:r>
            <a:r>
              <a:rPr kumimoji="0" lang="en-US" sz="2000" b="0" i="1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farming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?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91" name="Text Box 3"/>
          <p:cNvSpPr txBox="1">
            <a:spLocks noChangeArrowheads="1"/>
          </p:cNvSpPr>
          <p:nvPr/>
        </p:nvSpPr>
        <p:spPr bwMode="auto">
          <a:xfrm>
            <a:off x="1738086" y="6324600"/>
            <a:ext cx="5644622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000000"/>
                </a:solidFill>
                <a:latin typeface="Verdana" pitchFamily="34" charset="0"/>
              </a:rPr>
              <a:t>Understanding Physical Anthropology and Archaeology, 8</a:t>
            </a:r>
            <a:r>
              <a:rPr lang="en-US" sz="1200" i="1" baseline="30000" dirty="0">
                <a:solidFill>
                  <a:srgbClr val="000000"/>
                </a:solidFill>
                <a:latin typeface="Verdana" pitchFamily="34" charset="0"/>
              </a:rPr>
              <a:t>th</a:t>
            </a:r>
            <a:r>
              <a:rPr lang="en-US" sz="1200" i="1" dirty="0">
                <a:solidFill>
                  <a:srgbClr val="000000"/>
                </a:solidFill>
                <a:latin typeface="Verdana" pitchFamily="34" charset="0"/>
              </a:rPr>
              <a:t> Ed.</a:t>
            </a:r>
            <a:r>
              <a:rPr lang="en-US" sz="1200" dirty="0">
                <a:solidFill>
                  <a:srgbClr val="000000"/>
                </a:solidFill>
                <a:latin typeface="Verdana" pitchFamily="34" charset="0"/>
              </a:rPr>
              <a:t>, p. 419</a:t>
            </a:r>
          </a:p>
        </p:txBody>
      </p:sp>
      <p:pic>
        <p:nvPicPr>
          <p:cNvPr id="677892" name="Picture 4" descr="Turn816box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5628" y="1476828"/>
            <a:ext cx="1777572" cy="4530725"/>
          </a:xfrm>
          <a:prstGeom prst="rect">
            <a:avLst/>
          </a:prstGeom>
          <a:noFill/>
        </p:spPr>
      </p:pic>
      <p:sp>
        <p:nvSpPr>
          <p:cNvPr id="677893" name="Text Box 5"/>
          <p:cNvSpPr txBox="1">
            <a:spLocks noChangeArrowheads="1"/>
          </p:cNvSpPr>
          <p:nvPr/>
        </p:nvSpPr>
        <p:spPr bwMode="auto">
          <a:xfrm>
            <a:off x="1669513" y="3643813"/>
            <a:ext cx="28262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996633"/>
                </a:solidFill>
                <a:latin typeface="Times New Roman" pitchFamily="18" charset="0"/>
              </a:rPr>
              <a:t>carbonized grain of</a:t>
            </a:r>
          </a:p>
          <a:p>
            <a:r>
              <a:rPr lang="en-US" sz="2400" b="1" dirty="0">
                <a:solidFill>
                  <a:srgbClr val="996633"/>
                </a:solidFill>
                <a:latin typeface="Times New Roman" pitchFamily="18" charset="0"/>
              </a:rPr>
              <a:t>domesticated barley</a:t>
            </a:r>
          </a:p>
          <a:p>
            <a:r>
              <a:rPr lang="en-US" sz="2400" b="1" dirty="0">
                <a:solidFill>
                  <a:srgbClr val="996633"/>
                </a:solidFill>
                <a:latin typeface="Times New Roman" pitchFamily="18" charset="0"/>
              </a:rPr>
              <a:t>from the Nile valley</a:t>
            </a:r>
          </a:p>
        </p:txBody>
      </p:sp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Text Box 2"/>
          <p:cNvSpPr txBox="1">
            <a:spLocks noChangeArrowheads="1"/>
          </p:cNvSpPr>
          <p:nvPr/>
        </p:nvSpPr>
        <p:spPr bwMode="auto">
          <a:xfrm>
            <a:off x="471714" y="566058"/>
            <a:ext cx="8191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71500" indent="-571500" algn="ctr"/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Origin of Domestication for Selected Plants</a:t>
            </a:r>
            <a:endParaRPr kumimoji="1" lang="en-US" sz="28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755717" name="Picture 5" descr="Turn816box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20873"/>
            <a:ext cx="7772400" cy="4798927"/>
          </a:xfrm>
          <a:prstGeom prst="rect">
            <a:avLst/>
          </a:prstGeom>
          <a:noFill/>
        </p:spPr>
      </p:pic>
      <p:sp>
        <p:nvSpPr>
          <p:cNvPr id="755718" name="Text Box 6"/>
          <p:cNvSpPr txBox="1">
            <a:spLocks noChangeArrowheads="1"/>
          </p:cNvSpPr>
          <p:nvPr/>
        </p:nvSpPr>
        <p:spPr bwMode="auto">
          <a:xfrm>
            <a:off x="1748263" y="6297386"/>
            <a:ext cx="5626990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  <a:latin typeface="Verdana" pitchFamily="34" charset="0"/>
              </a:rPr>
              <a:t>Understanding Physical Anthropology and Archaeology, 8</a:t>
            </a:r>
            <a:r>
              <a:rPr lang="en-US" sz="1200" i="1" baseline="30000" dirty="0">
                <a:solidFill>
                  <a:srgbClr val="FFFFFF"/>
                </a:solidFill>
                <a:latin typeface="Verdana" pitchFamily="34" charset="0"/>
              </a:rPr>
              <a:t>th </a:t>
            </a:r>
            <a:r>
              <a:rPr lang="en-US" sz="1200" i="1" dirty="0">
                <a:solidFill>
                  <a:srgbClr val="FFFFFF"/>
                </a:solidFill>
                <a:latin typeface="Verdana" pitchFamily="34" charset="0"/>
              </a:rPr>
              <a:t>Ed.</a:t>
            </a:r>
            <a:r>
              <a:rPr lang="en-US" sz="1200" dirty="0">
                <a:solidFill>
                  <a:srgbClr val="FFFFFF"/>
                </a:solidFill>
                <a:latin typeface="Verdana" pitchFamily="34" charset="0"/>
              </a:rPr>
              <a:t>, p. 417</a:t>
            </a:r>
          </a:p>
        </p:txBody>
      </p:sp>
      <p:sp>
        <p:nvSpPr>
          <p:cNvPr id="755719" name="Text Box 7"/>
          <p:cNvSpPr txBox="1">
            <a:spLocks noChangeArrowheads="1"/>
          </p:cNvSpPr>
          <p:nvPr/>
        </p:nvSpPr>
        <p:spPr bwMode="auto">
          <a:xfrm>
            <a:off x="5863770" y="2071914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rice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7,000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755721" name="Text Box 9"/>
          <p:cNvSpPr txBox="1">
            <a:spLocks noChangeArrowheads="1"/>
          </p:cNvSpPr>
          <p:nvPr/>
        </p:nvSpPr>
        <p:spPr bwMode="auto">
          <a:xfrm>
            <a:off x="1800981" y="3947886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manioc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4,200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755722" name="Text Box 10"/>
          <p:cNvSpPr txBox="1">
            <a:spLocks noChangeArrowheads="1"/>
          </p:cNvSpPr>
          <p:nvPr/>
        </p:nvSpPr>
        <p:spPr bwMode="auto">
          <a:xfrm>
            <a:off x="1193802" y="2721899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maize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4,500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572000" y="3767354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millet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4,000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534228" y="2431613"/>
            <a:ext cx="1828800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wheat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10,500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143000" y="1517213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gourd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5,000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3185886" y="2289630"/>
            <a:ext cx="2971800" cy="707886"/>
          </a:xfrm>
          <a:prstGeom prst="rect">
            <a:avLst/>
          </a:prstGeom>
          <a:solidFill>
            <a:srgbClr val="FAE1A4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</a:rPr>
              <a:t>lettuce, grape, olive . . .</a:t>
            </a:r>
            <a:br>
              <a:rPr lang="en-US" sz="2000" b="1" dirty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</a:rPr>
              <a:t>6,500-5,000 </a:t>
            </a:r>
            <a:r>
              <a:rPr lang="en-US" sz="2000" b="1" dirty="0" err="1">
                <a:solidFill>
                  <a:srgbClr val="000000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922338" y="4800600"/>
            <a:ext cx="7315200" cy="707886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rgbClr val="000000"/>
                </a:solidFill>
              </a:rPr>
              <a:t>as one might expect the early domesticates in southern Europe formed the basis of the Mediterranean diet . . 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" name="Up Arrow 14"/>
          <p:cNvSpPr/>
          <p:nvPr/>
        </p:nvSpPr>
        <p:spPr>
          <a:xfrm rot="15540761">
            <a:off x="5696974" y="762980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Text Box 2"/>
          <p:cNvSpPr txBox="1">
            <a:spLocks noChangeArrowheads="1"/>
          </p:cNvSpPr>
          <p:nvPr/>
        </p:nvSpPr>
        <p:spPr bwMode="auto">
          <a:xfrm>
            <a:off x="2085454" y="6393089"/>
            <a:ext cx="4940390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</a:rPr>
              <a:t>Understanding Physical Anthropology and Archaeology, 9</a:t>
            </a:r>
            <a:r>
              <a:rPr lang="en-US" sz="1200" i="1" baseline="30000" dirty="0">
                <a:solidFill>
                  <a:srgbClr val="FFFFFF"/>
                </a:solidFill>
              </a:rPr>
              <a:t>th </a:t>
            </a:r>
            <a:r>
              <a:rPr lang="en-US" sz="1200" i="1" dirty="0">
                <a:solidFill>
                  <a:srgbClr val="FFFFFF"/>
                </a:solidFill>
              </a:rPr>
              <a:t>Ed.</a:t>
            </a:r>
            <a:r>
              <a:rPr lang="en-US" sz="1200" dirty="0">
                <a:solidFill>
                  <a:srgbClr val="FFFFFF"/>
                </a:solidFill>
              </a:rPr>
              <a:t>, p. 417</a:t>
            </a:r>
          </a:p>
        </p:txBody>
      </p:sp>
      <p:pic>
        <p:nvPicPr>
          <p:cNvPr id="1097731" name="Picture 3" descr="14p3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5867" y="228170"/>
            <a:ext cx="4981222" cy="5940425"/>
          </a:xfrm>
          <a:prstGeom prst="rect">
            <a:avLst/>
          </a:prstGeom>
          <a:noFill/>
        </p:spPr>
      </p:pic>
      <p:sp>
        <p:nvSpPr>
          <p:cNvPr id="1097732" name="Text Box 4"/>
          <p:cNvSpPr txBox="1">
            <a:spLocks noChangeArrowheads="1"/>
          </p:cNvSpPr>
          <p:nvPr/>
        </p:nvSpPr>
        <p:spPr bwMode="auto">
          <a:xfrm>
            <a:off x="1470905" y="6151562"/>
            <a:ext cx="6189133" cy="325438"/>
          </a:xfrm>
          <a:prstGeom prst="rect">
            <a:avLst/>
          </a:prstGeom>
          <a:solidFill>
            <a:srgbClr val="080808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>
              <a:lnSpc>
                <a:spcPct val="110000"/>
              </a:lnSpc>
            </a:pPr>
            <a:r>
              <a:rPr lang="en-US" sz="1400" b="1" dirty="0">
                <a:solidFill>
                  <a:srgbClr val="FFFFFF"/>
                </a:solidFill>
              </a:rPr>
              <a:t>Origin and Approximate Dates of Domestication for Selected Plants and Animals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2010228" y="3153228"/>
            <a:ext cx="1447800" cy="1266372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5072742" y="3886200"/>
            <a:ext cx="457200" cy="3810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7234" name="Picture 2" descr="14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227264"/>
            <a:ext cx="6502400" cy="5932313"/>
          </a:xfrm>
          <a:prstGeom prst="rect">
            <a:avLst/>
          </a:prstGeom>
          <a:noFill/>
        </p:spPr>
      </p:pic>
      <p:sp>
        <p:nvSpPr>
          <p:cNvPr id="1247235" name="Text Box 3"/>
          <p:cNvSpPr txBox="1">
            <a:spLocks noChangeArrowheads="1"/>
          </p:cNvSpPr>
          <p:nvPr/>
        </p:nvSpPr>
        <p:spPr bwMode="auto">
          <a:xfrm>
            <a:off x="1395591" y="5923214"/>
            <a:ext cx="6347178" cy="554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>
              <a:lnSpc>
                <a:spcPct val="110000"/>
              </a:lnSpc>
            </a:pPr>
            <a:r>
              <a:rPr lang="en-US" sz="1600" b="1" dirty="0">
                <a:solidFill>
                  <a:srgbClr val="000000"/>
                </a:solidFill>
              </a:rPr>
              <a:t>Early Neolithic Sites of Europe</a:t>
            </a:r>
          </a:p>
        </p:txBody>
      </p:sp>
      <p:sp>
        <p:nvSpPr>
          <p:cNvPr id="1247238" name="Text Box 6"/>
          <p:cNvSpPr txBox="1">
            <a:spLocks noChangeArrowheads="1"/>
          </p:cNvSpPr>
          <p:nvPr/>
        </p:nvSpPr>
        <p:spPr bwMode="auto">
          <a:xfrm>
            <a:off x="2086428" y="6370444"/>
            <a:ext cx="4954818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000000"/>
                </a:solidFill>
              </a:rPr>
              <a:t>Understanding Physical Anthropology and Archaeology, 9</a:t>
            </a:r>
            <a:r>
              <a:rPr lang="en-US" sz="1200" i="1" baseline="30000" dirty="0">
                <a:solidFill>
                  <a:srgbClr val="000000"/>
                </a:solidFill>
              </a:rPr>
              <a:t>th</a:t>
            </a:r>
            <a:r>
              <a:rPr lang="en-US" sz="1200" i="1" dirty="0">
                <a:solidFill>
                  <a:srgbClr val="000000"/>
                </a:solidFill>
              </a:rPr>
              <a:t> Ed.</a:t>
            </a:r>
            <a:r>
              <a:rPr lang="en-US" sz="1200" dirty="0">
                <a:solidFill>
                  <a:srgbClr val="000000"/>
                </a:solidFill>
              </a:rPr>
              <a:t>, p. 354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5791200" y="3429000"/>
            <a:ext cx="1981200" cy="24384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 rot="17505097">
            <a:off x="4836006" y="1243488"/>
            <a:ext cx="1486977" cy="3182235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962400" y="3697069"/>
            <a:ext cx="2286000" cy="646331"/>
          </a:xfrm>
          <a:prstGeom prst="rect">
            <a:avLst/>
          </a:prstGeom>
          <a:solidFill>
            <a:srgbClr val="FAE1A4">
              <a:alpha val="67059"/>
            </a:srgbClr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b="1" dirty="0">
                <a:solidFill>
                  <a:srgbClr val="C80000"/>
                </a:solidFill>
                <a:latin typeface="Arial"/>
              </a:rPr>
              <a:t>Early European farmers</a:t>
            </a:r>
          </a:p>
        </p:txBody>
      </p:sp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Text Box 2"/>
          <p:cNvSpPr txBox="1">
            <a:spLocks noChangeArrowheads="1"/>
          </p:cNvSpPr>
          <p:nvPr/>
        </p:nvSpPr>
        <p:spPr bwMode="auto">
          <a:xfrm>
            <a:off x="471714" y="566058"/>
            <a:ext cx="8191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71500" indent="-571500" algn="ctr"/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Origin of Domestication for Selected Plants</a:t>
            </a:r>
            <a:endParaRPr kumimoji="1" lang="en-US" sz="28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755717" name="Picture 5" descr="Turn816box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20873"/>
            <a:ext cx="7772400" cy="4798927"/>
          </a:xfrm>
          <a:prstGeom prst="rect">
            <a:avLst/>
          </a:prstGeom>
          <a:noFill/>
        </p:spPr>
      </p:pic>
      <p:sp>
        <p:nvSpPr>
          <p:cNvPr id="755718" name="Text Box 6"/>
          <p:cNvSpPr txBox="1">
            <a:spLocks noChangeArrowheads="1"/>
          </p:cNvSpPr>
          <p:nvPr/>
        </p:nvSpPr>
        <p:spPr bwMode="auto">
          <a:xfrm>
            <a:off x="1684945" y="6336268"/>
            <a:ext cx="5753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  <a:latin typeface="Verdana" pitchFamily="34" charset="0"/>
              </a:rPr>
              <a:t>Understanding Physical Anthropology and Archaeology, 8</a:t>
            </a:r>
            <a:r>
              <a:rPr lang="en-US" sz="1200" i="1" baseline="30000" dirty="0">
                <a:solidFill>
                  <a:srgbClr val="FFFFFF"/>
                </a:solidFill>
                <a:latin typeface="Verdana" pitchFamily="34" charset="0"/>
              </a:rPr>
              <a:t>th </a:t>
            </a:r>
            <a:r>
              <a:rPr lang="en-US" sz="1200" i="1" dirty="0">
                <a:solidFill>
                  <a:srgbClr val="FFFFFF"/>
                </a:solidFill>
                <a:latin typeface="Verdana" pitchFamily="34" charset="0"/>
              </a:rPr>
              <a:t>Ed.</a:t>
            </a:r>
            <a:r>
              <a:rPr lang="en-US" sz="1200" dirty="0">
                <a:solidFill>
                  <a:srgbClr val="FFFFFF"/>
                </a:solidFill>
                <a:latin typeface="Verdana" pitchFamily="34" charset="0"/>
              </a:rPr>
              <a:t>, p. 417</a:t>
            </a:r>
          </a:p>
        </p:txBody>
      </p:sp>
      <p:sp>
        <p:nvSpPr>
          <p:cNvPr id="755721" name="Text Box 9"/>
          <p:cNvSpPr txBox="1">
            <a:spLocks noChangeArrowheads="1"/>
          </p:cNvSpPr>
          <p:nvPr/>
        </p:nvSpPr>
        <p:spPr bwMode="auto">
          <a:xfrm>
            <a:off x="1800981" y="3947886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manioc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4,200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755722" name="Text Box 10"/>
          <p:cNvSpPr txBox="1">
            <a:spLocks noChangeArrowheads="1"/>
          </p:cNvSpPr>
          <p:nvPr/>
        </p:nvSpPr>
        <p:spPr bwMode="auto">
          <a:xfrm>
            <a:off x="1193802" y="2721899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maize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4,500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572000" y="3767354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millet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4,000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534228" y="2431613"/>
            <a:ext cx="1828800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wheat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10,500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143000" y="1517213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gourd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5,000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091542" y="1338942"/>
            <a:ext cx="2971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lettuce, grape, olive</a:t>
            </a:r>
            <a:b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</a:b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6,500-5,000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890383" y="1643742"/>
            <a:ext cx="2324703" cy="835934"/>
          </a:xfrm>
          <a:prstGeom prst="rect">
            <a:avLst/>
          </a:prstGeom>
          <a:solidFill>
            <a:srgbClr val="FAE1A4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rice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7,000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</a:rPr>
              <a:t>ybp</a:t>
            </a:r>
            <a:endParaRPr lang="en-US" sz="3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922338" y="4800600"/>
            <a:ext cx="7315200" cy="40011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noProof="0" dirty="0">
                <a:solidFill>
                  <a:srgbClr val="000000"/>
                </a:solidFill>
              </a:rPr>
              <a:t>rice early on became the staple food of Asia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" name="Up Arrow 15"/>
          <p:cNvSpPr/>
          <p:nvPr/>
        </p:nvSpPr>
        <p:spPr>
          <a:xfrm rot="3556543">
            <a:off x="5455874" y="2524972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Text Box 2"/>
          <p:cNvSpPr txBox="1">
            <a:spLocks noChangeArrowheads="1"/>
          </p:cNvSpPr>
          <p:nvPr/>
        </p:nvSpPr>
        <p:spPr bwMode="auto">
          <a:xfrm>
            <a:off x="471714" y="566058"/>
            <a:ext cx="8191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71500" indent="-571500" algn="ctr"/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Origin of Domestication for Selected Plants</a:t>
            </a:r>
            <a:endParaRPr kumimoji="1" lang="en-US" sz="28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755717" name="Picture 5" descr="Turn816box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20873"/>
            <a:ext cx="7772400" cy="4798927"/>
          </a:xfrm>
          <a:prstGeom prst="rect">
            <a:avLst/>
          </a:prstGeom>
          <a:noFill/>
        </p:spPr>
      </p:pic>
      <p:sp>
        <p:nvSpPr>
          <p:cNvPr id="755721" name="Text Box 9"/>
          <p:cNvSpPr txBox="1">
            <a:spLocks noChangeArrowheads="1"/>
          </p:cNvSpPr>
          <p:nvPr/>
        </p:nvSpPr>
        <p:spPr bwMode="auto">
          <a:xfrm>
            <a:off x="1800981" y="3947886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manioc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4,200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755722" name="Text Box 10"/>
          <p:cNvSpPr txBox="1">
            <a:spLocks noChangeArrowheads="1"/>
          </p:cNvSpPr>
          <p:nvPr/>
        </p:nvSpPr>
        <p:spPr bwMode="auto">
          <a:xfrm>
            <a:off x="1193802" y="2721899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maize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4,500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572000" y="3767354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millet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4,000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534228" y="2431613"/>
            <a:ext cx="1828800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wheat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10,500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143000" y="1517213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gourd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5,000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091542" y="1338942"/>
            <a:ext cx="2971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lettuce, grape, olive</a:t>
            </a:r>
            <a:b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</a:b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6,500-5,000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890383" y="1643742"/>
            <a:ext cx="2324703" cy="835934"/>
          </a:xfrm>
          <a:prstGeom prst="rect">
            <a:avLst/>
          </a:prstGeom>
          <a:solidFill>
            <a:srgbClr val="FAE1A4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rice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7,000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</a:rPr>
              <a:t>ybp</a:t>
            </a:r>
            <a:endParaRPr lang="en-US" sz="3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684945" y="6336268"/>
            <a:ext cx="5753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  <a:latin typeface="Verdana" pitchFamily="34" charset="0"/>
              </a:rPr>
              <a:t>Understanding Physical Anthropology and Archaeology, 8</a:t>
            </a:r>
            <a:r>
              <a:rPr lang="en-US" sz="1200" i="1" baseline="30000" dirty="0">
                <a:solidFill>
                  <a:srgbClr val="FFFFFF"/>
                </a:solidFill>
                <a:latin typeface="Verdana" pitchFamily="34" charset="0"/>
              </a:rPr>
              <a:t>th </a:t>
            </a:r>
            <a:r>
              <a:rPr lang="en-US" sz="1200" i="1" dirty="0">
                <a:solidFill>
                  <a:srgbClr val="FFFFFF"/>
                </a:solidFill>
                <a:latin typeface="Verdana" pitchFamily="34" charset="0"/>
              </a:rPr>
              <a:t>Ed.</a:t>
            </a:r>
            <a:r>
              <a:rPr lang="en-US" sz="1200" dirty="0">
                <a:solidFill>
                  <a:srgbClr val="FFFFFF"/>
                </a:solidFill>
                <a:latin typeface="Verdana" pitchFamily="34" charset="0"/>
              </a:rPr>
              <a:t>, p. 417</a:t>
            </a:r>
          </a:p>
        </p:txBody>
      </p:sp>
      <p:sp>
        <p:nvSpPr>
          <p:cNvPr id="17" name="Up Arrow 16"/>
          <p:cNvSpPr/>
          <p:nvPr/>
        </p:nvSpPr>
        <p:spPr>
          <a:xfrm rot="3556543">
            <a:off x="5455874" y="2524972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6248400" y="3352800"/>
            <a:ext cx="1676400" cy="2800767"/>
          </a:xfrm>
          <a:prstGeom prst="rect">
            <a:avLst/>
          </a:prstGeom>
          <a:gradFill flip="none" rotWithShape="1">
            <a:gsLst>
              <a:gs pos="0">
                <a:srgbClr val="FAE1A4">
                  <a:shade val="30000"/>
                  <a:satMod val="115000"/>
                </a:srgbClr>
              </a:gs>
              <a:gs pos="50000">
                <a:srgbClr val="FAE1A4">
                  <a:shade val="67500"/>
                  <a:satMod val="115000"/>
                </a:srgbClr>
              </a:gs>
              <a:gs pos="100000">
                <a:srgbClr val="FAE1A4">
                  <a:shade val="100000"/>
                  <a:satMod val="115000"/>
                </a:srgbClr>
              </a:gs>
            </a:gsLst>
            <a:lin ang="16200000" scaled="1"/>
            <a:tileRect/>
          </a:gradFill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although in India</a:t>
            </a:r>
          </a:p>
          <a:p>
            <a:pPr algn="ctr"/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</a:rPr>
              <a:t>millet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was actually important first</a:t>
            </a:r>
          </a:p>
        </p:txBody>
      </p:sp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4514" y="6400800"/>
            <a:ext cx="14574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2"/>
              </a:rPr>
              <a:t>http://www.foodtimeline.org/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Up Arrow 7"/>
          <p:cNvSpPr/>
          <p:nvPr/>
        </p:nvSpPr>
        <p:spPr>
          <a:xfrm rot="16200000">
            <a:off x="4543830" y="1091996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90211" y="3429000"/>
            <a:ext cx="39869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333399"/>
                </a:solidFill>
                <a:latin typeface="Bookman Old Style" pitchFamily="18" charset="0"/>
              </a:rPr>
              <a:t>The food timeline</a:t>
            </a:r>
          </a:p>
        </p:txBody>
      </p:sp>
      <p:sp>
        <p:nvSpPr>
          <p:cNvPr id="6" name="Up Arrow 5"/>
          <p:cNvSpPr/>
          <p:nvPr/>
        </p:nvSpPr>
        <p:spPr>
          <a:xfrm rot="16200000">
            <a:off x="4548400" y="1271829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Text Box 2"/>
          <p:cNvSpPr txBox="1">
            <a:spLocks noChangeArrowheads="1"/>
          </p:cNvSpPr>
          <p:nvPr/>
        </p:nvSpPr>
        <p:spPr bwMode="auto">
          <a:xfrm>
            <a:off x="2057400" y="6393089"/>
            <a:ext cx="49964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</a:rPr>
              <a:t>Understanding Physical Anthropology and Archaeology, 9</a:t>
            </a:r>
            <a:r>
              <a:rPr lang="en-US" sz="1200" i="1" baseline="30000" dirty="0">
                <a:solidFill>
                  <a:srgbClr val="FFFFFF"/>
                </a:solidFill>
              </a:rPr>
              <a:t>th</a:t>
            </a:r>
            <a:r>
              <a:rPr lang="en-US" sz="1200" i="1" dirty="0">
                <a:solidFill>
                  <a:srgbClr val="FFFFFF"/>
                </a:solidFill>
              </a:rPr>
              <a:t> Ed.</a:t>
            </a:r>
            <a:r>
              <a:rPr lang="en-US" sz="1200" dirty="0">
                <a:solidFill>
                  <a:srgbClr val="FFFFFF"/>
                </a:solidFill>
              </a:rPr>
              <a:t>, p. 417</a:t>
            </a:r>
          </a:p>
        </p:txBody>
      </p:sp>
      <p:pic>
        <p:nvPicPr>
          <p:cNvPr id="1097731" name="Picture 3" descr="14p3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457200"/>
            <a:ext cx="4981222" cy="5940425"/>
          </a:xfrm>
          <a:prstGeom prst="rect">
            <a:avLst/>
          </a:prstGeom>
          <a:noFill/>
        </p:spPr>
      </p:pic>
      <p:sp>
        <p:nvSpPr>
          <p:cNvPr id="1097732" name="Text Box 4"/>
          <p:cNvSpPr txBox="1">
            <a:spLocks noChangeArrowheads="1"/>
          </p:cNvSpPr>
          <p:nvPr/>
        </p:nvSpPr>
        <p:spPr bwMode="auto">
          <a:xfrm>
            <a:off x="1456391" y="6096000"/>
            <a:ext cx="6189133" cy="325438"/>
          </a:xfrm>
          <a:prstGeom prst="rect">
            <a:avLst/>
          </a:prstGeom>
          <a:solidFill>
            <a:srgbClr val="080808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>
              <a:lnSpc>
                <a:spcPct val="110000"/>
              </a:lnSpc>
            </a:pPr>
            <a:r>
              <a:rPr lang="en-US" sz="1400" b="1" dirty="0">
                <a:solidFill>
                  <a:srgbClr val="FFFFFF"/>
                </a:solidFill>
              </a:rPr>
              <a:t>Origin and Approximate Dates of Domestication for Selected Plants and Animals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2057400" y="381000"/>
            <a:ext cx="1447800" cy="11430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6037944" y="4205514"/>
            <a:ext cx="609600" cy="5334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22338" y="5010090"/>
            <a:ext cx="7315200" cy="40011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along with other plants and animals</a:t>
            </a:r>
          </a:p>
        </p:txBody>
      </p:sp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2929" name="Picture 2" descr="14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862015"/>
            <a:ext cx="6502400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2930" name="Text Box 3"/>
          <p:cNvSpPr txBox="1">
            <a:spLocks noChangeArrowheads="1"/>
          </p:cNvSpPr>
          <p:nvPr/>
        </p:nvSpPr>
        <p:spPr bwMode="auto">
          <a:xfrm>
            <a:off x="738089" y="5867400"/>
            <a:ext cx="7627055" cy="554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algn="ctr">
              <a:lnSpc>
                <a:spcPct val="110000"/>
              </a:lnSpc>
            </a:pPr>
            <a:r>
              <a:rPr lang="en-US" sz="2000" b="1">
                <a:solidFill>
                  <a:srgbClr val="000000"/>
                </a:solidFill>
              </a:rPr>
              <a:t>Early Farming in Asia</a:t>
            </a:r>
          </a:p>
        </p:txBody>
      </p:sp>
      <p:sp>
        <p:nvSpPr>
          <p:cNvPr id="892931" name="Oval 5"/>
          <p:cNvSpPr>
            <a:spLocks noChangeArrowheads="1"/>
          </p:cNvSpPr>
          <p:nvPr/>
        </p:nvSpPr>
        <p:spPr bwMode="auto">
          <a:xfrm>
            <a:off x="1443567" y="2119468"/>
            <a:ext cx="1083733" cy="693737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40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892932" name="Text Box 4"/>
          <p:cNvSpPr txBox="1">
            <a:spLocks noChangeArrowheads="1"/>
          </p:cNvSpPr>
          <p:nvPr/>
        </p:nvSpPr>
        <p:spPr bwMode="auto">
          <a:xfrm>
            <a:off x="2086428" y="6400800"/>
            <a:ext cx="4940390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000000"/>
                </a:solidFill>
              </a:rPr>
              <a:t>Understanding Physical Anthropology and Archaeology, 9</a:t>
            </a:r>
            <a:r>
              <a:rPr lang="en-US" sz="1200" i="1" baseline="30000" dirty="0">
                <a:solidFill>
                  <a:srgbClr val="000000"/>
                </a:solidFill>
              </a:rPr>
              <a:t>th </a:t>
            </a:r>
            <a:r>
              <a:rPr lang="en-US" sz="1200" i="1" dirty="0">
                <a:solidFill>
                  <a:srgbClr val="000000"/>
                </a:solidFill>
              </a:rPr>
              <a:t>Ed.</a:t>
            </a:r>
            <a:r>
              <a:rPr lang="en-US" sz="1200" dirty="0">
                <a:solidFill>
                  <a:srgbClr val="000000"/>
                </a:solidFill>
              </a:rPr>
              <a:t>, p. 352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1320802" y="3297828"/>
            <a:ext cx="6482644" cy="2997744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000000"/>
              </a:buClr>
              <a:buSzPct val="75000"/>
              <a:buFont typeface="Wingdings" pitchFamily="2" charset="2"/>
              <a:buChar char="l"/>
              <a:defRPr/>
            </a:pPr>
            <a:endParaRPr lang="en-US" sz="2400" b="1" dirty="0">
              <a:solidFill>
                <a:srgbClr val="000000"/>
              </a:solidFill>
              <a:latin typeface="Tahoma"/>
            </a:endParaRP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Clr>
                <a:srgbClr val="000000"/>
              </a:buClr>
              <a:buSzPct val="75000"/>
              <a:buFont typeface="Wingdings" pitchFamily="2" charset="2"/>
              <a:buChar char="l"/>
              <a:defRPr/>
            </a:pPr>
            <a:r>
              <a:rPr lang="en-US" sz="2400" b="1" dirty="0" err="1">
                <a:solidFill>
                  <a:srgbClr val="000000"/>
                </a:solidFill>
                <a:latin typeface="Tahoma"/>
              </a:rPr>
              <a:t>Mehrgarh</a:t>
            </a:r>
            <a:r>
              <a:rPr lang="en-US" sz="2400" b="1" dirty="0">
                <a:solidFill>
                  <a:srgbClr val="000000"/>
                </a:solidFill>
                <a:latin typeface="Tahoma"/>
              </a:rPr>
              <a:t> was one of the earliest Neolithic settlements of southern Asia </a:t>
            </a:r>
            <a:r>
              <a:rPr lang="en-US" dirty="0">
                <a:solidFill>
                  <a:srgbClr val="000000"/>
                </a:solidFill>
                <a:latin typeface="Tahoma"/>
              </a:rPr>
              <a:t>(in modern-day Pakistan)</a:t>
            </a:r>
            <a:endParaRPr lang="en-US" sz="2400" dirty="0">
              <a:solidFill>
                <a:srgbClr val="000000"/>
              </a:solidFill>
              <a:latin typeface="Tahoma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000000"/>
              </a:buClr>
              <a:buSzPct val="75000"/>
              <a:buFont typeface="Wingdings" pitchFamily="2" charset="2"/>
              <a:buChar char="l"/>
              <a:defRPr/>
            </a:pPr>
            <a:endParaRPr lang="en-US" sz="800" b="1" dirty="0">
              <a:solidFill>
                <a:srgbClr val="000000"/>
              </a:solidFill>
              <a:latin typeface="Tahoma"/>
            </a:endParaRP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Clr>
                <a:srgbClr val="000000"/>
              </a:buClr>
              <a:buSzPct val="75000"/>
              <a:buFont typeface="Wingdings" pitchFamily="2" charset="2"/>
              <a:buChar char="l"/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</a:rPr>
              <a:t>includes one of the earliest examples of dentistry </a:t>
            </a:r>
            <a:r>
              <a:rPr lang="en-US" sz="2000" dirty="0">
                <a:solidFill>
                  <a:srgbClr val="000000"/>
                </a:solidFill>
                <a:latin typeface="Tahoma"/>
              </a:rPr>
              <a:t>(the need for which was probably brought on by a change in diet following the adaptation of agriculture)</a:t>
            </a:r>
            <a:endParaRPr lang="en-US" sz="2400" dirty="0">
              <a:solidFill>
                <a:srgbClr val="000000"/>
              </a:solidFill>
              <a:latin typeface="Tahoma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000000"/>
              </a:buClr>
              <a:buSzPct val="75000"/>
              <a:defRPr/>
            </a:pPr>
            <a:endParaRPr lang="en-US" sz="2400" b="1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" name="Up Arrow 6"/>
          <p:cNvSpPr/>
          <p:nvPr/>
        </p:nvSpPr>
        <p:spPr>
          <a:xfrm rot="14301288">
            <a:off x="3325274" y="722992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1143000" y="3291114"/>
            <a:ext cx="2286000" cy="105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food</a:t>
            </a:r>
          </a:p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collection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990600" y="4707896"/>
            <a:ext cx="2438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people ate</a:t>
            </a:r>
          </a:p>
          <a:p>
            <a:pPr marL="465138" lvl="1" indent="-233363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a wide variety</a:t>
            </a:r>
          </a:p>
          <a:p>
            <a:pPr marL="465138" lvl="1" indent="-233363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of foraged foods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5562600" y="3291114"/>
            <a:ext cx="2286000" cy="105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food</a:t>
            </a:r>
          </a:p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production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3175002" y="4343656"/>
            <a:ext cx="2590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800"/>
              </a:spcBef>
            </a:pPr>
            <a:r>
              <a:rPr lang="en-US" sz="2400" i="1" dirty="0">
                <a:solidFill>
                  <a:srgbClr val="C00000"/>
                </a:solidFill>
                <a:latin typeface="+mj-lt"/>
              </a:rPr>
              <a:t>ca</a:t>
            </a:r>
            <a:r>
              <a:rPr lang="en-US" sz="2400" dirty="0">
                <a:solidFill>
                  <a:srgbClr val="C00000"/>
                </a:solidFill>
                <a:latin typeface="+mj-lt"/>
              </a:rPr>
              <a:t>., 12,000 </a:t>
            </a:r>
            <a:r>
              <a:rPr lang="en-US" sz="2400" dirty="0" err="1">
                <a:solidFill>
                  <a:srgbClr val="C00000"/>
                </a:solidFill>
                <a:latin typeface="+mj-lt"/>
              </a:rPr>
              <a:t>ybp</a:t>
            </a:r>
            <a:endParaRPr lang="en-US" sz="2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5334000" y="4746168"/>
            <a:ext cx="2971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people eat</a:t>
            </a:r>
          </a:p>
          <a:p>
            <a:pPr marL="465138" lvl="1" indent="-233363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a small number</a:t>
            </a:r>
          </a:p>
          <a:p>
            <a:pPr marL="465138" lvl="1" indent="-233363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of domesticated plants and animals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3581400" y="3505200"/>
            <a:ext cx="2057400" cy="609600"/>
          </a:xfrm>
          <a:prstGeom prst="rightArrow">
            <a:avLst/>
          </a:prstGeom>
          <a:solidFill>
            <a:srgbClr val="D79694"/>
          </a:solidFill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0" y="58674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NY: Random House, 2010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292" y="381000"/>
            <a:ext cx="3538308" cy="53340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914400" y="3733800"/>
            <a:ext cx="7315200" cy="1015663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kern="0" dirty="0" err="1">
                <a:solidFill>
                  <a:srgbClr val="000000"/>
                </a:solidFill>
              </a:rPr>
              <a:t>Mehrgarh</a:t>
            </a:r>
            <a:r>
              <a:rPr lang="en-US" sz="2000" kern="0" dirty="0">
                <a:solidFill>
                  <a:srgbClr val="000000"/>
                </a:solidFill>
              </a:rPr>
              <a:t> is a site featured in this latest major work on the social, political, and nutritional consequences of </a:t>
            </a:r>
          </a:p>
          <a:p>
            <a:pPr algn="ctr"/>
            <a:r>
              <a:rPr lang="en-US" sz="2000" kern="0" dirty="0">
                <a:solidFill>
                  <a:srgbClr val="000000"/>
                </a:solidFill>
              </a:rPr>
              <a:t>“The Agricultural Revolution”</a:t>
            </a:r>
          </a:p>
        </p:txBody>
      </p:sp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9314"/>
            <a:ext cx="9144000" cy="611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495177" y="6548212"/>
            <a:ext cx="212910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hlinkClick r:id="rId3"/>
              </a:rPr>
              <a:t>http://www.harappa.com/indus/indus4.html</a:t>
            </a:r>
            <a:endParaRPr lang="en-US" sz="800" dirty="0"/>
          </a:p>
        </p:txBody>
      </p:sp>
      <p:sp>
        <p:nvSpPr>
          <p:cNvPr id="13" name="Rectangle 12"/>
          <p:cNvSpPr/>
          <p:nvPr/>
        </p:nvSpPr>
        <p:spPr>
          <a:xfrm>
            <a:off x="885372" y="1917680"/>
            <a:ext cx="7391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</a:rPr>
              <a:t>“Located at the base of an important pass, </a:t>
            </a:r>
          </a:p>
          <a:p>
            <a:pPr algn="ctr"/>
            <a:r>
              <a:rPr lang="en-US" sz="2400" b="1" dirty="0">
                <a:solidFill>
                  <a:srgbClr val="FFFFFF"/>
                </a:solidFill>
              </a:rPr>
              <a:t>the site of </a:t>
            </a:r>
            <a:r>
              <a:rPr lang="en-US" sz="2400" b="1" dirty="0" err="1">
                <a:solidFill>
                  <a:srgbClr val="FFFFFF"/>
                </a:solidFill>
              </a:rPr>
              <a:t>Mehrgarh</a:t>
            </a:r>
            <a:r>
              <a:rPr lang="en-US" sz="2400" b="1" dirty="0">
                <a:solidFill>
                  <a:srgbClr val="FFFFFF"/>
                </a:solidFill>
              </a:rPr>
              <a:t> in Baluchistan, Pakistan provides evidence for the earliest agricultural and pastoral communities in South Asia.” </a:t>
            </a:r>
          </a:p>
          <a:p>
            <a:pPr algn="ctr"/>
            <a:endParaRPr lang="en-US" sz="2400" b="1" dirty="0">
              <a:solidFill>
                <a:srgbClr val="FFFFFF"/>
              </a:solidFill>
            </a:endParaRPr>
          </a:p>
          <a:p>
            <a:pPr algn="ctr"/>
            <a:r>
              <a:rPr lang="en-US" sz="2400" b="1" dirty="0">
                <a:solidFill>
                  <a:srgbClr val="FFFFFF"/>
                </a:solidFill>
              </a:rPr>
              <a:t>“The first inhabitants of </a:t>
            </a:r>
            <a:r>
              <a:rPr lang="en-US" sz="2400" b="1" dirty="0" err="1">
                <a:solidFill>
                  <a:srgbClr val="FFFFFF"/>
                </a:solidFill>
              </a:rPr>
              <a:t>Mehrgarh</a:t>
            </a:r>
            <a:r>
              <a:rPr lang="en-US" sz="2400" b="1" dirty="0">
                <a:solidFill>
                  <a:srgbClr val="FFFFFF"/>
                </a:solidFill>
              </a:rPr>
              <a:t>, dating to around 6500 B. C., were farmers who cultivated wheat and barley as their main grain crops and had herds of cattle, sheep and goats.”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71486" y="56388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Early farming village in </a:t>
            </a:r>
            <a:r>
              <a:rPr lang="en-US" sz="1200" dirty="0" err="1">
                <a:solidFill>
                  <a:srgbClr val="FFFFFF"/>
                </a:solidFill>
              </a:rPr>
              <a:t>Mehrgarh</a:t>
            </a:r>
            <a:r>
              <a:rPr lang="en-US" sz="1200" dirty="0">
                <a:solidFill>
                  <a:srgbClr val="FFFFFF"/>
                </a:solidFill>
              </a:rPr>
              <a:t>, c. 7000 B.C., </a:t>
            </a:r>
            <a:br>
              <a:rPr lang="en-US" sz="1200" dirty="0">
                <a:solidFill>
                  <a:srgbClr val="FFFFFF"/>
                </a:solidFill>
              </a:rPr>
            </a:br>
            <a:r>
              <a:rPr lang="en-US" sz="1200" dirty="0">
                <a:solidFill>
                  <a:srgbClr val="FFFFFF"/>
                </a:solidFill>
              </a:rPr>
              <a:t>with houses built with mud bricks </a:t>
            </a:r>
            <a:br>
              <a:rPr lang="en-US" sz="1200" dirty="0">
                <a:solidFill>
                  <a:srgbClr val="FFFFFF"/>
                </a:solidFill>
              </a:rPr>
            </a:br>
            <a:r>
              <a:rPr lang="en-US" sz="1200" dirty="0">
                <a:solidFill>
                  <a:srgbClr val="FFFFFF"/>
                </a:solidFill>
              </a:rPr>
              <a:t>(</a:t>
            </a:r>
            <a:r>
              <a:rPr lang="en-US" sz="1200" dirty="0" err="1">
                <a:solidFill>
                  <a:srgbClr val="FFFFFF"/>
                </a:solidFill>
              </a:rPr>
              <a:t>Musée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Guimet</a:t>
            </a:r>
            <a:r>
              <a:rPr lang="en-US" sz="1200" dirty="0">
                <a:solidFill>
                  <a:srgbClr val="FFFFFF"/>
                </a:solidFill>
              </a:rPr>
              <a:t>, </a:t>
            </a:r>
            <a:r>
              <a:rPr lang="en-US" sz="1200" dirty="0" err="1">
                <a:solidFill>
                  <a:srgbClr val="FFFFFF"/>
                </a:solidFill>
              </a:rPr>
              <a:t>Pari</a:t>
            </a:r>
            <a:r>
              <a:rPr lang="en-US" sz="1200" dirty="0">
                <a:solidFill>
                  <a:srgbClr val="FFFFFF"/>
                </a:solidFill>
              </a:rPr>
              <a:t>)</a:t>
            </a:r>
          </a:p>
        </p:txBody>
      </p:sp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Text Box 2"/>
          <p:cNvSpPr txBox="1">
            <a:spLocks noChangeArrowheads="1"/>
          </p:cNvSpPr>
          <p:nvPr/>
        </p:nvSpPr>
        <p:spPr bwMode="auto">
          <a:xfrm>
            <a:off x="471714" y="566058"/>
            <a:ext cx="8191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71500" indent="-571500" algn="ctr"/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Origin of Domestication for Selected Plants</a:t>
            </a:r>
            <a:endParaRPr kumimoji="1" lang="en-US" sz="28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755717" name="Picture 5" descr="Turn816box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20873"/>
            <a:ext cx="7772400" cy="4798927"/>
          </a:xfrm>
          <a:prstGeom prst="rect">
            <a:avLst/>
          </a:prstGeom>
          <a:noFill/>
        </p:spPr>
      </p:pic>
      <p:sp>
        <p:nvSpPr>
          <p:cNvPr id="755718" name="Text Box 6"/>
          <p:cNvSpPr txBox="1">
            <a:spLocks noChangeArrowheads="1"/>
          </p:cNvSpPr>
          <p:nvPr/>
        </p:nvSpPr>
        <p:spPr bwMode="auto">
          <a:xfrm>
            <a:off x="1684945" y="6324600"/>
            <a:ext cx="5753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  <a:latin typeface="Verdana" pitchFamily="34" charset="0"/>
              </a:rPr>
              <a:t>Understanding Physical Anthropology and Archaeology, 8</a:t>
            </a:r>
            <a:r>
              <a:rPr lang="en-US" sz="1200" i="1" baseline="30000" dirty="0">
                <a:solidFill>
                  <a:srgbClr val="FFFFFF"/>
                </a:solidFill>
                <a:latin typeface="Verdana" pitchFamily="34" charset="0"/>
              </a:rPr>
              <a:t>th</a:t>
            </a:r>
            <a:r>
              <a:rPr lang="en-US" sz="1200" i="1" dirty="0">
                <a:solidFill>
                  <a:srgbClr val="FFFFFF"/>
                </a:solidFill>
                <a:latin typeface="Verdana" pitchFamily="34" charset="0"/>
              </a:rPr>
              <a:t> Ed.</a:t>
            </a:r>
            <a:r>
              <a:rPr lang="en-US" sz="1200" dirty="0">
                <a:solidFill>
                  <a:srgbClr val="FFFFFF"/>
                </a:solidFill>
                <a:latin typeface="Verdana" pitchFamily="34" charset="0"/>
              </a:rPr>
              <a:t>, p. 417</a:t>
            </a:r>
          </a:p>
        </p:txBody>
      </p:sp>
      <p:sp>
        <p:nvSpPr>
          <p:cNvPr id="755719" name="Text Box 7"/>
          <p:cNvSpPr txBox="1">
            <a:spLocks noChangeArrowheads="1"/>
          </p:cNvSpPr>
          <p:nvPr/>
        </p:nvSpPr>
        <p:spPr bwMode="auto">
          <a:xfrm>
            <a:off x="5863770" y="2071914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rice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7,000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755721" name="Text Box 9"/>
          <p:cNvSpPr txBox="1">
            <a:spLocks noChangeArrowheads="1"/>
          </p:cNvSpPr>
          <p:nvPr/>
        </p:nvSpPr>
        <p:spPr bwMode="auto">
          <a:xfrm>
            <a:off x="1800981" y="3947886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manioc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4,200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572000" y="3767354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millet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4,000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534228" y="2431613"/>
            <a:ext cx="1828800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wheat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10,500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143000" y="1517213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gourd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5,000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091542" y="1338942"/>
            <a:ext cx="2971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lettuce, grape, olive</a:t>
            </a:r>
            <a:b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</a:b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6,500-5,000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14400" y="3796605"/>
            <a:ext cx="7315200" cy="1692771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algn="ctr"/>
            <a:r>
              <a:rPr lang="en-US" sz="2000" b="1" kern="0" dirty="0">
                <a:solidFill>
                  <a:srgbClr val="000000"/>
                </a:solidFill>
              </a:rPr>
              <a:t>Maize (corn) became the major staple crop of the </a:t>
            </a:r>
          </a:p>
          <a:p>
            <a:pPr algn="ctr"/>
            <a:r>
              <a:rPr lang="en-US" sz="2000" b="1" kern="0" dirty="0">
                <a:solidFill>
                  <a:srgbClr val="000000"/>
                </a:solidFill>
              </a:rPr>
              <a:t>New World and made possible the development of several major ancient civilizations in </a:t>
            </a:r>
          </a:p>
          <a:p>
            <a:pPr algn="ctr"/>
            <a:r>
              <a:rPr lang="en-US" sz="2000" b="1" kern="0" dirty="0">
                <a:solidFill>
                  <a:srgbClr val="000000"/>
                </a:solidFill>
              </a:rPr>
              <a:t>Mesoamerica and parts of North America</a:t>
            </a:r>
            <a:endParaRPr lang="en-US" sz="2000" kern="0" dirty="0">
              <a:solidFill>
                <a:srgbClr val="000000"/>
              </a:solidFill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736602" y="1828800"/>
            <a:ext cx="2463798" cy="742960"/>
          </a:xfrm>
          <a:prstGeom prst="rect">
            <a:avLst/>
          </a:prstGeom>
          <a:solidFill>
            <a:srgbClr val="FAE1A4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maize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4,500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ybp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Up Arrow 15"/>
          <p:cNvSpPr/>
          <p:nvPr/>
        </p:nvSpPr>
        <p:spPr>
          <a:xfrm rot="16200000">
            <a:off x="2461972" y="1866914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4514" y="6400800"/>
            <a:ext cx="14574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2"/>
              </a:rPr>
              <a:t>http://www.foodtimeline.org/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Up Arrow 7"/>
          <p:cNvSpPr/>
          <p:nvPr/>
        </p:nvSpPr>
        <p:spPr>
          <a:xfrm rot="16200000">
            <a:off x="4543830" y="3806168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90211" y="1458111"/>
            <a:ext cx="39869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333399"/>
                </a:solidFill>
                <a:latin typeface="Bookman Old Style" pitchFamily="18" charset="0"/>
              </a:rPr>
              <a:t>The food timeline</a:t>
            </a:r>
          </a:p>
        </p:txBody>
      </p:sp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802" name="Text Box 2"/>
          <p:cNvSpPr txBox="1">
            <a:spLocks noChangeArrowheads="1"/>
          </p:cNvSpPr>
          <p:nvPr/>
        </p:nvSpPr>
        <p:spPr bwMode="auto">
          <a:xfrm>
            <a:off x="2003778" y="6172201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i="1" dirty="0">
                <a:solidFill>
                  <a:srgbClr val="FFFFFF"/>
                </a:solidFill>
              </a:rPr>
              <a:t>Understanding Physical Anthropology and Archaeology, 9th Ed.</a:t>
            </a:r>
            <a:r>
              <a:rPr lang="en-US" sz="1400" dirty="0">
                <a:solidFill>
                  <a:srgbClr val="FFFFFF"/>
                </a:solidFill>
              </a:rPr>
              <a:t>, p. 358</a:t>
            </a:r>
          </a:p>
        </p:txBody>
      </p:sp>
      <p:pic>
        <p:nvPicPr>
          <p:cNvPr id="1100803" name="Picture 3" descr="14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6978" y="14514"/>
            <a:ext cx="4680656" cy="5716588"/>
          </a:xfrm>
          <a:prstGeom prst="rect">
            <a:avLst/>
          </a:prstGeom>
          <a:noFill/>
        </p:spPr>
      </p:pic>
      <p:sp>
        <p:nvSpPr>
          <p:cNvPr id="1100804" name="Text Box 4"/>
          <p:cNvSpPr txBox="1">
            <a:spLocks noChangeArrowheads="1"/>
          </p:cNvSpPr>
          <p:nvPr/>
        </p:nvSpPr>
        <p:spPr bwMode="auto">
          <a:xfrm>
            <a:off x="1837391" y="5817984"/>
            <a:ext cx="5477809" cy="3251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000000"/>
                </a:solidFill>
              </a:rPr>
              <a:t>Early farming in the Americas</a:t>
            </a:r>
          </a:p>
        </p:txBody>
      </p:sp>
      <p:sp>
        <p:nvSpPr>
          <p:cNvPr id="1100806" name="Text Box 6"/>
          <p:cNvSpPr txBox="1">
            <a:spLocks noChangeArrowheads="1"/>
          </p:cNvSpPr>
          <p:nvPr/>
        </p:nvSpPr>
        <p:spPr bwMode="auto">
          <a:xfrm>
            <a:off x="2362200" y="1988403"/>
            <a:ext cx="1451038" cy="830997"/>
          </a:xfrm>
          <a:prstGeom prst="rect">
            <a:avLst/>
          </a:prstGeom>
          <a:solidFill>
            <a:srgbClr val="FEE9AC">
              <a:alpha val="6705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maize</a:t>
            </a:r>
          </a:p>
          <a:p>
            <a:pPr algn="ctr"/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4,500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ybp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Up Arrow 7"/>
          <p:cNvSpPr/>
          <p:nvPr/>
        </p:nvSpPr>
        <p:spPr>
          <a:xfrm rot="16200000">
            <a:off x="4978196" y="1834257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14400" y="3352800"/>
            <a:ext cx="7315200" cy="3216265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algn="ctr"/>
            <a:r>
              <a:rPr lang="en-US" sz="2000" b="1" kern="0" dirty="0">
                <a:solidFill>
                  <a:srgbClr val="000000"/>
                </a:solidFill>
              </a:rPr>
              <a:t>The Tehuacán Valley, Puebla, Mexico,</a:t>
            </a:r>
          </a:p>
          <a:p>
            <a:pPr algn="ctr"/>
            <a:r>
              <a:rPr lang="en-US" sz="2000" b="1" kern="0" dirty="0">
                <a:solidFill>
                  <a:srgbClr val="000000"/>
                </a:solidFill>
              </a:rPr>
              <a:t>is one of the most important sites in the world for tracing the development and diffusion of agriculture.</a:t>
            </a:r>
          </a:p>
          <a:p>
            <a:pPr algn="ctr"/>
            <a:endParaRPr lang="en-US" sz="900" kern="0" dirty="0">
              <a:solidFill>
                <a:srgbClr val="000000"/>
              </a:solidFill>
            </a:endParaRPr>
          </a:p>
          <a:p>
            <a:pPr algn="ctr"/>
            <a:r>
              <a:rPr lang="en-US" kern="0" dirty="0">
                <a:solidFill>
                  <a:srgbClr val="000000"/>
                </a:solidFill>
              </a:rPr>
              <a:t> The Tehuacán Valley </a:t>
            </a:r>
            <a:r>
              <a:rPr lang="en-US" sz="1400" kern="0" dirty="0">
                <a:solidFill>
                  <a:srgbClr val="000000"/>
                </a:solidFill>
              </a:rPr>
              <a:t>(or perhaps just a little west of it)</a:t>
            </a:r>
            <a:r>
              <a:rPr lang="en-US" kern="0" dirty="0">
                <a:solidFill>
                  <a:srgbClr val="000000"/>
                </a:solidFill>
              </a:rPr>
              <a:t> is the center of the domestication of maize (corn), which became the major staple crop of the New World. Tehuacán is a featured site in </a:t>
            </a:r>
            <a:br>
              <a:rPr lang="en-US" kern="0" dirty="0">
                <a:solidFill>
                  <a:srgbClr val="000000"/>
                </a:solidFill>
              </a:rPr>
            </a:br>
            <a:r>
              <a:rPr lang="en-US" i="1" kern="0" dirty="0">
                <a:solidFill>
                  <a:srgbClr val="000000"/>
                </a:solidFill>
              </a:rPr>
              <a:t>The Cultural Feast</a:t>
            </a:r>
            <a:r>
              <a:rPr lang="en-US" kern="0" dirty="0">
                <a:solidFill>
                  <a:srgbClr val="000000"/>
                </a:solidFill>
              </a:rPr>
              <a:t>, and there is </a:t>
            </a:r>
            <a:r>
              <a:rPr lang="en-US" b="1" kern="0" dirty="0">
                <a:solidFill>
                  <a:srgbClr val="000000"/>
                </a:solidFill>
              </a:rPr>
              <a:t>a separate slide set </a:t>
            </a:r>
            <a:r>
              <a:rPr lang="en-US" kern="0" dirty="0">
                <a:solidFill>
                  <a:srgbClr val="000000"/>
                </a:solidFill>
              </a:rPr>
              <a:t>devoted to Tehuacán.  Please see that slide set for details.  </a:t>
            </a:r>
          </a:p>
          <a:p>
            <a:pPr algn="ctr"/>
            <a:r>
              <a:rPr lang="en-US" sz="2000" kern="0" dirty="0">
                <a:solidFill>
                  <a:srgbClr val="000000"/>
                </a:solidFill>
              </a:rPr>
              <a:t>(Don’t miss it!)</a:t>
            </a:r>
          </a:p>
        </p:txBody>
      </p:sp>
    </p:spTree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3" name="Text Box 3"/>
          <p:cNvSpPr txBox="1">
            <a:spLocks noChangeArrowheads="1"/>
          </p:cNvSpPr>
          <p:nvPr/>
        </p:nvSpPr>
        <p:spPr bwMode="auto">
          <a:xfrm>
            <a:off x="3236551" y="5879647"/>
            <a:ext cx="2544286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Aztecs storing maize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sz="1400" dirty="0">
                <a:solidFill>
                  <a:srgbClr val="FFFFFF"/>
                </a:solidFill>
              </a:rPr>
              <a:t>Florentine Codex, </a:t>
            </a:r>
            <a:br>
              <a:rPr lang="en-US" sz="1400" dirty="0">
                <a:solidFill>
                  <a:srgbClr val="FFFFFF"/>
                </a:solidFill>
              </a:rPr>
            </a:br>
            <a:r>
              <a:rPr lang="en-US" sz="1400" dirty="0">
                <a:solidFill>
                  <a:srgbClr val="FFFFFF"/>
                </a:solidFill>
              </a:rPr>
              <a:t>late 16th century</a:t>
            </a:r>
            <a:endParaRPr lang="en-US" sz="1400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0256" y="228600"/>
            <a:ext cx="4289414" cy="561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Text Box 2"/>
          <p:cNvSpPr txBox="1">
            <a:spLocks noChangeArrowheads="1"/>
          </p:cNvSpPr>
          <p:nvPr/>
        </p:nvSpPr>
        <p:spPr bwMode="auto">
          <a:xfrm>
            <a:off x="471714" y="566058"/>
            <a:ext cx="8191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71500" indent="-571500" algn="ctr"/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Origin of Domestication for Selected Plants</a:t>
            </a:r>
            <a:endParaRPr kumimoji="1" lang="en-US" sz="28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755717" name="Picture 5" descr="Turn816box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20873"/>
            <a:ext cx="7772400" cy="4798927"/>
          </a:xfrm>
          <a:prstGeom prst="rect">
            <a:avLst/>
          </a:prstGeom>
          <a:noFill/>
        </p:spPr>
      </p:pic>
      <p:sp>
        <p:nvSpPr>
          <p:cNvPr id="755718" name="Text Box 6"/>
          <p:cNvSpPr txBox="1">
            <a:spLocks noChangeArrowheads="1"/>
          </p:cNvSpPr>
          <p:nvPr/>
        </p:nvSpPr>
        <p:spPr bwMode="auto">
          <a:xfrm>
            <a:off x="1684945" y="6336268"/>
            <a:ext cx="5753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  <a:latin typeface="Verdana" pitchFamily="34" charset="0"/>
              </a:rPr>
              <a:t>Understanding Physical Anthropology and Archaeology, 8</a:t>
            </a:r>
            <a:r>
              <a:rPr lang="en-US" sz="1200" i="1" baseline="30000" dirty="0">
                <a:solidFill>
                  <a:srgbClr val="FFFFFF"/>
                </a:solidFill>
                <a:latin typeface="Verdana" pitchFamily="34" charset="0"/>
              </a:rPr>
              <a:t>th</a:t>
            </a:r>
            <a:r>
              <a:rPr lang="en-US" sz="1200" i="1" dirty="0">
                <a:solidFill>
                  <a:srgbClr val="FFFFFF"/>
                </a:solidFill>
                <a:latin typeface="Verdana" pitchFamily="34" charset="0"/>
              </a:rPr>
              <a:t> Ed.</a:t>
            </a:r>
            <a:r>
              <a:rPr lang="en-US" sz="1200" dirty="0">
                <a:solidFill>
                  <a:srgbClr val="FFFFFF"/>
                </a:solidFill>
                <a:latin typeface="Verdana" pitchFamily="34" charset="0"/>
              </a:rPr>
              <a:t>, p. 417</a:t>
            </a:r>
          </a:p>
        </p:txBody>
      </p:sp>
      <p:sp>
        <p:nvSpPr>
          <p:cNvPr id="755719" name="Text Box 7"/>
          <p:cNvSpPr txBox="1">
            <a:spLocks noChangeArrowheads="1"/>
          </p:cNvSpPr>
          <p:nvPr/>
        </p:nvSpPr>
        <p:spPr bwMode="auto">
          <a:xfrm>
            <a:off x="5863770" y="2071914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rice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7,000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755721" name="Text Box 9"/>
          <p:cNvSpPr txBox="1">
            <a:spLocks noChangeArrowheads="1"/>
          </p:cNvSpPr>
          <p:nvPr/>
        </p:nvSpPr>
        <p:spPr bwMode="auto">
          <a:xfrm>
            <a:off x="1371601" y="4362440"/>
            <a:ext cx="1919514" cy="742960"/>
          </a:xfrm>
          <a:prstGeom prst="rect">
            <a:avLst/>
          </a:prstGeom>
          <a:solidFill>
            <a:srgbClr val="FAE1A4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manioc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4,200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ybp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55722" name="Text Box 10"/>
          <p:cNvSpPr txBox="1">
            <a:spLocks noChangeArrowheads="1"/>
          </p:cNvSpPr>
          <p:nvPr/>
        </p:nvSpPr>
        <p:spPr bwMode="auto">
          <a:xfrm>
            <a:off x="1193802" y="2721899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maize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4,500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572000" y="3767354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millet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4,000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534228" y="2431613"/>
            <a:ext cx="1828800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wheat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10,500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143000" y="1517213"/>
            <a:ext cx="1490133" cy="6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gourd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5,000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091542" y="1338942"/>
            <a:ext cx="2971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lettuce, grape, olive</a:t>
            </a:r>
            <a:b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</a:br>
            <a:r>
              <a:rPr lang="en-US" sz="2000" b="1" dirty="0">
                <a:solidFill>
                  <a:srgbClr val="D79694"/>
                </a:solidFill>
                <a:latin typeface="Times New Roman" pitchFamily="18" charset="0"/>
              </a:rPr>
              <a:t>6,500-5,000 </a:t>
            </a:r>
            <a:r>
              <a:rPr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22338" y="2782669"/>
            <a:ext cx="7315200" cy="646331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 South America manioc became important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solidFill>
                  <a:srgbClr val="000000"/>
                </a:solidFill>
              </a:rPr>
              <a:t>(most of us are familiar with manioc in the form of tapioca)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" name="Up Arrow 14"/>
          <p:cNvSpPr/>
          <p:nvPr/>
        </p:nvSpPr>
        <p:spPr>
          <a:xfrm rot="15852696">
            <a:off x="3420484" y="2745861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Text Box 2"/>
          <p:cNvSpPr txBox="1">
            <a:spLocks noChangeArrowheads="1"/>
          </p:cNvSpPr>
          <p:nvPr/>
        </p:nvSpPr>
        <p:spPr bwMode="auto">
          <a:xfrm>
            <a:off x="2057400" y="6400800"/>
            <a:ext cx="49964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</a:rPr>
              <a:t>Understanding Physical Anthropology and Archaeology, 9</a:t>
            </a:r>
            <a:r>
              <a:rPr lang="en-US" sz="1200" i="1" baseline="30000" dirty="0">
                <a:solidFill>
                  <a:srgbClr val="FFFFFF"/>
                </a:solidFill>
              </a:rPr>
              <a:t>th </a:t>
            </a:r>
            <a:r>
              <a:rPr lang="en-US" sz="1200" i="1" dirty="0">
                <a:solidFill>
                  <a:srgbClr val="FFFFFF"/>
                </a:solidFill>
              </a:rPr>
              <a:t>Ed.</a:t>
            </a:r>
            <a:r>
              <a:rPr lang="en-US" sz="1200" dirty="0">
                <a:solidFill>
                  <a:srgbClr val="FFFFFF"/>
                </a:solidFill>
              </a:rPr>
              <a:t>, p. 417</a:t>
            </a:r>
          </a:p>
        </p:txBody>
      </p:sp>
      <p:pic>
        <p:nvPicPr>
          <p:cNvPr id="1097731" name="Picture 3" descr="14p3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5867" y="228170"/>
            <a:ext cx="4981222" cy="5940425"/>
          </a:xfrm>
          <a:prstGeom prst="rect">
            <a:avLst/>
          </a:prstGeom>
          <a:noFill/>
        </p:spPr>
      </p:pic>
      <p:sp>
        <p:nvSpPr>
          <p:cNvPr id="1097732" name="Text Box 4"/>
          <p:cNvSpPr txBox="1">
            <a:spLocks noChangeArrowheads="1"/>
          </p:cNvSpPr>
          <p:nvPr/>
        </p:nvSpPr>
        <p:spPr bwMode="auto">
          <a:xfrm>
            <a:off x="1456391" y="6096000"/>
            <a:ext cx="6189133" cy="325438"/>
          </a:xfrm>
          <a:prstGeom prst="rect">
            <a:avLst/>
          </a:prstGeom>
          <a:solidFill>
            <a:srgbClr val="080808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>
              <a:lnSpc>
                <a:spcPct val="110000"/>
              </a:lnSpc>
            </a:pPr>
            <a:r>
              <a:rPr lang="en-US" sz="1400" b="1" dirty="0">
                <a:solidFill>
                  <a:srgbClr val="FFFFFF"/>
                </a:solidFill>
              </a:rPr>
              <a:t>Origin and Approximate Dates of Domestication for Selected Plants and Animals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3733800" y="2286000"/>
            <a:ext cx="1600200" cy="9906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5334000" y="381000"/>
            <a:ext cx="1600200" cy="13716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839028" y="4757058"/>
            <a:ext cx="595086" cy="3810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22338" y="3581400"/>
            <a:ext cx="7315200" cy="707886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but the South Americans domesticated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kern="0" dirty="0">
                <a:solidFill>
                  <a:srgbClr val="000000"/>
                </a:solidFill>
              </a:rPr>
              <a:t>many</a:t>
            </a:r>
            <a:r>
              <a:rPr lang="en-US" sz="2000" kern="0" dirty="0">
                <a:solidFill>
                  <a:srgbClr val="000000"/>
                </a:solidFill>
              </a:rPr>
              <a:t> plants and animals . . . including . . 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713989" y="6399442"/>
            <a:ext cx="171072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3"/>
              </a:rPr>
              <a:t>http://en.wikipedia.org/wiki/Beans</a:t>
            </a:r>
            <a:endParaRPr lang="en-US" sz="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4514" y="6400800"/>
            <a:ext cx="14574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2"/>
              </a:rPr>
              <a:t>http://www.foodtimeline.org/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Up Arrow 7"/>
          <p:cNvSpPr/>
          <p:nvPr/>
        </p:nvSpPr>
        <p:spPr>
          <a:xfrm rot="16200000">
            <a:off x="4543830" y="3024429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90211" y="1458111"/>
            <a:ext cx="39869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333399"/>
                </a:solidFill>
                <a:latin typeface="Bookman Old Style" pitchFamily="18" charset="0"/>
              </a:rPr>
              <a:t>The food timeline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6633"/>
      </a:hlink>
      <a:folHlink>
        <a:srgbClr val="996633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8_Office Theme">
  <a:themeElements>
    <a:clrScheme name="28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8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8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6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6633"/>
      </a:hlink>
      <a:folHlink>
        <a:srgbClr val="996633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7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6633"/>
      </a:hlink>
      <a:folHlink>
        <a:srgbClr val="996633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8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6633"/>
      </a:hlink>
      <a:folHlink>
        <a:srgbClr val="996633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9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6633"/>
      </a:hlink>
      <a:folHlink>
        <a:srgbClr val="996633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3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6633"/>
      </a:hlink>
      <a:folHlink>
        <a:srgbClr val="996633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6633"/>
      </a:hlink>
      <a:folHlink>
        <a:srgbClr val="996633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6633"/>
      </a:hlink>
      <a:folHlink>
        <a:srgbClr val="996633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 bwMode="auto">
        <a:solidFill>
          <a:schemeClr val="bg1"/>
        </a:solidFill>
        <a:ln w="9525">
          <a:noFill/>
          <a:miter lim="800000"/>
          <a:headEnd/>
          <a:tailEnd/>
        </a:ln>
        <a:effectLst/>
      </a:spPr>
      <a:bodyPr wrap="none" anchor="ctr" anchorCtr="1"/>
      <a:lstStyle>
        <a:defPPr algn="ctr">
          <a:lnSpc>
            <a:spcPct val="110000"/>
          </a:lnSpc>
          <a:defRPr b="1" dirty="0">
            <a:solidFill>
              <a:schemeClr val="tx2"/>
            </a:solidFill>
            <a:latin typeface="Arial" charset="0"/>
          </a:defRPr>
        </a:defPPr>
      </a:lstStyle>
    </a:tx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6633"/>
      </a:hlink>
      <a:folHlink>
        <a:srgbClr val="996633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Sumi Painting">
  <a:themeElements>
    <a:clrScheme name="Sumi Painting 1">
      <a:dk1>
        <a:srgbClr val="545472"/>
      </a:dk1>
      <a:lt1>
        <a:srgbClr val="FFFFFF"/>
      </a:lt1>
      <a:dk2>
        <a:srgbClr val="660066"/>
      </a:dk2>
      <a:lt2>
        <a:srgbClr val="9797B7"/>
      </a:lt2>
      <a:accent1>
        <a:srgbClr val="A7CCD9"/>
      </a:accent1>
      <a:accent2>
        <a:srgbClr val="C7C7DF"/>
      </a:accent2>
      <a:accent3>
        <a:srgbClr val="FFFFFF"/>
      </a:accent3>
      <a:accent4>
        <a:srgbClr val="464660"/>
      </a:accent4>
      <a:accent5>
        <a:srgbClr val="D0E2E9"/>
      </a:accent5>
      <a:accent6>
        <a:srgbClr val="B4B4CA"/>
      </a:accent6>
      <a:hlink>
        <a:srgbClr val="9595FF"/>
      </a:hlink>
      <a:folHlink>
        <a:srgbClr val="8888AE"/>
      </a:folHlink>
    </a:clrScheme>
    <a:fontScheme name="Sumi Painting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umi Painting 1">
        <a:dk1>
          <a:srgbClr val="545472"/>
        </a:dk1>
        <a:lt1>
          <a:srgbClr val="FFFFFF"/>
        </a:lt1>
        <a:dk2>
          <a:srgbClr val="660066"/>
        </a:dk2>
        <a:lt2>
          <a:srgbClr val="9797B7"/>
        </a:lt2>
        <a:accent1>
          <a:srgbClr val="A7CCD9"/>
        </a:accent1>
        <a:accent2>
          <a:srgbClr val="C7C7DF"/>
        </a:accent2>
        <a:accent3>
          <a:srgbClr val="FFFFFF"/>
        </a:accent3>
        <a:accent4>
          <a:srgbClr val="464660"/>
        </a:accent4>
        <a:accent5>
          <a:srgbClr val="D0E2E9"/>
        </a:accent5>
        <a:accent6>
          <a:srgbClr val="B4B4CA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2">
        <a:dk1>
          <a:srgbClr val="545472"/>
        </a:dk1>
        <a:lt1>
          <a:srgbClr val="FFFFFF"/>
        </a:lt1>
        <a:dk2>
          <a:srgbClr val="892D5B"/>
        </a:dk2>
        <a:lt2>
          <a:srgbClr val="68A7BE"/>
        </a:lt2>
        <a:accent1>
          <a:srgbClr val="CAACCC"/>
        </a:accent1>
        <a:accent2>
          <a:srgbClr val="A7CCD9"/>
        </a:accent2>
        <a:accent3>
          <a:srgbClr val="FFFFFF"/>
        </a:accent3>
        <a:accent4>
          <a:srgbClr val="464660"/>
        </a:accent4>
        <a:accent5>
          <a:srgbClr val="E1D2E2"/>
        </a:accent5>
        <a:accent6>
          <a:srgbClr val="97B9C4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4">
        <a:dk1>
          <a:srgbClr val="545472"/>
        </a:dk1>
        <a:lt1>
          <a:srgbClr val="FFFFFF"/>
        </a:lt1>
        <a:dk2>
          <a:srgbClr val="892D5B"/>
        </a:dk2>
        <a:lt2>
          <a:srgbClr val="AC3872"/>
        </a:lt2>
        <a:accent1>
          <a:srgbClr val="660066"/>
        </a:accent1>
        <a:accent2>
          <a:srgbClr val="E2A6C4"/>
        </a:accent2>
        <a:accent3>
          <a:srgbClr val="FFFFFF"/>
        </a:accent3>
        <a:accent4>
          <a:srgbClr val="464660"/>
        </a:accent4>
        <a:accent5>
          <a:srgbClr val="B8AAB8"/>
        </a:accent5>
        <a:accent6>
          <a:srgbClr val="CD96B1"/>
        </a:accent6>
        <a:hlink>
          <a:srgbClr val="8585FF"/>
        </a:hlink>
        <a:folHlink>
          <a:srgbClr val="563E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5">
        <a:dk1>
          <a:srgbClr val="545472"/>
        </a:dk1>
        <a:lt1>
          <a:srgbClr val="FFFFFF"/>
        </a:lt1>
        <a:dk2>
          <a:srgbClr val="892D5B"/>
        </a:dk2>
        <a:lt2>
          <a:srgbClr val="515BA7"/>
        </a:lt2>
        <a:accent1>
          <a:srgbClr val="8BD8E7"/>
        </a:accent1>
        <a:accent2>
          <a:srgbClr val="A5AAD3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959ABF"/>
        </a:accent6>
        <a:hlink>
          <a:srgbClr val="B78AFA"/>
        </a:hlink>
        <a:folHlink>
          <a:srgbClr val="A0A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6">
        <a:dk1>
          <a:srgbClr val="545472"/>
        </a:dk1>
        <a:lt1>
          <a:srgbClr val="FFFFFF"/>
        </a:lt1>
        <a:dk2>
          <a:srgbClr val="37467F"/>
        </a:dk2>
        <a:lt2>
          <a:srgbClr val="547A3C"/>
        </a:lt2>
        <a:accent1>
          <a:srgbClr val="8BD8E7"/>
        </a:accent1>
        <a:accent2>
          <a:srgbClr val="B7D3A5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A6BF95"/>
        </a:accent6>
        <a:hlink>
          <a:srgbClr val="619147"/>
        </a:hlink>
        <a:folHlink>
          <a:srgbClr val="94BE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7">
        <a:dk1>
          <a:srgbClr val="545472"/>
        </a:dk1>
        <a:lt1>
          <a:srgbClr val="FFFFFF"/>
        </a:lt1>
        <a:dk2>
          <a:srgbClr val="655851"/>
        </a:dk2>
        <a:lt2>
          <a:srgbClr val="B49234"/>
        </a:lt2>
        <a:accent1>
          <a:srgbClr val="F8C684"/>
        </a:accent1>
        <a:accent2>
          <a:srgbClr val="E1CE97"/>
        </a:accent2>
        <a:accent3>
          <a:srgbClr val="FFFFFF"/>
        </a:accent3>
        <a:accent4>
          <a:srgbClr val="464660"/>
        </a:accent4>
        <a:accent5>
          <a:srgbClr val="FBDFC2"/>
        </a:accent5>
        <a:accent6>
          <a:srgbClr val="CCBA88"/>
        </a:accent6>
        <a:hlink>
          <a:srgbClr val="7C6148"/>
        </a:hlink>
        <a:folHlink>
          <a:srgbClr val="8E856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00CC"/>
      </a:hlink>
      <a:folHlink>
        <a:srgbClr val="9900CC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CC"/>
    </a:lt2>
    <a:accent1>
      <a:srgbClr val="996633"/>
    </a:accent1>
    <a:accent2>
      <a:srgbClr val="33CC33"/>
    </a:accent2>
    <a:accent3>
      <a:srgbClr val="FFFFFF"/>
    </a:accent3>
    <a:accent4>
      <a:srgbClr val="000000"/>
    </a:accent4>
    <a:accent5>
      <a:srgbClr val="CAB8AD"/>
    </a:accent5>
    <a:accent6>
      <a:srgbClr val="2DB92D"/>
    </a:accent6>
    <a:hlink>
      <a:srgbClr val="996633"/>
    </a:hlink>
    <a:folHlink>
      <a:srgbClr val="996633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CC"/>
    </a:lt2>
    <a:accent1>
      <a:srgbClr val="996633"/>
    </a:accent1>
    <a:accent2>
      <a:srgbClr val="33CC33"/>
    </a:accent2>
    <a:accent3>
      <a:srgbClr val="FFFFFF"/>
    </a:accent3>
    <a:accent4>
      <a:srgbClr val="000000"/>
    </a:accent4>
    <a:accent5>
      <a:srgbClr val="CAB8AD"/>
    </a:accent5>
    <a:accent6>
      <a:srgbClr val="2DB92D"/>
    </a:accent6>
    <a:hlink>
      <a:srgbClr val="996633"/>
    </a:hlink>
    <a:folHlink>
      <a:srgbClr val="996633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CC"/>
    </a:lt2>
    <a:accent1>
      <a:srgbClr val="996633"/>
    </a:accent1>
    <a:accent2>
      <a:srgbClr val="33CC33"/>
    </a:accent2>
    <a:accent3>
      <a:srgbClr val="FFFFFF"/>
    </a:accent3>
    <a:accent4>
      <a:srgbClr val="000000"/>
    </a:accent4>
    <a:accent5>
      <a:srgbClr val="CAB8AD"/>
    </a:accent5>
    <a:accent6>
      <a:srgbClr val="2DB92D"/>
    </a:accent6>
    <a:hlink>
      <a:srgbClr val="996633"/>
    </a:hlink>
    <a:folHlink>
      <a:srgbClr val="996633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CC"/>
    </a:lt2>
    <a:accent1>
      <a:srgbClr val="996633"/>
    </a:accent1>
    <a:accent2>
      <a:srgbClr val="33CC33"/>
    </a:accent2>
    <a:accent3>
      <a:srgbClr val="FFFFFF"/>
    </a:accent3>
    <a:accent4>
      <a:srgbClr val="000000"/>
    </a:accent4>
    <a:accent5>
      <a:srgbClr val="CAB8AD"/>
    </a:accent5>
    <a:accent6>
      <a:srgbClr val="2DB92D"/>
    </a:accent6>
    <a:hlink>
      <a:srgbClr val="996633"/>
    </a:hlink>
    <a:folHlink>
      <a:srgbClr val="996633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CC"/>
    </a:lt2>
    <a:accent1>
      <a:srgbClr val="996633"/>
    </a:accent1>
    <a:accent2>
      <a:srgbClr val="33CC33"/>
    </a:accent2>
    <a:accent3>
      <a:srgbClr val="FFFFFF"/>
    </a:accent3>
    <a:accent4>
      <a:srgbClr val="000000"/>
    </a:accent4>
    <a:accent5>
      <a:srgbClr val="CAB8AD"/>
    </a:accent5>
    <a:accent6>
      <a:srgbClr val="2DB92D"/>
    </a:accent6>
    <a:hlink>
      <a:srgbClr val="996633"/>
    </a:hlink>
    <a:folHlink>
      <a:srgbClr val="996633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CC"/>
    </a:lt2>
    <a:accent1>
      <a:srgbClr val="996633"/>
    </a:accent1>
    <a:accent2>
      <a:srgbClr val="33CC33"/>
    </a:accent2>
    <a:accent3>
      <a:srgbClr val="FFFFFF"/>
    </a:accent3>
    <a:accent4>
      <a:srgbClr val="000000"/>
    </a:accent4>
    <a:accent5>
      <a:srgbClr val="CAB8AD"/>
    </a:accent5>
    <a:accent6>
      <a:srgbClr val="2DB92D"/>
    </a:accent6>
    <a:hlink>
      <a:srgbClr val="996633"/>
    </a:hlink>
    <a:folHlink>
      <a:srgbClr val="99663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6981</TotalTime>
  <Words>3604</Words>
  <Application>Microsoft Office PowerPoint</Application>
  <PresentationFormat>On-screen Show (4:3)</PresentationFormat>
  <Paragraphs>681</Paragraphs>
  <Slides>118</Slides>
  <Notes>46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21</vt:i4>
      </vt:variant>
      <vt:variant>
        <vt:lpstr>Slide Titles</vt:lpstr>
      </vt:variant>
      <vt:variant>
        <vt:i4>118</vt:i4>
      </vt:variant>
    </vt:vector>
  </HeadingPairs>
  <TitlesOfParts>
    <vt:vector size="148" baseType="lpstr">
      <vt:lpstr>Arial</vt:lpstr>
      <vt:lpstr>Arial Black</vt:lpstr>
      <vt:lpstr>Bookman Old Style</vt:lpstr>
      <vt:lpstr>Calibri</vt:lpstr>
      <vt:lpstr>Monotype Sorts</vt:lpstr>
      <vt:lpstr>Tahoma</vt:lpstr>
      <vt:lpstr>Times New Roman</vt:lpstr>
      <vt:lpstr>Verdana</vt:lpstr>
      <vt:lpstr>Wingdings</vt:lpstr>
      <vt:lpstr>1_Office Theme</vt:lpstr>
      <vt:lpstr>1_Default Design</vt:lpstr>
      <vt:lpstr>19_Office Theme</vt:lpstr>
      <vt:lpstr>T8</vt:lpstr>
      <vt:lpstr>1_T8</vt:lpstr>
      <vt:lpstr>2_Contemporary Portrait</vt:lpstr>
      <vt:lpstr>4_T8</vt:lpstr>
      <vt:lpstr>Sumi Painting</vt:lpstr>
      <vt:lpstr>3_T8</vt:lpstr>
      <vt:lpstr>5_Default Design</vt:lpstr>
      <vt:lpstr>2_T8</vt:lpstr>
      <vt:lpstr>11_Contemporary Portrait</vt:lpstr>
      <vt:lpstr>6_Office Theme</vt:lpstr>
      <vt:lpstr>28_Office Theme</vt:lpstr>
      <vt:lpstr>16_T8</vt:lpstr>
      <vt:lpstr>17_T8</vt:lpstr>
      <vt:lpstr>18_T8</vt:lpstr>
      <vt:lpstr>19_T8</vt:lpstr>
      <vt:lpstr>13_T8</vt:lpstr>
      <vt:lpstr>Office Theme</vt:lpstr>
      <vt:lpstr>17_Default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Minnesota Duluth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Tim Roufs</dc:creator>
  <cp:lastModifiedBy>Tim Roufs</cp:lastModifiedBy>
  <cp:revision>658</cp:revision>
  <dcterms:created xsi:type="dcterms:W3CDTF">2008-08-15T08:52:03Z</dcterms:created>
  <dcterms:modified xsi:type="dcterms:W3CDTF">2023-11-19T06:28:57Z</dcterms:modified>
</cp:coreProperties>
</file>