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53" r:id="rId4"/>
    <p:sldMasterId id="2147484874" r:id="rId5"/>
    <p:sldMasterId id="2147484898" r:id="rId6"/>
    <p:sldMasterId id="2147484922" r:id="rId7"/>
    <p:sldMasterId id="2147485369" r:id="rId8"/>
    <p:sldMasterId id="2147485381" r:id="rId9"/>
    <p:sldMasterId id="2147486211" r:id="rId10"/>
    <p:sldMasterId id="2147486223" r:id="rId11"/>
  </p:sldMasterIdLst>
  <p:notesMasterIdLst>
    <p:notesMasterId r:id="rId63"/>
  </p:notesMasterIdLst>
  <p:handoutMasterIdLst>
    <p:handoutMasterId r:id="rId64"/>
  </p:handoutMasterIdLst>
  <p:sldIdLst>
    <p:sldId id="3319" r:id="rId12"/>
    <p:sldId id="3320" r:id="rId13"/>
    <p:sldId id="3349" r:id="rId14"/>
    <p:sldId id="3322" r:id="rId15"/>
    <p:sldId id="3324" r:id="rId16"/>
    <p:sldId id="3631" r:id="rId17"/>
    <p:sldId id="2001" r:id="rId18"/>
    <p:sldId id="2002" r:id="rId19"/>
    <p:sldId id="2003" r:id="rId20"/>
    <p:sldId id="2009" r:id="rId21"/>
    <p:sldId id="1964" r:id="rId22"/>
    <p:sldId id="901" r:id="rId23"/>
    <p:sldId id="1453" r:id="rId24"/>
    <p:sldId id="902" r:id="rId25"/>
    <p:sldId id="710" r:id="rId26"/>
    <p:sldId id="1485" r:id="rId27"/>
    <p:sldId id="1693" r:id="rId28"/>
    <p:sldId id="724" r:id="rId29"/>
    <p:sldId id="1486" r:id="rId30"/>
    <p:sldId id="1266" r:id="rId31"/>
    <p:sldId id="1404" r:id="rId32"/>
    <p:sldId id="1267" r:id="rId33"/>
    <p:sldId id="1650" r:id="rId34"/>
    <p:sldId id="1447" r:id="rId35"/>
    <p:sldId id="1112" r:id="rId36"/>
    <p:sldId id="3646" r:id="rId37"/>
    <p:sldId id="3647" r:id="rId38"/>
    <p:sldId id="3648" r:id="rId39"/>
    <p:sldId id="3649" r:id="rId40"/>
    <p:sldId id="3650" r:id="rId41"/>
    <p:sldId id="3651" r:id="rId42"/>
    <p:sldId id="3652" r:id="rId43"/>
    <p:sldId id="486" r:id="rId44"/>
    <p:sldId id="487" r:id="rId45"/>
    <p:sldId id="488" r:id="rId46"/>
    <p:sldId id="489" r:id="rId47"/>
    <p:sldId id="490" r:id="rId48"/>
    <p:sldId id="1651" r:id="rId49"/>
    <p:sldId id="1652" r:id="rId50"/>
    <p:sldId id="1391" r:id="rId51"/>
    <p:sldId id="493" r:id="rId52"/>
    <p:sldId id="597" r:id="rId53"/>
    <p:sldId id="598" r:id="rId54"/>
    <p:sldId id="1092" r:id="rId55"/>
    <p:sldId id="1006" r:id="rId56"/>
    <p:sldId id="495" r:id="rId57"/>
    <p:sldId id="496" r:id="rId58"/>
    <p:sldId id="606" r:id="rId59"/>
    <p:sldId id="1919" r:id="rId60"/>
    <p:sldId id="3632" r:id="rId61"/>
    <p:sldId id="3350" r:id="rId6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A6"/>
    <a:srgbClr val="FFFFFF"/>
    <a:srgbClr val="3366CC"/>
    <a:srgbClr val="800000"/>
    <a:srgbClr val="990000"/>
    <a:srgbClr val="FFD700"/>
    <a:srgbClr val="000000"/>
    <a:srgbClr val="F5DA13"/>
    <a:srgbClr val="185CF4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8" y="44"/>
      </p:cViewPr>
      <p:guideLst>
        <p:guide orient="horz" pos="208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612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0EF4C-430F-447F-9CD5-15907E3C10F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B1F1F-7897-4E86-B121-6EE013C3BAC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B1F1F-7897-4E86-B121-6EE013C3BAC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652B-D2BA-4FC3-9099-721197DAF38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1BC7-0A44-4E4C-BE56-44A6960AB1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23549-540E-48F2-B560-AB2AFCB5861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7DE6D-ADDE-49CA-9E2A-6886339D2730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1BC7-0A44-4E4C-BE56-44A6960AB15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DC8D8-1968-4719-A9EC-115AB565DC7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8313-E048-402A-987A-910A8DE5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436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06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426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939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50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364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834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35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136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257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908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414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137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689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785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895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83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8509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24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90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742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30" y="1598613"/>
            <a:ext cx="4037013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3" y="27474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4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0" y="27473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5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FA5-474C-426E-988F-6AF253FC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43DD-4128-4F15-8B3F-47BFD72D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E173-A138-48C4-9B04-73688111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D4A3-AB13-4A40-8520-8CF05149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7A88-87E3-4881-80A9-5B99F29BB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6558-E833-4B79-BB42-F646921C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1E08-F947-45FC-8AA2-FAE91C1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4FD-41D3-4BC7-86E9-4C4DD16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F4B-0530-4A03-92D6-62D1D36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B98-406D-470F-91EA-DDA7FBAA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1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8C8B2A-E884-4779-BE61-9CE167D9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ird-Plate-Field-Notes-Future/dp/0143127152/ref=sr_1_1?ie=UTF8&amp;qid=1452655502&amp;sr=8-1&amp;keywords=the+third+plat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6202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245BE-D806-92DB-5772-774B2FF9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3992948"/>
            <a:ext cx="8060267" cy="14053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12CEF9-281E-A2E5-4FD5-9D368B2C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33568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57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 similar manner Evan D. Fraser and Andrew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Rimas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Feast, Famine, and the Rise and Fall of Civilizations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world.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689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2" y="304794"/>
            <a:ext cx="38636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34372" y="6292958"/>
            <a:ext cx="20489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Counterpoint, 2012:</a:t>
            </a:r>
          </a:p>
        </p:txBody>
      </p:sp>
    </p:spTree>
    <p:extLst>
      <p:ext uri="{BB962C8B-B14F-4D97-AF65-F5344CB8AC3E}">
        <p14:creationId xmlns:p14="http://schemas.microsoft.com/office/powerpoint/2010/main" val="24000318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3043" y="1356647"/>
            <a:ext cx="22092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Italian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Mexican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Chinese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63" y="672400"/>
            <a:ext cx="3000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Sophie D. Coe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America's First Cuisines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Austin: University of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Texax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Press, 1994.</a:t>
            </a: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578414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3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Maya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and cuisines</a:t>
            </a:r>
          </a:p>
        </p:txBody>
      </p:sp>
    </p:spTree>
    <p:extLst>
      <p:ext uri="{BB962C8B-B14F-4D97-AF65-F5344CB8AC3E}">
        <p14:creationId xmlns:p14="http://schemas.microsoft.com/office/powerpoint/2010/main" val="9311251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 charset="0"/>
              </a:rPr>
              <a:t>Sophie D. Coe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America's First Cuisines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Austin: University of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Texax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Press, 1994.</a:t>
            </a:r>
          </a:p>
        </p:txBody>
      </p:sp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2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Aztec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Maya</a:t>
            </a:r>
          </a:p>
          <a:p>
            <a:pPr algn="ctr" eaLnBrk="0" hangingPunct="0">
              <a:lnSpc>
                <a:spcPct val="200000"/>
              </a:lnSpc>
            </a:pPr>
            <a:r>
              <a:rPr kumimoji="1" lang="en-US" sz="4000" b="1" dirty="0">
                <a:solidFill>
                  <a:srgbClr val="000000"/>
                </a:solidFill>
                <a:latin typeface="Arial" charset="0"/>
              </a:rPr>
              <a:t>Inca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7"/>
          <p:cNvSpPr txBox="1">
            <a:spLocks noChangeArrowheads="1"/>
          </p:cNvSpPr>
          <p:nvPr/>
        </p:nvSpPr>
        <p:spPr bwMode="auto">
          <a:xfrm>
            <a:off x="1314539" y="333476"/>
            <a:ext cx="748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Text</a:t>
            </a:r>
            <a:endParaRPr kumimoji="1" lang="en-US" sz="2400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3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031" y="1335306"/>
            <a:ext cx="21321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1" name="Text Box 10"/>
          <p:cNvSpPr txBox="1">
            <a:spLocks noChangeArrowheads="1"/>
          </p:cNvSpPr>
          <p:nvPr/>
        </p:nvSpPr>
        <p:spPr bwMode="auto">
          <a:xfrm>
            <a:off x="3103464" y="6400809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9571" y="5764780"/>
            <a:ext cx="80895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Omnivore’s Dilemma: A Natural History of </a:t>
            </a:r>
            <a:r>
              <a:rPr lang="en-US" sz="2400" b="1" i="1" dirty="0"/>
              <a:t>Four Meals</a:t>
            </a:r>
            <a:r>
              <a:rPr lang="en-US" sz="2400" b="1" i="1" kern="1200" dirty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en-US" sz="2400" b="1" i="1" kern="120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NY: Penguin, 2013.</a:t>
            </a:r>
            <a:b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11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3034" y="5224948"/>
            <a:ext cx="576262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comparing . . 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Text Box 10"/>
          <p:cNvSpPr txBox="1">
            <a:spLocks noChangeArrowheads="1"/>
          </p:cNvSpPr>
          <p:nvPr/>
        </p:nvSpPr>
        <p:spPr bwMode="auto">
          <a:xfrm>
            <a:off x="3103464" y="6400809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2"/>
              </a:rPr>
              <a:t>www.d.umn.edu/cla/faculty/troufs/anthfood/aftexts.html#title</a:t>
            </a:r>
            <a:endParaRPr kumimoji="1" lang="en-US" sz="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7511" y="1465752"/>
            <a:ext cx="4687863" cy="353943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food transformation by . . 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Fire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(Roasting)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Water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(Boiling)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Air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(Baking)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Earth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(Fermenting)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9" y="944955"/>
            <a:ext cx="2558736" cy="391735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9610" y="5764780"/>
            <a:ext cx="67894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Cooked: A Natural History of </a:t>
            </a:r>
            <a:r>
              <a:rPr lang="en-US" sz="2400" b="1" i="1" dirty="0"/>
              <a:t>Transformation</a:t>
            </a:r>
            <a:r>
              <a:rPr lang="en-US" sz="2400" b="1" i="1" kern="1200" dirty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en-US" sz="2400" b="1" i="1" kern="120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NY: Penguin, 2013.</a:t>
            </a:r>
            <a:b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11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3034" y="5224948"/>
            <a:ext cx="576262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comparing . . .</a:t>
            </a:r>
          </a:p>
        </p:txBody>
      </p:sp>
    </p:spTree>
    <p:extLst>
      <p:ext uri="{BB962C8B-B14F-4D97-AF65-F5344CB8AC3E}">
        <p14:creationId xmlns:p14="http://schemas.microsoft.com/office/powerpoint/2010/main" val="41320334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7511" y="1465752"/>
            <a:ext cx="4687863" cy="353943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food transformation by . . 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Soil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Land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Sea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Seed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5760" y="5822836"/>
            <a:ext cx="68772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Third Plate: Field Notes on the Future of Food</a:t>
            </a:r>
          </a:p>
          <a:p>
            <a:pPr algn="ctr" eaLnBrk="0" hangingPunct="0"/>
            <a:r>
              <a:rPr lang="en-US" sz="11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NY: Penguin, 2014.</a:t>
            </a:r>
            <a:b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11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 descr="http://ecx.images-amazon.com/images/I/41QSEXh7CjL._SX32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6" y="871528"/>
            <a:ext cx="3105150" cy="47529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10131" y="6516921"/>
            <a:ext cx="68916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latin typeface="Arial" charset="0"/>
                <a:hlinkClick r:id="rId3"/>
              </a:rPr>
              <a:t>http://www.amazon.com/Third-Plate-Field-Notes-Future/dp/0143127152/ref=sr_1_1?ie=UTF8&amp;qid=1452655502&amp;sr=8-1&amp;keywords=the+third+plate</a:t>
            </a:r>
            <a:endParaRPr kumimoji="1" lang="en-US" sz="8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023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1" y="382131"/>
            <a:ext cx="9122698" cy="60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3925" y="2560984"/>
            <a:ext cx="5762625" cy="1415772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457200" tIns="457200" rIns="457200" bIns="45720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films in class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44" y="97243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249712" y="3338290"/>
            <a:ext cx="4484920" cy="1486808"/>
          </a:xfrm>
          <a:prstGeom prst="ellipse">
            <a:avLst/>
          </a:prstGeom>
          <a:noFill/>
          <a:ln w="101600">
            <a:solidFill>
              <a:srgbClr val="FFC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9417" y="1160915"/>
            <a:ext cx="5762625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comparing cultures represented in two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“food flicks”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4909" y="6077794"/>
            <a:ext cx="5762625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Extra Credit</a:t>
            </a:r>
          </a:p>
        </p:txBody>
      </p:sp>
    </p:spTree>
    <p:extLst>
      <p:ext uri="{BB962C8B-B14F-4D97-AF65-F5344CB8AC3E}">
        <p14:creationId xmlns:p14="http://schemas.microsoft.com/office/powerpoint/2010/main" val="20648626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272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Popkin</a:t>
            </a:r>
            <a:r>
              <a:rPr lang="en-US" dirty="0">
                <a:solidFill>
                  <a:srgbClr val="000000"/>
                </a:solidFill>
              </a:rPr>
              <a:t>, 1950s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“typical multigenerational American family”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Superior, WI,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 “Jones, ” 2006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2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Cleveland,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Cesar and Ana Garcia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Immigrant Mexicans from Chiapas Mexico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Los Angeles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Rahul</a:t>
            </a:r>
            <a:r>
              <a:rPr lang="en-US" dirty="0">
                <a:solidFill>
                  <a:srgbClr val="000000"/>
                </a:solidFill>
              </a:rPr>
              <a:t> Desai and His Wife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Gopal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Noopur</a:t>
            </a:r>
            <a:r>
              <a:rPr lang="en-US" dirty="0">
                <a:solidFill>
                  <a:srgbClr val="000000"/>
                </a:solidFill>
              </a:rPr>
              <a:t> Patel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studied how lifestyle changes over the long term have affected the body composition of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Americans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80,000+ and 20,000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Chinese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22,000+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200+ communities</a:t>
            </a:r>
          </a:p>
          <a:p>
            <a:pPr algn="ctr"/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Russians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11,000+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300+ communities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Brazilians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Filipinos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Popkin</a:t>
            </a:r>
            <a:r>
              <a:rPr lang="en-US" dirty="0">
                <a:solidFill>
                  <a:srgbClr val="000000"/>
                </a:solidFill>
              </a:rPr>
              <a:t>, 1950s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“typical multigenerational American family”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Superior, WI,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 “Jones, ” 2006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2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Cleveland, U.S.A.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Cesar and Ana Garcia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Immigrant Mexicans from Chiapas Mexico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Suburban Los Angeles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Rahul</a:t>
            </a:r>
            <a:r>
              <a:rPr lang="en-US" dirty="0">
                <a:solidFill>
                  <a:srgbClr val="000000"/>
                </a:solidFill>
              </a:rPr>
              <a:t> Desai and His Wife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4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Gopal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Noopur</a:t>
            </a:r>
            <a:r>
              <a:rPr lang="en-US" dirty="0">
                <a:solidFill>
                  <a:srgbClr val="000000"/>
                </a:solidFill>
              </a:rPr>
              <a:t> Patel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and 3 children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Uttar Pradesh, Northern India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studied how lifestyle changes over the long term have affected the body composition of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Americans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80,000+ and 20,000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Chinese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22,000+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200+ communities</a:t>
            </a:r>
          </a:p>
          <a:p>
            <a:pPr algn="ctr"/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Russians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11,000+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300+ communities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Brazilians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Filipinos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3930" y="2162536"/>
            <a:ext cx="5762625" cy="95410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including Superior, WI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(his home town)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372" y="237943"/>
            <a:ext cx="3799625" cy="555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7" y="5950690"/>
            <a:ext cx="6574972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comparing  beer, wine, spirits,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coffee, tea, Coca-Cola</a:t>
            </a:r>
          </a:p>
        </p:txBody>
      </p:sp>
    </p:spTree>
    <p:extLst>
      <p:ext uri="{BB962C8B-B14F-4D97-AF65-F5344CB8AC3E}">
        <p14:creationId xmlns:p14="http://schemas.microsoft.com/office/powerpoint/2010/main" val="32552033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7"/>
          <p:cNvSpPr txBox="1">
            <a:spLocks noChangeArrowheads="1"/>
          </p:cNvSpPr>
          <p:nvPr/>
        </p:nvSpPr>
        <p:spPr bwMode="auto">
          <a:xfrm>
            <a:off x="1302123" y="333476"/>
            <a:ext cx="1121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Videos</a:t>
            </a:r>
            <a:endParaRPr kumimoji="1" lang="en-US" sz="2400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" y="753886"/>
            <a:ext cx="8229600" cy="46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54420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 a controlled comparison of—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Chinese : Buddhism : Food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in China and Malaysia</a:t>
            </a:r>
          </a:p>
        </p:txBody>
      </p:sp>
    </p:spTree>
    <p:extLst>
      <p:ext uri="{BB962C8B-B14F-4D97-AF65-F5344CB8AC3E}">
        <p14:creationId xmlns:p14="http://schemas.microsoft.com/office/powerpoint/2010/main" val="21303761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0"/>
            <a:ext cx="7315200" cy="218521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/>
              <a:t>and items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like “culture bound syndromes” </a:t>
            </a:r>
            <a:r>
              <a:rPr lang="en-US" b="1" dirty="0"/>
              <a:t>are compared with similar phenomena that are thought to be </a:t>
            </a:r>
            <a:r>
              <a:rPr lang="en-US" sz="4000" b="1" dirty="0">
                <a:solidFill>
                  <a:srgbClr val="FF0000"/>
                </a:solidFill>
              </a:rPr>
              <a:t>“universal” </a:t>
            </a:r>
            <a:r>
              <a:rPr lang="en-US" b="1" dirty="0"/>
              <a:t>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8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  <a:latin typeface="Arial" charset="0"/>
              </a:rPr>
              <a:t>Main Characteristics</a:t>
            </a: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BBE0E3"/>
                </a:solidFill>
                <a:latin typeface="Arial" charset="0"/>
              </a:rPr>
              <a:t>Compare . . .</a:t>
            </a:r>
            <a:endParaRPr lang="en-US" sz="2400">
              <a:solidFill>
                <a:srgbClr val="BBE0E3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20929" y="3196319"/>
            <a:ext cx="768442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often,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folks compare things regionally in an attempt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understand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880881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56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401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/>
              <a:t>for e.g.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873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61243" y="55445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65033" y="5734589"/>
            <a:ext cx="1461911" cy="7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73F3E-EE2A-3872-1B2C-E839920F295C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F6E7AF3-A980-81CA-B640-0075F5F89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25" y="2303308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72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16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41408437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compares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793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0000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b="1" dirty="0">
                <a:solidFill>
                  <a:srgbClr val="FF0000"/>
                </a:solidFill>
              </a:rPr>
              <a:t>process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Compare . . .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1B36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1B36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maize 	</a:t>
            </a:r>
            <a:r>
              <a:rPr lang="en-US" sz="2800" b="1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wheat </a:t>
            </a:r>
            <a:r>
              <a:rPr lang="en-US" sz="2800" b="1">
                <a:solidFill>
                  <a:schemeClr val="accent1"/>
                </a:solidFill>
              </a:rPr>
              <a:t>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rice 	</a:t>
            </a:r>
            <a:r>
              <a:rPr lang="en-US" sz="2800" b="1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manioc </a:t>
            </a:r>
            <a:r>
              <a:rPr lang="en-US" sz="2800" b="1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millet 	</a:t>
            </a:r>
            <a:r>
              <a:rPr lang="en-US" sz="2800" b="1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BADDE1"/>
                </a:solidFill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Origin of Domestication for Selected Plants</a:t>
            </a:r>
            <a:endParaRPr kumimoji="1" lang="en-US" sz="2800" b="1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342.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rice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manioc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4,200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maize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4,200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wheat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10,500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millet</a:t>
            </a:r>
          </a:p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4,000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ybp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59513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026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8997276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59513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026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1998663" y="476250"/>
            <a:ext cx="5588000" cy="5410200"/>
          </a:xfrm>
          <a:prstGeom prst="rect">
            <a:avLst/>
          </a:prstGeom>
          <a:blipFill dpi="0" rotWithShape="1">
            <a:blip r:embed="rId4" cstate="print">
              <a:alphaModFix amt="2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76200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Chapter 14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Understanding Physical Anthropology and Archaeology, 9</a:t>
            </a:r>
            <a:r>
              <a:rPr lang="en-US" sz="2400" b="1" i="1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Ed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“Food Production”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Biocultural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Revolution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73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4935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96EDB-5F8E-9E3F-F588-53CD96ADFC89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CDB108C-1808-72BC-61E8-6547DACF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25" y="2648747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AD4887B-D564-BF4C-DA79-6660C11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033" y="5861589"/>
            <a:ext cx="1461911" cy="7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159465" y="5943600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2193925" y="4002191"/>
            <a:ext cx="1598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Tehuac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á</a:t>
            </a:r>
            <a:r>
              <a:rPr lang="en-US" sz="2400" b="1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943350" y="3867150"/>
            <a:ext cx="2743200" cy="519351"/>
          </a:xfrm>
          <a:prstGeom prst="ellipse">
            <a:avLst/>
          </a:prstGeom>
          <a:noFill/>
          <a:ln w="101600">
            <a:solidFill>
              <a:srgbClr val="FFC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104900"/>
            <a:ext cx="8001000" cy="5029200"/>
          </a:xfrm>
        </p:spPr>
        <p:txBody>
          <a:bodyPr/>
          <a:lstStyle/>
          <a:p>
            <a:pPr eaLnBrk="1" hangingPunct="1"/>
            <a:r>
              <a:rPr lang="en-US" sz="2400" b="1"/>
              <a:t>Tehuac</a:t>
            </a:r>
            <a:r>
              <a:rPr lang="en-US" sz="2400" b="1">
                <a:cs typeface="Arial" pitchFamily="34" charset="0"/>
              </a:rPr>
              <a:t>án Valley, Puebla, Mexico</a:t>
            </a:r>
            <a:endParaRPr lang="en-US" sz="2400" b="1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16800" y="6281059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8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432.</a:t>
            </a:r>
          </a:p>
        </p:txBody>
      </p:sp>
      <p:pic>
        <p:nvPicPr>
          <p:cNvPr id="67588" name="Picture 4" descr="Turn81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1" y="1752600"/>
            <a:ext cx="3625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046668" y="3829053"/>
            <a:ext cx="2370137" cy="485775"/>
          </a:xfrm>
          <a:prstGeom prst="leftArrow">
            <a:avLst>
              <a:gd name="adj1" fmla="val 50000"/>
              <a:gd name="adj2" fmla="val 121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85915" y="2695575"/>
            <a:ext cx="148907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maize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4,200 ybp</a:t>
            </a:r>
          </a:p>
        </p:txBody>
      </p:sp>
      <p:sp>
        <p:nvSpPr>
          <p:cNvPr id="6759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023996" y="6401949"/>
            <a:ext cx="3082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www.d.umn.edu/cla/faculty/troufs/anth3618/matehuac.html#title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86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2" y="1142998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023996" y="6401949"/>
            <a:ext cx="3082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www.d.umn.edu/cla/faculty/troufs/anth3618/matehuac.html#title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696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30" y="1142998"/>
            <a:ext cx="7772400" cy="48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2"/>
          <p:cNvSpPr txBox="1">
            <a:spLocks noChangeArrowheads="1"/>
          </p:cNvSpPr>
          <p:nvPr/>
        </p:nvSpPr>
        <p:spPr bwMode="auto">
          <a:xfrm>
            <a:off x="1286871" y="6372226"/>
            <a:ext cx="66686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1">
                <a:solidFill>
                  <a:srgbClr val="000000"/>
                </a:solidFill>
                <a:latin typeface="Verdana" pitchFamily="34" charset="0"/>
              </a:rPr>
              <a:t>Understanding Physical Anthropology and Archaeology, 9th Ed.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369666" name="Text Box 3"/>
          <p:cNvSpPr txBox="1">
            <a:spLocks noChangeArrowheads="1"/>
          </p:cNvSpPr>
          <p:nvPr/>
        </p:nvSpPr>
        <p:spPr bwMode="auto">
          <a:xfrm>
            <a:off x="2093767" y="5943600"/>
            <a:ext cx="50866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>
                <a:solidFill>
                  <a:srgbClr val="000000"/>
                </a:solidFill>
                <a:latin typeface="Verdana" pitchFamily="34" charset="0"/>
              </a:rPr>
              <a:t>Time line for Ch. 14  Food Production.</a:t>
            </a:r>
          </a:p>
        </p:txBody>
      </p:sp>
      <p:sp>
        <p:nvSpPr>
          <p:cNvPr id="369667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79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369669" name="Oval 9"/>
          <p:cNvSpPr>
            <a:spLocks noChangeArrowheads="1"/>
          </p:cNvSpPr>
          <p:nvPr/>
        </p:nvSpPr>
        <p:spPr bwMode="auto">
          <a:xfrm>
            <a:off x="2755900" y="517607"/>
            <a:ext cx="2814638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156" y="2547279"/>
            <a:ext cx="6888617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br>
              <a:rPr lang="en-US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The Neolithic Revolution</a:t>
            </a:r>
          </a:p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=</a:t>
            </a:r>
          </a:p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The Agriculture  Revolution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066800"/>
            <a:ext cx="8001000" cy="5029200"/>
          </a:xfrm>
        </p:spPr>
        <p:txBody>
          <a:bodyPr/>
          <a:lstStyle/>
          <a:p>
            <a:pPr eaLnBrk="1" hangingPunct="1"/>
            <a:r>
              <a:rPr lang="en-US" b="1" dirty="0"/>
              <a:t>Early Neolithic sites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719973" y="6281059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349.</a:t>
            </a:r>
          </a:p>
        </p:txBody>
      </p:sp>
      <p:pic>
        <p:nvPicPr>
          <p:cNvPr id="71684" name="Picture 4" descr="Sites_Fertile_Cr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115" y="1814518"/>
            <a:ext cx="43338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Compare . . .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, p. 333.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83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Time line for Ch. 14  Food Production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72710" name="Oval 8"/>
          <p:cNvSpPr>
            <a:spLocks noChangeArrowheads="1"/>
          </p:cNvSpPr>
          <p:nvPr/>
        </p:nvSpPr>
        <p:spPr bwMode="auto">
          <a:xfrm>
            <a:off x="3055940" y="3213103"/>
            <a:ext cx="1419225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802" y="428619"/>
            <a:ext cx="3779805" cy="571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621980"/>
            <a:ext cx="6908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 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751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2979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4935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CDB108C-1808-72BC-61E8-6547DACF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25" y="2648747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AD4887B-D564-BF4C-DA79-6660C11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033" y="5861589"/>
            <a:ext cx="1461911" cy="7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FAA1B-4B26-6D3E-87E2-5CA385EB6CF4}"/>
              </a:ext>
            </a:extLst>
          </p:cNvPr>
          <p:cNvSpPr/>
          <p:nvPr/>
        </p:nvSpPr>
        <p:spPr>
          <a:xfrm>
            <a:off x="1344596" y="186292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2454988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786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256276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/>
              <a:t> </a:t>
            </a:r>
            <a:r>
              <a:rPr lang="en-US" sz="4400" b="1" dirty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major </a:t>
            </a:r>
            <a:r>
              <a:rPr lang="en-US" b="1" i="1" dirty="0">
                <a:solidFill>
                  <a:srgbClr val="FF0000"/>
                </a:solidFill>
              </a:rPr>
              <a:t>approach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 </a:t>
            </a:r>
            <a:r>
              <a:rPr lang="en-US" sz="1000" b="1" dirty="0"/>
              <a:t>(what else would a “comparative” method do?)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68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/>
              <a:t>One form of comparative method was pioneered by Fred </a:t>
            </a:r>
            <a:r>
              <a:rPr lang="en-US" sz="1600" b="1" dirty="0" err="1"/>
              <a:t>Eggan</a:t>
            </a:r>
            <a:endParaRPr lang="en-US" sz="1600" b="1" dirty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/>
              <a:t>				(University of Chicago)</a:t>
            </a:r>
            <a:endParaRPr lang="en-US" sz="2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77" y="3943454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698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>
                <a:solidFill>
                  <a:schemeClr val="accent1"/>
                </a:solidFill>
              </a:rPr>
              <a:t>				(University of Chicago)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3218" y="3943454"/>
            <a:ext cx="7574372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73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20771</TotalTime>
  <Words>1844</Words>
  <Application>Microsoft Office PowerPoint</Application>
  <PresentationFormat>On-screen Show (4:3)</PresentationFormat>
  <Paragraphs>390</Paragraphs>
  <Slides>51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Arial</vt:lpstr>
      <vt:lpstr>Arial Black</vt:lpstr>
      <vt:lpstr>Brush Script MT</vt:lpstr>
      <vt:lpstr>Monotype Sorts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CE Master</vt:lpstr>
      <vt:lpstr>17_Default Design</vt:lpstr>
      <vt:lpstr>20_Default Design</vt:lpstr>
      <vt:lpstr>22_Default Design</vt:lpstr>
      <vt:lpstr>4_Contemporary Portrait</vt:lpstr>
      <vt:lpstr>48_Default Design</vt:lpstr>
      <vt:lpstr>3_Contemporary Portrait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1194</cp:revision>
  <cp:lastPrinted>2000-04-06T19:51:41Z</cp:lastPrinted>
  <dcterms:created xsi:type="dcterms:W3CDTF">2000-03-27T15:46:35Z</dcterms:created>
  <dcterms:modified xsi:type="dcterms:W3CDTF">2023-12-24T05:07:43Z</dcterms:modified>
</cp:coreProperties>
</file>