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32" r:id="rId1"/>
    <p:sldMasterId id="2147484277" r:id="rId2"/>
    <p:sldMasterId id="2147484289" r:id="rId3"/>
    <p:sldMasterId id="2147484301" r:id="rId4"/>
    <p:sldMasterId id="2147484325" r:id="rId5"/>
    <p:sldMasterId id="2147484337" r:id="rId6"/>
    <p:sldMasterId id="2147484397" r:id="rId7"/>
    <p:sldMasterId id="2147484409" r:id="rId8"/>
    <p:sldMasterId id="2147484421" r:id="rId9"/>
    <p:sldMasterId id="2147484433" r:id="rId10"/>
    <p:sldMasterId id="2147484445" r:id="rId11"/>
    <p:sldMasterId id="2147484457" r:id="rId12"/>
  </p:sldMasterIdLst>
  <p:notesMasterIdLst>
    <p:notesMasterId r:id="rId322"/>
  </p:notesMasterIdLst>
  <p:sldIdLst>
    <p:sldId id="3788" r:id="rId13"/>
    <p:sldId id="3795" r:id="rId14"/>
    <p:sldId id="870" r:id="rId15"/>
    <p:sldId id="871" r:id="rId16"/>
    <p:sldId id="885" r:id="rId17"/>
    <p:sldId id="886" r:id="rId18"/>
    <p:sldId id="887" r:id="rId19"/>
    <p:sldId id="1064" r:id="rId20"/>
    <p:sldId id="1065" r:id="rId21"/>
    <p:sldId id="899" r:id="rId22"/>
    <p:sldId id="900" r:id="rId23"/>
    <p:sldId id="902" r:id="rId24"/>
    <p:sldId id="907" r:id="rId25"/>
    <p:sldId id="1203" r:id="rId26"/>
    <p:sldId id="879" r:id="rId27"/>
    <p:sldId id="880" r:id="rId28"/>
    <p:sldId id="1066" r:id="rId29"/>
    <p:sldId id="881" r:id="rId30"/>
    <p:sldId id="883" r:id="rId31"/>
    <p:sldId id="884" r:id="rId32"/>
    <p:sldId id="903" r:id="rId33"/>
    <p:sldId id="904" r:id="rId34"/>
    <p:sldId id="877" r:id="rId35"/>
    <p:sldId id="905" r:id="rId36"/>
    <p:sldId id="876" r:id="rId37"/>
    <p:sldId id="910" r:id="rId38"/>
    <p:sldId id="912" r:id="rId39"/>
    <p:sldId id="920" r:id="rId40"/>
    <p:sldId id="924" r:id="rId41"/>
    <p:sldId id="921" r:id="rId42"/>
    <p:sldId id="1110" r:id="rId43"/>
    <p:sldId id="923" r:id="rId44"/>
    <p:sldId id="927" r:id="rId45"/>
    <p:sldId id="929" r:id="rId46"/>
    <p:sldId id="928" r:id="rId47"/>
    <p:sldId id="932" r:id="rId48"/>
    <p:sldId id="931" r:id="rId49"/>
    <p:sldId id="933" r:id="rId50"/>
    <p:sldId id="935" r:id="rId51"/>
    <p:sldId id="934" r:id="rId52"/>
    <p:sldId id="936" r:id="rId53"/>
    <p:sldId id="937" r:id="rId54"/>
    <p:sldId id="938" r:id="rId55"/>
    <p:sldId id="944" r:id="rId56"/>
    <p:sldId id="1067" r:id="rId57"/>
    <p:sldId id="942" r:id="rId58"/>
    <p:sldId id="1132" r:id="rId59"/>
    <p:sldId id="939" r:id="rId60"/>
    <p:sldId id="941" r:id="rId61"/>
    <p:sldId id="1133" r:id="rId62"/>
    <p:sldId id="1120" r:id="rId63"/>
    <p:sldId id="1121" r:id="rId64"/>
    <p:sldId id="1135" r:id="rId65"/>
    <p:sldId id="1111" r:id="rId66"/>
    <p:sldId id="1070" r:id="rId67"/>
    <p:sldId id="1134" r:id="rId68"/>
    <p:sldId id="1112" r:id="rId69"/>
    <p:sldId id="1068" r:id="rId70"/>
    <p:sldId id="1069" r:id="rId71"/>
    <p:sldId id="943" r:id="rId72"/>
    <p:sldId id="1136" r:id="rId73"/>
    <p:sldId id="947" r:id="rId74"/>
    <p:sldId id="945" r:id="rId75"/>
    <p:sldId id="948" r:id="rId76"/>
    <p:sldId id="949" r:id="rId77"/>
    <p:sldId id="952" r:id="rId78"/>
    <p:sldId id="950" r:id="rId79"/>
    <p:sldId id="953" r:id="rId80"/>
    <p:sldId id="951" r:id="rId81"/>
    <p:sldId id="954" r:id="rId82"/>
    <p:sldId id="1109" r:id="rId83"/>
    <p:sldId id="955" r:id="rId84"/>
    <p:sldId id="1071" r:id="rId85"/>
    <p:sldId id="956" r:id="rId86"/>
    <p:sldId id="957" r:id="rId87"/>
    <p:sldId id="958" r:id="rId88"/>
    <p:sldId id="960" r:id="rId89"/>
    <p:sldId id="961" r:id="rId90"/>
    <p:sldId id="963" r:id="rId91"/>
    <p:sldId id="964" r:id="rId92"/>
    <p:sldId id="959" r:id="rId93"/>
    <p:sldId id="965" r:id="rId94"/>
    <p:sldId id="966" r:id="rId95"/>
    <p:sldId id="967" r:id="rId96"/>
    <p:sldId id="968" r:id="rId97"/>
    <p:sldId id="1073" r:id="rId98"/>
    <p:sldId id="1254" r:id="rId99"/>
    <p:sldId id="1252" r:id="rId100"/>
    <p:sldId id="1072" r:id="rId101"/>
    <p:sldId id="1075" r:id="rId102"/>
    <p:sldId id="1074" r:id="rId103"/>
    <p:sldId id="1076" r:id="rId104"/>
    <p:sldId id="1077" r:id="rId105"/>
    <p:sldId id="913" r:id="rId106"/>
    <p:sldId id="974" r:id="rId107"/>
    <p:sldId id="971" r:id="rId108"/>
    <p:sldId id="1138" r:id="rId109"/>
    <p:sldId id="982" r:id="rId110"/>
    <p:sldId id="975" r:id="rId111"/>
    <p:sldId id="972" r:id="rId112"/>
    <p:sldId id="1256" r:id="rId113"/>
    <p:sldId id="976" r:id="rId114"/>
    <p:sldId id="1263" r:id="rId115"/>
    <p:sldId id="1264" r:id="rId116"/>
    <p:sldId id="1265" r:id="rId117"/>
    <p:sldId id="1262" r:id="rId118"/>
    <p:sldId id="973" r:id="rId119"/>
    <p:sldId id="977" r:id="rId120"/>
    <p:sldId id="1078" r:id="rId121"/>
    <p:sldId id="979" r:id="rId122"/>
    <p:sldId id="1079" r:id="rId123"/>
    <p:sldId id="980" r:id="rId124"/>
    <p:sldId id="984" r:id="rId125"/>
    <p:sldId id="983" r:id="rId126"/>
    <p:sldId id="985" r:id="rId127"/>
    <p:sldId id="986" r:id="rId128"/>
    <p:sldId id="987" r:id="rId129"/>
    <p:sldId id="1080" r:id="rId130"/>
    <p:sldId id="1113" r:id="rId131"/>
    <p:sldId id="989" r:id="rId132"/>
    <p:sldId id="1081" r:id="rId133"/>
    <p:sldId id="1114" r:id="rId134"/>
    <p:sldId id="1082" r:id="rId135"/>
    <p:sldId id="991" r:id="rId136"/>
    <p:sldId id="1115" r:id="rId137"/>
    <p:sldId id="1083" r:id="rId138"/>
    <p:sldId id="1084" r:id="rId139"/>
    <p:sldId id="993" r:id="rId140"/>
    <p:sldId id="1085" r:id="rId141"/>
    <p:sldId id="994" r:id="rId142"/>
    <p:sldId id="1086" r:id="rId143"/>
    <p:sldId id="995" r:id="rId144"/>
    <p:sldId id="997" r:id="rId145"/>
    <p:sldId id="1004" r:id="rId146"/>
    <p:sldId id="996" r:id="rId147"/>
    <p:sldId id="1087" r:id="rId148"/>
    <p:sldId id="1055" r:id="rId149"/>
    <p:sldId id="1089" r:id="rId150"/>
    <p:sldId id="1090" r:id="rId151"/>
    <p:sldId id="998" r:id="rId152"/>
    <p:sldId id="1056" r:id="rId153"/>
    <p:sldId id="1003" r:id="rId154"/>
    <p:sldId id="999" r:id="rId155"/>
    <p:sldId id="1091" r:id="rId156"/>
    <p:sldId id="1000" r:id="rId157"/>
    <p:sldId id="1092" r:id="rId158"/>
    <p:sldId id="1001" r:id="rId159"/>
    <p:sldId id="1093" r:id="rId160"/>
    <p:sldId id="1054" r:id="rId161"/>
    <p:sldId id="1057" r:id="rId162"/>
    <p:sldId id="1016" r:id="rId163"/>
    <p:sldId id="1012" r:id="rId164"/>
    <p:sldId id="1013" r:id="rId165"/>
    <p:sldId id="1014" r:id="rId166"/>
    <p:sldId id="1015" r:id="rId167"/>
    <p:sldId id="1017" r:id="rId168"/>
    <p:sldId id="1094" r:id="rId169"/>
    <p:sldId id="1095" r:id="rId170"/>
    <p:sldId id="1018" r:id="rId171"/>
    <p:sldId id="1096" r:id="rId172"/>
    <p:sldId id="1019" r:id="rId173"/>
    <p:sldId id="1020" r:id="rId174"/>
    <p:sldId id="1008" r:id="rId175"/>
    <p:sldId id="1097" r:id="rId176"/>
    <p:sldId id="1098" r:id="rId177"/>
    <p:sldId id="1022" r:id="rId178"/>
    <p:sldId id="1099" r:id="rId179"/>
    <p:sldId id="1024" r:id="rId180"/>
    <p:sldId id="1026" r:id="rId181"/>
    <p:sldId id="1010" r:id="rId182"/>
    <p:sldId id="1100" r:id="rId183"/>
    <p:sldId id="1101" r:id="rId184"/>
    <p:sldId id="1027" r:id="rId185"/>
    <p:sldId id="1028" r:id="rId186"/>
    <p:sldId id="1188" r:id="rId187"/>
    <p:sldId id="1193" r:id="rId188"/>
    <p:sldId id="1195" r:id="rId189"/>
    <p:sldId id="1187" r:id="rId190"/>
    <p:sldId id="1196" r:id="rId191"/>
    <p:sldId id="1197" r:id="rId192"/>
    <p:sldId id="1190" r:id="rId193"/>
    <p:sldId id="1189" r:id="rId194"/>
    <p:sldId id="1185" r:id="rId195"/>
    <p:sldId id="1191" r:id="rId196"/>
    <p:sldId id="1192" r:id="rId197"/>
    <p:sldId id="1029" r:id="rId198"/>
    <p:sldId id="1032" r:id="rId199"/>
    <p:sldId id="1033" r:id="rId200"/>
    <p:sldId id="1034" r:id="rId201"/>
    <p:sldId id="1103" r:id="rId202"/>
    <p:sldId id="1116" r:id="rId203"/>
    <p:sldId id="1036" r:id="rId204"/>
    <p:sldId id="1104" r:id="rId205"/>
    <p:sldId id="1105" r:id="rId206"/>
    <p:sldId id="1129" r:id="rId207"/>
    <p:sldId id="1130" r:id="rId208"/>
    <p:sldId id="1131" r:id="rId209"/>
    <p:sldId id="1038" r:id="rId210"/>
    <p:sldId id="1123" r:id="rId211"/>
    <p:sldId id="1124" r:id="rId212"/>
    <p:sldId id="1125" r:id="rId213"/>
    <p:sldId id="1126" r:id="rId214"/>
    <p:sldId id="1128" r:id="rId215"/>
    <p:sldId id="1201" r:id="rId216"/>
    <p:sldId id="1202" r:id="rId217"/>
    <p:sldId id="1200" r:id="rId218"/>
    <p:sldId id="1216" r:id="rId219"/>
    <p:sldId id="1217" r:id="rId220"/>
    <p:sldId id="1127" r:id="rId221"/>
    <p:sldId id="1043" r:id="rId222"/>
    <p:sldId id="1107" r:id="rId223"/>
    <p:sldId id="1039" r:id="rId224"/>
    <p:sldId id="1040" r:id="rId225"/>
    <p:sldId id="1108" r:id="rId226"/>
    <p:sldId id="1044" r:id="rId227"/>
    <p:sldId id="1045" r:id="rId228"/>
    <p:sldId id="1042" r:id="rId229"/>
    <p:sldId id="1140" r:id="rId230"/>
    <p:sldId id="1141" r:id="rId231"/>
    <p:sldId id="1142" r:id="rId232"/>
    <p:sldId id="1143" r:id="rId233"/>
    <p:sldId id="1146" r:id="rId234"/>
    <p:sldId id="1144" r:id="rId235"/>
    <p:sldId id="1145" r:id="rId236"/>
    <p:sldId id="1147" r:id="rId237"/>
    <p:sldId id="1178" r:id="rId238"/>
    <p:sldId id="1177" r:id="rId239"/>
    <p:sldId id="1149" r:id="rId240"/>
    <p:sldId id="1148" r:id="rId241"/>
    <p:sldId id="1167" r:id="rId242"/>
    <p:sldId id="1150" r:id="rId243"/>
    <p:sldId id="1151" r:id="rId244"/>
    <p:sldId id="1153" r:id="rId245"/>
    <p:sldId id="1154" r:id="rId246"/>
    <p:sldId id="1198" r:id="rId247"/>
    <p:sldId id="1155" r:id="rId248"/>
    <p:sldId id="1152" r:id="rId249"/>
    <p:sldId id="1157" r:id="rId250"/>
    <p:sldId id="1158" r:id="rId251"/>
    <p:sldId id="1174" r:id="rId252"/>
    <p:sldId id="1257" r:id="rId253"/>
    <p:sldId id="1176" r:id="rId254"/>
    <p:sldId id="1175" r:id="rId255"/>
    <p:sldId id="1179" r:id="rId256"/>
    <p:sldId id="1183" r:id="rId257"/>
    <p:sldId id="1184" r:id="rId258"/>
    <p:sldId id="1199" r:id="rId259"/>
    <p:sldId id="1171" r:id="rId260"/>
    <p:sldId id="1172" r:id="rId261"/>
    <p:sldId id="1173" r:id="rId262"/>
    <p:sldId id="1170" r:id="rId263"/>
    <p:sldId id="1168" r:id="rId264"/>
    <p:sldId id="1169" r:id="rId265"/>
    <p:sldId id="1258" r:id="rId266"/>
    <p:sldId id="1159" r:id="rId267"/>
    <p:sldId id="1259" r:id="rId268"/>
    <p:sldId id="1156" r:id="rId269"/>
    <p:sldId id="1139" r:id="rId270"/>
    <p:sldId id="1161" r:id="rId271"/>
    <p:sldId id="1160" r:id="rId272"/>
    <p:sldId id="1046" r:id="rId273"/>
    <p:sldId id="1181" r:id="rId274"/>
    <p:sldId id="1180" r:id="rId275"/>
    <p:sldId id="914" r:id="rId276"/>
    <p:sldId id="1047" r:id="rId277"/>
    <p:sldId id="915" r:id="rId278"/>
    <p:sldId id="1048" r:id="rId279"/>
    <p:sldId id="1050" r:id="rId280"/>
    <p:sldId id="1059" r:id="rId281"/>
    <p:sldId id="1060" r:id="rId282"/>
    <p:sldId id="1061" r:id="rId283"/>
    <p:sldId id="1062" r:id="rId284"/>
    <p:sldId id="1063" r:id="rId285"/>
    <p:sldId id="1137" r:id="rId286"/>
    <p:sldId id="1164" r:id="rId287"/>
    <p:sldId id="1165" r:id="rId288"/>
    <p:sldId id="1166" r:id="rId289"/>
    <p:sldId id="1207" r:id="rId290"/>
    <p:sldId id="1204" r:id="rId291"/>
    <p:sldId id="1261" r:id="rId292"/>
    <p:sldId id="1209" r:id="rId293"/>
    <p:sldId id="1206" r:id="rId294"/>
    <p:sldId id="1208" r:id="rId295"/>
    <p:sldId id="1219" r:id="rId296"/>
    <p:sldId id="1220" r:id="rId297"/>
    <p:sldId id="1221" r:id="rId298"/>
    <p:sldId id="1260" r:id="rId299"/>
    <p:sldId id="1223" r:id="rId300"/>
    <p:sldId id="1224" r:id="rId301"/>
    <p:sldId id="1230" r:id="rId302"/>
    <p:sldId id="1246" r:id="rId303"/>
    <p:sldId id="1234" r:id="rId304"/>
    <p:sldId id="1233" r:id="rId305"/>
    <p:sldId id="1232" r:id="rId306"/>
    <p:sldId id="1247" r:id="rId307"/>
    <p:sldId id="1244" r:id="rId308"/>
    <p:sldId id="1227" r:id="rId309"/>
    <p:sldId id="1222" r:id="rId310"/>
    <p:sldId id="1236" r:id="rId311"/>
    <p:sldId id="1237" r:id="rId312"/>
    <p:sldId id="1229" r:id="rId313"/>
    <p:sldId id="1240" r:id="rId314"/>
    <p:sldId id="1225" r:id="rId315"/>
    <p:sldId id="1214" r:id="rId316"/>
    <p:sldId id="1250" r:id="rId317"/>
    <p:sldId id="1251" r:id="rId318"/>
    <p:sldId id="891" r:id="rId319"/>
    <p:sldId id="1051" r:id="rId320"/>
    <p:sldId id="1053" r:id="rId321"/>
  </p:sldIdLst>
  <p:sldSz cx="10287000" cy="6858000" type="35mm"/>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326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BA55"/>
    <a:srgbClr val="C9B84E"/>
    <a:srgbClr val="D3C192"/>
    <a:srgbClr val="C9B54F"/>
    <a:srgbClr val="C9BF8E"/>
    <a:srgbClr val="3D693B"/>
    <a:srgbClr val="DCDADB"/>
    <a:srgbClr val="E0DCD9"/>
    <a:srgbClr val="CB574E"/>
    <a:srgbClr val="DCD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115" autoAdjust="0"/>
    <p:restoredTop sz="91612" autoAdjust="0"/>
  </p:normalViewPr>
  <p:slideViewPr>
    <p:cSldViewPr snapToObjects="1">
      <p:cViewPr varScale="1">
        <p:scale>
          <a:sx n="65" d="100"/>
          <a:sy n="65" d="100"/>
        </p:scale>
        <p:origin x="808" y="40"/>
      </p:cViewPr>
      <p:guideLst>
        <p:guide orient="horz" pos="2256"/>
        <p:guide pos="326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5748"/>
    </p:cViewPr>
  </p:sorterViewPr>
  <p:notesViewPr>
    <p:cSldViewPr snapToObjects="1">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99" Type="http://schemas.openxmlformats.org/officeDocument/2006/relationships/slide" Target="slides/slide287.xml"/><Relationship Id="rId21" Type="http://schemas.openxmlformats.org/officeDocument/2006/relationships/slide" Target="slides/slide9.xml"/><Relationship Id="rId63" Type="http://schemas.openxmlformats.org/officeDocument/2006/relationships/slide" Target="slides/slide51.xml"/><Relationship Id="rId159" Type="http://schemas.openxmlformats.org/officeDocument/2006/relationships/slide" Target="slides/slide147.xml"/><Relationship Id="rId324" Type="http://schemas.openxmlformats.org/officeDocument/2006/relationships/viewProps" Target="viewProps.xml"/><Relationship Id="rId170" Type="http://schemas.openxmlformats.org/officeDocument/2006/relationships/slide" Target="slides/slide158.xml"/><Relationship Id="rId226" Type="http://schemas.openxmlformats.org/officeDocument/2006/relationships/slide" Target="slides/slide214.xml"/><Relationship Id="rId268" Type="http://schemas.openxmlformats.org/officeDocument/2006/relationships/slide" Target="slides/slide256.xml"/><Relationship Id="rId32" Type="http://schemas.openxmlformats.org/officeDocument/2006/relationships/slide" Target="slides/slide20.xml"/><Relationship Id="rId74" Type="http://schemas.openxmlformats.org/officeDocument/2006/relationships/slide" Target="slides/slide62.xml"/><Relationship Id="rId128" Type="http://schemas.openxmlformats.org/officeDocument/2006/relationships/slide" Target="slides/slide116.xml"/><Relationship Id="rId5" Type="http://schemas.openxmlformats.org/officeDocument/2006/relationships/slideMaster" Target="slideMasters/slideMaster5.xml"/><Relationship Id="rId181" Type="http://schemas.openxmlformats.org/officeDocument/2006/relationships/slide" Target="slides/slide169.xml"/><Relationship Id="rId237" Type="http://schemas.openxmlformats.org/officeDocument/2006/relationships/slide" Target="slides/slide225.xml"/><Relationship Id="rId279" Type="http://schemas.openxmlformats.org/officeDocument/2006/relationships/slide" Target="slides/slide267.xml"/><Relationship Id="rId43" Type="http://schemas.openxmlformats.org/officeDocument/2006/relationships/slide" Target="slides/slide31.xml"/><Relationship Id="rId139" Type="http://schemas.openxmlformats.org/officeDocument/2006/relationships/slide" Target="slides/slide127.xml"/><Relationship Id="rId290" Type="http://schemas.openxmlformats.org/officeDocument/2006/relationships/slide" Target="slides/slide278.xml"/><Relationship Id="rId304" Type="http://schemas.openxmlformats.org/officeDocument/2006/relationships/slide" Target="slides/slide292.xml"/><Relationship Id="rId85" Type="http://schemas.openxmlformats.org/officeDocument/2006/relationships/slide" Target="slides/slide73.xml"/><Relationship Id="rId150" Type="http://schemas.openxmlformats.org/officeDocument/2006/relationships/slide" Target="slides/slide138.xml"/><Relationship Id="rId192" Type="http://schemas.openxmlformats.org/officeDocument/2006/relationships/slide" Target="slides/slide180.xml"/><Relationship Id="rId206" Type="http://schemas.openxmlformats.org/officeDocument/2006/relationships/slide" Target="slides/slide194.xml"/><Relationship Id="rId248" Type="http://schemas.openxmlformats.org/officeDocument/2006/relationships/slide" Target="slides/slide236.xml"/><Relationship Id="rId12" Type="http://schemas.openxmlformats.org/officeDocument/2006/relationships/slideMaster" Target="slideMasters/slideMaster12.xml"/><Relationship Id="rId108" Type="http://schemas.openxmlformats.org/officeDocument/2006/relationships/slide" Target="slides/slide96.xml"/><Relationship Id="rId315" Type="http://schemas.openxmlformats.org/officeDocument/2006/relationships/slide" Target="slides/slide303.xml"/><Relationship Id="rId54" Type="http://schemas.openxmlformats.org/officeDocument/2006/relationships/slide" Target="slides/slide42.xml"/><Relationship Id="rId96" Type="http://schemas.openxmlformats.org/officeDocument/2006/relationships/slide" Target="slides/slide84.xml"/><Relationship Id="rId161" Type="http://schemas.openxmlformats.org/officeDocument/2006/relationships/slide" Target="slides/slide149.xml"/><Relationship Id="rId217" Type="http://schemas.openxmlformats.org/officeDocument/2006/relationships/slide" Target="slides/slide205.xml"/><Relationship Id="rId259" Type="http://schemas.openxmlformats.org/officeDocument/2006/relationships/slide" Target="slides/slide247.xml"/><Relationship Id="rId23" Type="http://schemas.openxmlformats.org/officeDocument/2006/relationships/slide" Target="slides/slide11.xml"/><Relationship Id="rId119" Type="http://schemas.openxmlformats.org/officeDocument/2006/relationships/slide" Target="slides/slide107.xml"/><Relationship Id="rId270" Type="http://schemas.openxmlformats.org/officeDocument/2006/relationships/slide" Target="slides/slide258.xml"/><Relationship Id="rId326" Type="http://schemas.openxmlformats.org/officeDocument/2006/relationships/tableStyles" Target="tableStyles.xml"/><Relationship Id="rId65" Type="http://schemas.openxmlformats.org/officeDocument/2006/relationships/slide" Target="slides/slide53.xml"/><Relationship Id="rId130" Type="http://schemas.openxmlformats.org/officeDocument/2006/relationships/slide" Target="slides/slide118.xml"/><Relationship Id="rId172" Type="http://schemas.openxmlformats.org/officeDocument/2006/relationships/slide" Target="slides/slide160.xml"/><Relationship Id="rId228" Type="http://schemas.openxmlformats.org/officeDocument/2006/relationships/slide" Target="slides/slide216.xml"/><Relationship Id="rId281" Type="http://schemas.openxmlformats.org/officeDocument/2006/relationships/slide" Target="slides/slide269.xml"/><Relationship Id="rId34" Type="http://schemas.openxmlformats.org/officeDocument/2006/relationships/slide" Target="slides/slide22.xml"/><Relationship Id="rId76" Type="http://schemas.openxmlformats.org/officeDocument/2006/relationships/slide" Target="slides/slide64.xml"/><Relationship Id="rId141" Type="http://schemas.openxmlformats.org/officeDocument/2006/relationships/slide" Target="slides/slide129.xml"/><Relationship Id="rId7" Type="http://schemas.openxmlformats.org/officeDocument/2006/relationships/slideMaster" Target="slideMasters/slideMaster7.xml"/><Relationship Id="rId162" Type="http://schemas.openxmlformats.org/officeDocument/2006/relationships/slide" Target="slides/slide150.xml"/><Relationship Id="rId183" Type="http://schemas.openxmlformats.org/officeDocument/2006/relationships/slide" Target="slides/slide171.xml"/><Relationship Id="rId218" Type="http://schemas.openxmlformats.org/officeDocument/2006/relationships/slide" Target="slides/slide206.xml"/><Relationship Id="rId239" Type="http://schemas.openxmlformats.org/officeDocument/2006/relationships/slide" Target="slides/slide227.xml"/><Relationship Id="rId250" Type="http://schemas.openxmlformats.org/officeDocument/2006/relationships/slide" Target="slides/slide238.xml"/><Relationship Id="rId271" Type="http://schemas.openxmlformats.org/officeDocument/2006/relationships/slide" Target="slides/slide259.xml"/><Relationship Id="rId292" Type="http://schemas.openxmlformats.org/officeDocument/2006/relationships/slide" Target="slides/slide280.xml"/><Relationship Id="rId306" Type="http://schemas.openxmlformats.org/officeDocument/2006/relationships/slide" Target="slides/slide294.xml"/><Relationship Id="rId24" Type="http://schemas.openxmlformats.org/officeDocument/2006/relationships/slide" Target="slides/slide12.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31" Type="http://schemas.openxmlformats.org/officeDocument/2006/relationships/slide" Target="slides/slide119.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208" Type="http://schemas.openxmlformats.org/officeDocument/2006/relationships/slide" Target="slides/slide196.xml"/><Relationship Id="rId229" Type="http://schemas.openxmlformats.org/officeDocument/2006/relationships/slide" Target="slides/slide217.xml"/><Relationship Id="rId240" Type="http://schemas.openxmlformats.org/officeDocument/2006/relationships/slide" Target="slides/slide228.xml"/><Relationship Id="rId261" Type="http://schemas.openxmlformats.org/officeDocument/2006/relationships/slide" Target="slides/slide249.xml"/><Relationship Id="rId14" Type="http://schemas.openxmlformats.org/officeDocument/2006/relationships/slide" Target="slides/slide2.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282" Type="http://schemas.openxmlformats.org/officeDocument/2006/relationships/slide" Target="slides/slide270.xml"/><Relationship Id="rId317" Type="http://schemas.openxmlformats.org/officeDocument/2006/relationships/slide" Target="slides/slide305.xml"/><Relationship Id="rId8" Type="http://schemas.openxmlformats.org/officeDocument/2006/relationships/slideMaster" Target="slideMasters/slideMaster8.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219" Type="http://schemas.openxmlformats.org/officeDocument/2006/relationships/slide" Target="slides/slide207.xml"/><Relationship Id="rId230" Type="http://schemas.openxmlformats.org/officeDocument/2006/relationships/slide" Target="slides/slide218.xml"/><Relationship Id="rId251" Type="http://schemas.openxmlformats.org/officeDocument/2006/relationships/slide" Target="slides/slide239.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272" Type="http://schemas.openxmlformats.org/officeDocument/2006/relationships/slide" Target="slides/slide260.xml"/><Relationship Id="rId293" Type="http://schemas.openxmlformats.org/officeDocument/2006/relationships/slide" Target="slides/slide281.xml"/><Relationship Id="rId307" Type="http://schemas.openxmlformats.org/officeDocument/2006/relationships/slide" Target="slides/slide295.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95" Type="http://schemas.openxmlformats.org/officeDocument/2006/relationships/slide" Target="slides/slide183.xml"/><Relationship Id="rId209" Type="http://schemas.openxmlformats.org/officeDocument/2006/relationships/slide" Target="slides/slide197.xml"/><Relationship Id="rId220" Type="http://schemas.openxmlformats.org/officeDocument/2006/relationships/slide" Target="slides/slide208.xml"/><Relationship Id="rId241" Type="http://schemas.openxmlformats.org/officeDocument/2006/relationships/slide" Target="slides/slide22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262" Type="http://schemas.openxmlformats.org/officeDocument/2006/relationships/slide" Target="slides/slide250.xml"/><Relationship Id="rId283" Type="http://schemas.openxmlformats.org/officeDocument/2006/relationships/slide" Target="slides/slide271.xml"/><Relationship Id="rId318" Type="http://schemas.openxmlformats.org/officeDocument/2006/relationships/slide" Target="slides/slide306.xml"/><Relationship Id="rId78" Type="http://schemas.openxmlformats.org/officeDocument/2006/relationships/slide" Target="slides/slide66.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64" Type="http://schemas.openxmlformats.org/officeDocument/2006/relationships/slide" Target="slides/slide152.xml"/><Relationship Id="rId185" Type="http://schemas.openxmlformats.org/officeDocument/2006/relationships/slide" Target="slides/slide173.xml"/><Relationship Id="rId9" Type="http://schemas.openxmlformats.org/officeDocument/2006/relationships/slideMaster" Target="slideMasters/slideMaster9.xml"/><Relationship Id="rId210" Type="http://schemas.openxmlformats.org/officeDocument/2006/relationships/slide" Target="slides/slide198.xml"/><Relationship Id="rId26" Type="http://schemas.openxmlformats.org/officeDocument/2006/relationships/slide" Target="slides/slide14.xml"/><Relationship Id="rId231" Type="http://schemas.openxmlformats.org/officeDocument/2006/relationships/slide" Target="slides/slide219.xml"/><Relationship Id="rId252" Type="http://schemas.openxmlformats.org/officeDocument/2006/relationships/slide" Target="slides/slide240.xml"/><Relationship Id="rId273" Type="http://schemas.openxmlformats.org/officeDocument/2006/relationships/slide" Target="slides/slide261.xml"/><Relationship Id="rId294" Type="http://schemas.openxmlformats.org/officeDocument/2006/relationships/slide" Target="slides/slide282.xml"/><Relationship Id="rId308" Type="http://schemas.openxmlformats.org/officeDocument/2006/relationships/slide" Target="slides/slide296.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242" Type="http://schemas.openxmlformats.org/officeDocument/2006/relationships/slide" Target="slides/slide230.xml"/><Relationship Id="rId263" Type="http://schemas.openxmlformats.org/officeDocument/2006/relationships/slide" Target="slides/slide251.xml"/><Relationship Id="rId284" Type="http://schemas.openxmlformats.org/officeDocument/2006/relationships/slide" Target="slides/slide272.xml"/><Relationship Id="rId319" Type="http://schemas.openxmlformats.org/officeDocument/2006/relationships/slide" Target="slides/slide307.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53" Type="http://schemas.openxmlformats.org/officeDocument/2006/relationships/slide" Target="slides/slide241.xml"/><Relationship Id="rId274" Type="http://schemas.openxmlformats.org/officeDocument/2006/relationships/slide" Target="slides/slide262.xml"/><Relationship Id="rId295" Type="http://schemas.openxmlformats.org/officeDocument/2006/relationships/slide" Target="slides/slide283.xml"/><Relationship Id="rId309" Type="http://schemas.openxmlformats.org/officeDocument/2006/relationships/slide" Target="slides/slide297.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 Id="rId320" Type="http://schemas.openxmlformats.org/officeDocument/2006/relationships/slide" Target="slides/slide308.xml"/><Relationship Id="rId80" Type="http://schemas.openxmlformats.org/officeDocument/2006/relationships/slide" Target="slides/slide68.xml"/><Relationship Id="rId155" Type="http://schemas.openxmlformats.org/officeDocument/2006/relationships/slide" Target="slides/slide143.xml"/><Relationship Id="rId176" Type="http://schemas.openxmlformats.org/officeDocument/2006/relationships/slide" Target="slides/slide164.xml"/><Relationship Id="rId197" Type="http://schemas.openxmlformats.org/officeDocument/2006/relationships/slide" Target="slides/slide185.xml"/><Relationship Id="rId201" Type="http://schemas.openxmlformats.org/officeDocument/2006/relationships/slide" Target="slides/slide189.xml"/><Relationship Id="rId222" Type="http://schemas.openxmlformats.org/officeDocument/2006/relationships/slide" Target="slides/slide210.xml"/><Relationship Id="rId243" Type="http://schemas.openxmlformats.org/officeDocument/2006/relationships/slide" Target="slides/slide231.xml"/><Relationship Id="rId264" Type="http://schemas.openxmlformats.org/officeDocument/2006/relationships/slide" Target="slides/slide252.xml"/><Relationship Id="rId285" Type="http://schemas.openxmlformats.org/officeDocument/2006/relationships/slide" Target="slides/slide273.xml"/><Relationship Id="rId17" Type="http://schemas.openxmlformats.org/officeDocument/2006/relationships/slide" Target="slides/slide5.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24" Type="http://schemas.openxmlformats.org/officeDocument/2006/relationships/slide" Target="slides/slide112.xml"/><Relationship Id="rId310" Type="http://schemas.openxmlformats.org/officeDocument/2006/relationships/slide" Target="slides/slide298.xml"/><Relationship Id="rId70" Type="http://schemas.openxmlformats.org/officeDocument/2006/relationships/slide" Target="slides/slide58.xml"/><Relationship Id="rId91" Type="http://schemas.openxmlformats.org/officeDocument/2006/relationships/slide" Target="slides/slide79.xml"/><Relationship Id="rId145" Type="http://schemas.openxmlformats.org/officeDocument/2006/relationships/slide" Target="slides/slide133.xml"/><Relationship Id="rId166" Type="http://schemas.openxmlformats.org/officeDocument/2006/relationships/slide" Target="slides/slide154.xml"/><Relationship Id="rId187" Type="http://schemas.openxmlformats.org/officeDocument/2006/relationships/slide" Target="slides/slide175.xml"/><Relationship Id="rId1" Type="http://schemas.openxmlformats.org/officeDocument/2006/relationships/slideMaster" Target="slideMasters/slideMaster1.xml"/><Relationship Id="rId212" Type="http://schemas.openxmlformats.org/officeDocument/2006/relationships/slide" Target="slides/slide200.xml"/><Relationship Id="rId233" Type="http://schemas.openxmlformats.org/officeDocument/2006/relationships/slide" Target="slides/slide221.xml"/><Relationship Id="rId254" Type="http://schemas.openxmlformats.org/officeDocument/2006/relationships/slide" Target="slides/slide242.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275" Type="http://schemas.openxmlformats.org/officeDocument/2006/relationships/slide" Target="slides/slide263.xml"/><Relationship Id="rId296" Type="http://schemas.openxmlformats.org/officeDocument/2006/relationships/slide" Target="slides/slide284.xml"/><Relationship Id="rId300" Type="http://schemas.openxmlformats.org/officeDocument/2006/relationships/slide" Target="slides/slide288.xml"/><Relationship Id="rId60" Type="http://schemas.openxmlformats.org/officeDocument/2006/relationships/slide" Target="slides/slide48.xml"/><Relationship Id="rId81" Type="http://schemas.openxmlformats.org/officeDocument/2006/relationships/slide" Target="slides/slide69.xml"/><Relationship Id="rId135" Type="http://schemas.openxmlformats.org/officeDocument/2006/relationships/slide" Target="slides/slide123.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321" Type="http://schemas.openxmlformats.org/officeDocument/2006/relationships/slide" Target="slides/slide309.xml"/><Relationship Id="rId202" Type="http://schemas.openxmlformats.org/officeDocument/2006/relationships/slide" Target="slides/slide190.xml"/><Relationship Id="rId223" Type="http://schemas.openxmlformats.org/officeDocument/2006/relationships/slide" Target="slides/slide211.xml"/><Relationship Id="rId244" Type="http://schemas.openxmlformats.org/officeDocument/2006/relationships/slide" Target="slides/slide232.xml"/><Relationship Id="rId18" Type="http://schemas.openxmlformats.org/officeDocument/2006/relationships/slide" Target="slides/slide6.xml"/><Relationship Id="rId39" Type="http://schemas.openxmlformats.org/officeDocument/2006/relationships/slide" Target="slides/slide27.xml"/><Relationship Id="rId265" Type="http://schemas.openxmlformats.org/officeDocument/2006/relationships/slide" Target="slides/slide253.xml"/><Relationship Id="rId286" Type="http://schemas.openxmlformats.org/officeDocument/2006/relationships/slide" Target="slides/slide274.xml"/><Relationship Id="rId50" Type="http://schemas.openxmlformats.org/officeDocument/2006/relationships/slide" Target="slides/slide38.xml"/><Relationship Id="rId104" Type="http://schemas.openxmlformats.org/officeDocument/2006/relationships/slide" Target="slides/slide92.xml"/><Relationship Id="rId125" Type="http://schemas.openxmlformats.org/officeDocument/2006/relationships/slide" Target="slides/slide113.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311" Type="http://schemas.openxmlformats.org/officeDocument/2006/relationships/slide" Target="slides/slide299.xml"/><Relationship Id="rId71" Type="http://schemas.openxmlformats.org/officeDocument/2006/relationships/slide" Target="slides/slide59.xml"/><Relationship Id="rId92" Type="http://schemas.openxmlformats.org/officeDocument/2006/relationships/slide" Target="slides/slide80.xml"/><Relationship Id="rId213" Type="http://schemas.openxmlformats.org/officeDocument/2006/relationships/slide" Target="slides/slide201.xml"/><Relationship Id="rId234"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7.xml"/><Relationship Id="rId255" Type="http://schemas.openxmlformats.org/officeDocument/2006/relationships/slide" Target="slides/slide243.xml"/><Relationship Id="rId276" Type="http://schemas.openxmlformats.org/officeDocument/2006/relationships/slide" Target="slides/slide264.xml"/><Relationship Id="rId297" Type="http://schemas.openxmlformats.org/officeDocument/2006/relationships/slide" Target="slides/slide285.xml"/><Relationship Id="rId40" Type="http://schemas.openxmlformats.org/officeDocument/2006/relationships/slide" Target="slides/slide28.xml"/><Relationship Id="rId115" Type="http://schemas.openxmlformats.org/officeDocument/2006/relationships/slide" Target="slides/slide103.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301" Type="http://schemas.openxmlformats.org/officeDocument/2006/relationships/slide" Target="slides/slide289.xml"/><Relationship Id="rId322" Type="http://schemas.openxmlformats.org/officeDocument/2006/relationships/notesMaster" Target="notesMasters/notesMaster1.xml"/><Relationship Id="rId61" Type="http://schemas.openxmlformats.org/officeDocument/2006/relationships/slide" Target="slides/slide49.xml"/><Relationship Id="rId82" Type="http://schemas.openxmlformats.org/officeDocument/2006/relationships/slide" Target="slides/slide70.xml"/><Relationship Id="rId199" Type="http://schemas.openxmlformats.org/officeDocument/2006/relationships/slide" Target="slides/slide187.xml"/><Relationship Id="rId203" Type="http://schemas.openxmlformats.org/officeDocument/2006/relationships/slide" Target="slides/slide191.xml"/><Relationship Id="rId19" Type="http://schemas.openxmlformats.org/officeDocument/2006/relationships/slide" Target="slides/slide7.xml"/><Relationship Id="rId224" Type="http://schemas.openxmlformats.org/officeDocument/2006/relationships/slide" Target="slides/slide212.xml"/><Relationship Id="rId245" Type="http://schemas.openxmlformats.org/officeDocument/2006/relationships/slide" Target="slides/slide233.xml"/><Relationship Id="rId266" Type="http://schemas.openxmlformats.org/officeDocument/2006/relationships/slide" Target="slides/slide254.xml"/><Relationship Id="rId287" Type="http://schemas.openxmlformats.org/officeDocument/2006/relationships/slide" Target="slides/slide275.xml"/><Relationship Id="rId30" Type="http://schemas.openxmlformats.org/officeDocument/2006/relationships/slide" Target="slides/slide1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312" Type="http://schemas.openxmlformats.org/officeDocument/2006/relationships/slide" Target="slides/slide300.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189" Type="http://schemas.openxmlformats.org/officeDocument/2006/relationships/slide" Target="slides/slide177.xml"/><Relationship Id="rId3" Type="http://schemas.openxmlformats.org/officeDocument/2006/relationships/slideMaster" Target="slideMasters/slideMaster3.xml"/><Relationship Id="rId214" Type="http://schemas.openxmlformats.org/officeDocument/2006/relationships/slide" Target="slides/slide202.xml"/><Relationship Id="rId235" Type="http://schemas.openxmlformats.org/officeDocument/2006/relationships/slide" Target="slides/slide223.xml"/><Relationship Id="rId256" Type="http://schemas.openxmlformats.org/officeDocument/2006/relationships/slide" Target="slides/slide244.xml"/><Relationship Id="rId277" Type="http://schemas.openxmlformats.org/officeDocument/2006/relationships/slide" Target="slides/slide265.xml"/><Relationship Id="rId298" Type="http://schemas.openxmlformats.org/officeDocument/2006/relationships/slide" Target="slides/slide286.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302" Type="http://schemas.openxmlformats.org/officeDocument/2006/relationships/slide" Target="slides/slide290.xml"/><Relationship Id="rId323"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179" Type="http://schemas.openxmlformats.org/officeDocument/2006/relationships/slide" Target="slides/slide167.xml"/><Relationship Id="rId190" Type="http://schemas.openxmlformats.org/officeDocument/2006/relationships/slide" Target="slides/slide178.xml"/><Relationship Id="rId204" Type="http://schemas.openxmlformats.org/officeDocument/2006/relationships/slide" Target="slides/slide192.xml"/><Relationship Id="rId225" Type="http://schemas.openxmlformats.org/officeDocument/2006/relationships/slide" Target="slides/slide213.xml"/><Relationship Id="rId246" Type="http://schemas.openxmlformats.org/officeDocument/2006/relationships/slide" Target="slides/slide234.xml"/><Relationship Id="rId267" Type="http://schemas.openxmlformats.org/officeDocument/2006/relationships/slide" Target="slides/slide255.xml"/><Relationship Id="rId288" Type="http://schemas.openxmlformats.org/officeDocument/2006/relationships/slide" Target="slides/slide276.xml"/><Relationship Id="rId106" Type="http://schemas.openxmlformats.org/officeDocument/2006/relationships/slide" Target="slides/slide94.xml"/><Relationship Id="rId127" Type="http://schemas.openxmlformats.org/officeDocument/2006/relationships/slide" Target="slides/slide115.xml"/><Relationship Id="rId313" Type="http://schemas.openxmlformats.org/officeDocument/2006/relationships/slide" Target="slides/slide301.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94" Type="http://schemas.openxmlformats.org/officeDocument/2006/relationships/slide" Target="slides/slide82.xml"/><Relationship Id="rId148" Type="http://schemas.openxmlformats.org/officeDocument/2006/relationships/slide" Target="slides/slide136.xml"/><Relationship Id="rId169" Type="http://schemas.openxmlformats.org/officeDocument/2006/relationships/slide" Target="slides/slide157.xml"/><Relationship Id="rId4" Type="http://schemas.openxmlformats.org/officeDocument/2006/relationships/slideMaster" Target="slideMasters/slideMaster4.xml"/><Relationship Id="rId180" Type="http://schemas.openxmlformats.org/officeDocument/2006/relationships/slide" Target="slides/slide168.xml"/><Relationship Id="rId215" Type="http://schemas.openxmlformats.org/officeDocument/2006/relationships/slide" Target="slides/slide203.xml"/><Relationship Id="rId236" Type="http://schemas.openxmlformats.org/officeDocument/2006/relationships/slide" Target="slides/slide224.xml"/><Relationship Id="rId257" Type="http://schemas.openxmlformats.org/officeDocument/2006/relationships/slide" Target="slides/slide245.xml"/><Relationship Id="rId278" Type="http://schemas.openxmlformats.org/officeDocument/2006/relationships/slide" Target="slides/slide266.xml"/><Relationship Id="rId303" Type="http://schemas.openxmlformats.org/officeDocument/2006/relationships/slide" Target="slides/slide291.xml"/><Relationship Id="rId42" Type="http://schemas.openxmlformats.org/officeDocument/2006/relationships/slide" Target="slides/slide30.xml"/><Relationship Id="rId84" Type="http://schemas.openxmlformats.org/officeDocument/2006/relationships/slide" Target="slides/slide72.xml"/><Relationship Id="rId138" Type="http://schemas.openxmlformats.org/officeDocument/2006/relationships/slide" Target="slides/slide126.xml"/><Relationship Id="rId191" Type="http://schemas.openxmlformats.org/officeDocument/2006/relationships/slide" Target="slides/slide179.xml"/><Relationship Id="rId205" Type="http://schemas.openxmlformats.org/officeDocument/2006/relationships/slide" Target="slides/slide193.xml"/><Relationship Id="rId247" Type="http://schemas.openxmlformats.org/officeDocument/2006/relationships/slide" Target="slides/slide235.xml"/><Relationship Id="rId107" Type="http://schemas.openxmlformats.org/officeDocument/2006/relationships/slide" Target="slides/slide95.xml"/><Relationship Id="rId289" Type="http://schemas.openxmlformats.org/officeDocument/2006/relationships/slide" Target="slides/slide277.xml"/><Relationship Id="rId11" Type="http://schemas.openxmlformats.org/officeDocument/2006/relationships/slideMaster" Target="slideMasters/slideMaster11.xml"/><Relationship Id="rId53" Type="http://schemas.openxmlformats.org/officeDocument/2006/relationships/slide" Target="slides/slide41.xml"/><Relationship Id="rId149" Type="http://schemas.openxmlformats.org/officeDocument/2006/relationships/slide" Target="slides/slide137.xml"/><Relationship Id="rId314" Type="http://schemas.openxmlformats.org/officeDocument/2006/relationships/slide" Target="slides/slide302.xml"/><Relationship Id="rId95" Type="http://schemas.openxmlformats.org/officeDocument/2006/relationships/slide" Target="slides/slide83.xml"/><Relationship Id="rId160" Type="http://schemas.openxmlformats.org/officeDocument/2006/relationships/slide" Target="slides/slide148.xml"/><Relationship Id="rId216" Type="http://schemas.openxmlformats.org/officeDocument/2006/relationships/slide" Target="slides/slide204.xml"/><Relationship Id="rId258" Type="http://schemas.openxmlformats.org/officeDocument/2006/relationships/slide" Target="slides/slide246.xml"/><Relationship Id="rId22" Type="http://schemas.openxmlformats.org/officeDocument/2006/relationships/slide" Target="slides/slide10.xml"/><Relationship Id="rId64" Type="http://schemas.openxmlformats.org/officeDocument/2006/relationships/slide" Target="slides/slide52.xml"/><Relationship Id="rId118" Type="http://schemas.openxmlformats.org/officeDocument/2006/relationships/slide" Target="slides/slide106.xml"/><Relationship Id="rId325" Type="http://schemas.openxmlformats.org/officeDocument/2006/relationships/theme" Target="theme/theme1.xml"/><Relationship Id="rId171" Type="http://schemas.openxmlformats.org/officeDocument/2006/relationships/slide" Target="slides/slide159.xml"/><Relationship Id="rId227" Type="http://schemas.openxmlformats.org/officeDocument/2006/relationships/slide" Target="slides/slide215.xml"/><Relationship Id="rId269" Type="http://schemas.openxmlformats.org/officeDocument/2006/relationships/slide" Target="slides/slide257.xml"/><Relationship Id="rId33" Type="http://schemas.openxmlformats.org/officeDocument/2006/relationships/slide" Target="slides/slide21.xml"/><Relationship Id="rId129" Type="http://schemas.openxmlformats.org/officeDocument/2006/relationships/slide" Target="slides/slide117.xml"/><Relationship Id="rId280" Type="http://schemas.openxmlformats.org/officeDocument/2006/relationships/slide" Target="slides/slide268.xml"/><Relationship Id="rId75" Type="http://schemas.openxmlformats.org/officeDocument/2006/relationships/slide" Target="slides/slide63.xml"/><Relationship Id="rId140" Type="http://schemas.openxmlformats.org/officeDocument/2006/relationships/slide" Target="slides/slide128.xml"/><Relationship Id="rId182" Type="http://schemas.openxmlformats.org/officeDocument/2006/relationships/slide" Target="slides/slide170.xml"/><Relationship Id="rId6" Type="http://schemas.openxmlformats.org/officeDocument/2006/relationships/slideMaster" Target="slideMasters/slideMaster6.xml"/><Relationship Id="rId238" Type="http://schemas.openxmlformats.org/officeDocument/2006/relationships/slide" Target="slides/slide226.xml"/><Relationship Id="rId291" Type="http://schemas.openxmlformats.org/officeDocument/2006/relationships/slide" Target="slides/slide279.xml"/><Relationship Id="rId305" Type="http://schemas.openxmlformats.org/officeDocument/2006/relationships/slide" Target="slides/slide293.xml"/><Relationship Id="rId44" Type="http://schemas.openxmlformats.org/officeDocument/2006/relationships/slide" Target="slides/slide32.xml"/><Relationship Id="rId86" Type="http://schemas.openxmlformats.org/officeDocument/2006/relationships/slide" Target="slides/slide74.xml"/><Relationship Id="rId151" Type="http://schemas.openxmlformats.org/officeDocument/2006/relationships/slide" Target="slides/slide139.xml"/><Relationship Id="rId193" Type="http://schemas.openxmlformats.org/officeDocument/2006/relationships/slide" Target="slides/slide181.xml"/><Relationship Id="rId207" Type="http://schemas.openxmlformats.org/officeDocument/2006/relationships/slide" Target="slides/slide195.xml"/><Relationship Id="rId249" Type="http://schemas.openxmlformats.org/officeDocument/2006/relationships/slide" Target="slides/slide237.xml"/><Relationship Id="rId13" Type="http://schemas.openxmlformats.org/officeDocument/2006/relationships/slide" Target="slides/slide1.xml"/><Relationship Id="rId109" Type="http://schemas.openxmlformats.org/officeDocument/2006/relationships/slide" Target="slides/slide97.xml"/><Relationship Id="rId260" Type="http://schemas.openxmlformats.org/officeDocument/2006/relationships/slide" Target="slides/slide248.xml"/><Relationship Id="rId316" Type="http://schemas.openxmlformats.org/officeDocument/2006/relationships/slide" Target="slides/slide304.xml"/><Relationship Id="rId55" Type="http://schemas.openxmlformats.org/officeDocument/2006/relationships/slide" Target="slides/slide43.xml"/><Relationship Id="rId97" Type="http://schemas.openxmlformats.org/officeDocument/2006/relationships/slide" Target="slides/slide85.xml"/><Relationship Id="rId120"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1" sz="1200" i="1">
                <a:solidFill>
                  <a:srgbClr val="FF0000"/>
                </a:solidFill>
              </a:defRPr>
            </a:lvl1pPr>
          </a:lstStyle>
          <a:p>
            <a:pPr>
              <a:defRPr/>
            </a:pPr>
            <a:endParaRPr lang="en-US"/>
          </a:p>
        </p:txBody>
      </p:sp>
      <p:sp>
        <p:nvSpPr>
          <p:cNvPr id="194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sz="1200" i="1">
                <a:solidFill>
                  <a:srgbClr val="FF0000"/>
                </a:solidFill>
              </a:defRPr>
            </a:lvl1pPr>
          </a:lstStyle>
          <a:p>
            <a:pPr>
              <a:defRPr/>
            </a:pPr>
            <a:endParaRPr lang="en-US"/>
          </a:p>
        </p:txBody>
      </p:sp>
      <p:sp>
        <p:nvSpPr>
          <p:cNvPr id="148484"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194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kumimoji="1" sz="1200" i="1">
                <a:solidFill>
                  <a:srgbClr val="FF0000"/>
                </a:solidFill>
              </a:defRPr>
            </a:lvl1pPr>
          </a:lstStyle>
          <a:p>
            <a:pPr>
              <a:defRPr/>
            </a:pPr>
            <a:endParaRPr lang="en-US"/>
          </a:p>
        </p:txBody>
      </p:sp>
      <p:sp>
        <p:nvSpPr>
          <p:cNvPr id="194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kumimoji="1" sz="1200" i="1">
                <a:solidFill>
                  <a:srgbClr val="FF0000"/>
                </a:solidFill>
              </a:defRPr>
            </a:lvl1pPr>
          </a:lstStyle>
          <a:p>
            <a:pPr>
              <a:defRPr/>
            </a:pPr>
            <a:fld id="{27A9B9CF-B5FB-47EA-8C55-7DD63B3A6F67}" type="slidenum">
              <a:rPr lang="en-US"/>
              <a:pPr>
                <a:defRPr/>
              </a:pPr>
              <a:t>‹#›</a:t>
            </a:fld>
            <a:endParaRPr lang="en-US"/>
          </a:p>
        </p:txBody>
      </p:sp>
    </p:spTree>
    <p:extLst>
      <p:ext uri="{BB962C8B-B14F-4D97-AF65-F5344CB8AC3E}">
        <p14:creationId xmlns:p14="http://schemas.microsoft.com/office/powerpoint/2010/main" val="2460391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6083F-0278-2C00-35B7-52D01409EC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9214B-C627-6790-A8F3-EA3A894FE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1E34A-A3A2-B329-EE0E-47C5A1ED99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182F7-D959-2061-97DF-0E17632C84C9}"/>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A733FF-2533-4A86-B229-AD71249189C4}" type="slidenum">
              <a:rPr kumimoji="1" lang="en-US" sz="1300" b="0"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1" lang="en-US" sz="1300" b="0"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1325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055"/>
          <p:cNvSpPr>
            <a:spLocks noGrp="1" noChangeArrowheads="1"/>
          </p:cNvSpPr>
          <p:nvPr>
            <p:ph type="sldNum" sz="quarter" idx="5"/>
          </p:nvPr>
        </p:nvSpPr>
        <p:spPr>
          <a:noFill/>
        </p:spPr>
        <p:txBody>
          <a:bodyPr/>
          <a:lstStyle/>
          <a:p>
            <a:pPr eaLnBrk="0" hangingPunct="0"/>
            <a:fld id="{7AE75098-348F-42D6-AB92-5B27C5CD27F4}" type="slidenum">
              <a:rPr lang="en-US">
                <a:solidFill>
                  <a:prstClr val="black"/>
                </a:solidFill>
              </a:rPr>
              <a:pPr eaLnBrk="0" hangingPunct="0"/>
              <a:t>10</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113</a:t>
            </a:fld>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114</a:t>
            </a:fld>
            <a:endParaRPr 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115</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116</a:t>
            </a:fld>
            <a:endParaRPr 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117</a:t>
            </a:fld>
            <a:endParaRPr 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118</a:t>
            </a:fld>
            <a:endParaRPr lang="en-US">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119</a:t>
            </a:fld>
            <a:endParaRPr 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120</a:t>
            </a:fld>
            <a:endParaRPr lang="en-US">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121</a:t>
            </a:fld>
            <a:endParaRPr lang="en-US">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122</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123</a:t>
            </a:fld>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124</a:t>
            </a:fld>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125</a:t>
            </a:fld>
            <a:endParaRPr 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127</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128</a:t>
            </a:fld>
            <a:endParaRPr 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129</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130</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131</a:t>
            </a:fld>
            <a:endParaRPr lang="en-US">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132</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a:t>
            </a:fld>
            <a:endParaRPr lang="en-US">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133</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134</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135</a:t>
            </a:fld>
            <a:endParaRPr 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136</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137</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138</a:t>
            </a:fld>
            <a:endParaRPr lang="en-US">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139</a:t>
            </a:fld>
            <a:endParaRPr lang="en-US">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140</a:t>
            </a:fld>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141</a:t>
            </a:fld>
            <a:endParaRPr 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142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a:t>
            </a:fld>
            <a:endParaRPr lang="en-US">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143</a:t>
            </a:fld>
            <a:endParaRPr 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144</a:t>
            </a:fld>
            <a:endParaRPr lang="en-US">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145</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146</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147</a:t>
            </a:fld>
            <a:endParaRPr lang="en-US">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148</a:t>
            </a:fld>
            <a:endParaRPr lang="en-US">
              <a:solidFill>
                <a:prstClr val="black"/>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149</a:t>
            </a:fld>
            <a:endParaRPr lang="en-US">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150</a:t>
            </a:fld>
            <a:endParaRPr lang="en-US">
              <a:solidFill>
                <a:prstClr val="black"/>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151</a:t>
            </a:fld>
            <a:endParaRPr lang="en-US">
              <a:solidFill>
                <a:prstClr val="black"/>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152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a:t>
            </a:fld>
            <a:endParaRPr lang="en-US">
              <a:solidFill>
                <a:prstClr val="black"/>
              </a:solidFil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153</a:t>
            </a:fld>
            <a:endParaRPr lang="en-US">
              <a:solidFill>
                <a:prstClr val="black"/>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154</a:t>
            </a:fld>
            <a:endParaRPr lang="en-US">
              <a:solidFill>
                <a:prstClr val="black"/>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155</a:t>
            </a:fld>
            <a:endParaRPr lang="en-US">
              <a:solidFill>
                <a:prstClr val="black"/>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156</a:t>
            </a:fld>
            <a:endParaRPr lang="en-US">
              <a:solidFill>
                <a:prstClr val="black"/>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157</a:t>
            </a:fld>
            <a:endParaRPr lang="en-US">
              <a:solidFill>
                <a:prstClr val="black"/>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158</a:t>
            </a:fld>
            <a:endParaRPr lang="en-US">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159</a:t>
            </a:fld>
            <a:endParaRPr lang="en-US">
              <a:solidFill>
                <a:prstClr val="black"/>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160</a:t>
            </a:fld>
            <a:endParaRPr lang="en-US">
              <a:solidFill>
                <a:prstClr val="black"/>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161</a:t>
            </a:fld>
            <a:endParaRPr lang="en-US">
              <a:solidFill>
                <a:prstClr val="black"/>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eaLnBrk="0" hangingPunct="0"/>
            <a:fld id="{75B5E71B-BC74-4FF9-9B71-74AF39B32382}" type="slidenum">
              <a:rPr lang="en-US">
                <a:solidFill>
                  <a:prstClr val="black"/>
                </a:solidFill>
              </a:rPr>
              <a:pPr eaLnBrk="0" hangingPunct="0"/>
              <a:t>162</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a:t>
            </a:fld>
            <a:endParaRPr lang="en-US">
              <a:solidFill>
                <a:prstClr val="black"/>
              </a:solidFill>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163</a:t>
            </a:fld>
            <a:endParaRPr lang="en-US">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164</a:t>
            </a:fld>
            <a:endParaRPr lang="en-US">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165</a:t>
            </a:fld>
            <a:endParaRPr lang="en-US">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166</a:t>
            </a:fld>
            <a:endParaRPr lang="en-US">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167</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168</a:t>
            </a:fld>
            <a:endParaRPr lang="en-US">
              <a:solidFill>
                <a:prstClr val="black"/>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169</a:t>
            </a:fld>
            <a:endParaRPr lang="en-US">
              <a:solidFill>
                <a:prstClr val="black"/>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170</a:t>
            </a:fld>
            <a:endParaRPr lang="en-US">
              <a:solidFill>
                <a:prstClr val="black"/>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171</a:t>
            </a:fld>
            <a:endParaRPr lang="en-US">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172</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a:t>
            </a:fld>
            <a:endParaRPr lang="en-US">
              <a:solidFill>
                <a:prstClr val="black"/>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173</a:t>
            </a:fld>
            <a:endParaRPr lang="en-US">
              <a:solidFill>
                <a:prstClr val="black"/>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174</a:t>
            </a:fld>
            <a:endParaRPr lang="en-US">
              <a:solidFill>
                <a:prstClr val="black"/>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175</a:t>
            </a:fld>
            <a:endParaRPr lang="en-US">
              <a:solidFill>
                <a:prstClr val="black"/>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176</a:t>
            </a:fld>
            <a:endParaRPr lang="en-US">
              <a:solidFill>
                <a:prstClr val="black"/>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177</a:t>
            </a:fld>
            <a:endParaRPr lang="en-US">
              <a:solidFill>
                <a:prstClr val="black"/>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178</a:t>
            </a:fld>
            <a:endParaRPr lang="en-US">
              <a:solidFill>
                <a:prstClr val="black"/>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179</a:t>
            </a:fld>
            <a:endParaRPr lang="en-US">
              <a:solidFill>
                <a:prstClr val="black"/>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180</a:t>
            </a:fld>
            <a:endParaRPr lang="en-US">
              <a:solidFill>
                <a:prstClr val="black"/>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181</a:t>
            </a:fld>
            <a:endParaRPr lang="en-US">
              <a:solidFill>
                <a:prstClr val="black"/>
              </a:solidFil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182</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17</a:t>
            </a:fld>
            <a:endParaRPr lang="en-US">
              <a:solidFill>
                <a:prstClr val="black"/>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183</a:t>
            </a:fld>
            <a:endParaRPr lang="en-US">
              <a:solidFill>
                <a:prstClr val="black"/>
              </a:solidFil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184</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185</a:t>
            </a:fld>
            <a:endParaRPr lang="en-US">
              <a:solidFill>
                <a:prstClr val="black"/>
              </a:solidFil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186</a:t>
            </a:fld>
            <a:endParaRPr lang="en-US">
              <a:solidFill>
                <a:prstClr val="black"/>
              </a:solidFil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187</a:t>
            </a:fld>
            <a:endParaRPr lang="en-US">
              <a:solidFill>
                <a:prstClr val="black"/>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188</a:t>
            </a:fld>
            <a:endParaRPr lang="en-US">
              <a:solidFill>
                <a:prstClr val="black"/>
              </a:solidFil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189</a:t>
            </a:fld>
            <a:endParaRPr lang="en-US">
              <a:solidFill>
                <a:prstClr val="black"/>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190</a:t>
            </a:fld>
            <a:endParaRPr lang="en-US">
              <a:solidFill>
                <a:prstClr val="black"/>
              </a:solidFil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191</a:t>
            </a:fld>
            <a:endParaRPr lang="en-US">
              <a:solidFill>
                <a:prstClr val="black"/>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192</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a:t>
            </a:fld>
            <a:endParaRPr lang="en-US">
              <a:solidFill>
                <a:prstClr val="black"/>
              </a:solidFil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193</a:t>
            </a:fld>
            <a:endParaRPr lang="en-US">
              <a:solidFill>
                <a:prstClr val="black"/>
              </a:solidFil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194</a:t>
            </a:fld>
            <a:endParaRPr lang="en-US">
              <a:solidFill>
                <a:prstClr val="black"/>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195</a:t>
            </a:fld>
            <a:endParaRPr lang="en-US">
              <a:solidFill>
                <a:prstClr val="black"/>
              </a:solidFil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196</a:t>
            </a:fld>
            <a:endParaRPr lang="en-US">
              <a:solidFill>
                <a:prstClr val="black"/>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197</a:t>
            </a:fld>
            <a:endParaRPr lang="en-US">
              <a:solidFill>
                <a:prstClr val="black"/>
              </a:solidFil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198</a:t>
            </a:fld>
            <a:endParaRPr lang="en-US">
              <a:solidFill>
                <a:prstClr val="black"/>
              </a:solidFil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202</a:t>
            </a:fld>
            <a:endParaRPr lang="en-US">
              <a:solidFill>
                <a:prstClr val="black"/>
              </a:solidFil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204</a:t>
            </a:fld>
            <a:endParaRPr lang="en-US">
              <a:solidFill>
                <a:prstClr val="black"/>
              </a:solidFil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205</a:t>
            </a:fld>
            <a:endParaRPr lang="en-US">
              <a:solidFill>
                <a:prstClr val="black"/>
              </a:solidFil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207</a:t>
            </a:fld>
            <a:endParaRPr lang="en-US">
              <a:solidFill>
                <a:prstClr val="black"/>
              </a:solidFill>
            </a:endParaRPr>
          </a:p>
        </p:txBody>
      </p:sp>
    </p:spTree>
    <p:extLst>
      <p:ext uri="{BB962C8B-B14F-4D97-AF65-F5344CB8AC3E}">
        <p14:creationId xmlns:p14="http://schemas.microsoft.com/office/powerpoint/2010/main" val="2995733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a:t>
            </a:fld>
            <a:endParaRPr lang="en-US">
              <a:solidFill>
                <a:prstClr val="black"/>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209</a:t>
            </a:fld>
            <a:endParaRPr lang="en-US">
              <a:solidFill>
                <a:prstClr val="black"/>
              </a:solidFill>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210</a:t>
            </a:fld>
            <a:endParaRPr lang="en-US">
              <a:solidFill>
                <a:prstClr val="black"/>
              </a:solidFil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211</a:t>
            </a:fld>
            <a:endParaRPr lang="en-US">
              <a:solidFill>
                <a:prstClr val="black"/>
              </a:solidFill>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212</a:t>
            </a:fld>
            <a:endParaRPr lang="en-US">
              <a:solidFill>
                <a:prstClr val="black"/>
              </a:solidFil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213</a:t>
            </a:fld>
            <a:endParaRPr lang="en-US">
              <a:solidFill>
                <a:prstClr val="black"/>
              </a:solidFil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214</a:t>
            </a:fld>
            <a:endParaRPr lang="en-US">
              <a:solidFill>
                <a:prstClr val="black"/>
              </a:solidFil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215</a:t>
            </a:fld>
            <a:endParaRPr lang="en-US">
              <a:solidFill>
                <a:prstClr val="black"/>
              </a:solidFil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216</a:t>
            </a:fld>
            <a:endParaRPr lang="en-US">
              <a:solidFill>
                <a:prstClr val="black"/>
              </a:solidFil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217</a:t>
            </a:fld>
            <a:endParaRPr lang="en-US">
              <a:solidFill>
                <a:prstClr val="black"/>
              </a:solidFil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218</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B32D4-6ABD-06C4-181C-EC5EB135C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1DB83-A177-1C03-9BF1-BC3DA9E480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C0718-425D-8105-AF4B-A2845993A4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261926-5283-403B-3192-2723B7456711}"/>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A733FF-2533-4A86-B229-AD71249189C4}" type="slidenum">
              <a:rPr kumimoji="1" lang="en-US" sz="1300" b="0"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1" lang="en-US" sz="1300" b="0"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264556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a:t>
            </a:fld>
            <a:endParaRPr lang="en-US">
              <a:solidFill>
                <a:prstClr val="black"/>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219</a:t>
            </a:fld>
            <a:endParaRPr lang="en-US">
              <a:solidFill>
                <a:prstClr val="black"/>
              </a:solidFill>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220</a:t>
            </a:fld>
            <a:endParaRPr lang="en-US">
              <a:solidFill>
                <a:prstClr val="black"/>
              </a:solidFill>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221</a:t>
            </a:fld>
            <a:endParaRPr lang="en-US">
              <a:solidFill>
                <a:prstClr val="black"/>
              </a:solidFill>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222</a:t>
            </a:fld>
            <a:endParaRPr lang="en-US">
              <a:solidFill>
                <a:prstClr val="black"/>
              </a:solidFil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223</a:t>
            </a:fld>
            <a:endParaRPr lang="en-US">
              <a:solidFill>
                <a:prstClr val="black"/>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224</a:t>
            </a:fld>
            <a:endParaRPr lang="en-US">
              <a:solidFill>
                <a:prstClr val="black"/>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225</a:t>
            </a:fld>
            <a:endParaRPr lang="en-US">
              <a:solidFill>
                <a:prstClr val="black"/>
              </a:solidFil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226</a:t>
            </a:fld>
            <a:endParaRPr lang="en-US">
              <a:solidFill>
                <a:prstClr val="black"/>
              </a:solidFill>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227</a:t>
            </a:fld>
            <a:endParaRPr lang="en-US">
              <a:solidFill>
                <a:prstClr val="black"/>
              </a:solidFill>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228</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a:t>
            </a:fld>
            <a:endParaRPr lang="en-US">
              <a:solidFill>
                <a:prstClr val="black"/>
              </a:solidFill>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229</a:t>
            </a:fld>
            <a:endParaRPr lang="en-US">
              <a:solidFill>
                <a:prstClr val="black"/>
              </a:solidFil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230</a:t>
            </a:fld>
            <a:endParaRPr lang="en-US">
              <a:solidFill>
                <a:prstClr val="black"/>
              </a:solidFil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231</a:t>
            </a:fld>
            <a:endParaRPr lang="en-US">
              <a:solidFill>
                <a:prstClr val="black"/>
              </a:solidFil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232</a:t>
            </a:fld>
            <a:endParaRPr lang="en-US">
              <a:solidFill>
                <a:prstClr val="black"/>
              </a:solidFil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233</a:t>
            </a:fld>
            <a:endParaRPr lang="en-US">
              <a:solidFill>
                <a:prstClr val="black"/>
              </a:solidFil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234</a:t>
            </a:fld>
            <a:endParaRPr lang="en-US">
              <a:solidFill>
                <a:prstClr val="black"/>
              </a:solidFil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235</a:t>
            </a:fld>
            <a:endParaRPr lang="en-US">
              <a:solidFill>
                <a:prstClr val="black"/>
              </a:solidFil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236</a:t>
            </a:fld>
            <a:endParaRPr lang="en-US">
              <a:solidFill>
                <a:prstClr val="black"/>
              </a:solidFill>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237</a:t>
            </a:fld>
            <a:endParaRPr lang="en-US">
              <a:solidFill>
                <a:prstClr val="black"/>
              </a:solidFill>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238</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a:t>
            </a:fld>
            <a:endParaRPr lang="en-US">
              <a:solidFill>
                <a:prstClr val="black"/>
              </a:solidFill>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239</a:t>
            </a:fld>
            <a:endParaRPr lang="en-US">
              <a:solidFill>
                <a:prstClr val="black"/>
              </a:solidFill>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240</a:t>
            </a:fld>
            <a:endParaRPr lang="en-US">
              <a:solidFill>
                <a:prstClr val="black"/>
              </a:solidFill>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241</a:t>
            </a:fld>
            <a:endParaRPr lang="en-US">
              <a:solidFill>
                <a:prstClr val="black"/>
              </a:solidFill>
            </a:endParaRPr>
          </a:p>
        </p:txBody>
      </p:sp>
    </p:spTree>
    <p:extLst>
      <p:ext uri="{BB962C8B-B14F-4D97-AF65-F5344CB8AC3E}">
        <p14:creationId xmlns:p14="http://schemas.microsoft.com/office/powerpoint/2010/main" val="379805179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242</a:t>
            </a:fld>
            <a:endParaRPr lang="en-US">
              <a:solidFill>
                <a:prstClr val="black"/>
              </a:solidFill>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243</a:t>
            </a:fld>
            <a:endParaRPr lang="en-US">
              <a:solidFill>
                <a:prstClr val="black"/>
              </a:solidFill>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244</a:t>
            </a:fld>
            <a:endParaRPr lang="en-US">
              <a:solidFill>
                <a:prstClr val="black"/>
              </a:solidFill>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245</a:t>
            </a:fld>
            <a:endParaRPr lang="en-US">
              <a:solidFill>
                <a:prstClr val="black"/>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246</a:t>
            </a:fld>
            <a:endParaRPr lang="en-US">
              <a:solidFill>
                <a:prstClr val="black"/>
              </a:solidFill>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247</a:t>
            </a:fld>
            <a:endParaRPr lang="en-US">
              <a:solidFill>
                <a:prstClr val="black"/>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a:t>
            </a:fld>
            <a:endParaRPr lang="en-US">
              <a:solidFill>
                <a:prstClr val="black"/>
              </a:solidFill>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249</a:t>
            </a:fld>
            <a:endParaRPr lang="en-US">
              <a:solidFill>
                <a:prstClr val="black"/>
              </a:solidFil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250</a:t>
            </a:fld>
            <a:endParaRPr lang="en-US">
              <a:solidFill>
                <a:prstClr val="black"/>
              </a:solidFill>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251</a:t>
            </a:fld>
            <a:endParaRPr lang="en-US">
              <a:solidFill>
                <a:prstClr val="black"/>
              </a:solidFill>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252</a:t>
            </a:fld>
            <a:endParaRPr lang="en-US">
              <a:solidFill>
                <a:prstClr val="black"/>
              </a:solidFill>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253</a:t>
            </a:fld>
            <a:endParaRPr lang="en-US">
              <a:solidFill>
                <a:prstClr val="black"/>
              </a:solidFill>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254</a:t>
            </a:fld>
            <a:endParaRPr lang="en-US">
              <a:solidFill>
                <a:prstClr val="black"/>
              </a:solidFill>
            </a:endParaRPr>
          </a:p>
        </p:txBody>
      </p:sp>
    </p:spTree>
    <p:extLst>
      <p:ext uri="{BB962C8B-B14F-4D97-AF65-F5344CB8AC3E}">
        <p14:creationId xmlns:p14="http://schemas.microsoft.com/office/powerpoint/2010/main" val="191785706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255</a:t>
            </a:fld>
            <a:endParaRPr lang="en-US">
              <a:solidFill>
                <a:prstClr val="black"/>
              </a:solidFill>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256</a:t>
            </a:fld>
            <a:endParaRPr lang="en-US">
              <a:solidFill>
                <a:prstClr val="black"/>
              </a:solidFill>
            </a:endParaRPr>
          </a:p>
        </p:txBody>
      </p:sp>
    </p:spTree>
    <p:extLst>
      <p:ext uri="{BB962C8B-B14F-4D97-AF65-F5344CB8AC3E}">
        <p14:creationId xmlns:p14="http://schemas.microsoft.com/office/powerpoint/2010/main" val="43505414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257</a:t>
            </a:fld>
            <a:endParaRPr lang="en-US">
              <a:solidFill>
                <a:prstClr val="black"/>
              </a:solidFill>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261</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a:t>
            </a:fld>
            <a:endParaRPr lang="en-US">
              <a:solidFill>
                <a:prstClr val="black"/>
              </a:solidFill>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262</a:t>
            </a:fld>
            <a:endParaRPr lang="en-US">
              <a:solidFill>
                <a:prstClr val="black"/>
              </a:solidFill>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263</a:t>
            </a:fld>
            <a:endParaRPr lang="en-US">
              <a:solidFill>
                <a:prstClr val="black"/>
              </a:solidFill>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265</a:t>
            </a:fld>
            <a:endParaRPr lang="en-US">
              <a:solidFill>
                <a:prstClr val="black"/>
              </a:solidFill>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267</a:t>
            </a:fld>
            <a:endParaRPr lang="en-US">
              <a:solidFill>
                <a:prstClr val="black"/>
              </a:solidFill>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268</a:t>
            </a:fld>
            <a:endParaRPr lang="en-US">
              <a:solidFill>
                <a:prstClr val="black"/>
              </a:solidFill>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269</a:t>
            </a:fld>
            <a:endParaRPr lang="en-US">
              <a:solidFill>
                <a:prstClr val="black"/>
              </a:solidFill>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270</a:t>
            </a:fld>
            <a:endParaRPr lang="en-US">
              <a:solidFill>
                <a:prstClr val="black"/>
              </a:solidFill>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271</a:t>
            </a:fld>
            <a:endParaRPr lang="en-US">
              <a:solidFill>
                <a:prstClr val="black"/>
              </a:solidFill>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272</a:t>
            </a:fld>
            <a:endParaRPr lang="en-US">
              <a:solidFill>
                <a:prstClr val="black"/>
              </a:solidFil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273</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a:t>
            </a:fld>
            <a:endParaRPr lang="en-US">
              <a:solidFill>
                <a:prstClr val="black"/>
              </a:solidFill>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274</a:t>
            </a:fld>
            <a:endParaRPr lang="en-US">
              <a:solidFill>
                <a:prstClr val="black"/>
              </a:solidFill>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275</a:t>
            </a:fld>
            <a:endParaRPr lang="en-US">
              <a:solidFill>
                <a:prstClr val="black"/>
              </a:solidFill>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276</a:t>
            </a:fld>
            <a:endParaRPr lang="en-US">
              <a:solidFill>
                <a:prstClr val="black"/>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277</a:t>
            </a:fld>
            <a:endParaRPr lang="en-US">
              <a:solidFill>
                <a:prstClr val="black"/>
              </a:solidFil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278</a:t>
            </a:fld>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279</a:t>
            </a:fld>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0A7343-AA74-430B-B914-3D2A121D21C3}" type="slidenum">
              <a:rPr kumimoji="1" lang="en-US" sz="1200" b="0" i="1"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280</a:t>
            </a:fld>
            <a:endParaRPr kumimoji="1" lang="en-US" sz="1200" b="0" i="1"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7459938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281</a:t>
            </a:fld>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282</a:t>
            </a:fld>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26</a:t>
            </a:fld>
            <a:endParaRPr lang="en-US">
              <a:solidFill>
                <a:prstClr val="black"/>
              </a:solidFill>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284</a:t>
            </a:fld>
            <a:endParaRPr lang="en-US"/>
          </a:p>
        </p:txBody>
      </p:sp>
    </p:spTree>
    <p:extLst>
      <p:ext uri="{BB962C8B-B14F-4D97-AF65-F5344CB8AC3E}">
        <p14:creationId xmlns:p14="http://schemas.microsoft.com/office/powerpoint/2010/main" val="322702483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285</a:t>
            </a:fld>
            <a:endParaRPr lang="en-US"/>
          </a:p>
        </p:txBody>
      </p:sp>
    </p:spTree>
    <p:extLst>
      <p:ext uri="{BB962C8B-B14F-4D97-AF65-F5344CB8AC3E}">
        <p14:creationId xmlns:p14="http://schemas.microsoft.com/office/powerpoint/2010/main" val="1154976738"/>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286</a:t>
            </a:fld>
            <a:endParaRPr lang="en-US"/>
          </a:p>
        </p:txBody>
      </p:sp>
    </p:spTree>
    <p:extLst>
      <p:ext uri="{BB962C8B-B14F-4D97-AF65-F5344CB8AC3E}">
        <p14:creationId xmlns:p14="http://schemas.microsoft.com/office/powerpoint/2010/main" val="1272865983"/>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287</a:t>
            </a:fld>
            <a:endParaRPr lang="en-US"/>
          </a:p>
        </p:txBody>
      </p:sp>
    </p:spTree>
    <p:extLst>
      <p:ext uri="{BB962C8B-B14F-4D97-AF65-F5344CB8AC3E}">
        <p14:creationId xmlns:p14="http://schemas.microsoft.com/office/powerpoint/2010/main" val="81395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288</a:t>
            </a:fld>
            <a:endParaRPr lang="en-US"/>
          </a:p>
        </p:txBody>
      </p:sp>
    </p:spTree>
    <p:extLst>
      <p:ext uri="{BB962C8B-B14F-4D97-AF65-F5344CB8AC3E}">
        <p14:creationId xmlns:p14="http://schemas.microsoft.com/office/powerpoint/2010/main" val="1697747463"/>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289</a:t>
            </a:fld>
            <a:endParaRPr lang="en-US"/>
          </a:p>
        </p:txBody>
      </p:sp>
    </p:spTree>
    <p:extLst>
      <p:ext uri="{BB962C8B-B14F-4D97-AF65-F5344CB8AC3E}">
        <p14:creationId xmlns:p14="http://schemas.microsoft.com/office/powerpoint/2010/main" val="380619404"/>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290</a:t>
            </a:fld>
            <a:endParaRPr lang="en-US"/>
          </a:p>
        </p:txBody>
      </p:sp>
    </p:spTree>
    <p:extLst>
      <p:ext uri="{BB962C8B-B14F-4D97-AF65-F5344CB8AC3E}">
        <p14:creationId xmlns:p14="http://schemas.microsoft.com/office/powerpoint/2010/main" val="715217290"/>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291</a:t>
            </a:fld>
            <a:endParaRPr lang="en-US"/>
          </a:p>
        </p:txBody>
      </p:sp>
    </p:spTree>
    <p:extLst>
      <p:ext uri="{BB962C8B-B14F-4D97-AF65-F5344CB8AC3E}">
        <p14:creationId xmlns:p14="http://schemas.microsoft.com/office/powerpoint/2010/main" val="249615739"/>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296</a:t>
            </a:fld>
            <a:endParaRPr lang="en-US"/>
          </a:p>
        </p:txBody>
      </p:sp>
    </p:spTree>
    <p:extLst>
      <p:ext uri="{BB962C8B-B14F-4D97-AF65-F5344CB8AC3E}">
        <p14:creationId xmlns:p14="http://schemas.microsoft.com/office/powerpoint/2010/main" val="292895454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297</a:t>
            </a:fld>
            <a:endParaRPr lang="en-US"/>
          </a:p>
        </p:txBody>
      </p:sp>
    </p:spTree>
    <p:extLst>
      <p:ext uri="{BB962C8B-B14F-4D97-AF65-F5344CB8AC3E}">
        <p14:creationId xmlns:p14="http://schemas.microsoft.com/office/powerpoint/2010/main" val="2430164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28</a:t>
            </a:fld>
            <a:endParaRPr lang="en-US">
              <a:solidFill>
                <a:prstClr val="black"/>
              </a:solidFill>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298</a:t>
            </a:fld>
            <a:endParaRPr lang="en-US"/>
          </a:p>
        </p:txBody>
      </p:sp>
    </p:spTree>
    <p:extLst>
      <p:ext uri="{BB962C8B-B14F-4D97-AF65-F5344CB8AC3E}">
        <p14:creationId xmlns:p14="http://schemas.microsoft.com/office/powerpoint/2010/main" val="897921696"/>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299</a:t>
            </a:fld>
            <a:endParaRPr lang="en-US"/>
          </a:p>
        </p:txBody>
      </p:sp>
    </p:spTree>
    <p:extLst>
      <p:ext uri="{BB962C8B-B14F-4D97-AF65-F5344CB8AC3E}">
        <p14:creationId xmlns:p14="http://schemas.microsoft.com/office/powerpoint/2010/main" val="348175190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300</a:t>
            </a:fld>
            <a:endParaRPr lang="en-US"/>
          </a:p>
        </p:txBody>
      </p:sp>
    </p:spTree>
    <p:extLst>
      <p:ext uri="{BB962C8B-B14F-4D97-AF65-F5344CB8AC3E}">
        <p14:creationId xmlns:p14="http://schemas.microsoft.com/office/powerpoint/2010/main" val="128403441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301</a:t>
            </a:fld>
            <a:endParaRPr lang="en-US"/>
          </a:p>
        </p:txBody>
      </p:sp>
    </p:spTree>
    <p:extLst>
      <p:ext uri="{BB962C8B-B14F-4D97-AF65-F5344CB8AC3E}">
        <p14:creationId xmlns:p14="http://schemas.microsoft.com/office/powerpoint/2010/main" val="1255879820"/>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302</a:t>
            </a:fld>
            <a:endParaRPr lang="en-US"/>
          </a:p>
        </p:txBody>
      </p:sp>
    </p:spTree>
    <p:extLst>
      <p:ext uri="{BB962C8B-B14F-4D97-AF65-F5344CB8AC3E}">
        <p14:creationId xmlns:p14="http://schemas.microsoft.com/office/powerpoint/2010/main" val="169297820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303</a:t>
            </a:fld>
            <a:endParaRPr lang="en-US"/>
          </a:p>
        </p:txBody>
      </p:sp>
    </p:spTree>
    <p:extLst>
      <p:ext uri="{BB962C8B-B14F-4D97-AF65-F5344CB8AC3E}">
        <p14:creationId xmlns:p14="http://schemas.microsoft.com/office/powerpoint/2010/main" val="295913666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304</a:t>
            </a:fld>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305</a:t>
            </a:fld>
            <a:endParaRPr lang="en-US"/>
          </a:p>
        </p:txBody>
      </p:sp>
    </p:spTree>
    <p:extLst>
      <p:ext uri="{BB962C8B-B14F-4D97-AF65-F5344CB8AC3E}">
        <p14:creationId xmlns:p14="http://schemas.microsoft.com/office/powerpoint/2010/main" val="3621243456"/>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pPr/>
              <a:t>306</a:t>
            </a:fld>
            <a:endParaRPr lang="en-US"/>
          </a:p>
        </p:txBody>
      </p:sp>
    </p:spTree>
    <p:extLst>
      <p:ext uri="{BB962C8B-B14F-4D97-AF65-F5344CB8AC3E}">
        <p14:creationId xmlns:p14="http://schemas.microsoft.com/office/powerpoint/2010/main" val="234785779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307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29</a:t>
            </a:fld>
            <a:endParaRPr lang="en-US">
              <a:solidFill>
                <a:prstClr val="black"/>
              </a:solidFill>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308</a:t>
            </a:fld>
            <a:endParaRPr lang="en-US">
              <a:solidFill>
                <a:prstClr val="black"/>
              </a:solidFill>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309</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30</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31</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32</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33</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34</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35</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36</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37</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38</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39</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40</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41</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42</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43</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45</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F80A7343-AA74-430B-B914-3D2A121D21C3}" type="slidenum">
              <a:rPr lang="en-US">
                <a:solidFill>
                  <a:prstClr val="black"/>
                </a:solidFill>
              </a:rPr>
              <a:pPr/>
              <a:t>46</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F80A7343-AA74-430B-B914-3D2A121D21C3}" type="slidenum">
              <a:rPr lang="en-US">
                <a:solidFill>
                  <a:prstClr val="black"/>
                </a:solidFill>
              </a:rPr>
              <a:pPr/>
              <a:t>47</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48</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49</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53</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57</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5</a:t>
            </a:fld>
            <a:endParaRPr lang="en-US">
              <a:solidFill>
                <a:prstClr val="black"/>
              </a:solidFill>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59</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64</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9C9690F5-0CC8-4653-B415-CF230BCEB8E7}"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66</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1AA03753-C47F-436D-90DF-BDF584CA3C89}"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68</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8F10C380-B610-48CC-B5F9-73C01ED186CB}"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70</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8F10C380-B610-48CC-B5F9-73C01ED186CB}" type="slidenum">
              <a:rPr lang="en-US" smtClean="0">
                <a:solidFill>
                  <a:prstClr val="black"/>
                </a:solidFill>
              </a:rPr>
              <a:pPr/>
              <a:t>71</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72</a:t>
            </a:fld>
            <a:endParaRPr lang="en-US">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73</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74</a:t>
            </a:fld>
            <a:endParaRPr lang="en-US">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75</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76</a:t>
            </a:fld>
            <a:endParaRPr lang="en-US">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77</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78</a:t>
            </a:fld>
            <a:endParaRPr lang="en-US">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79</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80</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a:t>
            </a:fld>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81</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82</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83</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84</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85</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86</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80A7343-AA74-430B-B914-3D2A121D21C3}" type="slidenum">
              <a:rPr kumimoji="1" lang="en-US" sz="1200" b="0" i="1"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1" lang="en-US" sz="1200" b="0" i="1"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323043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89</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90</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91</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92</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93</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95</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96</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97</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98</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99</a:t>
            </a:fld>
            <a:endParaRPr lang="en-US">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100</a:t>
            </a:fld>
            <a:endParaRPr 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101</a:t>
            </a:fld>
            <a:endParaRPr lang="en-US">
              <a:solidFill>
                <a:prstClr val="black"/>
              </a:solidFill>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6250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1F73-F167-DA2C-138C-F20086B26D0A}"/>
            </a:ext>
          </a:extLst>
        </p:cNvPr>
        <p:cNvGrpSpPr/>
        <p:nvPr/>
      </p:nvGrpSpPr>
      <p:grpSpPr>
        <a:xfrm>
          <a:off x="0" y="0"/>
          <a:ext cx="0" cy="0"/>
          <a:chOff x="0" y="0"/>
          <a:chExt cx="0" cy="0"/>
        </a:xfrm>
      </p:grpSpPr>
      <p:sp>
        <p:nvSpPr>
          <p:cNvPr id="182274" name="Rectangle 7">
            <a:extLst>
              <a:ext uri="{FF2B5EF4-FFF2-40B4-BE49-F238E27FC236}">
                <a16:creationId xmlns:a16="http://schemas.microsoft.com/office/drawing/2014/main" id="{11056A23-808B-8E23-4989-A7C398E51649}"/>
              </a:ext>
            </a:extLst>
          </p:cNvPr>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103</a:t>
            </a:fld>
            <a:endParaRPr lang="en-US">
              <a:solidFill>
                <a:prstClr val="black"/>
              </a:solidFill>
            </a:endParaRPr>
          </a:p>
        </p:txBody>
      </p:sp>
    </p:spTree>
    <p:extLst>
      <p:ext uri="{BB962C8B-B14F-4D97-AF65-F5344CB8AC3E}">
        <p14:creationId xmlns:p14="http://schemas.microsoft.com/office/powerpoint/2010/main" val="2024831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5A0DA-5A81-B202-453C-B7B5E0DC45F8}"/>
            </a:ext>
          </a:extLst>
        </p:cNvPr>
        <p:cNvGrpSpPr/>
        <p:nvPr/>
      </p:nvGrpSpPr>
      <p:grpSpPr>
        <a:xfrm>
          <a:off x="0" y="0"/>
          <a:ext cx="0" cy="0"/>
          <a:chOff x="0" y="0"/>
          <a:chExt cx="0" cy="0"/>
        </a:xfrm>
      </p:grpSpPr>
      <p:sp>
        <p:nvSpPr>
          <p:cNvPr id="182274" name="Rectangle 7">
            <a:extLst>
              <a:ext uri="{FF2B5EF4-FFF2-40B4-BE49-F238E27FC236}">
                <a16:creationId xmlns:a16="http://schemas.microsoft.com/office/drawing/2014/main" id="{9E045DC3-3711-4DF9-F0EF-67480807EC20}"/>
              </a:ext>
            </a:extLst>
          </p:cNvPr>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104</a:t>
            </a:fld>
            <a:endParaRPr lang="en-US">
              <a:solidFill>
                <a:prstClr val="black"/>
              </a:solidFill>
            </a:endParaRPr>
          </a:p>
        </p:txBody>
      </p:sp>
    </p:spTree>
    <p:extLst>
      <p:ext uri="{BB962C8B-B14F-4D97-AF65-F5344CB8AC3E}">
        <p14:creationId xmlns:p14="http://schemas.microsoft.com/office/powerpoint/2010/main" val="3873444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F8812-8DE6-4CB6-6187-29CFB408458A}"/>
            </a:ext>
          </a:extLst>
        </p:cNvPr>
        <p:cNvGrpSpPr/>
        <p:nvPr/>
      </p:nvGrpSpPr>
      <p:grpSpPr>
        <a:xfrm>
          <a:off x="0" y="0"/>
          <a:ext cx="0" cy="0"/>
          <a:chOff x="0" y="0"/>
          <a:chExt cx="0" cy="0"/>
        </a:xfrm>
      </p:grpSpPr>
      <p:sp>
        <p:nvSpPr>
          <p:cNvPr id="177154" name="Rectangle 7">
            <a:extLst>
              <a:ext uri="{FF2B5EF4-FFF2-40B4-BE49-F238E27FC236}">
                <a16:creationId xmlns:a16="http://schemas.microsoft.com/office/drawing/2014/main" id="{0DE42410-F96F-3F7D-FA1F-922B1C0726DE}"/>
              </a:ext>
            </a:extLst>
          </p:cNvPr>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105</a:t>
            </a:fld>
            <a:endParaRPr lang="en-US">
              <a:solidFill>
                <a:prstClr val="black"/>
              </a:solidFill>
            </a:endParaRPr>
          </a:p>
        </p:txBody>
      </p:sp>
      <p:sp>
        <p:nvSpPr>
          <p:cNvPr id="2" name="Notes Placeholder 1">
            <a:extLst>
              <a:ext uri="{FF2B5EF4-FFF2-40B4-BE49-F238E27FC236}">
                <a16:creationId xmlns:a16="http://schemas.microsoft.com/office/drawing/2014/main" id="{CA6D7C4F-B886-E7BF-D282-49C5BEC0DCF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81202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3B209-A9A0-DDDD-21E7-3C1FB6E40311}"/>
            </a:ext>
          </a:extLst>
        </p:cNvPr>
        <p:cNvGrpSpPr/>
        <p:nvPr/>
      </p:nvGrpSpPr>
      <p:grpSpPr>
        <a:xfrm>
          <a:off x="0" y="0"/>
          <a:ext cx="0" cy="0"/>
          <a:chOff x="0" y="0"/>
          <a:chExt cx="0" cy="0"/>
        </a:xfrm>
      </p:grpSpPr>
      <p:sp>
        <p:nvSpPr>
          <p:cNvPr id="182274" name="Rectangle 7">
            <a:extLst>
              <a:ext uri="{FF2B5EF4-FFF2-40B4-BE49-F238E27FC236}">
                <a16:creationId xmlns:a16="http://schemas.microsoft.com/office/drawing/2014/main" id="{B9DFECA0-857A-59FF-85C0-F616FD962BCA}"/>
              </a:ext>
            </a:extLst>
          </p:cNvPr>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106</a:t>
            </a:fld>
            <a:endParaRPr lang="en-US">
              <a:solidFill>
                <a:prstClr val="black"/>
              </a:solidFill>
            </a:endParaRPr>
          </a:p>
        </p:txBody>
      </p:sp>
    </p:spTree>
    <p:extLst>
      <p:ext uri="{BB962C8B-B14F-4D97-AF65-F5344CB8AC3E}">
        <p14:creationId xmlns:p14="http://schemas.microsoft.com/office/powerpoint/2010/main" val="32483986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107</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108</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109</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110</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111</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85A28EB6-E1E6-4901-9BFC-9593594DB132}"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80842-A27C-4F93-8640-4F03BEB559E2}"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FA661C-5443-4B13-BD07-0ABC66720101}" type="datetimeFigureOut">
              <a:rPr lang="en-US">
                <a:solidFill>
                  <a:srgbClr val="000000">
                    <a:tint val="75000"/>
                  </a:srgbClr>
                </a:solidFill>
              </a:rPr>
              <a:pPr>
                <a:defRPr/>
              </a:pPr>
              <a:t>12/19/2024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FD66FB-AA95-4870-B440-91C6661A92D4}"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056CC9-F4DF-4876-A390-C74D9B6812BE}" type="datetimeFigureOut">
              <a:rPr lang="en-US">
                <a:solidFill>
                  <a:srgbClr val="000000">
                    <a:tint val="75000"/>
                  </a:srgbClr>
                </a:solidFill>
              </a:rPr>
              <a:pPr>
                <a:defRPr/>
              </a:pPr>
              <a:t>12/19/2024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977C82B-D542-4482-97C6-B1B6F9BDD191}"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DA7D273-A787-4450-BC7F-5E8D3D285D07}" type="datetimeFigureOut">
              <a:rPr lang="en-US">
                <a:solidFill>
                  <a:srgbClr val="000000">
                    <a:tint val="75000"/>
                  </a:srgbClr>
                </a:solidFill>
              </a:rPr>
              <a:pPr>
                <a:defRPr/>
              </a:pPr>
              <a:t>12/19/2024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B17DF36-F374-47DC-A31D-CC5B06720C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2989248-1D7D-4D20-A001-C8F371080169}" type="datetimeFigureOut">
              <a:rPr lang="en-US">
                <a:solidFill>
                  <a:srgbClr val="000000">
                    <a:tint val="75000"/>
                  </a:srgbClr>
                </a:solidFill>
              </a:rPr>
              <a:pPr>
                <a:defRPr/>
              </a:pPr>
              <a:t>12/19/2024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FE5333AC-048E-4A5D-963A-8CA6F0A0F94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EB25AE54-F7EB-44B2-89CE-35B65A9026BC}" type="datetimeFigureOut">
              <a:rPr lang="en-US">
                <a:solidFill>
                  <a:srgbClr val="000000">
                    <a:tint val="75000"/>
                  </a:srgbClr>
                </a:solidFill>
              </a:rPr>
              <a:pPr>
                <a:defRPr/>
              </a:pPr>
              <a:t>12/19/2024</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BB510536-94D9-43A2-A085-2AFCA11FA2F5}"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9CF4D0D9-D57C-4E64-8A18-C89DFF8E7263}" type="datetimeFigureOut">
              <a:rPr lang="en-US">
                <a:solidFill>
                  <a:srgbClr val="000000">
                    <a:tint val="75000"/>
                  </a:srgbClr>
                </a:solidFill>
              </a:rPr>
              <a:pPr>
                <a:defRPr/>
              </a:pPr>
              <a:t>12/19/2024</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38977AED-A50E-4AF8-8723-D2E04B91F169}"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B510328-4F11-4BBB-BE58-3C00DD9F43BD}" type="datetimeFigureOut">
              <a:rPr lang="en-US">
                <a:solidFill>
                  <a:srgbClr val="000000">
                    <a:tint val="75000"/>
                  </a:srgbClr>
                </a:solidFill>
              </a:rPr>
              <a:pPr>
                <a:defRPr/>
              </a:pPr>
              <a:t>12/19/2024</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B8BA2CC3-B7A3-48F1-81BB-9BC29AC9579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EBD4ADD-E4DA-4D80-A150-3AACAFCB600F}" type="datetimeFigureOut">
              <a:rPr lang="en-US">
                <a:solidFill>
                  <a:srgbClr val="000000">
                    <a:tint val="75000"/>
                  </a:srgbClr>
                </a:solidFill>
              </a:rPr>
              <a:pPr>
                <a:defRPr/>
              </a:pPr>
              <a:t>12/19/2024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497065D2-6BF5-4856-B190-75426846F5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C1F7362-EB55-450A-A7C0-1CA074FA3D11}" type="datetimeFigureOut">
              <a:rPr lang="en-US">
                <a:solidFill>
                  <a:srgbClr val="000000">
                    <a:tint val="75000"/>
                  </a:srgbClr>
                </a:solidFill>
              </a:rPr>
              <a:pPr>
                <a:defRPr/>
              </a:pPr>
              <a:t>12/19/2024</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5C55F0EB-F13F-46FF-9CE8-77136597245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829292-CCD4-4CB1-BA41-CA783B62BD0E}" type="datetimeFigureOut">
              <a:rPr lang="en-US">
                <a:solidFill>
                  <a:srgbClr val="000000">
                    <a:tint val="75000"/>
                  </a:srgbClr>
                </a:solidFill>
              </a:rPr>
              <a:pPr>
                <a:defRPr/>
              </a:pPr>
              <a:t>12/19/2024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DDC0A6-5346-4098-80B0-1E8F371430D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AD5420-EEED-4EB7-878F-9FB375E4F24C}"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0879EB-964F-495D-9E46-83A253BCC2EA}" type="datetimeFigureOut">
              <a:rPr lang="en-US">
                <a:solidFill>
                  <a:srgbClr val="000000">
                    <a:tint val="75000"/>
                  </a:srgbClr>
                </a:solidFill>
              </a:rPr>
              <a:pPr>
                <a:defRPr/>
              </a:pPr>
              <a:t>12/19/2024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AE1231D-E9EE-4059-B628-1F725551A7E3}"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FB36B9-BD43-481F-855F-959D9F9B32E5}" type="slidenum">
              <a:rPr lang="en-US"/>
              <a:pPr>
                <a:defRPr/>
              </a:pPr>
              <a:t>‹#›</a:t>
            </a:fld>
            <a:endParaRPr lang="en-US"/>
          </a:p>
        </p:txBody>
      </p:sp>
    </p:spTree>
    <p:extLst>
      <p:ext uri="{BB962C8B-B14F-4D97-AF65-F5344CB8AC3E}">
        <p14:creationId xmlns:p14="http://schemas.microsoft.com/office/powerpoint/2010/main" val="39670897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6C2A06-14BB-4189-8685-9A887A6FED1E}" type="slidenum">
              <a:rPr lang="en-US"/>
              <a:pPr>
                <a:defRPr/>
              </a:pPr>
              <a:t>‹#›</a:t>
            </a:fld>
            <a:endParaRPr lang="en-US"/>
          </a:p>
        </p:txBody>
      </p:sp>
    </p:spTree>
    <p:extLst>
      <p:ext uri="{BB962C8B-B14F-4D97-AF65-F5344CB8AC3E}">
        <p14:creationId xmlns:p14="http://schemas.microsoft.com/office/powerpoint/2010/main" val="15248782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16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08E9C-4508-436C-82CC-7B9F18806401}" type="slidenum">
              <a:rPr lang="en-US"/>
              <a:pPr>
                <a:defRPr/>
              </a:pPr>
              <a:t>‹#›</a:t>
            </a:fld>
            <a:endParaRPr lang="en-US"/>
          </a:p>
        </p:txBody>
      </p:sp>
    </p:spTree>
    <p:extLst>
      <p:ext uri="{BB962C8B-B14F-4D97-AF65-F5344CB8AC3E}">
        <p14:creationId xmlns:p14="http://schemas.microsoft.com/office/powerpoint/2010/main" val="29573826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AE85D4-4E84-49A2-87DC-228DC45341F7}" type="slidenum">
              <a:rPr lang="en-US"/>
              <a:pPr>
                <a:defRPr/>
              </a:pPr>
              <a:t>‹#›</a:t>
            </a:fld>
            <a:endParaRPr lang="en-US"/>
          </a:p>
        </p:txBody>
      </p:sp>
    </p:spTree>
    <p:extLst>
      <p:ext uri="{BB962C8B-B14F-4D97-AF65-F5344CB8AC3E}">
        <p14:creationId xmlns:p14="http://schemas.microsoft.com/office/powerpoint/2010/main" val="29916734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4A2CB4-9F73-4027-9A4D-445E6DA77EF6}" type="slidenum">
              <a:rPr lang="en-US"/>
              <a:pPr>
                <a:defRPr/>
              </a:pPr>
              <a:t>‹#›</a:t>
            </a:fld>
            <a:endParaRPr lang="en-US"/>
          </a:p>
        </p:txBody>
      </p:sp>
    </p:spTree>
    <p:extLst>
      <p:ext uri="{BB962C8B-B14F-4D97-AF65-F5344CB8AC3E}">
        <p14:creationId xmlns:p14="http://schemas.microsoft.com/office/powerpoint/2010/main" val="31309889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B8DC0D-2350-4394-9D91-C9354F62F8B8}" type="slidenum">
              <a:rPr lang="en-US"/>
              <a:pPr>
                <a:defRPr/>
              </a:pPr>
              <a:t>‹#›</a:t>
            </a:fld>
            <a:endParaRPr lang="en-US"/>
          </a:p>
        </p:txBody>
      </p:sp>
    </p:spTree>
    <p:extLst>
      <p:ext uri="{BB962C8B-B14F-4D97-AF65-F5344CB8AC3E}">
        <p14:creationId xmlns:p14="http://schemas.microsoft.com/office/powerpoint/2010/main" val="28952645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6E8F72-EE5D-47A8-A617-9CD7B5A5A4C5}" type="slidenum">
              <a:rPr lang="en-US"/>
              <a:pPr>
                <a:defRPr/>
              </a:pPr>
              <a:t>‹#›</a:t>
            </a:fld>
            <a:endParaRPr lang="en-US"/>
          </a:p>
        </p:txBody>
      </p:sp>
    </p:spTree>
    <p:extLst>
      <p:ext uri="{BB962C8B-B14F-4D97-AF65-F5344CB8AC3E}">
        <p14:creationId xmlns:p14="http://schemas.microsoft.com/office/powerpoint/2010/main" val="42287878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31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27CFD4-8A31-4B89-AB0F-06D7BCA4D582}" type="slidenum">
              <a:rPr lang="en-US"/>
              <a:pPr>
                <a:defRPr/>
              </a:pPr>
              <a:t>‹#›</a:t>
            </a:fld>
            <a:endParaRPr lang="en-US"/>
          </a:p>
        </p:txBody>
      </p:sp>
    </p:spTree>
    <p:extLst>
      <p:ext uri="{BB962C8B-B14F-4D97-AF65-F5344CB8AC3E}">
        <p14:creationId xmlns:p14="http://schemas.microsoft.com/office/powerpoint/2010/main" val="31781693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E6FC99-695F-4B5C-A2BA-3F95901C720A}" type="slidenum">
              <a:rPr lang="en-US"/>
              <a:pPr>
                <a:defRPr/>
              </a:pPr>
              <a:t>‹#›</a:t>
            </a:fld>
            <a:endParaRPr lang="en-US"/>
          </a:p>
        </p:txBody>
      </p:sp>
    </p:spTree>
    <p:extLst>
      <p:ext uri="{BB962C8B-B14F-4D97-AF65-F5344CB8AC3E}">
        <p14:creationId xmlns:p14="http://schemas.microsoft.com/office/powerpoint/2010/main" val="290332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B9F675-76CF-4E5B-B85D-664CB4378B61}" type="slidenum">
              <a:rPr lang="en-US"/>
              <a:pPr>
                <a:defRPr/>
              </a:pPr>
              <a:t>‹#›</a:t>
            </a:fld>
            <a:endParaRPr lang="en-US"/>
          </a:p>
        </p:txBody>
      </p:sp>
    </p:spTree>
    <p:extLst>
      <p:ext uri="{BB962C8B-B14F-4D97-AF65-F5344CB8AC3E}">
        <p14:creationId xmlns:p14="http://schemas.microsoft.com/office/powerpoint/2010/main" val="25443497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89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486" y="27489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8B02E-3973-478D-A9A8-03D6090B6649}" type="slidenum">
              <a:rPr lang="en-US"/>
              <a:pPr>
                <a:defRPr/>
              </a:pPr>
              <a:t>‹#›</a:t>
            </a:fld>
            <a:endParaRPr lang="en-US"/>
          </a:p>
        </p:txBody>
      </p:sp>
    </p:spTree>
    <p:extLst>
      <p:ext uri="{BB962C8B-B14F-4D97-AF65-F5344CB8AC3E}">
        <p14:creationId xmlns:p14="http://schemas.microsoft.com/office/powerpoint/2010/main" val="14252780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extLst>
      <p:ext uri="{BB962C8B-B14F-4D97-AF65-F5344CB8AC3E}">
        <p14:creationId xmlns:p14="http://schemas.microsoft.com/office/powerpoint/2010/main" val="1713678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extLst>
      <p:ext uri="{BB962C8B-B14F-4D97-AF65-F5344CB8AC3E}">
        <p14:creationId xmlns:p14="http://schemas.microsoft.com/office/powerpoint/2010/main" val="5609301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49"/>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extLst>
      <p:ext uri="{BB962C8B-B14F-4D97-AF65-F5344CB8AC3E}">
        <p14:creationId xmlns:p14="http://schemas.microsoft.com/office/powerpoint/2010/main" val="6078842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extLst>
      <p:ext uri="{BB962C8B-B14F-4D97-AF65-F5344CB8AC3E}">
        <p14:creationId xmlns:p14="http://schemas.microsoft.com/office/powerpoint/2010/main" val="27308188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81"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81"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extLst>
      <p:ext uri="{BB962C8B-B14F-4D97-AF65-F5344CB8AC3E}">
        <p14:creationId xmlns:p14="http://schemas.microsoft.com/office/powerpoint/2010/main" val="23843210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extLst>
      <p:ext uri="{BB962C8B-B14F-4D97-AF65-F5344CB8AC3E}">
        <p14:creationId xmlns:p14="http://schemas.microsoft.com/office/powerpoint/2010/main" val="16063620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extLst>
      <p:ext uri="{BB962C8B-B14F-4D97-AF65-F5344CB8AC3E}">
        <p14:creationId xmlns:p14="http://schemas.microsoft.com/office/powerpoint/2010/main" val="30436472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99"/>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extLst>
      <p:ext uri="{BB962C8B-B14F-4D97-AF65-F5344CB8AC3E}">
        <p14:creationId xmlns:p14="http://schemas.microsoft.com/office/powerpoint/2010/main" val="1215063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extLst>
      <p:ext uri="{BB962C8B-B14F-4D97-AF65-F5344CB8AC3E}">
        <p14:creationId xmlns:p14="http://schemas.microsoft.com/office/powerpoint/2010/main" val="1459433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extLst>
      <p:ext uri="{BB962C8B-B14F-4D97-AF65-F5344CB8AC3E}">
        <p14:creationId xmlns:p14="http://schemas.microsoft.com/office/powerpoint/2010/main" val="37003887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87"/>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87"/>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extLst>
      <p:ext uri="{BB962C8B-B14F-4D97-AF65-F5344CB8AC3E}">
        <p14:creationId xmlns:p14="http://schemas.microsoft.com/office/powerpoint/2010/main" val="41264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2F4E95-4030-4B13-95ED-B7DE7D230E48}"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sp>
        <p:nvSpPr>
          <p:cNvPr id="205832"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205833"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endParaRPr lang="en-US"/>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lgn="ctr">
              <a:defRPr/>
            </a:pPr>
            <a:endParaRPr lang="en-US"/>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C6320333-298C-408A-A46F-C09E09F37E59}"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10278A3-B0A1-4A20-9395-D0C7D8970A36}"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433C4B1-9950-4EE2-BCD5-1E3E0DEAA8B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CC63E78-16A3-4045-BADD-094095A3C4D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97203389-5A47-4168-AE84-3CD6F7E07B3E}"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191839DB-33E2-42E8-A955-87B7B2092004}"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515185DE-8702-45D1-8F64-16C78979F81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7E3EF-EB0C-4190-B113-4ECC8EECF720}"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08D0AA0-19A0-4145-8F66-47A24957A55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029F37C-8E30-45FA-9483-2B07BB98D79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948BC24-4D2F-4B86-A70C-B235B87480E1}"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CC07A3-A2B7-47E7-8D75-75923C91E452}"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solidFill>
                  <a:srgbClr val="EAEAEA"/>
                </a:solidFill>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solidFill>
                  <a:srgbClr val="EAEAEA"/>
                </a:solidFill>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solidFill>
                  <a:srgbClr val="EAEAEA"/>
                </a:solidFill>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solidFill>
                  <a:srgbClr val="EAEAEA"/>
                </a:solidFill>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solidFill>
                  <a:srgbClr val="EAEAEA"/>
                </a:solidFill>
              </a:endParaRPr>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defRPr/>
              </a:pPr>
              <a:endParaRPr lang="en-US">
                <a:solidFill>
                  <a:srgbClr val="EAEAEA"/>
                </a:solidFill>
              </a:endParaRPr>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defRPr/>
              </a:pPr>
              <a:endParaRPr lang="en-US">
                <a:solidFill>
                  <a:srgbClr val="EAEAEA"/>
                </a:solidFill>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solidFill>
                  <a:srgbClr val="EAEAEA"/>
                </a:solidFill>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solidFill>
                  <a:srgbClr val="EAEAEA"/>
                </a:solidFill>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solidFill>
                  <a:srgbClr val="EAEAEA"/>
                </a:solidFill>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solidFill>
                  <a:srgbClr val="EAEAEA"/>
                </a:solidFill>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solidFill>
                  <a:srgbClr val="EAEAEA"/>
                </a:solidFill>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solidFill>
                  <a:srgbClr val="EAEAEA"/>
                </a:solidFill>
              </a:endParaRPr>
            </a:p>
          </p:txBody>
        </p:sp>
      </p:grpSp>
      <p:sp>
        <p:nvSpPr>
          <p:cNvPr id="239624"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239625"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fld id="{61CB6B01-919E-4219-901D-30D4AC1E8BAE}" type="datetimeFigureOut">
              <a:rPr lang="en-US"/>
              <a:pPr>
                <a:defRPr/>
              </a:pPr>
              <a:t>12/19/2024</a:t>
            </a:fld>
            <a:endParaRPr lang="en-US"/>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defRPr/>
            </a:pPr>
            <a:endParaRPr lang="en-US"/>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5C022651-241F-48A2-B2AC-65A3E0F8FB4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fld id="{1E355B7E-4941-45A9-8989-628E66720C47}" type="datetimeFigureOut">
              <a:rPr lang="en-US"/>
              <a:pPr>
                <a:defRPr/>
              </a:pPr>
              <a:t>12/19/2024</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A6937A2-92B7-450E-85D3-05460F80705E}"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CAE15C63-E5FD-4664-9BC1-DD968F9B1DB1}" type="datetimeFigureOut">
              <a:rPr lang="en-US"/>
              <a:pPr>
                <a:defRPr/>
              </a:pPr>
              <a:t>12/19/2024</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1600A32-2A90-436C-9344-40C647CBF5BF}"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fld id="{1BABD99C-20C0-4EA9-9F8B-F2F5A9A66F02}" type="datetimeFigureOut">
              <a:rPr lang="en-US"/>
              <a:pPr>
                <a:defRPr/>
              </a:pPr>
              <a:t>12/19/2024</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C5BD7A5-9E42-49B9-B544-07911F8DFA3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fld id="{F2FA63F0-7212-4A62-94BA-83FA67720026}" type="datetimeFigureOut">
              <a:rPr lang="en-US"/>
              <a:pPr>
                <a:defRPr/>
              </a:pPr>
              <a:t>12/19/2024</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27DE6481-3C39-4496-9314-80BD12566B77}"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fld id="{D2C20CB8-ABA9-419E-A553-C948989BFFDC}" type="datetimeFigureOut">
              <a:rPr lang="en-US"/>
              <a:pPr>
                <a:defRPr/>
              </a:pPr>
              <a:t>12/19/2024</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62422D1-9D20-487F-978C-371F5102A49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812E7-FB6A-41B7-9634-E4FACA7A7684}"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9467B4E1-D0DB-42B4-9CED-A1CD46BC161B}" type="datetimeFigureOut">
              <a:rPr lang="en-US"/>
              <a:pPr>
                <a:defRPr/>
              </a:pPr>
              <a:t>12/19/2024</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51EC58D-C8CA-44D1-81F9-2A4B6699F569}"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EC73B77B-9421-4C1B-95F5-BCB0C5CEAD80}" type="datetimeFigureOut">
              <a:rPr lang="en-US"/>
              <a:pPr>
                <a:defRPr/>
              </a:pPr>
              <a:t>12/19/2024</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9A045F3-26C2-4B55-BE45-1D1DF0C45F51}"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3ECE3BCA-1D58-4331-BDF0-7723619C7259}" type="datetimeFigureOut">
              <a:rPr lang="en-US"/>
              <a:pPr>
                <a:defRPr/>
              </a:pPr>
              <a:t>12/19/2024</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9F1C0-FA53-497B-A23E-5287C4821443}"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fld id="{ED708FF5-922A-4EBC-A1C8-E705DEEE537F}" type="datetimeFigureOut">
              <a:rPr lang="en-US"/>
              <a:pPr>
                <a:defRPr/>
              </a:pPr>
              <a:t>12/19/2024</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B56A133-D7DE-4C97-9719-51810DA195E4}"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fld id="{19583D42-FAED-4694-B5FF-8A746AB5D564}" type="datetimeFigureOut">
              <a:rPr lang="en-US"/>
              <a:pPr>
                <a:defRPr/>
              </a:pPr>
              <a:t>12/19/2024</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7C5EF88-2695-49B3-ABC4-23F884C24038}"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9434C8-76C7-4C34-8942-32F9323034C9}"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6FDEE469-511C-47B1-A1EA-384431EBBE63}"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36E1D0-3EED-4035-9A72-15AB756F099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78A32F-EBD1-4FF4-ADD1-8FA2E7BF208C}"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622345-FBA0-473E-8947-11DB195EF959}"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9E05AC-D992-4A4E-8133-C26187880165}"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319E57-5D7C-4E44-BF18-D3E43C79FD04}"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3BB17A-5882-4112-B3D6-0669135930B3}"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3C4CAE-462D-4F98-A8C0-B6A67AD0FA3A}"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36D8D3-23E2-4022-A9EE-1E9EE9766071}"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0F49EA-0F8A-46C9-8A07-99A8C818EAF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43702C-93BE-4829-85C8-F413956B3A7E}"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81476E-35BD-4A40-891F-EE0765EA24E0}"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sp>
        <p:nvSpPr>
          <p:cNvPr id="407560"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407561"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lgn="ctr">
              <a:defRPr/>
            </a:pPr>
            <a:endParaRPr lang="en-US">
              <a:solidFill>
                <a:srgbClr val="EAEAEA"/>
              </a:solidFill>
            </a:endParaRPr>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926F8DAF-DA88-4FCF-B26C-100637FCC09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FE56CBA-6FCC-4342-B0D8-E38410EA836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0A5365D-AEAB-44EA-88F1-2CF3CDB47BB2}"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7AC0180-7176-4CA4-86C8-30CCA401938D}"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761CB62-71E9-4FF1-B7C3-7C3A59B72031}"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4EA75CF-D11B-4FF0-BE3C-A02D09EC9D4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BDE8AB34-731B-45D0-BD37-7E3906BAA6A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4C46A76-E063-4EF8-A696-CEE5F70BADA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FB209A8-46FB-4877-A5E6-774E739920C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6924F8F-BE33-480D-8925-4D1336089C48}"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030DBE7-5C6B-4954-9558-8220CEB3AF96}"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5852F85-C552-4945-8F42-BB4A95E190E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75898D75-312D-4F16-88B1-8BC89951EDD1}"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6439C9-BAAE-4AE6-A2D7-37AE59BC1A3D}"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31615A-30C7-42F7-A5EF-BCAEB279CB96}"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6AB655-B9FB-48F7-BA33-ABA41B37381D}"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1595BA-8229-4C5B-8F0C-69E7E31A570D}"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ACB91F-5322-4507-A45A-E88CC809A4E2}"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03BE51-F75F-4163-8007-3806C056F3F2}"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3208F6-1AA3-4D92-9605-8DABFE422E27}"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91B114-C9B5-4BE4-9C48-8F46F3F909B6}"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99C636-0102-4CA1-9779-472D51B6D6EC}"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961817-27EC-49EA-BE70-8F57F64C803B}"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6D345-D533-431C-BA75-27E4EA42D9CA}"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9D8D513F-5D9B-410A-9A5F-C32C670292B2}"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BBDAEE-5402-49CB-B223-536FA1C9949C}"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1D8F-E00D-4449-8947-18002209629C}"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512B42-5D2F-42DB-8C0A-418C56F2BF61}"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34FD7-05F1-4194-A8F1-6FB38C64FFD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466FF7-EDAC-44D6-8921-EDB4C0E53343}"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CC6DDE-96FA-4844-A847-EDD105DAD4CB}"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AA44867-83FA-46A0-8BA8-6524190744FE}"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D8E98D-2EDE-4F64-AADE-91E40CD1C9AB}"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B75DF2-5255-4DCD-B7D2-25788823A1DA}"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285092-C699-4755-ABBA-82CE849A59B7}"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8CD344-2EF3-4863-A1FC-7673781FAD3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CCF87610-BFC6-4AAB-A42E-C1AF2231250C}" type="slidenum">
              <a:rPr lang="en-US"/>
              <a:pPr>
                <a:defRPr/>
              </a:pPr>
              <a:t>‹#›</a:t>
            </a:fld>
            <a:endParaRPr lang="en-US"/>
          </a:p>
        </p:txBody>
      </p:sp>
      <p:pic>
        <p:nvPicPr>
          <p:cNvPr id="74759"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41"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6370"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6371" name="Text Placeholder 2"/>
          <p:cNvSpPr>
            <a:spLocks noGrp="1"/>
          </p:cNvSpPr>
          <p:nvPr>
            <p:ph type="body" idx="1"/>
          </p:nvPr>
        </p:nvSpPr>
        <p:spPr bwMode="auto">
          <a:xfrm>
            <a:off x="514350" y="1600201"/>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E76F322-80AC-4C5A-8764-899CE77B289D}" type="datetimeFigureOut">
              <a:rPr lang="en-US">
                <a:solidFill>
                  <a:srgbClr val="000000">
                    <a:tint val="75000"/>
                  </a:srgbClr>
                </a:solidFill>
              </a:rPr>
              <a:pPr>
                <a:defRPr/>
              </a:pPr>
              <a:t>12/19/2024</a:t>
            </a:fld>
            <a:endParaRPr lang="en-US">
              <a:solidFill>
                <a:srgbClr val="000000">
                  <a:tint val="75000"/>
                </a:srgbClr>
              </a:solidFill>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592F32B-BC43-4882-9F27-9FCF7973DA70}" type="slidenum">
              <a:rPr lang="en-US">
                <a:solidFill>
                  <a:srgbClr val="000000">
                    <a:tint val="75000"/>
                  </a:srgbClr>
                </a:solidFill>
              </a:rPr>
              <a:pPr>
                <a:defRPr/>
              </a:pPr>
              <a:t>‹#›</a:t>
            </a:fld>
            <a:endParaRPr lang="en-US">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23962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23962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AFCE50F2-65AE-4E38-A703-CE58E198BD7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30142220"/>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extLst>
      <p:ext uri="{BB962C8B-B14F-4D97-AF65-F5344CB8AC3E}">
        <p14:creationId xmlns:p14="http://schemas.microsoft.com/office/powerpoint/2010/main" val="1922835046"/>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kumimoji="1" lang="en-US" i="1">
              <a:solidFill>
                <a:srgbClr val="000000"/>
              </a:solidFill>
            </a:endParaRPr>
          </a:p>
        </p:txBody>
      </p:sp>
      <p:sp>
        <p:nvSpPr>
          <p:cNvPr id="23962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kumimoji="1" lang="en-US" i="1">
              <a:solidFill>
                <a:srgbClr val="000000"/>
              </a:solidFill>
            </a:endParaRPr>
          </a:p>
        </p:txBody>
      </p:sp>
      <p:sp>
        <p:nvSpPr>
          <p:cNvPr id="23962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4F8460-D1C9-4013-8BAC-EECAF710881F}" type="slidenum">
              <a:rPr kumimoji="1" lang="en-US" i="1">
                <a:solidFill>
                  <a:srgbClr val="000000"/>
                </a:solidFill>
              </a:rPr>
              <a:pPr>
                <a:defRPr/>
              </a:pPr>
              <a:t>‹#›</a:t>
            </a:fld>
            <a:endParaRPr kumimoji="1" lang="en-US" i="1">
              <a:solidFill>
                <a:srgbClr val="000000"/>
              </a:solidFill>
            </a:endParaRPr>
          </a:p>
        </p:txBody>
      </p:sp>
    </p:spTree>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204803"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04804"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04805"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04806"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204807"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sp>
        <p:nvSpPr>
          <p:cNvPr id="7171"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2"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10"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i="0">
                <a:solidFill>
                  <a:srgbClr val="EAEAEA"/>
                </a:solidFill>
                <a:latin typeface="+mn-lt"/>
              </a:defRPr>
            </a:lvl1pPr>
          </a:lstStyle>
          <a:p>
            <a:pPr>
              <a:defRPr/>
            </a:pPr>
            <a:endParaRPr lang="en-US"/>
          </a:p>
        </p:txBody>
      </p:sp>
      <p:sp>
        <p:nvSpPr>
          <p:cNvPr id="204811"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i="0">
                <a:solidFill>
                  <a:srgbClr val="EAEAEA"/>
                </a:solidFill>
                <a:latin typeface="+mn-lt"/>
              </a:defRPr>
            </a:lvl1pPr>
          </a:lstStyle>
          <a:p>
            <a:pPr algn="ctr">
              <a:defRPr/>
            </a:pPr>
            <a:endParaRPr lang="en-US"/>
          </a:p>
        </p:txBody>
      </p:sp>
      <p:sp>
        <p:nvSpPr>
          <p:cNvPr id="204812"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i="0">
                <a:solidFill>
                  <a:srgbClr val="EAEAEA"/>
                </a:solidFill>
                <a:latin typeface="+mn-lt"/>
              </a:defRPr>
            </a:lvl1pPr>
          </a:lstStyle>
          <a:p>
            <a:pPr>
              <a:defRPr/>
            </a:pPr>
            <a:fld id="{CF396C6D-3827-408A-B6A5-EF11639539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238595"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solidFill>
                  <a:srgbClr val="EAEAEA"/>
                </a:solidFill>
              </a:endParaRPr>
            </a:p>
          </p:txBody>
        </p:sp>
        <p:sp>
          <p:nvSpPr>
            <p:cNvPr id="238596"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solidFill>
                  <a:srgbClr val="EAEAEA"/>
                </a:solidFill>
              </a:endParaRPr>
            </a:p>
          </p:txBody>
        </p:sp>
        <p:sp>
          <p:nvSpPr>
            <p:cNvPr id="238597"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solidFill>
                  <a:srgbClr val="EAEAEA"/>
                </a:solidFill>
              </a:endParaRPr>
            </a:p>
          </p:txBody>
        </p:sp>
        <p:sp>
          <p:nvSpPr>
            <p:cNvPr id="238598"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solidFill>
                  <a:srgbClr val="EAEAEA"/>
                </a:solidFill>
              </a:endParaRPr>
            </a:p>
          </p:txBody>
        </p:sp>
        <p:sp>
          <p:nvSpPr>
            <p:cNvPr id="238599"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solidFill>
                  <a:srgbClr val="EAEAEA"/>
                </a:solidFill>
              </a:endParaRPr>
            </a:p>
          </p:txBody>
        </p:sp>
      </p:grpSp>
      <p:sp>
        <p:nvSpPr>
          <p:cNvPr id="148483"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4"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8602"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EAEAEA"/>
                </a:solidFill>
                <a:latin typeface="+mn-lt"/>
              </a:defRPr>
            </a:lvl1pPr>
          </a:lstStyle>
          <a:p>
            <a:pPr>
              <a:defRPr/>
            </a:pPr>
            <a:fld id="{BDA1192D-5BD4-44F3-8E51-9FF4A207BBD8}" type="datetimeFigureOut">
              <a:rPr lang="en-US"/>
              <a:pPr>
                <a:defRPr/>
              </a:pPr>
              <a:t>12/19/2024</a:t>
            </a:fld>
            <a:endParaRPr lang="en-US"/>
          </a:p>
        </p:txBody>
      </p:sp>
      <p:sp>
        <p:nvSpPr>
          <p:cNvPr id="238603"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EAEAEA"/>
                </a:solidFill>
                <a:latin typeface="+mn-lt"/>
              </a:defRPr>
            </a:lvl1pPr>
          </a:lstStyle>
          <a:p>
            <a:pPr>
              <a:defRPr/>
            </a:pPr>
            <a:endParaRPr lang="en-US"/>
          </a:p>
        </p:txBody>
      </p:sp>
      <p:sp>
        <p:nvSpPr>
          <p:cNvPr id="238604"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EAEAEA"/>
                </a:solidFill>
                <a:latin typeface="+mn-lt"/>
              </a:defRPr>
            </a:lvl1pPr>
          </a:lstStyle>
          <a:p>
            <a:pPr>
              <a:defRPr/>
            </a:pPr>
            <a:fld id="{F795002E-051B-410E-BC25-B9516C7C5A9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chemeClr val="bg2"/>
                </a:solidFill>
              </a:defRPr>
            </a:lvl1pPr>
          </a:lstStyle>
          <a:p>
            <a:pPr>
              <a:defRPr/>
            </a:pPr>
            <a:fld id="{00B8D8B2-BB64-4ADF-A9B5-E1B800070EB6}" type="slidenum">
              <a:rPr lang="en-US">
                <a:solidFill>
                  <a:srgbClr val="5E574E"/>
                </a:solidFill>
              </a:rPr>
              <a:pPr>
                <a:defRPr/>
              </a:pPr>
              <a:t>‹#›</a:t>
            </a:fld>
            <a:endParaRPr lang="en-US">
              <a:solidFill>
                <a:srgbClr val="5E574E"/>
              </a:solidFill>
            </a:endParaRPr>
          </a:p>
        </p:txBody>
      </p:sp>
      <p:pic>
        <p:nvPicPr>
          <p:cNvPr id="103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406531"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406532"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406533"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406534"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ctr" eaLnBrk="0" hangingPunct="0">
                <a:defRPr/>
              </a:pPr>
              <a:endParaRPr kumimoji="1" lang="en-US" sz="6600" i="1">
                <a:solidFill>
                  <a:srgbClr val="FF0000"/>
                </a:solidFill>
              </a:endParaRPr>
            </a:p>
          </p:txBody>
        </p:sp>
        <p:sp>
          <p:nvSpPr>
            <p:cNvPr id="406535"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ctr" eaLnBrk="0" hangingPunct="0">
                <a:defRPr/>
              </a:pPr>
              <a:endParaRPr kumimoji="1" lang="en-US" sz="6600" i="1">
                <a:solidFill>
                  <a:srgbClr val="FF0000"/>
                </a:solidFill>
              </a:endParaRPr>
            </a:p>
          </p:txBody>
        </p:sp>
      </p:grpSp>
      <p:sp>
        <p:nvSpPr>
          <p:cNvPr id="6147"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38"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i="0">
                <a:solidFill>
                  <a:schemeClr val="tx1"/>
                </a:solidFill>
                <a:latin typeface="+mn-lt"/>
              </a:defRPr>
            </a:lvl1pPr>
          </a:lstStyle>
          <a:p>
            <a:pPr>
              <a:defRPr/>
            </a:pPr>
            <a:endParaRPr lang="en-US">
              <a:solidFill>
                <a:srgbClr val="EAEAEA"/>
              </a:solidFill>
            </a:endParaRPr>
          </a:p>
        </p:txBody>
      </p:sp>
      <p:sp>
        <p:nvSpPr>
          <p:cNvPr id="406539"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i="0">
                <a:solidFill>
                  <a:schemeClr val="tx1"/>
                </a:solidFill>
                <a:latin typeface="+mn-lt"/>
              </a:defRPr>
            </a:lvl1pPr>
          </a:lstStyle>
          <a:p>
            <a:pPr algn="ctr">
              <a:defRPr/>
            </a:pPr>
            <a:endParaRPr lang="en-US">
              <a:solidFill>
                <a:srgbClr val="EAEAEA"/>
              </a:solidFill>
            </a:endParaRPr>
          </a:p>
        </p:txBody>
      </p:sp>
      <p:sp>
        <p:nvSpPr>
          <p:cNvPr id="406540"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i="0">
                <a:solidFill>
                  <a:schemeClr val="tx1"/>
                </a:solidFill>
                <a:latin typeface="+mn-lt"/>
              </a:defRPr>
            </a:lvl1pPr>
          </a:lstStyle>
          <a:p>
            <a:pPr>
              <a:defRPr/>
            </a:pPr>
            <a:fld id="{F9D1AE3E-F7C8-4442-B9BA-7F12D5DB9C42}" type="slidenum">
              <a:rPr lang="en-US">
                <a:solidFill>
                  <a:srgbClr val="EAEAEA"/>
                </a:solidFill>
              </a:rPr>
              <a:pPr>
                <a:defRPr/>
              </a:pPr>
              <a:t>‹#›</a:t>
            </a:fld>
            <a:endParaRPr lang="en-US">
              <a:solidFill>
                <a:srgbClr val="EAEAEA"/>
              </a:solidFill>
            </a:endParaRPr>
          </a:p>
        </p:txBody>
      </p:sp>
    </p:spTree>
  </p:cSld>
  <p:clrMap bg1="dk2" tx1="lt1" bg2="dk1" tx2="lt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3"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F58806BE-398D-4508-9FFA-239A21730255}" type="slidenum">
              <a:rPr lang="en-US"/>
              <a:pPr>
                <a:defRPr/>
              </a:pPr>
              <a:t>‹#›</a:t>
            </a:fld>
            <a:endParaRPr lang="en-US"/>
          </a:p>
        </p:txBody>
      </p:sp>
      <p:pic>
        <p:nvPicPr>
          <p:cNvPr id="148487"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chemeClr val="bg2"/>
                </a:solidFill>
              </a:defRPr>
            </a:lvl1pPr>
          </a:lstStyle>
          <a:p>
            <a:pPr>
              <a:defRPr/>
            </a:pPr>
            <a:fld id="{8CFB8E5D-B6BB-4A7F-BE57-4E3F6152CA45}" type="slidenum">
              <a:rPr lang="en-US">
                <a:solidFill>
                  <a:srgbClr val="5E574E"/>
                </a:solidFill>
              </a:rPr>
              <a:pPr>
                <a:defRPr/>
              </a:pPr>
              <a:t>‹#›</a:t>
            </a:fld>
            <a:endParaRPr lang="en-US">
              <a:solidFill>
                <a:srgbClr val="5E574E"/>
              </a:solidFill>
            </a:endParaRPr>
          </a:p>
        </p:txBody>
      </p:sp>
      <p:pic>
        <p:nvPicPr>
          <p:cNvPr id="103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8.xml"/><Relationship Id="rId5" Type="http://schemas.openxmlformats.org/officeDocument/2006/relationships/hyperlink" Target="http://www.d.umn.edu/~troufs/#title"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hyperlink" Target="http://collections.mnhs.org/visualresources/search.cfm?bhcp=1" TargetMode="External"/><Relationship Id="rId2" Type="http://schemas.openxmlformats.org/officeDocument/2006/relationships/notesSlide" Target="../notesSlides/notesSlide87.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10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8.xml"/><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2.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51.xml"/><Relationship Id="rId4" Type="http://schemas.openxmlformats.org/officeDocument/2006/relationships/hyperlink" Target="http://collections.mnhs.org/visualresources/search.cfm?bhcp=1"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3.xml"/></Relationships>
</file>

<file path=ppt/slides/_rels/slide1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1.xml"/><Relationship Id="rId1" Type="http://schemas.openxmlformats.org/officeDocument/2006/relationships/slideLayout" Target="../slideLayouts/slideLayout6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3.xml"/></Relationships>
</file>

<file path=ppt/slides/_rels/slide134.xml.rels><?xml version="1.0" encoding="UTF-8" standalone="yes"?>
<Relationships xmlns="http://schemas.openxmlformats.org/package/2006/relationships"><Relationship Id="rId3" Type="http://schemas.openxmlformats.org/officeDocument/2006/relationships/hyperlink" Target="http://collections.mnhs.org/visualresources/search.cfm?bhcp=1" TargetMode="External"/><Relationship Id="rId2" Type="http://schemas.openxmlformats.org/officeDocument/2006/relationships/notesSlide" Target="../notesSlides/notesSlide121.xml"/><Relationship Id="rId1" Type="http://schemas.openxmlformats.org/officeDocument/2006/relationships/slideLayout" Target="../slideLayouts/slideLayout51.xml"/><Relationship Id="rId4" Type="http://schemas.openxmlformats.org/officeDocument/2006/relationships/image" Target="../media/image43.png"/></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7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7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3.xml"/></Relationships>
</file>

<file path=ppt/slides/_rels/slide1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9.xml"/><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6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7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73.xml"/></Relationships>
</file>

<file path=ppt/slides/_rels/slide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5.xml"/><Relationship Id="rId1" Type="http://schemas.openxmlformats.org/officeDocument/2006/relationships/slideLayout" Target="../slideLayouts/slideLayout62.xml"/><Relationship Id="rId4" Type="http://schemas.openxmlformats.org/officeDocument/2006/relationships/hyperlink" Target="http://www.mcleodhistory.org/"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6.xml"/><Relationship Id="rId1" Type="http://schemas.openxmlformats.org/officeDocument/2006/relationships/slideLayout" Target="../slideLayouts/slideLayout73.xml"/><Relationship Id="rId4" Type="http://schemas.openxmlformats.org/officeDocument/2006/relationships/hyperlink" Target="http://www.mcleodhistory.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3.xml"/></Relationships>
</file>

<file path=ppt/slides/_rels/slide1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9.xml"/><Relationship Id="rId1" Type="http://schemas.openxmlformats.org/officeDocument/2006/relationships/slideLayout" Target="../slideLayouts/slideLayout62.xml"/><Relationship Id="rId5" Type="http://schemas.openxmlformats.org/officeDocument/2006/relationships/image" Target="../media/image48.jpeg"/><Relationship Id="rId4" Type="http://schemas.openxmlformats.org/officeDocument/2006/relationships/hyperlink" Target="http://www.mnsu.edu/emuseum/history/mncultures/littlecrow.html"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0.xml"/><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3.xml"/></Relationships>
</file>

<file path=ppt/slides/_rels/slide1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7.xml"/><Relationship Id="rId1" Type="http://schemas.openxmlformats.org/officeDocument/2006/relationships/slideLayout" Target="../slideLayouts/slideLayout62.xml"/><Relationship Id="rId4" Type="http://schemas.openxmlformats.org/officeDocument/2006/relationships/image" Target="../media/image50.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7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3.xml"/></Relationships>
</file>

<file path=ppt/slides/_rels/slide176.xml.rels><?xml version="1.0" encoding="UTF-8" standalone="yes"?>
<Relationships xmlns="http://schemas.openxmlformats.org/package/2006/relationships"><Relationship Id="rId3" Type="http://schemas.openxmlformats.org/officeDocument/2006/relationships/hyperlink" Target="http://german.about.com/library/blmus_kinderABCKatz.htm" TargetMode="External"/><Relationship Id="rId2" Type="http://schemas.openxmlformats.org/officeDocument/2006/relationships/notesSlide" Target="../notesSlides/notesSlide163.xml"/><Relationship Id="rId1" Type="http://schemas.openxmlformats.org/officeDocument/2006/relationships/slideLayout" Target="../slideLayouts/slideLayout73.xml"/></Relationships>
</file>

<file path=ppt/slides/_rels/slide177.xml.rels><?xml version="1.0" encoding="UTF-8" standalone="yes"?>
<Relationships xmlns="http://schemas.openxmlformats.org/package/2006/relationships"><Relationship Id="rId3" Type="http://schemas.openxmlformats.org/officeDocument/2006/relationships/hyperlink" Target="http://german.about.com/library/blmus_kinderABCKatz.htm" TargetMode="External"/><Relationship Id="rId2" Type="http://schemas.openxmlformats.org/officeDocument/2006/relationships/notesSlide" Target="../notesSlides/notesSlide164.xml"/><Relationship Id="rId1" Type="http://schemas.openxmlformats.org/officeDocument/2006/relationships/slideLayout" Target="../slideLayouts/slideLayout7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3.xml"/></Relationships>
</file>

<file path=ppt/slides/_rels/slide1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6.xml"/><Relationship Id="rId1" Type="http://schemas.openxmlformats.org/officeDocument/2006/relationships/slideLayout" Target="../slideLayouts/slideLayout73.xml"/><Relationship Id="rId4" Type="http://schemas.openxmlformats.org/officeDocument/2006/relationships/hyperlink" Target="http://www.herald-journal.com/archives/2003/stories/pows.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180.xml.rels><?xml version="1.0" encoding="UTF-8" standalone="yes"?>
<Relationships xmlns="http://schemas.openxmlformats.org/package/2006/relationships"><Relationship Id="rId3" Type="http://schemas.openxmlformats.org/officeDocument/2006/relationships/hyperlink" Target="http://www.herald-journal.com/archives/1999/stories/pow.html" TargetMode="External"/><Relationship Id="rId2" Type="http://schemas.openxmlformats.org/officeDocument/2006/relationships/notesSlide" Target="../notesSlides/notesSlide167.xml"/><Relationship Id="rId1" Type="http://schemas.openxmlformats.org/officeDocument/2006/relationships/slideLayout" Target="../slideLayouts/slideLayout73.xml"/><Relationship Id="rId4" Type="http://schemas.openxmlformats.org/officeDocument/2006/relationships/image" Target="../media/image52.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7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3.xml"/></Relationships>
</file>

<file path=ppt/slides/_rels/slide1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1.xml"/><Relationship Id="rId1" Type="http://schemas.openxmlformats.org/officeDocument/2006/relationships/slideLayout" Target="../slideLayouts/slideLayout7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7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7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3.xml"/></Relationships>
</file>

<file path=ppt/slides/_rels/slide1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2.xml"/><Relationship Id="rId1" Type="http://schemas.openxmlformats.org/officeDocument/2006/relationships/slideLayout" Target="../slideLayouts/slideLayout5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3.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3.xml"/></Relationships>
</file>

<file path=ppt/slides/_rels/slide1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8.xml"/><Relationship Id="rId4" Type="http://schemas.openxmlformats.org/officeDocument/2006/relationships/hyperlink" Target="http://www.d.umn.edu/~troufs/#title"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3.xml"/></Relationships>
</file>

<file path=ppt/slides/_rels/slide20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20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202.xml.rels><?xml version="1.0" encoding="UTF-8" standalone="yes"?>
<Relationships xmlns="http://schemas.openxmlformats.org/package/2006/relationships"><Relationship Id="rId3" Type="http://schemas.openxmlformats.org/officeDocument/2006/relationships/hyperlink" Target="http://en.wikipedia.org/wiki/Aguila_Azteca_Award" TargetMode="External"/><Relationship Id="rId2" Type="http://schemas.openxmlformats.org/officeDocument/2006/relationships/notesSlide" Target="../notesSlides/notesSlide186.xml"/><Relationship Id="rId1" Type="http://schemas.openxmlformats.org/officeDocument/2006/relationships/slideLayout" Target="../slideLayouts/slideLayout73.xml"/></Relationships>
</file>

<file path=ppt/slides/_rels/slide2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6.xml"/></Relationships>
</file>

<file path=ppt/slides/_rels/slide20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7.xml"/><Relationship Id="rId1" Type="http://schemas.openxmlformats.org/officeDocument/2006/relationships/slideLayout" Target="../slideLayouts/slideLayout73.xml"/></Relationships>
</file>

<file path=ppt/slides/_rels/slide20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8.xml"/><Relationship Id="rId1" Type="http://schemas.openxmlformats.org/officeDocument/2006/relationships/slideLayout" Target="../slideLayouts/slideLayout73.xml"/></Relationships>
</file>

<file path=ppt/slides/_rels/slide2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06.xml"/></Relationships>
</file>

<file path=ppt/slides/_rels/slide207.xml.rels><?xml version="1.0" encoding="UTF-8" standalone="yes"?>
<Relationships xmlns="http://schemas.openxmlformats.org/package/2006/relationships"><Relationship Id="rId3" Type="http://schemas.openxmlformats.org/officeDocument/2006/relationships/hyperlink" Target="https://en.wikipedia.org/wiki/Ralph_McInerny" TargetMode="External"/><Relationship Id="rId7" Type="http://schemas.openxmlformats.org/officeDocument/2006/relationships/hyperlink" Target="https://www.catholiceducation.org/" TargetMode="External"/><Relationship Id="rId2" Type="http://schemas.openxmlformats.org/officeDocument/2006/relationships/notesSlide" Target="../notesSlides/notesSlide189.xml"/><Relationship Id="rId1" Type="http://schemas.openxmlformats.org/officeDocument/2006/relationships/slideLayout" Target="../slideLayouts/slideLayout73.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hyperlink" Target="https://en.wikipedia.org/wiki/Father_Dowling_Mysteries"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hyperlink" Target="https://www.catholiceducation.org/" TargetMode="External"/><Relationship Id="rId1" Type="http://schemas.openxmlformats.org/officeDocument/2006/relationships/slideLayout" Target="../slideLayouts/slideLayout10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3.xml"/></Relationships>
</file>

<file path=ppt/slides/_rels/slide2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3.xml"/><Relationship Id="rId1" Type="http://schemas.openxmlformats.org/officeDocument/2006/relationships/slideLayout" Target="../slideLayouts/slideLayout51.xml"/></Relationships>
</file>

<file path=ppt/slides/_rels/slide2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4.xml"/><Relationship Id="rId1" Type="http://schemas.openxmlformats.org/officeDocument/2006/relationships/slideLayout" Target="../slideLayouts/slideLayout5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73.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3.xml"/></Relationships>
</file>

<file path=ppt/slides/_rels/slide2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8.xml"/><Relationship Id="rId1" Type="http://schemas.openxmlformats.org/officeDocument/2006/relationships/slideLayout" Target="../slideLayouts/slideLayout5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73.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73.xml"/></Relationships>
</file>

<file path=ppt/slides/_rels/slide2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2.xml"/><Relationship Id="rId1" Type="http://schemas.openxmlformats.org/officeDocument/2006/relationships/slideLayout" Target="../slideLayouts/slideLayout73.xml"/></Relationships>
</file>

<file path=ppt/slides/_rels/slide2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3.xml"/><Relationship Id="rId1" Type="http://schemas.openxmlformats.org/officeDocument/2006/relationships/slideLayout" Target="../slideLayouts/slideLayout73.xml"/><Relationship Id="rId4" Type="http://schemas.openxmlformats.org/officeDocument/2006/relationships/image" Target="../media/image69.jpe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7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73.xml"/></Relationships>
</file>

<file path=ppt/slides/_rels/slide2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7.xml"/><Relationship Id="rId1" Type="http://schemas.openxmlformats.org/officeDocument/2006/relationships/slideLayout" Target="../slideLayouts/slideLayout73.xml"/></Relationships>
</file>

<file path=ppt/slides/_rels/slide2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8.xml"/><Relationship Id="rId1" Type="http://schemas.openxmlformats.org/officeDocument/2006/relationships/slideLayout" Target="../slideLayouts/slideLayout73.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1.xml"/><Relationship Id="rId1" Type="http://schemas.openxmlformats.org/officeDocument/2006/relationships/slideLayout" Target="../slideLayouts/slideLayout73.xml"/><Relationship Id="rId5" Type="http://schemas.openxmlformats.org/officeDocument/2006/relationships/image" Target="../media/image72.png"/><Relationship Id="rId4" Type="http://schemas.openxmlformats.org/officeDocument/2006/relationships/hyperlink" Target="http://www.herald-journal.com/farmhorizons/2007/bologna.html" TargetMode="Externa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7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7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73.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7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7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7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73.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73.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1.xml"/><Relationship Id="rId1" Type="http://schemas.openxmlformats.org/officeDocument/2006/relationships/slideLayout" Target="../slideLayouts/slideLayout73.xml"/></Relationships>
</file>

<file path=ppt/slides/_rels/slide2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2.xml"/><Relationship Id="rId1" Type="http://schemas.openxmlformats.org/officeDocument/2006/relationships/slideLayout" Target="../slideLayouts/slideLayout73.xml"/></Relationships>
</file>

<file path=ppt/slides/_rels/slide24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23.xml"/><Relationship Id="rId1" Type="http://schemas.openxmlformats.org/officeDocument/2006/relationships/slideLayout" Target="../slideLayouts/slideLayout73.xml"/></Relationships>
</file>

<file path=ppt/slides/_rels/slide24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24.xml"/><Relationship Id="rId1" Type="http://schemas.openxmlformats.org/officeDocument/2006/relationships/slideLayout" Target="../slideLayouts/slideLayout73.xml"/></Relationships>
</file>

<file path=ppt/slides/_rels/slide24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5.xml"/><Relationship Id="rId1" Type="http://schemas.openxmlformats.org/officeDocument/2006/relationships/slideLayout" Target="../slideLayouts/slideLayout73.xml"/></Relationships>
</file>

<file path=ppt/slides/_rels/slide24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6.xml"/><Relationship Id="rId1" Type="http://schemas.openxmlformats.org/officeDocument/2006/relationships/slideLayout" Target="../slideLayouts/slideLayout73.xml"/><Relationship Id="rId4" Type="http://schemas.openxmlformats.org/officeDocument/2006/relationships/image" Target="../media/image76.jpeg"/></Relationships>
</file>

<file path=ppt/slides/_rels/slide24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7.xml"/><Relationship Id="rId1" Type="http://schemas.openxmlformats.org/officeDocument/2006/relationships/slideLayout" Target="../slideLayouts/slideLayout73.xml"/></Relationships>
</file>

<file path=ppt/slides/_rels/slide2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28.xml"/><Relationship Id="rId1" Type="http://schemas.openxmlformats.org/officeDocument/2006/relationships/slideLayout" Target="../slideLayouts/slideLayout73.xml"/></Relationships>
</file>

<file path=ppt/slides/_rels/slide24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29.xml"/><Relationship Id="rId1" Type="http://schemas.openxmlformats.org/officeDocument/2006/relationships/slideLayout" Target="../slideLayouts/slideLayout7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5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31.xml"/><Relationship Id="rId1" Type="http://schemas.openxmlformats.org/officeDocument/2006/relationships/slideLayout" Target="../slideLayouts/slideLayout73.xml"/></Relationships>
</file>

<file path=ppt/slides/_rels/slide25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32.xml"/><Relationship Id="rId1" Type="http://schemas.openxmlformats.org/officeDocument/2006/relationships/slideLayout" Target="../slideLayouts/slideLayout51.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73.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3.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73.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73.xml"/></Relationships>
</file>

<file path=ppt/slides/_rels/slide257.xml.rels><?xml version="1.0" encoding="UTF-8" standalone="yes"?>
<Relationships xmlns="http://schemas.openxmlformats.org/package/2006/relationships"><Relationship Id="rId3" Type="http://schemas.openxmlformats.org/officeDocument/2006/relationships/hyperlink" Target="https://www.d.umn.edu/cla/faculty/troufs/anthfood/Booyah%20ABC-CLIO/Booyah_2017.04.22_f1b.docx" TargetMode="External"/><Relationship Id="rId2" Type="http://schemas.openxmlformats.org/officeDocument/2006/relationships/notesSlide" Target="../notesSlides/notesSlide238.xml"/><Relationship Id="rId1" Type="http://schemas.openxmlformats.org/officeDocument/2006/relationships/slideLayout" Target="../slideLayouts/slideLayout73.xml"/><Relationship Id="rId5" Type="http://schemas.openxmlformats.org/officeDocument/2006/relationships/image" Target="../media/image80.jpg"/><Relationship Id="rId4" Type="http://schemas.openxmlformats.org/officeDocument/2006/relationships/hyperlink" Target="https://www.amazon.com/We-Eat-What-Cultural-Encyclopedia/dp/144084111X/ref=sr_1_1?ie=UTF8&amp;qid=1540574678&amp;sr=8-1&amp;keywords=We+eat+what" TargetMode="External"/></Relationships>
</file>

<file path=ppt/slides/_rels/slide2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25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6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39.xml"/><Relationship Id="rId1" Type="http://schemas.openxmlformats.org/officeDocument/2006/relationships/slideLayout" Target="../slideLayouts/slideLayout73.xml"/></Relationships>
</file>

<file path=ppt/slides/_rels/slide2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40.xml"/><Relationship Id="rId1" Type="http://schemas.openxmlformats.org/officeDocument/2006/relationships/slideLayout" Target="../slideLayouts/slideLayout7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73.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7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7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73.xml"/></Relationships>
</file>

<file path=ppt/slides/_rels/slide2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9.xml"/><Relationship Id="rId1" Type="http://schemas.openxmlformats.org/officeDocument/2006/relationships/slideLayout" Target="../slideLayouts/slideLayout51.xml"/><Relationship Id="rId5" Type="http://schemas.openxmlformats.org/officeDocument/2006/relationships/hyperlink" Target="http://www.mnhs.org/index.htm" TargetMode="External"/><Relationship Id="rId4" Type="http://schemas.openxmlformats.org/officeDocument/2006/relationships/hyperlink" Target="http://collections.mnhs.org/visualresources/" TargetMode="External"/></Relationships>
</file>

<file path=ppt/slides/_rels/slide2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50.xml"/><Relationship Id="rId1" Type="http://schemas.openxmlformats.org/officeDocument/2006/relationships/slideLayout" Target="../slideLayouts/slideLayout51.xml"/></Relationships>
</file>

<file path=ppt/slides/_rels/slide2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51.xml"/><Relationship Id="rId1" Type="http://schemas.openxmlformats.org/officeDocument/2006/relationships/slideLayout" Target="../slideLayouts/slideLayout73.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73.xml"/></Relationships>
</file>

<file path=ppt/slides/_rels/slide2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53.xml"/><Relationship Id="rId1" Type="http://schemas.openxmlformats.org/officeDocument/2006/relationships/slideLayout" Target="../slideLayouts/slideLayout73.xml"/></Relationships>
</file>

<file path=ppt/slides/_rels/slide2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4.xml"/><Relationship Id="rId1" Type="http://schemas.openxmlformats.org/officeDocument/2006/relationships/slideLayout" Target="../slideLayouts/slideLayout84.xml"/><Relationship Id="rId4" Type="http://schemas.openxmlformats.org/officeDocument/2006/relationships/image" Target="../media/image86.png"/></Relationships>
</file>

<file path=ppt/slides/_rels/slide2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5.xml"/><Relationship Id="rId1" Type="http://schemas.openxmlformats.org/officeDocument/2006/relationships/slideLayout" Target="../slideLayouts/slideLayout84.xml"/><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2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6.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7.xml"/><Relationship Id="rId1" Type="http://schemas.openxmlformats.org/officeDocument/2006/relationships/slideLayout" Target="../slideLayouts/slideLayout84.xml"/><Relationship Id="rId5" Type="http://schemas.openxmlformats.org/officeDocument/2006/relationships/hyperlink" Target="https://mail.google.com/mail/u/0/#inbox" TargetMode="External"/><Relationship Id="rId4" Type="http://schemas.openxmlformats.org/officeDocument/2006/relationships/image" Target="../media/image85.png"/></Relationships>
</file>

<file path=ppt/slides/_rels/slide2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58.xml"/><Relationship Id="rId1" Type="http://schemas.openxmlformats.org/officeDocument/2006/relationships/slideLayout" Target="../slideLayouts/slideLayout84.xml"/><Relationship Id="rId4" Type="http://schemas.openxmlformats.org/officeDocument/2006/relationships/image" Target="../media/image91.png"/></Relationships>
</file>

<file path=ppt/slides/_rels/slide2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59.xml"/><Relationship Id="rId1" Type="http://schemas.openxmlformats.org/officeDocument/2006/relationships/slideLayout" Target="../slideLayouts/slideLayout8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84.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84.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84.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84.xml"/></Relationships>
</file>

<file path=ppt/slides/_rels/slide2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4.xml"/><Relationship Id="rId1" Type="http://schemas.openxmlformats.org/officeDocument/2006/relationships/slideLayout" Target="../slideLayouts/slideLayout84.xml"/></Relationships>
</file>

<file path=ppt/slides/_rels/slide2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5.xml"/><Relationship Id="rId1" Type="http://schemas.openxmlformats.org/officeDocument/2006/relationships/slideLayout" Target="../slideLayouts/slideLayout84.xml"/><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29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6.xml"/><Relationship Id="rId1" Type="http://schemas.openxmlformats.org/officeDocument/2006/relationships/slideLayout" Target="../slideLayouts/slideLayout84.xml"/></Relationships>
</file>

<file path=ppt/slides/_rels/slide2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7.xml"/><Relationship Id="rId1" Type="http://schemas.openxmlformats.org/officeDocument/2006/relationships/slideLayout" Target="../slideLayouts/slideLayout84.xml"/></Relationships>
</file>

<file path=ppt/slides/_rels/slide2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7.xml"/></Relationships>
</file>

<file path=ppt/slides/_rels/slide293.xml.rels><?xml version="1.0" encoding="UTF-8" standalone="yes"?>
<Relationships xmlns="http://schemas.openxmlformats.org/package/2006/relationships"><Relationship Id="rId3" Type="http://schemas.openxmlformats.org/officeDocument/2006/relationships/hyperlink" Target="http://shannonholden.com/blog/2011/08/three-sisters-duluth-family-photography/" TargetMode="External"/><Relationship Id="rId2" Type="http://schemas.openxmlformats.org/officeDocument/2006/relationships/image" Target="../media/image97.png"/><Relationship Id="rId1" Type="http://schemas.openxmlformats.org/officeDocument/2006/relationships/slideLayout" Target="../slideLayouts/slideLayout117.xml"/></Relationships>
</file>

<file path=ppt/slides/_rels/slide29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Layout" Target="../slideLayouts/slideLayout117.xml"/></Relationships>
</file>

<file path=ppt/slides/_rels/slide29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6.jpeg"/><Relationship Id="rId1" Type="http://schemas.openxmlformats.org/officeDocument/2006/relationships/slideLayout" Target="../slideLayouts/slideLayout117.xml"/></Relationships>
</file>

<file path=ppt/slides/_rels/slide29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8.xml"/><Relationship Id="rId1" Type="http://schemas.openxmlformats.org/officeDocument/2006/relationships/slideLayout" Target="../slideLayouts/slideLayout84.xml"/></Relationships>
</file>

<file path=ppt/slides/_rels/slide2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9.xml"/><Relationship Id="rId1" Type="http://schemas.openxmlformats.org/officeDocument/2006/relationships/slideLayout" Target="../slideLayouts/slideLayout9.xml"/></Relationships>
</file>

<file path=ppt/slides/_rels/slide29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0.xml"/><Relationship Id="rId1" Type="http://schemas.openxmlformats.org/officeDocument/2006/relationships/slideLayout" Target="../slideLayouts/slideLayout84.xml"/><Relationship Id="rId4" Type="http://schemas.openxmlformats.org/officeDocument/2006/relationships/image" Target="../media/image101.jpg"/></Relationships>
</file>

<file path=ppt/slides/_rels/slide29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1.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0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72.xml"/><Relationship Id="rId1" Type="http://schemas.openxmlformats.org/officeDocument/2006/relationships/slideLayout" Target="../slideLayouts/slideLayout84.xml"/><Relationship Id="rId4" Type="http://schemas.openxmlformats.org/officeDocument/2006/relationships/image" Target="../media/image104.jpg"/></Relationships>
</file>

<file path=ppt/slides/_rels/slide3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3.xml"/><Relationship Id="rId1" Type="http://schemas.openxmlformats.org/officeDocument/2006/relationships/slideLayout" Target="../slideLayouts/slideLayout84.xml"/><Relationship Id="rId5" Type="http://schemas.openxmlformats.org/officeDocument/2006/relationships/image" Target="../media/image107.jpg"/><Relationship Id="rId4" Type="http://schemas.openxmlformats.org/officeDocument/2006/relationships/image" Target="../media/image106.jpg"/></Relationships>
</file>

<file path=ppt/slides/_rels/slide3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4.xml"/><Relationship Id="rId1" Type="http://schemas.openxmlformats.org/officeDocument/2006/relationships/slideLayout" Target="../slideLayouts/slideLayout84.xml"/><Relationship Id="rId4" Type="http://schemas.openxmlformats.org/officeDocument/2006/relationships/image" Target="../media/image109.png"/></Relationships>
</file>

<file path=ppt/slides/_rels/slide3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5.xml"/><Relationship Id="rId1" Type="http://schemas.openxmlformats.org/officeDocument/2006/relationships/slideLayout" Target="../slideLayouts/slideLayout84.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84.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84.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84.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73.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73.xml"/></Relationships>
</file>

<file path=ppt/slides/_rels/slide3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1.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hyperlink" Target="http://www.lawn-boy.com/productinfo/mowers/insight_features.html"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3" Type="http://schemas.openxmlformats.org/officeDocument/2006/relationships/hyperlink" Target="http://www.d.umn.edu/cla/faculty/troufs/anth1602/pcStonehenge.html" TargetMode="External"/><Relationship Id="rId2" Type="http://schemas.openxmlformats.org/officeDocument/2006/relationships/image" Target="../media/image17.png"/><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3.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3.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3.xml"/></Relationships>
</file>

<file path=ppt/slides/_rels/slide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3.xml"/></Relationships>
</file>

<file path=ppt/slides/_rels/slide7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5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3.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7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8.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3.xml"/></Relationships>
</file>

<file path=ppt/slides/_rels/slide8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5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3.xml"/></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3.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hyperlink" Target="http://www.d.umn.edu/cla/faculty/troufs/index.html" TargetMode="External"/><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3.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en.wikipedia.org/wiki/Main_Page"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3.xml"/></Relationships>
</file>

<file path=ppt/slides/_rels/slide9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4.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5.xml"/><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B94B1F13-9956-2EAE-1226-C9B946D511AE}"/>
            </a:ext>
          </a:extLst>
        </p:cNvPr>
        <p:cNvGrpSpPr/>
        <p:nvPr/>
      </p:nvGrpSpPr>
      <p:grpSpPr>
        <a:xfrm>
          <a:off x="0" y="0"/>
          <a:ext cx="0" cy="0"/>
          <a:chOff x="0" y="0"/>
          <a:chExt cx="0" cy="0"/>
        </a:xfrm>
      </p:grpSpPr>
      <p:sp>
        <p:nvSpPr>
          <p:cNvPr id="232449" name="Text Box 7">
            <a:extLst>
              <a:ext uri="{FF2B5EF4-FFF2-40B4-BE49-F238E27FC236}">
                <a16:creationId xmlns:a16="http://schemas.microsoft.com/office/drawing/2014/main" id="{E9563365-BE4B-10FB-77C5-715FBEB1421C}"/>
              </a:ext>
            </a:extLst>
          </p:cNvPr>
          <p:cNvSpPr txBox="1">
            <a:spLocks noChangeArrowheads="1"/>
          </p:cNvSpPr>
          <p:nvPr/>
        </p:nvSpPr>
        <p:spPr bwMode="auto">
          <a:xfrm>
            <a:off x="6995029" y="2587165"/>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FD25121B-DB26-5430-E91F-28DBB2F63991}"/>
              </a:ext>
            </a:extLst>
          </p:cNvPr>
          <p:cNvPicPr>
            <a:picLocks noChangeAspect="1"/>
          </p:cNvPicPr>
          <p:nvPr/>
        </p:nvPicPr>
        <p:blipFill>
          <a:blip r:embed="rId3"/>
          <a:stretch>
            <a:fillRect/>
          </a:stretch>
        </p:blipFill>
        <p:spPr>
          <a:xfrm>
            <a:off x="114300" y="0"/>
            <a:ext cx="10058400" cy="6589278"/>
          </a:xfrm>
          <a:prstGeom prst="rect">
            <a:avLst/>
          </a:prstGeom>
        </p:spPr>
      </p:pic>
      <p:pic>
        <p:nvPicPr>
          <p:cNvPr id="11" name="Picture 10">
            <a:extLst>
              <a:ext uri="{FF2B5EF4-FFF2-40B4-BE49-F238E27FC236}">
                <a16:creationId xmlns:a16="http://schemas.microsoft.com/office/drawing/2014/main" id="{0265455B-ED65-1BC4-642D-0AC4B902EAA5}"/>
              </a:ext>
            </a:extLst>
          </p:cNvPr>
          <p:cNvPicPr>
            <a:picLocks noChangeAspect="1"/>
          </p:cNvPicPr>
          <p:nvPr/>
        </p:nvPicPr>
        <p:blipFill>
          <a:blip r:embed="rId4"/>
          <a:stretch>
            <a:fillRect/>
          </a:stretch>
        </p:blipFill>
        <p:spPr>
          <a:xfrm>
            <a:off x="114300" y="4786287"/>
            <a:ext cx="10058400" cy="1766913"/>
          </a:xfrm>
          <a:prstGeom prst="rect">
            <a:avLst/>
          </a:prstGeom>
        </p:spPr>
      </p:pic>
      <p:sp>
        <p:nvSpPr>
          <p:cNvPr id="13" name="Rectangle 12">
            <a:extLst>
              <a:ext uri="{FF2B5EF4-FFF2-40B4-BE49-F238E27FC236}">
                <a16:creationId xmlns:a16="http://schemas.microsoft.com/office/drawing/2014/main" id="{5A553496-D6AC-69B4-87AC-EADC2B312A18}"/>
              </a:ext>
            </a:extLst>
          </p:cNvPr>
          <p:cNvSpPr/>
          <p:nvPr/>
        </p:nvSpPr>
        <p:spPr bwMode="auto">
          <a:xfrm>
            <a:off x="6515100" y="6248400"/>
            <a:ext cx="3657600" cy="3810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D2CA8D85-0B19-BD7C-E531-2CEB60A9560C}"/>
              </a:ext>
            </a:extLst>
          </p:cNvPr>
          <p:cNvSpPr/>
          <p:nvPr/>
        </p:nvSpPr>
        <p:spPr bwMode="auto">
          <a:xfrm>
            <a:off x="6515100" y="6324600"/>
            <a:ext cx="3657600" cy="430913"/>
          </a:xfrm>
          <a:prstGeom prst="rect">
            <a:avLst/>
          </a:prstGeom>
          <a:solidFill>
            <a:schemeClr val="tx2"/>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5" name="Rectangle 14">
            <a:extLst>
              <a:ext uri="{FF2B5EF4-FFF2-40B4-BE49-F238E27FC236}">
                <a16:creationId xmlns:a16="http://schemas.microsoft.com/office/drawing/2014/main" id="{D1988D82-58F2-05D9-46CB-59E091AD988C}"/>
              </a:ext>
            </a:extLst>
          </p:cNvPr>
          <p:cNvSpPr>
            <a:spLocks noChangeArrowheads="1"/>
          </p:cNvSpPr>
          <p:nvPr/>
        </p:nvSpPr>
        <p:spPr bwMode="auto">
          <a:xfrm>
            <a:off x="2876550" y="6553200"/>
            <a:ext cx="4495800"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2010-2025</a:t>
            </a:r>
            <a:r>
              <a:rPr kumimoji="0" lang="en-US" sz="1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a:ln>
                  <a:noFill/>
                </a:ln>
                <a:solidFill>
                  <a:srgbClr val="1C3BE3"/>
                </a:solidFill>
                <a:effectLst/>
                <a:uLnTx/>
                <a:uFillTx/>
                <a:latin typeface="Arial" charset="0"/>
                <a:ea typeface="+mn-ea"/>
                <a:cs typeface="+mn-cs"/>
                <a:hlinkClick r:id="rId5">
                  <a:extLst>
                    <a:ext uri="{A12FA001-AC4F-418D-AE19-62706E023703}">
                      <ahyp:hlinkClr xmlns:ahyp="http://schemas.microsoft.com/office/drawing/2018/hyperlinkcolor" val="tx"/>
                    </a:ext>
                  </a:extLst>
                </a:hlinkClick>
              </a:rPr>
              <a:t>Timothy G. Roufs</a:t>
            </a:r>
            <a:r>
              <a:rPr kumimoji="0" lang="en-US" sz="1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2974033D-23D1-36D5-D43D-B6944B05BAF0}"/>
              </a:ext>
            </a:extLst>
          </p:cNvPr>
          <p:cNvSpPr txBox="1"/>
          <p:nvPr/>
        </p:nvSpPr>
        <p:spPr>
          <a:xfrm>
            <a:off x="800100" y="1371600"/>
            <a:ext cx="8686800" cy="3739998"/>
          </a:xfrm>
          <a:prstGeom prst="rect">
            <a:avLst/>
          </a:prstGeom>
          <a:noFill/>
        </p:spPr>
        <p:txBody>
          <a:bodyPr wrap="square">
            <a:spAutoFit/>
          </a:bodyPr>
          <a:lstStyle/>
          <a:p>
            <a:pPr marL="914400" marR="0" lvl="2" indent="-341313" algn="l"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In Canvas </a:t>
            </a:r>
          </a:p>
          <a:p>
            <a:pPr marL="914400" marR="0" lvl="2" indent="0" algn="l"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(1.) Enter Full Screen</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r>
              <a:rPr kumimoji="0" lang="en-US" sz="3600" b="1" i="0" u="none" strike="noStrike" kern="1200" cap="none" spc="0" normalizeH="0" baseline="0" noProof="0" dirty="0">
                <a:ln>
                  <a:noFill/>
                </a:ln>
                <a:solidFill>
                  <a:srgbClr val="FFFFFF"/>
                </a:solidFill>
                <a:effectLst/>
                <a:uLnTx/>
                <a:uFillTx/>
                <a:latin typeface="Arial" charset="0"/>
                <a:ea typeface="+mn-ea"/>
                <a:cs typeface="+mn-cs"/>
              </a:rPr>
              <a:t>(2.) advance slides using &lt; &gt;</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r>
              <a:rPr kumimoji="0" lang="en-US" sz="3600" b="1" i="0" u="none" strike="noStrike" kern="1200" cap="none" spc="0" normalizeH="0" baseline="0" noProof="0" dirty="0">
                <a:ln>
                  <a:noFill/>
                </a:ln>
                <a:solidFill>
                  <a:srgbClr val="FFFFFF"/>
                </a:solidFill>
                <a:effectLst/>
                <a:uLnTx/>
                <a:uFillTx/>
                <a:latin typeface="Arial" charset="0"/>
                <a:ea typeface="+mn-ea"/>
                <a:cs typeface="+mn-cs"/>
              </a:rPr>
              <a:t>(3.) adjust your screen size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(if necessary)</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36655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AutoShape 10"/>
          <p:cNvSpPr>
            <a:spLocks noChangeArrowheads="1"/>
          </p:cNvSpPr>
          <p:nvPr/>
        </p:nvSpPr>
        <p:spPr bwMode="auto">
          <a:xfrm rot="14691562">
            <a:off x="4379966" y="3794212"/>
            <a:ext cx="380343" cy="1552977"/>
          </a:xfrm>
          <a:prstGeom prst="upArrow">
            <a:avLst>
              <a:gd name="adj1" fmla="val 50000"/>
              <a:gd name="adj2" fmla="val 130622"/>
            </a:avLst>
          </a:prstGeom>
          <a:solidFill>
            <a:srgbClr val="FFCC00"/>
          </a:solidFill>
          <a:ln w="28575">
            <a:solidFill>
              <a:srgbClr val="000000"/>
            </a:solidFill>
            <a:miter lim="800000"/>
            <a:headEnd/>
            <a:tailEnd/>
          </a:ln>
        </p:spPr>
        <p:txBody>
          <a:bodyPr wrap="none" anchor="ctr"/>
          <a:lstStyle/>
          <a:p>
            <a:pPr algn="ctr">
              <a:defRPr/>
            </a:pPr>
            <a:endParaRPr kumimoji="1" lang="en-US" sz="4800" i="1">
              <a:solidFill>
                <a:srgbClr val="FF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414" y="562428"/>
            <a:ext cx="9601200" cy="5695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pPr algn="ctr" eaLnBrk="0" hangingPunct="0"/>
            <a:r>
              <a:rPr kumimoji="1" lang="en-US" sz="1200" i="1" dirty="0">
                <a:solidFill>
                  <a:srgbClr val="FFFFFF"/>
                </a:solidFill>
              </a:rPr>
              <a:t>Green Giant display of canned goods in a grocery store</a:t>
            </a:r>
            <a:br>
              <a:rPr kumimoji="1" lang="en-US" sz="1200" i="1" dirty="0">
                <a:solidFill>
                  <a:srgbClr val="FFFFFF"/>
                </a:solidFill>
              </a:rPr>
            </a:br>
            <a:r>
              <a:rPr kumimoji="1" lang="en-US" sz="1200" i="1" dirty="0">
                <a:solidFill>
                  <a:srgbClr val="FFFFFF"/>
                </a:solidFill>
              </a:rPr>
              <a:t>Photographer: Norton &amp; Peel </a:t>
            </a:r>
            <a:br>
              <a:rPr kumimoji="1" lang="en-US" sz="1200" i="1" dirty="0">
                <a:solidFill>
                  <a:srgbClr val="FFFFFF"/>
                </a:solidFill>
              </a:rPr>
            </a:br>
            <a:r>
              <a:rPr kumimoji="1" lang="en-US" sz="1200" i="1" dirty="0">
                <a:solidFill>
                  <a:srgbClr val="FFFFFF"/>
                </a:solidFill>
              </a:rPr>
              <a:t>Photograph Collection 1969 </a:t>
            </a:r>
            <a:br>
              <a:rPr kumimoji="1" lang="en-US" sz="1200" i="1" dirty="0">
                <a:solidFill>
                  <a:srgbClr val="FFFFFF"/>
                </a:solidFill>
              </a:rPr>
            </a:br>
            <a:r>
              <a:rPr kumimoji="1" lang="en-US" sz="1200" i="1" dirty="0">
                <a:solidFill>
                  <a:srgbClr val="FFFFFF"/>
                </a:solidFill>
              </a:rPr>
              <a:t>Location  no. Norton &amp; Peel 310790 </a:t>
            </a:r>
            <a:br>
              <a:rPr kumimoji="1" lang="en-US" sz="1200" i="1" dirty="0">
                <a:solidFill>
                  <a:srgbClr val="FFFFFF"/>
                </a:solidFill>
              </a:rPr>
            </a:br>
            <a:r>
              <a:rPr kumimoji="1" lang="en-US" sz="1200" i="1" dirty="0">
                <a:solidFill>
                  <a:srgbClr val="FFFFFF"/>
                </a:solidFill>
              </a:rPr>
              <a:t>Negative no. NP310790 </a:t>
            </a:r>
          </a:p>
          <a:p>
            <a:pPr algn="ctr" eaLnBrk="0" hangingPunct="0"/>
            <a:r>
              <a:rPr kumimoji="1" lang="en-US" sz="1200" i="1" dirty="0">
                <a:solidFill>
                  <a:srgbClr val="FFFFFF"/>
                </a:solidFill>
                <a:hlinkClick r:id="rId3"/>
              </a:rPr>
              <a:t>http://collections.mnhs.org/visualresources/search.cfm?bhcp=1</a:t>
            </a:r>
            <a:endParaRPr kumimoji="1" lang="en-US" sz="1200" i="1" dirty="0">
              <a:solidFill>
                <a:srgbClr val="FFFFFF"/>
              </a:solidFill>
            </a:endParaRPr>
          </a:p>
        </p:txBody>
      </p:sp>
      <p:pic>
        <p:nvPicPr>
          <p:cNvPr id="3074" name="Picture 2"/>
          <p:cNvPicPr>
            <a:picLocks noChangeAspect="1" noChangeArrowheads="1"/>
          </p:cNvPicPr>
          <p:nvPr/>
        </p:nvPicPr>
        <p:blipFill>
          <a:blip r:embed="rId4" cstate="print"/>
          <a:srcRect/>
          <a:stretch>
            <a:fillRect/>
          </a:stretch>
        </p:blipFill>
        <p:spPr bwMode="auto">
          <a:xfrm>
            <a:off x="1714500" y="0"/>
            <a:ext cx="6804819" cy="5398864"/>
          </a:xfrm>
          <a:prstGeom prst="rect">
            <a:avLst/>
          </a:prstGeom>
          <a:noFill/>
          <a:ln w="9525">
            <a:noFill/>
            <a:miter lim="800000"/>
            <a:headEnd/>
            <a:tailEnd/>
          </a:ln>
        </p:spPr>
      </p:pic>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DCDAD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197" y="167640"/>
            <a:ext cx="5570703" cy="6309360"/>
          </a:xfrm>
          <a:prstGeom prst="rect">
            <a:avLst/>
          </a:prstGeom>
        </p:spPr>
      </p:pic>
      <p:sp>
        <p:nvSpPr>
          <p:cNvPr id="5" name="Freeform 4"/>
          <p:cNvSpPr/>
          <p:nvPr/>
        </p:nvSpPr>
        <p:spPr bwMode="auto">
          <a:xfrm rot="10800000">
            <a:off x="7574714" y="-2"/>
            <a:ext cx="2369386" cy="6858001"/>
          </a:xfrm>
          <a:custGeom>
            <a:avLst/>
            <a:gdLst>
              <a:gd name="connsiteX0" fmla="*/ 2881424 w 2935631"/>
              <a:gd name="connsiteY0" fmla="*/ 6762307 h 6836735"/>
              <a:gd name="connsiteX1" fmla="*/ 2828261 w 2935631"/>
              <a:gd name="connsiteY1" fmla="*/ 6751675 h 6836735"/>
              <a:gd name="connsiteX2" fmla="*/ 2700670 w 2935631"/>
              <a:gd name="connsiteY2" fmla="*/ 6719777 h 6836735"/>
              <a:gd name="connsiteX3" fmla="*/ 2286000 w 2935631"/>
              <a:gd name="connsiteY3" fmla="*/ 6709145 h 6836735"/>
              <a:gd name="connsiteX4" fmla="*/ 1903228 w 2935631"/>
              <a:gd name="connsiteY4" fmla="*/ 6709145 h 6836735"/>
              <a:gd name="connsiteX5" fmla="*/ 1871331 w 2935631"/>
              <a:gd name="connsiteY5" fmla="*/ 6719777 h 6836735"/>
              <a:gd name="connsiteX6" fmla="*/ 1818168 w 2935631"/>
              <a:gd name="connsiteY6" fmla="*/ 6730410 h 6836735"/>
              <a:gd name="connsiteX7" fmla="*/ 1733107 w 2935631"/>
              <a:gd name="connsiteY7" fmla="*/ 6751675 h 6836735"/>
              <a:gd name="connsiteX8" fmla="*/ 1562987 w 2935631"/>
              <a:gd name="connsiteY8" fmla="*/ 6741042 h 6836735"/>
              <a:gd name="connsiteX9" fmla="*/ 1531089 w 2935631"/>
              <a:gd name="connsiteY9" fmla="*/ 6730410 h 6836735"/>
              <a:gd name="connsiteX10" fmla="*/ 1488559 w 2935631"/>
              <a:gd name="connsiteY10" fmla="*/ 6719777 h 6836735"/>
              <a:gd name="connsiteX11" fmla="*/ 1424763 w 2935631"/>
              <a:gd name="connsiteY11" fmla="*/ 6709145 h 6836735"/>
              <a:gd name="connsiteX12" fmla="*/ 1307805 w 2935631"/>
              <a:gd name="connsiteY12" fmla="*/ 6687879 h 6836735"/>
              <a:gd name="connsiteX13" fmla="*/ 1116419 w 2935631"/>
              <a:gd name="connsiteY13" fmla="*/ 6698512 h 6836735"/>
              <a:gd name="connsiteX14" fmla="*/ 999461 w 2935631"/>
              <a:gd name="connsiteY14" fmla="*/ 6719777 h 6836735"/>
              <a:gd name="connsiteX15" fmla="*/ 829340 w 2935631"/>
              <a:gd name="connsiteY15" fmla="*/ 6709145 h 6836735"/>
              <a:gd name="connsiteX16" fmla="*/ 744280 w 2935631"/>
              <a:gd name="connsiteY16" fmla="*/ 6687879 h 6836735"/>
              <a:gd name="connsiteX17" fmla="*/ 712382 w 2935631"/>
              <a:gd name="connsiteY17" fmla="*/ 6666614 h 6836735"/>
              <a:gd name="connsiteX18" fmla="*/ 648587 w 2935631"/>
              <a:gd name="connsiteY18" fmla="*/ 6645349 h 6836735"/>
              <a:gd name="connsiteX19" fmla="*/ 616689 w 2935631"/>
              <a:gd name="connsiteY19" fmla="*/ 6624084 h 6836735"/>
              <a:gd name="connsiteX20" fmla="*/ 478466 w 2935631"/>
              <a:gd name="connsiteY20" fmla="*/ 6602819 h 6836735"/>
              <a:gd name="connsiteX21" fmla="*/ 457200 w 2935631"/>
              <a:gd name="connsiteY21" fmla="*/ 6570921 h 6836735"/>
              <a:gd name="connsiteX22" fmla="*/ 382773 w 2935631"/>
              <a:gd name="connsiteY22" fmla="*/ 6528391 h 6836735"/>
              <a:gd name="connsiteX23" fmla="*/ 361507 w 2935631"/>
              <a:gd name="connsiteY23" fmla="*/ 6507126 h 6836735"/>
              <a:gd name="connsiteX24" fmla="*/ 329610 w 2935631"/>
              <a:gd name="connsiteY24" fmla="*/ 6485861 h 6836735"/>
              <a:gd name="connsiteX25" fmla="*/ 318977 w 2935631"/>
              <a:gd name="connsiteY25" fmla="*/ 6443331 h 6836735"/>
              <a:gd name="connsiteX26" fmla="*/ 276447 w 2935631"/>
              <a:gd name="connsiteY26" fmla="*/ 6379535 h 6836735"/>
              <a:gd name="connsiteX27" fmla="*/ 255182 w 2935631"/>
              <a:gd name="connsiteY27" fmla="*/ 6305107 h 6836735"/>
              <a:gd name="connsiteX28" fmla="*/ 244549 w 2935631"/>
              <a:gd name="connsiteY28" fmla="*/ 6262577 h 6836735"/>
              <a:gd name="connsiteX29" fmla="*/ 223284 w 2935631"/>
              <a:gd name="connsiteY29" fmla="*/ 6198782 h 6836735"/>
              <a:gd name="connsiteX30" fmla="*/ 212652 w 2935631"/>
              <a:gd name="connsiteY30" fmla="*/ 6166884 h 6836735"/>
              <a:gd name="connsiteX31" fmla="*/ 180754 w 2935631"/>
              <a:gd name="connsiteY31" fmla="*/ 6071191 h 6836735"/>
              <a:gd name="connsiteX32" fmla="*/ 159489 w 2935631"/>
              <a:gd name="connsiteY32" fmla="*/ 6007396 h 6836735"/>
              <a:gd name="connsiteX33" fmla="*/ 116959 w 2935631"/>
              <a:gd name="connsiteY33" fmla="*/ 5943600 h 6836735"/>
              <a:gd name="connsiteX34" fmla="*/ 63796 w 2935631"/>
              <a:gd name="connsiteY34" fmla="*/ 5890438 h 6836735"/>
              <a:gd name="connsiteX35" fmla="*/ 42531 w 2935631"/>
              <a:gd name="connsiteY35" fmla="*/ 5847907 h 6836735"/>
              <a:gd name="connsiteX36" fmla="*/ 21266 w 2935631"/>
              <a:gd name="connsiteY36" fmla="*/ 5816010 h 6836735"/>
              <a:gd name="connsiteX37" fmla="*/ 0 w 2935631"/>
              <a:gd name="connsiteY37" fmla="*/ 5741582 h 6836735"/>
              <a:gd name="connsiteX38" fmla="*/ 10633 w 2935631"/>
              <a:gd name="connsiteY38" fmla="*/ 5539563 h 6836735"/>
              <a:gd name="connsiteX39" fmla="*/ 53163 w 2935631"/>
              <a:gd name="connsiteY39" fmla="*/ 5443870 h 6836735"/>
              <a:gd name="connsiteX40" fmla="*/ 74428 w 2935631"/>
              <a:gd name="connsiteY40" fmla="*/ 5401340 h 6836735"/>
              <a:gd name="connsiteX41" fmla="*/ 95693 w 2935631"/>
              <a:gd name="connsiteY41" fmla="*/ 5369442 h 6836735"/>
              <a:gd name="connsiteX42" fmla="*/ 106326 w 2935631"/>
              <a:gd name="connsiteY42" fmla="*/ 5337545 h 6836735"/>
              <a:gd name="connsiteX43" fmla="*/ 127591 w 2935631"/>
              <a:gd name="connsiteY43" fmla="*/ 5305647 h 6836735"/>
              <a:gd name="connsiteX44" fmla="*/ 159489 w 2935631"/>
              <a:gd name="connsiteY44" fmla="*/ 5241852 h 6836735"/>
              <a:gd name="connsiteX45" fmla="*/ 170121 w 2935631"/>
              <a:gd name="connsiteY45" fmla="*/ 5209954 h 6836735"/>
              <a:gd name="connsiteX46" fmla="*/ 191387 w 2935631"/>
              <a:gd name="connsiteY46" fmla="*/ 5071731 h 6836735"/>
              <a:gd name="connsiteX47" fmla="*/ 180754 w 2935631"/>
              <a:gd name="connsiteY47" fmla="*/ 4901610 h 6836735"/>
              <a:gd name="connsiteX48" fmla="*/ 159489 w 2935631"/>
              <a:gd name="connsiteY48" fmla="*/ 4816549 h 6836735"/>
              <a:gd name="connsiteX49" fmla="*/ 148856 w 2935631"/>
              <a:gd name="connsiteY49" fmla="*/ 4752754 h 6836735"/>
              <a:gd name="connsiteX50" fmla="*/ 138224 w 2935631"/>
              <a:gd name="connsiteY50" fmla="*/ 4710224 h 6836735"/>
              <a:gd name="connsiteX51" fmla="*/ 106326 w 2935631"/>
              <a:gd name="connsiteY51" fmla="*/ 4582633 h 6836735"/>
              <a:gd name="connsiteX52" fmla="*/ 95693 w 2935631"/>
              <a:gd name="connsiteY52" fmla="*/ 4550735 h 6836735"/>
              <a:gd name="connsiteX53" fmla="*/ 85061 w 2935631"/>
              <a:gd name="connsiteY53" fmla="*/ 4518838 h 6836735"/>
              <a:gd name="connsiteX54" fmla="*/ 74428 w 2935631"/>
              <a:gd name="connsiteY54" fmla="*/ 4412512 h 6836735"/>
              <a:gd name="connsiteX55" fmla="*/ 63796 w 2935631"/>
              <a:gd name="connsiteY55" fmla="*/ 4369982 h 6836735"/>
              <a:gd name="connsiteX56" fmla="*/ 53163 w 2935631"/>
              <a:gd name="connsiteY56" fmla="*/ 4274289 h 6836735"/>
              <a:gd name="connsiteX57" fmla="*/ 31898 w 2935631"/>
              <a:gd name="connsiteY57" fmla="*/ 4146698 h 6836735"/>
              <a:gd name="connsiteX58" fmla="*/ 10633 w 2935631"/>
              <a:gd name="connsiteY58" fmla="*/ 4104168 h 6836735"/>
              <a:gd name="connsiteX59" fmla="*/ 0 w 2935631"/>
              <a:gd name="connsiteY59" fmla="*/ 4051005 h 6836735"/>
              <a:gd name="connsiteX60" fmla="*/ 21266 w 2935631"/>
              <a:gd name="connsiteY60" fmla="*/ 3827721 h 6836735"/>
              <a:gd name="connsiteX61" fmla="*/ 53163 w 2935631"/>
              <a:gd name="connsiteY61" fmla="*/ 3753293 h 6836735"/>
              <a:gd name="connsiteX62" fmla="*/ 63796 w 2935631"/>
              <a:gd name="connsiteY62" fmla="*/ 3721396 h 6836735"/>
              <a:gd name="connsiteX63" fmla="*/ 74428 w 2935631"/>
              <a:gd name="connsiteY63" fmla="*/ 3668233 h 6836735"/>
              <a:gd name="connsiteX64" fmla="*/ 106326 w 2935631"/>
              <a:gd name="connsiteY64" fmla="*/ 3593805 h 6836735"/>
              <a:gd name="connsiteX65" fmla="*/ 138224 w 2935631"/>
              <a:gd name="connsiteY65" fmla="*/ 3530010 h 6836735"/>
              <a:gd name="connsiteX66" fmla="*/ 170121 w 2935631"/>
              <a:gd name="connsiteY66" fmla="*/ 3434317 h 6836735"/>
              <a:gd name="connsiteX67" fmla="*/ 180754 w 2935631"/>
              <a:gd name="connsiteY67" fmla="*/ 3391786 h 6836735"/>
              <a:gd name="connsiteX68" fmla="*/ 191387 w 2935631"/>
              <a:gd name="connsiteY68" fmla="*/ 3359889 h 6836735"/>
              <a:gd name="connsiteX69" fmla="*/ 212652 w 2935631"/>
              <a:gd name="connsiteY69" fmla="*/ 3285461 h 6836735"/>
              <a:gd name="connsiteX70" fmla="*/ 244549 w 2935631"/>
              <a:gd name="connsiteY70" fmla="*/ 3051545 h 6836735"/>
              <a:gd name="connsiteX71" fmla="*/ 255182 w 2935631"/>
              <a:gd name="connsiteY71" fmla="*/ 2892056 h 6836735"/>
              <a:gd name="connsiteX72" fmla="*/ 265814 w 2935631"/>
              <a:gd name="connsiteY72" fmla="*/ 2785731 h 6836735"/>
              <a:gd name="connsiteX73" fmla="*/ 276447 w 2935631"/>
              <a:gd name="connsiteY73" fmla="*/ 2658140 h 6836735"/>
              <a:gd name="connsiteX74" fmla="*/ 287080 w 2935631"/>
              <a:gd name="connsiteY74" fmla="*/ 1945758 h 6836735"/>
              <a:gd name="connsiteX75" fmla="*/ 308345 w 2935631"/>
              <a:gd name="connsiteY75" fmla="*/ 1754372 h 6836735"/>
              <a:gd name="connsiteX76" fmla="*/ 329610 w 2935631"/>
              <a:gd name="connsiteY76" fmla="*/ 1573619 h 6836735"/>
              <a:gd name="connsiteX77" fmla="*/ 318977 w 2935631"/>
              <a:gd name="connsiteY77" fmla="*/ 1254642 h 6836735"/>
              <a:gd name="connsiteX78" fmla="*/ 308345 w 2935631"/>
              <a:gd name="connsiteY78" fmla="*/ 1212112 h 6836735"/>
              <a:gd name="connsiteX79" fmla="*/ 287080 w 2935631"/>
              <a:gd name="connsiteY79" fmla="*/ 1010093 h 6836735"/>
              <a:gd name="connsiteX80" fmla="*/ 276447 w 2935631"/>
              <a:gd name="connsiteY80" fmla="*/ 956931 h 6836735"/>
              <a:gd name="connsiteX81" fmla="*/ 265814 w 2935631"/>
              <a:gd name="connsiteY81" fmla="*/ 861238 h 6836735"/>
              <a:gd name="connsiteX82" fmla="*/ 255182 w 2935631"/>
              <a:gd name="connsiteY82" fmla="*/ 797442 h 6836735"/>
              <a:gd name="connsiteX83" fmla="*/ 244549 w 2935631"/>
              <a:gd name="connsiteY83" fmla="*/ 723014 h 6836735"/>
              <a:gd name="connsiteX84" fmla="*/ 223284 w 2935631"/>
              <a:gd name="connsiteY84" fmla="*/ 637954 h 6836735"/>
              <a:gd name="connsiteX85" fmla="*/ 191387 w 2935631"/>
              <a:gd name="connsiteY85" fmla="*/ 510363 h 6836735"/>
              <a:gd name="connsiteX86" fmla="*/ 180754 w 2935631"/>
              <a:gd name="connsiteY86" fmla="*/ 467833 h 6836735"/>
              <a:gd name="connsiteX87" fmla="*/ 170121 w 2935631"/>
              <a:gd name="connsiteY87" fmla="*/ 425303 h 6836735"/>
              <a:gd name="connsiteX88" fmla="*/ 138224 w 2935631"/>
              <a:gd name="connsiteY88" fmla="*/ 382772 h 6836735"/>
              <a:gd name="connsiteX89" fmla="*/ 148856 w 2935631"/>
              <a:gd name="connsiteY89" fmla="*/ 308345 h 6836735"/>
              <a:gd name="connsiteX90" fmla="*/ 159489 w 2935631"/>
              <a:gd name="connsiteY90" fmla="*/ 255182 h 6836735"/>
              <a:gd name="connsiteX91" fmla="*/ 202019 w 2935631"/>
              <a:gd name="connsiteY91" fmla="*/ 233917 h 6836735"/>
              <a:gd name="connsiteX92" fmla="*/ 233917 w 2935631"/>
              <a:gd name="connsiteY92" fmla="*/ 191386 h 6836735"/>
              <a:gd name="connsiteX93" fmla="*/ 308345 w 2935631"/>
              <a:gd name="connsiteY93" fmla="*/ 148856 h 6836735"/>
              <a:gd name="connsiteX94" fmla="*/ 372140 w 2935631"/>
              <a:gd name="connsiteY94" fmla="*/ 106326 h 6836735"/>
              <a:gd name="connsiteX95" fmla="*/ 404038 w 2935631"/>
              <a:gd name="connsiteY95" fmla="*/ 85061 h 6836735"/>
              <a:gd name="connsiteX96" fmla="*/ 435935 w 2935631"/>
              <a:gd name="connsiteY96" fmla="*/ 53163 h 6836735"/>
              <a:gd name="connsiteX97" fmla="*/ 510363 w 2935631"/>
              <a:gd name="connsiteY97" fmla="*/ 31898 h 6836735"/>
              <a:gd name="connsiteX98" fmla="*/ 744280 w 2935631"/>
              <a:gd name="connsiteY98" fmla="*/ 42531 h 6836735"/>
              <a:gd name="connsiteX99" fmla="*/ 818707 w 2935631"/>
              <a:gd name="connsiteY99" fmla="*/ 53163 h 6836735"/>
              <a:gd name="connsiteX100" fmla="*/ 1116419 w 2935631"/>
              <a:gd name="connsiteY100" fmla="*/ 42531 h 6836735"/>
              <a:gd name="connsiteX101" fmla="*/ 1244010 w 2935631"/>
              <a:gd name="connsiteY101" fmla="*/ 31898 h 6836735"/>
              <a:gd name="connsiteX102" fmla="*/ 1297173 w 2935631"/>
              <a:gd name="connsiteY102" fmla="*/ 21265 h 6836735"/>
              <a:gd name="connsiteX103" fmla="*/ 1360968 w 2935631"/>
              <a:gd name="connsiteY103" fmla="*/ 10633 h 6836735"/>
              <a:gd name="connsiteX104" fmla="*/ 1456661 w 2935631"/>
              <a:gd name="connsiteY104" fmla="*/ 0 h 6836735"/>
              <a:gd name="connsiteX105" fmla="*/ 1754373 w 2935631"/>
              <a:gd name="connsiteY105" fmla="*/ 21265 h 6836735"/>
              <a:gd name="connsiteX106" fmla="*/ 2222205 w 2935631"/>
              <a:gd name="connsiteY106" fmla="*/ 42531 h 6836735"/>
              <a:gd name="connsiteX107" fmla="*/ 2275368 w 2935631"/>
              <a:gd name="connsiteY107" fmla="*/ 53163 h 6836735"/>
              <a:gd name="connsiteX108" fmla="*/ 2339163 w 2935631"/>
              <a:gd name="connsiteY108" fmla="*/ 85061 h 6836735"/>
              <a:gd name="connsiteX109" fmla="*/ 2456121 w 2935631"/>
              <a:gd name="connsiteY109" fmla="*/ 148856 h 6836735"/>
              <a:gd name="connsiteX110" fmla="*/ 2488019 w 2935631"/>
              <a:gd name="connsiteY110" fmla="*/ 170121 h 6836735"/>
              <a:gd name="connsiteX111" fmla="*/ 2615610 w 2935631"/>
              <a:gd name="connsiteY111" fmla="*/ 223284 h 6836735"/>
              <a:gd name="connsiteX112" fmla="*/ 2753833 w 2935631"/>
              <a:gd name="connsiteY112" fmla="*/ 297712 h 6836735"/>
              <a:gd name="connsiteX113" fmla="*/ 2806996 w 2935631"/>
              <a:gd name="connsiteY113" fmla="*/ 318977 h 6836735"/>
              <a:gd name="connsiteX114" fmla="*/ 2902689 w 2935631"/>
              <a:gd name="connsiteY114" fmla="*/ 361507 h 6836735"/>
              <a:gd name="connsiteX115" fmla="*/ 2934587 w 2935631"/>
              <a:gd name="connsiteY115" fmla="*/ 393405 h 6836735"/>
              <a:gd name="connsiteX116" fmla="*/ 2913321 w 2935631"/>
              <a:gd name="connsiteY116" fmla="*/ 595424 h 6836735"/>
              <a:gd name="connsiteX117" fmla="*/ 2902689 w 2935631"/>
              <a:gd name="connsiteY117" fmla="*/ 648586 h 6836735"/>
              <a:gd name="connsiteX118" fmla="*/ 2892056 w 2935631"/>
              <a:gd name="connsiteY118" fmla="*/ 733647 h 6836735"/>
              <a:gd name="connsiteX119" fmla="*/ 2881424 w 2935631"/>
              <a:gd name="connsiteY119" fmla="*/ 797442 h 6836735"/>
              <a:gd name="connsiteX120" fmla="*/ 2870791 w 2935631"/>
              <a:gd name="connsiteY120" fmla="*/ 871870 h 6836735"/>
              <a:gd name="connsiteX121" fmla="*/ 2860159 w 2935631"/>
              <a:gd name="connsiteY121" fmla="*/ 925033 h 6836735"/>
              <a:gd name="connsiteX122" fmla="*/ 2849526 w 2935631"/>
              <a:gd name="connsiteY122" fmla="*/ 1010093 h 6836735"/>
              <a:gd name="connsiteX123" fmla="*/ 2838893 w 2935631"/>
              <a:gd name="connsiteY123" fmla="*/ 1052624 h 6836735"/>
              <a:gd name="connsiteX124" fmla="*/ 2828261 w 2935631"/>
              <a:gd name="connsiteY124" fmla="*/ 1105786 h 6836735"/>
              <a:gd name="connsiteX125" fmla="*/ 2817628 w 2935631"/>
              <a:gd name="connsiteY125" fmla="*/ 1307805 h 6836735"/>
              <a:gd name="connsiteX126" fmla="*/ 2806996 w 2935631"/>
              <a:gd name="connsiteY126" fmla="*/ 1424763 h 6836735"/>
              <a:gd name="connsiteX127" fmla="*/ 2796363 w 2935631"/>
              <a:gd name="connsiteY127" fmla="*/ 1573619 h 6836735"/>
              <a:gd name="connsiteX128" fmla="*/ 2785731 w 2935631"/>
              <a:gd name="connsiteY128" fmla="*/ 1754372 h 6836735"/>
              <a:gd name="connsiteX129" fmla="*/ 2764466 w 2935631"/>
              <a:gd name="connsiteY129" fmla="*/ 1956391 h 6836735"/>
              <a:gd name="connsiteX130" fmla="*/ 2753833 w 2935631"/>
              <a:gd name="connsiteY130" fmla="*/ 2413591 h 6836735"/>
              <a:gd name="connsiteX131" fmla="*/ 2743200 w 2935631"/>
              <a:gd name="connsiteY131" fmla="*/ 2573079 h 6836735"/>
              <a:gd name="connsiteX132" fmla="*/ 2753833 w 2935631"/>
              <a:gd name="connsiteY132" fmla="*/ 3104707 h 6836735"/>
              <a:gd name="connsiteX133" fmla="*/ 2775098 w 2935631"/>
              <a:gd name="connsiteY133" fmla="*/ 3232298 h 6836735"/>
              <a:gd name="connsiteX134" fmla="*/ 2785731 w 2935631"/>
              <a:gd name="connsiteY134" fmla="*/ 3317358 h 6836735"/>
              <a:gd name="connsiteX135" fmla="*/ 2775098 w 2935631"/>
              <a:gd name="connsiteY135" fmla="*/ 3710763 h 6836735"/>
              <a:gd name="connsiteX136" fmla="*/ 2764466 w 2935631"/>
              <a:gd name="connsiteY136" fmla="*/ 3763926 h 6836735"/>
              <a:gd name="connsiteX137" fmla="*/ 2743200 w 2935631"/>
              <a:gd name="connsiteY137" fmla="*/ 4019107 h 6836735"/>
              <a:gd name="connsiteX138" fmla="*/ 2753833 w 2935631"/>
              <a:gd name="connsiteY138" fmla="*/ 4625163 h 6836735"/>
              <a:gd name="connsiteX139" fmla="*/ 2764466 w 2935631"/>
              <a:gd name="connsiteY139" fmla="*/ 4688958 h 6836735"/>
              <a:gd name="connsiteX140" fmla="*/ 2775098 w 2935631"/>
              <a:gd name="connsiteY140" fmla="*/ 4763386 h 6836735"/>
              <a:gd name="connsiteX141" fmla="*/ 2806996 w 2935631"/>
              <a:gd name="connsiteY141" fmla="*/ 4965405 h 6836735"/>
              <a:gd name="connsiteX142" fmla="*/ 2838893 w 2935631"/>
              <a:gd name="connsiteY142" fmla="*/ 5220586 h 6836735"/>
              <a:gd name="connsiteX143" fmla="*/ 2849526 w 2935631"/>
              <a:gd name="connsiteY143" fmla="*/ 5305647 h 6836735"/>
              <a:gd name="connsiteX144" fmla="*/ 2870791 w 2935631"/>
              <a:gd name="connsiteY144" fmla="*/ 5560828 h 6836735"/>
              <a:gd name="connsiteX145" fmla="*/ 2849526 w 2935631"/>
              <a:gd name="connsiteY145" fmla="*/ 6188149 h 6836735"/>
              <a:gd name="connsiteX146" fmla="*/ 2828261 w 2935631"/>
              <a:gd name="connsiteY146" fmla="*/ 6379535 h 6836735"/>
              <a:gd name="connsiteX147" fmla="*/ 2849526 w 2935631"/>
              <a:gd name="connsiteY147" fmla="*/ 6836735 h 68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935631" h="6836735">
                <a:moveTo>
                  <a:pt x="2881424" y="6762307"/>
                </a:moveTo>
                <a:cubicBezTo>
                  <a:pt x="2863703" y="6758763"/>
                  <a:pt x="2845696" y="6756430"/>
                  <a:pt x="2828261" y="6751675"/>
                </a:cubicBezTo>
                <a:cubicBezTo>
                  <a:pt x="2769469" y="6735641"/>
                  <a:pt x="2762093" y="6722507"/>
                  <a:pt x="2700670" y="6719777"/>
                </a:cubicBezTo>
                <a:cubicBezTo>
                  <a:pt x="2562538" y="6713638"/>
                  <a:pt x="2424223" y="6712689"/>
                  <a:pt x="2286000" y="6709145"/>
                </a:cubicBezTo>
                <a:cubicBezTo>
                  <a:pt x="2102214" y="6695007"/>
                  <a:pt x="2130750" y="6691643"/>
                  <a:pt x="1903228" y="6709145"/>
                </a:cubicBezTo>
                <a:cubicBezTo>
                  <a:pt x="1892054" y="6710005"/>
                  <a:pt x="1882204" y="6717059"/>
                  <a:pt x="1871331" y="6719777"/>
                </a:cubicBezTo>
                <a:cubicBezTo>
                  <a:pt x="1853799" y="6724160"/>
                  <a:pt x="1835700" y="6726027"/>
                  <a:pt x="1818168" y="6730410"/>
                </a:cubicBezTo>
                <a:cubicBezTo>
                  <a:pt x="1687388" y="6763105"/>
                  <a:pt x="1929058" y="6712483"/>
                  <a:pt x="1733107" y="6751675"/>
                </a:cubicBezTo>
                <a:cubicBezTo>
                  <a:pt x="1676400" y="6748131"/>
                  <a:pt x="1619492" y="6746990"/>
                  <a:pt x="1562987" y="6741042"/>
                </a:cubicBezTo>
                <a:cubicBezTo>
                  <a:pt x="1551841" y="6739869"/>
                  <a:pt x="1541866" y="6733489"/>
                  <a:pt x="1531089" y="6730410"/>
                </a:cubicBezTo>
                <a:cubicBezTo>
                  <a:pt x="1517038" y="6726396"/>
                  <a:pt x="1502888" y="6722643"/>
                  <a:pt x="1488559" y="6719777"/>
                </a:cubicBezTo>
                <a:cubicBezTo>
                  <a:pt x="1467419" y="6715549"/>
                  <a:pt x="1445903" y="6713373"/>
                  <a:pt x="1424763" y="6709145"/>
                </a:cubicBezTo>
                <a:cubicBezTo>
                  <a:pt x="1299409" y="6684074"/>
                  <a:pt x="1497046" y="6714914"/>
                  <a:pt x="1307805" y="6687879"/>
                </a:cubicBezTo>
                <a:cubicBezTo>
                  <a:pt x="1244010" y="6691423"/>
                  <a:pt x="1180092" y="6693206"/>
                  <a:pt x="1116419" y="6698512"/>
                </a:cubicBezTo>
                <a:cubicBezTo>
                  <a:pt x="1093109" y="6700455"/>
                  <a:pt x="1024883" y="6714693"/>
                  <a:pt x="999461" y="6719777"/>
                </a:cubicBezTo>
                <a:cubicBezTo>
                  <a:pt x="942754" y="6716233"/>
                  <a:pt x="885719" y="6716192"/>
                  <a:pt x="829340" y="6709145"/>
                </a:cubicBezTo>
                <a:cubicBezTo>
                  <a:pt x="800340" y="6705520"/>
                  <a:pt x="744280" y="6687879"/>
                  <a:pt x="744280" y="6687879"/>
                </a:cubicBezTo>
                <a:cubicBezTo>
                  <a:pt x="733647" y="6680791"/>
                  <a:pt x="724059" y="6671804"/>
                  <a:pt x="712382" y="6666614"/>
                </a:cubicBezTo>
                <a:cubicBezTo>
                  <a:pt x="691899" y="6657510"/>
                  <a:pt x="667238" y="6657783"/>
                  <a:pt x="648587" y="6645349"/>
                </a:cubicBezTo>
                <a:cubicBezTo>
                  <a:pt x="637954" y="6638261"/>
                  <a:pt x="629086" y="6627183"/>
                  <a:pt x="616689" y="6624084"/>
                </a:cubicBezTo>
                <a:cubicBezTo>
                  <a:pt x="571464" y="6612778"/>
                  <a:pt x="524540" y="6609907"/>
                  <a:pt x="478466" y="6602819"/>
                </a:cubicBezTo>
                <a:cubicBezTo>
                  <a:pt x="471377" y="6592186"/>
                  <a:pt x="466236" y="6579957"/>
                  <a:pt x="457200" y="6570921"/>
                </a:cubicBezTo>
                <a:cubicBezTo>
                  <a:pt x="435448" y="6549169"/>
                  <a:pt x="407792" y="6545070"/>
                  <a:pt x="382773" y="6528391"/>
                </a:cubicBezTo>
                <a:cubicBezTo>
                  <a:pt x="374432" y="6522830"/>
                  <a:pt x="369335" y="6513388"/>
                  <a:pt x="361507" y="6507126"/>
                </a:cubicBezTo>
                <a:cubicBezTo>
                  <a:pt x="351529" y="6499143"/>
                  <a:pt x="340242" y="6492949"/>
                  <a:pt x="329610" y="6485861"/>
                </a:cubicBezTo>
                <a:cubicBezTo>
                  <a:pt x="326066" y="6471684"/>
                  <a:pt x="325512" y="6456401"/>
                  <a:pt x="318977" y="6443331"/>
                </a:cubicBezTo>
                <a:cubicBezTo>
                  <a:pt x="307547" y="6420472"/>
                  <a:pt x="276447" y="6379535"/>
                  <a:pt x="276447" y="6379535"/>
                </a:cubicBezTo>
                <a:cubicBezTo>
                  <a:pt x="243207" y="6246580"/>
                  <a:pt x="285689" y="6411882"/>
                  <a:pt x="255182" y="6305107"/>
                </a:cubicBezTo>
                <a:cubicBezTo>
                  <a:pt x="251168" y="6291056"/>
                  <a:pt x="248748" y="6276574"/>
                  <a:pt x="244549" y="6262577"/>
                </a:cubicBezTo>
                <a:cubicBezTo>
                  <a:pt x="238108" y="6241107"/>
                  <a:pt x="230372" y="6220047"/>
                  <a:pt x="223284" y="6198782"/>
                </a:cubicBezTo>
                <a:cubicBezTo>
                  <a:pt x="219740" y="6188149"/>
                  <a:pt x="214495" y="6177939"/>
                  <a:pt x="212652" y="6166884"/>
                </a:cubicBezTo>
                <a:cubicBezTo>
                  <a:pt x="188708" y="6023224"/>
                  <a:pt x="220622" y="6160895"/>
                  <a:pt x="180754" y="6071191"/>
                </a:cubicBezTo>
                <a:cubicBezTo>
                  <a:pt x="171650" y="6050708"/>
                  <a:pt x="171923" y="6026047"/>
                  <a:pt x="159489" y="6007396"/>
                </a:cubicBezTo>
                <a:cubicBezTo>
                  <a:pt x="145312" y="5986131"/>
                  <a:pt x="135031" y="5961672"/>
                  <a:pt x="116959" y="5943600"/>
                </a:cubicBezTo>
                <a:lnTo>
                  <a:pt x="63796" y="5890438"/>
                </a:lnTo>
                <a:cubicBezTo>
                  <a:pt x="56708" y="5876261"/>
                  <a:pt x="50395" y="5861669"/>
                  <a:pt x="42531" y="5847907"/>
                </a:cubicBezTo>
                <a:cubicBezTo>
                  <a:pt x="36191" y="5836812"/>
                  <a:pt x="26981" y="5827439"/>
                  <a:pt x="21266" y="5816010"/>
                </a:cubicBezTo>
                <a:cubicBezTo>
                  <a:pt x="13639" y="5800756"/>
                  <a:pt x="3407" y="5755209"/>
                  <a:pt x="0" y="5741582"/>
                </a:cubicBezTo>
                <a:cubicBezTo>
                  <a:pt x="3544" y="5674242"/>
                  <a:pt x="2599" y="5606516"/>
                  <a:pt x="10633" y="5539563"/>
                </a:cubicBezTo>
                <a:cubicBezTo>
                  <a:pt x="17683" y="5480817"/>
                  <a:pt x="29872" y="5484629"/>
                  <a:pt x="53163" y="5443870"/>
                </a:cubicBezTo>
                <a:cubicBezTo>
                  <a:pt x="61027" y="5430108"/>
                  <a:pt x="66564" y="5415102"/>
                  <a:pt x="74428" y="5401340"/>
                </a:cubicBezTo>
                <a:cubicBezTo>
                  <a:pt x="80768" y="5390245"/>
                  <a:pt x="89978" y="5380872"/>
                  <a:pt x="95693" y="5369442"/>
                </a:cubicBezTo>
                <a:cubicBezTo>
                  <a:pt x="100705" y="5359418"/>
                  <a:pt x="101314" y="5347569"/>
                  <a:pt x="106326" y="5337545"/>
                </a:cubicBezTo>
                <a:cubicBezTo>
                  <a:pt x="112041" y="5326115"/>
                  <a:pt x="121876" y="5317077"/>
                  <a:pt x="127591" y="5305647"/>
                </a:cubicBezTo>
                <a:cubicBezTo>
                  <a:pt x="171609" y="5217611"/>
                  <a:pt x="98551" y="5333258"/>
                  <a:pt x="159489" y="5241852"/>
                </a:cubicBezTo>
                <a:cubicBezTo>
                  <a:pt x="163033" y="5231219"/>
                  <a:pt x="167403" y="5220827"/>
                  <a:pt x="170121" y="5209954"/>
                </a:cubicBezTo>
                <a:cubicBezTo>
                  <a:pt x="182299" y="5161240"/>
                  <a:pt x="184930" y="5123387"/>
                  <a:pt x="191387" y="5071731"/>
                </a:cubicBezTo>
                <a:cubicBezTo>
                  <a:pt x="187843" y="5015024"/>
                  <a:pt x="186141" y="4958172"/>
                  <a:pt x="180754" y="4901610"/>
                </a:cubicBezTo>
                <a:cubicBezTo>
                  <a:pt x="173096" y="4821203"/>
                  <a:pt x="172627" y="4875672"/>
                  <a:pt x="159489" y="4816549"/>
                </a:cubicBezTo>
                <a:cubicBezTo>
                  <a:pt x="154812" y="4795504"/>
                  <a:pt x="153084" y="4773894"/>
                  <a:pt x="148856" y="4752754"/>
                </a:cubicBezTo>
                <a:cubicBezTo>
                  <a:pt x="145990" y="4738425"/>
                  <a:pt x="141090" y="4724553"/>
                  <a:pt x="138224" y="4710224"/>
                </a:cubicBezTo>
                <a:cubicBezTo>
                  <a:pt x="116749" y="4602849"/>
                  <a:pt x="141850" y="4689202"/>
                  <a:pt x="106326" y="4582633"/>
                </a:cubicBezTo>
                <a:lnTo>
                  <a:pt x="95693" y="4550735"/>
                </a:lnTo>
                <a:lnTo>
                  <a:pt x="85061" y="4518838"/>
                </a:lnTo>
                <a:cubicBezTo>
                  <a:pt x="81517" y="4483396"/>
                  <a:pt x="79465" y="4447773"/>
                  <a:pt x="74428" y="4412512"/>
                </a:cubicBezTo>
                <a:cubicBezTo>
                  <a:pt x="72361" y="4398046"/>
                  <a:pt x="66018" y="4384425"/>
                  <a:pt x="63796" y="4369982"/>
                </a:cubicBezTo>
                <a:cubicBezTo>
                  <a:pt x="58916" y="4338261"/>
                  <a:pt x="56913" y="4306163"/>
                  <a:pt x="53163" y="4274289"/>
                </a:cubicBezTo>
                <a:cubicBezTo>
                  <a:pt x="49633" y="4244287"/>
                  <a:pt x="44903" y="4181376"/>
                  <a:pt x="31898" y="4146698"/>
                </a:cubicBezTo>
                <a:cubicBezTo>
                  <a:pt x="26333" y="4131857"/>
                  <a:pt x="17721" y="4118345"/>
                  <a:pt x="10633" y="4104168"/>
                </a:cubicBezTo>
                <a:cubicBezTo>
                  <a:pt x="7089" y="4086447"/>
                  <a:pt x="0" y="4069077"/>
                  <a:pt x="0" y="4051005"/>
                </a:cubicBezTo>
                <a:cubicBezTo>
                  <a:pt x="0" y="3996189"/>
                  <a:pt x="6756" y="3893016"/>
                  <a:pt x="21266" y="3827721"/>
                </a:cubicBezTo>
                <a:cubicBezTo>
                  <a:pt x="28938" y="3793196"/>
                  <a:pt x="38161" y="3788298"/>
                  <a:pt x="53163" y="3753293"/>
                </a:cubicBezTo>
                <a:cubicBezTo>
                  <a:pt x="57578" y="3742992"/>
                  <a:pt x="61078" y="3732269"/>
                  <a:pt x="63796" y="3721396"/>
                </a:cubicBezTo>
                <a:cubicBezTo>
                  <a:pt x="68179" y="3703864"/>
                  <a:pt x="70045" y="3685765"/>
                  <a:pt x="74428" y="3668233"/>
                </a:cubicBezTo>
                <a:cubicBezTo>
                  <a:pt x="84401" y="3628340"/>
                  <a:pt x="88070" y="3636401"/>
                  <a:pt x="106326" y="3593805"/>
                </a:cubicBezTo>
                <a:cubicBezTo>
                  <a:pt x="132738" y="3532178"/>
                  <a:pt x="97359" y="3591306"/>
                  <a:pt x="138224" y="3530010"/>
                </a:cubicBezTo>
                <a:cubicBezTo>
                  <a:pt x="161523" y="3413507"/>
                  <a:pt x="132390" y="3534932"/>
                  <a:pt x="170121" y="3434317"/>
                </a:cubicBezTo>
                <a:cubicBezTo>
                  <a:pt x="175252" y="3420634"/>
                  <a:pt x="176739" y="3405837"/>
                  <a:pt x="180754" y="3391786"/>
                </a:cubicBezTo>
                <a:cubicBezTo>
                  <a:pt x="183833" y="3381010"/>
                  <a:pt x="188308" y="3370665"/>
                  <a:pt x="191387" y="3359889"/>
                </a:cubicBezTo>
                <a:cubicBezTo>
                  <a:pt x="218088" y="3266434"/>
                  <a:pt x="187158" y="3361938"/>
                  <a:pt x="212652" y="3285461"/>
                </a:cubicBezTo>
                <a:cubicBezTo>
                  <a:pt x="214973" y="3269213"/>
                  <a:pt x="240804" y="3094617"/>
                  <a:pt x="244549" y="3051545"/>
                </a:cubicBezTo>
                <a:cubicBezTo>
                  <a:pt x="249165" y="2998464"/>
                  <a:pt x="250933" y="2945167"/>
                  <a:pt x="255182" y="2892056"/>
                </a:cubicBezTo>
                <a:cubicBezTo>
                  <a:pt x="258022" y="2856551"/>
                  <a:pt x="262589" y="2821203"/>
                  <a:pt x="265814" y="2785731"/>
                </a:cubicBezTo>
                <a:cubicBezTo>
                  <a:pt x="269678" y="2743229"/>
                  <a:pt x="272903" y="2700670"/>
                  <a:pt x="276447" y="2658140"/>
                </a:cubicBezTo>
                <a:cubicBezTo>
                  <a:pt x="279991" y="2420679"/>
                  <a:pt x="278703" y="2183097"/>
                  <a:pt x="287080" y="1945758"/>
                </a:cubicBezTo>
                <a:cubicBezTo>
                  <a:pt x="289344" y="1881610"/>
                  <a:pt x="301257" y="1818167"/>
                  <a:pt x="308345" y="1754372"/>
                </a:cubicBezTo>
                <a:cubicBezTo>
                  <a:pt x="322136" y="1630249"/>
                  <a:pt x="314993" y="1690553"/>
                  <a:pt x="329610" y="1573619"/>
                </a:cubicBezTo>
                <a:cubicBezTo>
                  <a:pt x="326066" y="1467293"/>
                  <a:pt x="325224" y="1360843"/>
                  <a:pt x="318977" y="1254642"/>
                </a:cubicBezTo>
                <a:cubicBezTo>
                  <a:pt x="318119" y="1240054"/>
                  <a:pt x="310567" y="1226555"/>
                  <a:pt x="308345" y="1212112"/>
                </a:cubicBezTo>
                <a:cubicBezTo>
                  <a:pt x="299039" y="1151626"/>
                  <a:pt x="295066" y="1069992"/>
                  <a:pt x="287080" y="1010093"/>
                </a:cubicBezTo>
                <a:cubicBezTo>
                  <a:pt x="284692" y="992180"/>
                  <a:pt x="279003" y="974821"/>
                  <a:pt x="276447" y="956931"/>
                </a:cubicBezTo>
                <a:cubicBezTo>
                  <a:pt x="271908" y="925160"/>
                  <a:pt x="270056" y="893050"/>
                  <a:pt x="265814" y="861238"/>
                </a:cubicBezTo>
                <a:cubicBezTo>
                  <a:pt x="262965" y="839868"/>
                  <a:pt x="258460" y="818750"/>
                  <a:pt x="255182" y="797442"/>
                </a:cubicBezTo>
                <a:cubicBezTo>
                  <a:pt x="251371" y="772672"/>
                  <a:pt x="249464" y="747589"/>
                  <a:pt x="244549" y="723014"/>
                </a:cubicBezTo>
                <a:cubicBezTo>
                  <a:pt x="238817" y="694356"/>
                  <a:pt x="230372" y="666307"/>
                  <a:pt x="223284" y="637954"/>
                </a:cubicBezTo>
                <a:lnTo>
                  <a:pt x="191387" y="510363"/>
                </a:lnTo>
                <a:lnTo>
                  <a:pt x="180754" y="467833"/>
                </a:lnTo>
                <a:cubicBezTo>
                  <a:pt x="177210" y="453656"/>
                  <a:pt x="178889" y="436994"/>
                  <a:pt x="170121" y="425303"/>
                </a:cubicBezTo>
                <a:lnTo>
                  <a:pt x="138224" y="382772"/>
                </a:lnTo>
                <a:cubicBezTo>
                  <a:pt x="141768" y="357963"/>
                  <a:pt x="144736" y="333065"/>
                  <a:pt x="148856" y="308345"/>
                </a:cubicBezTo>
                <a:cubicBezTo>
                  <a:pt x="151827" y="290519"/>
                  <a:pt x="148985" y="269888"/>
                  <a:pt x="159489" y="255182"/>
                </a:cubicBezTo>
                <a:cubicBezTo>
                  <a:pt x="168702" y="242284"/>
                  <a:pt x="187842" y="241005"/>
                  <a:pt x="202019" y="233917"/>
                </a:cubicBezTo>
                <a:cubicBezTo>
                  <a:pt x="212652" y="219740"/>
                  <a:pt x="221386" y="203917"/>
                  <a:pt x="233917" y="191386"/>
                </a:cubicBezTo>
                <a:cubicBezTo>
                  <a:pt x="252308" y="172994"/>
                  <a:pt x="287495" y="161366"/>
                  <a:pt x="308345" y="148856"/>
                </a:cubicBezTo>
                <a:cubicBezTo>
                  <a:pt x="330260" y="135707"/>
                  <a:pt x="350875" y="120503"/>
                  <a:pt x="372140" y="106326"/>
                </a:cubicBezTo>
                <a:cubicBezTo>
                  <a:pt x="382773" y="99238"/>
                  <a:pt x="395002" y="94097"/>
                  <a:pt x="404038" y="85061"/>
                </a:cubicBezTo>
                <a:cubicBezTo>
                  <a:pt x="414670" y="74428"/>
                  <a:pt x="423424" y="61504"/>
                  <a:pt x="435935" y="53163"/>
                </a:cubicBezTo>
                <a:cubicBezTo>
                  <a:pt x="445084" y="47064"/>
                  <a:pt x="504696" y="33315"/>
                  <a:pt x="510363" y="31898"/>
                </a:cubicBezTo>
                <a:cubicBezTo>
                  <a:pt x="588335" y="35442"/>
                  <a:pt x="666412" y="37161"/>
                  <a:pt x="744280" y="42531"/>
                </a:cubicBezTo>
                <a:cubicBezTo>
                  <a:pt x="769281" y="44255"/>
                  <a:pt x="793646" y="53163"/>
                  <a:pt x="818707" y="53163"/>
                </a:cubicBezTo>
                <a:cubicBezTo>
                  <a:pt x="918008" y="53163"/>
                  <a:pt x="1017182" y="46075"/>
                  <a:pt x="1116419" y="42531"/>
                </a:cubicBezTo>
                <a:cubicBezTo>
                  <a:pt x="1158949" y="38987"/>
                  <a:pt x="1201625" y="36885"/>
                  <a:pt x="1244010" y="31898"/>
                </a:cubicBezTo>
                <a:cubicBezTo>
                  <a:pt x="1261958" y="29786"/>
                  <a:pt x="1279393" y="24498"/>
                  <a:pt x="1297173" y="21265"/>
                </a:cubicBezTo>
                <a:cubicBezTo>
                  <a:pt x="1318384" y="17409"/>
                  <a:pt x="1339599" y="13482"/>
                  <a:pt x="1360968" y="10633"/>
                </a:cubicBezTo>
                <a:cubicBezTo>
                  <a:pt x="1392780" y="6391"/>
                  <a:pt x="1424763" y="3544"/>
                  <a:pt x="1456661" y="0"/>
                </a:cubicBezTo>
                <a:cubicBezTo>
                  <a:pt x="1555898" y="7088"/>
                  <a:pt x="1654989" y="16678"/>
                  <a:pt x="1754373" y="21265"/>
                </a:cubicBezTo>
                <a:cubicBezTo>
                  <a:pt x="2028029" y="33895"/>
                  <a:pt x="2045576" y="13093"/>
                  <a:pt x="2222205" y="42531"/>
                </a:cubicBezTo>
                <a:cubicBezTo>
                  <a:pt x="2240031" y="45502"/>
                  <a:pt x="2257836" y="48780"/>
                  <a:pt x="2275368" y="53163"/>
                </a:cubicBezTo>
                <a:cubicBezTo>
                  <a:pt x="2313624" y="62727"/>
                  <a:pt x="2304514" y="63405"/>
                  <a:pt x="2339163" y="85061"/>
                </a:cubicBezTo>
                <a:cubicBezTo>
                  <a:pt x="2443439" y="150233"/>
                  <a:pt x="2338494" y="83507"/>
                  <a:pt x="2456121" y="148856"/>
                </a:cubicBezTo>
                <a:cubicBezTo>
                  <a:pt x="2467292" y="155062"/>
                  <a:pt x="2476439" y="164717"/>
                  <a:pt x="2488019" y="170121"/>
                </a:cubicBezTo>
                <a:cubicBezTo>
                  <a:pt x="2529771" y="189605"/>
                  <a:pt x="2575606" y="200425"/>
                  <a:pt x="2615610" y="223284"/>
                </a:cubicBezTo>
                <a:cubicBezTo>
                  <a:pt x="2668911" y="253742"/>
                  <a:pt x="2699235" y="272895"/>
                  <a:pt x="2753833" y="297712"/>
                </a:cubicBezTo>
                <a:cubicBezTo>
                  <a:pt x="2771208" y="305610"/>
                  <a:pt x="2789925" y="310441"/>
                  <a:pt x="2806996" y="318977"/>
                </a:cubicBezTo>
                <a:cubicBezTo>
                  <a:pt x="2898967" y="364962"/>
                  <a:pt x="2821529" y="341218"/>
                  <a:pt x="2902689" y="361507"/>
                </a:cubicBezTo>
                <a:cubicBezTo>
                  <a:pt x="2913322" y="372140"/>
                  <a:pt x="2932722" y="378484"/>
                  <a:pt x="2934587" y="393405"/>
                </a:cubicBezTo>
                <a:cubicBezTo>
                  <a:pt x="2939966" y="436434"/>
                  <a:pt x="2923310" y="540485"/>
                  <a:pt x="2913321" y="595424"/>
                </a:cubicBezTo>
                <a:cubicBezTo>
                  <a:pt x="2910088" y="613204"/>
                  <a:pt x="2905437" y="630725"/>
                  <a:pt x="2902689" y="648586"/>
                </a:cubicBezTo>
                <a:cubicBezTo>
                  <a:pt x="2898344" y="676828"/>
                  <a:pt x="2896097" y="705360"/>
                  <a:pt x="2892056" y="733647"/>
                </a:cubicBezTo>
                <a:cubicBezTo>
                  <a:pt x="2889007" y="754989"/>
                  <a:pt x="2884702" y="776134"/>
                  <a:pt x="2881424" y="797442"/>
                </a:cubicBezTo>
                <a:cubicBezTo>
                  <a:pt x="2877613" y="822212"/>
                  <a:pt x="2874911" y="847150"/>
                  <a:pt x="2870791" y="871870"/>
                </a:cubicBezTo>
                <a:cubicBezTo>
                  <a:pt x="2867820" y="889696"/>
                  <a:pt x="2862907" y="907171"/>
                  <a:pt x="2860159" y="925033"/>
                </a:cubicBezTo>
                <a:cubicBezTo>
                  <a:pt x="2855814" y="953275"/>
                  <a:pt x="2854224" y="981908"/>
                  <a:pt x="2849526" y="1010093"/>
                </a:cubicBezTo>
                <a:cubicBezTo>
                  <a:pt x="2847123" y="1024507"/>
                  <a:pt x="2842063" y="1038359"/>
                  <a:pt x="2838893" y="1052624"/>
                </a:cubicBezTo>
                <a:cubicBezTo>
                  <a:pt x="2834973" y="1070265"/>
                  <a:pt x="2831805" y="1088065"/>
                  <a:pt x="2828261" y="1105786"/>
                </a:cubicBezTo>
                <a:cubicBezTo>
                  <a:pt x="2824717" y="1173126"/>
                  <a:pt x="2822114" y="1240521"/>
                  <a:pt x="2817628" y="1307805"/>
                </a:cubicBezTo>
                <a:cubicBezTo>
                  <a:pt x="2815024" y="1346865"/>
                  <a:pt x="2810118" y="1385741"/>
                  <a:pt x="2806996" y="1424763"/>
                </a:cubicBezTo>
                <a:cubicBezTo>
                  <a:pt x="2803029" y="1474350"/>
                  <a:pt x="2799566" y="1523977"/>
                  <a:pt x="2796363" y="1573619"/>
                </a:cubicBezTo>
                <a:cubicBezTo>
                  <a:pt x="2792477" y="1633849"/>
                  <a:pt x="2790031" y="1694170"/>
                  <a:pt x="2785731" y="1754372"/>
                </a:cubicBezTo>
                <a:cubicBezTo>
                  <a:pt x="2779122" y="1846894"/>
                  <a:pt x="2775128" y="1871094"/>
                  <a:pt x="2764466" y="1956391"/>
                </a:cubicBezTo>
                <a:cubicBezTo>
                  <a:pt x="2760922" y="2108791"/>
                  <a:pt x="2759087" y="2261240"/>
                  <a:pt x="2753833" y="2413591"/>
                </a:cubicBezTo>
                <a:cubicBezTo>
                  <a:pt x="2751997" y="2466840"/>
                  <a:pt x="2743200" y="2519798"/>
                  <a:pt x="2743200" y="2573079"/>
                </a:cubicBezTo>
                <a:cubicBezTo>
                  <a:pt x="2743200" y="2750324"/>
                  <a:pt x="2747724" y="2927568"/>
                  <a:pt x="2753833" y="3104707"/>
                </a:cubicBezTo>
                <a:cubicBezTo>
                  <a:pt x="2757901" y="3222679"/>
                  <a:pt x="2761820" y="3152631"/>
                  <a:pt x="2775098" y="3232298"/>
                </a:cubicBezTo>
                <a:cubicBezTo>
                  <a:pt x="2779796" y="3260483"/>
                  <a:pt x="2782187" y="3289005"/>
                  <a:pt x="2785731" y="3317358"/>
                </a:cubicBezTo>
                <a:cubicBezTo>
                  <a:pt x="2782187" y="3448493"/>
                  <a:pt x="2781338" y="3579729"/>
                  <a:pt x="2775098" y="3710763"/>
                </a:cubicBezTo>
                <a:cubicBezTo>
                  <a:pt x="2774238" y="3728814"/>
                  <a:pt x="2766708" y="3745994"/>
                  <a:pt x="2764466" y="3763926"/>
                </a:cubicBezTo>
                <a:cubicBezTo>
                  <a:pt x="2758539" y="3811344"/>
                  <a:pt x="2746342" y="3978265"/>
                  <a:pt x="2743200" y="4019107"/>
                </a:cubicBezTo>
                <a:cubicBezTo>
                  <a:pt x="2746744" y="4221126"/>
                  <a:pt x="2747422" y="4423215"/>
                  <a:pt x="2753833" y="4625163"/>
                </a:cubicBezTo>
                <a:cubicBezTo>
                  <a:pt x="2754517" y="4646710"/>
                  <a:pt x="2761188" y="4667650"/>
                  <a:pt x="2764466" y="4688958"/>
                </a:cubicBezTo>
                <a:cubicBezTo>
                  <a:pt x="2768277" y="4713728"/>
                  <a:pt x="2770978" y="4738666"/>
                  <a:pt x="2775098" y="4763386"/>
                </a:cubicBezTo>
                <a:cubicBezTo>
                  <a:pt x="2801501" y="4921804"/>
                  <a:pt x="2766702" y="4643049"/>
                  <a:pt x="2806996" y="4965405"/>
                </a:cubicBezTo>
                <a:lnTo>
                  <a:pt x="2838893" y="5220586"/>
                </a:lnTo>
                <a:cubicBezTo>
                  <a:pt x="2842437" y="5248940"/>
                  <a:pt x="2846939" y="5277190"/>
                  <a:pt x="2849526" y="5305647"/>
                </a:cubicBezTo>
                <a:cubicBezTo>
                  <a:pt x="2864343" y="5468626"/>
                  <a:pt x="2857157" y="5383574"/>
                  <a:pt x="2870791" y="5560828"/>
                </a:cubicBezTo>
                <a:cubicBezTo>
                  <a:pt x="2867126" y="5714772"/>
                  <a:pt x="2865497" y="6001826"/>
                  <a:pt x="2849526" y="6188149"/>
                </a:cubicBezTo>
                <a:cubicBezTo>
                  <a:pt x="2844044" y="6252102"/>
                  <a:pt x="2828261" y="6379535"/>
                  <a:pt x="2828261" y="6379535"/>
                </a:cubicBezTo>
                <a:cubicBezTo>
                  <a:pt x="2850674" y="6794174"/>
                  <a:pt x="2849526" y="6641614"/>
                  <a:pt x="2849526" y="6836735"/>
                </a:cubicBezTo>
              </a:path>
            </a:pathLst>
          </a:custGeom>
          <a:solidFill>
            <a:srgbClr val="DCDA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6" name="Freeform 5"/>
          <p:cNvSpPr/>
          <p:nvPr/>
        </p:nvSpPr>
        <p:spPr bwMode="auto">
          <a:xfrm>
            <a:off x="-419099" y="-54935"/>
            <a:ext cx="3158248" cy="6912935"/>
          </a:xfrm>
          <a:custGeom>
            <a:avLst/>
            <a:gdLst>
              <a:gd name="connsiteX0" fmla="*/ 2881424 w 2935631"/>
              <a:gd name="connsiteY0" fmla="*/ 6762307 h 6836735"/>
              <a:gd name="connsiteX1" fmla="*/ 2828261 w 2935631"/>
              <a:gd name="connsiteY1" fmla="*/ 6751675 h 6836735"/>
              <a:gd name="connsiteX2" fmla="*/ 2700670 w 2935631"/>
              <a:gd name="connsiteY2" fmla="*/ 6719777 h 6836735"/>
              <a:gd name="connsiteX3" fmla="*/ 2286000 w 2935631"/>
              <a:gd name="connsiteY3" fmla="*/ 6709145 h 6836735"/>
              <a:gd name="connsiteX4" fmla="*/ 1903228 w 2935631"/>
              <a:gd name="connsiteY4" fmla="*/ 6709145 h 6836735"/>
              <a:gd name="connsiteX5" fmla="*/ 1871331 w 2935631"/>
              <a:gd name="connsiteY5" fmla="*/ 6719777 h 6836735"/>
              <a:gd name="connsiteX6" fmla="*/ 1818168 w 2935631"/>
              <a:gd name="connsiteY6" fmla="*/ 6730410 h 6836735"/>
              <a:gd name="connsiteX7" fmla="*/ 1733107 w 2935631"/>
              <a:gd name="connsiteY7" fmla="*/ 6751675 h 6836735"/>
              <a:gd name="connsiteX8" fmla="*/ 1562987 w 2935631"/>
              <a:gd name="connsiteY8" fmla="*/ 6741042 h 6836735"/>
              <a:gd name="connsiteX9" fmla="*/ 1531089 w 2935631"/>
              <a:gd name="connsiteY9" fmla="*/ 6730410 h 6836735"/>
              <a:gd name="connsiteX10" fmla="*/ 1488559 w 2935631"/>
              <a:gd name="connsiteY10" fmla="*/ 6719777 h 6836735"/>
              <a:gd name="connsiteX11" fmla="*/ 1424763 w 2935631"/>
              <a:gd name="connsiteY11" fmla="*/ 6709145 h 6836735"/>
              <a:gd name="connsiteX12" fmla="*/ 1307805 w 2935631"/>
              <a:gd name="connsiteY12" fmla="*/ 6687879 h 6836735"/>
              <a:gd name="connsiteX13" fmla="*/ 1116419 w 2935631"/>
              <a:gd name="connsiteY13" fmla="*/ 6698512 h 6836735"/>
              <a:gd name="connsiteX14" fmla="*/ 999461 w 2935631"/>
              <a:gd name="connsiteY14" fmla="*/ 6719777 h 6836735"/>
              <a:gd name="connsiteX15" fmla="*/ 829340 w 2935631"/>
              <a:gd name="connsiteY15" fmla="*/ 6709145 h 6836735"/>
              <a:gd name="connsiteX16" fmla="*/ 744280 w 2935631"/>
              <a:gd name="connsiteY16" fmla="*/ 6687879 h 6836735"/>
              <a:gd name="connsiteX17" fmla="*/ 712382 w 2935631"/>
              <a:gd name="connsiteY17" fmla="*/ 6666614 h 6836735"/>
              <a:gd name="connsiteX18" fmla="*/ 648587 w 2935631"/>
              <a:gd name="connsiteY18" fmla="*/ 6645349 h 6836735"/>
              <a:gd name="connsiteX19" fmla="*/ 616689 w 2935631"/>
              <a:gd name="connsiteY19" fmla="*/ 6624084 h 6836735"/>
              <a:gd name="connsiteX20" fmla="*/ 478466 w 2935631"/>
              <a:gd name="connsiteY20" fmla="*/ 6602819 h 6836735"/>
              <a:gd name="connsiteX21" fmla="*/ 457200 w 2935631"/>
              <a:gd name="connsiteY21" fmla="*/ 6570921 h 6836735"/>
              <a:gd name="connsiteX22" fmla="*/ 382773 w 2935631"/>
              <a:gd name="connsiteY22" fmla="*/ 6528391 h 6836735"/>
              <a:gd name="connsiteX23" fmla="*/ 361507 w 2935631"/>
              <a:gd name="connsiteY23" fmla="*/ 6507126 h 6836735"/>
              <a:gd name="connsiteX24" fmla="*/ 329610 w 2935631"/>
              <a:gd name="connsiteY24" fmla="*/ 6485861 h 6836735"/>
              <a:gd name="connsiteX25" fmla="*/ 318977 w 2935631"/>
              <a:gd name="connsiteY25" fmla="*/ 6443331 h 6836735"/>
              <a:gd name="connsiteX26" fmla="*/ 276447 w 2935631"/>
              <a:gd name="connsiteY26" fmla="*/ 6379535 h 6836735"/>
              <a:gd name="connsiteX27" fmla="*/ 255182 w 2935631"/>
              <a:gd name="connsiteY27" fmla="*/ 6305107 h 6836735"/>
              <a:gd name="connsiteX28" fmla="*/ 244549 w 2935631"/>
              <a:gd name="connsiteY28" fmla="*/ 6262577 h 6836735"/>
              <a:gd name="connsiteX29" fmla="*/ 223284 w 2935631"/>
              <a:gd name="connsiteY29" fmla="*/ 6198782 h 6836735"/>
              <a:gd name="connsiteX30" fmla="*/ 212652 w 2935631"/>
              <a:gd name="connsiteY30" fmla="*/ 6166884 h 6836735"/>
              <a:gd name="connsiteX31" fmla="*/ 180754 w 2935631"/>
              <a:gd name="connsiteY31" fmla="*/ 6071191 h 6836735"/>
              <a:gd name="connsiteX32" fmla="*/ 159489 w 2935631"/>
              <a:gd name="connsiteY32" fmla="*/ 6007396 h 6836735"/>
              <a:gd name="connsiteX33" fmla="*/ 116959 w 2935631"/>
              <a:gd name="connsiteY33" fmla="*/ 5943600 h 6836735"/>
              <a:gd name="connsiteX34" fmla="*/ 63796 w 2935631"/>
              <a:gd name="connsiteY34" fmla="*/ 5890438 h 6836735"/>
              <a:gd name="connsiteX35" fmla="*/ 42531 w 2935631"/>
              <a:gd name="connsiteY35" fmla="*/ 5847907 h 6836735"/>
              <a:gd name="connsiteX36" fmla="*/ 21266 w 2935631"/>
              <a:gd name="connsiteY36" fmla="*/ 5816010 h 6836735"/>
              <a:gd name="connsiteX37" fmla="*/ 0 w 2935631"/>
              <a:gd name="connsiteY37" fmla="*/ 5741582 h 6836735"/>
              <a:gd name="connsiteX38" fmla="*/ 10633 w 2935631"/>
              <a:gd name="connsiteY38" fmla="*/ 5539563 h 6836735"/>
              <a:gd name="connsiteX39" fmla="*/ 53163 w 2935631"/>
              <a:gd name="connsiteY39" fmla="*/ 5443870 h 6836735"/>
              <a:gd name="connsiteX40" fmla="*/ 74428 w 2935631"/>
              <a:gd name="connsiteY40" fmla="*/ 5401340 h 6836735"/>
              <a:gd name="connsiteX41" fmla="*/ 95693 w 2935631"/>
              <a:gd name="connsiteY41" fmla="*/ 5369442 h 6836735"/>
              <a:gd name="connsiteX42" fmla="*/ 106326 w 2935631"/>
              <a:gd name="connsiteY42" fmla="*/ 5337545 h 6836735"/>
              <a:gd name="connsiteX43" fmla="*/ 127591 w 2935631"/>
              <a:gd name="connsiteY43" fmla="*/ 5305647 h 6836735"/>
              <a:gd name="connsiteX44" fmla="*/ 159489 w 2935631"/>
              <a:gd name="connsiteY44" fmla="*/ 5241852 h 6836735"/>
              <a:gd name="connsiteX45" fmla="*/ 170121 w 2935631"/>
              <a:gd name="connsiteY45" fmla="*/ 5209954 h 6836735"/>
              <a:gd name="connsiteX46" fmla="*/ 191387 w 2935631"/>
              <a:gd name="connsiteY46" fmla="*/ 5071731 h 6836735"/>
              <a:gd name="connsiteX47" fmla="*/ 180754 w 2935631"/>
              <a:gd name="connsiteY47" fmla="*/ 4901610 h 6836735"/>
              <a:gd name="connsiteX48" fmla="*/ 159489 w 2935631"/>
              <a:gd name="connsiteY48" fmla="*/ 4816549 h 6836735"/>
              <a:gd name="connsiteX49" fmla="*/ 148856 w 2935631"/>
              <a:gd name="connsiteY49" fmla="*/ 4752754 h 6836735"/>
              <a:gd name="connsiteX50" fmla="*/ 138224 w 2935631"/>
              <a:gd name="connsiteY50" fmla="*/ 4710224 h 6836735"/>
              <a:gd name="connsiteX51" fmla="*/ 106326 w 2935631"/>
              <a:gd name="connsiteY51" fmla="*/ 4582633 h 6836735"/>
              <a:gd name="connsiteX52" fmla="*/ 95693 w 2935631"/>
              <a:gd name="connsiteY52" fmla="*/ 4550735 h 6836735"/>
              <a:gd name="connsiteX53" fmla="*/ 85061 w 2935631"/>
              <a:gd name="connsiteY53" fmla="*/ 4518838 h 6836735"/>
              <a:gd name="connsiteX54" fmla="*/ 74428 w 2935631"/>
              <a:gd name="connsiteY54" fmla="*/ 4412512 h 6836735"/>
              <a:gd name="connsiteX55" fmla="*/ 63796 w 2935631"/>
              <a:gd name="connsiteY55" fmla="*/ 4369982 h 6836735"/>
              <a:gd name="connsiteX56" fmla="*/ 53163 w 2935631"/>
              <a:gd name="connsiteY56" fmla="*/ 4274289 h 6836735"/>
              <a:gd name="connsiteX57" fmla="*/ 31898 w 2935631"/>
              <a:gd name="connsiteY57" fmla="*/ 4146698 h 6836735"/>
              <a:gd name="connsiteX58" fmla="*/ 10633 w 2935631"/>
              <a:gd name="connsiteY58" fmla="*/ 4104168 h 6836735"/>
              <a:gd name="connsiteX59" fmla="*/ 0 w 2935631"/>
              <a:gd name="connsiteY59" fmla="*/ 4051005 h 6836735"/>
              <a:gd name="connsiteX60" fmla="*/ 21266 w 2935631"/>
              <a:gd name="connsiteY60" fmla="*/ 3827721 h 6836735"/>
              <a:gd name="connsiteX61" fmla="*/ 53163 w 2935631"/>
              <a:gd name="connsiteY61" fmla="*/ 3753293 h 6836735"/>
              <a:gd name="connsiteX62" fmla="*/ 63796 w 2935631"/>
              <a:gd name="connsiteY62" fmla="*/ 3721396 h 6836735"/>
              <a:gd name="connsiteX63" fmla="*/ 74428 w 2935631"/>
              <a:gd name="connsiteY63" fmla="*/ 3668233 h 6836735"/>
              <a:gd name="connsiteX64" fmla="*/ 106326 w 2935631"/>
              <a:gd name="connsiteY64" fmla="*/ 3593805 h 6836735"/>
              <a:gd name="connsiteX65" fmla="*/ 138224 w 2935631"/>
              <a:gd name="connsiteY65" fmla="*/ 3530010 h 6836735"/>
              <a:gd name="connsiteX66" fmla="*/ 170121 w 2935631"/>
              <a:gd name="connsiteY66" fmla="*/ 3434317 h 6836735"/>
              <a:gd name="connsiteX67" fmla="*/ 180754 w 2935631"/>
              <a:gd name="connsiteY67" fmla="*/ 3391786 h 6836735"/>
              <a:gd name="connsiteX68" fmla="*/ 191387 w 2935631"/>
              <a:gd name="connsiteY68" fmla="*/ 3359889 h 6836735"/>
              <a:gd name="connsiteX69" fmla="*/ 212652 w 2935631"/>
              <a:gd name="connsiteY69" fmla="*/ 3285461 h 6836735"/>
              <a:gd name="connsiteX70" fmla="*/ 244549 w 2935631"/>
              <a:gd name="connsiteY70" fmla="*/ 3051545 h 6836735"/>
              <a:gd name="connsiteX71" fmla="*/ 255182 w 2935631"/>
              <a:gd name="connsiteY71" fmla="*/ 2892056 h 6836735"/>
              <a:gd name="connsiteX72" fmla="*/ 265814 w 2935631"/>
              <a:gd name="connsiteY72" fmla="*/ 2785731 h 6836735"/>
              <a:gd name="connsiteX73" fmla="*/ 276447 w 2935631"/>
              <a:gd name="connsiteY73" fmla="*/ 2658140 h 6836735"/>
              <a:gd name="connsiteX74" fmla="*/ 287080 w 2935631"/>
              <a:gd name="connsiteY74" fmla="*/ 1945758 h 6836735"/>
              <a:gd name="connsiteX75" fmla="*/ 308345 w 2935631"/>
              <a:gd name="connsiteY75" fmla="*/ 1754372 h 6836735"/>
              <a:gd name="connsiteX76" fmla="*/ 329610 w 2935631"/>
              <a:gd name="connsiteY76" fmla="*/ 1573619 h 6836735"/>
              <a:gd name="connsiteX77" fmla="*/ 318977 w 2935631"/>
              <a:gd name="connsiteY77" fmla="*/ 1254642 h 6836735"/>
              <a:gd name="connsiteX78" fmla="*/ 308345 w 2935631"/>
              <a:gd name="connsiteY78" fmla="*/ 1212112 h 6836735"/>
              <a:gd name="connsiteX79" fmla="*/ 287080 w 2935631"/>
              <a:gd name="connsiteY79" fmla="*/ 1010093 h 6836735"/>
              <a:gd name="connsiteX80" fmla="*/ 276447 w 2935631"/>
              <a:gd name="connsiteY80" fmla="*/ 956931 h 6836735"/>
              <a:gd name="connsiteX81" fmla="*/ 265814 w 2935631"/>
              <a:gd name="connsiteY81" fmla="*/ 861238 h 6836735"/>
              <a:gd name="connsiteX82" fmla="*/ 255182 w 2935631"/>
              <a:gd name="connsiteY82" fmla="*/ 797442 h 6836735"/>
              <a:gd name="connsiteX83" fmla="*/ 244549 w 2935631"/>
              <a:gd name="connsiteY83" fmla="*/ 723014 h 6836735"/>
              <a:gd name="connsiteX84" fmla="*/ 223284 w 2935631"/>
              <a:gd name="connsiteY84" fmla="*/ 637954 h 6836735"/>
              <a:gd name="connsiteX85" fmla="*/ 191387 w 2935631"/>
              <a:gd name="connsiteY85" fmla="*/ 510363 h 6836735"/>
              <a:gd name="connsiteX86" fmla="*/ 180754 w 2935631"/>
              <a:gd name="connsiteY86" fmla="*/ 467833 h 6836735"/>
              <a:gd name="connsiteX87" fmla="*/ 170121 w 2935631"/>
              <a:gd name="connsiteY87" fmla="*/ 425303 h 6836735"/>
              <a:gd name="connsiteX88" fmla="*/ 138224 w 2935631"/>
              <a:gd name="connsiteY88" fmla="*/ 382772 h 6836735"/>
              <a:gd name="connsiteX89" fmla="*/ 148856 w 2935631"/>
              <a:gd name="connsiteY89" fmla="*/ 308345 h 6836735"/>
              <a:gd name="connsiteX90" fmla="*/ 159489 w 2935631"/>
              <a:gd name="connsiteY90" fmla="*/ 255182 h 6836735"/>
              <a:gd name="connsiteX91" fmla="*/ 202019 w 2935631"/>
              <a:gd name="connsiteY91" fmla="*/ 233917 h 6836735"/>
              <a:gd name="connsiteX92" fmla="*/ 233917 w 2935631"/>
              <a:gd name="connsiteY92" fmla="*/ 191386 h 6836735"/>
              <a:gd name="connsiteX93" fmla="*/ 308345 w 2935631"/>
              <a:gd name="connsiteY93" fmla="*/ 148856 h 6836735"/>
              <a:gd name="connsiteX94" fmla="*/ 372140 w 2935631"/>
              <a:gd name="connsiteY94" fmla="*/ 106326 h 6836735"/>
              <a:gd name="connsiteX95" fmla="*/ 404038 w 2935631"/>
              <a:gd name="connsiteY95" fmla="*/ 85061 h 6836735"/>
              <a:gd name="connsiteX96" fmla="*/ 435935 w 2935631"/>
              <a:gd name="connsiteY96" fmla="*/ 53163 h 6836735"/>
              <a:gd name="connsiteX97" fmla="*/ 510363 w 2935631"/>
              <a:gd name="connsiteY97" fmla="*/ 31898 h 6836735"/>
              <a:gd name="connsiteX98" fmla="*/ 744280 w 2935631"/>
              <a:gd name="connsiteY98" fmla="*/ 42531 h 6836735"/>
              <a:gd name="connsiteX99" fmla="*/ 818707 w 2935631"/>
              <a:gd name="connsiteY99" fmla="*/ 53163 h 6836735"/>
              <a:gd name="connsiteX100" fmla="*/ 1116419 w 2935631"/>
              <a:gd name="connsiteY100" fmla="*/ 42531 h 6836735"/>
              <a:gd name="connsiteX101" fmla="*/ 1244010 w 2935631"/>
              <a:gd name="connsiteY101" fmla="*/ 31898 h 6836735"/>
              <a:gd name="connsiteX102" fmla="*/ 1297173 w 2935631"/>
              <a:gd name="connsiteY102" fmla="*/ 21265 h 6836735"/>
              <a:gd name="connsiteX103" fmla="*/ 1360968 w 2935631"/>
              <a:gd name="connsiteY103" fmla="*/ 10633 h 6836735"/>
              <a:gd name="connsiteX104" fmla="*/ 1456661 w 2935631"/>
              <a:gd name="connsiteY104" fmla="*/ 0 h 6836735"/>
              <a:gd name="connsiteX105" fmla="*/ 1754373 w 2935631"/>
              <a:gd name="connsiteY105" fmla="*/ 21265 h 6836735"/>
              <a:gd name="connsiteX106" fmla="*/ 2222205 w 2935631"/>
              <a:gd name="connsiteY106" fmla="*/ 42531 h 6836735"/>
              <a:gd name="connsiteX107" fmla="*/ 2275368 w 2935631"/>
              <a:gd name="connsiteY107" fmla="*/ 53163 h 6836735"/>
              <a:gd name="connsiteX108" fmla="*/ 2339163 w 2935631"/>
              <a:gd name="connsiteY108" fmla="*/ 85061 h 6836735"/>
              <a:gd name="connsiteX109" fmla="*/ 2456121 w 2935631"/>
              <a:gd name="connsiteY109" fmla="*/ 148856 h 6836735"/>
              <a:gd name="connsiteX110" fmla="*/ 2488019 w 2935631"/>
              <a:gd name="connsiteY110" fmla="*/ 170121 h 6836735"/>
              <a:gd name="connsiteX111" fmla="*/ 2615610 w 2935631"/>
              <a:gd name="connsiteY111" fmla="*/ 223284 h 6836735"/>
              <a:gd name="connsiteX112" fmla="*/ 2753833 w 2935631"/>
              <a:gd name="connsiteY112" fmla="*/ 297712 h 6836735"/>
              <a:gd name="connsiteX113" fmla="*/ 2806996 w 2935631"/>
              <a:gd name="connsiteY113" fmla="*/ 318977 h 6836735"/>
              <a:gd name="connsiteX114" fmla="*/ 2902689 w 2935631"/>
              <a:gd name="connsiteY114" fmla="*/ 361507 h 6836735"/>
              <a:gd name="connsiteX115" fmla="*/ 2934587 w 2935631"/>
              <a:gd name="connsiteY115" fmla="*/ 393405 h 6836735"/>
              <a:gd name="connsiteX116" fmla="*/ 2913321 w 2935631"/>
              <a:gd name="connsiteY116" fmla="*/ 595424 h 6836735"/>
              <a:gd name="connsiteX117" fmla="*/ 2902689 w 2935631"/>
              <a:gd name="connsiteY117" fmla="*/ 648586 h 6836735"/>
              <a:gd name="connsiteX118" fmla="*/ 2892056 w 2935631"/>
              <a:gd name="connsiteY118" fmla="*/ 733647 h 6836735"/>
              <a:gd name="connsiteX119" fmla="*/ 2881424 w 2935631"/>
              <a:gd name="connsiteY119" fmla="*/ 797442 h 6836735"/>
              <a:gd name="connsiteX120" fmla="*/ 2870791 w 2935631"/>
              <a:gd name="connsiteY120" fmla="*/ 871870 h 6836735"/>
              <a:gd name="connsiteX121" fmla="*/ 2860159 w 2935631"/>
              <a:gd name="connsiteY121" fmla="*/ 925033 h 6836735"/>
              <a:gd name="connsiteX122" fmla="*/ 2849526 w 2935631"/>
              <a:gd name="connsiteY122" fmla="*/ 1010093 h 6836735"/>
              <a:gd name="connsiteX123" fmla="*/ 2838893 w 2935631"/>
              <a:gd name="connsiteY123" fmla="*/ 1052624 h 6836735"/>
              <a:gd name="connsiteX124" fmla="*/ 2828261 w 2935631"/>
              <a:gd name="connsiteY124" fmla="*/ 1105786 h 6836735"/>
              <a:gd name="connsiteX125" fmla="*/ 2817628 w 2935631"/>
              <a:gd name="connsiteY125" fmla="*/ 1307805 h 6836735"/>
              <a:gd name="connsiteX126" fmla="*/ 2806996 w 2935631"/>
              <a:gd name="connsiteY126" fmla="*/ 1424763 h 6836735"/>
              <a:gd name="connsiteX127" fmla="*/ 2796363 w 2935631"/>
              <a:gd name="connsiteY127" fmla="*/ 1573619 h 6836735"/>
              <a:gd name="connsiteX128" fmla="*/ 2785731 w 2935631"/>
              <a:gd name="connsiteY128" fmla="*/ 1754372 h 6836735"/>
              <a:gd name="connsiteX129" fmla="*/ 2764466 w 2935631"/>
              <a:gd name="connsiteY129" fmla="*/ 1956391 h 6836735"/>
              <a:gd name="connsiteX130" fmla="*/ 2753833 w 2935631"/>
              <a:gd name="connsiteY130" fmla="*/ 2413591 h 6836735"/>
              <a:gd name="connsiteX131" fmla="*/ 2743200 w 2935631"/>
              <a:gd name="connsiteY131" fmla="*/ 2573079 h 6836735"/>
              <a:gd name="connsiteX132" fmla="*/ 2753833 w 2935631"/>
              <a:gd name="connsiteY132" fmla="*/ 3104707 h 6836735"/>
              <a:gd name="connsiteX133" fmla="*/ 2775098 w 2935631"/>
              <a:gd name="connsiteY133" fmla="*/ 3232298 h 6836735"/>
              <a:gd name="connsiteX134" fmla="*/ 2785731 w 2935631"/>
              <a:gd name="connsiteY134" fmla="*/ 3317358 h 6836735"/>
              <a:gd name="connsiteX135" fmla="*/ 2775098 w 2935631"/>
              <a:gd name="connsiteY135" fmla="*/ 3710763 h 6836735"/>
              <a:gd name="connsiteX136" fmla="*/ 2764466 w 2935631"/>
              <a:gd name="connsiteY136" fmla="*/ 3763926 h 6836735"/>
              <a:gd name="connsiteX137" fmla="*/ 2743200 w 2935631"/>
              <a:gd name="connsiteY137" fmla="*/ 4019107 h 6836735"/>
              <a:gd name="connsiteX138" fmla="*/ 2753833 w 2935631"/>
              <a:gd name="connsiteY138" fmla="*/ 4625163 h 6836735"/>
              <a:gd name="connsiteX139" fmla="*/ 2764466 w 2935631"/>
              <a:gd name="connsiteY139" fmla="*/ 4688958 h 6836735"/>
              <a:gd name="connsiteX140" fmla="*/ 2775098 w 2935631"/>
              <a:gd name="connsiteY140" fmla="*/ 4763386 h 6836735"/>
              <a:gd name="connsiteX141" fmla="*/ 2806996 w 2935631"/>
              <a:gd name="connsiteY141" fmla="*/ 4965405 h 6836735"/>
              <a:gd name="connsiteX142" fmla="*/ 2838893 w 2935631"/>
              <a:gd name="connsiteY142" fmla="*/ 5220586 h 6836735"/>
              <a:gd name="connsiteX143" fmla="*/ 2849526 w 2935631"/>
              <a:gd name="connsiteY143" fmla="*/ 5305647 h 6836735"/>
              <a:gd name="connsiteX144" fmla="*/ 2870791 w 2935631"/>
              <a:gd name="connsiteY144" fmla="*/ 5560828 h 6836735"/>
              <a:gd name="connsiteX145" fmla="*/ 2849526 w 2935631"/>
              <a:gd name="connsiteY145" fmla="*/ 6188149 h 6836735"/>
              <a:gd name="connsiteX146" fmla="*/ 2828261 w 2935631"/>
              <a:gd name="connsiteY146" fmla="*/ 6379535 h 6836735"/>
              <a:gd name="connsiteX147" fmla="*/ 2849526 w 2935631"/>
              <a:gd name="connsiteY147" fmla="*/ 6836735 h 68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935631" h="6836735">
                <a:moveTo>
                  <a:pt x="2881424" y="6762307"/>
                </a:moveTo>
                <a:cubicBezTo>
                  <a:pt x="2863703" y="6758763"/>
                  <a:pt x="2845696" y="6756430"/>
                  <a:pt x="2828261" y="6751675"/>
                </a:cubicBezTo>
                <a:cubicBezTo>
                  <a:pt x="2769469" y="6735641"/>
                  <a:pt x="2762093" y="6722507"/>
                  <a:pt x="2700670" y="6719777"/>
                </a:cubicBezTo>
                <a:cubicBezTo>
                  <a:pt x="2562538" y="6713638"/>
                  <a:pt x="2424223" y="6712689"/>
                  <a:pt x="2286000" y="6709145"/>
                </a:cubicBezTo>
                <a:cubicBezTo>
                  <a:pt x="2102214" y="6695007"/>
                  <a:pt x="2130750" y="6691643"/>
                  <a:pt x="1903228" y="6709145"/>
                </a:cubicBezTo>
                <a:cubicBezTo>
                  <a:pt x="1892054" y="6710005"/>
                  <a:pt x="1882204" y="6717059"/>
                  <a:pt x="1871331" y="6719777"/>
                </a:cubicBezTo>
                <a:cubicBezTo>
                  <a:pt x="1853799" y="6724160"/>
                  <a:pt x="1835700" y="6726027"/>
                  <a:pt x="1818168" y="6730410"/>
                </a:cubicBezTo>
                <a:cubicBezTo>
                  <a:pt x="1687388" y="6763105"/>
                  <a:pt x="1929058" y="6712483"/>
                  <a:pt x="1733107" y="6751675"/>
                </a:cubicBezTo>
                <a:cubicBezTo>
                  <a:pt x="1676400" y="6748131"/>
                  <a:pt x="1619492" y="6746990"/>
                  <a:pt x="1562987" y="6741042"/>
                </a:cubicBezTo>
                <a:cubicBezTo>
                  <a:pt x="1551841" y="6739869"/>
                  <a:pt x="1541866" y="6733489"/>
                  <a:pt x="1531089" y="6730410"/>
                </a:cubicBezTo>
                <a:cubicBezTo>
                  <a:pt x="1517038" y="6726396"/>
                  <a:pt x="1502888" y="6722643"/>
                  <a:pt x="1488559" y="6719777"/>
                </a:cubicBezTo>
                <a:cubicBezTo>
                  <a:pt x="1467419" y="6715549"/>
                  <a:pt x="1445903" y="6713373"/>
                  <a:pt x="1424763" y="6709145"/>
                </a:cubicBezTo>
                <a:cubicBezTo>
                  <a:pt x="1299409" y="6684074"/>
                  <a:pt x="1497046" y="6714914"/>
                  <a:pt x="1307805" y="6687879"/>
                </a:cubicBezTo>
                <a:cubicBezTo>
                  <a:pt x="1244010" y="6691423"/>
                  <a:pt x="1180092" y="6693206"/>
                  <a:pt x="1116419" y="6698512"/>
                </a:cubicBezTo>
                <a:cubicBezTo>
                  <a:pt x="1093109" y="6700455"/>
                  <a:pt x="1024883" y="6714693"/>
                  <a:pt x="999461" y="6719777"/>
                </a:cubicBezTo>
                <a:cubicBezTo>
                  <a:pt x="942754" y="6716233"/>
                  <a:pt x="885719" y="6716192"/>
                  <a:pt x="829340" y="6709145"/>
                </a:cubicBezTo>
                <a:cubicBezTo>
                  <a:pt x="800340" y="6705520"/>
                  <a:pt x="744280" y="6687879"/>
                  <a:pt x="744280" y="6687879"/>
                </a:cubicBezTo>
                <a:cubicBezTo>
                  <a:pt x="733647" y="6680791"/>
                  <a:pt x="724059" y="6671804"/>
                  <a:pt x="712382" y="6666614"/>
                </a:cubicBezTo>
                <a:cubicBezTo>
                  <a:pt x="691899" y="6657510"/>
                  <a:pt x="667238" y="6657783"/>
                  <a:pt x="648587" y="6645349"/>
                </a:cubicBezTo>
                <a:cubicBezTo>
                  <a:pt x="637954" y="6638261"/>
                  <a:pt x="629086" y="6627183"/>
                  <a:pt x="616689" y="6624084"/>
                </a:cubicBezTo>
                <a:cubicBezTo>
                  <a:pt x="571464" y="6612778"/>
                  <a:pt x="524540" y="6609907"/>
                  <a:pt x="478466" y="6602819"/>
                </a:cubicBezTo>
                <a:cubicBezTo>
                  <a:pt x="471377" y="6592186"/>
                  <a:pt x="466236" y="6579957"/>
                  <a:pt x="457200" y="6570921"/>
                </a:cubicBezTo>
                <a:cubicBezTo>
                  <a:pt x="435448" y="6549169"/>
                  <a:pt x="407792" y="6545070"/>
                  <a:pt x="382773" y="6528391"/>
                </a:cubicBezTo>
                <a:cubicBezTo>
                  <a:pt x="374432" y="6522830"/>
                  <a:pt x="369335" y="6513388"/>
                  <a:pt x="361507" y="6507126"/>
                </a:cubicBezTo>
                <a:cubicBezTo>
                  <a:pt x="351529" y="6499143"/>
                  <a:pt x="340242" y="6492949"/>
                  <a:pt x="329610" y="6485861"/>
                </a:cubicBezTo>
                <a:cubicBezTo>
                  <a:pt x="326066" y="6471684"/>
                  <a:pt x="325512" y="6456401"/>
                  <a:pt x="318977" y="6443331"/>
                </a:cubicBezTo>
                <a:cubicBezTo>
                  <a:pt x="307547" y="6420472"/>
                  <a:pt x="276447" y="6379535"/>
                  <a:pt x="276447" y="6379535"/>
                </a:cubicBezTo>
                <a:cubicBezTo>
                  <a:pt x="243207" y="6246580"/>
                  <a:pt x="285689" y="6411882"/>
                  <a:pt x="255182" y="6305107"/>
                </a:cubicBezTo>
                <a:cubicBezTo>
                  <a:pt x="251168" y="6291056"/>
                  <a:pt x="248748" y="6276574"/>
                  <a:pt x="244549" y="6262577"/>
                </a:cubicBezTo>
                <a:cubicBezTo>
                  <a:pt x="238108" y="6241107"/>
                  <a:pt x="230372" y="6220047"/>
                  <a:pt x="223284" y="6198782"/>
                </a:cubicBezTo>
                <a:cubicBezTo>
                  <a:pt x="219740" y="6188149"/>
                  <a:pt x="214495" y="6177939"/>
                  <a:pt x="212652" y="6166884"/>
                </a:cubicBezTo>
                <a:cubicBezTo>
                  <a:pt x="188708" y="6023224"/>
                  <a:pt x="220622" y="6160895"/>
                  <a:pt x="180754" y="6071191"/>
                </a:cubicBezTo>
                <a:cubicBezTo>
                  <a:pt x="171650" y="6050708"/>
                  <a:pt x="171923" y="6026047"/>
                  <a:pt x="159489" y="6007396"/>
                </a:cubicBezTo>
                <a:cubicBezTo>
                  <a:pt x="145312" y="5986131"/>
                  <a:pt x="135031" y="5961672"/>
                  <a:pt x="116959" y="5943600"/>
                </a:cubicBezTo>
                <a:lnTo>
                  <a:pt x="63796" y="5890438"/>
                </a:lnTo>
                <a:cubicBezTo>
                  <a:pt x="56708" y="5876261"/>
                  <a:pt x="50395" y="5861669"/>
                  <a:pt x="42531" y="5847907"/>
                </a:cubicBezTo>
                <a:cubicBezTo>
                  <a:pt x="36191" y="5836812"/>
                  <a:pt x="26981" y="5827439"/>
                  <a:pt x="21266" y="5816010"/>
                </a:cubicBezTo>
                <a:cubicBezTo>
                  <a:pt x="13639" y="5800756"/>
                  <a:pt x="3407" y="5755209"/>
                  <a:pt x="0" y="5741582"/>
                </a:cubicBezTo>
                <a:cubicBezTo>
                  <a:pt x="3544" y="5674242"/>
                  <a:pt x="2599" y="5606516"/>
                  <a:pt x="10633" y="5539563"/>
                </a:cubicBezTo>
                <a:cubicBezTo>
                  <a:pt x="17683" y="5480817"/>
                  <a:pt x="29872" y="5484629"/>
                  <a:pt x="53163" y="5443870"/>
                </a:cubicBezTo>
                <a:cubicBezTo>
                  <a:pt x="61027" y="5430108"/>
                  <a:pt x="66564" y="5415102"/>
                  <a:pt x="74428" y="5401340"/>
                </a:cubicBezTo>
                <a:cubicBezTo>
                  <a:pt x="80768" y="5390245"/>
                  <a:pt x="89978" y="5380872"/>
                  <a:pt x="95693" y="5369442"/>
                </a:cubicBezTo>
                <a:cubicBezTo>
                  <a:pt x="100705" y="5359418"/>
                  <a:pt x="101314" y="5347569"/>
                  <a:pt x="106326" y="5337545"/>
                </a:cubicBezTo>
                <a:cubicBezTo>
                  <a:pt x="112041" y="5326115"/>
                  <a:pt x="121876" y="5317077"/>
                  <a:pt x="127591" y="5305647"/>
                </a:cubicBezTo>
                <a:cubicBezTo>
                  <a:pt x="171609" y="5217611"/>
                  <a:pt x="98551" y="5333258"/>
                  <a:pt x="159489" y="5241852"/>
                </a:cubicBezTo>
                <a:cubicBezTo>
                  <a:pt x="163033" y="5231219"/>
                  <a:pt x="167403" y="5220827"/>
                  <a:pt x="170121" y="5209954"/>
                </a:cubicBezTo>
                <a:cubicBezTo>
                  <a:pt x="182299" y="5161240"/>
                  <a:pt x="184930" y="5123387"/>
                  <a:pt x="191387" y="5071731"/>
                </a:cubicBezTo>
                <a:cubicBezTo>
                  <a:pt x="187843" y="5015024"/>
                  <a:pt x="186141" y="4958172"/>
                  <a:pt x="180754" y="4901610"/>
                </a:cubicBezTo>
                <a:cubicBezTo>
                  <a:pt x="173096" y="4821203"/>
                  <a:pt x="172627" y="4875672"/>
                  <a:pt x="159489" y="4816549"/>
                </a:cubicBezTo>
                <a:cubicBezTo>
                  <a:pt x="154812" y="4795504"/>
                  <a:pt x="153084" y="4773894"/>
                  <a:pt x="148856" y="4752754"/>
                </a:cubicBezTo>
                <a:cubicBezTo>
                  <a:pt x="145990" y="4738425"/>
                  <a:pt x="141090" y="4724553"/>
                  <a:pt x="138224" y="4710224"/>
                </a:cubicBezTo>
                <a:cubicBezTo>
                  <a:pt x="116749" y="4602849"/>
                  <a:pt x="141850" y="4689202"/>
                  <a:pt x="106326" y="4582633"/>
                </a:cubicBezTo>
                <a:lnTo>
                  <a:pt x="95693" y="4550735"/>
                </a:lnTo>
                <a:lnTo>
                  <a:pt x="85061" y="4518838"/>
                </a:lnTo>
                <a:cubicBezTo>
                  <a:pt x="81517" y="4483396"/>
                  <a:pt x="79465" y="4447773"/>
                  <a:pt x="74428" y="4412512"/>
                </a:cubicBezTo>
                <a:cubicBezTo>
                  <a:pt x="72361" y="4398046"/>
                  <a:pt x="66018" y="4384425"/>
                  <a:pt x="63796" y="4369982"/>
                </a:cubicBezTo>
                <a:cubicBezTo>
                  <a:pt x="58916" y="4338261"/>
                  <a:pt x="56913" y="4306163"/>
                  <a:pt x="53163" y="4274289"/>
                </a:cubicBezTo>
                <a:cubicBezTo>
                  <a:pt x="49633" y="4244287"/>
                  <a:pt x="44903" y="4181376"/>
                  <a:pt x="31898" y="4146698"/>
                </a:cubicBezTo>
                <a:cubicBezTo>
                  <a:pt x="26333" y="4131857"/>
                  <a:pt x="17721" y="4118345"/>
                  <a:pt x="10633" y="4104168"/>
                </a:cubicBezTo>
                <a:cubicBezTo>
                  <a:pt x="7089" y="4086447"/>
                  <a:pt x="0" y="4069077"/>
                  <a:pt x="0" y="4051005"/>
                </a:cubicBezTo>
                <a:cubicBezTo>
                  <a:pt x="0" y="3996189"/>
                  <a:pt x="6756" y="3893016"/>
                  <a:pt x="21266" y="3827721"/>
                </a:cubicBezTo>
                <a:cubicBezTo>
                  <a:pt x="28938" y="3793196"/>
                  <a:pt x="38161" y="3788298"/>
                  <a:pt x="53163" y="3753293"/>
                </a:cubicBezTo>
                <a:cubicBezTo>
                  <a:pt x="57578" y="3742992"/>
                  <a:pt x="61078" y="3732269"/>
                  <a:pt x="63796" y="3721396"/>
                </a:cubicBezTo>
                <a:cubicBezTo>
                  <a:pt x="68179" y="3703864"/>
                  <a:pt x="70045" y="3685765"/>
                  <a:pt x="74428" y="3668233"/>
                </a:cubicBezTo>
                <a:cubicBezTo>
                  <a:pt x="84401" y="3628340"/>
                  <a:pt x="88070" y="3636401"/>
                  <a:pt x="106326" y="3593805"/>
                </a:cubicBezTo>
                <a:cubicBezTo>
                  <a:pt x="132738" y="3532178"/>
                  <a:pt x="97359" y="3591306"/>
                  <a:pt x="138224" y="3530010"/>
                </a:cubicBezTo>
                <a:cubicBezTo>
                  <a:pt x="161523" y="3413507"/>
                  <a:pt x="132390" y="3534932"/>
                  <a:pt x="170121" y="3434317"/>
                </a:cubicBezTo>
                <a:cubicBezTo>
                  <a:pt x="175252" y="3420634"/>
                  <a:pt x="176739" y="3405837"/>
                  <a:pt x="180754" y="3391786"/>
                </a:cubicBezTo>
                <a:cubicBezTo>
                  <a:pt x="183833" y="3381010"/>
                  <a:pt x="188308" y="3370665"/>
                  <a:pt x="191387" y="3359889"/>
                </a:cubicBezTo>
                <a:cubicBezTo>
                  <a:pt x="218088" y="3266434"/>
                  <a:pt x="187158" y="3361938"/>
                  <a:pt x="212652" y="3285461"/>
                </a:cubicBezTo>
                <a:cubicBezTo>
                  <a:pt x="214973" y="3269213"/>
                  <a:pt x="240804" y="3094617"/>
                  <a:pt x="244549" y="3051545"/>
                </a:cubicBezTo>
                <a:cubicBezTo>
                  <a:pt x="249165" y="2998464"/>
                  <a:pt x="250933" y="2945167"/>
                  <a:pt x="255182" y="2892056"/>
                </a:cubicBezTo>
                <a:cubicBezTo>
                  <a:pt x="258022" y="2856551"/>
                  <a:pt x="262589" y="2821203"/>
                  <a:pt x="265814" y="2785731"/>
                </a:cubicBezTo>
                <a:cubicBezTo>
                  <a:pt x="269678" y="2743229"/>
                  <a:pt x="272903" y="2700670"/>
                  <a:pt x="276447" y="2658140"/>
                </a:cubicBezTo>
                <a:cubicBezTo>
                  <a:pt x="279991" y="2420679"/>
                  <a:pt x="278703" y="2183097"/>
                  <a:pt x="287080" y="1945758"/>
                </a:cubicBezTo>
                <a:cubicBezTo>
                  <a:pt x="289344" y="1881610"/>
                  <a:pt x="301257" y="1818167"/>
                  <a:pt x="308345" y="1754372"/>
                </a:cubicBezTo>
                <a:cubicBezTo>
                  <a:pt x="322136" y="1630249"/>
                  <a:pt x="314993" y="1690553"/>
                  <a:pt x="329610" y="1573619"/>
                </a:cubicBezTo>
                <a:cubicBezTo>
                  <a:pt x="326066" y="1467293"/>
                  <a:pt x="325224" y="1360843"/>
                  <a:pt x="318977" y="1254642"/>
                </a:cubicBezTo>
                <a:cubicBezTo>
                  <a:pt x="318119" y="1240054"/>
                  <a:pt x="310567" y="1226555"/>
                  <a:pt x="308345" y="1212112"/>
                </a:cubicBezTo>
                <a:cubicBezTo>
                  <a:pt x="299039" y="1151626"/>
                  <a:pt x="295066" y="1069992"/>
                  <a:pt x="287080" y="1010093"/>
                </a:cubicBezTo>
                <a:cubicBezTo>
                  <a:pt x="284692" y="992180"/>
                  <a:pt x="279003" y="974821"/>
                  <a:pt x="276447" y="956931"/>
                </a:cubicBezTo>
                <a:cubicBezTo>
                  <a:pt x="271908" y="925160"/>
                  <a:pt x="270056" y="893050"/>
                  <a:pt x="265814" y="861238"/>
                </a:cubicBezTo>
                <a:cubicBezTo>
                  <a:pt x="262965" y="839868"/>
                  <a:pt x="258460" y="818750"/>
                  <a:pt x="255182" y="797442"/>
                </a:cubicBezTo>
                <a:cubicBezTo>
                  <a:pt x="251371" y="772672"/>
                  <a:pt x="249464" y="747589"/>
                  <a:pt x="244549" y="723014"/>
                </a:cubicBezTo>
                <a:cubicBezTo>
                  <a:pt x="238817" y="694356"/>
                  <a:pt x="230372" y="666307"/>
                  <a:pt x="223284" y="637954"/>
                </a:cubicBezTo>
                <a:lnTo>
                  <a:pt x="191387" y="510363"/>
                </a:lnTo>
                <a:lnTo>
                  <a:pt x="180754" y="467833"/>
                </a:lnTo>
                <a:cubicBezTo>
                  <a:pt x="177210" y="453656"/>
                  <a:pt x="178889" y="436994"/>
                  <a:pt x="170121" y="425303"/>
                </a:cubicBezTo>
                <a:lnTo>
                  <a:pt x="138224" y="382772"/>
                </a:lnTo>
                <a:cubicBezTo>
                  <a:pt x="141768" y="357963"/>
                  <a:pt x="144736" y="333065"/>
                  <a:pt x="148856" y="308345"/>
                </a:cubicBezTo>
                <a:cubicBezTo>
                  <a:pt x="151827" y="290519"/>
                  <a:pt x="148985" y="269888"/>
                  <a:pt x="159489" y="255182"/>
                </a:cubicBezTo>
                <a:cubicBezTo>
                  <a:pt x="168702" y="242284"/>
                  <a:pt x="187842" y="241005"/>
                  <a:pt x="202019" y="233917"/>
                </a:cubicBezTo>
                <a:cubicBezTo>
                  <a:pt x="212652" y="219740"/>
                  <a:pt x="221386" y="203917"/>
                  <a:pt x="233917" y="191386"/>
                </a:cubicBezTo>
                <a:cubicBezTo>
                  <a:pt x="252308" y="172994"/>
                  <a:pt x="287495" y="161366"/>
                  <a:pt x="308345" y="148856"/>
                </a:cubicBezTo>
                <a:cubicBezTo>
                  <a:pt x="330260" y="135707"/>
                  <a:pt x="350875" y="120503"/>
                  <a:pt x="372140" y="106326"/>
                </a:cubicBezTo>
                <a:cubicBezTo>
                  <a:pt x="382773" y="99238"/>
                  <a:pt x="395002" y="94097"/>
                  <a:pt x="404038" y="85061"/>
                </a:cubicBezTo>
                <a:cubicBezTo>
                  <a:pt x="414670" y="74428"/>
                  <a:pt x="423424" y="61504"/>
                  <a:pt x="435935" y="53163"/>
                </a:cubicBezTo>
                <a:cubicBezTo>
                  <a:pt x="445084" y="47064"/>
                  <a:pt x="504696" y="33315"/>
                  <a:pt x="510363" y="31898"/>
                </a:cubicBezTo>
                <a:cubicBezTo>
                  <a:pt x="588335" y="35442"/>
                  <a:pt x="666412" y="37161"/>
                  <a:pt x="744280" y="42531"/>
                </a:cubicBezTo>
                <a:cubicBezTo>
                  <a:pt x="769281" y="44255"/>
                  <a:pt x="793646" y="53163"/>
                  <a:pt x="818707" y="53163"/>
                </a:cubicBezTo>
                <a:cubicBezTo>
                  <a:pt x="918008" y="53163"/>
                  <a:pt x="1017182" y="46075"/>
                  <a:pt x="1116419" y="42531"/>
                </a:cubicBezTo>
                <a:cubicBezTo>
                  <a:pt x="1158949" y="38987"/>
                  <a:pt x="1201625" y="36885"/>
                  <a:pt x="1244010" y="31898"/>
                </a:cubicBezTo>
                <a:cubicBezTo>
                  <a:pt x="1261958" y="29786"/>
                  <a:pt x="1279393" y="24498"/>
                  <a:pt x="1297173" y="21265"/>
                </a:cubicBezTo>
                <a:cubicBezTo>
                  <a:pt x="1318384" y="17409"/>
                  <a:pt x="1339599" y="13482"/>
                  <a:pt x="1360968" y="10633"/>
                </a:cubicBezTo>
                <a:cubicBezTo>
                  <a:pt x="1392780" y="6391"/>
                  <a:pt x="1424763" y="3544"/>
                  <a:pt x="1456661" y="0"/>
                </a:cubicBezTo>
                <a:cubicBezTo>
                  <a:pt x="1555898" y="7088"/>
                  <a:pt x="1654989" y="16678"/>
                  <a:pt x="1754373" y="21265"/>
                </a:cubicBezTo>
                <a:cubicBezTo>
                  <a:pt x="2028029" y="33895"/>
                  <a:pt x="2045576" y="13093"/>
                  <a:pt x="2222205" y="42531"/>
                </a:cubicBezTo>
                <a:cubicBezTo>
                  <a:pt x="2240031" y="45502"/>
                  <a:pt x="2257836" y="48780"/>
                  <a:pt x="2275368" y="53163"/>
                </a:cubicBezTo>
                <a:cubicBezTo>
                  <a:pt x="2313624" y="62727"/>
                  <a:pt x="2304514" y="63405"/>
                  <a:pt x="2339163" y="85061"/>
                </a:cubicBezTo>
                <a:cubicBezTo>
                  <a:pt x="2443439" y="150233"/>
                  <a:pt x="2338494" y="83507"/>
                  <a:pt x="2456121" y="148856"/>
                </a:cubicBezTo>
                <a:cubicBezTo>
                  <a:pt x="2467292" y="155062"/>
                  <a:pt x="2476439" y="164717"/>
                  <a:pt x="2488019" y="170121"/>
                </a:cubicBezTo>
                <a:cubicBezTo>
                  <a:pt x="2529771" y="189605"/>
                  <a:pt x="2575606" y="200425"/>
                  <a:pt x="2615610" y="223284"/>
                </a:cubicBezTo>
                <a:cubicBezTo>
                  <a:pt x="2668911" y="253742"/>
                  <a:pt x="2699235" y="272895"/>
                  <a:pt x="2753833" y="297712"/>
                </a:cubicBezTo>
                <a:cubicBezTo>
                  <a:pt x="2771208" y="305610"/>
                  <a:pt x="2789925" y="310441"/>
                  <a:pt x="2806996" y="318977"/>
                </a:cubicBezTo>
                <a:cubicBezTo>
                  <a:pt x="2898967" y="364962"/>
                  <a:pt x="2821529" y="341218"/>
                  <a:pt x="2902689" y="361507"/>
                </a:cubicBezTo>
                <a:cubicBezTo>
                  <a:pt x="2913322" y="372140"/>
                  <a:pt x="2932722" y="378484"/>
                  <a:pt x="2934587" y="393405"/>
                </a:cubicBezTo>
                <a:cubicBezTo>
                  <a:pt x="2939966" y="436434"/>
                  <a:pt x="2923310" y="540485"/>
                  <a:pt x="2913321" y="595424"/>
                </a:cubicBezTo>
                <a:cubicBezTo>
                  <a:pt x="2910088" y="613204"/>
                  <a:pt x="2905437" y="630725"/>
                  <a:pt x="2902689" y="648586"/>
                </a:cubicBezTo>
                <a:cubicBezTo>
                  <a:pt x="2898344" y="676828"/>
                  <a:pt x="2896097" y="705360"/>
                  <a:pt x="2892056" y="733647"/>
                </a:cubicBezTo>
                <a:cubicBezTo>
                  <a:pt x="2889007" y="754989"/>
                  <a:pt x="2884702" y="776134"/>
                  <a:pt x="2881424" y="797442"/>
                </a:cubicBezTo>
                <a:cubicBezTo>
                  <a:pt x="2877613" y="822212"/>
                  <a:pt x="2874911" y="847150"/>
                  <a:pt x="2870791" y="871870"/>
                </a:cubicBezTo>
                <a:cubicBezTo>
                  <a:pt x="2867820" y="889696"/>
                  <a:pt x="2862907" y="907171"/>
                  <a:pt x="2860159" y="925033"/>
                </a:cubicBezTo>
                <a:cubicBezTo>
                  <a:pt x="2855814" y="953275"/>
                  <a:pt x="2854224" y="981908"/>
                  <a:pt x="2849526" y="1010093"/>
                </a:cubicBezTo>
                <a:cubicBezTo>
                  <a:pt x="2847123" y="1024507"/>
                  <a:pt x="2842063" y="1038359"/>
                  <a:pt x="2838893" y="1052624"/>
                </a:cubicBezTo>
                <a:cubicBezTo>
                  <a:pt x="2834973" y="1070265"/>
                  <a:pt x="2831805" y="1088065"/>
                  <a:pt x="2828261" y="1105786"/>
                </a:cubicBezTo>
                <a:cubicBezTo>
                  <a:pt x="2824717" y="1173126"/>
                  <a:pt x="2822114" y="1240521"/>
                  <a:pt x="2817628" y="1307805"/>
                </a:cubicBezTo>
                <a:cubicBezTo>
                  <a:pt x="2815024" y="1346865"/>
                  <a:pt x="2810118" y="1385741"/>
                  <a:pt x="2806996" y="1424763"/>
                </a:cubicBezTo>
                <a:cubicBezTo>
                  <a:pt x="2803029" y="1474350"/>
                  <a:pt x="2799566" y="1523977"/>
                  <a:pt x="2796363" y="1573619"/>
                </a:cubicBezTo>
                <a:cubicBezTo>
                  <a:pt x="2792477" y="1633849"/>
                  <a:pt x="2790031" y="1694170"/>
                  <a:pt x="2785731" y="1754372"/>
                </a:cubicBezTo>
                <a:cubicBezTo>
                  <a:pt x="2779122" y="1846894"/>
                  <a:pt x="2775128" y="1871094"/>
                  <a:pt x="2764466" y="1956391"/>
                </a:cubicBezTo>
                <a:cubicBezTo>
                  <a:pt x="2760922" y="2108791"/>
                  <a:pt x="2759087" y="2261240"/>
                  <a:pt x="2753833" y="2413591"/>
                </a:cubicBezTo>
                <a:cubicBezTo>
                  <a:pt x="2751997" y="2466840"/>
                  <a:pt x="2743200" y="2519798"/>
                  <a:pt x="2743200" y="2573079"/>
                </a:cubicBezTo>
                <a:cubicBezTo>
                  <a:pt x="2743200" y="2750324"/>
                  <a:pt x="2747724" y="2927568"/>
                  <a:pt x="2753833" y="3104707"/>
                </a:cubicBezTo>
                <a:cubicBezTo>
                  <a:pt x="2757901" y="3222679"/>
                  <a:pt x="2761820" y="3152631"/>
                  <a:pt x="2775098" y="3232298"/>
                </a:cubicBezTo>
                <a:cubicBezTo>
                  <a:pt x="2779796" y="3260483"/>
                  <a:pt x="2782187" y="3289005"/>
                  <a:pt x="2785731" y="3317358"/>
                </a:cubicBezTo>
                <a:cubicBezTo>
                  <a:pt x="2782187" y="3448493"/>
                  <a:pt x="2781338" y="3579729"/>
                  <a:pt x="2775098" y="3710763"/>
                </a:cubicBezTo>
                <a:cubicBezTo>
                  <a:pt x="2774238" y="3728814"/>
                  <a:pt x="2766708" y="3745994"/>
                  <a:pt x="2764466" y="3763926"/>
                </a:cubicBezTo>
                <a:cubicBezTo>
                  <a:pt x="2758539" y="3811344"/>
                  <a:pt x="2746342" y="3978265"/>
                  <a:pt x="2743200" y="4019107"/>
                </a:cubicBezTo>
                <a:cubicBezTo>
                  <a:pt x="2746744" y="4221126"/>
                  <a:pt x="2747422" y="4423215"/>
                  <a:pt x="2753833" y="4625163"/>
                </a:cubicBezTo>
                <a:cubicBezTo>
                  <a:pt x="2754517" y="4646710"/>
                  <a:pt x="2761188" y="4667650"/>
                  <a:pt x="2764466" y="4688958"/>
                </a:cubicBezTo>
                <a:cubicBezTo>
                  <a:pt x="2768277" y="4713728"/>
                  <a:pt x="2770978" y="4738666"/>
                  <a:pt x="2775098" y="4763386"/>
                </a:cubicBezTo>
                <a:cubicBezTo>
                  <a:pt x="2801501" y="4921804"/>
                  <a:pt x="2766702" y="4643049"/>
                  <a:pt x="2806996" y="4965405"/>
                </a:cubicBezTo>
                <a:lnTo>
                  <a:pt x="2838893" y="5220586"/>
                </a:lnTo>
                <a:cubicBezTo>
                  <a:pt x="2842437" y="5248940"/>
                  <a:pt x="2846939" y="5277190"/>
                  <a:pt x="2849526" y="5305647"/>
                </a:cubicBezTo>
                <a:cubicBezTo>
                  <a:pt x="2864343" y="5468626"/>
                  <a:pt x="2857157" y="5383574"/>
                  <a:pt x="2870791" y="5560828"/>
                </a:cubicBezTo>
                <a:cubicBezTo>
                  <a:pt x="2867126" y="5714772"/>
                  <a:pt x="2865497" y="6001826"/>
                  <a:pt x="2849526" y="6188149"/>
                </a:cubicBezTo>
                <a:cubicBezTo>
                  <a:pt x="2844044" y="6252102"/>
                  <a:pt x="2828261" y="6379535"/>
                  <a:pt x="2828261" y="6379535"/>
                </a:cubicBezTo>
                <a:cubicBezTo>
                  <a:pt x="2850674" y="6794174"/>
                  <a:pt x="2849526" y="6641614"/>
                  <a:pt x="2849526" y="6836735"/>
                </a:cubicBezTo>
              </a:path>
            </a:pathLst>
          </a:custGeom>
          <a:solidFill>
            <a:srgbClr val="E0DC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7" name="Rectangle 6"/>
          <p:cNvSpPr/>
          <p:nvPr/>
        </p:nvSpPr>
        <p:spPr>
          <a:xfrm>
            <a:off x="3086100" y="6258580"/>
            <a:ext cx="4641014" cy="523220"/>
          </a:xfrm>
          <a:prstGeom prst="rect">
            <a:avLst/>
          </a:prstGeom>
          <a:solidFill>
            <a:srgbClr val="DCDADB"/>
          </a:solidFill>
        </p:spPr>
        <p:txBody>
          <a:bodyPr wrap="none">
            <a:spAutoFit/>
          </a:bodyPr>
          <a:lstStyle/>
          <a:p>
            <a:r>
              <a:rPr kumimoji="1" lang="en-US" sz="2800" b="1" i="1" dirty="0">
                <a:solidFill>
                  <a:srgbClr val="3D693B"/>
                </a:solidFill>
              </a:rPr>
              <a:t>1960s Green Giant </a:t>
            </a:r>
            <a:r>
              <a:rPr kumimoji="1" lang="en-US" sz="2800" b="1" i="1" dirty="0" err="1">
                <a:solidFill>
                  <a:srgbClr val="3D693B"/>
                </a:solidFill>
              </a:rPr>
              <a:t>Niblets</a:t>
            </a:r>
            <a:endParaRPr lang="en-US" sz="2800" b="1" dirty="0">
              <a:solidFill>
                <a:srgbClr val="3D693B"/>
              </a:solidFill>
            </a:endParaRPr>
          </a:p>
        </p:txBody>
      </p:sp>
    </p:spTree>
    <p:extLst>
      <p:ext uri="{BB962C8B-B14F-4D97-AF65-F5344CB8AC3E}">
        <p14:creationId xmlns:p14="http://schemas.microsoft.com/office/powerpoint/2010/main" val="245478911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B6B2DA-0440-774F-F4DB-1B9A03867EC4}"/>
              </a:ext>
            </a:extLst>
          </p:cNvPr>
          <p:cNvSpPr txBox="1"/>
          <p:nvPr/>
        </p:nvSpPr>
        <p:spPr>
          <a:xfrm>
            <a:off x="952500" y="258425"/>
            <a:ext cx="8458200" cy="6370975"/>
          </a:xfrm>
          <a:prstGeom prst="rect">
            <a:avLst/>
          </a:prstGeom>
          <a:noFill/>
        </p:spPr>
        <p:txBody>
          <a:bodyPr wrap="square">
            <a:spAutoFit/>
          </a:bodyPr>
          <a:lstStyle/>
          <a:p>
            <a:r>
              <a:rPr lang="en-US" sz="2400" b="1" dirty="0">
                <a:solidFill>
                  <a:schemeClr val="bg2"/>
                </a:solidFill>
              </a:rPr>
              <a:t>In high school I worked seasonally at the Winsted Green Giant company, where they produced their high-end "</a:t>
            </a:r>
            <a:r>
              <a:rPr lang="en-US" sz="2400" b="1" dirty="0" err="1">
                <a:solidFill>
                  <a:schemeClr val="bg2"/>
                </a:solidFill>
              </a:rPr>
              <a:t>Niblets</a:t>
            </a:r>
            <a:r>
              <a:rPr lang="en-US" sz="2400" b="1" dirty="0">
                <a:solidFill>
                  <a:schemeClr val="bg2"/>
                </a:solidFill>
              </a:rPr>
              <a:t>" canned corn. I usually worked on the "boxer", where finished cans of corn were put in in the cardboard boxes. One interesting aspect of that, a lesson that influenced many of the food purchases for the rest of my life, was that during the seasonal "run" we boxed the cans without labels. The unsealed boxes were then stored, unsealed. </a:t>
            </a:r>
          </a:p>
          <a:p>
            <a:endParaRPr lang="en-US" sz="1600" b="1" dirty="0">
              <a:solidFill>
                <a:schemeClr val="bg2"/>
              </a:solidFill>
            </a:endParaRPr>
          </a:p>
          <a:p>
            <a:r>
              <a:rPr lang="en-US" sz="2400" b="1" dirty="0">
                <a:solidFill>
                  <a:schemeClr val="bg2"/>
                </a:solidFill>
              </a:rPr>
              <a:t>Two men were year-round employees in charge of putting labels on the cans as the orders came in for the canned corn. Yes, supermarket chains would purchase the corn and the plant would then put their labels on the cans. And, of course, in the stores the price of the corn varied, with the cans carrying the Green Giant "</a:t>
            </a:r>
            <a:r>
              <a:rPr lang="en-US" sz="2400" b="1" dirty="0" err="1">
                <a:solidFill>
                  <a:schemeClr val="bg2"/>
                </a:solidFill>
              </a:rPr>
              <a:t>Niblets</a:t>
            </a:r>
            <a:r>
              <a:rPr lang="en-US" sz="2400" b="1" dirty="0">
                <a:solidFill>
                  <a:schemeClr val="bg2"/>
                </a:solidFill>
              </a:rPr>
              <a:t>" label having the highest price.</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06CA5380-95D0-5D64-0886-4F1E123DD5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4D2C2B5-CC36-BA78-1D36-C6A80D07D6C6}"/>
              </a:ext>
            </a:extLst>
          </p:cNvPr>
          <p:cNvSpPr txBox="1"/>
          <p:nvPr/>
        </p:nvSpPr>
        <p:spPr>
          <a:xfrm>
            <a:off x="952500" y="1548348"/>
            <a:ext cx="8458200" cy="3785652"/>
          </a:xfrm>
          <a:prstGeom prst="rect">
            <a:avLst/>
          </a:prstGeom>
          <a:noFill/>
        </p:spPr>
        <p:txBody>
          <a:bodyPr wrap="square">
            <a:spAutoFit/>
          </a:bodyPr>
          <a:lstStyle/>
          <a:p>
            <a:r>
              <a:rPr lang="en-US" sz="2400" b="1" dirty="0">
                <a:solidFill>
                  <a:schemeClr val="bg2"/>
                </a:solidFill>
              </a:rPr>
              <a:t>Another interesting item learned, with life-long effect, has to do with the "</a:t>
            </a:r>
            <a:r>
              <a:rPr lang="en-US" sz="2400" b="1" dirty="0" err="1">
                <a:solidFill>
                  <a:schemeClr val="bg2"/>
                </a:solidFill>
              </a:rPr>
              <a:t>Niblets</a:t>
            </a:r>
            <a:r>
              <a:rPr lang="en-US" sz="2400" b="1" dirty="0">
                <a:solidFill>
                  <a:schemeClr val="bg2"/>
                </a:solidFill>
              </a:rPr>
              <a:t> belt". The Winsted plant had a step in the canning process where ladies (they were all ladies for that task) would sit on either side of two wide conveyor belts holding an empty corn can and pick out worms, and other "things". They were paid low wages but received a 5-cents bonus for each worm and other "things" that they picked from the belt. The Green Giant plant at Glencoe canned "cream style corn". They did not have a "</a:t>
            </a:r>
            <a:r>
              <a:rPr lang="en-US" sz="2400" b="1" dirty="0" err="1">
                <a:solidFill>
                  <a:schemeClr val="bg2"/>
                </a:solidFill>
              </a:rPr>
              <a:t>Niblets</a:t>
            </a:r>
            <a:r>
              <a:rPr lang="en-US" sz="2400" b="1" dirty="0">
                <a:solidFill>
                  <a:schemeClr val="bg2"/>
                </a:solidFill>
              </a:rPr>
              <a:t> belt".</a:t>
            </a:r>
          </a:p>
        </p:txBody>
      </p:sp>
    </p:spTree>
    <p:extLst>
      <p:ext uri="{BB962C8B-B14F-4D97-AF65-F5344CB8AC3E}">
        <p14:creationId xmlns:p14="http://schemas.microsoft.com/office/powerpoint/2010/main" val="352664289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D5342D5E-99AE-CE3A-34BC-30F969C4C14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AC6D62-91FB-74CA-402D-7696C1CC597E}"/>
              </a:ext>
            </a:extLst>
          </p:cNvPr>
          <p:cNvSpPr txBox="1"/>
          <p:nvPr/>
        </p:nvSpPr>
        <p:spPr>
          <a:xfrm>
            <a:off x="952500" y="1841480"/>
            <a:ext cx="8458200" cy="3416320"/>
          </a:xfrm>
          <a:prstGeom prst="rect">
            <a:avLst/>
          </a:prstGeom>
          <a:noFill/>
        </p:spPr>
        <p:txBody>
          <a:bodyPr wrap="square">
            <a:spAutoFit/>
          </a:bodyPr>
          <a:lstStyle/>
          <a:p>
            <a:r>
              <a:rPr lang="en-US" sz="2400" b="1" dirty="0">
                <a:solidFill>
                  <a:schemeClr val="bg2"/>
                </a:solidFill>
              </a:rPr>
              <a:t>One other interesting food-related influence early on was Betty Crocker. One of the original "Betty Crockers" was a good friend of both my family and Kim's family. "Betty Crocker" was a fictional character created by the company that became known as General Mills, headquartered in Golden Valley, Minnesota. "Betty Crocker" is still alive and well, the fictitious used by General Mills, not our family friend. She turned a hundred in 2021.</a:t>
            </a:r>
          </a:p>
        </p:txBody>
      </p:sp>
    </p:spTree>
    <p:extLst>
      <p:ext uri="{BB962C8B-B14F-4D97-AF65-F5344CB8AC3E}">
        <p14:creationId xmlns:p14="http://schemas.microsoft.com/office/powerpoint/2010/main" val="176598917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DCDADB"/>
        </a:solidFill>
        <a:effectLst/>
      </p:bgPr>
    </p:bg>
    <p:spTree>
      <p:nvGrpSpPr>
        <p:cNvPr id="1" name="">
          <a:extLst>
            <a:ext uri="{FF2B5EF4-FFF2-40B4-BE49-F238E27FC236}">
              <a16:creationId xmlns:a16="http://schemas.microsoft.com/office/drawing/2014/main" id="{434B138F-77C5-A2F1-D5DF-8012FB8CB5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26517F1-AEB3-C6A1-57EC-85C18EB2E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197" y="167640"/>
            <a:ext cx="5570703" cy="6309360"/>
          </a:xfrm>
          <a:prstGeom prst="rect">
            <a:avLst/>
          </a:prstGeom>
        </p:spPr>
      </p:pic>
      <p:sp>
        <p:nvSpPr>
          <p:cNvPr id="5" name="Freeform 4">
            <a:extLst>
              <a:ext uri="{FF2B5EF4-FFF2-40B4-BE49-F238E27FC236}">
                <a16:creationId xmlns:a16="http://schemas.microsoft.com/office/drawing/2014/main" id="{E47C8509-582E-83BA-718A-1E6A3D14E511}"/>
              </a:ext>
            </a:extLst>
          </p:cNvPr>
          <p:cNvSpPr/>
          <p:nvPr/>
        </p:nvSpPr>
        <p:spPr bwMode="auto">
          <a:xfrm rot="10800000">
            <a:off x="7574714" y="-2"/>
            <a:ext cx="2369386" cy="6858001"/>
          </a:xfrm>
          <a:custGeom>
            <a:avLst/>
            <a:gdLst>
              <a:gd name="connsiteX0" fmla="*/ 2881424 w 2935631"/>
              <a:gd name="connsiteY0" fmla="*/ 6762307 h 6836735"/>
              <a:gd name="connsiteX1" fmla="*/ 2828261 w 2935631"/>
              <a:gd name="connsiteY1" fmla="*/ 6751675 h 6836735"/>
              <a:gd name="connsiteX2" fmla="*/ 2700670 w 2935631"/>
              <a:gd name="connsiteY2" fmla="*/ 6719777 h 6836735"/>
              <a:gd name="connsiteX3" fmla="*/ 2286000 w 2935631"/>
              <a:gd name="connsiteY3" fmla="*/ 6709145 h 6836735"/>
              <a:gd name="connsiteX4" fmla="*/ 1903228 w 2935631"/>
              <a:gd name="connsiteY4" fmla="*/ 6709145 h 6836735"/>
              <a:gd name="connsiteX5" fmla="*/ 1871331 w 2935631"/>
              <a:gd name="connsiteY5" fmla="*/ 6719777 h 6836735"/>
              <a:gd name="connsiteX6" fmla="*/ 1818168 w 2935631"/>
              <a:gd name="connsiteY6" fmla="*/ 6730410 h 6836735"/>
              <a:gd name="connsiteX7" fmla="*/ 1733107 w 2935631"/>
              <a:gd name="connsiteY7" fmla="*/ 6751675 h 6836735"/>
              <a:gd name="connsiteX8" fmla="*/ 1562987 w 2935631"/>
              <a:gd name="connsiteY8" fmla="*/ 6741042 h 6836735"/>
              <a:gd name="connsiteX9" fmla="*/ 1531089 w 2935631"/>
              <a:gd name="connsiteY9" fmla="*/ 6730410 h 6836735"/>
              <a:gd name="connsiteX10" fmla="*/ 1488559 w 2935631"/>
              <a:gd name="connsiteY10" fmla="*/ 6719777 h 6836735"/>
              <a:gd name="connsiteX11" fmla="*/ 1424763 w 2935631"/>
              <a:gd name="connsiteY11" fmla="*/ 6709145 h 6836735"/>
              <a:gd name="connsiteX12" fmla="*/ 1307805 w 2935631"/>
              <a:gd name="connsiteY12" fmla="*/ 6687879 h 6836735"/>
              <a:gd name="connsiteX13" fmla="*/ 1116419 w 2935631"/>
              <a:gd name="connsiteY13" fmla="*/ 6698512 h 6836735"/>
              <a:gd name="connsiteX14" fmla="*/ 999461 w 2935631"/>
              <a:gd name="connsiteY14" fmla="*/ 6719777 h 6836735"/>
              <a:gd name="connsiteX15" fmla="*/ 829340 w 2935631"/>
              <a:gd name="connsiteY15" fmla="*/ 6709145 h 6836735"/>
              <a:gd name="connsiteX16" fmla="*/ 744280 w 2935631"/>
              <a:gd name="connsiteY16" fmla="*/ 6687879 h 6836735"/>
              <a:gd name="connsiteX17" fmla="*/ 712382 w 2935631"/>
              <a:gd name="connsiteY17" fmla="*/ 6666614 h 6836735"/>
              <a:gd name="connsiteX18" fmla="*/ 648587 w 2935631"/>
              <a:gd name="connsiteY18" fmla="*/ 6645349 h 6836735"/>
              <a:gd name="connsiteX19" fmla="*/ 616689 w 2935631"/>
              <a:gd name="connsiteY19" fmla="*/ 6624084 h 6836735"/>
              <a:gd name="connsiteX20" fmla="*/ 478466 w 2935631"/>
              <a:gd name="connsiteY20" fmla="*/ 6602819 h 6836735"/>
              <a:gd name="connsiteX21" fmla="*/ 457200 w 2935631"/>
              <a:gd name="connsiteY21" fmla="*/ 6570921 h 6836735"/>
              <a:gd name="connsiteX22" fmla="*/ 382773 w 2935631"/>
              <a:gd name="connsiteY22" fmla="*/ 6528391 h 6836735"/>
              <a:gd name="connsiteX23" fmla="*/ 361507 w 2935631"/>
              <a:gd name="connsiteY23" fmla="*/ 6507126 h 6836735"/>
              <a:gd name="connsiteX24" fmla="*/ 329610 w 2935631"/>
              <a:gd name="connsiteY24" fmla="*/ 6485861 h 6836735"/>
              <a:gd name="connsiteX25" fmla="*/ 318977 w 2935631"/>
              <a:gd name="connsiteY25" fmla="*/ 6443331 h 6836735"/>
              <a:gd name="connsiteX26" fmla="*/ 276447 w 2935631"/>
              <a:gd name="connsiteY26" fmla="*/ 6379535 h 6836735"/>
              <a:gd name="connsiteX27" fmla="*/ 255182 w 2935631"/>
              <a:gd name="connsiteY27" fmla="*/ 6305107 h 6836735"/>
              <a:gd name="connsiteX28" fmla="*/ 244549 w 2935631"/>
              <a:gd name="connsiteY28" fmla="*/ 6262577 h 6836735"/>
              <a:gd name="connsiteX29" fmla="*/ 223284 w 2935631"/>
              <a:gd name="connsiteY29" fmla="*/ 6198782 h 6836735"/>
              <a:gd name="connsiteX30" fmla="*/ 212652 w 2935631"/>
              <a:gd name="connsiteY30" fmla="*/ 6166884 h 6836735"/>
              <a:gd name="connsiteX31" fmla="*/ 180754 w 2935631"/>
              <a:gd name="connsiteY31" fmla="*/ 6071191 h 6836735"/>
              <a:gd name="connsiteX32" fmla="*/ 159489 w 2935631"/>
              <a:gd name="connsiteY32" fmla="*/ 6007396 h 6836735"/>
              <a:gd name="connsiteX33" fmla="*/ 116959 w 2935631"/>
              <a:gd name="connsiteY33" fmla="*/ 5943600 h 6836735"/>
              <a:gd name="connsiteX34" fmla="*/ 63796 w 2935631"/>
              <a:gd name="connsiteY34" fmla="*/ 5890438 h 6836735"/>
              <a:gd name="connsiteX35" fmla="*/ 42531 w 2935631"/>
              <a:gd name="connsiteY35" fmla="*/ 5847907 h 6836735"/>
              <a:gd name="connsiteX36" fmla="*/ 21266 w 2935631"/>
              <a:gd name="connsiteY36" fmla="*/ 5816010 h 6836735"/>
              <a:gd name="connsiteX37" fmla="*/ 0 w 2935631"/>
              <a:gd name="connsiteY37" fmla="*/ 5741582 h 6836735"/>
              <a:gd name="connsiteX38" fmla="*/ 10633 w 2935631"/>
              <a:gd name="connsiteY38" fmla="*/ 5539563 h 6836735"/>
              <a:gd name="connsiteX39" fmla="*/ 53163 w 2935631"/>
              <a:gd name="connsiteY39" fmla="*/ 5443870 h 6836735"/>
              <a:gd name="connsiteX40" fmla="*/ 74428 w 2935631"/>
              <a:gd name="connsiteY40" fmla="*/ 5401340 h 6836735"/>
              <a:gd name="connsiteX41" fmla="*/ 95693 w 2935631"/>
              <a:gd name="connsiteY41" fmla="*/ 5369442 h 6836735"/>
              <a:gd name="connsiteX42" fmla="*/ 106326 w 2935631"/>
              <a:gd name="connsiteY42" fmla="*/ 5337545 h 6836735"/>
              <a:gd name="connsiteX43" fmla="*/ 127591 w 2935631"/>
              <a:gd name="connsiteY43" fmla="*/ 5305647 h 6836735"/>
              <a:gd name="connsiteX44" fmla="*/ 159489 w 2935631"/>
              <a:gd name="connsiteY44" fmla="*/ 5241852 h 6836735"/>
              <a:gd name="connsiteX45" fmla="*/ 170121 w 2935631"/>
              <a:gd name="connsiteY45" fmla="*/ 5209954 h 6836735"/>
              <a:gd name="connsiteX46" fmla="*/ 191387 w 2935631"/>
              <a:gd name="connsiteY46" fmla="*/ 5071731 h 6836735"/>
              <a:gd name="connsiteX47" fmla="*/ 180754 w 2935631"/>
              <a:gd name="connsiteY47" fmla="*/ 4901610 h 6836735"/>
              <a:gd name="connsiteX48" fmla="*/ 159489 w 2935631"/>
              <a:gd name="connsiteY48" fmla="*/ 4816549 h 6836735"/>
              <a:gd name="connsiteX49" fmla="*/ 148856 w 2935631"/>
              <a:gd name="connsiteY49" fmla="*/ 4752754 h 6836735"/>
              <a:gd name="connsiteX50" fmla="*/ 138224 w 2935631"/>
              <a:gd name="connsiteY50" fmla="*/ 4710224 h 6836735"/>
              <a:gd name="connsiteX51" fmla="*/ 106326 w 2935631"/>
              <a:gd name="connsiteY51" fmla="*/ 4582633 h 6836735"/>
              <a:gd name="connsiteX52" fmla="*/ 95693 w 2935631"/>
              <a:gd name="connsiteY52" fmla="*/ 4550735 h 6836735"/>
              <a:gd name="connsiteX53" fmla="*/ 85061 w 2935631"/>
              <a:gd name="connsiteY53" fmla="*/ 4518838 h 6836735"/>
              <a:gd name="connsiteX54" fmla="*/ 74428 w 2935631"/>
              <a:gd name="connsiteY54" fmla="*/ 4412512 h 6836735"/>
              <a:gd name="connsiteX55" fmla="*/ 63796 w 2935631"/>
              <a:gd name="connsiteY55" fmla="*/ 4369982 h 6836735"/>
              <a:gd name="connsiteX56" fmla="*/ 53163 w 2935631"/>
              <a:gd name="connsiteY56" fmla="*/ 4274289 h 6836735"/>
              <a:gd name="connsiteX57" fmla="*/ 31898 w 2935631"/>
              <a:gd name="connsiteY57" fmla="*/ 4146698 h 6836735"/>
              <a:gd name="connsiteX58" fmla="*/ 10633 w 2935631"/>
              <a:gd name="connsiteY58" fmla="*/ 4104168 h 6836735"/>
              <a:gd name="connsiteX59" fmla="*/ 0 w 2935631"/>
              <a:gd name="connsiteY59" fmla="*/ 4051005 h 6836735"/>
              <a:gd name="connsiteX60" fmla="*/ 21266 w 2935631"/>
              <a:gd name="connsiteY60" fmla="*/ 3827721 h 6836735"/>
              <a:gd name="connsiteX61" fmla="*/ 53163 w 2935631"/>
              <a:gd name="connsiteY61" fmla="*/ 3753293 h 6836735"/>
              <a:gd name="connsiteX62" fmla="*/ 63796 w 2935631"/>
              <a:gd name="connsiteY62" fmla="*/ 3721396 h 6836735"/>
              <a:gd name="connsiteX63" fmla="*/ 74428 w 2935631"/>
              <a:gd name="connsiteY63" fmla="*/ 3668233 h 6836735"/>
              <a:gd name="connsiteX64" fmla="*/ 106326 w 2935631"/>
              <a:gd name="connsiteY64" fmla="*/ 3593805 h 6836735"/>
              <a:gd name="connsiteX65" fmla="*/ 138224 w 2935631"/>
              <a:gd name="connsiteY65" fmla="*/ 3530010 h 6836735"/>
              <a:gd name="connsiteX66" fmla="*/ 170121 w 2935631"/>
              <a:gd name="connsiteY66" fmla="*/ 3434317 h 6836735"/>
              <a:gd name="connsiteX67" fmla="*/ 180754 w 2935631"/>
              <a:gd name="connsiteY67" fmla="*/ 3391786 h 6836735"/>
              <a:gd name="connsiteX68" fmla="*/ 191387 w 2935631"/>
              <a:gd name="connsiteY68" fmla="*/ 3359889 h 6836735"/>
              <a:gd name="connsiteX69" fmla="*/ 212652 w 2935631"/>
              <a:gd name="connsiteY69" fmla="*/ 3285461 h 6836735"/>
              <a:gd name="connsiteX70" fmla="*/ 244549 w 2935631"/>
              <a:gd name="connsiteY70" fmla="*/ 3051545 h 6836735"/>
              <a:gd name="connsiteX71" fmla="*/ 255182 w 2935631"/>
              <a:gd name="connsiteY71" fmla="*/ 2892056 h 6836735"/>
              <a:gd name="connsiteX72" fmla="*/ 265814 w 2935631"/>
              <a:gd name="connsiteY72" fmla="*/ 2785731 h 6836735"/>
              <a:gd name="connsiteX73" fmla="*/ 276447 w 2935631"/>
              <a:gd name="connsiteY73" fmla="*/ 2658140 h 6836735"/>
              <a:gd name="connsiteX74" fmla="*/ 287080 w 2935631"/>
              <a:gd name="connsiteY74" fmla="*/ 1945758 h 6836735"/>
              <a:gd name="connsiteX75" fmla="*/ 308345 w 2935631"/>
              <a:gd name="connsiteY75" fmla="*/ 1754372 h 6836735"/>
              <a:gd name="connsiteX76" fmla="*/ 329610 w 2935631"/>
              <a:gd name="connsiteY76" fmla="*/ 1573619 h 6836735"/>
              <a:gd name="connsiteX77" fmla="*/ 318977 w 2935631"/>
              <a:gd name="connsiteY77" fmla="*/ 1254642 h 6836735"/>
              <a:gd name="connsiteX78" fmla="*/ 308345 w 2935631"/>
              <a:gd name="connsiteY78" fmla="*/ 1212112 h 6836735"/>
              <a:gd name="connsiteX79" fmla="*/ 287080 w 2935631"/>
              <a:gd name="connsiteY79" fmla="*/ 1010093 h 6836735"/>
              <a:gd name="connsiteX80" fmla="*/ 276447 w 2935631"/>
              <a:gd name="connsiteY80" fmla="*/ 956931 h 6836735"/>
              <a:gd name="connsiteX81" fmla="*/ 265814 w 2935631"/>
              <a:gd name="connsiteY81" fmla="*/ 861238 h 6836735"/>
              <a:gd name="connsiteX82" fmla="*/ 255182 w 2935631"/>
              <a:gd name="connsiteY82" fmla="*/ 797442 h 6836735"/>
              <a:gd name="connsiteX83" fmla="*/ 244549 w 2935631"/>
              <a:gd name="connsiteY83" fmla="*/ 723014 h 6836735"/>
              <a:gd name="connsiteX84" fmla="*/ 223284 w 2935631"/>
              <a:gd name="connsiteY84" fmla="*/ 637954 h 6836735"/>
              <a:gd name="connsiteX85" fmla="*/ 191387 w 2935631"/>
              <a:gd name="connsiteY85" fmla="*/ 510363 h 6836735"/>
              <a:gd name="connsiteX86" fmla="*/ 180754 w 2935631"/>
              <a:gd name="connsiteY86" fmla="*/ 467833 h 6836735"/>
              <a:gd name="connsiteX87" fmla="*/ 170121 w 2935631"/>
              <a:gd name="connsiteY87" fmla="*/ 425303 h 6836735"/>
              <a:gd name="connsiteX88" fmla="*/ 138224 w 2935631"/>
              <a:gd name="connsiteY88" fmla="*/ 382772 h 6836735"/>
              <a:gd name="connsiteX89" fmla="*/ 148856 w 2935631"/>
              <a:gd name="connsiteY89" fmla="*/ 308345 h 6836735"/>
              <a:gd name="connsiteX90" fmla="*/ 159489 w 2935631"/>
              <a:gd name="connsiteY90" fmla="*/ 255182 h 6836735"/>
              <a:gd name="connsiteX91" fmla="*/ 202019 w 2935631"/>
              <a:gd name="connsiteY91" fmla="*/ 233917 h 6836735"/>
              <a:gd name="connsiteX92" fmla="*/ 233917 w 2935631"/>
              <a:gd name="connsiteY92" fmla="*/ 191386 h 6836735"/>
              <a:gd name="connsiteX93" fmla="*/ 308345 w 2935631"/>
              <a:gd name="connsiteY93" fmla="*/ 148856 h 6836735"/>
              <a:gd name="connsiteX94" fmla="*/ 372140 w 2935631"/>
              <a:gd name="connsiteY94" fmla="*/ 106326 h 6836735"/>
              <a:gd name="connsiteX95" fmla="*/ 404038 w 2935631"/>
              <a:gd name="connsiteY95" fmla="*/ 85061 h 6836735"/>
              <a:gd name="connsiteX96" fmla="*/ 435935 w 2935631"/>
              <a:gd name="connsiteY96" fmla="*/ 53163 h 6836735"/>
              <a:gd name="connsiteX97" fmla="*/ 510363 w 2935631"/>
              <a:gd name="connsiteY97" fmla="*/ 31898 h 6836735"/>
              <a:gd name="connsiteX98" fmla="*/ 744280 w 2935631"/>
              <a:gd name="connsiteY98" fmla="*/ 42531 h 6836735"/>
              <a:gd name="connsiteX99" fmla="*/ 818707 w 2935631"/>
              <a:gd name="connsiteY99" fmla="*/ 53163 h 6836735"/>
              <a:gd name="connsiteX100" fmla="*/ 1116419 w 2935631"/>
              <a:gd name="connsiteY100" fmla="*/ 42531 h 6836735"/>
              <a:gd name="connsiteX101" fmla="*/ 1244010 w 2935631"/>
              <a:gd name="connsiteY101" fmla="*/ 31898 h 6836735"/>
              <a:gd name="connsiteX102" fmla="*/ 1297173 w 2935631"/>
              <a:gd name="connsiteY102" fmla="*/ 21265 h 6836735"/>
              <a:gd name="connsiteX103" fmla="*/ 1360968 w 2935631"/>
              <a:gd name="connsiteY103" fmla="*/ 10633 h 6836735"/>
              <a:gd name="connsiteX104" fmla="*/ 1456661 w 2935631"/>
              <a:gd name="connsiteY104" fmla="*/ 0 h 6836735"/>
              <a:gd name="connsiteX105" fmla="*/ 1754373 w 2935631"/>
              <a:gd name="connsiteY105" fmla="*/ 21265 h 6836735"/>
              <a:gd name="connsiteX106" fmla="*/ 2222205 w 2935631"/>
              <a:gd name="connsiteY106" fmla="*/ 42531 h 6836735"/>
              <a:gd name="connsiteX107" fmla="*/ 2275368 w 2935631"/>
              <a:gd name="connsiteY107" fmla="*/ 53163 h 6836735"/>
              <a:gd name="connsiteX108" fmla="*/ 2339163 w 2935631"/>
              <a:gd name="connsiteY108" fmla="*/ 85061 h 6836735"/>
              <a:gd name="connsiteX109" fmla="*/ 2456121 w 2935631"/>
              <a:gd name="connsiteY109" fmla="*/ 148856 h 6836735"/>
              <a:gd name="connsiteX110" fmla="*/ 2488019 w 2935631"/>
              <a:gd name="connsiteY110" fmla="*/ 170121 h 6836735"/>
              <a:gd name="connsiteX111" fmla="*/ 2615610 w 2935631"/>
              <a:gd name="connsiteY111" fmla="*/ 223284 h 6836735"/>
              <a:gd name="connsiteX112" fmla="*/ 2753833 w 2935631"/>
              <a:gd name="connsiteY112" fmla="*/ 297712 h 6836735"/>
              <a:gd name="connsiteX113" fmla="*/ 2806996 w 2935631"/>
              <a:gd name="connsiteY113" fmla="*/ 318977 h 6836735"/>
              <a:gd name="connsiteX114" fmla="*/ 2902689 w 2935631"/>
              <a:gd name="connsiteY114" fmla="*/ 361507 h 6836735"/>
              <a:gd name="connsiteX115" fmla="*/ 2934587 w 2935631"/>
              <a:gd name="connsiteY115" fmla="*/ 393405 h 6836735"/>
              <a:gd name="connsiteX116" fmla="*/ 2913321 w 2935631"/>
              <a:gd name="connsiteY116" fmla="*/ 595424 h 6836735"/>
              <a:gd name="connsiteX117" fmla="*/ 2902689 w 2935631"/>
              <a:gd name="connsiteY117" fmla="*/ 648586 h 6836735"/>
              <a:gd name="connsiteX118" fmla="*/ 2892056 w 2935631"/>
              <a:gd name="connsiteY118" fmla="*/ 733647 h 6836735"/>
              <a:gd name="connsiteX119" fmla="*/ 2881424 w 2935631"/>
              <a:gd name="connsiteY119" fmla="*/ 797442 h 6836735"/>
              <a:gd name="connsiteX120" fmla="*/ 2870791 w 2935631"/>
              <a:gd name="connsiteY120" fmla="*/ 871870 h 6836735"/>
              <a:gd name="connsiteX121" fmla="*/ 2860159 w 2935631"/>
              <a:gd name="connsiteY121" fmla="*/ 925033 h 6836735"/>
              <a:gd name="connsiteX122" fmla="*/ 2849526 w 2935631"/>
              <a:gd name="connsiteY122" fmla="*/ 1010093 h 6836735"/>
              <a:gd name="connsiteX123" fmla="*/ 2838893 w 2935631"/>
              <a:gd name="connsiteY123" fmla="*/ 1052624 h 6836735"/>
              <a:gd name="connsiteX124" fmla="*/ 2828261 w 2935631"/>
              <a:gd name="connsiteY124" fmla="*/ 1105786 h 6836735"/>
              <a:gd name="connsiteX125" fmla="*/ 2817628 w 2935631"/>
              <a:gd name="connsiteY125" fmla="*/ 1307805 h 6836735"/>
              <a:gd name="connsiteX126" fmla="*/ 2806996 w 2935631"/>
              <a:gd name="connsiteY126" fmla="*/ 1424763 h 6836735"/>
              <a:gd name="connsiteX127" fmla="*/ 2796363 w 2935631"/>
              <a:gd name="connsiteY127" fmla="*/ 1573619 h 6836735"/>
              <a:gd name="connsiteX128" fmla="*/ 2785731 w 2935631"/>
              <a:gd name="connsiteY128" fmla="*/ 1754372 h 6836735"/>
              <a:gd name="connsiteX129" fmla="*/ 2764466 w 2935631"/>
              <a:gd name="connsiteY129" fmla="*/ 1956391 h 6836735"/>
              <a:gd name="connsiteX130" fmla="*/ 2753833 w 2935631"/>
              <a:gd name="connsiteY130" fmla="*/ 2413591 h 6836735"/>
              <a:gd name="connsiteX131" fmla="*/ 2743200 w 2935631"/>
              <a:gd name="connsiteY131" fmla="*/ 2573079 h 6836735"/>
              <a:gd name="connsiteX132" fmla="*/ 2753833 w 2935631"/>
              <a:gd name="connsiteY132" fmla="*/ 3104707 h 6836735"/>
              <a:gd name="connsiteX133" fmla="*/ 2775098 w 2935631"/>
              <a:gd name="connsiteY133" fmla="*/ 3232298 h 6836735"/>
              <a:gd name="connsiteX134" fmla="*/ 2785731 w 2935631"/>
              <a:gd name="connsiteY134" fmla="*/ 3317358 h 6836735"/>
              <a:gd name="connsiteX135" fmla="*/ 2775098 w 2935631"/>
              <a:gd name="connsiteY135" fmla="*/ 3710763 h 6836735"/>
              <a:gd name="connsiteX136" fmla="*/ 2764466 w 2935631"/>
              <a:gd name="connsiteY136" fmla="*/ 3763926 h 6836735"/>
              <a:gd name="connsiteX137" fmla="*/ 2743200 w 2935631"/>
              <a:gd name="connsiteY137" fmla="*/ 4019107 h 6836735"/>
              <a:gd name="connsiteX138" fmla="*/ 2753833 w 2935631"/>
              <a:gd name="connsiteY138" fmla="*/ 4625163 h 6836735"/>
              <a:gd name="connsiteX139" fmla="*/ 2764466 w 2935631"/>
              <a:gd name="connsiteY139" fmla="*/ 4688958 h 6836735"/>
              <a:gd name="connsiteX140" fmla="*/ 2775098 w 2935631"/>
              <a:gd name="connsiteY140" fmla="*/ 4763386 h 6836735"/>
              <a:gd name="connsiteX141" fmla="*/ 2806996 w 2935631"/>
              <a:gd name="connsiteY141" fmla="*/ 4965405 h 6836735"/>
              <a:gd name="connsiteX142" fmla="*/ 2838893 w 2935631"/>
              <a:gd name="connsiteY142" fmla="*/ 5220586 h 6836735"/>
              <a:gd name="connsiteX143" fmla="*/ 2849526 w 2935631"/>
              <a:gd name="connsiteY143" fmla="*/ 5305647 h 6836735"/>
              <a:gd name="connsiteX144" fmla="*/ 2870791 w 2935631"/>
              <a:gd name="connsiteY144" fmla="*/ 5560828 h 6836735"/>
              <a:gd name="connsiteX145" fmla="*/ 2849526 w 2935631"/>
              <a:gd name="connsiteY145" fmla="*/ 6188149 h 6836735"/>
              <a:gd name="connsiteX146" fmla="*/ 2828261 w 2935631"/>
              <a:gd name="connsiteY146" fmla="*/ 6379535 h 6836735"/>
              <a:gd name="connsiteX147" fmla="*/ 2849526 w 2935631"/>
              <a:gd name="connsiteY147" fmla="*/ 6836735 h 68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935631" h="6836735">
                <a:moveTo>
                  <a:pt x="2881424" y="6762307"/>
                </a:moveTo>
                <a:cubicBezTo>
                  <a:pt x="2863703" y="6758763"/>
                  <a:pt x="2845696" y="6756430"/>
                  <a:pt x="2828261" y="6751675"/>
                </a:cubicBezTo>
                <a:cubicBezTo>
                  <a:pt x="2769469" y="6735641"/>
                  <a:pt x="2762093" y="6722507"/>
                  <a:pt x="2700670" y="6719777"/>
                </a:cubicBezTo>
                <a:cubicBezTo>
                  <a:pt x="2562538" y="6713638"/>
                  <a:pt x="2424223" y="6712689"/>
                  <a:pt x="2286000" y="6709145"/>
                </a:cubicBezTo>
                <a:cubicBezTo>
                  <a:pt x="2102214" y="6695007"/>
                  <a:pt x="2130750" y="6691643"/>
                  <a:pt x="1903228" y="6709145"/>
                </a:cubicBezTo>
                <a:cubicBezTo>
                  <a:pt x="1892054" y="6710005"/>
                  <a:pt x="1882204" y="6717059"/>
                  <a:pt x="1871331" y="6719777"/>
                </a:cubicBezTo>
                <a:cubicBezTo>
                  <a:pt x="1853799" y="6724160"/>
                  <a:pt x="1835700" y="6726027"/>
                  <a:pt x="1818168" y="6730410"/>
                </a:cubicBezTo>
                <a:cubicBezTo>
                  <a:pt x="1687388" y="6763105"/>
                  <a:pt x="1929058" y="6712483"/>
                  <a:pt x="1733107" y="6751675"/>
                </a:cubicBezTo>
                <a:cubicBezTo>
                  <a:pt x="1676400" y="6748131"/>
                  <a:pt x="1619492" y="6746990"/>
                  <a:pt x="1562987" y="6741042"/>
                </a:cubicBezTo>
                <a:cubicBezTo>
                  <a:pt x="1551841" y="6739869"/>
                  <a:pt x="1541866" y="6733489"/>
                  <a:pt x="1531089" y="6730410"/>
                </a:cubicBezTo>
                <a:cubicBezTo>
                  <a:pt x="1517038" y="6726396"/>
                  <a:pt x="1502888" y="6722643"/>
                  <a:pt x="1488559" y="6719777"/>
                </a:cubicBezTo>
                <a:cubicBezTo>
                  <a:pt x="1467419" y="6715549"/>
                  <a:pt x="1445903" y="6713373"/>
                  <a:pt x="1424763" y="6709145"/>
                </a:cubicBezTo>
                <a:cubicBezTo>
                  <a:pt x="1299409" y="6684074"/>
                  <a:pt x="1497046" y="6714914"/>
                  <a:pt x="1307805" y="6687879"/>
                </a:cubicBezTo>
                <a:cubicBezTo>
                  <a:pt x="1244010" y="6691423"/>
                  <a:pt x="1180092" y="6693206"/>
                  <a:pt x="1116419" y="6698512"/>
                </a:cubicBezTo>
                <a:cubicBezTo>
                  <a:pt x="1093109" y="6700455"/>
                  <a:pt x="1024883" y="6714693"/>
                  <a:pt x="999461" y="6719777"/>
                </a:cubicBezTo>
                <a:cubicBezTo>
                  <a:pt x="942754" y="6716233"/>
                  <a:pt x="885719" y="6716192"/>
                  <a:pt x="829340" y="6709145"/>
                </a:cubicBezTo>
                <a:cubicBezTo>
                  <a:pt x="800340" y="6705520"/>
                  <a:pt x="744280" y="6687879"/>
                  <a:pt x="744280" y="6687879"/>
                </a:cubicBezTo>
                <a:cubicBezTo>
                  <a:pt x="733647" y="6680791"/>
                  <a:pt x="724059" y="6671804"/>
                  <a:pt x="712382" y="6666614"/>
                </a:cubicBezTo>
                <a:cubicBezTo>
                  <a:pt x="691899" y="6657510"/>
                  <a:pt x="667238" y="6657783"/>
                  <a:pt x="648587" y="6645349"/>
                </a:cubicBezTo>
                <a:cubicBezTo>
                  <a:pt x="637954" y="6638261"/>
                  <a:pt x="629086" y="6627183"/>
                  <a:pt x="616689" y="6624084"/>
                </a:cubicBezTo>
                <a:cubicBezTo>
                  <a:pt x="571464" y="6612778"/>
                  <a:pt x="524540" y="6609907"/>
                  <a:pt x="478466" y="6602819"/>
                </a:cubicBezTo>
                <a:cubicBezTo>
                  <a:pt x="471377" y="6592186"/>
                  <a:pt x="466236" y="6579957"/>
                  <a:pt x="457200" y="6570921"/>
                </a:cubicBezTo>
                <a:cubicBezTo>
                  <a:pt x="435448" y="6549169"/>
                  <a:pt x="407792" y="6545070"/>
                  <a:pt x="382773" y="6528391"/>
                </a:cubicBezTo>
                <a:cubicBezTo>
                  <a:pt x="374432" y="6522830"/>
                  <a:pt x="369335" y="6513388"/>
                  <a:pt x="361507" y="6507126"/>
                </a:cubicBezTo>
                <a:cubicBezTo>
                  <a:pt x="351529" y="6499143"/>
                  <a:pt x="340242" y="6492949"/>
                  <a:pt x="329610" y="6485861"/>
                </a:cubicBezTo>
                <a:cubicBezTo>
                  <a:pt x="326066" y="6471684"/>
                  <a:pt x="325512" y="6456401"/>
                  <a:pt x="318977" y="6443331"/>
                </a:cubicBezTo>
                <a:cubicBezTo>
                  <a:pt x="307547" y="6420472"/>
                  <a:pt x="276447" y="6379535"/>
                  <a:pt x="276447" y="6379535"/>
                </a:cubicBezTo>
                <a:cubicBezTo>
                  <a:pt x="243207" y="6246580"/>
                  <a:pt x="285689" y="6411882"/>
                  <a:pt x="255182" y="6305107"/>
                </a:cubicBezTo>
                <a:cubicBezTo>
                  <a:pt x="251168" y="6291056"/>
                  <a:pt x="248748" y="6276574"/>
                  <a:pt x="244549" y="6262577"/>
                </a:cubicBezTo>
                <a:cubicBezTo>
                  <a:pt x="238108" y="6241107"/>
                  <a:pt x="230372" y="6220047"/>
                  <a:pt x="223284" y="6198782"/>
                </a:cubicBezTo>
                <a:cubicBezTo>
                  <a:pt x="219740" y="6188149"/>
                  <a:pt x="214495" y="6177939"/>
                  <a:pt x="212652" y="6166884"/>
                </a:cubicBezTo>
                <a:cubicBezTo>
                  <a:pt x="188708" y="6023224"/>
                  <a:pt x="220622" y="6160895"/>
                  <a:pt x="180754" y="6071191"/>
                </a:cubicBezTo>
                <a:cubicBezTo>
                  <a:pt x="171650" y="6050708"/>
                  <a:pt x="171923" y="6026047"/>
                  <a:pt x="159489" y="6007396"/>
                </a:cubicBezTo>
                <a:cubicBezTo>
                  <a:pt x="145312" y="5986131"/>
                  <a:pt x="135031" y="5961672"/>
                  <a:pt x="116959" y="5943600"/>
                </a:cubicBezTo>
                <a:lnTo>
                  <a:pt x="63796" y="5890438"/>
                </a:lnTo>
                <a:cubicBezTo>
                  <a:pt x="56708" y="5876261"/>
                  <a:pt x="50395" y="5861669"/>
                  <a:pt x="42531" y="5847907"/>
                </a:cubicBezTo>
                <a:cubicBezTo>
                  <a:pt x="36191" y="5836812"/>
                  <a:pt x="26981" y="5827439"/>
                  <a:pt x="21266" y="5816010"/>
                </a:cubicBezTo>
                <a:cubicBezTo>
                  <a:pt x="13639" y="5800756"/>
                  <a:pt x="3407" y="5755209"/>
                  <a:pt x="0" y="5741582"/>
                </a:cubicBezTo>
                <a:cubicBezTo>
                  <a:pt x="3544" y="5674242"/>
                  <a:pt x="2599" y="5606516"/>
                  <a:pt x="10633" y="5539563"/>
                </a:cubicBezTo>
                <a:cubicBezTo>
                  <a:pt x="17683" y="5480817"/>
                  <a:pt x="29872" y="5484629"/>
                  <a:pt x="53163" y="5443870"/>
                </a:cubicBezTo>
                <a:cubicBezTo>
                  <a:pt x="61027" y="5430108"/>
                  <a:pt x="66564" y="5415102"/>
                  <a:pt x="74428" y="5401340"/>
                </a:cubicBezTo>
                <a:cubicBezTo>
                  <a:pt x="80768" y="5390245"/>
                  <a:pt x="89978" y="5380872"/>
                  <a:pt x="95693" y="5369442"/>
                </a:cubicBezTo>
                <a:cubicBezTo>
                  <a:pt x="100705" y="5359418"/>
                  <a:pt x="101314" y="5347569"/>
                  <a:pt x="106326" y="5337545"/>
                </a:cubicBezTo>
                <a:cubicBezTo>
                  <a:pt x="112041" y="5326115"/>
                  <a:pt x="121876" y="5317077"/>
                  <a:pt x="127591" y="5305647"/>
                </a:cubicBezTo>
                <a:cubicBezTo>
                  <a:pt x="171609" y="5217611"/>
                  <a:pt x="98551" y="5333258"/>
                  <a:pt x="159489" y="5241852"/>
                </a:cubicBezTo>
                <a:cubicBezTo>
                  <a:pt x="163033" y="5231219"/>
                  <a:pt x="167403" y="5220827"/>
                  <a:pt x="170121" y="5209954"/>
                </a:cubicBezTo>
                <a:cubicBezTo>
                  <a:pt x="182299" y="5161240"/>
                  <a:pt x="184930" y="5123387"/>
                  <a:pt x="191387" y="5071731"/>
                </a:cubicBezTo>
                <a:cubicBezTo>
                  <a:pt x="187843" y="5015024"/>
                  <a:pt x="186141" y="4958172"/>
                  <a:pt x="180754" y="4901610"/>
                </a:cubicBezTo>
                <a:cubicBezTo>
                  <a:pt x="173096" y="4821203"/>
                  <a:pt x="172627" y="4875672"/>
                  <a:pt x="159489" y="4816549"/>
                </a:cubicBezTo>
                <a:cubicBezTo>
                  <a:pt x="154812" y="4795504"/>
                  <a:pt x="153084" y="4773894"/>
                  <a:pt x="148856" y="4752754"/>
                </a:cubicBezTo>
                <a:cubicBezTo>
                  <a:pt x="145990" y="4738425"/>
                  <a:pt x="141090" y="4724553"/>
                  <a:pt x="138224" y="4710224"/>
                </a:cubicBezTo>
                <a:cubicBezTo>
                  <a:pt x="116749" y="4602849"/>
                  <a:pt x="141850" y="4689202"/>
                  <a:pt x="106326" y="4582633"/>
                </a:cubicBezTo>
                <a:lnTo>
                  <a:pt x="95693" y="4550735"/>
                </a:lnTo>
                <a:lnTo>
                  <a:pt x="85061" y="4518838"/>
                </a:lnTo>
                <a:cubicBezTo>
                  <a:pt x="81517" y="4483396"/>
                  <a:pt x="79465" y="4447773"/>
                  <a:pt x="74428" y="4412512"/>
                </a:cubicBezTo>
                <a:cubicBezTo>
                  <a:pt x="72361" y="4398046"/>
                  <a:pt x="66018" y="4384425"/>
                  <a:pt x="63796" y="4369982"/>
                </a:cubicBezTo>
                <a:cubicBezTo>
                  <a:pt x="58916" y="4338261"/>
                  <a:pt x="56913" y="4306163"/>
                  <a:pt x="53163" y="4274289"/>
                </a:cubicBezTo>
                <a:cubicBezTo>
                  <a:pt x="49633" y="4244287"/>
                  <a:pt x="44903" y="4181376"/>
                  <a:pt x="31898" y="4146698"/>
                </a:cubicBezTo>
                <a:cubicBezTo>
                  <a:pt x="26333" y="4131857"/>
                  <a:pt x="17721" y="4118345"/>
                  <a:pt x="10633" y="4104168"/>
                </a:cubicBezTo>
                <a:cubicBezTo>
                  <a:pt x="7089" y="4086447"/>
                  <a:pt x="0" y="4069077"/>
                  <a:pt x="0" y="4051005"/>
                </a:cubicBezTo>
                <a:cubicBezTo>
                  <a:pt x="0" y="3996189"/>
                  <a:pt x="6756" y="3893016"/>
                  <a:pt x="21266" y="3827721"/>
                </a:cubicBezTo>
                <a:cubicBezTo>
                  <a:pt x="28938" y="3793196"/>
                  <a:pt x="38161" y="3788298"/>
                  <a:pt x="53163" y="3753293"/>
                </a:cubicBezTo>
                <a:cubicBezTo>
                  <a:pt x="57578" y="3742992"/>
                  <a:pt x="61078" y="3732269"/>
                  <a:pt x="63796" y="3721396"/>
                </a:cubicBezTo>
                <a:cubicBezTo>
                  <a:pt x="68179" y="3703864"/>
                  <a:pt x="70045" y="3685765"/>
                  <a:pt x="74428" y="3668233"/>
                </a:cubicBezTo>
                <a:cubicBezTo>
                  <a:pt x="84401" y="3628340"/>
                  <a:pt x="88070" y="3636401"/>
                  <a:pt x="106326" y="3593805"/>
                </a:cubicBezTo>
                <a:cubicBezTo>
                  <a:pt x="132738" y="3532178"/>
                  <a:pt x="97359" y="3591306"/>
                  <a:pt x="138224" y="3530010"/>
                </a:cubicBezTo>
                <a:cubicBezTo>
                  <a:pt x="161523" y="3413507"/>
                  <a:pt x="132390" y="3534932"/>
                  <a:pt x="170121" y="3434317"/>
                </a:cubicBezTo>
                <a:cubicBezTo>
                  <a:pt x="175252" y="3420634"/>
                  <a:pt x="176739" y="3405837"/>
                  <a:pt x="180754" y="3391786"/>
                </a:cubicBezTo>
                <a:cubicBezTo>
                  <a:pt x="183833" y="3381010"/>
                  <a:pt x="188308" y="3370665"/>
                  <a:pt x="191387" y="3359889"/>
                </a:cubicBezTo>
                <a:cubicBezTo>
                  <a:pt x="218088" y="3266434"/>
                  <a:pt x="187158" y="3361938"/>
                  <a:pt x="212652" y="3285461"/>
                </a:cubicBezTo>
                <a:cubicBezTo>
                  <a:pt x="214973" y="3269213"/>
                  <a:pt x="240804" y="3094617"/>
                  <a:pt x="244549" y="3051545"/>
                </a:cubicBezTo>
                <a:cubicBezTo>
                  <a:pt x="249165" y="2998464"/>
                  <a:pt x="250933" y="2945167"/>
                  <a:pt x="255182" y="2892056"/>
                </a:cubicBezTo>
                <a:cubicBezTo>
                  <a:pt x="258022" y="2856551"/>
                  <a:pt x="262589" y="2821203"/>
                  <a:pt x="265814" y="2785731"/>
                </a:cubicBezTo>
                <a:cubicBezTo>
                  <a:pt x="269678" y="2743229"/>
                  <a:pt x="272903" y="2700670"/>
                  <a:pt x="276447" y="2658140"/>
                </a:cubicBezTo>
                <a:cubicBezTo>
                  <a:pt x="279991" y="2420679"/>
                  <a:pt x="278703" y="2183097"/>
                  <a:pt x="287080" y="1945758"/>
                </a:cubicBezTo>
                <a:cubicBezTo>
                  <a:pt x="289344" y="1881610"/>
                  <a:pt x="301257" y="1818167"/>
                  <a:pt x="308345" y="1754372"/>
                </a:cubicBezTo>
                <a:cubicBezTo>
                  <a:pt x="322136" y="1630249"/>
                  <a:pt x="314993" y="1690553"/>
                  <a:pt x="329610" y="1573619"/>
                </a:cubicBezTo>
                <a:cubicBezTo>
                  <a:pt x="326066" y="1467293"/>
                  <a:pt x="325224" y="1360843"/>
                  <a:pt x="318977" y="1254642"/>
                </a:cubicBezTo>
                <a:cubicBezTo>
                  <a:pt x="318119" y="1240054"/>
                  <a:pt x="310567" y="1226555"/>
                  <a:pt x="308345" y="1212112"/>
                </a:cubicBezTo>
                <a:cubicBezTo>
                  <a:pt x="299039" y="1151626"/>
                  <a:pt x="295066" y="1069992"/>
                  <a:pt x="287080" y="1010093"/>
                </a:cubicBezTo>
                <a:cubicBezTo>
                  <a:pt x="284692" y="992180"/>
                  <a:pt x="279003" y="974821"/>
                  <a:pt x="276447" y="956931"/>
                </a:cubicBezTo>
                <a:cubicBezTo>
                  <a:pt x="271908" y="925160"/>
                  <a:pt x="270056" y="893050"/>
                  <a:pt x="265814" y="861238"/>
                </a:cubicBezTo>
                <a:cubicBezTo>
                  <a:pt x="262965" y="839868"/>
                  <a:pt x="258460" y="818750"/>
                  <a:pt x="255182" y="797442"/>
                </a:cubicBezTo>
                <a:cubicBezTo>
                  <a:pt x="251371" y="772672"/>
                  <a:pt x="249464" y="747589"/>
                  <a:pt x="244549" y="723014"/>
                </a:cubicBezTo>
                <a:cubicBezTo>
                  <a:pt x="238817" y="694356"/>
                  <a:pt x="230372" y="666307"/>
                  <a:pt x="223284" y="637954"/>
                </a:cubicBezTo>
                <a:lnTo>
                  <a:pt x="191387" y="510363"/>
                </a:lnTo>
                <a:lnTo>
                  <a:pt x="180754" y="467833"/>
                </a:lnTo>
                <a:cubicBezTo>
                  <a:pt x="177210" y="453656"/>
                  <a:pt x="178889" y="436994"/>
                  <a:pt x="170121" y="425303"/>
                </a:cubicBezTo>
                <a:lnTo>
                  <a:pt x="138224" y="382772"/>
                </a:lnTo>
                <a:cubicBezTo>
                  <a:pt x="141768" y="357963"/>
                  <a:pt x="144736" y="333065"/>
                  <a:pt x="148856" y="308345"/>
                </a:cubicBezTo>
                <a:cubicBezTo>
                  <a:pt x="151827" y="290519"/>
                  <a:pt x="148985" y="269888"/>
                  <a:pt x="159489" y="255182"/>
                </a:cubicBezTo>
                <a:cubicBezTo>
                  <a:pt x="168702" y="242284"/>
                  <a:pt x="187842" y="241005"/>
                  <a:pt x="202019" y="233917"/>
                </a:cubicBezTo>
                <a:cubicBezTo>
                  <a:pt x="212652" y="219740"/>
                  <a:pt x="221386" y="203917"/>
                  <a:pt x="233917" y="191386"/>
                </a:cubicBezTo>
                <a:cubicBezTo>
                  <a:pt x="252308" y="172994"/>
                  <a:pt x="287495" y="161366"/>
                  <a:pt x="308345" y="148856"/>
                </a:cubicBezTo>
                <a:cubicBezTo>
                  <a:pt x="330260" y="135707"/>
                  <a:pt x="350875" y="120503"/>
                  <a:pt x="372140" y="106326"/>
                </a:cubicBezTo>
                <a:cubicBezTo>
                  <a:pt x="382773" y="99238"/>
                  <a:pt x="395002" y="94097"/>
                  <a:pt x="404038" y="85061"/>
                </a:cubicBezTo>
                <a:cubicBezTo>
                  <a:pt x="414670" y="74428"/>
                  <a:pt x="423424" y="61504"/>
                  <a:pt x="435935" y="53163"/>
                </a:cubicBezTo>
                <a:cubicBezTo>
                  <a:pt x="445084" y="47064"/>
                  <a:pt x="504696" y="33315"/>
                  <a:pt x="510363" y="31898"/>
                </a:cubicBezTo>
                <a:cubicBezTo>
                  <a:pt x="588335" y="35442"/>
                  <a:pt x="666412" y="37161"/>
                  <a:pt x="744280" y="42531"/>
                </a:cubicBezTo>
                <a:cubicBezTo>
                  <a:pt x="769281" y="44255"/>
                  <a:pt x="793646" y="53163"/>
                  <a:pt x="818707" y="53163"/>
                </a:cubicBezTo>
                <a:cubicBezTo>
                  <a:pt x="918008" y="53163"/>
                  <a:pt x="1017182" y="46075"/>
                  <a:pt x="1116419" y="42531"/>
                </a:cubicBezTo>
                <a:cubicBezTo>
                  <a:pt x="1158949" y="38987"/>
                  <a:pt x="1201625" y="36885"/>
                  <a:pt x="1244010" y="31898"/>
                </a:cubicBezTo>
                <a:cubicBezTo>
                  <a:pt x="1261958" y="29786"/>
                  <a:pt x="1279393" y="24498"/>
                  <a:pt x="1297173" y="21265"/>
                </a:cubicBezTo>
                <a:cubicBezTo>
                  <a:pt x="1318384" y="17409"/>
                  <a:pt x="1339599" y="13482"/>
                  <a:pt x="1360968" y="10633"/>
                </a:cubicBezTo>
                <a:cubicBezTo>
                  <a:pt x="1392780" y="6391"/>
                  <a:pt x="1424763" y="3544"/>
                  <a:pt x="1456661" y="0"/>
                </a:cubicBezTo>
                <a:cubicBezTo>
                  <a:pt x="1555898" y="7088"/>
                  <a:pt x="1654989" y="16678"/>
                  <a:pt x="1754373" y="21265"/>
                </a:cubicBezTo>
                <a:cubicBezTo>
                  <a:pt x="2028029" y="33895"/>
                  <a:pt x="2045576" y="13093"/>
                  <a:pt x="2222205" y="42531"/>
                </a:cubicBezTo>
                <a:cubicBezTo>
                  <a:pt x="2240031" y="45502"/>
                  <a:pt x="2257836" y="48780"/>
                  <a:pt x="2275368" y="53163"/>
                </a:cubicBezTo>
                <a:cubicBezTo>
                  <a:pt x="2313624" y="62727"/>
                  <a:pt x="2304514" y="63405"/>
                  <a:pt x="2339163" y="85061"/>
                </a:cubicBezTo>
                <a:cubicBezTo>
                  <a:pt x="2443439" y="150233"/>
                  <a:pt x="2338494" y="83507"/>
                  <a:pt x="2456121" y="148856"/>
                </a:cubicBezTo>
                <a:cubicBezTo>
                  <a:pt x="2467292" y="155062"/>
                  <a:pt x="2476439" y="164717"/>
                  <a:pt x="2488019" y="170121"/>
                </a:cubicBezTo>
                <a:cubicBezTo>
                  <a:pt x="2529771" y="189605"/>
                  <a:pt x="2575606" y="200425"/>
                  <a:pt x="2615610" y="223284"/>
                </a:cubicBezTo>
                <a:cubicBezTo>
                  <a:pt x="2668911" y="253742"/>
                  <a:pt x="2699235" y="272895"/>
                  <a:pt x="2753833" y="297712"/>
                </a:cubicBezTo>
                <a:cubicBezTo>
                  <a:pt x="2771208" y="305610"/>
                  <a:pt x="2789925" y="310441"/>
                  <a:pt x="2806996" y="318977"/>
                </a:cubicBezTo>
                <a:cubicBezTo>
                  <a:pt x="2898967" y="364962"/>
                  <a:pt x="2821529" y="341218"/>
                  <a:pt x="2902689" y="361507"/>
                </a:cubicBezTo>
                <a:cubicBezTo>
                  <a:pt x="2913322" y="372140"/>
                  <a:pt x="2932722" y="378484"/>
                  <a:pt x="2934587" y="393405"/>
                </a:cubicBezTo>
                <a:cubicBezTo>
                  <a:pt x="2939966" y="436434"/>
                  <a:pt x="2923310" y="540485"/>
                  <a:pt x="2913321" y="595424"/>
                </a:cubicBezTo>
                <a:cubicBezTo>
                  <a:pt x="2910088" y="613204"/>
                  <a:pt x="2905437" y="630725"/>
                  <a:pt x="2902689" y="648586"/>
                </a:cubicBezTo>
                <a:cubicBezTo>
                  <a:pt x="2898344" y="676828"/>
                  <a:pt x="2896097" y="705360"/>
                  <a:pt x="2892056" y="733647"/>
                </a:cubicBezTo>
                <a:cubicBezTo>
                  <a:pt x="2889007" y="754989"/>
                  <a:pt x="2884702" y="776134"/>
                  <a:pt x="2881424" y="797442"/>
                </a:cubicBezTo>
                <a:cubicBezTo>
                  <a:pt x="2877613" y="822212"/>
                  <a:pt x="2874911" y="847150"/>
                  <a:pt x="2870791" y="871870"/>
                </a:cubicBezTo>
                <a:cubicBezTo>
                  <a:pt x="2867820" y="889696"/>
                  <a:pt x="2862907" y="907171"/>
                  <a:pt x="2860159" y="925033"/>
                </a:cubicBezTo>
                <a:cubicBezTo>
                  <a:pt x="2855814" y="953275"/>
                  <a:pt x="2854224" y="981908"/>
                  <a:pt x="2849526" y="1010093"/>
                </a:cubicBezTo>
                <a:cubicBezTo>
                  <a:pt x="2847123" y="1024507"/>
                  <a:pt x="2842063" y="1038359"/>
                  <a:pt x="2838893" y="1052624"/>
                </a:cubicBezTo>
                <a:cubicBezTo>
                  <a:pt x="2834973" y="1070265"/>
                  <a:pt x="2831805" y="1088065"/>
                  <a:pt x="2828261" y="1105786"/>
                </a:cubicBezTo>
                <a:cubicBezTo>
                  <a:pt x="2824717" y="1173126"/>
                  <a:pt x="2822114" y="1240521"/>
                  <a:pt x="2817628" y="1307805"/>
                </a:cubicBezTo>
                <a:cubicBezTo>
                  <a:pt x="2815024" y="1346865"/>
                  <a:pt x="2810118" y="1385741"/>
                  <a:pt x="2806996" y="1424763"/>
                </a:cubicBezTo>
                <a:cubicBezTo>
                  <a:pt x="2803029" y="1474350"/>
                  <a:pt x="2799566" y="1523977"/>
                  <a:pt x="2796363" y="1573619"/>
                </a:cubicBezTo>
                <a:cubicBezTo>
                  <a:pt x="2792477" y="1633849"/>
                  <a:pt x="2790031" y="1694170"/>
                  <a:pt x="2785731" y="1754372"/>
                </a:cubicBezTo>
                <a:cubicBezTo>
                  <a:pt x="2779122" y="1846894"/>
                  <a:pt x="2775128" y="1871094"/>
                  <a:pt x="2764466" y="1956391"/>
                </a:cubicBezTo>
                <a:cubicBezTo>
                  <a:pt x="2760922" y="2108791"/>
                  <a:pt x="2759087" y="2261240"/>
                  <a:pt x="2753833" y="2413591"/>
                </a:cubicBezTo>
                <a:cubicBezTo>
                  <a:pt x="2751997" y="2466840"/>
                  <a:pt x="2743200" y="2519798"/>
                  <a:pt x="2743200" y="2573079"/>
                </a:cubicBezTo>
                <a:cubicBezTo>
                  <a:pt x="2743200" y="2750324"/>
                  <a:pt x="2747724" y="2927568"/>
                  <a:pt x="2753833" y="3104707"/>
                </a:cubicBezTo>
                <a:cubicBezTo>
                  <a:pt x="2757901" y="3222679"/>
                  <a:pt x="2761820" y="3152631"/>
                  <a:pt x="2775098" y="3232298"/>
                </a:cubicBezTo>
                <a:cubicBezTo>
                  <a:pt x="2779796" y="3260483"/>
                  <a:pt x="2782187" y="3289005"/>
                  <a:pt x="2785731" y="3317358"/>
                </a:cubicBezTo>
                <a:cubicBezTo>
                  <a:pt x="2782187" y="3448493"/>
                  <a:pt x="2781338" y="3579729"/>
                  <a:pt x="2775098" y="3710763"/>
                </a:cubicBezTo>
                <a:cubicBezTo>
                  <a:pt x="2774238" y="3728814"/>
                  <a:pt x="2766708" y="3745994"/>
                  <a:pt x="2764466" y="3763926"/>
                </a:cubicBezTo>
                <a:cubicBezTo>
                  <a:pt x="2758539" y="3811344"/>
                  <a:pt x="2746342" y="3978265"/>
                  <a:pt x="2743200" y="4019107"/>
                </a:cubicBezTo>
                <a:cubicBezTo>
                  <a:pt x="2746744" y="4221126"/>
                  <a:pt x="2747422" y="4423215"/>
                  <a:pt x="2753833" y="4625163"/>
                </a:cubicBezTo>
                <a:cubicBezTo>
                  <a:pt x="2754517" y="4646710"/>
                  <a:pt x="2761188" y="4667650"/>
                  <a:pt x="2764466" y="4688958"/>
                </a:cubicBezTo>
                <a:cubicBezTo>
                  <a:pt x="2768277" y="4713728"/>
                  <a:pt x="2770978" y="4738666"/>
                  <a:pt x="2775098" y="4763386"/>
                </a:cubicBezTo>
                <a:cubicBezTo>
                  <a:pt x="2801501" y="4921804"/>
                  <a:pt x="2766702" y="4643049"/>
                  <a:pt x="2806996" y="4965405"/>
                </a:cubicBezTo>
                <a:lnTo>
                  <a:pt x="2838893" y="5220586"/>
                </a:lnTo>
                <a:cubicBezTo>
                  <a:pt x="2842437" y="5248940"/>
                  <a:pt x="2846939" y="5277190"/>
                  <a:pt x="2849526" y="5305647"/>
                </a:cubicBezTo>
                <a:cubicBezTo>
                  <a:pt x="2864343" y="5468626"/>
                  <a:pt x="2857157" y="5383574"/>
                  <a:pt x="2870791" y="5560828"/>
                </a:cubicBezTo>
                <a:cubicBezTo>
                  <a:pt x="2867126" y="5714772"/>
                  <a:pt x="2865497" y="6001826"/>
                  <a:pt x="2849526" y="6188149"/>
                </a:cubicBezTo>
                <a:cubicBezTo>
                  <a:pt x="2844044" y="6252102"/>
                  <a:pt x="2828261" y="6379535"/>
                  <a:pt x="2828261" y="6379535"/>
                </a:cubicBezTo>
                <a:cubicBezTo>
                  <a:pt x="2850674" y="6794174"/>
                  <a:pt x="2849526" y="6641614"/>
                  <a:pt x="2849526" y="6836735"/>
                </a:cubicBezTo>
              </a:path>
            </a:pathLst>
          </a:custGeom>
          <a:solidFill>
            <a:srgbClr val="DCDA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6" name="Freeform 5">
            <a:extLst>
              <a:ext uri="{FF2B5EF4-FFF2-40B4-BE49-F238E27FC236}">
                <a16:creationId xmlns:a16="http://schemas.microsoft.com/office/drawing/2014/main" id="{5931F20A-4445-AF9D-D1FB-44BD7A8893C7}"/>
              </a:ext>
            </a:extLst>
          </p:cNvPr>
          <p:cNvSpPr/>
          <p:nvPr/>
        </p:nvSpPr>
        <p:spPr bwMode="auto">
          <a:xfrm>
            <a:off x="-419099" y="-54935"/>
            <a:ext cx="3158248" cy="6912935"/>
          </a:xfrm>
          <a:custGeom>
            <a:avLst/>
            <a:gdLst>
              <a:gd name="connsiteX0" fmla="*/ 2881424 w 2935631"/>
              <a:gd name="connsiteY0" fmla="*/ 6762307 h 6836735"/>
              <a:gd name="connsiteX1" fmla="*/ 2828261 w 2935631"/>
              <a:gd name="connsiteY1" fmla="*/ 6751675 h 6836735"/>
              <a:gd name="connsiteX2" fmla="*/ 2700670 w 2935631"/>
              <a:gd name="connsiteY2" fmla="*/ 6719777 h 6836735"/>
              <a:gd name="connsiteX3" fmla="*/ 2286000 w 2935631"/>
              <a:gd name="connsiteY3" fmla="*/ 6709145 h 6836735"/>
              <a:gd name="connsiteX4" fmla="*/ 1903228 w 2935631"/>
              <a:gd name="connsiteY4" fmla="*/ 6709145 h 6836735"/>
              <a:gd name="connsiteX5" fmla="*/ 1871331 w 2935631"/>
              <a:gd name="connsiteY5" fmla="*/ 6719777 h 6836735"/>
              <a:gd name="connsiteX6" fmla="*/ 1818168 w 2935631"/>
              <a:gd name="connsiteY6" fmla="*/ 6730410 h 6836735"/>
              <a:gd name="connsiteX7" fmla="*/ 1733107 w 2935631"/>
              <a:gd name="connsiteY7" fmla="*/ 6751675 h 6836735"/>
              <a:gd name="connsiteX8" fmla="*/ 1562987 w 2935631"/>
              <a:gd name="connsiteY8" fmla="*/ 6741042 h 6836735"/>
              <a:gd name="connsiteX9" fmla="*/ 1531089 w 2935631"/>
              <a:gd name="connsiteY9" fmla="*/ 6730410 h 6836735"/>
              <a:gd name="connsiteX10" fmla="*/ 1488559 w 2935631"/>
              <a:gd name="connsiteY10" fmla="*/ 6719777 h 6836735"/>
              <a:gd name="connsiteX11" fmla="*/ 1424763 w 2935631"/>
              <a:gd name="connsiteY11" fmla="*/ 6709145 h 6836735"/>
              <a:gd name="connsiteX12" fmla="*/ 1307805 w 2935631"/>
              <a:gd name="connsiteY12" fmla="*/ 6687879 h 6836735"/>
              <a:gd name="connsiteX13" fmla="*/ 1116419 w 2935631"/>
              <a:gd name="connsiteY13" fmla="*/ 6698512 h 6836735"/>
              <a:gd name="connsiteX14" fmla="*/ 999461 w 2935631"/>
              <a:gd name="connsiteY14" fmla="*/ 6719777 h 6836735"/>
              <a:gd name="connsiteX15" fmla="*/ 829340 w 2935631"/>
              <a:gd name="connsiteY15" fmla="*/ 6709145 h 6836735"/>
              <a:gd name="connsiteX16" fmla="*/ 744280 w 2935631"/>
              <a:gd name="connsiteY16" fmla="*/ 6687879 h 6836735"/>
              <a:gd name="connsiteX17" fmla="*/ 712382 w 2935631"/>
              <a:gd name="connsiteY17" fmla="*/ 6666614 h 6836735"/>
              <a:gd name="connsiteX18" fmla="*/ 648587 w 2935631"/>
              <a:gd name="connsiteY18" fmla="*/ 6645349 h 6836735"/>
              <a:gd name="connsiteX19" fmla="*/ 616689 w 2935631"/>
              <a:gd name="connsiteY19" fmla="*/ 6624084 h 6836735"/>
              <a:gd name="connsiteX20" fmla="*/ 478466 w 2935631"/>
              <a:gd name="connsiteY20" fmla="*/ 6602819 h 6836735"/>
              <a:gd name="connsiteX21" fmla="*/ 457200 w 2935631"/>
              <a:gd name="connsiteY21" fmla="*/ 6570921 h 6836735"/>
              <a:gd name="connsiteX22" fmla="*/ 382773 w 2935631"/>
              <a:gd name="connsiteY22" fmla="*/ 6528391 h 6836735"/>
              <a:gd name="connsiteX23" fmla="*/ 361507 w 2935631"/>
              <a:gd name="connsiteY23" fmla="*/ 6507126 h 6836735"/>
              <a:gd name="connsiteX24" fmla="*/ 329610 w 2935631"/>
              <a:gd name="connsiteY24" fmla="*/ 6485861 h 6836735"/>
              <a:gd name="connsiteX25" fmla="*/ 318977 w 2935631"/>
              <a:gd name="connsiteY25" fmla="*/ 6443331 h 6836735"/>
              <a:gd name="connsiteX26" fmla="*/ 276447 w 2935631"/>
              <a:gd name="connsiteY26" fmla="*/ 6379535 h 6836735"/>
              <a:gd name="connsiteX27" fmla="*/ 255182 w 2935631"/>
              <a:gd name="connsiteY27" fmla="*/ 6305107 h 6836735"/>
              <a:gd name="connsiteX28" fmla="*/ 244549 w 2935631"/>
              <a:gd name="connsiteY28" fmla="*/ 6262577 h 6836735"/>
              <a:gd name="connsiteX29" fmla="*/ 223284 w 2935631"/>
              <a:gd name="connsiteY29" fmla="*/ 6198782 h 6836735"/>
              <a:gd name="connsiteX30" fmla="*/ 212652 w 2935631"/>
              <a:gd name="connsiteY30" fmla="*/ 6166884 h 6836735"/>
              <a:gd name="connsiteX31" fmla="*/ 180754 w 2935631"/>
              <a:gd name="connsiteY31" fmla="*/ 6071191 h 6836735"/>
              <a:gd name="connsiteX32" fmla="*/ 159489 w 2935631"/>
              <a:gd name="connsiteY32" fmla="*/ 6007396 h 6836735"/>
              <a:gd name="connsiteX33" fmla="*/ 116959 w 2935631"/>
              <a:gd name="connsiteY33" fmla="*/ 5943600 h 6836735"/>
              <a:gd name="connsiteX34" fmla="*/ 63796 w 2935631"/>
              <a:gd name="connsiteY34" fmla="*/ 5890438 h 6836735"/>
              <a:gd name="connsiteX35" fmla="*/ 42531 w 2935631"/>
              <a:gd name="connsiteY35" fmla="*/ 5847907 h 6836735"/>
              <a:gd name="connsiteX36" fmla="*/ 21266 w 2935631"/>
              <a:gd name="connsiteY36" fmla="*/ 5816010 h 6836735"/>
              <a:gd name="connsiteX37" fmla="*/ 0 w 2935631"/>
              <a:gd name="connsiteY37" fmla="*/ 5741582 h 6836735"/>
              <a:gd name="connsiteX38" fmla="*/ 10633 w 2935631"/>
              <a:gd name="connsiteY38" fmla="*/ 5539563 h 6836735"/>
              <a:gd name="connsiteX39" fmla="*/ 53163 w 2935631"/>
              <a:gd name="connsiteY39" fmla="*/ 5443870 h 6836735"/>
              <a:gd name="connsiteX40" fmla="*/ 74428 w 2935631"/>
              <a:gd name="connsiteY40" fmla="*/ 5401340 h 6836735"/>
              <a:gd name="connsiteX41" fmla="*/ 95693 w 2935631"/>
              <a:gd name="connsiteY41" fmla="*/ 5369442 h 6836735"/>
              <a:gd name="connsiteX42" fmla="*/ 106326 w 2935631"/>
              <a:gd name="connsiteY42" fmla="*/ 5337545 h 6836735"/>
              <a:gd name="connsiteX43" fmla="*/ 127591 w 2935631"/>
              <a:gd name="connsiteY43" fmla="*/ 5305647 h 6836735"/>
              <a:gd name="connsiteX44" fmla="*/ 159489 w 2935631"/>
              <a:gd name="connsiteY44" fmla="*/ 5241852 h 6836735"/>
              <a:gd name="connsiteX45" fmla="*/ 170121 w 2935631"/>
              <a:gd name="connsiteY45" fmla="*/ 5209954 h 6836735"/>
              <a:gd name="connsiteX46" fmla="*/ 191387 w 2935631"/>
              <a:gd name="connsiteY46" fmla="*/ 5071731 h 6836735"/>
              <a:gd name="connsiteX47" fmla="*/ 180754 w 2935631"/>
              <a:gd name="connsiteY47" fmla="*/ 4901610 h 6836735"/>
              <a:gd name="connsiteX48" fmla="*/ 159489 w 2935631"/>
              <a:gd name="connsiteY48" fmla="*/ 4816549 h 6836735"/>
              <a:gd name="connsiteX49" fmla="*/ 148856 w 2935631"/>
              <a:gd name="connsiteY49" fmla="*/ 4752754 h 6836735"/>
              <a:gd name="connsiteX50" fmla="*/ 138224 w 2935631"/>
              <a:gd name="connsiteY50" fmla="*/ 4710224 h 6836735"/>
              <a:gd name="connsiteX51" fmla="*/ 106326 w 2935631"/>
              <a:gd name="connsiteY51" fmla="*/ 4582633 h 6836735"/>
              <a:gd name="connsiteX52" fmla="*/ 95693 w 2935631"/>
              <a:gd name="connsiteY52" fmla="*/ 4550735 h 6836735"/>
              <a:gd name="connsiteX53" fmla="*/ 85061 w 2935631"/>
              <a:gd name="connsiteY53" fmla="*/ 4518838 h 6836735"/>
              <a:gd name="connsiteX54" fmla="*/ 74428 w 2935631"/>
              <a:gd name="connsiteY54" fmla="*/ 4412512 h 6836735"/>
              <a:gd name="connsiteX55" fmla="*/ 63796 w 2935631"/>
              <a:gd name="connsiteY55" fmla="*/ 4369982 h 6836735"/>
              <a:gd name="connsiteX56" fmla="*/ 53163 w 2935631"/>
              <a:gd name="connsiteY56" fmla="*/ 4274289 h 6836735"/>
              <a:gd name="connsiteX57" fmla="*/ 31898 w 2935631"/>
              <a:gd name="connsiteY57" fmla="*/ 4146698 h 6836735"/>
              <a:gd name="connsiteX58" fmla="*/ 10633 w 2935631"/>
              <a:gd name="connsiteY58" fmla="*/ 4104168 h 6836735"/>
              <a:gd name="connsiteX59" fmla="*/ 0 w 2935631"/>
              <a:gd name="connsiteY59" fmla="*/ 4051005 h 6836735"/>
              <a:gd name="connsiteX60" fmla="*/ 21266 w 2935631"/>
              <a:gd name="connsiteY60" fmla="*/ 3827721 h 6836735"/>
              <a:gd name="connsiteX61" fmla="*/ 53163 w 2935631"/>
              <a:gd name="connsiteY61" fmla="*/ 3753293 h 6836735"/>
              <a:gd name="connsiteX62" fmla="*/ 63796 w 2935631"/>
              <a:gd name="connsiteY62" fmla="*/ 3721396 h 6836735"/>
              <a:gd name="connsiteX63" fmla="*/ 74428 w 2935631"/>
              <a:gd name="connsiteY63" fmla="*/ 3668233 h 6836735"/>
              <a:gd name="connsiteX64" fmla="*/ 106326 w 2935631"/>
              <a:gd name="connsiteY64" fmla="*/ 3593805 h 6836735"/>
              <a:gd name="connsiteX65" fmla="*/ 138224 w 2935631"/>
              <a:gd name="connsiteY65" fmla="*/ 3530010 h 6836735"/>
              <a:gd name="connsiteX66" fmla="*/ 170121 w 2935631"/>
              <a:gd name="connsiteY66" fmla="*/ 3434317 h 6836735"/>
              <a:gd name="connsiteX67" fmla="*/ 180754 w 2935631"/>
              <a:gd name="connsiteY67" fmla="*/ 3391786 h 6836735"/>
              <a:gd name="connsiteX68" fmla="*/ 191387 w 2935631"/>
              <a:gd name="connsiteY68" fmla="*/ 3359889 h 6836735"/>
              <a:gd name="connsiteX69" fmla="*/ 212652 w 2935631"/>
              <a:gd name="connsiteY69" fmla="*/ 3285461 h 6836735"/>
              <a:gd name="connsiteX70" fmla="*/ 244549 w 2935631"/>
              <a:gd name="connsiteY70" fmla="*/ 3051545 h 6836735"/>
              <a:gd name="connsiteX71" fmla="*/ 255182 w 2935631"/>
              <a:gd name="connsiteY71" fmla="*/ 2892056 h 6836735"/>
              <a:gd name="connsiteX72" fmla="*/ 265814 w 2935631"/>
              <a:gd name="connsiteY72" fmla="*/ 2785731 h 6836735"/>
              <a:gd name="connsiteX73" fmla="*/ 276447 w 2935631"/>
              <a:gd name="connsiteY73" fmla="*/ 2658140 h 6836735"/>
              <a:gd name="connsiteX74" fmla="*/ 287080 w 2935631"/>
              <a:gd name="connsiteY74" fmla="*/ 1945758 h 6836735"/>
              <a:gd name="connsiteX75" fmla="*/ 308345 w 2935631"/>
              <a:gd name="connsiteY75" fmla="*/ 1754372 h 6836735"/>
              <a:gd name="connsiteX76" fmla="*/ 329610 w 2935631"/>
              <a:gd name="connsiteY76" fmla="*/ 1573619 h 6836735"/>
              <a:gd name="connsiteX77" fmla="*/ 318977 w 2935631"/>
              <a:gd name="connsiteY77" fmla="*/ 1254642 h 6836735"/>
              <a:gd name="connsiteX78" fmla="*/ 308345 w 2935631"/>
              <a:gd name="connsiteY78" fmla="*/ 1212112 h 6836735"/>
              <a:gd name="connsiteX79" fmla="*/ 287080 w 2935631"/>
              <a:gd name="connsiteY79" fmla="*/ 1010093 h 6836735"/>
              <a:gd name="connsiteX80" fmla="*/ 276447 w 2935631"/>
              <a:gd name="connsiteY80" fmla="*/ 956931 h 6836735"/>
              <a:gd name="connsiteX81" fmla="*/ 265814 w 2935631"/>
              <a:gd name="connsiteY81" fmla="*/ 861238 h 6836735"/>
              <a:gd name="connsiteX82" fmla="*/ 255182 w 2935631"/>
              <a:gd name="connsiteY82" fmla="*/ 797442 h 6836735"/>
              <a:gd name="connsiteX83" fmla="*/ 244549 w 2935631"/>
              <a:gd name="connsiteY83" fmla="*/ 723014 h 6836735"/>
              <a:gd name="connsiteX84" fmla="*/ 223284 w 2935631"/>
              <a:gd name="connsiteY84" fmla="*/ 637954 h 6836735"/>
              <a:gd name="connsiteX85" fmla="*/ 191387 w 2935631"/>
              <a:gd name="connsiteY85" fmla="*/ 510363 h 6836735"/>
              <a:gd name="connsiteX86" fmla="*/ 180754 w 2935631"/>
              <a:gd name="connsiteY86" fmla="*/ 467833 h 6836735"/>
              <a:gd name="connsiteX87" fmla="*/ 170121 w 2935631"/>
              <a:gd name="connsiteY87" fmla="*/ 425303 h 6836735"/>
              <a:gd name="connsiteX88" fmla="*/ 138224 w 2935631"/>
              <a:gd name="connsiteY88" fmla="*/ 382772 h 6836735"/>
              <a:gd name="connsiteX89" fmla="*/ 148856 w 2935631"/>
              <a:gd name="connsiteY89" fmla="*/ 308345 h 6836735"/>
              <a:gd name="connsiteX90" fmla="*/ 159489 w 2935631"/>
              <a:gd name="connsiteY90" fmla="*/ 255182 h 6836735"/>
              <a:gd name="connsiteX91" fmla="*/ 202019 w 2935631"/>
              <a:gd name="connsiteY91" fmla="*/ 233917 h 6836735"/>
              <a:gd name="connsiteX92" fmla="*/ 233917 w 2935631"/>
              <a:gd name="connsiteY92" fmla="*/ 191386 h 6836735"/>
              <a:gd name="connsiteX93" fmla="*/ 308345 w 2935631"/>
              <a:gd name="connsiteY93" fmla="*/ 148856 h 6836735"/>
              <a:gd name="connsiteX94" fmla="*/ 372140 w 2935631"/>
              <a:gd name="connsiteY94" fmla="*/ 106326 h 6836735"/>
              <a:gd name="connsiteX95" fmla="*/ 404038 w 2935631"/>
              <a:gd name="connsiteY95" fmla="*/ 85061 h 6836735"/>
              <a:gd name="connsiteX96" fmla="*/ 435935 w 2935631"/>
              <a:gd name="connsiteY96" fmla="*/ 53163 h 6836735"/>
              <a:gd name="connsiteX97" fmla="*/ 510363 w 2935631"/>
              <a:gd name="connsiteY97" fmla="*/ 31898 h 6836735"/>
              <a:gd name="connsiteX98" fmla="*/ 744280 w 2935631"/>
              <a:gd name="connsiteY98" fmla="*/ 42531 h 6836735"/>
              <a:gd name="connsiteX99" fmla="*/ 818707 w 2935631"/>
              <a:gd name="connsiteY99" fmla="*/ 53163 h 6836735"/>
              <a:gd name="connsiteX100" fmla="*/ 1116419 w 2935631"/>
              <a:gd name="connsiteY100" fmla="*/ 42531 h 6836735"/>
              <a:gd name="connsiteX101" fmla="*/ 1244010 w 2935631"/>
              <a:gd name="connsiteY101" fmla="*/ 31898 h 6836735"/>
              <a:gd name="connsiteX102" fmla="*/ 1297173 w 2935631"/>
              <a:gd name="connsiteY102" fmla="*/ 21265 h 6836735"/>
              <a:gd name="connsiteX103" fmla="*/ 1360968 w 2935631"/>
              <a:gd name="connsiteY103" fmla="*/ 10633 h 6836735"/>
              <a:gd name="connsiteX104" fmla="*/ 1456661 w 2935631"/>
              <a:gd name="connsiteY104" fmla="*/ 0 h 6836735"/>
              <a:gd name="connsiteX105" fmla="*/ 1754373 w 2935631"/>
              <a:gd name="connsiteY105" fmla="*/ 21265 h 6836735"/>
              <a:gd name="connsiteX106" fmla="*/ 2222205 w 2935631"/>
              <a:gd name="connsiteY106" fmla="*/ 42531 h 6836735"/>
              <a:gd name="connsiteX107" fmla="*/ 2275368 w 2935631"/>
              <a:gd name="connsiteY107" fmla="*/ 53163 h 6836735"/>
              <a:gd name="connsiteX108" fmla="*/ 2339163 w 2935631"/>
              <a:gd name="connsiteY108" fmla="*/ 85061 h 6836735"/>
              <a:gd name="connsiteX109" fmla="*/ 2456121 w 2935631"/>
              <a:gd name="connsiteY109" fmla="*/ 148856 h 6836735"/>
              <a:gd name="connsiteX110" fmla="*/ 2488019 w 2935631"/>
              <a:gd name="connsiteY110" fmla="*/ 170121 h 6836735"/>
              <a:gd name="connsiteX111" fmla="*/ 2615610 w 2935631"/>
              <a:gd name="connsiteY111" fmla="*/ 223284 h 6836735"/>
              <a:gd name="connsiteX112" fmla="*/ 2753833 w 2935631"/>
              <a:gd name="connsiteY112" fmla="*/ 297712 h 6836735"/>
              <a:gd name="connsiteX113" fmla="*/ 2806996 w 2935631"/>
              <a:gd name="connsiteY113" fmla="*/ 318977 h 6836735"/>
              <a:gd name="connsiteX114" fmla="*/ 2902689 w 2935631"/>
              <a:gd name="connsiteY114" fmla="*/ 361507 h 6836735"/>
              <a:gd name="connsiteX115" fmla="*/ 2934587 w 2935631"/>
              <a:gd name="connsiteY115" fmla="*/ 393405 h 6836735"/>
              <a:gd name="connsiteX116" fmla="*/ 2913321 w 2935631"/>
              <a:gd name="connsiteY116" fmla="*/ 595424 h 6836735"/>
              <a:gd name="connsiteX117" fmla="*/ 2902689 w 2935631"/>
              <a:gd name="connsiteY117" fmla="*/ 648586 h 6836735"/>
              <a:gd name="connsiteX118" fmla="*/ 2892056 w 2935631"/>
              <a:gd name="connsiteY118" fmla="*/ 733647 h 6836735"/>
              <a:gd name="connsiteX119" fmla="*/ 2881424 w 2935631"/>
              <a:gd name="connsiteY119" fmla="*/ 797442 h 6836735"/>
              <a:gd name="connsiteX120" fmla="*/ 2870791 w 2935631"/>
              <a:gd name="connsiteY120" fmla="*/ 871870 h 6836735"/>
              <a:gd name="connsiteX121" fmla="*/ 2860159 w 2935631"/>
              <a:gd name="connsiteY121" fmla="*/ 925033 h 6836735"/>
              <a:gd name="connsiteX122" fmla="*/ 2849526 w 2935631"/>
              <a:gd name="connsiteY122" fmla="*/ 1010093 h 6836735"/>
              <a:gd name="connsiteX123" fmla="*/ 2838893 w 2935631"/>
              <a:gd name="connsiteY123" fmla="*/ 1052624 h 6836735"/>
              <a:gd name="connsiteX124" fmla="*/ 2828261 w 2935631"/>
              <a:gd name="connsiteY124" fmla="*/ 1105786 h 6836735"/>
              <a:gd name="connsiteX125" fmla="*/ 2817628 w 2935631"/>
              <a:gd name="connsiteY125" fmla="*/ 1307805 h 6836735"/>
              <a:gd name="connsiteX126" fmla="*/ 2806996 w 2935631"/>
              <a:gd name="connsiteY126" fmla="*/ 1424763 h 6836735"/>
              <a:gd name="connsiteX127" fmla="*/ 2796363 w 2935631"/>
              <a:gd name="connsiteY127" fmla="*/ 1573619 h 6836735"/>
              <a:gd name="connsiteX128" fmla="*/ 2785731 w 2935631"/>
              <a:gd name="connsiteY128" fmla="*/ 1754372 h 6836735"/>
              <a:gd name="connsiteX129" fmla="*/ 2764466 w 2935631"/>
              <a:gd name="connsiteY129" fmla="*/ 1956391 h 6836735"/>
              <a:gd name="connsiteX130" fmla="*/ 2753833 w 2935631"/>
              <a:gd name="connsiteY130" fmla="*/ 2413591 h 6836735"/>
              <a:gd name="connsiteX131" fmla="*/ 2743200 w 2935631"/>
              <a:gd name="connsiteY131" fmla="*/ 2573079 h 6836735"/>
              <a:gd name="connsiteX132" fmla="*/ 2753833 w 2935631"/>
              <a:gd name="connsiteY132" fmla="*/ 3104707 h 6836735"/>
              <a:gd name="connsiteX133" fmla="*/ 2775098 w 2935631"/>
              <a:gd name="connsiteY133" fmla="*/ 3232298 h 6836735"/>
              <a:gd name="connsiteX134" fmla="*/ 2785731 w 2935631"/>
              <a:gd name="connsiteY134" fmla="*/ 3317358 h 6836735"/>
              <a:gd name="connsiteX135" fmla="*/ 2775098 w 2935631"/>
              <a:gd name="connsiteY135" fmla="*/ 3710763 h 6836735"/>
              <a:gd name="connsiteX136" fmla="*/ 2764466 w 2935631"/>
              <a:gd name="connsiteY136" fmla="*/ 3763926 h 6836735"/>
              <a:gd name="connsiteX137" fmla="*/ 2743200 w 2935631"/>
              <a:gd name="connsiteY137" fmla="*/ 4019107 h 6836735"/>
              <a:gd name="connsiteX138" fmla="*/ 2753833 w 2935631"/>
              <a:gd name="connsiteY138" fmla="*/ 4625163 h 6836735"/>
              <a:gd name="connsiteX139" fmla="*/ 2764466 w 2935631"/>
              <a:gd name="connsiteY139" fmla="*/ 4688958 h 6836735"/>
              <a:gd name="connsiteX140" fmla="*/ 2775098 w 2935631"/>
              <a:gd name="connsiteY140" fmla="*/ 4763386 h 6836735"/>
              <a:gd name="connsiteX141" fmla="*/ 2806996 w 2935631"/>
              <a:gd name="connsiteY141" fmla="*/ 4965405 h 6836735"/>
              <a:gd name="connsiteX142" fmla="*/ 2838893 w 2935631"/>
              <a:gd name="connsiteY142" fmla="*/ 5220586 h 6836735"/>
              <a:gd name="connsiteX143" fmla="*/ 2849526 w 2935631"/>
              <a:gd name="connsiteY143" fmla="*/ 5305647 h 6836735"/>
              <a:gd name="connsiteX144" fmla="*/ 2870791 w 2935631"/>
              <a:gd name="connsiteY144" fmla="*/ 5560828 h 6836735"/>
              <a:gd name="connsiteX145" fmla="*/ 2849526 w 2935631"/>
              <a:gd name="connsiteY145" fmla="*/ 6188149 h 6836735"/>
              <a:gd name="connsiteX146" fmla="*/ 2828261 w 2935631"/>
              <a:gd name="connsiteY146" fmla="*/ 6379535 h 6836735"/>
              <a:gd name="connsiteX147" fmla="*/ 2849526 w 2935631"/>
              <a:gd name="connsiteY147" fmla="*/ 6836735 h 683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2935631" h="6836735">
                <a:moveTo>
                  <a:pt x="2881424" y="6762307"/>
                </a:moveTo>
                <a:cubicBezTo>
                  <a:pt x="2863703" y="6758763"/>
                  <a:pt x="2845696" y="6756430"/>
                  <a:pt x="2828261" y="6751675"/>
                </a:cubicBezTo>
                <a:cubicBezTo>
                  <a:pt x="2769469" y="6735641"/>
                  <a:pt x="2762093" y="6722507"/>
                  <a:pt x="2700670" y="6719777"/>
                </a:cubicBezTo>
                <a:cubicBezTo>
                  <a:pt x="2562538" y="6713638"/>
                  <a:pt x="2424223" y="6712689"/>
                  <a:pt x="2286000" y="6709145"/>
                </a:cubicBezTo>
                <a:cubicBezTo>
                  <a:pt x="2102214" y="6695007"/>
                  <a:pt x="2130750" y="6691643"/>
                  <a:pt x="1903228" y="6709145"/>
                </a:cubicBezTo>
                <a:cubicBezTo>
                  <a:pt x="1892054" y="6710005"/>
                  <a:pt x="1882204" y="6717059"/>
                  <a:pt x="1871331" y="6719777"/>
                </a:cubicBezTo>
                <a:cubicBezTo>
                  <a:pt x="1853799" y="6724160"/>
                  <a:pt x="1835700" y="6726027"/>
                  <a:pt x="1818168" y="6730410"/>
                </a:cubicBezTo>
                <a:cubicBezTo>
                  <a:pt x="1687388" y="6763105"/>
                  <a:pt x="1929058" y="6712483"/>
                  <a:pt x="1733107" y="6751675"/>
                </a:cubicBezTo>
                <a:cubicBezTo>
                  <a:pt x="1676400" y="6748131"/>
                  <a:pt x="1619492" y="6746990"/>
                  <a:pt x="1562987" y="6741042"/>
                </a:cubicBezTo>
                <a:cubicBezTo>
                  <a:pt x="1551841" y="6739869"/>
                  <a:pt x="1541866" y="6733489"/>
                  <a:pt x="1531089" y="6730410"/>
                </a:cubicBezTo>
                <a:cubicBezTo>
                  <a:pt x="1517038" y="6726396"/>
                  <a:pt x="1502888" y="6722643"/>
                  <a:pt x="1488559" y="6719777"/>
                </a:cubicBezTo>
                <a:cubicBezTo>
                  <a:pt x="1467419" y="6715549"/>
                  <a:pt x="1445903" y="6713373"/>
                  <a:pt x="1424763" y="6709145"/>
                </a:cubicBezTo>
                <a:cubicBezTo>
                  <a:pt x="1299409" y="6684074"/>
                  <a:pt x="1497046" y="6714914"/>
                  <a:pt x="1307805" y="6687879"/>
                </a:cubicBezTo>
                <a:cubicBezTo>
                  <a:pt x="1244010" y="6691423"/>
                  <a:pt x="1180092" y="6693206"/>
                  <a:pt x="1116419" y="6698512"/>
                </a:cubicBezTo>
                <a:cubicBezTo>
                  <a:pt x="1093109" y="6700455"/>
                  <a:pt x="1024883" y="6714693"/>
                  <a:pt x="999461" y="6719777"/>
                </a:cubicBezTo>
                <a:cubicBezTo>
                  <a:pt x="942754" y="6716233"/>
                  <a:pt x="885719" y="6716192"/>
                  <a:pt x="829340" y="6709145"/>
                </a:cubicBezTo>
                <a:cubicBezTo>
                  <a:pt x="800340" y="6705520"/>
                  <a:pt x="744280" y="6687879"/>
                  <a:pt x="744280" y="6687879"/>
                </a:cubicBezTo>
                <a:cubicBezTo>
                  <a:pt x="733647" y="6680791"/>
                  <a:pt x="724059" y="6671804"/>
                  <a:pt x="712382" y="6666614"/>
                </a:cubicBezTo>
                <a:cubicBezTo>
                  <a:pt x="691899" y="6657510"/>
                  <a:pt x="667238" y="6657783"/>
                  <a:pt x="648587" y="6645349"/>
                </a:cubicBezTo>
                <a:cubicBezTo>
                  <a:pt x="637954" y="6638261"/>
                  <a:pt x="629086" y="6627183"/>
                  <a:pt x="616689" y="6624084"/>
                </a:cubicBezTo>
                <a:cubicBezTo>
                  <a:pt x="571464" y="6612778"/>
                  <a:pt x="524540" y="6609907"/>
                  <a:pt x="478466" y="6602819"/>
                </a:cubicBezTo>
                <a:cubicBezTo>
                  <a:pt x="471377" y="6592186"/>
                  <a:pt x="466236" y="6579957"/>
                  <a:pt x="457200" y="6570921"/>
                </a:cubicBezTo>
                <a:cubicBezTo>
                  <a:pt x="435448" y="6549169"/>
                  <a:pt x="407792" y="6545070"/>
                  <a:pt x="382773" y="6528391"/>
                </a:cubicBezTo>
                <a:cubicBezTo>
                  <a:pt x="374432" y="6522830"/>
                  <a:pt x="369335" y="6513388"/>
                  <a:pt x="361507" y="6507126"/>
                </a:cubicBezTo>
                <a:cubicBezTo>
                  <a:pt x="351529" y="6499143"/>
                  <a:pt x="340242" y="6492949"/>
                  <a:pt x="329610" y="6485861"/>
                </a:cubicBezTo>
                <a:cubicBezTo>
                  <a:pt x="326066" y="6471684"/>
                  <a:pt x="325512" y="6456401"/>
                  <a:pt x="318977" y="6443331"/>
                </a:cubicBezTo>
                <a:cubicBezTo>
                  <a:pt x="307547" y="6420472"/>
                  <a:pt x="276447" y="6379535"/>
                  <a:pt x="276447" y="6379535"/>
                </a:cubicBezTo>
                <a:cubicBezTo>
                  <a:pt x="243207" y="6246580"/>
                  <a:pt x="285689" y="6411882"/>
                  <a:pt x="255182" y="6305107"/>
                </a:cubicBezTo>
                <a:cubicBezTo>
                  <a:pt x="251168" y="6291056"/>
                  <a:pt x="248748" y="6276574"/>
                  <a:pt x="244549" y="6262577"/>
                </a:cubicBezTo>
                <a:cubicBezTo>
                  <a:pt x="238108" y="6241107"/>
                  <a:pt x="230372" y="6220047"/>
                  <a:pt x="223284" y="6198782"/>
                </a:cubicBezTo>
                <a:cubicBezTo>
                  <a:pt x="219740" y="6188149"/>
                  <a:pt x="214495" y="6177939"/>
                  <a:pt x="212652" y="6166884"/>
                </a:cubicBezTo>
                <a:cubicBezTo>
                  <a:pt x="188708" y="6023224"/>
                  <a:pt x="220622" y="6160895"/>
                  <a:pt x="180754" y="6071191"/>
                </a:cubicBezTo>
                <a:cubicBezTo>
                  <a:pt x="171650" y="6050708"/>
                  <a:pt x="171923" y="6026047"/>
                  <a:pt x="159489" y="6007396"/>
                </a:cubicBezTo>
                <a:cubicBezTo>
                  <a:pt x="145312" y="5986131"/>
                  <a:pt x="135031" y="5961672"/>
                  <a:pt x="116959" y="5943600"/>
                </a:cubicBezTo>
                <a:lnTo>
                  <a:pt x="63796" y="5890438"/>
                </a:lnTo>
                <a:cubicBezTo>
                  <a:pt x="56708" y="5876261"/>
                  <a:pt x="50395" y="5861669"/>
                  <a:pt x="42531" y="5847907"/>
                </a:cubicBezTo>
                <a:cubicBezTo>
                  <a:pt x="36191" y="5836812"/>
                  <a:pt x="26981" y="5827439"/>
                  <a:pt x="21266" y="5816010"/>
                </a:cubicBezTo>
                <a:cubicBezTo>
                  <a:pt x="13639" y="5800756"/>
                  <a:pt x="3407" y="5755209"/>
                  <a:pt x="0" y="5741582"/>
                </a:cubicBezTo>
                <a:cubicBezTo>
                  <a:pt x="3544" y="5674242"/>
                  <a:pt x="2599" y="5606516"/>
                  <a:pt x="10633" y="5539563"/>
                </a:cubicBezTo>
                <a:cubicBezTo>
                  <a:pt x="17683" y="5480817"/>
                  <a:pt x="29872" y="5484629"/>
                  <a:pt x="53163" y="5443870"/>
                </a:cubicBezTo>
                <a:cubicBezTo>
                  <a:pt x="61027" y="5430108"/>
                  <a:pt x="66564" y="5415102"/>
                  <a:pt x="74428" y="5401340"/>
                </a:cubicBezTo>
                <a:cubicBezTo>
                  <a:pt x="80768" y="5390245"/>
                  <a:pt x="89978" y="5380872"/>
                  <a:pt x="95693" y="5369442"/>
                </a:cubicBezTo>
                <a:cubicBezTo>
                  <a:pt x="100705" y="5359418"/>
                  <a:pt x="101314" y="5347569"/>
                  <a:pt x="106326" y="5337545"/>
                </a:cubicBezTo>
                <a:cubicBezTo>
                  <a:pt x="112041" y="5326115"/>
                  <a:pt x="121876" y="5317077"/>
                  <a:pt x="127591" y="5305647"/>
                </a:cubicBezTo>
                <a:cubicBezTo>
                  <a:pt x="171609" y="5217611"/>
                  <a:pt x="98551" y="5333258"/>
                  <a:pt x="159489" y="5241852"/>
                </a:cubicBezTo>
                <a:cubicBezTo>
                  <a:pt x="163033" y="5231219"/>
                  <a:pt x="167403" y="5220827"/>
                  <a:pt x="170121" y="5209954"/>
                </a:cubicBezTo>
                <a:cubicBezTo>
                  <a:pt x="182299" y="5161240"/>
                  <a:pt x="184930" y="5123387"/>
                  <a:pt x="191387" y="5071731"/>
                </a:cubicBezTo>
                <a:cubicBezTo>
                  <a:pt x="187843" y="5015024"/>
                  <a:pt x="186141" y="4958172"/>
                  <a:pt x="180754" y="4901610"/>
                </a:cubicBezTo>
                <a:cubicBezTo>
                  <a:pt x="173096" y="4821203"/>
                  <a:pt x="172627" y="4875672"/>
                  <a:pt x="159489" y="4816549"/>
                </a:cubicBezTo>
                <a:cubicBezTo>
                  <a:pt x="154812" y="4795504"/>
                  <a:pt x="153084" y="4773894"/>
                  <a:pt x="148856" y="4752754"/>
                </a:cubicBezTo>
                <a:cubicBezTo>
                  <a:pt x="145990" y="4738425"/>
                  <a:pt x="141090" y="4724553"/>
                  <a:pt x="138224" y="4710224"/>
                </a:cubicBezTo>
                <a:cubicBezTo>
                  <a:pt x="116749" y="4602849"/>
                  <a:pt x="141850" y="4689202"/>
                  <a:pt x="106326" y="4582633"/>
                </a:cubicBezTo>
                <a:lnTo>
                  <a:pt x="95693" y="4550735"/>
                </a:lnTo>
                <a:lnTo>
                  <a:pt x="85061" y="4518838"/>
                </a:lnTo>
                <a:cubicBezTo>
                  <a:pt x="81517" y="4483396"/>
                  <a:pt x="79465" y="4447773"/>
                  <a:pt x="74428" y="4412512"/>
                </a:cubicBezTo>
                <a:cubicBezTo>
                  <a:pt x="72361" y="4398046"/>
                  <a:pt x="66018" y="4384425"/>
                  <a:pt x="63796" y="4369982"/>
                </a:cubicBezTo>
                <a:cubicBezTo>
                  <a:pt x="58916" y="4338261"/>
                  <a:pt x="56913" y="4306163"/>
                  <a:pt x="53163" y="4274289"/>
                </a:cubicBezTo>
                <a:cubicBezTo>
                  <a:pt x="49633" y="4244287"/>
                  <a:pt x="44903" y="4181376"/>
                  <a:pt x="31898" y="4146698"/>
                </a:cubicBezTo>
                <a:cubicBezTo>
                  <a:pt x="26333" y="4131857"/>
                  <a:pt x="17721" y="4118345"/>
                  <a:pt x="10633" y="4104168"/>
                </a:cubicBezTo>
                <a:cubicBezTo>
                  <a:pt x="7089" y="4086447"/>
                  <a:pt x="0" y="4069077"/>
                  <a:pt x="0" y="4051005"/>
                </a:cubicBezTo>
                <a:cubicBezTo>
                  <a:pt x="0" y="3996189"/>
                  <a:pt x="6756" y="3893016"/>
                  <a:pt x="21266" y="3827721"/>
                </a:cubicBezTo>
                <a:cubicBezTo>
                  <a:pt x="28938" y="3793196"/>
                  <a:pt x="38161" y="3788298"/>
                  <a:pt x="53163" y="3753293"/>
                </a:cubicBezTo>
                <a:cubicBezTo>
                  <a:pt x="57578" y="3742992"/>
                  <a:pt x="61078" y="3732269"/>
                  <a:pt x="63796" y="3721396"/>
                </a:cubicBezTo>
                <a:cubicBezTo>
                  <a:pt x="68179" y="3703864"/>
                  <a:pt x="70045" y="3685765"/>
                  <a:pt x="74428" y="3668233"/>
                </a:cubicBezTo>
                <a:cubicBezTo>
                  <a:pt x="84401" y="3628340"/>
                  <a:pt x="88070" y="3636401"/>
                  <a:pt x="106326" y="3593805"/>
                </a:cubicBezTo>
                <a:cubicBezTo>
                  <a:pt x="132738" y="3532178"/>
                  <a:pt x="97359" y="3591306"/>
                  <a:pt x="138224" y="3530010"/>
                </a:cubicBezTo>
                <a:cubicBezTo>
                  <a:pt x="161523" y="3413507"/>
                  <a:pt x="132390" y="3534932"/>
                  <a:pt x="170121" y="3434317"/>
                </a:cubicBezTo>
                <a:cubicBezTo>
                  <a:pt x="175252" y="3420634"/>
                  <a:pt x="176739" y="3405837"/>
                  <a:pt x="180754" y="3391786"/>
                </a:cubicBezTo>
                <a:cubicBezTo>
                  <a:pt x="183833" y="3381010"/>
                  <a:pt x="188308" y="3370665"/>
                  <a:pt x="191387" y="3359889"/>
                </a:cubicBezTo>
                <a:cubicBezTo>
                  <a:pt x="218088" y="3266434"/>
                  <a:pt x="187158" y="3361938"/>
                  <a:pt x="212652" y="3285461"/>
                </a:cubicBezTo>
                <a:cubicBezTo>
                  <a:pt x="214973" y="3269213"/>
                  <a:pt x="240804" y="3094617"/>
                  <a:pt x="244549" y="3051545"/>
                </a:cubicBezTo>
                <a:cubicBezTo>
                  <a:pt x="249165" y="2998464"/>
                  <a:pt x="250933" y="2945167"/>
                  <a:pt x="255182" y="2892056"/>
                </a:cubicBezTo>
                <a:cubicBezTo>
                  <a:pt x="258022" y="2856551"/>
                  <a:pt x="262589" y="2821203"/>
                  <a:pt x="265814" y="2785731"/>
                </a:cubicBezTo>
                <a:cubicBezTo>
                  <a:pt x="269678" y="2743229"/>
                  <a:pt x="272903" y="2700670"/>
                  <a:pt x="276447" y="2658140"/>
                </a:cubicBezTo>
                <a:cubicBezTo>
                  <a:pt x="279991" y="2420679"/>
                  <a:pt x="278703" y="2183097"/>
                  <a:pt x="287080" y="1945758"/>
                </a:cubicBezTo>
                <a:cubicBezTo>
                  <a:pt x="289344" y="1881610"/>
                  <a:pt x="301257" y="1818167"/>
                  <a:pt x="308345" y="1754372"/>
                </a:cubicBezTo>
                <a:cubicBezTo>
                  <a:pt x="322136" y="1630249"/>
                  <a:pt x="314993" y="1690553"/>
                  <a:pt x="329610" y="1573619"/>
                </a:cubicBezTo>
                <a:cubicBezTo>
                  <a:pt x="326066" y="1467293"/>
                  <a:pt x="325224" y="1360843"/>
                  <a:pt x="318977" y="1254642"/>
                </a:cubicBezTo>
                <a:cubicBezTo>
                  <a:pt x="318119" y="1240054"/>
                  <a:pt x="310567" y="1226555"/>
                  <a:pt x="308345" y="1212112"/>
                </a:cubicBezTo>
                <a:cubicBezTo>
                  <a:pt x="299039" y="1151626"/>
                  <a:pt x="295066" y="1069992"/>
                  <a:pt x="287080" y="1010093"/>
                </a:cubicBezTo>
                <a:cubicBezTo>
                  <a:pt x="284692" y="992180"/>
                  <a:pt x="279003" y="974821"/>
                  <a:pt x="276447" y="956931"/>
                </a:cubicBezTo>
                <a:cubicBezTo>
                  <a:pt x="271908" y="925160"/>
                  <a:pt x="270056" y="893050"/>
                  <a:pt x="265814" y="861238"/>
                </a:cubicBezTo>
                <a:cubicBezTo>
                  <a:pt x="262965" y="839868"/>
                  <a:pt x="258460" y="818750"/>
                  <a:pt x="255182" y="797442"/>
                </a:cubicBezTo>
                <a:cubicBezTo>
                  <a:pt x="251371" y="772672"/>
                  <a:pt x="249464" y="747589"/>
                  <a:pt x="244549" y="723014"/>
                </a:cubicBezTo>
                <a:cubicBezTo>
                  <a:pt x="238817" y="694356"/>
                  <a:pt x="230372" y="666307"/>
                  <a:pt x="223284" y="637954"/>
                </a:cubicBezTo>
                <a:lnTo>
                  <a:pt x="191387" y="510363"/>
                </a:lnTo>
                <a:lnTo>
                  <a:pt x="180754" y="467833"/>
                </a:lnTo>
                <a:cubicBezTo>
                  <a:pt x="177210" y="453656"/>
                  <a:pt x="178889" y="436994"/>
                  <a:pt x="170121" y="425303"/>
                </a:cubicBezTo>
                <a:lnTo>
                  <a:pt x="138224" y="382772"/>
                </a:lnTo>
                <a:cubicBezTo>
                  <a:pt x="141768" y="357963"/>
                  <a:pt x="144736" y="333065"/>
                  <a:pt x="148856" y="308345"/>
                </a:cubicBezTo>
                <a:cubicBezTo>
                  <a:pt x="151827" y="290519"/>
                  <a:pt x="148985" y="269888"/>
                  <a:pt x="159489" y="255182"/>
                </a:cubicBezTo>
                <a:cubicBezTo>
                  <a:pt x="168702" y="242284"/>
                  <a:pt x="187842" y="241005"/>
                  <a:pt x="202019" y="233917"/>
                </a:cubicBezTo>
                <a:cubicBezTo>
                  <a:pt x="212652" y="219740"/>
                  <a:pt x="221386" y="203917"/>
                  <a:pt x="233917" y="191386"/>
                </a:cubicBezTo>
                <a:cubicBezTo>
                  <a:pt x="252308" y="172994"/>
                  <a:pt x="287495" y="161366"/>
                  <a:pt x="308345" y="148856"/>
                </a:cubicBezTo>
                <a:cubicBezTo>
                  <a:pt x="330260" y="135707"/>
                  <a:pt x="350875" y="120503"/>
                  <a:pt x="372140" y="106326"/>
                </a:cubicBezTo>
                <a:cubicBezTo>
                  <a:pt x="382773" y="99238"/>
                  <a:pt x="395002" y="94097"/>
                  <a:pt x="404038" y="85061"/>
                </a:cubicBezTo>
                <a:cubicBezTo>
                  <a:pt x="414670" y="74428"/>
                  <a:pt x="423424" y="61504"/>
                  <a:pt x="435935" y="53163"/>
                </a:cubicBezTo>
                <a:cubicBezTo>
                  <a:pt x="445084" y="47064"/>
                  <a:pt x="504696" y="33315"/>
                  <a:pt x="510363" y="31898"/>
                </a:cubicBezTo>
                <a:cubicBezTo>
                  <a:pt x="588335" y="35442"/>
                  <a:pt x="666412" y="37161"/>
                  <a:pt x="744280" y="42531"/>
                </a:cubicBezTo>
                <a:cubicBezTo>
                  <a:pt x="769281" y="44255"/>
                  <a:pt x="793646" y="53163"/>
                  <a:pt x="818707" y="53163"/>
                </a:cubicBezTo>
                <a:cubicBezTo>
                  <a:pt x="918008" y="53163"/>
                  <a:pt x="1017182" y="46075"/>
                  <a:pt x="1116419" y="42531"/>
                </a:cubicBezTo>
                <a:cubicBezTo>
                  <a:pt x="1158949" y="38987"/>
                  <a:pt x="1201625" y="36885"/>
                  <a:pt x="1244010" y="31898"/>
                </a:cubicBezTo>
                <a:cubicBezTo>
                  <a:pt x="1261958" y="29786"/>
                  <a:pt x="1279393" y="24498"/>
                  <a:pt x="1297173" y="21265"/>
                </a:cubicBezTo>
                <a:cubicBezTo>
                  <a:pt x="1318384" y="17409"/>
                  <a:pt x="1339599" y="13482"/>
                  <a:pt x="1360968" y="10633"/>
                </a:cubicBezTo>
                <a:cubicBezTo>
                  <a:pt x="1392780" y="6391"/>
                  <a:pt x="1424763" y="3544"/>
                  <a:pt x="1456661" y="0"/>
                </a:cubicBezTo>
                <a:cubicBezTo>
                  <a:pt x="1555898" y="7088"/>
                  <a:pt x="1654989" y="16678"/>
                  <a:pt x="1754373" y="21265"/>
                </a:cubicBezTo>
                <a:cubicBezTo>
                  <a:pt x="2028029" y="33895"/>
                  <a:pt x="2045576" y="13093"/>
                  <a:pt x="2222205" y="42531"/>
                </a:cubicBezTo>
                <a:cubicBezTo>
                  <a:pt x="2240031" y="45502"/>
                  <a:pt x="2257836" y="48780"/>
                  <a:pt x="2275368" y="53163"/>
                </a:cubicBezTo>
                <a:cubicBezTo>
                  <a:pt x="2313624" y="62727"/>
                  <a:pt x="2304514" y="63405"/>
                  <a:pt x="2339163" y="85061"/>
                </a:cubicBezTo>
                <a:cubicBezTo>
                  <a:pt x="2443439" y="150233"/>
                  <a:pt x="2338494" y="83507"/>
                  <a:pt x="2456121" y="148856"/>
                </a:cubicBezTo>
                <a:cubicBezTo>
                  <a:pt x="2467292" y="155062"/>
                  <a:pt x="2476439" y="164717"/>
                  <a:pt x="2488019" y="170121"/>
                </a:cubicBezTo>
                <a:cubicBezTo>
                  <a:pt x="2529771" y="189605"/>
                  <a:pt x="2575606" y="200425"/>
                  <a:pt x="2615610" y="223284"/>
                </a:cubicBezTo>
                <a:cubicBezTo>
                  <a:pt x="2668911" y="253742"/>
                  <a:pt x="2699235" y="272895"/>
                  <a:pt x="2753833" y="297712"/>
                </a:cubicBezTo>
                <a:cubicBezTo>
                  <a:pt x="2771208" y="305610"/>
                  <a:pt x="2789925" y="310441"/>
                  <a:pt x="2806996" y="318977"/>
                </a:cubicBezTo>
                <a:cubicBezTo>
                  <a:pt x="2898967" y="364962"/>
                  <a:pt x="2821529" y="341218"/>
                  <a:pt x="2902689" y="361507"/>
                </a:cubicBezTo>
                <a:cubicBezTo>
                  <a:pt x="2913322" y="372140"/>
                  <a:pt x="2932722" y="378484"/>
                  <a:pt x="2934587" y="393405"/>
                </a:cubicBezTo>
                <a:cubicBezTo>
                  <a:pt x="2939966" y="436434"/>
                  <a:pt x="2923310" y="540485"/>
                  <a:pt x="2913321" y="595424"/>
                </a:cubicBezTo>
                <a:cubicBezTo>
                  <a:pt x="2910088" y="613204"/>
                  <a:pt x="2905437" y="630725"/>
                  <a:pt x="2902689" y="648586"/>
                </a:cubicBezTo>
                <a:cubicBezTo>
                  <a:pt x="2898344" y="676828"/>
                  <a:pt x="2896097" y="705360"/>
                  <a:pt x="2892056" y="733647"/>
                </a:cubicBezTo>
                <a:cubicBezTo>
                  <a:pt x="2889007" y="754989"/>
                  <a:pt x="2884702" y="776134"/>
                  <a:pt x="2881424" y="797442"/>
                </a:cubicBezTo>
                <a:cubicBezTo>
                  <a:pt x="2877613" y="822212"/>
                  <a:pt x="2874911" y="847150"/>
                  <a:pt x="2870791" y="871870"/>
                </a:cubicBezTo>
                <a:cubicBezTo>
                  <a:pt x="2867820" y="889696"/>
                  <a:pt x="2862907" y="907171"/>
                  <a:pt x="2860159" y="925033"/>
                </a:cubicBezTo>
                <a:cubicBezTo>
                  <a:pt x="2855814" y="953275"/>
                  <a:pt x="2854224" y="981908"/>
                  <a:pt x="2849526" y="1010093"/>
                </a:cubicBezTo>
                <a:cubicBezTo>
                  <a:pt x="2847123" y="1024507"/>
                  <a:pt x="2842063" y="1038359"/>
                  <a:pt x="2838893" y="1052624"/>
                </a:cubicBezTo>
                <a:cubicBezTo>
                  <a:pt x="2834973" y="1070265"/>
                  <a:pt x="2831805" y="1088065"/>
                  <a:pt x="2828261" y="1105786"/>
                </a:cubicBezTo>
                <a:cubicBezTo>
                  <a:pt x="2824717" y="1173126"/>
                  <a:pt x="2822114" y="1240521"/>
                  <a:pt x="2817628" y="1307805"/>
                </a:cubicBezTo>
                <a:cubicBezTo>
                  <a:pt x="2815024" y="1346865"/>
                  <a:pt x="2810118" y="1385741"/>
                  <a:pt x="2806996" y="1424763"/>
                </a:cubicBezTo>
                <a:cubicBezTo>
                  <a:pt x="2803029" y="1474350"/>
                  <a:pt x="2799566" y="1523977"/>
                  <a:pt x="2796363" y="1573619"/>
                </a:cubicBezTo>
                <a:cubicBezTo>
                  <a:pt x="2792477" y="1633849"/>
                  <a:pt x="2790031" y="1694170"/>
                  <a:pt x="2785731" y="1754372"/>
                </a:cubicBezTo>
                <a:cubicBezTo>
                  <a:pt x="2779122" y="1846894"/>
                  <a:pt x="2775128" y="1871094"/>
                  <a:pt x="2764466" y="1956391"/>
                </a:cubicBezTo>
                <a:cubicBezTo>
                  <a:pt x="2760922" y="2108791"/>
                  <a:pt x="2759087" y="2261240"/>
                  <a:pt x="2753833" y="2413591"/>
                </a:cubicBezTo>
                <a:cubicBezTo>
                  <a:pt x="2751997" y="2466840"/>
                  <a:pt x="2743200" y="2519798"/>
                  <a:pt x="2743200" y="2573079"/>
                </a:cubicBezTo>
                <a:cubicBezTo>
                  <a:pt x="2743200" y="2750324"/>
                  <a:pt x="2747724" y="2927568"/>
                  <a:pt x="2753833" y="3104707"/>
                </a:cubicBezTo>
                <a:cubicBezTo>
                  <a:pt x="2757901" y="3222679"/>
                  <a:pt x="2761820" y="3152631"/>
                  <a:pt x="2775098" y="3232298"/>
                </a:cubicBezTo>
                <a:cubicBezTo>
                  <a:pt x="2779796" y="3260483"/>
                  <a:pt x="2782187" y="3289005"/>
                  <a:pt x="2785731" y="3317358"/>
                </a:cubicBezTo>
                <a:cubicBezTo>
                  <a:pt x="2782187" y="3448493"/>
                  <a:pt x="2781338" y="3579729"/>
                  <a:pt x="2775098" y="3710763"/>
                </a:cubicBezTo>
                <a:cubicBezTo>
                  <a:pt x="2774238" y="3728814"/>
                  <a:pt x="2766708" y="3745994"/>
                  <a:pt x="2764466" y="3763926"/>
                </a:cubicBezTo>
                <a:cubicBezTo>
                  <a:pt x="2758539" y="3811344"/>
                  <a:pt x="2746342" y="3978265"/>
                  <a:pt x="2743200" y="4019107"/>
                </a:cubicBezTo>
                <a:cubicBezTo>
                  <a:pt x="2746744" y="4221126"/>
                  <a:pt x="2747422" y="4423215"/>
                  <a:pt x="2753833" y="4625163"/>
                </a:cubicBezTo>
                <a:cubicBezTo>
                  <a:pt x="2754517" y="4646710"/>
                  <a:pt x="2761188" y="4667650"/>
                  <a:pt x="2764466" y="4688958"/>
                </a:cubicBezTo>
                <a:cubicBezTo>
                  <a:pt x="2768277" y="4713728"/>
                  <a:pt x="2770978" y="4738666"/>
                  <a:pt x="2775098" y="4763386"/>
                </a:cubicBezTo>
                <a:cubicBezTo>
                  <a:pt x="2801501" y="4921804"/>
                  <a:pt x="2766702" y="4643049"/>
                  <a:pt x="2806996" y="4965405"/>
                </a:cubicBezTo>
                <a:lnTo>
                  <a:pt x="2838893" y="5220586"/>
                </a:lnTo>
                <a:cubicBezTo>
                  <a:pt x="2842437" y="5248940"/>
                  <a:pt x="2846939" y="5277190"/>
                  <a:pt x="2849526" y="5305647"/>
                </a:cubicBezTo>
                <a:cubicBezTo>
                  <a:pt x="2864343" y="5468626"/>
                  <a:pt x="2857157" y="5383574"/>
                  <a:pt x="2870791" y="5560828"/>
                </a:cubicBezTo>
                <a:cubicBezTo>
                  <a:pt x="2867126" y="5714772"/>
                  <a:pt x="2865497" y="6001826"/>
                  <a:pt x="2849526" y="6188149"/>
                </a:cubicBezTo>
                <a:cubicBezTo>
                  <a:pt x="2844044" y="6252102"/>
                  <a:pt x="2828261" y="6379535"/>
                  <a:pt x="2828261" y="6379535"/>
                </a:cubicBezTo>
                <a:cubicBezTo>
                  <a:pt x="2850674" y="6794174"/>
                  <a:pt x="2849526" y="6641614"/>
                  <a:pt x="2849526" y="6836735"/>
                </a:cubicBezTo>
              </a:path>
            </a:pathLst>
          </a:custGeom>
          <a:solidFill>
            <a:srgbClr val="E0DC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7" name="Rectangle 6">
            <a:extLst>
              <a:ext uri="{FF2B5EF4-FFF2-40B4-BE49-F238E27FC236}">
                <a16:creationId xmlns:a16="http://schemas.microsoft.com/office/drawing/2014/main" id="{B52F94EF-E50D-C18B-477A-B71912A9FCB2}"/>
              </a:ext>
            </a:extLst>
          </p:cNvPr>
          <p:cNvSpPr/>
          <p:nvPr/>
        </p:nvSpPr>
        <p:spPr>
          <a:xfrm>
            <a:off x="3086100" y="6258580"/>
            <a:ext cx="4641014" cy="523220"/>
          </a:xfrm>
          <a:prstGeom prst="rect">
            <a:avLst/>
          </a:prstGeom>
          <a:solidFill>
            <a:srgbClr val="DCDADB"/>
          </a:solidFill>
        </p:spPr>
        <p:txBody>
          <a:bodyPr wrap="none">
            <a:spAutoFit/>
          </a:bodyPr>
          <a:lstStyle/>
          <a:p>
            <a:r>
              <a:rPr kumimoji="1" lang="en-US" sz="2800" b="1" i="1" dirty="0">
                <a:solidFill>
                  <a:srgbClr val="3D693B"/>
                </a:solidFill>
              </a:rPr>
              <a:t>1960s Green Giant </a:t>
            </a:r>
            <a:r>
              <a:rPr kumimoji="1" lang="en-US" sz="2800" b="1" i="1" dirty="0" err="1">
                <a:solidFill>
                  <a:srgbClr val="3D693B"/>
                </a:solidFill>
              </a:rPr>
              <a:t>Niblets</a:t>
            </a:r>
            <a:endParaRPr lang="en-US" sz="2800" b="1" dirty="0">
              <a:solidFill>
                <a:srgbClr val="3D693B"/>
              </a:solidFill>
            </a:endParaRPr>
          </a:p>
        </p:txBody>
      </p:sp>
      <p:sp>
        <p:nvSpPr>
          <p:cNvPr id="4" name="TextBox 3">
            <a:extLst>
              <a:ext uri="{FF2B5EF4-FFF2-40B4-BE49-F238E27FC236}">
                <a16:creationId xmlns:a16="http://schemas.microsoft.com/office/drawing/2014/main" id="{2C6C270E-FB75-EF0D-2301-0B88FCAA85C3}"/>
              </a:ext>
            </a:extLst>
          </p:cNvPr>
          <p:cNvSpPr txBox="1"/>
          <p:nvPr/>
        </p:nvSpPr>
        <p:spPr>
          <a:xfrm>
            <a:off x="723900" y="3810000"/>
            <a:ext cx="8839200" cy="646331"/>
          </a:xfrm>
          <a:prstGeom prst="rect">
            <a:avLst/>
          </a:prstGeom>
          <a:solidFill>
            <a:srgbClr val="D1BA55"/>
          </a:solidFill>
        </p:spPr>
        <p:txBody>
          <a:bodyPr wrap="square">
            <a:spAutoFit/>
          </a:bodyPr>
          <a:lstStyle/>
          <a:p>
            <a:pPr algn="ctr"/>
            <a:r>
              <a:rPr lang="en-US" sz="3600" b="1" dirty="0"/>
              <a:t>Back to the Jolly Green Giant . . .</a:t>
            </a:r>
          </a:p>
        </p:txBody>
      </p:sp>
    </p:spTree>
    <p:extLst>
      <p:ext uri="{BB962C8B-B14F-4D97-AF65-F5344CB8AC3E}">
        <p14:creationId xmlns:p14="http://schemas.microsoft.com/office/powerpoint/2010/main" val="363967105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F44D5E95-36FC-DF7F-4DD1-CFB527F12049}"/>
            </a:ext>
          </a:extLst>
        </p:cNvPr>
        <p:cNvGrpSpPr/>
        <p:nvPr/>
      </p:nvGrpSpPr>
      <p:grpSpPr>
        <a:xfrm>
          <a:off x="0" y="0"/>
          <a:ext cx="0" cy="0"/>
          <a:chOff x="0" y="0"/>
          <a:chExt cx="0" cy="0"/>
        </a:xfrm>
      </p:grpSpPr>
      <p:sp>
        <p:nvSpPr>
          <p:cNvPr id="9" name="Rectangle 3">
            <a:extLst>
              <a:ext uri="{FF2B5EF4-FFF2-40B4-BE49-F238E27FC236}">
                <a16:creationId xmlns:a16="http://schemas.microsoft.com/office/drawing/2014/main" id="{71068CDE-30B0-6E36-F112-6F8DD9DFAD2F}"/>
              </a:ext>
            </a:extLst>
          </p:cNvPr>
          <p:cNvSpPr>
            <a:spLocks noChangeArrowheads="1"/>
          </p:cNvSpPr>
          <p:nvPr/>
        </p:nvSpPr>
        <p:spPr bwMode="auto">
          <a:xfrm>
            <a:off x="1028700" y="1371600"/>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Those were the days before mechanical corn pickers, and to pick corn the Jolly Green Giant imported people “from Jamaica”</a:t>
            </a:r>
          </a:p>
          <a:p>
            <a:pPr algn="ctr">
              <a:lnSpc>
                <a:spcPct val="150000"/>
              </a:lnSpc>
            </a:pPr>
            <a:endParaRPr lang="en-US" sz="9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I didn’t have the foggiest idea where Jamaica might be </a:t>
            </a:r>
            <a:r>
              <a:rPr lang="en-US" dirty="0">
                <a:solidFill>
                  <a:srgbClr val="000000"/>
                </a:solidFill>
                <a:latin typeface="Arial" pitchFamily="34" charset="0"/>
                <a:cs typeface="Arial" pitchFamily="34" charset="0"/>
              </a:rPr>
              <a:t>(I was only in the second grade when I started to take notice of all of this)</a:t>
            </a:r>
            <a:endParaRPr lang="en-US" sz="2400"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but I knew Jamaica must be </a:t>
            </a:r>
            <a:r>
              <a:rPr lang="en-US" sz="2400" b="1" i="1" dirty="0">
                <a:solidFill>
                  <a:srgbClr val="000000"/>
                </a:solidFill>
                <a:latin typeface="Arial" pitchFamily="34" charset="0"/>
                <a:cs typeface="Arial" pitchFamily="34" charset="0"/>
              </a:rPr>
              <a:t>pretty far</a:t>
            </a:r>
            <a:r>
              <a:rPr lang="en-US" sz="2400" b="1" dirty="0">
                <a:solidFill>
                  <a:srgbClr val="000000"/>
                </a:solidFill>
                <a:latin typeface="Arial" pitchFamily="34" charset="0"/>
                <a:cs typeface="Arial" pitchFamily="34" charset="0"/>
              </a:rPr>
              <a:t> away as they Jamaicans didn’t look like </a:t>
            </a:r>
            <a:r>
              <a:rPr lang="en-US" sz="2400" b="1" i="1" dirty="0">
                <a:solidFill>
                  <a:srgbClr val="000000"/>
                </a:solidFill>
                <a:latin typeface="Arial" pitchFamily="34" charset="0"/>
                <a:cs typeface="Arial" pitchFamily="34" charset="0"/>
              </a:rPr>
              <a:t>anybody</a:t>
            </a:r>
            <a:r>
              <a:rPr lang="en-US" sz="2400" b="1" dirty="0">
                <a:solidFill>
                  <a:srgbClr val="000000"/>
                </a:solidFill>
                <a:latin typeface="Arial" pitchFamily="34" charset="0"/>
                <a:cs typeface="Arial" pitchFamily="34" charset="0"/>
              </a:rPr>
              <a:t> local . . .</a:t>
            </a:r>
          </a:p>
        </p:txBody>
      </p:sp>
    </p:spTree>
    <p:extLst>
      <p:ext uri="{BB962C8B-B14F-4D97-AF65-F5344CB8AC3E}">
        <p14:creationId xmlns:p14="http://schemas.microsoft.com/office/powerpoint/2010/main" val="2419978512"/>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2600325" y="685800"/>
            <a:ext cx="5086350" cy="4572000"/>
          </a:xfrm>
          <a:prstGeom prst="rect">
            <a:avLst/>
          </a:prstGeom>
          <a:noFill/>
          <a:ln w="28575">
            <a:noFill/>
            <a:miter lim="800000"/>
            <a:headEnd/>
            <a:tailEnd/>
          </a:ln>
        </p:spPr>
      </p:pic>
      <p:sp>
        <p:nvSpPr>
          <p:cNvPr id="71683" name="Rectangle 3"/>
          <p:cNvSpPr>
            <a:spLocks noChangeArrowheads="1"/>
          </p:cNvSpPr>
          <p:nvPr/>
        </p:nvSpPr>
        <p:spPr bwMode="auto">
          <a:xfrm>
            <a:off x="2932113" y="5578475"/>
            <a:ext cx="4421187" cy="1189038"/>
          </a:xfrm>
          <a:prstGeom prst="rect">
            <a:avLst/>
          </a:prstGeom>
          <a:noFill/>
          <a:ln w="28575">
            <a:noFill/>
            <a:miter lim="800000"/>
            <a:headEnd/>
            <a:tailEnd/>
          </a:ln>
        </p:spPr>
        <p:txBody>
          <a:bodyPr wrap="none" anchor="ctr">
            <a:spAutoFit/>
          </a:bodyPr>
          <a:lstStyle/>
          <a:p>
            <a:pPr algn="ctr" eaLnBrk="0" hangingPunct="0"/>
            <a:r>
              <a:rPr kumimoji="1" lang="en-US" sz="1200" i="1">
                <a:solidFill>
                  <a:srgbClr val="FFFFFF"/>
                </a:solidFill>
              </a:rPr>
              <a:t>Minnesota Historical Society</a:t>
            </a:r>
          </a:p>
          <a:p>
            <a:pPr algn="ctr" eaLnBrk="0" hangingPunct="0"/>
            <a:r>
              <a:rPr kumimoji="1" lang="en-US" sz="1200" i="1">
                <a:solidFill>
                  <a:srgbClr val="FFFFFF"/>
                </a:solidFill>
              </a:rPr>
              <a:t>Visual Resources Database</a:t>
            </a:r>
          </a:p>
          <a:p>
            <a:pPr algn="ctr" eaLnBrk="0" hangingPunct="0"/>
            <a:r>
              <a:rPr kumimoji="1" lang="en-US" sz="1200" i="1">
                <a:solidFill>
                  <a:srgbClr val="FFFFFF"/>
                </a:solidFill>
              </a:rPr>
              <a:t>Migrant, Green Giant, LeSueur, Minn. 1953</a:t>
            </a:r>
          </a:p>
          <a:p>
            <a:pPr algn="ctr" eaLnBrk="0" hangingPunct="0"/>
            <a:r>
              <a:rPr kumimoji="1" lang="en-US" sz="800" i="1">
                <a:solidFill>
                  <a:srgbClr val="FFFFFF"/>
                </a:solidFill>
              </a:rPr>
              <a:t>Location no. AV1988.151.12</a:t>
            </a:r>
          </a:p>
          <a:p>
            <a:pPr algn="ctr" eaLnBrk="0" hangingPunct="0"/>
            <a:r>
              <a:rPr kumimoji="1" lang="en-US" sz="800" i="1">
                <a:solidFill>
                  <a:srgbClr val="FFFFFF"/>
                </a:solidFill>
              </a:rPr>
              <a:t>Photographer: Jerome Liebling </a:t>
            </a:r>
            <a:br>
              <a:rPr kumimoji="1" lang="en-US" sz="800" i="1">
                <a:solidFill>
                  <a:srgbClr val="FFFFFF"/>
                </a:solidFill>
              </a:rPr>
            </a:br>
            <a:r>
              <a:rPr kumimoji="1" lang="en-US" sz="800" i="1">
                <a:solidFill>
                  <a:srgbClr val="FFFFFF"/>
                </a:solidFill>
              </a:rPr>
              <a:t>Fine Art Photo Collection 1953</a:t>
            </a:r>
          </a:p>
          <a:p>
            <a:pPr algn="ctr" eaLnBrk="0" hangingPunct="0"/>
            <a:r>
              <a:rPr kumimoji="1" lang="en-US" sz="1200" i="1">
                <a:solidFill>
                  <a:srgbClr val="FFFFFF"/>
                </a:solidFill>
                <a:hlinkClick r:id="rId4"/>
              </a:rPr>
              <a:t>http://collections.mnhs.org/visualresources/search.cfm?bhcp=1</a:t>
            </a:r>
            <a:endParaRPr kumimoji="1" lang="en-US" sz="1200" i="1">
              <a:solidFill>
                <a:srgbClr val="FFFFFF"/>
              </a:solidFill>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this is where I got my start in Anthropology . . .</a:t>
            </a:r>
          </a:p>
          <a:p>
            <a:pPr algn="ctr"/>
            <a:r>
              <a:rPr lang="en-US" sz="2400" b="1" dirty="0">
                <a:solidFill>
                  <a:srgbClr val="000000"/>
                </a:solidFill>
                <a:latin typeface="Arial" pitchFamily="34" charset="0"/>
                <a:cs typeface="Arial" pitchFamily="34" charset="0"/>
              </a:rPr>
              <a:t>in the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Remember?</a:t>
            </a:r>
          </a:p>
          <a:p>
            <a:pPr algn="ctr"/>
            <a:endParaRPr lang="en-US" sz="24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American Anthropology is Four-Fold:</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Cultural Anthropology</a:t>
            </a:r>
          </a:p>
          <a:p>
            <a:pPr algn="ctr"/>
            <a:r>
              <a:rPr lang="en-US" sz="3200" b="1" dirty="0">
                <a:solidFill>
                  <a:srgbClr val="FFFFFF"/>
                </a:solidFill>
                <a:latin typeface="Arial" pitchFamily="34" charset="0"/>
                <a:cs typeface="Arial" pitchFamily="34" charset="0"/>
              </a:rPr>
              <a:t>Physical Anthropology</a:t>
            </a:r>
          </a:p>
          <a:p>
            <a:pPr algn="ctr"/>
            <a:r>
              <a:rPr lang="en-US" sz="3200" b="1" dirty="0">
                <a:solidFill>
                  <a:srgbClr val="FFFFFF"/>
                </a:solidFill>
                <a:latin typeface="Arial" pitchFamily="34" charset="0"/>
                <a:cs typeface="Arial" pitchFamily="34" charset="0"/>
              </a:rPr>
              <a:t>Archaeology</a:t>
            </a:r>
          </a:p>
          <a:p>
            <a:pPr algn="ctr"/>
            <a:r>
              <a:rPr lang="en-US" sz="3200" b="1" dirty="0">
                <a:solidFill>
                  <a:srgbClr val="FFFFFF"/>
                </a:solidFill>
                <a:latin typeface="Arial" pitchFamily="34" charset="0"/>
                <a:cs typeface="Arial" pitchFamily="34" charset="0"/>
              </a:rPr>
              <a:t>Linguistics</a:t>
            </a:r>
          </a:p>
          <a:p>
            <a:pPr algn="ctr"/>
            <a:endParaRPr lang="en-US" sz="3200" b="1" dirty="0">
              <a:solidFill>
                <a:srgbClr val="FFFFFF"/>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this is where I got my start in Anthropology . . .</a:t>
            </a:r>
          </a:p>
          <a:p>
            <a:pPr algn="ctr"/>
            <a:r>
              <a:rPr lang="en-US" sz="2400" b="1" dirty="0">
                <a:solidFill>
                  <a:srgbClr val="000000"/>
                </a:solidFill>
                <a:latin typeface="Arial" pitchFamily="34" charset="0"/>
                <a:cs typeface="Arial" pitchFamily="34" charset="0"/>
              </a:rPr>
              <a:t>in the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Remember?</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American Anthropology is Four-Fold:</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Cultural Anthropology</a:t>
            </a:r>
          </a:p>
          <a:p>
            <a:pPr algn="ctr"/>
            <a:r>
              <a:rPr lang="en-US" sz="3200" b="1" dirty="0">
                <a:solidFill>
                  <a:srgbClr val="000000"/>
                </a:solidFill>
                <a:latin typeface="Arial" pitchFamily="34" charset="0"/>
                <a:cs typeface="Arial" pitchFamily="34" charset="0"/>
              </a:rPr>
              <a:t>Physical Anthropology</a:t>
            </a:r>
          </a:p>
          <a:p>
            <a:pPr algn="ctr"/>
            <a:r>
              <a:rPr lang="en-US" sz="3200" b="1" dirty="0">
                <a:solidFill>
                  <a:srgbClr val="000000"/>
                </a:solidFill>
                <a:latin typeface="Arial" pitchFamily="34" charset="0"/>
                <a:cs typeface="Arial" pitchFamily="34" charset="0"/>
              </a:rPr>
              <a:t>Archaeology</a:t>
            </a:r>
          </a:p>
          <a:p>
            <a:pPr algn="ctr"/>
            <a:r>
              <a:rPr lang="en-US" sz="3200" b="1" dirty="0">
                <a:solidFill>
                  <a:srgbClr val="000000"/>
                </a:solidFill>
                <a:latin typeface="Arial" pitchFamily="34" charset="0"/>
                <a:cs typeface="Arial" pitchFamily="34" charset="0"/>
              </a:rPr>
              <a:t>Linguistics</a:t>
            </a:r>
          </a:p>
          <a:p>
            <a:pPr algn="ctr"/>
            <a:endParaRPr lang="en-US" sz="32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58" y="791876"/>
            <a:ext cx="9601200" cy="536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 My cultural career in Cultural Anthropology began when my grandmother </a:t>
            </a:r>
          </a:p>
          <a:p>
            <a:pPr algn="ctr">
              <a:lnSpc>
                <a:spcPct val="150000"/>
              </a:lnSpc>
            </a:pPr>
            <a:r>
              <a:rPr lang="en-US" sz="2400" b="1" dirty="0">
                <a:solidFill>
                  <a:srgbClr val="000000"/>
                </a:solidFill>
                <a:latin typeface="Arial" pitchFamily="34" charset="0"/>
                <a:cs typeface="Arial" pitchFamily="34" charset="0"/>
              </a:rPr>
              <a:t>backed up by lots of other adults</a:t>
            </a:r>
          </a:p>
          <a:p>
            <a:pPr algn="ctr">
              <a:lnSpc>
                <a:spcPct val="150000"/>
              </a:lnSpc>
            </a:pPr>
            <a:r>
              <a:rPr lang="en-US" sz="2400" b="1" dirty="0">
                <a:solidFill>
                  <a:srgbClr val="000000"/>
                </a:solidFill>
                <a:latin typeface="Arial" pitchFamily="34" charset="0"/>
                <a:cs typeface="Arial" pitchFamily="34" charset="0"/>
              </a:rPr>
              <a:t>said that I shouldn't talk to the Jamaicans</a:t>
            </a:r>
            <a:br>
              <a:rPr lang="en-US" sz="2400" b="1" dirty="0">
                <a:solidFill>
                  <a:srgbClr val="000000"/>
                </a:solidFill>
                <a:latin typeface="Arial" pitchFamily="34" charset="0"/>
                <a:cs typeface="Arial" pitchFamily="34" charset="0"/>
              </a:rPr>
            </a:br>
            <a:r>
              <a:rPr lang="en-US" sz="3200" b="1" dirty="0">
                <a:solidFill>
                  <a:srgbClr val="000000"/>
                </a:solidFill>
                <a:latin typeface="Arial" pitchFamily="34" charset="0"/>
                <a:cs typeface="Arial" pitchFamily="34" charset="0"/>
              </a:rPr>
              <a:t>“because they kidnap little boys”</a:t>
            </a:r>
          </a:p>
          <a:p>
            <a:pPr algn="ctr">
              <a:lnSpc>
                <a:spcPct val="150000"/>
              </a:lnSpc>
            </a:pPr>
            <a:endParaRPr lang="en-US" sz="10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Now I was only in the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a:t>
            </a:r>
          </a:p>
          <a:p>
            <a:pPr algn="ctr">
              <a:lnSpc>
                <a:spcPct val="150000"/>
              </a:lnSpc>
            </a:pPr>
            <a:r>
              <a:rPr lang="en-US" sz="3200" b="1" dirty="0">
                <a:solidFill>
                  <a:srgbClr val="000000"/>
                </a:solidFill>
                <a:latin typeface="Arial" pitchFamily="34" charset="0"/>
                <a:cs typeface="Arial" pitchFamily="34" charset="0"/>
              </a:rPr>
              <a:t>so it didn’t occur to me </a:t>
            </a:r>
            <a:r>
              <a:rPr lang="en-US" sz="2800" b="1" dirty="0">
                <a:solidFill>
                  <a:srgbClr val="000000"/>
                </a:solidFill>
                <a:latin typeface="Arial" pitchFamily="34" charset="0"/>
                <a:cs typeface="Arial" pitchFamily="34" charset="0"/>
              </a:rPr>
              <a:t>that there were no little boys missing in Winsted . . .</a:t>
            </a: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011866"/>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I lived about the length of a football field </a:t>
            </a:r>
          </a:p>
          <a:p>
            <a:pPr algn="ctr">
              <a:lnSpc>
                <a:spcPct val="150000"/>
              </a:lnSpc>
            </a:pPr>
            <a:r>
              <a:rPr lang="en-US" sz="2400" b="1" dirty="0">
                <a:solidFill>
                  <a:srgbClr val="000000"/>
                </a:solidFill>
                <a:latin typeface="Arial" pitchFamily="34" charset="0"/>
                <a:cs typeface="Arial" pitchFamily="34" charset="0"/>
              </a:rPr>
              <a:t>from the city park </a:t>
            </a:r>
          </a:p>
          <a:p>
            <a:pPr algn="ctr">
              <a:lnSpc>
                <a:spcPct val="150000"/>
              </a:lnSpc>
            </a:pPr>
            <a:r>
              <a:rPr lang="en-US" sz="2400" b="1" dirty="0">
                <a:solidFill>
                  <a:srgbClr val="000000"/>
                </a:solidFill>
                <a:latin typeface="Arial" pitchFamily="34" charset="0"/>
                <a:cs typeface="Arial" pitchFamily="34" charset="0"/>
              </a:rPr>
              <a:t>which was on the lake </a:t>
            </a:r>
          </a:p>
          <a:p>
            <a:pPr algn="ctr">
              <a:lnSpc>
                <a:spcPct val="150000"/>
              </a:lnSpc>
            </a:pPr>
            <a:r>
              <a:rPr lang="en-US" sz="2400" b="1" dirty="0">
                <a:solidFill>
                  <a:srgbClr val="000000"/>
                </a:solidFill>
                <a:latin typeface="Arial" pitchFamily="34" charset="0"/>
                <a:cs typeface="Arial" pitchFamily="34" charset="0"/>
              </a:rPr>
              <a:t>and that was where </a:t>
            </a:r>
          </a:p>
          <a:p>
            <a:pPr algn="ctr">
              <a:lnSpc>
                <a:spcPct val="150000"/>
              </a:lnSpc>
            </a:pPr>
            <a:r>
              <a:rPr lang="en-US" sz="2400" b="1" dirty="0">
                <a:solidFill>
                  <a:srgbClr val="000000"/>
                </a:solidFill>
                <a:latin typeface="Arial" pitchFamily="34" charset="0"/>
                <a:cs typeface="Arial" pitchFamily="34" charset="0"/>
              </a:rPr>
              <a:t>most of the Jamaicans </a:t>
            </a:r>
          </a:p>
          <a:p>
            <a:pPr algn="ctr">
              <a:lnSpc>
                <a:spcPct val="150000"/>
              </a:lnSpc>
            </a:pPr>
            <a:r>
              <a:rPr lang="en-US" sz="2400" b="1" dirty="0">
                <a:solidFill>
                  <a:srgbClr val="000000"/>
                </a:solidFill>
                <a:latin typeface="Arial" pitchFamily="34" charset="0"/>
                <a:cs typeface="Arial" pitchFamily="34" charset="0"/>
              </a:rPr>
              <a:t>came at evening to cool off . . .</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25033"/>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 They came down by the lake because they only had little shacks to live in, with only a little light bulb in the room and not much of anything else</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And it was really hot in those little shacks  </a:t>
            </a:r>
          </a:p>
          <a:p>
            <a:pPr algn="ctr"/>
            <a:endParaRPr lang="en-US" sz="2400" b="1" dirty="0">
              <a:solidFill>
                <a:srgbClr val="000000"/>
              </a:solidFill>
              <a:latin typeface="Arial" pitchFamily="34" charset="0"/>
              <a:cs typeface="Arial" pitchFamily="34" charset="0"/>
            </a:endParaRPr>
          </a:p>
          <a:p>
            <a:pPr algn="ctr"/>
            <a:r>
              <a:rPr lang="en-US" dirty="0">
                <a:solidFill>
                  <a:srgbClr val="000000"/>
                </a:solidFill>
                <a:latin typeface="Arial" pitchFamily="34" charset="0"/>
                <a:cs typeface="Arial" pitchFamily="34" charset="0"/>
              </a:rPr>
              <a:t>I don’t remember too many details of the shacks as they existed at the time, but after the mechanical corn pickers arrived on the scene in Winsted the father of a girl in my class bought two of those little shacks and moved them to another lake and made a little cabin out of them</a:t>
            </a:r>
          </a:p>
          <a:p>
            <a:pPr algn="ctr"/>
            <a:r>
              <a:rPr lang="en-US" dirty="0">
                <a:solidFill>
                  <a:srgbClr val="000000"/>
                </a:solidFill>
                <a:latin typeface="Arial" pitchFamily="34" charset="0"/>
                <a:cs typeface="Arial" pitchFamily="34" charset="0"/>
              </a:rPr>
              <a:t> </a:t>
            </a:r>
          </a:p>
          <a:p>
            <a:pPr algn="ctr"/>
            <a:r>
              <a:rPr lang="en-US" dirty="0">
                <a:solidFill>
                  <a:srgbClr val="000000"/>
                </a:solidFill>
                <a:latin typeface="Arial" pitchFamily="34" charset="0"/>
                <a:cs typeface="Arial" pitchFamily="34" charset="0"/>
              </a:rPr>
              <a:t>It was a popular place for lots of folks, especially high school students; </a:t>
            </a:r>
          </a:p>
          <a:p>
            <a:pPr algn="ctr"/>
            <a:r>
              <a:rPr lang="en-US" dirty="0">
                <a:solidFill>
                  <a:srgbClr val="000000"/>
                </a:solidFill>
                <a:latin typeface="Arial" pitchFamily="34" charset="0"/>
                <a:cs typeface="Arial" pitchFamily="34" charset="0"/>
              </a:rPr>
              <a:t>and by then we were sophomores in high school and could appreciate a cabin on the lake even if it didn’t have a lot of things, like running water, at first</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79967"/>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So anyway, the Jamaican corn pickers </a:t>
            </a:r>
          </a:p>
          <a:p>
            <a:pPr algn="ctr">
              <a:lnSpc>
                <a:spcPct val="150000"/>
              </a:lnSpc>
            </a:pPr>
            <a:r>
              <a:rPr lang="en-US" sz="2400" b="1" dirty="0">
                <a:solidFill>
                  <a:srgbClr val="000000"/>
                </a:solidFill>
                <a:latin typeface="Arial" pitchFamily="34" charset="0"/>
                <a:cs typeface="Arial" pitchFamily="34" charset="0"/>
              </a:rPr>
              <a:t>came down by the lake</a:t>
            </a:r>
          </a:p>
          <a:p>
            <a:pPr algn="ctr">
              <a:lnSpc>
                <a:spcPct val="150000"/>
              </a:lnSpc>
            </a:pPr>
            <a:r>
              <a:rPr lang="en-US" sz="2400" b="1" dirty="0">
                <a:solidFill>
                  <a:srgbClr val="000000"/>
                </a:solidFill>
                <a:latin typeface="Arial" pitchFamily="34" charset="0"/>
                <a:cs typeface="Arial" pitchFamily="34" charset="0"/>
              </a:rPr>
              <a:t>right close to where I lived, to cool off</a:t>
            </a:r>
          </a:p>
          <a:p>
            <a:pPr algn="ctr">
              <a:lnSpc>
                <a:spcPct val="150000"/>
              </a:lnSpc>
            </a:pPr>
            <a:r>
              <a:rPr lang="en-US" sz="2400" b="1" dirty="0">
                <a:solidFill>
                  <a:srgbClr val="000000"/>
                </a:solidFill>
                <a:latin typeface="Arial" pitchFamily="34" charset="0"/>
                <a:cs typeface="Arial" pitchFamily="34" charset="0"/>
              </a:rPr>
              <a:t> and to sing, and to tell stories, and to laugh, and to have lunch</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 next picture is an aerial photo of the Winsted Lake </a:t>
            </a:r>
            <a:r>
              <a:rPr lang="en-US" dirty="0">
                <a:solidFill>
                  <a:srgbClr val="000000"/>
                </a:solidFill>
                <a:latin typeface="Arial" pitchFamily="34" charset="0"/>
                <a:cs typeface="Arial" pitchFamily="34" charset="0"/>
              </a:rPr>
              <a:t>(actually, technically, Lake Eleanor, but nobody called it that, and most probably didn’t even know that it was “supposed” to be Lake Eleanor) </a:t>
            </a:r>
          </a:p>
          <a:p>
            <a:pPr algn="ctr"/>
            <a:r>
              <a:rPr lang="en-US" sz="2400" b="1" dirty="0">
                <a:solidFill>
                  <a:srgbClr val="000000"/>
                </a:solidFill>
                <a:latin typeface="Arial" pitchFamily="34" charset="0"/>
                <a:cs typeface="Arial" pitchFamily="34" charset="0"/>
              </a:rPr>
              <a:t>and the yellow arrow is where the </a:t>
            </a:r>
          </a:p>
          <a:p>
            <a:pPr algn="ctr"/>
            <a:r>
              <a:rPr lang="en-US" sz="2400" b="1" dirty="0">
                <a:solidFill>
                  <a:srgbClr val="000000"/>
                </a:solidFill>
                <a:latin typeface="Arial" pitchFamily="34" charset="0"/>
                <a:cs typeface="Arial" pitchFamily="34" charset="0"/>
              </a:rPr>
              <a:t>Jamaican corn pickers would spend their evenings . . .</a:t>
            </a:r>
          </a:p>
          <a:p>
            <a:pPr algn="ctr"/>
            <a:r>
              <a:rPr lang="en-US" sz="2400" b="1" dirty="0">
                <a:solidFill>
                  <a:srgbClr val="000000"/>
                </a:solidFill>
                <a:latin typeface="Arial" pitchFamily="34" charset="0"/>
                <a:cs typeface="Arial" pitchFamily="34" charset="0"/>
              </a:rPr>
              <a:t>and the green arrow is where I lived . . .</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eaLnBrk="0" hangingPunct="0">
              <a:lnSpc>
                <a:spcPct val="120000"/>
              </a:lnSpc>
              <a:spcBef>
                <a:spcPts val="500"/>
              </a:spcBef>
              <a:spcAft>
                <a:spcPts val="500"/>
              </a:spcAft>
            </a:pPr>
            <a:r>
              <a:rPr kumimoji="1" lang="en-US" sz="5400" i="1">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57175"/>
            <a:ext cx="8896350" cy="6343650"/>
          </a:xfrm>
          <a:prstGeom prst="rect">
            <a:avLst/>
          </a:prstGeom>
          <a:noFill/>
          <a:ln w="28575">
            <a:noFill/>
            <a:miter lim="800000"/>
            <a:headEnd/>
            <a:tailEnd/>
          </a:ln>
        </p:spPr>
      </p:pic>
      <p:sp>
        <p:nvSpPr>
          <p:cNvPr id="13" name="Striped Right Arrow 12"/>
          <p:cNvSpPr/>
          <p:nvPr/>
        </p:nvSpPr>
        <p:spPr bwMode="auto">
          <a:xfrm rot="10433662">
            <a:off x="2650804" y="2539976"/>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a:solidFill>
                <a:srgbClr val="FF0000"/>
              </a:solidFill>
            </a:endParaRPr>
          </a:p>
        </p:txBody>
      </p:sp>
      <p:sp>
        <p:nvSpPr>
          <p:cNvPr id="14" name="Striped Right Arrow 13"/>
          <p:cNvSpPr/>
          <p:nvPr/>
        </p:nvSpPr>
        <p:spPr bwMode="auto">
          <a:xfrm rot="10433662">
            <a:off x="2511859" y="2213452"/>
            <a:ext cx="2148114" cy="609600"/>
          </a:xfrm>
          <a:prstGeom prst="stripedRightArrow">
            <a:avLst/>
          </a:prstGeom>
          <a:solidFill>
            <a:srgbClr val="92D05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i="1">
              <a:solidFill>
                <a:srgbClr val="FF0000"/>
              </a:solidFill>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So anyway, you can see how it was almost inevitable that a curious young second-grader would sneak down and peek through the bushes </a:t>
            </a:r>
          </a:p>
          <a:p>
            <a:pPr algn="ctr">
              <a:lnSpc>
                <a:spcPct val="150000"/>
              </a:lnSpc>
            </a:pPr>
            <a:r>
              <a:rPr lang="en-US" sz="2400" b="1" dirty="0">
                <a:solidFill>
                  <a:srgbClr val="000000"/>
                </a:solidFill>
                <a:latin typeface="Arial" pitchFamily="34" charset="0"/>
                <a:cs typeface="Arial" pitchFamily="34" charset="0"/>
              </a:rPr>
              <a:t>to see what these guys were up to</a:t>
            </a:r>
          </a:p>
          <a:p>
            <a:pPr algn="ctr">
              <a:lnSpc>
                <a:spcPct val="150000"/>
              </a:lnSpc>
            </a:pPr>
            <a:r>
              <a:rPr lang="en-US" sz="3200" b="1" dirty="0">
                <a:solidFill>
                  <a:srgbClr val="000000"/>
                </a:solidFill>
                <a:latin typeface="Arial" pitchFamily="34" charset="0"/>
                <a:cs typeface="Arial" pitchFamily="34" charset="0"/>
              </a:rPr>
              <a:t> EVEN THOUGH that meant possibly being kidnapped</a:t>
            </a:r>
            <a:endParaRPr lang="en-US" sz="3200" dirty="0">
              <a:solidFill>
                <a:srgbClr val="000000"/>
              </a:solidFill>
              <a:latin typeface="Arial" pitchFamily="34" charset="0"/>
              <a:cs typeface="Arial" pitchFamily="34"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022499"/>
            <a:ext cx="8229600" cy="5029200"/>
          </a:xfrm>
          <a:prstGeom prst="rect">
            <a:avLst/>
          </a:prstGeom>
          <a:noFill/>
          <a:ln w="9525">
            <a:noFill/>
            <a:miter lim="800000"/>
            <a:headEnd/>
            <a:tailEnd/>
          </a:ln>
        </p:spPr>
        <p:txBody>
          <a:bodyPr wrap="square" anchor="ctr">
            <a:noAutofit/>
          </a:bodyPr>
          <a:lstStyle/>
          <a:p>
            <a:pPr algn="ctr">
              <a:lnSpc>
                <a:spcPct val="150000"/>
              </a:lnSpc>
            </a:pP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I wasn’t sure what kidnappers looked like, exactly, </a:t>
            </a:r>
          </a:p>
          <a:p>
            <a:pPr algn="ctr">
              <a:lnSpc>
                <a:spcPct val="150000"/>
              </a:lnSpc>
            </a:pPr>
            <a:r>
              <a:rPr lang="en-US" sz="2400" b="1" dirty="0">
                <a:solidFill>
                  <a:srgbClr val="000000"/>
                </a:solidFill>
                <a:latin typeface="Arial" pitchFamily="34" charset="0"/>
                <a:cs typeface="Arial" pitchFamily="34" charset="0"/>
              </a:rPr>
              <a:t>but after watching the Jamaican corn pickers </a:t>
            </a:r>
          </a:p>
          <a:p>
            <a:pPr algn="ctr">
              <a:lnSpc>
                <a:spcPct val="150000"/>
              </a:lnSpc>
            </a:pPr>
            <a:r>
              <a:rPr lang="en-US" sz="2400" b="1" dirty="0">
                <a:solidFill>
                  <a:srgbClr val="000000"/>
                </a:solidFill>
                <a:latin typeface="Arial" pitchFamily="34" charset="0"/>
                <a:cs typeface="Arial" pitchFamily="34" charset="0"/>
              </a:rPr>
              <a:t>for a long </a:t>
            </a:r>
            <a:r>
              <a:rPr lang="en-US" sz="2400" b="1" dirty="0" err="1">
                <a:solidFill>
                  <a:srgbClr val="000000"/>
                </a:solidFill>
                <a:latin typeface="Arial" pitchFamily="34" charset="0"/>
                <a:cs typeface="Arial" pitchFamily="34" charset="0"/>
              </a:rPr>
              <a:t>long</a:t>
            </a:r>
            <a:r>
              <a:rPr lang="en-US" sz="2400" b="1" dirty="0">
                <a:solidFill>
                  <a:srgbClr val="000000"/>
                </a:solidFill>
                <a:latin typeface="Arial" pitchFamily="34" charset="0"/>
                <a:cs typeface="Arial" pitchFamily="34" charset="0"/>
              </a:rPr>
              <a:t> time</a:t>
            </a:r>
          </a:p>
          <a:p>
            <a:pPr algn="ctr">
              <a:lnSpc>
                <a:spcPct val="150000"/>
              </a:lnSpc>
            </a:pPr>
            <a:r>
              <a:rPr lang="en-US" sz="2400" b="1" dirty="0">
                <a:solidFill>
                  <a:srgbClr val="000000"/>
                </a:solidFill>
                <a:latin typeface="Arial" pitchFamily="34" charset="0"/>
                <a:cs typeface="Arial" pitchFamily="34" charset="0"/>
              </a:rPr>
              <a:t>when they weren’t picking corn</a:t>
            </a:r>
          </a:p>
          <a:p>
            <a:pPr algn="ctr">
              <a:lnSpc>
                <a:spcPct val="150000"/>
              </a:lnSpc>
            </a:pPr>
            <a:r>
              <a:rPr lang="en-US" sz="2400" b="1" dirty="0">
                <a:solidFill>
                  <a:srgbClr val="000000"/>
                </a:solidFill>
                <a:latin typeface="Arial" pitchFamily="34" charset="0"/>
                <a:cs typeface="Arial" pitchFamily="34" charset="0"/>
              </a:rPr>
              <a:t>it slowly began to seem to me that these people </a:t>
            </a:r>
          </a:p>
          <a:p>
            <a:pPr algn="ctr">
              <a:lnSpc>
                <a:spcPct val="150000"/>
              </a:lnSpc>
            </a:pPr>
            <a:r>
              <a:rPr lang="en-US" sz="2400" b="1" dirty="0">
                <a:solidFill>
                  <a:srgbClr val="000000"/>
                </a:solidFill>
                <a:latin typeface="Arial" pitchFamily="34" charset="0"/>
                <a:cs typeface="Arial" pitchFamily="34" charset="0"/>
              </a:rPr>
              <a:t>that the adults told us never to talk to </a:t>
            </a:r>
          </a:p>
          <a:p>
            <a:pPr algn="ctr">
              <a:lnSpc>
                <a:spcPct val="150000"/>
              </a:lnSpc>
            </a:pPr>
            <a:r>
              <a:rPr lang="en-US" sz="2400" b="1" dirty="0">
                <a:solidFill>
                  <a:srgbClr val="000000"/>
                </a:solidFill>
                <a:latin typeface="Arial" pitchFamily="34" charset="0"/>
                <a:cs typeface="Arial" pitchFamily="34" charset="0"/>
              </a:rPr>
              <a:t>were actually pretty much like real human beings </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Well you know how it is with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 boys, </a:t>
            </a:r>
          </a:p>
          <a:p>
            <a:pPr algn="ctr"/>
            <a:r>
              <a:rPr lang="en-US" sz="2400" b="1" dirty="0">
                <a:solidFill>
                  <a:srgbClr val="000000"/>
                </a:solidFill>
                <a:latin typeface="Arial" pitchFamily="34" charset="0"/>
                <a:cs typeface="Arial" pitchFamily="34" charset="0"/>
              </a:rPr>
              <a:t>and before I knew it I was actually talking with them</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I don’t remember exactly the first one I talked with, </a:t>
            </a:r>
          </a:p>
          <a:p>
            <a:pPr algn="ctr"/>
            <a:r>
              <a:rPr lang="en-US" sz="2400" b="1" dirty="0">
                <a:solidFill>
                  <a:srgbClr val="000000"/>
                </a:solidFill>
                <a:latin typeface="Arial" pitchFamily="34" charset="0"/>
                <a:cs typeface="Arial" pitchFamily="34" charset="0"/>
              </a:rPr>
              <a:t>but it was probably one of them who was going to the bathroom near the bushes that I used to hide behind</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Anyway, eventually I just went over and joined them</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I really liked to hear them sing</a:t>
            </a:r>
          </a:p>
          <a:p>
            <a:pPr algn="ctr"/>
            <a:r>
              <a:rPr lang="en-US" sz="2400" b="1" dirty="0">
                <a:solidFill>
                  <a:srgbClr val="000000"/>
                </a:solidFill>
                <a:latin typeface="Arial" pitchFamily="34" charset="0"/>
                <a:cs typeface="Arial" pitchFamily="34" charset="0"/>
              </a:rPr>
              <a:t> </a:t>
            </a:r>
          </a:p>
          <a:p>
            <a:pPr algn="ctr"/>
            <a:r>
              <a:rPr lang="en-US" dirty="0">
                <a:solidFill>
                  <a:srgbClr val="000000"/>
                </a:solidFill>
                <a:latin typeface="Arial" pitchFamily="34" charset="0"/>
                <a:cs typeface="Arial" pitchFamily="34" charset="0"/>
              </a:rPr>
              <a:t>(And this was long before Harry </a:t>
            </a:r>
            <a:r>
              <a:rPr lang="en-US" dirty="0" err="1">
                <a:solidFill>
                  <a:srgbClr val="000000"/>
                </a:solidFill>
                <a:latin typeface="Arial" pitchFamily="34" charset="0"/>
                <a:cs typeface="Arial" pitchFamily="34" charset="0"/>
              </a:rPr>
              <a:t>Belefonte</a:t>
            </a:r>
            <a:r>
              <a:rPr lang="en-US" dirty="0">
                <a:solidFill>
                  <a:srgbClr val="000000"/>
                </a:solidFill>
                <a:latin typeface="Arial" pitchFamily="34" charset="0"/>
                <a:cs typeface="Arial" pitchFamily="34" charset="0"/>
              </a:rPr>
              <a:t> was singing “Day-O” </a:t>
            </a:r>
          </a:p>
          <a:p>
            <a:pPr algn="ctr"/>
            <a:r>
              <a:rPr lang="en-US" sz="1400" dirty="0">
                <a:solidFill>
                  <a:srgbClr val="000000"/>
                </a:solidFill>
                <a:latin typeface="Arial" pitchFamily="34" charset="0"/>
                <a:cs typeface="Arial" pitchFamily="34" charset="0"/>
              </a:rPr>
              <a:t>[“Jamaica Farewell”]</a:t>
            </a:r>
          </a:p>
          <a:p>
            <a:pPr algn="ctr"/>
            <a:r>
              <a:rPr lang="en-US" dirty="0">
                <a:solidFill>
                  <a:srgbClr val="000000"/>
                </a:solidFill>
                <a:latin typeface="Arial" pitchFamily="34" charset="0"/>
                <a:cs typeface="Arial" pitchFamily="34" charset="0"/>
              </a:rPr>
              <a:t>—at least long before he was singing it in Winsted, MN.)</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got to know the Jamaican corn pickers about as well as any young boy could know an adult.  </a:t>
            </a:r>
          </a:p>
          <a:p>
            <a:pPr algn="ctr"/>
            <a:r>
              <a:rPr lang="en-US" sz="2400" b="1" dirty="0">
                <a:solidFill>
                  <a:srgbClr val="000000"/>
                </a:solidFill>
                <a:latin typeface="Arial" pitchFamily="34" charset="0"/>
                <a:cs typeface="Arial" pitchFamily="34" charset="0"/>
              </a:rPr>
              <a:t>I </a:t>
            </a:r>
            <a:r>
              <a:rPr lang="en-US" sz="3200" b="1" i="1" dirty="0">
                <a:solidFill>
                  <a:srgbClr val="000000"/>
                </a:solidFill>
                <a:latin typeface="Arial" pitchFamily="34" charset="0"/>
                <a:cs typeface="Arial" pitchFamily="34" charset="0"/>
              </a:rPr>
              <a:t>loved</a:t>
            </a:r>
            <a:r>
              <a:rPr lang="en-US" sz="3200" b="1" dirty="0">
                <a:solidFill>
                  <a:srgbClr val="000000"/>
                </a:solidFill>
                <a:latin typeface="Arial" pitchFamily="34" charset="0"/>
                <a:cs typeface="Arial" pitchFamily="34" charset="0"/>
              </a:rPr>
              <a:t> </a:t>
            </a:r>
            <a:r>
              <a:rPr lang="en-US" sz="2400" b="1" dirty="0">
                <a:solidFill>
                  <a:srgbClr val="000000"/>
                </a:solidFill>
                <a:latin typeface="Arial" pitchFamily="34" charset="0"/>
                <a:cs typeface="Arial" pitchFamily="34" charset="0"/>
              </a:rPr>
              <a:t>to hear them sing, </a:t>
            </a:r>
          </a:p>
          <a:p>
            <a:pPr algn="ctr"/>
            <a:r>
              <a:rPr lang="en-US" sz="2400" b="1" dirty="0">
                <a:solidFill>
                  <a:srgbClr val="000000"/>
                </a:solidFill>
                <a:latin typeface="Arial" pitchFamily="34" charset="0"/>
                <a:cs typeface="Arial" pitchFamily="34" charset="0"/>
              </a:rPr>
              <a:t>and talk and laugh with one another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went there—snuck down there—for several years, during the “corn pack” </a:t>
            </a:r>
            <a:r>
              <a:rPr lang="en-US" b="1" dirty="0">
                <a:solidFill>
                  <a:srgbClr val="000000"/>
                </a:solidFill>
                <a:latin typeface="Arial" pitchFamily="34" charset="0"/>
                <a:cs typeface="Arial" pitchFamily="34" charset="0"/>
              </a:rPr>
              <a:t>(aka “the pack”) </a:t>
            </a:r>
            <a:r>
              <a:rPr lang="en-US" sz="2400" b="1" dirty="0">
                <a:solidFill>
                  <a:srgbClr val="000000"/>
                </a:solidFill>
                <a:latin typeface="Arial" pitchFamily="34" charset="0"/>
                <a:cs typeface="Arial" pitchFamily="34" charset="0"/>
              </a:rPr>
              <a:t>in the fall</a:t>
            </a:r>
          </a:p>
          <a:p>
            <a:pPr algn="ctr"/>
            <a:endParaRPr lang="en-US" sz="16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you can see, I really had a </a:t>
            </a:r>
            <a:r>
              <a:rPr lang="en-US" sz="3200" b="1" i="1" dirty="0">
                <a:solidFill>
                  <a:srgbClr val="FFFFFF"/>
                </a:solidFill>
                <a:latin typeface="Arial" pitchFamily="34" charset="0"/>
                <a:cs typeface="Arial" pitchFamily="34" charset="0"/>
              </a:rPr>
              <a:t>big</a:t>
            </a:r>
            <a:r>
              <a:rPr lang="en-US" sz="3200" b="1" dirty="0">
                <a:solidFill>
                  <a:srgbClr val="FFFFFF"/>
                </a:solidFill>
                <a:latin typeface="Arial" pitchFamily="34" charset="0"/>
                <a:cs typeface="Arial" pitchFamily="34" charset="0"/>
              </a:rPr>
              <a:t> </a:t>
            </a:r>
            <a:r>
              <a:rPr lang="en-US" sz="2400" b="1" dirty="0">
                <a:solidFill>
                  <a:srgbClr val="FFFFFF"/>
                </a:solidFill>
                <a:latin typeface="Arial" pitchFamily="34" charset="0"/>
                <a:cs typeface="Arial" pitchFamily="34" charset="0"/>
              </a:rPr>
              <a:t>problem</a:t>
            </a:r>
          </a:p>
          <a:p>
            <a:pPr algn="ctr"/>
            <a:r>
              <a:rPr lang="en-US" sz="2400" b="1" dirty="0">
                <a:solidFill>
                  <a:srgbClr val="FFFFFF"/>
                </a:solidFill>
                <a:latin typeface="Arial" pitchFamily="34" charset="0"/>
                <a:cs typeface="Arial" pitchFamily="34" charset="0"/>
              </a:rPr>
              <a:t>  </a:t>
            </a:r>
          </a:p>
          <a:p>
            <a:pPr algn="ctr"/>
            <a:r>
              <a:rPr lang="en-US" sz="2000" b="1" dirty="0">
                <a:solidFill>
                  <a:srgbClr val="FFFFFF"/>
                </a:solidFill>
                <a:latin typeface="Arial" pitchFamily="34" charset="0"/>
                <a:cs typeface="Arial" pitchFamily="34" charset="0"/>
              </a:rPr>
              <a:t>Years later I learned in Introduction to Psychology as a sophomore at Notre Dame University that I had been experiencing what is called “cognitive dissonance”</a:t>
            </a:r>
            <a:endParaRPr lang="en-US" sz="2400" dirty="0">
              <a:solidFill>
                <a:srgbClr val="FFFFFF"/>
              </a:solidFill>
              <a:latin typeface="Arial" pitchFamily="34" charset="0"/>
              <a:cs typeface="Arial" pitchFamily="34"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I got to know the Jamaican corn pickers about as well as any young boy could know an adult.  </a:t>
            </a:r>
          </a:p>
          <a:p>
            <a:pPr algn="ctr"/>
            <a:r>
              <a:rPr lang="en-US" sz="2400" b="1" dirty="0">
                <a:solidFill>
                  <a:srgbClr val="FFCF89"/>
                </a:solidFill>
                <a:latin typeface="Arial" pitchFamily="34" charset="0"/>
                <a:cs typeface="Arial" pitchFamily="34" charset="0"/>
              </a:rPr>
              <a:t>I </a:t>
            </a:r>
            <a:r>
              <a:rPr lang="en-US" sz="3200" b="1" i="1" dirty="0">
                <a:solidFill>
                  <a:srgbClr val="FFCF89"/>
                </a:solidFill>
                <a:latin typeface="Arial" pitchFamily="34" charset="0"/>
                <a:cs typeface="Arial" pitchFamily="34" charset="0"/>
              </a:rPr>
              <a:t>loved</a:t>
            </a:r>
            <a:r>
              <a:rPr lang="en-US" sz="3200" b="1" dirty="0">
                <a:solidFill>
                  <a:srgbClr val="FFCF89"/>
                </a:solidFill>
                <a:latin typeface="Arial" pitchFamily="34" charset="0"/>
                <a:cs typeface="Arial" pitchFamily="34" charset="0"/>
              </a:rPr>
              <a:t> </a:t>
            </a:r>
            <a:r>
              <a:rPr lang="en-US" sz="2400" b="1" dirty="0">
                <a:solidFill>
                  <a:srgbClr val="FFCF89"/>
                </a:solidFill>
                <a:latin typeface="Arial" pitchFamily="34" charset="0"/>
                <a:cs typeface="Arial" pitchFamily="34" charset="0"/>
              </a:rPr>
              <a:t>to hear them sing, </a:t>
            </a:r>
          </a:p>
          <a:p>
            <a:pPr algn="ctr"/>
            <a:r>
              <a:rPr lang="en-US" sz="2400" b="1" dirty="0">
                <a:solidFill>
                  <a:srgbClr val="FFCF89"/>
                </a:solidFill>
                <a:latin typeface="Arial" pitchFamily="34" charset="0"/>
                <a:cs typeface="Arial" pitchFamily="34" charset="0"/>
              </a:rPr>
              <a:t>and talk and laugh with one another</a:t>
            </a:r>
          </a:p>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I went there—snuck down there—for several years, during the “corn pack” </a:t>
            </a:r>
            <a:r>
              <a:rPr lang="en-US" b="1" dirty="0">
                <a:solidFill>
                  <a:srgbClr val="FFCF89"/>
                </a:solidFill>
                <a:latin typeface="Arial" pitchFamily="34" charset="0"/>
                <a:cs typeface="Arial" pitchFamily="34" charset="0"/>
              </a:rPr>
              <a:t>(aka “the pack”) </a:t>
            </a:r>
            <a:r>
              <a:rPr lang="en-US" sz="2400" b="1" dirty="0">
                <a:solidFill>
                  <a:srgbClr val="FFCF89"/>
                </a:solidFill>
                <a:latin typeface="Arial" pitchFamily="34" charset="0"/>
                <a:cs typeface="Arial" pitchFamily="34" charset="0"/>
              </a:rPr>
              <a:t>in the fall</a:t>
            </a:r>
          </a:p>
          <a:p>
            <a:pPr algn="ctr"/>
            <a:endParaRPr lang="en-US" sz="16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But you can see, I really had a </a:t>
            </a:r>
            <a:r>
              <a:rPr lang="en-US" sz="3600" b="1" i="1" dirty="0">
                <a:solidFill>
                  <a:srgbClr val="000000"/>
                </a:solidFill>
                <a:latin typeface="Arial" pitchFamily="34" charset="0"/>
                <a:cs typeface="Arial" pitchFamily="34" charset="0"/>
              </a:rPr>
              <a:t>big</a:t>
            </a:r>
            <a:r>
              <a:rPr lang="en-US" sz="3600" b="1" dirty="0">
                <a:solidFill>
                  <a:srgbClr val="000000"/>
                </a:solidFill>
                <a:latin typeface="Arial" pitchFamily="34" charset="0"/>
                <a:cs typeface="Arial" pitchFamily="34" charset="0"/>
              </a:rPr>
              <a:t> </a:t>
            </a:r>
            <a:r>
              <a:rPr lang="en-US" sz="2800" b="1" dirty="0">
                <a:solidFill>
                  <a:srgbClr val="000000"/>
                </a:solidFill>
                <a:latin typeface="Arial" pitchFamily="34" charset="0"/>
                <a:cs typeface="Arial" pitchFamily="34" charset="0"/>
              </a:rPr>
              <a:t>problem</a:t>
            </a:r>
          </a:p>
          <a:p>
            <a:pPr algn="ctr"/>
            <a:r>
              <a:rPr lang="en-US" sz="2400" b="1" dirty="0">
                <a:solidFill>
                  <a:srgbClr val="000000"/>
                </a:solidFill>
                <a:latin typeface="Arial" pitchFamily="34" charset="0"/>
                <a:cs typeface="Arial" pitchFamily="34" charset="0"/>
              </a:rPr>
              <a:t>  </a:t>
            </a:r>
          </a:p>
          <a:p>
            <a:pPr algn="ctr"/>
            <a:r>
              <a:rPr lang="en-US" sz="2000" b="1" dirty="0">
                <a:solidFill>
                  <a:srgbClr val="000000"/>
                </a:solidFill>
                <a:latin typeface="Arial" pitchFamily="34" charset="0"/>
                <a:cs typeface="Arial" pitchFamily="34" charset="0"/>
              </a:rPr>
              <a:t>Years later I learned in Introduction to Psychology as a sophomore at Notre Dame University that I had been experiencing what is called “cognitive dissonance”</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My "career" in American-style Anthropology began in second grade</a:t>
            </a:r>
          </a:p>
          <a:p>
            <a:pPr algn="ctr"/>
            <a:endParaRPr lang="en-US" sz="3200" b="1"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Most students are curious about that.</a:t>
            </a:r>
          </a:p>
          <a:p>
            <a:pPr algn="ct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chances are that even if I had known I was experiencing “cognitive dissonance,” </a:t>
            </a:r>
          </a:p>
          <a:p>
            <a:pPr algn="ctr"/>
            <a:r>
              <a:rPr lang="en-US" sz="2400" b="1" dirty="0">
                <a:solidFill>
                  <a:srgbClr val="000000"/>
                </a:solidFill>
                <a:latin typeface="Arial" pitchFamily="34" charset="0"/>
                <a:cs typeface="Arial" pitchFamily="34" charset="0"/>
              </a:rPr>
              <a:t>at that time, in 1950, </a:t>
            </a:r>
          </a:p>
          <a:p>
            <a:pPr algn="ctr"/>
            <a:r>
              <a:rPr lang="en-US" sz="2400" b="1" dirty="0">
                <a:solidFill>
                  <a:srgbClr val="000000"/>
                </a:solidFill>
                <a:latin typeface="Arial" pitchFamily="34" charset="0"/>
                <a:cs typeface="Arial" pitchFamily="34" charset="0"/>
              </a:rPr>
              <a:t>I  wouldn't really have understood what it meant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What I did understand, even in the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and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grades, was that I had a </a:t>
            </a:r>
            <a:r>
              <a:rPr lang="en-US" sz="3200" b="1" i="1" dirty="0">
                <a:solidFill>
                  <a:srgbClr val="000000"/>
                </a:solidFill>
                <a:latin typeface="Arial" pitchFamily="34" charset="0"/>
                <a:cs typeface="Arial" pitchFamily="34" charset="0"/>
              </a:rPr>
              <a:t>big</a:t>
            </a:r>
            <a:r>
              <a:rPr lang="en-US" sz="3200" b="1" dirty="0">
                <a:solidFill>
                  <a:srgbClr val="000000"/>
                </a:solidFill>
                <a:latin typeface="Arial" pitchFamily="34" charset="0"/>
                <a:cs typeface="Arial" pitchFamily="34" charset="0"/>
              </a:rPr>
              <a:t> </a:t>
            </a:r>
            <a:r>
              <a:rPr lang="en-US" sz="2400" b="1" dirty="0">
                <a:solidFill>
                  <a:srgbClr val="000000"/>
                </a:solidFill>
                <a:latin typeface="Arial" pitchFamily="34" charset="0"/>
                <a:cs typeface="Arial" pitchFamily="34" charset="0"/>
              </a:rPr>
              <a:t>problem</a:t>
            </a:r>
          </a:p>
          <a:p>
            <a:pPr algn="ctr"/>
            <a:r>
              <a:rPr lang="en-US" sz="2400" b="1" dirty="0">
                <a:solidFill>
                  <a:srgbClr val="000000"/>
                </a:solidFill>
                <a:latin typeface="Arial" pitchFamily="34" charset="0"/>
                <a:cs typeface="Arial" pitchFamily="34" charset="0"/>
              </a:rPr>
              <a:t>—and that was that I was beginning to see that what my grandmother and her friends were telling me </a:t>
            </a:r>
          </a:p>
          <a:p>
            <a:pPr algn="ctr"/>
            <a:r>
              <a:rPr lang="en-US" sz="3200" b="1" i="1" dirty="0">
                <a:solidFill>
                  <a:srgbClr val="000000"/>
                </a:solidFill>
                <a:latin typeface="Arial" pitchFamily="34" charset="0"/>
                <a:cs typeface="Arial" pitchFamily="34" charset="0"/>
              </a:rPr>
              <a:t>wasn’t true</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that I couldn’t tell them it wasn’t true because I wasn’t supposed to be down there in the city park talking to “the Jamaicans” to know about it</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One time, in the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 I had one of those life-changing experiences.  Probably my first, I don’t know.</a:t>
            </a:r>
          </a:p>
          <a:p>
            <a:pPr algn="ctr"/>
            <a:endParaRPr lang="en-US" sz="16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I remember one of the Jamaican men talking to me about his “boy” “back home.”  </a:t>
            </a:r>
          </a:p>
          <a:p>
            <a:pPr algn="ctr"/>
            <a:r>
              <a:rPr lang="en-US" sz="2400" b="1" dirty="0">
                <a:solidFill>
                  <a:srgbClr val="FFFFFF"/>
                </a:solidFill>
                <a:latin typeface="Arial" pitchFamily="34" charset="0"/>
                <a:cs typeface="Arial" pitchFamily="34" charset="0"/>
              </a:rPr>
              <a:t>I still had no idea where “back home” was, </a:t>
            </a:r>
          </a:p>
          <a:p>
            <a:pPr algn="ctr"/>
            <a:r>
              <a:rPr lang="en-US" sz="2400" b="1" dirty="0">
                <a:solidFill>
                  <a:srgbClr val="FFFFFF"/>
                </a:solidFill>
                <a:latin typeface="Arial" pitchFamily="34" charset="0"/>
                <a:cs typeface="Arial" pitchFamily="34" charset="0"/>
              </a:rPr>
              <a:t>but I knew that it must be at least someplace on the other side of Minneapolis.</a:t>
            </a:r>
          </a:p>
          <a:p>
            <a:pPr algn="ctr"/>
            <a:endParaRPr lang="en-US" sz="16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I remember the man telling me about his boy, </a:t>
            </a:r>
          </a:p>
          <a:p>
            <a:pPr algn="ctr"/>
            <a:r>
              <a:rPr lang="en-US" sz="2400" b="1" dirty="0">
                <a:solidFill>
                  <a:srgbClr val="FFFFFF"/>
                </a:solidFill>
                <a:latin typeface="Arial" pitchFamily="34" charset="0"/>
                <a:cs typeface="Arial" pitchFamily="34" charset="0"/>
              </a:rPr>
              <a:t>and about how I reminded him of his son.  </a:t>
            </a:r>
          </a:p>
          <a:p>
            <a:pPr algn="ctr"/>
            <a:r>
              <a:rPr lang="en-US" sz="3200" b="1" dirty="0">
                <a:solidFill>
                  <a:srgbClr val="FFFFFF"/>
                </a:solidFill>
                <a:latin typeface="Arial" pitchFamily="34" charset="0"/>
                <a:cs typeface="Arial" pitchFamily="34" charset="0"/>
              </a:rPr>
              <a:t>After a little bit of that he started to cry.</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One time, in the 3</a:t>
            </a:r>
            <a:r>
              <a:rPr lang="en-US" sz="2400" b="1" baseline="30000" dirty="0">
                <a:solidFill>
                  <a:srgbClr val="FFCF89"/>
                </a:solidFill>
                <a:latin typeface="Arial" pitchFamily="34" charset="0"/>
                <a:cs typeface="Arial" pitchFamily="34" charset="0"/>
              </a:rPr>
              <a:t>rd</a:t>
            </a:r>
            <a:r>
              <a:rPr lang="en-US" sz="2400" b="1" dirty="0">
                <a:solidFill>
                  <a:srgbClr val="FFCF89"/>
                </a:solidFill>
                <a:latin typeface="Arial" pitchFamily="34" charset="0"/>
                <a:cs typeface="Arial" pitchFamily="34" charset="0"/>
              </a:rPr>
              <a:t> grade, I had one of those life-changing experiences.  Probably my first, I don’t know.</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remember one of the Jamaican men talking to me about his “boy” “back home.”  </a:t>
            </a:r>
          </a:p>
          <a:p>
            <a:pPr algn="ctr"/>
            <a:r>
              <a:rPr lang="en-US" sz="2400" b="1" dirty="0">
                <a:solidFill>
                  <a:srgbClr val="000000"/>
                </a:solidFill>
                <a:latin typeface="Arial" pitchFamily="34" charset="0"/>
                <a:cs typeface="Arial" pitchFamily="34" charset="0"/>
              </a:rPr>
              <a:t>I still had no idea where “back home” was, </a:t>
            </a:r>
          </a:p>
          <a:p>
            <a:pPr algn="ctr"/>
            <a:r>
              <a:rPr lang="en-US" sz="2400" b="1" dirty="0">
                <a:solidFill>
                  <a:srgbClr val="000000"/>
                </a:solidFill>
                <a:latin typeface="Arial" pitchFamily="34" charset="0"/>
                <a:cs typeface="Arial" pitchFamily="34" charset="0"/>
              </a:rPr>
              <a:t>but I knew that it must be at least someplace on the other side of Minneapolis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remember the man telling me about his boy, </a:t>
            </a:r>
          </a:p>
          <a:p>
            <a:pPr algn="ctr"/>
            <a:r>
              <a:rPr lang="en-US" sz="2400" b="1" dirty="0">
                <a:solidFill>
                  <a:srgbClr val="000000"/>
                </a:solidFill>
                <a:latin typeface="Arial" pitchFamily="34" charset="0"/>
                <a:cs typeface="Arial" pitchFamily="34" charset="0"/>
              </a:rPr>
              <a:t>and about how I reminded him of his son</a:t>
            </a:r>
          </a:p>
          <a:p>
            <a:pPr algn="ctr"/>
            <a:r>
              <a:rPr lang="en-US" sz="2400" b="1" dirty="0">
                <a:solidFill>
                  <a:srgbClr val="000000"/>
                </a:solidFill>
                <a:latin typeface="Arial" pitchFamily="34" charset="0"/>
                <a:cs typeface="Arial" pitchFamily="34" charset="0"/>
              </a:rPr>
              <a:t> </a:t>
            </a:r>
          </a:p>
          <a:p>
            <a:pPr algn="ctr"/>
            <a:r>
              <a:rPr lang="en-US" sz="3200" b="1" dirty="0">
                <a:solidFill>
                  <a:srgbClr val="000000"/>
                </a:solidFill>
                <a:latin typeface="Arial" pitchFamily="34" charset="0"/>
                <a:cs typeface="Arial" pitchFamily="34" charset="0"/>
              </a:rPr>
              <a:t>After a little bit of that he started to cry.</a:t>
            </a: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That was the first adult male I ever saw cry</a:t>
            </a:r>
          </a:p>
          <a:p>
            <a:pPr algn="ctr"/>
            <a:r>
              <a:rPr lang="en-US" sz="2800" b="1" dirty="0">
                <a:solidFill>
                  <a:srgbClr val="000000"/>
                </a:solidFill>
                <a:latin typeface="Arial" pitchFamily="34" charset="0"/>
                <a:cs typeface="Arial" pitchFamily="34" charset="0"/>
              </a:rPr>
              <a:t>—other than my father who cried a lot</a:t>
            </a:r>
          </a:p>
          <a:p>
            <a:pPr algn="ctr"/>
            <a:r>
              <a:rPr lang="en-US" sz="2800" b="1" dirty="0">
                <a:solidFill>
                  <a:srgbClr val="000000"/>
                </a:solidFill>
                <a:latin typeface="Arial" pitchFamily="34" charset="0"/>
                <a:cs typeface="Arial" pitchFamily="34" charset="0"/>
              </a:rPr>
              <a:t> when my sister died </a:t>
            </a:r>
          </a:p>
          <a:p>
            <a:pPr algn="ctr"/>
            <a:r>
              <a:rPr lang="en-US" sz="2800" b="1" dirty="0">
                <a:solidFill>
                  <a:srgbClr val="000000"/>
                </a:solidFill>
                <a:latin typeface="Arial" pitchFamily="34" charset="0"/>
                <a:cs typeface="Arial" pitchFamily="34" charset="0"/>
              </a:rPr>
              <a:t>when she was just a day old</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And </a:t>
            </a:r>
            <a:r>
              <a:rPr lang="en-US" sz="2800" b="1" i="1" dirty="0">
                <a:solidFill>
                  <a:srgbClr val="000000"/>
                </a:solidFill>
                <a:latin typeface="Arial" pitchFamily="34" charset="0"/>
                <a:cs typeface="Arial" pitchFamily="34" charset="0"/>
              </a:rPr>
              <a:t>everybody</a:t>
            </a:r>
            <a:r>
              <a:rPr lang="en-US" sz="2800" b="1" dirty="0">
                <a:solidFill>
                  <a:srgbClr val="000000"/>
                </a:solidFill>
                <a:latin typeface="Arial" pitchFamily="34" charset="0"/>
                <a:cs typeface="Arial" pitchFamily="34" charset="0"/>
              </a:rPr>
              <a:t> cried about that</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Even at that young age I concluded that a man that cries like Mr. Jamaica isn’t going to kidnap anybody, and especially not anyone that reminds him of his son </a:t>
            </a:r>
          </a:p>
          <a:p>
            <a:pPr algn="ctr"/>
            <a:endParaRPr lang="en-US" sz="2400" b="1" dirty="0">
              <a:solidFill>
                <a:srgbClr val="000000"/>
              </a:solidFill>
              <a:latin typeface="Arial" pitchFamily="34" charset="0"/>
              <a:cs typeface="Arial" pitchFamily="34" charset="0"/>
            </a:endParaRPr>
          </a:p>
          <a:p>
            <a:pPr algn="ctr"/>
            <a:r>
              <a:rPr lang="en-US" dirty="0">
                <a:solidFill>
                  <a:srgbClr val="000000"/>
                </a:solidFill>
                <a:latin typeface="Arial" pitchFamily="34" charset="0"/>
                <a:cs typeface="Arial" pitchFamily="34" charset="0"/>
              </a:rPr>
              <a:t>(I know now that that was faulty logic, </a:t>
            </a:r>
          </a:p>
          <a:p>
            <a:pPr algn="ctr"/>
            <a:r>
              <a:rPr lang="en-US" dirty="0">
                <a:solidFill>
                  <a:srgbClr val="000000"/>
                </a:solidFill>
                <a:latin typeface="Arial" pitchFamily="34" charset="0"/>
                <a:cs typeface="Arial" pitchFamily="34" charset="0"/>
              </a:rPr>
              <a:t>the part about “especially not anyone that reminds him of his son.)</a:t>
            </a:r>
          </a:p>
          <a:p>
            <a:pPr algn="ctr"/>
            <a:endParaRPr lang="en-US"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Literally from that day onward, every time I heard one of the adults say we shouldn’t talk with the Jamaicans because they would kidnap us or “who knows what” </a:t>
            </a:r>
            <a:r>
              <a:rPr lang="en-US" sz="1600" dirty="0">
                <a:solidFill>
                  <a:srgbClr val="000000"/>
                </a:solidFill>
                <a:latin typeface="Arial" pitchFamily="34" charset="0"/>
                <a:cs typeface="Arial" pitchFamily="34" charset="0"/>
              </a:rPr>
              <a:t>(and we kids didn’t know exactly “what” was “who knows </a:t>
            </a:r>
            <a:r>
              <a:rPr lang="en-US" sz="1600" i="1" dirty="0">
                <a:solidFill>
                  <a:srgbClr val="000000"/>
                </a:solidFill>
                <a:latin typeface="Arial" pitchFamily="34" charset="0"/>
                <a:cs typeface="Arial" pitchFamily="34" charset="0"/>
              </a:rPr>
              <a:t>what</a:t>
            </a:r>
            <a:r>
              <a:rPr lang="en-US" sz="1600" dirty="0">
                <a:solidFill>
                  <a:srgbClr val="000000"/>
                </a:solidFill>
                <a:latin typeface="Arial" pitchFamily="34" charset="0"/>
                <a:cs typeface="Arial" pitchFamily="34" charset="0"/>
              </a:rPr>
              <a:t>” in those days, </a:t>
            </a:r>
          </a:p>
          <a:p>
            <a:pPr algn="ctr"/>
            <a:r>
              <a:rPr lang="en-US" sz="1600" dirty="0">
                <a:solidFill>
                  <a:srgbClr val="000000"/>
                </a:solidFill>
                <a:latin typeface="Arial" pitchFamily="34" charset="0"/>
                <a:cs typeface="Arial" pitchFamily="34" charset="0"/>
              </a:rPr>
              <a:t>at least not in Winsted, but in retrospect, the adults probably did)</a:t>
            </a:r>
            <a:endParaRPr lang="en-US" sz="2400"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I thought . . .</a:t>
            </a:r>
          </a:p>
          <a:p>
            <a:pPr algn="ctr"/>
            <a:r>
              <a:rPr lang="en-US" sz="2800" b="1" dirty="0">
                <a:solidFill>
                  <a:srgbClr val="000000"/>
                </a:solidFill>
                <a:latin typeface="Arial" pitchFamily="34" charset="0"/>
                <a:cs typeface="Arial" pitchFamily="34" charset="0"/>
              </a:rPr>
              <a:t>“When I grow up I’m going to tell them what the Jamaicans are really like.  They’re nice.”</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Even at that young age I concluded that a man that cries like Mr. Jamaica isn’t going to kidnap anybody, and especially not anyone that reminds him of his son </a:t>
            </a:r>
          </a:p>
          <a:p>
            <a:pPr algn="ctr"/>
            <a:endParaRPr lang="en-US" sz="2400" b="1" dirty="0">
              <a:solidFill>
                <a:srgbClr val="FFCF89"/>
              </a:solidFill>
              <a:latin typeface="Arial" pitchFamily="34" charset="0"/>
              <a:cs typeface="Arial" pitchFamily="34" charset="0"/>
            </a:endParaRPr>
          </a:p>
          <a:p>
            <a:pPr algn="ctr"/>
            <a:r>
              <a:rPr lang="en-US" dirty="0">
                <a:solidFill>
                  <a:srgbClr val="FFCF89"/>
                </a:solidFill>
                <a:latin typeface="Arial" pitchFamily="34" charset="0"/>
                <a:cs typeface="Arial" pitchFamily="34" charset="0"/>
              </a:rPr>
              <a:t>(I know now that that was faulty logic, </a:t>
            </a:r>
          </a:p>
          <a:p>
            <a:pPr algn="ctr"/>
            <a:r>
              <a:rPr lang="en-US" dirty="0">
                <a:solidFill>
                  <a:srgbClr val="FFCF89"/>
                </a:solidFill>
                <a:latin typeface="Arial" pitchFamily="34" charset="0"/>
                <a:cs typeface="Arial" pitchFamily="34" charset="0"/>
              </a:rPr>
              <a:t>the part about “especially not anyone that reminds him of his son.)</a:t>
            </a:r>
          </a:p>
          <a:p>
            <a:pPr algn="ctr"/>
            <a:endParaRPr lang="en-US"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Literally from that day onward, every time I heard one of the adults say we shouldn’t talk with the Jamaicans because they would kidnap us or “who knows what” </a:t>
            </a:r>
            <a:r>
              <a:rPr lang="en-US" sz="1600" dirty="0">
                <a:solidFill>
                  <a:srgbClr val="FFCF89"/>
                </a:solidFill>
                <a:latin typeface="Arial" pitchFamily="34" charset="0"/>
                <a:cs typeface="Arial" pitchFamily="34" charset="0"/>
              </a:rPr>
              <a:t>(and we kids didn’t know exactly “what” was “who knows </a:t>
            </a:r>
            <a:r>
              <a:rPr lang="en-US" sz="1600" i="1" dirty="0">
                <a:solidFill>
                  <a:srgbClr val="FFCF89"/>
                </a:solidFill>
                <a:latin typeface="Arial" pitchFamily="34" charset="0"/>
                <a:cs typeface="Arial" pitchFamily="34" charset="0"/>
              </a:rPr>
              <a:t>what</a:t>
            </a:r>
            <a:r>
              <a:rPr lang="en-US" sz="1600" dirty="0">
                <a:solidFill>
                  <a:srgbClr val="FFCF89"/>
                </a:solidFill>
                <a:latin typeface="Arial" pitchFamily="34" charset="0"/>
                <a:cs typeface="Arial" pitchFamily="34" charset="0"/>
              </a:rPr>
              <a:t>” in those days, </a:t>
            </a:r>
          </a:p>
          <a:p>
            <a:pPr algn="ctr"/>
            <a:r>
              <a:rPr lang="en-US" sz="1600" dirty="0">
                <a:solidFill>
                  <a:srgbClr val="FFCF89"/>
                </a:solidFill>
                <a:latin typeface="Arial" pitchFamily="34" charset="0"/>
                <a:cs typeface="Arial" pitchFamily="34" charset="0"/>
              </a:rPr>
              <a:t>at least not in Winsted, but in retrospect, the adults probably did)</a:t>
            </a:r>
            <a:endParaRPr lang="en-US" sz="2400"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 I thought . . .</a:t>
            </a:r>
          </a:p>
          <a:p>
            <a:pPr algn="ctr"/>
            <a:r>
              <a:rPr lang="en-US" sz="2800" b="1" dirty="0">
                <a:solidFill>
                  <a:srgbClr val="000000"/>
                </a:solidFill>
                <a:latin typeface="Arial" pitchFamily="34" charset="0"/>
                <a:cs typeface="Arial" pitchFamily="34" charset="0"/>
              </a:rPr>
              <a:t>“When I grow up I’m going to tell them what the Jamaicans are really like.  They’re nice.”</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I was afraid to say that because then my grandmother and the other adults would know that I had been </a:t>
            </a:r>
            <a:r>
              <a:rPr lang="en-US" sz="2400" b="1" i="1" dirty="0">
                <a:solidFill>
                  <a:srgbClr val="000000"/>
                </a:solidFill>
                <a:latin typeface="Arial" pitchFamily="34" charset="0"/>
                <a:cs typeface="Arial" pitchFamily="34" charset="0"/>
              </a:rPr>
              <a:t>disobedient</a:t>
            </a: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since 2</a:t>
            </a:r>
            <a:r>
              <a:rPr lang="en-US" sz="2400" b="1" baseline="30000" dirty="0">
                <a:solidFill>
                  <a:srgbClr val="000000"/>
                </a:solidFill>
                <a:latin typeface="Arial" pitchFamily="34" charset="0"/>
                <a:cs typeface="Arial" pitchFamily="34" charset="0"/>
              </a:rPr>
              <a:t>nd</a:t>
            </a:r>
            <a:r>
              <a:rPr lang="en-US" sz="2400" b="1" dirty="0">
                <a:solidFill>
                  <a:srgbClr val="000000"/>
                </a:solidFill>
                <a:latin typeface="Arial" pitchFamily="34" charset="0"/>
                <a:cs typeface="Arial" pitchFamily="34" charset="0"/>
              </a:rPr>
              <a:t> graders didn’t go to Confession in those days, I was pretty much stuck with my big secret of knowing that what the adults were saying about the Jamaicans wasn’t true, but not being able to say it</a:t>
            </a:r>
          </a:p>
          <a:p>
            <a:pPr algn="ctr"/>
            <a:endParaRPr lang="en-US" sz="24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 was in a real double bind!</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But I was afraid to say that because then my grandmother and the other adults would know that I had been </a:t>
            </a:r>
            <a:r>
              <a:rPr lang="en-US" sz="2400" b="1" i="1" dirty="0">
                <a:solidFill>
                  <a:srgbClr val="FFCF89"/>
                </a:solidFill>
                <a:latin typeface="Arial" pitchFamily="34" charset="0"/>
                <a:cs typeface="Arial" pitchFamily="34" charset="0"/>
              </a:rPr>
              <a:t>disobedient</a:t>
            </a:r>
            <a:endParaRPr lang="en-US" sz="2400" b="1" dirty="0">
              <a:solidFill>
                <a:srgbClr val="FFCF89"/>
              </a:solidFill>
              <a:latin typeface="Arial" pitchFamily="34" charset="0"/>
              <a:cs typeface="Arial" pitchFamily="34" charset="0"/>
            </a:endParaRPr>
          </a:p>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since 2</a:t>
            </a:r>
            <a:r>
              <a:rPr lang="en-US" sz="2400" b="1" baseline="30000" dirty="0">
                <a:solidFill>
                  <a:srgbClr val="FFCF89"/>
                </a:solidFill>
                <a:latin typeface="Arial" pitchFamily="34" charset="0"/>
                <a:cs typeface="Arial" pitchFamily="34" charset="0"/>
              </a:rPr>
              <a:t>nd</a:t>
            </a:r>
            <a:r>
              <a:rPr lang="en-US" sz="2400" b="1" dirty="0">
                <a:solidFill>
                  <a:srgbClr val="FFCF89"/>
                </a:solidFill>
                <a:latin typeface="Arial" pitchFamily="34" charset="0"/>
                <a:cs typeface="Arial" pitchFamily="34" charset="0"/>
              </a:rPr>
              <a:t> graders didn’t go to Confession in those days, I was pretty much stuck with my big secret of knowing that what the adults were saying about the Jamaicans wasn’t true, but not being able to say it</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was in a real double bind!</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By the time I was </a:t>
            </a:r>
            <a:r>
              <a:rPr lang="en-US" sz="2400" b="1" i="1" dirty="0">
                <a:solidFill>
                  <a:srgbClr val="000000"/>
                </a:solidFill>
                <a:latin typeface="Arial" pitchFamily="34" charset="0"/>
                <a:cs typeface="Arial" pitchFamily="34" charset="0"/>
              </a:rPr>
              <a:t>in the 3</a:t>
            </a:r>
            <a:r>
              <a:rPr lang="en-US" sz="2400" b="1" i="1" baseline="30000" dirty="0">
                <a:solidFill>
                  <a:srgbClr val="000000"/>
                </a:solidFill>
                <a:latin typeface="Arial" pitchFamily="34" charset="0"/>
                <a:cs typeface="Arial" pitchFamily="34" charset="0"/>
              </a:rPr>
              <a:t>rd</a:t>
            </a:r>
            <a:r>
              <a:rPr lang="en-US" sz="2400" b="1" i="1" dirty="0">
                <a:solidFill>
                  <a:srgbClr val="000000"/>
                </a:solidFill>
                <a:latin typeface="Arial" pitchFamily="34" charset="0"/>
                <a:cs typeface="Arial" pitchFamily="34" charset="0"/>
              </a:rPr>
              <a:t> grade</a:t>
            </a:r>
            <a:r>
              <a:rPr lang="en-US" sz="2400" b="1" dirty="0">
                <a:solidFill>
                  <a:srgbClr val="000000"/>
                </a:solidFill>
                <a:latin typeface="Arial" pitchFamily="34" charset="0"/>
                <a:cs typeface="Arial" pitchFamily="34" charset="0"/>
              </a:rPr>
              <a:t>, I </a:t>
            </a:r>
            <a:r>
              <a:rPr lang="en-US" sz="3200" b="1" i="1" dirty="0">
                <a:solidFill>
                  <a:srgbClr val="000000"/>
                </a:solidFill>
                <a:latin typeface="Arial" pitchFamily="34" charset="0"/>
                <a:cs typeface="Arial" pitchFamily="34" charset="0"/>
              </a:rPr>
              <a:t>knew</a:t>
            </a:r>
            <a:r>
              <a:rPr lang="en-US" sz="3200" b="1" dirty="0">
                <a:solidFill>
                  <a:srgbClr val="000000"/>
                </a:solidFill>
                <a:latin typeface="Arial" pitchFamily="34" charset="0"/>
                <a:cs typeface="Arial" pitchFamily="34" charset="0"/>
              </a:rPr>
              <a:t> </a:t>
            </a:r>
            <a:r>
              <a:rPr lang="en-US" sz="2400" b="1" dirty="0">
                <a:solidFill>
                  <a:srgbClr val="000000"/>
                </a:solidFill>
                <a:latin typeface="Arial" pitchFamily="34" charset="0"/>
                <a:cs typeface="Arial" pitchFamily="34" charset="0"/>
              </a:rPr>
              <a:t>that when I grew up I was going to tell people that the Jamaicans were just like everybody else— that they laughed, they cried (even the MEN), they sang, they told stories, they kidded one another . . . and they even peed in the bushes like the Winsted </a:t>
            </a:r>
            <a:r>
              <a:rPr lang="en-US" sz="2400" b="1" dirty="0" err="1">
                <a:solidFill>
                  <a:srgbClr val="000000"/>
                </a:solidFill>
                <a:latin typeface="Arial" pitchFamily="34" charset="0"/>
                <a:cs typeface="Arial" pitchFamily="34" charset="0"/>
              </a:rPr>
              <a:t>menfolk</a:t>
            </a:r>
            <a:r>
              <a:rPr lang="en-US" sz="2400" b="1" dirty="0">
                <a:solidFill>
                  <a:srgbClr val="000000"/>
                </a:solidFill>
                <a:latin typeface="Arial" pitchFamily="34" charset="0"/>
                <a:cs typeface="Arial" pitchFamily="34" charset="0"/>
              </a:rPr>
              <a:t> did when they went hunting and fishing</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And I thought that even though I </a:t>
            </a:r>
            <a:r>
              <a:rPr lang="en-US" sz="2400" b="1" i="1" dirty="0">
                <a:solidFill>
                  <a:srgbClr val="000000"/>
                </a:solidFill>
                <a:latin typeface="Arial" pitchFamily="34" charset="0"/>
                <a:cs typeface="Arial" pitchFamily="34" charset="0"/>
              </a:rPr>
              <a:t>still</a:t>
            </a:r>
            <a:r>
              <a:rPr lang="en-US" sz="2400" b="1" dirty="0">
                <a:solidFill>
                  <a:srgbClr val="000000"/>
                </a:solidFill>
                <a:latin typeface="Arial" pitchFamily="34" charset="0"/>
                <a:cs typeface="Arial" pitchFamily="34" charset="0"/>
              </a:rPr>
              <a:t> didn’t know at that time where Jamaica was</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And, of course, I had no idea what anthropology was, or even that there were adults who had a job where they could tell others about how other people were humans too</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My "career" in American-style Anthropology began in second grade</a:t>
            </a:r>
          </a:p>
          <a:p>
            <a:pPr algn="ctr"/>
            <a:endParaRPr lang="en-US" sz="3200" b="1"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Most students are curious about that</a:t>
            </a:r>
          </a:p>
          <a:p>
            <a:pPr algn="ct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Now it was also with the Jamaicans that I got my start as a “Physical Anthropologist”</a:t>
            </a:r>
          </a:p>
          <a:p>
            <a:pPr algn="ctr"/>
            <a:endParaRPr lang="en-US" sz="2400" b="1" dirty="0">
              <a:solidFill>
                <a:srgbClr val="000000"/>
              </a:solidFill>
              <a:latin typeface="Arial" pitchFamily="34" charset="0"/>
              <a:cs typeface="Arial" pitchFamily="34" charset="0"/>
            </a:endParaRPr>
          </a:p>
          <a:p>
            <a:pPr algn="ctr"/>
            <a:r>
              <a:rPr lang="en-US" sz="2800" b="1" dirty="0">
                <a:solidFill>
                  <a:srgbClr val="FFFFFF"/>
                </a:solidFill>
                <a:latin typeface="Arial" pitchFamily="34" charset="0"/>
                <a:cs typeface="Arial" pitchFamily="34" charset="0"/>
              </a:rPr>
              <a:t>REM: American Anthropology is Four-Fold:</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Cultural Anthropology</a:t>
            </a:r>
          </a:p>
          <a:p>
            <a:pPr algn="ctr"/>
            <a:r>
              <a:rPr lang="en-US" sz="3200" b="1" dirty="0">
                <a:solidFill>
                  <a:srgbClr val="FFFFFF"/>
                </a:solidFill>
                <a:latin typeface="Arial" pitchFamily="34" charset="0"/>
                <a:cs typeface="Arial" pitchFamily="34" charset="0"/>
              </a:rPr>
              <a:t>Physical Anthropology</a:t>
            </a:r>
          </a:p>
          <a:p>
            <a:pPr algn="ctr"/>
            <a:r>
              <a:rPr lang="en-US" sz="3200" b="1" dirty="0">
                <a:solidFill>
                  <a:srgbClr val="FFFFFF"/>
                </a:solidFill>
                <a:latin typeface="Arial" pitchFamily="34" charset="0"/>
                <a:cs typeface="Arial" pitchFamily="34" charset="0"/>
              </a:rPr>
              <a:t>Archaeology</a:t>
            </a:r>
          </a:p>
          <a:p>
            <a:pPr algn="ctr"/>
            <a:r>
              <a:rPr lang="en-US" sz="3200" b="1" dirty="0">
                <a:solidFill>
                  <a:srgbClr val="FFFFFF"/>
                </a:solidFill>
                <a:latin typeface="Arial" pitchFamily="34" charset="0"/>
                <a:cs typeface="Arial" pitchFamily="34" charset="0"/>
              </a:rPr>
              <a:t>Linguistics</a:t>
            </a:r>
            <a:endParaRPr lang="en-US" sz="2400" b="1" dirty="0">
              <a:solidFill>
                <a:srgbClr val="FFFFFF"/>
              </a:solidFill>
              <a:latin typeface="Arial" pitchFamily="34" charset="0"/>
              <a:cs typeface="Arial" pitchFamily="34"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Now it was also with the Jamaicans that I got my start as a “Physical Anthropologist”</a:t>
            </a:r>
          </a:p>
          <a:p>
            <a:pPr algn="ctr"/>
            <a:endParaRPr lang="en-US" sz="24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REM: American Anthropology is Four-Fold:</a:t>
            </a:r>
          </a:p>
          <a:p>
            <a:pPr algn="ctr"/>
            <a:endParaRPr lang="en-US" sz="3200" b="1" dirty="0">
              <a:solidFill>
                <a:srgbClr val="000000"/>
              </a:solidFill>
              <a:latin typeface="Arial" pitchFamily="34" charset="0"/>
              <a:cs typeface="Arial" pitchFamily="34" charset="0"/>
            </a:endParaRPr>
          </a:p>
          <a:p>
            <a:pPr algn="ctr"/>
            <a:r>
              <a:rPr lang="en-US" sz="3200" b="1" dirty="0">
                <a:solidFill>
                  <a:srgbClr val="FFCF89"/>
                </a:solidFill>
                <a:latin typeface="Arial" pitchFamily="34" charset="0"/>
                <a:cs typeface="Arial" pitchFamily="34" charset="0"/>
              </a:rPr>
              <a:t>Cultural Anthropology</a:t>
            </a:r>
          </a:p>
          <a:p>
            <a:pPr algn="ctr"/>
            <a:r>
              <a:rPr lang="en-US" sz="3200" b="1" dirty="0">
                <a:solidFill>
                  <a:srgbClr val="000000"/>
                </a:solidFill>
                <a:latin typeface="Arial" pitchFamily="34" charset="0"/>
                <a:cs typeface="Arial" pitchFamily="34" charset="0"/>
              </a:rPr>
              <a:t>Physical Anthropology</a:t>
            </a:r>
          </a:p>
          <a:p>
            <a:pPr algn="ctr"/>
            <a:r>
              <a:rPr lang="en-US" sz="3200" b="1" dirty="0">
                <a:solidFill>
                  <a:srgbClr val="FFCF89"/>
                </a:solidFill>
                <a:latin typeface="Arial" pitchFamily="34" charset="0"/>
                <a:cs typeface="Arial" pitchFamily="34" charset="0"/>
              </a:rPr>
              <a:t>Archaeology</a:t>
            </a:r>
          </a:p>
          <a:p>
            <a:pPr algn="ctr"/>
            <a:r>
              <a:rPr lang="en-US" sz="3200" b="1" dirty="0">
                <a:solidFill>
                  <a:srgbClr val="FFCF89"/>
                </a:solidFill>
                <a:latin typeface="Arial" pitchFamily="34" charset="0"/>
                <a:cs typeface="Arial" pitchFamily="34" charset="0"/>
              </a:rPr>
              <a:t>Linguistics</a:t>
            </a:r>
            <a:endParaRPr lang="en-US" sz="2400" b="1" dirty="0">
              <a:solidFill>
                <a:srgbClr val="FFCF89"/>
              </a:solidFill>
              <a:latin typeface="Arial" pitchFamily="34" charset="0"/>
              <a:cs typeface="Arial" pitchFamily="34"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One time I was down in the city park sitting with the Jamaicans in the shade of the old wooden bandstand that was there, not too far from the lake, </a:t>
            </a:r>
          </a:p>
          <a:p>
            <a:pPr algn="ctr"/>
            <a:r>
              <a:rPr lang="en-US" sz="2400" b="1" dirty="0">
                <a:solidFill>
                  <a:srgbClr val="000000"/>
                </a:solidFill>
                <a:latin typeface="Arial" pitchFamily="34" charset="0"/>
                <a:cs typeface="Arial" pitchFamily="34" charset="0"/>
              </a:rPr>
              <a:t>listening to the men sing</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 was wonderful</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as they sang I remember wondering what that fuzzy hair they had felt like  </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had often wondered that before, by this time, but I recall it was at that time when they were all singing and eating some kind of luncheon meat on plain crackers </a:t>
            </a:r>
          </a:p>
          <a:p>
            <a:pPr algn="ctr"/>
            <a:r>
              <a:rPr lang="en-US" dirty="0">
                <a:solidFill>
                  <a:srgbClr val="000000"/>
                </a:solidFill>
                <a:latin typeface="Arial" pitchFamily="34" charset="0"/>
                <a:cs typeface="Arial" pitchFamily="34" charset="0"/>
              </a:rPr>
              <a:t>(I loved plain crackers as a young boy) </a:t>
            </a:r>
          </a:p>
          <a:p>
            <a:pPr algn="ctr"/>
            <a:r>
              <a:rPr lang="en-US" sz="2400" b="1" dirty="0">
                <a:solidFill>
                  <a:srgbClr val="000000"/>
                </a:solidFill>
                <a:latin typeface="Arial" pitchFamily="34" charset="0"/>
                <a:cs typeface="Arial" pitchFamily="34" charset="0"/>
              </a:rPr>
              <a:t>that I asked one of them if I could feel his fuzzy hair</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He more or less </a:t>
            </a:r>
            <a:r>
              <a:rPr lang="en-US" sz="2400" b="1" dirty="0" err="1">
                <a:solidFill>
                  <a:srgbClr val="000000"/>
                </a:solidFill>
                <a:latin typeface="Arial" pitchFamily="34" charset="0"/>
                <a:cs typeface="Arial" pitchFamily="34" charset="0"/>
              </a:rPr>
              <a:t>hollared</a:t>
            </a:r>
            <a:r>
              <a:rPr lang="en-US" sz="2400" b="1" dirty="0">
                <a:solidFill>
                  <a:srgbClr val="000000"/>
                </a:solidFill>
                <a:latin typeface="Arial" pitchFamily="34" charset="0"/>
                <a:cs typeface="Arial" pitchFamily="34" charset="0"/>
              </a:rPr>
              <a:t> out something like, </a:t>
            </a:r>
          </a:p>
          <a:p>
            <a:pPr algn="ctr"/>
            <a:r>
              <a:rPr lang="en-US" sz="2400" b="1" dirty="0">
                <a:solidFill>
                  <a:srgbClr val="000000"/>
                </a:solidFill>
                <a:latin typeface="Arial" pitchFamily="34" charset="0"/>
                <a:cs typeface="Arial" pitchFamily="34" charset="0"/>
              </a:rPr>
              <a:t>“</a:t>
            </a:r>
            <a:r>
              <a:rPr lang="en-US" sz="2400" b="1" dirty="0" err="1">
                <a:solidFill>
                  <a:srgbClr val="000000"/>
                </a:solidFill>
                <a:latin typeface="Arial" pitchFamily="34" charset="0"/>
                <a:cs typeface="Arial" pitchFamily="34" charset="0"/>
              </a:rPr>
              <a:t>D’ja</a:t>
            </a:r>
            <a:r>
              <a:rPr lang="en-US" sz="2400" b="1" dirty="0">
                <a:solidFill>
                  <a:srgbClr val="000000"/>
                </a:solidFill>
                <a:latin typeface="Arial" pitchFamily="34" charset="0"/>
                <a:cs typeface="Arial" pitchFamily="34" charset="0"/>
              </a:rPr>
              <a:t> hear that?  Timmy wants to feel my hair?”</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 they all laughed out loud </a:t>
            </a:r>
          </a:p>
          <a:p>
            <a:pPr algn="ctr"/>
            <a:r>
              <a:rPr lang="en-US" sz="2400" b="1" dirty="0">
                <a:solidFill>
                  <a:srgbClr val="000000"/>
                </a:solidFill>
                <a:latin typeface="Arial" pitchFamily="34" charset="0"/>
                <a:cs typeface="Arial" pitchFamily="34" charset="0"/>
              </a:rPr>
              <a:t>and that I wished I hadn’t asked  </a:t>
            </a:r>
          </a:p>
          <a:p>
            <a:pPr algn="ctr"/>
            <a:r>
              <a:rPr lang="en-US" sz="2400" b="1" dirty="0">
                <a:solidFill>
                  <a:srgbClr val="000000"/>
                </a:solidFill>
                <a:latin typeface="Arial" pitchFamily="34" charset="0"/>
                <a:cs typeface="Arial" pitchFamily="34" charset="0"/>
              </a:rPr>
              <a:t>But then he stood up, tall, took off his hat, and made a big bow and said it would be OK</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felt his hair</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 felt funny</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felt funny</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Scared . . . actually</a:t>
            </a: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pPr algn="ctr" eaLnBrk="0" hangingPunct="0"/>
            <a:r>
              <a:rPr kumimoji="1" lang="en-US" sz="1200" i="1" dirty="0">
                <a:solidFill>
                  <a:srgbClr val="FFFFFF"/>
                </a:solidFill>
              </a:rPr>
              <a:t>Minnesota Historical Society</a:t>
            </a:r>
          </a:p>
          <a:p>
            <a:pPr algn="ctr" eaLnBrk="0" hangingPunct="0"/>
            <a:r>
              <a:rPr kumimoji="1" lang="en-US" sz="1200" i="1" dirty="0">
                <a:solidFill>
                  <a:srgbClr val="FFFFFF"/>
                </a:solidFill>
              </a:rPr>
              <a:t>Visual Resources Database</a:t>
            </a:r>
          </a:p>
          <a:p>
            <a:pPr algn="ctr" eaLnBrk="0" hangingPunct="0"/>
            <a:r>
              <a:rPr kumimoji="1" lang="en-US" sz="1200" i="1" dirty="0">
                <a:solidFill>
                  <a:srgbClr val="FFFFFF"/>
                </a:solidFill>
              </a:rPr>
              <a:t>Migrant, Green Giant, </a:t>
            </a:r>
            <a:r>
              <a:rPr kumimoji="1" lang="en-US" sz="1200" i="1" dirty="0" err="1">
                <a:solidFill>
                  <a:srgbClr val="FFFFFF"/>
                </a:solidFill>
              </a:rPr>
              <a:t>LeSueur</a:t>
            </a:r>
            <a:r>
              <a:rPr kumimoji="1" lang="en-US" sz="1200" i="1" dirty="0">
                <a:solidFill>
                  <a:srgbClr val="FFFFFF"/>
                </a:solidFill>
              </a:rPr>
              <a:t>, Minn. 1953</a:t>
            </a:r>
          </a:p>
          <a:p>
            <a:pPr algn="ctr" eaLnBrk="0" hangingPunct="0"/>
            <a:r>
              <a:rPr kumimoji="1" lang="en-US" sz="800" i="1" dirty="0">
                <a:solidFill>
                  <a:srgbClr val="FFFFFF"/>
                </a:solidFill>
              </a:rPr>
              <a:t>Location no. AV1988.151.12</a:t>
            </a:r>
          </a:p>
          <a:p>
            <a:pPr algn="ctr" eaLnBrk="0" hangingPunct="0"/>
            <a:r>
              <a:rPr kumimoji="1" lang="en-US" sz="800" i="1" dirty="0">
                <a:solidFill>
                  <a:srgbClr val="FFFFFF"/>
                </a:solidFill>
              </a:rPr>
              <a:t>Photographer: Jerome </a:t>
            </a:r>
            <a:r>
              <a:rPr kumimoji="1" lang="en-US" sz="800" i="1" dirty="0" err="1">
                <a:solidFill>
                  <a:srgbClr val="FFFFFF"/>
                </a:solidFill>
              </a:rPr>
              <a:t>Liebling</a:t>
            </a:r>
            <a:r>
              <a:rPr kumimoji="1" lang="en-US" sz="800" i="1" dirty="0">
                <a:solidFill>
                  <a:srgbClr val="FFFFFF"/>
                </a:solidFill>
              </a:rPr>
              <a:t> </a:t>
            </a:r>
            <a:br>
              <a:rPr kumimoji="1" lang="en-US" sz="800" i="1" dirty="0">
                <a:solidFill>
                  <a:srgbClr val="FFFFFF"/>
                </a:solidFill>
              </a:rPr>
            </a:br>
            <a:r>
              <a:rPr kumimoji="1" lang="en-US" sz="800" i="1" dirty="0">
                <a:solidFill>
                  <a:srgbClr val="FFFFFF"/>
                </a:solidFill>
              </a:rPr>
              <a:t>Fine Art Photo Collection 1953</a:t>
            </a:r>
          </a:p>
          <a:p>
            <a:pPr algn="ctr" eaLnBrk="0" hangingPunct="0"/>
            <a:r>
              <a:rPr kumimoji="1" lang="en-US" sz="1200" i="1" dirty="0">
                <a:solidFill>
                  <a:srgbClr val="FFFFFF"/>
                </a:solidFill>
                <a:hlinkClick r:id="rId3"/>
              </a:rPr>
              <a:t>http://collections.mnhs.org/visualresources/search.cfm?bhcp=1</a:t>
            </a:r>
            <a:endParaRPr kumimoji="1" lang="en-US" sz="1200" i="1" dirty="0">
              <a:solidFill>
                <a:srgbClr val="FFFFFF"/>
              </a:solidFill>
            </a:endParaRPr>
          </a:p>
        </p:txBody>
      </p:sp>
      <p:pic>
        <p:nvPicPr>
          <p:cNvPr id="2050" name="Picture 2"/>
          <p:cNvPicPr>
            <a:picLocks noChangeAspect="1" noChangeArrowheads="1"/>
          </p:cNvPicPr>
          <p:nvPr/>
        </p:nvPicPr>
        <p:blipFill>
          <a:blip r:embed="rId4" cstate="print"/>
          <a:srcRect/>
          <a:stretch>
            <a:fillRect/>
          </a:stretch>
        </p:blipFill>
        <p:spPr bwMode="auto">
          <a:xfrm>
            <a:off x="3433763" y="762000"/>
            <a:ext cx="3419475" cy="4572000"/>
          </a:xfrm>
          <a:prstGeom prst="rect">
            <a:avLst/>
          </a:prstGeom>
          <a:noFill/>
          <a:ln w="9525">
            <a:noFill/>
            <a:miter lim="800000"/>
            <a:headEnd/>
            <a:tailEnd/>
          </a:ln>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then they all started laughing some more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 several of them took off their hats </a:t>
            </a:r>
          </a:p>
          <a:p>
            <a:pPr algn="ctr"/>
            <a:r>
              <a:rPr lang="en-US" sz="2400" b="1" dirty="0">
                <a:solidFill>
                  <a:srgbClr val="000000"/>
                </a:solidFill>
                <a:latin typeface="Arial" pitchFamily="34" charset="0"/>
                <a:cs typeface="Arial" pitchFamily="34" charset="0"/>
              </a:rPr>
              <a:t>and put their heads down </a:t>
            </a:r>
          </a:p>
          <a:p>
            <a:pPr algn="ctr"/>
            <a:r>
              <a:rPr lang="en-US" sz="2400" b="1" dirty="0">
                <a:solidFill>
                  <a:srgbClr val="000000"/>
                </a:solidFill>
                <a:latin typeface="Arial" pitchFamily="34" charset="0"/>
                <a:cs typeface="Arial" pitchFamily="34" charset="0"/>
              </a:rPr>
              <a:t>and called me over to feel their hair</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Those are the specific things and times that I remember, but I also remember this general feeling of whatever sadness is to a grade school kid anytime I heard an adult say bad things about my friends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when I ever felt that way I </a:t>
            </a:r>
            <a:r>
              <a:rPr lang="en-US" sz="2400" b="1" i="1" dirty="0">
                <a:solidFill>
                  <a:srgbClr val="000000"/>
                </a:solidFill>
                <a:latin typeface="Arial" pitchFamily="34" charset="0"/>
                <a:cs typeface="Arial" pitchFamily="34" charset="0"/>
              </a:rPr>
              <a:t>knew</a:t>
            </a:r>
            <a:r>
              <a:rPr lang="en-US" sz="2400" b="1" dirty="0">
                <a:solidFill>
                  <a:srgbClr val="000000"/>
                </a:solidFill>
                <a:latin typeface="Arial" pitchFamily="34" charset="0"/>
                <a:cs typeface="Arial" pitchFamily="34" charset="0"/>
              </a:rPr>
              <a:t> that when I grew up I would be able to explain to people how nice the Jamaicans really were</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Yes, I remember thinking even then </a:t>
            </a:r>
          </a:p>
          <a:p>
            <a:pPr algn="ctr">
              <a:lnSpc>
                <a:spcPct val="150000"/>
              </a:lnSpc>
            </a:pPr>
            <a:r>
              <a:rPr lang="en-US" sz="2400" b="1" dirty="0">
                <a:solidFill>
                  <a:srgbClr val="000000"/>
                </a:solidFill>
                <a:latin typeface="Arial" pitchFamily="34" charset="0"/>
                <a:cs typeface="Arial" pitchFamily="34" charset="0"/>
              </a:rPr>
              <a:t>that when I grew up </a:t>
            </a:r>
          </a:p>
          <a:p>
            <a:pPr algn="ctr">
              <a:lnSpc>
                <a:spcPct val="150000"/>
              </a:lnSpc>
            </a:pPr>
            <a:r>
              <a:rPr lang="en-US" sz="2400" b="1" dirty="0">
                <a:solidFill>
                  <a:srgbClr val="000000"/>
                </a:solidFill>
                <a:latin typeface="Arial" pitchFamily="34" charset="0"/>
                <a:cs typeface="Arial" pitchFamily="34" charset="0"/>
              </a:rPr>
              <a:t>I was going to tell everybody about how nice the Jamaicans are, </a:t>
            </a:r>
          </a:p>
          <a:p>
            <a:pPr algn="ctr">
              <a:lnSpc>
                <a:spcPct val="150000"/>
              </a:lnSpc>
            </a:pPr>
            <a:r>
              <a:rPr lang="en-US" sz="2400" b="1" dirty="0">
                <a:solidFill>
                  <a:srgbClr val="000000"/>
                </a:solidFill>
                <a:latin typeface="Arial" pitchFamily="34" charset="0"/>
                <a:cs typeface="Arial" pitchFamily="34" charset="0"/>
              </a:rPr>
              <a:t>and as a “participant-observer” (of sorts) </a:t>
            </a:r>
          </a:p>
          <a:p>
            <a:pPr algn="ctr">
              <a:lnSpc>
                <a:spcPct val="150000"/>
              </a:lnSpc>
            </a:pPr>
            <a:r>
              <a:rPr lang="en-US" sz="2400" b="1" dirty="0">
                <a:solidFill>
                  <a:srgbClr val="000000"/>
                </a:solidFill>
                <a:latin typeface="Arial" pitchFamily="34" charset="0"/>
                <a:cs typeface="Arial" pitchFamily="34" charset="0"/>
              </a:rPr>
              <a:t>I felt pretty confident that they would listen</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in a sense, my “career” in anthropology was launched, </a:t>
            </a:r>
          </a:p>
          <a:p>
            <a:pPr algn="ctr"/>
            <a:r>
              <a:rPr lang="en-US" sz="2400" b="1" dirty="0">
                <a:solidFill>
                  <a:srgbClr val="000000"/>
                </a:solidFill>
                <a:latin typeface="Arial" pitchFamily="34" charset="0"/>
                <a:cs typeface="Arial" pitchFamily="34" charset="0"/>
              </a:rPr>
              <a:t>and several events and situations</a:t>
            </a:r>
          </a:p>
          <a:p>
            <a:pPr algn="ctr"/>
            <a:r>
              <a:rPr lang="en-US" sz="2400" b="1" dirty="0">
                <a:solidFill>
                  <a:srgbClr val="000000"/>
                </a:solidFill>
                <a:latin typeface="Arial" pitchFamily="34" charset="0"/>
                <a:cs typeface="Arial" pitchFamily="34" charset="0"/>
              </a:rPr>
              <a:t>in subsequent years built upon that wonderful foundation set forever </a:t>
            </a:r>
          </a:p>
          <a:p>
            <a:pPr algn="ctr"/>
            <a:r>
              <a:rPr lang="en-US" sz="2400" b="1" dirty="0">
                <a:solidFill>
                  <a:srgbClr val="000000"/>
                </a:solidFill>
                <a:latin typeface="Arial" pitchFamily="34" charset="0"/>
                <a:cs typeface="Arial" pitchFamily="34" charset="0"/>
              </a:rPr>
              <a:t>by the shores of “Winsted Lake”</a:t>
            </a:r>
          </a:p>
          <a:p>
            <a:pPr algn="ctr"/>
            <a:endParaRPr lang="en-US" sz="1600" b="1" dirty="0">
              <a:solidFill>
                <a:srgbClr val="000000"/>
              </a:solidFill>
              <a:latin typeface="Arial" pitchFamily="34" charset="0"/>
              <a:cs typeface="Arial" pitchFamily="34" charset="0"/>
            </a:endParaRPr>
          </a:p>
          <a:p>
            <a:pPr algn="ctr"/>
            <a:r>
              <a:rPr lang="en-US" sz="2800" b="1" dirty="0">
                <a:solidFill>
                  <a:srgbClr val="FFFFFF"/>
                </a:solidFill>
                <a:latin typeface="Arial" pitchFamily="34" charset="0"/>
                <a:cs typeface="Arial" pitchFamily="34" charset="0"/>
              </a:rPr>
              <a:t>And, I thought, </a:t>
            </a:r>
          </a:p>
          <a:p>
            <a:pPr algn="ctr"/>
            <a:r>
              <a:rPr lang="en-US" sz="2800" b="1" dirty="0">
                <a:solidFill>
                  <a:srgbClr val="FFFFFF"/>
                </a:solidFill>
                <a:latin typeface="Arial" pitchFamily="34" charset="0"/>
                <a:cs typeface="Arial" pitchFamily="34" charset="0"/>
              </a:rPr>
              <a:t>“If I ever get to Minneapolis </a:t>
            </a:r>
          </a:p>
          <a:p>
            <a:pPr algn="ctr"/>
            <a:r>
              <a:rPr lang="en-US" dirty="0">
                <a:solidFill>
                  <a:srgbClr val="FFFFFF"/>
                </a:solidFill>
                <a:latin typeface="Arial" pitchFamily="34" charset="0"/>
                <a:cs typeface="Arial" pitchFamily="34" charset="0"/>
              </a:rPr>
              <a:t>(which on a </a:t>
            </a:r>
            <a:r>
              <a:rPr lang="en-US" i="1" dirty="0">
                <a:solidFill>
                  <a:srgbClr val="FFFFFF"/>
                </a:solidFill>
                <a:latin typeface="Arial" pitchFamily="34" charset="0"/>
                <a:cs typeface="Arial" pitchFamily="34" charset="0"/>
              </a:rPr>
              <a:t>really </a:t>
            </a:r>
            <a:r>
              <a:rPr lang="en-US" dirty="0">
                <a:solidFill>
                  <a:srgbClr val="FFFFFF"/>
                </a:solidFill>
                <a:latin typeface="Arial" pitchFamily="34" charset="0"/>
                <a:cs typeface="Arial" pitchFamily="34" charset="0"/>
              </a:rPr>
              <a:t>dark night we could see </a:t>
            </a:r>
            <a:r>
              <a:rPr lang="en-US" i="1" dirty="0">
                <a:solidFill>
                  <a:srgbClr val="FFFFFF"/>
                </a:solidFill>
                <a:latin typeface="Arial" pitchFamily="34" charset="0"/>
                <a:cs typeface="Arial" pitchFamily="34" charset="0"/>
              </a:rPr>
              <a:t>faintly</a:t>
            </a:r>
            <a:r>
              <a:rPr lang="en-US" dirty="0">
                <a:solidFill>
                  <a:srgbClr val="FFFFFF"/>
                </a:solidFill>
                <a:latin typeface="Arial" pitchFamily="34" charset="0"/>
                <a:cs typeface="Arial" pitchFamily="34" charset="0"/>
              </a:rPr>
              <a:t> glowing in the skies behind “The Point” of Winsted Lake) </a:t>
            </a:r>
          </a:p>
          <a:p>
            <a:pPr algn="ctr"/>
            <a:r>
              <a:rPr lang="en-US" sz="2800" b="1" dirty="0">
                <a:solidFill>
                  <a:srgbClr val="FFFFFF"/>
                </a:solidFill>
                <a:latin typeface="Arial" pitchFamily="34" charset="0"/>
                <a:cs typeface="Arial" pitchFamily="34" charset="0"/>
              </a:rPr>
              <a:t>I’m going to find out just where Jamaica is.”</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And, in a sense, my “career” in anthropology was launched, </a:t>
            </a:r>
          </a:p>
          <a:p>
            <a:pPr algn="ctr"/>
            <a:r>
              <a:rPr lang="en-US" sz="2400" b="1" dirty="0">
                <a:solidFill>
                  <a:srgbClr val="FFCF89"/>
                </a:solidFill>
                <a:latin typeface="Arial" pitchFamily="34" charset="0"/>
                <a:cs typeface="Arial" pitchFamily="34" charset="0"/>
              </a:rPr>
              <a:t>and several events and situations</a:t>
            </a:r>
          </a:p>
          <a:p>
            <a:pPr algn="ctr"/>
            <a:r>
              <a:rPr lang="en-US" sz="2400" b="1" dirty="0">
                <a:solidFill>
                  <a:srgbClr val="FFCF89"/>
                </a:solidFill>
                <a:latin typeface="Arial" pitchFamily="34" charset="0"/>
                <a:cs typeface="Arial" pitchFamily="34" charset="0"/>
              </a:rPr>
              <a:t>in subsequent years built upon that wonderful foundation set forever </a:t>
            </a:r>
          </a:p>
          <a:p>
            <a:pPr algn="ctr"/>
            <a:r>
              <a:rPr lang="en-US" sz="2400" b="1" dirty="0">
                <a:solidFill>
                  <a:srgbClr val="FFCF89"/>
                </a:solidFill>
                <a:latin typeface="Arial" pitchFamily="34" charset="0"/>
                <a:cs typeface="Arial" pitchFamily="34" charset="0"/>
              </a:rPr>
              <a:t>by the shores of “Winsted Lake”</a:t>
            </a:r>
          </a:p>
          <a:p>
            <a:pPr algn="ctr"/>
            <a:endParaRPr lang="en-US" sz="16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And, I thought, </a:t>
            </a:r>
          </a:p>
          <a:p>
            <a:pPr algn="ctr"/>
            <a:r>
              <a:rPr lang="en-US" sz="2800" b="1" dirty="0">
                <a:solidFill>
                  <a:srgbClr val="000000"/>
                </a:solidFill>
                <a:latin typeface="Arial" pitchFamily="34" charset="0"/>
                <a:cs typeface="Arial" pitchFamily="34" charset="0"/>
              </a:rPr>
              <a:t>“If I ever get to Minneapolis </a:t>
            </a:r>
          </a:p>
          <a:p>
            <a:pPr algn="ctr"/>
            <a:r>
              <a:rPr lang="en-US" dirty="0">
                <a:solidFill>
                  <a:srgbClr val="000000"/>
                </a:solidFill>
                <a:latin typeface="Arial" pitchFamily="34" charset="0"/>
                <a:cs typeface="Arial" pitchFamily="34" charset="0"/>
              </a:rPr>
              <a:t>(which on a </a:t>
            </a:r>
            <a:r>
              <a:rPr lang="en-US" i="1" dirty="0">
                <a:solidFill>
                  <a:srgbClr val="000000"/>
                </a:solidFill>
                <a:latin typeface="Arial" pitchFamily="34" charset="0"/>
                <a:cs typeface="Arial" pitchFamily="34" charset="0"/>
              </a:rPr>
              <a:t>really </a:t>
            </a:r>
            <a:r>
              <a:rPr lang="en-US" dirty="0">
                <a:solidFill>
                  <a:srgbClr val="000000"/>
                </a:solidFill>
                <a:latin typeface="Arial" pitchFamily="34" charset="0"/>
                <a:cs typeface="Arial" pitchFamily="34" charset="0"/>
              </a:rPr>
              <a:t>dark night we could see </a:t>
            </a:r>
            <a:r>
              <a:rPr lang="en-US" i="1" dirty="0">
                <a:solidFill>
                  <a:srgbClr val="000000"/>
                </a:solidFill>
                <a:latin typeface="Arial" pitchFamily="34" charset="0"/>
                <a:cs typeface="Arial" pitchFamily="34" charset="0"/>
              </a:rPr>
              <a:t>faintly</a:t>
            </a:r>
            <a:r>
              <a:rPr lang="en-US" dirty="0">
                <a:solidFill>
                  <a:srgbClr val="000000"/>
                </a:solidFill>
                <a:latin typeface="Arial" pitchFamily="34" charset="0"/>
                <a:cs typeface="Arial" pitchFamily="34" charset="0"/>
              </a:rPr>
              <a:t> glowing in the skies behind “The Point” of Winsted Lake) </a:t>
            </a:r>
          </a:p>
          <a:p>
            <a:pPr algn="ctr"/>
            <a:r>
              <a:rPr lang="en-US" sz="2800" b="1" dirty="0">
                <a:solidFill>
                  <a:srgbClr val="000000"/>
                </a:solidFill>
                <a:latin typeface="Arial" pitchFamily="34" charset="0"/>
                <a:cs typeface="Arial" pitchFamily="34" charset="0"/>
              </a:rPr>
              <a:t>I’m going to find out just where Jamaica is”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descr="http://i.telegraph.co.uk/multimedia/archive/01939/camel-john-wayne_1939352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357086"/>
            <a:ext cx="4633912" cy="46339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201886" y="1143000"/>
            <a:ext cx="5589814" cy="55626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 . . . my granddaughter, Claire, </a:t>
            </a:r>
          </a:p>
          <a:p>
            <a:pPr algn="ctr"/>
            <a:r>
              <a:rPr lang="en-US" sz="2400" b="1" dirty="0">
                <a:solidFill>
                  <a:srgbClr val="000000"/>
                </a:solidFill>
                <a:latin typeface="Arial" pitchFamily="34" charset="0"/>
                <a:cs typeface="Arial" pitchFamily="34" charset="0"/>
              </a:rPr>
              <a:t>when she was in the first grade</a:t>
            </a:r>
            <a:r>
              <a:rPr lang="en-US" sz="3200" b="1" dirty="0">
                <a:solidFill>
                  <a:srgbClr val="000000"/>
                </a:solidFill>
                <a:latin typeface="Arial" pitchFamily="34" charset="0"/>
                <a:cs typeface="Arial" pitchFamily="34" charset="0"/>
              </a:rPr>
              <a:t>, </a:t>
            </a:r>
          </a:p>
          <a:p>
            <a:pPr algn="ctr"/>
            <a:r>
              <a:rPr lang="en-US" sz="3200" b="1" dirty="0">
                <a:solidFill>
                  <a:srgbClr val="000000"/>
                </a:solidFill>
                <a:latin typeface="Arial" pitchFamily="34" charset="0"/>
                <a:cs typeface="Arial" pitchFamily="34" charset="0"/>
              </a:rPr>
              <a:t>was also </a:t>
            </a:r>
            <a:r>
              <a:rPr lang="en-US" sz="4000" b="1" i="1" dirty="0">
                <a:solidFill>
                  <a:srgbClr val="000000"/>
                </a:solidFill>
                <a:latin typeface="Arial" pitchFamily="34" charset="0"/>
                <a:cs typeface="Arial" pitchFamily="34" charset="0"/>
              </a:rPr>
              <a:t>very</a:t>
            </a:r>
            <a:r>
              <a:rPr lang="en-US" sz="3200" b="1" dirty="0">
                <a:solidFill>
                  <a:srgbClr val="000000"/>
                </a:solidFill>
                <a:latin typeface="Arial" pitchFamily="34" charset="0"/>
                <a:cs typeface="Arial" pitchFamily="34" charset="0"/>
              </a:rPr>
              <a:t> curious about the fact that it was also in the second grade that I quit smoking cigarettes—not candy cigarettes, </a:t>
            </a:r>
          </a:p>
          <a:p>
            <a:pPr algn="ctr"/>
            <a:r>
              <a:rPr lang="en-US" sz="3200" b="1" dirty="0">
                <a:solidFill>
                  <a:srgbClr val="000000"/>
                </a:solidFill>
                <a:latin typeface="Arial" pitchFamily="34" charset="0"/>
                <a:cs typeface="Arial" pitchFamily="34" charset="0"/>
              </a:rPr>
              <a:t>unfiltered Camels . . .</a:t>
            </a:r>
          </a:p>
          <a:p>
            <a:pPr algn="ctr"/>
            <a:endParaRPr lang="en-US" sz="1600" b="1" dirty="0">
              <a:solidFill>
                <a:srgbClr val="000000"/>
              </a:solidFill>
              <a:latin typeface="Arial" pitchFamily="34" charset="0"/>
              <a:cs typeface="Arial" pitchFamily="34" charset="0"/>
            </a:endParaRPr>
          </a:p>
          <a:p>
            <a:pPr algn="ctr"/>
            <a:endParaRPr lang="en-US" sz="24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89445749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It wasn’t only the Jamaicans that</a:t>
            </a:r>
          </a:p>
          <a:p>
            <a:pPr algn="ctr"/>
            <a:r>
              <a:rPr lang="en-US" sz="2400" b="1" dirty="0">
                <a:solidFill>
                  <a:srgbClr val="000000"/>
                </a:solidFill>
                <a:latin typeface="Arial" pitchFamily="34" charset="0"/>
                <a:cs typeface="Arial" pitchFamily="34" charset="0"/>
              </a:rPr>
              <a:t>some people in Winsted said bad things about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They also said things about </a:t>
            </a:r>
          </a:p>
          <a:p>
            <a:pPr algn="ctr"/>
            <a:r>
              <a:rPr lang="en-US" sz="3200" b="1" dirty="0">
                <a:solidFill>
                  <a:srgbClr val="000000"/>
                </a:solidFill>
                <a:latin typeface="Arial" pitchFamily="34" charset="0"/>
                <a:cs typeface="Arial" pitchFamily="34" charset="0"/>
              </a:rPr>
              <a:t>“The Gypsies”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We had what the adults always called “The Gypsies” come to town with the Carnival, </a:t>
            </a:r>
          </a:p>
          <a:p>
            <a:pPr algn="ctr"/>
            <a:r>
              <a:rPr lang="en-US" sz="2400" b="1" dirty="0">
                <a:solidFill>
                  <a:srgbClr val="000000"/>
                </a:solidFill>
                <a:latin typeface="Arial" pitchFamily="34" charset="0"/>
                <a:cs typeface="Arial" pitchFamily="34" charset="0"/>
              </a:rPr>
              <a:t>for “Winsted Homecoming Days” in those days </a:t>
            </a:r>
          </a:p>
        </p:txBody>
      </p:sp>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once in awhile, at other times of the year, </a:t>
            </a:r>
          </a:p>
          <a:p>
            <a:pPr algn="ctr"/>
            <a:r>
              <a:rPr lang="en-US" sz="2400" b="1" dirty="0">
                <a:solidFill>
                  <a:srgbClr val="000000"/>
                </a:solidFill>
                <a:latin typeface="Arial" pitchFamily="34" charset="0"/>
                <a:cs typeface="Arial" pitchFamily="34" charset="0"/>
              </a:rPr>
              <a:t>“The Gypsies are in Town” </a:t>
            </a:r>
          </a:p>
          <a:p>
            <a:pPr algn="ctr"/>
            <a:r>
              <a:rPr lang="en-US" sz="2400" b="1" dirty="0">
                <a:solidFill>
                  <a:srgbClr val="000000"/>
                </a:solidFill>
                <a:latin typeface="Arial" pitchFamily="34" charset="0"/>
                <a:cs typeface="Arial" pitchFamily="34" charset="0"/>
              </a:rPr>
              <a:t>would spread faster than the “Gypsies” themselves</a:t>
            </a:r>
          </a:p>
          <a:p>
            <a:pPr algn="ctr"/>
            <a:r>
              <a:rPr lang="en-US" sz="2400" b="1" dirty="0">
                <a:solidFill>
                  <a:srgbClr val="000000"/>
                </a:solidFill>
                <a:latin typeface="Arial" pitchFamily="34" charset="0"/>
                <a:cs typeface="Arial" pitchFamily="34" charset="0"/>
              </a:rPr>
              <a:t> as they went from door to door selling wooden outdoor furniture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don’t know much about the people selling furniture</a:t>
            </a:r>
          </a:p>
          <a:p>
            <a:pPr algn="ctr"/>
            <a:r>
              <a:rPr lang="en-US" sz="2400" b="1" dirty="0">
                <a:solidFill>
                  <a:srgbClr val="000000"/>
                </a:solidFill>
                <a:latin typeface="Arial" pitchFamily="34" charset="0"/>
                <a:cs typeface="Arial" pitchFamily="34" charset="0"/>
              </a:rPr>
              <a:t>—probably hand-made woven willow furniture—</a:t>
            </a:r>
          </a:p>
          <a:p>
            <a:pPr algn="ctr"/>
            <a:r>
              <a:rPr lang="en-US" sz="2400" b="1" dirty="0">
                <a:solidFill>
                  <a:srgbClr val="000000"/>
                </a:solidFill>
                <a:latin typeface="Arial" pitchFamily="34" charset="0"/>
                <a:cs typeface="Arial" pitchFamily="34" charset="0"/>
              </a:rPr>
              <a:t>but I do know a lot about “The Gypsies” who came to town with “The Carnival”</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pPr algn="ctr" eaLnBrk="0" hangingPunct="0"/>
            <a:r>
              <a:rPr kumimoji="1" lang="en-US" sz="1200" i="1" dirty="0">
                <a:solidFill>
                  <a:srgbClr val="FFFFFF"/>
                </a:solidFill>
              </a:rPr>
              <a:t>Minnesota Historical Society</a:t>
            </a:r>
          </a:p>
          <a:p>
            <a:pPr algn="ctr" eaLnBrk="0" hangingPunct="0"/>
            <a:r>
              <a:rPr kumimoji="1" lang="en-US" sz="1200" i="1" dirty="0">
                <a:solidFill>
                  <a:srgbClr val="FFFFFF"/>
                </a:solidFill>
              </a:rPr>
              <a:t>Visual Resources Database</a:t>
            </a:r>
          </a:p>
          <a:p>
            <a:pPr algn="ctr" eaLnBrk="0" hangingPunct="0"/>
            <a:r>
              <a:rPr kumimoji="1" lang="en-US" sz="1200" i="1" dirty="0">
                <a:solidFill>
                  <a:srgbClr val="FFFFFF"/>
                </a:solidFill>
              </a:rPr>
              <a:t>Scene in a gypsy camp, Jefferson Highway. </a:t>
            </a:r>
          </a:p>
          <a:p>
            <a:pPr algn="ctr" eaLnBrk="0" hangingPunct="0"/>
            <a:r>
              <a:rPr kumimoji="1" lang="en-US" sz="800" i="1" dirty="0">
                <a:solidFill>
                  <a:srgbClr val="FFFFFF"/>
                </a:solidFill>
              </a:rPr>
              <a:t>Photograph Collection 1933 </a:t>
            </a:r>
            <a:br>
              <a:rPr kumimoji="1" lang="en-US" sz="800" i="1" dirty="0">
                <a:solidFill>
                  <a:srgbClr val="FFFFFF"/>
                </a:solidFill>
              </a:rPr>
            </a:br>
            <a:r>
              <a:rPr kumimoji="1" lang="en-US" sz="800" i="1" dirty="0">
                <a:solidFill>
                  <a:srgbClr val="FFFFFF"/>
                </a:solidFill>
              </a:rPr>
              <a:t>Location no. GT3.19 r4 </a:t>
            </a:r>
            <a:br>
              <a:rPr kumimoji="1" lang="en-US" sz="800" i="1" dirty="0">
                <a:solidFill>
                  <a:srgbClr val="FFFFFF"/>
                </a:solidFill>
              </a:rPr>
            </a:br>
            <a:r>
              <a:rPr kumimoji="1" lang="en-US" sz="800" i="1" dirty="0">
                <a:solidFill>
                  <a:srgbClr val="FFFFFF"/>
                </a:solidFill>
              </a:rPr>
              <a:t>Negative no. 88510 </a:t>
            </a:r>
          </a:p>
          <a:p>
            <a:pPr eaLnBrk="0" hangingPunct="0"/>
            <a:r>
              <a:rPr kumimoji="1" lang="en-US" sz="1200" i="1" dirty="0">
                <a:solidFill>
                  <a:srgbClr val="FFFFFF"/>
                </a:solidFill>
              </a:rPr>
              <a:t>http://collections.mnhs.org/visualresources/search.cfm?bhcp=1</a:t>
            </a:r>
          </a:p>
        </p:txBody>
      </p:sp>
      <p:pic>
        <p:nvPicPr>
          <p:cNvPr id="5122" name="Picture 2"/>
          <p:cNvPicPr>
            <a:picLocks noChangeAspect="1" noChangeArrowheads="1"/>
          </p:cNvPicPr>
          <p:nvPr/>
        </p:nvPicPr>
        <p:blipFill>
          <a:blip r:embed="rId3" cstate="print"/>
          <a:srcRect/>
          <a:stretch>
            <a:fillRect/>
          </a:stretch>
        </p:blipFill>
        <p:spPr bwMode="auto">
          <a:xfrm>
            <a:off x="1562100" y="305634"/>
            <a:ext cx="7086600" cy="5104566"/>
          </a:xfrm>
          <a:prstGeom prst="rect">
            <a:avLst/>
          </a:prstGeom>
          <a:noFill/>
          <a:ln w="9525">
            <a:noFill/>
            <a:miter lim="800000"/>
            <a:headEnd/>
            <a:tailEnd/>
          </a:ln>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I know about them for the very same reason I know about the Jamaicans . . .</a:t>
            </a:r>
          </a:p>
          <a:p>
            <a:pPr algn="ctr"/>
            <a:r>
              <a:rPr lang="en-US" sz="3200" b="1" dirty="0">
                <a:solidFill>
                  <a:srgbClr val="000000"/>
                </a:solidFill>
                <a:latin typeface="Arial" pitchFamily="34" charset="0"/>
                <a:cs typeface="Arial" pitchFamily="34" charset="0"/>
              </a:rPr>
              <a:t>I used to sneak out and talk with them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used to sneak down to where they were “setting up” </a:t>
            </a:r>
            <a:r>
              <a:rPr lang="en-US" sz="2000" dirty="0">
                <a:solidFill>
                  <a:srgbClr val="000000"/>
                </a:solidFill>
                <a:latin typeface="Arial" pitchFamily="34" charset="0"/>
                <a:cs typeface="Arial" pitchFamily="34" charset="0"/>
              </a:rPr>
              <a:t>[the carnival rides] </a:t>
            </a:r>
            <a:r>
              <a:rPr lang="en-US" sz="2400" b="1" dirty="0">
                <a:solidFill>
                  <a:srgbClr val="000000"/>
                </a:solidFill>
                <a:latin typeface="Arial" pitchFamily="34" charset="0"/>
                <a:cs typeface="Arial" pitchFamily="34" charset="0"/>
              </a:rPr>
              <a:t>and talk with them, </a:t>
            </a:r>
          </a:p>
          <a:p>
            <a:pPr algn="ctr"/>
            <a:r>
              <a:rPr lang="en-US" sz="2400" b="1" dirty="0">
                <a:solidFill>
                  <a:srgbClr val="000000"/>
                </a:solidFill>
                <a:latin typeface="Arial" pitchFamily="34" charset="0"/>
                <a:cs typeface="Arial" pitchFamily="34" charset="0"/>
              </a:rPr>
              <a:t>and with the families that lived in little trailers that travelled with “The Carnival” </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“The Gypsies”</a:t>
            </a:r>
          </a:p>
          <a:p>
            <a:pPr algn="ctr"/>
            <a:r>
              <a:rPr lang="en-US" sz="2400" b="1" dirty="0">
                <a:solidFill>
                  <a:srgbClr val="000000"/>
                </a:solidFill>
                <a:latin typeface="Arial" pitchFamily="34" charset="0"/>
                <a:cs typeface="Arial" pitchFamily="34" charset="0"/>
              </a:rPr>
              <a:t>—as I remember—</a:t>
            </a:r>
          </a:p>
          <a:p>
            <a:pPr algn="ctr"/>
            <a:r>
              <a:rPr lang="en-US" sz="2400" b="1" dirty="0">
                <a:solidFill>
                  <a:srgbClr val="000000"/>
                </a:solidFill>
                <a:latin typeface="Arial" pitchFamily="34" charset="0"/>
                <a:cs typeface="Arial" pitchFamily="34" charset="0"/>
              </a:rPr>
              <a:t>weren’t as gentle as the Jamaicans, </a:t>
            </a:r>
          </a:p>
          <a:p>
            <a:pPr algn="ctr"/>
            <a:r>
              <a:rPr lang="en-US" sz="2400" b="1" dirty="0">
                <a:solidFill>
                  <a:srgbClr val="000000"/>
                </a:solidFill>
                <a:latin typeface="Arial" pitchFamily="34" charset="0"/>
                <a:cs typeface="Arial" pitchFamily="34" charset="0"/>
              </a:rPr>
              <a:t>and they didn’t sing, and joke, </a:t>
            </a:r>
          </a:p>
          <a:p>
            <a:pPr algn="ctr"/>
            <a:r>
              <a:rPr lang="en-US" sz="2400" b="1" dirty="0">
                <a:solidFill>
                  <a:srgbClr val="000000"/>
                </a:solidFill>
                <a:latin typeface="Arial" pitchFamily="34" charset="0"/>
                <a:cs typeface="Arial" pitchFamily="34" charset="0"/>
              </a:rPr>
              <a:t>and things like the Jamaicans, </a:t>
            </a:r>
          </a:p>
          <a:p>
            <a:pPr algn="ctr"/>
            <a:r>
              <a:rPr lang="en-US" sz="2400" b="1" dirty="0">
                <a:solidFill>
                  <a:srgbClr val="000000"/>
                </a:solidFill>
                <a:latin typeface="Arial" pitchFamily="34" charset="0"/>
                <a:cs typeface="Arial" pitchFamily="34" charset="0"/>
              </a:rPr>
              <a:t>but in retrospect that was probably because when I was down watching them “set up” they were </a:t>
            </a:r>
            <a:r>
              <a:rPr lang="en-US" sz="2400" b="1" i="1" dirty="0">
                <a:solidFill>
                  <a:srgbClr val="000000"/>
                </a:solidFill>
                <a:latin typeface="Arial" pitchFamily="34" charset="0"/>
                <a:cs typeface="Arial" pitchFamily="34" charset="0"/>
              </a:rPr>
              <a:t>working</a:t>
            </a:r>
            <a:r>
              <a:rPr lang="en-US" sz="2400" b="1" dirty="0">
                <a:solidFill>
                  <a:srgbClr val="000000"/>
                </a:solidFill>
                <a:latin typeface="Arial" pitchFamily="34" charset="0"/>
                <a:cs typeface="Arial" pitchFamily="34" charset="0"/>
              </a:rPr>
              <a:t>, not relaxing after work</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But I don’t really know; that’s just a guess</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was older then, too.  I was in the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 but I talked with them even in the 4</a:t>
            </a:r>
            <a:r>
              <a:rPr lang="en-US" sz="2400" b="1" baseline="30000" dirty="0">
                <a:solidFill>
                  <a:srgbClr val="000000"/>
                </a:solidFill>
                <a:latin typeface="Arial" pitchFamily="34" charset="0"/>
                <a:cs typeface="Arial" pitchFamily="34" charset="0"/>
              </a:rPr>
              <a:t>th</a:t>
            </a:r>
            <a:r>
              <a:rPr lang="en-US" sz="2400" b="1" dirty="0">
                <a:solidFill>
                  <a:srgbClr val="000000"/>
                </a:solidFill>
                <a:latin typeface="Arial" pitchFamily="34" charset="0"/>
                <a:cs typeface="Arial" pitchFamily="34" charset="0"/>
              </a:rPr>
              <a:t> grade</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remember the “Gypsy” moms and grandmothers looking after their children like my mom and grandmother did</a:t>
            </a:r>
          </a:p>
          <a:p>
            <a:pPr algn="ctr"/>
            <a:r>
              <a:rPr lang="en-US" sz="2400" b="1" dirty="0">
                <a:solidFill>
                  <a:srgbClr val="000000"/>
                </a:solidFill>
                <a:latin typeface="Arial" pitchFamily="34" charset="0"/>
                <a:cs typeface="Arial" pitchFamily="34" charset="0"/>
              </a:rPr>
              <a:t>—and I can only now imagine what “The Gypsy” grandmothers were telling their grandchildren about </a:t>
            </a:r>
            <a:r>
              <a:rPr lang="en-US" sz="3200" b="1" dirty="0">
                <a:solidFill>
                  <a:srgbClr val="000000"/>
                </a:solidFill>
                <a:latin typeface="Arial" pitchFamily="34" charset="0"/>
                <a:cs typeface="Arial" pitchFamily="34" charset="0"/>
              </a:rPr>
              <a:t>us</a:t>
            </a:r>
            <a:r>
              <a:rPr lang="en-US" sz="2400" b="1" dirty="0">
                <a:solidFill>
                  <a:srgbClr val="000000"/>
                </a:solidFill>
                <a:latin typeface="Arial" pitchFamily="34" charset="0"/>
                <a:cs typeface="Arial" pitchFamily="34" charset="0"/>
              </a:rPr>
              <a:t> . . .</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remember less about the people with “The Carnival”</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I didn’t spend as much time there as with the Jamaicans by the lake.  And they were only in town for a week or two</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And they also spoke in a way that I couldn’t understand much of what they were saying</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I do remember that one of “The Gypsy” girls about my age was very kind . . . </a:t>
            </a:r>
          </a:p>
          <a:p>
            <a:pPr algn="ctr"/>
            <a:r>
              <a:rPr lang="en-US" sz="2400" b="1" dirty="0">
                <a:solidFill>
                  <a:srgbClr val="000000"/>
                </a:solidFill>
                <a:latin typeface="Arial" pitchFamily="34" charset="0"/>
                <a:cs typeface="Arial" pitchFamily="34" charset="0"/>
              </a:rPr>
              <a:t>and kind of cute, </a:t>
            </a:r>
          </a:p>
          <a:p>
            <a:pPr algn="ctr"/>
            <a:r>
              <a:rPr lang="en-US" sz="2400" b="1" dirty="0">
                <a:solidFill>
                  <a:srgbClr val="000000"/>
                </a:solidFill>
                <a:latin typeface="Arial" pitchFamily="34" charset="0"/>
                <a:cs typeface="Arial" pitchFamily="34" charset="0"/>
              </a:rPr>
              <a:t>or as cute as a girl can be to a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grader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 she took my hand, right there by the concession stand of the little league ball park, and told my fortune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For free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don’t remember what she said the future would bring</a:t>
            </a:r>
          </a:p>
        </p:txBody>
      </p:sp>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of course, I didn’t know ‘till college that they weren’t and didn’t want to be “Gypsies”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didn’t know that until I left Winsted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didn’t know that they were, and wanted to be . . .</a:t>
            </a:r>
          </a:p>
          <a:p>
            <a:pPr algn="ctr"/>
            <a:r>
              <a:rPr lang="en-US" sz="3200" b="1" dirty="0">
                <a:solidFill>
                  <a:srgbClr val="000000"/>
                </a:solidFill>
                <a:latin typeface="Arial" pitchFamily="34" charset="0"/>
                <a:cs typeface="Arial" pitchFamily="34" charset="0"/>
              </a:rPr>
              <a:t>“The Romani”</a:t>
            </a: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But my future in archaeology was clearer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Crystal-ball clear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was older at the time</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But I was still in 3</a:t>
            </a:r>
            <a:r>
              <a:rPr lang="en-US" sz="3200" b="1" baseline="30000" dirty="0">
                <a:solidFill>
                  <a:srgbClr val="FFFFFF"/>
                </a:solidFill>
                <a:latin typeface="Arial" pitchFamily="34" charset="0"/>
                <a:cs typeface="Arial" pitchFamily="34" charset="0"/>
              </a:rPr>
              <a:t>rd</a:t>
            </a:r>
            <a:r>
              <a:rPr lang="en-US" sz="3200" b="1" dirty="0">
                <a:solidFill>
                  <a:srgbClr val="FFFFFF"/>
                </a:solidFill>
                <a:latin typeface="Arial" pitchFamily="34" charset="0"/>
                <a:cs typeface="Arial" pitchFamily="34" charset="0"/>
              </a:rPr>
              <a:t> grade.</a:t>
            </a:r>
            <a:endParaRPr lang="en-US" sz="2400" b="1" dirty="0">
              <a:solidFill>
                <a:srgbClr val="FFFFFF"/>
              </a:solidFill>
              <a:latin typeface="Arial" pitchFamily="34" charset="0"/>
              <a:cs typeface="Arial" pitchFamily="34"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rPr>
              <a:t>One of the </a:t>
            </a:r>
          </a:p>
          <a:p>
            <a:pPr algn="ctr"/>
            <a:r>
              <a:rPr lang="en-US" sz="2400" b="1" dirty="0">
                <a:solidFill>
                  <a:srgbClr val="000000"/>
                </a:solidFill>
              </a:rPr>
              <a:t>Main Characteristics of American Anthropology </a:t>
            </a:r>
          </a:p>
          <a:p>
            <a:pPr algn="ctr"/>
            <a:r>
              <a:rPr lang="en-US" sz="2400" b="1" dirty="0">
                <a:solidFill>
                  <a:srgbClr val="000000"/>
                </a:solidFill>
              </a:rPr>
              <a:t>is that it encompasses a </a:t>
            </a:r>
          </a:p>
          <a:p>
            <a:pPr algn="ctr"/>
            <a:r>
              <a:rPr lang="en-US" sz="2400" b="1" dirty="0">
                <a:solidFill>
                  <a:srgbClr val="000000"/>
                </a:solidFill>
              </a:rPr>
              <a:t>"four-fields approach" incorporating </a:t>
            </a:r>
          </a:p>
          <a:p>
            <a:pPr algn="ctr"/>
            <a:endParaRPr lang="en-US" sz="2400" b="1" dirty="0">
              <a:solidFill>
                <a:srgbClr val="000000"/>
              </a:solidFill>
            </a:endParaRPr>
          </a:p>
          <a:p>
            <a:pPr algn="ctr"/>
            <a:r>
              <a:rPr lang="en-US" sz="3200" b="1" dirty="0">
                <a:solidFill>
                  <a:srgbClr val="000000"/>
                </a:solidFill>
              </a:rPr>
              <a:t>Socio-Cultural Anthropology </a:t>
            </a:r>
          </a:p>
          <a:p>
            <a:pPr algn="ctr"/>
            <a:r>
              <a:rPr lang="en-US" sz="3200" b="1" dirty="0">
                <a:solidFill>
                  <a:srgbClr val="000000"/>
                </a:solidFill>
              </a:rPr>
              <a:t>Bio-Physical Anthropology</a:t>
            </a:r>
          </a:p>
          <a:p>
            <a:pPr algn="ctr"/>
            <a:r>
              <a:rPr lang="en-US" sz="3200" b="1" dirty="0">
                <a:solidFill>
                  <a:srgbClr val="000000"/>
                </a:solidFill>
              </a:rPr>
              <a:t>Archaeology </a:t>
            </a:r>
          </a:p>
          <a:p>
            <a:pPr algn="ctr"/>
            <a:r>
              <a:rPr lang="en-US" sz="3200" b="1" dirty="0">
                <a:solidFill>
                  <a:srgbClr val="000000"/>
                </a:solidFill>
              </a:rPr>
              <a:t>and Linguistics</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But my future in archaeology was clearer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Crystal-ball clear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was older at the time</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But I was still in 3</a:t>
            </a:r>
            <a:r>
              <a:rPr lang="en-US" sz="3200" b="1" baseline="30000" dirty="0">
                <a:solidFill>
                  <a:srgbClr val="000000"/>
                </a:solidFill>
                <a:latin typeface="Arial" pitchFamily="34" charset="0"/>
                <a:cs typeface="Arial" pitchFamily="34" charset="0"/>
              </a:rPr>
              <a:t>rd</a:t>
            </a:r>
            <a:r>
              <a:rPr lang="en-US" sz="3200" b="1" dirty="0">
                <a:solidFill>
                  <a:srgbClr val="000000"/>
                </a:solidFill>
                <a:latin typeface="Arial" pitchFamily="34" charset="0"/>
                <a:cs typeface="Arial" pitchFamily="34" charset="0"/>
              </a:rPr>
              <a:t> grade</a:t>
            </a:r>
            <a:endParaRPr lang="en-US" sz="2400" b="1" dirty="0">
              <a:solidFill>
                <a:srgbClr val="FFFFFF"/>
              </a:solidFill>
              <a:latin typeface="Arial" pitchFamily="34" charset="0"/>
              <a:cs typeface="Arial" pitchFamily="34" charset="0"/>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3200" b="1" dirty="0">
                <a:solidFill>
                  <a:srgbClr val="000000"/>
                </a:solidFill>
                <a:latin typeface="Arial" pitchFamily="34" charset="0"/>
                <a:cs typeface="Arial" pitchFamily="34" charset="0"/>
              </a:rPr>
              <a:t>My career in Archaeology, </a:t>
            </a:r>
          </a:p>
          <a:p>
            <a:pPr algn="ctr">
              <a:lnSpc>
                <a:spcPct val="150000"/>
              </a:lnSpc>
            </a:pPr>
            <a:r>
              <a:rPr lang="en-US" sz="3200" b="1" dirty="0">
                <a:solidFill>
                  <a:srgbClr val="000000"/>
                </a:solidFill>
                <a:latin typeface="Arial" pitchFamily="34" charset="0"/>
                <a:cs typeface="Arial" pitchFamily="34" charset="0"/>
              </a:rPr>
              <a:t>the third of the four-fold disciplines </a:t>
            </a:r>
          </a:p>
          <a:p>
            <a:pPr algn="ctr">
              <a:lnSpc>
                <a:spcPct val="150000"/>
              </a:lnSpc>
            </a:pPr>
            <a:r>
              <a:rPr lang="en-US" sz="3200" b="1" dirty="0">
                <a:solidFill>
                  <a:srgbClr val="000000"/>
                </a:solidFill>
                <a:latin typeface="Arial" pitchFamily="34" charset="0"/>
                <a:cs typeface="Arial" pitchFamily="34" charset="0"/>
              </a:rPr>
              <a:t>of American Anthropology, </a:t>
            </a:r>
          </a:p>
          <a:p>
            <a:pPr algn="ctr">
              <a:lnSpc>
                <a:spcPct val="150000"/>
              </a:lnSpc>
            </a:pPr>
            <a:r>
              <a:rPr lang="en-US" sz="3200" b="1" dirty="0">
                <a:solidFill>
                  <a:srgbClr val="000000"/>
                </a:solidFill>
                <a:latin typeface="Arial" pitchFamily="34" charset="0"/>
                <a:cs typeface="Arial" pitchFamily="34" charset="0"/>
              </a:rPr>
              <a:t>began precisely on . . .</a:t>
            </a: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952500" y="1166228"/>
            <a:ext cx="8520113" cy="488532"/>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400" i="1" dirty="0">
                <a:solidFill>
                  <a:srgbClr val="FFFFFF"/>
                </a:solidFill>
                <a:latin typeface="Verdana" pitchFamily="34" charset="0"/>
              </a:rPr>
              <a:t>The early years . . .</a:t>
            </a:r>
          </a:p>
        </p:txBody>
      </p:sp>
      <p:sp>
        <p:nvSpPr>
          <p:cNvPr id="5" name="Rectangle 4"/>
          <p:cNvSpPr>
            <a:spLocks noChangeArrowheads="1"/>
          </p:cNvSpPr>
          <p:nvPr/>
        </p:nvSpPr>
        <p:spPr bwMode="auto">
          <a:xfrm>
            <a:off x="861559" y="1667570"/>
            <a:ext cx="8520113" cy="422488"/>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000" dirty="0">
                <a:solidFill>
                  <a:srgbClr val="FFFFFF"/>
                </a:solidFill>
                <a:latin typeface="Verdana" pitchFamily="34" charset="0"/>
              </a:rPr>
              <a:t>“archaeology”</a:t>
            </a:r>
          </a:p>
        </p:txBody>
      </p:sp>
      <p:sp>
        <p:nvSpPr>
          <p:cNvPr id="7" name="Rectangle 6"/>
          <p:cNvSpPr>
            <a:spLocks noChangeArrowheads="1"/>
          </p:cNvSpPr>
          <p:nvPr/>
        </p:nvSpPr>
        <p:spPr bwMode="auto">
          <a:xfrm>
            <a:off x="876300" y="4823594"/>
            <a:ext cx="8520113" cy="153003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800" i="1" dirty="0">
                <a:solidFill>
                  <a:srgbClr val="000000"/>
                </a:solidFill>
                <a:latin typeface="Verdana" pitchFamily="34" charset="0"/>
              </a:rPr>
              <a:t>at about</a:t>
            </a:r>
          </a:p>
          <a:p>
            <a:pPr algn="ctr" eaLnBrk="0" hangingPunct="0">
              <a:lnSpc>
                <a:spcPct val="120000"/>
              </a:lnSpc>
              <a:spcBef>
                <a:spcPts val="500"/>
              </a:spcBef>
              <a:spcAft>
                <a:spcPts val="500"/>
              </a:spcAft>
            </a:pPr>
            <a:r>
              <a:rPr kumimoji="1" lang="en-US" sz="4800" b="1" i="1" dirty="0">
                <a:solidFill>
                  <a:srgbClr val="000000"/>
                </a:solidFill>
                <a:latin typeface="Verdana" pitchFamily="34" charset="0"/>
              </a:rPr>
              <a:t>10:30 a.m.</a:t>
            </a:r>
          </a:p>
        </p:txBody>
      </p:sp>
      <p:sp>
        <p:nvSpPr>
          <p:cNvPr id="8" name="Rectangle 7"/>
          <p:cNvSpPr>
            <a:spLocks noChangeArrowheads="1"/>
          </p:cNvSpPr>
          <p:nvPr/>
        </p:nvSpPr>
        <p:spPr bwMode="auto">
          <a:xfrm>
            <a:off x="861559" y="2701410"/>
            <a:ext cx="8520113" cy="2109232"/>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5400" b="1" i="1" dirty="0">
                <a:solidFill>
                  <a:srgbClr val="FFFFFF"/>
                </a:solidFill>
                <a:latin typeface="Verdana" pitchFamily="34" charset="0"/>
              </a:rPr>
              <a:t>Good Friday</a:t>
            </a:r>
          </a:p>
          <a:p>
            <a:pPr algn="ctr" eaLnBrk="0" hangingPunct="0">
              <a:lnSpc>
                <a:spcPct val="120000"/>
              </a:lnSpc>
              <a:spcBef>
                <a:spcPts val="500"/>
              </a:spcBef>
              <a:spcAft>
                <a:spcPts val="500"/>
              </a:spcAft>
            </a:pPr>
            <a:r>
              <a:rPr kumimoji="1" lang="en-US" sz="5400" b="1" i="1" dirty="0">
                <a:solidFill>
                  <a:srgbClr val="FFFFFF"/>
                </a:solidFill>
                <a:latin typeface="Verdana" pitchFamily="34" charset="0"/>
              </a:rPr>
              <a:t>1952</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952500" y="1166228"/>
            <a:ext cx="8520113" cy="488532"/>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400" i="1" dirty="0">
                <a:solidFill>
                  <a:srgbClr val="FFFFFF"/>
                </a:solidFill>
                <a:latin typeface="Verdana" pitchFamily="34" charset="0"/>
              </a:rPr>
              <a:t>The early years . . .</a:t>
            </a:r>
          </a:p>
        </p:txBody>
      </p:sp>
      <p:sp>
        <p:nvSpPr>
          <p:cNvPr id="5" name="Rectangle 4"/>
          <p:cNvSpPr>
            <a:spLocks noChangeArrowheads="1"/>
          </p:cNvSpPr>
          <p:nvPr/>
        </p:nvSpPr>
        <p:spPr bwMode="auto">
          <a:xfrm>
            <a:off x="861559" y="1667570"/>
            <a:ext cx="8520113" cy="422488"/>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000" dirty="0">
                <a:solidFill>
                  <a:srgbClr val="FFFFFF"/>
                </a:solidFill>
                <a:latin typeface="Verdana" pitchFamily="34" charset="0"/>
              </a:rPr>
              <a:t>“archaeology”</a:t>
            </a:r>
          </a:p>
        </p:txBody>
      </p:sp>
      <p:sp>
        <p:nvSpPr>
          <p:cNvPr id="7" name="Rectangle 6"/>
          <p:cNvSpPr>
            <a:spLocks noChangeArrowheads="1"/>
          </p:cNvSpPr>
          <p:nvPr/>
        </p:nvSpPr>
        <p:spPr bwMode="auto">
          <a:xfrm>
            <a:off x="876300" y="4823594"/>
            <a:ext cx="8520113" cy="153003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2800" i="1" dirty="0">
                <a:solidFill>
                  <a:srgbClr val="FFFFFF"/>
                </a:solidFill>
                <a:latin typeface="Verdana" pitchFamily="34" charset="0"/>
              </a:rPr>
              <a:t>at about</a:t>
            </a:r>
          </a:p>
          <a:p>
            <a:pPr algn="ctr" eaLnBrk="0" hangingPunct="0">
              <a:lnSpc>
                <a:spcPct val="120000"/>
              </a:lnSpc>
              <a:spcBef>
                <a:spcPts val="500"/>
              </a:spcBef>
              <a:spcAft>
                <a:spcPts val="500"/>
              </a:spcAft>
            </a:pPr>
            <a:r>
              <a:rPr kumimoji="1" lang="en-US" sz="4800" b="1" i="1" dirty="0">
                <a:solidFill>
                  <a:srgbClr val="FFFFFF"/>
                </a:solidFill>
                <a:latin typeface="Verdana" pitchFamily="34" charset="0"/>
              </a:rPr>
              <a:t>10:30 a.m.</a:t>
            </a:r>
          </a:p>
        </p:txBody>
      </p:sp>
      <p:sp>
        <p:nvSpPr>
          <p:cNvPr id="8" name="Rectangle 7"/>
          <p:cNvSpPr>
            <a:spLocks noChangeArrowheads="1"/>
          </p:cNvSpPr>
          <p:nvPr/>
        </p:nvSpPr>
        <p:spPr bwMode="auto">
          <a:xfrm>
            <a:off x="861559" y="2701410"/>
            <a:ext cx="8520113" cy="2109232"/>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5400" b="1" i="1" dirty="0">
                <a:solidFill>
                  <a:srgbClr val="FFFFFF"/>
                </a:solidFill>
                <a:latin typeface="Verdana" pitchFamily="34" charset="0"/>
              </a:rPr>
              <a:t>Good Friday</a:t>
            </a:r>
          </a:p>
          <a:p>
            <a:pPr algn="ctr" eaLnBrk="0" hangingPunct="0">
              <a:lnSpc>
                <a:spcPct val="120000"/>
              </a:lnSpc>
              <a:spcBef>
                <a:spcPts val="500"/>
              </a:spcBef>
              <a:spcAft>
                <a:spcPts val="500"/>
              </a:spcAft>
            </a:pPr>
            <a:r>
              <a:rPr kumimoji="1" lang="en-US" sz="5400" b="1" i="1" dirty="0">
                <a:solidFill>
                  <a:srgbClr val="FFFFFF"/>
                </a:solidFill>
                <a:latin typeface="Verdana" pitchFamily="34" charset="0"/>
              </a:rPr>
              <a:t>1952</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The reason that I remember that my </a:t>
            </a:r>
          </a:p>
          <a:p>
            <a:pPr algn="ctr"/>
            <a:r>
              <a:rPr lang="en-US" sz="2400" b="1" dirty="0">
                <a:solidFill>
                  <a:srgbClr val="000000"/>
                </a:solidFill>
                <a:latin typeface="Arial" pitchFamily="34" charset="0"/>
                <a:cs typeface="Arial" pitchFamily="34" charset="0"/>
              </a:rPr>
              <a:t>“Archaeological career” began about 10:30 a.m. on Good Friday in 1952 had to do with local customs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Winsted was a German Catholic village at the time, and EVERYONE was expected to go to Church from 12:00 noon until 3:00 p.m. on Good Friday</a:t>
            </a: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In 1952 I was old enough to figure out that not everyone in Winsted could fit in the Catholic Church</a:t>
            </a:r>
          </a:p>
          <a:p>
            <a:pPr algn="ctr"/>
            <a:endParaRPr lang="en-US" sz="24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(My father’s mother—a very kind, quiet woman who was in fact one of the town’s grandmas, and the whole town called here “Grandma Roufs”—was one of the very few people in town who were not Catholic, in 1952, so it was easy to see that with “the whole town Catholic,” the people of the town simply wouldn’t fit in the Church)</a:t>
            </a:r>
          </a:p>
          <a:p>
            <a:pPr algn="ctr"/>
            <a:endParaRPr lang="en-US" sz="2000"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honestly don’t remember if I or my good friend Bruce </a:t>
            </a:r>
            <a:r>
              <a:rPr lang="en-US" sz="2400" b="1" dirty="0" err="1">
                <a:solidFill>
                  <a:srgbClr val="000000"/>
                </a:solidFill>
                <a:latin typeface="Arial" pitchFamily="34" charset="0"/>
                <a:cs typeface="Arial" pitchFamily="34" charset="0"/>
              </a:rPr>
              <a:t>Fasching</a:t>
            </a:r>
            <a:r>
              <a:rPr lang="en-US" sz="2400" b="1" dirty="0">
                <a:solidFill>
                  <a:srgbClr val="000000"/>
                </a:solidFill>
                <a:latin typeface="Arial" pitchFamily="34" charset="0"/>
                <a:cs typeface="Arial" pitchFamily="34" charset="0"/>
              </a:rPr>
              <a:t> figured that out, but one of us did, and we essentially reasoned that since the whole town wouldn’t fit in the Church for the three-hour Good Friday service, </a:t>
            </a:r>
          </a:p>
          <a:p>
            <a:pPr algn="ctr"/>
            <a:r>
              <a:rPr lang="en-US" sz="2400" b="1" dirty="0">
                <a:solidFill>
                  <a:srgbClr val="000000"/>
                </a:solidFill>
                <a:latin typeface="Arial" pitchFamily="34" charset="0"/>
                <a:cs typeface="Arial" pitchFamily="34" charset="0"/>
              </a:rPr>
              <a:t>it might as well be us who were among those who couldn’t fit in</a:t>
            </a:r>
            <a:endParaRPr lang="en-US" sz="2800" b="1" dirty="0">
              <a:solidFill>
                <a:srgbClr val="000000"/>
              </a:solidFill>
              <a:latin typeface="Arial" pitchFamily="34" charset="0"/>
              <a:cs typeface="Arial"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needing some place to go </a:t>
            </a:r>
            <a:r>
              <a:rPr lang="en-US" dirty="0">
                <a:solidFill>
                  <a:srgbClr val="000000"/>
                </a:solidFill>
                <a:latin typeface="Arial" pitchFamily="34" charset="0"/>
                <a:cs typeface="Arial" pitchFamily="34" charset="0"/>
              </a:rPr>
              <a:t>(or to hide out?) </a:t>
            </a:r>
            <a:r>
              <a:rPr lang="en-US" sz="2400" b="1" dirty="0">
                <a:solidFill>
                  <a:srgbClr val="000000"/>
                </a:solidFill>
                <a:latin typeface="Arial" pitchFamily="34" charset="0"/>
                <a:cs typeface="Arial" pitchFamily="34" charset="0"/>
              </a:rPr>
              <a:t>we decided to “dig for Indian graves” </a:t>
            </a:r>
          </a:p>
          <a:p>
            <a:pPr algn="ctr"/>
            <a:r>
              <a:rPr lang="en-US" sz="2400" b="1" dirty="0">
                <a:solidFill>
                  <a:srgbClr val="000000"/>
                </a:solidFill>
                <a:latin typeface="Arial" pitchFamily="34" charset="0"/>
                <a:cs typeface="Arial" pitchFamily="34" charset="0"/>
              </a:rPr>
              <a:t>over at “Old Man </a:t>
            </a:r>
            <a:r>
              <a:rPr lang="en-US" sz="2400" b="1" dirty="0" err="1">
                <a:solidFill>
                  <a:srgbClr val="000000"/>
                </a:solidFill>
                <a:latin typeface="Arial" pitchFamily="34" charset="0"/>
                <a:cs typeface="Arial" pitchFamily="34" charset="0"/>
              </a:rPr>
              <a:t>Littfin’s</a:t>
            </a:r>
            <a:r>
              <a:rPr lang="en-US" sz="2400" b="1" dirty="0">
                <a:solidFill>
                  <a:srgbClr val="000000"/>
                </a:solidFill>
                <a:latin typeface="Arial" pitchFamily="34" charset="0"/>
                <a:cs typeface="Arial" pitchFamily="34" charset="0"/>
              </a:rPr>
              <a:t>” farm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Now one might think that is sort of a wild thing to for two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graders to be thinking of, </a:t>
            </a:r>
          </a:p>
          <a:p>
            <a:pPr algn="ctr"/>
            <a:r>
              <a:rPr lang="en-US" sz="2400" b="1" dirty="0">
                <a:solidFill>
                  <a:srgbClr val="000000"/>
                </a:solidFill>
                <a:latin typeface="Arial" pitchFamily="34" charset="0"/>
                <a:cs typeface="Arial" pitchFamily="34" charset="0"/>
              </a:rPr>
              <a:t>but it wasn’t—at least in Winsted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“Old Man </a:t>
            </a:r>
            <a:r>
              <a:rPr lang="en-US" sz="2400" b="1" dirty="0" err="1">
                <a:solidFill>
                  <a:srgbClr val="000000"/>
                </a:solidFill>
                <a:latin typeface="Arial" pitchFamily="34" charset="0"/>
                <a:cs typeface="Arial" pitchFamily="34" charset="0"/>
              </a:rPr>
              <a:t>Littfin</a:t>
            </a:r>
            <a:r>
              <a:rPr lang="en-US" sz="2400" b="1" dirty="0">
                <a:solidFill>
                  <a:srgbClr val="000000"/>
                </a:solidFill>
                <a:latin typeface="Arial" pitchFamily="34" charset="0"/>
                <a:cs typeface="Arial" pitchFamily="34" charset="0"/>
              </a:rPr>
              <a:t>” </a:t>
            </a:r>
            <a:r>
              <a:rPr lang="en-US" sz="2000" dirty="0">
                <a:solidFill>
                  <a:srgbClr val="000000"/>
                </a:solidFill>
                <a:latin typeface="Arial" pitchFamily="34" charset="0"/>
                <a:cs typeface="Arial" pitchFamily="34" charset="0"/>
              </a:rPr>
              <a:t>(whose title, by the was a term of endearment, and well-liked—sort of the male version of “Grandma Roufs”) </a:t>
            </a:r>
            <a:r>
              <a:rPr lang="en-US" sz="2400" b="1" dirty="0">
                <a:solidFill>
                  <a:srgbClr val="000000"/>
                </a:solidFill>
                <a:latin typeface="Arial" pitchFamily="34" charset="0"/>
                <a:cs typeface="Arial" pitchFamily="34" charset="0"/>
              </a:rPr>
              <a:t>had a private museum of “Indian relics” that he picked up on his farm while plowing.  Eventually his granddaughter gave several five-gallon pails of arrowheads, for e.g., to the McLeod County Historical Society in Hutchinson</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800" b="1" dirty="0">
                <a:solidFill>
                  <a:srgbClr val="000000"/>
                </a:solidFill>
                <a:latin typeface="Arial" pitchFamily="34" charset="0"/>
                <a:cs typeface="Arial" pitchFamily="34" charset="0"/>
              </a:rPr>
              <a:t>And over at the </a:t>
            </a:r>
          </a:p>
          <a:p>
            <a:pPr algn="ctr">
              <a:lnSpc>
                <a:spcPct val="150000"/>
              </a:lnSpc>
            </a:pPr>
            <a:r>
              <a:rPr lang="en-US" sz="2800" b="1" dirty="0">
                <a:solidFill>
                  <a:srgbClr val="000000"/>
                </a:solidFill>
                <a:latin typeface="Arial" pitchFamily="34" charset="0"/>
                <a:cs typeface="Arial" pitchFamily="34" charset="0"/>
              </a:rPr>
              <a:t>McLeod County Historical Society </a:t>
            </a:r>
          </a:p>
          <a:p>
            <a:pPr algn="ctr">
              <a:lnSpc>
                <a:spcPct val="150000"/>
              </a:lnSpc>
            </a:pPr>
            <a:r>
              <a:rPr lang="en-US" sz="2800" b="1" dirty="0">
                <a:solidFill>
                  <a:srgbClr val="000000"/>
                </a:solidFill>
                <a:latin typeface="Arial" pitchFamily="34" charset="0"/>
                <a:cs typeface="Arial" pitchFamily="34" charset="0"/>
              </a:rPr>
              <a:t>in Hutchinson those items are still known as</a:t>
            </a:r>
          </a:p>
          <a:p>
            <a:pPr algn="ctr">
              <a:lnSpc>
                <a:spcPct val="150000"/>
              </a:lnSpc>
            </a:pPr>
            <a:r>
              <a:rPr lang="en-US" sz="2800" b="1" dirty="0">
                <a:solidFill>
                  <a:srgbClr val="000000"/>
                </a:solidFill>
                <a:latin typeface="Arial" pitchFamily="34" charset="0"/>
                <a:cs typeface="Arial" pitchFamily="34" charset="0"/>
              </a:rPr>
              <a:t>“The </a:t>
            </a:r>
            <a:r>
              <a:rPr lang="en-US" sz="2800" b="1" dirty="0" err="1">
                <a:solidFill>
                  <a:srgbClr val="000000"/>
                </a:solidFill>
                <a:latin typeface="Arial" pitchFamily="34" charset="0"/>
                <a:cs typeface="Arial" pitchFamily="34" charset="0"/>
              </a:rPr>
              <a:t>Littfin</a:t>
            </a:r>
            <a:r>
              <a:rPr lang="en-US" sz="2800" b="1" dirty="0">
                <a:solidFill>
                  <a:srgbClr val="000000"/>
                </a:solidFill>
                <a:latin typeface="Arial" pitchFamily="34" charset="0"/>
                <a:cs typeface="Arial" pitchFamily="34" charset="0"/>
              </a:rPr>
              <a:t> Collection”</a:t>
            </a:r>
            <a:endParaRPr lang="en-US" sz="3200" dirty="0">
              <a:solidFill>
                <a:srgbClr val="000000"/>
              </a:solidFill>
              <a:latin typeface="Arial" pitchFamily="34" charset="0"/>
              <a:cs typeface="Arial" pitchFamily="34"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257300" y="1143000"/>
            <a:ext cx="7772400" cy="4857750"/>
          </a:xfrm>
          <a:prstGeom prst="rect">
            <a:avLst/>
          </a:prstGeom>
          <a:noFill/>
          <a:ln w="9525">
            <a:noFill/>
            <a:miter lim="800000"/>
            <a:headEnd/>
            <a:tailEnd/>
          </a:ln>
        </p:spPr>
      </p:pic>
      <p:sp>
        <p:nvSpPr>
          <p:cNvPr id="9"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pPr algn="ctr" eaLnBrk="0" hangingPunct="0"/>
            <a:r>
              <a:rPr kumimoji="1" lang="en-US" sz="800" i="1" dirty="0">
                <a:solidFill>
                  <a:srgbClr val="FF0000"/>
                </a:solidFill>
                <a:hlinkClick r:id="rId4"/>
              </a:rPr>
              <a:t>http://www.mcleodhistory.org/</a:t>
            </a:r>
            <a:endParaRPr kumimoji="1" lang="en-US" sz="800" i="1" dirty="0">
              <a:solidFill>
                <a:srgbClr val="FF0000"/>
              </a:solidFill>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Old Man </a:t>
            </a:r>
            <a:r>
              <a:rPr lang="en-US" sz="2400" b="1" dirty="0" err="1">
                <a:solidFill>
                  <a:srgbClr val="000000"/>
                </a:solidFill>
                <a:latin typeface="Arial" pitchFamily="34" charset="0"/>
                <a:cs typeface="Arial" pitchFamily="34" charset="0"/>
              </a:rPr>
              <a:t>Littfin’s</a:t>
            </a:r>
            <a:r>
              <a:rPr lang="en-US" sz="2400" b="1" dirty="0">
                <a:solidFill>
                  <a:srgbClr val="000000"/>
                </a:solidFill>
                <a:latin typeface="Arial" pitchFamily="34" charset="0"/>
                <a:cs typeface="Arial" pitchFamily="34" charset="0"/>
              </a:rPr>
              <a:t> farm was the “place to go” to look for arrowheads, anytime, but especially in the spring when he was plowing the fields and when they were percolating up</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His farm was on the site of a </a:t>
            </a:r>
            <a:r>
              <a:rPr lang="en-US" sz="2400" b="1" dirty="0" err="1">
                <a:solidFill>
                  <a:srgbClr val="FFFFFF"/>
                </a:solidFill>
                <a:latin typeface="Arial" pitchFamily="34" charset="0"/>
                <a:cs typeface="Arial" pitchFamily="34" charset="0"/>
              </a:rPr>
              <a:t>Lakotah</a:t>
            </a:r>
            <a:r>
              <a:rPr lang="en-US" sz="2400" b="1" dirty="0">
                <a:solidFill>
                  <a:srgbClr val="FFFFFF"/>
                </a:solidFill>
                <a:latin typeface="Arial" pitchFamily="34" charset="0"/>
                <a:cs typeface="Arial" pitchFamily="34" charset="0"/>
              </a:rPr>
              <a:t> Village.  And my oldest cousins told of how they remember the old people in town talking about the last Indian people who lived “on the point.”</a:t>
            </a:r>
            <a:endParaRPr lang="en-US" sz="2800" dirty="0">
              <a:solidFill>
                <a:srgbClr val="FFFFFF"/>
              </a:solidFill>
              <a:latin typeface="Arial" pitchFamily="34" charset="0"/>
              <a:cs typeface="Arial" pitchFamily="34" charset="0"/>
            </a:endParaRPr>
          </a:p>
        </p:txBody>
      </p:sp>
      <p:pic>
        <p:nvPicPr>
          <p:cNvPr id="3" name="Picture 3"/>
          <p:cNvPicPr>
            <a:picLocks noChangeAspect="1" noChangeArrowheads="1"/>
          </p:cNvPicPr>
          <p:nvPr/>
        </p:nvPicPr>
        <p:blipFill>
          <a:blip r:embed="rId3" cstate="print"/>
          <a:srcRect/>
          <a:stretch>
            <a:fillRect/>
          </a:stretch>
        </p:blipFill>
        <p:spPr bwMode="auto">
          <a:xfrm>
            <a:off x="3343728" y="3897084"/>
            <a:ext cx="3562350" cy="2076450"/>
          </a:xfrm>
          <a:prstGeom prst="rect">
            <a:avLst/>
          </a:prstGeom>
          <a:noFill/>
          <a:ln w="9525">
            <a:noFill/>
            <a:miter lim="800000"/>
            <a:headEnd/>
            <a:tailEnd/>
          </a:ln>
        </p:spPr>
      </p:pic>
      <p:sp>
        <p:nvSpPr>
          <p:cNvPr id="4"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pPr algn="ctr" eaLnBrk="0" hangingPunct="0"/>
            <a:r>
              <a:rPr kumimoji="1" lang="en-US" sz="800" i="1" dirty="0">
                <a:solidFill>
                  <a:srgbClr val="FF0000"/>
                </a:solidFill>
                <a:hlinkClick r:id="rId4"/>
              </a:rPr>
              <a:t>http://www.mcleodhistory.org/</a:t>
            </a:r>
            <a:endParaRPr kumimoji="1" lang="en-US" sz="800" i="1" dirty="0">
              <a:solidFill>
                <a:srgbClr val="FF0000"/>
              </a:solidFill>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was in second grade of Holy Trinity Grade School that I really began to learn some of the important things in life</a:t>
            </a:r>
          </a:p>
          <a:p>
            <a:pPr algn="ctr"/>
            <a:r>
              <a:rPr lang="en-US" sz="3200" b="1" dirty="0">
                <a:solidFill>
                  <a:srgbClr val="000000"/>
                </a:solidFill>
                <a:latin typeface="Arial" pitchFamily="34" charset="0"/>
                <a:cs typeface="Arial" pitchFamily="34" charset="0"/>
              </a:rPr>
              <a:t>—and important things in anthropology</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Old Man </a:t>
            </a:r>
            <a:r>
              <a:rPr lang="en-US" sz="2400" b="1" dirty="0" err="1">
                <a:solidFill>
                  <a:srgbClr val="000000"/>
                </a:solidFill>
                <a:latin typeface="Arial" pitchFamily="34" charset="0"/>
                <a:cs typeface="Arial" pitchFamily="34" charset="0"/>
              </a:rPr>
              <a:t>Littfin’s</a:t>
            </a:r>
            <a:r>
              <a:rPr lang="en-US" sz="2400" b="1" dirty="0">
                <a:solidFill>
                  <a:srgbClr val="000000"/>
                </a:solidFill>
                <a:latin typeface="Arial" pitchFamily="34" charset="0"/>
                <a:cs typeface="Arial" pitchFamily="34" charset="0"/>
              </a:rPr>
              <a:t> farm was the “place to go” to look for arrowheads, anytime, but especially in the spring when he was plowing the fields and when they were percolating up</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His farm was on the site of a </a:t>
            </a:r>
            <a:r>
              <a:rPr lang="en-US" sz="2400" b="1" dirty="0" err="1">
                <a:solidFill>
                  <a:srgbClr val="000000"/>
                </a:solidFill>
                <a:latin typeface="Arial" pitchFamily="34" charset="0"/>
                <a:cs typeface="Arial" pitchFamily="34" charset="0"/>
              </a:rPr>
              <a:t>Lakotah</a:t>
            </a:r>
            <a:r>
              <a:rPr lang="en-US" sz="2400" b="1" dirty="0">
                <a:solidFill>
                  <a:srgbClr val="000000"/>
                </a:solidFill>
                <a:latin typeface="Arial" pitchFamily="34" charset="0"/>
                <a:cs typeface="Arial" pitchFamily="34" charset="0"/>
              </a:rPr>
              <a:t> Village.  </a:t>
            </a:r>
          </a:p>
          <a:p>
            <a:pPr algn="ctr"/>
            <a:r>
              <a:rPr lang="en-US" sz="2400" b="1" dirty="0">
                <a:solidFill>
                  <a:srgbClr val="000000"/>
                </a:solidFill>
                <a:latin typeface="Arial" pitchFamily="34" charset="0"/>
                <a:cs typeface="Arial" pitchFamily="34" charset="0"/>
              </a:rPr>
              <a:t>And my oldest cousins even told of how they remember the old people in town </a:t>
            </a:r>
          </a:p>
          <a:p>
            <a:pPr algn="ctr"/>
            <a:r>
              <a:rPr lang="en-US" sz="2400" b="1" dirty="0">
                <a:solidFill>
                  <a:srgbClr val="000000"/>
                </a:solidFill>
                <a:latin typeface="Arial" pitchFamily="34" charset="0"/>
                <a:cs typeface="Arial" pitchFamily="34" charset="0"/>
              </a:rPr>
              <a:t>talking about </a:t>
            </a:r>
          </a:p>
          <a:p>
            <a:pPr algn="ctr"/>
            <a:r>
              <a:rPr lang="en-US" sz="2400" b="1" dirty="0">
                <a:solidFill>
                  <a:srgbClr val="000000"/>
                </a:solidFill>
                <a:latin typeface="Arial" pitchFamily="34" charset="0"/>
                <a:cs typeface="Arial" pitchFamily="34" charset="0"/>
              </a:rPr>
              <a:t>“the last Indian”</a:t>
            </a:r>
          </a:p>
          <a:p>
            <a:pPr algn="ctr"/>
            <a:r>
              <a:rPr lang="en-US" sz="2400" b="1" dirty="0">
                <a:solidFill>
                  <a:srgbClr val="000000"/>
                </a:solidFill>
                <a:latin typeface="Arial" pitchFamily="34" charset="0"/>
                <a:cs typeface="Arial" pitchFamily="34" charset="0"/>
              </a:rPr>
              <a:t>who lived “on the point”</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one of the Indians in everyone’s memory, </a:t>
            </a:r>
          </a:p>
          <a:p>
            <a:pPr algn="ctr"/>
            <a:r>
              <a:rPr lang="en-US" sz="2400" b="1" dirty="0">
                <a:solidFill>
                  <a:srgbClr val="000000"/>
                </a:solidFill>
                <a:latin typeface="Arial" pitchFamily="34" charset="0"/>
                <a:cs typeface="Arial" pitchFamily="34" charset="0"/>
              </a:rPr>
              <a:t>if only from local folklore, </a:t>
            </a:r>
          </a:p>
          <a:p>
            <a:pPr algn="ctr"/>
            <a:r>
              <a:rPr lang="en-US" sz="2400" b="1" dirty="0">
                <a:solidFill>
                  <a:srgbClr val="000000"/>
                </a:solidFill>
                <a:latin typeface="Arial" pitchFamily="34" charset="0"/>
                <a:cs typeface="Arial" pitchFamily="34" charset="0"/>
              </a:rPr>
              <a:t>was “Chief Little Crow,” </a:t>
            </a:r>
          </a:p>
          <a:p>
            <a:pPr algn="ctr"/>
            <a:r>
              <a:rPr lang="en-US" sz="2400" b="1" dirty="0">
                <a:solidFill>
                  <a:srgbClr val="000000"/>
                </a:solidFill>
                <a:latin typeface="Arial" pitchFamily="34" charset="0"/>
                <a:cs typeface="Arial" pitchFamily="34" charset="0"/>
              </a:rPr>
              <a:t>who everyone said “was shot in the back by a farmer while picking berries over by ‘Hutch”’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“Hutch” was Hutchinson, the same place where part of  “Old Man </a:t>
            </a:r>
            <a:r>
              <a:rPr lang="en-US" sz="2400" b="1" dirty="0" err="1">
                <a:solidFill>
                  <a:srgbClr val="000000"/>
                </a:solidFill>
                <a:latin typeface="Arial" pitchFamily="34" charset="0"/>
                <a:cs typeface="Arial" pitchFamily="34" charset="0"/>
              </a:rPr>
              <a:t>Littfin’s</a:t>
            </a:r>
            <a:r>
              <a:rPr lang="en-US" sz="2400" b="1" dirty="0">
                <a:solidFill>
                  <a:srgbClr val="000000"/>
                </a:solidFill>
                <a:latin typeface="Arial" pitchFamily="34" charset="0"/>
                <a:cs typeface="Arial" pitchFamily="34" charset="0"/>
              </a:rPr>
              <a:t>” arrowhead collection ended up</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every now and then one would hear the rumor </a:t>
            </a:r>
          </a:p>
          <a:p>
            <a:pPr algn="ctr"/>
            <a:r>
              <a:rPr lang="en-US" sz="2400" b="1" dirty="0">
                <a:solidFill>
                  <a:srgbClr val="000000"/>
                </a:solidFill>
                <a:latin typeface="Arial" pitchFamily="34" charset="0"/>
                <a:cs typeface="Arial" pitchFamily="34" charset="0"/>
              </a:rPr>
              <a:t>that Little Crow’s body was on display </a:t>
            </a:r>
          </a:p>
          <a:p>
            <a:pPr algn="ctr"/>
            <a:r>
              <a:rPr lang="en-US" sz="2400" b="1" dirty="0">
                <a:solidFill>
                  <a:srgbClr val="000000"/>
                </a:solidFill>
                <a:latin typeface="Arial" pitchFamily="34" charset="0"/>
                <a:cs typeface="Arial" pitchFamily="34" charset="0"/>
              </a:rPr>
              <a:t>someplace in “The Cities”</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3" cstate="print"/>
          <a:srcRect/>
          <a:stretch>
            <a:fillRect/>
          </a:stretch>
        </p:blipFill>
        <p:spPr bwMode="auto">
          <a:xfrm>
            <a:off x="1257300" y="1285422"/>
            <a:ext cx="7772400" cy="4857750"/>
          </a:xfrm>
          <a:prstGeom prst="rect">
            <a:avLst/>
          </a:prstGeom>
          <a:noFill/>
          <a:ln w="28575">
            <a:noFill/>
            <a:miter lim="800000"/>
            <a:headEnd/>
            <a:tailEnd/>
          </a:ln>
        </p:spPr>
      </p:pic>
      <p:sp>
        <p:nvSpPr>
          <p:cNvPr id="73732"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pPr algn="ctr" eaLnBrk="0" hangingPunct="0"/>
            <a:r>
              <a:rPr kumimoji="1" lang="en-US" sz="800" i="1" dirty="0">
                <a:solidFill>
                  <a:srgbClr val="FF0000"/>
                </a:solidFill>
                <a:hlinkClick r:id="rId4"/>
              </a:rPr>
              <a:t>www.mnsu.edu/emuseum/history/mncultures/littlecrow.html</a:t>
            </a:r>
            <a:endParaRPr kumimoji="1" lang="en-US" sz="800" i="1" dirty="0">
              <a:solidFill>
                <a:srgbClr val="FF0000"/>
              </a:solidFill>
            </a:endParaRPr>
          </a:p>
        </p:txBody>
      </p:sp>
      <p:sp>
        <p:nvSpPr>
          <p:cNvPr id="5" name="Rectangle 3"/>
          <p:cNvSpPr>
            <a:spLocks noChangeArrowheads="1"/>
          </p:cNvSpPr>
          <p:nvPr/>
        </p:nvSpPr>
        <p:spPr bwMode="auto">
          <a:xfrm>
            <a:off x="876300" y="685800"/>
            <a:ext cx="8520112" cy="356508"/>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1600" i="1" dirty="0">
                <a:solidFill>
                  <a:srgbClr val="FFFFFF"/>
                </a:solidFill>
                <a:latin typeface="Verdana" pitchFamily="34" charset="0"/>
              </a:rPr>
              <a:t>“archaeology” . . .</a:t>
            </a:r>
          </a:p>
        </p:txBody>
      </p:sp>
      <p:pic>
        <p:nvPicPr>
          <p:cNvPr id="6" name="Picture 2" descr="http://www.chilsonfuneralhome.com/images/native-headston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409" y="4280356"/>
            <a:ext cx="3250130" cy="21190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cstate="print"/>
          <a:srcRect/>
          <a:stretch>
            <a:fillRect/>
          </a:stretch>
        </p:blipFill>
        <p:spPr bwMode="auto">
          <a:xfrm>
            <a:off x="805452" y="0"/>
            <a:ext cx="8681448" cy="6858000"/>
          </a:xfrm>
          <a:prstGeom prst="rect">
            <a:avLst/>
          </a:prstGeom>
          <a:noFill/>
          <a:ln w="9525">
            <a:noFill/>
            <a:miter lim="800000"/>
            <a:headEnd/>
            <a:tailEnd/>
          </a:ln>
        </p:spPr>
      </p:pic>
      <p:sp>
        <p:nvSpPr>
          <p:cNvPr id="3" name="Rectangle 2"/>
          <p:cNvSpPr/>
          <p:nvPr/>
        </p:nvSpPr>
        <p:spPr bwMode="auto">
          <a:xfrm>
            <a:off x="5096328" y="4834710"/>
            <a:ext cx="274320" cy="2743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4800" i="1">
              <a:solidFill>
                <a:srgbClr val="FF0000"/>
              </a:solidFill>
            </a:endParaRPr>
          </a:p>
        </p:txBody>
      </p:sp>
      <p:sp>
        <p:nvSpPr>
          <p:cNvPr id="4" name="Rectangle 3"/>
          <p:cNvSpPr/>
          <p:nvPr/>
        </p:nvSpPr>
        <p:spPr>
          <a:xfrm>
            <a:off x="3917856" y="4876800"/>
            <a:ext cx="1454244" cy="369332"/>
          </a:xfrm>
          <a:prstGeom prst="rect">
            <a:avLst/>
          </a:prstGeom>
        </p:spPr>
        <p:txBody>
          <a:bodyPr wrap="none">
            <a:spAutoFit/>
          </a:bodyPr>
          <a:lstStyle/>
          <a:p>
            <a:r>
              <a:rPr lang="en-US" b="1" dirty="0">
                <a:solidFill>
                  <a:srgbClr val="000000"/>
                </a:solidFill>
                <a:latin typeface="Arial" pitchFamily="34" charset="0"/>
                <a:cs typeface="Arial" pitchFamily="34" charset="0"/>
              </a:rPr>
              <a:t>Hutchinson</a:t>
            </a:r>
            <a:endParaRPr lang="en-US" dirty="0"/>
          </a:p>
        </p:txBody>
      </p:sp>
      <p:sp>
        <p:nvSpPr>
          <p:cNvPr id="5" name="Rectangle 4"/>
          <p:cNvSpPr/>
          <p:nvPr/>
        </p:nvSpPr>
        <p:spPr>
          <a:xfrm>
            <a:off x="5067300" y="4724400"/>
            <a:ext cx="1080296" cy="369332"/>
          </a:xfrm>
          <a:prstGeom prst="rect">
            <a:avLst/>
          </a:prstGeom>
        </p:spPr>
        <p:txBody>
          <a:bodyPr wrap="none">
            <a:spAutoFit/>
          </a:bodyPr>
          <a:lstStyle/>
          <a:p>
            <a:r>
              <a:rPr lang="en-US" b="1" dirty="0">
                <a:solidFill>
                  <a:srgbClr val="000000"/>
                </a:solidFill>
                <a:latin typeface="Arial" pitchFamily="34" charset="0"/>
                <a:cs typeface="Arial" pitchFamily="34" charset="0"/>
              </a:rPr>
              <a:t>Winsted</a:t>
            </a:r>
            <a:endParaRPr lang="en-US" dirty="0"/>
          </a:p>
        </p:txBody>
      </p:sp>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everyone knew at least about Chief Little Crow, </a:t>
            </a:r>
          </a:p>
          <a:p>
            <a:pPr algn="ctr"/>
            <a:r>
              <a:rPr lang="en-US" sz="2400" b="1" dirty="0">
                <a:solidFill>
                  <a:srgbClr val="000000"/>
                </a:solidFill>
                <a:latin typeface="Arial" pitchFamily="34" charset="0"/>
                <a:cs typeface="Arial" pitchFamily="34" charset="0"/>
              </a:rPr>
              <a:t>and, of course everyone knew of the old Indian Village that used to be on “The Point,” </a:t>
            </a:r>
          </a:p>
          <a:p>
            <a:pPr algn="ctr"/>
            <a:r>
              <a:rPr lang="en-US" sz="2400" b="1" dirty="0">
                <a:solidFill>
                  <a:srgbClr val="000000"/>
                </a:solidFill>
                <a:latin typeface="Arial" pitchFamily="34" charset="0"/>
                <a:cs typeface="Arial" pitchFamily="34" charset="0"/>
              </a:rPr>
              <a:t>and everyone knew of the really wonderful “Indian artifact” collection of Old Man </a:t>
            </a:r>
            <a:r>
              <a:rPr lang="en-US" sz="2400" b="1" dirty="0" err="1">
                <a:solidFill>
                  <a:srgbClr val="000000"/>
                </a:solidFill>
                <a:latin typeface="Arial" pitchFamily="34" charset="0"/>
                <a:cs typeface="Arial" pitchFamily="34" charset="0"/>
              </a:rPr>
              <a:t>Littifin</a:t>
            </a:r>
            <a:r>
              <a:rPr lang="en-US" sz="2400" b="1" dirty="0">
                <a:solidFill>
                  <a:srgbClr val="000000"/>
                </a:solidFill>
                <a:latin typeface="Arial" pitchFamily="34" charset="0"/>
                <a:cs typeface="Arial" pitchFamily="34" charset="0"/>
              </a:rPr>
              <a: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there was this not-too-often mentioned mystery of where Little Crow’s bones were</a:t>
            </a:r>
          </a:p>
          <a:p>
            <a:pPr algn="ctr"/>
            <a:endParaRPr lang="en-US" sz="24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And they were someplace on display!</a:t>
            </a:r>
            <a:endParaRPr lang="en-US" sz="3600" dirty="0">
              <a:solidFill>
                <a:srgbClr val="FFFFFF"/>
              </a:solidFill>
              <a:latin typeface="Arial" pitchFamily="34" charset="0"/>
              <a:cs typeface="Arial" pitchFamily="34" charset="0"/>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everyone knew at least about Chief Little Crow, </a:t>
            </a:r>
          </a:p>
          <a:p>
            <a:pPr algn="ctr"/>
            <a:r>
              <a:rPr lang="en-US" sz="2400" b="1" dirty="0">
                <a:solidFill>
                  <a:srgbClr val="000000"/>
                </a:solidFill>
                <a:latin typeface="Arial" pitchFamily="34" charset="0"/>
                <a:cs typeface="Arial" pitchFamily="34" charset="0"/>
              </a:rPr>
              <a:t>and, of course everyone knew of the old Indian Village that used to be on “The Point,” </a:t>
            </a:r>
          </a:p>
          <a:p>
            <a:pPr algn="ctr"/>
            <a:r>
              <a:rPr lang="en-US" sz="2400" b="1" dirty="0">
                <a:solidFill>
                  <a:srgbClr val="000000"/>
                </a:solidFill>
                <a:latin typeface="Arial" pitchFamily="34" charset="0"/>
                <a:cs typeface="Arial" pitchFamily="34" charset="0"/>
              </a:rPr>
              <a:t>and everyone knew of the really wonderful “Indian artifact” collection of Old Man </a:t>
            </a:r>
            <a:r>
              <a:rPr lang="en-US" sz="2400" b="1" dirty="0" err="1">
                <a:solidFill>
                  <a:srgbClr val="000000"/>
                </a:solidFill>
                <a:latin typeface="Arial" pitchFamily="34" charset="0"/>
                <a:cs typeface="Arial" pitchFamily="34" charset="0"/>
              </a:rPr>
              <a:t>Littifin</a:t>
            </a:r>
            <a:r>
              <a:rPr lang="en-US" sz="2400" b="1" dirty="0">
                <a:solidFill>
                  <a:srgbClr val="000000"/>
                </a:solidFill>
                <a:latin typeface="Arial" pitchFamily="34" charset="0"/>
                <a:cs typeface="Arial" pitchFamily="34" charset="0"/>
              </a:rPr>
              <a: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there was this not-too-often mentioned mystery of where Little Crow’s bones were</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they were someplace on display!</a:t>
            </a:r>
            <a:endParaRPr lang="en-US" sz="3600" dirty="0">
              <a:solidFill>
                <a:srgbClr val="000000"/>
              </a:solidFill>
              <a:latin typeface="Arial" pitchFamily="34" charset="0"/>
              <a:cs typeface="Arial" pitchFamily="34" charset="0"/>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it was only natural for a couple of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graders who wanted to help ease the overcrowding in church to think about “digging up Indian graves”</a:t>
            </a:r>
          </a:p>
          <a:p>
            <a:pPr algn="ctr"/>
            <a:endParaRPr lang="en-US" sz="2400" b="1" dirty="0">
              <a:solidFill>
                <a:srgbClr val="000000"/>
              </a:solidFill>
              <a:latin typeface="Arial" pitchFamily="34" charset="0"/>
              <a:cs typeface="Arial" pitchFamily="34" charset="0"/>
            </a:endParaRPr>
          </a:p>
          <a:p>
            <a:pPr algn="ctr"/>
            <a:r>
              <a:rPr lang="en-US" sz="2400" b="1" dirty="0">
                <a:solidFill>
                  <a:srgbClr val="FF0000"/>
                </a:solidFill>
                <a:latin typeface="Arial" pitchFamily="34" charset="0"/>
                <a:cs typeface="Arial" pitchFamily="34" charset="0"/>
              </a:rPr>
              <a:t>(NOTICE:  This sort of thing is ILLEGAL nowadays)</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So we got a couple of shovels of some kind </a:t>
            </a:r>
          </a:p>
          <a:p>
            <a:pPr algn="ctr"/>
            <a:r>
              <a:rPr lang="en-US" sz="2400" b="1" dirty="0">
                <a:solidFill>
                  <a:srgbClr val="FFFFFF"/>
                </a:solidFill>
                <a:latin typeface="Arial" pitchFamily="34" charset="0"/>
                <a:cs typeface="Arial" pitchFamily="34" charset="0"/>
              </a:rPr>
              <a:t>and set off for “The Point.”</a:t>
            </a:r>
            <a:endParaRPr lang="en-US" sz="2800" dirty="0">
              <a:solidFill>
                <a:srgbClr val="FFFFFF"/>
              </a:solidFill>
              <a:latin typeface="Arial" pitchFamily="34" charset="0"/>
              <a:cs typeface="Arial" pitchFamily="34" charset="0"/>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So it was only natural for a couple of 3</a:t>
            </a:r>
            <a:r>
              <a:rPr lang="en-US" sz="2400" b="1" baseline="30000" dirty="0">
                <a:solidFill>
                  <a:srgbClr val="000000"/>
                </a:solidFill>
                <a:latin typeface="Arial" pitchFamily="34" charset="0"/>
                <a:cs typeface="Arial" pitchFamily="34" charset="0"/>
              </a:rPr>
              <a:t>rd</a:t>
            </a:r>
            <a:r>
              <a:rPr lang="en-US" sz="2400" b="1" dirty="0">
                <a:solidFill>
                  <a:srgbClr val="000000"/>
                </a:solidFill>
                <a:latin typeface="Arial" pitchFamily="34" charset="0"/>
                <a:cs typeface="Arial" pitchFamily="34" charset="0"/>
              </a:rPr>
              <a:t> graders who wanted to help ease the overcrowding in church to think about “digging up Indian graves”</a:t>
            </a:r>
          </a:p>
          <a:p>
            <a:pPr algn="ctr"/>
            <a:endParaRPr lang="en-US" sz="2400" b="1" dirty="0">
              <a:solidFill>
                <a:srgbClr val="000000"/>
              </a:solidFill>
              <a:latin typeface="Arial" pitchFamily="34" charset="0"/>
              <a:cs typeface="Arial" pitchFamily="34" charset="0"/>
            </a:endParaRPr>
          </a:p>
          <a:p>
            <a:pPr algn="ctr"/>
            <a:r>
              <a:rPr lang="en-US" sz="2400" b="1" dirty="0">
                <a:solidFill>
                  <a:srgbClr val="FF0000"/>
                </a:solidFill>
                <a:latin typeface="Arial" pitchFamily="34" charset="0"/>
                <a:cs typeface="Arial" pitchFamily="34" charset="0"/>
              </a:rPr>
              <a:t>(NOTICE:  This sort of thing is ILLEGAL nowadays)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So we got a couple of shovels of some kind </a:t>
            </a:r>
          </a:p>
          <a:p>
            <a:pPr algn="ctr"/>
            <a:r>
              <a:rPr lang="en-US" sz="2400" b="1" dirty="0">
                <a:solidFill>
                  <a:srgbClr val="000000"/>
                </a:solidFill>
                <a:latin typeface="Arial" pitchFamily="34" charset="0"/>
                <a:cs typeface="Arial" pitchFamily="34" charset="0"/>
              </a:rPr>
              <a:t>and set off for “The Point”</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It hadn’t occurred to us </a:t>
            </a:r>
          </a:p>
          <a:p>
            <a:pPr algn="ctr"/>
            <a:r>
              <a:rPr lang="en-US" sz="2400" b="1" dirty="0">
                <a:solidFill>
                  <a:srgbClr val="000000"/>
                </a:solidFill>
                <a:latin typeface="Arial" pitchFamily="34" charset="0"/>
                <a:cs typeface="Arial" pitchFamily="34" charset="0"/>
              </a:rPr>
              <a:t>that at </a:t>
            </a:r>
            <a:r>
              <a:rPr lang="en-US" sz="2400" b="1" i="1" dirty="0">
                <a:solidFill>
                  <a:srgbClr val="000000"/>
                </a:solidFill>
                <a:latin typeface="Arial" pitchFamily="34" charset="0"/>
                <a:cs typeface="Arial" pitchFamily="34" charset="0"/>
              </a:rPr>
              <a:t>about precisely  </a:t>
            </a:r>
            <a:r>
              <a:rPr lang="en-US" sz="2400" b="1" dirty="0">
                <a:solidFill>
                  <a:srgbClr val="000000"/>
                </a:solidFill>
                <a:latin typeface="Arial" pitchFamily="34" charset="0"/>
                <a:cs typeface="Arial" pitchFamily="34" charset="0"/>
              </a:rPr>
              <a:t>3:04 </a:t>
            </a:r>
          </a:p>
          <a:p>
            <a:pPr algn="ctr"/>
            <a:r>
              <a:rPr lang="en-US" sz="2400" b="1" dirty="0">
                <a:solidFill>
                  <a:srgbClr val="000000"/>
                </a:solidFill>
                <a:latin typeface="Arial" pitchFamily="34" charset="0"/>
                <a:cs typeface="Arial" pitchFamily="34" charset="0"/>
              </a:rPr>
              <a:t>somewhere around 450 people </a:t>
            </a:r>
          </a:p>
          <a:p>
            <a:pPr algn="ctr"/>
            <a:r>
              <a:rPr lang="en-US" sz="2400" b="1" dirty="0">
                <a:solidFill>
                  <a:srgbClr val="000000"/>
                </a:solidFill>
                <a:latin typeface="Arial" pitchFamily="34" charset="0"/>
                <a:cs typeface="Arial" pitchFamily="34" charset="0"/>
              </a:rPr>
              <a:t>would be coming out of the overcrowded church </a:t>
            </a:r>
          </a:p>
          <a:p>
            <a:pPr algn="ctr"/>
            <a:r>
              <a:rPr lang="en-US" sz="2400" b="1" dirty="0">
                <a:solidFill>
                  <a:srgbClr val="000000"/>
                </a:solidFill>
                <a:latin typeface="Arial" pitchFamily="34" charset="0"/>
                <a:cs typeface="Arial" pitchFamily="34" charset="0"/>
              </a:rPr>
              <a:t>and walking down the front stairs </a:t>
            </a:r>
          </a:p>
          <a:p>
            <a:pPr algn="ctr"/>
            <a:r>
              <a:rPr lang="en-US" sz="2400" b="1" dirty="0">
                <a:solidFill>
                  <a:srgbClr val="000000"/>
                </a:solidFill>
                <a:latin typeface="Arial" pitchFamily="34" charset="0"/>
                <a:cs typeface="Arial" pitchFamily="34" charset="0"/>
              </a:rPr>
              <a:t>with a view straight on of . . . </a:t>
            </a:r>
          </a:p>
          <a:p>
            <a:pPr algn="ctr"/>
            <a:r>
              <a:rPr lang="en-US" sz="2400" b="1" dirty="0">
                <a:solidFill>
                  <a:srgbClr val="000000"/>
                </a:solidFill>
                <a:latin typeface="Arial" pitchFamily="34" charset="0"/>
                <a:cs typeface="Arial" pitchFamily="34" charset="0"/>
              </a:rPr>
              <a:t>“The Point”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 . and two little kids digging something</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eaLnBrk="0" hangingPunct="0">
              <a:lnSpc>
                <a:spcPct val="120000"/>
              </a:lnSpc>
              <a:spcBef>
                <a:spcPts val="500"/>
              </a:spcBef>
              <a:spcAft>
                <a:spcPts val="500"/>
              </a:spcAft>
            </a:pPr>
            <a:r>
              <a:rPr kumimoji="1" lang="en-US" sz="5400" i="1">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42661"/>
            <a:ext cx="8896350" cy="6343650"/>
          </a:xfrm>
          <a:prstGeom prst="rect">
            <a:avLst/>
          </a:prstGeom>
          <a:noFill/>
          <a:ln w="28575">
            <a:noFill/>
            <a:miter lim="800000"/>
            <a:headEnd/>
            <a:tailEnd/>
          </a:ln>
        </p:spPr>
      </p:pic>
      <p:sp>
        <p:nvSpPr>
          <p:cNvPr id="8" name="Oval 7"/>
          <p:cNvSpPr>
            <a:spLocks noChangeArrowheads="1"/>
          </p:cNvSpPr>
          <p:nvPr/>
        </p:nvSpPr>
        <p:spPr bwMode="auto">
          <a:xfrm>
            <a:off x="4533900" y="457200"/>
            <a:ext cx="533400" cy="609600"/>
          </a:xfrm>
          <a:prstGeom prst="ellipse">
            <a:avLst/>
          </a:prstGeom>
          <a:noFill/>
          <a:ln w="76200" algn="ctr">
            <a:solidFill>
              <a:srgbClr val="FFC000"/>
            </a:solidFill>
            <a:round/>
            <a:headEnd/>
            <a:tailEnd/>
          </a:ln>
        </p:spPr>
        <p:txBody>
          <a:bodyPr/>
          <a:lstStyle/>
          <a:p>
            <a:pPr algn="ctr" eaLnBrk="0" hangingPunct="0"/>
            <a:endParaRPr kumimoji="1" lang="en-US" sz="4800" i="1">
              <a:solidFill>
                <a:srgbClr val="FFFFFF"/>
              </a:solidFill>
            </a:endParaRPr>
          </a:p>
        </p:txBody>
      </p:sp>
      <p:sp>
        <p:nvSpPr>
          <p:cNvPr id="9" name="Oval 8"/>
          <p:cNvSpPr>
            <a:spLocks noChangeArrowheads="1"/>
          </p:cNvSpPr>
          <p:nvPr/>
        </p:nvSpPr>
        <p:spPr bwMode="auto">
          <a:xfrm rot="1106006">
            <a:off x="4975225" y="1938338"/>
            <a:ext cx="914400" cy="2163762"/>
          </a:xfrm>
          <a:prstGeom prst="ellipse">
            <a:avLst/>
          </a:prstGeom>
          <a:noFill/>
          <a:ln w="76200" algn="ctr">
            <a:solidFill>
              <a:srgbClr val="FFC000"/>
            </a:solidFill>
            <a:round/>
            <a:headEnd/>
            <a:tailEnd/>
          </a:ln>
        </p:spPr>
        <p:txBody>
          <a:bodyPr/>
          <a:lstStyle/>
          <a:p>
            <a:pPr algn="ctr" eaLnBrk="0" hangingPunct="0"/>
            <a:endParaRPr kumimoji="1" lang="en-US" sz="4800" i="1">
              <a:solidFill>
                <a:srgbClr val="FFFFFF"/>
              </a:solidFill>
            </a:endParaRPr>
          </a:p>
        </p:txBody>
      </p:sp>
      <p:sp>
        <p:nvSpPr>
          <p:cNvPr id="10" name="Oval 9"/>
          <p:cNvSpPr>
            <a:spLocks noChangeArrowheads="1"/>
          </p:cNvSpPr>
          <p:nvPr/>
        </p:nvSpPr>
        <p:spPr bwMode="auto">
          <a:xfrm>
            <a:off x="2019300" y="2133600"/>
            <a:ext cx="533400" cy="609600"/>
          </a:xfrm>
          <a:prstGeom prst="ellipse">
            <a:avLst/>
          </a:prstGeom>
          <a:noFill/>
          <a:ln w="76200" algn="ctr">
            <a:solidFill>
              <a:srgbClr val="FFC000"/>
            </a:solidFill>
            <a:round/>
            <a:headEnd/>
            <a:tailEnd/>
          </a:ln>
        </p:spPr>
        <p:txBody>
          <a:bodyPr/>
          <a:lstStyle/>
          <a:p>
            <a:pPr algn="ctr" eaLnBrk="0" hangingPunct="0"/>
            <a:endParaRPr kumimoji="1" lang="en-US" sz="4800" i="1">
              <a:solidFill>
                <a:srgbClr val="FFFFFF"/>
              </a:solidFill>
            </a:endParaRPr>
          </a:p>
        </p:txBody>
      </p:sp>
      <p:sp>
        <p:nvSpPr>
          <p:cNvPr id="11" name="Oval 10"/>
          <p:cNvSpPr>
            <a:spLocks noChangeArrowheads="1"/>
          </p:cNvSpPr>
          <p:nvPr/>
        </p:nvSpPr>
        <p:spPr bwMode="auto">
          <a:xfrm>
            <a:off x="6627588" y="3414486"/>
            <a:ext cx="533400" cy="609600"/>
          </a:xfrm>
          <a:prstGeom prst="ellipse">
            <a:avLst/>
          </a:prstGeom>
          <a:noFill/>
          <a:ln w="76200" algn="ctr">
            <a:solidFill>
              <a:srgbClr val="FFC000"/>
            </a:solidFill>
            <a:round/>
            <a:headEnd/>
            <a:tailEnd/>
          </a:ln>
        </p:spPr>
        <p:txBody>
          <a:bodyPr/>
          <a:lstStyle/>
          <a:p>
            <a:pPr algn="ctr" eaLnBrk="0" hangingPunct="0"/>
            <a:endParaRPr kumimoji="1" lang="en-US" sz="4800" i="1">
              <a:solidFill>
                <a:srgbClr val="FFFFFF"/>
              </a:solidFill>
            </a:endParaRPr>
          </a:p>
        </p:txBody>
      </p:sp>
      <p:sp>
        <p:nvSpPr>
          <p:cNvPr id="13" name="Rectangle 12"/>
          <p:cNvSpPr/>
          <p:nvPr/>
        </p:nvSpPr>
        <p:spPr>
          <a:xfrm>
            <a:off x="7119695" y="3447871"/>
            <a:ext cx="2246064" cy="1200329"/>
          </a:xfrm>
          <a:prstGeom prst="rect">
            <a:avLst/>
          </a:prstGeom>
        </p:spPr>
        <p:txBody>
          <a:bodyPr wrap="none">
            <a:spAutoFit/>
          </a:bodyPr>
          <a:lstStyle/>
          <a:p>
            <a:pPr algn="ctr"/>
            <a:r>
              <a:rPr kumimoji="1" lang="en-US" dirty="0">
                <a:solidFill>
                  <a:srgbClr val="FFFFFF"/>
                </a:solidFill>
                <a:latin typeface="Verdana" pitchFamily="34" charset="0"/>
              </a:rPr>
              <a:t>“Grandma Roufs’”</a:t>
            </a:r>
          </a:p>
          <a:p>
            <a:pPr algn="ctr"/>
            <a:r>
              <a:rPr kumimoji="1" lang="en-US" dirty="0">
                <a:solidFill>
                  <a:srgbClr val="FFFFFF"/>
                </a:solidFill>
                <a:latin typeface="Verdana" pitchFamily="34" charset="0"/>
              </a:rPr>
              <a:t>mother was born</a:t>
            </a:r>
          </a:p>
          <a:p>
            <a:pPr algn="ctr"/>
            <a:r>
              <a:rPr kumimoji="1" lang="en-US" dirty="0">
                <a:solidFill>
                  <a:srgbClr val="FFFFFF"/>
                </a:solidFill>
                <a:latin typeface="Verdana" pitchFamily="34" charset="0"/>
              </a:rPr>
              <a:t>in this little farm</a:t>
            </a:r>
          </a:p>
          <a:p>
            <a:pPr algn="ctr"/>
            <a:r>
              <a:rPr kumimoji="1" lang="en-US" dirty="0">
                <a:solidFill>
                  <a:srgbClr val="FFFFFF"/>
                </a:solidFill>
                <a:latin typeface="Verdana" pitchFamily="34" charset="0"/>
              </a:rPr>
              <a:t>house</a:t>
            </a:r>
            <a:endParaRPr lang="en-US" dirty="0"/>
          </a:p>
        </p:txBody>
      </p:sp>
      <p:sp>
        <p:nvSpPr>
          <p:cNvPr id="15" name="Rectangle 14"/>
          <p:cNvSpPr/>
          <p:nvPr/>
        </p:nvSpPr>
        <p:spPr>
          <a:xfrm>
            <a:off x="4172677" y="3124200"/>
            <a:ext cx="2190023" cy="461665"/>
          </a:xfrm>
          <a:prstGeom prst="rect">
            <a:avLst/>
          </a:prstGeom>
        </p:spPr>
        <p:txBody>
          <a:bodyPr wrap="none">
            <a:spAutoFit/>
          </a:bodyPr>
          <a:lstStyle/>
          <a:p>
            <a:pPr algn="ctr"/>
            <a:r>
              <a:rPr kumimoji="1" lang="en-US" sz="2400" b="1" dirty="0">
                <a:solidFill>
                  <a:srgbClr val="FFFFFF"/>
                </a:solidFill>
                <a:latin typeface="Verdana" pitchFamily="34" charset="0"/>
              </a:rPr>
              <a:t>“The Point”</a:t>
            </a:r>
            <a:endParaRPr lang="en-US" sz="2400" b="1" dirty="0"/>
          </a:p>
        </p:txBody>
      </p:sp>
      <p:sp>
        <p:nvSpPr>
          <p:cNvPr id="16" name="Rectangle 15"/>
          <p:cNvSpPr/>
          <p:nvPr/>
        </p:nvSpPr>
        <p:spPr>
          <a:xfrm>
            <a:off x="1610157" y="2205335"/>
            <a:ext cx="1399743" cy="461665"/>
          </a:xfrm>
          <a:prstGeom prst="rect">
            <a:avLst/>
          </a:prstGeom>
        </p:spPr>
        <p:txBody>
          <a:bodyPr wrap="none">
            <a:spAutoFit/>
          </a:bodyPr>
          <a:lstStyle/>
          <a:p>
            <a:pPr algn="ctr"/>
            <a:r>
              <a:rPr kumimoji="1" lang="en-US" sz="2400" b="1" dirty="0">
                <a:solidFill>
                  <a:srgbClr val="FFFFFF"/>
                </a:solidFill>
                <a:latin typeface="Verdana" pitchFamily="34" charset="0"/>
              </a:rPr>
              <a:t>Church</a:t>
            </a:r>
            <a:endParaRPr lang="en-US" sz="2400" b="1" dirty="0"/>
          </a:p>
        </p:txBody>
      </p:sp>
      <p:sp>
        <p:nvSpPr>
          <p:cNvPr id="17" name="Rectangle 16"/>
          <p:cNvSpPr/>
          <p:nvPr/>
        </p:nvSpPr>
        <p:spPr>
          <a:xfrm rot="2814701">
            <a:off x="4726753" y="1200101"/>
            <a:ext cx="1391728" cy="923330"/>
          </a:xfrm>
          <a:prstGeom prst="rect">
            <a:avLst/>
          </a:prstGeom>
        </p:spPr>
        <p:txBody>
          <a:bodyPr wrap="none">
            <a:spAutoFit/>
          </a:bodyPr>
          <a:lstStyle/>
          <a:p>
            <a:pPr algn="ctr"/>
            <a:r>
              <a:rPr kumimoji="1" lang="en-US" b="1" dirty="0">
                <a:solidFill>
                  <a:srgbClr val="FFFFFF"/>
                </a:solidFill>
                <a:latin typeface="Verdana" pitchFamily="34" charset="0"/>
              </a:rPr>
              <a:t>“Old Man</a:t>
            </a:r>
          </a:p>
          <a:p>
            <a:pPr algn="ctr"/>
            <a:r>
              <a:rPr kumimoji="1" lang="en-US" b="1" dirty="0" err="1">
                <a:solidFill>
                  <a:srgbClr val="FFFFFF"/>
                </a:solidFill>
                <a:latin typeface="Verdana" pitchFamily="34" charset="0"/>
              </a:rPr>
              <a:t>Littfin’s</a:t>
            </a:r>
            <a:r>
              <a:rPr kumimoji="1" lang="en-US" b="1" dirty="0">
                <a:solidFill>
                  <a:srgbClr val="FFFFFF"/>
                </a:solidFill>
                <a:latin typeface="Verdana" pitchFamily="34" charset="0"/>
              </a:rPr>
              <a:t>” </a:t>
            </a:r>
          </a:p>
          <a:p>
            <a:pPr algn="ctr"/>
            <a:r>
              <a:rPr kumimoji="1" lang="en-US" b="1" dirty="0">
                <a:solidFill>
                  <a:srgbClr val="FFFFFF"/>
                </a:solidFill>
                <a:latin typeface="Verdana" pitchFamily="34" charset="0"/>
              </a:rPr>
              <a:t>farm</a:t>
            </a:r>
            <a:endParaRPr lang="en-US" b="1"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2309586" y="5549427"/>
            <a:ext cx="5644242" cy="1061829"/>
          </a:xfrm>
          <a:prstGeom prst="rect">
            <a:avLst/>
          </a:prstGeom>
        </p:spPr>
        <p:txBody>
          <a:bodyPr wrap="square">
            <a:spAutoFit/>
          </a:bodyPr>
          <a:lstStyle/>
          <a:p>
            <a:pPr algn="ctr"/>
            <a:r>
              <a:rPr lang="en-US" sz="2400" b="1" dirty="0">
                <a:solidFill>
                  <a:srgbClr val="FFFFFF"/>
                </a:solidFill>
              </a:rPr>
              <a:t>Winsted Catholic School, Winsted.</a:t>
            </a:r>
          </a:p>
          <a:p>
            <a:pPr algn="ctr"/>
            <a:endParaRPr lang="en-US" sz="100" b="1" dirty="0">
              <a:solidFill>
                <a:srgbClr val="FFFFFF"/>
              </a:solidFill>
            </a:endParaRPr>
          </a:p>
          <a:p>
            <a:pPr algn="ctr"/>
            <a:r>
              <a:rPr lang="en-US" sz="1200" dirty="0">
                <a:solidFill>
                  <a:srgbClr val="FFFFFF"/>
                </a:solidFill>
              </a:rPr>
              <a:t>Minnesota Historical Society  Photograph Collection, Postcard</a:t>
            </a:r>
          </a:p>
          <a:p>
            <a:pPr algn="ctr"/>
            <a:r>
              <a:rPr lang="en-US" sz="1200" i="1" dirty="0">
                <a:solidFill>
                  <a:srgbClr val="FFFFFF"/>
                </a:solidFill>
              </a:rPr>
              <a:t>ca</a:t>
            </a:r>
            <a:r>
              <a:rPr lang="en-US" sz="1200" dirty="0">
                <a:solidFill>
                  <a:srgbClr val="FFFFFF"/>
                </a:solidFill>
              </a:rPr>
              <a:t>. 1915 </a:t>
            </a:r>
          </a:p>
          <a:p>
            <a:pPr algn="ctr"/>
            <a:r>
              <a:rPr lang="en-US" sz="1200" dirty="0">
                <a:solidFill>
                  <a:srgbClr val="FFFFFF"/>
                </a:solidFill>
              </a:rPr>
              <a:t>Location  no. MM1.9 WN r4</a:t>
            </a:r>
          </a:p>
        </p:txBody>
      </p:sp>
      <p:pic>
        <p:nvPicPr>
          <p:cNvPr id="3074" name="Picture 2"/>
          <p:cNvPicPr>
            <a:picLocks noChangeAspect="1" noChangeArrowheads="1"/>
          </p:cNvPicPr>
          <p:nvPr/>
        </p:nvPicPr>
        <p:blipFill>
          <a:blip r:embed="rId3" cstate="print"/>
          <a:srcRect/>
          <a:stretch>
            <a:fillRect/>
          </a:stretch>
        </p:blipFill>
        <p:spPr bwMode="auto">
          <a:xfrm>
            <a:off x="1235851" y="719090"/>
            <a:ext cx="7779335" cy="4801309"/>
          </a:xfrm>
          <a:prstGeom prst="rect">
            <a:avLst/>
          </a:prstGeom>
          <a:noFill/>
          <a:ln w="9525">
            <a:noFill/>
            <a:miter lim="800000"/>
            <a:headEnd/>
            <a:tailEnd/>
          </a:ln>
        </p:spPr>
      </p:pic>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eaLnBrk="0" hangingPunct="0">
              <a:lnSpc>
                <a:spcPct val="120000"/>
              </a:lnSpc>
              <a:spcBef>
                <a:spcPts val="500"/>
              </a:spcBef>
              <a:spcAft>
                <a:spcPts val="500"/>
              </a:spcAft>
            </a:pPr>
            <a:r>
              <a:rPr kumimoji="1" lang="en-US" sz="5400" i="1">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57175"/>
            <a:ext cx="8896350" cy="6343650"/>
          </a:xfrm>
          <a:prstGeom prst="rect">
            <a:avLst/>
          </a:prstGeom>
          <a:noFill/>
          <a:ln w="2857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2400300" y="1042120"/>
            <a:ext cx="2971800" cy="2920280"/>
          </a:xfrm>
          <a:prstGeom prst="rect">
            <a:avLst/>
          </a:prstGeom>
          <a:noFill/>
          <a:ln w="28575">
            <a:noFill/>
            <a:miter lim="800000"/>
            <a:headEnd/>
            <a:tailEnd/>
          </a:ln>
        </p:spPr>
      </p:pic>
      <p:sp>
        <p:nvSpPr>
          <p:cNvPr id="13" name="Rectangle 12"/>
          <p:cNvSpPr/>
          <p:nvPr/>
        </p:nvSpPr>
        <p:spPr>
          <a:xfrm>
            <a:off x="2705100" y="3048000"/>
            <a:ext cx="2172390" cy="830997"/>
          </a:xfrm>
          <a:prstGeom prst="rect">
            <a:avLst/>
          </a:prstGeom>
        </p:spPr>
        <p:txBody>
          <a:bodyPr wrap="none">
            <a:spAutoFit/>
          </a:bodyPr>
          <a:lstStyle/>
          <a:p>
            <a:pPr algn="ctr"/>
            <a:r>
              <a:rPr kumimoji="1" lang="en-US" sz="1600" b="1" dirty="0">
                <a:solidFill>
                  <a:srgbClr val="FFFFFF"/>
                </a:solidFill>
                <a:latin typeface="Verdana" pitchFamily="34" charset="0"/>
              </a:rPr>
              <a:t>Modern-day view</a:t>
            </a:r>
          </a:p>
          <a:p>
            <a:pPr algn="ctr"/>
            <a:r>
              <a:rPr kumimoji="1" lang="en-US" sz="1600" b="1" dirty="0">
                <a:solidFill>
                  <a:srgbClr val="FFFFFF"/>
                </a:solidFill>
                <a:latin typeface="Verdana" pitchFamily="34" charset="0"/>
              </a:rPr>
              <a:t> of the church</a:t>
            </a:r>
          </a:p>
          <a:p>
            <a:pPr algn="ctr"/>
            <a:r>
              <a:rPr kumimoji="1" lang="en-US" sz="1600" b="1" dirty="0">
                <a:solidFill>
                  <a:srgbClr val="FFFFFF"/>
                </a:solidFill>
                <a:latin typeface="Verdana" pitchFamily="34" charset="0"/>
              </a:rPr>
              <a:t>from “The Point”</a:t>
            </a:r>
            <a:endParaRPr lang="en-US" sz="1600" b="1" dirty="0"/>
          </a:p>
        </p:txBody>
      </p:sp>
      <p:sp>
        <p:nvSpPr>
          <p:cNvPr id="8" name="Oval 7"/>
          <p:cNvSpPr>
            <a:spLocks noChangeArrowheads="1"/>
          </p:cNvSpPr>
          <p:nvPr/>
        </p:nvSpPr>
        <p:spPr bwMode="auto">
          <a:xfrm>
            <a:off x="2019300" y="2133600"/>
            <a:ext cx="533400" cy="609600"/>
          </a:xfrm>
          <a:prstGeom prst="ellipse">
            <a:avLst/>
          </a:prstGeom>
          <a:noFill/>
          <a:ln w="76200" algn="ctr">
            <a:solidFill>
              <a:srgbClr val="FFFFFF"/>
            </a:solidFill>
            <a:round/>
            <a:headEnd/>
            <a:tailEnd/>
          </a:ln>
        </p:spPr>
        <p:txBody>
          <a:bodyPr/>
          <a:lstStyle/>
          <a:p>
            <a:pPr algn="ctr" eaLnBrk="0" hangingPunct="0"/>
            <a:endParaRPr kumimoji="1" lang="en-US" sz="4800" i="1">
              <a:solidFill>
                <a:srgbClr val="FFFFFF"/>
              </a:solidFill>
            </a:endParaRPr>
          </a:p>
        </p:txBody>
      </p:sp>
      <p:sp>
        <p:nvSpPr>
          <p:cNvPr id="11" name="Oval 10"/>
          <p:cNvSpPr>
            <a:spLocks noChangeArrowheads="1"/>
          </p:cNvSpPr>
          <p:nvPr/>
        </p:nvSpPr>
        <p:spPr bwMode="auto">
          <a:xfrm rot="1106006">
            <a:off x="4975225" y="1938338"/>
            <a:ext cx="914400" cy="2163762"/>
          </a:xfrm>
          <a:prstGeom prst="ellipse">
            <a:avLst/>
          </a:prstGeom>
          <a:noFill/>
          <a:ln w="76200" algn="ctr">
            <a:solidFill>
              <a:srgbClr val="FFFFFF"/>
            </a:solidFill>
            <a:round/>
            <a:headEnd/>
            <a:tailEnd/>
          </a:ln>
        </p:spPr>
        <p:txBody>
          <a:bodyPr/>
          <a:lstStyle/>
          <a:p>
            <a:pPr algn="ctr" eaLnBrk="0" hangingPunct="0"/>
            <a:endParaRPr kumimoji="1" lang="en-US" sz="4800" i="1">
              <a:solidFill>
                <a:srgbClr val="FFFFFF"/>
              </a:solidFill>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95400"/>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of course, as is normal in little villages, </a:t>
            </a:r>
          </a:p>
          <a:p>
            <a:pPr algn="ctr"/>
            <a:r>
              <a:rPr lang="en-US" sz="2400" b="1" dirty="0">
                <a:solidFill>
                  <a:srgbClr val="000000"/>
                </a:solidFill>
                <a:latin typeface="Arial" pitchFamily="34" charset="0"/>
                <a:cs typeface="Arial" pitchFamily="34" charset="0"/>
              </a:rPr>
              <a:t>it didn’t take long at all before all of the “inquisitive” villagers knew WHO the two little guys were, </a:t>
            </a:r>
          </a:p>
          <a:p>
            <a:pPr algn="ctr"/>
            <a:r>
              <a:rPr lang="en-US" sz="2400" b="1" dirty="0">
                <a:solidFill>
                  <a:srgbClr val="000000"/>
                </a:solidFill>
                <a:latin typeface="Arial" pitchFamily="34" charset="0"/>
                <a:cs typeface="Arial" pitchFamily="34" charset="0"/>
              </a:rPr>
              <a:t>and—we were told later, </a:t>
            </a:r>
            <a:r>
              <a:rPr lang="en-US" sz="2400" b="1" i="1" dirty="0">
                <a:solidFill>
                  <a:srgbClr val="000000"/>
                </a:solidFill>
                <a:latin typeface="Arial" pitchFamily="34" charset="0"/>
                <a:cs typeface="Arial" pitchFamily="34" charset="0"/>
              </a:rPr>
              <a:t>several</a:t>
            </a:r>
            <a:r>
              <a:rPr lang="en-US" sz="2400" b="1" dirty="0">
                <a:solidFill>
                  <a:srgbClr val="000000"/>
                </a:solidFill>
                <a:latin typeface="Arial" pitchFamily="34" charset="0"/>
                <a:cs typeface="Arial" pitchFamily="34" charset="0"/>
              </a:rPr>
              <a:t> times </a:t>
            </a:r>
            <a:r>
              <a:rPr lang="en-US" sz="2400" b="1" i="1" dirty="0">
                <a:solidFill>
                  <a:srgbClr val="000000"/>
                </a:solidFill>
                <a:latin typeface="Arial" pitchFamily="34" charset="0"/>
                <a:cs typeface="Arial" pitchFamily="34" charset="0"/>
              </a:rPr>
              <a:t>a year</a:t>
            </a:r>
            <a:r>
              <a:rPr lang="en-US" sz="2400" b="1" dirty="0">
                <a:solidFill>
                  <a:srgbClr val="000000"/>
                </a:solidFill>
                <a:latin typeface="Arial" pitchFamily="34" charset="0"/>
                <a:cs typeface="Arial" pitchFamily="34" charset="0"/>
              </a:rPr>
              <a:t>, for the duration of our days in Winsted—</a:t>
            </a:r>
          </a:p>
          <a:p>
            <a:pPr algn="ctr"/>
            <a:r>
              <a:rPr lang="en-US" sz="2400" b="1" dirty="0">
                <a:solidFill>
                  <a:srgbClr val="000000"/>
                </a:solidFill>
                <a:latin typeface="Arial" pitchFamily="34" charset="0"/>
                <a:cs typeface="Arial" pitchFamily="34" charset="0"/>
              </a:rPr>
              <a:t>that “the whole town” was curious </a:t>
            </a:r>
          </a:p>
          <a:p>
            <a:pPr algn="ctr"/>
            <a:r>
              <a:rPr lang="en-US" sz="2400" b="1" dirty="0">
                <a:solidFill>
                  <a:srgbClr val="000000"/>
                </a:solidFill>
                <a:latin typeface="Arial" pitchFamily="34" charset="0"/>
                <a:cs typeface="Arial" pitchFamily="34" charset="0"/>
              </a:rPr>
              <a:t>about </a:t>
            </a:r>
            <a:r>
              <a:rPr lang="en-US" sz="2400" b="1" i="1" dirty="0">
                <a:solidFill>
                  <a:srgbClr val="000000"/>
                </a:solidFill>
                <a:latin typeface="Arial" pitchFamily="34" charset="0"/>
                <a:cs typeface="Arial" pitchFamily="34" charset="0"/>
              </a:rPr>
              <a:t>what</a:t>
            </a:r>
            <a:r>
              <a:rPr lang="en-US" sz="2400" b="1" dirty="0">
                <a:solidFill>
                  <a:srgbClr val="000000"/>
                </a:solidFill>
                <a:latin typeface="Arial" pitchFamily="34" charset="0"/>
                <a:cs typeface="Arial" pitchFamily="34" charset="0"/>
              </a:rPr>
              <a:t> we were doing </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we were told—another untruth it turned out—that “the whole town was watching”</a:t>
            </a:r>
            <a:endParaRPr lang="en-US" sz="3200" b="1"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In reality it was probably </a:t>
            </a:r>
          </a:p>
          <a:p>
            <a:pPr algn="ctr"/>
            <a:r>
              <a:rPr lang="en-US" sz="3200" b="1" dirty="0">
                <a:solidFill>
                  <a:srgbClr val="FFFFFF"/>
                </a:solidFill>
                <a:latin typeface="Arial" pitchFamily="34" charset="0"/>
                <a:cs typeface="Arial" pitchFamily="34" charset="0"/>
              </a:rPr>
              <a:t>only about 450 people.</a:t>
            </a:r>
            <a:endParaRPr lang="en-US" sz="3600" dirty="0">
              <a:solidFill>
                <a:srgbClr val="FFFFFF"/>
              </a:solidFill>
              <a:latin typeface="Arial" pitchFamily="34" charset="0"/>
              <a:cs typeface="Arial" pitchFamily="34"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95400"/>
            <a:ext cx="8229600" cy="5029200"/>
          </a:xfrm>
          <a:prstGeom prst="rect">
            <a:avLst/>
          </a:prstGeom>
          <a:noFill/>
          <a:ln w="9525">
            <a:noFill/>
            <a:miter lim="800000"/>
            <a:headEnd/>
            <a:tailEnd/>
          </a:ln>
        </p:spPr>
        <p:txBody>
          <a:bodyPr wrap="square" anchor="ctr">
            <a:noAutofit/>
          </a:bodyPr>
          <a:lstStyle/>
          <a:p>
            <a:pPr algn="ctr"/>
            <a:r>
              <a:rPr lang="en-US" sz="2400" b="1" dirty="0">
                <a:solidFill>
                  <a:srgbClr val="FFCF89"/>
                </a:solidFill>
                <a:latin typeface="Arial" pitchFamily="34" charset="0"/>
                <a:cs typeface="Arial" pitchFamily="34" charset="0"/>
              </a:rPr>
              <a:t>And, of course, as is normal in little villages, </a:t>
            </a:r>
          </a:p>
          <a:p>
            <a:pPr algn="ctr"/>
            <a:r>
              <a:rPr lang="en-US" sz="2400" b="1" dirty="0">
                <a:solidFill>
                  <a:srgbClr val="FFCF89"/>
                </a:solidFill>
                <a:latin typeface="Arial" pitchFamily="34" charset="0"/>
                <a:cs typeface="Arial" pitchFamily="34" charset="0"/>
              </a:rPr>
              <a:t>it didn’t take long at all before all of the “inquisitive” villagers knew WHO the two little guys were, </a:t>
            </a:r>
          </a:p>
          <a:p>
            <a:pPr algn="ctr"/>
            <a:r>
              <a:rPr lang="en-US" sz="2400" b="1" dirty="0">
                <a:solidFill>
                  <a:srgbClr val="FFCF89"/>
                </a:solidFill>
                <a:latin typeface="Arial" pitchFamily="34" charset="0"/>
                <a:cs typeface="Arial" pitchFamily="34" charset="0"/>
              </a:rPr>
              <a:t>and—we were told later, </a:t>
            </a:r>
            <a:r>
              <a:rPr lang="en-US" sz="2400" b="1" i="1" dirty="0">
                <a:solidFill>
                  <a:srgbClr val="FFCF89"/>
                </a:solidFill>
                <a:latin typeface="Arial" pitchFamily="34" charset="0"/>
                <a:cs typeface="Arial" pitchFamily="34" charset="0"/>
              </a:rPr>
              <a:t>several</a:t>
            </a:r>
            <a:r>
              <a:rPr lang="en-US" sz="2400" b="1" dirty="0">
                <a:solidFill>
                  <a:srgbClr val="FFCF89"/>
                </a:solidFill>
                <a:latin typeface="Arial" pitchFamily="34" charset="0"/>
                <a:cs typeface="Arial" pitchFamily="34" charset="0"/>
              </a:rPr>
              <a:t> times </a:t>
            </a:r>
            <a:r>
              <a:rPr lang="en-US" sz="2400" b="1" i="1" dirty="0">
                <a:solidFill>
                  <a:srgbClr val="FFCF89"/>
                </a:solidFill>
                <a:latin typeface="Arial" pitchFamily="34" charset="0"/>
                <a:cs typeface="Arial" pitchFamily="34" charset="0"/>
              </a:rPr>
              <a:t>a year</a:t>
            </a:r>
            <a:r>
              <a:rPr lang="en-US" sz="2400" b="1" dirty="0">
                <a:solidFill>
                  <a:srgbClr val="FFCF89"/>
                </a:solidFill>
                <a:latin typeface="Arial" pitchFamily="34" charset="0"/>
                <a:cs typeface="Arial" pitchFamily="34" charset="0"/>
              </a:rPr>
              <a:t>, for the duration of our days in Winsted—</a:t>
            </a:r>
          </a:p>
          <a:p>
            <a:pPr algn="ctr"/>
            <a:r>
              <a:rPr lang="en-US" sz="2400" b="1" dirty="0">
                <a:solidFill>
                  <a:srgbClr val="FFCF89"/>
                </a:solidFill>
                <a:latin typeface="Arial" pitchFamily="34" charset="0"/>
                <a:cs typeface="Arial" pitchFamily="34" charset="0"/>
              </a:rPr>
              <a:t>that “the whole town” was curious </a:t>
            </a:r>
          </a:p>
          <a:p>
            <a:pPr algn="ctr"/>
            <a:r>
              <a:rPr lang="en-US" sz="2400" b="1" dirty="0">
                <a:solidFill>
                  <a:srgbClr val="FFCF89"/>
                </a:solidFill>
                <a:latin typeface="Arial" pitchFamily="34" charset="0"/>
                <a:cs typeface="Arial" pitchFamily="34" charset="0"/>
              </a:rPr>
              <a:t>about </a:t>
            </a:r>
            <a:r>
              <a:rPr lang="en-US" sz="2400" b="1" i="1" dirty="0">
                <a:solidFill>
                  <a:srgbClr val="FFCF89"/>
                </a:solidFill>
                <a:latin typeface="Arial" pitchFamily="34" charset="0"/>
                <a:cs typeface="Arial" pitchFamily="34" charset="0"/>
              </a:rPr>
              <a:t>what</a:t>
            </a:r>
            <a:r>
              <a:rPr lang="en-US" sz="2400" b="1" dirty="0">
                <a:solidFill>
                  <a:srgbClr val="FFCF89"/>
                </a:solidFill>
                <a:latin typeface="Arial" pitchFamily="34" charset="0"/>
                <a:cs typeface="Arial" pitchFamily="34" charset="0"/>
              </a:rPr>
              <a:t> we were doing </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we were told—another untruth it turned out—that “the whole town was watching”</a:t>
            </a:r>
            <a:endParaRPr lang="en-US" sz="3200" b="1" dirty="0">
              <a:solidFill>
                <a:srgbClr val="FFCF89"/>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In reality it was probably </a:t>
            </a:r>
          </a:p>
          <a:p>
            <a:pPr algn="ctr"/>
            <a:r>
              <a:rPr lang="en-US" sz="3200" b="1" dirty="0">
                <a:solidFill>
                  <a:srgbClr val="000000"/>
                </a:solidFill>
                <a:latin typeface="Arial" pitchFamily="34" charset="0"/>
                <a:cs typeface="Arial" pitchFamily="34" charset="0"/>
              </a:rPr>
              <a:t>only about 450 people</a:t>
            </a:r>
            <a:endParaRPr lang="en-US" sz="3600" dirty="0">
              <a:solidFill>
                <a:srgbClr val="000000"/>
              </a:solidFill>
              <a:latin typeface="Arial" pitchFamily="34" charset="0"/>
              <a:cs typeface="Arial" pitchFamily="34"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800" b="1" dirty="0">
                <a:solidFill>
                  <a:srgbClr val="000000"/>
                </a:solidFill>
                <a:latin typeface="Arial" pitchFamily="34" charset="0"/>
                <a:cs typeface="Arial" pitchFamily="34" charset="0"/>
              </a:rPr>
              <a:t>My first two encounters with </a:t>
            </a:r>
          </a:p>
          <a:p>
            <a:pPr algn="ctr">
              <a:lnSpc>
                <a:spcPct val="150000"/>
              </a:lnSpc>
            </a:pPr>
            <a:r>
              <a:rPr lang="en-US" sz="3600" b="1" dirty="0">
                <a:solidFill>
                  <a:srgbClr val="000000"/>
                </a:solidFill>
                <a:latin typeface="Arial" pitchFamily="34" charset="0"/>
                <a:cs typeface="Arial" pitchFamily="34" charset="0"/>
              </a:rPr>
              <a:t>Linguistics</a:t>
            </a:r>
          </a:p>
          <a:p>
            <a:pPr algn="ctr">
              <a:lnSpc>
                <a:spcPct val="150000"/>
              </a:lnSpc>
            </a:pPr>
            <a:r>
              <a:rPr lang="en-US" sz="2800" b="1" dirty="0">
                <a:solidFill>
                  <a:srgbClr val="000000"/>
                </a:solidFill>
                <a:latin typeface="Arial" pitchFamily="34" charset="0"/>
                <a:cs typeface="Arial" pitchFamily="34" charset="0"/>
              </a:rPr>
              <a:t>—the fourth of the four-fold American Anthropology focus—</a:t>
            </a:r>
          </a:p>
          <a:p>
            <a:pPr algn="ctr">
              <a:lnSpc>
                <a:spcPct val="150000"/>
              </a:lnSpc>
            </a:pPr>
            <a:r>
              <a:rPr lang="en-US" sz="2800" b="1" dirty="0">
                <a:solidFill>
                  <a:srgbClr val="000000"/>
                </a:solidFill>
                <a:latin typeface="Arial" pitchFamily="34" charset="0"/>
                <a:cs typeface="Arial" pitchFamily="34" charset="0"/>
              </a:rPr>
              <a:t>was by comparison rather straightforward . . .</a:t>
            </a:r>
            <a:endParaRPr lang="en-US" sz="3200" dirty="0">
              <a:solidFill>
                <a:srgbClr val="000000"/>
              </a:solidFill>
              <a:latin typeface="Arial" pitchFamily="34" charset="0"/>
              <a:cs typeface="Arial" pitchFamily="34" charset="0"/>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85800"/>
            <a:ext cx="8229600" cy="5471886"/>
          </a:xfrm>
          <a:prstGeom prst="rect">
            <a:avLst/>
          </a:prstGeom>
          <a:noFill/>
          <a:ln w="9525">
            <a:noFill/>
            <a:miter lim="800000"/>
            <a:headEnd/>
            <a:tailEnd/>
          </a:ln>
        </p:spPr>
        <p:txBody>
          <a:bodyPr wrap="square" lIns="45720" rIns="45720" spcCol="91440" anchor="ctr">
            <a:noAutofit/>
          </a:bodyPr>
          <a:lstStyle/>
          <a:p>
            <a:pPr algn="ctr"/>
            <a:r>
              <a:rPr lang="en-US" sz="2400" b="1" dirty="0">
                <a:solidFill>
                  <a:srgbClr val="000000"/>
                </a:solidFill>
                <a:latin typeface="Arial" pitchFamily="34" charset="0"/>
                <a:cs typeface="Arial" pitchFamily="34" charset="0"/>
              </a:rPr>
              <a:t>The first babysitter that I can remember was </a:t>
            </a:r>
            <a:r>
              <a:rPr lang="en-US" sz="2400" b="1" dirty="0" err="1">
                <a:solidFill>
                  <a:srgbClr val="000000"/>
                </a:solidFill>
                <a:latin typeface="Arial" pitchFamily="34" charset="0"/>
                <a:cs typeface="Arial" pitchFamily="34" charset="0"/>
              </a:rPr>
              <a:t>Agusta</a:t>
            </a:r>
            <a:r>
              <a:rPr lang="en-US" sz="2400" b="1" dirty="0">
                <a:solidFill>
                  <a:srgbClr val="000000"/>
                </a:solidFill>
                <a:latin typeface="Arial" pitchFamily="34" charset="0"/>
                <a:cs typeface="Arial" pitchFamily="34" charset="0"/>
              </a:rPr>
              <a:t> “Gusty” (</a:t>
            </a:r>
            <a:r>
              <a:rPr lang="en-US" sz="2400" b="1" dirty="0" err="1">
                <a:solidFill>
                  <a:srgbClr val="000000"/>
                </a:solidFill>
                <a:latin typeface="Arial" pitchFamily="34" charset="0"/>
                <a:cs typeface="Arial" pitchFamily="34" charset="0"/>
              </a:rPr>
              <a:t>Karles</a:t>
            </a:r>
            <a:r>
              <a:rPr lang="en-US" sz="2400" b="1" dirty="0">
                <a:solidFill>
                  <a:srgbClr val="000000"/>
                </a:solidFill>
                <a:latin typeface="Arial" pitchFamily="34" charset="0"/>
                <a:cs typeface="Arial" pitchFamily="34" charset="0"/>
              </a:rPr>
              <a:t>) Norman.  In the years before I was born people generally spoke German in Winsted.  When my dad and mom started grade school, Holy Trinity Grade School in Winsted, their books were in German, and some instruction was in German.  I still have my dad’s first grade reader, in German.   Sermons in church were often in German (or so I was told).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Gusty, a native German speaker, turned out to be my first linguistics teacher.  From Gusty I learned my first German poem--when I was quite young, before I could read or write.  The poem went something like this  (although to this day I’m not sure what the correct spelling might be) . . .  </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548086"/>
          </a:xfrm>
          <a:prstGeom prst="rect">
            <a:avLst/>
          </a:prstGeom>
          <a:noFill/>
          <a:ln w="9525">
            <a:noFill/>
            <a:miter lim="800000"/>
            <a:headEnd/>
            <a:tailEnd/>
          </a:ln>
        </p:spPr>
        <p:txBody>
          <a:bodyPr wrap="square" lIns="45720" rIns="45720" spcCol="91440" anchor="ctr">
            <a:noAutofit/>
          </a:bodyPr>
          <a:lstStyle/>
          <a:p>
            <a:pPr algn="ctr"/>
            <a:r>
              <a:rPr lang="en-US" sz="2400" b="1" dirty="0">
                <a:solidFill>
                  <a:srgbClr val="000000"/>
                </a:solidFill>
                <a:latin typeface="Arial" pitchFamily="34" charset="0"/>
                <a:cs typeface="Arial" pitchFamily="34" charset="0"/>
              </a:rPr>
              <a:t>“</a:t>
            </a:r>
            <a:r>
              <a:rPr lang="en-US" sz="2400" b="1" i="1" dirty="0">
                <a:solidFill>
                  <a:srgbClr val="000000"/>
                </a:solidFill>
                <a:latin typeface="Arial" pitchFamily="34" charset="0"/>
                <a:cs typeface="Arial" pitchFamily="34" charset="0"/>
              </a:rPr>
              <a:t>Die </a:t>
            </a:r>
            <a:r>
              <a:rPr lang="en-US" sz="2400" b="1" i="1" dirty="0" err="1">
                <a:solidFill>
                  <a:srgbClr val="000000"/>
                </a:solidFill>
                <a:latin typeface="Arial" pitchFamily="34" charset="0"/>
                <a:cs typeface="Arial" pitchFamily="34" charset="0"/>
              </a:rPr>
              <a:t>Katze</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lief</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im</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Schnee</a:t>
            </a:r>
            <a:r>
              <a:rPr lang="en-US" sz="2400" b="1" i="1" dirty="0">
                <a:solidFill>
                  <a:srgbClr val="000000"/>
                </a:solidFill>
                <a:latin typeface="Arial" pitchFamily="34" charset="0"/>
                <a:cs typeface="Arial" pitchFamily="34" charset="0"/>
              </a:rPr>
              <a:t> </a:t>
            </a:r>
          </a:p>
          <a:p>
            <a:pPr algn="ctr"/>
            <a:endParaRPr lang="en-US" sz="2400" b="1" i="1" dirty="0">
              <a:solidFill>
                <a:srgbClr val="000000"/>
              </a:solidFill>
              <a:latin typeface="Arial" pitchFamily="34" charset="0"/>
              <a:cs typeface="Arial" pitchFamily="34" charset="0"/>
            </a:endParaRPr>
          </a:p>
          <a:p>
            <a:pPr algn="ctr"/>
            <a:r>
              <a:rPr lang="en-US" sz="2400" b="1" i="1" dirty="0" err="1">
                <a:solidFill>
                  <a:srgbClr val="000000"/>
                </a:solidFill>
                <a:latin typeface="Arial" pitchFamily="34" charset="0"/>
                <a:cs typeface="Arial" pitchFamily="34" charset="0"/>
              </a:rPr>
              <a:t>mit</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seinen</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Arsch</a:t>
            </a:r>
            <a:r>
              <a:rPr lang="en-US" sz="2400" b="1" i="1" dirty="0">
                <a:solidFill>
                  <a:srgbClr val="000000"/>
                </a:solidFill>
                <a:latin typeface="Arial" pitchFamily="34" charset="0"/>
                <a:cs typeface="Arial" pitchFamily="34" charset="0"/>
              </a:rPr>
              <a:t> in die height</a:t>
            </a:r>
            <a:r>
              <a:rPr lang="en-US" sz="2400" b="1" dirty="0">
                <a:solidFill>
                  <a:srgbClr val="000000"/>
                </a:solidFill>
                <a:latin typeface="Arial" pitchFamily="34" charset="0"/>
                <a:cs typeface="Arial" pitchFamily="34" charset="0"/>
              </a:rPr>
              <a:t>“</a:t>
            </a:r>
          </a:p>
          <a:p>
            <a:pPr algn="ctr"/>
            <a:endParaRPr lang="en-US" sz="2400" b="1" dirty="0">
              <a:solidFill>
                <a:srgbClr val="000000"/>
              </a:solidFill>
              <a:latin typeface="Arial" pitchFamily="34" charset="0"/>
              <a:cs typeface="Arial" pitchFamily="34" charset="0"/>
            </a:endParaRPr>
          </a:p>
          <a:p>
            <a:pPr algn="ctr"/>
            <a:r>
              <a:rPr lang="en-US" sz="1600" b="1" dirty="0">
                <a:solidFill>
                  <a:srgbClr val="000000"/>
                </a:solidFill>
                <a:latin typeface="Arial" pitchFamily="34" charset="0"/>
                <a:cs typeface="Arial" pitchFamily="34" charset="0"/>
              </a:rPr>
              <a:t>(the last word was </a:t>
            </a:r>
            <a:r>
              <a:rPr lang="en-US" sz="1600" b="1" dirty="0" err="1">
                <a:solidFill>
                  <a:srgbClr val="000000"/>
                </a:solidFill>
                <a:latin typeface="Arial" pitchFamily="34" charset="0"/>
                <a:cs typeface="Arial" pitchFamily="34" charset="0"/>
              </a:rPr>
              <a:t>Gusty's</a:t>
            </a:r>
            <a:r>
              <a:rPr lang="en-US" sz="1600" b="1" dirty="0">
                <a:solidFill>
                  <a:srgbClr val="000000"/>
                </a:solidFill>
                <a:latin typeface="Arial" pitchFamily="34" charset="0"/>
                <a:cs typeface="Arial" pitchFamily="34" charset="0"/>
              </a:rPr>
              <a:t> dialect for  something like "air“, I am told; </a:t>
            </a:r>
            <a:br>
              <a:rPr lang="en-US" sz="1600" b="1" dirty="0">
                <a:solidFill>
                  <a:srgbClr val="000000"/>
                </a:solidFill>
                <a:latin typeface="Arial" pitchFamily="34" charset="0"/>
                <a:cs typeface="Arial" pitchFamily="34" charset="0"/>
              </a:rPr>
            </a:br>
            <a:r>
              <a:rPr lang="en-US" sz="1600" b="1" dirty="0">
                <a:solidFill>
                  <a:srgbClr val="000000"/>
                </a:solidFill>
                <a:latin typeface="Arial" pitchFamily="34" charset="0"/>
                <a:cs typeface="Arial" pitchFamily="34" charset="0"/>
              </a:rPr>
              <a:t>I don't know how to spell it).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She told me “tell your dad and mom that you’re learning German, and then show them what you know.”</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did.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My father laughed.  </a:t>
            </a:r>
            <a:br>
              <a:rPr lang="en-US" sz="2400" b="1" dirty="0">
                <a:solidFill>
                  <a:srgbClr val="000000"/>
                </a:solidFill>
                <a:latin typeface="Arial" pitchFamily="34" charset="0"/>
                <a:cs typeface="Arial" pitchFamily="34" charset="0"/>
              </a:rPr>
            </a:b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My mom pretended to not be amused, but, I am told, the story was popular at the “Chic </a:t>
            </a:r>
            <a:r>
              <a:rPr lang="en-US" sz="2400" b="1" dirty="0" err="1">
                <a:solidFill>
                  <a:srgbClr val="000000"/>
                </a:solidFill>
                <a:latin typeface="Arial" pitchFamily="34" charset="0"/>
                <a:cs typeface="Arial" pitchFamily="34" charset="0"/>
              </a:rPr>
              <a:t>Chix</a:t>
            </a:r>
            <a:r>
              <a:rPr lang="en-US" sz="2400" b="1" dirty="0">
                <a:solidFill>
                  <a:srgbClr val="000000"/>
                </a:solidFill>
                <a:latin typeface="Arial" pitchFamily="34" charset="0"/>
                <a:cs typeface="Arial" pitchFamily="34" charset="0"/>
              </a:rPr>
              <a:t>” bridge club.</a:t>
            </a:r>
          </a:p>
        </p:txBody>
      </p:sp>
    </p:spTree>
    <p:extLst>
      <p:ext uri="{BB962C8B-B14F-4D97-AF65-F5344CB8AC3E}">
        <p14:creationId xmlns:p14="http://schemas.microsoft.com/office/powerpoint/2010/main" val="64984419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548086"/>
          </a:xfrm>
          <a:prstGeom prst="rect">
            <a:avLst/>
          </a:prstGeom>
          <a:noFill/>
          <a:ln w="9525">
            <a:noFill/>
            <a:miter lim="800000"/>
            <a:headEnd/>
            <a:tailEnd/>
          </a:ln>
        </p:spPr>
        <p:txBody>
          <a:bodyPr wrap="square" lIns="45720" rIns="45720" spcCol="91440" anchor="ctr">
            <a:noAutofit/>
          </a:bodyPr>
          <a:lstStyle/>
          <a:p>
            <a:pPr algn="ctr"/>
            <a:r>
              <a:rPr lang="en-US" sz="2400" b="1" dirty="0" err="1">
                <a:solidFill>
                  <a:srgbClr val="000000"/>
                </a:solidFill>
                <a:latin typeface="Arial" pitchFamily="34" charset="0"/>
                <a:cs typeface="Arial" pitchFamily="34" charset="0"/>
              </a:rPr>
              <a:t>Gusty’s</a:t>
            </a:r>
            <a:r>
              <a:rPr lang="en-US" sz="2400" b="1" dirty="0">
                <a:solidFill>
                  <a:srgbClr val="000000"/>
                </a:solidFill>
                <a:latin typeface="Arial" pitchFamily="34" charset="0"/>
                <a:cs typeface="Arial" pitchFamily="34" charset="0"/>
              </a:rPr>
              <a:t> version was NOT </a:t>
            </a:r>
            <a:br>
              <a:rPr lang="en-US" sz="2400" b="1" dirty="0">
                <a:solidFill>
                  <a:srgbClr val="000000"/>
                </a:solidFill>
                <a:latin typeface="Arial" pitchFamily="34" charset="0"/>
                <a:cs typeface="Arial" pitchFamily="34" charset="0"/>
              </a:rPr>
            </a:br>
            <a:r>
              <a:rPr lang="en-US" sz="2400" b="1" dirty="0">
                <a:solidFill>
                  <a:srgbClr val="000000"/>
                </a:solidFill>
                <a:latin typeface="Arial" pitchFamily="34" charset="0"/>
                <a:cs typeface="Arial" pitchFamily="34" charset="0"/>
              </a:rPr>
              <a:t>the traditional children’s song . . . </a:t>
            </a:r>
          </a:p>
          <a:p>
            <a:pPr algn="ctr"/>
            <a:endParaRPr lang="en-US" sz="2400" b="1" dirty="0">
              <a:solidFill>
                <a:srgbClr val="000000"/>
              </a:solidFill>
              <a:latin typeface="Arial" pitchFamily="34" charset="0"/>
              <a:cs typeface="Arial" pitchFamily="34" charset="0"/>
            </a:endParaRPr>
          </a:p>
          <a:p>
            <a:pPr algn="ctr"/>
            <a:r>
              <a:rPr lang="en-US" sz="2400" b="1" i="1" dirty="0">
                <a:solidFill>
                  <a:srgbClr val="000000"/>
                </a:solidFill>
                <a:latin typeface="Arial" pitchFamily="34" charset="0"/>
                <a:cs typeface="Arial" pitchFamily="34" charset="0"/>
              </a:rPr>
              <a:t>ABC, die </a:t>
            </a:r>
            <a:r>
              <a:rPr lang="en-US" sz="2400" b="1" i="1" dirty="0" err="1">
                <a:solidFill>
                  <a:srgbClr val="000000"/>
                </a:solidFill>
                <a:latin typeface="Arial" pitchFamily="34" charset="0"/>
                <a:cs typeface="Arial" pitchFamily="34" charset="0"/>
              </a:rPr>
              <a:t>Katze</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lief</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im</a:t>
            </a:r>
            <a:r>
              <a:rPr lang="en-US" sz="2400" b="1" i="1" dirty="0">
                <a:solidFill>
                  <a:srgbClr val="000000"/>
                </a:solidFill>
                <a:latin typeface="Arial" pitchFamily="34" charset="0"/>
                <a:cs typeface="Arial" pitchFamily="34" charset="0"/>
              </a:rPr>
              <a:t> </a:t>
            </a:r>
            <a:r>
              <a:rPr lang="en-US" sz="2400" b="1" i="1" dirty="0" err="1">
                <a:solidFill>
                  <a:srgbClr val="000000"/>
                </a:solidFill>
                <a:latin typeface="Arial" pitchFamily="34" charset="0"/>
                <a:cs typeface="Arial" pitchFamily="34" charset="0"/>
              </a:rPr>
              <a:t>Schnee</a:t>
            </a:r>
            <a:endParaRPr lang="en-US" sz="2400" b="1" i="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ABC, the Cat Ran in the Snow</a:t>
            </a:r>
          </a:p>
        </p:txBody>
      </p:sp>
      <p:sp>
        <p:nvSpPr>
          <p:cNvPr id="5" name="Rectangle 4"/>
          <p:cNvSpPr/>
          <p:nvPr/>
        </p:nvSpPr>
        <p:spPr>
          <a:xfrm>
            <a:off x="1733550" y="6352401"/>
            <a:ext cx="6457950" cy="276999"/>
          </a:xfrm>
          <a:prstGeom prst="rect">
            <a:avLst/>
          </a:prstGeom>
        </p:spPr>
        <p:txBody>
          <a:bodyPr wrap="square">
            <a:spAutoFit/>
          </a:bodyPr>
          <a:lstStyle/>
          <a:p>
            <a:pPr algn="ctr"/>
            <a:r>
              <a:rPr lang="en-US" sz="1200" dirty="0">
                <a:solidFill>
                  <a:srgbClr val="000600"/>
                </a:solidFill>
                <a:hlinkClick r:id="rId3"/>
              </a:rPr>
              <a:t>http://german.about.com/library/blmus_kinderABCKatz.htm</a:t>
            </a:r>
            <a:endParaRPr lang="en-US" sz="1200" dirty="0">
              <a:solidFill>
                <a:srgbClr val="000600"/>
              </a:solidFill>
            </a:endParaRPr>
          </a:p>
        </p:txBody>
      </p:sp>
    </p:spTree>
    <p:extLst>
      <p:ext uri="{BB962C8B-B14F-4D97-AF65-F5344CB8AC3E}">
        <p14:creationId xmlns:p14="http://schemas.microsoft.com/office/powerpoint/2010/main" val="291576464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876300" y="547914"/>
            <a:ext cx="3933825" cy="5548086"/>
          </a:xfrm>
          <a:prstGeom prst="rect">
            <a:avLst/>
          </a:prstGeom>
          <a:noFill/>
          <a:ln w="9525">
            <a:noFill/>
            <a:miter lim="800000"/>
            <a:headEnd/>
            <a:tailEnd/>
          </a:ln>
        </p:spPr>
        <p:txBody>
          <a:bodyPr wrap="square" lIns="45720" rIns="45720" spcCol="91440" anchor="ctr">
            <a:noAutofit/>
          </a:bodyPr>
          <a:lstStyle/>
          <a:p>
            <a:pPr algn="ctr"/>
            <a:r>
              <a:rPr lang="en-US" sz="2000" b="1" dirty="0">
                <a:solidFill>
                  <a:srgbClr val="000000"/>
                </a:solidFill>
                <a:latin typeface="Arial" pitchFamily="34" charset="0"/>
                <a:cs typeface="Arial" pitchFamily="34" charset="0"/>
              </a:rPr>
              <a:t>A B C,</a:t>
            </a:r>
          </a:p>
          <a:p>
            <a:pPr algn="ctr"/>
            <a:r>
              <a:rPr lang="en-US" sz="2000" b="1" i="1" dirty="0">
                <a:solidFill>
                  <a:srgbClr val="000000"/>
                </a:solidFill>
                <a:latin typeface="Arial" pitchFamily="34" charset="0"/>
                <a:cs typeface="Arial" pitchFamily="34" charset="0"/>
              </a:rPr>
              <a:t>Die </a:t>
            </a:r>
            <a:r>
              <a:rPr lang="en-US" sz="2000" b="1" i="1" dirty="0" err="1">
                <a:solidFill>
                  <a:srgbClr val="000000"/>
                </a:solidFill>
                <a:latin typeface="Arial" pitchFamily="34" charset="0"/>
                <a:cs typeface="Arial" pitchFamily="34" charset="0"/>
              </a:rPr>
              <a:t>Katze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lief</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im</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Schnee</a:t>
            </a:r>
            <a:r>
              <a:rPr lang="en-US" sz="2000" b="1" i="1" dirty="0">
                <a:solidFill>
                  <a:srgbClr val="000000"/>
                </a:solidFill>
                <a:latin typeface="Arial" pitchFamily="34" charset="0"/>
                <a:cs typeface="Arial" pitchFamily="34" charset="0"/>
              </a:rPr>
              <a:t>.</a:t>
            </a:r>
          </a:p>
          <a:p>
            <a:pPr algn="ctr"/>
            <a:r>
              <a:rPr lang="en-US" sz="2000" b="1" i="1" dirty="0">
                <a:solidFill>
                  <a:srgbClr val="000000"/>
                </a:solidFill>
                <a:latin typeface="Arial" pitchFamily="34" charset="0"/>
                <a:cs typeface="Arial" pitchFamily="34" charset="0"/>
              </a:rPr>
              <a:t>Und </a:t>
            </a:r>
            <a:r>
              <a:rPr lang="en-US" sz="2000" b="1" i="1" dirty="0" err="1">
                <a:solidFill>
                  <a:srgbClr val="000000"/>
                </a:solidFill>
                <a:latin typeface="Arial" pitchFamily="34" charset="0"/>
                <a:cs typeface="Arial" pitchFamily="34" charset="0"/>
              </a:rPr>
              <a:t>als</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sie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wieder</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raus</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kam</a:t>
            </a:r>
            <a:r>
              <a:rPr lang="en-US" sz="2000" b="1" i="1" dirty="0">
                <a:solidFill>
                  <a:srgbClr val="000000"/>
                </a:solidFill>
                <a:latin typeface="Arial" pitchFamily="34" charset="0"/>
                <a:cs typeface="Arial" pitchFamily="34" charset="0"/>
              </a:rPr>
              <a:t>,</a:t>
            </a:r>
          </a:p>
          <a:p>
            <a:pPr algn="ctr"/>
            <a:r>
              <a:rPr lang="en-US" sz="2000" b="1" i="1" dirty="0">
                <a:solidFill>
                  <a:srgbClr val="000000"/>
                </a:solidFill>
                <a:latin typeface="Arial" pitchFamily="34" charset="0"/>
                <a:cs typeface="Arial" pitchFamily="34" charset="0"/>
              </a:rPr>
              <a:t>Da hat </a:t>
            </a:r>
            <a:r>
              <a:rPr lang="en-US" sz="2000" b="1" i="1" dirty="0" err="1">
                <a:solidFill>
                  <a:srgbClr val="000000"/>
                </a:solidFill>
                <a:latin typeface="Arial" pitchFamily="34" charset="0"/>
                <a:cs typeface="Arial" pitchFamily="34" charset="0"/>
              </a:rPr>
              <a:t>sie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weiße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Stiefel</a:t>
            </a:r>
            <a:r>
              <a:rPr lang="en-US" sz="2000" b="1" i="1" dirty="0">
                <a:solidFill>
                  <a:srgbClr val="000000"/>
                </a:solidFill>
                <a:latin typeface="Arial" pitchFamily="34" charset="0"/>
                <a:cs typeface="Arial" pitchFamily="34" charset="0"/>
              </a:rPr>
              <a:t> an.</a:t>
            </a:r>
          </a:p>
          <a:p>
            <a:pPr algn="ctr"/>
            <a:r>
              <a:rPr lang="en-US" sz="2000" b="1" i="1" dirty="0">
                <a:solidFill>
                  <a:srgbClr val="000000"/>
                </a:solidFill>
                <a:latin typeface="Arial" pitchFamily="34" charset="0"/>
                <a:cs typeface="Arial" pitchFamily="34" charset="0"/>
              </a:rPr>
              <a:t>O </a:t>
            </a:r>
            <a:r>
              <a:rPr lang="en-US" sz="2000" b="1" i="1" dirty="0" err="1">
                <a:solidFill>
                  <a:srgbClr val="000000"/>
                </a:solidFill>
                <a:latin typeface="Arial" pitchFamily="34" charset="0"/>
                <a:cs typeface="Arial" pitchFamily="34" charset="0"/>
              </a:rPr>
              <a:t>jemine</a:t>
            </a:r>
            <a:r>
              <a:rPr lang="en-US" sz="2000" b="1" i="1" dirty="0">
                <a:solidFill>
                  <a:srgbClr val="000000"/>
                </a:solidFill>
                <a:latin typeface="Arial" pitchFamily="34" charset="0"/>
                <a:cs typeface="Arial" pitchFamily="34" charset="0"/>
              </a:rPr>
              <a:t>!</a:t>
            </a:r>
          </a:p>
          <a:p>
            <a:pPr algn="ctr"/>
            <a:r>
              <a:rPr lang="en-US" sz="2000" b="1" i="1" dirty="0">
                <a:solidFill>
                  <a:srgbClr val="000000"/>
                </a:solidFill>
                <a:latin typeface="Arial" pitchFamily="34" charset="0"/>
                <a:cs typeface="Arial" pitchFamily="34" charset="0"/>
              </a:rPr>
              <a:t>Die </a:t>
            </a:r>
            <a:r>
              <a:rPr lang="en-US" sz="2000" b="1" i="1" dirty="0" err="1">
                <a:solidFill>
                  <a:srgbClr val="000000"/>
                </a:solidFill>
                <a:latin typeface="Arial" pitchFamily="34" charset="0"/>
                <a:cs typeface="Arial" pitchFamily="34" charset="0"/>
              </a:rPr>
              <a:t>Katze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lief</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im</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Schnee</a:t>
            </a:r>
            <a:r>
              <a:rPr lang="en-US" sz="2000" b="1" i="1" dirty="0">
                <a:solidFill>
                  <a:srgbClr val="000000"/>
                </a:solidFill>
                <a:latin typeface="Arial" pitchFamily="34" charset="0"/>
                <a:cs typeface="Arial" pitchFamily="34" charset="0"/>
              </a:rPr>
              <a:t>.</a:t>
            </a:r>
          </a:p>
          <a:p>
            <a:pPr algn="ctr"/>
            <a:endParaRPr lang="en-US" sz="2000" b="1" dirty="0">
              <a:solidFill>
                <a:srgbClr val="000000"/>
              </a:solidFill>
              <a:latin typeface="Arial" pitchFamily="34" charset="0"/>
              <a:cs typeface="Arial" pitchFamily="34" charset="0"/>
            </a:endParaRPr>
          </a:p>
          <a:p>
            <a:pPr algn="ctr"/>
            <a:endParaRPr lang="en-US" sz="20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A B C,</a:t>
            </a:r>
          </a:p>
          <a:p>
            <a:pPr algn="ctr"/>
            <a:r>
              <a:rPr lang="en-US" sz="2000" b="1" dirty="0">
                <a:solidFill>
                  <a:srgbClr val="000000"/>
                </a:solidFill>
                <a:latin typeface="Arial" pitchFamily="34" charset="0"/>
                <a:cs typeface="Arial" pitchFamily="34" charset="0"/>
              </a:rPr>
              <a:t>The cat ran in the snow.</a:t>
            </a:r>
          </a:p>
          <a:p>
            <a:pPr algn="ctr"/>
            <a:r>
              <a:rPr lang="en-US" sz="2000" b="1" dirty="0">
                <a:solidFill>
                  <a:srgbClr val="000000"/>
                </a:solidFill>
                <a:latin typeface="Arial" pitchFamily="34" charset="0"/>
                <a:cs typeface="Arial" pitchFamily="34" charset="0"/>
              </a:rPr>
              <a:t>When she came out again,</a:t>
            </a:r>
          </a:p>
          <a:p>
            <a:pPr algn="ctr"/>
            <a:r>
              <a:rPr lang="en-US" sz="2000" b="1" dirty="0">
                <a:solidFill>
                  <a:srgbClr val="000000"/>
                </a:solidFill>
                <a:latin typeface="Arial" pitchFamily="34" charset="0"/>
                <a:cs typeface="Arial" pitchFamily="34" charset="0"/>
              </a:rPr>
              <a:t>She had white boots on.</a:t>
            </a:r>
          </a:p>
          <a:p>
            <a:pPr algn="ctr"/>
            <a:r>
              <a:rPr lang="en-US" sz="2000" b="1" dirty="0">
                <a:solidFill>
                  <a:srgbClr val="000000"/>
                </a:solidFill>
                <a:latin typeface="Arial" pitchFamily="34" charset="0"/>
                <a:cs typeface="Arial" pitchFamily="34" charset="0"/>
              </a:rPr>
              <a:t>Oh, my! Oh, my!</a:t>
            </a:r>
          </a:p>
          <a:p>
            <a:pPr algn="ctr"/>
            <a:r>
              <a:rPr lang="en-US" sz="2000" b="1" dirty="0">
                <a:solidFill>
                  <a:srgbClr val="000000"/>
                </a:solidFill>
                <a:latin typeface="Arial" pitchFamily="34" charset="0"/>
                <a:cs typeface="Arial" pitchFamily="34" charset="0"/>
              </a:rPr>
              <a:t>The cat ran in the snow.</a:t>
            </a:r>
          </a:p>
        </p:txBody>
      </p:sp>
      <p:sp>
        <p:nvSpPr>
          <p:cNvPr id="5" name="Rectangle 4"/>
          <p:cNvSpPr/>
          <p:nvPr/>
        </p:nvSpPr>
        <p:spPr>
          <a:xfrm>
            <a:off x="1733550" y="6352401"/>
            <a:ext cx="6457950" cy="276999"/>
          </a:xfrm>
          <a:prstGeom prst="rect">
            <a:avLst/>
          </a:prstGeom>
        </p:spPr>
        <p:txBody>
          <a:bodyPr wrap="square">
            <a:spAutoFit/>
          </a:bodyPr>
          <a:lstStyle/>
          <a:p>
            <a:pPr algn="ctr"/>
            <a:r>
              <a:rPr lang="en-US" sz="1200" dirty="0">
                <a:solidFill>
                  <a:srgbClr val="000600"/>
                </a:solidFill>
                <a:hlinkClick r:id="rId3"/>
              </a:rPr>
              <a:t>http://german.about.com/library/blmus_kinderABCKatz.htm</a:t>
            </a:r>
            <a:endParaRPr lang="en-US" sz="1200" dirty="0">
              <a:solidFill>
                <a:srgbClr val="000600"/>
              </a:solidFill>
            </a:endParaRPr>
          </a:p>
        </p:txBody>
      </p:sp>
      <p:sp>
        <p:nvSpPr>
          <p:cNvPr id="4" name="Rectangle 3"/>
          <p:cNvSpPr>
            <a:spLocks noChangeArrowheads="1"/>
          </p:cNvSpPr>
          <p:nvPr/>
        </p:nvSpPr>
        <p:spPr bwMode="auto">
          <a:xfrm>
            <a:off x="5114925" y="533400"/>
            <a:ext cx="4600575" cy="5548086"/>
          </a:xfrm>
          <a:prstGeom prst="rect">
            <a:avLst/>
          </a:prstGeom>
          <a:noFill/>
          <a:ln w="9525">
            <a:noFill/>
            <a:miter lim="800000"/>
            <a:headEnd/>
            <a:tailEnd/>
          </a:ln>
        </p:spPr>
        <p:txBody>
          <a:bodyPr wrap="square" lIns="45720" rIns="45720" spcCol="91440" anchor="ctr">
            <a:noAutofit/>
          </a:bodyPr>
          <a:lstStyle/>
          <a:p>
            <a:pPr algn="ctr"/>
            <a:r>
              <a:rPr lang="en-US" sz="2000" b="1" i="1" dirty="0">
                <a:solidFill>
                  <a:srgbClr val="000000"/>
                </a:solidFill>
                <a:latin typeface="Arial" pitchFamily="34" charset="0"/>
                <a:cs typeface="Arial" pitchFamily="34" charset="0"/>
              </a:rPr>
              <a:t>A B C,</a:t>
            </a:r>
          </a:p>
          <a:p>
            <a:pPr algn="ctr"/>
            <a:r>
              <a:rPr lang="en-US" sz="2000" b="1" i="1" dirty="0">
                <a:solidFill>
                  <a:srgbClr val="000000"/>
                </a:solidFill>
                <a:latin typeface="Arial" pitchFamily="34" charset="0"/>
                <a:cs typeface="Arial" pitchFamily="34" charset="0"/>
              </a:rPr>
              <a:t>Die </a:t>
            </a:r>
            <a:r>
              <a:rPr lang="en-US" sz="2000" b="1" i="1" dirty="0" err="1">
                <a:solidFill>
                  <a:srgbClr val="000000"/>
                </a:solidFill>
                <a:latin typeface="Arial" pitchFamily="34" charset="0"/>
                <a:cs typeface="Arial" pitchFamily="34" charset="0"/>
              </a:rPr>
              <a:t>Katze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lief</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zur</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Höh</a:t>
            </a:r>
            <a:r>
              <a:rPr lang="en-US" sz="2000" b="1" i="1" dirty="0">
                <a:solidFill>
                  <a:srgbClr val="000000"/>
                </a:solidFill>
                <a:latin typeface="Arial" pitchFamily="34" charset="0"/>
                <a:cs typeface="Arial" pitchFamily="34" charset="0"/>
              </a:rPr>
              <a:t>'!</a:t>
            </a:r>
          </a:p>
          <a:p>
            <a:pPr algn="ctr"/>
            <a:r>
              <a:rPr lang="en-US" sz="2000" b="1" i="1" dirty="0" err="1">
                <a:solidFill>
                  <a:srgbClr val="000000"/>
                </a:solidFill>
                <a:latin typeface="Arial" pitchFamily="34" charset="0"/>
                <a:cs typeface="Arial" pitchFamily="34" charset="0"/>
              </a:rPr>
              <a:t>Sie</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leckt</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ihr</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kaltes</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Pfötchen</a:t>
            </a:r>
            <a:r>
              <a:rPr lang="en-US" sz="2000" b="1" i="1" dirty="0">
                <a:solidFill>
                  <a:srgbClr val="000000"/>
                </a:solidFill>
                <a:latin typeface="Arial" pitchFamily="34" charset="0"/>
                <a:cs typeface="Arial" pitchFamily="34" charset="0"/>
              </a:rPr>
              <a:t> rein</a:t>
            </a:r>
          </a:p>
          <a:p>
            <a:pPr algn="ctr"/>
            <a:r>
              <a:rPr lang="en-US" sz="2000" b="1" i="1" dirty="0">
                <a:solidFill>
                  <a:srgbClr val="000000"/>
                </a:solidFill>
                <a:latin typeface="Arial" pitchFamily="34" charset="0"/>
                <a:cs typeface="Arial" pitchFamily="34" charset="0"/>
              </a:rPr>
              <a:t>Und </a:t>
            </a:r>
            <a:r>
              <a:rPr lang="en-US" sz="2000" b="1" i="1" dirty="0" err="1">
                <a:solidFill>
                  <a:srgbClr val="000000"/>
                </a:solidFill>
                <a:latin typeface="Arial" pitchFamily="34" charset="0"/>
                <a:cs typeface="Arial" pitchFamily="34" charset="0"/>
              </a:rPr>
              <a:t>putzt</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sich</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auch</a:t>
            </a:r>
            <a:r>
              <a:rPr lang="en-US" sz="2000" b="1" i="1" dirty="0">
                <a:solidFill>
                  <a:srgbClr val="000000"/>
                </a:solidFill>
                <a:latin typeface="Arial" pitchFamily="34" charset="0"/>
                <a:cs typeface="Arial" pitchFamily="34" charset="0"/>
              </a:rPr>
              <a:t> die </a:t>
            </a:r>
            <a:r>
              <a:rPr lang="en-US" sz="2000" b="1" i="1" dirty="0" err="1">
                <a:solidFill>
                  <a:srgbClr val="000000"/>
                </a:solidFill>
                <a:latin typeface="Arial" pitchFamily="34" charset="0"/>
                <a:cs typeface="Arial" pitchFamily="34" charset="0"/>
              </a:rPr>
              <a:t>Stiefelein</a:t>
            </a:r>
            <a:endParaRPr lang="en-US" sz="2000" b="1" i="1" dirty="0">
              <a:solidFill>
                <a:srgbClr val="000000"/>
              </a:solidFill>
              <a:latin typeface="Arial" pitchFamily="34" charset="0"/>
              <a:cs typeface="Arial" pitchFamily="34" charset="0"/>
            </a:endParaRPr>
          </a:p>
          <a:p>
            <a:pPr algn="ctr"/>
            <a:r>
              <a:rPr lang="en-US" sz="2000" b="1" i="1" dirty="0">
                <a:solidFill>
                  <a:srgbClr val="000000"/>
                </a:solidFill>
                <a:latin typeface="Arial" pitchFamily="34" charset="0"/>
                <a:cs typeface="Arial" pitchFamily="34" charset="0"/>
              </a:rPr>
              <a:t>Und </a:t>
            </a:r>
            <a:r>
              <a:rPr lang="en-US" sz="2000" b="1" i="1" dirty="0" err="1">
                <a:solidFill>
                  <a:srgbClr val="000000"/>
                </a:solidFill>
                <a:latin typeface="Arial" pitchFamily="34" charset="0"/>
                <a:cs typeface="Arial" pitchFamily="34" charset="0"/>
              </a:rPr>
              <a:t>ging</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nicht</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mehr</a:t>
            </a:r>
            <a:r>
              <a:rPr lang="en-US" sz="2000" b="1" i="1" dirty="0">
                <a:solidFill>
                  <a:srgbClr val="000000"/>
                </a:solidFill>
                <a:latin typeface="Arial" pitchFamily="34" charset="0"/>
                <a:cs typeface="Arial" pitchFamily="34" charset="0"/>
              </a:rPr>
              <a:t>,</a:t>
            </a:r>
          </a:p>
          <a:p>
            <a:pPr algn="ctr"/>
            <a:r>
              <a:rPr lang="en-US" sz="2000" b="1" i="1" dirty="0" err="1">
                <a:solidFill>
                  <a:srgbClr val="000000"/>
                </a:solidFill>
                <a:latin typeface="Arial" pitchFamily="34" charset="0"/>
                <a:cs typeface="Arial" pitchFamily="34" charset="0"/>
              </a:rPr>
              <a:t>Ging</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nicht</a:t>
            </a:r>
            <a:r>
              <a:rPr lang="en-US" sz="2000" b="1" i="1" dirty="0">
                <a:solidFill>
                  <a:srgbClr val="000000"/>
                </a:solidFill>
                <a:latin typeface="Arial" pitchFamily="34" charset="0"/>
                <a:cs typeface="Arial" pitchFamily="34" charset="0"/>
              </a:rPr>
              <a:t> </a:t>
            </a:r>
            <a:r>
              <a:rPr lang="en-US" sz="2000" b="1" i="1" dirty="0" err="1">
                <a:solidFill>
                  <a:srgbClr val="000000"/>
                </a:solidFill>
                <a:latin typeface="Arial" pitchFamily="34" charset="0"/>
                <a:cs typeface="Arial" pitchFamily="34" charset="0"/>
              </a:rPr>
              <a:t>mehr</a:t>
            </a:r>
            <a:r>
              <a:rPr lang="en-US" sz="2000" b="1" i="1" dirty="0">
                <a:solidFill>
                  <a:srgbClr val="000000"/>
                </a:solidFill>
                <a:latin typeface="Arial" pitchFamily="34" charset="0"/>
                <a:cs typeface="Arial" pitchFamily="34" charset="0"/>
              </a:rPr>
              <a:t> in den </a:t>
            </a:r>
            <a:r>
              <a:rPr lang="en-US" sz="2000" b="1" i="1" dirty="0" err="1">
                <a:solidFill>
                  <a:srgbClr val="000000"/>
                </a:solidFill>
                <a:latin typeface="Arial" pitchFamily="34" charset="0"/>
                <a:cs typeface="Arial" pitchFamily="34" charset="0"/>
              </a:rPr>
              <a:t>Schnee</a:t>
            </a:r>
            <a:r>
              <a:rPr lang="en-US" sz="2000" b="1" i="1" dirty="0">
                <a:solidFill>
                  <a:srgbClr val="000000"/>
                </a:solidFill>
                <a:latin typeface="Arial" pitchFamily="34" charset="0"/>
                <a:cs typeface="Arial" pitchFamily="34" charset="0"/>
              </a:rPr>
              <a:t>. 	</a:t>
            </a:r>
            <a:endParaRPr lang="en-US" sz="2000" b="1" dirty="0">
              <a:solidFill>
                <a:srgbClr val="000000"/>
              </a:solidFill>
              <a:latin typeface="Arial" pitchFamily="34" charset="0"/>
              <a:cs typeface="Arial" pitchFamily="34" charset="0"/>
            </a:endParaRPr>
          </a:p>
          <a:p>
            <a:pPr algn="ctr"/>
            <a:endParaRPr lang="en-US" sz="20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A B C,</a:t>
            </a:r>
          </a:p>
          <a:p>
            <a:pPr algn="ctr"/>
            <a:r>
              <a:rPr lang="en-US" sz="2000" b="1" dirty="0">
                <a:solidFill>
                  <a:srgbClr val="000000"/>
                </a:solidFill>
                <a:latin typeface="Arial" pitchFamily="34" charset="0"/>
                <a:cs typeface="Arial" pitchFamily="34" charset="0"/>
              </a:rPr>
              <a:t>The cat ran up high.</a:t>
            </a:r>
          </a:p>
          <a:p>
            <a:pPr algn="ctr"/>
            <a:r>
              <a:rPr lang="en-US" sz="2000" b="1" dirty="0">
                <a:solidFill>
                  <a:srgbClr val="000000"/>
                </a:solidFill>
                <a:latin typeface="Arial" pitchFamily="34" charset="0"/>
                <a:cs typeface="Arial" pitchFamily="34" charset="0"/>
              </a:rPr>
              <a:t>She licked her cold little paws</a:t>
            </a:r>
          </a:p>
          <a:p>
            <a:pPr algn="ctr"/>
            <a:r>
              <a:rPr lang="en-US" sz="2000" b="1" dirty="0">
                <a:solidFill>
                  <a:srgbClr val="000000"/>
                </a:solidFill>
                <a:latin typeface="Arial" pitchFamily="34" charset="0"/>
                <a:cs typeface="Arial" pitchFamily="34" charset="0"/>
              </a:rPr>
              <a:t>And also cleaned her booties</a:t>
            </a:r>
          </a:p>
          <a:p>
            <a:pPr algn="ctr"/>
            <a:r>
              <a:rPr lang="en-US" sz="2000" b="1" dirty="0">
                <a:solidFill>
                  <a:srgbClr val="000000"/>
                </a:solidFill>
                <a:latin typeface="Arial" pitchFamily="34" charset="0"/>
                <a:cs typeface="Arial" pitchFamily="34" charset="0"/>
              </a:rPr>
              <a:t>And did not go any more</a:t>
            </a:r>
          </a:p>
          <a:p>
            <a:pPr algn="ctr"/>
            <a:r>
              <a:rPr lang="en-US" sz="2000" b="1" dirty="0">
                <a:solidFill>
                  <a:srgbClr val="000000"/>
                </a:solidFill>
                <a:latin typeface="Arial" pitchFamily="34" charset="0"/>
                <a:cs typeface="Arial" pitchFamily="34" charset="0"/>
              </a:rPr>
              <a:t>Did not go any more into the snow. </a:t>
            </a:r>
          </a:p>
        </p:txBody>
      </p:sp>
    </p:spTree>
    <p:extLst>
      <p:ext uri="{BB962C8B-B14F-4D97-AF65-F5344CB8AC3E}">
        <p14:creationId xmlns:p14="http://schemas.microsoft.com/office/powerpoint/2010/main" val="189970661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167086"/>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am told that people pretty much stopped using German publically in Winsted during WWII, so I don't remember too much, except that the old folks would still talk German, especially if they didn't want the young ones to know what they were talking about.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During the War, there was an internment camp for Germans over at Howard Lake (the neighboring town to the north), by the Wright County Fair Grounds.  That probably didn’t help promote the speaking of German in public in those days.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people also knew what they were doing to the Japanese living in America.</a:t>
            </a:r>
          </a:p>
        </p:txBody>
      </p:sp>
    </p:spTree>
    <p:extLst>
      <p:ext uri="{BB962C8B-B14F-4D97-AF65-F5344CB8AC3E}">
        <p14:creationId xmlns:p14="http://schemas.microsoft.com/office/powerpoint/2010/main" val="42699460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3" y="409575"/>
            <a:ext cx="5133975" cy="603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38300" y="6470393"/>
            <a:ext cx="7010400" cy="307777"/>
          </a:xfrm>
          <a:prstGeom prst="rect">
            <a:avLst/>
          </a:prstGeom>
        </p:spPr>
        <p:txBody>
          <a:bodyPr wrap="square">
            <a:spAutoFit/>
          </a:bodyPr>
          <a:lstStyle/>
          <a:p>
            <a:pPr algn="ctr"/>
            <a:r>
              <a:rPr lang="en-US" sz="1400" dirty="0">
                <a:solidFill>
                  <a:srgbClr val="000600"/>
                </a:solidFill>
                <a:hlinkClick r:id="rId4"/>
              </a:rPr>
              <a:t>http://www.herald-journal.com/archives/2003/stories/pows.html</a:t>
            </a:r>
            <a:endParaRPr lang="en-US" sz="1400" dirty="0">
              <a:solidFill>
                <a:srgbClr val="000600"/>
              </a:solidFill>
            </a:endParaRPr>
          </a:p>
        </p:txBody>
      </p:sp>
    </p:spTree>
    <p:extLst>
      <p:ext uri="{BB962C8B-B14F-4D97-AF65-F5344CB8AC3E}">
        <p14:creationId xmlns:p14="http://schemas.microsoft.com/office/powerpoint/2010/main" val="17346531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By the end of third grade I had done fieldwork in all four fields of anthropology</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638300" y="6470393"/>
            <a:ext cx="7010400" cy="307777"/>
          </a:xfrm>
          <a:prstGeom prst="rect">
            <a:avLst/>
          </a:prstGeom>
        </p:spPr>
        <p:txBody>
          <a:bodyPr wrap="square">
            <a:spAutoFit/>
          </a:bodyPr>
          <a:lstStyle/>
          <a:p>
            <a:pPr algn="ctr"/>
            <a:r>
              <a:rPr lang="en-US" sz="1400" dirty="0">
                <a:solidFill>
                  <a:srgbClr val="000600"/>
                </a:solidFill>
                <a:hlinkClick r:id="rId3"/>
              </a:rPr>
              <a:t>http://www.herald-journal.com/archives/1999/stories/pow.html</a:t>
            </a:r>
            <a:endParaRPr lang="en-US" sz="1400" dirty="0">
              <a:solidFill>
                <a:srgbClr val="000600"/>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00038"/>
            <a:ext cx="541020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694224"/>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776514"/>
            <a:ext cx="8229600" cy="5471886"/>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You will note at the Winsted cemetery that some tombstones in family plots changed from German to English during the War.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When I was growing up the Cemetery was divided into the Holy Trinity Catholic side, and the “protestant” side—and there was a fence dividing the two sides.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My dad’s mom and dad are buried on the former “protestant” side, and my mom’s dad and mother are buried on the Catholic side.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Today the fence is gone, and the dead get along quite well in Winsted.</a:t>
            </a:r>
          </a:p>
        </p:txBody>
      </p:sp>
    </p:spTree>
    <p:extLst>
      <p:ext uri="{BB962C8B-B14F-4D97-AF65-F5344CB8AC3E}">
        <p14:creationId xmlns:p14="http://schemas.microsoft.com/office/powerpoint/2010/main" val="335715590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167086"/>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My second adventure in linguistics was in Latin . . . as an altar boy.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At first I understood Latin about as well as I understood the poem that Gusty taught me. </a:t>
            </a:r>
          </a:p>
        </p:txBody>
      </p:sp>
    </p:spTree>
    <p:extLst>
      <p:ext uri="{BB962C8B-B14F-4D97-AF65-F5344CB8AC3E}">
        <p14:creationId xmlns:p14="http://schemas.microsoft.com/office/powerpoint/2010/main" val="2553079250"/>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In the same year as </a:t>
            </a:r>
          </a:p>
          <a:p>
            <a:pPr algn="ctr"/>
            <a:r>
              <a:rPr lang="en-US" sz="2800" b="1" dirty="0">
                <a:solidFill>
                  <a:srgbClr val="000000"/>
                </a:solidFill>
                <a:latin typeface="Arial" pitchFamily="34" charset="0"/>
                <a:cs typeface="Arial" pitchFamily="34" charset="0"/>
              </a:rPr>
              <a:t>the great Good Friday “archaeological” excavation</a:t>
            </a:r>
          </a:p>
          <a:p>
            <a:pPr algn="ctr"/>
            <a:endParaRPr lang="en-US" sz="16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1952</a:t>
            </a:r>
          </a:p>
          <a:p>
            <a:pPr algn="ctr"/>
            <a:endParaRPr lang="en-US" sz="16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little Timmy took up Latin with Sister </a:t>
            </a:r>
            <a:r>
              <a:rPr lang="en-US" sz="2800" b="1" dirty="0" err="1">
                <a:solidFill>
                  <a:srgbClr val="000000"/>
                </a:solidFill>
                <a:latin typeface="Arial" pitchFamily="34" charset="0"/>
                <a:cs typeface="Arial" pitchFamily="34" charset="0"/>
              </a:rPr>
              <a:t>Orentia</a:t>
            </a: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to become an altar boy</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(thereby assuring his folks </a:t>
            </a:r>
          </a:p>
          <a:p>
            <a:pPr algn="ctr"/>
            <a:r>
              <a:rPr lang="en-US" sz="2400" b="1" dirty="0">
                <a:solidFill>
                  <a:srgbClr val="000000"/>
                </a:solidFill>
                <a:latin typeface="Arial" pitchFamily="34" charset="0"/>
                <a:cs typeface="Arial" pitchFamily="34" charset="0"/>
              </a:rPr>
              <a:t>that he </a:t>
            </a:r>
            <a:r>
              <a:rPr lang="en-US" sz="3200" b="1" i="1" dirty="0">
                <a:solidFill>
                  <a:srgbClr val="000000"/>
                </a:solidFill>
                <a:latin typeface="Arial" pitchFamily="34" charset="0"/>
                <a:cs typeface="Arial" pitchFamily="34" charset="0"/>
              </a:rPr>
              <a:t>will</a:t>
            </a:r>
            <a:r>
              <a:rPr lang="en-US" sz="2400" b="1" dirty="0">
                <a:solidFill>
                  <a:srgbClr val="000000"/>
                </a:solidFill>
                <a:latin typeface="Arial" pitchFamily="34" charset="0"/>
                <a:cs typeface="Arial" pitchFamily="34" charset="0"/>
              </a:rPr>
              <a:t> be </a:t>
            </a:r>
          </a:p>
          <a:p>
            <a:pPr algn="ctr"/>
            <a:r>
              <a:rPr lang="en-US" sz="2400" b="1" dirty="0">
                <a:solidFill>
                  <a:srgbClr val="000000"/>
                </a:solidFill>
                <a:latin typeface="Arial" pitchFamily="34" charset="0"/>
                <a:cs typeface="Arial" pitchFamily="34" charset="0"/>
              </a:rPr>
              <a:t>at the next year’s Good Friday services)</a:t>
            </a:r>
          </a:p>
        </p:txBody>
      </p:sp>
    </p:spTree>
    <p:extLst>
      <p:ext uri="{BB962C8B-B14F-4D97-AF65-F5344CB8AC3E}">
        <p14:creationId xmlns:p14="http://schemas.microsoft.com/office/powerpoint/2010/main" val="392659903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2578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I liked being an altar boy.  I was an altar boy from 1952 until I graduated from college.</a:t>
            </a:r>
          </a:p>
          <a:p>
            <a:pPr algn="ctr"/>
            <a:endParaRPr lang="en-US" sz="20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At the University of Notre Dame I was a Mass server for Father Theodore </a:t>
            </a:r>
            <a:r>
              <a:rPr lang="en-US" sz="2800" b="1" dirty="0" err="1">
                <a:solidFill>
                  <a:srgbClr val="000000"/>
                </a:solidFill>
                <a:latin typeface="Arial" pitchFamily="34" charset="0"/>
                <a:cs typeface="Arial" pitchFamily="34" charset="0"/>
              </a:rPr>
              <a:t>Hesburgh’s</a:t>
            </a:r>
            <a:r>
              <a:rPr lang="en-US" sz="2800" b="1" dirty="0">
                <a:solidFill>
                  <a:srgbClr val="000000"/>
                </a:solidFill>
                <a:latin typeface="Arial" pitchFamily="34" charset="0"/>
                <a:cs typeface="Arial" pitchFamily="34" charset="0"/>
              </a:rPr>
              <a:t> private Masses in the crypt of Sacred Heart Church.</a:t>
            </a:r>
          </a:p>
          <a:p>
            <a:pPr algn="ctr"/>
            <a:endParaRPr lang="en-US" b="1" dirty="0">
              <a:solidFill>
                <a:srgbClr val="000000"/>
              </a:solidFill>
              <a:latin typeface="Arial" pitchFamily="34" charset="0"/>
              <a:cs typeface="Arial" pitchFamily="34" charset="0"/>
            </a:endParaRPr>
          </a:p>
          <a:p>
            <a:pPr algn="ctr"/>
            <a:r>
              <a:rPr lang="en-US" sz="2000" b="1" dirty="0" err="1">
                <a:solidFill>
                  <a:srgbClr val="000000"/>
                </a:solidFill>
                <a:latin typeface="Arial" pitchFamily="34" charset="0"/>
                <a:cs typeface="Arial" pitchFamily="34" charset="0"/>
              </a:rPr>
              <a:t>Hesburgh</a:t>
            </a:r>
            <a:r>
              <a:rPr lang="en-US" sz="2000" b="1" dirty="0">
                <a:solidFill>
                  <a:srgbClr val="000000"/>
                </a:solidFill>
                <a:latin typeface="Arial" pitchFamily="34" charset="0"/>
                <a:cs typeface="Arial" pitchFamily="34" charset="0"/>
              </a:rPr>
              <a:t> was, and is, truly a great person.  In addition to holding the </a:t>
            </a:r>
            <a:r>
              <a:rPr lang="en-US" sz="2000" b="1" dirty="0" err="1">
                <a:solidFill>
                  <a:srgbClr val="000000"/>
                </a:solidFill>
                <a:latin typeface="Arial" pitchFamily="34" charset="0"/>
                <a:cs typeface="Arial" pitchFamily="34" charset="0"/>
              </a:rPr>
              <a:t>Guiness</a:t>
            </a:r>
            <a:r>
              <a:rPr lang="en-US" sz="2000" b="1" dirty="0">
                <a:solidFill>
                  <a:srgbClr val="000000"/>
                </a:solidFill>
                <a:latin typeface="Arial" pitchFamily="34" charset="0"/>
                <a:cs typeface="Arial" pitchFamily="34" charset="0"/>
              </a:rPr>
              <a:t> book of World Records title for having received the most honorary degrees, Father </a:t>
            </a:r>
            <a:r>
              <a:rPr lang="en-US" sz="2000" b="1" dirty="0" err="1">
                <a:solidFill>
                  <a:srgbClr val="000000"/>
                </a:solidFill>
                <a:latin typeface="Arial" pitchFamily="34" charset="0"/>
                <a:cs typeface="Arial" pitchFamily="34" charset="0"/>
              </a:rPr>
              <a:t>Hesburgh</a:t>
            </a:r>
            <a:r>
              <a:rPr lang="en-US" sz="2000" b="1" dirty="0">
                <a:solidFill>
                  <a:srgbClr val="000000"/>
                </a:solidFill>
                <a:latin typeface="Arial" pitchFamily="34" charset="0"/>
                <a:cs typeface="Arial" pitchFamily="34" charset="0"/>
              </a:rPr>
              <a:t> in a decent human being.  He was also Notre Dame’s greatest President.</a:t>
            </a:r>
            <a:endParaRPr lang="en-US" b="1" dirty="0">
              <a:solidFill>
                <a:srgbClr val="000000"/>
              </a:solidFill>
              <a:latin typeface="Arial" pitchFamily="34" charset="0"/>
              <a:cs typeface="Arial" pitchFamily="34" charset="0"/>
            </a:endParaRPr>
          </a:p>
        </p:txBody>
      </p:sp>
      <p:pic>
        <p:nvPicPr>
          <p:cNvPr id="3" name="Picture 2" descr="http://img.timeinc.net/time/magazine/archive/covers/1962/1101620209_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0100" y="5285416"/>
            <a:ext cx="1066800" cy="140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427599"/>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7150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My last time serving Mass was a command performance,  so to speak, with my brother Tommy.  </a:t>
            </a:r>
          </a:p>
          <a:p>
            <a:pPr algn="ctr"/>
            <a:endParaRPr lang="en-US" sz="20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One of the last wishes of my Aunt </a:t>
            </a:r>
            <a:r>
              <a:rPr lang="en-US" sz="2000" b="1" dirty="0" err="1">
                <a:solidFill>
                  <a:srgbClr val="000000"/>
                </a:solidFill>
                <a:latin typeface="Arial" pitchFamily="34" charset="0"/>
                <a:cs typeface="Arial" pitchFamily="34" charset="0"/>
              </a:rPr>
              <a:t>Elderine</a:t>
            </a:r>
            <a:r>
              <a:rPr lang="en-US" sz="2000" b="1" dirty="0">
                <a:solidFill>
                  <a:srgbClr val="000000"/>
                </a:solidFill>
                <a:latin typeface="Arial" pitchFamily="34" charset="0"/>
                <a:cs typeface="Arial" pitchFamily="34" charset="0"/>
              </a:rPr>
              <a:t> (my mother’s sister), was to have “Tommy and Timmy” serve her funeral Mass.  In her mind, at the time, she probably thought we were still little boys.</a:t>
            </a:r>
          </a:p>
          <a:p>
            <a:pPr algn="ctr"/>
            <a:endParaRPr lang="en-US" sz="20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Anyway, Tommy and I served Mass for her funeral.  The problem was, Tommy and I only knew the responses IN LATIN.  We didn’t know the English version.   And the young priest didn’t know any of the prayers in Latin.  So he said the Mass in English and Tommy and I answered the priest in Latin.  I wish now that I would have added </a:t>
            </a:r>
            <a:r>
              <a:rPr lang="en-US" sz="2000" b="1" dirty="0" err="1">
                <a:solidFill>
                  <a:srgbClr val="000000"/>
                </a:solidFill>
                <a:latin typeface="Arial" pitchFamily="34" charset="0"/>
                <a:cs typeface="Arial" pitchFamily="34" charset="0"/>
              </a:rPr>
              <a:t>Gusty’s</a:t>
            </a:r>
            <a:r>
              <a:rPr lang="en-US" sz="2000" b="1" dirty="0">
                <a:solidFill>
                  <a:srgbClr val="000000"/>
                </a:solidFill>
                <a:latin typeface="Arial" pitchFamily="34" charset="0"/>
                <a:cs typeface="Arial" pitchFamily="34" charset="0"/>
              </a:rPr>
              <a:t> poem on to one of the prayers for old time’s sake.  The young priest probably wouldn’t  have known the German from the Latin.</a:t>
            </a:r>
          </a:p>
          <a:p>
            <a:pPr algn="ctr"/>
            <a:r>
              <a:rPr lang="en-US" sz="2000" b="1" dirty="0">
                <a:solidFill>
                  <a:srgbClr val="000000"/>
                </a:solidFill>
                <a:latin typeface="Arial" pitchFamily="34" charset="0"/>
                <a:cs typeface="Arial" pitchFamily="34" charset="0"/>
              </a:rPr>
              <a:t> </a:t>
            </a:r>
          </a:p>
          <a:p>
            <a:pPr algn="ctr"/>
            <a:r>
              <a:rPr lang="en-US" sz="2000" b="1" dirty="0">
                <a:solidFill>
                  <a:srgbClr val="000000"/>
                </a:solidFill>
                <a:latin typeface="Arial" pitchFamily="34" charset="0"/>
                <a:cs typeface="Arial" pitchFamily="34" charset="0"/>
              </a:rPr>
              <a:t>And, as was Tommy and my trademark for serving funerals, we gave the deceased an extra shot of incense for the final blessing.</a:t>
            </a:r>
            <a:endParaRPr lang="en-US"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969891887"/>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In the meantime, other events “transpire” . . . </a:t>
            </a: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It must have been about two or three years later we were over by Maple Plain at a Pee-Wee baseball  tournament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 was the kind of tournament where you play a game in the morning and if you win you sit around waiting for the next game, sometimes two, to get over,</a:t>
            </a:r>
          </a:p>
          <a:p>
            <a:pPr algn="ctr"/>
            <a:r>
              <a:rPr lang="en-US" sz="2400" b="1" dirty="0">
                <a:solidFill>
                  <a:srgbClr val="000000"/>
                </a:solidFill>
                <a:latin typeface="Arial" pitchFamily="34" charset="0"/>
                <a:cs typeface="Arial" pitchFamily="34" charset="0"/>
              </a:rPr>
              <a:t>so you can play for “The Championship” </a:t>
            </a:r>
          </a:p>
          <a:p>
            <a:pPr algn="ctr"/>
            <a:endParaRPr lang="en-US" sz="24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[the “championship” of the </a:t>
            </a:r>
            <a:r>
              <a:rPr lang="en-US" sz="2000" i="1" dirty="0">
                <a:solidFill>
                  <a:srgbClr val="000000"/>
                </a:solidFill>
                <a:latin typeface="Arial" pitchFamily="34" charset="0"/>
                <a:cs typeface="Arial" pitchFamily="34" charset="0"/>
              </a:rPr>
              <a:t>weekend</a:t>
            </a:r>
            <a:r>
              <a:rPr lang="en-US" sz="2000" dirty="0">
                <a:solidFill>
                  <a:srgbClr val="000000"/>
                </a:solidFill>
                <a:latin typeface="Arial" pitchFamily="34" charset="0"/>
                <a:cs typeface="Arial" pitchFamily="34" charset="0"/>
              </a:rPr>
              <a:t> Pee-Wee tournament, </a:t>
            </a:r>
          </a:p>
          <a:p>
            <a:pPr algn="ctr"/>
            <a:r>
              <a:rPr lang="en-US" sz="2000" dirty="0">
                <a:solidFill>
                  <a:srgbClr val="000000"/>
                </a:solidFill>
                <a:latin typeface="Arial" pitchFamily="34" charset="0"/>
                <a:cs typeface="Arial" pitchFamily="34" charset="0"/>
              </a:rPr>
              <a:t>not the championship of the state or region]</a:t>
            </a:r>
            <a:endParaRPr lang="en-US" sz="2800" dirty="0">
              <a:solidFill>
                <a:srgbClr val="000000"/>
              </a:solidFill>
              <a:latin typeface="Arial" pitchFamily="34" charset="0"/>
              <a:cs typeface="Arial" pitchFamily="34" charset="0"/>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It happened that on that weekend </a:t>
            </a:r>
          </a:p>
          <a:p>
            <a:pPr algn="ctr"/>
            <a:r>
              <a:rPr lang="en-US" sz="2400" b="1" dirty="0">
                <a:solidFill>
                  <a:srgbClr val="000000"/>
                </a:solidFill>
                <a:latin typeface="Arial" pitchFamily="34" charset="0"/>
                <a:cs typeface="Arial" pitchFamily="34" charset="0"/>
              </a:rPr>
              <a:t>we won the first game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was roaming around the nearby railroad tracks </a:t>
            </a:r>
          </a:p>
          <a:p>
            <a:pPr algn="ctr"/>
            <a:r>
              <a:rPr lang="en-US" sz="2400" b="1" dirty="0">
                <a:solidFill>
                  <a:srgbClr val="000000"/>
                </a:solidFill>
                <a:latin typeface="Arial" pitchFamily="34" charset="0"/>
                <a:cs typeface="Arial" pitchFamily="34" charset="0"/>
              </a:rPr>
              <a:t>in between games and came upon “a bum” making lunch on an open fire in a little woods near the tracks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We were also warned about </a:t>
            </a:r>
          </a:p>
          <a:p>
            <a:pPr algn="ctr"/>
            <a:r>
              <a:rPr lang="en-US" sz="2400" b="1" dirty="0">
                <a:solidFill>
                  <a:srgbClr val="000000"/>
                </a:solidFill>
                <a:latin typeface="Arial" pitchFamily="34" charset="0"/>
                <a:cs typeface="Arial" pitchFamily="34" charset="0"/>
              </a:rPr>
              <a:t>“The Bums” who stopped off in Winsted</a:t>
            </a:r>
          </a:p>
          <a:p>
            <a:pPr algn="ctr"/>
            <a:r>
              <a:rPr lang="en-US" sz="2000" dirty="0">
                <a:solidFill>
                  <a:srgbClr val="000000"/>
                </a:solidFill>
                <a:latin typeface="Arial" pitchFamily="34" charset="0"/>
                <a:cs typeface="Arial" pitchFamily="34" charset="0"/>
              </a:rPr>
              <a:t>[The Luce Line train still came through Winsted in those days]</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“Bums” didn’t seem to be so intent on “kidnapping little boys,” so we didn’t pay too much attention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there </a:t>
            </a:r>
            <a:r>
              <a:rPr lang="en-US" sz="2400" b="1" i="1" dirty="0">
                <a:solidFill>
                  <a:srgbClr val="000000"/>
                </a:solidFill>
                <a:latin typeface="Arial" pitchFamily="34" charset="0"/>
                <a:cs typeface="Arial" pitchFamily="34" charset="0"/>
              </a:rPr>
              <a:t>weren’t </a:t>
            </a:r>
            <a:r>
              <a:rPr lang="en-US" sz="2400" b="1" dirty="0">
                <a:solidFill>
                  <a:srgbClr val="000000"/>
                </a:solidFill>
                <a:latin typeface="Arial" pitchFamily="34" charset="0"/>
                <a:cs typeface="Arial" pitchFamily="34" charset="0"/>
              </a:rPr>
              <a:t>many “bums” in Winsted anyway, and those that came didn’t seem to follow any calendar, like the Jamaicans and “Gypsies” did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forget exactly how I got to talking with “The Bum” over by Maple Plain, but before long I was sitting next to the fire having a sandwich with him</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These "Introduction" slides will talk about these "early" days in anthropology and, why I'm here</a:t>
            </a: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don’t remember too much about the conversation, but I still remember that he told me that he was “a bum”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that he was from the “Eddy’s Bread family,” and at one time was “well to do”</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that alcohol was his problem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never to let alcohol “get a hold” of me</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he cried</a:t>
            </a:r>
          </a:p>
          <a:p>
            <a:pPr algn="ctr"/>
            <a:endParaRPr lang="en-US" sz="2400" b="1" dirty="0">
              <a:solidFill>
                <a:srgbClr val="000000"/>
              </a:solidFill>
              <a:latin typeface="Arial" pitchFamily="34" charset="0"/>
              <a:cs typeface="Arial" pitchFamily="34" charset="0"/>
            </a:endParaRPr>
          </a:p>
          <a:p>
            <a:pPr algn="ctr"/>
            <a:r>
              <a:rPr lang="en-US" sz="2800" b="1" dirty="0">
                <a:solidFill>
                  <a:srgbClr val="FFFFFF"/>
                </a:solidFill>
                <a:latin typeface="Arial" pitchFamily="34" charset="0"/>
                <a:cs typeface="Arial" pitchFamily="34" charset="0"/>
              </a:rPr>
              <a:t>Like the Jamaican</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don’t remember too much about the conversation, but I still remember that he told me that he was “a bum”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that he was from the “Eddy’s Bread family,” and at one time was “well to do”</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that alcohol was his problem</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He told me never to let alcohol “get a hold” of me</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he cried</a:t>
            </a:r>
          </a:p>
          <a:p>
            <a:pPr algn="ctr"/>
            <a:endParaRPr lang="en-US" sz="24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Like the Jamaican</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485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I don’t remember how we did in the final game of that week’s Pee-Wee “championships”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even when I got to college </a:t>
            </a:r>
          </a:p>
          <a:p>
            <a:pPr algn="ctr"/>
            <a:r>
              <a:rPr lang="en-US" sz="2400" b="1" dirty="0">
                <a:solidFill>
                  <a:srgbClr val="000000"/>
                </a:solidFill>
                <a:latin typeface="Arial" pitchFamily="34" charset="0"/>
                <a:cs typeface="Arial" pitchFamily="34" charset="0"/>
              </a:rPr>
              <a:t>I remembered the “Eddy’s Bread guy”</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remembered the other bums that would stop by a diner-type café that my dad owned,</a:t>
            </a:r>
            <a:br>
              <a:rPr lang="en-US" sz="2400" b="1" dirty="0">
                <a:solidFill>
                  <a:srgbClr val="000000"/>
                </a:solidFill>
                <a:latin typeface="Arial" pitchFamily="34" charset="0"/>
                <a:cs typeface="Arial" pitchFamily="34" charset="0"/>
              </a:rPr>
            </a:br>
            <a:r>
              <a:rPr lang="en-US" dirty="0">
                <a:solidFill>
                  <a:srgbClr val="000000"/>
                </a:solidFill>
                <a:latin typeface="Arial" pitchFamily="34" charset="0"/>
                <a:cs typeface="Arial" pitchFamily="34" charset="0"/>
              </a:rPr>
              <a:t>— run for my entire life in Winsted by a German lady from town — </a:t>
            </a:r>
            <a:endParaRPr lang="en-US" sz="2400"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asking for </a:t>
            </a:r>
            <a:r>
              <a:rPr lang="en-US" dirty="0">
                <a:solidFill>
                  <a:srgbClr val="000000"/>
                </a:solidFill>
                <a:latin typeface="Arial" pitchFamily="34" charset="0"/>
                <a:cs typeface="Arial" pitchFamily="34" charset="0"/>
              </a:rPr>
              <a:t>(and getting) </a:t>
            </a:r>
            <a:r>
              <a:rPr lang="en-US" sz="2400" b="1" dirty="0">
                <a:solidFill>
                  <a:srgbClr val="000000"/>
                </a:solidFill>
                <a:latin typeface="Arial" pitchFamily="34" charset="0"/>
                <a:cs typeface="Arial" pitchFamily="34" charset="0"/>
              </a:rPr>
              <a:t>a meal from my dad, </a:t>
            </a:r>
          </a:p>
          <a:p>
            <a:pPr algn="ctr"/>
            <a:r>
              <a:rPr lang="en-US" sz="2400" b="1" dirty="0">
                <a:solidFill>
                  <a:srgbClr val="000000"/>
                </a:solidFill>
                <a:latin typeface="Arial" pitchFamily="34" charset="0"/>
                <a:cs typeface="Arial" pitchFamily="34" charset="0"/>
              </a:rPr>
              <a:t>usually in exchange for a little wood splitting</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those “bums” were really nice also . . .</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96433"/>
            <a:ext cx="8229600" cy="5029200"/>
          </a:xfrm>
          <a:prstGeom prst="rect">
            <a:avLst/>
          </a:prstGeom>
          <a:noFill/>
          <a:ln w="9525">
            <a:noFill/>
            <a:miter lim="800000"/>
            <a:headEnd/>
            <a:tailEnd/>
          </a:ln>
        </p:spPr>
        <p:txBody>
          <a:bodyPr wrap="square" anchor="ctr">
            <a:noAutofit/>
          </a:bodyPr>
          <a:lstStyle/>
          <a:p>
            <a:pPr algn="ctr">
              <a:lnSpc>
                <a:spcPct val="150000"/>
              </a:lnSpc>
            </a:pPr>
            <a:r>
              <a:rPr lang="en-US" sz="3200" b="1" dirty="0">
                <a:solidFill>
                  <a:srgbClr val="000000"/>
                </a:solidFill>
                <a:latin typeface="Arial" pitchFamily="34" charset="0"/>
                <a:cs typeface="Arial" pitchFamily="34" charset="0"/>
              </a:rPr>
              <a:t>And the “bums” I met personally </a:t>
            </a:r>
          </a:p>
          <a:p>
            <a:pPr algn="ctr">
              <a:lnSpc>
                <a:spcPct val="150000"/>
              </a:lnSpc>
            </a:pPr>
            <a:r>
              <a:rPr lang="en-US" sz="3200" b="1" dirty="0">
                <a:solidFill>
                  <a:srgbClr val="000000"/>
                </a:solidFill>
                <a:latin typeface="Arial" pitchFamily="34" charset="0"/>
                <a:cs typeface="Arial" pitchFamily="34" charset="0"/>
              </a:rPr>
              <a:t> really never seemed to be like </a:t>
            </a:r>
          </a:p>
          <a:p>
            <a:pPr algn="ctr">
              <a:lnSpc>
                <a:spcPct val="150000"/>
              </a:lnSpc>
            </a:pPr>
            <a:r>
              <a:rPr lang="en-US" sz="3200" b="1" dirty="0">
                <a:solidFill>
                  <a:srgbClr val="000000"/>
                </a:solidFill>
                <a:latin typeface="Arial" pitchFamily="34" charset="0"/>
                <a:cs typeface="Arial" pitchFamily="34" charset="0"/>
              </a:rPr>
              <a:t>the “bums” </a:t>
            </a:r>
            <a:r>
              <a:rPr lang="en-US" sz="3200" b="1" i="1" dirty="0">
                <a:solidFill>
                  <a:srgbClr val="000000"/>
                </a:solidFill>
                <a:latin typeface="Arial" pitchFamily="34" charset="0"/>
                <a:cs typeface="Arial" pitchFamily="34" charset="0"/>
              </a:rPr>
              <a:t>that people talked about</a:t>
            </a:r>
            <a:r>
              <a:rPr lang="en-US" sz="3200" b="1" dirty="0">
                <a:solidFill>
                  <a:srgbClr val="000000"/>
                </a:solidFill>
                <a:latin typeface="Arial" pitchFamily="34" charset="0"/>
                <a:cs typeface="Arial" pitchFamily="34" charset="0"/>
              </a:rPr>
              <a:t> . . .</a:t>
            </a:r>
          </a:p>
        </p:txBody>
      </p:sp>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And at Notre Dame, </a:t>
            </a:r>
          </a:p>
          <a:p>
            <a:pPr algn="ctr"/>
            <a:r>
              <a:rPr lang="en-US" sz="3200" b="1" dirty="0">
                <a:solidFill>
                  <a:srgbClr val="000000"/>
                </a:solidFill>
                <a:latin typeface="Arial" pitchFamily="34" charset="0"/>
                <a:cs typeface="Arial" pitchFamily="34" charset="0"/>
              </a:rPr>
              <a:t>almost ironically, one of my very first college papers, </a:t>
            </a:r>
          </a:p>
          <a:p>
            <a:pPr algn="ctr"/>
            <a:r>
              <a:rPr lang="en-US" sz="3200" b="1" dirty="0">
                <a:solidFill>
                  <a:srgbClr val="000000"/>
                </a:solidFill>
                <a:latin typeface="Arial" pitchFamily="34" charset="0"/>
                <a:cs typeface="Arial" pitchFamily="34" charset="0"/>
              </a:rPr>
              <a:t>in sociology was on </a:t>
            </a:r>
          </a:p>
          <a:p>
            <a:pPr algn="ctr"/>
            <a:r>
              <a:rPr lang="en-US" sz="3200" b="1" dirty="0" err="1">
                <a:solidFill>
                  <a:srgbClr val="000000"/>
                </a:solidFill>
                <a:latin typeface="Arial" pitchFamily="34" charset="0"/>
                <a:cs typeface="Arial" pitchFamily="34" charset="0"/>
              </a:rPr>
              <a:t>Nels</a:t>
            </a:r>
            <a:r>
              <a:rPr lang="en-US" sz="3200" b="1" dirty="0">
                <a:solidFill>
                  <a:srgbClr val="000000"/>
                </a:solidFill>
                <a:latin typeface="Arial" pitchFamily="34" charset="0"/>
                <a:cs typeface="Arial" pitchFamily="34" charset="0"/>
              </a:rPr>
              <a:t> Anderson’s book</a:t>
            </a:r>
          </a:p>
          <a:p>
            <a:pPr algn="ctr"/>
            <a:endParaRPr lang="en-US" sz="1600" b="1" dirty="0">
              <a:solidFill>
                <a:srgbClr val="000000"/>
              </a:solidFill>
              <a:latin typeface="Arial" pitchFamily="34" charset="0"/>
              <a:cs typeface="Arial" pitchFamily="34" charset="0"/>
            </a:endParaRPr>
          </a:p>
          <a:p>
            <a:pPr algn="ctr"/>
            <a:r>
              <a:rPr lang="en-US" sz="3200" b="1" i="1" dirty="0">
                <a:solidFill>
                  <a:srgbClr val="000000"/>
                </a:solidFill>
                <a:latin typeface="Arial" pitchFamily="34" charset="0"/>
                <a:cs typeface="Arial" pitchFamily="34" charset="0"/>
              </a:rPr>
              <a:t>The Hobo: The Sociology of the Homeless Man</a:t>
            </a:r>
            <a:endParaRPr lang="en-US" sz="3200" b="1"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 for my mentor William V. “Bill” </a:t>
            </a:r>
            <a:r>
              <a:rPr lang="en-US" sz="2000" dirty="0" err="1">
                <a:solidFill>
                  <a:srgbClr val="000000"/>
                </a:solidFill>
                <a:latin typeface="Arial" pitchFamily="34" charset="0"/>
                <a:cs typeface="Arial" pitchFamily="34" charset="0"/>
              </a:rPr>
              <a:t>D’Antonio</a:t>
            </a:r>
            <a:r>
              <a:rPr lang="en-US" sz="2000" dirty="0">
                <a:solidFill>
                  <a:srgbClr val="000000"/>
                </a:solidFill>
                <a:latin typeface="Arial" pitchFamily="34" charset="0"/>
                <a:cs typeface="Arial" pitchFamily="34" charset="0"/>
              </a:rPr>
              <a:t>, </a:t>
            </a:r>
          </a:p>
          <a:p>
            <a:pPr algn="ctr"/>
            <a:r>
              <a:rPr lang="en-US" sz="2000" dirty="0">
                <a:solidFill>
                  <a:srgbClr val="000000"/>
                </a:solidFill>
                <a:latin typeface="Arial" pitchFamily="34" charset="0"/>
                <a:cs typeface="Arial" pitchFamily="34" charset="0"/>
              </a:rPr>
              <a:t>later a long-time CEO of the American Sociological Association . . .</a:t>
            </a:r>
            <a:r>
              <a:rPr lang="en-US" sz="2000" dirty="0">
                <a:solidFill>
                  <a:srgbClr val="FFFFFF"/>
                </a:solidFill>
                <a:latin typeface="Arial" pitchFamily="34" charset="0"/>
                <a:cs typeface="Arial" pitchFamily="34" charset="0"/>
              </a:rPr>
              <a:t>. </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The_Hobo_N_Anderson.jpg"/>
          <p:cNvPicPr>
            <a:picLocks noChangeAspect="1"/>
          </p:cNvPicPr>
          <p:nvPr/>
        </p:nvPicPr>
        <p:blipFill>
          <a:blip r:embed="rId3" cstate="print"/>
          <a:stretch>
            <a:fillRect/>
          </a:stretch>
        </p:blipFill>
        <p:spPr>
          <a:xfrm>
            <a:off x="1104900" y="410028"/>
            <a:ext cx="3873500" cy="5778500"/>
          </a:xfrm>
          <a:prstGeom prst="rect">
            <a:avLst/>
          </a:prstGeom>
        </p:spPr>
      </p:pic>
      <p:sp>
        <p:nvSpPr>
          <p:cNvPr id="6" name="Rectangle 5"/>
          <p:cNvSpPr>
            <a:spLocks noChangeArrowheads="1"/>
          </p:cNvSpPr>
          <p:nvPr/>
        </p:nvSpPr>
        <p:spPr bwMode="auto">
          <a:xfrm>
            <a:off x="5067300" y="4010561"/>
            <a:ext cx="4343400" cy="1323439"/>
          </a:xfrm>
          <a:prstGeom prst="rect">
            <a:avLst/>
          </a:prstGeom>
          <a:noFill/>
          <a:ln w="28575">
            <a:noFill/>
            <a:miter lim="800000"/>
            <a:headEnd/>
            <a:tailEnd/>
          </a:ln>
        </p:spPr>
        <p:txBody>
          <a:bodyPr wrap="square" anchor="ctr">
            <a:spAutoFit/>
          </a:bodyPr>
          <a:lstStyle/>
          <a:p>
            <a:pPr algn="ctr" eaLnBrk="0" hangingPunct="0"/>
            <a:r>
              <a:rPr kumimoji="1" lang="en-US" sz="2000" b="1" dirty="0">
                <a:solidFill>
                  <a:srgbClr val="FFFFFF"/>
                </a:solidFill>
              </a:rPr>
              <a:t>Occasionally</a:t>
            </a:r>
          </a:p>
          <a:p>
            <a:pPr algn="ctr" eaLnBrk="0" hangingPunct="0"/>
            <a:r>
              <a:rPr kumimoji="1" lang="en-US" sz="2000" b="1" dirty="0">
                <a:solidFill>
                  <a:srgbClr val="FFFFFF"/>
                </a:solidFill>
              </a:rPr>
              <a:t> we had “bums” </a:t>
            </a:r>
          </a:p>
          <a:p>
            <a:pPr algn="ctr" eaLnBrk="0" hangingPunct="0"/>
            <a:r>
              <a:rPr kumimoji="1" lang="en-US" sz="2000" b="1" dirty="0">
                <a:solidFill>
                  <a:srgbClr val="FFFFFF"/>
                </a:solidFill>
              </a:rPr>
              <a:t>passing through </a:t>
            </a:r>
          </a:p>
          <a:p>
            <a:pPr algn="ctr" eaLnBrk="0" hangingPunct="0"/>
            <a:r>
              <a:rPr kumimoji="1" lang="en-US" sz="2000" b="1" dirty="0">
                <a:solidFill>
                  <a:srgbClr val="FFFFFF"/>
                </a:solidFill>
              </a:rPr>
              <a:t>on the Luce Line Railroad . . . </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spcAft>
                <a:spcPts val="500"/>
              </a:spcAft>
            </a:pPr>
            <a:endParaRPr lang="en-US" sz="1600" b="1" i="1" dirty="0">
              <a:solidFill>
                <a:srgbClr val="000000"/>
              </a:solidFill>
              <a:latin typeface="Arial" pitchFamily="34" charset="0"/>
              <a:cs typeface="Arial" pitchFamily="34" charset="0"/>
            </a:endParaRPr>
          </a:p>
          <a:p>
            <a:pPr algn="ctr">
              <a:spcAft>
                <a:spcPts val="500"/>
              </a:spcAft>
            </a:pPr>
            <a:r>
              <a:rPr lang="en-US" sz="2800" b="1" dirty="0">
                <a:solidFill>
                  <a:srgbClr val="000000"/>
                </a:solidFill>
                <a:latin typeface="Arial" pitchFamily="34" charset="0"/>
                <a:cs typeface="Arial" pitchFamily="34" charset="0"/>
              </a:rPr>
              <a:t>and while doing that paper, </a:t>
            </a:r>
          </a:p>
          <a:p>
            <a:pPr algn="ctr">
              <a:spcAft>
                <a:spcPts val="500"/>
              </a:spcAft>
            </a:pPr>
            <a:r>
              <a:rPr lang="en-US" sz="2800" b="1" dirty="0">
                <a:solidFill>
                  <a:srgbClr val="000000"/>
                </a:solidFill>
                <a:latin typeface="Arial" pitchFamily="34" charset="0"/>
                <a:cs typeface="Arial" pitchFamily="34" charset="0"/>
              </a:rPr>
              <a:t>arguing that Anderson argued </a:t>
            </a:r>
          </a:p>
          <a:p>
            <a:pPr algn="ctr">
              <a:spcAft>
                <a:spcPts val="500"/>
              </a:spcAft>
            </a:pPr>
            <a:r>
              <a:rPr lang="en-US" sz="2800" b="1" dirty="0">
                <a:solidFill>
                  <a:srgbClr val="000000"/>
                </a:solidFill>
                <a:latin typeface="Arial" pitchFamily="34" charset="0"/>
                <a:cs typeface="Arial" pitchFamily="34" charset="0"/>
              </a:rPr>
              <a:t>that real-life bums aren’t “bums,” </a:t>
            </a:r>
          </a:p>
          <a:p>
            <a:pPr algn="ctr">
              <a:spcAft>
                <a:spcPts val="500"/>
              </a:spcAft>
            </a:pPr>
            <a:r>
              <a:rPr lang="en-US" sz="2800" b="1" dirty="0">
                <a:solidFill>
                  <a:srgbClr val="000000"/>
                </a:solidFill>
                <a:latin typeface="Arial" pitchFamily="34" charset="0"/>
                <a:cs typeface="Arial" pitchFamily="34" charset="0"/>
              </a:rPr>
              <a:t>that I remembered well </a:t>
            </a:r>
          </a:p>
          <a:p>
            <a:pPr algn="ctr">
              <a:spcAft>
                <a:spcPts val="500"/>
              </a:spcAft>
            </a:pPr>
            <a:r>
              <a:rPr lang="en-US" sz="2800" b="1" dirty="0">
                <a:solidFill>
                  <a:srgbClr val="000000"/>
                </a:solidFill>
                <a:latin typeface="Arial" pitchFamily="34" charset="0"/>
                <a:cs typeface="Arial" pitchFamily="34" charset="0"/>
              </a:rPr>
              <a:t>the real-life “bums” in my real-life past</a:t>
            </a:r>
          </a:p>
          <a:p>
            <a:pPr algn="ctr">
              <a:spcAft>
                <a:spcPts val="500"/>
              </a:spcAft>
            </a:pPr>
            <a:endParaRPr lang="en-US" sz="1600" b="1" dirty="0">
              <a:solidFill>
                <a:srgbClr val="000000"/>
              </a:solidFill>
              <a:latin typeface="Arial" pitchFamily="34" charset="0"/>
              <a:cs typeface="Arial" pitchFamily="34" charset="0"/>
            </a:endParaRPr>
          </a:p>
          <a:p>
            <a:pPr algn="ctr">
              <a:spcAft>
                <a:spcPts val="500"/>
              </a:spcAft>
            </a:pPr>
            <a:r>
              <a:rPr lang="en-US" sz="2800" b="1" dirty="0">
                <a:solidFill>
                  <a:srgbClr val="FFFFFF"/>
                </a:solidFill>
                <a:latin typeface="Arial" pitchFamily="34" charset="0"/>
                <a:cs typeface="Arial" pitchFamily="34" charset="0"/>
              </a:rPr>
              <a:t>And, thought I, if this is sociology, </a:t>
            </a:r>
          </a:p>
          <a:p>
            <a:pPr algn="ctr">
              <a:spcAft>
                <a:spcPts val="500"/>
              </a:spcAft>
            </a:pPr>
            <a:r>
              <a:rPr lang="en-US" sz="2800" b="1" dirty="0">
                <a:solidFill>
                  <a:srgbClr val="FFFFFF"/>
                </a:solidFill>
                <a:latin typeface="Arial" pitchFamily="34" charset="0"/>
                <a:cs typeface="Arial" pitchFamily="34" charset="0"/>
              </a:rPr>
              <a:t>then I guess I’m a sociologist. </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spcAft>
                <a:spcPts val="500"/>
              </a:spcAft>
            </a:pPr>
            <a:endParaRPr lang="en-US" sz="1600" b="1" i="1" dirty="0">
              <a:solidFill>
                <a:srgbClr val="000000"/>
              </a:solidFill>
              <a:latin typeface="Arial" pitchFamily="34" charset="0"/>
              <a:cs typeface="Arial" pitchFamily="34" charset="0"/>
            </a:endParaRPr>
          </a:p>
          <a:p>
            <a:pPr algn="ctr">
              <a:spcAft>
                <a:spcPts val="500"/>
              </a:spcAft>
            </a:pPr>
            <a:r>
              <a:rPr lang="en-US" sz="2800" b="1" dirty="0">
                <a:solidFill>
                  <a:srgbClr val="D79694"/>
                </a:solidFill>
                <a:latin typeface="Arial" pitchFamily="34" charset="0"/>
                <a:cs typeface="Arial" pitchFamily="34" charset="0"/>
              </a:rPr>
              <a:t>and while doing that paper, </a:t>
            </a:r>
          </a:p>
          <a:p>
            <a:pPr algn="ctr">
              <a:spcAft>
                <a:spcPts val="500"/>
              </a:spcAft>
            </a:pPr>
            <a:r>
              <a:rPr lang="en-US" sz="2800" b="1" dirty="0">
                <a:solidFill>
                  <a:srgbClr val="D79694"/>
                </a:solidFill>
                <a:latin typeface="Arial" pitchFamily="34" charset="0"/>
                <a:cs typeface="Arial" pitchFamily="34" charset="0"/>
              </a:rPr>
              <a:t>arguing that Anderson argued </a:t>
            </a:r>
          </a:p>
          <a:p>
            <a:pPr algn="ctr">
              <a:spcAft>
                <a:spcPts val="500"/>
              </a:spcAft>
            </a:pPr>
            <a:r>
              <a:rPr lang="en-US" sz="2800" b="1" dirty="0">
                <a:solidFill>
                  <a:srgbClr val="D79694"/>
                </a:solidFill>
                <a:latin typeface="Arial" pitchFamily="34" charset="0"/>
                <a:cs typeface="Arial" pitchFamily="34" charset="0"/>
              </a:rPr>
              <a:t>that real-life bums aren’t “bums,” </a:t>
            </a:r>
          </a:p>
          <a:p>
            <a:pPr algn="ctr">
              <a:spcAft>
                <a:spcPts val="500"/>
              </a:spcAft>
            </a:pPr>
            <a:r>
              <a:rPr lang="en-US" sz="2800" b="1" dirty="0">
                <a:solidFill>
                  <a:srgbClr val="D79694"/>
                </a:solidFill>
                <a:latin typeface="Arial" pitchFamily="34" charset="0"/>
                <a:cs typeface="Arial" pitchFamily="34" charset="0"/>
              </a:rPr>
              <a:t>that I remembered well </a:t>
            </a:r>
          </a:p>
          <a:p>
            <a:pPr algn="ctr">
              <a:spcAft>
                <a:spcPts val="500"/>
              </a:spcAft>
            </a:pPr>
            <a:r>
              <a:rPr lang="en-US" sz="2800" b="1" dirty="0">
                <a:solidFill>
                  <a:srgbClr val="D79694"/>
                </a:solidFill>
                <a:latin typeface="Arial" pitchFamily="34" charset="0"/>
                <a:cs typeface="Arial" pitchFamily="34" charset="0"/>
              </a:rPr>
              <a:t>the real-life “bums” in my real-life past</a:t>
            </a:r>
          </a:p>
          <a:p>
            <a:pPr algn="ctr">
              <a:spcAft>
                <a:spcPts val="500"/>
              </a:spcAft>
            </a:pPr>
            <a:endParaRPr lang="en-US" sz="1600" b="1" dirty="0">
              <a:solidFill>
                <a:srgbClr val="000000"/>
              </a:solidFill>
              <a:latin typeface="Arial" pitchFamily="34" charset="0"/>
              <a:cs typeface="Arial" pitchFamily="34" charset="0"/>
            </a:endParaRPr>
          </a:p>
          <a:p>
            <a:pPr algn="ctr">
              <a:spcAft>
                <a:spcPts val="500"/>
              </a:spcAft>
            </a:pPr>
            <a:r>
              <a:rPr lang="en-US" sz="2800" b="1" dirty="0">
                <a:solidFill>
                  <a:srgbClr val="000000"/>
                </a:solidFill>
                <a:latin typeface="Arial" pitchFamily="34" charset="0"/>
                <a:cs typeface="Arial" pitchFamily="34" charset="0"/>
              </a:rPr>
              <a:t>And, thought I, if this is sociology, </a:t>
            </a:r>
          </a:p>
          <a:p>
            <a:pPr algn="ctr">
              <a:spcAft>
                <a:spcPts val="500"/>
              </a:spcAft>
            </a:pPr>
            <a:r>
              <a:rPr lang="en-US" sz="2800" b="1" dirty="0">
                <a:solidFill>
                  <a:srgbClr val="000000"/>
                </a:solidFill>
                <a:latin typeface="Arial" pitchFamily="34" charset="0"/>
                <a:cs typeface="Arial" pitchFamily="34" charset="0"/>
              </a:rPr>
              <a:t>then I guess I’m a sociologist</a:t>
            </a:r>
          </a:p>
        </p:txBody>
      </p:sp>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at Notre Dame I studied internationally-oriented sociology, graduating with a degree in Sociology</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William Liu</a:t>
            </a:r>
          </a:p>
          <a:p>
            <a:pPr algn="ctr"/>
            <a:r>
              <a:rPr lang="en-US" sz="2000" dirty="0">
                <a:solidFill>
                  <a:srgbClr val="000000"/>
                </a:solidFill>
                <a:latin typeface="Arial" pitchFamily="34" charset="0"/>
                <a:cs typeface="Arial" pitchFamily="34" charset="0"/>
              </a:rPr>
              <a:t>— U.S.A. representative for the social sciences to China, after the ping-pong diplomacy of Richard M. Nixon —</a:t>
            </a:r>
          </a:p>
          <a:p>
            <a:pPr algn="ctr"/>
            <a:r>
              <a:rPr lang="en-US" sz="2400" b="1" dirty="0">
                <a:solidFill>
                  <a:srgbClr val="000000"/>
                </a:solidFill>
                <a:latin typeface="Arial" pitchFamily="34" charset="0"/>
                <a:cs typeface="Arial" pitchFamily="34" charset="0"/>
              </a:rPr>
              <a:t>was my senior honors director, my research mentor, and good friend . . .</a:t>
            </a:r>
          </a:p>
        </p:txBody>
      </p:sp>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674657" y="217716"/>
            <a:ext cx="4911328" cy="5486400"/>
          </a:xfrm>
          <a:prstGeom prst="rect">
            <a:avLst/>
          </a:prstGeom>
          <a:noFill/>
          <a:ln w="9525">
            <a:noFill/>
            <a:miter lim="800000"/>
            <a:headEnd/>
            <a:tailEnd/>
          </a:ln>
          <a:effectLst/>
        </p:spPr>
      </p:pic>
      <p:sp>
        <p:nvSpPr>
          <p:cNvPr id="831493" name="Rectangle 5"/>
          <p:cNvSpPr>
            <a:spLocks noChangeArrowheads="1"/>
          </p:cNvSpPr>
          <p:nvPr/>
        </p:nvSpPr>
        <p:spPr bwMode="auto">
          <a:xfrm>
            <a:off x="4080898" y="5845314"/>
            <a:ext cx="2126993" cy="707886"/>
          </a:xfrm>
          <a:prstGeom prst="rect">
            <a:avLst/>
          </a:prstGeom>
          <a:noFill/>
          <a:ln w="9525">
            <a:noFill/>
            <a:miter lim="800000"/>
            <a:headEnd/>
            <a:tailEnd/>
          </a:ln>
          <a:effectLst/>
        </p:spPr>
        <p:txBody>
          <a:bodyPr wrap="none" anchor="ctr">
            <a:spAutoFit/>
          </a:bodyPr>
          <a:lstStyle/>
          <a:p>
            <a:pPr algn="ctr"/>
            <a:r>
              <a:rPr lang="en-US" sz="1600" b="1" dirty="0">
                <a:solidFill>
                  <a:srgbClr val="FFFFFF"/>
                </a:solidFill>
              </a:rPr>
              <a:t>William T. Liu, Ph.D.</a:t>
            </a:r>
            <a:endParaRPr lang="en-US" sz="1600" dirty="0">
              <a:solidFill>
                <a:srgbClr val="FFFFFF"/>
              </a:solidFill>
            </a:endParaRPr>
          </a:p>
          <a:p>
            <a:pPr algn="ctr"/>
            <a:r>
              <a:rPr lang="en-US" sz="1200" dirty="0">
                <a:solidFill>
                  <a:srgbClr val="FFFFFF"/>
                </a:solidFill>
              </a:rPr>
              <a:t>Professor Emeritus</a:t>
            </a:r>
          </a:p>
          <a:p>
            <a:pPr algn="ctr"/>
            <a:r>
              <a:rPr lang="en-US" sz="1200" dirty="0">
                <a:solidFill>
                  <a:srgbClr val="FFFFFF"/>
                </a:solidFill>
              </a:rPr>
              <a:t>1930 - 2008</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6697CA35-28A4-F155-CB2C-799797B70551}"/>
            </a:ext>
          </a:extLst>
        </p:cNvPr>
        <p:cNvGrpSpPr/>
        <p:nvPr/>
      </p:nvGrpSpPr>
      <p:grpSpPr>
        <a:xfrm>
          <a:off x="0" y="0"/>
          <a:ext cx="0" cy="0"/>
          <a:chOff x="0" y="0"/>
          <a:chExt cx="0" cy="0"/>
        </a:xfrm>
      </p:grpSpPr>
      <p:sp>
        <p:nvSpPr>
          <p:cNvPr id="232449" name="Text Box 7">
            <a:extLst>
              <a:ext uri="{FF2B5EF4-FFF2-40B4-BE49-F238E27FC236}">
                <a16:creationId xmlns:a16="http://schemas.microsoft.com/office/drawing/2014/main" id="{8AED4677-8F05-DB0E-ED0D-2E636FD585D8}"/>
              </a:ext>
            </a:extLst>
          </p:cNvPr>
          <p:cNvSpPr txBox="1">
            <a:spLocks noChangeArrowheads="1"/>
          </p:cNvSpPr>
          <p:nvPr/>
        </p:nvSpPr>
        <p:spPr bwMode="auto">
          <a:xfrm>
            <a:off x="6995029" y="2587165"/>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D432687F-4995-E977-3B14-1A9050FC7F42}"/>
              </a:ext>
            </a:extLst>
          </p:cNvPr>
          <p:cNvPicPr>
            <a:picLocks noChangeAspect="1"/>
          </p:cNvPicPr>
          <p:nvPr/>
        </p:nvPicPr>
        <p:blipFill>
          <a:blip r:embed="rId3"/>
          <a:stretch>
            <a:fillRect/>
          </a:stretch>
        </p:blipFill>
        <p:spPr>
          <a:xfrm>
            <a:off x="114300" y="0"/>
            <a:ext cx="10058400" cy="6589278"/>
          </a:xfrm>
          <a:prstGeom prst="rect">
            <a:avLst/>
          </a:prstGeom>
        </p:spPr>
      </p:pic>
      <p:sp>
        <p:nvSpPr>
          <p:cNvPr id="13" name="Rectangle 12">
            <a:extLst>
              <a:ext uri="{FF2B5EF4-FFF2-40B4-BE49-F238E27FC236}">
                <a16:creationId xmlns:a16="http://schemas.microsoft.com/office/drawing/2014/main" id="{D1C42F39-2398-2923-A9AE-5B19D9BEACD7}"/>
              </a:ext>
            </a:extLst>
          </p:cNvPr>
          <p:cNvSpPr/>
          <p:nvPr/>
        </p:nvSpPr>
        <p:spPr bwMode="auto">
          <a:xfrm>
            <a:off x="6515100" y="6248400"/>
            <a:ext cx="3657600" cy="381000"/>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4" name="Rectangle 13">
            <a:extLst>
              <a:ext uri="{FF2B5EF4-FFF2-40B4-BE49-F238E27FC236}">
                <a16:creationId xmlns:a16="http://schemas.microsoft.com/office/drawing/2014/main" id="{481DF505-1792-80D4-437D-5F7E543A6FAB}"/>
              </a:ext>
            </a:extLst>
          </p:cNvPr>
          <p:cNvSpPr/>
          <p:nvPr/>
        </p:nvSpPr>
        <p:spPr bwMode="auto">
          <a:xfrm>
            <a:off x="6515100" y="6324600"/>
            <a:ext cx="3657600" cy="430913"/>
          </a:xfrm>
          <a:prstGeom prst="rect">
            <a:avLst/>
          </a:prstGeom>
          <a:solidFill>
            <a:schemeClr val="tx2"/>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F4D4D74E-C7F3-DCFD-0CC1-EBAC6FF08CBF}"/>
              </a:ext>
            </a:extLst>
          </p:cNvPr>
          <p:cNvSpPr txBox="1"/>
          <p:nvPr/>
        </p:nvSpPr>
        <p:spPr>
          <a:xfrm>
            <a:off x="800100" y="1371600"/>
            <a:ext cx="8686800" cy="3739998"/>
          </a:xfrm>
          <a:prstGeom prst="rect">
            <a:avLst/>
          </a:prstGeom>
          <a:noFill/>
        </p:spPr>
        <p:txBody>
          <a:bodyPr wrap="square">
            <a:spAutoFit/>
          </a:bodyPr>
          <a:lstStyle/>
          <a:p>
            <a:pPr marL="914400" marR="0" lvl="2" indent="-341313" algn="l"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In Canvas </a:t>
            </a:r>
          </a:p>
          <a:p>
            <a:pPr marL="914400" marR="0" lvl="2" indent="0" algn="l"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mn-ea"/>
                <a:cs typeface="+mn-cs"/>
              </a:rPr>
              <a:t>(1.) Enter Full Screen</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r>
              <a:rPr kumimoji="0" lang="en-US" sz="3600" b="1" i="0" u="none" strike="noStrike" kern="1200" cap="none" spc="0" normalizeH="0" baseline="0" noProof="0" dirty="0">
                <a:ln>
                  <a:noFill/>
                </a:ln>
                <a:solidFill>
                  <a:srgbClr val="FFFFFF"/>
                </a:solidFill>
                <a:effectLst/>
                <a:uLnTx/>
                <a:uFillTx/>
                <a:latin typeface="Arial" charset="0"/>
                <a:ea typeface="+mn-ea"/>
                <a:cs typeface="+mn-cs"/>
              </a:rPr>
              <a:t>(2.) advance slides using &lt; &gt;</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r>
              <a:rPr kumimoji="0" lang="en-US" sz="3600" b="1" i="0" u="none" strike="noStrike" kern="1200" cap="none" spc="0" normalizeH="0" baseline="0" noProof="0" dirty="0">
                <a:ln>
                  <a:noFill/>
                </a:ln>
                <a:solidFill>
                  <a:srgbClr val="FFFFFF"/>
                </a:solidFill>
                <a:effectLst/>
                <a:uLnTx/>
                <a:uFillTx/>
                <a:latin typeface="Arial" charset="0"/>
                <a:ea typeface="+mn-ea"/>
                <a:cs typeface="+mn-cs"/>
              </a:rPr>
              <a:t>(3.) adjust your screen size </a:t>
            </a:r>
            <a:r>
              <a:rPr kumimoji="0" lang="en-US" sz="2000" b="0" i="0" u="none" strike="noStrike" kern="1200" cap="none" spc="0" normalizeH="0" baseline="0" noProof="0" dirty="0">
                <a:ln>
                  <a:noFill/>
                </a:ln>
                <a:solidFill>
                  <a:srgbClr val="FFFFFF"/>
                </a:solidFill>
                <a:effectLst/>
                <a:uLnTx/>
                <a:uFillTx/>
                <a:latin typeface="Arial" charset="0"/>
                <a:ea typeface="+mn-ea"/>
                <a:cs typeface="+mn-cs"/>
              </a:rPr>
              <a:t>(if necessary)</a:t>
            </a:r>
            <a:br>
              <a:rPr kumimoji="0" lang="en-US" sz="3600" b="1" i="0" u="none" strike="noStrike" kern="1200" cap="none" spc="0" normalizeH="0" baseline="0" noProof="0" dirty="0">
                <a:ln>
                  <a:noFill/>
                </a:ln>
                <a:solidFill>
                  <a:srgbClr val="FFFFFF"/>
                </a:solidFill>
                <a:effectLst/>
                <a:uLnTx/>
                <a:uFillTx/>
                <a:latin typeface="Arial" charset="0"/>
                <a:ea typeface="+mn-ea"/>
                <a:cs typeface="+mn-cs"/>
              </a:rPr>
            </a:br>
            <a:endParaRPr kumimoji="0" lang="en-US" sz="16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5" name="Rectangle 4">
            <a:extLst>
              <a:ext uri="{FF2B5EF4-FFF2-40B4-BE49-F238E27FC236}">
                <a16:creationId xmlns:a16="http://schemas.microsoft.com/office/drawing/2014/main" id="{C6F2399E-F50A-EC0F-F5A0-EC4367B1E5D0}"/>
              </a:ext>
            </a:extLst>
          </p:cNvPr>
          <p:cNvSpPr/>
          <p:nvPr/>
        </p:nvSpPr>
        <p:spPr bwMode="auto">
          <a:xfrm>
            <a:off x="8039100" y="5562600"/>
            <a:ext cx="2133600" cy="369332"/>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solidFill>
                  <a:srgbClr val="000000"/>
                </a:solid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8030ECB3-E048-87D5-46EE-B81095EE589B}"/>
              </a:ext>
            </a:extLst>
          </p:cNvPr>
          <p:cNvSpPr/>
          <p:nvPr/>
        </p:nvSpPr>
        <p:spPr bwMode="auto">
          <a:xfrm>
            <a:off x="8191500" y="5562600"/>
            <a:ext cx="1981200" cy="838200"/>
          </a:xfrm>
          <a:prstGeom prst="rect">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CE668C19-5BF2-972D-4CB1-315C9B12DA41}"/>
              </a:ext>
            </a:extLst>
          </p:cNvPr>
          <p:cNvSpPr txBox="1"/>
          <p:nvPr/>
        </p:nvSpPr>
        <p:spPr>
          <a:xfrm>
            <a:off x="1028700" y="5257800"/>
            <a:ext cx="8229600" cy="1569660"/>
          </a:xfrm>
          <a:prstGeom prst="rect">
            <a:avLst/>
          </a:prstGeom>
          <a:solidFill>
            <a:schemeClr val="tx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OPTIONAL: Download PowerPoint (.pptx) and watch in “Slide Show” mode, and use your up/down arrow keys and/or your space bar to advance the slides.</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EE5148D5-E446-A330-EEF5-4E2580F69123}"/>
              </a:ext>
            </a:extLst>
          </p:cNvPr>
          <p:cNvSpPr>
            <a:spLocks noChangeArrowheads="1"/>
          </p:cNvSpPr>
          <p:nvPr/>
        </p:nvSpPr>
        <p:spPr bwMode="auto">
          <a:xfrm>
            <a:off x="2876550" y="6553200"/>
            <a:ext cx="4495800"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2010-2025</a:t>
            </a:r>
            <a:r>
              <a:rPr kumimoji="0" lang="en-US" sz="1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a:ln>
                  <a:noFill/>
                </a:ln>
                <a:solidFill>
                  <a:srgbClr val="1C3BE3"/>
                </a:solidFill>
                <a:effectLst/>
                <a:uLnTx/>
                <a:uFillTx/>
                <a:latin typeface="Arial" charset="0"/>
                <a:ea typeface="+mn-ea"/>
                <a:cs typeface="+mn-cs"/>
                <a:hlinkClick r:id="rId4">
                  <a:extLst>
                    <a:ext uri="{A12FA001-AC4F-418D-AE19-62706E023703}">
                      <ahyp:hlinkClr xmlns:ahyp="http://schemas.microsoft.com/office/drawing/2018/hyperlinkcolor" val="tx"/>
                    </a:ext>
                  </a:extLst>
                </a:hlinkClick>
              </a:rPr>
              <a:t>Timothy G. Roufs</a:t>
            </a:r>
            <a:r>
              <a:rPr kumimoji="0" lang="en-US" sz="10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3013828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And you will hopefully see in this course why in more recent years I have been called one of the </a:t>
            </a:r>
          </a:p>
          <a:p>
            <a:pPr algn="ctr"/>
            <a:r>
              <a:rPr lang="en-US" sz="3200" b="1" dirty="0">
                <a:solidFill>
                  <a:srgbClr val="000000"/>
                </a:solidFill>
                <a:latin typeface="Arial" pitchFamily="34" charset="0"/>
                <a:cs typeface="Arial" pitchFamily="34" charset="0"/>
              </a:rPr>
              <a:t>"Pioneers in Online Instruction" </a:t>
            </a:r>
          </a:p>
          <a:p>
            <a:pPr algn="ctr"/>
            <a:r>
              <a:rPr lang="en-US" sz="1600" dirty="0">
                <a:solidFill>
                  <a:srgbClr val="000000"/>
                </a:solidFill>
                <a:latin typeface="Arial" pitchFamily="34" charset="0"/>
                <a:cs typeface="Arial" pitchFamily="34" charset="0"/>
              </a:rPr>
              <a:t>(Surfing the Syllabi: Online Resources for Teaching Archaeology)</a:t>
            </a:r>
            <a:endParaRPr lang="en-US" sz="1100" dirty="0">
              <a:solidFill>
                <a:srgbClr val="000000"/>
              </a:solidFill>
              <a:latin typeface="Arial" pitchFamily="34" charset="0"/>
              <a:cs typeface="Arial"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714875" y="3505200"/>
            <a:ext cx="5143500" cy="1477328"/>
          </a:xfrm>
          <a:prstGeom prst="rect">
            <a:avLst/>
          </a:prstGeom>
        </p:spPr>
        <p:txBody>
          <a:bodyPr>
            <a:spAutoFit/>
          </a:bodyPr>
          <a:lstStyle/>
          <a:p>
            <a:pPr algn="ctr"/>
            <a:r>
              <a:rPr lang="en-US" b="1" i="1" dirty="0">
                <a:solidFill>
                  <a:srgbClr val="FFFFFF"/>
                </a:solidFill>
              </a:rPr>
              <a:t>The Essence of Chinese Cuisine</a:t>
            </a:r>
            <a:r>
              <a:rPr lang="en-US" b="1" dirty="0">
                <a:solidFill>
                  <a:srgbClr val="FFFFFF"/>
                </a:solidFill>
              </a:rPr>
              <a:t>.</a:t>
            </a:r>
          </a:p>
          <a:p>
            <a:pPr algn="ctr"/>
            <a:r>
              <a:rPr lang="en-US" b="1" dirty="0">
                <a:solidFill>
                  <a:srgbClr val="FFFFFF"/>
                </a:solidFill>
              </a:rPr>
              <a:t> </a:t>
            </a:r>
          </a:p>
          <a:p>
            <a:pPr algn="ctr"/>
            <a:r>
              <a:rPr lang="en-US" b="1" dirty="0">
                <a:solidFill>
                  <a:srgbClr val="FFFFFF"/>
                </a:solidFill>
              </a:rPr>
              <a:t>1970. William T Liu and May L. Liu.</a:t>
            </a:r>
          </a:p>
          <a:p>
            <a:pPr algn="ctr"/>
            <a:endParaRPr lang="en-US" b="1" dirty="0">
              <a:solidFill>
                <a:srgbClr val="FFFFFF"/>
              </a:solidFill>
            </a:endParaRPr>
          </a:p>
          <a:p>
            <a:pPr algn="ctr"/>
            <a:r>
              <a:rPr lang="en-US" sz="1600" b="1" dirty="0">
                <a:solidFill>
                  <a:srgbClr val="FFFFFF"/>
                </a:solidFill>
              </a:rPr>
              <a:t>Nashville/London: Aurora.</a:t>
            </a:r>
          </a:p>
        </p:txBody>
      </p:sp>
      <p:pic>
        <p:nvPicPr>
          <p:cNvPr id="6" name="Picture 5" descr="Liu_Essence1_500.jpg"/>
          <p:cNvPicPr>
            <a:picLocks noChangeAspect="1"/>
          </p:cNvPicPr>
          <p:nvPr/>
        </p:nvPicPr>
        <p:blipFill>
          <a:blip r:embed="rId2" cstate="print"/>
          <a:stretch>
            <a:fillRect/>
          </a:stretch>
        </p:blipFill>
        <p:spPr>
          <a:xfrm>
            <a:off x="1028700" y="914400"/>
            <a:ext cx="3984401" cy="5029200"/>
          </a:xfrm>
          <a:prstGeom prst="rect">
            <a:avLst/>
          </a:prstGeom>
        </p:spPr>
      </p:pic>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714875" y="3505200"/>
            <a:ext cx="5143500" cy="1477328"/>
          </a:xfrm>
          <a:prstGeom prst="rect">
            <a:avLst/>
          </a:prstGeom>
        </p:spPr>
        <p:txBody>
          <a:bodyPr>
            <a:spAutoFit/>
          </a:bodyPr>
          <a:lstStyle/>
          <a:p>
            <a:pPr algn="ctr"/>
            <a:r>
              <a:rPr lang="en-US" b="1" i="1" dirty="0">
                <a:solidFill>
                  <a:srgbClr val="FFFFFF"/>
                </a:solidFill>
              </a:rPr>
              <a:t>The Essence of Chinese Cuisine</a:t>
            </a:r>
            <a:r>
              <a:rPr lang="en-US" b="1" dirty="0">
                <a:solidFill>
                  <a:srgbClr val="FFFFFF"/>
                </a:solidFill>
              </a:rPr>
              <a:t>.</a:t>
            </a:r>
          </a:p>
          <a:p>
            <a:pPr algn="ctr"/>
            <a:r>
              <a:rPr lang="en-US" b="1" dirty="0">
                <a:solidFill>
                  <a:srgbClr val="FFFFFF"/>
                </a:solidFill>
              </a:rPr>
              <a:t> </a:t>
            </a:r>
          </a:p>
          <a:p>
            <a:pPr algn="ctr"/>
            <a:r>
              <a:rPr lang="en-US" b="1" dirty="0">
                <a:solidFill>
                  <a:srgbClr val="FFFFFF"/>
                </a:solidFill>
              </a:rPr>
              <a:t>1970. William T Liu and May L. Liu.</a:t>
            </a:r>
          </a:p>
          <a:p>
            <a:pPr algn="ctr"/>
            <a:endParaRPr lang="en-US" b="1" dirty="0">
              <a:solidFill>
                <a:srgbClr val="FFFFFF"/>
              </a:solidFill>
            </a:endParaRPr>
          </a:p>
          <a:p>
            <a:pPr algn="ctr"/>
            <a:r>
              <a:rPr lang="en-US" sz="1600" b="1" dirty="0">
                <a:solidFill>
                  <a:srgbClr val="FFFFFF"/>
                </a:solidFill>
              </a:rPr>
              <a:t>Nashville/London: Aurora.</a:t>
            </a:r>
          </a:p>
        </p:txBody>
      </p:sp>
      <p:pic>
        <p:nvPicPr>
          <p:cNvPr id="6" name="Picture 5" descr="Liu_Essence1_500.jpg"/>
          <p:cNvPicPr>
            <a:picLocks noChangeAspect="1"/>
          </p:cNvPicPr>
          <p:nvPr/>
        </p:nvPicPr>
        <p:blipFill>
          <a:blip r:embed="rId2" cstate="print"/>
          <a:stretch>
            <a:fillRect/>
          </a:stretch>
        </p:blipFill>
        <p:spPr>
          <a:xfrm>
            <a:off x="1028700" y="914400"/>
            <a:ext cx="3984401" cy="5029200"/>
          </a:xfrm>
          <a:prstGeom prst="rect">
            <a:avLst/>
          </a:prstGeom>
        </p:spPr>
      </p:pic>
      <p:pic>
        <p:nvPicPr>
          <p:cNvPr id="4" name="Picture 3" descr="Liu_Essence2_500.jpg"/>
          <p:cNvPicPr>
            <a:picLocks noChangeAspect="1"/>
          </p:cNvPicPr>
          <p:nvPr/>
        </p:nvPicPr>
        <p:blipFill>
          <a:blip r:embed="rId3" cstate="print"/>
          <a:stretch>
            <a:fillRect/>
          </a:stretch>
        </p:blipFill>
        <p:spPr>
          <a:xfrm>
            <a:off x="2743201" y="685800"/>
            <a:ext cx="4844741" cy="5486400"/>
          </a:xfrm>
          <a:prstGeom prst="rect">
            <a:avLst/>
          </a:prstGeom>
        </p:spPr>
      </p:pic>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at Notre Dame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Julian </a:t>
            </a:r>
            <a:r>
              <a:rPr lang="en-US" sz="3200" b="1" dirty="0" err="1">
                <a:solidFill>
                  <a:srgbClr val="000000"/>
                </a:solidFill>
                <a:latin typeface="Arial" pitchFamily="34" charset="0"/>
                <a:cs typeface="Arial" pitchFamily="34" charset="0"/>
              </a:rPr>
              <a:t>Samora</a:t>
            </a:r>
            <a:endParaRPr lang="en-US" sz="32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 an anthropologist, and the first U.S. recipient of Mexico’s </a:t>
            </a:r>
            <a:r>
              <a:rPr lang="en-US" sz="2000" dirty="0" err="1">
                <a:hlinkClick r:id="rId3" tooltip="Aguila Azteca Award"/>
              </a:rPr>
              <a:t>Aguila</a:t>
            </a:r>
            <a:r>
              <a:rPr lang="en-US" sz="2000" dirty="0">
                <a:hlinkClick r:id="rId3" tooltip="Aguila Azteca Award"/>
              </a:rPr>
              <a:t> Azteca Award</a:t>
            </a:r>
            <a:r>
              <a:rPr lang="en-US" sz="2000" dirty="0">
                <a:solidFill>
                  <a:srgbClr val="000000"/>
                </a:solidFill>
                <a:latin typeface="Arial" pitchFamily="34" charset="0"/>
                <a:cs typeface="Arial" pitchFamily="34" charset="0"/>
              </a:rPr>
              <a:t>, the highest award given to foreigners  by that country —</a:t>
            </a:r>
          </a:p>
          <a:p>
            <a:pPr algn="ctr"/>
            <a:r>
              <a:rPr lang="en-US" sz="2400" b="1" dirty="0">
                <a:solidFill>
                  <a:srgbClr val="000000"/>
                </a:solidFill>
                <a:latin typeface="Arial" pitchFamily="34" charset="0"/>
                <a:cs typeface="Arial" pitchFamily="34" charset="0"/>
              </a:rPr>
              <a:t>was my advisor and </a:t>
            </a:r>
          </a:p>
          <a:p>
            <a:pPr algn="ctr"/>
            <a:r>
              <a:rPr lang="en-US" sz="2400" b="1" dirty="0">
                <a:solidFill>
                  <a:srgbClr val="000000"/>
                </a:solidFill>
                <a:latin typeface="Arial" pitchFamily="34" charset="0"/>
                <a:cs typeface="Arial" pitchFamily="34" charset="0"/>
              </a:rPr>
              <a:t>primary anthropology professor . . .</a:t>
            </a: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53670" y="413658"/>
            <a:ext cx="7772400" cy="5733344"/>
          </a:xfrm>
          <a:prstGeom prst="rect">
            <a:avLst/>
          </a:prstGeom>
          <a:noFill/>
          <a:ln w="9525">
            <a:noFill/>
            <a:miter lim="800000"/>
            <a:headEnd/>
            <a:tailEnd/>
          </a:ln>
        </p:spPr>
      </p:pic>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at Notre Dame . . . </a:t>
            </a:r>
          </a:p>
          <a:p>
            <a:pPr algn="ctr"/>
            <a:endParaRPr lang="en-US" sz="32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one of the best “anthropology courses” I had was </a:t>
            </a:r>
            <a:br>
              <a:rPr lang="en-US" sz="20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Introduction to Art History, taught by another mentor . . .</a:t>
            </a:r>
          </a:p>
        </p:txBody>
      </p:sp>
      <p:sp>
        <p:nvSpPr>
          <p:cNvPr id="2" name="Rectangle 1"/>
          <p:cNvSpPr/>
          <p:nvPr/>
        </p:nvSpPr>
        <p:spPr>
          <a:xfrm>
            <a:off x="3486638" y="4535269"/>
            <a:ext cx="3313728" cy="646331"/>
          </a:xfrm>
          <a:prstGeom prst="rect">
            <a:avLst/>
          </a:prstGeom>
        </p:spPr>
        <p:txBody>
          <a:bodyPr wrap="none">
            <a:spAutoFit/>
          </a:bodyPr>
          <a:lstStyle/>
          <a:p>
            <a:pPr algn="ctr"/>
            <a:r>
              <a:rPr lang="en-US" sz="3600" b="1" dirty="0">
                <a:solidFill>
                  <a:srgbClr val="000000"/>
                </a:solidFill>
                <a:latin typeface="Arial" pitchFamily="34" charset="0"/>
                <a:cs typeface="Arial" pitchFamily="34" charset="0"/>
              </a:rPr>
              <a:t>Robert Leader</a:t>
            </a:r>
          </a:p>
        </p:txBody>
      </p:sp>
      <p:sp>
        <p:nvSpPr>
          <p:cNvPr id="3" name="AutoShape 2"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09600"/>
            <a:ext cx="1833513" cy="258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563812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at Notre Dame . . . </a:t>
            </a:r>
          </a:p>
          <a:p>
            <a:pPr algn="ctr"/>
            <a:endParaRPr lang="en-US" sz="32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one of the best “anthropology courses” I had was </a:t>
            </a:r>
            <a:br>
              <a:rPr lang="en-US" sz="2000" b="1" dirty="0">
                <a:solidFill>
                  <a:srgbClr val="000000"/>
                </a:solidFill>
                <a:latin typeface="Arial" pitchFamily="34" charset="0"/>
                <a:cs typeface="Arial" pitchFamily="34" charset="0"/>
              </a:rPr>
            </a:br>
            <a:r>
              <a:rPr lang="en-US" sz="2000" b="1" dirty="0">
                <a:solidFill>
                  <a:srgbClr val="000000"/>
                </a:solidFill>
                <a:latin typeface="Arial" pitchFamily="34" charset="0"/>
                <a:cs typeface="Arial" pitchFamily="34" charset="0"/>
              </a:rPr>
              <a:t>Introduction to Art History, taught by another mentor . . .</a:t>
            </a:r>
          </a:p>
        </p:txBody>
      </p:sp>
      <p:sp>
        <p:nvSpPr>
          <p:cNvPr id="2" name="Rectangle 1"/>
          <p:cNvSpPr/>
          <p:nvPr/>
        </p:nvSpPr>
        <p:spPr>
          <a:xfrm>
            <a:off x="3486638" y="4535269"/>
            <a:ext cx="3313728" cy="646331"/>
          </a:xfrm>
          <a:prstGeom prst="rect">
            <a:avLst/>
          </a:prstGeom>
        </p:spPr>
        <p:txBody>
          <a:bodyPr wrap="none">
            <a:spAutoFit/>
          </a:bodyPr>
          <a:lstStyle/>
          <a:p>
            <a:pPr algn="ctr"/>
            <a:r>
              <a:rPr lang="en-US" sz="3600" b="1" dirty="0">
                <a:solidFill>
                  <a:srgbClr val="000000"/>
                </a:solidFill>
                <a:latin typeface="Arial" pitchFamily="34" charset="0"/>
                <a:cs typeface="Arial" pitchFamily="34" charset="0"/>
              </a:rPr>
              <a:t>Robert Leader</a:t>
            </a:r>
          </a:p>
        </p:txBody>
      </p:sp>
      <p:sp>
        <p:nvSpPr>
          <p:cNvPr id="3" name="AutoShape 2"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609600"/>
            <a:ext cx="1833513" cy="258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133928" y="5436382"/>
            <a:ext cx="7968463" cy="830997"/>
          </a:xfrm>
          <a:prstGeom prst="rect">
            <a:avLst/>
          </a:prstGeom>
        </p:spPr>
        <p:txBody>
          <a:bodyPr wrap="none">
            <a:spAutoFit/>
          </a:bodyPr>
          <a:lstStyle/>
          <a:p>
            <a:pPr algn="ctr"/>
            <a:r>
              <a:rPr lang="en-US" sz="2400" b="1" dirty="0">
                <a:solidFill>
                  <a:srgbClr val="000000"/>
                </a:solidFill>
                <a:latin typeface="Arial" pitchFamily="34" charset="0"/>
                <a:cs typeface="Arial" pitchFamily="34" charset="0"/>
              </a:rPr>
              <a:t>. . . an experience which led in my senior year</a:t>
            </a:r>
          </a:p>
          <a:p>
            <a:pPr algn="ctr"/>
            <a:r>
              <a:rPr lang="en-US" sz="2400" b="1" dirty="0">
                <a:solidFill>
                  <a:srgbClr val="000000"/>
                </a:solidFill>
                <a:latin typeface="Arial" pitchFamily="34" charset="0"/>
                <a:cs typeface="Arial" pitchFamily="34" charset="0"/>
              </a:rPr>
              <a:t>to my Senior Honors Thesis on Anthropology and Art</a:t>
            </a:r>
            <a:endParaRPr lang="en-US" sz="2400" dirty="0"/>
          </a:p>
        </p:txBody>
      </p:sp>
    </p:spTree>
    <p:extLst>
      <p:ext uri="{BB962C8B-B14F-4D97-AF65-F5344CB8AC3E}">
        <p14:creationId xmlns:p14="http://schemas.microsoft.com/office/powerpoint/2010/main" val="2493462600"/>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018" y="368579"/>
            <a:ext cx="8214282" cy="6184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s://al.nd.edu/assets/15546/robert_leader_relea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4587" y="1828800"/>
            <a:ext cx="265545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349458"/>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at Notre Dame . . . </a:t>
            </a:r>
          </a:p>
          <a:p>
            <a:pPr algn="ctr"/>
            <a:endParaRPr lang="en-US" sz="1100" b="1" dirty="0">
              <a:solidFill>
                <a:srgbClr val="000000"/>
              </a:solidFill>
              <a:latin typeface="Arial" pitchFamily="34" charset="0"/>
              <a:cs typeface="Arial" pitchFamily="34" charset="0"/>
            </a:endParaRPr>
          </a:p>
          <a:p>
            <a:pPr algn="ctr"/>
            <a:r>
              <a:rPr lang="en-US" sz="2000" b="1" dirty="0">
                <a:solidFill>
                  <a:srgbClr val="000000"/>
                </a:solidFill>
                <a:latin typeface="Arial" pitchFamily="34" charset="0"/>
                <a:cs typeface="Arial" pitchFamily="34" charset="0"/>
              </a:rPr>
              <a:t>Tim studied much of his philosophy with  . . .</a:t>
            </a:r>
          </a:p>
        </p:txBody>
      </p:sp>
      <p:sp>
        <p:nvSpPr>
          <p:cNvPr id="2" name="Rectangle 1"/>
          <p:cNvSpPr/>
          <p:nvPr/>
        </p:nvSpPr>
        <p:spPr>
          <a:xfrm>
            <a:off x="2123692" y="4192250"/>
            <a:ext cx="6062878" cy="1446550"/>
          </a:xfrm>
          <a:prstGeom prst="rect">
            <a:avLst/>
          </a:prstGeom>
        </p:spPr>
        <p:txBody>
          <a:bodyPr wrap="none">
            <a:spAutoFit/>
          </a:bodyPr>
          <a:lstStyle/>
          <a:p>
            <a:pPr algn="ctr"/>
            <a:r>
              <a:rPr lang="en-US" sz="4000" b="1" dirty="0">
                <a:solidFill>
                  <a:srgbClr val="000000"/>
                </a:solidFill>
                <a:latin typeface="Arial" pitchFamily="34" charset="0"/>
                <a:cs typeface="Arial" pitchFamily="34" charset="0"/>
                <a:hlinkClick r:id="rId3"/>
              </a:rPr>
              <a:t>Ralph </a:t>
            </a:r>
            <a:r>
              <a:rPr lang="en-US" sz="4000" b="1" dirty="0" err="1">
                <a:solidFill>
                  <a:srgbClr val="000000"/>
                </a:solidFill>
                <a:latin typeface="Arial" pitchFamily="34" charset="0"/>
                <a:cs typeface="Arial" pitchFamily="34" charset="0"/>
                <a:hlinkClick r:id="rId3"/>
              </a:rPr>
              <a:t>McInerny</a:t>
            </a:r>
            <a:endParaRPr lang="en-US" sz="40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 a Thomas Aquinas scholar, </a:t>
            </a:r>
          </a:p>
          <a:p>
            <a:pPr algn="ctr"/>
            <a:r>
              <a:rPr lang="en-US" sz="2400" b="1" dirty="0">
                <a:solidFill>
                  <a:srgbClr val="000000"/>
                </a:solidFill>
                <a:latin typeface="Arial" pitchFamily="34" charset="0"/>
                <a:cs typeface="Arial" pitchFamily="34" charset="0"/>
              </a:rPr>
              <a:t>who wrote the </a:t>
            </a:r>
            <a:r>
              <a:rPr lang="en-US" sz="2400" b="1" dirty="0">
                <a:solidFill>
                  <a:srgbClr val="000000"/>
                </a:solidFill>
                <a:latin typeface="Arial" pitchFamily="34" charset="0"/>
                <a:cs typeface="Arial" pitchFamily="34" charset="0"/>
                <a:hlinkClick r:id="rId4"/>
              </a:rPr>
              <a:t>Father Dowling Mysteries</a:t>
            </a:r>
            <a:endParaRPr lang="en-US" sz="2400" b="1" dirty="0">
              <a:solidFill>
                <a:srgbClr val="000000"/>
              </a:solidFill>
              <a:latin typeface="Arial" pitchFamily="34" charset="0"/>
              <a:cs typeface="Arial" pitchFamily="34" charset="0"/>
            </a:endParaRPr>
          </a:p>
        </p:txBody>
      </p:sp>
      <p:sp>
        <p:nvSpPr>
          <p:cNvPr id="3" name="AutoShape 2"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jpeg;base64,/9j/4AAQSkZJRgABAQAAAQABAAD/2wBDAAoHBwgHBgoICAgLCgoLDhgQDg0NDh0VFhEYIx8lJCIfIiEmKzcvJik0KSEiMEExNDk7Pj4+JS5ESUM8SDc9Pjv/2wBDAQoLCw4NDhwQEBw7KCIoOzs7Ozs7Ozs7Ozs7Ozs7Ozs7Ozs7Ozs7Ozs7Ozs7Ozs7Ozs7Ozs7Ozs7Ozs7Ozs7Ozv/wAARCACiAHMDASIAAhEBAxEB/8QAGwAAAQUBAQAAAAAAAAAAAAAAAAIDBAUGAQf/xABEEAABAwIEAgYIAgcGBwEAAAABAgMEABEFEiExBkETFFFhgbEHIjI0cXORkhVTI0KUodHS8DNDUmJywRYXJDdVorPC/8QAFwEBAQEBAAAAAAAAAAAAAAAAAAECA//EABoRAQEBAQEBAQAAAAAAAAAAAAABETEhAhL/2gAMAwEAAhEDEQA/APU2cPacjtqKdVJBP0pX4W32VKi+6M/LT5UtRsDa5rnjWoIw1sdn0rv4ci3sj6U285iHVUFCbvFeZSEC/qjdIURv2EjXuvcIRMxXJnXDR6iUZkJJzLJAKspNh2ga6nsph+jqsPA2SPpSRA7k/QU8l+R0a3XG0lAAISkKzcr6EfGozbmJuw0PlOR55IBZuMrRsdja98xF73FhoO1hpwQgP1E/aKDEA2bR9opl5/FH8CfLTQj4gWilu6SoBeXfa1r7X8baikJm4khYbcihZcLigpIICQFgJFrf4dT425UxdPKjkbNI+0VwMnmyj7RT6TMcjulTaWl5ilATqbXtmN+0WNqYccxFBcQ1G6ZSb2UohIJtpb4n4217gRsLDKbatI+wUsMI/Jb+wUhlU5xt9xTHRrCbNNrIylQvqSm5sTbwtpe9JjnFOjCpDDOaySUIVck2TfXS2uf93fUXYf6Bvmy39gpKmWx/dN/YKkkadtNrFGlPKAEhYAAGmgFuVFdl+8r8PKitxyvV7F90Z+Wnyp21NxfdGflp8qdqDmUdlQVYnHbkvsuBaSwkKUejUQUkXuLDuI7dDU4/1rSG2GW0BKG0gAlWgHtEkk/Ekk37zVDHXWFtFxpwOpFj+iObc2v9QfoaZi4vElxVSWVrLaG86szawQLXGhAN7ct/3VNBQk5UlN72sO3fypCH23CsJN8ispuLXNgdO3cajTlyoIRxuI2B06+jOdLYCQVaqsANu028KeRiLTrbqkoWpKADoAc97WtY9ptfupbU6K/KejNuAusZc4KSAM17WOx2OxO1P9I3b2k2t2jb+iPrQVxxlrqbcro1oQ65la6UZSsAFRNt/ZSogHs5UlGNp6UtORHwpI9daLKQDYkgG9zYDWw7O2pbkmJGbzKcQG/WUAgX2Prbd51+NPJcaWohK0FXMAgn+t6mIgwsaYnSgy208grSpba1gZXAnKFW1voVgG4Gt6sbXH8K6Ep3CR9KDUU2rnTS6dUNabXoKy6RTzPe1+HlRRM97X4eVFdJxi9XsX3Rn5afKnaai+6M/LT5U7RkUUUU1UE4bGVOTLKf0qV5wRp62XJfv9Uka/7CkxsJhxVpU03bKhKE5tbAXta+x9Y7VPOtIW0lYIJWP9KyPKoIYwmItIQ4hTgDilnMs2UorCyT26jwFxteujCYXSl0NFKydSlak333AOupPnSlYWwo3Lkrwluj/wDVH4VHGvSS/GY7/NVgF4bFXHQwtClIbSEAqWom2hsSTc7C99/rS40CNFdW6y3lUsAE6nQE9vxPhTrTCGrZS4bf43FK8zTtAVw12kmpQlXwphZ3p9W1MufCsNxTS/eV+HlRRL96X4eVFdJxi9X0X3Rn5afKq3iiS9E4dmyYynEOsozIKDY3v9KsovujPy0+VNzoTGIQ3YcpvOy8Mq05iLj4iiM9huJzpPHLsN5iXDYbwxDiY0lxCiV9IpOf1FK3AA35HTXW5xv8QVg0v8JcyTg0VMFSQQVDUA301ta/K9OKwyIqeucpq8lbHV1OZyLt3Jtv2k671JbbS2yltN8iUhIuSdLW1J1orL4TxE/iWJOth0mNN6J6AoAXDYFnUmw5KSrU6esBfUVqFeyQTbTfamUQIrRbKGUgtNltB7EkgkeJSPpXPw+McNGHBq0YNBkIBIsm1rX32oKaFicscMLkKdcckqkPsNq6MrIIeUhJyp1OUAEgamxp3C568c4Xut9+LKALEhSRkcacScpNjsdlC42I0q1YgRYzTLbLQSlkkoFydTe5udSTc3J1NzfelohxkLdcSw2FPkKdOUfpCAACe3QAfAUgqsKxKSuWcLxEkT4yCVLCMqZCNLOJ5a8xyN9tKhYPiM5E1MSc45IeXHdejSWlhTExGZJBA3SoBSRbaytCdK05QkrCsqcyRYG2oFR42GQISgqJBjRyE5AWmko9W97aDa5Jt2mgzjOITFcO4HiQeeXLkSGQ+0F3Ci4bOJItsi6jYWIydl6j4hJxDD5ePS+lkP4cHehcZSSVR7sNqDiLa2zKNwD3jY1rEwIaJPWURGA/r+lDYCtbX131sPoKWmOy0pxbbSEKeOZxSUgFZsBc9psAPCoEtJS0yhCb2AG6if30lw04o2phxXZvWW4qpnvS/DyorkvWSvw8qK3GL1cIkNRoDbrzqGm0NjMtxWUDQbk12LPizklUSUy+lJsS0sLAPZcVHmoC+G30WvmiKH/pWP8AR1jGFYbwoliTIajPmS6paVaKVdZse/Sw8KzaSeNu1iUJ+QYrUthb6L5mkOpKk20NwNdKSMWw9UvqqZ8VUgEgtB5OcW303rFcMSGpXpTxp5hwOMrgoKFA6H17aVyOlQ9N76leyYCsvxsjWmrjdSp8OCkLly2I4JsC84EXPiaZXjOGNNNurxGKlt7VtankgLA3sb6158/NjYP6SJrnFMYmJJQEwZLyczTOp0PIXFteVbdvh/An0Nvpgx3mij9GbZ0BJJV6vIAkk3Hd2VdMPDiHBf8Ay8H9pR/GpTc6M9FMtmSy5HAJ6VLgKNN/WGmhBv415/wZg+GyOMOK2X8PjONsutJaQ40lQQMzug002qRNCcQ9IGH8LstIbwvDmTJdjAWQ4QBlFtiAVJ07jTfC/LXxsewibIEeJi0OQ8oEpbakIWogb6A1KkTI0NvpJMhtlF7Z3FhKb/E1ScaYLGxbh+QVtAPx0dIy6nRSCNdDWcbxeTjXohekTvWlNDoHVH9dSHAm/wASPM1NMa5XFGBNSG2F4tESt02Rd0ZSeQzba3p+djWH4etLcySllS/ZCwfW+HbyrCzZWFSvRlhWHKDcvEFwGAzEZst4nIL+ruB27VcL4XfxHgCFheI3M9iOmy81ylYG1+3/AHApq5GmlSWozC5DyrNoF1KCSbDtsNaiRp0bEY6ZUN5LzKiUpWnY2Nj+/T93KsPCxbEuJoMfhZ4uNS2lFGIvkallNtfiq+XuN+Q13rbLUeO2w0gIaaSEISOQGgFZa4rpPvCvDyoolaSFeHlRXSOdWckhOAOlWgEUk/DLWE9FuDYTiPD056ZhkOS8nEXUdI8wlZAsnS5Hf++vRGmWpGHIZebS4240ErQsAhQIsQRzFIg4Th2Ftqbw+BGhoUcykx2UtgntIAFTDWE4eZZg+lzE40ZpthkwbIbbSEhNlgmwGnOnnCEemhjUfpITl/tT/Ctk3guEtYgcRbwyGiYSSZKWEhw339a1+dd/BsKOIjEfwyJ10bSegT0g0t7Vr7UxdU+ITeHMdwuS1iLrAbYKkPJdUAtkjfv/AI1UeifrY4akpcK+qJmLEPNf2LJuB/lzXt41r5uDYXiSUpn4bElJQbpD7CVhJ7ripaW0JSEhICQLAAaAUxN8YHghwDj3i5skes62od9lu/x/fTHFKH+GuPYXFRbdXh7iegmLSCciSMtyByFknvrcRMDwiBJVKhYVCjPrBCnWY6ELIO9yBeppQlQKSkEHcEVMXfWd4h4jw1nh95bMtqS5KbKI7bKgtbylCwygHXes8rCX+H/RJJjzsrclwF95OYEJWtwEpuOweVbiLg+FwXnH4eHRIzrntrZZShS/iQNalqQlYstIUN9ReqkrzhPC7GO+jzBcQw4hnFYkFpbMljReZKACnTc6Wt3Wq54L4vb4hgmLNcQ3i8X1JLOgzW/XSOw79x5WrXBKUiwAA7hTLcaPGSUsMNtAqKiEICbk6k6czUWV5zwu4j/mpj6cw/sVDfX+12rerNuzwpxbaE2KWwLdgpldRtXSfeFeHlRRI/t1eHlRW5xzq+i+6M/LT5VBx3HYmAQDLl51XUENtNpzLdWdkpHMmp8T3Rn5afKsPx2u/FvCjbiv0JnDMFeyTrapSLlWI8VdS67+CQhYZjDMxRdt/qCMubfTbvqbg2PRuIMNXLgKUhaCULaeTZbSwNlDxB31G1Wvxrzrgt51j0jcUQGm7RTZy42SsLUAPEE/b3VLVkS8G4w4ix8SzAwuKsw3eiWFLKbqtfS5861+GPTH4Dbk9lLEk3ztp1CdTzub15nwYriNl3Hv+H2cPcSmVdxMxxaVFWTQJyi23aRXqzSVJaQlaytYSApZAuo9ulIUrlWbRxhGPHKuGjbMY3SIcH6zg1Uj7bHwNWuM4m1hGFSJ7xGVpBIBNsx5D615Fjoai4VhnEWHKW5i8J8ypSiysBZUcygVEWIHs/ACnCR67jEp6FhMmXHKekYbKwFpJBtra1xWTa4l4kmcIM8SwRDWhSVLVFW2r1UhRHtBXd2aX52q9nYhHxbgh/EYpuzJhFxF97FOx7xtXnsCfisP0XYUgtAYS7nRJkRxd5pOdX6p0I/h9VJG2i8RYtjmB4biuAwWXEykr6ZEhzL0agcpAO59YKG1VsTi3iKdxG9gKIGHolstKdWpTi8lgoJ0O97qHKtTgEOBAwKHGwopMNLQLKgb5gdc1+ZN7k99YzAf+8mKW26k5/8ARFKsrW4Y7irrcj8VjMsutu5UdCoqStNgc2veSPCpC9KmrAqI6LGo1Kq5PvCvDyook+8K8PKitxzq/i+6M/LT5VR8XcNDiXDEtNP9WmR3A9FftcIWNrjs0/raryJ7oz8tPlTtUZpnE+K0oTGf4eZVIsQZTcxIjk29qx9cDbSx3o4b4ed4fjT5clzruJTl9LIU0AAq17ITc8rnUkak3tWltRYVnE1jeAsExPB3cXcxGL0HXJAdbs4lemW1jYnWtiK7YUUVnuIcKnYziOHR8jJwxp8OykqWQp3KDlFrWIva451aYnCRiGGyIiwCHmynxtpUyw7KLA8qYawvD/DfEOEcHT8BeMN5KivqSg+oBCFbpV6mltSN97cqsuEOHZWGcHN4FjKIzmQLQehUVpUkqJ5pGup+lai1FqGsZwZhWO8PT52EusIVgiFlcV5TgzJJJJSlPNPPW1iTa/JWF8NYpE9IU3H3urCG+wtpIS6S5cqSq5BTb9XtrY121DTSr23qK6DU1QvUZ1F6y1KppPvCvDyorssWkrHw8qK3GavovujPy0+VO01F90Z+Wnyp2iGXpKGLZ85zGwyIUryvTf4gzbVuR+zOfy048pSSkpQpZBOifh9OyqqVHlvSi8leKNJuLNtOMhIOUi+p772NxoNN7lTlYowkatyvCI7/AC0DFo5/u5f7G7/LUMCQhGQxcTWoquVl9u59Yqtouw1NtBtYUKck5jaFidysK0eZ7tPb20t9eZNQTRibB/u5X7K7/LSxPZI0Q/8As6/4VWuKlOuFfVMVSDl9VDzIAsrN/j53se4Cni5IceacMPEGy2SbdK1lUCLWIz6jY9tx3kGCeiQhzZLg/wBTak+YpzMNzVQmLIUwllTmKJskDpC60FaEG5IO+lvgTTq8MU8cy5s0EhAIzpF8pBvYDnztv3VdFgpzKPYUq3IUhqUh15bOVaVoAJChbQ3t5GoqMLbTITID8hSkgaKeOXQcxtT7TLomuvLCUpW2hCQk3OhUTy/zCqJPKmHBT/KmnBWavz1RTPel+HlRXZvva/DyorU4l6vYvujPy0+VPUzFP/SM/LT5U7V2IKKL0U2AsK4QKCaRm1PZWLVLIvXa4K7yqxBauWHZQaAaqu1wkDXQV2kqSlYsoAjsIqoVTaxTnKkLIqVZ1QzvfHPDyoonG8xzw8qKQvTYkvpAAecAGgAUdK71qR+e795ooqA61I/Pd+80dakfnu/eaKKIOsyPz3PvNc6y/wDnOfcaKKK71qR+e795o61I/Pd+80UVQdakfnufeaOtSPz3fvNFFAdakfnu/eaOtSPz3fvNFFUHWpH57v3mjrUj89z7zRRUpDalKWoqUoqJ5k3ooooP/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1028700" y="5791200"/>
            <a:ext cx="8226272" cy="830997"/>
          </a:xfrm>
          <a:prstGeom prst="rect">
            <a:avLst/>
          </a:prstGeom>
        </p:spPr>
        <p:txBody>
          <a:bodyPr wrap="square">
            <a:spAutoFit/>
          </a:bodyPr>
          <a:lstStyle/>
          <a:p>
            <a:pPr algn="ctr"/>
            <a:r>
              <a:rPr lang="en-US" sz="2400" b="1" dirty="0">
                <a:solidFill>
                  <a:srgbClr val="000000"/>
                </a:solidFill>
                <a:latin typeface="Arial" pitchFamily="34" charset="0"/>
                <a:cs typeface="Arial" pitchFamily="34" charset="0"/>
              </a:rPr>
              <a:t>. . . and Tim always loved the way Ralph approached his teaching as if he were solving a mystery </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319327"/>
            <a:ext cx="3048000" cy="2286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3300" y="152400"/>
            <a:ext cx="2458854" cy="3447600"/>
          </a:xfrm>
          <a:prstGeom prst="rect">
            <a:avLst/>
          </a:prstGeom>
        </p:spPr>
      </p:pic>
      <p:sp>
        <p:nvSpPr>
          <p:cNvPr id="10" name="Rectangle 9"/>
          <p:cNvSpPr/>
          <p:nvPr/>
        </p:nvSpPr>
        <p:spPr>
          <a:xfrm>
            <a:off x="7468628" y="3570645"/>
            <a:ext cx="2323072" cy="261610"/>
          </a:xfrm>
          <a:prstGeom prst="rect">
            <a:avLst/>
          </a:prstGeom>
        </p:spPr>
        <p:txBody>
          <a:bodyPr wrap="none">
            <a:spAutoFit/>
          </a:bodyPr>
          <a:lstStyle/>
          <a:p>
            <a:r>
              <a:rPr lang="en-US" sz="1100" dirty="0">
                <a:solidFill>
                  <a:srgbClr val="000600"/>
                </a:solidFill>
                <a:hlinkClick r:id="rId7"/>
              </a:rPr>
              <a:t>https://www.catholiceducation.org/</a:t>
            </a:r>
            <a:endParaRPr lang="en-US" sz="1100" dirty="0">
              <a:solidFill>
                <a:srgbClr val="000600"/>
              </a:solidFill>
            </a:endParaRPr>
          </a:p>
        </p:txBody>
      </p:sp>
    </p:spTree>
    <p:extLst>
      <p:ext uri="{BB962C8B-B14F-4D97-AF65-F5344CB8AC3E}">
        <p14:creationId xmlns:p14="http://schemas.microsoft.com/office/powerpoint/2010/main" val="123542388"/>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190750" y="5525869"/>
            <a:ext cx="5924550" cy="646331"/>
          </a:xfrm>
          <a:prstGeom prst="rect">
            <a:avLst/>
          </a:prstGeom>
        </p:spPr>
        <p:txBody>
          <a:bodyPr wrap="square">
            <a:spAutoFit/>
          </a:bodyPr>
          <a:lstStyle/>
          <a:p>
            <a:pPr algn="ctr"/>
            <a:r>
              <a:rPr lang="en-US" dirty="0">
                <a:solidFill>
                  <a:srgbClr val="FFFFFF"/>
                </a:solidFill>
              </a:rPr>
              <a:t>Ralph </a:t>
            </a:r>
            <a:r>
              <a:rPr lang="en-US" dirty="0" err="1">
                <a:solidFill>
                  <a:srgbClr val="FFFFFF"/>
                </a:solidFill>
              </a:rPr>
              <a:t>McInerny</a:t>
            </a:r>
            <a:r>
              <a:rPr lang="en-US" dirty="0">
                <a:solidFill>
                  <a:srgbClr val="FFFFFF"/>
                </a:solidFill>
              </a:rPr>
              <a:t> was arguably the most distinguished scholar ever to work at Notre Dame.</a:t>
            </a:r>
          </a:p>
        </p:txBody>
      </p:sp>
      <p:sp>
        <p:nvSpPr>
          <p:cNvPr id="5" name="Rectangle 4"/>
          <p:cNvSpPr/>
          <p:nvPr/>
        </p:nvSpPr>
        <p:spPr>
          <a:xfrm>
            <a:off x="4000500" y="6248400"/>
            <a:ext cx="2323072" cy="261610"/>
          </a:xfrm>
          <a:prstGeom prst="rect">
            <a:avLst/>
          </a:prstGeom>
        </p:spPr>
        <p:txBody>
          <a:bodyPr wrap="none">
            <a:spAutoFit/>
          </a:bodyPr>
          <a:lstStyle/>
          <a:p>
            <a:r>
              <a:rPr lang="en-US" sz="1100" dirty="0">
                <a:solidFill>
                  <a:srgbClr val="000600"/>
                </a:solidFill>
                <a:hlinkClick r:id="rId2"/>
              </a:rPr>
              <a:t>https://www.catholiceducation.org/</a:t>
            </a:r>
            <a:endParaRPr lang="en-US" sz="1100" dirty="0">
              <a:solidFill>
                <a:srgbClr val="0006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100" y="296119"/>
            <a:ext cx="3352800" cy="5114081"/>
          </a:xfrm>
          <a:prstGeom prst="rect">
            <a:avLst/>
          </a:prstGeom>
        </p:spPr>
      </p:pic>
    </p:spTree>
    <p:extLst>
      <p:ext uri="{BB962C8B-B14F-4D97-AF65-F5344CB8AC3E}">
        <p14:creationId xmlns:p14="http://schemas.microsoft.com/office/powerpoint/2010/main" val="3607076073"/>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later at the University of Minnesota</a:t>
            </a:r>
          </a:p>
          <a:p>
            <a:pPr algn="ctr"/>
            <a:r>
              <a:rPr lang="en-US" dirty="0">
                <a:solidFill>
                  <a:srgbClr val="000000"/>
                </a:solidFill>
                <a:latin typeface="Arial" pitchFamily="34" charset="0"/>
                <a:cs typeface="Arial" pitchFamily="34" charset="0"/>
              </a:rPr>
              <a:t>— as a National Institutes of General Medical Sciences Graduate Fellow in Anthropology —</a:t>
            </a:r>
          </a:p>
          <a:p>
            <a:pPr algn="ctr"/>
            <a:r>
              <a:rPr lang="en-US" sz="2400" b="1" dirty="0">
                <a:solidFill>
                  <a:srgbClr val="000000"/>
                </a:solidFill>
                <a:latin typeface="Arial" pitchFamily="34" charset="0"/>
                <a:cs typeface="Arial" pitchFamily="34" charset="0"/>
              </a:rPr>
              <a:t>I studied with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Frank C. Miller</a:t>
            </a:r>
          </a:p>
          <a:p>
            <a:pPr algn="ctr"/>
            <a:r>
              <a:rPr lang="en-US" sz="2400" b="1" dirty="0" err="1">
                <a:solidFill>
                  <a:srgbClr val="000000"/>
                </a:solidFill>
                <a:latin typeface="Arial" pitchFamily="34" charset="0"/>
                <a:cs typeface="Arial" pitchFamily="34" charset="0"/>
              </a:rPr>
              <a:t>Pertti</a:t>
            </a:r>
            <a:r>
              <a:rPr lang="en-US" sz="2400" b="1" dirty="0">
                <a:solidFill>
                  <a:srgbClr val="000000"/>
                </a:solidFill>
                <a:latin typeface="Arial" pitchFamily="34" charset="0"/>
                <a:cs typeface="Arial" pitchFamily="34" charset="0"/>
              </a:rPr>
              <a:t> J. </a:t>
            </a:r>
            <a:r>
              <a:rPr lang="en-US" sz="2400" b="1" dirty="0" err="1">
                <a:solidFill>
                  <a:srgbClr val="000000"/>
                </a:solidFill>
                <a:latin typeface="Arial" pitchFamily="34" charset="0"/>
                <a:cs typeface="Arial" pitchFamily="34" charset="0"/>
              </a:rPr>
              <a:t>Pelto</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E. Adamson </a:t>
            </a:r>
            <a:r>
              <a:rPr lang="en-US" sz="2400" b="1" dirty="0" err="1">
                <a:solidFill>
                  <a:srgbClr val="000000"/>
                </a:solidFill>
                <a:latin typeface="Arial" pitchFamily="34" charset="0"/>
                <a:cs typeface="Arial" pitchFamily="34" charset="0"/>
              </a:rPr>
              <a:t>Hoebel</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Robert F. Spencer</a:t>
            </a:r>
          </a:p>
          <a:p>
            <a:pPr algn="ctr"/>
            <a:r>
              <a:rPr lang="en-US" sz="2400" b="1" dirty="0">
                <a:solidFill>
                  <a:srgbClr val="000000"/>
                </a:solidFill>
                <a:latin typeface="Arial" pitchFamily="34" charset="0"/>
                <a:cs typeface="Arial" pitchFamily="34" charset="0"/>
              </a:rPr>
              <a:t>Robert C. </a:t>
            </a:r>
            <a:r>
              <a:rPr lang="en-US" sz="2400" b="1" dirty="0" err="1">
                <a:solidFill>
                  <a:srgbClr val="000000"/>
                </a:solidFill>
                <a:latin typeface="Arial" pitchFamily="34" charset="0"/>
                <a:cs typeface="Arial" pitchFamily="34" charset="0"/>
              </a:rPr>
              <a:t>Kiste</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Michael Z. </a:t>
            </a:r>
            <a:r>
              <a:rPr lang="en-US" sz="2400" b="1" dirty="0" err="1">
                <a:solidFill>
                  <a:srgbClr val="000000"/>
                </a:solidFill>
                <a:latin typeface="Arial" pitchFamily="34" charset="0"/>
                <a:cs typeface="Arial" pitchFamily="34" charset="0"/>
              </a:rPr>
              <a:t>Salovesh</a:t>
            </a: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Don Martindale</a:t>
            </a:r>
          </a:p>
          <a:p>
            <a:pPr algn="ctr"/>
            <a:r>
              <a:rPr lang="en-US" sz="2400" b="1" dirty="0">
                <a:solidFill>
                  <a:srgbClr val="000000"/>
                </a:solidFill>
                <a:latin typeface="Arial" pitchFamily="34" charset="0"/>
                <a:cs typeface="Arial" pitchFamily="34" charset="0"/>
              </a:rPr>
              <a:t>Richard E. W. Adams</a:t>
            </a:r>
          </a:p>
          <a:p>
            <a:pPr algn="ctr"/>
            <a:r>
              <a:rPr lang="en-US" sz="2400" b="1" dirty="0">
                <a:solidFill>
                  <a:srgbClr val="000000"/>
                </a:solidFill>
                <a:latin typeface="Arial" pitchFamily="34" charset="0"/>
                <a:cs typeface="Arial" pitchFamily="34" charset="0"/>
              </a:rPr>
              <a:t>Ward J. Barrett</a:t>
            </a:r>
          </a:p>
          <a:p>
            <a:pPr algn="ctr"/>
            <a:r>
              <a:rPr lang="en-US" sz="2400" b="1" dirty="0">
                <a:solidFill>
                  <a:srgbClr val="000000"/>
                </a:solidFill>
                <a:latin typeface="Arial" pitchFamily="34" charset="0"/>
                <a:cs typeface="Arial" pitchFamily="34" charset="0"/>
              </a:rPr>
              <a:t> </a:t>
            </a:r>
          </a:p>
          <a:p>
            <a:pPr algn="ctr"/>
            <a:endParaRPr lang="en-US" sz="32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000" b="1" dirty="0">
                <a:solidFill>
                  <a:srgbClr val="000000"/>
                </a:solidFill>
                <a:latin typeface="Arial" pitchFamily="34" charset="0"/>
                <a:cs typeface="Arial" pitchFamily="34" charset="0"/>
              </a:rPr>
              <a:t>Why should you care?</a:t>
            </a:r>
          </a:p>
          <a:p>
            <a:pPr algn="ctr"/>
            <a:endParaRPr lang="en-US" sz="1600" b="1" dirty="0">
              <a:solidFill>
                <a:srgbClr val="000000"/>
              </a:solidFill>
              <a:latin typeface="Arial" pitchFamily="34" charset="0"/>
              <a:cs typeface="Arial" pitchFamily="34" charset="0"/>
            </a:endParaRPr>
          </a:p>
          <a:p>
            <a:pPr algn="ctr"/>
            <a:r>
              <a:rPr lang="en-US" sz="2400" dirty="0">
                <a:solidFill>
                  <a:srgbClr val="FFFFFF"/>
                </a:solidFill>
                <a:latin typeface="Arial" pitchFamily="34" charset="0"/>
                <a:cs typeface="Arial" pitchFamily="34" charset="0"/>
              </a:rPr>
              <a:t>(And why do I tell you this stuff </a:t>
            </a:r>
          </a:p>
          <a:p>
            <a:pPr algn="ctr"/>
            <a:r>
              <a:rPr lang="en-US" sz="2400" dirty="0">
                <a:solidFill>
                  <a:srgbClr val="FFFFFF"/>
                </a:solidFill>
                <a:latin typeface="Arial" pitchFamily="34" charset="0"/>
                <a:cs typeface="Arial" pitchFamily="34" charset="0"/>
              </a:rPr>
              <a:t>when I really don't like to do it</a:t>
            </a:r>
          </a:p>
          <a:p>
            <a:pPr algn="ctr"/>
            <a:r>
              <a:rPr lang="en-US" sz="2400" dirty="0">
                <a:solidFill>
                  <a:srgbClr val="FFFFFF"/>
                </a:solidFill>
                <a:latin typeface="Arial" pitchFamily="34" charset="0"/>
                <a:cs typeface="Arial" pitchFamily="34" charset="0"/>
              </a:rPr>
              <a:t>--being a Lake </a:t>
            </a:r>
            <a:r>
              <a:rPr lang="en-US" sz="2400" dirty="0" err="1">
                <a:solidFill>
                  <a:srgbClr val="FFFFFF"/>
                </a:solidFill>
                <a:latin typeface="Arial" pitchFamily="34" charset="0"/>
                <a:cs typeface="Arial" pitchFamily="34" charset="0"/>
              </a:rPr>
              <a:t>Wobegon</a:t>
            </a:r>
            <a:r>
              <a:rPr lang="en-US" sz="2400" dirty="0">
                <a:solidFill>
                  <a:srgbClr val="FFFFFF"/>
                </a:solidFill>
                <a:latin typeface="Arial" pitchFamily="34" charset="0"/>
                <a:cs typeface="Arial" pitchFamily="34" charset="0"/>
              </a:rPr>
              <a:t> type person?)</a:t>
            </a:r>
            <a:endParaRPr lang="en-US" dirty="0">
              <a:solidFill>
                <a:srgbClr val="FFFFFF"/>
              </a:solidFill>
              <a:latin typeface="Arial" pitchFamily="34" charset="0"/>
              <a:cs typeface="Arial" pitchFamily="34"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All the while I was growing up my father, and godfather-uncle, the assistant priests, and other gentlemen of the town would help Father </a:t>
            </a:r>
            <a:r>
              <a:rPr lang="en-US" sz="2400" b="1" dirty="0" err="1">
                <a:solidFill>
                  <a:srgbClr val="000000"/>
                </a:solidFill>
                <a:latin typeface="Arial" pitchFamily="34" charset="0"/>
                <a:cs typeface="Arial" pitchFamily="34" charset="0"/>
              </a:rPr>
              <a:t>Cassian</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Osendorf</a:t>
            </a:r>
            <a:r>
              <a:rPr lang="en-US" sz="2400" b="1" dirty="0">
                <a:solidFill>
                  <a:srgbClr val="000000"/>
                </a:solidFill>
                <a:latin typeface="Arial" pitchFamily="34" charset="0"/>
                <a:cs typeface="Arial" pitchFamily="34" charset="0"/>
              </a:rPr>
              <a:t>, OSB, of the Red Lake Catholic Indian Mission, “collect clothing for the Indians”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They were, I am told, helping out by playing poker and drinking whiskey at my godfather-uncle’s cabin, </a:t>
            </a:r>
          </a:p>
          <a:p>
            <a:pPr algn="ctr"/>
            <a:r>
              <a:rPr lang="en-US" sz="2400" b="1" dirty="0">
                <a:solidFill>
                  <a:srgbClr val="000000"/>
                </a:solidFill>
                <a:latin typeface="Arial" pitchFamily="34" charset="0"/>
                <a:cs typeface="Arial" pitchFamily="34" charset="0"/>
              </a:rPr>
              <a:t>to help everyone relax, or something like that</a:t>
            </a:r>
          </a:p>
        </p:txBody>
      </p:sp>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But in the serious times when Father </a:t>
            </a:r>
            <a:r>
              <a:rPr lang="en-US" sz="2400" b="1" dirty="0" err="1">
                <a:solidFill>
                  <a:srgbClr val="000000"/>
                </a:solidFill>
                <a:latin typeface="Arial" pitchFamily="34" charset="0"/>
                <a:cs typeface="Arial" pitchFamily="34" charset="0"/>
              </a:rPr>
              <a:t>Cassian</a:t>
            </a:r>
            <a:r>
              <a:rPr lang="en-US" sz="2400" b="1" dirty="0">
                <a:solidFill>
                  <a:srgbClr val="000000"/>
                </a:solidFill>
                <a:latin typeface="Arial" pitchFamily="34" charset="0"/>
                <a:cs typeface="Arial" pitchFamily="34" charset="0"/>
              </a:rPr>
              <a:t> was around the family, we learned an awful lot about the conditions of life at Red Lake, </a:t>
            </a:r>
          </a:p>
          <a:p>
            <a:pPr algn="ctr"/>
            <a:r>
              <a:rPr lang="en-US" sz="2400" b="1" dirty="0">
                <a:solidFill>
                  <a:srgbClr val="000000"/>
                </a:solidFill>
                <a:latin typeface="Arial" pitchFamily="34" charset="0"/>
                <a:cs typeface="Arial" pitchFamily="34" charset="0"/>
              </a:rPr>
              <a:t>conditions that were not widely reported on </a:t>
            </a:r>
          </a:p>
          <a:p>
            <a:pPr algn="ctr"/>
            <a:r>
              <a:rPr lang="en-US" sz="2400" b="1" dirty="0">
                <a:solidFill>
                  <a:srgbClr val="000000"/>
                </a:solidFill>
                <a:latin typeface="Arial" pitchFamily="34" charset="0"/>
                <a:cs typeface="Arial" pitchFamily="34" charset="0"/>
              </a:rPr>
              <a:t>or known about in those days</a:t>
            </a: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5257113" y="3733800"/>
            <a:ext cx="3930883" cy="1631216"/>
          </a:xfrm>
          <a:prstGeom prst="rect">
            <a:avLst/>
          </a:prstGeom>
        </p:spPr>
        <p:txBody>
          <a:bodyPr wrap="none">
            <a:spAutoFit/>
          </a:bodyPr>
          <a:lstStyle/>
          <a:p>
            <a:pPr algn="ctr"/>
            <a:r>
              <a:rPr lang="en-US" sz="2000" b="1" dirty="0">
                <a:solidFill>
                  <a:srgbClr val="FFFFFF"/>
                </a:solidFill>
              </a:rPr>
              <a:t>Father </a:t>
            </a:r>
            <a:r>
              <a:rPr lang="en-US" sz="2000" b="1" dirty="0" err="1">
                <a:solidFill>
                  <a:srgbClr val="FFFFFF"/>
                </a:solidFill>
              </a:rPr>
              <a:t>Cassian</a:t>
            </a:r>
            <a:r>
              <a:rPr lang="en-US" sz="2000" b="1" dirty="0">
                <a:solidFill>
                  <a:srgbClr val="FFFFFF"/>
                </a:solidFill>
              </a:rPr>
              <a:t> </a:t>
            </a:r>
            <a:r>
              <a:rPr lang="en-US" sz="2000" b="1" dirty="0" err="1">
                <a:solidFill>
                  <a:srgbClr val="FFFFFF"/>
                </a:solidFill>
              </a:rPr>
              <a:t>Osendorf</a:t>
            </a:r>
            <a:r>
              <a:rPr lang="en-US" sz="2000" b="1" dirty="0">
                <a:solidFill>
                  <a:srgbClr val="FFFFFF"/>
                </a:solidFill>
              </a:rPr>
              <a:t>, OSB</a:t>
            </a:r>
          </a:p>
          <a:p>
            <a:pPr algn="ctr"/>
            <a:endParaRPr lang="en-US" sz="2000" b="1" dirty="0">
              <a:solidFill>
                <a:srgbClr val="FFFFFF"/>
              </a:solidFill>
            </a:endParaRPr>
          </a:p>
          <a:p>
            <a:pPr algn="ctr"/>
            <a:r>
              <a:rPr lang="en-US" sz="2000" dirty="0">
                <a:solidFill>
                  <a:srgbClr val="FFFFFF"/>
                </a:solidFill>
              </a:rPr>
              <a:t>was a missionary at</a:t>
            </a:r>
          </a:p>
          <a:p>
            <a:pPr algn="ctr"/>
            <a:r>
              <a:rPr lang="en-US" sz="2000" dirty="0">
                <a:solidFill>
                  <a:srgbClr val="FFFFFF"/>
                </a:solidFill>
              </a:rPr>
              <a:t>Red Lake Mission, 1956 –</a:t>
            </a:r>
          </a:p>
          <a:p>
            <a:pPr algn="ctr"/>
            <a:endParaRPr lang="en-US" sz="2000" dirty="0">
              <a:solidFill>
                <a:srgbClr val="FFFFFF"/>
              </a:solidFill>
            </a:endParaRPr>
          </a:p>
        </p:txBody>
      </p:sp>
      <p:pic>
        <p:nvPicPr>
          <p:cNvPr id="2050" name="Picture 2"/>
          <p:cNvPicPr>
            <a:picLocks noChangeAspect="1" noChangeArrowheads="1"/>
          </p:cNvPicPr>
          <p:nvPr/>
        </p:nvPicPr>
        <p:blipFill>
          <a:blip r:embed="rId3" cstate="print"/>
          <a:srcRect/>
          <a:stretch>
            <a:fillRect/>
          </a:stretch>
        </p:blipFill>
        <p:spPr bwMode="auto">
          <a:xfrm>
            <a:off x="1333500" y="632101"/>
            <a:ext cx="3507134" cy="4782456"/>
          </a:xfrm>
          <a:prstGeom prst="rect">
            <a:avLst/>
          </a:prstGeom>
          <a:noFill/>
          <a:ln w="9525">
            <a:noFill/>
            <a:miter lim="800000"/>
            <a:headEnd/>
            <a:tailEnd/>
          </a:ln>
        </p:spPr>
      </p:pic>
      <p:sp>
        <p:nvSpPr>
          <p:cNvPr id="6" name="Rectangle 5"/>
          <p:cNvSpPr/>
          <p:nvPr/>
        </p:nvSpPr>
        <p:spPr>
          <a:xfrm>
            <a:off x="800100" y="5414557"/>
            <a:ext cx="4552950" cy="1200329"/>
          </a:xfrm>
          <a:prstGeom prst="rect">
            <a:avLst/>
          </a:prstGeom>
        </p:spPr>
        <p:txBody>
          <a:bodyPr wrap="square">
            <a:spAutoFit/>
          </a:bodyPr>
          <a:lstStyle/>
          <a:p>
            <a:pPr algn="ctr"/>
            <a:r>
              <a:rPr lang="en-US" sz="2400" dirty="0">
                <a:solidFill>
                  <a:srgbClr val="FFFFFF"/>
                </a:solidFill>
              </a:rPr>
              <a:t>Indian children at Red Lake</a:t>
            </a:r>
          </a:p>
          <a:p>
            <a:pPr algn="ctr"/>
            <a:r>
              <a:rPr lang="en-US" sz="1200" dirty="0">
                <a:solidFill>
                  <a:srgbClr val="FFFFFF"/>
                </a:solidFill>
              </a:rPr>
              <a:t>.</a:t>
            </a:r>
            <a:br>
              <a:rPr lang="en-US" sz="1200" dirty="0">
                <a:solidFill>
                  <a:srgbClr val="FFFFFF"/>
                </a:solidFill>
              </a:rPr>
            </a:br>
            <a:r>
              <a:rPr lang="en-US" sz="1200" dirty="0">
                <a:solidFill>
                  <a:srgbClr val="FFFFFF"/>
                </a:solidFill>
              </a:rPr>
              <a:t>Minnesota Historical  Society Photograph Collection 1956 </a:t>
            </a:r>
            <a:br>
              <a:rPr lang="en-US" sz="1200" dirty="0">
                <a:solidFill>
                  <a:srgbClr val="FFFFFF"/>
                </a:solidFill>
              </a:rPr>
            </a:br>
            <a:r>
              <a:rPr lang="en-US" sz="1200" dirty="0">
                <a:solidFill>
                  <a:srgbClr val="FFFFFF"/>
                </a:solidFill>
              </a:rPr>
              <a:t>Location  no. E97.1 r95 </a:t>
            </a:r>
            <a:br>
              <a:rPr lang="en-US" sz="1200" dirty="0">
                <a:solidFill>
                  <a:srgbClr val="FFFFFF"/>
                </a:solidFill>
              </a:rPr>
            </a:br>
            <a:r>
              <a:rPr lang="en-US" sz="1200" dirty="0">
                <a:solidFill>
                  <a:srgbClr val="FFFFFF"/>
                </a:solidFill>
              </a:rPr>
              <a:t>Negative no. 58528</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743528" y="667656"/>
            <a:ext cx="6773333" cy="4572000"/>
          </a:xfrm>
          <a:prstGeom prst="rect">
            <a:avLst/>
          </a:prstGeom>
          <a:noFill/>
          <a:ln w="9525">
            <a:noFill/>
            <a:miter lim="800000"/>
            <a:headEnd/>
            <a:tailEnd/>
          </a:ln>
        </p:spPr>
      </p:pic>
      <p:sp>
        <p:nvSpPr>
          <p:cNvPr id="7" name="Rectangle 6"/>
          <p:cNvSpPr/>
          <p:nvPr/>
        </p:nvSpPr>
        <p:spPr>
          <a:xfrm>
            <a:off x="2547258" y="5418057"/>
            <a:ext cx="5143500" cy="1200329"/>
          </a:xfrm>
          <a:prstGeom prst="rect">
            <a:avLst/>
          </a:prstGeom>
        </p:spPr>
        <p:txBody>
          <a:bodyPr>
            <a:spAutoFit/>
          </a:bodyPr>
          <a:lstStyle/>
          <a:p>
            <a:pPr algn="ctr"/>
            <a:r>
              <a:rPr lang="en-US" sz="2400" b="1" dirty="0">
                <a:solidFill>
                  <a:srgbClr val="FFFFFF"/>
                </a:solidFill>
              </a:rPr>
              <a:t>Indian family at </a:t>
            </a:r>
            <a:r>
              <a:rPr lang="en-US" sz="2400" b="1" dirty="0" err="1">
                <a:solidFill>
                  <a:srgbClr val="FFFFFF"/>
                </a:solidFill>
              </a:rPr>
              <a:t>Redby</a:t>
            </a:r>
            <a:endParaRPr lang="en-US" sz="2400" b="1" dirty="0">
              <a:solidFill>
                <a:srgbClr val="FFFFFF"/>
              </a:solidFill>
            </a:endParaRPr>
          </a:p>
          <a:p>
            <a:pPr algn="ctr"/>
            <a:br>
              <a:rPr lang="en-US" sz="1200" dirty="0">
                <a:solidFill>
                  <a:srgbClr val="FFFFFF"/>
                </a:solidFill>
              </a:rPr>
            </a:br>
            <a:r>
              <a:rPr lang="en-US" sz="1200" dirty="0">
                <a:solidFill>
                  <a:srgbClr val="FFFFFF"/>
                </a:solidFill>
              </a:rPr>
              <a:t> Minnesota Historical Society  Photograph Collection 1956 </a:t>
            </a:r>
            <a:br>
              <a:rPr lang="en-US" sz="1200" dirty="0">
                <a:solidFill>
                  <a:srgbClr val="FFFFFF"/>
                </a:solidFill>
              </a:rPr>
            </a:br>
            <a:r>
              <a:rPr lang="en-US" sz="1200" dirty="0">
                <a:solidFill>
                  <a:srgbClr val="FFFFFF"/>
                </a:solidFill>
              </a:rPr>
              <a:t>Location  no. E97.1 r93 </a:t>
            </a:r>
            <a:br>
              <a:rPr lang="en-US" sz="1200" dirty="0">
                <a:solidFill>
                  <a:srgbClr val="FFFFFF"/>
                </a:solidFill>
              </a:rPr>
            </a:br>
            <a:r>
              <a:rPr lang="en-US" sz="1200" dirty="0">
                <a:solidFill>
                  <a:srgbClr val="FFFFFF"/>
                </a:solidFill>
              </a:rPr>
              <a:t>Negative no. 58529 </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in the last few years, since going deaf, I thought a lot about Sharon, the tall, classmate, “the deaf girl” I sat behind in an early grade—during my early years as a cultural-physical-archaeological explorer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remember that in those days some people thought that Sharon, the gangly “deaf girl” with stringy red hair, who was always kind to me in the second grade, couldn’t hear because of god’s punishment for what one or other of her parents or some other relative had done. . . .</a:t>
            </a:r>
          </a:p>
        </p:txBody>
      </p:sp>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400" b="1" dirty="0">
                <a:solidFill>
                  <a:srgbClr val="000000"/>
                </a:solidFill>
                <a:latin typeface="Arial" pitchFamily="34" charset="0"/>
                <a:cs typeface="Arial" pitchFamily="34" charset="0"/>
              </a:rPr>
              <a:t>And that bothered me even then, </a:t>
            </a:r>
          </a:p>
          <a:p>
            <a:pPr algn="ctr">
              <a:lnSpc>
                <a:spcPct val="150000"/>
              </a:lnSpc>
            </a:pPr>
            <a:r>
              <a:rPr lang="en-US" sz="2400" b="1" dirty="0">
                <a:solidFill>
                  <a:srgbClr val="000000"/>
                </a:solidFill>
                <a:latin typeface="Arial" pitchFamily="34" charset="0"/>
                <a:cs typeface="Arial" pitchFamily="34" charset="0"/>
              </a:rPr>
              <a:t>but probably mostly because </a:t>
            </a:r>
          </a:p>
          <a:p>
            <a:pPr algn="ctr">
              <a:lnSpc>
                <a:spcPct val="150000"/>
              </a:lnSpc>
            </a:pPr>
            <a:r>
              <a:rPr lang="en-US" sz="2400" b="1" dirty="0">
                <a:solidFill>
                  <a:srgbClr val="000000"/>
                </a:solidFill>
                <a:latin typeface="Arial" pitchFamily="34" charset="0"/>
                <a:cs typeface="Arial" pitchFamily="34" charset="0"/>
              </a:rPr>
              <a:t>my mom and dad </a:t>
            </a:r>
            <a:r>
              <a:rPr lang="en-US" sz="2400" b="1" i="1" dirty="0">
                <a:solidFill>
                  <a:srgbClr val="000000"/>
                </a:solidFill>
                <a:latin typeface="Arial" pitchFamily="34" charset="0"/>
                <a:cs typeface="Arial" pitchFamily="34" charset="0"/>
              </a:rPr>
              <a:t>said</a:t>
            </a:r>
            <a:r>
              <a:rPr lang="en-US" sz="2400" b="1" dirty="0">
                <a:solidFill>
                  <a:srgbClr val="000000"/>
                </a:solidFill>
                <a:latin typeface="Arial" pitchFamily="34" charset="0"/>
                <a:cs typeface="Arial" pitchFamily="34" charset="0"/>
              </a:rPr>
              <a:t> it should bother me</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Sharon didn’t stay with our class long.  I think she came and went in the second grade . . .</a:t>
            </a:r>
          </a:p>
          <a:p>
            <a:pPr algn="ctr"/>
            <a:r>
              <a:rPr lang="en-US" sz="2400" b="1" dirty="0">
                <a:solidFill>
                  <a:srgbClr val="000000"/>
                </a:solidFill>
                <a:latin typeface="Arial" pitchFamily="34" charset="0"/>
                <a:cs typeface="Arial" pitchFamily="34" charset="0"/>
              </a:rPr>
              <a:t>or maybe it was the third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I remember that some people weren’t kind to her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 know, but I don’t know why, she never returned.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Perhaps she went to </a:t>
            </a:r>
          </a:p>
          <a:p>
            <a:pPr algn="ctr"/>
            <a:r>
              <a:rPr lang="en-US" sz="2400" b="1" dirty="0">
                <a:solidFill>
                  <a:srgbClr val="000000"/>
                </a:solidFill>
                <a:latin typeface="Arial" pitchFamily="34" charset="0"/>
                <a:cs typeface="Arial" pitchFamily="34" charset="0"/>
              </a:rPr>
              <a:t>the School for the Deaf at Faribault . . . </a:t>
            </a:r>
          </a:p>
        </p:txBody>
      </p:sp>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242786" y="1147536"/>
            <a:ext cx="7772400" cy="4857750"/>
          </a:xfrm>
          <a:prstGeom prst="rect">
            <a:avLst/>
          </a:prstGeom>
          <a:noFill/>
          <a:ln w="9525">
            <a:noFill/>
            <a:miter lim="800000"/>
            <a:headEnd/>
            <a:tailEnd/>
          </a:ln>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Those of you in the Anthropology of Food might be a little curious about my food background . . .</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051300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My Roufs family has been into food since at least 1702 . . .</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9755888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000" b="1" dirty="0">
                <a:solidFill>
                  <a:srgbClr val="000000"/>
                </a:solidFill>
                <a:latin typeface="Arial" pitchFamily="34" charset="0"/>
                <a:cs typeface="Arial" pitchFamily="34" charset="0"/>
              </a:rPr>
              <a:t>Why should you care?</a:t>
            </a:r>
          </a:p>
          <a:p>
            <a:pPr algn="ctr"/>
            <a:endParaRPr lang="en-US" sz="1600" b="1" dirty="0">
              <a:solidFill>
                <a:srgbClr val="000000"/>
              </a:solidFill>
              <a:latin typeface="Arial" pitchFamily="34" charset="0"/>
              <a:cs typeface="Arial" pitchFamily="34" charset="0"/>
            </a:endParaRPr>
          </a:p>
          <a:p>
            <a:pPr algn="ctr"/>
            <a:r>
              <a:rPr lang="en-US" sz="2400" dirty="0">
                <a:solidFill>
                  <a:srgbClr val="000000"/>
                </a:solidFill>
                <a:latin typeface="Arial" pitchFamily="34" charset="0"/>
                <a:cs typeface="Arial" pitchFamily="34" charset="0"/>
              </a:rPr>
              <a:t>(And why do I tell you this stuff </a:t>
            </a:r>
          </a:p>
          <a:p>
            <a:pPr algn="ctr"/>
            <a:r>
              <a:rPr lang="en-US" sz="2400" dirty="0">
                <a:solidFill>
                  <a:srgbClr val="000000"/>
                </a:solidFill>
                <a:latin typeface="Arial" pitchFamily="34" charset="0"/>
                <a:cs typeface="Arial" pitchFamily="34" charset="0"/>
              </a:rPr>
              <a:t>when I really don't like to do it</a:t>
            </a:r>
          </a:p>
          <a:p>
            <a:pPr algn="ctr"/>
            <a:r>
              <a:rPr lang="en-US" sz="2400" dirty="0">
                <a:solidFill>
                  <a:srgbClr val="000000"/>
                </a:solidFill>
                <a:latin typeface="Arial" pitchFamily="34" charset="0"/>
                <a:cs typeface="Arial" pitchFamily="34" charset="0"/>
              </a:rPr>
              <a:t>—being a Lake </a:t>
            </a:r>
            <a:r>
              <a:rPr lang="en-US" sz="2400" dirty="0" err="1">
                <a:solidFill>
                  <a:srgbClr val="000000"/>
                </a:solidFill>
                <a:latin typeface="Arial" pitchFamily="34" charset="0"/>
                <a:cs typeface="Arial" pitchFamily="34" charset="0"/>
              </a:rPr>
              <a:t>Wobegon</a:t>
            </a:r>
            <a:r>
              <a:rPr lang="en-US" sz="2400" dirty="0">
                <a:solidFill>
                  <a:srgbClr val="000000"/>
                </a:solidFill>
                <a:latin typeface="Arial" pitchFamily="34" charset="0"/>
                <a:cs typeface="Arial" pitchFamily="34" charset="0"/>
              </a:rPr>
              <a:t> type person?)</a:t>
            </a: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In the Netherlands my family members were farmers in </a:t>
            </a:r>
            <a:r>
              <a:rPr lang="en-US" sz="4400" b="1" dirty="0" err="1">
                <a:solidFill>
                  <a:srgbClr val="000000"/>
                </a:solidFill>
                <a:latin typeface="Arial" pitchFamily="34" charset="0"/>
                <a:cs typeface="Arial" pitchFamily="34" charset="0"/>
              </a:rPr>
              <a:t>Nieuwstadt</a:t>
            </a:r>
            <a:r>
              <a:rPr lang="en-US" sz="4400" b="1" dirty="0">
                <a:solidFill>
                  <a:srgbClr val="000000"/>
                </a:solidFill>
                <a:latin typeface="Arial" pitchFamily="34" charset="0"/>
                <a:cs typeface="Arial" pitchFamily="34" charset="0"/>
              </a:rPr>
              <a:t> – </a:t>
            </a:r>
            <a:r>
              <a:rPr lang="en-US" sz="4400" b="1" dirty="0" err="1">
                <a:solidFill>
                  <a:srgbClr val="000000"/>
                </a:solidFill>
                <a:latin typeface="Arial" pitchFamily="34" charset="0"/>
                <a:cs typeface="Arial" pitchFamily="34" charset="0"/>
              </a:rPr>
              <a:t>Sittard</a:t>
            </a:r>
            <a:r>
              <a:rPr lang="en-US" sz="4400" b="1" dirty="0">
                <a:solidFill>
                  <a:srgbClr val="000000"/>
                </a:solidFill>
                <a:latin typeface="Arial" pitchFamily="34" charset="0"/>
                <a:cs typeface="Arial" pitchFamily="34" charset="0"/>
              </a:rPr>
              <a:t> until they migrated to the United States “to find a better life” for the children about 1842.</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683227878"/>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582057"/>
            <a:ext cx="9753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0100" y="381000"/>
            <a:ext cx="8686800" cy="1138773"/>
          </a:xfrm>
          <a:prstGeom prst="rect">
            <a:avLst/>
          </a:prstGeom>
        </p:spPr>
        <p:txBody>
          <a:bodyPr wrap="square">
            <a:spAutoFit/>
          </a:bodyPr>
          <a:lstStyle/>
          <a:p>
            <a:pPr algn="ctr"/>
            <a:r>
              <a:rPr lang="en-US" sz="3200" b="1" dirty="0">
                <a:solidFill>
                  <a:srgbClr val="000000"/>
                </a:solidFill>
                <a:latin typeface="Arial" pitchFamily="34" charset="0"/>
                <a:cs typeface="Arial" pitchFamily="34" charset="0"/>
              </a:rPr>
              <a:t>Some became millers.  </a:t>
            </a:r>
          </a:p>
          <a:p>
            <a:pPr algn="ctr"/>
            <a:r>
              <a:rPr lang="en-US" b="1" dirty="0">
                <a:solidFill>
                  <a:srgbClr val="000000"/>
                </a:solidFill>
                <a:latin typeface="Arial" pitchFamily="34" charset="0"/>
                <a:cs typeface="Arial" pitchFamily="34" charset="0"/>
              </a:rPr>
              <a:t>The Roufs Mill in </a:t>
            </a:r>
            <a:r>
              <a:rPr lang="en-US" b="1" dirty="0" err="1">
                <a:solidFill>
                  <a:srgbClr val="000000"/>
                </a:solidFill>
                <a:latin typeface="Arial" pitchFamily="34" charset="0"/>
                <a:cs typeface="Arial" pitchFamily="34" charset="0"/>
              </a:rPr>
              <a:t>Sittard</a:t>
            </a:r>
            <a:r>
              <a:rPr lang="en-US" b="1" dirty="0">
                <a:solidFill>
                  <a:srgbClr val="000000"/>
                </a:solidFill>
                <a:latin typeface="Arial" pitchFamily="34" charset="0"/>
                <a:cs typeface="Arial" pitchFamily="34" charset="0"/>
              </a:rPr>
              <a:t>, Netherlands, today is a world center for the study of water mills.</a:t>
            </a:r>
            <a:endParaRPr lang="en-US" dirty="0"/>
          </a:p>
        </p:txBody>
      </p:sp>
    </p:spTree>
    <p:extLst>
      <p:ext uri="{BB962C8B-B14F-4D97-AF65-F5344CB8AC3E}">
        <p14:creationId xmlns:p14="http://schemas.microsoft.com/office/powerpoint/2010/main" val="272380555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descr="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582057"/>
            <a:ext cx="9753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00100" y="381000"/>
            <a:ext cx="8686800" cy="1138773"/>
          </a:xfrm>
          <a:prstGeom prst="rect">
            <a:avLst/>
          </a:prstGeom>
        </p:spPr>
        <p:txBody>
          <a:bodyPr wrap="square">
            <a:spAutoFit/>
          </a:bodyPr>
          <a:lstStyle/>
          <a:p>
            <a:pPr algn="ctr"/>
            <a:r>
              <a:rPr lang="en-US" sz="3200" b="1" dirty="0">
                <a:solidFill>
                  <a:srgbClr val="000000"/>
                </a:solidFill>
                <a:latin typeface="Arial" pitchFamily="34" charset="0"/>
                <a:cs typeface="Arial" pitchFamily="34" charset="0"/>
              </a:rPr>
              <a:t>Some became millers.  </a:t>
            </a:r>
          </a:p>
          <a:p>
            <a:pPr algn="ctr"/>
            <a:r>
              <a:rPr lang="en-US" b="1" dirty="0">
                <a:solidFill>
                  <a:srgbClr val="000000"/>
                </a:solidFill>
                <a:latin typeface="Arial" pitchFamily="34" charset="0"/>
                <a:cs typeface="Arial" pitchFamily="34" charset="0"/>
              </a:rPr>
              <a:t>The Roufs Mill in </a:t>
            </a:r>
            <a:r>
              <a:rPr lang="en-US" b="1" dirty="0" err="1">
                <a:solidFill>
                  <a:srgbClr val="000000"/>
                </a:solidFill>
                <a:latin typeface="Arial" pitchFamily="34" charset="0"/>
                <a:cs typeface="Arial" pitchFamily="34" charset="0"/>
              </a:rPr>
              <a:t>Sittard</a:t>
            </a:r>
            <a:r>
              <a:rPr lang="en-US" b="1" dirty="0">
                <a:solidFill>
                  <a:srgbClr val="000000"/>
                </a:solidFill>
                <a:latin typeface="Arial" pitchFamily="34" charset="0"/>
                <a:cs typeface="Arial" pitchFamily="34" charset="0"/>
              </a:rPr>
              <a:t>, Netherlands, today is a world center for the study of water mills.</a:t>
            </a:r>
            <a:endParaRPr lang="en-US" dirty="0"/>
          </a:p>
        </p:txBody>
      </p:sp>
      <p:pic>
        <p:nvPicPr>
          <p:cNvPr id="2050" name="Picture 2" descr="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0771" y="2252133"/>
            <a:ext cx="2911929" cy="4529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08038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About 1842, reads the history in </a:t>
            </a:r>
            <a:r>
              <a:rPr lang="en-US" sz="4400" b="1" dirty="0" err="1">
                <a:solidFill>
                  <a:srgbClr val="000000"/>
                </a:solidFill>
                <a:latin typeface="Arial" pitchFamily="34" charset="0"/>
                <a:cs typeface="Arial" pitchFamily="34" charset="0"/>
              </a:rPr>
              <a:t>Nieuwstadt</a:t>
            </a:r>
            <a:r>
              <a:rPr lang="en-US" sz="4400" b="1" dirty="0">
                <a:solidFill>
                  <a:srgbClr val="000000"/>
                </a:solidFill>
                <a:latin typeface="Arial" pitchFamily="34" charset="0"/>
                <a:cs typeface="Arial" pitchFamily="34" charset="0"/>
              </a:rPr>
              <a:t>, my immediate ancestors migrated to the United States “to find a better life for the children”.</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70651714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Family legend has it that two brothers from somewhere in Indiana brought some cows to Minnesota and Wisconsin and never returned.</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939596002"/>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My side of the family settled in Winsted, as you saw above.</a:t>
            </a:r>
          </a:p>
          <a:p>
            <a:pPr algn="ctr"/>
            <a:r>
              <a:rPr lang="en-US" sz="4400" b="1" dirty="0">
                <a:solidFill>
                  <a:srgbClr val="000000"/>
                </a:solidFill>
                <a:latin typeface="Arial" pitchFamily="34" charset="0"/>
                <a:cs typeface="Arial" pitchFamily="34" charset="0"/>
              </a:rPr>
              <a:t>In Winsted and went into the meat business, providing what would now be called “artisanal meats” – real home cured hams, sausages, etc.</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04645288"/>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784"/>
            <a:ext cx="10287000" cy="6525816"/>
          </a:xfrm>
          <a:prstGeom prst="rect">
            <a:avLst/>
          </a:prstGeom>
        </p:spPr>
      </p:pic>
    </p:spTree>
    <p:extLst>
      <p:ext uri="{BB962C8B-B14F-4D97-AF65-F5344CB8AC3E}">
        <p14:creationId xmlns:p14="http://schemas.microsoft.com/office/powerpoint/2010/main" val="574314887"/>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784"/>
            <a:ext cx="10287000" cy="6525816"/>
          </a:xfrm>
          <a:prstGeom prst="rect">
            <a:avLst/>
          </a:prstGeom>
        </p:spPr>
      </p:pic>
      <p:sp>
        <p:nvSpPr>
          <p:cNvPr id="5" name="Rectangle 3"/>
          <p:cNvSpPr>
            <a:spLocks noChangeArrowheads="1"/>
          </p:cNvSpPr>
          <p:nvPr/>
        </p:nvSpPr>
        <p:spPr bwMode="auto">
          <a:xfrm>
            <a:off x="2171700" y="3276600"/>
            <a:ext cx="5486400" cy="923330"/>
          </a:xfrm>
          <a:prstGeom prst="rect">
            <a:avLst/>
          </a:prstGeom>
          <a:noFill/>
          <a:ln w="9525">
            <a:noFill/>
            <a:miter lim="800000"/>
            <a:headEnd/>
            <a:tailEnd/>
          </a:ln>
        </p:spPr>
        <p:txBody>
          <a:bodyPr wrap="square" anchor="ctr">
            <a:spAutoFit/>
          </a:bodyPr>
          <a:lstStyle/>
          <a:p>
            <a:pPr algn="ctr"/>
            <a:r>
              <a:rPr lang="en-US" b="1" dirty="0">
                <a:solidFill>
                  <a:srgbClr val="FFFFFF"/>
                </a:solidFill>
                <a:latin typeface="Arial" pitchFamily="34" charset="0"/>
                <a:cs typeface="Arial" pitchFamily="34" charset="0"/>
              </a:rPr>
              <a:t>My bedroom, until the 8</a:t>
            </a:r>
            <a:r>
              <a:rPr lang="en-US" b="1" baseline="30000" dirty="0">
                <a:solidFill>
                  <a:srgbClr val="FFFFFF"/>
                </a:solidFill>
                <a:latin typeface="Arial" pitchFamily="34" charset="0"/>
                <a:cs typeface="Arial" pitchFamily="34" charset="0"/>
              </a:rPr>
              <a:t>th</a:t>
            </a:r>
            <a:r>
              <a:rPr lang="en-US" b="1" dirty="0">
                <a:solidFill>
                  <a:srgbClr val="FFFFFF"/>
                </a:solidFill>
                <a:latin typeface="Arial" pitchFamily="34" charset="0"/>
                <a:cs typeface="Arial" pitchFamily="34" charset="0"/>
              </a:rPr>
              <a:t> grade, </a:t>
            </a:r>
          </a:p>
          <a:p>
            <a:pPr algn="ctr"/>
            <a:r>
              <a:rPr lang="en-US" b="1" dirty="0">
                <a:solidFill>
                  <a:srgbClr val="FFFFFF"/>
                </a:solidFill>
                <a:latin typeface="Arial" pitchFamily="34" charset="0"/>
                <a:cs typeface="Arial" pitchFamily="34" charset="0"/>
              </a:rPr>
              <a:t>when we moved to </a:t>
            </a:r>
          </a:p>
          <a:p>
            <a:pPr algn="ctr"/>
            <a:r>
              <a:rPr lang="en-US" b="1" dirty="0">
                <a:solidFill>
                  <a:srgbClr val="FFFFFF"/>
                </a:solidFill>
                <a:latin typeface="Arial" pitchFamily="34" charset="0"/>
                <a:cs typeface="Arial" pitchFamily="34" charset="0"/>
              </a:rPr>
              <a:t>122 Lake Ave East.</a:t>
            </a:r>
          </a:p>
        </p:txBody>
      </p:sp>
      <p:sp>
        <p:nvSpPr>
          <p:cNvPr id="4" name="Right Arrow 3"/>
          <p:cNvSpPr/>
          <p:nvPr/>
        </p:nvSpPr>
        <p:spPr bwMode="auto">
          <a:xfrm rot="19825807">
            <a:off x="5440640" y="2777769"/>
            <a:ext cx="1148475" cy="311969"/>
          </a:xfrm>
          <a:prstGeom prst="righ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164023666"/>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876300" y="1066800"/>
            <a:ext cx="84582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My Grandfather, Father, and older Brother were the town butchers, and they ran </a:t>
            </a:r>
          </a:p>
          <a:p>
            <a:pPr algn="ctr"/>
            <a:r>
              <a:rPr lang="en-US" sz="4400" b="1" dirty="0">
                <a:solidFill>
                  <a:srgbClr val="000000"/>
                </a:solidFill>
                <a:latin typeface="Arial" pitchFamily="34" charset="0"/>
                <a:cs typeface="Arial" pitchFamily="34" charset="0"/>
              </a:rPr>
              <a:t>“The Butcher Shop” where . . . </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541317056"/>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990600"/>
            <a:ext cx="8229600" cy="5029200"/>
          </a:xfrm>
          <a:prstGeom prst="rect">
            <a:avLst/>
          </a:prstGeom>
          <a:noFill/>
          <a:ln w="9525">
            <a:noFill/>
            <a:miter lim="800000"/>
            <a:headEnd/>
            <a:tailEnd/>
          </a:ln>
        </p:spPr>
        <p:txBody>
          <a:bodyPr wrap="square" anchor="ctr">
            <a:noAutofit/>
          </a:bodyPr>
          <a:lstStyle/>
          <a:p>
            <a:pPr algn="ctr">
              <a:lnSpc>
                <a:spcPct val="150000"/>
              </a:lnSpc>
            </a:pPr>
            <a:r>
              <a:rPr lang="en-US" sz="4400" b="1" dirty="0">
                <a:solidFill>
                  <a:srgbClr val="000000"/>
                </a:solidFill>
                <a:latin typeface="Arial" pitchFamily="34" charset="0"/>
                <a:cs typeface="Arial" pitchFamily="34" charset="0"/>
              </a:rPr>
              <a:t>They became regionally famous as the makers of the “Famous Winsted Bologna”</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55692670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A long-time mentor, Helen </a:t>
            </a:r>
            <a:r>
              <a:rPr lang="en-US" sz="3200" b="1" dirty="0" err="1">
                <a:solidFill>
                  <a:srgbClr val="000000"/>
                </a:solidFill>
                <a:latin typeface="Arial" pitchFamily="34" charset="0"/>
                <a:cs typeface="Arial" pitchFamily="34" charset="0"/>
              </a:rPr>
              <a:t>Mongan</a:t>
            </a:r>
            <a:r>
              <a:rPr lang="en-US" sz="3200" b="1" dirty="0">
                <a:solidFill>
                  <a:srgbClr val="000000"/>
                </a:solidFill>
                <a:latin typeface="Arial" pitchFamily="34" charset="0"/>
                <a:cs typeface="Arial" pitchFamily="34" charset="0"/>
              </a:rPr>
              <a:t>-Rallis, says that research shows that three good things happen when you take time to find out a little about your teacher as a person  </a:t>
            </a:r>
          </a:p>
          <a:p>
            <a:pPr algn="ctr"/>
            <a:endParaRPr lang="en-US" sz="1600" b="1" dirty="0">
              <a:solidFill>
                <a:srgbClr val="000000"/>
              </a:solidFill>
              <a:latin typeface="Arial" pitchFamily="34" charset="0"/>
              <a:cs typeface="Arial" pitchFamily="34" charset="0"/>
            </a:endParaRPr>
          </a:p>
          <a:p>
            <a:pPr marL="514350" indent="-514350" algn="ctr">
              <a:buAutoNum type="arabicParenBoth"/>
            </a:pPr>
            <a:r>
              <a:rPr lang="en-US" sz="2800" b="1" dirty="0">
                <a:solidFill>
                  <a:srgbClr val="FFFFFF"/>
                </a:solidFill>
                <a:latin typeface="Arial" pitchFamily="34" charset="0"/>
                <a:cs typeface="Arial" pitchFamily="34" charset="0"/>
              </a:rPr>
              <a:t>You learn more </a:t>
            </a:r>
          </a:p>
          <a:p>
            <a:pPr marL="514350" indent="-514350" algn="ctr">
              <a:buAutoNum type="arabicParenBoth"/>
            </a:pPr>
            <a:endParaRPr lang="en-US" sz="1600" b="1" dirty="0">
              <a:solidFill>
                <a:srgbClr val="FFFFFF"/>
              </a:solidFill>
              <a:latin typeface="Arial" pitchFamily="34" charset="0"/>
              <a:cs typeface="Arial" pitchFamily="34" charset="0"/>
            </a:endParaRPr>
          </a:p>
          <a:p>
            <a:pPr indent="-514350" algn="ctr">
              <a:buAutoNum type="arabicParenBoth"/>
            </a:pPr>
            <a:r>
              <a:rPr lang="en-US" sz="2800" b="1" dirty="0">
                <a:solidFill>
                  <a:srgbClr val="FFFFFF"/>
                </a:solidFill>
                <a:latin typeface="Arial" pitchFamily="34" charset="0"/>
                <a:cs typeface="Arial" pitchFamily="34" charset="0"/>
              </a:rPr>
              <a:t>You remember it better</a:t>
            </a:r>
            <a:br>
              <a:rPr lang="en-US" sz="2800" b="1" dirty="0">
                <a:solidFill>
                  <a:srgbClr val="FFFFFF"/>
                </a:solidFill>
                <a:latin typeface="Arial" pitchFamily="34" charset="0"/>
                <a:cs typeface="Arial" pitchFamily="34" charset="0"/>
              </a:rPr>
            </a:br>
            <a:br>
              <a:rPr lang="en-US" sz="2800" b="1" dirty="0">
                <a:solidFill>
                  <a:srgbClr val="FFFFFF"/>
                </a:solidFill>
                <a:latin typeface="Arial" pitchFamily="34" charset="0"/>
                <a:cs typeface="Arial" pitchFamily="34" charset="0"/>
              </a:rPr>
            </a:br>
            <a:r>
              <a:rPr lang="en-US" sz="2400" dirty="0">
                <a:solidFill>
                  <a:srgbClr val="FFFFFF"/>
                </a:solidFill>
                <a:latin typeface="Arial" pitchFamily="34" charset="0"/>
                <a:cs typeface="Arial" pitchFamily="34" charset="0"/>
              </a:rPr>
              <a:t>And — equally important, I think—</a:t>
            </a:r>
            <a:endParaRPr lang="en-US" sz="2800" dirty="0">
              <a:solidFill>
                <a:srgbClr val="FFFFFF"/>
              </a:solidFill>
              <a:latin typeface="Arial" pitchFamily="34" charset="0"/>
              <a:cs typeface="Arial" pitchFamily="34" charset="0"/>
            </a:endParaRPr>
          </a:p>
          <a:p>
            <a:pPr marL="514350" indent="-514350" algn="ctr">
              <a:buAutoNum type="arabicParenBoth"/>
            </a:pPr>
            <a:r>
              <a:rPr lang="en-US" sz="2800" b="1" dirty="0">
                <a:solidFill>
                  <a:srgbClr val="FFFFFF"/>
                </a:solidFill>
                <a:latin typeface="Arial" pitchFamily="34" charset="0"/>
                <a:cs typeface="Arial" pitchFamily="34" charset="0"/>
              </a:rPr>
              <a:t>you have more fun learning</a:t>
            </a:r>
            <a:endParaRPr lang="en-US" dirty="0">
              <a:solidFill>
                <a:srgbClr val="FFFFFF"/>
              </a:solidFill>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1312214" y="3643086"/>
            <a:ext cx="2688285" cy="2681514"/>
          </a:xfrm>
          <a:prstGeom prst="rect">
            <a:avLst/>
          </a:prstGeom>
          <a:noFill/>
          <a:ln w="9525">
            <a:noFill/>
            <a:miter lim="800000"/>
            <a:headEnd/>
            <a:tailEnd/>
          </a:ln>
        </p:spPr>
      </p:pic>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332303"/>
            <a:ext cx="6172200" cy="611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866900" y="6443990"/>
            <a:ext cx="6838950" cy="261610"/>
          </a:xfrm>
          <a:prstGeom prst="rect">
            <a:avLst/>
          </a:prstGeom>
        </p:spPr>
        <p:txBody>
          <a:bodyPr wrap="square">
            <a:spAutoFit/>
          </a:bodyPr>
          <a:lstStyle/>
          <a:p>
            <a:pPr algn="ctr"/>
            <a:r>
              <a:rPr lang="en-US" sz="1050" dirty="0">
                <a:solidFill>
                  <a:schemeClr val="bg2"/>
                </a:solidFill>
                <a:hlinkClick r:id="rId4"/>
              </a:rPr>
              <a:t>http://www.herald-journal.com/farmhorizons/2007/bologna.html</a:t>
            </a:r>
            <a:endParaRPr lang="en-US" sz="1050" dirty="0">
              <a:solidFill>
                <a:schemeClr val="bg2"/>
              </a:solidFill>
            </a:endParaRPr>
          </a:p>
        </p:txBody>
      </p:sp>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425" y="457200"/>
            <a:ext cx="1895475"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8828362"/>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Early on, when freezing technologies were developed by Mr. Birdseye my father opened the town frozen locker business, </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696978479"/>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and eventually opened </a:t>
            </a:r>
            <a:br>
              <a:rPr lang="en-US" sz="4400" b="1" dirty="0">
                <a:solidFill>
                  <a:srgbClr val="000000"/>
                </a:solidFill>
                <a:latin typeface="Arial" pitchFamily="34" charset="0"/>
                <a:cs typeface="Arial" pitchFamily="34" charset="0"/>
              </a:rPr>
            </a:br>
            <a:r>
              <a:rPr lang="en-US" sz="4400" b="1" dirty="0">
                <a:solidFill>
                  <a:srgbClr val="000000"/>
                </a:solidFill>
                <a:latin typeface="Arial" pitchFamily="34" charset="0"/>
                <a:cs typeface="Arial" pitchFamily="34" charset="0"/>
              </a:rPr>
              <a:t>“The Coffee Shop” – a very successful 1950s diner-like operation (juke box and all).</a:t>
            </a:r>
            <a:endParaRPr lang="en-US" sz="40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369079355"/>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dirty="0">
                <a:solidFill>
                  <a:srgbClr val="000000"/>
                </a:solidFill>
                <a:latin typeface="Arial" pitchFamily="34" charset="0"/>
                <a:cs typeface="Arial" pitchFamily="34" charset="0"/>
              </a:rPr>
              <a:t>Some of the other “Bums” I met when a little boy were those who would come by the Coffee Shop looking for a free meal.</a:t>
            </a:r>
          </a:p>
          <a:p>
            <a:pPr algn="ctr"/>
            <a:r>
              <a:rPr lang="en-US" sz="2800" dirty="0">
                <a:solidFill>
                  <a:srgbClr val="000000"/>
                </a:solidFill>
                <a:latin typeface="Arial" pitchFamily="34" charset="0"/>
                <a:cs typeface="Arial" pitchFamily="34" charset="0"/>
              </a:rPr>
              <a:t>My father always had a pile of maple wood out back, for smoking hams and sausages in the Meat Market, and always let them chop a little wood in return for a nice meal or two.  He never turned anyone down. . . .</a:t>
            </a:r>
          </a:p>
        </p:txBody>
      </p:sp>
    </p:spTree>
    <p:extLst>
      <p:ext uri="{BB962C8B-B14F-4D97-AF65-F5344CB8AC3E}">
        <p14:creationId xmlns:p14="http://schemas.microsoft.com/office/powerpoint/2010/main" val="383059118"/>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dirty="0">
                <a:solidFill>
                  <a:srgbClr val="000000"/>
                </a:solidFill>
                <a:latin typeface="Arial" pitchFamily="34" charset="0"/>
                <a:cs typeface="Arial" pitchFamily="34" charset="0"/>
              </a:rPr>
              <a:t>He never turned anyone down who needed something to eat, either at the Coffee Shop, or at the Meat Market.   </a:t>
            </a:r>
          </a:p>
          <a:p>
            <a:pPr algn="ctr"/>
            <a:endParaRPr lang="en-US" sz="2800" dirty="0">
              <a:solidFill>
                <a:srgbClr val="000000"/>
              </a:solidFill>
              <a:latin typeface="Arial" pitchFamily="34" charset="0"/>
              <a:cs typeface="Arial" pitchFamily="34" charset="0"/>
            </a:endParaRPr>
          </a:p>
          <a:p>
            <a:pPr algn="ctr"/>
            <a:r>
              <a:rPr lang="en-US" sz="2800" dirty="0">
                <a:solidFill>
                  <a:srgbClr val="000000"/>
                </a:solidFill>
                <a:latin typeface="Arial" pitchFamily="34" charset="0"/>
                <a:cs typeface="Arial" pitchFamily="34" charset="0"/>
              </a:rPr>
              <a:t>And very quietly, on the side, he provided food from the little grocery store attached to the Meat Market to the few in town who couldn’t  always afford food for the entire month (because their little pensions ran out at the end of the month).</a:t>
            </a:r>
          </a:p>
        </p:txBody>
      </p:sp>
    </p:spTree>
    <p:extLst>
      <p:ext uri="{BB962C8B-B14F-4D97-AF65-F5344CB8AC3E}">
        <p14:creationId xmlns:p14="http://schemas.microsoft.com/office/powerpoint/2010/main" val="2672678221"/>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dirty="0">
                <a:solidFill>
                  <a:srgbClr val="000000"/>
                </a:solidFill>
                <a:latin typeface="Arial" pitchFamily="34" charset="0"/>
                <a:cs typeface="Arial" pitchFamily="34" charset="0"/>
              </a:rPr>
              <a:t>My father’s father died just before I was born.  </a:t>
            </a:r>
          </a:p>
          <a:p>
            <a:pPr algn="ctr"/>
            <a:endParaRPr lang="en-US" sz="2800" dirty="0">
              <a:solidFill>
                <a:srgbClr val="000000"/>
              </a:solidFill>
              <a:latin typeface="Arial" pitchFamily="34" charset="0"/>
              <a:cs typeface="Arial" pitchFamily="34" charset="0"/>
            </a:endParaRPr>
          </a:p>
          <a:p>
            <a:pPr algn="ctr"/>
            <a:r>
              <a:rPr lang="en-US" sz="2800" dirty="0">
                <a:solidFill>
                  <a:srgbClr val="000000"/>
                </a:solidFill>
                <a:latin typeface="Arial" pitchFamily="34" charset="0"/>
                <a:cs typeface="Arial" pitchFamily="34" charset="0"/>
              </a:rPr>
              <a:t>He also was the town butcher, and in the early days the </a:t>
            </a:r>
            <a:r>
              <a:rPr lang="en-US" sz="2800" dirty="0" err="1">
                <a:solidFill>
                  <a:srgbClr val="000000"/>
                </a:solidFill>
                <a:latin typeface="Arial" pitchFamily="34" charset="0"/>
                <a:cs typeface="Arial" pitchFamily="34" charset="0"/>
              </a:rPr>
              <a:t>Roufs</a:t>
            </a:r>
            <a:r>
              <a:rPr lang="en-US" sz="2800" dirty="0">
                <a:solidFill>
                  <a:srgbClr val="000000"/>
                </a:solidFill>
                <a:latin typeface="Arial" pitchFamily="34" charset="0"/>
                <a:cs typeface="Arial" pitchFamily="34" charset="0"/>
              </a:rPr>
              <a:t> “slaughterhouse” [abattoir] was located at the edge of town </a:t>
            </a:r>
          </a:p>
          <a:p>
            <a:pPr algn="ctr"/>
            <a:br>
              <a:rPr lang="en-US" sz="2800"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(following the European manner of locating slaughterhouses, </a:t>
            </a:r>
            <a:br>
              <a:rPr lang="en-US" sz="2000" dirty="0">
                <a:solidFill>
                  <a:srgbClr val="000000"/>
                </a:solidFill>
                <a:latin typeface="Arial" pitchFamily="34" charset="0"/>
                <a:cs typeface="Arial" pitchFamily="34" charset="0"/>
              </a:rPr>
            </a:br>
            <a:endParaRPr lang="en-US" sz="2000"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where “Benny </a:t>
            </a:r>
            <a:r>
              <a:rPr lang="en-US" sz="2000" dirty="0" err="1">
                <a:solidFill>
                  <a:srgbClr val="000000"/>
                </a:solidFill>
                <a:latin typeface="Arial" pitchFamily="34" charset="0"/>
                <a:cs typeface="Arial" pitchFamily="34" charset="0"/>
              </a:rPr>
              <a:t>Weinbeck’s</a:t>
            </a:r>
            <a:r>
              <a:rPr lang="en-US" sz="2000" dirty="0">
                <a:solidFill>
                  <a:srgbClr val="000000"/>
                </a:solidFill>
                <a:latin typeface="Arial" pitchFamily="34" charset="0"/>
                <a:cs typeface="Arial" pitchFamily="34" charset="0"/>
              </a:rPr>
              <a:t> apartments” are now located)</a:t>
            </a:r>
          </a:p>
        </p:txBody>
      </p:sp>
    </p:spTree>
    <p:extLst>
      <p:ext uri="{BB962C8B-B14F-4D97-AF65-F5344CB8AC3E}">
        <p14:creationId xmlns:p14="http://schemas.microsoft.com/office/powerpoint/2010/main" val="219702514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dirty="0">
                <a:solidFill>
                  <a:srgbClr val="000000"/>
                </a:solidFill>
                <a:latin typeface="Arial" pitchFamily="34" charset="0"/>
                <a:cs typeface="Arial" pitchFamily="34" charset="0"/>
              </a:rPr>
              <a:t>And more than once, when I was a young boy, I watched one or two of the less fortunate old bachelors in town come into the Meat Market and ask my dad for a “soup bone”.  </a:t>
            </a:r>
          </a:p>
          <a:p>
            <a:pPr algn="ctr"/>
            <a:endParaRPr lang="en-US" sz="2800" dirty="0">
              <a:solidFill>
                <a:srgbClr val="000000"/>
              </a:solidFill>
              <a:latin typeface="Arial" pitchFamily="34" charset="0"/>
              <a:cs typeface="Arial" pitchFamily="34" charset="0"/>
            </a:endParaRPr>
          </a:p>
          <a:p>
            <a:pPr algn="ctr"/>
            <a:r>
              <a:rPr lang="en-US" sz="2800" dirty="0">
                <a:solidFill>
                  <a:srgbClr val="000000"/>
                </a:solidFill>
                <a:latin typeface="Arial" pitchFamily="34" charset="0"/>
                <a:cs typeface="Arial" pitchFamily="34" charset="0"/>
              </a:rPr>
              <a:t>My dad always made it a point to quietly give them one, making sure that it still had a lot of meat still on it, and quietly wrap it up and hand it to them as if they had paid for it.</a:t>
            </a:r>
          </a:p>
        </p:txBody>
      </p:sp>
    </p:spTree>
    <p:extLst>
      <p:ext uri="{BB962C8B-B14F-4D97-AF65-F5344CB8AC3E}">
        <p14:creationId xmlns:p14="http://schemas.microsoft.com/office/powerpoint/2010/main" val="3787238446"/>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lnSpc>
                <a:spcPct val="150000"/>
              </a:lnSpc>
            </a:pPr>
            <a:r>
              <a:rPr lang="en-US" sz="2800" b="1" dirty="0">
                <a:solidFill>
                  <a:srgbClr val="000000"/>
                </a:solidFill>
                <a:latin typeface="Arial" pitchFamily="34" charset="0"/>
                <a:cs typeface="Arial" pitchFamily="34" charset="0"/>
              </a:rPr>
              <a:t>I learned a lot about the anthropology of food watching people come and go in my dad’s, and later my brother’s, Meat Market and Coffee Shop . . .</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1661547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And I will not get into the details of what I learned in my pre-teens, and especially my early teens, helping butcher hogs and cows with the likes of old timers like Joe </a:t>
            </a:r>
            <a:r>
              <a:rPr lang="en-US" sz="2800" b="1" dirty="0" err="1">
                <a:solidFill>
                  <a:srgbClr val="000000"/>
                </a:solidFill>
                <a:latin typeface="Arial" pitchFamily="34" charset="0"/>
                <a:cs typeface="Arial" pitchFamily="34" charset="0"/>
              </a:rPr>
              <a:t>Popberg</a:t>
            </a:r>
            <a:r>
              <a:rPr lang="en-US" sz="2800" b="1" dirty="0">
                <a:solidFill>
                  <a:srgbClr val="000000"/>
                </a:solidFill>
                <a:latin typeface="Arial" pitchFamily="34" charset="0"/>
                <a:cs typeface="Arial" pitchFamily="34" charset="0"/>
              </a:rPr>
              <a:t>, Larry Barrett, and Gilbert “</a:t>
            </a:r>
            <a:r>
              <a:rPr lang="en-US" sz="2800" b="1" dirty="0" err="1">
                <a:solidFill>
                  <a:srgbClr val="000000"/>
                </a:solidFill>
                <a:latin typeface="Arial" pitchFamily="34" charset="0"/>
                <a:cs typeface="Arial" pitchFamily="34" charset="0"/>
              </a:rPr>
              <a:t>Ungie</a:t>
            </a:r>
            <a:r>
              <a:rPr lang="en-US" sz="2800" b="1" dirty="0">
                <a:solidFill>
                  <a:srgbClr val="000000"/>
                </a:solidFill>
                <a:latin typeface="Arial" pitchFamily="34" charset="0"/>
                <a:cs typeface="Arial" pitchFamily="34" charset="0"/>
              </a:rPr>
              <a:t>” </a:t>
            </a:r>
            <a:r>
              <a:rPr lang="en-US" sz="2800" b="1" dirty="0" err="1">
                <a:solidFill>
                  <a:srgbClr val="000000"/>
                </a:solidFill>
                <a:latin typeface="Arial" pitchFamily="34" charset="0"/>
                <a:cs typeface="Arial" pitchFamily="34" charset="0"/>
              </a:rPr>
              <a:t>Unglaub</a:t>
            </a:r>
            <a:r>
              <a:rPr lang="en-US" sz="2800" b="1" dirty="0">
                <a:solidFill>
                  <a:srgbClr val="000000"/>
                </a:solidFill>
                <a:latin typeface="Arial" pitchFamily="34" charset="0"/>
                <a:cs typeface="Arial" pitchFamily="34" charset="0"/>
              </a:rPr>
              <a:t> .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But it was quite a bit more than how butcher and process hogs and beef . . .  </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07991907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Rites of passage, anthropologists would call some of it . . . like watching a calf killed and butchered for the first time, to eventually shooting the animals yourself.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It was a bit like the scene in George Orwell’s “Shooting an Elephant”, but in small town America . . .</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8338325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FFCF89"/>
                </a:solidFill>
                <a:latin typeface="Arial" pitchFamily="34" charset="0"/>
                <a:cs typeface="Arial" pitchFamily="34" charset="0"/>
              </a:rPr>
              <a:t>A long-time mentor, Helen </a:t>
            </a:r>
            <a:r>
              <a:rPr lang="en-US" sz="3200" b="1" dirty="0" err="1">
                <a:solidFill>
                  <a:srgbClr val="FFCF89"/>
                </a:solidFill>
                <a:latin typeface="Arial" pitchFamily="34" charset="0"/>
                <a:cs typeface="Arial" pitchFamily="34" charset="0"/>
              </a:rPr>
              <a:t>Mongan</a:t>
            </a:r>
            <a:r>
              <a:rPr lang="en-US" sz="3200" b="1" dirty="0">
                <a:solidFill>
                  <a:srgbClr val="FFCF89"/>
                </a:solidFill>
                <a:latin typeface="Arial" pitchFamily="34" charset="0"/>
                <a:cs typeface="Arial" pitchFamily="34" charset="0"/>
              </a:rPr>
              <a:t>-Rallis, says that research shows that three good things happen when you take time to find out a little about your teacher as a person </a:t>
            </a:r>
          </a:p>
          <a:p>
            <a:pPr algn="ctr"/>
            <a:endParaRPr lang="en-US" sz="1600" b="1" dirty="0">
              <a:solidFill>
                <a:srgbClr val="000000"/>
              </a:solidFill>
              <a:latin typeface="Arial" pitchFamily="34" charset="0"/>
              <a:cs typeface="Arial" pitchFamily="34" charset="0"/>
            </a:endParaRPr>
          </a:p>
          <a:p>
            <a:pPr marL="514350" indent="-514350" algn="ctr">
              <a:buAutoNum type="arabicParenBoth"/>
            </a:pPr>
            <a:r>
              <a:rPr lang="en-US" sz="2800" b="1" dirty="0">
                <a:solidFill>
                  <a:srgbClr val="000000"/>
                </a:solidFill>
                <a:latin typeface="Arial" pitchFamily="34" charset="0"/>
                <a:cs typeface="Arial" pitchFamily="34" charset="0"/>
              </a:rPr>
              <a:t>You learn more </a:t>
            </a:r>
          </a:p>
          <a:p>
            <a:pPr marL="514350" indent="-514350" algn="ctr">
              <a:buAutoNum type="arabicParenBoth"/>
            </a:pPr>
            <a:endParaRPr lang="en-US" sz="1600" b="1" dirty="0">
              <a:solidFill>
                <a:srgbClr val="000000"/>
              </a:solidFill>
              <a:latin typeface="Arial" pitchFamily="34" charset="0"/>
              <a:cs typeface="Arial" pitchFamily="34" charset="0"/>
            </a:endParaRPr>
          </a:p>
          <a:p>
            <a:pPr indent="-514350" algn="ctr">
              <a:buAutoNum type="arabicParenBoth"/>
            </a:pPr>
            <a:r>
              <a:rPr lang="en-US" sz="2800" b="1" dirty="0">
                <a:solidFill>
                  <a:srgbClr val="000000"/>
                </a:solidFill>
                <a:latin typeface="Arial" pitchFamily="34" charset="0"/>
                <a:cs typeface="Arial" pitchFamily="34" charset="0"/>
              </a:rPr>
              <a:t>You remember it better</a:t>
            </a:r>
            <a:br>
              <a:rPr lang="en-US" sz="2800" b="1" dirty="0">
                <a:solidFill>
                  <a:srgbClr val="000000"/>
                </a:solidFill>
                <a:latin typeface="Arial" pitchFamily="34" charset="0"/>
                <a:cs typeface="Arial" pitchFamily="34" charset="0"/>
              </a:rPr>
            </a:br>
            <a:br>
              <a:rPr lang="en-US" sz="2800" b="1" dirty="0">
                <a:solidFill>
                  <a:srgbClr val="000000"/>
                </a:solidFill>
                <a:latin typeface="Arial" pitchFamily="34" charset="0"/>
                <a:cs typeface="Arial" pitchFamily="34" charset="0"/>
              </a:rPr>
            </a:br>
            <a:r>
              <a:rPr lang="en-US" sz="2400" dirty="0">
                <a:solidFill>
                  <a:srgbClr val="000000"/>
                </a:solidFill>
                <a:latin typeface="Arial" pitchFamily="34" charset="0"/>
                <a:cs typeface="Arial" pitchFamily="34" charset="0"/>
              </a:rPr>
              <a:t>And — equally important, </a:t>
            </a:r>
            <a:r>
              <a:rPr lang="en-US" sz="2400" i="1" dirty="0">
                <a:solidFill>
                  <a:srgbClr val="000000"/>
                </a:solidFill>
                <a:latin typeface="Arial" pitchFamily="34" charset="0"/>
                <a:cs typeface="Arial" pitchFamily="34" charset="0"/>
              </a:rPr>
              <a:t>I</a:t>
            </a:r>
            <a:r>
              <a:rPr lang="en-US" sz="2400" dirty="0">
                <a:solidFill>
                  <a:srgbClr val="000000"/>
                </a:solidFill>
                <a:latin typeface="Arial" pitchFamily="34" charset="0"/>
                <a:cs typeface="Arial" pitchFamily="34" charset="0"/>
              </a:rPr>
              <a:t> think—</a:t>
            </a:r>
            <a:endParaRPr lang="en-US" sz="2800" dirty="0">
              <a:solidFill>
                <a:srgbClr val="000000"/>
              </a:solidFill>
              <a:latin typeface="Arial" pitchFamily="34" charset="0"/>
              <a:cs typeface="Arial" pitchFamily="34" charset="0"/>
            </a:endParaRPr>
          </a:p>
          <a:p>
            <a:pPr marL="514350" indent="-514350" algn="ctr">
              <a:buAutoNum type="arabicParenBoth"/>
            </a:pPr>
            <a:r>
              <a:rPr lang="en-US" sz="2800" b="1" dirty="0">
                <a:solidFill>
                  <a:srgbClr val="000000"/>
                </a:solidFill>
                <a:latin typeface="Arial" pitchFamily="34" charset="0"/>
                <a:cs typeface="Arial" pitchFamily="34" charset="0"/>
              </a:rPr>
              <a:t>you have more fun learning</a:t>
            </a: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28"/>
            <a:ext cx="10287000" cy="6858000"/>
          </a:xfrm>
          <a:prstGeom prst="rect">
            <a:avLst/>
          </a:prstGeom>
        </p:spPr>
      </p:pic>
      <p:sp>
        <p:nvSpPr>
          <p:cNvPr id="5" name="Rectangle 3"/>
          <p:cNvSpPr>
            <a:spLocks noChangeArrowheads="1"/>
          </p:cNvSpPr>
          <p:nvPr/>
        </p:nvSpPr>
        <p:spPr bwMode="auto">
          <a:xfrm>
            <a:off x="1028700" y="1560016"/>
            <a:ext cx="8229600" cy="4154984"/>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The Meat Market phone number was 43.</a:t>
            </a:r>
          </a:p>
          <a:p>
            <a:pPr algn="ctr"/>
            <a:r>
              <a:rPr lang="en-US" sz="2400" b="1" dirty="0">
                <a:solidFill>
                  <a:srgbClr val="FFFFFF"/>
                </a:solidFill>
                <a:latin typeface="Arial" pitchFamily="34" charset="0"/>
                <a:cs typeface="Arial" pitchFamily="34" charset="0"/>
              </a:rPr>
              <a:t>Our phones didn’t have a dial.  I would just pick the receiver up and ask for “43 please” and Mrs. “Tony” </a:t>
            </a:r>
            <a:r>
              <a:rPr lang="en-US" sz="2400" b="1" dirty="0" err="1">
                <a:solidFill>
                  <a:srgbClr val="FFFFFF"/>
                </a:solidFill>
                <a:latin typeface="Arial" pitchFamily="34" charset="0"/>
                <a:cs typeface="Arial" pitchFamily="34" charset="0"/>
              </a:rPr>
              <a:t>Ollig</a:t>
            </a:r>
            <a:r>
              <a:rPr lang="en-US" sz="2400" b="1" dirty="0">
                <a:solidFill>
                  <a:srgbClr val="FFFFFF"/>
                </a:solidFill>
                <a:latin typeface="Arial" pitchFamily="34" charset="0"/>
                <a:cs typeface="Arial" pitchFamily="34" charset="0"/>
              </a:rPr>
              <a:t> would “patch” the call through, with a friendly “OK, Timmy”.  </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If I came home from school and my mom was not home I could just pick up the phone and ask Mrs. </a:t>
            </a:r>
            <a:r>
              <a:rPr lang="en-US" sz="2400" b="1" dirty="0" err="1">
                <a:solidFill>
                  <a:srgbClr val="FFFFFF"/>
                </a:solidFill>
                <a:latin typeface="Arial" pitchFamily="34" charset="0"/>
                <a:cs typeface="Arial" pitchFamily="34" charset="0"/>
              </a:rPr>
              <a:t>Ollig</a:t>
            </a:r>
            <a:r>
              <a:rPr lang="en-US" sz="2400" b="1" dirty="0">
                <a:solidFill>
                  <a:srgbClr val="FFFFFF"/>
                </a:solidFill>
                <a:latin typeface="Arial" pitchFamily="34" charset="0"/>
                <a:cs typeface="Arial" pitchFamily="34" charset="0"/>
              </a:rPr>
              <a:t> where mom was.  Usually, without hesitation, she would say something </a:t>
            </a:r>
            <a:r>
              <a:rPr lang="en-US" sz="2400" b="1" dirty="0" err="1">
                <a:solidFill>
                  <a:srgbClr val="FFFFFF"/>
                </a:solidFill>
                <a:latin typeface="Arial" pitchFamily="34" charset="0"/>
                <a:cs typeface="Arial" pitchFamily="34" charset="0"/>
              </a:rPr>
              <a:t>like,”She’s</a:t>
            </a:r>
            <a:r>
              <a:rPr lang="en-US" sz="2400" b="1" dirty="0">
                <a:solidFill>
                  <a:srgbClr val="FFFFFF"/>
                </a:solidFill>
                <a:latin typeface="Arial" pitchFamily="34" charset="0"/>
                <a:cs typeface="Arial" pitchFamily="34" charset="0"/>
              </a:rPr>
              <a:t> down at </a:t>
            </a:r>
            <a:r>
              <a:rPr lang="en-US" sz="2400" b="1" dirty="0" err="1">
                <a:solidFill>
                  <a:srgbClr val="FFFFFF"/>
                </a:solidFill>
                <a:latin typeface="Arial" pitchFamily="34" charset="0"/>
                <a:cs typeface="Arial" pitchFamily="34" charset="0"/>
              </a:rPr>
              <a:t>Elderine’s</a:t>
            </a:r>
            <a:r>
              <a:rPr lang="en-US" sz="2400" b="1" dirty="0">
                <a:solidFill>
                  <a:srgbClr val="FFFFFF"/>
                </a:solidFill>
                <a:latin typeface="Arial" pitchFamily="34" charset="0"/>
                <a:cs typeface="Arial" pitchFamily="34" charset="0"/>
              </a:rPr>
              <a:t> [her sisters]. She’ll be home in about 20 minutes.”</a:t>
            </a:r>
          </a:p>
        </p:txBody>
      </p:sp>
      <p:sp>
        <p:nvSpPr>
          <p:cNvPr id="4" name="Rectangle 3"/>
          <p:cNvSpPr/>
          <p:nvPr/>
        </p:nvSpPr>
        <p:spPr>
          <a:xfrm>
            <a:off x="3619500" y="6367790"/>
            <a:ext cx="3046027" cy="261610"/>
          </a:xfrm>
          <a:prstGeom prst="rect">
            <a:avLst/>
          </a:prstGeom>
        </p:spPr>
        <p:txBody>
          <a:bodyPr wrap="none">
            <a:spAutoFit/>
          </a:bodyPr>
          <a:lstStyle/>
          <a:p>
            <a:r>
              <a:rPr lang="en-US" sz="1100" b="1" dirty="0">
                <a:solidFill>
                  <a:srgbClr val="FFFFFF"/>
                </a:solidFill>
                <a:latin typeface="Arial" pitchFamily="34" charset="0"/>
                <a:cs typeface="Arial" pitchFamily="34" charset="0"/>
              </a:rPr>
              <a:t>Winsted Telephone Company Switchboard</a:t>
            </a:r>
            <a:endParaRPr lang="en-US" sz="1100" dirty="0"/>
          </a:p>
        </p:txBody>
      </p:sp>
    </p:spTree>
    <p:extLst>
      <p:ext uri="{BB962C8B-B14F-4D97-AF65-F5344CB8AC3E}">
        <p14:creationId xmlns:p14="http://schemas.microsoft.com/office/powerpoint/2010/main" val="3634440446"/>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28"/>
            <a:ext cx="10287000" cy="6858000"/>
          </a:xfrm>
          <a:prstGeom prst="rect">
            <a:avLst/>
          </a:prstGeom>
        </p:spPr>
      </p:pic>
      <p:sp>
        <p:nvSpPr>
          <p:cNvPr id="4" name="Rectangle 3"/>
          <p:cNvSpPr/>
          <p:nvPr/>
        </p:nvSpPr>
        <p:spPr>
          <a:xfrm>
            <a:off x="3619500" y="6367790"/>
            <a:ext cx="3046027" cy="261610"/>
          </a:xfrm>
          <a:prstGeom prst="rect">
            <a:avLst/>
          </a:prstGeom>
        </p:spPr>
        <p:txBody>
          <a:bodyPr wrap="none">
            <a:spAutoFit/>
          </a:bodyPr>
          <a:lstStyle/>
          <a:p>
            <a:r>
              <a:rPr lang="en-US" sz="1100" b="1" dirty="0">
                <a:solidFill>
                  <a:srgbClr val="FFFFFF"/>
                </a:solidFill>
                <a:latin typeface="Arial" pitchFamily="34" charset="0"/>
                <a:cs typeface="Arial" pitchFamily="34" charset="0"/>
              </a:rPr>
              <a:t>Winsted Telephone Company Switchboard</a:t>
            </a:r>
            <a:endParaRPr lang="en-US" sz="1100" dirty="0"/>
          </a:p>
        </p:txBody>
      </p:sp>
    </p:spTree>
    <p:extLst>
      <p:ext uri="{BB962C8B-B14F-4D97-AF65-F5344CB8AC3E}">
        <p14:creationId xmlns:p14="http://schemas.microsoft.com/office/powerpoint/2010/main" val="2572718663"/>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483"/>
            <a:ext cx="10287000" cy="6896965"/>
          </a:xfrm>
          <a:prstGeom prst="rect">
            <a:avLst/>
          </a:prstGeom>
        </p:spPr>
      </p:pic>
      <p:sp>
        <p:nvSpPr>
          <p:cNvPr id="7" name="Rectangle 3"/>
          <p:cNvSpPr>
            <a:spLocks noChangeArrowheads="1"/>
          </p:cNvSpPr>
          <p:nvPr/>
        </p:nvSpPr>
        <p:spPr bwMode="auto">
          <a:xfrm>
            <a:off x="1028700" y="5276671"/>
            <a:ext cx="8229600" cy="1200329"/>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I still remember going to the Telephone Company office and watching Mrs. </a:t>
            </a:r>
            <a:r>
              <a:rPr lang="en-US" sz="2400" b="1" dirty="0" err="1">
                <a:solidFill>
                  <a:srgbClr val="FFFFFF"/>
                </a:solidFill>
                <a:latin typeface="Arial" pitchFamily="34" charset="0"/>
                <a:cs typeface="Arial" pitchFamily="34" charset="0"/>
              </a:rPr>
              <a:t>Ollig</a:t>
            </a:r>
            <a:r>
              <a:rPr lang="en-US" sz="2400" b="1" dirty="0">
                <a:solidFill>
                  <a:srgbClr val="FFFFFF"/>
                </a:solidFill>
                <a:latin typeface="Arial" pitchFamily="34" charset="0"/>
                <a:cs typeface="Arial" pitchFamily="34" charset="0"/>
              </a:rPr>
              <a:t> (“Tony”) operate the switchboard. </a:t>
            </a:r>
          </a:p>
        </p:txBody>
      </p:sp>
    </p:spTree>
    <p:extLst>
      <p:ext uri="{BB962C8B-B14F-4D97-AF65-F5344CB8AC3E}">
        <p14:creationId xmlns:p14="http://schemas.microsoft.com/office/powerpoint/2010/main" val="3569997635"/>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028"/>
            <a:ext cx="10287000" cy="6858000"/>
          </a:xfrm>
          <a:prstGeom prst="rect">
            <a:avLst/>
          </a:prstGeom>
        </p:spPr>
      </p:pic>
      <p:sp>
        <p:nvSpPr>
          <p:cNvPr id="5" name="Rectangle 3"/>
          <p:cNvSpPr>
            <a:spLocks noChangeArrowheads="1"/>
          </p:cNvSpPr>
          <p:nvPr/>
        </p:nvSpPr>
        <p:spPr bwMode="auto">
          <a:xfrm>
            <a:off x="1028700" y="1800285"/>
            <a:ext cx="8229600" cy="4524315"/>
          </a:xfrm>
          <a:prstGeom prst="rect">
            <a:avLst/>
          </a:prstGeom>
          <a:noFill/>
          <a:ln w="9525">
            <a:noFill/>
            <a:miter lim="800000"/>
            <a:headEnd/>
            <a:tailEnd/>
          </a:ln>
        </p:spPr>
        <p:txBody>
          <a:bodyPr wrap="square" anchor="ctr">
            <a:spAutoFit/>
          </a:bodyPr>
          <a:lstStyle/>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Almost everyone had “party lines” those days—with a set signal for your number. . . Like Morse Code.  Some folks in the country shared a line with 4-5 others.</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And, of course, since everyone heard the signals, they often listened in on other peoples’ conversations, but in my family we were not allowed to listen in.  That was too bad, as I’m sure I could have learned even </a:t>
            </a:r>
            <a:r>
              <a:rPr lang="en-US" sz="2400" b="1" i="1" dirty="0">
                <a:solidFill>
                  <a:srgbClr val="FFFFFF"/>
                </a:solidFill>
                <a:latin typeface="Arial" pitchFamily="34" charset="0"/>
                <a:cs typeface="Arial" pitchFamily="34" charset="0"/>
              </a:rPr>
              <a:t>more </a:t>
            </a:r>
            <a:r>
              <a:rPr lang="en-US" sz="2400" b="1" dirty="0">
                <a:solidFill>
                  <a:srgbClr val="FFFFFF"/>
                </a:solidFill>
                <a:latin typeface="Arial" pitchFamily="34" charset="0"/>
                <a:cs typeface="Arial" pitchFamily="34" charset="0"/>
              </a:rPr>
              <a:t> anthropology had I been allowed to listen in on the party line conversations . . . </a:t>
            </a:r>
          </a:p>
          <a:p>
            <a:pPr algn="ctr"/>
            <a:endParaRPr lang="en-US" sz="2400" b="1" dirty="0">
              <a:solidFill>
                <a:srgbClr val="FFFFFF"/>
              </a:solidFill>
              <a:latin typeface="Arial" pitchFamily="34" charset="0"/>
              <a:cs typeface="Arial" pitchFamily="34" charset="0"/>
            </a:endParaRPr>
          </a:p>
        </p:txBody>
      </p:sp>
      <p:sp>
        <p:nvSpPr>
          <p:cNvPr id="4" name="Rectangle 3"/>
          <p:cNvSpPr/>
          <p:nvPr/>
        </p:nvSpPr>
        <p:spPr>
          <a:xfrm>
            <a:off x="3619500" y="6367790"/>
            <a:ext cx="3046027" cy="261610"/>
          </a:xfrm>
          <a:prstGeom prst="rect">
            <a:avLst/>
          </a:prstGeom>
        </p:spPr>
        <p:txBody>
          <a:bodyPr wrap="none">
            <a:spAutoFit/>
          </a:bodyPr>
          <a:lstStyle/>
          <a:p>
            <a:r>
              <a:rPr lang="en-US" sz="1100" b="1" dirty="0">
                <a:solidFill>
                  <a:srgbClr val="FFFFFF"/>
                </a:solidFill>
                <a:latin typeface="Arial" pitchFamily="34" charset="0"/>
                <a:cs typeface="Arial" pitchFamily="34" charset="0"/>
              </a:rPr>
              <a:t>Winsted Telephone Company Switchboard</a:t>
            </a:r>
            <a:endParaRPr lang="en-US" sz="1100" dirty="0"/>
          </a:p>
        </p:txBody>
      </p:sp>
    </p:spTree>
    <p:extLst>
      <p:ext uri="{BB962C8B-B14F-4D97-AF65-F5344CB8AC3E}">
        <p14:creationId xmlns:p14="http://schemas.microsoft.com/office/powerpoint/2010/main" val="99243583"/>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 y="0"/>
            <a:ext cx="10287000" cy="6858000"/>
          </a:xfrm>
          <a:prstGeom prst="rect">
            <a:avLst/>
          </a:prstGeom>
        </p:spPr>
      </p:pic>
      <p:sp>
        <p:nvSpPr>
          <p:cNvPr id="6" name="Rectangle 3"/>
          <p:cNvSpPr>
            <a:spLocks noChangeArrowheads="1"/>
          </p:cNvSpPr>
          <p:nvPr/>
        </p:nvSpPr>
        <p:spPr bwMode="auto">
          <a:xfrm>
            <a:off x="1028700" y="5646003"/>
            <a:ext cx="8229600" cy="461665"/>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Mrs. </a:t>
            </a:r>
            <a:r>
              <a:rPr lang="en-US" sz="2400" b="1" dirty="0" err="1">
                <a:solidFill>
                  <a:srgbClr val="FFFFFF"/>
                </a:solidFill>
                <a:latin typeface="Arial" pitchFamily="34" charset="0"/>
                <a:cs typeface="Arial" pitchFamily="34" charset="0"/>
              </a:rPr>
              <a:t>Ollig</a:t>
            </a:r>
            <a:r>
              <a:rPr lang="en-US" sz="2400" b="1" dirty="0">
                <a:solidFill>
                  <a:srgbClr val="FFFFFF"/>
                </a:solidFill>
                <a:latin typeface="Arial" pitchFamily="34" charset="0"/>
                <a:cs typeface="Arial" pitchFamily="34" charset="0"/>
              </a:rPr>
              <a:t> was on my Mom’s Bowing Team</a:t>
            </a:r>
          </a:p>
        </p:txBody>
      </p:sp>
      <p:sp>
        <p:nvSpPr>
          <p:cNvPr id="4" name="Rectangle 3"/>
          <p:cNvSpPr/>
          <p:nvPr/>
        </p:nvSpPr>
        <p:spPr>
          <a:xfrm>
            <a:off x="2681914" y="219670"/>
            <a:ext cx="986168" cy="923330"/>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my </a:t>
            </a:r>
          </a:p>
          <a:p>
            <a:pPr algn="ctr"/>
            <a:r>
              <a:rPr lang="en-US" b="1" dirty="0">
                <a:solidFill>
                  <a:srgbClr val="FFFFFF"/>
                </a:solidFill>
                <a:latin typeface="Arial" pitchFamily="34" charset="0"/>
                <a:cs typeface="Arial" pitchFamily="34" charset="0"/>
              </a:rPr>
              <a:t>Mom</a:t>
            </a:r>
          </a:p>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Mixie</a:t>
            </a:r>
            <a:r>
              <a:rPr lang="en-US" b="1" dirty="0">
                <a:solidFill>
                  <a:srgbClr val="FFFFFF"/>
                </a:solidFill>
                <a:latin typeface="Arial" pitchFamily="34" charset="0"/>
                <a:cs typeface="Arial" pitchFamily="34" charset="0"/>
              </a:rPr>
              <a:t>”</a:t>
            </a:r>
            <a:endParaRPr lang="en-US" dirty="0"/>
          </a:p>
        </p:txBody>
      </p:sp>
      <p:sp>
        <p:nvSpPr>
          <p:cNvPr id="7" name="Rectangle 6"/>
          <p:cNvSpPr/>
          <p:nvPr/>
        </p:nvSpPr>
        <p:spPr>
          <a:xfrm>
            <a:off x="7704614" y="1371600"/>
            <a:ext cx="2544286" cy="1754326"/>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“Madge”</a:t>
            </a:r>
          </a:p>
          <a:p>
            <a:pPr algn="ctr"/>
            <a:r>
              <a:rPr lang="en-US" b="1" dirty="0">
                <a:solidFill>
                  <a:srgbClr val="FFFFFF"/>
                </a:solidFill>
                <a:latin typeface="Arial" pitchFamily="34" charset="0"/>
                <a:cs typeface="Arial" pitchFamily="34" charset="0"/>
              </a:rPr>
              <a:t>Carlson, </a:t>
            </a:r>
          </a:p>
          <a:p>
            <a:pPr algn="ctr"/>
            <a:r>
              <a:rPr lang="en-US" b="1" dirty="0">
                <a:solidFill>
                  <a:srgbClr val="FFFFFF"/>
                </a:solidFill>
                <a:latin typeface="Arial" pitchFamily="34" charset="0"/>
                <a:cs typeface="Arial" pitchFamily="34" charset="0"/>
              </a:rPr>
              <a:t>mother of </a:t>
            </a:r>
          </a:p>
          <a:p>
            <a:pPr algn="ctr"/>
            <a:r>
              <a:rPr lang="en-US" b="1" dirty="0">
                <a:solidFill>
                  <a:srgbClr val="FFFFFF"/>
                </a:solidFill>
                <a:latin typeface="Arial" pitchFamily="34" charset="0"/>
                <a:cs typeface="Arial" pitchFamily="34" charset="0"/>
              </a:rPr>
              <a:t>Paulette Carlson</a:t>
            </a:r>
          </a:p>
          <a:p>
            <a:pPr algn="ctr"/>
            <a:r>
              <a:rPr lang="en-US" b="1" dirty="0">
                <a:solidFill>
                  <a:srgbClr val="FFFFFF"/>
                </a:solidFill>
                <a:latin typeface="Arial" pitchFamily="34" charset="0"/>
                <a:cs typeface="Arial" pitchFamily="34" charset="0"/>
              </a:rPr>
              <a:t>0f </a:t>
            </a:r>
          </a:p>
          <a:p>
            <a:pPr algn="ctr"/>
            <a:r>
              <a:rPr lang="en-US" b="1" dirty="0">
                <a:solidFill>
                  <a:srgbClr val="FFFFFF"/>
                </a:solidFill>
                <a:latin typeface="Arial" pitchFamily="34" charset="0"/>
                <a:cs typeface="Arial" pitchFamily="34" charset="0"/>
              </a:rPr>
              <a:t>“Highway 101 Fame” </a:t>
            </a:r>
            <a:endParaRPr lang="en-US" dirty="0"/>
          </a:p>
        </p:txBody>
      </p:sp>
      <p:sp>
        <p:nvSpPr>
          <p:cNvPr id="8" name="Rectangle 7"/>
          <p:cNvSpPr/>
          <p:nvPr/>
        </p:nvSpPr>
        <p:spPr>
          <a:xfrm>
            <a:off x="6819900" y="381000"/>
            <a:ext cx="1261884" cy="646331"/>
          </a:xfrm>
          <a:prstGeom prst="rect">
            <a:avLst/>
          </a:prstGeom>
        </p:spPr>
        <p:txBody>
          <a:bodyPr wrap="none">
            <a:spAutoFit/>
          </a:bodyPr>
          <a:lstStyle/>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Coddie</a:t>
            </a:r>
            <a:r>
              <a:rPr lang="en-US" b="1" dirty="0">
                <a:solidFill>
                  <a:srgbClr val="FFFFFF"/>
                </a:solidFill>
                <a:latin typeface="Arial" pitchFamily="34" charset="0"/>
                <a:cs typeface="Arial" pitchFamily="34" charset="0"/>
              </a:rPr>
              <a:t>” </a:t>
            </a:r>
          </a:p>
          <a:p>
            <a:pPr algn="ctr"/>
            <a:r>
              <a:rPr lang="en-US" b="1" dirty="0">
                <a:solidFill>
                  <a:srgbClr val="FFFFFF"/>
                </a:solidFill>
                <a:latin typeface="Arial" pitchFamily="34" charset="0"/>
                <a:cs typeface="Arial" pitchFamily="34" charset="0"/>
              </a:rPr>
              <a:t>Barrett</a:t>
            </a:r>
            <a:endParaRPr lang="en-US" dirty="0"/>
          </a:p>
        </p:txBody>
      </p:sp>
      <p:sp>
        <p:nvSpPr>
          <p:cNvPr id="9" name="Left Arrow 8"/>
          <p:cNvSpPr/>
          <p:nvPr/>
        </p:nvSpPr>
        <p:spPr bwMode="auto">
          <a:xfrm rot="18916768">
            <a:off x="3314700" y="1027331"/>
            <a:ext cx="533400" cy="200799"/>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359514815"/>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 y="0"/>
            <a:ext cx="10287000" cy="6858000"/>
          </a:xfrm>
          <a:prstGeom prst="rect">
            <a:avLst/>
          </a:prstGeom>
        </p:spPr>
      </p:pic>
      <p:sp>
        <p:nvSpPr>
          <p:cNvPr id="6" name="Rectangle 3"/>
          <p:cNvSpPr>
            <a:spLocks noChangeArrowheads="1"/>
          </p:cNvSpPr>
          <p:nvPr/>
        </p:nvSpPr>
        <p:spPr bwMode="auto">
          <a:xfrm>
            <a:off x="1028700" y="5646003"/>
            <a:ext cx="8229600" cy="461665"/>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Mrs. </a:t>
            </a:r>
            <a:r>
              <a:rPr lang="en-US" sz="2400" b="1" dirty="0" err="1">
                <a:solidFill>
                  <a:srgbClr val="FFFFFF"/>
                </a:solidFill>
                <a:latin typeface="Arial" pitchFamily="34" charset="0"/>
                <a:cs typeface="Arial" pitchFamily="34" charset="0"/>
              </a:rPr>
              <a:t>Ollig</a:t>
            </a:r>
            <a:r>
              <a:rPr lang="en-US" sz="2400" b="1" dirty="0">
                <a:solidFill>
                  <a:srgbClr val="FFFFFF"/>
                </a:solidFill>
                <a:latin typeface="Arial" pitchFamily="34" charset="0"/>
                <a:cs typeface="Arial" pitchFamily="34" charset="0"/>
              </a:rPr>
              <a:t> was on my Mom’s Bowing Team</a:t>
            </a:r>
          </a:p>
        </p:txBody>
      </p:sp>
      <p:sp>
        <p:nvSpPr>
          <p:cNvPr id="4" name="Rectangle 3"/>
          <p:cNvSpPr/>
          <p:nvPr/>
        </p:nvSpPr>
        <p:spPr>
          <a:xfrm>
            <a:off x="2681914" y="219670"/>
            <a:ext cx="986168" cy="923330"/>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my </a:t>
            </a:r>
          </a:p>
          <a:p>
            <a:pPr algn="ctr"/>
            <a:r>
              <a:rPr lang="en-US" b="1" dirty="0">
                <a:solidFill>
                  <a:srgbClr val="FFFFFF"/>
                </a:solidFill>
                <a:latin typeface="Arial" pitchFamily="34" charset="0"/>
                <a:cs typeface="Arial" pitchFamily="34" charset="0"/>
              </a:rPr>
              <a:t>Mom</a:t>
            </a:r>
          </a:p>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Mixie</a:t>
            </a:r>
            <a:r>
              <a:rPr lang="en-US" b="1" dirty="0">
                <a:solidFill>
                  <a:srgbClr val="FFFFFF"/>
                </a:solidFill>
                <a:latin typeface="Arial" pitchFamily="34" charset="0"/>
                <a:cs typeface="Arial" pitchFamily="34" charset="0"/>
              </a:rPr>
              <a:t>”</a:t>
            </a:r>
            <a:endParaRPr lang="en-US" dirty="0"/>
          </a:p>
        </p:txBody>
      </p:sp>
      <p:sp>
        <p:nvSpPr>
          <p:cNvPr id="7" name="Rectangle 6"/>
          <p:cNvSpPr/>
          <p:nvPr/>
        </p:nvSpPr>
        <p:spPr>
          <a:xfrm>
            <a:off x="7704614" y="1371600"/>
            <a:ext cx="2544286" cy="1754326"/>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Madge</a:t>
            </a:r>
          </a:p>
          <a:p>
            <a:pPr algn="ctr"/>
            <a:r>
              <a:rPr lang="en-US" b="1" dirty="0">
                <a:solidFill>
                  <a:srgbClr val="FFFFFF"/>
                </a:solidFill>
                <a:latin typeface="Arial" pitchFamily="34" charset="0"/>
                <a:cs typeface="Arial" pitchFamily="34" charset="0"/>
              </a:rPr>
              <a:t>Carlson, </a:t>
            </a:r>
          </a:p>
          <a:p>
            <a:pPr algn="ctr"/>
            <a:r>
              <a:rPr lang="en-US" b="1" dirty="0">
                <a:solidFill>
                  <a:srgbClr val="FFFFFF"/>
                </a:solidFill>
                <a:latin typeface="Arial" pitchFamily="34" charset="0"/>
                <a:cs typeface="Arial" pitchFamily="34" charset="0"/>
              </a:rPr>
              <a:t>mother of </a:t>
            </a:r>
          </a:p>
          <a:p>
            <a:pPr algn="ctr"/>
            <a:r>
              <a:rPr lang="en-US" b="1" dirty="0">
                <a:solidFill>
                  <a:srgbClr val="FFFFFF"/>
                </a:solidFill>
                <a:latin typeface="Arial" pitchFamily="34" charset="0"/>
                <a:cs typeface="Arial" pitchFamily="34" charset="0"/>
              </a:rPr>
              <a:t>Paulette Carlson</a:t>
            </a:r>
          </a:p>
          <a:p>
            <a:pPr algn="ctr"/>
            <a:r>
              <a:rPr lang="en-US" b="1" dirty="0">
                <a:solidFill>
                  <a:srgbClr val="FFFFFF"/>
                </a:solidFill>
                <a:latin typeface="Arial" pitchFamily="34" charset="0"/>
                <a:cs typeface="Arial" pitchFamily="34" charset="0"/>
              </a:rPr>
              <a:t>0f </a:t>
            </a:r>
          </a:p>
          <a:p>
            <a:pPr algn="ctr"/>
            <a:r>
              <a:rPr lang="en-US" b="1" dirty="0">
                <a:solidFill>
                  <a:srgbClr val="FFFFFF"/>
                </a:solidFill>
                <a:latin typeface="Arial" pitchFamily="34" charset="0"/>
                <a:cs typeface="Arial" pitchFamily="34" charset="0"/>
              </a:rPr>
              <a:t>“Highway 101 Fame” </a:t>
            </a:r>
            <a:endParaRPr lang="en-US" dirty="0"/>
          </a:p>
        </p:txBody>
      </p:sp>
      <p:sp>
        <p:nvSpPr>
          <p:cNvPr id="8" name="Rectangle 7"/>
          <p:cNvSpPr/>
          <p:nvPr/>
        </p:nvSpPr>
        <p:spPr>
          <a:xfrm>
            <a:off x="6819900" y="381000"/>
            <a:ext cx="1261884" cy="646331"/>
          </a:xfrm>
          <a:prstGeom prst="rect">
            <a:avLst/>
          </a:prstGeom>
        </p:spPr>
        <p:txBody>
          <a:bodyPr wrap="none">
            <a:spAutoFit/>
          </a:bodyPr>
          <a:lstStyle/>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Coddie</a:t>
            </a:r>
            <a:r>
              <a:rPr lang="en-US" b="1" dirty="0">
                <a:solidFill>
                  <a:srgbClr val="FFFFFF"/>
                </a:solidFill>
                <a:latin typeface="Arial" pitchFamily="34" charset="0"/>
                <a:cs typeface="Arial" pitchFamily="34" charset="0"/>
              </a:rPr>
              <a:t>” </a:t>
            </a:r>
          </a:p>
          <a:p>
            <a:pPr algn="ctr"/>
            <a:r>
              <a:rPr lang="en-US" b="1" dirty="0">
                <a:solidFill>
                  <a:srgbClr val="FFFFFF"/>
                </a:solidFill>
                <a:latin typeface="Arial" pitchFamily="34" charset="0"/>
                <a:cs typeface="Arial" pitchFamily="34" charset="0"/>
              </a:rPr>
              <a:t>Barrett</a:t>
            </a:r>
            <a:endParaRPr lang="en-US" dirty="0"/>
          </a:p>
        </p:txBody>
      </p:sp>
      <p:sp>
        <p:nvSpPr>
          <p:cNvPr id="9" name="Left Arrow 8"/>
          <p:cNvSpPr/>
          <p:nvPr/>
        </p:nvSpPr>
        <p:spPr bwMode="auto">
          <a:xfrm rot="18916768">
            <a:off x="3314700" y="1027331"/>
            <a:ext cx="533400" cy="200799"/>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pic>
        <p:nvPicPr>
          <p:cNvPr id="10" name="Picture 2" descr="https://encrypted-tbn2.gstatic.com/images?q=tbn:ANd9GcRexcngb3swGyogy4lOEpGrrXX5mdmyl1oAeOf7Aw_MB2MMF750g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322942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474342"/>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 y="0"/>
            <a:ext cx="10287000" cy="6858000"/>
          </a:xfrm>
          <a:prstGeom prst="rect">
            <a:avLst/>
          </a:prstGeom>
        </p:spPr>
      </p:pic>
      <p:sp>
        <p:nvSpPr>
          <p:cNvPr id="6" name="Rectangle 3"/>
          <p:cNvSpPr>
            <a:spLocks noChangeArrowheads="1"/>
          </p:cNvSpPr>
          <p:nvPr/>
        </p:nvSpPr>
        <p:spPr bwMode="auto">
          <a:xfrm>
            <a:off x="1028700" y="2329934"/>
            <a:ext cx="8229600" cy="4154984"/>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a:t>
            </a:r>
            <a:r>
              <a:rPr lang="en-US" sz="2400" b="1" dirty="0" err="1">
                <a:solidFill>
                  <a:srgbClr val="FFFFFF"/>
                </a:solidFill>
                <a:latin typeface="Arial" pitchFamily="34" charset="0"/>
                <a:cs typeface="Arial" pitchFamily="34" charset="0"/>
              </a:rPr>
              <a:t>Mixie</a:t>
            </a:r>
            <a:r>
              <a:rPr lang="en-US" sz="2400" b="1" dirty="0">
                <a:solidFill>
                  <a:srgbClr val="FFFFFF"/>
                </a:solidFill>
                <a:latin typeface="Arial" pitchFamily="34" charset="0"/>
                <a:cs typeface="Arial" pitchFamily="34" charset="0"/>
              </a:rPr>
              <a:t>” comes from the fact that my mom’s name was </a:t>
            </a:r>
            <a:br>
              <a:rPr lang="en-US" sz="2400" b="1" dirty="0">
                <a:solidFill>
                  <a:srgbClr val="FFFFFF"/>
                </a:solidFill>
                <a:latin typeface="Arial" pitchFamily="34" charset="0"/>
                <a:cs typeface="Arial" pitchFamily="34" charset="0"/>
              </a:rPr>
            </a:br>
            <a:r>
              <a:rPr lang="en-US" sz="2400" b="1" dirty="0">
                <a:solidFill>
                  <a:srgbClr val="FFFFFF"/>
                </a:solidFill>
                <a:latin typeface="Arial" pitchFamily="34" charset="0"/>
                <a:cs typeface="Arial" pitchFamily="34" charset="0"/>
              </a:rPr>
              <a:t>Mary </a:t>
            </a:r>
            <a:r>
              <a:rPr lang="en-US" sz="2400" b="1" dirty="0" err="1">
                <a:solidFill>
                  <a:srgbClr val="FFFFFF"/>
                </a:solidFill>
                <a:latin typeface="Arial" pitchFamily="34" charset="0"/>
                <a:cs typeface="Arial" pitchFamily="34" charset="0"/>
              </a:rPr>
              <a:t>Magdaline</a:t>
            </a:r>
            <a:r>
              <a:rPr lang="en-US" sz="2400" b="1" dirty="0">
                <a:solidFill>
                  <a:srgbClr val="FFFFFF"/>
                </a:solidFill>
                <a:latin typeface="Arial" pitchFamily="34" charset="0"/>
                <a:cs typeface="Arial" pitchFamily="34" charset="0"/>
              </a:rPr>
              <a:t> Margaret Mary </a:t>
            </a:r>
            <a:r>
              <a:rPr lang="en-US" sz="2400" b="1" dirty="0" err="1">
                <a:solidFill>
                  <a:srgbClr val="FFFFFF"/>
                </a:solidFill>
                <a:latin typeface="Arial" pitchFamily="34" charset="0"/>
                <a:cs typeface="Arial" pitchFamily="34" charset="0"/>
              </a:rPr>
              <a:t>Juetta</a:t>
            </a:r>
            <a:r>
              <a:rPr lang="en-US" sz="2400" b="1" dirty="0">
                <a:solidFill>
                  <a:srgbClr val="FFFFFF"/>
                </a:solidFill>
                <a:latin typeface="Arial" pitchFamily="34" charset="0"/>
                <a:cs typeface="Arial" pitchFamily="34" charset="0"/>
              </a:rPr>
              <a:t> Campbell [Roufs].</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When these girls were in high school, at Holy Trinity, a new </a:t>
            </a:r>
            <a:r>
              <a:rPr lang="en-US" sz="2400" b="1" dirty="0" err="1">
                <a:solidFill>
                  <a:srgbClr val="FFFFFF"/>
                </a:solidFill>
                <a:latin typeface="Arial" pitchFamily="34" charset="0"/>
                <a:cs typeface="Arial" pitchFamily="34" charset="0"/>
              </a:rPr>
              <a:t>Fransciscan</a:t>
            </a:r>
            <a:r>
              <a:rPr lang="en-US" sz="2400" b="1" dirty="0">
                <a:solidFill>
                  <a:srgbClr val="FFFFFF"/>
                </a:solidFill>
                <a:latin typeface="Arial" pitchFamily="34" charset="0"/>
                <a:cs typeface="Arial" pitchFamily="34" charset="0"/>
              </a:rPr>
              <a:t> Sister was asking the girls their names at choir practice.  My mom said her full name, and one of the ladies said, “That’s a mixed up name”, and for the next 70+ years everyone knew her at “</a:t>
            </a:r>
            <a:r>
              <a:rPr lang="en-US" sz="2400" b="1" dirty="0" err="1">
                <a:solidFill>
                  <a:srgbClr val="FFFFFF"/>
                </a:solidFill>
                <a:latin typeface="Arial" pitchFamily="34" charset="0"/>
                <a:cs typeface="Arial" pitchFamily="34" charset="0"/>
              </a:rPr>
              <a:t>Mixie</a:t>
            </a:r>
            <a:r>
              <a:rPr lang="en-US" sz="2400" b="1" dirty="0">
                <a:solidFill>
                  <a:srgbClr val="FFFFFF"/>
                </a:solidFill>
                <a:latin typeface="Arial" pitchFamily="34" charset="0"/>
                <a:cs typeface="Arial" pitchFamily="34" charset="0"/>
              </a:rPr>
              <a:t>”.  The last three generations generally didn’t know that her name was actually Mary . . .   </a:t>
            </a:r>
          </a:p>
        </p:txBody>
      </p:sp>
      <p:sp>
        <p:nvSpPr>
          <p:cNvPr id="4" name="Rectangle 3"/>
          <p:cNvSpPr/>
          <p:nvPr/>
        </p:nvSpPr>
        <p:spPr>
          <a:xfrm>
            <a:off x="2681914" y="219670"/>
            <a:ext cx="986168" cy="923330"/>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my </a:t>
            </a:r>
          </a:p>
          <a:p>
            <a:pPr algn="ctr"/>
            <a:r>
              <a:rPr lang="en-US" b="1" dirty="0">
                <a:solidFill>
                  <a:srgbClr val="FFFFFF"/>
                </a:solidFill>
                <a:latin typeface="Arial" pitchFamily="34" charset="0"/>
                <a:cs typeface="Arial" pitchFamily="34" charset="0"/>
              </a:rPr>
              <a:t>Mom</a:t>
            </a:r>
          </a:p>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Mixie</a:t>
            </a:r>
            <a:r>
              <a:rPr lang="en-US" b="1" dirty="0">
                <a:solidFill>
                  <a:srgbClr val="FFFFFF"/>
                </a:solidFill>
                <a:latin typeface="Arial" pitchFamily="34" charset="0"/>
                <a:cs typeface="Arial" pitchFamily="34" charset="0"/>
              </a:rPr>
              <a:t>”</a:t>
            </a:r>
            <a:endParaRPr lang="en-US" dirty="0"/>
          </a:p>
        </p:txBody>
      </p:sp>
      <p:sp>
        <p:nvSpPr>
          <p:cNvPr id="9" name="Left Arrow 8"/>
          <p:cNvSpPr/>
          <p:nvPr/>
        </p:nvSpPr>
        <p:spPr bwMode="auto">
          <a:xfrm rot="18916768">
            <a:off x="3314700" y="1027331"/>
            <a:ext cx="533400" cy="200799"/>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37786863"/>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1" y="0"/>
            <a:ext cx="10287000" cy="6858000"/>
          </a:xfrm>
          <a:prstGeom prst="rect">
            <a:avLst/>
          </a:prstGeom>
        </p:spPr>
      </p:pic>
      <p:sp>
        <p:nvSpPr>
          <p:cNvPr id="6" name="Rectangle 3"/>
          <p:cNvSpPr>
            <a:spLocks noChangeArrowheads="1"/>
          </p:cNvSpPr>
          <p:nvPr/>
        </p:nvSpPr>
        <p:spPr bwMode="auto">
          <a:xfrm>
            <a:off x="1028700" y="3437930"/>
            <a:ext cx="8229600" cy="1938992"/>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And these high school friends formed the Chick </a:t>
            </a:r>
            <a:r>
              <a:rPr lang="en-US" sz="2400" b="1" dirty="0" err="1">
                <a:solidFill>
                  <a:srgbClr val="FFFFFF"/>
                </a:solidFill>
                <a:latin typeface="Arial" pitchFamily="34" charset="0"/>
                <a:cs typeface="Arial" pitchFamily="34" charset="0"/>
              </a:rPr>
              <a:t>Chix</a:t>
            </a:r>
            <a:r>
              <a:rPr lang="en-US" sz="2400" b="1" dirty="0">
                <a:solidFill>
                  <a:srgbClr val="FFFFFF"/>
                </a:solidFill>
                <a:latin typeface="Arial" pitchFamily="34" charset="0"/>
                <a:cs typeface="Arial" pitchFamily="34" charset="0"/>
              </a:rPr>
              <a:t> bridge club that played bridge regularly for the next 60 years . . .</a:t>
            </a:r>
          </a:p>
          <a:p>
            <a:pPr algn="ctr"/>
            <a:r>
              <a:rPr lang="en-US" sz="2400" b="1" dirty="0">
                <a:solidFill>
                  <a:srgbClr val="FFFFFF"/>
                </a:solidFill>
                <a:latin typeface="Arial" pitchFamily="34" charset="0"/>
                <a:cs typeface="Arial" pitchFamily="34" charset="0"/>
              </a:rPr>
              <a:t>I also learned a lot about anthropology eavesdropping on their conversations over the years . . . </a:t>
            </a:r>
          </a:p>
        </p:txBody>
      </p:sp>
      <p:sp>
        <p:nvSpPr>
          <p:cNvPr id="4" name="Rectangle 3"/>
          <p:cNvSpPr/>
          <p:nvPr/>
        </p:nvSpPr>
        <p:spPr>
          <a:xfrm>
            <a:off x="2681914" y="219670"/>
            <a:ext cx="986168" cy="923330"/>
          </a:xfrm>
          <a:prstGeom prst="rect">
            <a:avLst/>
          </a:prstGeom>
        </p:spPr>
        <p:txBody>
          <a:bodyPr wrap="none">
            <a:spAutoFit/>
          </a:bodyPr>
          <a:lstStyle/>
          <a:p>
            <a:pPr algn="ctr"/>
            <a:r>
              <a:rPr lang="en-US" b="1" dirty="0">
                <a:solidFill>
                  <a:srgbClr val="FFFFFF"/>
                </a:solidFill>
                <a:latin typeface="Arial" pitchFamily="34" charset="0"/>
                <a:cs typeface="Arial" pitchFamily="34" charset="0"/>
              </a:rPr>
              <a:t>my </a:t>
            </a:r>
          </a:p>
          <a:p>
            <a:pPr algn="ctr"/>
            <a:r>
              <a:rPr lang="en-US" b="1" dirty="0">
                <a:solidFill>
                  <a:srgbClr val="FFFFFF"/>
                </a:solidFill>
                <a:latin typeface="Arial" pitchFamily="34" charset="0"/>
                <a:cs typeface="Arial" pitchFamily="34" charset="0"/>
              </a:rPr>
              <a:t>Mom</a:t>
            </a:r>
          </a:p>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Mixie</a:t>
            </a:r>
            <a:r>
              <a:rPr lang="en-US" b="1" dirty="0">
                <a:solidFill>
                  <a:srgbClr val="FFFFFF"/>
                </a:solidFill>
                <a:latin typeface="Arial" pitchFamily="34" charset="0"/>
                <a:cs typeface="Arial" pitchFamily="34" charset="0"/>
              </a:rPr>
              <a:t>”</a:t>
            </a:r>
            <a:endParaRPr lang="en-US" dirty="0"/>
          </a:p>
        </p:txBody>
      </p:sp>
      <p:sp>
        <p:nvSpPr>
          <p:cNvPr id="9" name="Left Arrow 8"/>
          <p:cNvSpPr/>
          <p:nvPr/>
        </p:nvSpPr>
        <p:spPr bwMode="auto">
          <a:xfrm rot="18916768">
            <a:off x="3314700" y="1027331"/>
            <a:ext cx="533400" cy="200799"/>
          </a:xfrm>
          <a:prstGeom prst="leftArrow">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7" name="Rectangle 6"/>
          <p:cNvSpPr/>
          <p:nvPr/>
        </p:nvSpPr>
        <p:spPr>
          <a:xfrm>
            <a:off x="6819900" y="381000"/>
            <a:ext cx="1261884" cy="646331"/>
          </a:xfrm>
          <a:prstGeom prst="rect">
            <a:avLst/>
          </a:prstGeom>
        </p:spPr>
        <p:txBody>
          <a:bodyPr wrap="none">
            <a:spAutoFit/>
          </a:bodyPr>
          <a:lstStyle/>
          <a:p>
            <a:pPr algn="ctr"/>
            <a:r>
              <a:rPr lang="en-US" b="1" dirty="0">
                <a:solidFill>
                  <a:srgbClr val="FFFFFF"/>
                </a:solidFill>
                <a:latin typeface="Arial" pitchFamily="34" charset="0"/>
                <a:cs typeface="Arial" pitchFamily="34" charset="0"/>
              </a:rPr>
              <a:t>“</a:t>
            </a:r>
            <a:r>
              <a:rPr lang="en-US" b="1" dirty="0" err="1">
                <a:solidFill>
                  <a:srgbClr val="FFFFFF"/>
                </a:solidFill>
                <a:latin typeface="Arial" pitchFamily="34" charset="0"/>
                <a:cs typeface="Arial" pitchFamily="34" charset="0"/>
              </a:rPr>
              <a:t>Coddie</a:t>
            </a:r>
            <a:r>
              <a:rPr lang="en-US" b="1" dirty="0">
                <a:solidFill>
                  <a:srgbClr val="FFFFFF"/>
                </a:solidFill>
                <a:latin typeface="Arial" pitchFamily="34" charset="0"/>
                <a:cs typeface="Arial" pitchFamily="34" charset="0"/>
              </a:rPr>
              <a:t>” </a:t>
            </a:r>
          </a:p>
          <a:p>
            <a:pPr algn="ctr"/>
            <a:r>
              <a:rPr lang="en-US" b="1" dirty="0">
                <a:solidFill>
                  <a:srgbClr val="FFFFFF"/>
                </a:solidFill>
                <a:latin typeface="Arial" pitchFamily="34" charset="0"/>
                <a:cs typeface="Arial" pitchFamily="34" charset="0"/>
              </a:rPr>
              <a:t>Barrett</a:t>
            </a:r>
            <a:endParaRPr lang="en-US" dirty="0"/>
          </a:p>
        </p:txBody>
      </p:sp>
    </p:spTree>
    <p:extLst>
      <p:ext uri="{BB962C8B-B14F-4D97-AF65-F5344CB8AC3E}">
        <p14:creationId xmlns:p14="http://schemas.microsoft.com/office/powerpoint/2010/main" val="808746231"/>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750" y="72570"/>
            <a:ext cx="5086350" cy="6781800"/>
          </a:xfrm>
          <a:prstGeom prst="rect">
            <a:avLst/>
          </a:prstGeom>
        </p:spPr>
      </p:pic>
      <p:sp>
        <p:nvSpPr>
          <p:cNvPr id="4" name="Rectangle 3"/>
          <p:cNvSpPr>
            <a:spLocks noChangeArrowheads="1"/>
          </p:cNvSpPr>
          <p:nvPr/>
        </p:nvSpPr>
        <p:spPr bwMode="auto">
          <a:xfrm>
            <a:off x="657225" y="2843748"/>
            <a:ext cx="8915400" cy="3785652"/>
          </a:xfrm>
          <a:prstGeom prst="rect">
            <a:avLst/>
          </a:prstGeom>
          <a:noFill/>
          <a:ln w="9525">
            <a:noFill/>
            <a:miter lim="800000"/>
            <a:headEnd/>
            <a:tailEnd/>
          </a:ln>
        </p:spPr>
        <p:txBody>
          <a:bodyPr wrap="square" anchor="ctr">
            <a:spAutoFit/>
          </a:bodyPr>
          <a:lstStyle/>
          <a:p>
            <a:pPr algn="ctr"/>
            <a:r>
              <a:rPr lang="en-US" sz="2400" b="1" dirty="0">
                <a:solidFill>
                  <a:srgbClr val="FFFFFF"/>
                </a:solidFill>
                <a:latin typeface="Arial" pitchFamily="34" charset="0"/>
                <a:cs typeface="Arial" pitchFamily="34" charset="0"/>
              </a:rPr>
              <a:t>While in grade school and high school at Holy Trinity</a:t>
            </a:r>
          </a:p>
          <a:p>
            <a:pPr algn="ctr"/>
            <a:r>
              <a:rPr lang="en-US" sz="2400" b="1" dirty="0">
                <a:solidFill>
                  <a:srgbClr val="FFFFFF"/>
                </a:solidFill>
                <a:latin typeface="Arial" pitchFamily="34" charset="0"/>
                <a:cs typeface="Arial" pitchFamily="34" charset="0"/>
              </a:rPr>
              <a:t>I kept bees, and sold the honey in my at the Meat Market.  </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When I went off to college I had 15 hives of bees </a:t>
            </a:r>
          </a:p>
          <a:p>
            <a:pPr algn="ctr"/>
            <a:r>
              <a:rPr lang="en-US" sz="2400" b="1" dirty="0">
                <a:solidFill>
                  <a:srgbClr val="FFFFFF"/>
                </a:solidFill>
                <a:latin typeface="Arial" pitchFamily="34" charset="0"/>
                <a:cs typeface="Arial" pitchFamily="34" charset="0"/>
              </a:rPr>
              <a:t>(11 of which I inherited from Ferdinand Rhode after he died).</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When I went off to college my dad kindly broke the news to me that he would do anything for me while I was at college </a:t>
            </a:r>
          </a:p>
          <a:p>
            <a:pPr algn="ctr"/>
            <a:r>
              <a:rPr lang="en-US" sz="2400" b="1" dirty="0">
                <a:solidFill>
                  <a:srgbClr val="FFFFFF"/>
                </a:solidFill>
                <a:latin typeface="Arial" pitchFamily="34" charset="0"/>
                <a:cs typeface="Arial" pitchFamily="34" charset="0"/>
              </a:rPr>
              <a:t>. . . except keep my bees.</a:t>
            </a:r>
          </a:p>
          <a:p>
            <a:pPr algn="ctr"/>
            <a:endParaRPr lang="en-US" sz="24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82984581"/>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4154984"/>
          </a:xfrm>
          <a:prstGeom prst="rect">
            <a:avLst/>
          </a:prstGeom>
          <a:noFill/>
          <a:ln w="9525">
            <a:noFill/>
            <a:miter lim="800000"/>
            <a:headEnd/>
            <a:tailEnd/>
          </a:ln>
        </p:spPr>
        <p:txBody>
          <a:bodyPr wrap="square" anchor="ctr">
            <a:sp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Keeping bees for honey production actually involves quite a bit of work in the summer time.</a:t>
            </a:r>
          </a:p>
          <a:p>
            <a:pPr algn="ctr">
              <a:lnSpc>
                <a:spcPct val="150000"/>
              </a:lnSpc>
            </a:pPr>
            <a:endParaRPr lang="en-US" sz="12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So when I went away to Notre Dame my dad gave my bees to Magnus Jorgenson and his grandson.   </a:t>
            </a:r>
          </a:p>
          <a:p>
            <a:pPr algn="ctr">
              <a:lnSpc>
                <a:spcPct val="150000"/>
              </a:lnSpc>
            </a:pPr>
            <a:endParaRPr lang="en-US" sz="12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They had a good home with the </a:t>
            </a:r>
            <a:r>
              <a:rPr lang="en-US" sz="2400" b="1" dirty="0" err="1">
                <a:solidFill>
                  <a:srgbClr val="000000"/>
                </a:solidFill>
                <a:latin typeface="Arial" pitchFamily="34" charset="0"/>
                <a:cs typeface="Arial" pitchFamily="34" charset="0"/>
              </a:rPr>
              <a:t>Jorgensons</a:t>
            </a:r>
            <a:r>
              <a:rPr lang="en-US" sz="2400" b="1" dirty="0">
                <a:solidFill>
                  <a:srgbClr val="000000"/>
                </a:solidFill>
                <a:latin typeface="Arial" pitchFamily="34" charset="0"/>
                <a:cs typeface="Arial" pitchFamily="34" charset="0"/>
              </a:rPr>
              <a:t>.</a:t>
            </a:r>
          </a:p>
          <a:p>
            <a:pPr algn="ct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77116740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So it’s a good idea for you to have a look at these "Introduction" materials to according to Helen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help you learn more</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remember it longer</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a:t>
            </a:r>
            <a:r>
              <a:rPr lang="en-US" sz="2400" dirty="0">
                <a:solidFill>
                  <a:srgbClr val="000000"/>
                </a:solidFill>
                <a:latin typeface="Arial" pitchFamily="34" charset="0"/>
                <a:cs typeface="Arial" pitchFamily="34" charset="0"/>
              </a:rPr>
              <a:t>(at least eventually) </a:t>
            </a:r>
            <a:r>
              <a:rPr lang="en-US" sz="3200" b="1" dirty="0">
                <a:solidFill>
                  <a:srgbClr val="000000"/>
                </a:solidFill>
                <a:latin typeface="Arial" pitchFamily="34" charset="0"/>
                <a:cs typeface="Arial" pitchFamily="34" charset="0"/>
              </a:rPr>
              <a:t>to have more fun</a:t>
            </a:r>
          </a:p>
        </p:txBody>
      </p:sp>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62412"/>
            <a:ext cx="10782300" cy="6766560"/>
          </a:xfrm>
          <a:prstGeom prst="rect">
            <a:avLst/>
          </a:prstGeom>
        </p:spPr>
      </p:pic>
      <p:sp>
        <p:nvSpPr>
          <p:cNvPr id="5" name="Rectangle 3"/>
          <p:cNvSpPr>
            <a:spLocks noChangeArrowheads="1"/>
          </p:cNvSpPr>
          <p:nvPr/>
        </p:nvSpPr>
        <p:spPr bwMode="auto">
          <a:xfrm>
            <a:off x="6438900" y="3200400"/>
            <a:ext cx="3810000" cy="3693319"/>
          </a:xfrm>
          <a:prstGeom prst="rect">
            <a:avLst/>
          </a:prstGeom>
          <a:noFill/>
          <a:ln w="9525">
            <a:noFill/>
            <a:miter lim="800000"/>
            <a:headEnd/>
            <a:tailEnd/>
          </a:ln>
        </p:spPr>
        <p:txBody>
          <a:bodyPr wrap="square" anchor="ctr">
            <a:sp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b="1" dirty="0">
                <a:solidFill>
                  <a:srgbClr val="000000"/>
                </a:solidFill>
                <a:latin typeface="Arial" pitchFamily="34" charset="0"/>
                <a:cs typeface="Arial" pitchFamily="34" charset="0"/>
              </a:rPr>
              <a:t>(The bees getting a new home wasn’t like the situation with my dog “</a:t>
            </a:r>
            <a:r>
              <a:rPr lang="en-US" b="1" dirty="0" err="1">
                <a:solidFill>
                  <a:srgbClr val="000000"/>
                </a:solidFill>
                <a:latin typeface="Arial" pitchFamily="34" charset="0"/>
                <a:cs typeface="Arial" pitchFamily="34" charset="0"/>
              </a:rPr>
              <a:t>Poochie</a:t>
            </a:r>
            <a:r>
              <a:rPr lang="en-US" b="1" dirty="0">
                <a:solidFill>
                  <a:srgbClr val="000000"/>
                </a:solidFill>
                <a:latin typeface="Arial" pitchFamily="34" charset="0"/>
                <a:cs typeface="Arial" pitchFamily="34" charset="0"/>
              </a:rPr>
              <a:t>” </a:t>
            </a:r>
          </a:p>
          <a:p>
            <a:pPr algn="ctr">
              <a:lnSpc>
                <a:spcPct val="150000"/>
              </a:lnSpc>
            </a:pPr>
            <a:r>
              <a:rPr lang="en-US" b="1" dirty="0">
                <a:solidFill>
                  <a:srgbClr val="000000"/>
                </a:solidFill>
                <a:latin typeface="Arial" pitchFamily="34" charset="0"/>
                <a:cs typeface="Arial" pitchFamily="34" charset="0"/>
              </a:rPr>
              <a:t>Who</a:t>
            </a:r>
          </a:p>
          <a:p>
            <a:pPr algn="ctr">
              <a:lnSpc>
                <a:spcPct val="150000"/>
              </a:lnSpc>
            </a:pPr>
            <a:r>
              <a:rPr lang="en-US" b="1" dirty="0">
                <a:solidFill>
                  <a:srgbClr val="000000"/>
                </a:solidFill>
                <a:latin typeface="Arial" pitchFamily="34" charset="0"/>
                <a:cs typeface="Arial" pitchFamily="34" charset="0"/>
              </a:rPr>
              <a:t>“went to college in California” </a:t>
            </a:r>
          </a:p>
          <a:p>
            <a:pPr algn="ctr">
              <a:lnSpc>
                <a:spcPct val="150000"/>
              </a:lnSpc>
            </a:pPr>
            <a:r>
              <a:rPr lang="en-US" b="1" dirty="0">
                <a:solidFill>
                  <a:srgbClr val="000000"/>
                </a:solidFill>
                <a:latin typeface="Arial" pitchFamily="34" charset="0"/>
                <a:cs typeface="Arial" pitchFamily="34" charset="0"/>
              </a:rPr>
              <a:t>when I was </a:t>
            </a:r>
          </a:p>
          <a:p>
            <a:pPr algn="ctr">
              <a:lnSpc>
                <a:spcPct val="150000"/>
              </a:lnSpc>
            </a:pPr>
            <a:r>
              <a:rPr lang="en-US" b="1" dirty="0">
                <a:solidFill>
                  <a:srgbClr val="000000"/>
                </a:solidFill>
                <a:latin typeface="Arial" pitchFamily="34" charset="0"/>
                <a:cs typeface="Arial" pitchFamily="34" charset="0"/>
              </a:rPr>
              <a:t>about 6 years old . . .)</a:t>
            </a:r>
          </a:p>
          <a:p>
            <a:pPr algn="ctr"/>
            <a:endParaRPr lang="en-US" sz="300" b="1" dirty="0">
              <a:solidFill>
                <a:srgbClr val="000000"/>
              </a:solidFill>
              <a:latin typeface="Arial" pitchFamily="34" charset="0"/>
              <a:cs typeface="Arial" pitchFamily="34" charset="0"/>
            </a:endParaRPr>
          </a:p>
          <a:p>
            <a:pPr algn="ctr"/>
            <a:r>
              <a:rPr lang="en-US" sz="1050" b="1" dirty="0">
                <a:solidFill>
                  <a:srgbClr val="000000"/>
                </a:solidFill>
                <a:latin typeface="Arial" pitchFamily="34" charset="0"/>
                <a:cs typeface="Arial" pitchFamily="34" charset="0"/>
              </a:rPr>
              <a:t>R.I.P “</a:t>
            </a:r>
            <a:r>
              <a:rPr lang="en-US" sz="1050" b="1" dirty="0" err="1">
                <a:solidFill>
                  <a:srgbClr val="000000"/>
                </a:solidFill>
                <a:latin typeface="Arial" pitchFamily="34" charset="0"/>
                <a:cs typeface="Arial" pitchFamily="34" charset="0"/>
              </a:rPr>
              <a:t>Poochie</a:t>
            </a:r>
            <a:r>
              <a:rPr lang="en-US" sz="1050" b="1" dirty="0">
                <a:solidFill>
                  <a:srgbClr val="000000"/>
                </a:solidFill>
                <a:latin typeface="Arial" pitchFamily="34" charset="0"/>
                <a:cs typeface="Arial" pitchFamily="34" charset="0"/>
              </a:rPr>
              <a:t>”</a:t>
            </a:r>
          </a:p>
        </p:txBody>
      </p:sp>
    </p:spTree>
    <p:extLst>
      <p:ext uri="{BB962C8B-B14F-4D97-AF65-F5344CB8AC3E}">
        <p14:creationId xmlns:p14="http://schemas.microsoft.com/office/powerpoint/2010/main" val="3669903566"/>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2309586" y="5847546"/>
            <a:ext cx="5644242" cy="477054"/>
          </a:xfrm>
          <a:prstGeom prst="rect">
            <a:avLst/>
          </a:prstGeom>
        </p:spPr>
        <p:txBody>
          <a:bodyPr wrap="square">
            <a:spAutoFit/>
          </a:bodyPr>
          <a:lstStyle/>
          <a:p>
            <a:pPr algn="ctr"/>
            <a:r>
              <a:rPr lang="en-US" sz="2400" b="1" dirty="0">
                <a:solidFill>
                  <a:srgbClr val="FFFFFF"/>
                </a:solidFill>
              </a:rPr>
              <a:t>Holy Trinity High School, Winsted.</a:t>
            </a:r>
          </a:p>
          <a:p>
            <a:pPr algn="ctr"/>
            <a:endParaRPr lang="en-US" sz="100" b="1"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685800"/>
            <a:ext cx="7871068" cy="4854610"/>
          </a:xfrm>
          <a:prstGeom prst="rect">
            <a:avLst/>
          </a:prstGeom>
        </p:spPr>
      </p:pic>
    </p:spTree>
    <p:extLst>
      <p:ext uri="{BB962C8B-B14F-4D97-AF65-F5344CB8AC3E}">
        <p14:creationId xmlns:p14="http://schemas.microsoft.com/office/powerpoint/2010/main" val="3525725399"/>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000" b="1" dirty="0">
                <a:solidFill>
                  <a:srgbClr val="000000"/>
                </a:solidFill>
                <a:latin typeface="Arial" pitchFamily="34" charset="0"/>
                <a:cs typeface="Arial" pitchFamily="34" charset="0"/>
              </a:rPr>
              <a:t>In 1968 we sold the Meat Market and the Coffee Shop and my brother, Tom, went on to become an executive in the food industry, first with Wilson and company, then with John Morrell and Company . . . </a:t>
            </a:r>
            <a:endParaRPr lang="en-US" sz="36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362030322"/>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was with Wilson and Company, when he was stationed in Hamburg, NY, that he was instrumental in the development of the Buffalo Wings . . . to use up  Wilson’s mounting mountain of chicken wings that early on became a problem when processors started cutting up chickens for sale in supermarkets (rather than selling whole chickens) . . . .</a:t>
            </a:r>
            <a:endParaRPr lang="en-US" sz="28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621933800"/>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When I was growing up in Winsted, the men of the town would have </a:t>
            </a:r>
            <a:r>
              <a:rPr lang="en-US" sz="2800" b="1" i="1" dirty="0" err="1">
                <a:solidFill>
                  <a:srgbClr val="000000"/>
                </a:solidFill>
                <a:latin typeface="Arial" pitchFamily="34" charset="0"/>
                <a:cs typeface="Arial" pitchFamily="34" charset="0"/>
              </a:rPr>
              <a:t>booyas</a:t>
            </a:r>
            <a:r>
              <a:rPr lang="en-US" sz="2800" b="1" dirty="0">
                <a:solidFill>
                  <a:srgbClr val="000000"/>
                </a:solidFill>
                <a:latin typeface="Arial" pitchFamily="34" charset="0"/>
                <a:cs typeface="Arial" pitchFamily="34" charset="0"/>
              </a:rPr>
              <a:t>, just like “</a:t>
            </a:r>
            <a:r>
              <a:rPr lang="en-US" sz="2800" b="1" i="1" dirty="0" err="1">
                <a:solidFill>
                  <a:srgbClr val="000000"/>
                </a:solidFill>
                <a:latin typeface="Arial" pitchFamily="34" charset="0"/>
                <a:cs typeface="Arial" pitchFamily="34" charset="0"/>
              </a:rPr>
              <a:t>Booya</a:t>
            </a:r>
            <a:r>
              <a:rPr lang="en-US" sz="2800" b="1" dirty="0">
                <a:solidFill>
                  <a:srgbClr val="000000"/>
                </a:solidFill>
                <a:latin typeface="Arial" pitchFamily="34" charset="0"/>
                <a:cs typeface="Arial" pitchFamily="34" charset="0"/>
              </a:rPr>
              <a:t> Kings: Dads &amp; Sons” in the “Food and Family” segment of the </a:t>
            </a:r>
            <a:r>
              <a:rPr lang="en-US" sz="2800" b="1" i="1" dirty="0">
                <a:solidFill>
                  <a:srgbClr val="000000"/>
                </a:solidFill>
                <a:latin typeface="Arial" pitchFamily="34" charset="0"/>
                <a:cs typeface="Arial" pitchFamily="34" charset="0"/>
              </a:rPr>
              <a:t>The Meaning of Food</a:t>
            </a:r>
            <a:r>
              <a:rPr lang="en-US" sz="2800" b="1" dirty="0">
                <a:solidFill>
                  <a:srgbClr val="000000"/>
                </a:solidFill>
                <a:latin typeface="Arial" pitchFamily="34" charset="0"/>
                <a:cs typeface="Arial" pitchFamily="34" charset="0"/>
              </a:rPr>
              <a:t> video seen in class which features the </a:t>
            </a:r>
            <a:r>
              <a:rPr lang="en-US" sz="2800" b="1" i="1" dirty="0" err="1">
                <a:solidFill>
                  <a:srgbClr val="000000"/>
                </a:solidFill>
                <a:latin typeface="Arial" pitchFamily="34" charset="0"/>
                <a:cs typeface="Arial" pitchFamily="34" charset="0"/>
              </a:rPr>
              <a:t>booya</a:t>
            </a:r>
            <a:r>
              <a:rPr lang="en-US" sz="2800" b="1" dirty="0">
                <a:solidFill>
                  <a:srgbClr val="000000"/>
                </a:solidFill>
                <a:latin typeface="Arial" pitchFamily="34" charset="0"/>
                <a:cs typeface="Arial" pitchFamily="34" charset="0"/>
              </a:rPr>
              <a:t> contest between the Police and Firemen in St. Paul, Minnesota.</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And it was, like in the film, a genuine </a:t>
            </a:r>
            <a:br>
              <a:rPr lang="en-US" sz="2800" b="1" dirty="0">
                <a:solidFill>
                  <a:srgbClr val="000000"/>
                </a:solidFill>
                <a:latin typeface="Arial" pitchFamily="34" charset="0"/>
                <a:cs typeface="Arial" pitchFamily="34" charset="0"/>
              </a:rPr>
            </a:br>
            <a:r>
              <a:rPr lang="en-US" sz="2800" b="1" dirty="0">
                <a:solidFill>
                  <a:srgbClr val="000000"/>
                </a:solidFill>
                <a:latin typeface="Arial" pitchFamily="34" charset="0"/>
                <a:cs typeface="Arial" pitchFamily="34" charset="0"/>
              </a:rPr>
              <a:t>"male bonding ritual"</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987041879"/>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When I was growing up in Winsted, the men of the town would have </a:t>
            </a:r>
            <a:r>
              <a:rPr lang="en-US" sz="2800" b="1" i="1" dirty="0" err="1">
                <a:solidFill>
                  <a:srgbClr val="000000"/>
                </a:solidFill>
                <a:latin typeface="Arial" pitchFamily="34" charset="0"/>
                <a:cs typeface="Arial" pitchFamily="34" charset="0"/>
              </a:rPr>
              <a:t>booyas</a:t>
            </a:r>
            <a:r>
              <a:rPr lang="en-US" sz="2800" b="1" dirty="0">
                <a:solidFill>
                  <a:srgbClr val="000000"/>
                </a:solidFill>
                <a:latin typeface="Arial" pitchFamily="34" charset="0"/>
                <a:cs typeface="Arial" pitchFamily="34" charset="0"/>
              </a:rPr>
              <a:t>, just like in the video in class.  Usually spearheaded by folks like Gerry Sterner, Herman </a:t>
            </a:r>
            <a:r>
              <a:rPr lang="en-US" sz="2800" b="1" dirty="0" err="1">
                <a:solidFill>
                  <a:srgbClr val="000000"/>
                </a:solidFill>
                <a:latin typeface="Arial" pitchFamily="34" charset="0"/>
                <a:cs typeface="Arial" pitchFamily="34" charset="0"/>
              </a:rPr>
              <a:t>Peschken</a:t>
            </a:r>
            <a:r>
              <a:rPr lang="en-US" sz="2800" b="1" dirty="0">
                <a:solidFill>
                  <a:srgbClr val="000000"/>
                </a:solidFill>
                <a:latin typeface="Arial" pitchFamily="34" charset="0"/>
                <a:cs typeface="Arial" pitchFamily="34" charset="0"/>
              </a:rPr>
              <a:t>, My Dad (Mark), and the Volunteer Firemen (like in the video, except that our police “department” was the half-time Ben </a:t>
            </a:r>
            <a:r>
              <a:rPr lang="en-US" sz="2800" b="1" dirty="0" err="1">
                <a:solidFill>
                  <a:srgbClr val="000000"/>
                </a:solidFill>
                <a:latin typeface="Arial" pitchFamily="34" charset="0"/>
                <a:cs typeface="Arial" pitchFamily="34" charset="0"/>
              </a:rPr>
              <a:t>Heigel</a:t>
            </a:r>
            <a:r>
              <a:rPr lang="en-US" sz="2800" b="1" dirty="0">
                <a:solidFill>
                  <a:srgbClr val="000000"/>
                </a:solidFill>
                <a:latin typeface="Arial" pitchFamily="34" charset="0"/>
                <a:cs typeface="Arial" pitchFamily="34" charset="0"/>
              </a:rPr>
              <a:t> who patrolled the city street on foot, towards evening, </a:t>
            </a:r>
          </a:p>
          <a:p>
            <a:pPr algn="ctr"/>
            <a:r>
              <a:rPr lang="en-US" sz="2800" b="1" dirty="0">
                <a:solidFill>
                  <a:srgbClr val="000000"/>
                </a:solidFill>
                <a:latin typeface="Arial" pitchFamily="34" charset="0"/>
                <a:cs typeface="Arial" pitchFamily="34" charset="0"/>
              </a:rPr>
              <a:t>and didn’t cook </a:t>
            </a:r>
            <a:r>
              <a:rPr lang="en-US" sz="2800" b="1" i="1" dirty="0" err="1">
                <a:solidFill>
                  <a:srgbClr val="000000"/>
                </a:solidFill>
                <a:latin typeface="Arial" pitchFamily="34" charset="0"/>
                <a:cs typeface="Arial" pitchFamily="34" charset="0"/>
              </a:rPr>
              <a:t>booya</a:t>
            </a:r>
            <a:r>
              <a:rPr lang="en-US" sz="2800" b="1" dirty="0">
                <a:solidFill>
                  <a:srgbClr val="000000"/>
                </a:solidFill>
                <a:latin typeface="Arial" pitchFamily="34" charset="0"/>
                <a:cs typeface="Arial" pitchFamily="34" charset="0"/>
              </a:rPr>
              <a:t>.</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474206093"/>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752600"/>
            <a:ext cx="8229600" cy="3672114"/>
          </a:xfrm>
          <a:prstGeom prst="rect">
            <a:avLst/>
          </a:prstGeom>
          <a:noFill/>
          <a:ln w="9525">
            <a:noFill/>
            <a:miter lim="800000"/>
            <a:headEnd/>
            <a:tailEnd/>
          </a:ln>
        </p:spPr>
        <p:txBody>
          <a:bodyPr wrap="square" anchor="ctr">
            <a:noAutofit/>
          </a:bodyPr>
          <a:lstStyle/>
          <a:p>
            <a:pPr algn="ctr">
              <a:lnSpc>
                <a:spcPct val="150000"/>
              </a:lnSpc>
            </a:pPr>
            <a:r>
              <a:rPr lang="en-US" sz="2800" b="1" dirty="0">
                <a:solidFill>
                  <a:srgbClr val="000000"/>
                </a:solidFill>
                <a:latin typeface="Arial" pitchFamily="34" charset="0"/>
                <a:cs typeface="Arial" pitchFamily="34" charset="0"/>
              </a:rPr>
              <a:t>In 2018 I went on to write a short article </a:t>
            </a:r>
          </a:p>
          <a:p>
            <a:pPr algn="ctr">
              <a:lnSpc>
                <a:spcPct val="150000"/>
              </a:lnSpc>
            </a:pPr>
            <a:r>
              <a:rPr lang="en-US" sz="2800" b="1" dirty="0">
                <a:solidFill>
                  <a:srgbClr val="000000"/>
                </a:solidFill>
                <a:latin typeface="Arial" pitchFamily="34" charset="0"/>
                <a:cs typeface="Arial" pitchFamily="34" charset="0"/>
              </a:rPr>
              <a:t>on </a:t>
            </a:r>
            <a:r>
              <a:rPr lang="en-US" sz="2800" b="1" i="1" dirty="0" err="1">
                <a:solidFill>
                  <a:srgbClr val="000000"/>
                </a:solidFill>
                <a:latin typeface="Arial" pitchFamily="34" charset="0"/>
                <a:cs typeface="Arial" pitchFamily="34" charset="0"/>
              </a:rPr>
              <a:t>booya</a:t>
            </a:r>
            <a:r>
              <a:rPr lang="en-US" sz="2800" b="1" i="1" dirty="0">
                <a:solidFill>
                  <a:srgbClr val="000000"/>
                </a:solidFill>
                <a:latin typeface="Arial" pitchFamily="34" charset="0"/>
                <a:cs typeface="Arial" pitchFamily="34" charset="0"/>
              </a:rPr>
              <a:t> </a:t>
            </a:r>
            <a:r>
              <a:rPr lang="en-US" sz="2800" b="1" dirty="0">
                <a:solidFill>
                  <a:srgbClr val="000000"/>
                </a:solidFill>
                <a:latin typeface="Arial" pitchFamily="34" charset="0"/>
                <a:cs typeface="Arial" pitchFamily="34" charset="0"/>
              </a:rPr>
              <a:t>for </a:t>
            </a:r>
          </a:p>
          <a:p>
            <a:pPr algn="ctr">
              <a:lnSpc>
                <a:spcPct val="150000"/>
              </a:lnSpc>
            </a:pPr>
            <a:r>
              <a:rPr lang="en-US" sz="2800" b="1" dirty="0">
                <a:solidFill>
                  <a:srgbClr val="000000"/>
                </a:solidFill>
                <a:latin typeface="Arial" pitchFamily="34" charset="0"/>
                <a:cs typeface="Arial" pitchFamily="34" charset="0"/>
              </a:rPr>
              <a:t>Jonathan Deutsch’s book </a:t>
            </a:r>
          </a:p>
          <a:p>
            <a:pPr algn="ctr">
              <a:lnSpc>
                <a:spcPct val="150000"/>
              </a:lnSpc>
            </a:pPr>
            <a:r>
              <a:rPr lang="en-US" sz="2800" b="1" dirty="0">
                <a:solidFill>
                  <a:srgbClr val="000000"/>
                </a:solidFill>
                <a:latin typeface="Arial" pitchFamily="34" charset="0"/>
                <a:cs typeface="Arial" pitchFamily="34" charset="0"/>
              </a:rPr>
              <a:t>on unusual American foods . . .</a:t>
            </a:r>
            <a:endParaRPr lang="en-US" sz="24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075216240"/>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181100" y="4876800"/>
            <a:ext cx="8229600" cy="1905000"/>
          </a:xfrm>
          <a:prstGeom prst="rect">
            <a:avLst/>
          </a:prstGeom>
          <a:noFill/>
          <a:ln w="9525">
            <a:noFill/>
            <a:miter lim="800000"/>
            <a:headEnd/>
            <a:tailEnd/>
          </a:ln>
        </p:spPr>
        <p:txBody>
          <a:bodyPr wrap="square" anchor="ctr">
            <a:noAutofit/>
          </a:bodyPr>
          <a:lstStyle/>
          <a:p>
            <a:pPr algn="ctr"/>
            <a:r>
              <a:rPr lang="en-US" sz="2400" dirty="0">
                <a:solidFill>
                  <a:schemeClr val="bg2"/>
                </a:solidFill>
              </a:rPr>
              <a:t>Roufs, Timothy G. 2018. "</a:t>
            </a:r>
            <a:r>
              <a:rPr lang="en-US" sz="2400" i="1" dirty="0">
                <a:solidFill>
                  <a:schemeClr val="bg2"/>
                </a:solidFill>
                <a:hlinkClick r:id="rId3"/>
              </a:rPr>
              <a:t>Booyah</a:t>
            </a:r>
            <a:r>
              <a:rPr lang="en-US" sz="2400" dirty="0">
                <a:solidFill>
                  <a:schemeClr val="bg2"/>
                </a:solidFill>
              </a:rPr>
              <a:t>." From </a:t>
            </a:r>
            <a:r>
              <a:rPr lang="en-US" sz="2400" dirty="0">
                <a:solidFill>
                  <a:schemeClr val="bg2"/>
                </a:solidFill>
                <a:hlinkClick r:id="rId4" tooltip="We Eat What?: A Cultural Encyclopedia of Unusual Foods in the United States"/>
              </a:rPr>
              <a:t>We Eat What?: A Cultural Encyclopedia of Unusual Foods in the United States</a:t>
            </a:r>
            <a:r>
              <a:rPr lang="en-US" sz="2400" dirty="0">
                <a:solidFill>
                  <a:schemeClr val="bg2"/>
                </a:solidFill>
              </a:rPr>
              <a:t>, by Jonathan Deutsch, (Ed.). Santa Barbara, CA: ABC-CLIO, pp. 30-36.</a:t>
            </a:r>
            <a:endParaRPr lang="en-US" sz="2400" b="1" dirty="0">
              <a:solidFill>
                <a:schemeClr val="bg2"/>
              </a:solidFill>
              <a:latin typeface="Arial" pitchFamily="34" charset="0"/>
              <a:cs typeface="Arial"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300" y="390146"/>
            <a:ext cx="3200399" cy="4562854"/>
          </a:xfrm>
          <a:prstGeom prst="rect">
            <a:avLst/>
          </a:prstGeom>
        </p:spPr>
      </p:pic>
    </p:spTree>
    <p:extLst>
      <p:ext uri="{BB962C8B-B14F-4D97-AF65-F5344CB8AC3E}">
        <p14:creationId xmlns:p14="http://schemas.microsoft.com/office/powerpoint/2010/main" val="3945196762"/>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381500" y="914400"/>
            <a:ext cx="5143500" cy="5816977"/>
          </a:xfrm>
          <a:prstGeom prst="rect">
            <a:avLst/>
          </a:prstGeom>
        </p:spPr>
        <p:txBody>
          <a:bodyPr>
            <a:spAutoFit/>
          </a:bodyPr>
          <a:lstStyle/>
          <a:p>
            <a:pPr algn="ctr"/>
            <a:r>
              <a:rPr lang="en-US" sz="2400" b="1" dirty="0">
                <a:solidFill>
                  <a:srgbClr val="FFFFFF"/>
                </a:solidFill>
              </a:rPr>
              <a:t>And, of course, once I got to Notre Dame and started working as a research assistant to Bill Liu, my horizons expanded into Chinese Food . . . </a:t>
            </a:r>
          </a:p>
          <a:p>
            <a:pPr algn="ctr"/>
            <a:endParaRPr lang="en-US" b="1" dirty="0">
              <a:solidFill>
                <a:srgbClr val="FFFFFF"/>
              </a:solidFill>
            </a:endParaRPr>
          </a:p>
          <a:p>
            <a:pPr algn="ctr"/>
            <a:r>
              <a:rPr lang="en-US" b="1" dirty="0">
                <a:solidFill>
                  <a:srgbClr val="FFFFFF"/>
                </a:solidFill>
              </a:rPr>
              <a:t>Although, interestingly enough, when I was little there were two restaurants I liked to go to, (1) The Buckhorn in Long Lake and (2) the old, old </a:t>
            </a:r>
            <a:r>
              <a:rPr lang="en-US" b="1" dirty="0" err="1">
                <a:solidFill>
                  <a:srgbClr val="FFFFFF"/>
                </a:solidFill>
              </a:rPr>
              <a:t>Nankin</a:t>
            </a:r>
            <a:r>
              <a:rPr lang="en-US" b="1" dirty="0">
                <a:solidFill>
                  <a:srgbClr val="FFFFFF"/>
                </a:solidFill>
              </a:rPr>
              <a:t> in downtown Minneapolis.  </a:t>
            </a:r>
          </a:p>
          <a:p>
            <a:pPr algn="ctr"/>
            <a:endParaRPr lang="en-US" b="1" dirty="0">
              <a:solidFill>
                <a:srgbClr val="FFFFFF"/>
              </a:solidFill>
            </a:endParaRPr>
          </a:p>
          <a:p>
            <a:pPr algn="ctr"/>
            <a:r>
              <a:rPr lang="en-US" b="1" dirty="0">
                <a:solidFill>
                  <a:srgbClr val="FFFFFF"/>
                </a:solidFill>
              </a:rPr>
              <a:t>(This was all before McDonald’s hit the region.)</a:t>
            </a:r>
          </a:p>
          <a:p>
            <a:pPr algn="ctr"/>
            <a:endParaRPr lang="en-US" b="1" dirty="0">
              <a:solidFill>
                <a:srgbClr val="FFFFFF"/>
              </a:solidFill>
            </a:endParaRPr>
          </a:p>
          <a:p>
            <a:pPr algn="ctr"/>
            <a:r>
              <a:rPr lang="en-US" b="1" dirty="0">
                <a:solidFill>
                  <a:srgbClr val="FFFFFF"/>
                </a:solidFill>
              </a:rPr>
              <a:t>Bill Liu worked at the </a:t>
            </a:r>
            <a:r>
              <a:rPr lang="en-US" b="1" dirty="0" err="1">
                <a:solidFill>
                  <a:srgbClr val="FFFFFF"/>
                </a:solidFill>
              </a:rPr>
              <a:t>Nankin</a:t>
            </a:r>
            <a:r>
              <a:rPr lang="en-US" b="1" dirty="0">
                <a:solidFill>
                  <a:srgbClr val="FFFFFF"/>
                </a:solidFill>
              </a:rPr>
              <a:t> when he went to St. Thomas College in St. Paul</a:t>
            </a:r>
          </a:p>
          <a:p>
            <a:pPr algn="ctr"/>
            <a:endParaRPr lang="en-US" b="1" i="1" dirty="0">
              <a:solidFill>
                <a:srgbClr val="FFFFFF"/>
              </a:solidFill>
            </a:endParaRPr>
          </a:p>
          <a:p>
            <a:pPr algn="ctr"/>
            <a:r>
              <a:rPr lang="en-US" sz="1200" b="1" i="1" dirty="0">
                <a:solidFill>
                  <a:srgbClr val="FFFFFF"/>
                </a:solidFill>
              </a:rPr>
              <a:t>The Essence of Chinese Cuisine</a:t>
            </a:r>
            <a:r>
              <a:rPr lang="en-US" sz="1200" b="1" dirty="0">
                <a:solidFill>
                  <a:srgbClr val="FFFFFF"/>
                </a:solidFill>
              </a:rPr>
              <a:t>.</a:t>
            </a:r>
          </a:p>
          <a:p>
            <a:pPr algn="ctr"/>
            <a:r>
              <a:rPr lang="en-US" sz="1200" b="1" dirty="0">
                <a:solidFill>
                  <a:srgbClr val="FFFFFF"/>
                </a:solidFill>
              </a:rPr>
              <a:t> 1970. William T Liu and May L. Liu.</a:t>
            </a:r>
          </a:p>
          <a:p>
            <a:pPr algn="ctr"/>
            <a:r>
              <a:rPr lang="en-US" sz="1200" b="1" dirty="0">
                <a:solidFill>
                  <a:srgbClr val="FFFFFF"/>
                </a:solidFill>
              </a:rPr>
              <a:t>Nashville/London: Aurora.</a:t>
            </a:r>
          </a:p>
        </p:txBody>
      </p:sp>
      <p:pic>
        <p:nvPicPr>
          <p:cNvPr id="6" name="Picture 5" descr="Liu_Essence1_500.jpg"/>
          <p:cNvPicPr>
            <a:picLocks noChangeAspect="1"/>
          </p:cNvPicPr>
          <p:nvPr/>
        </p:nvPicPr>
        <p:blipFill>
          <a:blip r:embed="rId2" cstate="print"/>
          <a:stretch>
            <a:fillRect/>
          </a:stretch>
        </p:blipFill>
        <p:spPr>
          <a:xfrm>
            <a:off x="1012372" y="2590800"/>
            <a:ext cx="2819400" cy="3558710"/>
          </a:xfrm>
          <a:prstGeom prst="rect">
            <a:avLst/>
          </a:prstGeom>
        </p:spPr>
      </p:pic>
    </p:spTree>
    <p:extLst>
      <p:ext uri="{BB962C8B-B14F-4D97-AF65-F5344CB8AC3E}">
        <p14:creationId xmlns:p14="http://schemas.microsoft.com/office/powerpoint/2010/main" val="3176759262"/>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381500" y="914400"/>
            <a:ext cx="5143500" cy="5078313"/>
          </a:xfrm>
          <a:prstGeom prst="rect">
            <a:avLst/>
          </a:prstGeom>
        </p:spPr>
        <p:txBody>
          <a:bodyPr>
            <a:spAutoFit/>
          </a:bodyPr>
          <a:lstStyle/>
          <a:p>
            <a:pPr algn="ctr"/>
            <a:r>
              <a:rPr lang="en-US" b="1" dirty="0">
                <a:solidFill>
                  <a:srgbClr val="FFFFFF"/>
                </a:solidFill>
              </a:rPr>
              <a:t>Ant the old </a:t>
            </a:r>
            <a:r>
              <a:rPr lang="en-US" b="1" dirty="0" err="1">
                <a:solidFill>
                  <a:srgbClr val="FFFFFF"/>
                </a:solidFill>
              </a:rPr>
              <a:t>Nankin</a:t>
            </a:r>
            <a:r>
              <a:rPr lang="en-US" b="1" dirty="0">
                <a:solidFill>
                  <a:srgbClr val="FFFFFF"/>
                </a:solidFill>
              </a:rPr>
              <a:t> in downtown Minneapolis was about as exotic as one could get in those days (and about as exotic as a boy from Winsted could even imagine . . . </a:t>
            </a:r>
          </a:p>
          <a:p>
            <a:pPr algn="ctr"/>
            <a:endParaRPr lang="en-US" b="1" dirty="0">
              <a:solidFill>
                <a:srgbClr val="FFFFFF"/>
              </a:solidFill>
            </a:endParaRPr>
          </a:p>
          <a:p>
            <a:pPr algn="ctr"/>
            <a:r>
              <a:rPr lang="en-US" b="1" dirty="0">
                <a:solidFill>
                  <a:srgbClr val="FFFFFF"/>
                </a:solidFill>
              </a:rPr>
              <a:t>And it was the only place known on earth where one could get strawberry sherbet (if you finished all of your food), and Chinese fortune cookies (which you received regardless of how much you ate).</a:t>
            </a:r>
          </a:p>
          <a:p>
            <a:pPr algn="ctr"/>
            <a:endParaRPr lang="en-US" b="1" dirty="0">
              <a:solidFill>
                <a:srgbClr val="FFFFFF"/>
              </a:solidFill>
            </a:endParaRPr>
          </a:p>
          <a:p>
            <a:pPr algn="ctr"/>
            <a:r>
              <a:rPr lang="en-US" b="1" dirty="0">
                <a:solidFill>
                  <a:srgbClr val="FFFFFF"/>
                </a:solidFill>
              </a:rPr>
              <a:t>It wasn’t until 30years later that I found out that Chinese fortune cookies were not Chinese, but American . . . </a:t>
            </a:r>
          </a:p>
          <a:p>
            <a:pPr algn="ctr"/>
            <a:endParaRPr lang="en-US" b="1" dirty="0">
              <a:solidFill>
                <a:srgbClr val="FFFFFF"/>
              </a:solidFill>
            </a:endParaRPr>
          </a:p>
          <a:p>
            <a:pPr algn="ctr"/>
            <a:r>
              <a:rPr lang="en-US" b="1" dirty="0">
                <a:solidFill>
                  <a:srgbClr val="FFFFFF"/>
                </a:solidFill>
              </a:rPr>
              <a:t>And 50 years later that I found out that they were Japanese American and not Chinese American . . . </a:t>
            </a:r>
          </a:p>
        </p:txBody>
      </p:sp>
      <p:pic>
        <p:nvPicPr>
          <p:cNvPr id="6" name="Picture 5" descr="Liu_Essence1_500.jpg"/>
          <p:cNvPicPr>
            <a:picLocks noChangeAspect="1"/>
          </p:cNvPicPr>
          <p:nvPr/>
        </p:nvPicPr>
        <p:blipFill>
          <a:blip r:embed="rId2" cstate="print"/>
          <a:stretch>
            <a:fillRect/>
          </a:stretch>
        </p:blipFill>
        <p:spPr>
          <a:xfrm>
            <a:off x="952500" y="2209800"/>
            <a:ext cx="2819400" cy="3558710"/>
          </a:xfrm>
          <a:prstGeom prst="rect">
            <a:avLst/>
          </a:prstGeom>
        </p:spPr>
      </p:pic>
    </p:spTree>
    <p:extLst>
      <p:ext uri="{BB962C8B-B14F-4D97-AF65-F5344CB8AC3E}">
        <p14:creationId xmlns:p14="http://schemas.microsoft.com/office/powerpoint/2010/main" val="20242822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000" b="1" dirty="0">
                <a:solidFill>
                  <a:srgbClr val="000000"/>
                </a:solidFill>
                <a:latin typeface="Arial" pitchFamily="34" charset="0"/>
                <a:cs typeface="Arial" pitchFamily="34" charset="0"/>
              </a:rPr>
              <a:t>So back to some questions . . .</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1562100" y="1430953"/>
            <a:ext cx="7086600" cy="4893647"/>
          </a:xfrm>
          <a:prstGeom prst="rect">
            <a:avLst/>
          </a:prstGeom>
        </p:spPr>
        <p:txBody>
          <a:bodyPr wrap="square">
            <a:spAutoFit/>
          </a:bodyPr>
          <a:lstStyle/>
          <a:p>
            <a:pPr algn="ctr"/>
            <a:r>
              <a:rPr lang="en-US" sz="2400" b="1" dirty="0">
                <a:solidFill>
                  <a:srgbClr val="FFFFFF"/>
                </a:solidFill>
              </a:rPr>
              <a:t>The Buckhorn was great  . . .  It had . . .</a:t>
            </a:r>
          </a:p>
          <a:p>
            <a:pPr algn="ctr"/>
            <a:r>
              <a:rPr lang="en-US" sz="2400" b="1" dirty="0">
                <a:solidFill>
                  <a:srgbClr val="FFFFFF"/>
                </a:solidFill>
              </a:rPr>
              <a:t> </a:t>
            </a:r>
          </a:p>
          <a:p>
            <a:pPr algn="ctr"/>
            <a:r>
              <a:rPr lang="en-US" sz="2400" b="1" dirty="0">
                <a:solidFill>
                  <a:srgbClr val="FFFFFF"/>
                </a:solidFill>
              </a:rPr>
              <a:t>Real live buffalo . . . </a:t>
            </a:r>
          </a:p>
          <a:p>
            <a:pPr algn="ctr"/>
            <a:endParaRPr lang="en-US" sz="2400" b="1" dirty="0">
              <a:solidFill>
                <a:srgbClr val="FFFFFF"/>
              </a:solidFill>
            </a:endParaRPr>
          </a:p>
          <a:p>
            <a:pPr algn="ctr"/>
            <a:r>
              <a:rPr lang="en-US" sz="2400" b="1" dirty="0">
                <a:solidFill>
                  <a:srgbClr val="FFFFFF"/>
                </a:solidFill>
              </a:rPr>
              <a:t>Real guns . . . </a:t>
            </a:r>
          </a:p>
          <a:p>
            <a:pPr algn="ctr"/>
            <a:endParaRPr lang="en-US" sz="2400" b="1" dirty="0">
              <a:solidFill>
                <a:srgbClr val="FFFFFF"/>
              </a:solidFill>
            </a:endParaRPr>
          </a:p>
          <a:p>
            <a:pPr algn="ctr"/>
            <a:r>
              <a:rPr lang="en-US" sz="2400" b="1" dirty="0">
                <a:solidFill>
                  <a:srgbClr val="FFFFFF"/>
                </a:solidFill>
              </a:rPr>
              <a:t>Tin buckets with water to </a:t>
            </a:r>
            <a:r>
              <a:rPr lang="en-US" sz="2400" b="1" dirty="0" err="1">
                <a:solidFill>
                  <a:srgbClr val="FFFFFF"/>
                </a:solidFill>
              </a:rPr>
              <a:t>washi</a:t>
            </a:r>
            <a:r>
              <a:rPr lang="en-US" sz="2400" b="1" dirty="0">
                <a:solidFill>
                  <a:srgbClr val="FFFFFF"/>
                </a:solidFill>
              </a:rPr>
              <a:t> your hands </a:t>
            </a:r>
          </a:p>
          <a:p>
            <a:pPr algn="ctr"/>
            <a:r>
              <a:rPr lang="en-US" sz="2400" b="1" dirty="0">
                <a:solidFill>
                  <a:srgbClr val="FFFFFF"/>
                </a:solidFill>
              </a:rPr>
              <a:t>after you got done eating their fried chicken . . . </a:t>
            </a:r>
          </a:p>
          <a:p>
            <a:pPr algn="ctr"/>
            <a:endParaRPr lang="en-US" sz="2400" b="1" dirty="0">
              <a:solidFill>
                <a:srgbClr val="FFFFFF"/>
              </a:solidFill>
            </a:endParaRPr>
          </a:p>
          <a:p>
            <a:pPr algn="ctr"/>
            <a:r>
              <a:rPr lang="en-US" sz="2400" b="1" dirty="0">
                <a:solidFill>
                  <a:srgbClr val="FFFFFF"/>
                </a:solidFill>
              </a:rPr>
              <a:t>And a game where, for a quarter, if you ate all of your food, you were allowed to play the arcade game where you shot a mechanical bear . . . </a:t>
            </a:r>
          </a:p>
        </p:txBody>
      </p:sp>
    </p:spTree>
    <p:extLst>
      <p:ext uri="{BB962C8B-B14F-4D97-AF65-F5344CB8AC3E}">
        <p14:creationId xmlns:p14="http://schemas.microsoft.com/office/powerpoint/2010/main" val="1551707016"/>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38" y="0"/>
            <a:ext cx="8822724" cy="6858000"/>
          </a:xfrm>
          <a:prstGeom prst="rect">
            <a:avLst/>
          </a:prstGeom>
        </p:spPr>
      </p:pic>
      <p:sp>
        <p:nvSpPr>
          <p:cNvPr id="4" name="Rectangle 3"/>
          <p:cNvSpPr/>
          <p:nvPr/>
        </p:nvSpPr>
        <p:spPr>
          <a:xfrm>
            <a:off x="2438400" y="5562600"/>
            <a:ext cx="5143500" cy="1092607"/>
          </a:xfrm>
          <a:prstGeom prst="rect">
            <a:avLst/>
          </a:prstGeom>
        </p:spPr>
        <p:txBody>
          <a:bodyPr>
            <a:spAutoFit/>
          </a:bodyPr>
          <a:lstStyle/>
          <a:p>
            <a:pPr algn="ctr"/>
            <a:r>
              <a:rPr lang="en-US" b="1" dirty="0">
                <a:solidFill>
                  <a:srgbClr val="FFFFFF"/>
                </a:solidFill>
              </a:rPr>
              <a:t>Winsted was also famous for its “Winsted Cheese” made by the Pure Milk Products Co., known for it’s sharp cheddar cheese </a:t>
            </a:r>
            <a:br>
              <a:rPr lang="en-US" b="1" dirty="0">
                <a:solidFill>
                  <a:srgbClr val="FFFFFF"/>
                </a:solidFill>
              </a:rPr>
            </a:br>
            <a:r>
              <a:rPr lang="en-US" sz="1100" b="1" dirty="0">
                <a:solidFill>
                  <a:srgbClr val="FFFFFF"/>
                </a:solidFill>
              </a:rPr>
              <a:t>(Kraft Cracker Barrel)</a:t>
            </a:r>
          </a:p>
        </p:txBody>
      </p:sp>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138" y="0"/>
            <a:ext cx="8822724" cy="6858000"/>
          </a:xfrm>
          <a:prstGeom prst="rect">
            <a:avLst/>
          </a:prstGeom>
        </p:spPr>
      </p:pic>
      <p:sp>
        <p:nvSpPr>
          <p:cNvPr id="4" name="Rectangle 3"/>
          <p:cNvSpPr/>
          <p:nvPr/>
        </p:nvSpPr>
        <p:spPr>
          <a:xfrm>
            <a:off x="1257300" y="289679"/>
            <a:ext cx="7010400" cy="3970318"/>
          </a:xfrm>
          <a:prstGeom prst="rect">
            <a:avLst/>
          </a:prstGeom>
        </p:spPr>
        <p:txBody>
          <a:bodyPr wrap="square">
            <a:spAutoFit/>
          </a:bodyPr>
          <a:lstStyle/>
          <a:p>
            <a:pPr algn="ctr"/>
            <a:r>
              <a:rPr lang="en-US" b="1" dirty="0">
                <a:solidFill>
                  <a:srgbClr val="000600"/>
                </a:solidFill>
              </a:rPr>
              <a:t>When I was a little boy we could just walk in the cheese plant (at the back of “Pure Milk”) and watch the “Kettle” Barrett and the others make cheese.  If our arms were long enough we could just reach in the big vats and grab a handful of wonderful cheese curds.  </a:t>
            </a:r>
          </a:p>
          <a:p>
            <a:pPr algn="ctr"/>
            <a:endParaRPr lang="en-US" b="1" dirty="0">
              <a:solidFill>
                <a:srgbClr val="000600"/>
              </a:solidFill>
            </a:endParaRPr>
          </a:p>
          <a:p>
            <a:pPr algn="ctr"/>
            <a:r>
              <a:rPr lang="en-US" b="1" dirty="0">
                <a:solidFill>
                  <a:srgbClr val="000600"/>
                </a:solidFill>
              </a:rPr>
              <a:t>We liked to watch the men (and one woman) turn the cheese in the large vats, and pack it in the molds and send it off to the aging room.</a:t>
            </a:r>
          </a:p>
          <a:p>
            <a:pPr algn="ctr"/>
            <a:endParaRPr lang="en-US" b="1" dirty="0">
              <a:solidFill>
                <a:srgbClr val="000600"/>
              </a:solidFill>
            </a:endParaRPr>
          </a:p>
          <a:p>
            <a:pPr algn="ctr"/>
            <a:r>
              <a:rPr lang="en-US" b="1" dirty="0">
                <a:solidFill>
                  <a:srgbClr val="000600"/>
                </a:solidFill>
              </a:rPr>
              <a:t>And we liked to watch the big milk trucks unload—trucks with milk cans (as in the right-hand side of this picture), and later on the bulk trucks (as towards the center).</a:t>
            </a:r>
          </a:p>
          <a:p>
            <a:pPr algn="ctr"/>
            <a:r>
              <a:rPr lang="en-US" b="1" dirty="0">
                <a:solidFill>
                  <a:srgbClr val="000600"/>
                </a:solidFill>
              </a:rPr>
              <a:t> </a:t>
            </a:r>
            <a:endParaRPr lang="en-US" sz="1100" b="1" dirty="0">
              <a:solidFill>
                <a:srgbClr val="000600"/>
              </a:solidFill>
            </a:endParaRPr>
          </a:p>
        </p:txBody>
      </p:sp>
    </p:spTree>
    <p:extLst>
      <p:ext uri="{BB962C8B-B14F-4D97-AF65-F5344CB8AC3E}">
        <p14:creationId xmlns:p14="http://schemas.microsoft.com/office/powerpoint/2010/main" val="470544119"/>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OH . . . !</a:t>
            </a:r>
          </a:p>
          <a:p>
            <a:pPr algn="ctr"/>
            <a:endParaRPr lang="en-US" sz="3600" b="1" dirty="0">
              <a:solidFill>
                <a:srgbClr val="000000"/>
              </a:solidFill>
              <a:latin typeface="Arial" pitchFamily="34" charset="0"/>
              <a:cs typeface="Arial" pitchFamily="34" charset="0"/>
            </a:endParaRPr>
          </a:p>
          <a:p>
            <a:pPr algn="ctr"/>
            <a:r>
              <a:rPr lang="en-US" sz="4000" b="1" dirty="0">
                <a:solidFill>
                  <a:srgbClr val="000000"/>
                </a:solidFill>
                <a:latin typeface="Arial" pitchFamily="34" charset="0"/>
                <a:cs typeface="Arial" pitchFamily="34" charset="0"/>
              </a:rPr>
              <a:t>The questions . . .</a:t>
            </a:r>
          </a:p>
        </p:txBody>
      </p:sp>
    </p:spTree>
    <p:extLst>
      <p:ext uri="{BB962C8B-B14F-4D97-AF65-F5344CB8AC3E}">
        <p14:creationId xmlns:p14="http://schemas.microsoft.com/office/powerpoint/2010/main" val="713397504"/>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br>
              <a:rPr lang="en-US" i="1"/>
            </a:br>
            <a:endParaRPr lang="en-US" i="1"/>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i="1" dirty="0">
                <a:solidFill>
                  <a:srgbClr val="000000"/>
                </a:solidFill>
                <a:latin typeface="Verdana" pitchFamily="34" charset="0"/>
              </a:rPr>
              <a:t>FAQs</a:t>
            </a:r>
          </a:p>
        </p:txBody>
      </p:sp>
      <p:sp>
        <p:nvSpPr>
          <p:cNvPr id="522244" name="Rectangle 3"/>
          <p:cNvSpPr>
            <a:spLocks noChangeArrowheads="1"/>
          </p:cNvSpPr>
          <p:nvPr/>
        </p:nvSpPr>
        <p:spPr bwMode="auto">
          <a:xfrm>
            <a:off x="1028700" y="1351385"/>
            <a:ext cx="8229600" cy="5115246"/>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grow up?</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go to school?</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long have you been at UMD? </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What are your favorite things to do?</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did you get into anthropology?</a:t>
            </a:r>
          </a:p>
          <a:p>
            <a:pPr indent="347663" eaLnBrk="0" hangingPunct="0">
              <a:lnSpc>
                <a:spcPct val="160000"/>
              </a:lnSpc>
              <a:buFontTx/>
              <a:buChar char="•"/>
              <a:tabLst>
                <a:tab pos="347663" algn="l"/>
              </a:tabLst>
              <a:defRPr/>
            </a:pPr>
            <a:r>
              <a:rPr kumimoji="1" lang="en-US" sz="3600" b="1" i="1" dirty="0">
                <a:solidFill>
                  <a:srgbClr val="000000"/>
                </a:solidFill>
                <a:latin typeface="Verdana" pitchFamily="34" charset="0"/>
              </a:rPr>
              <a:t>Where have you been?</a:t>
            </a:r>
          </a:p>
          <a:p>
            <a:pPr marL="0" lvl="6" indent="347663">
              <a:lnSpc>
                <a:spcPct val="160000"/>
              </a:lnSpc>
              <a:buFontTx/>
              <a:buChar char="•"/>
              <a:tabLst>
                <a:tab pos="347663" algn="l"/>
              </a:tabLst>
              <a:defRPr/>
            </a:pPr>
            <a:r>
              <a:rPr kumimoji="1" lang="en-US" sz="2800" b="1" i="1" dirty="0">
                <a:solidFill>
                  <a:srgbClr val="FFCF89"/>
                </a:solidFill>
                <a:latin typeface="Verdana" pitchFamily="34" charset="0"/>
              </a:rPr>
              <a:t>What are your pet peeves?</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600" b="1" dirty="0">
                <a:solidFill>
                  <a:srgbClr val="000000"/>
                </a:solidFill>
                <a:latin typeface="Arial" pitchFamily="34" charset="0"/>
                <a:cs typeface="Arial" pitchFamily="34" charset="0"/>
              </a:rPr>
              <a:t>Lots of places . . .</a:t>
            </a:r>
          </a:p>
          <a:p>
            <a:pPr algn="ctr"/>
            <a:r>
              <a:rPr lang="en-US" sz="2400" dirty="0">
                <a:solidFill>
                  <a:srgbClr val="000000"/>
                </a:solidFill>
                <a:latin typeface="Arial" pitchFamily="34" charset="0"/>
                <a:cs typeface="Arial" pitchFamily="34" charset="0"/>
              </a:rPr>
              <a:t>like 30 or 40 cultures/countries . . .</a:t>
            </a:r>
          </a:p>
          <a:p>
            <a:pPr algn="ctr"/>
            <a:r>
              <a:rPr lang="en-US" sz="2400" dirty="0">
                <a:solidFill>
                  <a:srgbClr val="000000"/>
                </a:solidFill>
                <a:latin typeface="Arial" pitchFamily="34" charset="0"/>
                <a:cs typeface="Arial" pitchFamily="34" charset="0"/>
              </a:rPr>
              <a:t>the number depending on </a:t>
            </a:r>
          </a:p>
          <a:p>
            <a:pPr algn="ctr"/>
            <a:r>
              <a:rPr lang="en-US" sz="2400" dirty="0">
                <a:solidFill>
                  <a:srgbClr val="000000"/>
                </a:solidFill>
                <a:latin typeface="Arial" pitchFamily="34" charset="0"/>
                <a:cs typeface="Arial" pitchFamily="34" charset="0"/>
              </a:rPr>
              <a:t>what your “units of analysis” are</a:t>
            </a:r>
          </a:p>
          <a:p>
            <a:pPr algn="ctr"/>
            <a:r>
              <a:rPr lang="en-US" sz="1600" dirty="0">
                <a:solidFill>
                  <a:srgbClr val="000000"/>
                </a:solidFill>
                <a:latin typeface="Arial" pitchFamily="34" charset="0"/>
                <a:cs typeface="Arial" pitchFamily="34" charset="0"/>
              </a:rPr>
              <a:t>[more on “units of analysis” Week 1]</a:t>
            </a:r>
          </a:p>
          <a:p>
            <a:pPr algn="ctr"/>
            <a:endParaRPr lang="en-US" sz="3600"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(Since 2012, for example, my wife Kim and I visited relatives and friends in England, Scotland, Ireland, Singapore, Australia, </a:t>
            </a:r>
          </a:p>
          <a:p>
            <a:pPr algn="ctr"/>
            <a:r>
              <a:rPr lang="en-US" sz="2000" dirty="0">
                <a:solidFill>
                  <a:srgbClr val="000000"/>
                </a:solidFill>
                <a:latin typeface="Arial" pitchFamily="34" charset="0"/>
                <a:cs typeface="Arial" pitchFamily="34" charset="0"/>
              </a:rPr>
              <a:t>New Zealand, and Hawaii, Hungary, Switzerland, France, Austria, Lichtenstein, Italy, Germany . . .)</a:t>
            </a:r>
            <a:endParaRPr lang="en-US" sz="1400" dirty="0">
              <a:solidFill>
                <a:srgbClr val="000000"/>
              </a:solidFill>
              <a:latin typeface="Arial" pitchFamily="34" charset="0"/>
              <a:cs typeface="Arial" pitchFamily="34" charset="0"/>
            </a:endParaRPr>
          </a:p>
          <a:p>
            <a:pPr algn="ctr"/>
            <a:endParaRPr lang="en-US" b="1" dirty="0">
              <a:solidFill>
                <a:srgbClr val="000000"/>
              </a:solidFill>
              <a:latin typeface="Arial" pitchFamily="34" charset="0"/>
              <a:cs typeface="Arial" pitchFamily="34" charset="0"/>
            </a:endParaRPr>
          </a:p>
          <a:p>
            <a:pPr algn="ctr"/>
            <a:r>
              <a:rPr lang="en-US" sz="2800" dirty="0">
                <a:solidFill>
                  <a:srgbClr val="000000"/>
                </a:solidFill>
                <a:latin typeface="Arial" pitchFamily="34" charset="0"/>
                <a:cs typeface="Arial" pitchFamily="34" charset="0"/>
              </a:rPr>
              <a:t>I’ll talk about these places and peoples as it seems fitting and appropriate as we go along in the semester . . .</a:t>
            </a:r>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br>
              <a:rPr lang="en-US" i="1"/>
            </a:br>
            <a:endParaRPr lang="en-US" i="1"/>
          </a:p>
        </p:txBody>
      </p:sp>
      <p:sp>
        <p:nvSpPr>
          <p:cNvPr id="171010" name="Rectangle 3"/>
          <p:cNvSpPr>
            <a:spLocks noChangeArrowheads="1"/>
          </p:cNvSpPr>
          <p:nvPr/>
        </p:nvSpPr>
        <p:spPr bwMode="auto">
          <a:xfrm>
            <a:off x="1485900" y="762000"/>
            <a:ext cx="7315200" cy="752475"/>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i="1" dirty="0">
                <a:solidFill>
                  <a:srgbClr val="000000"/>
                </a:solidFill>
                <a:latin typeface="Verdana" pitchFamily="34" charset="0"/>
              </a:rPr>
              <a:t>FAQs</a:t>
            </a:r>
          </a:p>
        </p:txBody>
      </p:sp>
      <p:sp>
        <p:nvSpPr>
          <p:cNvPr id="522244" name="Rectangle 3"/>
          <p:cNvSpPr>
            <a:spLocks noChangeArrowheads="1"/>
          </p:cNvSpPr>
          <p:nvPr/>
        </p:nvSpPr>
        <p:spPr bwMode="auto">
          <a:xfrm>
            <a:off x="1028700" y="1295400"/>
            <a:ext cx="8229600" cy="5115246"/>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grow up?</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go to school?</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long have you been at UMD? </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What are your favorite things to do?</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did you get into anthropology?</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have you been?</a:t>
            </a:r>
          </a:p>
          <a:p>
            <a:pPr marL="0" lvl="6" indent="347663">
              <a:lnSpc>
                <a:spcPct val="160000"/>
              </a:lnSpc>
              <a:buFontTx/>
              <a:buChar char="•"/>
              <a:tabLst>
                <a:tab pos="347663" algn="l"/>
              </a:tabLst>
              <a:defRPr/>
            </a:pPr>
            <a:r>
              <a:rPr kumimoji="1" lang="en-US" sz="3600" b="1" i="1" dirty="0">
                <a:solidFill>
                  <a:srgbClr val="000000"/>
                </a:solidFill>
                <a:latin typeface="Verdana" pitchFamily="34" charset="0"/>
              </a:rPr>
              <a:t>What are your pet peeves?</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spcAft>
                <a:spcPts val="500"/>
              </a:spcAft>
            </a:pPr>
            <a:r>
              <a:rPr lang="en-US" sz="2800" b="1" dirty="0">
                <a:solidFill>
                  <a:srgbClr val="000000"/>
                </a:solidFill>
                <a:latin typeface="Arial" pitchFamily="34" charset="0"/>
                <a:cs typeface="Arial" pitchFamily="34" charset="0"/>
              </a:rPr>
              <a:t>Somebody asked me for the first time about my pet peeves in class about five years ago, </a:t>
            </a:r>
          </a:p>
          <a:p>
            <a:pPr algn="ctr">
              <a:spcAft>
                <a:spcPts val="500"/>
              </a:spcAft>
            </a:pPr>
            <a:r>
              <a:rPr lang="en-US" sz="2800" b="1" dirty="0">
                <a:solidFill>
                  <a:srgbClr val="000000"/>
                </a:solidFill>
                <a:latin typeface="Arial" pitchFamily="34" charset="0"/>
                <a:cs typeface="Arial" pitchFamily="34" charset="0"/>
              </a:rPr>
              <a:t>and I though it was a good questions because I couldn’t think of any</a:t>
            </a:r>
          </a:p>
          <a:p>
            <a:pPr algn="ctr">
              <a:spcAft>
                <a:spcPts val="500"/>
              </a:spcAft>
            </a:pPr>
            <a:r>
              <a:rPr lang="en-US" sz="2800" b="1" dirty="0">
                <a:solidFill>
                  <a:srgbClr val="000000"/>
                </a:solidFill>
                <a:latin typeface="Arial" pitchFamily="34" charset="0"/>
                <a:cs typeface="Arial" pitchFamily="34" charset="0"/>
              </a:rPr>
              <a:t>—or rather it took me a full day of thinking to come up with a genuine “pet peeve” . . .</a:t>
            </a: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 . . you know when you buy two half-gallon cartons of milk in those paper cartons, and they’re glued together with a waxed cardboard strip?</a:t>
            </a:r>
          </a:p>
          <a:p>
            <a:pPr algn="ctr"/>
            <a:endParaRPr lang="en-US" sz="2800" b="1" dirty="0">
              <a:solidFill>
                <a:srgbClr val="000000"/>
              </a:solidFill>
              <a:latin typeface="Arial" pitchFamily="34" charset="0"/>
              <a:cs typeface="Arial" pitchFamily="34" charset="0"/>
            </a:endParaRPr>
          </a:p>
          <a:p>
            <a:pPr algn="ctr"/>
            <a:r>
              <a:rPr lang="en-US" sz="2800" b="1" dirty="0">
                <a:solidFill>
                  <a:srgbClr val="FFFFFF"/>
                </a:solidFill>
                <a:latin typeface="Arial" pitchFamily="34" charset="0"/>
                <a:cs typeface="Arial" pitchFamily="34" charset="0"/>
              </a:rPr>
              <a:t>Well, my pet peeve is when people put the two half-gallon cartons of milk into the refrigerator without taking that glued-on strip off.</a:t>
            </a: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 . . you know when you buy two half-gallon cartons of milk in those paper cartons, and they’re glued together with a waxed cardboard strip?</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Well, my pet peeve is when people put the two half-gallon cartons of milk into the refrigerator without taking that glued-on strip off</a:t>
            </a: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0" y="2667000"/>
            <a:ext cx="8743950" cy="1143000"/>
          </a:xfrm>
        </p:spPr>
        <p:txBody>
          <a:bodyPr/>
          <a:lstStyle/>
          <a:p>
            <a:br>
              <a:rPr lang="en-US" i="1"/>
            </a:br>
            <a:endParaRPr lang="en-US" i="1"/>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i="1" dirty="0">
                <a:solidFill>
                  <a:srgbClr val="000000"/>
                </a:solidFill>
                <a:latin typeface="Verdana" pitchFamily="34" charset="0"/>
              </a:rPr>
              <a:t>FAQs</a:t>
            </a:r>
          </a:p>
        </p:txBody>
      </p:sp>
      <p:sp>
        <p:nvSpPr>
          <p:cNvPr id="522244" name="Rectangle 3"/>
          <p:cNvSpPr>
            <a:spLocks noChangeArrowheads="1"/>
          </p:cNvSpPr>
          <p:nvPr/>
        </p:nvSpPr>
        <p:spPr bwMode="auto">
          <a:xfrm>
            <a:off x="1028700" y="1449873"/>
            <a:ext cx="8229600" cy="4918269"/>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grow up?</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go to school?</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long have you been at UMD? </a:t>
            </a:r>
          </a:p>
          <a:p>
            <a:pPr indent="347663" eaLnBrk="0" hangingPunct="0">
              <a:lnSpc>
                <a:spcPct val="160000"/>
              </a:lnSpc>
              <a:buFontTx/>
              <a:buChar char="•"/>
              <a:tabLst>
                <a:tab pos="347663" algn="l"/>
              </a:tabLst>
              <a:defRPr/>
            </a:pPr>
            <a:r>
              <a:rPr kumimoji="1" lang="en-US" sz="2800" b="1" i="1" dirty="0">
                <a:solidFill>
                  <a:srgbClr val="000000"/>
                </a:solidFill>
                <a:latin typeface="Verdana" pitchFamily="34" charset="0"/>
              </a:rPr>
              <a:t>What are your favorite things to do?</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did you get into anthropology?</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have you been?</a:t>
            </a:r>
          </a:p>
          <a:p>
            <a:pPr marL="0" lvl="6" indent="347663">
              <a:lnSpc>
                <a:spcPct val="160000"/>
              </a:lnSpc>
              <a:buFontTx/>
              <a:buChar char="•"/>
              <a:tabLst>
                <a:tab pos="347663" algn="l"/>
              </a:tabLst>
              <a:defRPr/>
            </a:pPr>
            <a:r>
              <a:rPr kumimoji="1" lang="en-US" sz="2800" b="1" i="1" dirty="0">
                <a:solidFill>
                  <a:srgbClr val="FFCF89"/>
                </a:solidFill>
                <a:latin typeface="Verdana" pitchFamily="34" charset="0"/>
              </a:rPr>
              <a:t>What are your pet peeves?</a:t>
            </a: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Oh </a:t>
            </a:r>
            <a:r>
              <a:rPr lang="en-US" sz="2800" b="1" dirty="0" err="1">
                <a:solidFill>
                  <a:srgbClr val="000000"/>
                </a:solidFill>
                <a:latin typeface="Arial" pitchFamily="34" charset="0"/>
                <a:cs typeface="Arial" pitchFamily="34" charset="0"/>
              </a:rPr>
              <a:t>ya</a:t>
            </a:r>
            <a:r>
              <a:rPr lang="en-US" sz="2800" b="1" dirty="0">
                <a:solidFill>
                  <a:srgbClr val="000000"/>
                </a:solidFill>
                <a:latin typeface="Arial" pitchFamily="34" charset="0"/>
                <a:cs typeface="Arial" pitchFamily="34" charset="0"/>
              </a:rPr>
              <a:t>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To those of you who may know one or more of the elders from Winsted, MN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for the record I should say . . . </a:t>
            </a:r>
          </a:p>
          <a:p>
            <a:pPr algn="ctr"/>
            <a:endParaRPr lang="en-US" sz="28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 did NOT “burn the town hall down” . . . </a:t>
            </a:r>
            <a:endParaRPr lang="en-US" sz="2800" b="1" dirty="0">
              <a:solidFill>
                <a:srgbClr val="FFFFFF"/>
              </a:solidFill>
              <a:latin typeface="Arial" pitchFamily="34" charset="0"/>
              <a:cs typeface="Arial" pitchFamily="34" charset="0"/>
            </a:endParaRPr>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Oh </a:t>
            </a:r>
            <a:r>
              <a:rPr lang="en-US" sz="2800" b="1" dirty="0" err="1">
                <a:solidFill>
                  <a:srgbClr val="000000"/>
                </a:solidFill>
                <a:latin typeface="Arial" pitchFamily="34" charset="0"/>
                <a:cs typeface="Arial" pitchFamily="34" charset="0"/>
              </a:rPr>
              <a:t>ya</a:t>
            </a:r>
            <a:r>
              <a:rPr lang="en-US" sz="2800" b="1" dirty="0">
                <a:solidFill>
                  <a:srgbClr val="000000"/>
                </a:solidFill>
                <a:latin typeface="Arial" pitchFamily="34" charset="0"/>
                <a:cs typeface="Arial" pitchFamily="34" charset="0"/>
              </a:rPr>
              <a:t>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To those of you who may know one or more of the elders from Winsted, MN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for the record I should say . . . </a:t>
            </a:r>
          </a:p>
          <a:p>
            <a:pPr algn="ctr"/>
            <a:endParaRPr lang="en-US" sz="28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did NOT “burn the town hall down” . . . </a:t>
            </a:r>
            <a:endParaRPr lang="en-US" sz="2800" b="1" dirty="0">
              <a:solidFill>
                <a:srgbClr val="000000"/>
              </a:solidFill>
              <a:latin typeface="Arial" pitchFamily="34" charset="0"/>
              <a:cs typeface="Arial" pitchFamily="34" charset="0"/>
            </a:endParaRP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800" b="1" dirty="0">
                <a:solidFill>
                  <a:srgbClr val="000000"/>
                </a:solidFill>
                <a:latin typeface="Arial" pitchFamily="34" charset="0"/>
                <a:cs typeface="Arial" pitchFamily="34" charset="0"/>
              </a:rPr>
              <a:t>But there </a:t>
            </a:r>
            <a:r>
              <a:rPr lang="en-US" sz="2800" b="1" i="1" dirty="0">
                <a:solidFill>
                  <a:srgbClr val="000000"/>
                </a:solidFill>
                <a:latin typeface="Arial" pitchFamily="34" charset="0"/>
                <a:cs typeface="Arial" pitchFamily="34" charset="0"/>
              </a:rPr>
              <a:t>was </a:t>
            </a:r>
            <a:r>
              <a:rPr lang="en-US" sz="2800" b="1" dirty="0">
                <a:solidFill>
                  <a:srgbClr val="000000"/>
                </a:solidFill>
                <a:latin typeface="Arial" pitchFamily="34" charset="0"/>
                <a:cs typeface="Arial" pitchFamily="34" charset="0"/>
              </a:rPr>
              <a:t> a cute small little white New England type “town hall” right across from the Catholic Church, and it DID catch on fire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But it was an accident as I was cleaning up the backyard and “burning leaves” . . . </a:t>
            </a:r>
          </a:p>
          <a:p>
            <a:pPr algn="ctr"/>
            <a:endParaRPr lang="en-US" sz="2800" b="1"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In those days most everyone “burned leaves” in the fall </a:t>
            </a:r>
          </a:p>
          <a:p>
            <a:pPr algn="ctr"/>
            <a:endParaRPr lang="en-US" sz="2000" dirty="0">
              <a:solidFill>
                <a:srgbClr val="000000"/>
              </a:solidFill>
              <a:latin typeface="Arial" pitchFamily="34" charset="0"/>
              <a:cs typeface="Arial" pitchFamily="34" charset="0"/>
            </a:endParaRPr>
          </a:p>
          <a:p>
            <a:pPr algn="ctr"/>
            <a:r>
              <a:rPr lang="en-US" sz="2000" dirty="0">
                <a:solidFill>
                  <a:srgbClr val="000000"/>
                </a:solidFill>
                <a:latin typeface="Arial" pitchFamily="34" charset="0"/>
                <a:cs typeface="Arial" pitchFamily="34" charset="0"/>
              </a:rPr>
              <a:t>The smell of burning leaves was a big part of the fall </a:t>
            </a:r>
          </a:p>
          <a:p>
            <a:pPr algn="ctr"/>
            <a:r>
              <a:rPr lang="en-US" sz="2000" dirty="0">
                <a:solidFill>
                  <a:srgbClr val="000000"/>
                </a:solidFill>
                <a:latin typeface="Arial" pitchFamily="34" charset="0"/>
                <a:cs typeface="Arial" pitchFamily="34" charset="0"/>
              </a:rPr>
              <a:t>in small-town America</a:t>
            </a:r>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257300" y="999649"/>
            <a:ext cx="7772400" cy="4639151"/>
          </a:xfrm>
          <a:prstGeom prst="rect">
            <a:avLst/>
          </a:prstGeom>
          <a:noFill/>
          <a:ln w="9525">
            <a:noFill/>
            <a:miter lim="800000"/>
            <a:headEnd/>
            <a:tailEnd/>
          </a:ln>
        </p:spPr>
      </p:pic>
      <p:sp>
        <p:nvSpPr>
          <p:cNvPr id="4" name="Rectangle 3"/>
          <p:cNvSpPr/>
          <p:nvPr/>
        </p:nvSpPr>
        <p:spPr>
          <a:xfrm>
            <a:off x="2552700" y="5766881"/>
            <a:ext cx="5143500" cy="938719"/>
          </a:xfrm>
          <a:prstGeom prst="rect">
            <a:avLst/>
          </a:prstGeom>
        </p:spPr>
        <p:txBody>
          <a:bodyPr>
            <a:spAutoFit/>
          </a:bodyPr>
          <a:lstStyle/>
          <a:p>
            <a:pPr algn="ctr"/>
            <a:r>
              <a:rPr lang="en-US" sz="1100" dirty="0">
                <a:solidFill>
                  <a:srgbClr val="FFFFFF"/>
                </a:solidFill>
              </a:rPr>
              <a:t>East side First Street, Winsted.</a:t>
            </a:r>
            <a:br>
              <a:rPr lang="en-US" sz="1100" dirty="0">
                <a:solidFill>
                  <a:srgbClr val="FFFFFF"/>
                </a:solidFill>
              </a:rPr>
            </a:br>
            <a:r>
              <a:rPr lang="en-US" sz="1100" dirty="0">
                <a:solidFill>
                  <a:srgbClr val="FFFFFF"/>
                </a:solidFill>
              </a:rPr>
              <a:t>Photograph Collection, Postcard ca. 1915 </a:t>
            </a:r>
            <a:br>
              <a:rPr lang="en-US" sz="1100" dirty="0">
                <a:solidFill>
                  <a:srgbClr val="FFFFFF"/>
                </a:solidFill>
              </a:rPr>
            </a:br>
            <a:r>
              <a:rPr lang="en-US" sz="1100" dirty="0">
                <a:solidFill>
                  <a:srgbClr val="FFFFFF"/>
                </a:solidFill>
                <a:hlinkClick r:id="rId4"/>
              </a:rPr>
              <a:t>Visual Resources Database</a:t>
            </a:r>
            <a:br>
              <a:rPr lang="en-US" sz="1100" dirty="0">
                <a:solidFill>
                  <a:srgbClr val="FFFFFF"/>
                </a:solidFill>
                <a:hlinkClick r:id="rId4"/>
              </a:rPr>
            </a:br>
            <a:r>
              <a:rPr lang="en-US" sz="1100" dirty="0">
                <a:solidFill>
                  <a:srgbClr val="FFFFFF"/>
                </a:solidFill>
                <a:hlinkClick r:id="rId5"/>
              </a:rPr>
              <a:t>Minnesota Historical Society</a:t>
            </a:r>
            <a:endParaRPr lang="en-US" sz="1100" dirty="0">
              <a:solidFill>
                <a:srgbClr val="FFFFFF"/>
              </a:solidFill>
            </a:endParaRPr>
          </a:p>
          <a:p>
            <a:pPr algn="ctr"/>
            <a:r>
              <a:rPr lang="en-US" sz="1100" dirty="0">
                <a:solidFill>
                  <a:srgbClr val="FFFFFF"/>
                </a:solidFill>
              </a:rPr>
              <a:t>Location no. MM1.9 WN r5 </a:t>
            </a:r>
            <a:endParaRPr lang="en-US" dirty="0">
              <a:solidFill>
                <a:srgbClr val="FFFFFF"/>
              </a:solidFill>
            </a:endParaRPr>
          </a:p>
        </p:txBody>
      </p:sp>
      <p:sp>
        <p:nvSpPr>
          <p:cNvPr id="5" name="AutoShape 10"/>
          <p:cNvSpPr>
            <a:spLocks noChangeArrowheads="1"/>
          </p:cNvSpPr>
          <p:nvPr/>
        </p:nvSpPr>
        <p:spPr bwMode="auto">
          <a:xfrm rot="12420304">
            <a:off x="3168570" y="2908172"/>
            <a:ext cx="380343" cy="1552977"/>
          </a:xfrm>
          <a:prstGeom prst="upArrow">
            <a:avLst>
              <a:gd name="adj1" fmla="val 50000"/>
              <a:gd name="adj2" fmla="val 130622"/>
            </a:avLst>
          </a:prstGeom>
          <a:solidFill>
            <a:srgbClr val="FFCC00"/>
          </a:solidFill>
          <a:ln w="28575">
            <a:solidFill>
              <a:srgbClr val="000000"/>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528637"/>
            <a:ext cx="9144000" cy="5800725"/>
          </a:xfrm>
          <a:prstGeom prst="rect">
            <a:avLst/>
          </a:prstGeom>
        </p:spPr>
      </p:pic>
      <p:sp>
        <p:nvSpPr>
          <p:cNvPr id="6" name="Rectangle 5"/>
          <p:cNvSpPr/>
          <p:nvPr/>
        </p:nvSpPr>
        <p:spPr>
          <a:xfrm>
            <a:off x="1447800" y="5791200"/>
            <a:ext cx="3086100" cy="261610"/>
          </a:xfrm>
          <a:prstGeom prst="rect">
            <a:avLst/>
          </a:prstGeom>
        </p:spPr>
        <p:txBody>
          <a:bodyPr wrap="square">
            <a:spAutoFit/>
          </a:bodyPr>
          <a:lstStyle/>
          <a:p>
            <a:pPr algn="ctr"/>
            <a:r>
              <a:rPr lang="en-US" sz="1100" dirty="0">
                <a:solidFill>
                  <a:srgbClr val="FFFFFF"/>
                </a:solidFill>
              </a:rPr>
              <a:t>The  Town Hall  earlier</a:t>
            </a:r>
            <a:endParaRPr lang="en-US" dirty="0">
              <a:solidFill>
                <a:srgbClr val="FFFFFF"/>
              </a:solidFill>
            </a:endParaRPr>
          </a:p>
        </p:txBody>
      </p:sp>
      <p:sp>
        <p:nvSpPr>
          <p:cNvPr id="7" name="Rectangle 6"/>
          <p:cNvSpPr/>
          <p:nvPr/>
        </p:nvSpPr>
        <p:spPr>
          <a:xfrm>
            <a:off x="6286500" y="5805714"/>
            <a:ext cx="3086100" cy="261610"/>
          </a:xfrm>
          <a:prstGeom prst="rect">
            <a:avLst/>
          </a:prstGeom>
        </p:spPr>
        <p:txBody>
          <a:bodyPr wrap="square">
            <a:spAutoFit/>
          </a:bodyPr>
          <a:lstStyle/>
          <a:p>
            <a:pPr algn="ctr"/>
            <a:r>
              <a:rPr lang="en-US" sz="1100" dirty="0">
                <a:solidFill>
                  <a:srgbClr val="FFFFFF"/>
                </a:solidFill>
              </a:rPr>
              <a:t>Roufs’ City Meat Market</a:t>
            </a:r>
            <a:endParaRPr lang="en-US" dirty="0">
              <a:solidFill>
                <a:srgbClr val="FFFFFF"/>
              </a:solidFill>
            </a:endParaRPr>
          </a:p>
        </p:txBody>
      </p:sp>
    </p:spTree>
    <p:extLst>
      <p:ext uri="{BB962C8B-B14F-4D97-AF65-F5344CB8AC3E}">
        <p14:creationId xmlns:p14="http://schemas.microsoft.com/office/powerpoint/2010/main" val="2620471651"/>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006257"/>
            <a:ext cx="8229600" cy="3108543"/>
          </a:xfrm>
          <a:prstGeom prst="rect">
            <a:avLst/>
          </a:prstGeom>
          <a:noFill/>
          <a:ln w="9525">
            <a:noFill/>
            <a:miter lim="800000"/>
            <a:headEnd/>
            <a:tailEnd/>
          </a:ln>
        </p:spPr>
        <p:txBody>
          <a:bodyPr wrap="square" anchor="ctr">
            <a:spAutoFit/>
          </a:bodyPr>
          <a:lstStyle/>
          <a:p>
            <a:pPr algn="ctr"/>
            <a:r>
              <a:rPr lang="en-US" sz="2800" b="1" dirty="0">
                <a:solidFill>
                  <a:srgbClr val="000000"/>
                </a:solidFill>
                <a:latin typeface="Arial" pitchFamily="34" charset="0"/>
                <a:cs typeface="Arial" pitchFamily="34" charset="0"/>
              </a:rPr>
              <a:t>Yes, I did win third place in a regional cake baking contest when I was in grade school.  The judging was held on the second floor of the old City Hall next to the Meat Market and Coffee Shop.</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 </a:t>
            </a:r>
          </a:p>
        </p:txBody>
      </p:sp>
      <p:pic>
        <p:nvPicPr>
          <p:cNvPr id="1028" name="Picture 4" descr="http://upload.wikimedia.org/wikipedia/commons/thumb/b/bc/2012-0814-WinstedCH.jpg/330px-2012-0814-Winsted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3276600"/>
            <a:ext cx="5029200" cy="336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2655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87708"/>
            <a:ext cx="8229600" cy="4832092"/>
          </a:xfrm>
          <a:prstGeom prst="rect">
            <a:avLst/>
          </a:prstGeom>
          <a:noFill/>
          <a:ln w="9525">
            <a:noFill/>
            <a:miter lim="800000"/>
            <a:headEnd/>
            <a:tailEnd/>
          </a:ln>
        </p:spPr>
        <p:txBody>
          <a:bodyPr wrap="square" anchor="ctr">
            <a:spAutoFit/>
          </a:bodyPr>
          <a:lstStyle/>
          <a:p>
            <a:pPr algn="ctr"/>
            <a:r>
              <a:rPr lang="en-US" sz="2800" b="1" dirty="0">
                <a:solidFill>
                  <a:srgbClr val="000000"/>
                </a:solidFill>
                <a:latin typeface="Arial" pitchFamily="34" charset="0"/>
                <a:cs typeface="Arial" pitchFamily="34" charset="0"/>
              </a:rPr>
              <a:t>My prizewinning cake, an angel food, had a brilliant orange frosting.  No one remembers what it tasted like.</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Regional baking contests “Bake Offs” were sponsored by Pillsbury in those days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 . . After “The War” and 40 years before the arrival of The Television Food Network . . . </a:t>
            </a:r>
          </a:p>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to promote their flours.</a:t>
            </a:r>
          </a:p>
        </p:txBody>
      </p:sp>
    </p:spTree>
    <p:extLst>
      <p:ext uri="{BB962C8B-B14F-4D97-AF65-F5344CB8AC3E}">
        <p14:creationId xmlns:p14="http://schemas.microsoft.com/office/powerpoint/2010/main" val="926857140"/>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00600"/>
        </a:solidFill>
        <a:effectLst/>
      </p:bgPr>
    </p:bg>
    <p:spTree>
      <p:nvGrpSpPr>
        <p:cNvPr id="1" name=""/>
        <p:cNvGrpSpPr/>
        <p:nvPr/>
      </p:nvGrpSpPr>
      <p:grpSpPr>
        <a:xfrm>
          <a:off x="0" y="0"/>
          <a:ext cx="0" cy="0"/>
          <a:chOff x="0" y="0"/>
          <a:chExt cx="0" cy="0"/>
        </a:xfrm>
      </p:grpSpPr>
      <p:sp>
        <p:nvSpPr>
          <p:cNvPr id="7" name="Rectangle 3"/>
          <p:cNvSpPr>
            <a:spLocks noChangeArrowheads="1"/>
          </p:cNvSpPr>
          <p:nvPr/>
        </p:nvSpPr>
        <p:spPr bwMode="auto">
          <a:xfrm>
            <a:off x="1066800" y="2667000"/>
            <a:ext cx="8229600" cy="523220"/>
          </a:xfrm>
          <a:prstGeom prst="rect">
            <a:avLst/>
          </a:prstGeom>
          <a:noFill/>
          <a:ln w="9525">
            <a:noFill/>
            <a:miter lim="800000"/>
            <a:headEnd/>
            <a:tailEnd/>
          </a:ln>
        </p:spPr>
        <p:txBody>
          <a:bodyPr wrap="square" anchor="ctr">
            <a:spAutoFit/>
          </a:bodyPr>
          <a:lstStyle/>
          <a:p>
            <a:pPr algn="ctr"/>
            <a:r>
              <a:rPr lang="en-US" sz="2800" b="1" dirty="0">
                <a:solidFill>
                  <a:srgbClr val="FFFFFF"/>
                </a:solidFill>
                <a:latin typeface="Arial" pitchFamily="34" charset="0"/>
                <a:cs typeface="Arial" pitchFamily="34" charset="0"/>
              </a:rPr>
              <a:t>Yes this is the same Winsted as in </a:t>
            </a:r>
            <a:r>
              <a:rPr lang="en-US" sz="2800" b="1" dirty="0" err="1">
                <a:solidFill>
                  <a:srgbClr val="FFFFFF"/>
                </a:solidFill>
                <a:latin typeface="Arial" pitchFamily="34" charset="0"/>
                <a:cs typeface="Arial" pitchFamily="34" charset="0"/>
              </a:rPr>
              <a:t>Winfest</a:t>
            </a:r>
            <a:endParaRPr lang="en-US" sz="2800" b="1" dirty="0">
              <a:solidFill>
                <a:srgbClr val="FFFFFF"/>
              </a:solidFill>
              <a:latin typeface="Arial" pitchFamily="34" charset="0"/>
              <a:cs typeface="Arial"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94620"/>
            <a:ext cx="10203748" cy="610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76300" y="420469"/>
            <a:ext cx="8567730" cy="646331"/>
          </a:xfrm>
          <a:prstGeom prst="rect">
            <a:avLst/>
          </a:prstGeom>
        </p:spPr>
        <p:txBody>
          <a:bodyPr wrap="none">
            <a:spAutoFit/>
          </a:bodyPr>
          <a:lstStyle/>
          <a:p>
            <a:r>
              <a:rPr lang="en-US" sz="3600" b="1" dirty="0">
                <a:solidFill>
                  <a:srgbClr val="FFFFFF"/>
                </a:solidFill>
                <a:latin typeface="Arial" pitchFamily="34" charset="0"/>
                <a:cs typeface="Arial" pitchFamily="34" charset="0"/>
              </a:rPr>
              <a:t>Yes this is the same Winsted as in . . . </a:t>
            </a:r>
            <a:endParaRPr lang="en-US" sz="3600" dirty="0">
              <a:solidFill>
                <a:srgbClr val="FFFFFF"/>
              </a:solidFill>
            </a:endParaRPr>
          </a:p>
        </p:txBody>
      </p:sp>
    </p:spTree>
    <p:extLst>
      <p:ext uri="{BB962C8B-B14F-4D97-AF65-F5344CB8AC3E}">
        <p14:creationId xmlns:p14="http://schemas.microsoft.com/office/powerpoint/2010/main" val="3355042915"/>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2" descr="Can Do Can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962" y="152400"/>
            <a:ext cx="14151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50" y="2951163"/>
            <a:ext cx="8523288" cy="96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1884696"/>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an Do Can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964101"/>
            <a:ext cx="2103120" cy="12456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71500" y="2362200"/>
            <a:ext cx="426720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Arial" charset="0"/>
                <a:cs typeface="Arial" charset="0"/>
              </a:rPr>
              <a:t>Tim and his Hearing Assistant Partner Bentley are graduates of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Arial" charset="0"/>
                <a:cs typeface="Arial" charset="0"/>
              </a:rPr>
              <a:t>Can Do Canine Assistance Dog training program, New Hope, MN.</a:t>
            </a:r>
            <a:endParaRPr kumimoji="0" lang="en-US" altLang="en-US" sz="2400" b="0" i="0" u="none" strike="noStrike" cap="none" normalizeH="0" baseline="0" dirty="0">
              <a:ln>
                <a:noFill/>
              </a:ln>
              <a:solidFill>
                <a:schemeClr val="tx1"/>
              </a:solidFill>
              <a:effectLst/>
              <a:latin typeface="Arial" charset="0"/>
              <a:cs typeface="Arial" charset="0"/>
            </a:endParaRPr>
          </a:p>
        </p:txBody>
      </p:sp>
      <p:pic>
        <p:nvPicPr>
          <p:cNvPr id="1029" name="Picture 5" descr="Tim and Bentley at Can Do Canine Gradu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714828"/>
            <a:ext cx="4114800" cy="5719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02819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One of my very favorite things is being out in the yard </a:t>
            </a:r>
            <a:r>
              <a:rPr lang="en-US" sz="3200" b="1" i="1" dirty="0" err="1">
                <a:solidFill>
                  <a:srgbClr val="000000"/>
                </a:solidFill>
                <a:latin typeface="Arial" pitchFamily="34" charset="0"/>
                <a:cs typeface="Arial" pitchFamily="34" charset="0"/>
              </a:rPr>
              <a:t>putzing</a:t>
            </a:r>
            <a:r>
              <a:rPr lang="en-US" sz="3200" b="1" dirty="0">
                <a:solidFill>
                  <a:srgbClr val="000000"/>
                </a:solidFill>
                <a:latin typeface="Arial" pitchFamily="34" charset="0"/>
                <a:cs typeface="Arial" pitchFamily="34" charset="0"/>
              </a:rPr>
              <a:t> around, </a:t>
            </a:r>
          </a:p>
          <a:p>
            <a:pPr algn="ctr"/>
            <a:r>
              <a:rPr lang="en-US" sz="3200" b="1" dirty="0">
                <a:solidFill>
                  <a:srgbClr val="000000"/>
                </a:solidFill>
                <a:latin typeface="Arial" pitchFamily="34" charset="0"/>
                <a:cs typeface="Arial" pitchFamily="34" charset="0"/>
              </a:rPr>
              <a:t>talking to animals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and to  trees and plants too</a:t>
            </a:r>
            <a:endParaRPr lang="en-US" sz="2000" b="1" dirty="0">
              <a:solidFill>
                <a:srgbClr val="FFFFFF"/>
              </a:solidFill>
              <a:latin typeface="Arial" pitchFamily="34" charset="0"/>
              <a:cs typeface="Arial" pitchFamily="34" charset="0"/>
            </a:endParaRP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57500" y="0"/>
            <a:ext cx="4762500" cy="6619875"/>
          </a:xfrm>
          <a:prstGeom prst="rect">
            <a:avLst/>
          </a:prstGeom>
        </p:spPr>
      </p:pic>
      <p:sp>
        <p:nvSpPr>
          <p:cNvPr id="6" name="Rectangle 5"/>
          <p:cNvSpPr>
            <a:spLocks noChangeArrowheads="1"/>
          </p:cNvSpPr>
          <p:nvPr/>
        </p:nvSpPr>
        <p:spPr bwMode="auto">
          <a:xfrm>
            <a:off x="908338" y="5334000"/>
            <a:ext cx="85427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Bentley is an internationally certified hearing assist dog.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Here he is looking over his diploma at “commencement”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from Can Do Canines</a:t>
            </a:r>
            <a:r>
              <a:rPr kumimoji="0" lang="en-US" altLang="en-US" sz="2400" b="1"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 . </a:t>
            </a:r>
            <a:endParaRPr kumimoji="0" lang="en-US" alt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4" name="Picture 2" descr="Can Do Can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99" y="964101"/>
            <a:ext cx="2103120" cy="124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701437"/>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4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 y="0"/>
            <a:ext cx="9144000" cy="686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an Do Can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7962" y="152400"/>
            <a:ext cx="1415138"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638300" y="4842808"/>
            <a:ext cx="70104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FFFFFF"/>
              </a:solidFill>
              <a:effectLst/>
              <a:latin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Arial" charset="0"/>
                <a:cs typeface="Arial" charset="0"/>
              </a:rPr>
              <a:t>"Total Confidence in Bentley,"</a:t>
            </a:r>
            <a:r>
              <a:rPr kumimoji="0" lang="en-US" altLang="en-US" sz="2400" b="0" i="0" u="none" strike="noStrike" cap="none" normalizeH="0" baseline="0" dirty="0">
                <a:ln>
                  <a:noFill/>
                </a:ln>
                <a:solidFill>
                  <a:srgbClr val="FFFFFF"/>
                </a:solidFill>
                <a:effectLst/>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Arial" charset="0"/>
                <a:cs typeface="Arial" charset="0"/>
              </a:rPr>
              <a:t>Can Do Canines Assistant Dog Feature Story,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Arial" charset="0"/>
                <a:cs typeface="Arial" charset="0"/>
              </a:rPr>
              <a:t>6 February 2019</a:t>
            </a:r>
          </a:p>
          <a:p>
            <a:pPr lvl="0" algn="ctr" eaLnBrk="0" hangingPunct="0"/>
            <a:r>
              <a:rPr lang="en-US" altLang="en-US" sz="2400" dirty="0">
                <a:solidFill>
                  <a:srgbClr val="FFFFFF"/>
                </a:solidFill>
                <a:cs typeface="Arial" charset="0"/>
                <a:hlinkClick r:id="rId5"/>
              </a:rPr>
              <a:t>https://mail.google.com/mail/u/0/#inbox</a:t>
            </a:r>
            <a:endParaRPr kumimoji="0" lang="en-US" altLang="en-US" sz="2400" b="0" i="0" u="none" strike="noStrike" cap="none" normalizeH="0" baseline="0" dirty="0">
              <a:ln>
                <a:noFill/>
              </a:ln>
              <a:solidFill>
                <a:srgbClr val="FFFFFF"/>
              </a:solidFill>
              <a:effectLst/>
              <a:latin typeface="Arial" charset="0"/>
              <a:cs typeface="Arial" charset="0"/>
            </a:endParaRPr>
          </a:p>
        </p:txBody>
      </p:sp>
    </p:spTree>
    <p:extLst>
      <p:ext uri="{BB962C8B-B14F-4D97-AF65-F5344CB8AC3E}">
        <p14:creationId xmlns:p14="http://schemas.microsoft.com/office/powerpoint/2010/main" val="477711442"/>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1638300" y="6336268"/>
            <a:ext cx="6915150" cy="646331"/>
          </a:xfrm>
          <a:prstGeom prst="rect">
            <a:avLst/>
          </a:prstGeom>
        </p:spPr>
        <p:txBody>
          <a:bodyPr wrap="square">
            <a:spAutoFit/>
          </a:bodyPr>
          <a:lstStyle/>
          <a:p>
            <a:pPr algn="ctr"/>
            <a:r>
              <a:rPr lang="en-US" b="1" dirty="0">
                <a:solidFill>
                  <a:srgbClr val="FFFFFF"/>
                </a:solidFill>
              </a:rPr>
              <a:t>Bentley is the proud UMD Tau Kappa Epsilon "Chapter Good Boy"</a:t>
            </a:r>
            <a:endParaRPr lang="en-US" dirty="0">
              <a:solidFill>
                <a:srgbClr val="FFFFFF"/>
              </a:solidFill>
            </a:endParaRPr>
          </a:p>
        </p:txBody>
      </p:sp>
      <p:pic>
        <p:nvPicPr>
          <p:cNvPr id="3076" name="Picture 4" descr="http://www.d.umn.edu/cla/faculty/troufs/images/Bentley%20TKE%20April%202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19049"/>
            <a:ext cx="4524375" cy="622935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457200"/>
            <a:ext cx="2438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246284"/>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Tim and Bentley, by Gretchen Rouf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609600"/>
            <a:ext cx="4937760" cy="67428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52700" y="6135469"/>
            <a:ext cx="5143500" cy="646331"/>
          </a:xfrm>
          <a:prstGeom prst="rect">
            <a:avLst/>
          </a:prstGeom>
        </p:spPr>
        <p:txBody>
          <a:bodyPr>
            <a:spAutoFit/>
          </a:bodyPr>
          <a:lstStyle/>
          <a:p>
            <a:pPr algn="ctr"/>
            <a:r>
              <a:rPr lang="en-US" b="1" dirty="0"/>
              <a:t>Timmy and Bentley</a:t>
            </a:r>
            <a:br>
              <a:rPr lang="en-US" b="1" dirty="0"/>
            </a:br>
            <a:r>
              <a:rPr lang="en-US" dirty="0"/>
              <a:t>Gretchen Roufs, 2015</a:t>
            </a:r>
          </a:p>
        </p:txBody>
      </p:sp>
    </p:spTree>
    <p:extLst>
      <p:ext uri="{BB962C8B-B14F-4D97-AF65-F5344CB8AC3E}">
        <p14:creationId xmlns:p14="http://schemas.microsoft.com/office/powerpoint/2010/main" val="540856102"/>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61559" y="1865640"/>
            <a:ext cx="8520113" cy="3544560"/>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Over the years anthropological experiences have been wonderful . . .</a:t>
            </a:r>
          </a:p>
          <a:p>
            <a:pPr algn="ctr" eaLnBrk="0" hangingPunct="0">
              <a:lnSpc>
                <a:spcPct val="120000"/>
              </a:lnSpc>
              <a:spcBef>
                <a:spcPts val="500"/>
              </a:spcBef>
              <a:spcAft>
                <a:spcPts val="500"/>
              </a:spcAft>
            </a:pPr>
            <a:r>
              <a:rPr kumimoji="1" lang="en-US" sz="3600" b="1" dirty="0">
                <a:solidFill>
                  <a:srgbClr val="000600"/>
                </a:solidFill>
                <a:latin typeface="Verdana" pitchFamily="34" charset="0"/>
              </a:rPr>
              <a:t>And </a:t>
            </a:r>
            <a:r>
              <a:rPr kumimoji="1" lang="en-US" sz="3600" b="1" dirty="0" err="1">
                <a:solidFill>
                  <a:srgbClr val="000600"/>
                </a:solidFill>
                <a:latin typeface="Verdana" pitchFamily="34" charset="0"/>
              </a:rPr>
              <a:t>expecially</a:t>
            </a:r>
            <a:r>
              <a:rPr kumimoji="1" lang="en-US" sz="3600" b="1" dirty="0">
                <a:solidFill>
                  <a:srgbClr val="000600"/>
                </a:solidFill>
                <a:latin typeface="Verdana" pitchFamily="34" charset="0"/>
              </a:rPr>
              <a:t> the fieldwork experiences . . .</a:t>
            </a:r>
          </a:p>
        </p:txBody>
      </p:sp>
    </p:spTree>
    <p:extLst>
      <p:ext uri="{BB962C8B-B14F-4D97-AF65-F5344CB8AC3E}">
        <p14:creationId xmlns:p14="http://schemas.microsoft.com/office/powerpoint/2010/main" val="2473868733"/>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61559" y="1865640"/>
            <a:ext cx="8520113" cy="3544560"/>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Over the years anthropological experiences have been wonderful . . .</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And especially the </a:t>
            </a:r>
            <a:r>
              <a:rPr kumimoji="1" lang="en-US" sz="3600" b="1" i="1" dirty="0">
                <a:solidFill>
                  <a:srgbClr val="FFFFFF"/>
                </a:solidFill>
                <a:latin typeface="Verdana" pitchFamily="34" charset="0"/>
              </a:rPr>
              <a:t>fieldwork</a:t>
            </a:r>
            <a:r>
              <a:rPr kumimoji="1" lang="en-US" sz="3600" b="1" dirty="0">
                <a:solidFill>
                  <a:srgbClr val="FFFFFF"/>
                </a:solidFill>
                <a:latin typeface="Verdana" pitchFamily="34" charset="0"/>
              </a:rPr>
              <a:t> experiences . . .</a:t>
            </a:r>
          </a:p>
        </p:txBody>
      </p:sp>
    </p:spTree>
    <p:extLst>
      <p:ext uri="{BB962C8B-B14F-4D97-AF65-F5344CB8AC3E}">
        <p14:creationId xmlns:p14="http://schemas.microsoft.com/office/powerpoint/2010/main" val="2579574601"/>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61559" y="2990794"/>
            <a:ext cx="8520113" cy="2343206"/>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Fieldwork friendships</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last forever . . .</a:t>
            </a:r>
          </a:p>
          <a:p>
            <a:pPr algn="ctr" eaLnBrk="0" hangingPunct="0">
              <a:lnSpc>
                <a:spcPct val="120000"/>
              </a:lnSpc>
              <a:spcBef>
                <a:spcPts val="500"/>
              </a:spcBef>
              <a:spcAft>
                <a:spcPts val="500"/>
              </a:spcAft>
            </a:pPr>
            <a:r>
              <a:rPr kumimoji="1" lang="en-US" sz="3600" b="1" dirty="0">
                <a:latin typeface="Verdana" pitchFamily="34" charset="0"/>
              </a:rPr>
              <a:t>For example . . .</a:t>
            </a:r>
          </a:p>
        </p:txBody>
      </p:sp>
    </p:spTree>
    <p:extLst>
      <p:ext uri="{BB962C8B-B14F-4D97-AF65-F5344CB8AC3E}">
        <p14:creationId xmlns:p14="http://schemas.microsoft.com/office/powerpoint/2010/main" val="1191426317"/>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61559" y="2990794"/>
            <a:ext cx="8520113" cy="2343206"/>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Fieldwork friendships</a:t>
            </a:r>
          </a:p>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last forever . . .</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For example . . .</a:t>
            </a:r>
          </a:p>
        </p:txBody>
      </p:sp>
    </p:spTree>
    <p:extLst>
      <p:ext uri="{BB962C8B-B14F-4D97-AF65-F5344CB8AC3E}">
        <p14:creationId xmlns:p14="http://schemas.microsoft.com/office/powerpoint/2010/main" val="1237134182"/>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0"/>
            <a:ext cx="6858000" cy="6858000"/>
          </a:xfrm>
          <a:prstGeom prst="rect">
            <a:avLst/>
          </a:prstGeom>
        </p:spPr>
      </p:pic>
      <p:sp>
        <p:nvSpPr>
          <p:cNvPr id="3" name="Rectangle 2"/>
          <p:cNvSpPr/>
          <p:nvPr/>
        </p:nvSpPr>
        <p:spPr>
          <a:xfrm>
            <a:off x="2084990" y="5522893"/>
            <a:ext cx="6134100" cy="954107"/>
          </a:xfrm>
          <a:prstGeom prst="rect">
            <a:avLst/>
          </a:prstGeom>
        </p:spPr>
        <p:txBody>
          <a:bodyPr wrap="square">
            <a:spAutoFit/>
          </a:bodyPr>
          <a:lstStyle/>
          <a:p>
            <a:pPr algn="ctr"/>
            <a:r>
              <a:rPr lang="en-US" sz="2800" b="1" dirty="0">
                <a:solidFill>
                  <a:srgbClr val="FFFFFF"/>
                </a:solidFill>
              </a:rPr>
              <a:t>Tim Roufs and </a:t>
            </a:r>
            <a:r>
              <a:rPr lang="en-US" sz="2800" b="1" dirty="0" err="1">
                <a:solidFill>
                  <a:srgbClr val="FFFFFF"/>
                </a:solidFill>
              </a:rPr>
              <a:t>Teo</a:t>
            </a:r>
            <a:r>
              <a:rPr lang="en-US" sz="2800" b="1" dirty="0">
                <a:solidFill>
                  <a:srgbClr val="FFFFFF"/>
                </a:solidFill>
              </a:rPr>
              <a:t> Espinosa have been good friends for 55 years . . . </a:t>
            </a:r>
            <a:endParaRPr lang="en-US" sz="4400" b="1" dirty="0">
              <a:solidFill>
                <a:srgbClr val="FFFFFF"/>
              </a:solidFill>
            </a:endParaRPr>
          </a:p>
        </p:txBody>
      </p:sp>
    </p:spTree>
    <p:extLst>
      <p:ext uri="{BB962C8B-B14F-4D97-AF65-F5344CB8AC3E}">
        <p14:creationId xmlns:p14="http://schemas.microsoft.com/office/powerpoint/2010/main" val="3312034609"/>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0"/>
            <a:ext cx="6858000" cy="6858000"/>
          </a:xfrm>
          <a:prstGeom prst="rect">
            <a:avLst/>
          </a:prstGeom>
        </p:spPr>
      </p:pic>
      <p:pic>
        <p:nvPicPr>
          <p:cNvPr id="3" name="Picture 2"/>
          <p:cNvPicPr>
            <a:picLocks noChangeAspect="1"/>
          </p:cNvPicPr>
          <p:nvPr/>
        </p:nvPicPr>
        <p:blipFill>
          <a:blip r:embed="rId4"/>
          <a:stretch>
            <a:fillRect/>
          </a:stretch>
        </p:blipFill>
        <p:spPr>
          <a:xfrm>
            <a:off x="723900" y="4953000"/>
            <a:ext cx="8829675" cy="1562100"/>
          </a:xfrm>
          <a:prstGeom prst="rect">
            <a:avLst/>
          </a:prstGeom>
        </p:spPr>
      </p:pic>
    </p:spTree>
    <p:extLst>
      <p:ext uri="{BB962C8B-B14F-4D97-AF65-F5344CB8AC3E}">
        <p14:creationId xmlns:p14="http://schemas.microsoft.com/office/powerpoint/2010/main" val="3694239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One of my very favorite things is being out in the yard </a:t>
            </a:r>
            <a:r>
              <a:rPr lang="en-US" sz="3200" b="1" dirty="0" err="1">
                <a:solidFill>
                  <a:srgbClr val="000000"/>
                </a:solidFill>
                <a:latin typeface="Arial" pitchFamily="34" charset="0"/>
                <a:cs typeface="Arial" pitchFamily="34" charset="0"/>
              </a:rPr>
              <a:t>putzing</a:t>
            </a:r>
            <a:r>
              <a:rPr lang="en-US" sz="3200" b="1" dirty="0">
                <a:solidFill>
                  <a:srgbClr val="000000"/>
                </a:solidFill>
                <a:latin typeface="Arial" pitchFamily="34" charset="0"/>
                <a:cs typeface="Arial" pitchFamily="34" charset="0"/>
              </a:rPr>
              <a:t> around, </a:t>
            </a:r>
          </a:p>
          <a:p>
            <a:pPr algn="ctr"/>
            <a:r>
              <a:rPr lang="en-US" sz="3200" b="1" dirty="0">
                <a:solidFill>
                  <a:srgbClr val="000000"/>
                </a:solidFill>
                <a:latin typeface="Arial" pitchFamily="34" charset="0"/>
                <a:cs typeface="Arial" pitchFamily="34" charset="0"/>
              </a:rPr>
              <a:t>talking to animals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to  trees and plants too . . .</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 y="0"/>
            <a:ext cx="10330042" cy="6858000"/>
          </a:xfrm>
          <a:prstGeom prst="rect">
            <a:avLst/>
          </a:prstGeom>
        </p:spPr>
      </p:pic>
      <p:sp>
        <p:nvSpPr>
          <p:cNvPr id="4" name="Rectangle 3"/>
          <p:cNvSpPr/>
          <p:nvPr/>
        </p:nvSpPr>
        <p:spPr>
          <a:xfrm>
            <a:off x="668966" y="5715000"/>
            <a:ext cx="8915400" cy="954107"/>
          </a:xfrm>
          <a:prstGeom prst="rect">
            <a:avLst/>
          </a:prstGeom>
        </p:spPr>
        <p:txBody>
          <a:bodyPr wrap="square">
            <a:spAutoFit/>
          </a:bodyPr>
          <a:lstStyle/>
          <a:p>
            <a:pPr algn="ctr"/>
            <a:r>
              <a:rPr lang="en-US" sz="2800" b="1" dirty="0">
                <a:solidFill>
                  <a:srgbClr val="FFFFFF"/>
                </a:solidFill>
              </a:rPr>
              <a:t>Tim and </a:t>
            </a:r>
            <a:r>
              <a:rPr lang="en-US" sz="2800" b="1" dirty="0" err="1">
                <a:solidFill>
                  <a:srgbClr val="FFFFFF"/>
                </a:solidFill>
              </a:rPr>
              <a:t>Teo</a:t>
            </a:r>
            <a:r>
              <a:rPr lang="en-US" sz="2800" b="1" dirty="0">
                <a:solidFill>
                  <a:srgbClr val="FFFFFF"/>
                </a:solidFill>
              </a:rPr>
              <a:t> have been friends </a:t>
            </a:r>
            <a:r>
              <a:rPr lang="en-US" sz="2800" b="1" i="1" dirty="0">
                <a:solidFill>
                  <a:srgbClr val="FFFFFF"/>
                </a:solidFill>
              </a:rPr>
              <a:t>since </a:t>
            </a:r>
          </a:p>
          <a:p>
            <a:pPr algn="ctr"/>
            <a:r>
              <a:rPr lang="en-US" sz="2800" b="1" i="1" dirty="0" err="1">
                <a:solidFill>
                  <a:srgbClr val="FFFFFF"/>
                </a:solidFill>
              </a:rPr>
              <a:t>Teo</a:t>
            </a:r>
            <a:r>
              <a:rPr lang="en-US" sz="2800" b="1" i="1" dirty="0">
                <a:solidFill>
                  <a:srgbClr val="FFFFFF"/>
                </a:solidFill>
              </a:rPr>
              <a:t> began courting Mar</a:t>
            </a:r>
            <a:r>
              <a:rPr lang="en-US" sz="2800" b="1" dirty="0">
                <a:solidFill>
                  <a:srgbClr val="FFFFFF"/>
                </a:solidFill>
              </a:rPr>
              <a:t> . . . and became </a:t>
            </a:r>
            <a:r>
              <a:rPr lang="en-US" sz="2800" b="1" i="1" dirty="0" err="1">
                <a:solidFill>
                  <a:srgbClr val="FFFFFF"/>
                </a:solidFill>
              </a:rPr>
              <a:t>novios</a:t>
            </a:r>
            <a:r>
              <a:rPr lang="en-US" sz="2800" b="1" i="1" dirty="0">
                <a:solidFill>
                  <a:srgbClr val="FFFFFF"/>
                </a:solidFill>
              </a:rPr>
              <a:t>  . . .</a:t>
            </a:r>
            <a:endParaRPr lang="en-US" sz="4400" b="1" dirty="0">
              <a:solidFill>
                <a:srgbClr val="FFFFFF"/>
              </a:solidFill>
            </a:endParaRPr>
          </a:p>
        </p:txBody>
      </p:sp>
    </p:spTree>
    <p:extLst>
      <p:ext uri="{BB962C8B-B14F-4D97-AF65-F5344CB8AC3E}">
        <p14:creationId xmlns:p14="http://schemas.microsoft.com/office/powerpoint/2010/main" val="3611520868"/>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834" y="0"/>
            <a:ext cx="10330042" cy="6858000"/>
          </a:xfrm>
          <a:prstGeom prst="rect">
            <a:avLst/>
          </a:prstGeom>
        </p:spPr>
      </p:pic>
      <p:sp>
        <p:nvSpPr>
          <p:cNvPr id="5" name="Rectangle 4"/>
          <p:cNvSpPr/>
          <p:nvPr/>
        </p:nvSpPr>
        <p:spPr>
          <a:xfrm>
            <a:off x="308740" y="3462278"/>
            <a:ext cx="9677400" cy="2862322"/>
          </a:xfrm>
          <a:prstGeom prst="rect">
            <a:avLst/>
          </a:prstGeom>
        </p:spPr>
        <p:txBody>
          <a:bodyPr wrap="square">
            <a:spAutoFit/>
          </a:bodyPr>
          <a:lstStyle/>
          <a:p>
            <a:pPr algn="ctr"/>
            <a:r>
              <a:rPr lang="en-US" sz="3600" b="1" dirty="0">
                <a:solidFill>
                  <a:schemeClr val="accent3"/>
                </a:solidFill>
              </a:rPr>
              <a:t>In 2014 Martha Elena Félix </a:t>
            </a:r>
            <a:r>
              <a:rPr lang="en-US" sz="3600" b="1" dirty="0" err="1">
                <a:solidFill>
                  <a:schemeClr val="accent3"/>
                </a:solidFill>
              </a:rPr>
              <a:t>Brasdefer</a:t>
            </a:r>
            <a:endParaRPr lang="en-US" sz="3600" b="1" dirty="0">
              <a:solidFill>
                <a:schemeClr val="accent3"/>
              </a:solidFill>
            </a:endParaRPr>
          </a:p>
          <a:p>
            <a:pPr algn="ctr"/>
            <a:r>
              <a:rPr lang="en-US" sz="3600" b="1" dirty="0">
                <a:solidFill>
                  <a:schemeClr val="accent3"/>
                </a:solidFill>
              </a:rPr>
              <a:t>and </a:t>
            </a:r>
            <a:r>
              <a:rPr lang="en-US" sz="3600" b="1" dirty="0" err="1">
                <a:solidFill>
                  <a:schemeClr val="accent3"/>
                </a:solidFill>
              </a:rPr>
              <a:t>Teódulo</a:t>
            </a:r>
            <a:r>
              <a:rPr lang="en-US" sz="3600" b="1" dirty="0">
                <a:solidFill>
                  <a:schemeClr val="accent3"/>
                </a:solidFill>
              </a:rPr>
              <a:t> Espinosa Victoria</a:t>
            </a:r>
          </a:p>
          <a:p>
            <a:pPr algn="ctr"/>
            <a:r>
              <a:rPr lang="en-US" sz="3600" b="1" dirty="0">
                <a:solidFill>
                  <a:schemeClr val="accent3"/>
                </a:solidFill>
              </a:rPr>
              <a:t>(Mexico)</a:t>
            </a:r>
          </a:p>
          <a:p>
            <a:pPr algn="ctr"/>
            <a:r>
              <a:rPr lang="en-US" sz="3600" b="1" dirty="0">
                <a:solidFill>
                  <a:schemeClr val="accent3"/>
                </a:solidFill>
              </a:rPr>
              <a:t>contributed to Tim and Kim’s book on </a:t>
            </a:r>
          </a:p>
          <a:p>
            <a:pPr algn="ctr"/>
            <a:r>
              <a:rPr lang="en-US" sz="3600" b="1" i="1" dirty="0">
                <a:solidFill>
                  <a:srgbClr val="FFFFFF"/>
                </a:solidFill>
              </a:rPr>
              <a:t>Sweet Treats around the World</a:t>
            </a:r>
            <a:r>
              <a:rPr lang="en-US" sz="3600" b="1" dirty="0">
                <a:solidFill>
                  <a:srgbClr val="FFFFFF"/>
                </a:solidFill>
              </a:rPr>
              <a:t> </a:t>
            </a:r>
            <a:r>
              <a:rPr lang="en-US" sz="3600" b="1" i="1" dirty="0">
                <a:solidFill>
                  <a:srgbClr val="FFFFFF"/>
                </a:solidFill>
              </a:rPr>
              <a:t> </a:t>
            </a:r>
            <a:r>
              <a:rPr lang="en-US" sz="3600" b="1" i="1" dirty="0">
                <a:solidFill>
                  <a:schemeClr val="accent3"/>
                </a:solidFill>
              </a:rPr>
              <a:t>. . .</a:t>
            </a:r>
            <a:r>
              <a:rPr lang="en-US" sz="3600" b="1" dirty="0">
                <a:solidFill>
                  <a:schemeClr val="accent3"/>
                </a:solidFill>
              </a:rPr>
              <a:t> </a:t>
            </a:r>
          </a:p>
        </p:txBody>
      </p:sp>
    </p:spTree>
    <p:extLst>
      <p:ext uri="{BB962C8B-B14F-4D97-AF65-F5344CB8AC3E}">
        <p14:creationId xmlns:p14="http://schemas.microsoft.com/office/powerpoint/2010/main" val="549151714"/>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Sweet Treats, Timothy G. Roufs and Kathleen Smyth Rouf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8444" y="690995"/>
            <a:ext cx="399011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29" y="6270701"/>
            <a:ext cx="4031938" cy="369332"/>
          </a:xfrm>
          <a:prstGeom prst="rect">
            <a:avLst/>
          </a:prstGeom>
        </p:spPr>
        <p:txBody>
          <a:bodyPr wrap="none">
            <a:spAutoFit/>
          </a:bodyPr>
          <a:lstStyle/>
          <a:p>
            <a:r>
              <a:rPr lang="en-US" dirty="0">
                <a:solidFill>
                  <a:schemeClr val="bg1"/>
                </a:solidFill>
              </a:rPr>
              <a:t>Santa Barbara, CA: ABC-CLIO. 2014.</a:t>
            </a:r>
          </a:p>
        </p:txBody>
      </p:sp>
    </p:spTree>
    <p:extLst>
      <p:ext uri="{BB962C8B-B14F-4D97-AF65-F5344CB8AC3E}">
        <p14:creationId xmlns:p14="http://schemas.microsoft.com/office/powerpoint/2010/main" val="3662697886"/>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678875"/>
            <a:ext cx="6855124"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249881" y="6352311"/>
            <a:ext cx="1744837" cy="276999"/>
          </a:xfrm>
          <a:prstGeom prst="rect">
            <a:avLst/>
          </a:prstGeom>
        </p:spPr>
        <p:txBody>
          <a:bodyPr wrap="none">
            <a:spAutoFit/>
          </a:bodyPr>
          <a:lstStyle/>
          <a:p>
            <a:pPr fontAlgn="auto">
              <a:spcBef>
                <a:spcPts val="0"/>
              </a:spcBef>
              <a:spcAft>
                <a:spcPts val="0"/>
              </a:spcAft>
            </a:pPr>
            <a:r>
              <a:rPr lang="en-US" sz="1200" dirty="0">
                <a:solidFill>
                  <a:srgbClr val="000000"/>
                </a:solidFill>
                <a:latin typeface="Arial"/>
                <a:hlinkClick r:id="rId3"/>
              </a:rPr>
              <a:t>Photo by Three Sisters</a:t>
            </a:r>
            <a:endParaRPr lang="en-US" sz="1200" dirty="0">
              <a:solidFill>
                <a:srgbClr val="000000"/>
              </a:solidFill>
              <a:latin typeface="Arial"/>
            </a:endParaRPr>
          </a:p>
        </p:txBody>
      </p:sp>
      <p:sp>
        <p:nvSpPr>
          <p:cNvPr id="4" name="Rectangle 3"/>
          <p:cNvSpPr/>
          <p:nvPr/>
        </p:nvSpPr>
        <p:spPr>
          <a:xfrm>
            <a:off x="2021451" y="4913293"/>
            <a:ext cx="6322449" cy="954107"/>
          </a:xfrm>
          <a:prstGeom prst="rect">
            <a:avLst/>
          </a:prstGeom>
        </p:spPr>
        <p:txBody>
          <a:bodyPr wrap="square">
            <a:spAutoFit/>
          </a:bodyPr>
          <a:lstStyle/>
          <a:p>
            <a:pPr algn="ctr"/>
            <a:r>
              <a:rPr lang="en-US" sz="2800" b="1" dirty="0">
                <a:solidFill>
                  <a:srgbClr val="FFFFFF"/>
                </a:solidFill>
              </a:rPr>
              <a:t>Tim and Kim and </a:t>
            </a:r>
            <a:r>
              <a:rPr lang="en-US" sz="2800" b="1" dirty="0" err="1">
                <a:solidFill>
                  <a:srgbClr val="FFFFFF"/>
                </a:solidFill>
              </a:rPr>
              <a:t>Teo</a:t>
            </a:r>
            <a:r>
              <a:rPr lang="en-US" sz="2800" b="1" dirty="0">
                <a:solidFill>
                  <a:srgbClr val="FFFFFF"/>
                </a:solidFill>
              </a:rPr>
              <a:t> and Mar </a:t>
            </a:r>
          </a:p>
          <a:p>
            <a:pPr algn="ctr"/>
            <a:r>
              <a:rPr lang="en-US" sz="2800" b="1" dirty="0">
                <a:solidFill>
                  <a:srgbClr val="FFFFFF"/>
                </a:solidFill>
              </a:rPr>
              <a:t>have been friends over the years . . . </a:t>
            </a:r>
            <a:endParaRPr lang="en-US" sz="4400" b="1" dirty="0">
              <a:solidFill>
                <a:srgbClr val="FFFFFF"/>
              </a:solidFill>
            </a:endParaRPr>
          </a:p>
        </p:txBody>
      </p:sp>
    </p:spTree>
    <p:extLst>
      <p:ext uri="{BB962C8B-B14F-4D97-AF65-F5344CB8AC3E}">
        <p14:creationId xmlns:p14="http://schemas.microsoft.com/office/powerpoint/2010/main" val="4188190821"/>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Sweet Treats, Timothy G. Roufs and Kathleen Smyth Rouf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690995"/>
            <a:ext cx="399011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861845" y="702732"/>
            <a:ext cx="5006055" cy="3323464"/>
          </a:xfrm>
          <a:prstGeom prst="rect">
            <a:avLst/>
          </a:prstGeom>
        </p:spPr>
      </p:pic>
      <p:sp>
        <p:nvSpPr>
          <p:cNvPr id="4" name="Rectangle 3"/>
          <p:cNvSpPr/>
          <p:nvPr/>
        </p:nvSpPr>
        <p:spPr>
          <a:xfrm>
            <a:off x="4980467" y="4210497"/>
            <a:ext cx="4800600" cy="1815882"/>
          </a:xfrm>
          <a:prstGeom prst="rect">
            <a:avLst/>
          </a:prstGeom>
        </p:spPr>
        <p:txBody>
          <a:bodyPr wrap="square">
            <a:spAutoFit/>
          </a:bodyPr>
          <a:lstStyle/>
          <a:p>
            <a:pPr algn="ctr"/>
            <a:r>
              <a:rPr lang="en-US" sz="2800" b="1" dirty="0">
                <a:solidFill>
                  <a:schemeClr val="accent3"/>
                </a:solidFill>
              </a:rPr>
              <a:t>. . . go to pp. 226-231</a:t>
            </a:r>
          </a:p>
          <a:p>
            <a:pPr algn="ctr"/>
            <a:r>
              <a:rPr lang="en-US" sz="2800" b="1" dirty="0">
                <a:solidFill>
                  <a:schemeClr val="accent3"/>
                </a:solidFill>
              </a:rPr>
              <a:t>to see what the four of us have to say about  Mexican cuisine . . . </a:t>
            </a:r>
          </a:p>
        </p:txBody>
      </p:sp>
    </p:spTree>
    <p:extLst>
      <p:ext uri="{BB962C8B-B14F-4D97-AF65-F5344CB8AC3E}">
        <p14:creationId xmlns:p14="http://schemas.microsoft.com/office/powerpoint/2010/main" val="55527727"/>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Sweet Treats, Timothy G. Roufs and Kathleen Smyth Rouf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 y="690995"/>
            <a:ext cx="399011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861845" y="702732"/>
            <a:ext cx="5006055" cy="3323464"/>
          </a:xfrm>
          <a:prstGeom prst="rect">
            <a:avLst/>
          </a:prstGeom>
        </p:spPr>
      </p:pic>
      <p:sp>
        <p:nvSpPr>
          <p:cNvPr id="5" name="Rectangle 4"/>
          <p:cNvSpPr/>
          <p:nvPr/>
        </p:nvSpPr>
        <p:spPr>
          <a:xfrm>
            <a:off x="4610100" y="4280118"/>
            <a:ext cx="5334001" cy="1815882"/>
          </a:xfrm>
          <a:prstGeom prst="rect">
            <a:avLst/>
          </a:prstGeom>
        </p:spPr>
        <p:txBody>
          <a:bodyPr wrap="square">
            <a:spAutoFit/>
          </a:bodyPr>
          <a:lstStyle/>
          <a:p>
            <a:pPr algn="ctr"/>
            <a:r>
              <a:rPr lang="en-US" sz="2800" b="1" dirty="0">
                <a:solidFill>
                  <a:schemeClr val="accent3"/>
                </a:solidFill>
              </a:rPr>
              <a:t> and p. 477 for some of the secrets of the very same</a:t>
            </a:r>
          </a:p>
          <a:p>
            <a:pPr algn="ctr"/>
            <a:r>
              <a:rPr lang="en-US" sz="2800" b="1" i="1" dirty="0">
                <a:solidFill>
                  <a:schemeClr val="accent3"/>
                </a:solidFill>
              </a:rPr>
              <a:t>Flan </a:t>
            </a:r>
            <a:r>
              <a:rPr lang="en-US" sz="2800" b="1" i="1" dirty="0" err="1">
                <a:solidFill>
                  <a:schemeClr val="accent3"/>
                </a:solidFill>
              </a:rPr>
              <a:t>Casero</a:t>
            </a:r>
            <a:r>
              <a:rPr lang="en-US" sz="2800" b="1" i="1" dirty="0">
                <a:solidFill>
                  <a:schemeClr val="accent3"/>
                </a:solidFill>
              </a:rPr>
              <a:t> </a:t>
            </a:r>
          </a:p>
          <a:p>
            <a:pPr algn="ctr"/>
            <a:r>
              <a:rPr lang="en-US" sz="2800" b="1" dirty="0">
                <a:solidFill>
                  <a:schemeClr val="accent3"/>
                </a:solidFill>
              </a:rPr>
              <a:t>that won </a:t>
            </a:r>
            <a:r>
              <a:rPr lang="en-US" sz="2800" b="1" dirty="0" err="1">
                <a:solidFill>
                  <a:schemeClr val="accent3"/>
                </a:solidFill>
              </a:rPr>
              <a:t>Teo’s</a:t>
            </a:r>
            <a:r>
              <a:rPr lang="en-US" sz="2800" b="1" dirty="0">
                <a:solidFill>
                  <a:schemeClr val="accent3"/>
                </a:solidFill>
              </a:rPr>
              <a:t> heart . . . </a:t>
            </a:r>
          </a:p>
        </p:txBody>
      </p:sp>
    </p:spTree>
    <p:extLst>
      <p:ext uri="{BB962C8B-B14F-4D97-AF65-F5344CB8AC3E}">
        <p14:creationId xmlns:p14="http://schemas.microsoft.com/office/powerpoint/2010/main" val="4136090346"/>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201" y="38723"/>
            <a:ext cx="10287000" cy="6829910"/>
          </a:xfrm>
          <a:prstGeom prst="rect">
            <a:avLst/>
          </a:prstGeom>
        </p:spPr>
      </p:pic>
      <p:sp>
        <p:nvSpPr>
          <p:cNvPr id="3" name="Rectangle 2"/>
          <p:cNvSpPr/>
          <p:nvPr/>
        </p:nvSpPr>
        <p:spPr>
          <a:xfrm>
            <a:off x="855034" y="5486400"/>
            <a:ext cx="8591550" cy="1200329"/>
          </a:xfrm>
          <a:prstGeom prst="rect">
            <a:avLst/>
          </a:prstGeom>
        </p:spPr>
        <p:txBody>
          <a:bodyPr wrap="square">
            <a:spAutoFit/>
          </a:bodyPr>
          <a:lstStyle/>
          <a:p>
            <a:pPr algn="ctr"/>
            <a:r>
              <a:rPr lang="en-US" sz="3600" b="1" i="1" dirty="0">
                <a:solidFill>
                  <a:srgbClr val="781421"/>
                </a:solidFill>
              </a:rPr>
              <a:t>Mar’s Flan </a:t>
            </a:r>
            <a:r>
              <a:rPr lang="en-US" sz="3600" b="1" i="1" dirty="0" err="1">
                <a:solidFill>
                  <a:srgbClr val="781421"/>
                </a:solidFill>
              </a:rPr>
              <a:t>Casero</a:t>
            </a:r>
            <a:r>
              <a:rPr lang="en-US" sz="3600" b="1" i="1" dirty="0">
                <a:solidFill>
                  <a:srgbClr val="781421"/>
                </a:solidFill>
              </a:rPr>
              <a:t> </a:t>
            </a:r>
          </a:p>
          <a:p>
            <a:pPr algn="ctr"/>
            <a:r>
              <a:rPr lang="en-US" sz="3600" b="1" dirty="0">
                <a:solidFill>
                  <a:srgbClr val="781421"/>
                </a:solidFill>
              </a:rPr>
              <a:t>that won  </a:t>
            </a:r>
            <a:r>
              <a:rPr lang="en-US" sz="3600" b="1" dirty="0" err="1">
                <a:solidFill>
                  <a:srgbClr val="781421"/>
                </a:solidFill>
              </a:rPr>
              <a:t>Teo’s</a:t>
            </a:r>
            <a:r>
              <a:rPr lang="en-US" sz="3600" b="1" dirty="0">
                <a:solidFill>
                  <a:srgbClr val="781421"/>
                </a:solidFill>
              </a:rPr>
              <a:t> heart 50 years ago . . . </a:t>
            </a:r>
          </a:p>
        </p:txBody>
      </p:sp>
    </p:spTree>
    <p:extLst>
      <p:ext uri="{BB962C8B-B14F-4D97-AF65-F5344CB8AC3E}">
        <p14:creationId xmlns:p14="http://schemas.microsoft.com/office/powerpoint/2010/main" val="2221370782"/>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100" y="0"/>
            <a:ext cx="10380870" cy="6858000"/>
          </a:xfrm>
          <a:prstGeom prst="rect">
            <a:avLst/>
          </a:prstGeom>
        </p:spPr>
      </p:pic>
      <p:sp>
        <p:nvSpPr>
          <p:cNvPr id="7" name="Rectangle 6"/>
          <p:cNvSpPr/>
          <p:nvPr/>
        </p:nvSpPr>
        <p:spPr>
          <a:xfrm>
            <a:off x="1714499" y="5065693"/>
            <a:ext cx="6858001" cy="954107"/>
          </a:xfrm>
          <a:prstGeom prst="rect">
            <a:avLst/>
          </a:prstGeom>
        </p:spPr>
        <p:txBody>
          <a:bodyPr wrap="square">
            <a:spAutoFit/>
          </a:bodyPr>
          <a:lstStyle/>
          <a:p>
            <a:pPr algn="ctr"/>
            <a:r>
              <a:rPr lang="en-US" sz="2800" b="1" dirty="0">
                <a:solidFill>
                  <a:schemeClr val="accent3"/>
                </a:solidFill>
              </a:rPr>
              <a:t>. . . over the years our children </a:t>
            </a:r>
          </a:p>
          <a:p>
            <a:pPr algn="ctr"/>
            <a:r>
              <a:rPr lang="en-US" sz="2800" b="1" dirty="0">
                <a:solidFill>
                  <a:schemeClr val="accent3"/>
                </a:solidFill>
              </a:rPr>
              <a:t>have had fun together. . . </a:t>
            </a:r>
          </a:p>
        </p:txBody>
      </p:sp>
    </p:spTree>
    <p:extLst>
      <p:ext uri="{BB962C8B-B14F-4D97-AF65-F5344CB8AC3E}">
        <p14:creationId xmlns:p14="http://schemas.microsoft.com/office/powerpoint/2010/main" val="3928086080"/>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280" y="139998"/>
            <a:ext cx="5943600" cy="6648653"/>
          </a:xfrm>
          <a:prstGeom prst="rect">
            <a:avLst/>
          </a:prstGeom>
        </p:spPr>
      </p:pic>
      <p:sp>
        <p:nvSpPr>
          <p:cNvPr id="4" name="Rectangle 3"/>
          <p:cNvSpPr/>
          <p:nvPr/>
        </p:nvSpPr>
        <p:spPr>
          <a:xfrm>
            <a:off x="6057900" y="5141893"/>
            <a:ext cx="4191000" cy="1384995"/>
          </a:xfrm>
          <a:prstGeom prst="rect">
            <a:avLst/>
          </a:prstGeom>
        </p:spPr>
        <p:txBody>
          <a:bodyPr wrap="square">
            <a:spAutoFit/>
          </a:bodyPr>
          <a:lstStyle/>
          <a:p>
            <a:pPr algn="ctr"/>
            <a:r>
              <a:rPr lang="en-US" sz="2800" b="1" dirty="0">
                <a:solidFill>
                  <a:schemeClr val="accent3"/>
                </a:solidFill>
              </a:rPr>
              <a:t> and we take great pride in the grandchildren . .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685800"/>
            <a:ext cx="3943350" cy="3943350"/>
          </a:xfrm>
          <a:prstGeom prst="rect">
            <a:avLst/>
          </a:prstGeom>
        </p:spPr>
      </p:pic>
    </p:spTree>
    <p:extLst>
      <p:ext uri="{BB962C8B-B14F-4D97-AF65-F5344CB8AC3E}">
        <p14:creationId xmlns:p14="http://schemas.microsoft.com/office/powerpoint/2010/main" val="190374848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0"/>
            <a:ext cx="9144000" cy="6858000"/>
          </a:xfrm>
          <a:prstGeom prst="rect">
            <a:avLst/>
          </a:prstGeom>
        </p:spPr>
      </p:pic>
      <p:sp>
        <p:nvSpPr>
          <p:cNvPr id="4" name="Rectangle 3"/>
          <p:cNvSpPr/>
          <p:nvPr/>
        </p:nvSpPr>
        <p:spPr>
          <a:xfrm>
            <a:off x="3619500" y="5791200"/>
            <a:ext cx="4876800" cy="523220"/>
          </a:xfrm>
          <a:prstGeom prst="rect">
            <a:avLst/>
          </a:prstGeom>
        </p:spPr>
        <p:txBody>
          <a:bodyPr wrap="square">
            <a:spAutoFit/>
          </a:bodyPr>
          <a:lstStyle/>
          <a:p>
            <a:pPr algn="ctr"/>
            <a:r>
              <a:rPr lang="en-US" sz="2800" b="1" dirty="0">
                <a:solidFill>
                  <a:schemeClr val="accent3"/>
                </a:solidFill>
              </a:rPr>
              <a:t> . . . three generations . . .</a:t>
            </a:r>
          </a:p>
        </p:txBody>
      </p:sp>
    </p:spTree>
    <p:extLst>
      <p:ext uri="{BB962C8B-B14F-4D97-AF65-F5344CB8AC3E}">
        <p14:creationId xmlns:p14="http://schemas.microsoft.com/office/powerpoint/2010/main" val="353401561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CK_and_TR_reading_a_IMAG0104.jpg"/>
          <p:cNvPicPr>
            <a:picLocks noChangeAspect="1"/>
          </p:cNvPicPr>
          <p:nvPr/>
        </p:nvPicPr>
        <p:blipFill>
          <a:blip r:embed="rId3" cstate="print"/>
          <a:stretch>
            <a:fillRect/>
          </a:stretch>
        </p:blipFill>
        <p:spPr>
          <a:xfrm>
            <a:off x="5442" y="-14513"/>
            <a:ext cx="10287000" cy="6879431"/>
          </a:xfrm>
          <a:prstGeom prst="rect">
            <a:avLst/>
          </a:prstGeom>
        </p:spPr>
      </p:pic>
      <p:sp>
        <p:nvSpPr>
          <p:cNvPr id="4" name="TextBox 3"/>
          <p:cNvSpPr txBox="1"/>
          <p:nvPr/>
        </p:nvSpPr>
        <p:spPr>
          <a:xfrm>
            <a:off x="0" y="0"/>
            <a:ext cx="10287000" cy="6858000"/>
          </a:xfrm>
          <a:prstGeom prst="rect">
            <a:avLst/>
          </a:prstGeom>
          <a:solidFill>
            <a:srgbClr val="FFFFFF">
              <a:alpha val="39000"/>
            </a:srgbClr>
          </a:solidFill>
        </p:spPr>
        <p:txBody>
          <a:bodyPr wrap="none" rtlCol="0">
            <a:noAutofit/>
          </a:bodyPr>
          <a:lstStyle/>
          <a:p>
            <a:endParaRPr lang="en-US" dirty="0">
              <a:solidFill>
                <a:srgbClr val="EAEAEA"/>
              </a:solidFill>
            </a:endParaRPr>
          </a:p>
        </p:txBody>
      </p:sp>
      <p:sp>
        <p:nvSpPr>
          <p:cNvPr id="6" name="Rectangle 5"/>
          <p:cNvSpPr/>
          <p:nvPr/>
        </p:nvSpPr>
        <p:spPr>
          <a:xfrm>
            <a:off x="1485900" y="3664803"/>
            <a:ext cx="7315200" cy="830997"/>
          </a:xfrm>
          <a:prstGeom prst="rect">
            <a:avLst/>
          </a:prstGeom>
        </p:spPr>
        <p:txBody>
          <a:bodyPr lIns="91440" tIns="45720" rIns="91440">
            <a:spAutoFit/>
          </a:bodyPr>
          <a:lstStyle/>
          <a:p>
            <a:pPr marL="2400300" indent="-2400300" algn="ctr" eaLnBrk="0" hangingPunct="0">
              <a:defRPr/>
            </a:pPr>
            <a:r>
              <a:rPr kumimoji="1" lang="en-US" sz="48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Meet Your Professor . . .</a:t>
            </a:r>
          </a:p>
        </p:txBody>
      </p:sp>
      <p:sp>
        <p:nvSpPr>
          <p:cNvPr id="7" name="Rectangle 8"/>
          <p:cNvSpPr>
            <a:spLocks noChangeArrowheads="1"/>
          </p:cNvSpPr>
          <p:nvPr/>
        </p:nvSpPr>
        <p:spPr bwMode="auto">
          <a:xfrm>
            <a:off x="3521058" y="5791200"/>
            <a:ext cx="3207929" cy="338554"/>
          </a:xfrm>
          <a:prstGeom prst="rect">
            <a:avLst/>
          </a:prstGeom>
          <a:noFill/>
          <a:ln w="9525">
            <a:noFill/>
            <a:miter lim="800000"/>
            <a:headEnd/>
            <a:tailEnd/>
          </a:ln>
        </p:spPr>
        <p:txBody>
          <a:bodyPr wrap="none" anchor="ctr">
            <a:spAutoFit/>
          </a:bodyPr>
          <a:lstStyle/>
          <a:p>
            <a:pPr algn="ctr" eaLnBrk="0" hangingPunct="0"/>
            <a:r>
              <a:rPr kumimoji="1" lang="en-US" sz="1600"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kumimoji="1" lang="en-US" sz="2800" dirty="0">
              <a:solidFill>
                <a:srgbClr val="FFFFFF"/>
              </a:solidFill>
            </a:endParaRPr>
          </a:p>
        </p:txBody>
      </p:sp>
      <p:sp>
        <p:nvSpPr>
          <p:cNvPr id="8" name="Rectangle 11"/>
          <p:cNvSpPr>
            <a:spLocks noChangeArrowheads="1"/>
          </p:cNvSpPr>
          <p:nvPr/>
        </p:nvSpPr>
        <p:spPr bwMode="auto">
          <a:xfrm>
            <a:off x="4305300" y="6151602"/>
            <a:ext cx="1644650" cy="553998"/>
          </a:xfrm>
          <a:prstGeom prst="rect">
            <a:avLst/>
          </a:prstGeom>
          <a:noFill/>
          <a:ln w="9525">
            <a:noFill/>
            <a:miter lim="800000"/>
            <a:headEnd/>
            <a:tailEnd/>
          </a:ln>
        </p:spPr>
        <p:txBody>
          <a:bodyPr>
            <a:spAutoFit/>
          </a:bodyPr>
          <a:lstStyle/>
          <a:p>
            <a:pPr algn="ctr" eaLnBrk="0" hangingPunct="0"/>
            <a:r>
              <a:rPr kumimoji="1" lang="en-US" b="1" i="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algn="ctr" eaLnBrk="0" hangingPunct="0"/>
            <a:r>
              <a:rPr lang="en-US" sz="1200" b="1" dirty="0"/>
              <a:t>© 2010-2024</a:t>
            </a:r>
            <a:endParaRPr kumimoji="1" lang="en-US" sz="1200" dirty="0">
              <a:solidFill>
                <a:srgbClr val="FFFFFF"/>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3600" b="1" dirty="0">
              <a:solidFill>
                <a:srgbClr val="000000"/>
              </a:solidFill>
              <a:latin typeface="Arial" pitchFamily="34" charset="0"/>
              <a:cs typeface="Arial" pitchFamily="34" charset="0"/>
            </a:endParaRPr>
          </a:p>
          <a:p>
            <a:pPr algn="ctr"/>
            <a:r>
              <a:rPr lang="en-US" sz="3600" b="1" dirty="0">
                <a:solidFill>
                  <a:srgbClr val="000000"/>
                </a:solidFill>
                <a:latin typeface="Arial" pitchFamily="34" charset="0"/>
                <a:cs typeface="Arial" pitchFamily="34" charset="0"/>
              </a:rPr>
              <a:t>And they talk back</a:t>
            </a:r>
          </a:p>
          <a:p>
            <a:pPr algn="ctr"/>
            <a:endParaRPr lang="en-US" sz="3600" b="1" dirty="0">
              <a:solidFill>
                <a:srgbClr val="000000"/>
              </a:solidFill>
              <a:latin typeface="Arial" pitchFamily="34" charset="0"/>
              <a:cs typeface="Arial" pitchFamily="34" charset="0"/>
            </a:endParaRPr>
          </a:p>
          <a:p>
            <a:pPr algn="ctr"/>
            <a:r>
              <a:rPr lang="en-US" sz="2400" dirty="0">
                <a:solidFill>
                  <a:srgbClr val="FFFFFF"/>
                </a:solidFill>
                <a:latin typeface="Arial" pitchFamily="34" charset="0"/>
                <a:cs typeface="Arial" pitchFamily="34" charset="0"/>
              </a:rPr>
              <a:t>(and scientists have recently discovered that they “talk” to one another – at least the trees do . . .)</a:t>
            </a:r>
            <a:endParaRPr lang="en-US" sz="1600" dirty="0">
              <a:solidFill>
                <a:srgbClr val="FFFFFF"/>
              </a:solidFill>
              <a:latin typeface="Arial" pitchFamily="34" charset="0"/>
              <a:cs typeface="Arial" pitchFamily="34" charset="0"/>
            </a:endParaRP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3" y="-2"/>
            <a:ext cx="9144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174" y="0"/>
            <a:ext cx="3857625" cy="6858000"/>
          </a:xfrm>
          <a:prstGeom prst="rect">
            <a:avLst/>
          </a:prstGeom>
        </p:spPr>
      </p:pic>
      <p:sp>
        <p:nvSpPr>
          <p:cNvPr id="4" name="Rectangle 3"/>
          <p:cNvSpPr/>
          <p:nvPr/>
        </p:nvSpPr>
        <p:spPr>
          <a:xfrm>
            <a:off x="3771900" y="5801380"/>
            <a:ext cx="4876800" cy="523220"/>
          </a:xfrm>
          <a:prstGeom prst="rect">
            <a:avLst/>
          </a:prstGeom>
        </p:spPr>
        <p:txBody>
          <a:bodyPr wrap="square">
            <a:spAutoFit/>
          </a:bodyPr>
          <a:lstStyle/>
          <a:p>
            <a:pPr algn="ctr"/>
            <a:r>
              <a:rPr lang="en-US" sz="2800" b="1" dirty="0">
                <a:solidFill>
                  <a:schemeClr val="accent3"/>
                </a:solidFill>
              </a:rPr>
              <a:t> . . . the third generation . . .</a:t>
            </a:r>
          </a:p>
        </p:txBody>
      </p:sp>
    </p:spTree>
    <p:extLst>
      <p:ext uri="{BB962C8B-B14F-4D97-AF65-F5344CB8AC3E}">
        <p14:creationId xmlns:p14="http://schemas.microsoft.com/office/powerpoint/2010/main" val="813531929"/>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686300" y="79744"/>
            <a:ext cx="5600701" cy="68544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1" y="-152400"/>
            <a:ext cx="5511209" cy="413340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3456911"/>
            <a:ext cx="5524500" cy="4086889"/>
          </a:xfrm>
          <a:prstGeom prst="rect">
            <a:avLst/>
          </a:prstGeom>
        </p:spPr>
      </p:pic>
      <p:sp>
        <p:nvSpPr>
          <p:cNvPr id="11" name="Rectangle 10"/>
          <p:cNvSpPr/>
          <p:nvPr/>
        </p:nvSpPr>
        <p:spPr>
          <a:xfrm>
            <a:off x="2628900" y="5801380"/>
            <a:ext cx="7344440" cy="523220"/>
          </a:xfrm>
          <a:prstGeom prst="rect">
            <a:avLst/>
          </a:prstGeom>
        </p:spPr>
        <p:txBody>
          <a:bodyPr wrap="square">
            <a:spAutoFit/>
          </a:bodyPr>
          <a:lstStyle/>
          <a:p>
            <a:pPr algn="ctr"/>
            <a:r>
              <a:rPr lang="en-US" sz="2800" b="1" dirty="0">
                <a:solidFill>
                  <a:schemeClr val="accent3"/>
                </a:solidFill>
              </a:rPr>
              <a:t> . . . the third generation loves to eat . . .</a:t>
            </a:r>
          </a:p>
        </p:txBody>
      </p:sp>
    </p:spTree>
    <p:extLst>
      <p:ext uri="{BB962C8B-B14F-4D97-AF65-F5344CB8AC3E}">
        <p14:creationId xmlns:p14="http://schemas.microsoft.com/office/powerpoint/2010/main" val="2720194080"/>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804" y="-1"/>
            <a:ext cx="5095164" cy="6858000"/>
          </a:xfrm>
          <a:prstGeom prst="rect">
            <a:avLst/>
          </a:prstGeom>
        </p:spPr>
      </p:pic>
      <p:sp>
        <p:nvSpPr>
          <p:cNvPr id="10" name="Rectangle 9"/>
          <p:cNvSpPr/>
          <p:nvPr/>
        </p:nvSpPr>
        <p:spPr>
          <a:xfrm>
            <a:off x="3771900" y="5801380"/>
            <a:ext cx="4876800" cy="523220"/>
          </a:xfrm>
          <a:prstGeom prst="rect">
            <a:avLst/>
          </a:prstGeom>
        </p:spPr>
        <p:txBody>
          <a:bodyPr wrap="square">
            <a:spAutoFit/>
          </a:bodyPr>
          <a:lstStyle/>
          <a:p>
            <a:pPr algn="ctr"/>
            <a:r>
              <a:rPr lang="en-US" sz="2800" b="1" dirty="0">
                <a:solidFill>
                  <a:schemeClr val="accent3"/>
                </a:solidFill>
              </a:rPr>
              <a:t> . . . the third generation . . .</a:t>
            </a:r>
          </a:p>
        </p:txBody>
      </p:sp>
      <p:pic>
        <p:nvPicPr>
          <p:cNvPr id="11" name="Picture 10"/>
          <p:cNvPicPr>
            <a:picLocks noChangeAspect="1"/>
          </p:cNvPicPr>
          <p:nvPr/>
        </p:nvPicPr>
        <p:blipFill>
          <a:blip r:embed="rId4"/>
          <a:stretch>
            <a:fillRect/>
          </a:stretch>
        </p:blipFill>
        <p:spPr>
          <a:xfrm>
            <a:off x="5103521" y="543924"/>
            <a:ext cx="5172846" cy="5172846"/>
          </a:xfrm>
          <a:prstGeom prst="rect">
            <a:avLst/>
          </a:prstGeom>
        </p:spPr>
      </p:pic>
    </p:spTree>
    <p:extLst>
      <p:ext uri="{BB962C8B-B14F-4D97-AF65-F5344CB8AC3E}">
        <p14:creationId xmlns:p14="http://schemas.microsoft.com/office/powerpoint/2010/main" val="3222889076"/>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4500" y="0"/>
            <a:ext cx="6858000" cy="6858000"/>
          </a:xfrm>
          <a:prstGeom prst="rect">
            <a:avLst/>
          </a:prstGeom>
        </p:spPr>
      </p:pic>
      <p:sp>
        <p:nvSpPr>
          <p:cNvPr id="5" name="Rectangle 3"/>
          <p:cNvSpPr>
            <a:spLocks noChangeArrowheads="1"/>
          </p:cNvSpPr>
          <p:nvPr/>
        </p:nvSpPr>
        <p:spPr bwMode="auto">
          <a:xfrm>
            <a:off x="1438728" y="4876800"/>
            <a:ext cx="7209972" cy="1550168"/>
          </a:xfrm>
          <a:prstGeom prst="rect">
            <a:avLst/>
          </a:prstGeom>
          <a:noFill/>
          <a:ln w="9525">
            <a:noFill/>
            <a:miter lim="800000"/>
            <a:headEnd/>
            <a:tailEnd/>
          </a:ln>
        </p:spPr>
        <p:txBody>
          <a:bodyPr wrap="square"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 . . BFFs before </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there </a:t>
            </a:r>
            <a:r>
              <a:rPr kumimoji="1" lang="en-US" sz="3600" b="1" i="1" dirty="0">
                <a:solidFill>
                  <a:srgbClr val="FFFFFF"/>
                </a:solidFill>
                <a:latin typeface="Verdana" pitchFamily="34" charset="0"/>
              </a:rPr>
              <a:t>were “</a:t>
            </a:r>
            <a:r>
              <a:rPr kumimoji="1" lang="en-US" sz="3600" b="1" i="1" dirty="0" err="1">
                <a:solidFill>
                  <a:srgbClr val="FFFFFF"/>
                </a:solidFill>
                <a:latin typeface="Verdana" pitchFamily="34" charset="0"/>
              </a:rPr>
              <a:t>BFsF</a:t>
            </a:r>
            <a:r>
              <a:rPr kumimoji="1" lang="en-US" sz="3600" b="1" i="1" dirty="0">
                <a:solidFill>
                  <a:srgbClr val="FFFFFF"/>
                </a:solidFill>
                <a:latin typeface="Verdana" pitchFamily="34" charset="0"/>
              </a:rPr>
              <a:t>” </a:t>
            </a:r>
            <a:r>
              <a:rPr kumimoji="1" lang="en-US" sz="3600" b="1" dirty="0">
                <a:solidFill>
                  <a:srgbClr val="FFFFFF"/>
                </a:solidFill>
                <a:latin typeface="Verdana" pitchFamily="34" charset="0"/>
              </a:rPr>
              <a:t>. . .</a:t>
            </a:r>
          </a:p>
        </p:txBody>
      </p:sp>
    </p:spTree>
    <p:extLst>
      <p:ext uri="{BB962C8B-B14F-4D97-AF65-F5344CB8AC3E}">
        <p14:creationId xmlns:p14="http://schemas.microsoft.com/office/powerpoint/2010/main" val="760733123"/>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90587" y="1926266"/>
            <a:ext cx="8520113" cy="396621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rgbClr val="FFFFFF"/>
                </a:solidFill>
                <a:latin typeface="Verdana" pitchFamily="34" charset="0"/>
              </a:rPr>
              <a:t>And maybe more about </a:t>
            </a:r>
          </a:p>
          <a:p>
            <a:pPr algn="ctr" eaLnBrk="0" hangingPunct="0">
              <a:lnSpc>
                <a:spcPct val="120000"/>
              </a:lnSpc>
              <a:spcBef>
                <a:spcPts val="500"/>
              </a:spcBef>
              <a:spcAft>
                <a:spcPts val="500"/>
              </a:spcAft>
            </a:pPr>
            <a:r>
              <a:rPr kumimoji="1" lang="en-US" sz="3600" b="1" dirty="0">
                <a:solidFill>
                  <a:srgbClr val="FFFFFF"/>
                </a:solidFill>
                <a:latin typeface="Verdana" pitchFamily="34" charset="0"/>
              </a:rPr>
              <a:t>the later years . . .</a:t>
            </a:r>
          </a:p>
          <a:p>
            <a:pPr algn="ctr" eaLnBrk="0" hangingPunct="0">
              <a:lnSpc>
                <a:spcPct val="120000"/>
              </a:lnSpc>
              <a:spcBef>
                <a:spcPts val="500"/>
              </a:spcBef>
              <a:spcAft>
                <a:spcPts val="500"/>
              </a:spcAft>
            </a:pPr>
            <a:r>
              <a:rPr kumimoji="1" lang="en-US" sz="5400" b="1" dirty="0">
                <a:solidFill>
                  <a:srgbClr val="000600"/>
                </a:solidFill>
                <a:latin typeface="Verdana" pitchFamily="34" charset="0"/>
              </a:rPr>
              <a:t>later on . . .</a:t>
            </a:r>
          </a:p>
          <a:p>
            <a:pPr algn="ctr" eaLnBrk="0" hangingPunct="0">
              <a:lnSpc>
                <a:spcPct val="120000"/>
              </a:lnSpc>
              <a:spcBef>
                <a:spcPts val="500"/>
              </a:spcBef>
              <a:spcAft>
                <a:spcPts val="500"/>
              </a:spcAft>
            </a:pPr>
            <a:endParaRPr kumimoji="1" lang="en-US" sz="1400" b="1" dirty="0">
              <a:solidFill>
                <a:srgbClr val="000600"/>
              </a:solidFill>
              <a:latin typeface="Verdana" pitchFamily="34" charset="0"/>
            </a:endParaRPr>
          </a:p>
          <a:p>
            <a:pPr algn="ctr" eaLnBrk="0" hangingPunct="0">
              <a:lnSpc>
                <a:spcPct val="120000"/>
              </a:lnSpc>
              <a:spcBef>
                <a:spcPts val="500"/>
              </a:spcBef>
              <a:spcAft>
                <a:spcPts val="500"/>
              </a:spcAft>
            </a:pPr>
            <a:r>
              <a:rPr kumimoji="1" lang="en-US" sz="3600" dirty="0">
                <a:solidFill>
                  <a:srgbClr val="000600"/>
                </a:solidFill>
                <a:latin typeface="Verdana" pitchFamily="34" charset="0"/>
              </a:rPr>
              <a:t>(maybe . . .)</a:t>
            </a:r>
          </a:p>
        </p:txBody>
      </p:sp>
    </p:spTree>
    <p:extLst>
      <p:ext uri="{BB962C8B-B14F-4D97-AF65-F5344CB8AC3E}">
        <p14:creationId xmlns:p14="http://schemas.microsoft.com/office/powerpoint/2010/main" val="2491574308"/>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90587" y="1926266"/>
            <a:ext cx="8520113" cy="396621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And maybe more about </a:t>
            </a:r>
          </a:p>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the later years . . .</a:t>
            </a:r>
          </a:p>
          <a:p>
            <a:pPr algn="ctr" eaLnBrk="0" hangingPunct="0">
              <a:lnSpc>
                <a:spcPct val="120000"/>
              </a:lnSpc>
              <a:spcBef>
                <a:spcPts val="500"/>
              </a:spcBef>
              <a:spcAft>
                <a:spcPts val="500"/>
              </a:spcAft>
            </a:pPr>
            <a:r>
              <a:rPr kumimoji="1" lang="en-US" sz="5400" b="1" dirty="0">
                <a:solidFill>
                  <a:srgbClr val="FFFFFF"/>
                </a:solidFill>
                <a:latin typeface="Verdana" pitchFamily="34" charset="0"/>
              </a:rPr>
              <a:t>later on . . .</a:t>
            </a:r>
          </a:p>
          <a:p>
            <a:pPr algn="ctr" eaLnBrk="0" hangingPunct="0">
              <a:lnSpc>
                <a:spcPct val="120000"/>
              </a:lnSpc>
              <a:spcBef>
                <a:spcPts val="500"/>
              </a:spcBef>
              <a:spcAft>
                <a:spcPts val="500"/>
              </a:spcAft>
            </a:pPr>
            <a:endParaRPr kumimoji="1" lang="en-US" sz="1400" b="1" dirty="0">
              <a:solidFill>
                <a:srgbClr val="FFFFFF"/>
              </a:solidFill>
              <a:latin typeface="Verdana" pitchFamily="34" charset="0"/>
            </a:endParaRPr>
          </a:p>
          <a:p>
            <a:pPr algn="ctr" eaLnBrk="0" hangingPunct="0">
              <a:lnSpc>
                <a:spcPct val="120000"/>
              </a:lnSpc>
              <a:spcBef>
                <a:spcPts val="500"/>
              </a:spcBef>
              <a:spcAft>
                <a:spcPts val="500"/>
              </a:spcAft>
            </a:pPr>
            <a:r>
              <a:rPr kumimoji="1" lang="en-US" sz="3600" dirty="0">
                <a:solidFill>
                  <a:srgbClr val="000600"/>
                </a:solidFill>
                <a:latin typeface="Verdana" pitchFamily="34" charset="0"/>
              </a:rPr>
              <a:t>(maybe . . .)</a:t>
            </a:r>
          </a:p>
        </p:txBody>
      </p:sp>
    </p:spTree>
    <p:extLst>
      <p:ext uri="{BB962C8B-B14F-4D97-AF65-F5344CB8AC3E}">
        <p14:creationId xmlns:p14="http://schemas.microsoft.com/office/powerpoint/2010/main" val="1443206290"/>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3"/>
          <p:cNvSpPr>
            <a:spLocks noChangeArrowheads="1"/>
          </p:cNvSpPr>
          <p:nvPr/>
        </p:nvSpPr>
        <p:spPr bwMode="auto">
          <a:xfrm>
            <a:off x="890587" y="1926266"/>
            <a:ext cx="8520113" cy="3966214"/>
          </a:xfrm>
          <a:prstGeom prst="rect">
            <a:avLst/>
          </a:prstGeom>
          <a:noFill/>
          <a:ln w="9525">
            <a:noFill/>
            <a:miter lim="800000"/>
            <a:headEnd/>
            <a:tailEnd/>
          </a:ln>
        </p:spPr>
        <p:txBody>
          <a:bodyPr anchor="ctr">
            <a:spAutoFit/>
          </a:bodyPr>
          <a:lstStyle/>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And maybe more about </a:t>
            </a:r>
          </a:p>
          <a:p>
            <a:pPr algn="ctr" eaLnBrk="0" hangingPunct="0">
              <a:lnSpc>
                <a:spcPct val="120000"/>
              </a:lnSpc>
              <a:spcBef>
                <a:spcPts val="500"/>
              </a:spcBef>
              <a:spcAft>
                <a:spcPts val="500"/>
              </a:spcAft>
            </a:pPr>
            <a:r>
              <a:rPr kumimoji="1" lang="en-US" sz="3600" b="1" dirty="0">
                <a:solidFill>
                  <a:schemeClr val="bg1">
                    <a:lumMod val="65000"/>
                  </a:schemeClr>
                </a:solidFill>
                <a:latin typeface="Verdana" pitchFamily="34" charset="0"/>
              </a:rPr>
              <a:t>the later years . . .</a:t>
            </a:r>
          </a:p>
          <a:p>
            <a:pPr algn="ctr" eaLnBrk="0" hangingPunct="0">
              <a:lnSpc>
                <a:spcPct val="120000"/>
              </a:lnSpc>
              <a:spcBef>
                <a:spcPts val="500"/>
              </a:spcBef>
              <a:spcAft>
                <a:spcPts val="500"/>
              </a:spcAft>
            </a:pPr>
            <a:r>
              <a:rPr kumimoji="1" lang="en-US" sz="5400" b="1" dirty="0">
                <a:solidFill>
                  <a:schemeClr val="bg1">
                    <a:lumMod val="65000"/>
                  </a:schemeClr>
                </a:solidFill>
                <a:latin typeface="Verdana" pitchFamily="34" charset="0"/>
              </a:rPr>
              <a:t>later on . . .</a:t>
            </a:r>
          </a:p>
          <a:p>
            <a:pPr algn="ctr" eaLnBrk="0" hangingPunct="0">
              <a:lnSpc>
                <a:spcPct val="120000"/>
              </a:lnSpc>
              <a:spcBef>
                <a:spcPts val="500"/>
              </a:spcBef>
              <a:spcAft>
                <a:spcPts val="500"/>
              </a:spcAft>
            </a:pPr>
            <a:endParaRPr kumimoji="1" lang="en-US" sz="1400" b="1" dirty="0">
              <a:solidFill>
                <a:srgbClr val="FFFFFF"/>
              </a:solidFill>
              <a:latin typeface="Verdana" pitchFamily="34" charset="0"/>
            </a:endParaRPr>
          </a:p>
          <a:p>
            <a:pPr algn="ctr" eaLnBrk="0" hangingPunct="0">
              <a:lnSpc>
                <a:spcPct val="120000"/>
              </a:lnSpc>
              <a:spcBef>
                <a:spcPts val="500"/>
              </a:spcBef>
              <a:spcAft>
                <a:spcPts val="500"/>
              </a:spcAft>
            </a:pPr>
            <a:r>
              <a:rPr kumimoji="1" lang="en-US" sz="3600" dirty="0">
                <a:solidFill>
                  <a:srgbClr val="FFFFFF"/>
                </a:solidFill>
                <a:latin typeface="Verdana" pitchFamily="34" charset="0"/>
              </a:rPr>
              <a:t>(maybe . . .)</a:t>
            </a:r>
          </a:p>
        </p:txBody>
      </p:sp>
    </p:spTree>
    <p:extLst>
      <p:ext uri="{BB962C8B-B14F-4D97-AF65-F5344CB8AC3E}">
        <p14:creationId xmlns:p14="http://schemas.microsoft.com/office/powerpoint/2010/main" val="2546403189"/>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Thanks for joining in</a:t>
            </a: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 hope you enjoy your stay.</a:t>
            </a:r>
          </a:p>
          <a:p>
            <a:pPr algn="ctr"/>
            <a:endParaRPr lang="en-US" sz="16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If you have any questions, You will find the normal Instructor Contact Information in the General Block of the course. </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Tim Roufs</a:t>
            </a:r>
          </a:p>
        </p:txBody>
      </p:sp>
    </p:spTree>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Thanks for joining in</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 hope you enjoy your stay</a:t>
            </a: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If you have any questions, You will find the normal Instructor Contact Information in the General Block of the course. </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Tim Roufs</a:t>
            </a:r>
          </a:p>
        </p:txBody>
      </p:sp>
    </p:spTree>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609600"/>
            <a:ext cx="8229600" cy="5029200"/>
          </a:xfrm>
          <a:prstGeom prst="rect">
            <a:avLst/>
          </a:prstGeom>
          <a:solidFill>
            <a:srgbClr val="FFFFFF"/>
          </a:solidFill>
          <a:ln w="9525">
            <a:noFill/>
            <a:miter lim="800000"/>
            <a:headEnd/>
            <a:tailEnd/>
          </a:ln>
        </p:spPr>
        <p:txBody>
          <a:bodyPr wrap="square" anchor="ctr">
            <a:noAutofit/>
          </a:bodyPr>
          <a:lstStyle/>
          <a:p>
            <a:pPr algn="ctr">
              <a:lnSpc>
                <a:spcPct val="150000"/>
              </a:lnSpc>
            </a:pPr>
            <a:r>
              <a:rPr lang="en-US" sz="3200" b="1" dirty="0">
                <a:solidFill>
                  <a:srgbClr val="000000"/>
                </a:solidFill>
                <a:latin typeface="Arial" pitchFamily="34" charset="0"/>
                <a:cs typeface="Arial" pitchFamily="34" charset="0"/>
              </a:rPr>
              <a:t>Thanks for joining in</a:t>
            </a:r>
          </a:p>
          <a:p>
            <a:pPr algn="ctr">
              <a:lnSpc>
                <a:spcPct val="150000"/>
              </a:lnSpc>
            </a:pPr>
            <a:endParaRPr lang="en-US" sz="1600" b="1" dirty="0">
              <a:solidFill>
                <a:srgbClr val="000000"/>
              </a:solidFill>
              <a:latin typeface="Arial" pitchFamily="34" charset="0"/>
              <a:cs typeface="Arial" pitchFamily="34" charset="0"/>
            </a:endParaRPr>
          </a:p>
          <a:p>
            <a:pPr algn="ctr">
              <a:lnSpc>
                <a:spcPct val="150000"/>
              </a:lnSpc>
            </a:pPr>
            <a:r>
              <a:rPr lang="en-US" sz="3200" b="1" dirty="0">
                <a:solidFill>
                  <a:srgbClr val="000000"/>
                </a:solidFill>
                <a:latin typeface="Arial" pitchFamily="34" charset="0"/>
                <a:cs typeface="Arial" pitchFamily="34" charset="0"/>
              </a:rPr>
              <a:t>I hope you enjoy your stay</a:t>
            </a:r>
          </a:p>
          <a:p>
            <a:pPr algn="ctr">
              <a:lnSpc>
                <a:spcPct val="150000"/>
              </a:lnSpc>
            </a:pPr>
            <a:endParaRPr lang="en-US" sz="1600" b="1" dirty="0">
              <a:solidFill>
                <a:srgbClr val="000000"/>
              </a:solidFill>
              <a:latin typeface="Arial" pitchFamily="34" charset="0"/>
              <a:cs typeface="Arial" pitchFamily="34" charset="0"/>
            </a:endParaRPr>
          </a:p>
          <a:p>
            <a:pPr algn="ctr">
              <a:lnSpc>
                <a:spcPct val="150000"/>
              </a:lnSpc>
            </a:pPr>
            <a:r>
              <a:rPr lang="en-US" sz="3200" b="1" dirty="0">
                <a:solidFill>
                  <a:srgbClr val="000000"/>
                </a:solidFill>
                <a:latin typeface="Arial" pitchFamily="34" charset="0"/>
                <a:cs typeface="Arial" pitchFamily="34" charset="0"/>
              </a:rPr>
              <a:t>If you have any questions, you will find the normal Instructor Contact Information in your</a:t>
            </a:r>
          </a:p>
          <a:p>
            <a:pPr algn="ctr">
              <a:lnSpc>
                <a:spcPct val="150000"/>
              </a:lnSpc>
            </a:pPr>
            <a:r>
              <a:rPr lang="en-US" sz="3200" b="1" dirty="0" err="1">
                <a:solidFill>
                  <a:srgbClr val="FFFFFF"/>
                </a:solidFill>
                <a:latin typeface="Arial" pitchFamily="34" charset="0"/>
                <a:cs typeface="Arial" pitchFamily="34" charset="0"/>
              </a:rPr>
              <a:t>xxxxxxxxxxx</a:t>
            </a:r>
            <a:r>
              <a:rPr lang="en-US" sz="3200" b="1" dirty="0">
                <a:solidFill>
                  <a:srgbClr val="000000"/>
                </a:solidFill>
                <a:latin typeface="Arial" pitchFamily="34" charset="0"/>
                <a:cs typeface="Arial" pitchFamily="34" charset="0"/>
              </a:rPr>
              <a:t> folder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465" y="5092797"/>
            <a:ext cx="2539683" cy="774603"/>
          </a:xfrm>
          <a:prstGeom prst="rect">
            <a:avLst/>
          </a:prstGeom>
        </p:spPr>
      </p:pic>
      <p:sp>
        <p:nvSpPr>
          <p:cNvPr id="6" name="Rectangle 5"/>
          <p:cNvSpPr/>
          <p:nvPr/>
        </p:nvSpPr>
        <p:spPr>
          <a:xfrm>
            <a:off x="4062186" y="5739825"/>
            <a:ext cx="2180983" cy="584775"/>
          </a:xfrm>
          <a:prstGeom prst="rect">
            <a:avLst/>
          </a:prstGeom>
        </p:spPr>
        <p:txBody>
          <a:bodyPr wrap="none">
            <a:spAutoFit/>
          </a:bodyPr>
          <a:lstStyle/>
          <a:p>
            <a:pPr algn="ctr"/>
            <a:r>
              <a:rPr lang="en-US" sz="3200" b="1" dirty="0">
                <a:solidFill>
                  <a:srgbClr val="000000"/>
                </a:solidFill>
                <a:latin typeface="Arial" pitchFamily="34" charset="0"/>
                <a:cs typeface="Arial" pitchFamily="34" charset="0"/>
              </a:rPr>
              <a:t>Tim Roufs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3600" b="1" dirty="0">
              <a:solidFill>
                <a:srgbClr val="000000"/>
              </a:solidFill>
              <a:latin typeface="Arial" pitchFamily="34" charset="0"/>
              <a:cs typeface="Arial" pitchFamily="34" charset="0"/>
            </a:endParaRPr>
          </a:p>
          <a:p>
            <a:pPr algn="ctr"/>
            <a:r>
              <a:rPr lang="en-US" sz="3600" b="1" dirty="0">
                <a:solidFill>
                  <a:srgbClr val="000000"/>
                </a:solidFill>
                <a:latin typeface="Arial" pitchFamily="34" charset="0"/>
                <a:cs typeface="Arial" pitchFamily="34" charset="0"/>
              </a:rPr>
              <a:t>And they talk back</a:t>
            </a:r>
          </a:p>
          <a:p>
            <a:pPr algn="ctr"/>
            <a:endParaRPr lang="en-US" sz="3600" b="1" dirty="0">
              <a:solidFill>
                <a:srgbClr val="000000"/>
              </a:solidFill>
              <a:latin typeface="Arial" pitchFamily="34" charset="0"/>
              <a:cs typeface="Arial" pitchFamily="34" charset="0"/>
            </a:endParaRPr>
          </a:p>
          <a:p>
            <a:pPr algn="ctr"/>
            <a:r>
              <a:rPr lang="en-US" sz="2400" dirty="0">
                <a:solidFill>
                  <a:srgbClr val="000000"/>
                </a:solidFill>
                <a:latin typeface="Arial" pitchFamily="34" charset="0"/>
                <a:cs typeface="Arial" pitchFamily="34" charset="0"/>
              </a:rPr>
              <a:t>(and scientists have recently discovered that </a:t>
            </a:r>
          </a:p>
          <a:p>
            <a:pPr algn="ctr"/>
            <a:r>
              <a:rPr lang="en-US" sz="2400" dirty="0">
                <a:solidFill>
                  <a:srgbClr val="000000"/>
                </a:solidFill>
                <a:latin typeface="Arial" pitchFamily="34" charset="0"/>
                <a:cs typeface="Arial" pitchFamily="34" charset="0"/>
              </a:rPr>
              <a:t>they “talk” to one another—at least the trees do . . .)</a:t>
            </a:r>
            <a:endParaRPr lang="en-US" sz="1600" dirty="0">
              <a:solidFill>
                <a:srgbClr val="000000"/>
              </a:solidFill>
              <a:latin typeface="Arial" pitchFamily="34" charset="0"/>
              <a:cs typeface="Arial"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600" b="1" dirty="0">
                <a:solidFill>
                  <a:srgbClr val="000000"/>
                </a:solidFill>
                <a:latin typeface="Arial" pitchFamily="34" charset="0"/>
                <a:cs typeface="Arial" pitchFamily="34" charset="0"/>
              </a:rPr>
              <a:t>And I love doing anthropology</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600" b="1" dirty="0">
                <a:solidFill>
                  <a:srgbClr val="000000"/>
                </a:solidFill>
                <a:latin typeface="Arial" pitchFamily="34" charset="0"/>
                <a:cs typeface="Arial" pitchFamily="34" charset="0"/>
              </a:rPr>
              <a:t>Here’s a picture of me doing anthropology . . . </a:t>
            </a: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Lawn-Boy"/>
          <p:cNvPicPr>
            <a:picLocks noChangeAspect="1" noChangeArrowheads="1"/>
          </p:cNvPicPr>
          <p:nvPr/>
        </p:nvPicPr>
        <p:blipFill>
          <a:blip r:embed="rId3" cstate="print"/>
          <a:srcRect/>
          <a:stretch>
            <a:fillRect/>
          </a:stretch>
        </p:blipFill>
        <p:spPr bwMode="auto">
          <a:xfrm>
            <a:off x="1239156" y="304800"/>
            <a:ext cx="7772400" cy="5829300"/>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may not look like anthropology, </a:t>
            </a:r>
          </a:p>
          <a:p>
            <a:pPr algn="ctr"/>
            <a:r>
              <a:rPr lang="en-US" sz="3200" b="1" dirty="0">
                <a:solidFill>
                  <a:srgbClr val="000000"/>
                </a:solidFill>
                <a:latin typeface="Arial" pitchFamily="34" charset="0"/>
                <a:cs typeface="Arial" pitchFamily="34" charset="0"/>
              </a:rPr>
              <a:t>but it is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I’m contemplating my new lawn mower, a Lawn Boy . . . </a:t>
            </a:r>
          </a:p>
          <a:p>
            <a:pPr algn="ctr"/>
            <a:endParaRPr lang="en-US" sz="32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Designed with the help of anthropologists.</a:t>
            </a:r>
            <a:endParaRPr lang="en-US" sz="2000" b="1" dirty="0">
              <a:solidFill>
                <a:srgbClr val="FFFFFF"/>
              </a:solidFill>
              <a:latin typeface="Arial" pitchFamily="34" charset="0"/>
              <a:cs typeface="Arial" pitchFamily="34"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may not look like anthropology, </a:t>
            </a:r>
          </a:p>
          <a:p>
            <a:pPr algn="ctr"/>
            <a:r>
              <a:rPr lang="en-US" sz="3200" b="1" dirty="0">
                <a:solidFill>
                  <a:srgbClr val="000000"/>
                </a:solidFill>
                <a:latin typeface="Arial" pitchFamily="34" charset="0"/>
                <a:cs typeface="Arial" pitchFamily="34" charset="0"/>
              </a:rPr>
              <a:t>but it is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I’m contemplating my new lawn mower, </a:t>
            </a:r>
          </a:p>
          <a:p>
            <a:pPr algn="ctr"/>
            <a:r>
              <a:rPr lang="en-US" sz="3200" b="1" dirty="0">
                <a:solidFill>
                  <a:srgbClr val="000000"/>
                </a:solidFill>
                <a:latin typeface="Arial" pitchFamily="34" charset="0"/>
                <a:cs typeface="Arial" pitchFamily="34" charset="0"/>
              </a:rPr>
              <a:t>a Lawn Boy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Designed with the help of anthropologists.</a:t>
            </a:r>
            <a:endParaRPr lang="en-US" sz="2000" b="1" dirty="0">
              <a:solidFill>
                <a:srgbClr val="FFFFFF"/>
              </a:solidFill>
              <a:latin typeface="Arial" pitchFamily="34" charset="0"/>
              <a:cs typeface="Arial"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It may not look like anthropology, </a:t>
            </a:r>
          </a:p>
          <a:p>
            <a:pPr algn="ctr"/>
            <a:r>
              <a:rPr lang="en-US" sz="3200" b="1" dirty="0">
                <a:solidFill>
                  <a:srgbClr val="000000"/>
                </a:solidFill>
                <a:latin typeface="Arial" pitchFamily="34" charset="0"/>
                <a:cs typeface="Arial" pitchFamily="34" charset="0"/>
              </a:rPr>
              <a:t>but it is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I’m contemplating my new lawn mower, </a:t>
            </a:r>
          </a:p>
          <a:p>
            <a:pPr algn="ctr"/>
            <a:r>
              <a:rPr lang="en-US" sz="3200" b="1" dirty="0">
                <a:solidFill>
                  <a:srgbClr val="000000"/>
                </a:solidFill>
                <a:latin typeface="Arial" pitchFamily="34" charset="0"/>
                <a:cs typeface="Arial" pitchFamily="34" charset="0"/>
              </a:rPr>
              <a:t>a Lawn Boy . . . </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Designed with the help of anthropologists</a:t>
            </a:r>
            <a:endParaRPr lang="en-US" sz="2000" b="1" dirty="0">
              <a:solidFill>
                <a:srgbClr val="000000"/>
              </a:solidFill>
              <a:latin typeface="Arial" pitchFamily="34" charset="0"/>
              <a:cs typeface="Arial"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What can anthropologists do to design lawn mowers?</a:t>
            </a:r>
          </a:p>
          <a:p>
            <a:pPr algn="ctr"/>
            <a:endParaRPr lang="en-US" sz="32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They do what anthropologists do . . .</a:t>
            </a:r>
          </a:p>
          <a:p>
            <a:pPr algn="ctr"/>
            <a:r>
              <a:rPr lang="en-US" sz="3200" b="1" dirty="0">
                <a:solidFill>
                  <a:srgbClr val="FFFFFF"/>
                </a:solidFill>
                <a:latin typeface="Arial" pitchFamily="34" charset="0"/>
                <a:cs typeface="Arial" pitchFamily="34" charset="0"/>
              </a:rPr>
              <a:t>go live with the “natives”</a:t>
            </a:r>
            <a:br>
              <a:rPr lang="en-US" sz="20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(that’s called “participant observation”)</a:t>
            </a:r>
          </a:p>
          <a:p>
            <a:pPr algn="ctr"/>
            <a:r>
              <a:rPr lang="en-US" sz="3200" b="1" dirty="0">
                <a:solidFill>
                  <a:srgbClr val="FFFFFF"/>
                </a:solidFill>
                <a:latin typeface="Arial" pitchFamily="34" charset="0"/>
                <a:cs typeface="Arial" pitchFamily="34" charset="0"/>
              </a:rPr>
              <a:t>they ask a lot of questions</a:t>
            </a:r>
            <a:br>
              <a:rPr lang="en-US" sz="32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(“interviewing”)</a:t>
            </a:r>
          </a:p>
          <a:p>
            <a:pPr algn="ctr"/>
            <a:r>
              <a:rPr lang="en-US" sz="3200" b="1" dirty="0">
                <a:solidFill>
                  <a:srgbClr val="FFFFFF"/>
                </a:solidFill>
                <a:latin typeface="Arial" pitchFamily="34" charset="0"/>
                <a:cs typeface="Arial" pitchFamily="34" charset="0"/>
              </a:rPr>
              <a:t>they take a lot of pictures</a:t>
            </a:r>
            <a:br>
              <a:rPr lang="en-US" sz="32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a:t>
            </a:r>
            <a:r>
              <a:rPr lang="en-US" sz="2000" dirty="0" err="1">
                <a:solidFill>
                  <a:srgbClr val="FFFFFF"/>
                </a:solidFill>
                <a:latin typeface="Arial" pitchFamily="34" charset="0"/>
                <a:cs typeface="Arial" pitchFamily="34" charset="0"/>
              </a:rPr>
              <a:t>ethnophotography</a:t>
            </a:r>
            <a:r>
              <a:rPr lang="en-US" sz="2000" dirty="0">
                <a:solidFill>
                  <a:srgbClr val="FFFFFF"/>
                </a:solidFill>
                <a:latin typeface="Arial" pitchFamily="34" charset="0"/>
                <a:cs typeface="Arial" pitchFamily="34" charset="0"/>
              </a:rPr>
              <a:t>)</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What can anthropologists do to design lawn mowers?</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They do what anthropologists do . . .</a:t>
            </a:r>
          </a:p>
          <a:p>
            <a:pPr algn="ctr"/>
            <a:r>
              <a:rPr lang="en-US" sz="3200" b="1" dirty="0">
                <a:solidFill>
                  <a:srgbClr val="FFFFFF"/>
                </a:solidFill>
                <a:latin typeface="Arial" pitchFamily="34" charset="0"/>
                <a:cs typeface="Arial" pitchFamily="34" charset="0"/>
              </a:rPr>
              <a:t>go live with the “natives”</a:t>
            </a:r>
            <a:br>
              <a:rPr lang="en-US" sz="20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(that’s called “participant observation”)</a:t>
            </a:r>
          </a:p>
          <a:p>
            <a:pPr algn="ctr"/>
            <a:r>
              <a:rPr lang="en-US" sz="3200" b="1" dirty="0">
                <a:solidFill>
                  <a:srgbClr val="FFFFFF"/>
                </a:solidFill>
                <a:latin typeface="Arial" pitchFamily="34" charset="0"/>
                <a:cs typeface="Arial" pitchFamily="34" charset="0"/>
              </a:rPr>
              <a:t>they ask a lot of questions</a:t>
            </a:r>
            <a:br>
              <a:rPr lang="en-US" sz="32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(“interviewing”)</a:t>
            </a:r>
          </a:p>
          <a:p>
            <a:pPr algn="ctr"/>
            <a:r>
              <a:rPr lang="en-US" sz="3200" b="1" dirty="0">
                <a:solidFill>
                  <a:srgbClr val="FFFFFF"/>
                </a:solidFill>
                <a:latin typeface="Arial" pitchFamily="34" charset="0"/>
                <a:cs typeface="Arial" pitchFamily="34" charset="0"/>
              </a:rPr>
              <a:t>they take a lot of pictures</a:t>
            </a:r>
            <a:br>
              <a:rPr lang="en-US" sz="3200" b="1" dirty="0">
                <a:solidFill>
                  <a:srgbClr val="FFFFFF"/>
                </a:solidFill>
                <a:latin typeface="Arial" pitchFamily="34" charset="0"/>
                <a:cs typeface="Arial" pitchFamily="34" charset="0"/>
              </a:rPr>
            </a:br>
            <a:r>
              <a:rPr lang="en-US" sz="2000" dirty="0">
                <a:solidFill>
                  <a:srgbClr val="FFFFFF"/>
                </a:solidFill>
                <a:latin typeface="Arial" pitchFamily="34" charset="0"/>
                <a:cs typeface="Arial" pitchFamily="34" charset="0"/>
              </a:rPr>
              <a:t>(</a:t>
            </a:r>
            <a:r>
              <a:rPr lang="en-US" sz="2000" dirty="0" err="1">
                <a:solidFill>
                  <a:srgbClr val="FFFFFF"/>
                </a:solidFill>
                <a:latin typeface="Arial" pitchFamily="34" charset="0"/>
                <a:cs typeface="Arial" pitchFamily="34" charset="0"/>
              </a:rPr>
              <a:t>ethnophotography</a:t>
            </a:r>
            <a:r>
              <a:rPr lang="en-US" sz="2000" dirty="0">
                <a:solidFill>
                  <a:srgbClr val="FFFFFF"/>
                </a:solidFill>
                <a:latin typeface="Arial" pitchFamily="34" charset="0"/>
                <a:cs typeface="Arial" pitchFamily="34" charset="0"/>
              </a:rPr>
              <a:t>)</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CK_and_TR_reading_a_IMAG0104.jpg"/>
          <p:cNvPicPr>
            <a:picLocks noChangeAspect="1"/>
          </p:cNvPicPr>
          <p:nvPr/>
        </p:nvPicPr>
        <p:blipFill>
          <a:blip r:embed="rId3" cstate="print"/>
          <a:stretch>
            <a:fillRect/>
          </a:stretch>
        </p:blipFill>
        <p:spPr>
          <a:xfrm>
            <a:off x="5442" y="-14513"/>
            <a:ext cx="10287000" cy="6879431"/>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What can anthropologists do to design lawn mowers?</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They do what anthropologists do . . .</a:t>
            </a:r>
          </a:p>
          <a:p>
            <a:pPr algn="ctr"/>
            <a:r>
              <a:rPr lang="en-US" sz="3200" b="1" dirty="0">
                <a:solidFill>
                  <a:srgbClr val="000000"/>
                </a:solidFill>
                <a:latin typeface="Arial" pitchFamily="34" charset="0"/>
                <a:cs typeface="Arial" pitchFamily="34" charset="0"/>
              </a:rPr>
              <a:t>they go live with the “natives”</a:t>
            </a:r>
            <a:br>
              <a:rPr lang="en-US" sz="20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(that’s called “participant observation”)</a:t>
            </a:r>
          </a:p>
          <a:p>
            <a:pPr algn="ctr"/>
            <a:r>
              <a:rPr lang="en-US" sz="3200" b="1" dirty="0">
                <a:solidFill>
                  <a:srgbClr val="000000"/>
                </a:solidFill>
                <a:latin typeface="Arial" pitchFamily="34" charset="0"/>
                <a:cs typeface="Arial" pitchFamily="34" charset="0"/>
              </a:rPr>
              <a:t>they ask a lot of questions</a:t>
            </a:r>
            <a:br>
              <a:rPr lang="en-US" sz="32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(“interviewing”)</a:t>
            </a:r>
          </a:p>
          <a:p>
            <a:pPr algn="ctr"/>
            <a:r>
              <a:rPr lang="en-US" sz="3200" b="1" dirty="0">
                <a:solidFill>
                  <a:srgbClr val="000000"/>
                </a:solidFill>
                <a:latin typeface="Arial" pitchFamily="34" charset="0"/>
                <a:cs typeface="Arial" pitchFamily="34" charset="0"/>
              </a:rPr>
              <a:t>they take a lot of pictures</a:t>
            </a:r>
            <a:br>
              <a:rPr lang="en-US" sz="32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a:t>
            </a:r>
            <a:r>
              <a:rPr lang="en-US" sz="2000" dirty="0" err="1">
                <a:solidFill>
                  <a:srgbClr val="000000"/>
                </a:solidFill>
                <a:latin typeface="Arial" pitchFamily="34" charset="0"/>
                <a:cs typeface="Arial" pitchFamily="34" charset="0"/>
              </a:rPr>
              <a:t>ethnophotography</a:t>
            </a:r>
            <a:r>
              <a:rPr lang="en-US" sz="2000" dirty="0">
                <a:solidFill>
                  <a:srgbClr val="000000"/>
                </a:solidFill>
                <a:latin typeface="Arial" pitchFamily="34" charset="0"/>
                <a:cs typeface="Arial" pitchFamily="34" charset="0"/>
              </a:rPr>
              <a:t>”)</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so the anthropologists went out and studied the “tribe” of lawnmowers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watched them mow lawns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mowed some lawns themselves</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administered questionnaires about lawn mowers and lawn mowing</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They interviewed the lawnmower people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took a lot of videos and still photographs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899886"/>
            <a:ext cx="8229600" cy="5257800"/>
          </a:xfrm>
          <a:prstGeom prst="rect">
            <a:avLst/>
          </a:prstGeom>
          <a:noFill/>
          <a:ln w="9525">
            <a:noFill/>
            <a:miter lim="800000"/>
            <a:headEnd/>
            <a:tailEnd/>
          </a:ln>
        </p:spPr>
        <p:txBody>
          <a:bodyPr wrap="square" anchor="ctr">
            <a:noAutofit/>
          </a:bodyPr>
          <a:lstStyle/>
          <a:p>
            <a:pPr algn="ctr"/>
            <a:r>
              <a:rPr lang="en-US" sz="2400" b="1" dirty="0">
                <a:solidFill>
                  <a:srgbClr val="000000"/>
                </a:solidFill>
                <a:latin typeface="Arial" pitchFamily="34" charset="0"/>
                <a:cs typeface="Arial" pitchFamily="34" charset="0"/>
              </a:rPr>
              <a:t>And they discovered that </a:t>
            </a:r>
            <a:r>
              <a:rPr lang="en-US" sz="3200" b="1" i="1" dirty="0">
                <a:solidFill>
                  <a:srgbClr val="000000"/>
                </a:solidFill>
                <a:latin typeface="Arial" pitchFamily="34" charset="0"/>
                <a:cs typeface="Arial" pitchFamily="34" charset="0"/>
              </a:rPr>
              <a:t>women</a:t>
            </a:r>
            <a:r>
              <a:rPr lang="en-US" sz="3200" b="1" dirty="0">
                <a:solidFill>
                  <a:srgbClr val="000000"/>
                </a:solidFill>
                <a:latin typeface="Arial" pitchFamily="34" charset="0"/>
                <a:cs typeface="Arial" pitchFamily="34" charset="0"/>
              </a:rPr>
              <a:t> </a:t>
            </a:r>
            <a:r>
              <a:rPr lang="en-US" sz="2400" b="1" dirty="0">
                <a:solidFill>
                  <a:srgbClr val="000000"/>
                </a:solidFill>
                <a:latin typeface="Arial" pitchFamily="34" charset="0"/>
                <a:cs typeface="Arial" pitchFamily="34" charset="0"/>
              </a:rPr>
              <a:t>often mow lawns</a:t>
            </a:r>
          </a:p>
          <a:p>
            <a:pPr algn="ctr"/>
            <a:endParaRPr lang="en-US" sz="1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 women often had a different relationship than the men to the gas engines</a:t>
            </a:r>
            <a:br>
              <a:rPr lang="en-US" sz="2400" b="1" dirty="0">
                <a:solidFill>
                  <a:srgbClr val="000000"/>
                </a:solidFill>
                <a:latin typeface="Arial" pitchFamily="34" charset="0"/>
                <a:cs typeface="Arial" pitchFamily="34" charset="0"/>
              </a:rPr>
            </a:br>
            <a:r>
              <a:rPr lang="en-US" dirty="0">
                <a:solidFill>
                  <a:srgbClr val="000000"/>
                </a:solidFill>
                <a:latin typeface="Arial" pitchFamily="34" charset="0"/>
                <a:cs typeface="Arial" pitchFamily="34" charset="0"/>
              </a:rPr>
              <a:t>(For e.g., they didn’t particularly get a thrill out of gapping the plugs, changing the oil, stabilizing the fuel, and the like. </a:t>
            </a:r>
          </a:p>
          <a:p>
            <a:pPr algn="ctr"/>
            <a:r>
              <a:rPr lang="en-US" dirty="0">
                <a:solidFill>
                  <a:srgbClr val="000000"/>
                </a:solidFill>
                <a:latin typeface="Arial" pitchFamily="34" charset="0"/>
                <a:cs typeface="Arial" pitchFamily="34" charset="0"/>
              </a:rPr>
              <a:t> And, they didn’t have a “cylinder index” of manhood to have to worry about.)</a:t>
            </a:r>
            <a:endParaRPr lang="en-US" sz="2400" dirty="0">
              <a:solidFill>
                <a:srgbClr val="000000"/>
              </a:solidFill>
              <a:latin typeface="Arial" pitchFamily="34" charset="0"/>
              <a:cs typeface="Arial" pitchFamily="34" charset="0"/>
            </a:endParaRP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found out that the ladies liked a starting “handle” rather than a little knob, and a handle that adjusted to their </a:t>
            </a:r>
            <a:r>
              <a:rPr lang="en-US" dirty="0">
                <a:solidFill>
                  <a:srgbClr val="000000"/>
                </a:solidFill>
                <a:latin typeface="Arial" pitchFamily="34" charset="0"/>
                <a:cs typeface="Arial" pitchFamily="34" charset="0"/>
              </a:rPr>
              <a:t>(generally) </a:t>
            </a:r>
            <a:r>
              <a:rPr lang="en-US" sz="2400" b="1" dirty="0">
                <a:solidFill>
                  <a:srgbClr val="000000"/>
                </a:solidFill>
                <a:latin typeface="Arial" pitchFamily="34" charset="0"/>
                <a:cs typeface="Arial" pitchFamily="34" charset="0"/>
              </a:rPr>
              <a:t>smaller height</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they liked a mower that cut close to </a:t>
            </a:r>
          </a:p>
          <a:p>
            <a:pPr algn="ctr"/>
            <a:r>
              <a:rPr lang="en-US" sz="2400" b="1" dirty="0">
                <a:solidFill>
                  <a:srgbClr val="000000"/>
                </a:solidFill>
                <a:latin typeface="Arial" pitchFamily="34" charset="0"/>
                <a:cs typeface="Arial" pitchFamily="34" charset="0"/>
              </a:rPr>
              <a:t>the trees and buildings . . .</a:t>
            </a:r>
          </a:p>
          <a:p>
            <a:pPr algn="ctr"/>
            <a:r>
              <a:rPr lang="en-US" sz="2400" b="1" dirty="0">
                <a:solidFill>
                  <a:srgbClr val="000000"/>
                </a:solidFill>
                <a:latin typeface="Arial" pitchFamily="34" charset="0"/>
                <a:cs typeface="Arial" pitchFamily="34" charset="0"/>
              </a:rPr>
              <a:t>as, for some reason the mowing men </a:t>
            </a:r>
          </a:p>
          <a:p>
            <a:pPr algn="ctr"/>
            <a:r>
              <a:rPr lang="en-US" sz="2400" b="1" dirty="0">
                <a:solidFill>
                  <a:srgbClr val="000000"/>
                </a:solidFill>
                <a:latin typeface="Arial" pitchFamily="34" charset="0"/>
                <a:cs typeface="Arial" pitchFamily="34" charset="0"/>
              </a:rPr>
              <a:t>didn’t trim grass there.</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in general, they learned a lot about the lawnmower people</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Toro, who now owned Lawn Boy, redesigned the mower, and the anthropological artifact arrived . . .</a:t>
            </a:r>
          </a:p>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 anthropological masterpiece</a:t>
            </a:r>
          </a:p>
          <a:p>
            <a:pPr algn="ctr"/>
            <a:endParaRPr lang="en-US"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ready to become part of that talking to trees and animals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485900" y="685800"/>
            <a:ext cx="7315200" cy="5486400"/>
          </a:xfrm>
          <a:prstGeom prst="rect">
            <a:avLst/>
          </a:prstGeom>
          <a:noFill/>
          <a:ln w="9525">
            <a:noFill/>
            <a:miter lim="800000"/>
            <a:headEnd/>
            <a:tailEnd/>
          </a:ln>
        </p:spPr>
      </p:pic>
      <p:sp>
        <p:nvSpPr>
          <p:cNvPr id="9" name="Text Box 3"/>
          <p:cNvSpPr txBox="1">
            <a:spLocks noChangeArrowheads="1"/>
          </p:cNvSpPr>
          <p:nvPr/>
        </p:nvSpPr>
        <p:spPr bwMode="auto">
          <a:xfrm>
            <a:off x="3612875" y="6400800"/>
            <a:ext cx="2978700" cy="215444"/>
          </a:xfrm>
          <a:prstGeom prst="rect">
            <a:avLst/>
          </a:prstGeom>
          <a:noFill/>
          <a:ln w="9525">
            <a:noFill/>
            <a:miter lim="800000"/>
            <a:headEnd/>
            <a:tailEnd/>
          </a:ln>
        </p:spPr>
        <p:txBody>
          <a:bodyPr wrap="none">
            <a:spAutoFit/>
          </a:bodyPr>
          <a:lstStyle/>
          <a:p>
            <a:pPr algn="ctr" eaLnBrk="0" hangingPunct="0"/>
            <a:r>
              <a:rPr kumimoji="1" lang="en-US" sz="800" dirty="0">
                <a:solidFill>
                  <a:srgbClr val="FFFFFF"/>
                </a:solidFill>
                <a:hlinkClick r:id="rId3"/>
              </a:rPr>
              <a:t>www.lawn-boy.com/productinfo/mowers/insight_features.html</a:t>
            </a:r>
            <a:endParaRPr kumimoji="1" lang="en-US" sz="800" dirty="0">
              <a:solidFill>
                <a:srgbClr val="FFFFFF"/>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one of the best listener-animals </a:t>
            </a:r>
          </a:p>
          <a:p>
            <a:pPr algn="ctr"/>
            <a:r>
              <a:rPr lang="en-US" sz="2400" b="1" dirty="0">
                <a:solidFill>
                  <a:srgbClr val="000000"/>
                </a:solidFill>
                <a:latin typeface="Arial" pitchFamily="34" charset="0"/>
                <a:cs typeface="Arial" pitchFamily="34" charset="0"/>
              </a:rPr>
              <a:t>is “Duncan” a pretty big Newfoundland . . .</a:t>
            </a:r>
          </a:p>
          <a:p>
            <a:pPr algn="ctr"/>
            <a:r>
              <a:rPr lang="en-US" sz="2400" b="1" dirty="0">
                <a:solidFill>
                  <a:srgbClr val="000000"/>
                </a:solidFill>
                <a:latin typeface="Arial" pitchFamily="34" charset="0"/>
                <a:cs typeface="Arial" pitchFamily="34" charset="0"/>
              </a:rPr>
              <a:t>well, actually, just a “normal” Newfoundland</a:t>
            </a:r>
          </a:p>
          <a:p>
            <a:pPr algn="ctr"/>
            <a:endParaRPr lang="en-US"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Normal </a:t>
            </a:r>
            <a:r>
              <a:rPr lang="en-US" sz="2400" b="1" dirty="0" err="1">
                <a:solidFill>
                  <a:srgbClr val="FFFFFF"/>
                </a:solidFill>
                <a:latin typeface="Arial" pitchFamily="34" charset="0"/>
                <a:cs typeface="Arial" pitchFamily="34" charset="0"/>
              </a:rPr>
              <a:t>Newfoundlands</a:t>
            </a:r>
            <a:r>
              <a:rPr lang="en-US" sz="2400" b="1" dirty="0">
                <a:solidFill>
                  <a:srgbClr val="FFFFFF"/>
                </a:solidFill>
                <a:latin typeface="Arial" pitchFamily="34" charset="0"/>
                <a:cs typeface="Arial" pitchFamily="34" charset="0"/>
              </a:rPr>
              <a:t> are bred as water-rescue dogs, and they have webbed feet, and a second coat of hair so they can swim in Lake Superior in the winter, and all of that sort of thing.</a:t>
            </a:r>
          </a:p>
          <a:p>
            <a:pPr algn="ctr"/>
            <a:endParaRPr lang="en-US"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Basically, </a:t>
            </a:r>
            <a:r>
              <a:rPr lang="en-US" sz="2400" b="1" dirty="0" err="1">
                <a:solidFill>
                  <a:srgbClr val="FFFFFF"/>
                </a:solidFill>
                <a:latin typeface="Arial" pitchFamily="34" charset="0"/>
                <a:cs typeface="Arial" pitchFamily="34" charset="0"/>
              </a:rPr>
              <a:t>Newfondlands</a:t>
            </a:r>
            <a:r>
              <a:rPr lang="en-US" sz="2400" b="1" dirty="0">
                <a:solidFill>
                  <a:srgbClr val="FFFFFF"/>
                </a:solidFill>
                <a:latin typeface="Arial" pitchFamily="34" charset="0"/>
                <a:cs typeface="Arial" pitchFamily="34" charset="0"/>
              </a:rPr>
              <a:t> LOVE water.</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1794" name="Picture 3"/>
          <p:cNvPicPr>
            <a:picLocks noChangeAspect="1" noChangeArrowheads="1"/>
          </p:cNvPicPr>
          <p:nvPr/>
        </p:nvPicPr>
        <p:blipFill>
          <a:blip r:embed="rId3" cstate="print"/>
          <a:srcRect/>
          <a:stretch>
            <a:fillRect/>
          </a:stretch>
        </p:blipFill>
        <p:spPr bwMode="auto">
          <a:xfrm>
            <a:off x="1333500" y="990600"/>
            <a:ext cx="7589838" cy="4822825"/>
          </a:xfrm>
          <a:prstGeom prst="rect">
            <a:avLst/>
          </a:prstGeom>
          <a:noFill/>
          <a:ln w="9525">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1794" name="Picture 3"/>
          <p:cNvPicPr>
            <a:picLocks noChangeAspect="1" noChangeArrowheads="1"/>
          </p:cNvPicPr>
          <p:nvPr/>
        </p:nvPicPr>
        <p:blipFill>
          <a:blip r:embed="rId3" cstate="print"/>
          <a:srcRect/>
          <a:stretch>
            <a:fillRect/>
          </a:stretch>
        </p:blipFill>
        <p:spPr bwMode="auto">
          <a:xfrm>
            <a:off x="1333500" y="990600"/>
            <a:ext cx="7589838" cy="4822825"/>
          </a:xfrm>
          <a:prstGeom prst="rect">
            <a:avLst/>
          </a:prstGeom>
          <a:noFill/>
          <a:ln w="9525">
            <a:noFill/>
            <a:miter lim="800000"/>
            <a:headEnd/>
            <a:tailEnd/>
          </a:ln>
        </p:spPr>
      </p:pic>
      <p:sp>
        <p:nvSpPr>
          <p:cNvPr id="2" name="Rectangle 1"/>
          <p:cNvSpPr/>
          <p:nvPr/>
        </p:nvSpPr>
        <p:spPr>
          <a:xfrm>
            <a:off x="723900" y="5715000"/>
            <a:ext cx="8821872" cy="646331"/>
          </a:xfrm>
          <a:prstGeom prst="rect">
            <a:avLst/>
          </a:prstGeom>
        </p:spPr>
        <p:txBody>
          <a:bodyPr wrap="square">
            <a:spAutoFit/>
          </a:bodyPr>
          <a:lstStyle/>
          <a:p>
            <a:r>
              <a:rPr lang="en-US" b="1" dirty="0">
                <a:solidFill>
                  <a:srgbClr val="000000"/>
                </a:solidFill>
                <a:latin typeface="Arial" pitchFamily="34" charset="0"/>
                <a:cs typeface="Arial" pitchFamily="34" charset="0"/>
              </a:rPr>
              <a:t>“Duncan” (on the left) was the proud Official Mascot of the </a:t>
            </a:r>
            <a:r>
              <a:rPr lang="en-US" b="1" i="1" dirty="0">
                <a:solidFill>
                  <a:srgbClr val="000000"/>
                </a:solidFill>
                <a:latin typeface="Arial" pitchFamily="34" charset="0"/>
                <a:cs typeface="Arial" pitchFamily="34" charset="0"/>
              </a:rPr>
              <a:t>Tau Kappa Epsilon (TKE) Fraternity, Upsilon-Gamma </a:t>
            </a:r>
            <a:r>
              <a:rPr lang="en-US" b="1" dirty="0">
                <a:solidFill>
                  <a:srgbClr val="000000"/>
                </a:solidFill>
                <a:latin typeface="Arial" pitchFamily="34" charset="0"/>
                <a:cs typeface="Arial" pitchFamily="34" charset="0"/>
              </a:rPr>
              <a:t>Chapter, University of Minnesota Duluth</a:t>
            </a:r>
            <a:endParaRPr lang="en-US" dirty="0"/>
          </a:p>
        </p:txBody>
      </p:sp>
      <p:pic>
        <p:nvPicPr>
          <p:cNvPr id="2050" name="Picture 2" descr="The official coat of arms of Tau Kappa Epsi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00" y="914400"/>
            <a:ext cx="1258835" cy="184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774173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one of the best listener-animals </a:t>
            </a:r>
          </a:p>
          <a:p>
            <a:pPr algn="ctr"/>
            <a:r>
              <a:rPr lang="en-US" sz="2400" b="1" dirty="0">
                <a:solidFill>
                  <a:srgbClr val="FFCF89"/>
                </a:solidFill>
                <a:latin typeface="Arial" pitchFamily="34" charset="0"/>
                <a:cs typeface="Arial" pitchFamily="34" charset="0"/>
              </a:rPr>
              <a:t>is “Duncan” a pretty big Newfoundland . . .</a:t>
            </a:r>
          </a:p>
          <a:p>
            <a:pPr algn="ctr"/>
            <a:r>
              <a:rPr lang="en-US" sz="2400" b="1" dirty="0">
                <a:solidFill>
                  <a:srgbClr val="FFCF89"/>
                </a:solidFill>
                <a:latin typeface="Arial" pitchFamily="34" charset="0"/>
                <a:cs typeface="Arial" pitchFamily="34" charset="0"/>
              </a:rPr>
              <a:t>well, actually, just a “normal” Newfoundland</a:t>
            </a:r>
          </a:p>
          <a:p>
            <a:pPr algn="ctr"/>
            <a:endParaRPr lang="en-US"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Normal </a:t>
            </a:r>
            <a:r>
              <a:rPr lang="en-US" sz="2400" b="1" dirty="0" err="1">
                <a:solidFill>
                  <a:srgbClr val="000000"/>
                </a:solidFill>
                <a:latin typeface="Arial" pitchFamily="34" charset="0"/>
                <a:cs typeface="Arial" pitchFamily="34" charset="0"/>
              </a:rPr>
              <a:t>Newfoundlands</a:t>
            </a:r>
            <a:r>
              <a:rPr lang="en-US" sz="2400" b="1" dirty="0">
                <a:solidFill>
                  <a:srgbClr val="000000"/>
                </a:solidFill>
                <a:latin typeface="Arial" pitchFamily="34" charset="0"/>
                <a:cs typeface="Arial" pitchFamily="34" charset="0"/>
              </a:rPr>
              <a:t> are bred as water-rescue dogs, and they have webbed feet, </a:t>
            </a:r>
          </a:p>
          <a:p>
            <a:pPr algn="ctr"/>
            <a:r>
              <a:rPr lang="en-US" sz="2400" b="1" dirty="0">
                <a:solidFill>
                  <a:srgbClr val="000000"/>
                </a:solidFill>
                <a:latin typeface="Arial" pitchFamily="34" charset="0"/>
                <a:cs typeface="Arial" pitchFamily="34" charset="0"/>
              </a:rPr>
              <a:t>and a second coat of hair </a:t>
            </a:r>
          </a:p>
          <a:p>
            <a:pPr algn="ctr"/>
            <a:r>
              <a:rPr lang="en-US" sz="2400" b="1" dirty="0">
                <a:solidFill>
                  <a:srgbClr val="000000"/>
                </a:solidFill>
                <a:latin typeface="Arial" pitchFamily="34" charset="0"/>
                <a:cs typeface="Arial" pitchFamily="34" charset="0"/>
              </a:rPr>
              <a:t>so they can swim in Lake Superior in the winter, </a:t>
            </a:r>
          </a:p>
          <a:p>
            <a:pPr algn="ctr"/>
            <a:r>
              <a:rPr lang="en-US" sz="2400" b="1" dirty="0">
                <a:solidFill>
                  <a:srgbClr val="000000"/>
                </a:solidFill>
                <a:latin typeface="Arial" pitchFamily="34" charset="0"/>
                <a:cs typeface="Arial" pitchFamily="34" charset="0"/>
              </a:rPr>
              <a:t>and all of that sort of thing</a:t>
            </a:r>
          </a:p>
          <a:p>
            <a:pPr algn="ctr"/>
            <a:endParaRPr lang="en-US"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Basically, </a:t>
            </a:r>
            <a:r>
              <a:rPr lang="en-US" sz="2400" b="1" dirty="0" err="1">
                <a:solidFill>
                  <a:srgbClr val="000000"/>
                </a:solidFill>
                <a:latin typeface="Arial" pitchFamily="34" charset="0"/>
                <a:cs typeface="Arial" pitchFamily="34" charset="0"/>
              </a:rPr>
              <a:t>Newfoundlands</a:t>
            </a:r>
            <a:r>
              <a:rPr lang="en-US" sz="2400" b="1" dirty="0">
                <a:solidFill>
                  <a:srgbClr val="000000"/>
                </a:solidFill>
                <a:latin typeface="Arial" pitchFamily="34" charset="0"/>
                <a:cs typeface="Arial" pitchFamily="34" charset="0"/>
              </a:rPr>
              <a:t> LOVE water</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 best-listener-animal, Duncan, has his own “Newfoundland Crossing” sign, right by “Stonehenge”</a:t>
            </a:r>
          </a:p>
          <a:p>
            <a:pPr algn="ctr"/>
            <a:endParaRPr lang="en-US" sz="16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“Stonehenge” is my prehistoric Irish version of the English Stonehenge </a:t>
            </a:r>
          </a:p>
          <a:p>
            <a:pPr algn="ctr"/>
            <a:r>
              <a:rPr lang="en-US" sz="2400" b="1" dirty="0">
                <a:solidFill>
                  <a:srgbClr val="FFFFFF"/>
                </a:solidFill>
                <a:latin typeface="Arial" pitchFamily="34" charset="0"/>
                <a:cs typeface="Arial" pitchFamily="34" charset="0"/>
              </a:rPr>
              <a:t>(but that Stonehenge is actually pre-British)</a:t>
            </a:r>
          </a:p>
          <a:p>
            <a:pPr algn="ctr"/>
            <a:endParaRPr lang="en-US" sz="16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“Stonehenge” Duluth has a dozen standing-stones (</a:t>
            </a:r>
            <a:r>
              <a:rPr lang="en-US" sz="2400" b="1" dirty="0" err="1">
                <a:solidFill>
                  <a:srgbClr val="FFFFFF"/>
                </a:solidFill>
                <a:latin typeface="Arial" pitchFamily="34" charset="0"/>
                <a:cs typeface="Arial" pitchFamily="34" charset="0"/>
              </a:rPr>
              <a:t>menhir</a:t>
            </a:r>
            <a:r>
              <a:rPr lang="en-US" sz="2400" b="1" dirty="0">
                <a:solidFill>
                  <a:srgbClr val="FFFFFF"/>
                </a:solidFill>
                <a:latin typeface="Arial" pitchFamily="34" charset="0"/>
                <a:cs typeface="Arial" pitchFamily="34" charset="0"/>
              </a:rPr>
              <a:t>), just like the real thing.</a:t>
            </a:r>
          </a:p>
          <a:p>
            <a:pPr algn="ctr"/>
            <a:endParaRPr lang="en-US" sz="16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And a wood-fired oven (with a 6 foot X </a:t>
            </a:r>
            <a:r>
              <a:rPr lang="en-US" sz="2400" b="1" i="1" dirty="0">
                <a:solidFill>
                  <a:srgbClr val="FFFFFF"/>
                </a:solidFill>
                <a:latin typeface="Arial" pitchFamily="34" charset="0"/>
                <a:cs typeface="Arial" pitchFamily="34" charset="0"/>
              </a:rPr>
              <a:t>ca</a:t>
            </a:r>
            <a:r>
              <a:rPr lang="en-US" sz="2400" b="1" dirty="0">
                <a:solidFill>
                  <a:srgbClr val="FFFFFF"/>
                </a:solidFill>
                <a:latin typeface="Arial" pitchFamily="34" charset="0"/>
                <a:cs typeface="Arial" pitchFamily="34" charset="0"/>
              </a:rPr>
              <a:t>. 3 foot baking chamber).</a:t>
            </a:r>
          </a:p>
          <a:p>
            <a:pPr algn="ctr"/>
            <a:endParaRPr lang="en-US" sz="16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And a fourteen-ton lintel on top of the oven.</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4400" b="1" dirty="0">
                <a:solidFill>
                  <a:srgbClr val="000000"/>
                </a:solidFill>
                <a:latin typeface="Arial" pitchFamily="34" charset="0"/>
                <a:cs typeface="Arial" pitchFamily="34" charset="0"/>
              </a:rPr>
              <a:t>Hi</a:t>
            </a:r>
          </a:p>
          <a:p>
            <a:pPr algn="ctr"/>
            <a:r>
              <a:rPr lang="en-US" sz="4400" b="1" dirty="0">
                <a:solidFill>
                  <a:srgbClr val="000000"/>
                </a:solidFill>
                <a:latin typeface="Arial" pitchFamily="34" charset="0"/>
                <a:cs typeface="Arial" pitchFamily="34" charset="0"/>
              </a:rPr>
              <a:t>  </a:t>
            </a:r>
          </a:p>
          <a:p>
            <a:pPr algn="ctr"/>
            <a:r>
              <a:rPr lang="en-US" sz="4400" b="1" dirty="0">
                <a:solidFill>
                  <a:srgbClr val="000000"/>
                </a:solidFill>
                <a:latin typeface="Arial" pitchFamily="34" charset="0"/>
                <a:cs typeface="Arial" pitchFamily="34" charset="0"/>
              </a:rPr>
              <a:t>I'm Tim Roufs</a:t>
            </a:r>
            <a:endParaRPr lang="en-US" sz="3200" dirty="0">
              <a:solidFill>
                <a:srgbClr val="000000"/>
              </a:solidFill>
              <a:latin typeface="Arial" pitchFamily="34" charset="0"/>
              <a:cs typeface="Arial" pitchFamily="34"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pPr algn="ctr" eaLnBrk="0" hangingPunct="0"/>
            <a:endParaRPr kumimoji="1" lang="en-US" sz="6600" i="1">
              <a:solidFill>
                <a:srgbClr val="FF0000"/>
              </a:solidFill>
            </a:endParaRPr>
          </a:p>
        </p:txBody>
      </p:sp>
    </p:spTree>
    <p:extLst>
      <p:ext uri="{BB962C8B-B14F-4D97-AF65-F5344CB8AC3E}">
        <p14:creationId xmlns:p14="http://schemas.microsoft.com/office/powerpoint/2010/main" val="13814821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2706" name="Picture 2"/>
          <p:cNvPicPr>
            <a:picLocks noChangeAspect="1" noChangeArrowheads="1"/>
          </p:cNvPicPr>
          <p:nvPr/>
        </p:nvPicPr>
        <p:blipFill>
          <a:blip r:embed="rId2" cstate="print"/>
          <a:srcRect/>
          <a:stretch>
            <a:fillRect/>
          </a:stretch>
        </p:blipFill>
        <p:spPr bwMode="auto">
          <a:xfrm>
            <a:off x="2792413" y="152400"/>
            <a:ext cx="4637087" cy="6477000"/>
          </a:xfrm>
          <a:prstGeom prst="rect">
            <a:avLst/>
          </a:prstGeom>
          <a:noFill/>
          <a:ln w="28575">
            <a:noFill/>
            <a:miter lim="800000"/>
            <a:headEnd/>
            <a:tailEnd/>
          </a:ln>
        </p:spPr>
      </p:pic>
      <p:sp>
        <p:nvSpPr>
          <p:cNvPr id="377859" name="Oval 3"/>
          <p:cNvSpPr>
            <a:spLocks noChangeArrowheads="1"/>
          </p:cNvSpPr>
          <p:nvPr/>
        </p:nvSpPr>
        <p:spPr bwMode="auto">
          <a:xfrm>
            <a:off x="4381500" y="4710113"/>
            <a:ext cx="1109663" cy="514350"/>
          </a:xfrm>
          <a:prstGeom prst="ellipse">
            <a:avLst/>
          </a:prstGeom>
          <a:noFill/>
          <a:ln w="76200">
            <a:solidFill>
              <a:schemeClr val="accent1"/>
            </a:solidFill>
            <a:round/>
            <a:headEnd/>
            <a:tailEnd/>
          </a:ln>
        </p:spPr>
        <p:txBody>
          <a:bodyPr wrap="none" anchor="ctr"/>
          <a:lstStyle/>
          <a:p>
            <a:pPr algn="ctr" eaLnBrk="0" hangingPunct="0"/>
            <a:endParaRPr kumimoji="1" lang="en-US" sz="6600" i="1">
              <a:solidFill>
                <a:srgbClr val="FF0000"/>
              </a:solidFill>
            </a:endParaRPr>
          </a:p>
        </p:txBody>
      </p:sp>
      <p:sp>
        <p:nvSpPr>
          <p:cNvPr id="4" name="Rectangle 3"/>
          <p:cNvSpPr/>
          <p:nvPr/>
        </p:nvSpPr>
        <p:spPr>
          <a:xfrm>
            <a:off x="5219700" y="5334000"/>
            <a:ext cx="3577903" cy="1077218"/>
          </a:xfrm>
          <a:prstGeom prst="rect">
            <a:avLst/>
          </a:prstGeom>
          <a:solidFill>
            <a:srgbClr val="FFFFFF"/>
          </a:solidFill>
        </p:spPr>
        <p:txBody>
          <a:bodyPr wrap="none" lIns="228600" tIns="228600" rIns="228600" bIns="228600">
            <a:spAutoFit/>
          </a:bodyPr>
          <a:lstStyle/>
          <a:p>
            <a:pPr algn="ctr"/>
            <a:r>
              <a:rPr lang="en-US" sz="2000" b="1" dirty="0">
                <a:solidFill>
                  <a:srgbClr val="000000"/>
                </a:solidFill>
                <a:latin typeface="Arial" pitchFamily="34" charset="0"/>
                <a:cs typeface="Arial" pitchFamily="34" charset="0"/>
              </a:rPr>
              <a:t>Stonehenge,</a:t>
            </a:r>
          </a:p>
          <a:p>
            <a:pPr algn="ctr"/>
            <a:r>
              <a:rPr lang="en-US" sz="2000" b="1" dirty="0">
                <a:solidFill>
                  <a:srgbClr val="000000"/>
                </a:solidFill>
                <a:latin typeface="Arial" pitchFamily="34" charset="0"/>
                <a:cs typeface="Arial" pitchFamily="34" charset="0"/>
              </a:rPr>
              <a:t>the original, is in England</a:t>
            </a:r>
            <a:endParaRPr lang="en-US"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3730" name="Picture 4"/>
          <p:cNvPicPr>
            <a:picLocks noChangeAspect="1" noChangeArrowheads="1"/>
          </p:cNvPicPr>
          <p:nvPr/>
        </p:nvPicPr>
        <p:blipFill>
          <a:blip r:embed="rId2" cstate="print"/>
          <a:srcRect/>
          <a:stretch>
            <a:fillRect/>
          </a:stretch>
        </p:blipFill>
        <p:spPr bwMode="auto">
          <a:xfrm>
            <a:off x="1257300" y="1162050"/>
            <a:ext cx="7772400" cy="4857750"/>
          </a:xfrm>
          <a:prstGeom prst="rect">
            <a:avLst/>
          </a:prstGeom>
          <a:noFill/>
          <a:ln w="9525">
            <a:noFill/>
            <a:miter lim="800000"/>
            <a:headEnd/>
            <a:tailEnd/>
          </a:ln>
        </p:spPr>
      </p:pic>
      <p:sp>
        <p:nvSpPr>
          <p:cNvPr id="713731" name="Text Box 5"/>
          <p:cNvSpPr txBox="1">
            <a:spLocks noChangeArrowheads="1"/>
          </p:cNvSpPr>
          <p:nvPr/>
        </p:nvSpPr>
        <p:spPr bwMode="auto">
          <a:xfrm>
            <a:off x="2705100" y="6400800"/>
            <a:ext cx="4819650" cy="276225"/>
          </a:xfrm>
          <a:prstGeom prst="rect">
            <a:avLst/>
          </a:prstGeom>
          <a:noFill/>
          <a:ln w="9525">
            <a:noFill/>
            <a:miter lim="800000"/>
            <a:headEnd/>
            <a:tailEnd/>
          </a:ln>
        </p:spPr>
        <p:txBody>
          <a:bodyPr wrap="none">
            <a:spAutoFit/>
          </a:bodyPr>
          <a:lstStyle/>
          <a:p>
            <a:pPr algn="ctr" eaLnBrk="0" hangingPunct="0"/>
            <a:r>
              <a:rPr kumimoji="1" lang="en-US" sz="1200" b="1">
                <a:solidFill>
                  <a:srgbClr val="FF0000"/>
                </a:solidFill>
                <a:hlinkClick r:id="rId3"/>
              </a:rPr>
              <a:t>www.d.umn.edu/cla/faculty/troufs/anth1602/pcStonehenge.html</a:t>
            </a:r>
            <a:endParaRPr kumimoji="1" lang="en-US" sz="1200" b="1">
              <a:solidFill>
                <a:srgbClr val="FF0000"/>
              </a:solidFil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the best-listener-animal, Duncan, has his own “Newfoundland Crossing” sign, right by “Stonehenge”</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“Stonehenge” is my prehistoric Irish version of the English Stonehenge </a:t>
            </a:r>
          </a:p>
          <a:p>
            <a:pPr algn="ctr"/>
            <a:r>
              <a:rPr lang="en-US" sz="2400" b="1" dirty="0">
                <a:solidFill>
                  <a:srgbClr val="000000"/>
                </a:solidFill>
                <a:latin typeface="Arial" pitchFamily="34" charset="0"/>
                <a:cs typeface="Arial" pitchFamily="34" charset="0"/>
              </a:rPr>
              <a:t>(but that Stonehenge is actually pre-British)</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“Stonehenge” Duluth has a dozen standing-stones (</a:t>
            </a:r>
            <a:r>
              <a:rPr lang="en-US" sz="2400" b="1" dirty="0" err="1">
                <a:solidFill>
                  <a:srgbClr val="000000"/>
                </a:solidFill>
                <a:latin typeface="Arial" pitchFamily="34" charset="0"/>
                <a:cs typeface="Arial" pitchFamily="34" charset="0"/>
              </a:rPr>
              <a:t>menhir</a:t>
            </a:r>
            <a:r>
              <a:rPr lang="en-US" sz="2400" b="1" dirty="0">
                <a:solidFill>
                  <a:srgbClr val="000000"/>
                </a:solidFill>
                <a:latin typeface="Arial" pitchFamily="34" charset="0"/>
                <a:cs typeface="Arial" pitchFamily="34" charset="0"/>
              </a:rPr>
              <a:t>), just like the real thing</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a wood-fired oven </a:t>
            </a:r>
          </a:p>
          <a:p>
            <a:pPr algn="ctr"/>
            <a:r>
              <a:rPr lang="en-US" sz="2400" b="1" dirty="0">
                <a:solidFill>
                  <a:srgbClr val="000000"/>
                </a:solidFill>
                <a:latin typeface="Arial" pitchFamily="34" charset="0"/>
                <a:cs typeface="Arial" pitchFamily="34" charset="0"/>
              </a:rPr>
              <a:t>(with a 6 foot X </a:t>
            </a:r>
            <a:r>
              <a:rPr lang="en-US" sz="2400" b="1" i="1" dirty="0">
                <a:solidFill>
                  <a:srgbClr val="000000"/>
                </a:solidFill>
                <a:latin typeface="Arial" pitchFamily="34" charset="0"/>
                <a:cs typeface="Arial" pitchFamily="34" charset="0"/>
              </a:rPr>
              <a:t>ca</a:t>
            </a:r>
            <a:r>
              <a:rPr lang="en-US" sz="2400" b="1" dirty="0">
                <a:solidFill>
                  <a:srgbClr val="000000"/>
                </a:solidFill>
                <a:latin typeface="Arial" pitchFamily="34" charset="0"/>
                <a:cs typeface="Arial" pitchFamily="34" charset="0"/>
              </a:rPr>
              <a:t>. 3 foot baking chamber)</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a fourteen-ton lintel on top of the oven</a:t>
            </a:r>
          </a:p>
        </p:txBody>
      </p:sp>
    </p:spTree>
    <p:extLst>
      <p:ext uri="{BB962C8B-B14F-4D97-AF65-F5344CB8AC3E}">
        <p14:creationId xmlns:p14="http://schemas.microsoft.com/office/powerpoint/2010/main" val="3096469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504443"/>
            <a:ext cx="8686800" cy="582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370217" y="4764107"/>
            <a:ext cx="2869375" cy="1323439"/>
          </a:xfrm>
          <a:prstGeom prst="rect">
            <a:avLst/>
          </a:prstGeom>
          <a:solidFill>
            <a:srgbClr val="FFFFFF"/>
          </a:solidFill>
        </p:spPr>
        <p:txBody>
          <a:bodyPr wrap="none" lIns="228600" tIns="228600" rIns="228600" bIns="228600">
            <a:spAutoFit/>
          </a:bodyPr>
          <a:lstStyle/>
          <a:p>
            <a:pPr algn="ctr"/>
            <a:r>
              <a:rPr lang="en-US" sz="2800" b="1" dirty="0">
                <a:solidFill>
                  <a:srgbClr val="000000"/>
                </a:solidFill>
                <a:latin typeface="Arial" pitchFamily="34" charset="0"/>
                <a:cs typeface="Arial" pitchFamily="34" charset="0"/>
              </a:rPr>
              <a:t>“Stonehenge”</a:t>
            </a:r>
          </a:p>
          <a:p>
            <a:pPr algn="ctr"/>
            <a:r>
              <a:rPr lang="en-US" sz="2800" b="1" dirty="0">
                <a:solidFill>
                  <a:srgbClr val="000000"/>
                </a:solidFill>
                <a:latin typeface="Arial" pitchFamily="34" charset="0"/>
                <a:cs typeface="Arial" pitchFamily="34" charset="0"/>
              </a:rPr>
              <a:t>Duluth</a:t>
            </a:r>
            <a:endParaRPr lang="en-US" sz="2800" b="1" dirty="0"/>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1242786" y="319314"/>
            <a:ext cx="7772400" cy="5829300"/>
          </a:xfrm>
          <a:prstGeom prst="rect">
            <a:avLst/>
          </a:prstGeom>
          <a:noFill/>
          <a:ln w="9525">
            <a:noFill/>
            <a:miter lim="800000"/>
            <a:headEnd/>
            <a:tailEnd/>
          </a:ln>
        </p:spPr>
      </p:pic>
      <p:sp>
        <p:nvSpPr>
          <p:cNvPr id="4" name="Rectangle 3"/>
          <p:cNvSpPr/>
          <p:nvPr/>
        </p:nvSpPr>
        <p:spPr>
          <a:xfrm>
            <a:off x="6057900" y="5342692"/>
            <a:ext cx="2853345" cy="677108"/>
          </a:xfrm>
          <a:prstGeom prst="rect">
            <a:avLst/>
          </a:prstGeom>
          <a:solidFill>
            <a:srgbClr val="FFFFFF"/>
          </a:solidFill>
        </p:spPr>
        <p:txBody>
          <a:bodyPr wrap="none" lIns="228600" tIns="228600" rIns="228600" bIns="228600">
            <a:spAutoFit/>
          </a:bodyPr>
          <a:lstStyle/>
          <a:p>
            <a:pPr algn="ctr"/>
            <a:r>
              <a:rPr lang="en-US" sz="1400" b="1" dirty="0">
                <a:solidFill>
                  <a:srgbClr val="000000"/>
                </a:solidFill>
                <a:latin typeface="Arial" pitchFamily="34" charset="0"/>
                <a:cs typeface="Arial" pitchFamily="34" charset="0"/>
              </a:rPr>
              <a:t>It is enjoyed  by lots of folks</a:t>
            </a:r>
            <a:endParaRPr lang="en-US" sz="1400" b="1"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3074" name="Picture 2" descr="National Champion UMD Bulldog Football Team,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156" y="419099"/>
            <a:ext cx="7772400" cy="58293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57900" y="5342692"/>
            <a:ext cx="2853345" cy="677108"/>
          </a:xfrm>
          <a:prstGeom prst="rect">
            <a:avLst/>
          </a:prstGeom>
          <a:solidFill>
            <a:srgbClr val="FFFFFF"/>
          </a:solidFill>
        </p:spPr>
        <p:txBody>
          <a:bodyPr wrap="none" lIns="228600" tIns="228600" rIns="228600" bIns="228600">
            <a:spAutoFit/>
          </a:bodyPr>
          <a:lstStyle/>
          <a:p>
            <a:pPr algn="ctr"/>
            <a:r>
              <a:rPr lang="en-US" sz="1400" b="1" dirty="0">
                <a:solidFill>
                  <a:srgbClr val="000000"/>
                </a:solidFill>
                <a:latin typeface="Arial" pitchFamily="34" charset="0"/>
                <a:cs typeface="Arial" pitchFamily="34" charset="0"/>
              </a:rPr>
              <a:t>It is enjoyed  by lots of folks</a:t>
            </a:r>
            <a:endParaRPr lang="en-US" sz="1400" b="1" dirty="0"/>
          </a:p>
        </p:txBody>
      </p:sp>
    </p:spTree>
    <p:extLst>
      <p:ext uri="{BB962C8B-B14F-4D97-AF65-F5344CB8AC3E}">
        <p14:creationId xmlns:p14="http://schemas.microsoft.com/office/powerpoint/2010/main" val="411591205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 best-listener-animal, Duncan, has his own “Newfoundland Crossing” sign, right by “Stonehenge”</a:t>
            </a:r>
          </a:p>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“Stonehenge” is my prehistoric Irish version of the English Stonehenge </a:t>
            </a:r>
          </a:p>
          <a:p>
            <a:pPr algn="ctr"/>
            <a:r>
              <a:rPr lang="en-US" sz="2400" b="1" dirty="0">
                <a:solidFill>
                  <a:srgbClr val="FFCF89"/>
                </a:solidFill>
                <a:latin typeface="Arial" pitchFamily="34" charset="0"/>
                <a:cs typeface="Arial" pitchFamily="34" charset="0"/>
              </a:rPr>
              <a:t>(but that Stonehenge is actually pre-British)</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“Stonehenge” Duluth has a dozen standing-stones (</a:t>
            </a:r>
            <a:r>
              <a:rPr lang="en-US" sz="2400" b="1" dirty="0" err="1">
                <a:solidFill>
                  <a:srgbClr val="FFCF89"/>
                </a:solidFill>
                <a:latin typeface="Arial" pitchFamily="34" charset="0"/>
                <a:cs typeface="Arial" pitchFamily="34" charset="0"/>
              </a:rPr>
              <a:t>menhir</a:t>
            </a:r>
            <a:r>
              <a:rPr lang="en-US" sz="2400" b="1" dirty="0">
                <a:solidFill>
                  <a:srgbClr val="FFCF89"/>
                </a:solidFill>
                <a:latin typeface="Arial" pitchFamily="34" charset="0"/>
                <a:cs typeface="Arial" pitchFamily="34" charset="0"/>
              </a:rPr>
              <a:t>), just like the real thing</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a wood-fired oven </a:t>
            </a:r>
          </a:p>
          <a:p>
            <a:pPr algn="ctr"/>
            <a:r>
              <a:rPr lang="en-US" sz="2400" b="1" dirty="0">
                <a:solidFill>
                  <a:srgbClr val="FFCF89"/>
                </a:solidFill>
                <a:latin typeface="Arial" pitchFamily="34" charset="0"/>
                <a:cs typeface="Arial" pitchFamily="34" charset="0"/>
              </a:rPr>
              <a:t>(with a 6 foot X </a:t>
            </a:r>
            <a:r>
              <a:rPr lang="en-US" sz="2400" b="1" i="1" dirty="0">
                <a:solidFill>
                  <a:srgbClr val="FFCF89"/>
                </a:solidFill>
                <a:latin typeface="Arial" pitchFamily="34" charset="0"/>
                <a:cs typeface="Arial" pitchFamily="34" charset="0"/>
              </a:rPr>
              <a:t>ca</a:t>
            </a:r>
            <a:r>
              <a:rPr lang="en-US" sz="2400" b="1" dirty="0">
                <a:solidFill>
                  <a:srgbClr val="FFCF89"/>
                </a:solidFill>
                <a:latin typeface="Arial" pitchFamily="34" charset="0"/>
                <a:cs typeface="Arial" pitchFamily="34" charset="0"/>
              </a:rPr>
              <a:t>. 3 foot baking chamber)</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And a fourteen-ton lintel on top of the oven</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pPr algn="ctr" eaLnBrk="0" hangingPunct="0"/>
            <a:endParaRPr kumimoji="1" lang="en-US" sz="6600" i="1">
              <a:solidFill>
                <a:srgbClr val="FF0000"/>
              </a:solidFill>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One day I came by the “Newfoundland Crossing” sign heading by “Stonehenge” on the way to the back yard to talk to the animals and trees</a:t>
            </a:r>
          </a:p>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Passing by the “Newfoundland Crossing” sign one would expect to pass by a Newfoundland, so when I caught what I though was “Duncan” </a:t>
            </a:r>
            <a:r>
              <a:rPr lang="en-US" dirty="0">
                <a:solidFill>
                  <a:srgbClr val="FFCF89"/>
                </a:solidFill>
                <a:latin typeface="Arial" pitchFamily="34" charset="0"/>
                <a:cs typeface="Arial" pitchFamily="34" charset="0"/>
              </a:rPr>
              <a:t>(who actually lives in Lakeside, normally) </a:t>
            </a:r>
            <a:r>
              <a:rPr lang="en-US" sz="2400" b="1" dirty="0">
                <a:solidFill>
                  <a:srgbClr val="FFCF89"/>
                </a:solidFill>
                <a:latin typeface="Arial" pitchFamily="34" charset="0"/>
                <a:cs typeface="Arial" pitchFamily="34" charset="0"/>
              </a:rPr>
              <a:t>in the little pond that we have to water the deer and ducks and other animals, I didn’t think twice—as after all, </a:t>
            </a:r>
            <a:r>
              <a:rPr lang="en-US" sz="2400" b="1" dirty="0" err="1">
                <a:solidFill>
                  <a:srgbClr val="FFCF89"/>
                </a:solidFill>
                <a:latin typeface="Arial" pitchFamily="34" charset="0"/>
                <a:cs typeface="Arial" pitchFamily="34" charset="0"/>
              </a:rPr>
              <a:t>Newfoundlands</a:t>
            </a:r>
            <a:r>
              <a:rPr lang="en-US" sz="2400" b="1" dirty="0">
                <a:solidFill>
                  <a:srgbClr val="FFCF89"/>
                </a:solidFill>
                <a:latin typeface="Arial" pitchFamily="34" charset="0"/>
                <a:cs typeface="Arial" pitchFamily="34" charset="0"/>
              </a:rPr>
              <a:t> are bred to be water dogs</a:t>
            </a:r>
          </a:p>
          <a:p>
            <a:pPr algn="ctr"/>
            <a:endParaRPr lang="en-US" sz="16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But still, for a split second I though it was unusual as Duncan does not usually go in the pond</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When I ask students in face-to-face (f2f) classes "What would you like to know about your professor?" </a:t>
            </a:r>
          </a:p>
          <a:p>
            <a:pPr algn="ctr"/>
            <a:r>
              <a:rPr lang="en-US" sz="3200" b="1" dirty="0">
                <a:solidFill>
                  <a:srgbClr val="000000"/>
                </a:solidFill>
                <a:latin typeface="Arial" pitchFamily="34" charset="0"/>
                <a:cs typeface="Arial" pitchFamily="34" charset="0"/>
              </a:rPr>
              <a:t>they usually uniformly ask </a:t>
            </a:r>
          </a:p>
          <a:p>
            <a:pPr algn="ctr"/>
            <a:r>
              <a:rPr lang="en-US" sz="3200" b="1" dirty="0">
                <a:solidFill>
                  <a:srgbClr val="000000"/>
                </a:solidFill>
                <a:latin typeface="Arial" pitchFamily="34" charset="0"/>
                <a:cs typeface="Arial" pitchFamily="34" charset="0"/>
              </a:rPr>
              <a:t>"safe" questions </a:t>
            </a:r>
          </a:p>
          <a:p>
            <a:pPr algn="ctr"/>
            <a:endParaRPr lang="en-US" sz="1600" b="1" dirty="0">
              <a:solidFill>
                <a:srgbClr val="000000"/>
              </a:solidFill>
              <a:latin typeface="Arial" pitchFamily="34" charset="0"/>
              <a:cs typeface="Arial" pitchFamily="34" charset="0"/>
            </a:endParaRPr>
          </a:p>
          <a:p>
            <a:pPr algn="ctr"/>
            <a:r>
              <a:rPr lang="en-US" sz="2400" dirty="0">
                <a:solidFill>
                  <a:srgbClr val="000000"/>
                </a:solidFill>
                <a:latin typeface="Arial" pitchFamily="34" charset="0"/>
                <a:cs typeface="Arial" pitchFamily="34" charset="0"/>
              </a:rPr>
              <a:t>(which anthropologically-speaking is probably a good approach, although it's difficult for the last person to think of a "safe" question that hasn't been asked by one of the other students)</a:t>
            </a:r>
            <a:endParaRPr lang="en-US" sz="1600" dirty="0">
              <a:solidFill>
                <a:srgbClr val="000000"/>
              </a:solidFill>
              <a:latin typeface="Arial" pitchFamily="34" charset="0"/>
              <a:cs typeface="Arial" pitchFamily="34"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pPr algn="ctr" eaLnBrk="0" hangingPunct="0"/>
            <a:endParaRPr kumimoji="1" lang="en-US" sz="6600" i="1">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One day I came by the “Newfoundland Crossing” sign heading by “Stonehenge” on the way to the back yard to talk to the animals and trees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Passing by the “Newfoundland Crossing” sign one would expect to pass by a Newfoundland, so when I caught what I though was “Duncan” </a:t>
            </a:r>
            <a:r>
              <a:rPr lang="en-US" dirty="0">
                <a:solidFill>
                  <a:srgbClr val="000000"/>
                </a:solidFill>
                <a:latin typeface="Arial" pitchFamily="34" charset="0"/>
                <a:cs typeface="Arial" pitchFamily="34" charset="0"/>
              </a:rPr>
              <a:t>(who actually lives in Lakeside, normally) </a:t>
            </a:r>
            <a:r>
              <a:rPr lang="en-US" sz="2400" b="1" dirty="0">
                <a:solidFill>
                  <a:srgbClr val="000000"/>
                </a:solidFill>
                <a:latin typeface="Arial" pitchFamily="34" charset="0"/>
                <a:cs typeface="Arial" pitchFamily="34" charset="0"/>
              </a:rPr>
              <a:t>in the little pond that we have to water the deer and ducks and other animals, I didn’t think twice—as after all, </a:t>
            </a:r>
            <a:r>
              <a:rPr lang="en-US" sz="2400" b="1" dirty="0" err="1">
                <a:solidFill>
                  <a:srgbClr val="000000"/>
                </a:solidFill>
                <a:latin typeface="Arial" pitchFamily="34" charset="0"/>
                <a:cs typeface="Arial" pitchFamily="34" charset="0"/>
              </a:rPr>
              <a:t>Newfoundlands</a:t>
            </a:r>
            <a:r>
              <a:rPr lang="en-US" sz="2400" b="1" dirty="0">
                <a:solidFill>
                  <a:srgbClr val="000000"/>
                </a:solidFill>
                <a:latin typeface="Arial" pitchFamily="34" charset="0"/>
                <a:cs typeface="Arial" pitchFamily="34" charset="0"/>
              </a:rPr>
              <a:t> are bred to be water dogs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still, for a split second I though it was unusual as Duncan does not usually go in the pond</a:t>
            </a:r>
          </a:p>
        </p:txBody>
      </p:sp>
    </p:spTree>
    <p:extLst>
      <p:ext uri="{BB962C8B-B14F-4D97-AF65-F5344CB8AC3E}">
        <p14:creationId xmlns:p14="http://schemas.microsoft.com/office/powerpoint/2010/main" val="181338991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it was a really hot August day, and even </a:t>
            </a:r>
            <a:r>
              <a:rPr lang="en-US" sz="2800" b="1" i="1" dirty="0">
                <a:solidFill>
                  <a:srgbClr val="000000"/>
                </a:solidFill>
                <a:latin typeface="Arial" pitchFamily="34" charset="0"/>
                <a:cs typeface="Arial" pitchFamily="34" charset="0"/>
              </a:rPr>
              <a:t>people </a:t>
            </a:r>
            <a:r>
              <a:rPr lang="en-US" sz="2400" b="1" dirty="0">
                <a:solidFill>
                  <a:srgbClr val="000000"/>
                </a:solidFill>
                <a:latin typeface="Arial" pitchFamily="34" charset="0"/>
                <a:cs typeface="Arial" pitchFamily="34" charset="0"/>
              </a:rPr>
              <a:t>were acting a little funny . . .</a:t>
            </a:r>
          </a:p>
          <a:p>
            <a:pPr algn="ctr"/>
            <a:r>
              <a:rPr lang="en-US" sz="2400" b="1" dirty="0">
                <a:solidFill>
                  <a:srgbClr val="000000"/>
                </a:solidFill>
                <a:latin typeface="Arial" pitchFamily="34" charset="0"/>
                <a:cs typeface="Arial" pitchFamily="34" charset="0"/>
              </a:rPr>
              <a:t>so only for a split second did I worry about Duncan in the pond</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Until, a second split second later, I thought .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“What the hell . . .</a:t>
            </a:r>
          </a:p>
          <a:p>
            <a:pPr algn="ctr"/>
            <a:r>
              <a:rPr lang="en-US" sz="3200" b="1" dirty="0">
                <a:solidFill>
                  <a:srgbClr val="000000"/>
                </a:solidFill>
                <a:latin typeface="Arial" pitchFamily="34" charset="0"/>
                <a:cs typeface="Arial" pitchFamily="34" charset="0"/>
              </a:rPr>
              <a:t>Duncan doesn’t have peaked ears!!!!</a:t>
            </a:r>
          </a:p>
          <a:p>
            <a:pPr algn="ctr"/>
            <a:endParaRPr lang="en-US" sz="16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His ears are big and floppy like every other Newfoundland . . .</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algn="ctr" eaLnBrk="0" hangingPunct="0"/>
            <a:r>
              <a:rPr kumimoji="1" lang="en-US" sz="1200" b="1" i="1">
                <a:solidFill>
                  <a:srgbClr val="FF0000"/>
                </a:solidFill>
                <a:hlinkClick r:id="rId2"/>
              </a:rPr>
              <a:t>www.d.umn.edu/cla/faculty/troufs/anth1602/pcoven.html#title</a:t>
            </a:r>
            <a:endParaRPr kumimoji="1" lang="en-US" sz="1200" b="1" i="1">
              <a:solidFill>
                <a:srgbClr val="FF0000"/>
              </a:solidFill>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pPr algn="ctr" eaLnBrk="0" hangingPunct="0"/>
            <a:endParaRPr kumimoji="1" lang="en-US" sz="6600" i="1">
              <a:solidFill>
                <a:srgbClr val="FF0000"/>
              </a:solidFill>
            </a:endParaRPr>
          </a:p>
        </p:txBody>
      </p:sp>
      <p:pic>
        <p:nvPicPr>
          <p:cNvPr id="7" name="Picture 3"/>
          <p:cNvPicPr>
            <a:picLocks noChangeAspect="1" noChangeArrowheads="1"/>
          </p:cNvPicPr>
          <p:nvPr/>
        </p:nvPicPr>
        <p:blipFill>
          <a:blip r:embed="rId4" cstate="print"/>
          <a:srcRect/>
          <a:stretch>
            <a:fillRect/>
          </a:stretch>
        </p:blipFill>
        <p:spPr bwMode="auto">
          <a:xfrm>
            <a:off x="3344862" y="1600200"/>
            <a:ext cx="8047038" cy="4822825"/>
          </a:xfrm>
          <a:prstGeom prst="rect">
            <a:avLst/>
          </a:prstGeom>
          <a:noFill/>
          <a:ln w="9525">
            <a:noFill/>
            <a:miter lim="800000"/>
            <a:headEnd/>
            <a:tailEnd/>
          </a:ln>
        </p:spPr>
      </p:pic>
      <p:sp>
        <p:nvSpPr>
          <p:cNvPr id="8" name="Rectangle 7"/>
          <p:cNvSpPr>
            <a:spLocks noChangeArrowheads="1"/>
          </p:cNvSpPr>
          <p:nvPr/>
        </p:nvSpPr>
        <p:spPr bwMode="auto">
          <a:xfrm>
            <a:off x="6438900" y="1600200"/>
            <a:ext cx="4953000" cy="4876800"/>
          </a:xfrm>
          <a:prstGeom prst="rect">
            <a:avLst/>
          </a:prstGeom>
          <a:solidFill>
            <a:srgbClr val="0C0600"/>
          </a:solidFill>
          <a:ln w="9525" algn="ctr">
            <a:noFill/>
            <a:round/>
            <a:headEnd/>
            <a:tailEnd/>
          </a:ln>
        </p:spPr>
        <p:txBody>
          <a:bodyPr/>
          <a:lstStyle/>
          <a:p>
            <a:pPr algn="ctr" eaLnBrk="0" hangingPunct="0"/>
            <a:endParaRPr kumimoji="1" lang="en-US" sz="6600" i="1">
              <a:solidFill>
                <a:srgbClr val="FF0000"/>
              </a:solidFill>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As it turns out, </a:t>
            </a:r>
          </a:p>
          <a:p>
            <a:pPr algn="ctr"/>
            <a:r>
              <a:rPr lang="en-US" sz="3200" b="1" dirty="0">
                <a:solidFill>
                  <a:srgbClr val="000000"/>
                </a:solidFill>
                <a:latin typeface="Arial" pitchFamily="34" charset="0"/>
                <a:cs typeface="Arial" pitchFamily="34" charset="0"/>
              </a:rPr>
              <a:t>it was so hot a bear arrived early to soak in the little pond</a:t>
            </a:r>
          </a:p>
          <a:p>
            <a:pPr algn="ctr"/>
            <a:r>
              <a:rPr lang="en-US" dirty="0">
                <a:solidFill>
                  <a:srgbClr val="000000"/>
                </a:solidFill>
                <a:latin typeface="Arial" pitchFamily="34" charset="0"/>
                <a:cs typeface="Arial" pitchFamily="34" charset="0"/>
              </a:rPr>
              <a:t>(they usually don’t arrive until about October)</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9202" name="Picture 3" descr="bear_in_pool"/>
          <p:cNvPicPr>
            <a:picLocks noChangeAspect="1" noChangeArrowheads="1"/>
          </p:cNvPicPr>
          <p:nvPr/>
        </p:nvPicPr>
        <p:blipFill>
          <a:blip r:embed="rId3" cstate="print"/>
          <a:srcRect/>
          <a:stretch>
            <a:fillRect/>
          </a:stretch>
        </p:blipFill>
        <p:spPr bwMode="auto">
          <a:xfrm>
            <a:off x="1363663" y="1054100"/>
            <a:ext cx="7589837" cy="4813300"/>
          </a:xfrm>
          <a:prstGeom prst="rect">
            <a:avLst/>
          </a:prstGeom>
          <a:noFill/>
          <a:ln w="9525">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for almost an hour the bear soaked in the little pond, and wouldn’t get out .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Until he decided to have some sunflower seeds . . .</a:t>
            </a:r>
            <a:endParaRPr lang="en-US" dirty="0">
              <a:solidFill>
                <a:srgbClr val="000000"/>
              </a:solidFill>
              <a:latin typeface="Arial" pitchFamily="34" charset="0"/>
              <a:cs typeface="Arial"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1250" name="Picture 3" descr="bear_lunch_P1010032"/>
          <p:cNvPicPr>
            <a:picLocks noChangeAspect="1" noChangeArrowheads="1"/>
          </p:cNvPicPr>
          <p:nvPr/>
        </p:nvPicPr>
        <p:blipFill>
          <a:blip r:embed="rId3" cstate="print"/>
          <a:srcRect/>
          <a:stretch>
            <a:fillRect/>
          </a:stretch>
        </p:blipFill>
        <p:spPr bwMode="auto">
          <a:xfrm>
            <a:off x="2781300" y="457200"/>
            <a:ext cx="4665663" cy="5943600"/>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he must have liked it all</a:t>
            </a:r>
          </a:p>
          <a:p>
            <a:pPr algn="ctr"/>
            <a:r>
              <a:rPr lang="en-US" sz="2400" b="1" dirty="0">
                <a:solidFill>
                  <a:srgbClr val="000000"/>
                </a:solidFill>
                <a:latin typeface="Arial" pitchFamily="34" charset="0"/>
                <a:cs typeface="Arial" pitchFamily="34" charset="0"/>
              </a:rPr>
              <a:t>because the next day he brought his friends over</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print"/>
          <a:srcRect/>
          <a:stretch>
            <a:fillRect/>
          </a:stretch>
        </p:blipFill>
        <p:spPr bwMode="auto">
          <a:xfrm>
            <a:off x="1333500" y="762000"/>
            <a:ext cx="7589838" cy="5387975"/>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They ask questions like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"Where were you born?" .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"Where did you go to school?" .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"How long have you been teaching at UMD?"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“Where have you been?” . . .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and that sort of thing . . .</a:t>
            </a:r>
            <a:endParaRPr lang="en-US" sz="2000" dirty="0">
              <a:solidFill>
                <a:srgbClr val="000000"/>
              </a:solidFill>
              <a:latin typeface="Arial" pitchFamily="34" charset="0"/>
              <a:cs typeface="Arial" pitchFamily="34" charset="0"/>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dirty="0">
                <a:solidFill>
                  <a:srgbClr val="000000"/>
                </a:solidFill>
                <a:latin typeface="Arial" pitchFamily="34" charset="0"/>
                <a:cs typeface="Arial" pitchFamily="34" charset="0"/>
              </a:rPr>
              <a:t>This is all happening, by the way, </a:t>
            </a:r>
          </a:p>
          <a:p>
            <a:pPr algn="ctr"/>
            <a:r>
              <a:rPr lang="en-US" sz="2400" dirty="0">
                <a:solidFill>
                  <a:srgbClr val="000000"/>
                </a:solidFill>
                <a:latin typeface="Arial" pitchFamily="34" charset="0"/>
                <a:cs typeface="Arial" pitchFamily="34" charset="0"/>
              </a:rPr>
              <a:t>less than the length of a football field away from UMD’s Parking Lot W</a:t>
            </a:r>
          </a:p>
          <a:p>
            <a:pPr algn="ctr"/>
            <a:r>
              <a:rPr lang="en-US" sz="2400" dirty="0">
                <a:solidFill>
                  <a:srgbClr val="000000"/>
                </a:solidFill>
                <a:latin typeface="Arial" pitchFamily="34" charset="0"/>
                <a:cs typeface="Arial" pitchFamily="34" charset="0"/>
              </a:rPr>
              <a:t> </a:t>
            </a:r>
          </a:p>
          <a:p>
            <a:pPr algn="ctr"/>
            <a:r>
              <a:rPr lang="en-US" sz="2400" dirty="0">
                <a:solidFill>
                  <a:srgbClr val="000000"/>
                </a:solidFill>
                <a:latin typeface="Arial" pitchFamily="34" charset="0"/>
                <a:cs typeface="Arial" pitchFamily="34" charset="0"/>
              </a:rPr>
              <a:t>So if you live in the dorms </a:t>
            </a:r>
          </a:p>
          <a:p>
            <a:pPr algn="ctr"/>
            <a:r>
              <a:rPr lang="en-US" sz="2400" dirty="0">
                <a:solidFill>
                  <a:srgbClr val="000000"/>
                </a:solidFill>
                <a:latin typeface="Arial" pitchFamily="34" charset="0"/>
                <a:cs typeface="Arial" pitchFamily="34" charset="0"/>
              </a:rPr>
              <a:t>you too could one day be talking with the bears</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5442" y="228600"/>
            <a:ext cx="10287000" cy="5971282"/>
          </a:xfrm>
          <a:prstGeom prst="rect">
            <a:avLst/>
          </a:prstGeom>
          <a:noFill/>
          <a:ln w="9525">
            <a:noFill/>
            <a:miter lim="800000"/>
            <a:headEnd/>
            <a:tailEnd/>
          </a:ln>
        </p:spPr>
      </p:pic>
      <p:sp>
        <p:nvSpPr>
          <p:cNvPr id="4" name="Rectangle 3"/>
          <p:cNvSpPr/>
          <p:nvPr/>
        </p:nvSpPr>
        <p:spPr>
          <a:xfrm rot="1201454">
            <a:off x="1815272" y="3572730"/>
            <a:ext cx="2510046" cy="369332"/>
          </a:xfrm>
          <a:prstGeom prst="rect">
            <a:avLst/>
          </a:prstGeom>
        </p:spPr>
        <p:txBody>
          <a:bodyPr wrap="none">
            <a:spAutoFit/>
          </a:bodyPr>
          <a:lstStyle/>
          <a:p>
            <a:r>
              <a:rPr lang="en-US" b="1" dirty="0">
                <a:solidFill>
                  <a:srgbClr val="FFFFFF"/>
                </a:solidFill>
                <a:latin typeface="Arial" pitchFamily="34" charset="0"/>
                <a:cs typeface="Arial" pitchFamily="34" charset="0"/>
              </a:rPr>
              <a:t>UMD’s Parking Lot W</a:t>
            </a:r>
            <a:endParaRPr lang="en-US" b="1" dirty="0">
              <a:solidFill>
                <a:srgbClr val="FFFFFF"/>
              </a:solidFill>
            </a:endParaRPr>
          </a:p>
        </p:txBody>
      </p:sp>
      <p:sp>
        <p:nvSpPr>
          <p:cNvPr id="5" name="Rectangle 4"/>
          <p:cNvSpPr/>
          <p:nvPr/>
        </p:nvSpPr>
        <p:spPr>
          <a:xfrm rot="538426">
            <a:off x="2108146" y="4446193"/>
            <a:ext cx="753732" cy="338554"/>
          </a:xfrm>
          <a:prstGeom prst="rect">
            <a:avLst/>
          </a:prstGeom>
        </p:spPr>
        <p:txBody>
          <a:bodyPr wrap="none">
            <a:spAutoFit/>
          </a:bodyPr>
          <a:lstStyle/>
          <a:p>
            <a:r>
              <a:rPr lang="en-US" sz="1600" b="1" dirty="0">
                <a:solidFill>
                  <a:srgbClr val="FFFFFF"/>
                </a:solidFill>
                <a:latin typeface="Arial" pitchFamily="34" charset="0"/>
                <a:cs typeface="Arial" pitchFamily="34" charset="0"/>
              </a:rPr>
              <a:t>Bears</a:t>
            </a:r>
            <a:endParaRPr lang="en-US" sz="1600" b="1" dirty="0">
              <a:solidFill>
                <a:srgbClr val="FFFFFF"/>
              </a:solidFill>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who knows, maybe you’ll be lucky and see some of the other animals that hang around the back yard,</a:t>
            </a:r>
          </a:p>
          <a:p>
            <a:pPr algn="ctr"/>
            <a:r>
              <a:rPr lang="en-US" sz="2400" b="1" dirty="0">
                <a:solidFill>
                  <a:srgbClr val="000000"/>
                </a:solidFill>
                <a:latin typeface="Arial" pitchFamily="34" charset="0"/>
                <a:cs typeface="Arial" pitchFamily="34" charset="0"/>
              </a:rPr>
              <a:t>presumably waiting to hear a little lecture on anthropology or something like that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There area a LOT of animals, mostly friendly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Two of my favorites were “</a:t>
            </a:r>
            <a:r>
              <a:rPr lang="en-US" sz="2400" b="1" dirty="0" err="1">
                <a:solidFill>
                  <a:srgbClr val="000000"/>
                </a:solidFill>
                <a:latin typeface="Arial" pitchFamily="34" charset="0"/>
                <a:cs typeface="Arial" pitchFamily="34" charset="0"/>
              </a:rPr>
              <a:t>Fawzi</a:t>
            </a:r>
            <a:r>
              <a:rPr lang="en-US" sz="2400" b="1" dirty="0">
                <a:solidFill>
                  <a:srgbClr val="000000"/>
                </a:solidFill>
                <a:latin typeface="Arial" pitchFamily="34" charset="0"/>
                <a:cs typeface="Arial" pitchFamily="34" charset="0"/>
              </a:rPr>
              <a:t>” the pheasant</a:t>
            </a:r>
            <a:br>
              <a:rPr lang="en-US" sz="24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(who local “birders” think was an escapee from a game farm)</a:t>
            </a:r>
            <a:br>
              <a:rPr lang="en-US" sz="2400" b="1" dirty="0">
                <a:solidFill>
                  <a:srgbClr val="000000"/>
                </a:solidFill>
                <a:latin typeface="Arial" pitchFamily="34" charset="0"/>
                <a:cs typeface="Arial" pitchFamily="34" charset="0"/>
              </a:rPr>
            </a:br>
            <a:r>
              <a:rPr lang="en-US" sz="2400" b="1" dirty="0">
                <a:solidFill>
                  <a:srgbClr val="000000"/>
                </a:solidFill>
                <a:latin typeface="Arial" pitchFamily="34" charset="0"/>
                <a:cs typeface="Arial" pitchFamily="34" charset="0"/>
              </a:rPr>
              <a:t>and a beautiful stag that came every year </a:t>
            </a:r>
          </a:p>
          <a:p>
            <a:pPr algn="ctr"/>
            <a:r>
              <a:rPr lang="en-US" sz="2400" b="1" dirty="0">
                <a:solidFill>
                  <a:srgbClr val="000000"/>
                </a:solidFill>
                <a:latin typeface="Arial" pitchFamily="34" charset="0"/>
                <a:cs typeface="Arial" pitchFamily="34" charset="0"/>
              </a:rPr>
              <a:t>until the third season of the fall bow-and-arrow hunt in the City of Duluth . . .</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333500" y="304800"/>
            <a:ext cx="7589838" cy="6299200"/>
          </a:xfrm>
          <a:prstGeom prst="rect">
            <a:avLst/>
          </a:prstGeom>
          <a:noFill/>
          <a:ln w="9525">
            <a:noFill/>
            <a:miter lim="800000"/>
            <a:headEnd/>
            <a:tailEnd/>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333500" y="304800"/>
            <a:ext cx="7589838" cy="6299200"/>
          </a:xfrm>
          <a:prstGeom prst="rect">
            <a:avLst/>
          </a:prstGeom>
          <a:noFill/>
          <a:ln w="9525">
            <a:noFill/>
            <a:miter lim="800000"/>
            <a:headEnd/>
            <a:tailEnd/>
          </a:ln>
        </p:spPr>
      </p:pic>
      <p:sp>
        <p:nvSpPr>
          <p:cNvPr id="3" name="Oval 2"/>
          <p:cNvSpPr>
            <a:spLocks noChangeArrowheads="1"/>
          </p:cNvSpPr>
          <p:nvPr/>
        </p:nvSpPr>
        <p:spPr bwMode="auto">
          <a:xfrm>
            <a:off x="2458356" y="1937658"/>
            <a:ext cx="2209800" cy="1676400"/>
          </a:xfrm>
          <a:prstGeom prst="ellipse">
            <a:avLst/>
          </a:prstGeom>
          <a:noFill/>
          <a:ln w="76200">
            <a:solidFill>
              <a:schemeClr val="accent1"/>
            </a:solidFill>
            <a:round/>
            <a:headEnd/>
            <a:tailEnd/>
          </a:ln>
        </p:spPr>
        <p:txBody>
          <a:bodyPr wrap="none" anchor="ctr"/>
          <a:lstStyle/>
          <a:p>
            <a:pPr algn="ctr" eaLnBrk="0" hangingPunct="0"/>
            <a:endParaRPr kumimoji="1" lang="en-US" sz="6600" i="1">
              <a:solidFill>
                <a:srgbClr val="FF0000"/>
              </a:solidFill>
            </a:endParaRPr>
          </a:p>
        </p:txBody>
      </p:sp>
      <p:sp>
        <p:nvSpPr>
          <p:cNvPr id="4" name="Oval 3"/>
          <p:cNvSpPr>
            <a:spLocks noChangeArrowheads="1"/>
          </p:cNvSpPr>
          <p:nvPr/>
        </p:nvSpPr>
        <p:spPr bwMode="auto">
          <a:xfrm rot="1002681">
            <a:off x="6882406" y="3157390"/>
            <a:ext cx="1816196" cy="827697"/>
          </a:xfrm>
          <a:prstGeom prst="ellipse">
            <a:avLst/>
          </a:prstGeom>
          <a:noFill/>
          <a:ln w="76200">
            <a:solidFill>
              <a:schemeClr val="accent1"/>
            </a:solidFill>
            <a:round/>
            <a:headEnd/>
            <a:tailEnd/>
          </a:ln>
        </p:spPr>
        <p:txBody>
          <a:bodyPr wrap="none" anchor="ctr"/>
          <a:lstStyle/>
          <a:p>
            <a:pPr algn="ctr" eaLnBrk="0" hangingPunct="0"/>
            <a:endParaRPr kumimoji="1" lang="en-US" sz="6600" i="1">
              <a:solidFill>
                <a:srgbClr val="FF0000"/>
              </a:solidFill>
            </a:endParaRPr>
          </a:p>
        </p:txBody>
      </p:sp>
      <p:sp>
        <p:nvSpPr>
          <p:cNvPr id="5" name="Rectangle 4"/>
          <p:cNvSpPr/>
          <p:nvPr/>
        </p:nvSpPr>
        <p:spPr>
          <a:xfrm>
            <a:off x="7215414" y="3000828"/>
            <a:ext cx="646331" cy="923330"/>
          </a:xfrm>
          <a:prstGeom prst="rect">
            <a:avLst/>
          </a:prstGeom>
          <a:noFill/>
        </p:spPr>
        <p:txBody>
          <a:bodyPr wrap="none" lIns="91440" tIns="45720" rIns="91440" bIns="45720">
            <a:spAutoFit/>
          </a:bodyPr>
          <a:lstStyle/>
          <a:p>
            <a:pPr algn="ctr" eaLnBrk="0" hangingPunct="0"/>
            <a:r>
              <a:rPr kumimoji="1" lang="en-US" sz="5400" b="1" i="1" dirty="0">
                <a:ln w="10541" cmpd="sng">
                  <a:solidFill>
                    <a:srgbClr val="FF6600">
                      <a:shade val="88000"/>
                      <a:satMod val="110000"/>
                    </a:srgbClr>
                  </a:solidFill>
                  <a:prstDash val="solid"/>
                </a:ln>
                <a:gradFill>
                  <a:gsLst>
                    <a:gs pos="0">
                      <a:srgbClr val="FF6600">
                        <a:tint val="40000"/>
                        <a:satMod val="250000"/>
                      </a:srgbClr>
                    </a:gs>
                    <a:gs pos="9000">
                      <a:srgbClr val="FF6600">
                        <a:tint val="52000"/>
                        <a:satMod val="300000"/>
                      </a:srgbClr>
                    </a:gs>
                    <a:gs pos="50000">
                      <a:srgbClr val="FF6600">
                        <a:shade val="20000"/>
                        <a:satMod val="300000"/>
                      </a:srgbClr>
                    </a:gs>
                    <a:gs pos="79000">
                      <a:srgbClr val="FF6600">
                        <a:tint val="52000"/>
                        <a:satMod val="300000"/>
                      </a:srgbClr>
                    </a:gs>
                    <a:gs pos="100000">
                      <a:srgbClr val="FF6600">
                        <a:tint val="40000"/>
                        <a:satMod val="250000"/>
                      </a:srgbClr>
                    </a:gs>
                  </a:gsLst>
                  <a:lin ang="5400000"/>
                </a:gradFill>
              </a:rPr>
              <a:t>X</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In the end, my friends will tell you . . . </a:t>
            </a:r>
          </a:p>
          <a:p>
            <a:pPr algn="ctr"/>
            <a:r>
              <a:rPr lang="en-US" sz="2400" b="1" dirty="0">
                <a:solidFill>
                  <a:srgbClr val="000000"/>
                </a:solidFill>
                <a:latin typeface="Arial" pitchFamily="34" charset="0"/>
                <a:cs typeface="Arial" pitchFamily="34" charset="0"/>
              </a:rPr>
              <a:t>I really liked the chickens best</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My wife and I were licensed urban chicken farmers</a:t>
            </a:r>
          </a:p>
          <a:p>
            <a:pPr algn="ctr"/>
            <a:br>
              <a:rPr lang="en-US" sz="2400" b="1"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The license to have 5 chickens in Duluth costs $10.00 a year, </a:t>
            </a:r>
          </a:p>
          <a:p>
            <a:pPr algn="ctr"/>
            <a:r>
              <a:rPr lang="en-US" sz="2000" dirty="0">
                <a:solidFill>
                  <a:srgbClr val="000000"/>
                </a:solidFill>
                <a:latin typeface="Arial" pitchFamily="34" charset="0"/>
                <a:cs typeface="Arial" pitchFamily="34" charset="0"/>
              </a:rPr>
              <a:t>which, if my math is correct, is $2 per chicken per year</a:t>
            </a:r>
          </a:p>
          <a:p>
            <a:pPr algn="ctr"/>
            <a:r>
              <a:rPr lang="en-US" sz="2000" dirty="0">
                <a:solidFill>
                  <a:srgbClr val="000000"/>
                </a:solidFill>
                <a:latin typeface="Arial" pitchFamily="34" charset="0"/>
                <a:cs typeface="Arial" pitchFamily="34" charset="0"/>
              </a:rPr>
              <a:t> </a:t>
            </a:r>
          </a:p>
          <a:p>
            <a:pPr algn="ctr"/>
            <a:r>
              <a:rPr lang="en-US" sz="2000" dirty="0">
                <a:solidFill>
                  <a:srgbClr val="000000"/>
                </a:solidFill>
                <a:latin typeface="Arial" pitchFamily="34" charset="0"/>
                <a:cs typeface="Arial" pitchFamily="34" charset="0"/>
              </a:rPr>
              <a:t>The chickens themselves cost $2.35, </a:t>
            </a:r>
          </a:p>
          <a:p>
            <a:pPr algn="ctr"/>
            <a:r>
              <a:rPr lang="en-US" sz="2000" dirty="0">
                <a:solidFill>
                  <a:srgbClr val="000000"/>
                </a:solidFill>
                <a:latin typeface="Arial" pitchFamily="34" charset="0"/>
                <a:cs typeface="Arial" pitchFamily="34" charset="0"/>
              </a:rPr>
              <a:t>and you only have to pay for them once</a:t>
            </a:r>
            <a:endParaRPr lang="en-US" sz="2400" dirty="0">
              <a:solidFill>
                <a:srgbClr val="000000"/>
              </a:solidFill>
              <a:latin typeface="Arial" pitchFamily="34" charset="0"/>
              <a:cs typeface="Arial" pitchFamily="34"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P1010050.JPG"/>
          <p:cNvPicPr>
            <a:picLocks noChangeAspect="1"/>
          </p:cNvPicPr>
          <p:nvPr/>
        </p:nvPicPr>
        <p:blipFill>
          <a:blip r:embed="rId3" cstate="print"/>
          <a:stretch>
            <a:fillRect/>
          </a:stretch>
        </p:blipFill>
        <p:spPr>
          <a:xfrm rot="5400000">
            <a:off x="571500" y="0"/>
            <a:ext cx="9144000" cy="6858000"/>
          </a:xfrm>
          <a:prstGeom prst="rect">
            <a:avLst/>
          </a:prstGeom>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189.JPG"/>
          <p:cNvPicPr>
            <a:picLocks noChangeAspect="1"/>
          </p:cNvPicPr>
          <p:nvPr/>
        </p:nvPicPr>
        <p:blipFill>
          <a:blip r:embed="rId3" cstate="print">
            <a:lum bright="-4000" contrast="22000"/>
          </a:blip>
          <a:stretch>
            <a:fillRect/>
          </a:stretch>
        </p:blipFill>
        <p:spPr>
          <a:xfrm>
            <a:off x="571500" y="0"/>
            <a:ext cx="9144000" cy="6858000"/>
          </a:xfrm>
          <a:prstGeom prst="rect">
            <a:avLst/>
          </a:prstGeom>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5" descr="P1010112.JPG"/>
          <p:cNvPicPr>
            <a:picLocks noChangeAspect="1"/>
          </p:cNvPicPr>
          <p:nvPr/>
        </p:nvPicPr>
        <p:blipFill>
          <a:blip r:embed="rId3" cstate="print"/>
          <a:stretch>
            <a:fillRect/>
          </a:stretch>
        </p:blipFill>
        <p:spPr>
          <a:xfrm>
            <a:off x="571500" y="0"/>
            <a:ext cx="9144000" cy="6858000"/>
          </a:xfrm>
          <a:prstGeom prst="rect">
            <a:avLst/>
          </a:prstGeom>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121.JPG"/>
          <p:cNvPicPr>
            <a:picLocks noChangeAspect="1"/>
          </p:cNvPicPr>
          <p:nvPr/>
        </p:nvPicPr>
        <p:blipFill>
          <a:blip r:embed="rId3" cstate="print"/>
          <a:stretch>
            <a:fillRect/>
          </a:stretch>
        </p:blipFill>
        <p:spPr>
          <a:xfrm>
            <a:off x="571500" y="0"/>
            <a:ext cx="9144000" cy="6858000"/>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To me, </a:t>
            </a:r>
            <a:r>
              <a:rPr lang="en-US" sz="2400" dirty="0">
                <a:solidFill>
                  <a:srgbClr val="000000"/>
                </a:solidFill>
                <a:latin typeface="Arial" pitchFamily="34" charset="0"/>
                <a:cs typeface="Arial" pitchFamily="34" charset="0"/>
              </a:rPr>
              <a:t>(judging by the looks on the faces of most in class) </a:t>
            </a:r>
            <a:r>
              <a:rPr lang="en-US" sz="3200" b="1" dirty="0">
                <a:solidFill>
                  <a:srgbClr val="000000"/>
                </a:solidFill>
                <a:latin typeface="Arial" pitchFamily="34" charset="0"/>
                <a:cs typeface="Arial" pitchFamily="34" charset="0"/>
              </a:rPr>
              <a:t>those questions, while safe, are actually pretty boring </a:t>
            </a:r>
          </a:p>
          <a:p>
            <a:pPr algn="ctr"/>
            <a:endParaRPr lang="en-US" sz="1600" b="1" dirty="0">
              <a:solidFill>
                <a:srgbClr val="000000"/>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But one or two folks seem to like to know about that sort of thing. </a:t>
            </a:r>
          </a:p>
          <a:p>
            <a:pPr algn="ctr"/>
            <a:endParaRPr lang="en-US" sz="1600" b="1" dirty="0">
              <a:solidFill>
                <a:srgbClr val="FFFFFF"/>
              </a:solidFill>
              <a:latin typeface="Arial" pitchFamily="34" charset="0"/>
              <a:cs typeface="Arial" pitchFamily="34" charset="0"/>
            </a:endParaRPr>
          </a:p>
          <a:p>
            <a:pPr algn="ctr"/>
            <a:r>
              <a:rPr lang="en-US" sz="3200" b="1" dirty="0">
                <a:solidFill>
                  <a:srgbClr val="FFFFFF"/>
                </a:solidFill>
                <a:latin typeface="Arial" pitchFamily="34" charset="0"/>
                <a:cs typeface="Arial" pitchFamily="34" charset="0"/>
              </a:rPr>
              <a:t>If you do, more than you probably really want or need to know is on </a:t>
            </a:r>
          </a:p>
          <a:p>
            <a:pPr algn="ctr"/>
            <a:r>
              <a:rPr lang="en-US" sz="3200" b="1" dirty="0">
                <a:solidFill>
                  <a:srgbClr val="FFFFFF"/>
                </a:solidFill>
                <a:latin typeface="Arial" pitchFamily="34" charset="0"/>
                <a:cs typeface="Arial" pitchFamily="34" charset="0"/>
              </a:rPr>
              <a:t>my UMD biography page . . .</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EVERYBODY seemed to like the chickens</a:t>
            </a:r>
          </a:p>
          <a:p>
            <a:pPr algn="ctr"/>
            <a:endParaRPr lang="en-US" sz="32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Even Duncan . . .</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052.JPG"/>
          <p:cNvPicPr>
            <a:picLocks noChangeAspect="1"/>
          </p:cNvPicPr>
          <p:nvPr/>
        </p:nvPicPr>
        <p:blipFill>
          <a:blip r:embed="rId3" cstate="print"/>
          <a:stretch>
            <a:fillRect/>
          </a:stretch>
        </p:blipFill>
        <p:spPr>
          <a:xfrm rot="5400000">
            <a:off x="571500" y="0"/>
            <a:ext cx="9144000" cy="6858000"/>
          </a:xfrm>
          <a:prstGeom prst="rect">
            <a:avLst/>
          </a:prstGeom>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8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Duncan is pretty good at protecting people, </a:t>
            </a:r>
          </a:p>
          <a:p>
            <a:pPr algn="ctr"/>
            <a:r>
              <a:rPr lang="en-US" sz="2800" b="1" dirty="0">
                <a:solidFill>
                  <a:srgbClr val="000000"/>
                </a:solidFill>
                <a:latin typeface="Arial" pitchFamily="34" charset="0"/>
                <a:cs typeface="Arial" pitchFamily="34" charset="0"/>
              </a:rPr>
              <a:t>but he was NOWHERE in sight </a:t>
            </a:r>
          </a:p>
          <a:p>
            <a:pPr algn="ctr"/>
            <a:r>
              <a:rPr lang="en-US" sz="2800" b="1" dirty="0">
                <a:solidFill>
                  <a:srgbClr val="000000"/>
                </a:solidFill>
                <a:latin typeface="Arial" pitchFamily="34" charset="0"/>
                <a:cs typeface="Arial" pitchFamily="34" charset="0"/>
              </a:rPr>
              <a:t>the day the cougar came by </a:t>
            </a:r>
          </a:p>
          <a:p>
            <a:pPr algn="ctr"/>
            <a:r>
              <a:rPr lang="en-US" sz="2800" b="1" dirty="0">
                <a:solidFill>
                  <a:srgbClr val="000000"/>
                </a:solidFill>
                <a:latin typeface="Arial" pitchFamily="34" charset="0"/>
                <a:cs typeface="Arial" pitchFamily="34" charset="0"/>
              </a:rPr>
              <a:t>to check things out . . .</a:t>
            </a:r>
          </a:p>
          <a:p>
            <a:pPr algn="ctr"/>
            <a:endParaRPr lang="en-US" sz="2800" b="1" dirty="0">
              <a:solidFill>
                <a:srgbClr val="000000"/>
              </a:solidFill>
              <a:latin typeface="Arial" pitchFamily="34" charset="0"/>
              <a:cs typeface="Arial"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a:stretch>
            <a:fillRect/>
          </a:stretch>
        </p:blipFill>
        <p:spPr bwMode="auto">
          <a:xfrm>
            <a:off x="2573338" y="1590675"/>
            <a:ext cx="5084762" cy="3667125"/>
          </a:xfrm>
          <a:prstGeom prst="rect">
            <a:avLst/>
          </a:prstGeom>
          <a:noFill/>
          <a:ln w="9525">
            <a:noFill/>
            <a:miter lim="800000"/>
            <a:headEnd/>
            <a:tailEnd/>
          </a:ln>
        </p:spPr>
      </p:pic>
      <p:sp>
        <p:nvSpPr>
          <p:cNvPr id="185347" name="Rectangle 3"/>
          <p:cNvSpPr>
            <a:spLocks noChangeArrowheads="1"/>
          </p:cNvSpPr>
          <p:nvPr/>
        </p:nvSpPr>
        <p:spPr bwMode="auto">
          <a:xfrm>
            <a:off x="2571750" y="5892800"/>
            <a:ext cx="5143500" cy="584200"/>
          </a:xfrm>
          <a:prstGeom prst="rect">
            <a:avLst/>
          </a:prstGeom>
          <a:noFill/>
          <a:ln w="9525">
            <a:noFill/>
            <a:miter lim="800000"/>
            <a:headEnd/>
            <a:tailEnd/>
          </a:ln>
        </p:spPr>
        <p:txBody>
          <a:bodyPr>
            <a:spAutoFit/>
          </a:bodyPr>
          <a:lstStyle/>
          <a:p>
            <a:pPr algn="ctr" eaLnBrk="0" hangingPunct="0"/>
            <a:r>
              <a:rPr kumimoji="1" lang="en-US" sz="1600" i="1">
                <a:solidFill>
                  <a:srgbClr val="FFFFFF"/>
                </a:solidFill>
              </a:rPr>
              <a:t>Duluth News Tribune</a:t>
            </a:r>
            <a:br>
              <a:rPr kumimoji="1" lang="en-US" sz="1600" i="1">
                <a:solidFill>
                  <a:srgbClr val="FFFFFF"/>
                </a:solidFill>
              </a:rPr>
            </a:br>
            <a:r>
              <a:rPr kumimoji="1" lang="en-US" sz="1600">
                <a:solidFill>
                  <a:srgbClr val="FFFFFF"/>
                </a:solidFill>
              </a:rPr>
              <a:t>(Thursday, October 11, 2007, pp. A1, A5)</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have to say, to be honest about it, that although the cougar was a stunningly beautiful animal . . . </a:t>
            </a:r>
          </a:p>
          <a:p>
            <a:pPr algn="ctr"/>
            <a:r>
              <a:rPr lang="en-US" sz="2400" b="1" dirty="0">
                <a:solidFill>
                  <a:srgbClr val="000000"/>
                </a:solidFill>
                <a:latin typeface="Arial" pitchFamily="34" charset="0"/>
                <a:cs typeface="Arial" pitchFamily="34" charset="0"/>
              </a:rPr>
              <a:t>it scared the living cr.. right out of me </a:t>
            </a:r>
          </a:p>
          <a:p>
            <a:pPr algn="ctr"/>
            <a:r>
              <a:rPr lang="en-US" sz="2400" b="1" dirty="0">
                <a:solidFill>
                  <a:srgbClr val="000000"/>
                </a:solidFill>
                <a:latin typeface="Arial" pitchFamily="34" charset="0"/>
                <a:cs typeface="Arial" pitchFamily="34" charset="0"/>
              </a:rPr>
              <a:t>when I looked up </a:t>
            </a:r>
          </a:p>
          <a:p>
            <a:pPr algn="ctr"/>
            <a:r>
              <a:rPr lang="en-US" sz="2400" b="1" dirty="0">
                <a:solidFill>
                  <a:srgbClr val="000000"/>
                </a:solidFill>
                <a:latin typeface="Arial" pitchFamily="34" charset="0"/>
                <a:cs typeface="Arial" pitchFamily="34" charset="0"/>
              </a:rPr>
              <a:t>and it was looking me in the eye </a:t>
            </a:r>
          </a:p>
          <a:p>
            <a:pPr algn="ctr"/>
            <a:r>
              <a:rPr lang="en-US" sz="2400" b="1" dirty="0">
                <a:solidFill>
                  <a:srgbClr val="000000"/>
                </a:solidFill>
                <a:latin typeface="Arial" pitchFamily="34" charset="0"/>
                <a:cs typeface="Arial" pitchFamily="34" charset="0"/>
              </a:rPr>
              <a:t>from about twenty feet away</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it must not have liked the little anthropology stories that I was telling it because it hasn’t been back, and it’s been six or so years now since the first visit</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But lots of other animals make up for it .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including a nice pair of greenhead mallards that stop by every once in awhile in the spring</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and the raccoon.</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the fox, well, the fox got a chicken.  It was a sad day all around the neighborhood.  It took the chicken as I was working on a new chicken house door—not forty feet away.  It’s indeed a sly fox, but a sly fox without the least bit of fear of humans.</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enough . . . on to more pleasant things.</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257300" y="0"/>
            <a:ext cx="7772400" cy="6415927"/>
          </a:xfrm>
          <a:prstGeom prst="rect">
            <a:avLst/>
          </a:prstGeom>
          <a:noFill/>
          <a:ln w="9525">
            <a:noFill/>
            <a:miter lim="800000"/>
            <a:headEnd/>
            <a:tailEnd/>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200" b="1" i="1" u="none" strike="noStrike" kern="1200" cap="none" spc="0" normalizeH="0" baseline="0" noProof="0">
                <a:ln>
                  <a:noFill/>
                </a:ln>
                <a:solidFill>
                  <a:srgbClr val="FF0000"/>
                </a:solidFill>
                <a:effectLst/>
                <a:uLnTx/>
                <a:uFillTx/>
                <a:latin typeface="Arial" charset="0"/>
                <a:ea typeface="+mn-ea"/>
                <a:cs typeface="+mn-cs"/>
                <a:hlinkClick r:id="rId2"/>
              </a:rPr>
              <a:t>www.d.umn.edu/cla/faculty/troufs/anth1602/pcoven.html#title</a:t>
            </a:r>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2" name="Freeform 1"/>
          <p:cNvSpPr/>
          <p:nvPr/>
        </p:nvSpPr>
        <p:spPr bwMode="auto">
          <a:xfrm>
            <a:off x="5922335" y="425302"/>
            <a:ext cx="946298" cy="726610"/>
          </a:xfrm>
          <a:custGeom>
            <a:avLst/>
            <a:gdLst>
              <a:gd name="connsiteX0" fmla="*/ 0 w 946298"/>
              <a:gd name="connsiteY0" fmla="*/ 0 h 726610"/>
              <a:gd name="connsiteX1" fmla="*/ 85060 w 946298"/>
              <a:gd name="connsiteY1" fmla="*/ 10633 h 726610"/>
              <a:gd name="connsiteX2" fmla="*/ 148856 w 946298"/>
              <a:gd name="connsiteY2" fmla="*/ 53163 h 726610"/>
              <a:gd name="connsiteX3" fmla="*/ 191386 w 946298"/>
              <a:gd name="connsiteY3" fmla="*/ 74428 h 726610"/>
              <a:gd name="connsiteX4" fmla="*/ 255181 w 946298"/>
              <a:gd name="connsiteY4" fmla="*/ 127591 h 726610"/>
              <a:gd name="connsiteX5" fmla="*/ 329609 w 946298"/>
              <a:gd name="connsiteY5" fmla="*/ 159489 h 726610"/>
              <a:gd name="connsiteX6" fmla="*/ 393405 w 946298"/>
              <a:gd name="connsiteY6" fmla="*/ 212651 h 726610"/>
              <a:gd name="connsiteX7" fmla="*/ 425302 w 946298"/>
              <a:gd name="connsiteY7" fmla="*/ 223284 h 726610"/>
              <a:gd name="connsiteX8" fmla="*/ 467832 w 946298"/>
              <a:gd name="connsiteY8" fmla="*/ 287079 h 726610"/>
              <a:gd name="connsiteX9" fmla="*/ 531628 w 946298"/>
              <a:gd name="connsiteY9" fmla="*/ 340242 h 726610"/>
              <a:gd name="connsiteX10" fmla="*/ 584791 w 946298"/>
              <a:gd name="connsiteY10" fmla="*/ 382772 h 726610"/>
              <a:gd name="connsiteX11" fmla="*/ 680484 w 946298"/>
              <a:gd name="connsiteY11" fmla="*/ 478465 h 726610"/>
              <a:gd name="connsiteX12" fmla="*/ 701749 w 946298"/>
              <a:gd name="connsiteY12" fmla="*/ 499731 h 726610"/>
              <a:gd name="connsiteX13" fmla="*/ 733646 w 946298"/>
              <a:gd name="connsiteY13" fmla="*/ 520996 h 726610"/>
              <a:gd name="connsiteX14" fmla="*/ 786809 w 946298"/>
              <a:gd name="connsiteY14" fmla="*/ 574158 h 726610"/>
              <a:gd name="connsiteX15" fmla="*/ 818707 w 946298"/>
              <a:gd name="connsiteY15" fmla="*/ 595424 h 726610"/>
              <a:gd name="connsiteX16" fmla="*/ 914400 w 946298"/>
              <a:gd name="connsiteY16" fmla="*/ 691117 h 726610"/>
              <a:gd name="connsiteX17" fmla="*/ 946298 w 946298"/>
              <a:gd name="connsiteY17" fmla="*/ 723014 h 726610"/>
              <a:gd name="connsiteX18" fmla="*/ 946298 w 946298"/>
              <a:gd name="connsiteY18" fmla="*/ 701749 h 7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6298" h="726610">
                <a:moveTo>
                  <a:pt x="0" y="0"/>
                </a:moveTo>
                <a:cubicBezTo>
                  <a:pt x="28353" y="3544"/>
                  <a:pt x="58151" y="1022"/>
                  <a:pt x="85060" y="10633"/>
                </a:cubicBezTo>
                <a:cubicBezTo>
                  <a:pt x="109129" y="19229"/>
                  <a:pt x="125997" y="41733"/>
                  <a:pt x="148856" y="53163"/>
                </a:cubicBezTo>
                <a:cubicBezTo>
                  <a:pt x="163033" y="60251"/>
                  <a:pt x="178488" y="65215"/>
                  <a:pt x="191386" y="74428"/>
                </a:cubicBezTo>
                <a:cubicBezTo>
                  <a:pt x="246254" y="113619"/>
                  <a:pt x="198932" y="99466"/>
                  <a:pt x="255181" y="127591"/>
                </a:cubicBezTo>
                <a:cubicBezTo>
                  <a:pt x="374479" y="187241"/>
                  <a:pt x="174719" y="70981"/>
                  <a:pt x="329609" y="159489"/>
                </a:cubicBezTo>
                <a:cubicBezTo>
                  <a:pt x="451354" y="229057"/>
                  <a:pt x="261471" y="124695"/>
                  <a:pt x="393405" y="212651"/>
                </a:cubicBezTo>
                <a:cubicBezTo>
                  <a:pt x="402730" y="218868"/>
                  <a:pt x="414670" y="219740"/>
                  <a:pt x="425302" y="223284"/>
                </a:cubicBezTo>
                <a:cubicBezTo>
                  <a:pt x="439479" y="244549"/>
                  <a:pt x="446567" y="272902"/>
                  <a:pt x="467832" y="287079"/>
                </a:cubicBezTo>
                <a:cubicBezTo>
                  <a:pt x="499193" y="307987"/>
                  <a:pt x="506047" y="309545"/>
                  <a:pt x="531628" y="340242"/>
                </a:cubicBezTo>
                <a:cubicBezTo>
                  <a:pt x="568624" y="384637"/>
                  <a:pt x="532426" y="365318"/>
                  <a:pt x="584791" y="382772"/>
                </a:cubicBezTo>
                <a:lnTo>
                  <a:pt x="680484" y="478465"/>
                </a:lnTo>
                <a:cubicBezTo>
                  <a:pt x="687573" y="485554"/>
                  <a:pt x="693408" y="494170"/>
                  <a:pt x="701749" y="499731"/>
                </a:cubicBezTo>
                <a:cubicBezTo>
                  <a:pt x="712381" y="506819"/>
                  <a:pt x="724029" y="512581"/>
                  <a:pt x="733646" y="520996"/>
                </a:cubicBezTo>
                <a:cubicBezTo>
                  <a:pt x="752506" y="537499"/>
                  <a:pt x="765957" y="560256"/>
                  <a:pt x="786809" y="574158"/>
                </a:cubicBezTo>
                <a:cubicBezTo>
                  <a:pt x="797442" y="581247"/>
                  <a:pt x="809156" y="586934"/>
                  <a:pt x="818707" y="595424"/>
                </a:cubicBezTo>
                <a:cubicBezTo>
                  <a:pt x="818712" y="595428"/>
                  <a:pt x="898449" y="675166"/>
                  <a:pt x="914400" y="691117"/>
                </a:cubicBezTo>
                <a:cubicBezTo>
                  <a:pt x="925033" y="701749"/>
                  <a:pt x="946298" y="738051"/>
                  <a:pt x="946298" y="723014"/>
                </a:cubicBezTo>
                <a:lnTo>
                  <a:pt x="946298" y="701749"/>
                </a:lnTo>
              </a:path>
            </a:pathLst>
          </a:cu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9" name="Freeform 8"/>
          <p:cNvSpPr/>
          <p:nvPr/>
        </p:nvSpPr>
        <p:spPr bwMode="auto">
          <a:xfrm rot="5400000">
            <a:off x="5754846" y="414644"/>
            <a:ext cx="946298" cy="726610"/>
          </a:xfrm>
          <a:custGeom>
            <a:avLst/>
            <a:gdLst>
              <a:gd name="connsiteX0" fmla="*/ 0 w 946298"/>
              <a:gd name="connsiteY0" fmla="*/ 0 h 726610"/>
              <a:gd name="connsiteX1" fmla="*/ 85060 w 946298"/>
              <a:gd name="connsiteY1" fmla="*/ 10633 h 726610"/>
              <a:gd name="connsiteX2" fmla="*/ 148856 w 946298"/>
              <a:gd name="connsiteY2" fmla="*/ 53163 h 726610"/>
              <a:gd name="connsiteX3" fmla="*/ 191386 w 946298"/>
              <a:gd name="connsiteY3" fmla="*/ 74428 h 726610"/>
              <a:gd name="connsiteX4" fmla="*/ 255181 w 946298"/>
              <a:gd name="connsiteY4" fmla="*/ 127591 h 726610"/>
              <a:gd name="connsiteX5" fmla="*/ 329609 w 946298"/>
              <a:gd name="connsiteY5" fmla="*/ 159489 h 726610"/>
              <a:gd name="connsiteX6" fmla="*/ 393405 w 946298"/>
              <a:gd name="connsiteY6" fmla="*/ 212651 h 726610"/>
              <a:gd name="connsiteX7" fmla="*/ 425302 w 946298"/>
              <a:gd name="connsiteY7" fmla="*/ 223284 h 726610"/>
              <a:gd name="connsiteX8" fmla="*/ 467832 w 946298"/>
              <a:gd name="connsiteY8" fmla="*/ 287079 h 726610"/>
              <a:gd name="connsiteX9" fmla="*/ 531628 w 946298"/>
              <a:gd name="connsiteY9" fmla="*/ 340242 h 726610"/>
              <a:gd name="connsiteX10" fmla="*/ 584791 w 946298"/>
              <a:gd name="connsiteY10" fmla="*/ 382772 h 726610"/>
              <a:gd name="connsiteX11" fmla="*/ 680484 w 946298"/>
              <a:gd name="connsiteY11" fmla="*/ 478465 h 726610"/>
              <a:gd name="connsiteX12" fmla="*/ 701749 w 946298"/>
              <a:gd name="connsiteY12" fmla="*/ 499731 h 726610"/>
              <a:gd name="connsiteX13" fmla="*/ 733646 w 946298"/>
              <a:gd name="connsiteY13" fmla="*/ 520996 h 726610"/>
              <a:gd name="connsiteX14" fmla="*/ 786809 w 946298"/>
              <a:gd name="connsiteY14" fmla="*/ 574158 h 726610"/>
              <a:gd name="connsiteX15" fmla="*/ 818707 w 946298"/>
              <a:gd name="connsiteY15" fmla="*/ 595424 h 726610"/>
              <a:gd name="connsiteX16" fmla="*/ 914400 w 946298"/>
              <a:gd name="connsiteY16" fmla="*/ 691117 h 726610"/>
              <a:gd name="connsiteX17" fmla="*/ 946298 w 946298"/>
              <a:gd name="connsiteY17" fmla="*/ 723014 h 726610"/>
              <a:gd name="connsiteX18" fmla="*/ 946298 w 946298"/>
              <a:gd name="connsiteY18" fmla="*/ 701749 h 72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6298" h="726610">
                <a:moveTo>
                  <a:pt x="0" y="0"/>
                </a:moveTo>
                <a:cubicBezTo>
                  <a:pt x="28353" y="3544"/>
                  <a:pt x="58151" y="1022"/>
                  <a:pt x="85060" y="10633"/>
                </a:cubicBezTo>
                <a:cubicBezTo>
                  <a:pt x="109129" y="19229"/>
                  <a:pt x="125997" y="41733"/>
                  <a:pt x="148856" y="53163"/>
                </a:cubicBezTo>
                <a:cubicBezTo>
                  <a:pt x="163033" y="60251"/>
                  <a:pt x="178488" y="65215"/>
                  <a:pt x="191386" y="74428"/>
                </a:cubicBezTo>
                <a:cubicBezTo>
                  <a:pt x="246254" y="113619"/>
                  <a:pt x="198932" y="99466"/>
                  <a:pt x="255181" y="127591"/>
                </a:cubicBezTo>
                <a:cubicBezTo>
                  <a:pt x="374479" y="187241"/>
                  <a:pt x="174719" y="70981"/>
                  <a:pt x="329609" y="159489"/>
                </a:cubicBezTo>
                <a:cubicBezTo>
                  <a:pt x="451354" y="229057"/>
                  <a:pt x="261471" y="124695"/>
                  <a:pt x="393405" y="212651"/>
                </a:cubicBezTo>
                <a:cubicBezTo>
                  <a:pt x="402730" y="218868"/>
                  <a:pt x="414670" y="219740"/>
                  <a:pt x="425302" y="223284"/>
                </a:cubicBezTo>
                <a:cubicBezTo>
                  <a:pt x="439479" y="244549"/>
                  <a:pt x="446567" y="272902"/>
                  <a:pt x="467832" y="287079"/>
                </a:cubicBezTo>
                <a:cubicBezTo>
                  <a:pt x="499193" y="307987"/>
                  <a:pt x="506047" y="309545"/>
                  <a:pt x="531628" y="340242"/>
                </a:cubicBezTo>
                <a:cubicBezTo>
                  <a:pt x="568624" y="384637"/>
                  <a:pt x="532426" y="365318"/>
                  <a:pt x="584791" y="382772"/>
                </a:cubicBezTo>
                <a:lnTo>
                  <a:pt x="680484" y="478465"/>
                </a:lnTo>
                <a:cubicBezTo>
                  <a:pt x="687573" y="485554"/>
                  <a:pt x="693408" y="494170"/>
                  <a:pt x="701749" y="499731"/>
                </a:cubicBezTo>
                <a:cubicBezTo>
                  <a:pt x="712381" y="506819"/>
                  <a:pt x="724029" y="512581"/>
                  <a:pt x="733646" y="520996"/>
                </a:cubicBezTo>
                <a:cubicBezTo>
                  <a:pt x="752506" y="537499"/>
                  <a:pt x="765957" y="560256"/>
                  <a:pt x="786809" y="574158"/>
                </a:cubicBezTo>
                <a:cubicBezTo>
                  <a:pt x="797442" y="581247"/>
                  <a:pt x="809156" y="586934"/>
                  <a:pt x="818707" y="595424"/>
                </a:cubicBezTo>
                <a:cubicBezTo>
                  <a:pt x="818712" y="595428"/>
                  <a:pt x="898449" y="675166"/>
                  <a:pt x="914400" y="691117"/>
                </a:cubicBezTo>
                <a:cubicBezTo>
                  <a:pt x="925033" y="701749"/>
                  <a:pt x="946298" y="738051"/>
                  <a:pt x="946298" y="723014"/>
                </a:cubicBezTo>
                <a:lnTo>
                  <a:pt x="946298" y="701749"/>
                </a:lnTo>
              </a:path>
            </a:pathLst>
          </a:cu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0" i="1" u="none" strike="noStrike" cap="none" normalizeH="0" baseline="0">
              <a:ln>
                <a:noFill/>
              </a:ln>
              <a:solidFill>
                <a:srgbClr val="FF0000"/>
              </a:solidFill>
              <a:effectLst/>
              <a:latin typeface="Arial" charset="0"/>
            </a:endParaRPr>
          </a:p>
        </p:txBody>
      </p:sp>
      <p:sp>
        <p:nvSpPr>
          <p:cNvPr id="3" name="Rectangle 2"/>
          <p:cNvSpPr/>
          <p:nvPr/>
        </p:nvSpPr>
        <p:spPr>
          <a:xfrm>
            <a:off x="1028700" y="3623608"/>
            <a:ext cx="8229600" cy="1938992"/>
          </a:xfrm>
          <a:prstGeom prst="rect">
            <a:avLst/>
          </a:prstGeom>
        </p:spPr>
        <p:txBody>
          <a:bodyPr wrap="square">
            <a:spAutoFit/>
          </a:bodyPr>
          <a:lstStyle/>
          <a:p>
            <a:pPr algn="ctr"/>
            <a:r>
              <a:rPr lang="en-US" sz="4000" b="1" dirty="0">
                <a:solidFill>
                  <a:srgbClr val="FF0000"/>
                </a:solidFill>
                <a:latin typeface="Arial" pitchFamily="34" charset="0"/>
                <a:cs typeface="Arial" pitchFamily="34" charset="0"/>
              </a:rPr>
              <a:t>Duncan had a great life . . . </a:t>
            </a:r>
          </a:p>
          <a:p>
            <a:pPr algn="ctr"/>
            <a:r>
              <a:rPr lang="en-US" sz="4000" b="1" dirty="0">
                <a:solidFill>
                  <a:srgbClr val="FF0000"/>
                </a:solidFill>
                <a:latin typeface="Arial" pitchFamily="34" charset="0"/>
                <a:cs typeface="Arial" pitchFamily="34" charset="0"/>
              </a:rPr>
              <a:t>but then walked on over</a:t>
            </a:r>
          </a:p>
          <a:p>
            <a:pPr algn="ctr"/>
            <a:r>
              <a:rPr lang="en-US" sz="4000" b="1" dirty="0">
                <a:solidFill>
                  <a:srgbClr val="FF0000"/>
                </a:solidFill>
                <a:latin typeface="Arial" pitchFamily="34" charset="0"/>
                <a:cs typeface="Arial" pitchFamily="34" charset="0"/>
              </a:rPr>
              <a:t>“the rainbow bridge” . . .</a:t>
            </a:r>
          </a:p>
        </p:txBody>
      </p:sp>
    </p:spTree>
    <p:extLst>
      <p:ext uri="{BB962C8B-B14F-4D97-AF65-F5344CB8AC3E}">
        <p14:creationId xmlns:p14="http://schemas.microsoft.com/office/powerpoint/2010/main" val="311818949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1104900" y="6094512"/>
            <a:ext cx="7185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Arial" panose="020B0604020202020204" pitchFamily="34" charset="0"/>
              </a:rPr>
              <a:t>Bentley, who you will meet later 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0000"/>
                </a:solidFill>
                <a:effectLst/>
                <a:latin typeface="Arial" panose="020B0604020202020204" pitchFamily="34" charset="0"/>
              </a:rPr>
              <a:t> is now</a:t>
            </a:r>
            <a:r>
              <a:rPr kumimoji="0" lang="en-US" altLang="en-US" sz="2000" b="1" i="0" u="none" strike="noStrike" cap="none" normalizeH="0" dirty="0">
                <a:ln>
                  <a:noFill/>
                </a:ln>
                <a:solidFill>
                  <a:srgbClr val="FF0000"/>
                </a:solidFill>
                <a:effectLst/>
                <a:latin typeface="Arial" panose="020B0604020202020204" pitchFamily="34" charset="0"/>
              </a:rPr>
              <a:t> the</a:t>
            </a:r>
            <a:r>
              <a:rPr kumimoji="0" lang="en-US" altLang="en-US" sz="2000" b="1" i="0" u="none" strike="noStrike" cap="none" normalizeH="0" baseline="0" dirty="0">
                <a:ln>
                  <a:noFill/>
                </a:ln>
                <a:solidFill>
                  <a:srgbClr val="FF0000"/>
                </a:solidFill>
                <a:effectLst/>
                <a:latin typeface="Arial" panose="020B0604020202020204" pitchFamily="34" charset="0"/>
              </a:rPr>
              <a:t> UMD </a:t>
            </a:r>
            <a:r>
              <a:rPr kumimoji="0" lang="en-US" altLang="en-US" sz="2000" b="1" i="1" u="none" strike="noStrike" cap="none" normalizeH="0" baseline="0" dirty="0">
                <a:ln>
                  <a:noFill/>
                </a:ln>
                <a:solidFill>
                  <a:srgbClr val="FF0000"/>
                </a:solidFill>
                <a:effectLst/>
                <a:latin typeface="Arial" panose="020B0604020202020204" pitchFamily="34" charset="0"/>
              </a:rPr>
              <a:t>Tau Kappa Epsilon </a:t>
            </a:r>
            <a:r>
              <a:rPr kumimoji="0" lang="en-US" altLang="en-US" sz="2000" b="1" i="0" u="none" strike="noStrike" cap="none" normalizeH="0" baseline="0" dirty="0">
                <a:ln>
                  <a:noFill/>
                </a:ln>
                <a:solidFill>
                  <a:srgbClr val="FF0000"/>
                </a:solidFill>
                <a:effectLst/>
                <a:latin typeface="Arial" panose="020B0604020202020204" pitchFamily="34" charset="0"/>
              </a:rPr>
              <a:t>"Chapter Good Boy"</a:t>
            </a:r>
            <a:r>
              <a:rPr kumimoji="0" lang="en-US" altLang="en-US" sz="2000" b="0" i="0" u="none" strike="noStrike" cap="none" normalizeH="0" baseline="0" dirty="0">
                <a:ln>
                  <a:noFill/>
                </a:ln>
                <a:solidFill>
                  <a:srgbClr val="FF0000"/>
                </a:solidFill>
                <a:effectLst/>
                <a:latin typeface="Arial" panose="020B0604020202020204" pitchFamily="34" charset="0"/>
              </a:rPr>
              <a:t> </a:t>
            </a:r>
          </a:p>
        </p:txBody>
      </p:sp>
      <p:pic>
        <p:nvPicPr>
          <p:cNvPr id="1026" name="Picture 2" descr="Bentley T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200024"/>
            <a:ext cx="4343400" cy="59721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807964"/>
            <a:ext cx="2438400" cy="2438400"/>
          </a:xfrm>
          <a:prstGeom prst="rect">
            <a:avLst/>
          </a:prstGeom>
        </p:spPr>
      </p:pic>
    </p:spTree>
    <p:extLst>
      <p:ext uri="{BB962C8B-B14F-4D97-AF65-F5344CB8AC3E}">
        <p14:creationId xmlns:p14="http://schemas.microsoft.com/office/powerpoint/2010/main" val="373732858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Everyone who knew Duncan still misses him . . .</a:t>
            </a:r>
          </a:p>
          <a:p>
            <a:pPr algn="ctr"/>
            <a:r>
              <a:rPr lang="en-US" sz="2400" b="1" dirty="0">
                <a:solidFill>
                  <a:srgbClr val="000000"/>
                </a:solidFill>
                <a:latin typeface="Arial" pitchFamily="34" charset="0"/>
                <a:cs typeface="Arial" pitchFamily="34" charset="0"/>
              </a:rPr>
              <a:t>(like I still miss my “</a:t>
            </a:r>
            <a:r>
              <a:rPr lang="en-US" sz="2400" b="1" dirty="0" err="1">
                <a:solidFill>
                  <a:srgbClr val="000000"/>
                </a:solidFill>
                <a:latin typeface="Arial" pitchFamily="34" charset="0"/>
                <a:cs typeface="Arial" pitchFamily="34" charset="0"/>
              </a:rPr>
              <a:t>Poochie</a:t>
            </a:r>
            <a:r>
              <a:rPr lang="en-US" sz="2400" b="1" dirty="0">
                <a:solidFill>
                  <a:srgbClr val="000000"/>
                </a:solidFill>
                <a:latin typeface="Arial" pitchFamily="34" charset="0"/>
                <a:cs typeface="Arial" pitchFamily="34" charset="0"/>
              </a:rPr>
              <a:t>”.  But more on that later.)</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lots of other animals make up for it . . .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including a nice pair of greenhead mallards that stop by every once in awhile in the spring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and the raccoon . . .</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To me, </a:t>
            </a:r>
            <a:r>
              <a:rPr lang="en-US" sz="2400" dirty="0">
                <a:solidFill>
                  <a:srgbClr val="000000"/>
                </a:solidFill>
                <a:latin typeface="Arial" pitchFamily="34" charset="0"/>
                <a:cs typeface="Arial" pitchFamily="34" charset="0"/>
              </a:rPr>
              <a:t>(judging by the looks on the faces of most in class) </a:t>
            </a:r>
            <a:r>
              <a:rPr lang="en-US" sz="3200" b="1" dirty="0">
                <a:solidFill>
                  <a:srgbClr val="000000"/>
                </a:solidFill>
                <a:latin typeface="Arial" pitchFamily="34" charset="0"/>
                <a:cs typeface="Arial" pitchFamily="34" charset="0"/>
              </a:rPr>
              <a:t>those questions, while safe, are actually pretty boring</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But one or two folks seem to like to know about that sort of thing </a:t>
            </a:r>
          </a:p>
          <a:p>
            <a:pPr algn="ctr"/>
            <a:endParaRPr lang="en-US" sz="1600" b="1" dirty="0">
              <a:solidFill>
                <a:srgbClr val="000000"/>
              </a:solidFill>
              <a:latin typeface="Arial" pitchFamily="34" charset="0"/>
              <a:cs typeface="Arial" pitchFamily="34" charset="0"/>
            </a:endParaRPr>
          </a:p>
          <a:p>
            <a:pPr algn="ctr"/>
            <a:r>
              <a:rPr lang="en-US" sz="3200" b="1" dirty="0">
                <a:solidFill>
                  <a:srgbClr val="000000"/>
                </a:solidFill>
                <a:latin typeface="Arial" pitchFamily="34" charset="0"/>
                <a:cs typeface="Arial" pitchFamily="34" charset="0"/>
              </a:rPr>
              <a:t>If you do, more than you probably really want or need to know is on </a:t>
            </a:r>
          </a:p>
          <a:p>
            <a:pPr algn="ctr"/>
            <a:r>
              <a:rPr lang="en-US" sz="3200" b="1" dirty="0">
                <a:solidFill>
                  <a:srgbClr val="781421"/>
                </a:solidFill>
                <a:latin typeface="Arial" pitchFamily="34" charset="0"/>
                <a:cs typeface="Arial" pitchFamily="34" charset="0"/>
                <a:hlinkClick r:id="rId3"/>
              </a:rPr>
              <a:t>my UMD biography page</a:t>
            </a:r>
            <a:r>
              <a:rPr lang="en-US" sz="3200" b="1" dirty="0">
                <a:solidFill>
                  <a:srgbClr val="781421"/>
                </a:solidFill>
                <a:latin typeface="Arial" pitchFamily="34" charset="0"/>
                <a:cs typeface="Arial" pitchFamily="34" charset="0"/>
              </a:rPr>
              <a:t> </a:t>
            </a:r>
            <a:r>
              <a:rPr lang="en-US" sz="3200" b="1" dirty="0">
                <a:solidFill>
                  <a:srgbClr val="000000"/>
                </a:solidFill>
                <a:latin typeface="Arial" pitchFamily="34" charset="0"/>
                <a:cs typeface="Arial" pitchFamily="34" charset="0"/>
              </a:rPr>
              <a:t>. . .</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But the fox, well, the fox got a chicken . . . </a:t>
            </a:r>
            <a:r>
              <a:rPr lang="en-US" sz="2400" b="1" dirty="0">
                <a:solidFill>
                  <a:srgbClr val="000000"/>
                </a:solidFill>
                <a:latin typeface="Arial" pitchFamily="34" charset="0"/>
                <a:cs typeface="Arial" pitchFamily="34" charset="0"/>
              </a:rPr>
              <a:t> </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It was a sad day all around the neighborhood.  It took the chicken as I was working on a new chicken house door—not forty feet away.  It’s indeed a sly fox, but a sly fox without the least bit of fear of humans.</a:t>
            </a:r>
          </a:p>
          <a:p>
            <a:pPr algn="ctr"/>
            <a:endParaRPr lang="en-US" sz="2400" b="1" dirty="0">
              <a:solidFill>
                <a:srgbClr val="FFFFFF"/>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enough . . . on to more pleasant things.</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1257300" y="838200"/>
            <a:ext cx="7772400" cy="5294948"/>
          </a:xfrm>
          <a:prstGeom prst="rect">
            <a:avLst/>
          </a:prstGeom>
          <a:noFill/>
          <a:ln w="9525">
            <a:noFill/>
            <a:miter lim="800000"/>
            <a:headEnd/>
            <a:tailEnd/>
          </a:ln>
        </p:spPr>
      </p:pic>
      <p:sp>
        <p:nvSpPr>
          <p:cNvPr id="5" name="Rectangle 4"/>
          <p:cNvSpPr/>
          <p:nvPr/>
        </p:nvSpPr>
        <p:spPr>
          <a:xfrm>
            <a:off x="3626184" y="6368665"/>
            <a:ext cx="3008658" cy="246221"/>
          </a:xfrm>
          <a:prstGeom prst="rect">
            <a:avLst/>
          </a:prstGeom>
        </p:spPr>
        <p:txBody>
          <a:bodyPr wrap="square">
            <a:spAutoFit/>
          </a:bodyPr>
          <a:lstStyle/>
          <a:p>
            <a:pPr algn="ctr"/>
            <a:r>
              <a:rPr lang="en-US" sz="1000" b="1" dirty="0">
                <a:solidFill>
                  <a:srgbClr val="FFFFFF"/>
                </a:solidFill>
                <a:latin typeface="Arial" pitchFamily="34" charset="0"/>
                <a:cs typeface="Arial" pitchFamily="34" charset="0"/>
                <a:hlinkClick r:id="rId4"/>
              </a:rPr>
              <a:t>Wikipedia</a:t>
            </a:r>
            <a:endParaRPr lang="en-US" sz="1000" dirty="0">
              <a:solidFill>
                <a:srgbClr val="FFFFFF"/>
              </a:solidFill>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000000"/>
                </a:solidFill>
                <a:latin typeface="Arial" pitchFamily="34" charset="0"/>
                <a:cs typeface="Arial" pitchFamily="34" charset="0"/>
              </a:rPr>
              <a:t>But the fox, well, the fox got a chicken </a:t>
            </a:r>
            <a:r>
              <a:rPr lang="en-US" sz="2400" b="1" dirty="0">
                <a:solidFill>
                  <a:srgbClr val="000000"/>
                </a:solidFill>
                <a:latin typeface="Arial" pitchFamily="34" charset="0"/>
                <a:cs typeface="Arial" pitchFamily="34" charset="0"/>
              </a:rPr>
              <a:t>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 was a big-sad day all around the neighborhood </a:t>
            </a:r>
          </a:p>
          <a:p>
            <a:pPr algn="ctr"/>
            <a:r>
              <a:rPr lang="en-US" sz="2400" b="1" dirty="0">
                <a:solidFill>
                  <a:srgbClr val="000000"/>
                </a:solidFill>
                <a:latin typeface="Arial" pitchFamily="34" charset="0"/>
                <a:cs typeface="Arial" pitchFamily="34" charset="0"/>
              </a:rPr>
              <a:t> </a:t>
            </a:r>
          </a:p>
          <a:p>
            <a:pPr algn="ctr"/>
            <a:r>
              <a:rPr lang="en-US" sz="2400" b="1" dirty="0">
                <a:solidFill>
                  <a:srgbClr val="000000"/>
                </a:solidFill>
                <a:latin typeface="Arial" pitchFamily="34" charset="0"/>
                <a:cs typeface="Arial" pitchFamily="34" charset="0"/>
              </a:rPr>
              <a:t>The fox took the chicken as I was working on a new chicken house door—not forty feet away  </a:t>
            </a:r>
          </a:p>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It’s indeed a sly fox . . .</a:t>
            </a:r>
          </a:p>
          <a:p>
            <a:pPr algn="ctr"/>
            <a:r>
              <a:rPr lang="en-US" sz="2400" b="1" dirty="0">
                <a:solidFill>
                  <a:srgbClr val="000000"/>
                </a:solidFill>
                <a:latin typeface="Arial" pitchFamily="34" charset="0"/>
                <a:cs typeface="Arial" pitchFamily="34" charset="0"/>
              </a:rPr>
              <a:t>but a sly fox without the least bit of fear of humans</a:t>
            </a:r>
          </a:p>
          <a:p>
            <a:pPr algn="ctr"/>
            <a:endParaRPr lang="en-US" sz="2400" b="1" dirty="0">
              <a:solidFill>
                <a:srgbClr val="000000"/>
              </a:solidFill>
              <a:latin typeface="Arial" pitchFamily="34" charset="0"/>
              <a:cs typeface="Arial" pitchFamily="34" charset="0"/>
            </a:endParaRPr>
          </a:p>
          <a:p>
            <a:pPr algn="ctr"/>
            <a:r>
              <a:rPr lang="en-US" sz="2400" b="1" dirty="0">
                <a:solidFill>
                  <a:srgbClr val="FFFFFF"/>
                </a:solidFill>
                <a:latin typeface="Arial" pitchFamily="34" charset="0"/>
                <a:cs typeface="Arial" pitchFamily="34" charset="0"/>
              </a:rPr>
              <a:t>But enough . . . on to more pleasant things</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r>
              <a:rPr lang="en-US" sz="3200" b="1" dirty="0">
                <a:solidFill>
                  <a:srgbClr val="FFCF89"/>
                </a:solidFill>
                <a:latin typeface="Arial" pitchFamily="34" charset="0"/>
                <a:cs typeface="Arial" pitchFamily="34" charset="0"/>
              </a:rPr>
              <a:t>But the fox, well, the fox got a chicken </a:t>
            </a:r>
            <a:r>
              <a:rPr lang="en-US" sz="2400" b="1" dirty="0">
                <a:solidFill>
                  <a:srgbClr val="FFCF89"/>
                </a:solidFill>
                <a:latin typeface="Arial" pitchFamily="34" charset="0"/>
                <a:cs typeface="Arial" pitchFamily="34" charset="0"/>
              </a:rPr>
              <a:t> </a:t>
            </a:r>
          </a:p>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It was a big-sad day all around the neighborhood </a:t>
            </a:r>
          </a:p>
          <a:p>
            <a:pPr algn="ctr"/>
            <a:r>
              <a:rPr lang="en-US" sz="2400" b="1" dirty="0">
                <a:solidFill>
                  <a:srgbClr val="FFCF89"/>
                </a:solidFill>
                <a:latin typeface="Arial" pitchFamily="34" charset="0"/>
                <a:cs typeface="Arial" pitchFamily="34" charset="0"/>
              </a:rPr>
              <a:t> </a:t>
            </a:r>
          </a:p>
          <a:p>
            <a:pPr algn="ctr"/>
            <a:r>
              <a:rPr lang="en-US" sz="2400" b="1" dirty="0">
                <a:solidFill>
                  <a:srgbClr val="FFCF89"/>
                </a:solidFill>
                <a:latin typeface="Arial" pitchFamily="34" charset="0"/>
                <a:cs typeface="Arial" pitchFamily="34" charset="0"/>
              </a:rPr>
              <a:t>The fox took the chicken as I was working on a new chicken house door—not forty feet away  </a:t>
            </a:r>
          </a:p>
          <a:p>
            <a:pPr algn="ctr"/>
            <a:endParaRPr lang="en-US" sz="2400" b="1" dirty="0">
              <a:solidFill>
                <a:srgbClr val="FFCF89"/>
              </a:solidFill>
              <a:latin typeface="Arial" pitchFamily="34" charset="0"/>
              <a:cs typeface="Arial" pitchFamily="34" charset="0"/>
            </a:endParaRPr>
          </a:p>
          <a:p>
            <a:pPr algn="ctr"/>
            <a:r>
              <a:rPr lang="en-US" sz="2400" b="1" dirty="0">
                <a:solidFill>
                  <a:srgbClr val="FFCF89"/>
                </a:solidFill>
                <a:latin typeface="Arial" pitchFamily="34" charset="0"/>
                <a:cs typeface="Arial" pitchFamily="34" charset="0"/>
              </a:rPr>
              <a:t>It’s indeed a sly fox . . . </a:t>
            </a:r>
          </a:p>
          <a:p>
            <a:pPr algn="ctr"/>
            <a:r>
              <a:rPr lang="en-US" sz="2400" b="1" dirty="0">
                <a:solidFill>
                  <a:srgbClr val="FFCF89"/>
                </a:solidFill>
                <a:latin typeface="Arial" pitchFamily="34" charset="0"/>
                <a:cs typeface="Arial" pitchFamily="34" charset="0"/>
              </a:rPr>
              <a:t>but a sly fox without the least bit of fear of humans</a:t>
            </a:r>
          </a:p>
          <a:p>
            <a:pPr algn="ctr"/>
            <a:endParaRPr lang="en-US" sz="2400" b="1" dirty="0">
              <a:solidFill>
                <a:srgbClr val="000000"/>
              </a:solidFill>
              <a:latin typeface="Arial" pitchFamily="34" charset="0"/>
              <a:cs typeface="Arial" pitchFamily="34" charset="0"/>
            </a:endParaRPr>
          </a:p>
          <a:p>
            <a:pPr algn="ctr"/>
            <a:r>
              <a:rPr lang="en-US" sz="2800" b="1" dirty="0">
                <a:solidFill>
                  <a:srgbClr val="000000"/>
                </a:solidFill>
                <a:latin typeface="Arial" pitchFamily="34" charset="0"/>
                <a:cs typeface="Arial" pitchFamily="34" charset="0"/>
              </a:rPr>
              <a:t>But enough! . . . on to more pleasant things</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br>
              <a:rPr lang="en-US" i="1"/>
            </a:br>
            <a:endParaRPr lang="en-US" i="1"/>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gn="ctr" eaLnBrk="0" hangingPunct="0">
              <a:lnSpc>
                <a:spcPct val="120000"/>
              </a:lnSpc>
            </a:pPr>
            <a:r>
              <a:rPr kumimoji="1" lang="en-US" sz="4000" b="1" i="1" dirty="0">
                <a:solidFill>
                  <a:srgbClr val="000000"/>
                </a:solidFill>
                <a:latin typeface="Verdana" pitchFamily="34" charset="0"/>
              </a:rPr>
              <a:t>FAQs</a:t>
            </a:r>
          </a:p>
        </p:txBody>
      </p:sp>
      <p:sp>
        <p:nvSpPr>
          <p:cNvPr id="522244" name="Rectangle 3"/>
          <p:cNvSpPr>
            <a:spLocks noChangeArrowheads="1"/>
          </p:cNvSpPr>
          <p:nvPr/>
        </p:nvSpPr>
        <p:spPr bwMode="auto">
          <a:xfrm>
            <a:off x="1028700" y="1449873"/>
            <a:ext cx="8229600" cy="4918269"/>
          </a:xfrm>
          <a:prstGeom prst="rect">
            <a:avLst/>
          </a:prstGeom>
          <a:noFill/>
          <a:ln w="9525">
            <a:noFill/>
            <a:miter lim="800000"/>
            <a:headEnd/>
            <a:tailEnd/>
          </a:ln>
        </p:spPr>
        <p:txBody>
          <a:bodyPr wrap="square" anchor="ctr">
            <a:spAutoFit/>
          </a:bodyPr>
          <a:lstStyle/>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grow up?</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did you go to school?</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How long have you been at UMD? </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What are your favorite things to do?</a:t>
            </a:r>
          </a:p>
          <a:p>
            <a:pPr indent="347663" eaLnBrk="0" hangingPunct="0">
              <a:lnSpc>
                <a:spcPct val="160000"/>
              </a:lnSpc>
              <a:buFontTx/>
              <a:buChar char="•"/>
              <a:tabLst>
                <a:tab pos="347663" algn="l"/>
              </a:tabLst>
              <a:defRPr/>
            </a:pPr>
            <a:r>
              <a:rPr kumimoji="1" lang="en-US" sz="2800" b="1" i="1" dirty="0">
                <a:solidFill>
                  <a:srgbClr val="000000"/>
                </a:solidFill>
                <a:latin typeface="Verdana" pitchFamily="34" charset="0"/>
              </a:rPr>
              <a:t>How did you get into anthropology?</a:t>
            </a:r>
          </a:p>
          <a:p>
            <a:pPr indent="347663" eaLnBrk="0" hangingPunct="0">
              <a:lnSpc>
                <a:spcPct val="160000"/>
              </a:lnSpc>
              <a:buFontTx/>
              <a:buChar char="•"/>
              <a:tabLst>
                <a:tab pos="347663" algn="l"/>
              </a:tabLst>
              <a:defRPr/>
            </a:pPr>
            <a:r>
              <a:rPr kumimoji="1" lang="en-US" sz="2800" b="1" i="1" dirty="0">
                <a:solidFill>
                  <a:srgbClr val="FFCF89"/>
                </a:solidFill>
                <a:latin typeface="Verdana" pitchFamily="34" charset="0"/>
              </a:rPr>
              <a:t>Where have you been?</a:t>
            </a:r>
          </a:p>
          <a:p>
            <a:pPr marL="0" lvl="6" indent="347663">
              <a:lnSpc>
                <a:spcPct val="160000"/>
              </a:lnSpc>
              <a:buFontTx/>
              <a:buChar char="•"/>
              <a:tabLst>
                <a:tab pos="347663" algn="l"/>
              </a:tabLst>
              <a:defRPr/>
            </a:pPr>
            <a:r>
              <a:rPr kumimoji="1" lang="en-US" sz="2800" b="1" i="1" dirty="0">
                <a:solidFill>
                  <a:srgbClr val="FFCF89"/>
                </a:solidFill>
                <a:latin typeface="Verdana" pitchFamily="34" charset="0"/>
              </a:rPr>
              <a:t>What are your pet peeves?</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r>
              <a:rPr lang="en-US" sz="2400" b="1" dirty="0">
                <a:solidFill>
                  <a:srgbClr val="000000"/>
                </a:solidFill>
                <a:latin typeface="Arial" pitchFamily="34" charset="0"/>
                <a:cs typeface="Arial" pitchFamily="34" charset="0"/>
              </a:rPr>
              <a:t>I grew up in Winsted, Minnesota, in the valley of the</a:t>
            </a:r>
          </a:p>
          <a:p>
            <a:pPr algn="ctr"/>
            <a:endParaRPr lang="en-US" sz="2400" b="1" dirty="0">
              <a:solidFill>
                <a:srgbClr val="000000"/>
              </a:solidFill>
              <a:latin typeface="Arial" pitchFamily="34" charset="0"/>
              <a:cs typeface="Arial" pitchFamily="34" charset="0"/>
            </a:endParaRPr>
          </a:p>
          <a:p>
            <a:pPr algn="ctr"/>
            <a:r>
              <a:rPr lang="en-US" sz="6000" b="1" dirty="0">
                <a:solidFill>
                  <a:srgbClr val="000000"/>
                </a:solidFill>
                <a:latin typeface="Arial" pitchFamily="34" charset="0"/>
                <a:cs typeface="Arial" pitchFamily="34" charset="0"/>
              </a:rPr>
              <a:t>Jolly . . .</a:t>
            </a: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571500" y="-14514"/>
            <a:ext cx="9144000" cy="6858000"/>
          </a:xfrm>
          <a:prstGeom prst="rect">
            <a:avLst/>
          </a:prstGeom>
          <a:noFill/>
          <a:ln w="9525">
            <a:noFill/>
            <a:miter lim="800000"/>
            <a:headEnd/>
            <a:tailEnd/>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86" y="76200"/>
            <a:ext cx="10058400" cy="6705600"/>
          </a:xfrm>
          <a:prstGeom prst="rect">
            <a:avLst/>
          </a:prstGeom>
        </p:spPr>
      </p:pic>
      <p:sp>
        <p:nvSpPr>
          <p:cNvPr id="3" name="Rectangle 2"/>
          <p:cNvSpPr/>
          <p:nvPr/>
        </p:nvSpPr>
        <p:spPr>
          <a:xfrm>
            <a:off x="2887832" y="5939970"/>
            <a:ext cx="4482317" cy="523220"/>
          </a:xfrm>
          <a:prstGeom prst="rect">
            <a:avLst/>
          </a:prstGeom>
        </p:spPr>
        <p:txBody>
          <a:bodyPr wrap="none">
            <a:spAutoFit/>
          </a:bodyPr>
          <a:lstStyle/>
          <a:p>
            <a:pPr algn="ctr"/>
            <a:r>
              <a:rPr lang="en-US" sz="1400" b="1" dirty="0">
                <a:solidFill>
                  <a:srgbClr val="FFFFFF"/>
                </a:solidFill>
                <a:latin typeface="Arial" pitchFamily="34" charset="0"/>
                <a:cs typeface="Arial" pitchFamily="34" charset="0"/>
              </a:rPr>
              <a:t>Green Giant Company Shortly Before it was Razed</a:t>
            </a:r>
          </a:p>
          <a:p>
            <a:pPr algn="ctr"/>
            <a:r>
              <a:rPr lang="en-US" sz="1400" b="1" dirty="0">
                <a:solidFill>
                  <a:srgbClr val="FFFFFF"/>
                </a:solidFill>
                <a:latin typeface="Arial" pitchFamily="34" charset="0"/>
                <a:cs typeface="Arial" pitchFamily="34" charset="0"/>
              </a:rPr>
              <a:t>Winsted, MN</a:t>
            </a:r>
            <a:endParaRPr lang="en-US" sz="1400" dirty="0">
              <a:solidFill>
                <a:srgbClr val="FFFFFF"/>
              </a:solidFill>
            </a:endParaRPr>
          </a:p>
        </p:txBody>
      </p:sp>
    </p:spTree>
    <p:extLst>
      <p:ext uri="{BB962C8B-B14F-4D97-AF65-F5344CB8AC3E}">
        <p14:creationId xmlns:p14="http://schemas.microsoft.com/office/powerpoint/2010/main" val="412660248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a:stretch>
            <a:fillRect/>
          </a:stretch>
        </p:blipFill>
        <p:spPr bwMode="auto">
          <a:xfrm>
            <a:off x="564777" y="0"/>
            <a:ext cx="9379323" cy="6858000"/>
          </a:xfrm>
          <a:prstGeom prst="rect">
            <a:avLst/>
          </a:prstGeom>
          <a:noFill/>
          <a:ln w="9525">
            <a:noFill/>
            <a:miter lim="800000"/>
            <a:headEnd/>
            <a:tailEnd/>
          </a:ln>
        </p:spPr>
      </p:pic>
      <p:sp>
        <p:nvSpPr>
          <p:cNvPr id="4" name="Rectangle 3"/>
          <p:cNvSpPr/>
          <p:nvPr/>
        </p:nvSpPr>
        <p:spPr bwMode="auto">
          <a:xfrm>
            <a:off x="4288608" y="4648200"/>
            <a:ext cx="274320" cy="2743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4800" i="1">
              <a:solidFill>
                <a:srgbClr val="FF0000"/>
              </a:solidFill>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algn="ct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Winsted was a wonderful place to grow up, </a:t>
            </a:r>
          </a:p>
          <a:p>
            <a:pPr algn="ctr">
              <a:lnSpc>
                <a:spcPct val="150000"/>
              </a:lnSpc>
            </a:pPr>
            <a:r>
              <a:rPr lang="en-US" sz="2400" b="1" dirty="0">
                <a:solidFill>
                  <a:srgbClr val="000000"/>
                </a:solidFill>
                <a:latin typeface="Arial" pitchFamily="34" charset="0"/>
                <a:cs typeface="Arial" pitchFamily="34" charset="0"/>
              </a:rPr>
              <a:t>except that I had a little problem once in awhile </a:t>
            </a:r>
          </a:p>
          <a:p>
            <a:pPr algn="ctr">
              <a:lnSpc>
                <a:spcPct val="150000"/>
              </a:lnSpc>
            </a:pPr>
            <a:r>
              <a:rPr lang="en-US" sz="2400" b="1" dirty="0">
                <a:solidFill>
                  <a:srgbClr val="000000"/>
                </a:solidFill>
                <a:latin typeface="Arial" pitchFamily="34" charset="0"/>
                <a:cs typeface="Arial" pitchFamily="34" charset="0"/>
              </a:rPr>
              <a:t>with the adults, </a:t>
            </a:r>
          </a:p>
          <a:p>
            <a:pPr algn="ctr">
              <a:lnSpc>
                <a:spcPct val="150000"/>
              </a:lnSpc>
            </a:pPr>
            <a:r>
              <a:rPr lang="en-US" sz="2400" b="1" dirty="0">
                <a:solidFill>
                  <a:srgbClr val="000000"/>
                </a:solidFill>
                <a:latin typeface="Arial" pitchFamily="34" charset="0"/>
                <a:cs typeface="Arial" pitchFamily="34" charset="0"/>
              </a:rPr>
              <a:t>especially my grandmother who loved me dearly</a:t>
            </a:r>
          </a:p>
          <a:p>
            <a:pPr algn="ctr">
              <a:lnSpc>
                <a:spcPct val="150000"/>
              </a:lnSpc>
            </a:pPr>
            <a:endParaRPr lang="en-US" sz="2400" b="1" dirty="0">
              <a:solidFill>
                <a:srgbClr val="000000"/>
              </a:solidFill>
              <a:latin typeface="Arial" pitchFamily="34" charset="0"/>
              <a:cs typeface="Arial" pitchFamily="34" charset="0"/>
            </a:endParaRPr>
          </a:p>
          <a:p>
            <a:pPr algn="ctr">
              <a:lnSpc>
                <a:spcPct val="150000"/>
              </a:lnSpc>
            </a:pPr>
            <a:r>
              <a:rPr lang="en-US" sz="2400" b="1" dirty="0">
                <a:solidFill>
                  <a:srgbClr val="000000"/>
                </a:solidFill>
                <a:latin typeface="Arial" pitchFamily="34" charset="0"/>
                <a:cs typeface="Arial" pitchFamily="34" charset="0"/>
              </a:rPr>
              <a:t>When I was growing up the Green Giant had a canning factory in Winsted, </a:t>
            </a:r>
          </a:p>
          <a:p>
            <a:pPr algn="ctr">
              <a:lnSpc>
                <a:spcPct val="150000"/>
              </a:lnSpc>
            </a:pPr>
            <a:r>
              <a:rPr lang="en-US" sz="2400" b="1" dirty="0">
                <a:solidFill>
                  <a:srgbClr val="000000"/>
                </a:solidFill>
                <a:latin typeface="Arial" pitchFamily="34" charset="0"/>
                <a:cs typeface="Arial" pitchFamily="34" charset="0"/>
              </a:rPr>
              <a:t>where they canned their #1 “</a:t>
            </a:r>
            <a:r>
              <a:rPr lang="en-US" sz="2400" b="1" dirty="0" err="1">
                <a:solidFill>
                  <a:srgbClr val="000000"/>
                </a:solidFill>
                <a:latin typeface="Arial" pitchFamily="34" charset="0"/>
                <a:cs typeface="Arial" pitchFamily="34" charset="0"/>
              </a:rPr>
              <a:t>Niblets</a:t>
            </a:r>
            <a:r>
              <a:rPr lang="en-US" sz="2400" b="1" dirty="0">
                <a:solidFill>
                  <a:srgbClr val="000000"/>
                </a:solidFill>
                <a:latin typeface="Arial" pitchFamily="34" charset="0"/>
                <a:cs typeface="Arial" pitchFamily="34" charset="0"/>
              </a:rPr>
              <a:t>” corn . . . </a:t>
            </a:r>
            <a:endParaRPr lang="en-US" sz="32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a:p>
            <a:pPr algn="ctr"/>
            <a:endParaRPr lang="en-US" sz="2400" b="1" dirty="0">
              <a:solidFill>
                <a:srgbClr val="000000"/>
              </a:solidFill>
              <a:latin typeface="Arial" pitchFamily="34" charset="0"/>
              <a:cs typeface="Arial" pitchFamily="34" charset="0"/>
            </a:endParaRPr>
          </a:p>
        </p:txBody>
      </p:sp>
    </p:spTree>
  </p:cSld>
  <p:clrMapOvr>
    <a:masterClrMapping/>
  </p:clrMapOvr>
  <p:transition/>
</p:sld>
</file>

<file path=ppt/theme/theme1.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8_Office Theme">
  <a:themeElements>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Marble">
  <a:themeElements>
    <a:clrScheme name="4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4_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4_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4_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Marble">
  <a:themeElements>
    <a:clrScheme name="1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1_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1_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1_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11604</TotalTime>
  <Words>14459</Words>
  <Application>Microsoft Office PowerPoint</Application>
  <PresentationFormat>35mm Slides</PresentationFormat>
  <Paragraphs>1770</Paragraphs>
  <Slides>309</Slides>
  <Notes>281</Notes>
  <HiddenSlides>1</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309</vt:i4>
      </vt:variant>
    </vt:vector>
  </HeadingPairs>
  <TitlesOfParts>
    <vt:vector size="328" baseType="lpstr">
      <vt:lpstr>Arial</vt:lpstr>
      <vt:lpstr>Arial Black</vt:lpstr>
      <vt:lpstr>Calibri</vt:lpstr>
      <vt:lpstr>Monotype Sorts</vt:lpstr>
      <vt:lpstr>Tahoma</vt:lpstr>
      <vt:lpstr>Times New Roman</vt:lpstr>
      <vt:lpstr>Verdana</vt:lpstr>
      <vt:lpstr>3_Contemporary Portrait</vt:lpstr>
      <vt:lpstr>12_Default Design</vt:lpstr>
      <vt:lpstr>3_Marble</vt:lpstr>
      <vt:lpstr>5_Marble</vt:lpstr>
      <vt:lpstr>10_Contemporary Portrait</vt:lpstr>
      <vt:lpstr>11_Contemporary Portrait</vt:lpstr>
      <vt:lpstr>6_Marble</vt:lpstr>
      <vt:lpstr>6_Contemporary Portrait</vt:lpstr>
      <vt:lpstr>1_Contemporary Portrait</vt:lpstr>
      <vt:lpstr>28_Office Theme</vt:lpstr>
      <vt:lpstr>Default Design</vt:lpstr>
      <vt:lpstr>5_Default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I already know about Prehistoric Cultures?</dc:title>
  <dc:creator>CLA</dc:creator>
  <cp:lastModifiedBy>Tim Roufs</cp:lastModifiedBy>
  <cp:revision>839</cp:revision>
  <cp:lastPrinted>2000-04-12T17:52:36Z</cp:lastPrinted>
  <dcterms:created xsi:type="dcterms:W3CDTF">2000-03-27T14:48:03Z</dcterms:created>
  <dcterms:modified xsi:type="dcterms:W3CDTF">2024-12-20T03:32:06Z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troufs@d.umn.edu</vt:lpwstr>
  </property>
  <property fmtid="{D5CDD505-2E9C-101B-9397-08002B2CF9AE}" pid="8" name="HomePage">
    <vt:lpwstr>http://www.d.umn.edu/~troufs/</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3</vt:i4>
  </property>
  <property fmtid="{D5CDD505-2E9C-101B-9397-08002B2CF9AE}" pid="21" name="OutputDir">
    <vt:lpwstr>C:\www\anth1602\PowerPoint</vt:lpwstr>
  </property>
</Properties>
</file>