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22" r:id="rId1"/>
  </p:sldMasterIdLst>
  <p:notesMasterIdLst>
    <p:notesMasterId r:id="rId27"/>
  </p:notesMasterIdLst>
  <p:sldIdLst>
    <p:sldId id="974" r:id="rId2"/>
    <p:sldId id="951" r:id="rId3"/>
    <p:sldId id="952" r:id="rId4"/>
    <p:sldId id="953" r:id="rId5"/>
    <p:sldId id="954" r:id="rId6"/>
    <p:sldId id="955" r:id="rId7"/>
    <p:sldId id="956" r:id="rId8"/>
    <p:sldId id="957" r:id="rId9"/>
    <p:sldId id="958" r:id="rId10"/>
    <p:sldId id="959" r:id="rId11"/>
    <p:sldId id="960" r:id="rId12"/>
    <p:sldId id="961" r:id="rId13"/>
    <p:sldId id="962" r:id="rId14"/>
    <p:sldId id="963" r:id="rId15"/>
    <p:sldId id="964" r:id="rId16"/>
    <p:sldId id="965" r:id="rId17"/>
    <p:sldId id="966" r:id="rId18"/>
    <p:sldId id="967" r:id="rId19"/>
    <p:sldId id="968" r:id="rId20"/>
    <p:sldId id="969" r:id="rId21"/>
    <p:sldId id="970" r:id="rId22"/>
    <p:sldId id="971" r:id="rId23"/>
    <p:sldId id="972" r:id="rId24"/>
    <p:sldId id="973" r:id="rId25"/>
    <p:sldId id="975" r:id="rId26"/>
  </p:sldIdLst>
  <p:sldSz cx="10287000" cy="6858000" type="35mm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umimoji="1" sz="3200" kern="1200">
        <a:solidFill>
          <a:srgbClr val="0C0600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umimoji="1" sz="3200" kern="1200">
        <a:solidFill>
          <a:srgbClr val="0C0600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umimoji="1" sz="3200" kern="1200">
        <a:solidFill>
          <a:srgbClr val="0C0600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umimoji="1" sz="3200" kern="1200">
        <a:solidFill>
          <a:srgbClr val="0C0600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umimoji="1" sz="3200" kern="1200">
        <a:solidFill>
          <a:srgbClr val="0C06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umimoji="1" sz="3200" kern="1200">
        <a:solidFill>
          <a:srgbClr val="0C06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umimoji="1" sz="3200" kern="1200">
        <a:solidFill>
          <a:srgbClr val="0C06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umimoji="1" sz="3200" kern="1200">
        <a:solidFill>
          <a:srgbClr val="0C06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umimoji="1" sz="3200" kern="1200">
        <a:solidFill>
          <a:srgbClr val="0C06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8">
          <p15:clr>
            <a:srgbClr val="A4A3A4"/>
          </p15:clr>
        </p15:guide>
        <p15:guide id="2" pos="326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00"/>
    <a:srgbClr val="FEE9AC"/>
    <a:srgbClr val="D79694"/>
    <a:srgbClr val="FFC000"/>
    <a:srgbClr val="0C0600"/>
    <a:srgbClr val="B2B2B2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94658" autoAdjust="0"/>
  </p:normalViewPr>
  <p:slideViewPr>
    <p:cSldViewPr snapToObjects="1">
      <p:cViewPr varScale="1">
        <p:scale>
          <a:sx n="67" d="100"/>
          <a:sy n="67" d="100"/>
        </p:scale>
        <p:origin x="948" y="44"/>
      </p:cViewPr>
      <p:guideLst>
        <p:guide orient="horz" pos="2208"/>
        <p:guide pos="32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37" d="100"/>
          <a:sy n="37" d="100"/>
        </p:scale>
        <p:origin x="-147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i="1">
                <a:solidFill>
                  <a:srgbClr val="FF0000"/>
                </a:solidFill>
              </a:defRPr>
            </a:lvl1pPr>
          </a:lstStyle>
          <a:p>
            <a:endParaRPr lang="en-US"/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1">
                <a:solidFill>
                  <a:srgbClr val="FF0000"/>
                </a:solidFill>
              </a:defRPr>
            </a:lvl1pPr>
          </a:lstStyle>
          <a:p>
            <a:endParaRPr lang="en-US"/>
          </a:p>
        </p:txBody>
      </p:sp>
      <p:sp>
        <p:nvSpPr>
          <p:cNvPr id="1945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7250" y="685800"/>
            <a:ext cx="51435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945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45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i="1">
                <a:solidFill>
                  <a:srgbClr val="FF0000"/>
                </a:solidFill>
              </a:defRPr>
            </a:lvl1pPr>
          </a:lstStyle>
          <a:p>
            <a:endParaRPr lang="en-US"/>
          </a:p>
        </p:txBody>
      </p:sp>
      <p:sp>
        <p:nvSpPr>
          <p:cNvPr id="1945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1">
                <a:solidFill>
                  <a:srgbClr val="FF0000"/>
                </a:solidFill>
              </a:defRPr>
            </a:lvl1pPr>
          </a:lstStyle>
          <a:p>
            <a:fld id="{CAFDF4BD-4BDC-4A38-BEEC-4C5B2F1A076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776"/>
            <a:ext cx="874395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F282B9-A2F7-4E07-85A2-514D5F4632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456F05-E73A-4331-97A2-55D13A9B45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58075" y="274989"/>
            <a:ext cx="2314575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274989"/>
            <a:ext cx="6772275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19197-4C57-46D6-8D8E-DCB86F0262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447803"/>
            <a:ext cx="8229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602" y="4407251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602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992249-749F-4F40-AE0E-4FEE6F3331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1600206"/>
            <a:ext cx="4543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9225" y="1600206"/>
            <a:ext cx="4543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83589-1B39-4FD9-9032-A305D75480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21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2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5832" y="1535113"/>
            <a:ext cx="45469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5832" y="2174875"/>
            <a:ext cx="45469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74AA6-361E-49E8-9D04-AA3685A5E2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8559AE-06B4-4882-BDB3-C8FA963E9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F05F63-DD4C-4812-8831-229CF3001C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5" y="273050"/>
            <a:ext cx="338435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931" y="273401"/>
            <a:ext cx="575071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5" y="1435103"/>
            <a:ext cx="338435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D03C2-9D6C-4F16-B8E8-AAE12415B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324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324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324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22173-7F01-445A-8A75-9279A32B4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274638"/>
            <a:ext cx="92583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600206"/>
            <a:ext cx="92583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6777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kumimoji="0" lang="en-US"/>
          </a:p>
        </p:txBody>
      </p:sp>
      <p:sp>
        <p:nvSpPr>
          <p:cNvPr id="26777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5225"/>
            <a:ext cx="32575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kumimoji="0" lang="en-US"/>
          </a:p>
        </p:txBody>
      </p:sp>
      <p:sp>
        <p:nvSpPr>
          <p:cNvPr id="26777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C5358864-D63E-4798-AD17-7995935644BE}" type="slidenum">
              <a:rPr kumimoji="0" lang="en-US"/>
              <a:pPr>
                <a:defRPr/>
              </a:pPr>
              <a:t>‹#›</a:t>
            </a:fld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Proteinviews-1tim.pn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Proteinviews-1tim.pn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rtemp.protein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0558" y="3104"/>
            <a:ext cx="5665470" cy="682586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558142" y="3154740"/>
            <a:ext cx="51435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400300" indent="-24003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b="1" i="1" dirty="0">
                <a:ln w="6350">
                  <a:solidFill>
                    <a:srgbClr val="0C0600"/>
                  </a:solidFill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50800" dist="165100" dir="18900000" algn="bl" rotWithShape="0">
                    <a:prstClr val="black">
                      <a:alpha val="40000"/>
                    </a:prstClr>
                  </a:outerShdw>
                </a:effectLst>
                <a:latin typeface="Calibri"/>
              </a:rPr>
              <a:t>Proteins</a:t>
            </a:r>
          </a:p>
        </p:txBody>
      </p:sp>
      <p:sp>
        <p:nvSpPr>
          <p:cNvPr id="4" name="Rectangle 11"/>
          <p:cNvSpPr>
            <a:spLocks noChangeArrowheads="1"/>
          </p:cNvSpPr>
          <p:nvPr/>
        </p:nvSpPr>
        <p:spPr bwMode="auto">
          <a:xfrm>
            <a:off x="3689395" y="6030111"/>
            <a:ext cx="286924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kumimoji="1" lang="en-US" sz="900" i="1" dirty="0">
                <a:ln w="6350">
                  <a:noFill/>
                  <a:prstDash val="solid"/>
                  <a:miter lim="800000"/>
                </a:ln>
                <a:latin typeface="Arial"/>
              </a:rPr>
              <a:t>Anthropology of Food</a:t>
            </a:r>
          </a:p>
          <a:p>
            <a:pPr algn="ctr" eaLnBrk="0" hangingPunct="0"/>
            <a:r>
              <a:rPr kumimoji="1" lang="en-US" sz="900" i="1" dirty="0">
                <a:ln w="6350">
                  <a:noFill/>
                  <a:prstDash val="solid"/>
                  <a:miter lim="800000"/>
                </a:ln>
                <a:latin typeface="Arial"/>
              </a:rPr>
              <a:t>University of Minnesota Duluth</a:t>
            </a:r>
            <a:endParaRPr kumimoji="1" lang="en-US" sz="1000" i="1" dirty="0">
              <a:ln w="6350">
                <a:noFill/>
                <a:prstDash val="solid"/>
                <a:miter lim="800000"/>
              </a:ln>
              <a:latin typeface="Arial"/>
            </a:endParaRPr>
          </a:p>
          <a:p>
            <a:pPr algn="ctr" eaLnBrk="0" hangingPunct="0"/>
            <a:r>
              <a:rPr kumimoji="1" lang="en-US" sz="800" i="1" dirty="0">
                <a:ln w="6350">
                  <a:noFill/>
                  <a:prstDash val="solid"/>
                  <a:miter lim="800000"/>
                </a:ln>
                <a:latin typeface="Arial"/>
              </a:rPr>
              <a:t>Tim Roufs</a:t>
            </a:r>
          </a:p>
          <a:p>
            <a:pPr algn="ctr" eaLnBrk="0" hangingPunct="0"/>
            <a:r>
              <a:rPr kumimoji="1" lang="en-US" sz="600" i="1" baseline="30000" dirty="0">
                <a:ln w="6350">
                  <a:noFill/>
                  <a:prstDash val="solid"/>
                  <a:miter lim="800000"/>
                </a:ln>
                <a:latin typeface="Arial"/>
              </a:rPr>
              <a:t>©</a:t>
            </a:r>
            <a:r>
              <a:rPr kumimoji="1" lang="en-US" sz="600" i="1" dirty="0">
                <a:ln w="6350">
                  <a:noFill/>
                  <a:prstDash val="solid"/>
                  <a:miter lim="800000"/>
                </a:ln>
                <a:latin typeface="Arial"/>
              </a:rPr>
              <a:t>2010-2024</a:t>
            </a:r>
            <a:endParaRPr kumimoji="1" lang="en-US" sz="800" i="1" dirty="0">
              <a:ln w="6350">
                <a:noFill/>
                <a:prstDash val="solid"/>
                <a:miter lim="800000"/>
              </a:ln>
              <a:latin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58142" y="6537328"/>
            <a:ext cx="51435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800" dirty="0">
                <a:hlinkClick r:id="rId3"/>
              </a:rPr>
              <a:t>http://en.wikipedia.org/wiki/File:Proteinviews-1tim.png</a:t>
            </a:r>
            <a:endParaRPr lang="en-US" sz="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028700" y="2082492"/>
            <a:ext cx="8229600" cy="3708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682625" lvl="1" indent="-225425" algn="l" eaLnBrk="1" hangingPunct="1">
              <a:buFont typeface="Arial" charset="0"/>
              <a:buChar char="•"/>
            </a:pPr>
            <a:r>
              <a:rPr kumimoji="0" lang="en-US" sz="2800" b="1" dirty="0">
                <a:solidFill>
                  <a:srgbClr val="000000"/>
                </a:solidFill>
                <a:latin typeface="Arial"/>
              </a:rPr>
              <a:t>protein is found in a variety of foods</a:t>
            </a:r>
          </a:p>
          <a:p>
            <a:pPr marL="682625" lvl="1" indent="-225425" algn="l" eaLnBrk="1" hangingPunct="1">
              <a:buFont typeface="Arial" charset="0"/>
              <a:buChar char="•"/>
            </a:pPr>
            <a:endParaRPr kumimoji="0" lang="en-US" sz="1200" b="1" dirty="0">
              <a:solidFill>
                <a:srgbClr val="000000"/>
              </a:solidFill>
              <a:latin typeface="Arial"/>
            </a:endParaRPr>
          </a:p>
          <a:p>
            <a:pPr marL="682625" lvl="1" indent="-225425" algn="l" eaLnBrk="1" hangingPunct="1">
              <a:buFont typeface="Arial" charset="0"/>
              <a:buChar char="•"/>
            </a:pPr>
            <a:endParaRPr kumimoji="0" lang="en-US" sz="300" b="1" dirty="0">
              <a:solidFill>
                <a:srgbClr val="000000"/>
              </a:solidFill>
              <a:latin typeface="Arial"/>
            </a:endParaRPr>
          </a:p>
          <a:p>
            <a:pPr marL="1139825" lvl="2" indent="-225425" algn="l" eaLnBrk="1" hangingPunct="1">
              <a:buFont typeface="Arial" charset="0"/>
              <a:buChar char="•"/>
            </a:pPr>
            <a:r>
              <a:rPr kumimoji="0" lang="en-US" sz="2400" dirty="0">
                <a:solidFill>
                  <a:srgbClr val="D79694"/>
                </a:solidFill>
                <a:latin typeface="Arial"/>
              </a:rPr>
              <a:t>meat</a:t>
            </a:r>
          </a:p>
          <a:p>
            <a:pPr marL="1139825" lvl="2" indent="-225425" algn="l" eaLnBrk="1" hangingPunct="1">
              <a:buFont typeface="Arial" charset="0"/>
              <a:buChar char="•"/>
            </a:pPr>
            <a:r>
              <a:rPr kumimoji="0" lang="en-US" sz="2400" dirty="0">
                <a:solidFill>
                  <a:srgbClr val="D79694"/>
                </a:solidFill>
                <a:latin typeface="Arial"/>
              </a:rPr>
              <a:t>fish</a:t>
            </a:r>
          </a:p>
          <a:p>
            <a:pPr marL="1139825" lvl="2" indent="-225425" algn="l" eaLnBrk="1" hangingPunct="1">
              <a:buFont typeface="Arial" charset="0"/>
              <a:buChar char="•"/>
            </a:pPr>
            <a:r>
              <a:rPr kumimoji="0" lang="en-US" sz="2400" dirty="0">
                <a:solidFill>
                  <a:srgbClr val="D79694"/>
                </a:solidFill>
                <a:latin typeface="Arial"/>
              </a:rPr>
              <a:t>dairy products</a:t>
            </a:r>
          </a:p>
          <a:p>
            <a:pPr marL="1139825" lvl="2" indent="-225425" algn="l" eaLnBrk="1" hangingPunct="1">
              <a:buFont typeface="Arial" charset="0"/>
              <a:buChar char="•"/>
            </a:pPr>
            <a:r>
              <a:rPr kumimoji="0" lang="en-US" sz="2400" dirty="0">
                <a:solidFill>
                  <a:srgbClr val="D79694"/>
                </a:solidFill>
                <a:latin typeface="Arial"/>
              </a:rPr>
              <a:t>eggs</a:t>
            </a:r>
          </a:p>
          <a:p>
            <a:pPr marL="1139825" lvl="2" indent="-225425" algn="l" eaLnBrk="1" hangingPunct="1">
              <a:buFont typeface="Arial" charset="0"/>
              <a:buChar char="•"/>
            </a:pPr>
            <a:r>
              <a:rPr kumimoji="0" lang="en-US" sz="2400" dirty="0">
                <a:solidFill>
                  <a:srgbClr val="D79694"/>
                </a:solidFill>
                <a:latin typeface="Arial"/>
              </a:rPr>
              <a:t>beans</a:t>
            </a:r>
          </a:p>
          <a:p>
            <a:pPr marL="1139825" lvl="2" indent="-225425" algn="l" eaLnBrk="1" hangingPunct="1">
              <a:buFont typeface="Arial" charset="0"/>
              <a:buChar char="•"/>
            </a:pPr>
            <a:r>
              <a:rPr kumimoji="0" lang="en-US" sz="2400" dirty="0">
                <a:solidFill>
                  <a:srgbClr val="D79694"/>
                </a:solidFill>
                <a:latin typeface="Arial"/>
              </a:rPr>
              <a:t>grains</a:t>
            </a:r>
          </a:p>
          <a:p>
            <a:pPr marL="1139825" lvl="2" indent="-225425" algn="l" eaLnBrk="1" hangingPunct="1">
              <a:buFont typeface="Arial" charset="0"/>
              <a:buChar char="•"/>
            </a:pPr>
            <a:r>
              <a:rPr kumimoji="0" lang="en-US" sz="2400" dirty="0">
                <a:solidFill>
                  <a:srgbClr val="D79694"/>
                </a:solidFill>
                <a:latin typeface="Arial"/>
              </a:rPr>
              <a:t>nuts</a:t>
            </a:r>
          </a:p>
          <a:p>
            <a:pPr marL="1139825" lvl="2" indent="-225425" algn="l" eaLnBrk="1" hangingPunct="1">
              <a:buFont typeface="Arial" charset="0"/>
              <a:buChar char="•"/>
            </a:pPr>
            <a:r>
              <a:rPr kumimoji="0" lang="en-US" sz="2400" dirty="0">
                <a:solidFill>
                  <a:srgbClr val="D79694"/>
                </a:solidFill>
                <a:latin typeface="Arial"/>
              </a:rPr>
              <a:t>vegetables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006674" y="6314301"/>
            <a:ext cx="822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kumimoji="0" lang="en-US" sz="1200" i="1" dirty="0">
                <a:solidFill>
                  <a:prstClr val="black"/>
                </a:solidFill>
                <a:latin typeface="+mn-lt"/>
              </a:rPr>
              <a:t>The Cultural Feast, 2</a:t>
            </a:r>
            <a:r>
              <a:rPr kumimoji="0" lang="en-US" sz="1200" i="1" baseline="30000" dirty="0">
                <a:solidFill>
                  <a:prstClr val="black"/>
                </a:solidFill>
                <a:latin typeface="+mn-lt"/>
              </a:rPr>
              <a:t>nd</a:t>
            </a:r>
            <a:r>
              <a:rPr kumimoji="0" lang="en-US" sz="1200" i="1" dirty="0">
                <a:solidFill>
                  <a:prstClr val="black"/>
                </a:solidFill>
                <a:latin typeface="+mn-lt"/>
              </a:rPr>
              <a:t> Ed., </a:t>
            </a:r>
            <a:r>
              <a:rPr kumimoji="0" lang="en-US" sz="1200" dirty="0">
                <a:solidFill>
                  <a:prstClr val="black"/>
                </a:solidFill>
                <a:latin typeface="+mn-lt"/>
              </a:rPr>
              <a:t>p. 52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028700" y="1497725"/>
            <a:ext cx="8229600" cy="3924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682625" lvl="1" indent="-225425" algn="l" eaLnBrk="1" hangingPunct="1">
              <a:buFont typeface="Arial" charset="0"/>
              <a:buChar char="•"/>
            </a:pPr>
            <a:r>
              <a:rPr kumimoji="0" lang="en-US" sz="4400" b="1" dirty="0">
                <a:solidFill>
                  <a:srgbClr val="000000"/>
                </a:solidFill>
                <a:latin typeface="Arial"/>
              </a:rPr>
              <a:t>amino acids </a:t>
            </a:r>
            <a:r>
              <a:rPr kumimoji="0" lang="en-US" sz="2800" b="1" dirty="0">
                <a:solidFill>
                  <a:srgbClr val="D79694"/>
                </a:solidFill>
                <a:latin typeface="Arial"/>
              </a:rPr>
              <a:t>are the building blocks of protein</a:t>
            </a:r>
          </a:p>
          <a:p>
            <a:pPr marL="682625" lvl="1" indent="-225425" algn="l" eaLnBrk="1" hangingPunct="1">
              <a:buFont typeface="Arial" charset="0"/>
              <a:buChar char="•"/>
            </a:pPr>
            <a:endParaRPr kumimoji="0" lang="en-US" sz="1200" b="1" dirty="0">
              <a:solidFill>
                <a:srgbClr val="000000"/>
              </a:solidFill>
              <a:latin typeface="Arial"/>
            </a:endParaRPr>
          </a:p>
          <a:p>
            <a:pPr marL="682625" lvl="1" indent="-225425" algn="l" eaLnBrk="1" hangingPunct="1">
              <a:buFont typeface="Arial" charset="0"/>
              <a:buChar char="•"/>
            </a:pPr>
            <a:endParaRPr kumimoji="0" lang="en-US" sz="300" b="1" dirty="0">
              <a:solidFill>
                <a:srgbClr val="000000"/>
              </a:solidFill>
              <a:latin typeface="Arial"/>
            </a:endParaRPr>
          </a:p>
          <a:p>
            <a:pPr lvl="2" indent="-231775" algn="l" eaLnBrk="1" hangingPunct="1">
              <a:buFont typeface="Arial" charset="0"/>
              <a:buChar char="•"/>
            </a:pPr>
            <a:r>
              <a:rPr kumimoji="0" lang="en-US" sz="2400" b="1" dirty="0">
                <a:solidFill>
                  <a:srgbClr val="D79694"/>
                </a:solidFill>
                <a:latin typeface="Arial"/>
              </a:rPr>
              <a:t>human tissue contains 22 different amino acids</a:t>
            </a:r>
          </a:p>
          <a:p>
            <a:pPr marL="1139825" lvl="2" indent="-225425" algn="l" eaLnBrk="1" hangingPunct="1">
              <a:buFont typeface="Arial" charset="0"/>
              <a:buChar char="•"/>
            </a:pPr>
            <a:endParaRPr kumimoji="0" lang="en-US" sz="1200" b="1" dirty="0">
              <a:solidFill>
                <a:srgbClr val="D79694"/>
              </a:solidFill>
              <a:latin typeface="Arial"/>
            </a:endParaRPr>
          </a:p>
          <a:p>
            <a:pPr marL="1146175" lvl="3" indent="-231775" algn="l" eaLnBrk="1" hangingPunct="1">
              <a:buFont typeface="Arial" charset="0"/>
              <a:buChar char="•"/>
            </a:pPr>
            <a:r>
              <a:rPr kumimoji="0" lang="en-US" sz="2400" b="1" dirty="0">
                <a:solidFill>
                  <a:srgbClr val="D79694"/>
                </a:solidFill>
                <a:latin typeface="Arial"/>
              </a:rPr>
              <a:t>13 can be made by the body</a:t>
            </a:r>
          </a:p>
          <a:p>
            <a:pPr marL="1146175" lvl="3" indent="-231775" algn="l" eaLnBrk="1" hangingPunct="1">
              <a:buFont typeface="Arial" charset="0"/>
              <a:buChar char="•"/>
            </a:pPr>
            <a:endParaRPr kumimoji="0" lang="en-US" sz="1200" b="1" dirty="0">
              <a:solidFill>
                <a:srgbClr val="000000"/>
              </a:solidFill>
              <a:latin typeface="Arial"/>
            </a:endParaRPr>
          </a:p>
          <a:p>
            <a:pPr marL="1146175" lvl="3" indent="-231775" algn="l" eaLnBrk="1" hangingPunct="1">
              <a:buFont typeface="Arial" charset="0"/>
              <a:buChar char="•"/>
            </a:pPr>
            <a:r>
              <a:rPr kumimoji="0" lang="en-US" sz="2400" b="1" dirty="0">
                <a:solidFill>
                  <a:srgbClr val="000000"/>
                </a:solidFill>
                <a:latin typeface="Arial"/>
              </a:rPr>
              <a:t>9 of the 22 must be obtained from </a:t>
            </a:r>
            <a:r>
              <a:rPr kumimoji="0" lang="en-US" sz="2400" b="1" i="1" dirty="0">
                <a:solidFill>
                  <a:srgbClr val="000000"/>
                </a:solidFill>
                <a:latin typeface="Arial"/>
              </a:rPr>
              <a:t>foods</a:t>
            </a:r>
          </a:p>
          <a:p>
            <a:pPr marL="1379538" lvl="3" indent="-233363" algn="l" eaLnBrk="1" hangingPunct="1">
              <a:buFont typeface="Arial" charset="0"/>
              <a:buChar char="•"/>
            </a:pPr>
            <a:endParaRPr kumimoji="0" lang="en-US" sz="200" b="1" dirty="0">
              <a:solidFill>
                <a:srgbClr val="000000"/>
              </a:solidFill>
              <a:latin typeface="Arial"/>
            </a:endParaRPr>
          </a:p>
          <a:p>
            <a:pPr marL="1597025" lvl="4" indent="-217488" algn="l" eaLnBrk="1" hangingPunct="1">
              <a:buFont typeface="Arial" charset="0"/>
              <a:buChar char="•"/>
            </a:pPr>
            <a:r>
              <a:rPr kumimoji="0" lang="en-US" b="1" dirty="0">
                <a:solidFill>
                  <a:srgbClr val="000000"/>
                </a:solidFill>
                <a:latin typeface="Arial"/>
              </a:rPr>
              <a:t>these are “</a:t>
            </a:r>
            <a:r>
              <a:rPr kumimoji="0" lang="en-US" b="1" i="1" dirty="0">
                <a:solidFill>
                  <a:srgbClr val="000000"/>
                </a:solidFill>
                <a:latin typeface="Arial"/>
              </a:rPr>
              <a:t>essential amino acids</a:t>
            </a:r>
            <a:r>
              <a:rPr kumimoji="0" lang="en-US" b="1" dirty="0">
                <a:solidFill>
                  <a:srgbClr val="000000"/>
                </a:solidFill>
                <a:latin typeface="Arial"/>
              </a:rPr>
              <a:t>” (EAAs)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006674" y="6314301"/>
            <a:ext cx="822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kumimoji="0" lang="en-US" sz="1200" i="1" dirty="0">
                <a:solidFill>
                  <a:prstClr val="black"/>
                </a:solidFill>
                <a:latin typeface="+mn-lt"/>
              </a:rPr>
              <a:t>The Cultural Feast, 2</a:t>
            </a:r>
            <a:r>
              <a:rPr kumimoji="0" lang="en-US" sz="1200" i="1" baseline="30000" dirty="0">
                <a:solidFill>
                  <a:prstClr val="black"/>
                </a:solidFill>
                <a:latin typeface="+mn-lt"/>
              </a:rPr>
              <a:t>nd</a:t>
            </a:r>
            <a:r>
              <a:rPr kumimoji="0" lang="en-US" sz="1200" i="1" dirty="0">
                <a:solidFill>
                  <a:prstClr val="black"/>
                </a:solidFill>
                <a:latin typeface="+mn-lt"/>
              </a:rPr>
              <a:t> Ed., </a:t>
            </a:r>
            <a:r>
              <a:rPr kumimoji="0" lang="en-US" sz="1200" dirty="0">
                <a:solidFill>
                  <a:prstClr val="black"/>
                </a:solidFill>
                <a:latin typeface="+mn-lt"/>
              </a:rPr>
              <a:t>p. 52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028700" y="1497726"/>
            <a:ext cx="8229600" cy="4293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682625" lvl="1" indent="-225425" algn="l" eaLnBrk="1" hangingPunct="1">
              <a:buFont typeface="Arial" charset="0"/>
              <a:buChar char="•"/>
            </a:pPr>
            <a:r>
              <a:rPr kumimoji="0" lang="en-US" sz="4400" b="1" dirty="0">
                <a:solidFill>
                  <a:srgbClr val="000000"/>
                </a:solidFill>
                <a:latin typeface="Arial"/>
              </a:rPr>
              <a:t>amino acids </a:t>
            </a:r>
            <a:r>
              <a:rPr kumimoji="0" lang="en-US" sz="2800" b="1" dirty="0">
                <a:solidFill>
                  <a:srgbClr val="D79694"/>
                </a:solidFill>
                <a:latin typeface="Arial"/>
              </a:rPr>
              <a:t>are the building blocks of protein</a:t>
            </a:r>
          </a:p>
          <a:p>
            <a:pPr marL="682625" lvl="1" indent="-225425" algn="l" eaLnBrk="1" hangingPunct="1">
              <a:buFont typeface="Arial" charset="0"/>
              <a:buChar char="•"/>
            </a:pPr>
            <a:endParaRPr kumimoji="0" lang="en-US" sz="1200" b="1" dirty="0">
              <a:solidFill>
                <a:srgbClr val="000000"/>
              </a:solidFill>
              <a:latin typeface="Arial"/>
            </a:endParaRPr>
          </a:p>
          <a:p>
            <a:pPr marL="682625" lvl="1" indent="-225425" algn="l" eaLnBrk="1" hangingPunct="1">
              <a:buFont typeface="Arial" charset="0"/>
              <a:buChar char="•"/>
            </a:pPr>
            <a:endParaRPr kumimoji="0" lang="en-US" sz="300" b="1" dirty="0">
              <a:solidFill>
                <a:srgbClr val="000000"/>
              </a:solidFill>
              <a:latin typeface="Arial"/>
            </a:endParaRPr>
          </a:p>
          <a:p>
            <a:pPr lvl="2" indent="-231775" algn="l" eaLnBrk="1" hangingPunct="1">
              <a:buFont typeface="Arial" charset="0"/>
              <a:buChar char="•"/>
            </a:pPr>
            <a:r>
              <a:rPr kumimoji="0" lang="en-US" sz="2400" b="1" dirty="0">
                <a:solidFill>
                  <a:srgbClr val="D79694"/>
                </a:solidFill>
                <a:latin typeface="Arial"/>
              </a:rPr>
              <a:t>human tissue contains 22 different amino acids</a:t>
            </a:r>
          </a:p>
          <a:p>
            <a:pPr marL="1139825" lvl="2" indent="-225425" algn="l" eaLnBrk="1" hangingPunct="1">
              <a:buFont typeface="Arial" charset="0"/>
              <a:buChar char="•"/>
            </a:pPr>
            <a:endParaRPr kumimoji="0" lang="en-US" sz="1200" b="1" dirty="0">
              <a:solidFill>
                <a:srgbClr val="D79694"/>
              </a:solidFill>
              <a:latin typeface="Arial"/>
            </a:endParaRPr>
          </a:p>
          <a:p>
            <a:pPr marL="1146175" lvl="3" indent="-231775" algn="l" eaLnBrk="1" hangingPunct="1">
              <a:buFont typeface="Arial" charset="0"/>
              <a:buChar char="•"/>
            </a:pPr>
            <a:r>
              <a:rPr kumimoji="0" lang="en-US" sz="2400" b="1" dirty="0">
                <a:solidFill>
                  <a:srgbClr val="D79694"/>
                </a:solidFill>
                <a:latin typeface="Arial"/>
              </a:rPr>
              <a:t>13 can be made by the body</a:t>
            </a:r>
          </a:p>
          <a:p>
            <a:pPr marL="1146175" lvl="3" indent="-231775" algn="l" eaLnBrk="1" hangingPunct="1">
              <a:buFont typeface="Arial" charset="0"/>
              <a:buChar char="•"/>
            </a:pPr>
            <a:endParaRPr kumimoji="0" lang="en-US" sz="1200" b="1" dirty="0">
              <a:solidFill>
                <a:srgbClr val="000000"/>
              </a:solidFill>
              <a:latin typeface="Arial"/>
            </a:endParaRPr>
          </a:p>
          <a:p>
            <a:pPr marL="1146175" lvl="3" indent="-231775" algn="l" eaLnBrk="1" hangingPunct="1">
              <a:buFont typeface="Arial" charset="0"/>
              <a:buChar char="•"/>
            </a:pPr>
            <a:r>
              <a:rPr kumimoji="0" lang="en-US" sz="2400" b="1" dirty="0">
                <a:solidFill>
                  <a:srgbClr val="D79694"/>
                </a:solidFill>
                <a:latin typeface="Arial"/>
              </a:rPr>
              <a:t>9 of the 22 must be obtained from </a:t>
            </a:r>
            <a:r>
              <a:rPr kumimoji="0" lang="en-US" sz="2400" b="1" i="1" dirty="0">
                <a:solidFill>
                  <a:srgbClr val="D79694"/>
                </a:solidFill>
                <a:latin typeface="Arial"/>
              </a:rPr>
              <a:t>foods</a:t>
            </a:r>
          </a:p>
          <a:p>
            <a:pPr marL="1379538" lvl="3" indent="-233363" algn="l" eaLnBrk="1" hangingPunct="1">
              <a:buFont typeface="Arial" charset="0"/>
              <a:buChar char="•"/>
            </a:pPr>
            <a:endParaRPr kumimoji="0" lang="en-US" sz="200" b="1" dirty="0">
              <a:solidFill>
                <a:srgbClr val="D79694"/>
              </a:solidFill>
              <a:latin typeface="Arial"/>
            </a:endParaRPr>
          </a:p>
          <a:p>
            <a:pPr marL="1597025" lvl="4" indent="-217488" algn="l" eaLnBrk="1" hangingPunct="1">
              <a:buFont typeface="Arial" charset="0"/>
              <a:buChar char="•"/>
            </a:pPr>
            <a:r>
              <a:rPr kumimoji="0" lang="en-US" b="1" dirty="0">
                <a:solidFill>
                  <a:srgbClr val="D79694"/>
                </a:solidFill>
                <a:latin typeface="Arial"/>
              </a:rPr>
              <a:t>these are </a:t>
            </a:r>
            <a:r>
              <a:rPr kumimoji="0" lang="en-US" sz="4400" b="1" dirty="0">
                <a:solidFill>
                  <a:srgbClr val="000000"/>
                </a:solidFill>
                <a:latin typeface="Arial"/>
              </a:rPr>
              <a:t>“</a:t>
            </a:r>
            <a:r>
              <a:rPr kumimoji="0" lang="en-US" sz="4400" b="1" i="1" dirty="0">
                <a:solidFill>
                  <a:srgbClr val="000000"/>
                </a:solidFill>
                <a:latin typeface="Arial"/>
              </a:rPr>
              <a:t>essential amino acids</a:t>
            </a:r>
            <a:r>
              <a:rPr kumimoji="0" lang="en-US" sz="4400" b="1" dirty="0">
                <a:solidFill>
                  <a:srgbClr val="000000"/>
                </a:solidFill>
                <a:latin typeface="Arial"/>
              </a:rPr>
              <a:t>” (EAAs)</a:t>
            </a:r>
            <a:endParaRPr kumimoji="0" lang="en-US" b="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006674" y="6314301"/>
            <a:ext cx="822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kumimoji="0" lang="en-US" sz="1200" i="1" dirty="0">
                <a:solidFill>
                  <a:prstClr val="black"/>
                </a:solidFill>
                <a:latin typeface="+mn-lt"/>
              </a:rPr>
              <a:t>The Cultural Feast, 2</a:t>
            </a:r>
            <a:r>
              <a:rPr kumimoji="0" lang="en-US" sz="1200" i="1" baseline="30000" dirty="0">
                <a:solidFill>
                  <a:prstClr val="black"/>
                </a:solidFill>
                <a:latin typeface="+mn-lt"/>
              </a:rPr>
              <a:t>nd</a:t>
            </a:r>
            <a:r>
              <a:rPr kumimoji="0" lang="en-US" sz="1200" i="1" dirty="0">
                <a:solidFill>
                  <a:prstClr val="black"/>
                </a:solidFill>
                <a:latin typeface="+mn-lt"/>
              </a:rPr>
              <a:t> Ed., </a:t>
            </a:r>
            <a:r>
              <a:rPr kumimoji="0" lang="en-US" sz="1200" dirty="0">
                <a:solidFill>
                  <a:prstClr val="black"/>
                </a:solidFill>
                <a:latin typeface="+mn-lt"/>
              </a:rPr>
              <a:t>p. 52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028700" y="2048832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lvl="1" eaLnBrk="1" hangingPunct="1"/>
            <a:r>
              <a:rPr kumimoji="0" lang="en-US" b="1" dirty="0">
                <a:solidFill>
                  <a:srgbClr val="000000"/>
                </a:solidFill>
                <a:latin typeface="Arial"/>
              </a:rPr>
              <a:t>“all proteins are not created equal”</a:t>
            </a:r>
            <a:endParaRPr kumimoji="0" lang="en-US" sz="1400" b="1" dirty="0">
              <a:solidFill>
                <a:srgbClr val="000000"/>
              </a:solidFill>
              <a:latin typeface="Arial"/>
            </a:endParaRPr>
          </a:p>
          <a:p>
            <a:pPr marL="682625" lvl="1" indent="-225425" eaLnBrk="1" hangingPunct="1"/>
            <a:endParaRPr kumimoji="0" lang="en-US" sz="400" b="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028700" y="3372416"/>
            <a:ext cx="82296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682625" lvl="1" indent="-225425" algn="l" eaLnBrk="1" hangingPunct="1">
              <a:buFont typeface="Arial" charset="0"/>
              <a:buChar char="•"/>
            </a:pPr>
            <a:r>
              <a:rPr kumimoji="0" lang="en-US" sz="2800" b="1" dirty="0">
                <a:solidFill>
                  <a:srgbClr val="000000"/>
                </a:solidFill>
                <a:latin typeface="Arial"/>
              </a:rPr>
              <a:t>animal foods contain all 9 EEAs</a:t>
            </a:r>
          </a:p>
          <a:p>
            <a:pPr marL="682625" lvl="1" indent="-225425" algn="l" eaLnBrk="1" hangingPunct="1">
              <a:buFont typeface="Arial" charset="0"/>
              <a:buChar char="•"/>
            </a:pPr>
            <a:endParaRPr kumimoji="0" lang="en-US" sz="2400" dirty="0">
              <a:solidFill>
                <a:srgbClr val="000000"/>
              </a:solidFill>
              <a:latin typeface="Arial"/>
            </a:endParaRPr>
          </a:p>
          <a:p>
            <a:pPr marL="1139825" lvl="2" indent="-225425" algn="l" eaLnBrk="1" hangingPunct="1">
              <a:buFont typeface="Arial" charset="0"/>
              <a:buChar char="•"/>
            </a:pPr>
            <a:r>
              <a:rPr kumimoji="0" lang="en-US" sz="2400" dirty="0">
                <a:solidFill>
                  <a:srgbClr val="D79694"/>
                </a:solidFill>
                <a:latin typeface="Arial"/>
              </a:rPr>
              <a:t>are easily utilized by the body</a:t>
            </a:r>
          </a:p>
          <a:p>
            <a:pPr marL="682625" lvl="1" indent="-225425" algn="l" eaLnBrk="1" hangingPunct="1"/>
            <a:endParaRPr kumimoji="0" lang="en-US" sz="1200" b="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006674" y="6314301"/>
            <a:ext cx="822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kumimoji="0" lang="en-US" sz="1200" i="1" dirty="0">
                <a:solidFill>
                  <a:prstClr val="black"/>
                </a:solidFill>
                <a:latin typeface="+mn-lt"/>
              </a:rPr>
              <a:t>The Cultural Feast, 2</a:t>
            </a:r>
            <a:r>
              <a:rPr kumimoji="0" lang="en-US" sz="1200" i="1" baseline="30000" dirty="0">
                <a:solidFill>
                  <a:prstClr val="black"/>
                </a:solidFill>
                <a:latin typeface="+mn-lt"/>
              </a:rPr>
              <a:t>nd</a:t>
            </a:r>
            <a:r>
              <a:rPr kumimoji="0" lang="en-US" sz="1200" i="1" dirty="0">
                <a:solidFill>
                  <a:prstClr val="black"/>
                </a:solidFill>
                <a:latin typeface="+mn-lt"/>
              </a:rPr>
              <a:t> Ed., </a:t>
            </a:r>
            <a:r>
              <a:rPr kumimoji="0" lang="en-US" sz="1200" dirty="0">
                <a:solidFill>
                  <a:prstClr val="black"/>
                </a:solidFill>
                <a:latin typeface="+mn-lt"/>
              </a:rPr>
              <a:t>p. 52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028700" y="2057441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lvl="1" eaLnBrk="1" hangingPunct="1"/>
            <a:r>
              <a:rPr kumimoji="0" lang="en-US" b="1" dirty="0">
                <a:solidFill>
                  <a:srgbClr val="000000"/>
                </a:solidFill>
                <a:latin typeface="Arial"/>
              </a:rPr>
              <a:t>“all proteins are not created equal”</a:t>
            </a:r>
            <a:endParaRPr kumimoji="0" lang="en-US" sz="1400" b="1" dirty="0">
              <a:solidFill>
                <a:srgbClr val="000000"/>
              </a:solidFill>
              <a:latin typeface="Arial"/>
            </a:endParaRPr>
          </a:p>
          <a:p>
            <a:pPr marL="682625" lvl="1" indent="-225425" eaLnBrk="1" hangingPunct="1"/>
            <a:endParaRPr kumimoji="0" lang="en-US" sz="400" b="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028700" y="2648902"/>
            <a:ext cx="8229600" cy="3447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682625" lvl="1" indent="-225425" algn="l" eaLnBrk="1" hangingPunct="1">
              <a:buFont typeface="Arial" charset="0"/>
              <a:buChar char="•"/>
            </a:pPr>
            <a:endParaRPr kumimoji="0" lang="en-US" sz="1200" b="1" dirty="0">
              <a:solidFill>
                <a:srgbClr val="000000"/>
              </a:solidFill>
              <a:latin typeface="Arial"/>
            </a:endParaRPr>
          </a:p>
          <a:p>
            <a:pPr marL="682625" lvl="1" indent="-225425" algn="l" eaLnBrk="1" hangingPunct="1">
              <a:buFont typeface="Arial" charset="0"/>
              <a:buChar char="•"/>
            </a:pPr>
            <a:r>
              <a:rPr kumimoji="0" lang="en-US" sz="3600" b="1" dirty="0">
                <a:solidFill>
                  <a:srgbClr val="000000"/>
                </a:solidFill>
                <a:latin typeface="Arial"/>
              </a:rPr>
              <a:t>most plant foods contain limited amounts of one or two amino acids</a:t>
            </a:r>
          </a:p>
          <a:p>
            <a:pPr marL="682625" lvl="1" indent="-225425" algn="l" eaLnBrk="1" hangingPunct="1">
              <a:buFont typeface="Arial" charset="0"/>
              <a:buChar char="•"/>
            </a:pPr>
            <a:endParaRPr kumimoji="0" lang="en-US" sz="1400" b="1" dirty="0">
              <a:solidFill>
                <a:srgbClr val="000000"/>
              </a:solidFill>
              <a:latin typeface="Arial"/>
            </a:endParaRPr>
          </a:p>
          <a:p>
            <a:pPr marL="1139825" lvl="2" indent="-225425" algn="l" eaLnBrk="1" hangingPunct="1">
              <a:buFont typeface="Arial" charset="0"/>
              <a:buChar char="•"/>
            </a:pPr>
            <a:r>
              <a:rPr kumimoji="0" lang="en-US" sz="2800" b="1" dirty="0">
                <a:solidFill>
                  <a:srgbClr val="000000"/>
                </a:solidFill>
                <a:latin typeface="Arial"/>
              </a:rPr>
              <a:t>for this reason single-item diets</a:t>
            </a:r>
            <a:r>
              <a:rPr kumimoji="0" lang="en-US" sz="2800" b="1" dirty="0">
                <a:solidFill>
                  <a:srgbClr val="D79694"/>
                </a:solidFill>
                <a:latin typeface="Arial"/>
              </a:rPr>
              <a:t>,</a:t>
            </a:r>
            <a:r>
              <a:rPr kumimoji="0" lang="en-US" sz="2800" b="1" dirty="0">
                <a:solidFill>
                  <a:srgbClr val="000000"/>
                </a:solidFill>
                <a:latin typeface="Arial"/>
              </a:rPr>
              <a:t> </a:t>
            </a:r>
            <a:r>
              <a:rPr kumimoji="0" lang="en-US" sz="2800" b="1" dirty="0">
                <a:solidFill>
                  <a:srgbClr val="D79694"/>
                </a:solidFill>
                <a:latin typeface="Arial"/>
              </a:rPr>
              <a:t>such as those made up almost solely of corn or yams, </a:t>
            </a:r>
            <a:r>
              <a:rPr kumimoji="0" lang="en-US" sz="2800" b="1" dirty="0">
                <a:solidFill>
                  <a:srgbClr val="000000"/>
                </a:solidFill>
                <a:latin typeface="Arial"/>
              </a:rPr>
              <a:t>can lead to protein deficiency</a:t>
            </a:r>
            <a:endParaRPr kumimoji="0" lang="en-US" sz="2400" dirty="0">
              <a:solidFill>
                <a:srgbClr val="D79694"/>
              </a:solidFill>
              <a:latin typeface="Arial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006674" y="6314301"/>
            <a:ext cx="822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kumimoji="0" lang="en-US" sz="1200" i="1" dirty="0">
                <a:solidFill>
                  <a:prstClr val="black"/>
                </a:solidFill>
                <a:latin typeface="+mn-lt"/>
              </a:rPr>
              <a:t>The Cultural Feast, 2</a:t>
            </a:r>
            <a:r>
              <a:rPr kumimoji="0" lang="en-US" sz="1200" i="1" baseline="30000" dirty="0">
                <a:solidFill>
                  <a:prstClr val="black"/>
                </a:solidFill>
                <a:latin typeface="+mn-lt"/>
              </a:rPr>
              <a:t>nd</a:t>
            </a:r>
            <a:r>
              <a:rPr kumimoji="0" lang="en-US" sz="1200" i="1" dirty="0">
                <a:solidFill>
                  <a:prstClr val="black"/>
                </a:solidFill>
                <a:latin typeface="+mn-lt"/>
              </a:rPr>
              <a:t> Ed., </a:t>
            </a:r>
            <a:r>
              <a:rPr kumimoji="0" lang="en-US" sz="1200" dirty="0">
                <a:solidFill>
                  <a:prstClr val="black"/>
                </a:solidFill>
                <a:latin typeface="+mn-lt"/>
              </a:rPr>
              <a:t>p. 52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028700" y="2057441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lvl="1" eaLnBrk="1" hangingPunct="1"/>
            <a:r>
              <a:rPr kumimoji="0" lang="en-US" b="1" dirty="0">
                <a:solidFill>
                  <a:srgbClr val="D79694"/>
                </a:solidFill>
                <a:latin typeface="Arial"/>
              </a:rPr>
              <a:t>“all proteins are not created equal”</a:t>
            </a:r>
            <a:endParaRPr kumimoji="0" lang="en-US" sz="1400" b="1" dirty="0">
              <a:solidFill>
                <a:srgbClr val="D79694"/>
              </a:solidFill>
              <a:latin typeface="Arial"/>
            </a:endParaRPr>
          </a:p>
          <a:p>
            <a:pPr marL="682625" lvl="1" indent="-225425" eaLnBrk="1" hangingPunct="1"/>
            <a:endParaRPr kumimoji="0" lang="en-US" sz="400" b="1" dirty="0">
              <a:solidFill>
                <a:srgbClr val="D79694"/>
              </a:solidFill>
              <a:latin typeface="Arial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028700" y="2780108"/>
            <a:ext cx="82296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682625" lvl="1" indent="-225425" algn="l" eaLnBrk="1" hangingPunct="1">
              <a:buFont typeface="Arial" charset="0"/>
              <a:buChar char="•"/>
            </a:pPr>
            <a:endParaRPr kumimoji="0" lang="en-US" sz="1200" b="1" dirty="0">
              <a:solidFill>
                <a:srgbClr val="000000"/>
              </a:solidFill>
              <a:latin typeface="Arial"/>
            </a:endParaRPr>
          </a:p>
          <a:p>
            <a:pPr marL="682625" lvl="1" indent="-225425" algn="l" eaLnBrk="1" hangingPunct="1">
              <a:buFont typeface="Arial" charset="0"/>
              <a:buChar char="•"/>
            </a:pPr>
            <a:r>
              <a:rPr kumimoji="0" lang="en-US" b="1" dirty="0">
                <a:solidFill>
                  <a:srgbClr val="000000"/>
                </a:solidFill>
                <a:latin typeface="Arial"/>
              </a:rPr>
              <a:t>but if a diet contains several different plant foods, protein deficiency does not occur</a:t>
            </a:r>
          </a:p>
          <a:p>
            <a:pPr marL="682625" lvl="1" indent="-225425" algn="l" eaLnBrk="1" hangingPunct="1">
              <a:buFont typeface="Arial" charset="0"/>
              <a:buChar char="•"/>
            </a:pPr>
            <a:endParaRPr kumimoji="0" lang="en-US" sz="1200" b="1" dirty="0">
              <a:solidFill>
                <a:srgbClr val="000000"/>
              </a:solidFill>
              <a:latin typeface="Arial"/>
            </a:endParaRPr>
          </a:p>
          <a:p>
            <a:pPr marL="1139825" lvl="2" indent="-225425" algn="l" eaLnBrk="1" hangingPunct="1">
              <a:buFont typeface="Arial" charset="0"/>
              <a:buChar char="•"/>
            </a:pPr>
            <a:r>
              <a:rPr kumimoji="0" lang="en-US" sz="2400" b="1" dirty="0">
                <a:solidFill>
                  <a:srgbClr val="000000"/>
                </a:solidFill>
                <a:latin typeface="Arial"/>
              </a:rPr>
              <a:t>some plant foods have generous amounts of amino acids that others are lacking</a:t>
            </a:r>
            <a:endParaRPr kumimoji="0" lang="en-US" sz="2000" dirty="0">
              <a:solidFill>
                <a:srgbClr val="D79694"/>
              </a:solidFill>
              <a:latin typeface="Arial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006674" y="6314301"/>
            <a:ext cx="822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kumimoji="0" lang="en-US" sz="1200" i="1" dirty="0">
                <a:solidFill>
                  <a:prstClr val="black"/>
                </a:solidFill>
                <a:latin typeface="+mn-lt"/>
              </a:rPr>
              <a:t>The Cultural Feast, 2</a:t>
            </a:r>
            <a:r>
              <a:rPr kumimoji="0" lang="en-US" sz="1200" i="1" baseline="30000" dirty="0">
                <a:solidFill>
                  <a:prstClr val="black"/>
                </a:solidFill>
                <a:latin typeface="+mn-lt"/>
              </a:rPr>
              <a:t>nd</a:t>
            </a:r>
            <a:r>
              <a:rPr kumimoji="0" lang="en-US" sz="1200" i="1" dirty="0">
                <a:solidFill>
                  <a:prstClr val="black"/>
                </a:solidFill>
                <a:latin typeface="+mn-lt"/>
              </a:rPr>
              <a:t> Ed., </a:t>
            </a:r>
            <a:r>
              <a:rPr kumimoji="0" lang="en-US" sz="1200" dirty="0">
                <a:solidFill>
                  <a:prstClr val="black"/>
                </a:solidFill>
                <a:latin typeface="+mn-lt"/>
              </a:rPr>
              <a:t>p. 52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028700" y="1959114"/>
            <a:ext cx="8229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lvl="1" eaLnBrk="1" hangingPunct="1"/>
            <a:r>
              <a:rPr kumimoji="0" lang="en-US" sz="4000" b="1" dirty="0">
                <a:solidFill>
                  <a:srgbClr val="000000"/>
                </a:solidFill>
                <a:latin typeface="Arial"/>
              </a:rPr>
              <a:t>protein complementation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028700" y="2790392"/>
            <a:ext cx="8229600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682625" lvl="1" indent="-225425" algn="l" eaLnBrk="1" hangingPunct="1">
              <a:buFont typeface="Arial" charset="0"/>
              <a:buChar char="•"/>
            </a:pPr>
            <a:endParaRPr kumimoji="0" lang="en-US" sz="1200" b="1" dirty="0">
              <a:solidFill>
                <a:srgbClr val="000000"/>
              </a:solidFill>
              <a:latin typeface="Arial"/>
            </a:endParaRPr>
          </a:p>
          <a:p>
            <a:pPr marL="682625" lvl="1" indent="-225425" algn="l" eaLnBrk="1" hangingPunct="1">
              <a:buFont typeface="Arial" charset="0"/>
              <a:buChar char="•"/>
            </a:pPr>
            <a:r>
              <a:rPr kumimoji="0" lang="en-US" b="1" dirty="0">
                <a:solidFill>
                  <a:srgbClr val="000000"/>
                </a:solidFill>
                <a:latin typeface="Arial"/>
              </a:rPr>
              <a:t>if plant foods are combined, the strengths of one can complement the weaknesses of another</a:t>
            </a:r>
          </a:p>
          <a:p>
            <a:pPr marL="682625" lvl="1" indent="-225425" algn="l" eaLnBrk="1" hangingPunct="1">
              <a:buFont typeface="Arial" charset="0"/>
              <a:buChar char="•"/>
            </a:pPr>
            <a:endParaRPr kumimoji="0" lang="en-US" sz="1200" b="1" dirty="0">
              <a:solidFill>
                <a:srgbClr val="000000"/>
              </a:solidFill>
              <a:latin typeface="Arial"/>
            </a:endParaRPr>
          </a:p>
          <a:p>
            <a:pPr marL="682625" lvl="1" indent="-225425" algn="l" eaLnBrk="1" hangingPunct="1">
              <a:buFont typeface="Arial" charset="0"/>
              <a:buChar char="•"/>
            </a:pPr>
            <a:r>
              <a:rPr kumimoji="0" lang="en-US" b="1" dirty="0">
                <a:solidFill>
                  <a:srgbClr val="000000"/>
                </a:solidFill>
                <a:latin typeface="Arial"/>
              </a:rPr>
              <a:t>and together they make a high-quality protein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006674" y="6314301"/>
            <a:ext cx="822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kumimoji="0" lang="en-US" sz="1200" i="1" dirty="0">
                <a:solidFill>
                  <a:prstClr val="black"/>
                </a:solidFill>
                <a:latin typeface="+mn-lt"/>
              </a:rPr>
              <a:t>The Cultural Feast, 2</a:t>
            </a:r>
            <a:r>
              <a:rPr kumimoji="0" lang="en-US" sz="1200" i="1" baseline="30000" dirty="0">
                <a:solidFill>
                  <a:prstClr val="black"/>
                </a:solidFill>
                <a:latin typeface="+mn-lt"/>
              </a:rPr>
              <a:t>nd</a:t>
            </a:r>
            <a:r>
              <a:rPr kumimoji="0" lang="en-US" sz="1200" i="1" dirty="0">
                <a:solidFill>
                  <a:prstClr val="black"/>
                </a:solidFill>
                <a:latin typeface="+mn-lt"/>
              </a:rPr>
              <a:t> Ed., </a:t>
            </a:r>
            <a:r>
              <a:rPr kumimoji="0" lang="en-US" sz="1200" dirty="0">
                <a:solidFill>
                  <a:prstClr val="black"/>
                </a:solidFill>
                <a:latin typeface="+mn-lt"/>
              </a:rPr>
              <a:t>pp. 51-52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028700" y="2848428"/>
            <a:ext cx="8229600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682625" lvl="1" indent="-225425" algn="l" eaLnBrk="1" hangingPunct="1">
              <a:buFont typeface="Arial" charset="0"/>
              <a:buChar char="•"/>
            </a:pPr>
            <a:endParaRPr kumimoji="0" lang="en-US" sz="1200" b="1" dirty="0">
              <a:solidFill>
                <a:srgbClr val="000000"/>
              </a:solidFill>
              <a:latin typeface="Arial"/>
            </a:endParaRPr>
          </a:p>
          <a:p>
            <a:pPr marL="682625" lvl="1" indent="-225425" algn="l" eaLnBrk="1" hangingPunct="1">
              <a:buFont typeface="Arial" charset="0"/>
              <a:buChar char="•"/>
            </a:pPr>
            <a:r>
              <a:rPr kumimoji="0" lang="en-US" sz="2800" b="1" dirty="0">
                <a:solidFill>
                  <a:srgbClr val="D79694"/>
                </a:solidFill>
                <a:latin typeface="Arial"/>
              </a:rPr>
              <a:t>as long as the protein from plant sources is </a:t>
            </a:r>
            <a:r>
              <a:rPr kumimoji="0" lang="en-US" b="1" dirty="0">
                <a:solidFill>
                  <a:srgbClr val="000000"/>
                </a:solidFill>
                <a:latin typeface="Arial"/>
              </a:rPr>
              <a:t>reasonably varied and there are enough calories,</a:t>
            </a:r>
            <a:r>
              <a:rPr kumimoji="0" lang="en-US" sz="2800" b="1" dirty="0">
                <a:solidFill>
                  <a:srgbClr val="000000"/>
                </a:solidFill>
                <a:latin typeface="Arial"/>
              </a:rPr>
              <a:t> </a:t>
            </a:r>
            <a:r>
              <a:rPr kumimoji="0" lang="en-US" sz="2800" b="1" dirty="0">
                <a:solidFill>
                  <a:srgbClr val="D79694"/>
                </a:solidFill>
                <a:latin typeface="Arial"/>
              </a:rPr>
              <a:t>plant sources of protein </a:t>
            </a:r>
            <a:r>
              <a:rPr kumimoji="0" lang="en-US" b="1" dirty="0">
                <a:solidFill>
                  <a:srgbClr val="000000"/>
                </a:solidFill>
                <a:latin typeface="Arial"/>
              </a:rPr>
              <a:t>can provide adequate protein</a:t>
            </a:r>
            <a:endParaRPr kumimoji="0" lang="en-US" sz="2800" b="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028700" y="1959114"/>
            <a:ext cx="8229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lvl="1" eaLnBrk="1" hangingPunct="1"/>
            <a:r>
              <a:rPr kumimoji="0" lang="en-US" sz="4000" b="1" dirty="0">
                <a:solidFill>
                  <a:srgbClr val="000000"/>
                </a:solidFill>
                <a:latin typeface="Arial"/>
              </a:rPr>
              <a:t>protein complementation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006674" y="6314301"/>
            <a:ext cx="822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kumimoji="0" lang="en-US" sz="1200" i="1" dirty="0">
                <a:solidFill>
                  <a:prstClr val="black"/>
                </a:solidFill>
                <a:latin typeface="+mn-lt"/>
              </a:rPr>
              <a:t>The Cultural Feast, 2</a:t>
            </a:r>
            <a:r>
              <a:rPr kumimoji="0" lang="en-US" sz="1200" i="1" baseline="30000" dirty="0">
                <a:solidFill>
                  <a:prstClr val="black"/>
                </a:solidFill>
                <a:latin typeface="+mn-lt"/>
              </a:rPr>
              <a:t>nd</a:t>
            </a:r>
            <a:r>
              <a:rPr kumimoji="0" lang="en-US" sz="1200" i="1" dirty="0">
                <a:solidFill>
                  <a:prstClr val="black"/>
                </a:solidFill>
                <a:latin typeface="+mn-lt"/>
              </a:rPr>
              <a:t> Ed., </a:t>
            </a:r>
            <a:r>
              <a:rPr kumimoji="0" lang="en-US" sz="1200" dirty="0">
                <a:solidFill>
                  <a:prstClr val="black"/>
                </a:solidFill>
                <a:latin typeface="+mn-lt"/>
              </a:rPr>
              <a:t>pp. 51-52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028700" y="2848428"/>
            <a:ext cx="8229600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682625" lvl="1" indent="-225425" algn="l" eaLnBrk="1" hangingPunct="1">
              <a:buFont typeface="Arial" charset="0"/>
              <a:buChar char="•"/>
            </a:pPr>
            <a:endParaRPr kumimoji="0" lang="en-US" sz="1200" b="1" dirty="0">
              <a:solidFill>
                <a:srgbClr val="000000"/>
              </a:solidFill>
              <a:latin typeface="Arial"/>
            </a:endParaRPr>
          </a:p>
          <a:p>
            <a:pPr marL="682625" lvl="1" indent="-225425" algn="l" eaLnBrk="1" hangingPunct="1">
              <a:buFont typeface="Arial" charset="0"/>
              <a:buChar char="•"/>
            </a:pPr>
            <a:r>
              <a:rPr kumimoji="0" lang="en-US" sz="2000" b="1" dirty="0">
                <a:solidFill>
                  <a:srgbClr val="D79694"/>
                </a:solidFill>
                <a:latin typeface="Arial"/>
              </a:rPr>
              <a:t>in addition to plant foods complementing one another, </a:t>
            </a:r>
            <a:r>
              <a:rPr kumimoji="0" lang="en-US" sz="3600" b="1" dirty="0">
                <a:solidFill>
                  <a:srgbClr val="000000"/>
                </a:solidFill>
                <a:latin typeface="Arial"/>
              </a:rPr>
              <a:t>the body also has a reserve of amino acids </a:t>
            </a:r>
            <a:r>
              <a:rPr kumimoji="0" lang="en-US" sz="2000" b="1" dirty="0">
                <a:solidFill>
                  <a:srgbClr val="D79694"/>
                </a:solidFill>
                <a:latin typeface="Arial"/>
              </a:rPr>
              <a:t>that can be used to complement dietary proteins</a:t>
            </a:r>
            <a:endParaRPr kumimoji="0" lang="en-US" sz="2800" b="1" dirty="0">
              <a:solidFill>
                <a:srgbClr val="D79694"/>
              </a:solidFill>
              <a:latin typeface="Arial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028700" y="1959114"/>
            <a:ext cx="8229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lvl="1" eaLnBrk="1" hangingPunct="1"/>
            <a:r>
              <a:rPr kumimoji="0" lang="en-US" sz="4000" b="1" dirty="0">
                <a:solidFill>
                  <a:srgbClr val="000000"/>
                </a:solidFill>
                <a:latin typeface="Arial"/>
              </a:rPr>
              <a:t>protein complementation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06674" y="6314301"/>
            <a:ext cx="822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kumimoji="0" lang="en-US" sz="1200" i="1" dirty="0">
                <a:solidFill>
                  <a:prstClr val="black"/>
                </a:solidFill>
                <a:latin typeface="+mn-lt"/>
              </a:rPr>
              <a:t>The Cultural Feast, 2</a:t>
            </a:r>
            <a:r>
              <a:rPr kumimoji="0" lang="en-US" sz="1200" i="1" baseline="30000" dirty="0">
                <a:solidFill>
                  <a:prstClr val="black"/>
                </a:solidFill>
                <a:latin typeface="+mn-lt"/>
              </a:rPr>
              <a:t>nd</a:t>
            </a:r>
            <a:r>
              <a:rPr kumimoji="0" lang="en-US" sz="1200" i="1" dirty="0">
                <a:solidFill>
                  <a:prstClr val="black"/>
                </a:solidFill>
                <a:latin typeface="+mn-lt"/>
              </a:rPr>
              <a:t> Ed., </a:t>
            </a:r>
            <a:r>
              <a:rPr kumimoji="0" lang="en-US" sz="1200" dirty="0">
                <a:solidFill>
                  <a:prstClr val="black"/>
                </a:solidFill>
                <a:latin typeface="+mn-lt"/>
              </a:rPr>
              <a:t>pp. 51-52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028700" y="1999720"/>
            <a:ext cx="82296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lvl="1" eaLnBrk="1" hangingPunct="1"/>
            <a:r>
              <a:rPr kumimoji="0" lang="en-US" sz="3600" b="1" dirty="0">
                <a:solidFill>
                  <a:srgbClr val="000000"/>
                </a:solidFill>
                <a:latin typeface="Arial"/>
              </a:rPr>
              <a:t>the reserve of amino acids</a:t>
            </a:r>
          </a:p>
          <a:p>
            <a:pPr marL="0" lvl="1" eaLnBrk="1" hangingPunct="1"/>
            <a:r>
              <a:rPr kumimoji="0" lang="en-US" sz="2400" dirty="0">
                <a:solidFill>
                  <a:srgbClr val="000000"/>
                </a:solidFill>
                <a:latin typeface="Arial"/>
              </a:rPr>
              <a:t>comes from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028700" y="2790413"/>
            <a:ext cx="8229600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682625" lvl="1" indent="-225425" algn="l" eaLnBrk="1" hangingPunct="1">
              <a:buFont typeface="Arial" charset="0"/>
              <a:buChar char="•"/>
            </a:pPr>
            <a:endParaRPr kumimoji="0" lang="en-US" sz="1200" b="1" dirty="0">
              <a:solidFill>
                <a:srgbClr val="000000"/>
              </a:solidFill>
              <a:latin typeface="Arial"/>
            </a:endParaRPr>
          </a:p>
          <a:p>
            <a:pPr marL="682625" lvl="2" indent="-217488" algn="l" eaLnBrk="1" hangingPunct="1">
              <a:buFont typeface="Arial" charset="0"/>
              <a:buChar char="•"/>
            </a:pPr>
            <a:r>
              <a:rPr kumimoji="0" lang="en-US" b="1" dirty="0">
                <a:solidFill>
                  <a:srgbClr val="000000"/>
                </a:solidFill>
                <a:latin typeface="Arial"/>
              </a:rPr>
              <a:t>enzymes secreted </a:t>
            </a:r>
            <a:r>
              <a:rPr kumimoji="0" lang="en-US" sz="2400" b="1" dirty="0">
                <a:solidFill>
                  <a:srgbClr val="D79694"/>
                </a:solidFill>
                <a:latin typeface="Arial"/>
              </a:rPr>
              <a:t>into the intestine to digest proteins</a:t>
            </a:r>
          </a:p>
          <a:p>
            <a:pPr marL="682625" lvl="2" indent="-217488" algn="l" eaLnBrk="1" hangingPunct="1">
              <a:buFont typeface="Arial" charset="0"/>
              <a:buChar char="•"/>
            </a:pPr>
            <a:endParaRPr kumimoji="0" lang="en-US" sz="1200" b="1" dirty="0">
              <a:solidFill>
                <a:srgbClr val="000000"/>
              </a:solidFill>
              <a:latin typeface="Arial"/>
            </a:endParaRPr>
          </a:p>
          <a:p>
            <a:pPr marL="682625" lvl="2" indent="-217488" algn="l" eaLnBrk="1" hangingPunct="1">
              <a:buFont typeface="Arial" charset="0"/>
              <a:buChar char="•"/>
            </a:pPr>
            <a:r>
              <a:rPr kumimoji="0" lang="en-US" b="1" dirty="0">
                <a:solidFill>
                  <a:srgbClr val="000000"/>
                </a:solidFill>
                <a:latin typeface="Arial"/>
              </a:rPr>
              <a:t>intestinal cells </a:t>
            </a:r>
            <a:r>
              <a:rPr kumimoji="0" lang="en-US" sz="2400" b="1" dirty="0">
                <a:solidFill>
                  <a:srgbClr val="D79694"/>
                </a:solidFill>
                <a:latin typeface="Arial"/>
              </a:rPr>
              <a:t>sloughed off into the intestine</a:t>
            </a:r>
          </a:p>
          <a:p>
            <a:pPr marL="682625" lvl="2" indent="-217488" algn="l" eaLnBrk="1" hangingPunct="1">
              <a:buFont typeface="Arial" charset="0"/>
              <a:buChar char="•"/>
            </a:pPr>
            <a:endParaRPr kumimoji="0" lang="en-US" sz="1600" b="1" dirty="0">
              <a:solidFill>
                <a:srgbClr val="000000"/>
              </a:solidFill>
              <a:latin typeface="Arial"/>
            </a:endParaRPr>
          </a:p>
          <a:p>
            <a:pPr marL="682625" lvl="2" indent="-217488" algn="l" eaLnBrk="1" hangingPunct="1">
              <a:buFont typeface="Arial" charset="0"/>
              <a:buChar char="•"/>
            </a:pPr>
            <a:r>
              <a:rPr kumimoji="0" lang="en-US" b="1" dirty="0">
                <a:solidFill>
                  <a:srgbClr val="000000"/>
                </a:solidFill>
                <a:latin typeface="Arial"/>
              </a:rPr>
              <a:t>a pool of free amino acids </a:t>
            </a:r>
            <a:r>
              <a:rPr kumimoji="0" lang="en-US" sz="2400" b="1" dirty="0">
                <a:solidFill>
                  <a:srgbClr val="D79694"/>
                </a:solidFill>
                <a:latin typeface="Arial"/>
              </a:rPr>
              <a:t>in the intracellular spaces of the skeletal muscle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006674" y="6314301"/>
            <a:ext cx="822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kumimoji="0" lang="en-US" sz="1200" i="1" dirty="0">
                <a:solidFill>
                  <a:prstClr val="black"/>
                </a:solidFill>
                <a:latin typeface="+mn-lt"/>
              </a:rPr>
              <a:t>The Cultural Feast, 2</a:t>
            </a:r>
            <a:r>
              <a:rPr kumimoji="0" lang="en-US" sz="1200" i="1" baseline="30000" dirty="0">
                <a:solidFill>
                  <a:prstClr val="black"/>
                </a:solidFill>
                <a:latin typeface="+mn-lt"/>
              </a:rPr>
              <a:t>nd</a:t>
            </a:r>
            <a:r>
              <a:rPr kumimoji="0" lang="en-US" sz="1200" i="1" dirty="0">
                <a:solidFill>
                  <a:prstClr val="black"/>
                </a:solidFill>
                <a:latin typeface="+mn-lt"/>
              </a:rPr>
              <a:t> Ed., </a:t>
            </a:r>
            <a:r>
              <a:rPr kumimoji="0" lang="en-US" sz="1200" dirty="0">
                <a:solidFill>
                  <a:prstClr val="black"/>
                </a:solidFill>
                <a:latin typeface="+mn-lt"/>
              </a:rPr>
              <a:t>pp. 51-52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028700" y="1633870"/>
            <a:ext cx="82296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lvl="1" eaLnBrk="1" hangingPunct="1">
              <a:lnSpc>
                <a:spcPct val="150000"/>
              </a:lnSpc>
            </a:pPr>
            <a:r>
              <a:rPr kumimoji="0" lang="en-US" sz="3600" b="1" dirty="0">
                <a:solidFill>
                  <a:srgbClr val="000000"/>
                </a:solidFill>
                <a:latin typeface="Arial"/>
              </a:rPr>
              <a:t>proteins</a:t>
            </a:r>
            <a:endParaRPr kumimoji="0" lang="en-US" sz="2800" b="1" dirty="0">
              <a:solidFill>
                <a:srgbClr val="000000"/>
              </a:solidFill>
              <a:latin typeface="Arial"/>
            </a:endParaRPr>
          </a:p>
          <a:p>
            <a:pPr marL="0" lvl="1" eaLnBrk="1" hangingPunct="1">
              <a:lnSpc>
                <a:spcPct val="150000"/>
              </a:lnSpc>
            </a:pPr>
            <a:r>
              <a:rPr kumimoji="0" lang="en-US" sz="2800" b="1" dirty="0">
                <a:solidFill>
                  <a:srgbClr val="000000"/>
                </a:solidFill>
                <a:latin typeface="Arial"/>
              </a:rPr>
              <a:t>see FOCUS 3.1</a:t>
            </a:r>
          </a:p>
          <a:p>
            <a:pPr marL="0" lvl="1" eaLnBrk="1" hangingPunct="1">
              <a:lnSpc>
                <a:spcPct val="150000"/>
              </a:lnSpc>
            </a:pPr>
            <a:r>
              <a:rPr kumimoji="0" lang="en-US" sz="3600" b="1" dirty="0">
                <a:solidFill>
                  <a:srgbClr val="000000"/>
                </a:solidFill>
                <a:latin typeface="Arial"/>
              </a:rPr>
              <a:t>“A Protein Primer”</a:t>
            </a:r>
            <a:endParaRPr kumimoji="0" lang="en-US" sz="2800" b="1" dirty="0">
              <a:solidFill>
                <a:srgbClr val="000000"/>
              </a:solidFill>
              <a:latin typeface="Arial"/>
            </a:endParaRPr>
          </a:p>
          <a:p>
            <a:pPr marL="0" lvl="1" eaLnBrk="1" hangingPunct="1">
              <a:lnSpc>
                <a:spcPct val="150000"/>
              </a:lnSpc>
            </a:pPr>
            <a:r>
              <a:rPr kumimoji="0" lang="en-US" sz="2800" i="1" dirty="0">
                <a:solidFill>
                  <a:prstClr val="black"/>
                </a:solidFill>
                <a:latin typeface="Calibri" pitchFamily="34" charset="0"/>
              </a:rPr>
              <a:t>The Cultural Feast</a:t>
            </a:r>
            <a:r>
              <a:rPr kumimoji="0" lang="en-US" sz="2800" dirty="0">
                <a:solidFill>
                  <a:prstClr val="black"/>
                </a:solidFill>
                <a:latin typeface="Calibri" pitchFamily="34" charset="0"/>
              </a:rPr>
              <a:t>, 2</a:t>
            </a:r>
            <a:r>
              <a:rPr kumimoji="0" lang="en-US" sz="2800" baseline="30000" dirty="0">
                <a:solidFill>
                  <a:prstClr val="black"/>
                </a:solidFill>
                <a:latin typeface="Calibri" pitchFamily="34" charset="0"/>
              </a:rPr>
              <a:t>nd</a:t>
            </a:r>
            <a:r>
              <a:rPr kumimoji="0" lang="en-US" sz="2800" dirty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kumimoji="0" lang="en-US" sz="2800" i="1" dirty="0">
                <a:solidFill>
                  <a:prstClr val="black"/>
                </a:solidFill>
                <a:latin typeface="Calibri" pitchFamily="34" charset="0"/>
              </a:rPr>
              <a:t>Ed</a:t>
            </a:r>
            <a:r>
              <a:rPr kumimoji="0" lang="en-US" sz="2800" dirty="0">
                <a:solidFill>
                  <a:prstClr val="black"/>
                </a:solidFill>
                <a:latin typeface="Calibri" pitchFamily="34" charset="0"/>
              </a:rPr>
              <a:t>., p. 52</a:t>
            </a:r>
            <a:endParaRPr kumimoji="0" lang="en-US" b="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028700" y="2057400"/>
            <a:ext cx="8229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lvl="1" eaLnBrk="1" hangingPunct="1"/>
            <a:r>
              <a:rPr kumimoji="0" lang="en-US" b="1" dirty="0">
                <a:solidFill>
                  <a:srgbClr val="000000"/>
                </a:solidFill>
                <a:latin typeface="Arial"/>
              </a:rPr>
              <a:t>plant food can be divided into three broad groups based on EEAs’ strengths and weaknesses</a:t>
            </a:r>
            <a:endParaRPr kumimoji="0" lang="en-US" sz="16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028700" y="3476964"/>
            <a:ext cx="8229600" cy="2808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682625" lvl="1" indent="-225425" algn="l" eaLnBrk="1" hangingPunct="1">
              <a:buFont typeface="Arial" charset="0"/>
              <a:buChar char="•"/>
            </a:pPr>
            <a:endParaRPr kumimoji="0" lang="en-US" sz="1200" b="1" dirty="0">
              <a:solidFill>
                <a:srgbClr val="000000"/>
              </a:solidFill>
              <a:latin typeface="Arial"/>
            </a:endParaRPr>
          </a:p>
          <a:p>
            <a:pPr marL="922337" lvl="2" indent="-457200" algn="l" eaLnBrk="1" hangingPunct="1">
              <a:buFont typeface="+mj-lt"/>
              <a:buAutoNum type="arabicPeriod"/>
            </a:pPr>
            <a:r>
              <a:rPr kumimoji="0" lang="en-US" b="1" dirty="0">
                <a:solidFill>
                  <a:srgbClr val="000000"/>
                </a:solidFill>
                <a:latin typeface="Arial"/>
              </a:rPr>
              <a:t>whole grains</a:t>
            </a:r>
          </a:p>
          <a:p>
            <a:pPr marL="1146175" lvl="3" indent="-225425" algn="l" eaLnBrk="1" hangingPunct="1">
              <a:buFont typeface="Arial" pitchFamily="34" charset="0"/>
              <a:buChar char="•"/>
              <a:tabLst>
                <a:tab pos="1146175" algn="l"/>
              </a:tabLst>
            </a:pPr>
            <a:r>
              <a:rPr kumimoji="0" lang="en-US" sz="2400" b="1" dirty="0">
                <a:solidFill>
                  <a:srgbClr val="D79694"/>
                </a:solidFill>
                <a:latin typeface="Arial"/>
              </a:rPr>
              <a:t>wheat, rye, barley, rice, corn, etc.</a:t>
            </a:r>
          </a:p>
          <a:p>
            <a:pPr marL="693737" lvl="2" indent="-228600" algn="l" eaLnBrk="1" hangingPunct="1">
              <a:buFont typeface="+mj-lt"/>
              <a:buAutoNum type="arabicPeriod"/>
            </a:pPr>
            <a:endParaRPr kumimoji="0" lang="en-US" sz="1050" b="1" dirty="0">
              <a:solidFill>
                <a:srgbClr val="000000"/>
              </a:solidFill>
              <a:latin typeface="Arial"/>
            </a:endParaRPr>
          </a:p>
          <a:p>
            <a:pPr marL="922337" lvl="2" indent="-457200" algn="l" eaLnBrk="1" hangingPunct="1">
              <a:buFont typeface="+mj-lt"/>
              <a:buAutoNum type="arabicPeriod"/>
            </a:pPr>
            <a:r>
              <a:rPr kumimoji="0" lang="en-US" b="1" dirty="0">
                <a:solidFill>
                  <a:srgbClr val="000000"/>
                </a:solidFill>
                <a:latin typeface="Arial"/>
              </a:rPr>
              <a:t>legumes, nuts and seeds</a:t>
            </a:r>
          </a:p>
          <a:p>
            <a:pPr marL="1146175" lvl="3" indent="-225425" algn="l" eaLnBrk="1" hangingPunct="1">
              <a:buFont typeface="Arial" pitchFamily="34" charset="0"/>
              <a:buChar char="•"/>
              <a:tabLst>
                <a:tab pos="1146175" algn="l"/>
              </a:tabLst>
            </a:pPr>
            <a:r>
              <a:rPr kumimoji="0" lang="en-US" sz="2400" b="1" dirty="0">
                <a:solidFill>
                  <a:srgbClr val="D79694"/>
                </a:solidFill>
                <a:latin typeface="Arial"/>
              </a:rPr>
              <a:t>legumes = beans, peas</a:t>
            </a:r>
          </a:p>
          <a:p>
            <a:pPr marL="693737" lvl="2" indent="-228600" algn="l" eaLnBrk="1" hangingPunct="1">
              <a:buFont typeface="+mj-lt"/>
              <a:buAutoNum type="arabicPeriod"/>
            </a:pPr>
            <a:endParaRPr kumimoji="0" lang="en-US" sz="1000" b="1" dirty="0">
              <a:solidFill>
                <a:srgbClr val="000000"/>
              </a:solidFill>
              <a:latin typeface="Arial"/>
            </a:endParaRPr>
          </a:p>
          <a:p>
            <a:pPr marL="922337" lvl="2" indent="-457200" algn="l" eaLnBrk="1" hangingPunct="1">
              <a:buFont typeface="+mj-lt"/>
              <a:buAutoNum type="arabicPeriod"/>
            </a:pPr>
            <a:r>
              <a:rPr kumimoji="0" lang="en-US" b="1" dirty="0">
                <a:solidFill>
                  <a:srgbClr val="000000"/>
                </a:solidFill>
                <a:latin typeface="Arial"/>
              </a:rPr>
              <a:t>vegetables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006674" y="6314301"/>
            <a:ext cx="822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kumimoji="0" lang="en-US" sz="1200" i="1" dirty="0">
                <a:solidFill>
                  <a:prstClr val="black"/>
                </a:solidFill>
                <a:latin typeface="+mn-lt"/>
              </a:rPr>
              <a:t>The Cultural Feast, 2</a:t>
            </a:r>
            <a:r>
              <a:rPr kumimoji="0" lang="en-US" sz="1200" i="1" baseline="30000" dirty="0">
                <a:solidFill>
                  <a:prstClr val="black"/>
                </a:solidFill>
                <a:latin typeface="+mn-lt"/>
              </a:rPr>
              <a:t>nd</a:t>
            </a:r>
            <a:r>
              <a:rPr kumimoji="0" lang="en-US" sz="1200" i="1" dirty="0">
                <a:solidFill>
                  <a:prstClr val="black"/>
                </a:solidFill>
                <a:latin typeface="+mn-lt"/>
              </a:rPr>
              <a:t> Ed., </a:t>
            </a:r>
            <a:r>
              <a:rPr kumimoji="0" lang="en-US" sz="1200" dirty="0">
                <a:solidFill>
                  <a:prstClr val="black"/>
                </a:solidFill>
                <a:latin typeface="+mn-lt"/>
              </a:rPr>
              <a:t>pp. 51-52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028700" y="2071914"/>
            <a:ext cx="8229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lvl="1" eaLnBrk="1" hangingPunct="1"/>
            <a:r>
              <a:rPr kumimoji="0" lang="en-US" b="1" dirty="0">
                <a:solidFill>
                  <a:srgbClr val="000000"/>
                </a:solidFill>
                <a:latin typeface="Arial"/>
              </a:rPr>
              <a:t>vegetables and legumes generally compensate for the EEAs underrepresented in the grain group</a:t>
            </a:r>
            <a:endParaRPr kumimoji="0" lang="en-US" sz="16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028700" y="3581400"/>
            <a:ext cx="8229600" cy="2769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682625" lvl="1" indent="-225425" algn="l" eaLnBrk="1" hangingPunct="1">
              <a:buFont typeface="Arial" charset="0"/>
              <a:buChar char="•"/>
            </a:pPr>
            <a:endParaRPr kumimoji="0" lang="en-US" sz="1200" dirty="0">
              <a:solidFill>
                <a:srgbClr val="D79694"/>
              </a:solidFill>
              <a:latin typeface="Arial"/>
            </a:endParaRPr>
          </a:p>
          <a:p>
            <a:pPr marL="922337" lvl="2" indent="-457200" algn="l" eaLnBrk="1" hangingPunct="1">
              <a:buFont typeface="+mj-lt"/>
              <a:buAutoNum type="arabicPeriod"/>
            </a:pPr>
            <a:r>
              <a:rPr kumimoji="0" lang="en-US" sz="2400" dirty="0">
                <a:solidFill>
                  <a:srgbClr val="D79694"/>
                </a:solidFill>
                <a:latin typeface="Arial"/>
              </a:rPr>
              <a:t>whole grains</a:t>
            </a:r>
          </a:p>
          <a:p>
            <a:pPr marL="1146175" lvl="3" indent="-225425" algn="l" eaLnBrk="1" hangingPunct="1">
              <a:buFont typeface="Arial" pitchFamily="34" charset="0"/>
              <a:buChar char="•"/>
              <a:tabLst>
                <a:tab pos="1146175" algn="l"/>
              </a:tabLst>
            </a:pPr>
            <a:r>
              <a:rPr kumimoji="0" lang="en-US" sz="2400" dirty="0">
                <a:solidFill>
                  <a:srgbClr val="D79694"/>
                </a:solidFill>
                <a:latin typeface="Arial"/>
              </a:rPr>
              <a:t>wheat, rye, barley, rice, corn, etc.</a:t>
            </a:r>
          </a:p>
          <a:p>
            <a:pPr marL="693737" lvl="2" indent="-228600" algn="l" eaLnBrk="1" hangingPunct="1">
              <a:buFont typeface="+mj-lt"/>
              <a:buAutoNum type="arabicPeriod"/>
            </a:pPr>
            <a:endParaRPr kumimoji="0" lang="en-US" sz="1400" dirty="0">
              <a:solidFill>
                <a:srgbClr val="D79694"/>
              </a:solidFill>
              <a:latin typeface="Arial"/>
            </a:endParaRPr>
          </a:p>
          <a:p>
            <a:pPr marL="922337" lvl="2" indent="-457200" algn="l" eaLnBrk="1" hangingPunct="1">
              <a:buFont typeface="+mj-lt"/>
              <a:buAutoNum type="arabicPeriod"/>
            </a:pPr>
            <a:r>
              <a:rPr kumimoji="0" lang="en-US" b="1" dirty="0">
                <a:solidFill>
                  <a:srgbClr val="003300"/>
                </a:solidFill>
                <a:latin typeface="Arial"/>
              </a:rPr>
              <a:t>legumes</a:t>
            </a:r>
            <a:r>
              <a:rPr kumimoji="0" lang="en-US" sz="2400" dirty="0">
                <a:solidFill>
                  <a:srgbClr val="D79694"/>
                </a:solidFill>
                <a:latin typeface="Arial"/>
              </a:rPr>
              <a:t>, nuts and seeds</a:t>
            </a:r>
          </a:p>
          <a:p>
            <a:pPr marL="1146175" lvl="3" indent="-225425" algn="l" eaLnBrk="1" hangingPunct="1">
              <a:buFont typeface="Arial" pitchFamily="34" charset="0"/>
              <a:buChar char="•"/>
              <a:tabLst>
                <a:tab pos="1146175" algn="l"/>
              </a:tabLst>
            </a:pPr>
            <a:r>
              <a:rPr kumimoji="0" lang="en-US" sz="2400" dirty="0">
                <a:solidFill>
                  <a:srgbClr val="D79694"/>
                </a:solidFill>
                <a:latin typeface="Arial"/>
              </a:rPr>
              <a:t>legumes = beans, peas</a:t>
            </a:r>
          </a:p>
          <a:p>
            <a:pPr marL="693737" lvl="2" indent="-228600" algn="l" eaLnBrk="1" hangingPunct="1">
              <a:buFont typeface="+mj-lt"/>
              <a:buAutoNum type="arabicPeriod"/>
            </a:pPr>
            <a:endParaRPr kumimoji="0" lang="en-US" sz="1200" dirty="0">
              <a:solidFill>
                <a:srgbClr val="D79694"/>
              </a:solidFill>
              <a:latin typeface="Arial"/>
            </a:endParaRPr>
          </a:p>
          <a:p>
            <a:pPr marL="922337" lvl="2" indent="-457200" algn="l" eaLnBrk="1" hangingPunct="1">
              <a:buFont typeface="+mj-lt"/>
              <a:buAutoNum type="arabicPeriod"/>
            </a:pPr>
            <a:r>
              <a:rPr kumimoji="0" lang="en-US" b="1" dirty="0">
                <a:solidFill>
                  <a:srgbClr val="003300"/>
                </a:solidFill>
                <a:latin typeface="Arial"/>
              </a:rPr>
              <a:t>vegetables</a:t>
            </a:r>
            <a:endParaRPr kumimoji="0" lang="en-US" sz="2800" b="1" dirty="0">
              <a:solidFill>
                <a:srgbClr val="003300"/>
              </a:solidFill>
              <a:latin typeface="Arial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006674" y="6314301"/>
            <a:ext cx="822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kumimoji="0" lang="en-US" sz="1200" i="1" dirty="0">
                <a:solidFill>
                  <a:prstClr val="black"/>
                </a:solidFill>
                <a:latin typeface="+mn-lt"/>
              </a:rPr>
              <a:t>The Cultural Feast, 2</a:t>
            </a:r>
            <a:r>
              <a:rPr kumimoji="0" lang="en-US" sz="1200" i="1" baseline="30000" dirty="0">
                <a:solidFill>
                  <a:prstClr val="black"/>
                </a:solidFill>
                <a:latin typeface="+mn-lt"/>
              </a:rPr>
              <a:t>nd</a:t>
            </a:r>
            <a:r>
              <a:rPr kumimoji="0" lang="en-US" sz="1200" i="1" dirty="0">
                <a:solidFill>
                  <a:prstClr val="black"/>
                </a:solidFill>
                <a:latin typeface="+mn-lt"/>
              </a:rPr>
              <a:t> Ed., </a:t>
            </a:r>
            <a:r>
              <a:rPr kumimoji="0" lang="en-US" sz="1200" dirty="0">
                <a:solidFill>
                  <a:prstClr val="black"/>
                </a:solidFill>
                <a:latin typeface="+mn-lt"/>
              </a:rPr>
              <a:t>pp. 51-52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028700" y="1905000"/>
            <a:ext cx="82296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lvl="1" eaLnBrk="1" hangingPunct="1"/>
            <a:r>
              <a:rPr kumimoji="0" lang="en-US" sz="2800" b="1" dirty="0">
                <a:solidFill>
                  <a:srgbClr val="000000"/>
                </a:solidFill>
                <a:latin typeface="Arial"/>
              </a:rPr>
              <a:t>even within groups, the proteins often complement each other to some extent, because all foods have a slightly different collection of amino acids</a:t>
            </a:r>
            <a:endParaRPr kumimoji="0" lang="en-US" sz="14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028700" y="3581441"/>
            <a:ext cx="8229600" cy="2646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682625" lvl="1" indent="-225425" algn="l" eaLnBrk="1" hangingPunct="1">
              <a:buFont typeface="Arial" charset="0"/>
              <a:buChar char="•"/>
            </a:pPr>
            <a:endParaRPr kumimoji="0" lang="en-US" sz="1200" dirty="0">
              <a:solidFill>
                <a:srgbClr val="D79694"/>
              </a:solidFill>
              <a:latin typeface="Arial"/>
            </a:endParaRPr>
          </a:p>
          <a:p>
            <a:pPr marL="922337" lvl="2" indent="-457200" algn="l" eaLnBrk="1" hangingPunct="1">
              <a:buFont typeface="+mj-lt"/>
              <a:buAutoNum type="arabicPeriod"/>
            </a:pPr>
            <a:r>
              <a:rPr kumimoji="0" lang="en-US" sz="2400" dirty="0">
                <a:solidFill>
                  <a:srgbClr val="D79694"/>
                </a:solidFill>
                <a:latin typeface="Arial"/>
              </a:rPr>
              <a:t>whole grains</a:t>
            </a:r>
          </a:p>
          <a:p>
            <a:pPr marL="1146175" lvl="3" indent="-225425" algn="l" eaLnBrk="1" hangingPunct="1">
              <a:buFont typeface="Arial" pitchFamily="34" charset="0"/>
              <a:buChar char="•"/>
              <a:tabLst>
                <a:tab pos="1146175" algn="l"/>
              </a:tabLst>
            </a:pPr>
            <a:r>
              <a:rPr kumimoji="0" lang="en-US" sz="2400" dirty="0">
                <a:solidFill>
                  <a:srgbClr val="D79694"/>
                </a:solidFill>
                <a:latin typeface="Arial"/>
              </a:rPr>
              <a:t>wheat, rye, barley, rice, corn, etc.</a:t>
            </a:r>
          </a:p>
          <a:p>
            <a:pPr marL="693737" lvl="2" indent="-228600" algn="l" eaLnBrk="1" hangingPunct="1">
              <a:buFont typeface="+mj-lt"/>
              <a:buAutoNum type="arabicPeriod"/>
            </a:pPr>
            <a:endParaRPr kumimoji="0" lang="en-US" sz="1400" dirty="0">
              <a:solidFill>
                <a:srgbClr val="D79694"/>
              </a:solidFill>
              <a:latin typeface="Arial"/>
            </a:endParaRPr>
          </a:p>
          <a:p>
            <a:pPr marL="922337" lvl="2" indent="-457200" algn="l" eaLnBrk="1" hangingPunct="1">
              <a:buFont typeface="+mj-lt"/>
              <a:buAutoNum type="arabicPeriod"/>
            </a:pPr>
            <a:r>
              <a:rPr kumimoji="0" lang="en-US" b="1" dirty="0">
                <a:solidFill>
                  <a:srgbClr val="000000"/>
                </a:solidFill>
                <a:latin typeface="Arial"/>
              </a:rPr>
              <a:t>e.g., legumes, nuts and seeds</a:t>
            </a:r>
          </a:p>
          <a:p>
            <a:pPr marL="1146175" lvl="3" indent="-225425" algn="l" eaLnBrk="1" hangingPunct="1">
              <a:buFont typeface="Arial" pitchFamily="34" charset="0"/>
              <a:buChar char="•"/>
              <a:tabLst>
                <a:tab pos="1146175" algn="l"/>
              </a:tabLst>
            </a:pPr>
            <a:r>
              <a:rPr kumimoji="0" lang="en-US" sz="2400" dirty="0">
                <a:solidFill>
                  <a:srgbClr val="D79694"/>
                </a:solidFill>
                <a:latin typeface="Arial"/>
              </a:rPr>
              <a:t>legumes = beans, peas</a:t>
            </a:r>
          </a:p>
          <a:p>
            <a:pPr marL="693737" lvl="2" indent="-228600" algn="l" eaLnBrk="1" hangingPunct="1">
              <a:buFont typeface="+mj-lt"/>
              <a:buAutoNum type="arabicPeriod"/>
            </a:pPr>
            <a:endParaRPr kumimoji="0" lang="en-US" sz="1200" dirty="0">
              <a:solidFill>
                <a:srgbClr val="D79694"/>
              </a:solidFill>
              <a:latin typeface="Arial"/>
            </a:endParaRPr>
          </a:p>
          <a:p>
            <a:pPr marL="922337" lvl="2" indent="-457200" algn="l" eaLnBrk="1" hangingPunct="1">
              <a:buFont typeface="+mj-lt"/>
              <a:buAutoNum type="arabicPeriod"/>
            </a:pPr>
            <a:r>
              <a:rPr kumimoji="0" lang="en-US" sz="2400" dirty="0">
                <a:solidFill>
                  <a:srgbClr val="D79694"/>
                </a:solidFill>
                <a:latin typeface="Arial"/>
              </a:rPr>
              <a:t>vegetables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006674" y="6314301"/>
            <a:ext cx="822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kumimoji="0" lang="en-US" sz="1200" i="1" dirty="0">
                <a:solidFill>
                  <a:prstClr val="black"/>
                </a:solidFill>
                <a:latin typeface="+mn-lt"/>
              </a:rPr>
              <a:t>The Cultural Feast, 2</a:t>
            </a:r>
            <a:r>
              <a:rPr kumimoji="0" lang="en-US" sz="1200" i="1" baseline="30000" dirty="0">
                <a:solidFill>
                  <a:prstClr val="black"/>
                </a:solidFill>
                <a:latin typeface="+mn-lt"/>
              </a:rPr>
              <a:t>nd</a:t>
            </a:r>
            <a:r>
              <a:rPr kumimoji="0" lang="en-US" sz="1200" i="1" dirty="0">
                <a:solidFill>
                  <a:prstClr val="black"/>
                </a:solidFill>
                <a:latin typeface="+mn-lt"/>
              </a:rPr>
              <a:t> Ed., </a:t>
            </a:r>
            <a:r>
              <a:rPr kumimoji="0" lang="en-US" sz="1200" dirty="0">
                <a:solidFill>
                  <a:prstClr val="black"/>
                </a:solidFill>
                <a:latin typeface="+mn-lt"/>
              </a:rPr>
              <a:t>pp. 51-52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028700" y="2057400"/>
            <a:ext cx="8229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lvl="1" eaLnBrk="1" hangingPunct="1"/>
            <a:r>
              <a:rPr kumimoji="0" lang="en-US" b="1" dirty="0">
                <a:solidFill>
                  <a:srgbClr val="000000"/>
                </a:solidFill>
                <a:latin typeface="Arial"/>
              </a:rPr>
              <a:t>dairy products, eggs, and meats can improve the protein efficiency of any of the groups</a:t>
            </a:r>
            <a:endParaRPr kumimoji="0" lang="en-US" sz="16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028700" y="3581400"/>
            <a:ext cx="8229600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682625" lvl="1" indent="-225425" algn="l" eaLnBrk="1" hangingPunct="1">
              <a:buFont typeface="Arial" charset="0"/>
              <a:buChar char="•"/>
            </a:pPr>
            <a:endParaRPr kumimoji="0" lang="en-US" sz="1200" dirty="0">
              <a:solidFill>
                <a:srgbClr val="D79694"/>
              </a:solidFill>
              <a:latin typeface="Arial"/>
            </a:endParaRPr>
          </a:p>
          <a:p>
            <a:pPr marL="922337" lvl="2" indent="-457200" algn="l" eaLnBrk="1" hangingPunct="1">
              <a:buFont typeface="+mj-lt"/>
              <a:buAutoNum type="arabicPeriod"/>
            </a:pPr>
            <a:r>
              <a:rPr kumimoji="0" lang="en-US" sz="2400" dirty="0">
                <a:solidFill>
                  <a:srgbClr val="D79694"/>
                </a:solidFill>
                <a:latin typeface="Arial"/>
              </a:rPr>
              <a:t>whole grains</a:t>
            </a:r>
          </a:p>
          <a:p>
            <a:pPr marL="1146175" lvl="3" indent="-225425" algn="l" eaLnBrk="1" hangingPunct="1">
              <a:buFont typeface="Arial" pitchFamily="34" charset="0"/>
              <a:buChar char="•"/>
              <a:tabLst>
                <a:tab pos="1146175" algn="l"/>
              </a:tabLst>
            </a:pPr>
            <a:r>
              <a:rPr kumimoji="0" lang="en-US" sz="2400" dirty="0">
                <a:solidFill>
                  <a:srgbClr val="D79694"/>
                </a:solidFill>
                <a:latin typeface="Arial"/>
              </a:rPr>
              <a:t>wheat, rye, barley, rice, corn, etc.</a:t>
            </a:r>
          </a:p>
          <a:p>
            <a:pPr marL="693737" lvl="2" indent="-228600" algn="l" eaLnBrk="1" hangingPunct="1">
              <a:buFont typeface="+mj-lt"/>
              <a:buAutoNum type="arabicPeriod"/>
            </a:pPr>
            <a:endParaRPr kumimoji="0" lang="en-US" sz="1200" dirty="0">
              <a:solidFill>
                <a:srgbClr val="D79694"/>
              </a:solidFill>
              <a:latin typeface="Arial"/>
            </a:endParaRPr>
          </a:p>
          <a:p>
            <a:pPr marL="922337" lvl="2" indent="-457200" algn="l" eaLnBrk="1" hangingPunct="1">
              <a:buFont typeface="+mj-lt"/>
              <a:buAutoNum type="arabicPeriod"/>
            </a:pPr>
            <a:r>
              <a:rPr kumimoji="0" lang="en-US" sz="2400" dirty="0">
                <a:solidFill>
                  <a:srgbClr val="D79694"/>
                </a:solidFill>
                <a:latin typeface="Arial"/>
              </a:rPr>
              <a:t>legumes, nuts and seeds</a:t>
            </a:r>
          </a:p>
          <a:p>
            <a:pPr marL="1146175" lvl="3" indent="-225425" algn="l" eaLnBrk="1" hangingPunct="1">
              <a:buFont typeface="Arial" pitchFamily="34" charset="0"/>
              <a:buChar char="•"/>
              <a:tabLst>
                <a:tab pos="1146175" algn="l"/>
              </a:tabLst>
            </a:pPr>
            <a:r>
              <a:rPr kumimoji="0" lang="en-US" sz="2400" dirty="0">
                <a:solidFill>
                  <a:srgbClr val="D79694"/>
                </a:solidFill>
                <a:latin typeface="Arial"/>
              </a:rPr>
              <a:t>legumes = beans, peas</a:t>
            </a:r>
          </a:p>
          <a:p>
            <a:pPr marL="693737" lvl="2" indent="-228600" algn="l" eaLnBrk="1" hangingPunct="1">
              <a:buFont typeface="+mj-lt"/>
              <a:buAutoNum type="arabicPeriod"/>
            </a:pPr>
            <a:endParaRPr kumimoji="0" lang="en-US" sz="1200" dirty="0">
              <a:solidFill>
                <a:srgbClr val="D79694"/>
              </a:solidFill>
              <a:latin typeface="Arial"/>
            </a:endParaRPr>
          </a:p>
          <a:p>
            <a:pPr marL="922337" lvl="2" indent="-457200" algn="l" eaLnBrk="1" hangingPunct="1">
              <a:buFont typeface="+mj-lt"/>
              <a:buAutoNum type="arabicPeriod"/>
            </a:pPr>
            <a:r>
              <a:rPr kumimoji="0" lang="en-US" sz="2400" dirty="0">
                <a:solidFill>
                  <a:srgbClr val="D79694"/>
                </a:solidFill>
                <a:latin typeface="Arial"/>
              </a:rPr>
              <a:t>vegetables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006674" y="6314301"/>
            <a:ext cx="822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kumimoji="0" lang="en-US" sz="1200" i="1" dirty="0">
                <a:solidFill>
                  <a:prstClr val="black"/>
                </a:solidFill>
                <a:latin typeface="+mn-lt"/>
              </a:rPr>
              <a:t>The Cultural Feast, 2</a:t>
            </a:r>
            <a:r>
              <a:rPr kumimoji="0" lang="en-US" sz="1200" i="1" baseline="30000" dirty="0">
                <a:solidFill>
                  <a:prstClr val="black"/>
                </a:solidFill>
                <a:latin typeface="+mn-lt"/>
              </a:rPr>
              <a:t>nd</a:t>
            </a:r>
            <a:r>
              <a:rPr kumimoji="0" lang="en-US" sz="1200" i="1" dirty="0">
                <a:solidFill>
                  <a:prstClr val="black"/>
                </a:solidFill>
                <a:latin typeface="+mn-lt"/>
              </a:rPr>
              <a:t> Ed., </a:t>
            </a:r>
            <a:r>
              <a:rPr kumimoji="0" lang="en-US" sz="1200" dirty="0">
                <a:solidFill>
                  <a:prstClr val="black"/>
                </a:solidFill>
                <a:latin typeface="+mn-lt"/>
              </a:rPr>
              <a:t>pp. 51-52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028700" y="1249742"/>
            <a:ext cx="8229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lvl="1" eaLnBrk="1" hangingPunct="1"/>
            <a:r>
              <a:rPr kumimoji="0" lang="en-US" sz="2400" b="1" dirty="0">
                <a:solidFill>
                  <a:srgbClr val="000000"/>
                </a:solidFill>
                <a:latin typeface="Arial"/>
              </a:rPr>
              <a:t>before scientists discovered the need for essential amino acids, complementary protein combinations evolved spontaneously as the basis of many cuisines</a:t>
            </a:r>
            <a:endParaRPr kumimoji="0" lang="en-US" sz="24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028700" y="2569898"/>
            <a:ext cx="8229600" cy="381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682625" lvl="1" indent="-225425" algn="l" eaLnBrk="1" hangingPunct="1">
              <a:buFont typeface="Arial" charset="0"/>
              <a:buChar char="•"/>
            </a:pPr>
            <a:endParaRPr kumimoji="0" lang="en-US" sz="1100" dirty="0">
              <a:solidFill>
                <a:srgbClr val="D79694"/>
              </a:solidFill>
              <a:latin typeface="Arial"/>
            </a:endParaRPr>
          </a:p>
          <a:p>
            <a:pPr marL="682625" lvl="2" indent="-219075" algn="l" eaLnBrk="1" hangingPunct="1">
              <a:buFont typeface="Arial" pitchFamily="34" charset="0"/>
              <a:buChar char="•"/>
            </a:pPr>
            <a:r>
              <a:rPr kumimoji="0" lang="en-US" sz="1800" dirty="0">
                <a:solidFill>
                  <a:srgbClr val="000000"/>
                </a:solidFill>
                <a:latin typeface="Arial"/>
              </a:rPr>
              <a:t>Chinese</a:t>
            </a:r>
          </a:p>
          <a:p>
            <a:pPr marL="1139825" lvl="4" indent="-219075" algn="l" eaLnBrk="1" hangingPunct="1">
              <a:buFont typeface="Arial" pitchFamily="34" charset="0"/>
              <a:buChar char="•"/>
              <a:tabLst>
                <a:tab pos="1146175" algn="l"/>
              </a:tabLst>
            </a:pPr>
            <a:r>
              <a:rPr kumimoji="0" lang="en-US" sz="1800" dirty="0">
                <a:solidFill>
                  <a:srgbClr val="000000"/>
                </a:solidFill>
                <a:latin typeface="Arial"/>
              </a:rPr>
              <a:t>soy products and rice</a:t>
            </a:r>
          </a:p>
          <a:p>
            <a:pPr marL="682625" lvl="2" indent="-219075" algn="l" eaLnBrk="1" hangingPunct="1">
              <a:buFont typeface="Arial" pitchFamily="34" charset="0"/>
              <a:buChar char="•"/>
            </a:pPr>
            <a:endParaRPr kumimoji="0" lang="en-US" sz="1050" dirty="0">
              <a:solidFill>
                <a:srgbClr val="000000"/>
              </a:solidFill>
              <a:latin typeface="Arial"/>
            </a:endParaRPr>
          </a:p>
          <a:p>
            <a:pPr marL="682625" lvl="2" indent="-219075" algn="l" eaLnBrk="1" hangingPunct="1">
              <a:buFont typeface="Arial" pitchFamily="34" charset="0"/>
              <a:buChar char="•"/>
            </a:pPr>
            <a:r>
              <a:rPr kumimoji="0" lang="en-US" sz="1800" dirty="0">
                <a:solidFill>
                  <a:srgbClr val="000000"/>
                </a:solidFill>
                <a:latin typeface="Arial"/>
              </a:rPr>
              <a:t>African</a:t>
            </a:r>
          </a:p>
          <a:p>
            <a:pPr marL="1139825" lvl="4" indent="-219075" algn="l" eaLnBrk="1" hangingPunct="1">
              <a:buFont typeface="Arial" pitchFamily="34" charset="0"/>
              <a:buChar char="•"/>
              <a:tabLst>
                <a:tab pos="1146175" algn="l"/>
              </a:tabLst>
            </a:pPr>
            <a:r>
              <a:rPr kumimoji="0" lang="en-US" sz="1800" dirty="0">
                <a:solidFill>
                  <a:srgbClr val="000000"/>
                </a:solidFill>
                <a:latin typeface="Arial"/>
              </a:rPr>
              <a:t>sorghum / millet and cowpeas</a:t>
            </a:r>
          </a:p>
          <a:p>
            <a:pPr marL="682625" lvl="2" indent="-219075" algn="l" eaLnBrk="1" hangingPunct="1">
              <a:buFont typeface="Arial" pitchFamily="34" charset="0"/>
              <a:buChar char="•"/>
            </a:pPr>
            <a:endParaRPr kumimoji="0" lang="en-US" sz="1050" dirty="0">
              <a:solidFill>
                <a:srgbClr val="000000"/>
              </a:solidFill>
              <a:latin typeface="Arial"/>
            </a:endParaRPr>
          </a:p>
          <a:p>
            <a:pPr marL="682625" lvl="2" indent="-219075" algn="l" eaLnBrk="1" hangingPunct="1">
              <a:buFont typeface="Arial" pitchFamily="34" charset="0"/>
              <a:buChar char="•"/>
            </a:pPr>
            <a:r>
              <a:rPr kumimoji="0" lang="en-US" sz="1800" dirty="0">
                <a:solidFill>
                  <a:srgbClr val="000000"/>
                </a:solidFill>
                <a:latin typeface="Arial"/>
              </a:rPr>
              <a:t>India</a:t>
            </a:r>
          </a:p>
          <a:p>
            <a:pPr marL="1139825" lvl="4" indent="-219075" algn="l" eaLnBrk="1" hangingPunct="1">
              <a:buFont typeface="Arial" pitchFamily="34" charset="0"/>
              <a:buChar char="•"/>
              <a:tabLst>
                <a:tab pos="1146175" algn="l"/>
              </a:tabLst>
            </a:pPr>
            <a:r>
              <a:rPr kumimoji="0" lang="en-US" sz="1800" dirty="0">
                <a:solidFill>
                  <a:srgbClr val="000000"/>
                </a:solidFill>
                <a:latin typeface="Arial"/>
              </a:rPr>
              <a:t>lentil curry and rice</a:t>
            </a:r>
          </a:p>
          <a:p>
            <a:pPr marL="682625" lvl="2" indent="-219075" algn="l" eaLnBrk="1" hangingPunct="1">
              <a:buFont typeface="Arial" pitchFamily="34" charset="0"/>
              <a:buChar char="•"/>
            </a:pPr>
            <a:endParaRPr kumimoji="0" lang="en-US" sz="1050" dirty="0">
              <a:solidFill>
                <a:srgbClr val="000000"/>
              </a:solidFill>
              <a:latin typeface="Arial"/>
            </a:endParaRPr>
          </a:p>
          <a:p>
            <a:pPr marL="682625" lvl="2" indent="-219075" algn="l" eaLnBrk="1" hangingPunct="1">
              <a:buFont typeface="Arial" pitchFamily="34" charset="0"/>
              <a:buChar char="•"/>
            </a:pPr>
            <a:r>
              <a:rPr kumimoji="0" lang="en-US" sz="1800" dirty="0">
                <a:solidFill>
                  <a:srgbClr val="000000"/>
                </a:solidFill>
                <a:latin typeface="Arial"/>
              </a:rPr>
              <a:t>Italy</a:t>
            </a:r>
          </a:p>
          <a:p>
            <a:pPr marL="1139825" lvl="4" indent="-219075" algn="l" eaLnBrk="1" hangingPunct="1">
              <a:buFont typeface="Arial" pitchFamily="34" charset="0"/>
              <a:buChar char="•"/>
              <a:tabLst>
                <a:tab pos="1146175" algn="l"/>
              </a:tabLst>
            </a:pPr>
            <a:r>
              <a:rPr kumimoji="0" lang="en-US" sz="1800" dirty="0">
                <a:solidFill>
                  <a:srgbClr val="000000"/>
                </a:solidFill>
                <a:latin typeface="Arial"/>
              </a:rPr>
              <a:t>pasta and beans (</a:t>
            </a:r>
            <a:r>
              <a:rPr kumimoji="0" lang="en-US" sz="1800" i="1" dirty="0">
                <a:solidFill>
                  <a:srgbClr val="000000"/>
                </a:solidFill>
                <a:latin typeface="Arial"/>
              </a:rPr>
              <a:t>pasta e </a:t>
            </a:r>
            <a:r>
              <a:rPr kumimoji="0" lang="en-US" sz="1800" i="1" dirty="0" err="1">
                <a:solidFill>
                  <a:srgbClr val="000000"/>
                </a:solidFill>
                <a:latin typeface="Arial"/>
              </a:rPr>
              <a:t>fagioli</a:t>
            </a:r>
            <a:r>
              <a:rPr kumimoji="0" lang="en-US" sz="1800" dirty="0">
                <a:solidFill>
                  <a:srgbClr val="000000"/>
                </a:solidFill>
                <a:latin typeface="Arial"/>
              </a:rPr>
              <a:t>)</a:t>
            </a:r>
          </a:p>
          <a:p>
            <a:pPr marL="682625" lvl="2" indent="-219075" algn="l" eaLnBrk="1" hangingPunct="1">
              <a:buFont typeface="Arial" pitchFamily="34" charset="0"/>
              <a:buChar char="•"/>
            </a:pPr>
            <a:endParaRPr kumimoji="0" lang="en-US" sz="1050" dirty="0">
              <a:solidFill>
                <a:srgbClr val="000000"/>
              </a:solidFill>
              <a:latin typeface="Arial"/>
            </a:endParaRPr>
          </a:p>
          <a:p>
            <a:pPr marL="682625" lvl="2" indent="-219075" algn="l" eaLnBrk="1" hangingPunct="1">
              <a:buFont typeface="Arial" pitchFamily="34" charset="0"/>
              <a:buChar char="•"/>
            </a:pPr>
            <a:r>
              <a:rPr kumimoji="0" lang="en-US" sz="1800" dirty="0">
                <a:solidFill>
                  <a:srgbClr val="000000"/>
                </a:solidFill>
                <a:latin typeface="Arial"/>
              </a:rPr>
              <a:t>Southern U.S.A.</a:t>
            </a:r>
          </a:p>
          <a:p>
            <a:pPr marL="1139825" lvl="4" indent="-219075" algn="l" eaLnBrk="1" hangingPunct="1">
              <a:buFont typeface="Arial" pitchFamily="34" charset="0"/>
              <a:buChar char="•"/>
              <a:tabLst>
                <a:tab pos="1146175" algn="l"/>
              </a:tabLst>
            </a:pPr>
            <a:r>
              <a:rPr kumimoji="0" lang="en-US" sz="1800" dirty="0">
                <a:solidFill>
                  <a:srgbClr val="000000"/>
                </a:solidFill>
                <a:latin typeface="Arial"/>
              </a:rPr>
              <a:t>soup beans and corn bread</a:t>
            </a:r>
            <a:endParaRPr kumimoji="0" lang="en-US" sz="20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06674" y="6314301"/>
            <a:ext cx="822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kumimoji="0" lang="en-US" sz="1200" i="1" dirty="0">
                <a:solidFill>
                  <a:prstClr val="black"/>
                </a:solidFill>
                <a:latin typeface="+mn-lt"/>
              </a:rPr>
              <a:t>The Cultural Feast, 2</a:t>
            </a:r>
            <a:r>
              <a:rPr kumimoji="0" lang="en-US" sz="1200" i="1" baseline="30000" dirty="0">
                <a:solidFill>
                  <a:prstClr val="black"/>
                </a:solidFill>
                <a:latin typeface="+mn-lt"/>
              </a:rPr>
              <a:t>nd</a:t>
            </a:r>
            <a:r>
              <a:rPr kumimoji="0" lang="en-US" sz="1200" i="1" dirty="0">
                <a:solidFill>
                  <a:prstClr val="black"/>
                </a:solidFill>
                <a:latin typeface="+mn-lt"/>
              </a:rPr>
              <a:t> Ed., </a:t>
            </a:r>
            <a:r>
              <a:rPr kumimoji="0" lang="en-US" sz="1200" dirty="0">
                <a:solidFill>
                  <a:prstClr val="black"/>
                </a:solidFill>
                <a:latin typeface="+mn-lt"/>
              </a:rPr>
              <a:t>p. 52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rtemp.protein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0558" y="3104"/>
            <a:ext cx="5665470" cy="682586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558142" y="3154740"/>
            <a:ext cx="51435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400300" marR="0" lvl="0" indent="-240030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600" b="1" i="1" u="none" strike="noStrike" kern="1200" cap="none" spc="0" normalizeH="0" baseline="0" noProof="0" dirty="0">
                <a:ln w="6350">
                  <a:solidFill>
                    <a:srgbClr val="0C0600"/>
                  </a:solidFill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50800" dist="165100" dir="18900000" algn="b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Proteins</a:t>
            </a:r>
          </a:p>
        </p:txBody>
      </p:sp>
      <p:sp>
        <p:nvSpPr>
          <p:cNvPr id="4" name="Rectangle 11"/>
          <p:cNvSpPr>
            <a:spLocks noChangeArrowheads="1"/>
          </p:cNvSpPr>
          <p:nvPr/>
        </p:nvSpPr>
        <p:spPr bwMode="auto">
          <a:xfrm>
            <a:off x="3689395" y="6030111"/>
            <a:ext cx="286924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b="0" i="1" u="none" strike="noStrike" kern="1200" cap="none" spc="0" normalizeH="0" baseline="0" noProof="0" dirty="0">
                <a:ln w="6350">
                  <a:noFill/>
                  <a:prstDash val="solid"/>
                  <a:miter lim="800000"/>
                </a:ln>
                <a:solidFill>
                  <a:srgbClr val="0C0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Anthropology of Food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b="0" i="1" u="none" strike="noStrike" kern="1200" cap="none" spc="0" normalizeH="0" baseline="0" noProof="0" dirty="0">
                <a:ln w="6350">
                  <a:noFill/>
                  <a:prstDash val="solid"/>
                  <a:miter lim="800000"/>
                </a:ln>
                <a:solidFill>
                  <a:srgbClr val="0C0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University of Minnesota Duluth</a:t>
            </a:r>
            <a:endParaRPr kumimoji="1" lang="en-US" sz="1000" b="0" i="1" u="none" strike="noStrike" kern="1200" cap="none" spc="0" normalizeH="0" baseline="0" noProof="0" dirty="0">
              <a:ln w="6350">
                <a:noFill/>
                <a:prstDash val="solid"/>
                <a:miter lim="800000"/>
              </a:ln>
              <a:solidFill>
                <a:srgbClr val="0C06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800" b="0" i="1" u="none" strike="noStrike" kern="1200" cap="none" spc="0" normalizeH="0" baseline="0" noProof="0" dirty="0">
                <a:ln w="6350">
                  <a:noFill/>
                  <a:prstDash val="solid"/>
                  <a:miter lim="800000"/>
                </a:ln>
                <a:solidFill>
                  <a:srgbClr val="0C0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Tim Roufs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600" b="0" i="1" u="none" strike="noStrike" kern="1200" cap="none" spc="0" normalizeH="0" baseline="30000" noProof="0" dirty="0">
                <a:ln w="6350">
                  <a:noFill/>
                  <a:prstDash val="solid"/>
                  <a:miter lim="800000"/>
                </a:ln>
                <a:solidFill>
                  <a:srgbClr val="0C0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©</a:t>
            </a:r>
            <a:r>
              <a:rPr kumimoji="1" lang="en-US" sz="600" b="0" i="1" u="none" strike="noStrike" kern="1200" cap="none" spc="0" normalizeH="0" baseline="0" noProof="0" dirty="0">
                <a:ln w="6350">
                  <a:noFill/>
                  <a:prstDash val="solid"/>
                  <a:miter lim="800000"/>
                </a:ln>
                <a:solidFill>
                  <a:srgbClr val="0C0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2010-2024</a:t>
            </a:r>
            <a:endParaRPr kumimoji="1" lang="en-US" sz="800" b="0" i="1" u="none" strike="noStrike" kern="1200" cap="none" spc="0" normalizeH="0" baseline="0" noProof="0" dirty="0">
              <a:ln w="6350">
                <a:noFill/>
                <a:prstDash val="solid"/>
                <a:miter lim="800000"/>
              </a:ln>
              <a:solidFill>
                <a:srgbClr val="0C06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58142" y="6537328"/>
            <a:ext cx="51435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C060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/>
              </a:rPr>
              <a:t>http://en.wikipedia.org/wiki/File:Proteinviews-1tim.png</a:t>
            </a:r>
            <a:endParaRPr kumimoji="1" lang="en-US" sz="800" b="0" i="0" u="none" strike="noStrike" kern="1200" cap="none" spc="0" normalizeH="0" baseline="0" noProof="0" dirty="0">
              <a:ln>
                <a:noFill/>
              </a:ln>
              <a:solidFill>
                <a:srgbClr val="0C06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93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028700" y="1810658"/>
            <a:ext cx="82296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lvl="1" eaLnBrk="1" hangingPunct="1"/>
            <a:r>
              <a:rPr kumimoji="0" lang="en-US" sz="3600" b="1" dirty="0">
                <a:solidFill>
                  <a:srgbClr val="000000"/>
                </a:solidFill>
                <a:latin typeface="Arial"/>
              </a:rPr>
              <a:t>proteins</a:t>
            </a:r>
          </a:p>
          <a:p>
            <a:pPr marL="0" lvl="1" eaLnBrk="1" hangingPunct="1"/>
            <a:endParaRPr kumimoji="0" lang="en-US" sz="1200" b="1" dirty="0">
              <a:solidFill>
                <a:srgbClr val="000000"/>
              </a:solidFill>
              <a:latin typeface="Arial"/>
            </a:endParaRPr>
          </a:p>
          <a:p>
            <a:pPr marL="0" lvl="1" eaLnBrk="1" hangingPunct="1"/>
            <a:r>
              <a:rPr kumimoji="0" lang="en-US" sz="2800" b="1" dirty="0">
                <a:solidFill>
                  <a:srgbClr val="000000"/>
                </a:solidFill>
                <a:latin typeface="Arial"/>
              </a:rPr>
              <a:t>the word protein comes from the Greek word </a:t>
            </a:r>
            <a:r>
              <a:rPr kumimoji="0" lang="en-US" sz="2800" b="1" dirty="0" err="1">
                <a:solidFill>
                  <a:srgbClr val="000000"/>
                </a:solidFill>
                <a:latin typeface="Arial"/>
              </a:rPr>
              <a:t>πρώτειος</a:t>
            </a:r>
            <a:r>
              <a:rPr kumimoji="0" lang="en-US" sz="2800" b="1" dirty="0">
                <a:solidFill>
                  <a:srgbClr val="000000"/>
                </a:solidFill>
                <a:latin typeface="Arial"/>
              </a:rPr>
              <a:t> (</a:t>
            </a:r>
            <a:r>
              <a:rPr kumimoji="0" lang="en-US" sz="2800" b="1" i="1" dirty="0" err="1">
                <a:solidFill>
                  <a:srgbClr val="000000"/>
                </a:solidFill>
                <a:latin typeface="Arial"/>
              </a:rPr>
              <a:t>proteios</a:t>
            </a:r>
            <a:r>
              <a:rPr kumimoji="0" lang="en-US" sz="2800" b="1" dirty="0">
                <a:solidFill>
                  <a:srgbClr val="000000"/>
                </a:solidFill>
                <a:latin typeface="Arial"/>
              </a:rPr>
              <a:t>) </a:t>
            </a:r>
            <a:r>
              <a:rPr kumimoji="0" lang="en-US" sz="3600" b="1" dirty="0">
                <a:solidFill>
                  <a:srgbClr val="000000"/>
                </a:solidFill>
                <a:latin typeface="Arial"/>
              </a:rPr>
              <a:t>"primary"</a:t>
            </a:r>
            <a:endParaRPr kumimoji="0" lang="en-US" sz="2800" b="1" dirty="0">
              <a:solidFill>
                <a:srgbClr val="000000"/>
              </a:solidFill>
              <a:latin typeface="Arial"/>
            </a:endParaRPr>
          </a:p>
          <a:p>
            <a:pPr marL="0" lvl="1" eaLnBrk="1" hangingPunct="1"/>
            <a:endParaRPr kumimoji="0" lang="en-US" sz="1200" b="1" dirty="0">
              <a:solidFill>
                <a:srgbClr val="000000"/>
              </a:solidFill>
              <a:latin typeface="Arial"/>
            </a:endParaRPr>
          </a:p>
          <a:p>
            <a:pPr marL="682625" lvl="1" indent="-217488" algn="l" eaLnBrk="1" hangingPunct="1">
              <a:buFont typeface="Arial" pitchFamily="34" charset="0"/>
              <a:buChar char="•"/>
              <a:tabLst>
                <a:tab pos="682625" algn="l"/>
              </a:tabLst>
            </a:pPr>
            <a:r>
              <a:rPr kumimoji="0" lang="en-US" sz="1800" dirty="0">
                <a:solidFill>
                  <a:srgbClr val="D79694"/>
                </a:solidFill>
                <a:latin typeface="Arial"/>
              </a:rPr>
              <a:t>first described and named by the Swedish chemist </a:t>
            </a:r>
            <a:r>
              <a:rPr kumimoji="0" lang="en-US" sz="1800" dirty="0" err="1">
                <a:solidFill>
                  <a:srgbClr val="D79694"/>
                </a:solidFill>
                <a:latin typeface="Arial"/>
              </a:rPr>
              <a:t>Jöns</a:t>
            </a:r>
            <a:r>
              <a:rPr kumimoji="0" lang="en-US" sz="1800" dirty="0">
                <a:solidFill>
                  <a:srgbClr val="D79694"/>
                </a:solidFill>
                <a:latin typeface="Arial"/>
              </a:rPr>
              <a:t> </a:t>
            </a:r>
            <a:r>
              <a:rPr kumimoji="0" lang="en-US" sz="1800" dirty="0" err="1">
                <a:solidFill>
                  <a:srgbClr val="D79694"/>
                </a:solidFill>
                <a:latin typeface="Arial"/>
              </a:rPr>
              <a:t>Jakob</a:t>
            </a:r>
            <a:r>
              <a:rPr kumimoji="0" lang="en-US" sz="1800" dirty="0">
                <a:solidFill>
                  <a:srgbClr val="D79694"/>
                </a:solidFill>
                <a:latin typeface="Arial"/>
              </a:rPr>
              <a:t> Berzelius in 1838</a:t>
            </a:r>
          </a:p>
          <a:p>
            <a:pPr marL="682625" lvl="1" indent="-217488" algn="l" eaLnBrk="1" hangingPunct="1">
              <a:buFont typeface="Arial" pitchFamily="34" charset="0"/>
              <a:buChar char="•"/>
              <a:tabLst>
                <a:tab pos="682625" algn="l"/>
              </a:tabLst>
            </a:pPr>
            <a:endParaRPr kumimoji="0" lang="en-US" sz="1200" dirty="0">
              <a:solidFill>
                <a:srgbClr val="D79694"/>
              </a:solidFill>
              <a:latin typeface="Arial"/>
            </a:endParaRPr>
          </a:p>
          <a:p>
            <a:pPr marL="682625" lvl="1" indent="-217488" algn="l" eaLnBrk="1" hangingPunct="1">
              <a:buFont typeface="Arial" pitchFamily="34" charset="0"/>
              <a:buChar char="•"/>
              <a:tabLst>
                <a:tab pos="682625" algn="l"/>
              </a:tabLst>
            </a:pPr>
            <a:r>
              <a:rPr kumimoji="0" lang="en-US" sz="1800" dirty="0">
                <a:solidFill>
                  <a:srgbClr val="D79694"/>
                </a:solidFill>
              </a:rPr>
              <a:t>the central role of proteins in living organisms was not fully appreciated until 1926, when James B. Sumner showed that the enzyme </a:t>
            </a:r>
            <a:r>
              <a:rPr kumimoji="0" lang="en-US" sz="1800" dirty="0" err="1">
                <a:solidFill>
                  <a:srgbClr val="D79694"/>
                </a:solidFill>
              </a:rPr>
              <a:t>urease</a:t>
            </a:r>
            <a:r>
              <a:rPr kumimoji="0" lang="en-US" sz="1800" dirty="0">
                <a:solidFill>
                  <a:srgbClr val="D79694"/>
                </a:solidFill>
              </a:rPr>
              <a:t> was a protein</a:t>
            </a:r>
          </a:p>
          <a:p>
            <a:pPr marL="682625" lvl="1" indent="-217488" algn="l" eaLnBrk="1" hangingPunct="1">
              <a:buFont typeface="Arial" pitchFamily="34" charset="0"/>
              <a:buChar char="•"/>
              <a:tabLst>
                <a:tab pos="682625" algn="l"/>
              </a:tabLst>
            </a:pPr>
            <a:endParaRPr kumimoji="0" lang="en-US" sz="1200" dirty="0">
              <a:solidFill>
                <a:srgbClr val="D79694"/>
              </a:solidFill>
            </a:endParaRPr>
          </a:p>
          <a:p>
            <a:pPr marL="682625" lvl="1" indent="-217488" algn="l" eaLnBrk="1" hangingPunct="1">
              <a:buFont typeface="Arial" pitchFamily="34" charset="0"/>
              <a:buChar char="•"/>
              <a:tabLst>
                <a:tab pos="682625" algn="l"/>
              </a:tabLst>
            </a:pPr>
            <a:r>
              <a:rPr kumimoji="0" lang="en-US" sz="1800" dirty="0">
                <a:solidFill>
                  <a:srgbClr val="D79694"/>
                </a:solidFill>
              </a:rPr>
              <a:t>the first protein to be sequenced was insulin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025724" y="6324600"/>
            <a:ext cx="822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kumimoji="0" lang="en-US" sz="1200" dirty="0">
                <a:solidFill>
                  <a:prstClr val="black"/>
                </a:solidFill>
                <a:latin typeface="Calibri" pitchFamily="34" charset="0"/>
              </a:rPr>
              <a:t>Wikipedia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028700" y="1810658"/>
            <a:ext cx="8229600" cy="418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lvl="1" eaLnBrk="1" hangingPunct="1"/>
            <a:r>
              <a:rPr kumimoji="0" lang="en-US" sz="3600" b="1" dirty="0">
                <a:solidFill>
                  <a:srgbClr val="000000"/>
                </a:solidFill>
                <a:latin typeface="Arial"/>
              </a:rPr>
              <a:t>proteins</a:t>
            </a:r>
          </a:p>
          <a:p>
            <a:pPr marL="0" lvl="1" eaLnBrk="1" hangingPunct="1"/>
            <a:endParaRPr kumimoji="0" lang="en-US" sz="1200" b="1" dirty="0">
              <a:solidFill>
                <a:srgbClr val="000000"/>
              </a:solidFill>
              <a:latin typeface="Arial"/>
            </a:endParaRPr>
          </a:p>
          <a:p>
            <a:pPr marL="0" lvl="1" eaLnBrk="1" hangingPunct="1"/>
            <a:r>
              <a:rPr kumimoji="0" lang="en-US" sz="2800" b="1" dirty="0">
                <a:solidFill>
                  <a:srgbClr val="D79694"/>
                </a:solidFill>
                <a:latin typeface="Arial"/>
              </a:rPr>
              <a:t>“</a:t>
            </a:r>
            <a:r>
              <a:rPr kumimoji="0" lang="en-US" sz="2800" b="1" dirty="0">
                <a:solidFill>
                  <a:srgbClr val="D79694"/>
                </a:solidFill>
              </a:rPr>
              <a:t>. . . </a:t>
            </a:r>
            <a:r>
              <a:rPr kumimoji="0" lang="en-US" sz="4000" b="1" dirty="0">
                <a:solidFill>
                  <a:srgbClr val="000000"/>
                </a:solidFill>
              </a:rPr>
              <a:t>organic compounds made of amino acids </a:t>
            </a:r>
            <a:r>
              <a:rPr kumimoji="0" lang="en-US" sz="2800" dirty="0">
                <a:solidFill>
                  <a:srgbClr val="D79694"/>
                </a:solidFill>
              </a:rPr>
              <a:t>arranged in a linear chain and joined together by peptide bonds between the carboxyl and amino groups of adjacent amino acid residues”</a:t>
            </a:r>
          </a:p>
          <a:p>
            <a:pPr marL="914400" lvl="1" indent="-231775" algn="l" eaLnBrk="1" hangingPunct="1">
              <a:buFont typeface="Arial" pitchFamily="34" charset="0"/>
              <a:buChar char="•"/>
            </a:pPr>
            <a:endParaRPr kumimoji="0" lang="en-US" sz="1400" b="1" dirty="0">
              <a:solidFill>
                <a:srgbClr val="D79694"/>
              </a:solidFill>
              <a:latin typeface="Arial"/>
            </a:endParaRPr>
          </a:p>
          <a:p>
            <a:pPr marL="914400" lvl="1" indent="-231775" algn="l" eaLnBrk="1" hangingPunct="1">
              <a:buFont typeface="Arial" pitchFamily="34" charset="0"/>
              <a:buChar char="•"/>
            </a:pPr>
            <a:r>
              <a:rPr kumimoji="0" lang="en-US" sz="2000" dirty="0">
                <a:solidFill>
                  <a:srgbClr val="D79694"/>
                </a:solidFill>
                <a:latin typeface="Arial"/>
              </a:rPr>
              <a:t>the sequence of amino acids in a protein is defined by the sequence of a gene, which is encoded in the genetic code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025724" y="6324600"/>
            <a:ext cx="822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kumimoji="0" lang="en-US" sz="1200" dirty="0">
                <a:solidFill>
                  <a:prstClr val="black"/>
                </a:solidFill>
                <a:latin typeface="Calibri" pitchFamily="34" charset="0"/>
              </a:rPr>
              <a:t>Wikipedia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028700" y="1828800"/>
            <a:ext cx="8229600" cy="404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682625" lvl="1" indent="-225425" algn="l" eaLnBrk="1" hangingPunct="1">
              <a:buFont typeface="Arial" charset="0"/>
              <a:buChar char="•"/>
            </a:pPr>
            <a:r>
              <a:rPr kumimoji="0" lang="en-US" sz="4000" b="1" dirty="0">
                <a:solidFill>
                  <a:srgbClr val="000000"/>
                </a:solidFill>
                <a:latin typeface="Arial"/>
              </a:rPr>
              <a:t>amino acids </a:t>
            </a:r>
            <a:r>
              <a:rPr kumimoji="0" lang="en-US" sz="2800" b="1" dirty="0">
                <a:solidFill>
                  <a:srgbClr val="D79694"/>
                </a:solidFill>
                <a:latin typeface="Arial"/>
              </a:rPr>
              <a:t>are the </a:t>
            </a:r>
            <a:r>
              <a:rPr kumimoji="0" lang="en-US" sz="4000" b="1" dirty="0">
                <a:solidFill>
                  <a:srgbClr val="000000"/>
                </a:solidFill>
                <a:latin typeface="Arial"/>
              </a:rPr>
              <a:t>building blocks of protein</a:t>
            </a:r>
            <a:endParaRPr kumimoji="0" lang="en-US" sz="2800" b="1" dirty="0">
              <a:solidFill>
                <a:srgbClr val="000000"/>
              </a:solidFill>
              <a:latin typeface="Arial"/>
            </a:endParaRPr>
          </a:p>
          <a:p>
            <a:pPr marL="682625" lvl="1" indent="-225425" algn="l" eaLnBrk="1" hangingPunct="1">
              <a:buFont typeface="Arial" charset="0"/>
              <a:buChar char="•"/>
            </a:pPr>
            <a:endParaRPr kumimoji="0" lang="en-US" sz="1200" b="1" dirty="0">
              <a:solidFill>
                <a:srgbClr val="000000"/>
              </a:solidFill>
              <a:latin typeface="Arial"/>
            </a:endParaRPr>
          </a:p>
          <a:p>
            <a:pPr marL="682625" lvl="1" indent="-225425" algn="l" eaLnBrk="1" hangingPunct="1">
              <a:buFont typeface="Arial" charset="0"/>
              <a:buChar char="•"/>
            </a:pPr>
            <a:endParaRPr kumimoji="0" lang="en-US" sz="300" b="1" dirty="0">
              <a:solidFill>
                <a:srgbClr val="000000"/>
              </a:solidFill>
              <a:latin typeface="Arial"/>
            </a:endParaRPr>
          </a:p>
          <a:p>
            <a:pPr lvl="2" indent="-231775" algn="l" eaLnBrk="1" hangingPunct="1">
              <a:buFont typeface="Arial" charset="0"/>
              <a:buChar char="•"/>
            </a:pPr>
            <a:r>
              <a:rPr kumimoji="0" lang="en-US" sz="2400" b="1" dirty="0">
                <a:solidFill>
                  <a:srgbClr val="D79694"/>
                </a:solidFill>
                <a:latin typeface="Arial"/>
              </a:rPr>
              <a:t>human tissue contains 22 different amino acids</a:t>
            </a:r>
          </a:p>
          <a:p>
            <a:pPr marL="1139825" lvl="2" indent="-225425" algn="l" eaLnBrk="1" hangingPunct="1">
              <a:buFont typeface="Arial" charset="0"/>
              <a:buChar char="•"/>
            </a:pPr>
            <a:endParaRPr kumimoji="0" lang="en-US" sz="1200" b="1" dirty="0">
              <a:solidFill>
                <a:srgbClr val="D79694"/>
              </a:solidFill>
              <a:latin typeface="Arial"/>
            </a:endParaRPr>
          </a:p>
          <a:p>
            <a:pPr marL="1146175" lvl="3" indent="-231775" algn="l" eaLnBrk="1" hangingPunct="1">
              <a:buFont typeface="Arial" charset="0"/>
              <a:buChar char="•"/>
            </a:pPr>
            <a:r>
              <a:rPr kumimoji="0" lang="en-US" sz="2400" b="1" dirty="0">
                <a:solidFill>
                  <a:srgbClr val="000000"/>
                </a:solidFill>
                <a:latin typeface="Arial"/>
              </a:rPr>
              <a:t>13 can be made by the body</a:t>
            </a:r>
          </a:p>
          <a:p>
            <a:pPr marL="1146175" lvl="3" indent="-231775" algn="l" eaLnBrk="1" hangingPunct="1">
              <a:buFont typeface="Arial" charset="0"/>
              <a:buChar char="•"/>
            </a:pPr>
            <a:endParaRPr kumimoji="0" lang="en-US" sz="1200" b="1" dirty="0">
              <a:solidFill>
                <a:srgbClr val="000000"/>
              </a:solidFill>
              <a:latin typeface="Arial"/>
            </a:endParaRPr>
          </a:p>
          <a:p>
            <a:pPr marL="1146175" lvl="3" indent="-231775" algn="l" eaLnBrk="1" hangingPunct="1">
              <a:buFont typeface="Arial" charset="0"/>
              <a:buChar char="•"/>
            </a:pPr>
            <a:r>
              <a:rPr kumimoji="0" lang="en-US" sz="2400" b="1" dirty="0">
                <a:solidFill>
                  <a:srgbClr val="000000"/>
                </a:solidFill>
                <a:latin typeface="Arial"/>
              </a:rPr>
              <a:t>9 of the 22 must be obtained from foods</a:t>
            </a:r>
          </a:p>
          <a:p>
            <a:pPr marL="1379538" lvl="3" indent="-233363" algn="l" eaLnBrk="1" hangingPunct="1">
              <a:buFont typeface="Arial" charset="0"/>
              <a:buChar char="•"/>
            </a:pPr>
            <a:endParaRPr kumimoji="0" lang="en-US" sz="200" b="1" dirty="0">
              <a:solidFill>
                <a:srgbClr val="000000"/>
              </a:solidFill>
              <a:latin typeface="Arial"/>
            </a:endParaRPr>
          </a:p>
          <a:p>
            <a:pPr marL="1597025" lvl="4" indent="-217488" algn="l" eaLnBrk="1" hangingPunct="1">
              <a:buFont typeface="Arial" charset="0"/>
              <a:buChar char="•"/>
            </a:pPr>
            <a:r>
              <a:rPr kumimoji="0" lang="en-US" b="1" dirty="0">
                <a:solidFill>
                  <a:srgbClr val="000000"/>
                </a:solidFill>
                <a:latin typeface="Arial"/>
              </a:rPr>
              <a:t>these are “</a:t>
            </a:r>
            <a:r>
              <a:rPr kumimoji="0" lang="en-US" b="1" i="1" dirty="0">
                <a:solidFill>
                  <a:srgbClr val="000000"/>
                </a:solidFill>
                <a:latin typeface="Arial"/>
              </a:rPr>
              <a:t>essential amino acids</a:t>
            </a:r>
            <a:r>
              <a:rPr kumimoji="0" lang="en-US" b="1" dirty="0">
                <a:solidFill>
                  <a:srgbClr val="000000"/>
                </a:solidFill>
                <a:latin typeface="Arial"/>
              </a:rPr>
              <a:t>” (EAAs)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006674" y="6314301"/>
            <a:ext cx="822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kumimoji="0" lang="en-US" sz="1200" i="1" dirty="0">
                <a:solidFill>
                  <a:prstClr val="black"/>
                </a:solidFill>
                <a:latin typeface="+mn-lt"/>
              </a:rPr>
              <a:t>The Cultural Feast, 2</a:t>
            </a:r>
            <a:r>
              <a:rPr kumimoji="0" lang="en-US" sz="1200" i="1" baseline="30000" dirty="0">
                <a:solidFill>
                  <a:prstClr val="black"/>
                </a:solidFill>
                <a:latin typeface="+mn-lt"/>
              </a:rPr>
              <a:t>nd</a:t>
            </a:r>
            <a:r>
              <a:rPr kumimoji="0" lang="en-US" sz="1200" i="1" dirty="0">
                <a:solidFill>
                  <a:prstClr val="black"/>
                </a:solidFill>
                <a:latin typeface="+mn-lt"/>
              </a:rPr>
              <a:t> Ed., </a:t>
            </a:r>
            <a:r>
              <a:rPr kumimoji="0" lang="en-US" sz="1200" dirty="0">
                <a:solidFill>
                  <a:prstClr val="black"/>
                </a:solidFill>
                <a:latin typeface="+mn-lt"/>
              </a:rPr>
              <a:t>p. 52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025724" y="6324600"/>
            <a:ext cx="822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kumimoji="0" lang="en-US" sz="1200" dirty="0">
                <a:solidFill>
                  <a:prstClr val="black"/>
                </a:solidFill>
                <a:latin typeface="Calibri" pitchFamily="34" charset="0"/>
              </a:rPr>
              <a:t>Wikipedia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028700" y="1810658"/>
            <a:ext cx="8229600" cy="3954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0" tIns="45720" rIns="91440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lvl="1" eaLnBrk="1" hangingPunct="1"/>
            <a:r>
              <a:rPr kumimoji="0" lang="en-US" sz="3600" b="1" dirty="0">
                <a:solidFill>
                  <a:srgbClr val="000000"/>
                </a:solidFill>
                <a:latin typeface="Arial"/>
              </a:rPr>
              <a:t>proteins</a:t>
            </a:r>
          </a:p>
          <a:p>
            <a:pPr marL="0" lvl="1" eaLnBrk="1" hangingPunct="1"/>
            <a:endParaRPr kumimoji="0" lang="en-US" sz="1200" b="1" dirty="0">
              <a:solidFill>
                <a:srgbClr val="000000"/>
              </a:solidFill>
              <a:latin typeface="Arial"/>
            </a:endParaRPr>
          </a:p>
          <a:p>
            <a:pPr marL="0" lvl="1" eaLnBrk="1" hangingPunct="1"/>
            <a:r>
              <a:rPr kumimoji="0" lang="en-US" sz="3600" b="1" dirty="0">
                <a:solidFill>
                  <a:srgbClr val="000000"/>
                </a:solidFill>
                <a:latin typeface="Arial"/>
              </a:rPr>
              <a:t>“</a:t>
            </a:r>
            <a:r>
              <a:rPr kumimoji="0" lang="en-US" sz="3600" b="1" dirty="0">
                <a:solidFill>
                  <a:srgbClr val="000000"/>
                </a:solidFill>
              </a:rPr>
              <a:t>. . . are essential parts of organisms and participate in every process within cells”</a:t>
            </a:r>
          </a:p>
          <a:p>
            <a:pPr marL="0" lvl="1" eaLnBrk="1" hangingPunct="1"/>
            <a:endParaRPr kumimoji="0" lang="en-US" sz="1100" dirty="0">
              <a:solidFill>
                <a:srgbClr val="000000"/>
              </a:solidFill>
            </a:endParaRPr>
          </a:p>
          <a:p>
            <a:pPr marL="0" lvl="1" eaLnBrk="1" hangingPunct="1"/>
            <a:r>
              <a:rPr kumimoji="0" lang="en-US" sz="2800" dirty="0">
                <a:solidFill>
                  <a:srgbClr val="000000"/>
                </a:solidFill>
              </a:rPr>
              <a:t>“Many proteins are enzymes that catalyze biochemical reactions and are vital to metabolism.“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028700" y="1810677"/>
            <a:ext cx="82296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0" tIns="45720" rIns="91440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lvl="1" eaLnBrk="1" hangingPunct="1"/>
            <a:r>
              <a:rPr kumimoji="0" lang="en-US" sz="3600" b="1" dirty="0">
                <a:solidFill>
                  <a:srgbClr val="000000"/>
                </a:solidFill>
                <a:latin typeface="Arial"/>
              </a:rPr>
              <a:t>proteins</a:t>
            </a:r>
          </a:p>
          <a:p>
            <a:pPr marL="0" lvl="1" eaLnBrk="1" hangingPunct="1"/>
            <a:endParaRPr kumimoji="0" lang="en-US" sz="1200" b="1" dirty="0">
              <a:solidFill>
                <a:srgbClr val="000000"/>
              </a:solidFill>
              <a:latin typeface="Arial"/>
            </a:endParaRPr>
          </a:p>
          <a:p>
            <a:pPr marL="0" lvl="1" eaLnBrk="1" hangingPunct="1"/>
            <a:r>
              <a:rPr kumimoji="0" lang="en-US" sz="2000" b="1" dirty="0">
                <a:solidFill>
                  <a:srgbClr val="D79694"/>
                </a:solidFill>
                <a:latin typeface="Arial"/>
              </a:rPr>
              <a:t>“</a:t>
            </a:r>
            <a:r>
              <a:rPr kumimoji="0" lang="en-US" sz="2000" b="1" dirty="0">
                <a:solidFill>
                  <a:srgbClr val="D79694"/>
                </a:solidFill>
              </a:rPr>
              <a:t>. . . </a:t>
            </a:r>
            <a:r>
              <a:rPr kumimoji="0" lang="en-US" sz="3600" b="1" dirty="0">
                <a:solidFill>
                  <a:srgbClr val="000000"/>
                </a:solidFill>
              </a:rPr>
              <a:t>also have structural or mechanical functions</a:t>
            </a:r>
            <a:r>
              <a:rPr kumimoji="0" lang="en-US" sz="2000" b="1" dirty="0">
                <a:solidFill>
                  <a:srgbClr val="D79694"/>
                </a:solidFill>
              </a:rPr>
              <a:t>, </a:t>
            </a:r>
          </a:p>
          <a:p>
            <a:pPr marL="0" lvl="1" eaLnBrk="1" hangingPunct="1"/>
            <a:r>
              <a:rPr kumimoji="0" lang="en-US" sz="2000" b="1" dirty="0">
                <a:solidFill>
                  <a:srgbClr val="D79694"/>
                </a:solidFill>
              </a:rPr>
              <a:t>such as </a:t>
            </a:r>
            <a:r>
              <a:rPr kumimoji="0" lang="en-US" sz="2000" b="1" dirty="0" err="1">
                <a:solidFill>
                  <a:srgbClr val="D79694"/>
                </a:solidFill>
              </a:rPr>
              <a:t>actin</a:t>
            </a:r>
            <a:r>
              <a:rPr kumimoji="0" lang="en-US" sz="2000" b="1" dirty="0">
                <a:solidFill>
                  <a:srgbClr val="D79694"/>
                </a:solidFill>
              </a:rPr>
              <a:t> and myosin in muscle and the proteins in the cytoskeleton, which form a system of scaffolding that maintains cell shape.</a:t>
            </a:r>
            <a:r>
              <a:rPr kumimoji="0" lang="en-US" sz="2000" dirty="0">
                <a:solidFill>
                  <a:srgbClr val="D79694"/>
                </a:solidFill>
              </a:rPr>
              <a:t>”</a:t>
            </a:r>
            <a:endParaRPr kumimoji="0" lang="en-US" sz="2800" dirty="0">
              <a:solidFill>
                <a:srgbClr val="D79694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025724" y="6324600"/>
            <a:ext cx="822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kumimoji="0" lang="en-US" sz="1200" dirty="0">
                <a:solidFill>
                  <a:prstClr val="black"/>
                </a:solidFill>
                <a:latin typeface="Calibri" pitchFamily="34" charset="0"/>
              </a:rPr>
              <a:t>Wikipedia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028700" y="1810656"/>
            <a:ext cx="8229600" cy="3270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0" tIns="45720" rIns="91440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lvl="1" eaLnBrk="1" hangingPunct="1"/>
            <a:r>
              <a:rPr kumimoji="0" lang="en-US" sz="3600" b="1" dirty="0">
                <a:solidFill>
                  <a:srgbClr val="000000"/>
                </a:solidFill>
                <a:latin typeface="Arial"/>
              </a:rPr>
              <a:t>proteins</a:t>
            </a:r>
          </a:p>
          <a:p>
            <a:pPr marL="0" lvl="1" eaLnBrk="1" hangingPunct="1"/>
            <a:endParaRPr kumimoji="0" lang="en-US" sz="1050" b="1" dirty="0">
              <a:solidFill>
                <a:srgbClr val="000000"/>
              </a:solidFill>
              <a:latin typeface="Arial"/>
            </a:endParaRPr>
          </a:p>
          <a:p>
            <a:pPr marL="0" lvl="1" eaLnBrk="1" hangingPunct="1"/>
            <a:r>
              <a:rPr kumimoji="0" lang="en-US" sz="2000" b="1" dirty="0">
                <a:solidFill>
                  <a:srgbClr val="D79694"/>
                </a:solidFill>
                <a:latin typeface="Arial"/>
              </a:rPr>
              <a:t>“Other proteins </a:t>
            </a:r>
            <a:r>
              <a:rPr kumimoji="0" lang="en-US" b="1" dirty="0">
                <a:solidFill>
                  <a:srgbClr val="000000"/>
                </a:solidFill>
                <a:latin typeface="Arial"/>
              </a:rPr>
              <a:t>are important in cell signaling, </a:t>
            </a:r>
          </a:p>
          <a:p>
            <a:pPr marL="0" lvl="1" eaLnBrk="1" hangingPunct="1"/>
            <a:r>
              <a:rPr kumimoji="0" lang="en-US" b="1" dirty="0">
                <a:solidFill>
                  <a:srgbClr val="000000"/>
                </a:solidFill>
                <a:latin typeface="Arial"/>
              </a:rPr>
              <a:t>immune responses, </a:t>
            </a:r>
          </a:p>
          <a:p>
            <a:pPr marL="0" lvl="1" eaLnBrk="1" hangingPunct="1"/>
            <a:r>
              <a:rPr kumimoji="0" lang="en-US" b="1" dirty="0">
                <a:solidFill>
                  <a:srgbClr val="000000"/>
                </a:solidFill>
                <a:latin typeface="Arial"/>
              </a:rPr>
              <a:t>cell adhesion, </a:t>
            </a:r>
          </a:p>
          <a:p>
            <a:pPr marL="0" lvl="1" eaLnBrk="1" hangingPunct="1"/>
            <a:r>
              <a:rPr kumimoji="0" lang="en-US" b="1" dirty="0">
                <a:solidFill>
                  <a:srgbClr val="000000"/>
                </a:solidFill>
                <a:latin typeface="Arial"/>
              </a:rPr>
              <a:t>and the cell cycle</a:t>
            </a:r>
            <a:r>
              <a:rPr kumimoji="0" lang="en-US" sz="2800" b="1" dirty="0">
                <a:solidFill>
                  <a:srgbClr val="D79694"/>
                </a:solidFill>
                <a:latin typeface="Arial"/>
              </a:rPr>
              <a:t>.</a:t>
            </a:r>
            <a:r>
              <a:rPr kumimoji="0" lang="en-US" sz="2800" dirty="0">
                <a:solidFill>
                  <a:srgbClr val="D79694"/>
                </a:solidFill>
              </a:rPr>
              <a:t>”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025724" y="6324600"/>
            <a:ext cx="822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kumimoji="0" lang="en-US" sz="1200" dirty="0">
                <a:solidFill>
                  <a:prstClr val="black"/>
                </a:solidFill>
                <a:latin typeface="Calibri" pitchFamily="34" charset="0"/>
              </a:rPr>
              <a:t>Wikipedia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028700" y="1810656"/>
            <a:ext cx="82296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lvl="1" eaLnBrk="1" hangingPunct="1"/>
            <a:r>
              <a:rPr kumimoji="0" lang="en-US" sz="3600" b="1" dirty="0">
                <a:solidFill>
                  <a:srgbClr val="000000"/>
                </a:solidFill>
                <a:latin typeface="Arial"/>
              </a:rPr>
              <a:t>proteins</a:t>
            </a:r>
          </a:p>
          <a:p>
            <a:pPr marL="0" lvl="1" eaLnBrk="1" hangingPunct="1"/>
            <a:endParaRPr kumimoji="0" lang="en-US" sz="1200" b="1" dirty="0">
              <a:solidFill>
                <a:srgbClr val="D79694"/>
              </a:solidFill>
              <a:latin typeface="Arial"/>
            </a:endParaRPr>
          </a:p>
          <a:p>
            <a:pPr marL="0" lvl="1" eaLnBrk="1" hangingPunct="1"/>
            <a:r>
              <a:rPr kumimoji="0" lang="en-US" sz="2800" b="1" dirty="0">
                <a:solidFill>
                  <a:srgbClr val="D79694"/>
                </a:solidFill>
                <a:latin typeface="Arial"/>
              </a:rPr>
              <a:t>“. . . </a:t>
            </a:r>
            <a:r>
              <a:rPr kumimoji="0" lang="en-US" b="1" dirty="0">
                <a:solidFill>
                  <a:srgbClr val="000000"/>
                </a:solidFill>
                <a:latin typeface="Arial"/>
              </a:rPr>
              <a:t>necessary in animals' diets, since animals cannot synthesize all the amino acids they need </a:t>
            </a:r>
            <a:endParaRPr kumimoji="0" lang="en-US" sz="2800" b="1" dirty="0">
              <a:solidFill>
                <a:srgbClr val="000000"/>
              </a:solidFill>
              <a:latin typeface="Arial"/>
            </a:endParaRPr>
          </a:p>
          <a:p>
            <a:pPr marL="0" lvl="1" eaLnBrk="1" hangingPunct="1"/>
            <a:r>
              <a:rPr kumimoji="0" lang="en-US" sz="2000" b="1" dirty="0">
                <a:solidFill>
                  <a:srgbClr val="D79694"/>
                </a:solidFill>
                <a:latin typeface="Arial"/>
              </a:rPr>
              <a:t>and must obtain essential amino acids from food.” </a:t>
            </a:r>
          </a:p>
          <a:p>
            <a:pPr marL="0" lvl="1" eaLnBrk="1" hangingPunct="1"/>
            <a:endParaRPr kumimoji="0" lang="en-US" sz="2000" b="1" dirty="0">
              <a:solidFill>
                <a:srgbClr val="D79694"/>
              </a:solidFill>
              <a:latin typeface="Arial"/>
            </a:endParaRPr>
          </a:p>
          <a:p>
            <a:pPr marL="0" lvl="1" eaLnBrk="1" hangingPunct="1"/>
            <a:r>
              <a:rPr kumimoji="0" lang="en-US" sz="2400" b="1" dirty="0">
                <a:solidFill>
                  <a:srgbClr val="D79694"/>
                </a:solidFill>
                <a:latin typeface="Arial"/>
              </a:rPr>
              <a:t>“Through the process of digestion, animals break down ingested protein into free amino acids that are then used in metabolism.</a:t>
            </a:r>
            <a:r>
              <a:rPr kumimoji="0" lang="en-US" sz="2400" dirty="0">
                <a:solidFill>
                  <a:srgbClr val="D79694"/>
                </a:solidFill>
              </a:rPr>
              <a:t>”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025724" y="6324600"/>
            <a:ext cx="822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kumimoji="0" lang="en-US" sz="1200" dirty="0">
                <a:solidFill>
                  <a:prstClr val="black"/>
                </a:solidFill>
                <a:latin typeface="Calibri" pitchFamily="34" charset="0"/>
              </a:rPr>
              <a:t>Wikipedia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 Portrait.pot</Template>
  <TotalTime>4474</TotalTime>
  <Words>1090</Words>
  <Application>Microsoft Office PowerPoint</Application>
  <PresentationFormat>35mm Slides</PresentationFormat>
  <Paragraphs>199</Paragraphs>
  <Slides>25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Times New Roman</vt:lpstr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UMD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Do I already know about Prehistoric Cultures?</dc:title>
  <dc:creator>CLA</dc:creator>
  <cp:lastModifiedBy>Tim Roufs</cp:lastModifiedBy>
  <cp:revision>474</cp:revision>
  <cp:lastPrinted>2000-04-12T17:52:36Z</cp:lastPrinted>
  <dcterms:created xsi:type="dcterms:W3CDTF">2000-03-27T14:48:03Z</dcterms:created>
  <dcterms:modified xsi:type="dcterms:W3CDTF">2023-11-19T06:31:17Z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3</vt:i4>
  </property>
  <property fmtid="{D5CDD505-2E9C-101B-9397-08002B2CF9AE}" pid="7" name="MailAddress">
    <vt:lpwstr>troufs@d.umn.edu</vt:lpwstr>
  </property>
  <property fmtid="{D5CDD505-2E9C-101B-9397-08002B2CF9AE}" pid="8" name="HomePage">
    <vt:lpwstr>http://www.d.umn.edu/~troufs/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2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C:\www\anth1602\PowerPoint</vt:lpwstr>
  </property>
</Properties>
</file>