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3"/>
  </p:notesMasterIdLst>
  <p:sldIdLst>
    <p:sldId id="583" r:id="rId2"/>
    <p:sldId id="578" r:id="rId3"/>
    <p:sldId id="574" r:id="rId4"/>
    <p:sldId id="582" r:id="rId5"/>
    <p:sldId id="842" r:id="rId6"/>
    <p:sldId id="873" r:id="rId7"/>
    <p:sldId id="857" r:id="rId8"/>
    <p:sldId id="860" r:id="rId9"/>
    <p:sldId id="861" r:id="rId10"/>
    <p:sldId id="862" r:id="rId11"/>
    <p:sldId id="853" r:id="rId12"/>
    <p:sldId id="863" r:id="rId13"/>
    <p:sldId id="865" r:id="rId14"/>
    <p:sldId id="867" r:id="rId15"/>
    <p:sldId id="866" r:id="rId16"/>
    <p:sldId id="869" r:id="rId17"/>
    <p:sldId id="868" r:id="rId18"/>
    <p:sldId id="870" r:id="rId19"/>
    <p:sldId id="844" r:id="rId20"/>
    <p:sldId id="864" r:id="rId21"/>
    <p:sldId id="846" r:id="rId22"/>
    <p:sldId id="850" r:id="rId23"/>
    <p:sldId id="849" r:id="rId24"/>
    <p:sldId id="845" r:id="rId25"/>
    <p:sldId id="847" r:id="rId26"/>
    <p:sldId id="848" r:id="rId27"/>
    <p:sldId id="852" r:id="rId28"/>
    <p:sldId id="871" r:id="rId29"/>
    <p:sldId id="855" r:id="rId30"/>
    <p:sldId id="856" r:id="rId31"/>
    <p:sldId id="872" r:id="rId32"/>
  </p:sldIdLst>
  <p:sldSz cx="9144000" cy="6858000" type="screen4x3"/>
  <p:notesSz cx="6858000" cy="9144000"/>
  <p:defaultTextStyle>
    <a:defPPr>
      <a:defRPr lang="en-US"/>
    </a:defPPr>
    <a:lvl1pPr algn="ctr" rtl="0" fontAlgn="base">
      <a:spcBef>
        <a:spcPct val="20000"/>
      </a:spcBef>
      <a:spcAft>
        <a:spcPct val="0"/>
      </a:spcAft>
      <a:defRPr sz="1200" kern="1200">
        <a:solidFill>
          <a:schemeClr val="tx1"/>
        </a:solidFill>
        <a:latin typeface="Arial" charset="0"/>
        <a:ea typeface="+mn-ea"/>
        <a:cs typeface="+mn-cs"/>
      </a:defRPr>
    </a:lvl1pPr>
    <a:lvl2pPr marL="457200" algn="ctr" rtl="0" fontAlgn="base">
      <a:spcBef>
        <a:spcPct val="20000"/>
      </a:spcBef>
      <a:spcAft>
        <a:spcPct val="0"/>
      </a:spcAft>
      <a:defRPr sz="1200" kern="1200">
        <a:solidFill>
          <a:schemeClr val="tx1"/>
        </a:solidFill>
        <a:latin typeface="Arial" charset="0"/>
        <a:ea typeface="+mn-ea"/>
        <a:cs typeface="+mn-cs"/>
      </a:defRPr>
    </a:lvl2pPr>
    <a:lvl3pPr marL="914400" algn="ctr" rtl="0" fontAlgn="base">
      <a:spcBef>
        <a:spcPct val="20000"/>
      </a:spcBef>
      <a:spcAft>
        <a:spcPct val="0"/>
      </a:spcAft>
      <a:defRPr sz="1200" kern="1200">
        <a:solidFill>
          <a:schemeClr val="tx1"/>
        </a:solidFill>
        <a:latin typeface="Arial" charset="0"/>
        <a:ea typeface="+mn-ea"/>
        <a:cs typeface="+mn-cs"/>
      </a:defRPr>
    </a:lvl3pPr>
    <a:lvl4pPr marL="1371600" algn="ctr" rtl="0" fontAlgn="base">
      <a:spcBef>
        <a:spcPct val="20000"/>
      </a:spcBef>
      <a:spcAft>
        <a:spcPct val="0"/>
      </a:spcAft>
      <a:defRPr sz="1200" kern="1200">
        <a:solidFill>
          <a:schemeClr val="tx1"/>
        </a:solidFill>
        <a:latin typeface="Arial" charset="0"/>
        <a:ea typeface="+mn-ea"/>
        <a:cs typeface="+mn-cs"/>
      </a:defRPr>
    </a:lvl4pPr>
    <a:lvl5pPr marL="1828800" algn="ctr" rtl="0" fontAlgn="base">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0D636"/>
    <a:srgbClr val="137F20"/>
    <a:srgbClr val="2DDF42"/>
    <a:srgbClr val="BBF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15" autoAdjust="0"/>
    <p:restoredTop sz="94660" autoAdjust="0"/>
  </p:normalViewPr>
  <p:slideViewPr>
    <p:cSldViewPr>
      <p:cViewPr varScale="1">
        <p:scale>
          <a:sx n="71" d="100"/>
          <a:sy n="71" d="100"/>
        </p:scale>
        <p:origin x="916" y="44"/>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Verdana" pitchFamily="34" charset="0"/>
              </a:defRPr>
            </a:lvl1pPr>
          </a:lstStyle>
          <a:p>
            <a:endParaRPr lang="en-US"/>
          </a:p>
        </p:txBody>
      </p:sp>
      <p:sp>
        <p:nvSpPr>
          <p:cNvPr id="2293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Verdana" pitchFamily="34" charset="0"/>
              </a:defRPr>
            </a:lvl1pPr>
          </a:lstStyle>
          <a:p>
            <a:endParaRPr lang="en-US"/>
          </a:p>
        </p:txBody>
      </p:sp>
      <p:sp>
        <p:nvSpPr>
          <p:cNvPr id="229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93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93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atin typeface="Verdana" pitchFamily="34" charset="0"/>
              </a:defRPr>
            </a:lvl1pPr>
          </a:lstStyle>
          <a:p>
            <a:endParaRPr lang="en-US"/>
          </a:p>
        </p:txBody>
      </p:sp>
      <p:sp>
        <p:nvSpPr>
          <p:cNvPr id="2293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Verdana" pitchFamily="34" charset="0"/>
              </a:defRPr>
            </a:lvl1pPr>
          </a:lstStyle>
          <a:p>
            <a:fld id="{F9BA752D-36C1-4DE2-8874-F72DB52FF542}" type="slidenum">
              <a:rPr lang="en-US"/>
              <a:pPr/>
              <a:t>‹#›</a:t>
            </a:fld>
            <a:endParaRPr lang="en-US"/>
          </a:p>
        </p:txBody>
      </p:sp>
    </p:spTree>
    <p:extLst>
      <p:ext uri="{BB962C8B-B14F-4D97-AF65-F5344CB8AC3E}">
        <p14:creationId xmlns:p14="http://schemas.microsoft.com/office/powerpoint/2010/main" val="5561842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585752F-E7D3-485C-856A-2E967C471E52}"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43256A2-2BDB-47A5-A075-4F52A97C7FD4}"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0A61596-7E16-4845-B6B7-22CEABBD981F}"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0A61596-7E16-4845-B6B7-22CEABBD981F}" type="slidenum">
              <a:rPr lang="en-US"/>
              <a:pPr/>
              <a:t>6</a:t>
            </a:fld>
            <a:endParaRPr lang="en-US"/>
          </a:p>
        </p:txBody>
      </p:sp>
    </p:spTree>
    <p:extLst>
      <p:ext uri="{BB962C8B-B14F-4D97-AF65-F5344CB8AC3E}">
        <p14:creationId xmlns:p14="http://schemas.microsoft.com/office/powerpoint/2010/main" val="219577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0B2E7D-FFAD-4ECF-9F75-7081CDB39EFE}" type="slidenum">
              <a:rPr lang="en-US"/>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AC500BB-F7CA-4769-8287-8FC4A41D8741}" type="slidenum">
              <a:rPr lang="en-US"/>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E2017F-4FDA-4012-8C84-D769D9620A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ECEA18-CD3E-47CD-84E2-207F59A9B07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57493B-C3B5-4CB8-9D9C-5C628121C60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E5A4E4C-30BF-4621-8226-BCA259B1B1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BCFFE4-A636-45E9-A28C-C57978A901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9E53EB-1016-4981-A838-A854C3F1176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FC3310-F605-4124-9569-3FBF2C6F5BC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81F5FAF-A20C-47A2-8C7C-92620A3695B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E3C031D-F05E-4665-BD78-084CC48D32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671BC8-70C9-47EC-9F77-81E044178FA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0A66D0-9326-4361-8DF4-4CEE8BF1251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544F4E-A789-4535-A449-3658A698FA5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5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vl1pPr>
          </a:lstStyle>
          <a:p>
            <a:endParaRPr lang="en-US"/>
          </a:p>
        </p:txBody>
      </p:sp>
      <p:sp>
        <p:nvSpPr>
          <p:cNvPr id="265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US"/>
          </a:p>
        </p:txBody>
      </p:sp>
      <p:sp>
        <p:nvSpPr>
          <p:cNvPr id="265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C17F689A-3176-4C15-A79F-F3AA9DC083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wgrange.com/knowth.htm" TargetMode="External"/><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hyperlink" Target="https://www.newgrange.com/" TargetMode="External"/><Relationship Id="rId4" Type="http://schemas.openxmlformats.org/officeDocument/2006/relationships/hyperlink" Target="https://www.newgrange.com/dowth.ht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wgrange.com/"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photo.net/photo/pcd3815/newgrange-87.tcl"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www.newgrange.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ewgrange.com/"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wgrange.com/"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ewgrange.com/"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photo.net/photo/pcd3815/newgrange-87.tcl"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ythicalireland.com/ancientsites/newgrange-facts/astronomy.php"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mythicalireland.com/ancientsites/newgrange-facts/astronomy.php"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lonelyplanet.com/destinations/europe/ireland/"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The%20Fibonacci%20Spiral%20is%20an%20outward%20growing%20spiral%20whose%20growth%20is%20regulated%20by%20a%20series%20of%20numbers%20that's%20known%20as%20the%20%22Fibonacci%20Number%20Sequence%22.%20This%20important%20series%20of%20numbers%20is%20created%20by%20adding%20the%20last%20two%20numbers%20together%20in%20order%20to%20create%20the%20n" TargetMode="External"/><Relationship Id="rId1" Type="http://schemas.openxmlformats.org/officeDocument/2006/relationships/slideLayout" Target="../slideLayouts/slideLayout7.xml"/><Relationship Id="rId5" Type="http://schemas.openxmlformats.org/officeDocument/2006/relationships/hyperlink" Target="Diagram%20of%20the%20passage%20inside%20Newgrange"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The%20Fibonacci%20Spiral%20is%20an%20outward%20growing%20spiral%20whose%20growth%20is%20regulated%20by%20a%20series%20of%20numbers%20that's%20known%20as%20the%20%22Fibonacci%20Number%20Sequence%22.%20This%20important%20series%20of%20numbers%20is%20created%20by%20adding%20the%20last%20two%20numbers%20together%20in%20order%20to%20create%20the%20n"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home.earthlink.net/~laurieyoung/photos/newgrange/entrancestone.JPG"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luffton.edu/~sullivanm/newgrange/newgrange.html" TargetMode="External"/><Relationship Id="rId1" Type="http://schemas.openxmlformats.org/officeDocument/2006/relationships/slideLayout" Target="../slideLayouts/slideLayout7.xml"/><Relationship Id="rId5" Type="http://schemas.openxmlformats.org/officeDocument/2006/relationships/hyperlink" Target="http://www.gwydir.demon.co.uk/jo/maze/simple.htm" TargetMode="Externa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hyperlink" Target="http://www.medwaycropcircle.co.uk/article6.htm"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home.hiwaay.net/~jalison/Art5.html"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dw-world.de/dw/article/0,1564,942824,00.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www.lonelyplanet.com/destinations/europe/irelan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www.thefab.net/topics/culture_history/hg06_german-stonehenge_01.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s://www.newgrange.com/" TargetMode="External"/><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cia.gov/cia/publications/factbook/geos/uk.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lonelyplanet.com/destinations/europe/irelan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lonelyplanet.com/destinations/europe/irelan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newgrange.com/" TargetMode="External"/><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newgrange.com/" TargetMode="External"/><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newgrange.com/" TargetMode="External"/><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41" name="Picture 5" descr="LonelyPlanetEurope_Ireland"/>
          <p:cNvPicPr>
            <a:picLocks noChangeAspect="1" noChangeArrowheads="1"/>
          </p:cNvPicPr>
          <p:nvPr/>
        </p:nvPicPr>
        <p:blipFill>
          <a:blip r:embed="rId2" cstate="print"/>
          <a:srcRect/>
          <a:stretch>
            <a:fillRect/>
          </a:stretch>
        </p:blipFill>
        <p:spPr bwMode="auto">
          <a:xfrm>
            <a:off x="1076325" y="952500"/>
            <a:ext cx="7000875" cy="4953000"/>
          </a:xfrm>
          <a:prstGeom prst="rect">
            <a:avLst/>
          </a:prstGeom>
          <a:noFill/>
        </p:spPr>
      </p:pic>
      <p:sp>
        <p:nvSpPr>
          <p:cNvPr id="500742" name="Oval 6"/>
          <p:cNvSpPr>
            <a:spLocks noChangeArrowheads="1"/>
          </p:cNvSpPr>
          <p:nvPr/>
        </p:nvSpPr>
        <p:spPr bwMode="auto">
          <a:xfrm>
            <a:off x="1828800" y="2895600"/>
            <a:ext cx="990600" cy="990600"/>
          </a:xfrm>
          <a:prstGeom prst="ellipse">
            <a:avLst/>
          </a:prstGeom>
          <a:noFill/>
          <a:ln w="76200">
            <a:solidFill>
              <a:schemeClr val="tx1"/>
            </a:solidFill>
            <a:round/>
            <a:headEnd/>
            <a:tailEnd/>
          </a:ln>
          <a:effectLst/>
        </p:spPr>
        <p:txBody>
          <a:bodyPr wrap="none" anchor="ctr"/>
          <a:lstStyle/>
          <a:p>
            <a:endParaRPr lang="en-US"/>
          </a:p>
        </p:txBody>
      </p:sp>
      <p:sp>
        <p:nvSpPr>
          <p:cNvPr id="500744" name="Text Box 8"/>
          <p:cNvSpPr txBox="1">
            <a:spLocks noChangeArrowheads="1"/>
          </p:cNvSpPr>
          <p:nvPr/>
        </p:nvSpPr>
        <p:spPr bwMode="auto">
          <a:xfrm>
            <a:off x="141288" y="3810000"/>
            <a:ext cx="2068512" cy="641350"/>
          </a:xfrm>
          <a:prstGeom prst="rect">
            <a:avLst/>
          </a:prstGeom>
          <a:noFill/>
          <a:ln w="9525">
            <a:noFill/>
            <a:miter lim="800000"/>
            <a:headEnd/>
            <a:tailEnd/>
          </a:ln>
          <a:effectLst/>
        </p:spPr>
        <p:txBody>
          <a:bodyPr wrap="none">
            <a:spAutoFit/>
          </a:bodyPr>
          <a:lstStyle/>
          <a:p>
            <a:r>
              <a:rPr lang="en-US" sz="3600" b="1">
                <a:latin typeface="Verdana" pitchFamily="34" charset="0"/>
              </a:rPr>
              <a:t>Ireland</a:t>
            </a:r>
          </a:p>
        </p:txBody>
      </p:sp>
      <p:sp>
        <p:nvSpPr>
          <p:cNvPr id="5" name="Rectangle 11"/>
          <p:cNvSpPr>
            <a:spLocks noChangeArrowheads="1"/>
          </p:cNvSpPr>
          <p:nvPr/>
        </p:nvSpPr>
        <p:spPr bwMode="auto">
          <a:xfrm>
            <a:off x="3826933" y="6248400"/>
            <a:ext cx="1461911" cy="424732"/>
          </a:xfrm>
          <a:prstGeom prst="rect">
            <a:avLst/>
          </a:prstGeom>
          <a:noFill/>
          <a:ln w="9525">
            <a:noFill/>
            <a:miter lim="800000"/>
            <a:headEnd/>
            <a:tailEnd/>
          </a:ln>
        </p:spPr>
        <p:txBody>
          <a:bodyPr>
            <a:spAutoFit/>
          </a:bodyPr>
          <a:lstStyle/>
          <a:p>
            <a:pPr algn="ctr" eaLnBrk="0" hangingPunct="0"/>
            <a:r>
              <a:rPr kumimoji="1" lang="en-US" b="1" i="1"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Tim Roufs</a:t>
            </a:r>
          </a:p>
          <a:p>
            <a:pPr algn="ctr" eaLnBrk="0" hangingPunct="0"/>
            <a:r>
              <a:rPr lang="en-US" sz="800" dirty="0">
                <a:solidFill>
                  <a:srgbClr val="000000"/>
                </a:solidFill>
              </a:rPr>
              <a:t>© 2010-2024 </a:t>
            </a:r>
            <a:endParaRPr kumimoji="1" lang="en-US" sz="800" dirty="0">
              <a:solidFill>
                <a:srgbClr val="FFFFFF"/>
              </a:solidFill>
            </a:endParaRPr>
          </a:p>
        </p:txBody>
      </p:sp>
      <p:sp>
        <p:nvSpPr>
          <p:cNvPr id="6" name="Text Box 4"/>
          <p:cNvSpPr txBox="1">
            <a:spLocks noChangeArrowheads="1"/>
          </p:cNvSpPr>
          <p:nvPr/>
        </p:nvSpPr>
        <p:spPr bwMode="auto">
          <a:xfrm>
            <a:off x="1219200" y="1600200"/>
            <a:ext cx="6705600" cy="1189037"/>
          </a:xfrm>
          <a:prstGeom prst="rect">
            <a:avLst/>
          </a:prstGeom>
          <a:noFill/>
          <a:ln w="9525">
            <a:noFill/>
            <a:miter lim="800000"/>
            <a:headEnd/>
            <a:tailEnd/>
          </a:ln>
          <a:effectLst/>
        </p:spPr>
        <p:txBody>
          <a:bodyPr>
            <a:spAutoFit/>
          </a:bodyPr>
          <a:lstStyle/>
          <a:p>
            <a:r>
              <a:rPr lang="en-US" sz="7200" b="1" dirty="0" err="1">
                <a:solidFill>
                  <a:srgbClr val="FF0000"/>
                </a:solidFill>
              </a:rPr>
              <a:t>Newgrange</a:t>
            </a:r>
            <a:endParaRPr lang="en-US" sz="72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5874" name="Picture 2" descr="PC300127"/>
          <p:cNvPicPr>
            <a:picLocks noGrp="1" noChangeAspect="1" noChangeArrowheads="1"/>
          </p:cNvPicPr>
          <p:nvPr>
            <p:ph/>
          </p:nvPr>
        </p:nvPicPr>
        <p:blipFill>
          <a:blip r:embed="rId2" cstate="print"/>
          <a:srcRect/>
          <a:stretch>
            <a:fillRect/>
          </a:stretch>
        </p:blipFill>
        <p:spPr>
          <a:xfrm>
            <a:off x="-1103" y="-228962"/>
            <a:ext cx="9145103" cy="6858362"/>
          </a:xfrm>
          <a:noFill/>
          <a:ln/>
        </p:spPr>
      </p:pic>
      <p:sp>
        <p:nvSpPr>
          <p:cNvPr id="4" name="Rectangle 3"/>
          <p:cNvSpPr/>
          <p:nvPr/>
        </p:nvSpPr>
        <p:spPr>
          <a:xfrm>
            <a:off x="762000" y="3053679"/>
            <a:ext cx="7710488" cy="3194721"/>
          </a:xfrm>
          <a:prstGeom prst="rect">
            <a:avLst/>
          </a:prstGeom>
        </p:spPr>
        <p:txBody>
          <a:bodyPr wrap="square">
            <a:spAutoFit/>
          </a:bodyPr>
          <a:lstStyle/>
          <a:p>
            <a:r>
              <a:rPr lang="en-US" sz="2800" b="1" dirty="0" err="1">
                <a:solidFill>
                  <a:schemeClr val="bg1"/>
                </a:solidFill>
              </a:rPr>
              <a:t>Newgrange</a:t>
            </a:r>
            <a:r>
              <a:rPr lang="en-US" sz="2800" b="1" dirty="0">
                <a:solidFill>
                  <a:schemeClr val="bg1"/>
                </a:solidFill>
              </a:rPr>
              <a:t> was built by a farming community that prospered on the rich lands of the Boyne Valley. </a:t>
            </a:r>
          </a:p>
          <a:p>
            <a:r>
              <a:rPr lang="en-US" sz="2800" dirty="0" err="1">
                <a:solidFill>
                  <a:schemeClr val="bg1"/>
                </a:solidFill>
                <a:hlinkClick r:id="rId3"/>
              </a:rPr>
              <a:t>Knowth</a:t>
            </a:r>
            <a:r>
              <a:rPr lang="en-US" sz="2800" dirty="0">
                <a:solidFill>
                  <a:schemeClr val="bg1"/>
                </a:solidFill>
              </a:rPr>
              <a:t> and </a:t>
            </a:r>
            <a:r>
              <a:rPr lang="en-US" sz="2800" dirty="0" err="1">
                <a:solidFill>
                  <a:schemeClr val="bg1"/>
                </a:solidFill>
                <a:hlinkClick r:id="rId4"/>
              </a:rPr>
              <a:t>Dowth</a:t>
            </a:r>
            <a:r>
              <a:rPr lang="en-US" sz="2800" dirty="0">
                <a:solidFill>
                  <a:schemeClr val="bg1"/>
                </a:solidFill>
              </a:rPr>
              <a:t> </a:t>
            </a:r>
            <a:r>
              <a:rPr lang="en-US" sz="2800" b="1" dirty="0">
                <a:solidFill>
                  <a:schemeClr val="bg1"/>
                </a:solidFill>
              </a:rPr>
              <a:t>are similar mounds that together with </a:t>
            </a:r>
            <a:r>
              <a:rPr lang="en-US" sz="2800" b="1" dirty="0" err="1">
                <a:solidFill>
                  <a:schemeClr val="bg1"/>
                </a:solidFill>
              </a:rPr>
              <a:t>Newgrange</a:t>
            </a:r>
            <a:r>
              <a:rPr lang="en-US" sz="2800" b="1" dirty="0">
                <a:solidFill>
                  <a:schemeClr val="bg1"/>
                </a:solidFill>
              </a:rPr>
              <a:t> have been designated a World Heritage Site by UNESCO. </a:t>
            </a:r>
          </a:p>
        </p:txBody>
      </p:sp>
      <p:sp>
        <p:nvSpPr>
          <p:cNvPr id="7" name="Rectangle 6"/>
          <p:cNvSpPr/>
          <p:nvPr/>
        </p:nvSpPr>
        <p:spPr>
          <a:xfrm>
            <a:off x="3508248" y="6553569"/>
            <a:ext cx="2147896" cy="276999"/>
          </a:xfrm>
          <a:prstGeom prst="rect">
            <a:avLst/>
          </a:prstGeom>
        </p:spPr>
        <p:txBody>
          <a:bodyPr wrap="none">
            <a:spAutoFit/>
          </a:bodyPr>
          <a:lstStyle/>
          <a:p>
            <a:r>
              <a:rPr lang="en-US" dirty="0">
                <a:solidFill>
                  <a:schemeClr val="bg1"/>
                </a:solidFill>
                <a:hlinkClick r:id="rId5"/>
              </a:rPr>
              <a:t>https://www.newgrange.com/</a:t>
            </a:r>
            <a:endParaRPr lang="en-US" dirty="0">
              <a:solidFill>
                <a:schemeClr val="bg1"/>
              </a:solidFill>
            </a:endParaRPr>
          </a:p>
        </p:txBody>
      </p:sp>
      <p:sp>
        <p:nvSpPr>
          <p:cNvPr id="8" name="Rectangle 7"/>
          <p:cNvSpPr>
            <a:spLocks noChangeArrowheads="1"/>
          </p:cNvSpPr>
          <p:nvPr/>
        </p:nvSpPr>
        <p:spPr bwMode="auto">
          <a:xfrm>
            <a:off x="3787971" y="6153090"/>
            <a:ext cx="1568058" cy="400110"/>
          </a:xfrm>
          <a:prstGeom prst="rect">
            <a:avLst/>
          </a:prstGeom>
          <a:noFill/>
          <a:ln w="9525">
            <a:noFill/>
            <a:miter lim="800000"/>
            <a:headEnd/>
            <a:tailEnd/>
          </a:ln>
        </p:spPr>
        <p:txBody>
          <a:bodyPr wrap="none" anchor="ctr">
            <a:spAutoFit/>
          </a:bodyPr>
          <a:lstStyle/>
          <a:p>
            <a:r>
              <a:rPr lang="en-US" sz="2000" b="1" dirty="0" err="1">
                <a:solidFill>
                  <a:schemeClr val="bg1"/>
                </a:solidFill>
              </a:rPr>
              <a:t>Newgrange</a:t>
            </a:r>
            <a:endParaRPr lang="en-US" sz="2000" dirty="0">
              <a:solidFill>
                <a:schemeClr val="bg1"/>
              </a:solidFill>
            </a:endParaRPr>
          </a:p>
        </p:txBody>
      </p:sp>
    </p:spTree>
    <p:extLst>
      <p:ext uri="{BB962C8B-B14F-4D97-AF65-F5344CB8AC3E}">
        <p14:creationId xmlns:p14="http://schemas.microsoft.com/office/powerpoint/2010/main" val="321661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4850" name="Picture 2" descr="PC300125"/>
          <p:cNvPicPr>
            <a:picLocks noGrp="1" noChangeAspect="1" noChangeArrowheads="1"/>
          </p:cNvPicPr>
          <p:nvPr>
            <p:ph/>
          </p:nvPr>
        </p:nvPicPr>
        <p:blipFill>
          <a:blip r:embed="rId2" cstate="print"/>
          <a:srcRect/>
          <a:stretch>
            <a:fillRect/>
          </a:stretch>
        </p:blipFill>
        <p:spPr>
          <a:xfrm>
            <a:off x="669925" y="274638"/>
            <a:ext cx="7802563" cy="5851525"/>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4850" name="Picture 2" descr="PC300125"/>
          <p:cNvPicPr>
            <a:picLocks noGrp="1" noChangeAspect="1" noChangeArrowheads="1"/>
          </p:cNvPicPr>
          <p:nvPr>
            <p:ph/>
          </p:nvPr>
        </p:nvPicPr>
        <p:blipFill>
          <a:blip r:embed="rId2" cstate="print"/>
          <a:srcRect/>
          <a:stretch>
            <a:fillRect/>
          </a:stretch>
        </p:blipFill>
        <p:spPr>
          <a:xfrm>
            <a:off x="669925" y="274638"/>
            <a:ext cx="7802563" cy="5851525"/>
          </a:xfrm>
          <a:noFill/>
          <a:ln/>
        </p:spPr>
      </p:pic>
      <p:sp>
        <p:nvSpPr>
          <p:cNvPr id="3" name="Rectangle 2"/>
          <p:cNvSpPr/>
          <p:nvPr/>
        </p:nvSpPr>
        <p:spPr>
          <a:xfrm>
            <a:off x="728472" y="4572000"/>
            <a:ext cx="7710488" cy="1384995"/>
          </a:xfrm>
          <a:prstGeom prst="rect">
            <a:avLst/>
          </a:prstGeom>
        </p:spPr>
        <p:txBody>
          <a:bodyPr wrap="square">
            <a:spAutoFit/>
          </a:bodyPr>
          <a:lstStyle/>
          <a:p>
            <a:r>
              <a:rPr lang="en-US" sz="2800" b="1" dirty="0">
                <a:solidFill>
                  <a:schemeClr val="bg1"/>
                </a:solidFill>
              </a:rPr>
              <a:t>The mound is ringed by 97 large </a:t>
            </a:r>
            <a:r>
              <a:rPr lang="en-US" sz="2800" b="1" dirty="0" err="1">
                <a:solidFill>
                  <a:schemeClr val="bg1"/>
                </a:solidFill>
              </a:rPr>
              <a:t>kerbstones</a:t>
            </a:r>
            <a:r>
              <a:rPr lang="en-US" sz="2800" b="1" dirty="0">
                <a:solidFill>
                  <a:schemeClr val="bg1"/>
                </a:solidFill>
              </a:rPr>
              <a:t>, some of which are engraved with symbols called megalithic art. </a:t>
            </a:r>
          </a:p>
        </p:txBody>
      </p:sp>
      <p:sp>
        <p:nvSpPr>
          <p:cNvPr id="4" name="Rectangle 3"/>
          <p:cNvSpPr/>
          <p:nvPr/>
        </p:nvSpPr>
        <p:spPr>
          <a:xfrm>
            <a:off x="3508248" y="6553569"/>
            <a:ext cx="2147896" cy="276999"/>
          </a:xfrm>
          <a:prstGeom prst="rect">
            <a:avLst/>
          </a:prstGeom>
        </p:spPr>
        <p:txBody>
          <a:bodyPr wrap="none">
            <a:spAutoFit/>
          </a:bodyPr>
          <a:lstStyle/>
          <a:p>
            <a:r>
              <a:rPr lang="en-US" dirty="0">
                <a:solidFill>
                  <a:schemeClr val="bg1"/>
                </a:solidFill>
                <a:hlinkClick r:id="rId3"/>
              </a:rPr>
              <a:t>https://www.newgrange.com/</a:t>
            </a:r>
            <a:endParaRPr lang="en-US" dirty="0">
              <a:solidFill>
                <a:schemeClr val="bg1"/>
              </a:solidFill>
            </a:endParaRPr>
          </a:p>
        </p:txBody>
      </p:sp>
    </p:spTree>
    <p:extLst>
      <p:ext uri="{BB962C8B-B14F-4D97-AF65-F5344CB8AC3E}">
        <p14:creationId xmlns:p14="http://schemas.microsoft.com/office/powerpoint/2010/main" val="2532720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4610" name="Picture 2" descr="newgrange-87"/>
          <p:cNvPicPr>
            <a:picLocks noChangeAspect="1" noChangeArrowheads="1"/>
          </p:cNvPicPr>
          <p:nvPr/>
        </p:nvPicPr>
        <p:blipFill>
          <a:blip r:embed="rId2" cstate="print"/>
          <a:srcRect/>
          <a:stretch>
            <a:fillRect/>
          </a:stretch>
        </p:blipFill>
        <p:spPr bwMode="auto">
          <a:xfrm>
            <a:off x="2743200" y="687388"/>
            <a:ext cx="3656013" cy="5484812"/>
          </a:xfrm>
          <a:prstGeom prst="rect">
            <a:avLst/>
          </a:prstGeom>
          <a:noFill/>
        </p:spPr>
      </p:pic>
      <p:sp>
        <p:nvSpPr>
          <p:cNvPr id="964611" name="Rectangle 3"/>
          <p:cNvSpPr>
            <a:spLocks noChangeArrowheads="1"/>
          </p:cNvSpPr>
          <p:nvPr/>
        </p:nvSpPr>
        <p:spPr bwMode="auto">
          <a:xfrm>
            <a:off x="2652713" y="6477000"/>
            <a:ext cx="3824287" cy="274638"/>
          </a:xfrm>
          <a:prstGeom prst="rect">
            <a:avLst/>
          </a:prstGeom>
          <a:noFill/>
          <a:ln w="9525">
            <a:noFill/>
            <a:miter lim="800000"/>
            <a:headEnd/>
            <a:tailEnd/>
          </a:ln>
          <a:effectLst/>
        </p:spPr>
        <p:txBody>
          <a:bodyPr wrap="none">
            <a:spAutoFit/>
          </a:bodyPr>
          <a:lstStyle/>
          <a:p>
            <a:r>
              <a:rPr lang="en-US">
                <a:hlinkClick r:id="rId3"/>
              </a:rPr>
              <a:t>http://www.photo.net/photo/pcd3815/newgrange-87.tcl</a:t>
            </a:r>
            <a:endParaRPr lang="en-US"/>
          </a:p>
        </p:txBody>
      </p:sp>
      <p:sp>
        <p:nvSpPr>
          <p:cNvPr id="4" name="Rectangle 3"/>
          <p:cNvSpPr/>
          <p:nvPr/>
        </p:nvSpPr>
        <p:spPr>
          <a:xfrm>
            <a:off x="3508248" y="6200001"/>
            <a:ext cx="2147896" cy="276999"/>
          </a:xfrm>
          <a:prstGeom prst="rect">
            <a:avLst/>
          </a:prstGeom>
        </p:spPr>
        <p:txBody>
          <a:bodyPr wrap="none">
            <a:spAutoFit/>
          </a:bodyPr>
          <a:lstStyle/>
          <a:p>
            <a:r>
              <a:rPr lang="en-US" dirty="0">
                <a:solidFill>
                  <a:schemeClr val="bg1"/>
                </a:solidFill>
                <a:hlinkClick r:id="rId4"/>
              </a:rPr>
              <a:t>https://www.newgrange.com/</a:t>
            </a:r>
            <a:endParaRPr lang="en-US" dirty="0">
              <a:solidFill>
                <a:schemeClr val="bg1"/>
              </a:solidFill>
            </a:endParaRPr>
          </a:p>
        </p:txBody>
      </p:sp>
    </p:spTree>
    <p:extLst>
      <p:ext uri="{BB962C8B-B14F-4D97-AF65-F5344CB8AC3E}">
        <p14:creationId xmlns:p14="http://schemas.microsoft.com/office/powerpoint/2010/main" val="408923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4610" name="Picture 2" descr="newgrange-87"/>
          <p:cNvPicPr>
            <a:picLocks noChangeAspect="1" noChangeArrowheads="1"/>
          </p:cNvPicPr>
          <p:nvPr/>
        </p:nvPicPr>
        <p:blipFill>
          <a:blip r:embed="rId2" cstate="print"/>
          <a:srcRect/>
          <a:stretch>
            <a:fillRect/>
          </a:stretch>
        </p:blipFill>
        <p:spPr bwMode="auto">
          <a:xfrm>
            <a:off x="2743200" y="687388"/>
            <a:ext cx="3656013" cy="5484812"/>
          </a:xfrm>
          <a:prstGeom prst="rect">
            <a:avLst/>
          </a:prstGeom>
          <a:noFill/>
        </p:spPr>
      </p:pic>
      <p:sp>
        <p:nvSpPr>
          <p:cNvPr id="6" name="Rectangle 5"/>
          <p:cNvSpPr/>
          <p:nvPr/>
        </p:nvSpPr>
        <p:spPr>
          <a:xfrm>
            <a:off x="3508248" y="6400800"/>
            <a:ext cx="2147896" cy="276999"/>
          </a:xfrm>
          <a:prstGeom prst="rect">
            <a:avLst/>
          </a:prstGeom>
        </p:spPr>
        <p:txBody>
          <a:bodyPr wrap="none">
            <a:spAutoFit/>
          </a:bodyPr>
          <a:lstStyle/>
          <a:p>
            <a:r>
              <a:rPr lang="en-US" dirty="0">
                <a:solidFill>
                  <a:schemeClr val="bg1"/>
                </a:solidFill>
                <a:hlinkClick r:id="rId3"/>
              </a:rPr>
              <a:t>https://www.newgrange.com/</a:t>
            </a:r>
            <a:endParaRPr lang="en-US" dirty="0">
              <a:solidFill>
                <a:schemeClr val="bg1"/>
              </a:solidFill>
            </a:endParaRPr>
          </a:p>
        </p:txBody>
      </p:sp>
      <p:sp>
        <p:nvSpPr>
          <p:cNvPr id="7" name="Rectangle 6"/>
          <p:cNvSpPr/>
          <p:nvPr/>
        </p:nvSpPr>
        <p:spPr>
          <a:xfrm>
            <a:off x="728472" y="1981200"/>
            <a:ext cx="7710488" cy="4401205"/>
          </a:xfrm>
          <a:prstGeom prst="rect">
            <a:avLst/>
          </a:prstGeom>
        </p:spPr>
        <p:txBody>
          <a:bodyPr wrap="square">
            <a:spAutoFit/>
          </a:bodyPr>
          <a:lstStyle/>
          <a:p>
            <a:r>
              <a:rPr lang="en-US" sz="2800" b="1" dirty="0">
                <a:solidFill>
                  <a:schemeClr val="bg1"/>
                </a:solidFill>
              </a:rPr>
              <a:t>Archaeologists classified </a:t>
            </a:r>
            <a:r>
              <a:rPr lang="en-US" sz="2800" b="1" dirty="0" err="1">
                <a:solidFill>
                  <a:schemeClr val="bg1"/>
                </a:solidFill>
              </a:rPr>
              <a:t>Newgrange</a:t>
            </a:r>
            <a:r>
              <a:rPr lang="en-US" sz="2800" b="1" dirty="0">
                <a:solidFill>
                  <a:schemeClr val="bg1"/>
                </a:solidFill>
              </a:rPr>
              <a:t> as a passage tomb, however </a:t>
            </a:r>
            <a:r>
              <a:rPr lang="en-US" sz="2800" b="1" dirty="0" err="1">
                <a:solidFill>
                  <a:schemeClr val="bg1"/>
                </a:solidFill>
              </a:rPr>
              <a:t>Newgrange</a:t>
            </a:r>
            <a:r>
              <a:rPr lang="en-US" sz="2800" b="1" dirty="0">
                <a:solidFill>
                  <a:schemeClr val="bg1"/>
                </a:solidFill>
              </a:rPr>
              <a:t> is now </a:t>
            </a:r>
            <a:r>
              <a:rPr lang="en-US" sz="2800" b="1" dirty="0" err="1">
                <a:solidFill>
                  <a:schemeClr val="bg1"/>
                </a:solidFill>
              </a:rPr>
              <a:t>recognised</a:t>
            </a:r>
            <a:r>
              <a:rPr lang="en-US" sz="2800" b="1" dirty="0">
                <a:solidFill>
                  <a:schemeClr val="bg1"/>
                </a:solidFill>
              </a:rPr>
              <a:t> to be much more than a passage tomb. Ancient Temple is a more fitting classification, a place of astrological, spiritual, religious and ceremonial importance, much as present day cathedrals are places of prestige and worship where dignitaries may be laid to rest.</a:t>
            </a:r>
          </a:p>
        </p:txBody>
      </p:sp>
    </p:spTree>
    <p:extLst>
      <p:ext uri="{BB962C8B-B14F-4D97-AF65-F5344CB8AC3E}">
        <p14:creationId xmlns:p14="http://schemas.microsoft.com/office/powerpoint/2010/main" val="259467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4610" name="Picture 2" descr="newgrange-87"/>
          <p:cNvPicPr>
            <a:picLocks noChangeAspect="1" noChangeArrowheads="1"/>
          </p:cNvPicPr>
          <p:nvPr/>
        </p:nvPicPr>
        <p:blipFill>
          <a:blip r:embed="rId2" cstate="print"/>
          <a:srcRect/>
          <a:stretch>
            <a:fillRect/>
          </a:stretch>
        </p:blipFill>
        <p:spPr bwMode="auto">
          <a:xfrm>
            <a:off x="2743200" y="687388"/>
            <a:ext cx="3656013" cy="5484812"/>
          </a:xfrm>
          <a:prstGeom prst="rect">
            <a:avLst/>
          </a:prstGeom>
          <a:noFill/>
        </p:spPr>
      </p:pic>
      <p:sp>
        <p:nvSpPr>
          <p:cNvPr id="4" name="Rectangle 3"/>
          <p:cNvSpPr/>
          <p:nvPr/>
        </p:nvSpPr>
        <p:spPr>
          <a:xfrm>
            <a:off x="728472" y="3733800"/>
            <a:ext cx="7710488" cy="2246769"/>
          </a:xfrm>
          <a:prstGeom prst="rect">
            <a:avLst/>
          </a:prstGeom>
        </p:spPr>
        <p:txBody>
          <a:bodyPr wrap="square">
            <a:spAutoFit/>
          </a:bodyPr>
          <a:lstStyle/>
          <a:p>
            <a:r>
              <a:rPr lang="en-US" sz="2800" b="1" dirty="0" err="1">
                <a:solidFill>
                  <a:schemeClr val="bg1"/>
                </a:solidFill>
              </a:rPr>
              <a:t>Newgrange</a:t>
            </a:r>
            <a:r>
              <a:rPr lang="en-US" sz="2800" b="1" dirty="0">
                <a:solidFill>
                  <a:schemeClr val="bg1"/>
                </a:solidFill>
              </a:rPr>
              <a:t> is best known for the illumination of its passage and chamber by the winter solstice sun. Above the entrance to the passage at </a:t>
            </a:r>
            <a:r>
              <a:rPr lang="en-US" sz="2800" b="1" dirty="0" err="1">
                <a:solidFill>
                  <a:schemeClr val="bg1"/>
                </a:solidFill>
              </a:rPr>
              <a:t>Newgrange</a:t>
            </a:r>
            <a:r>
              <a:rPr lang="en-US" sz="2800" b="1" dirty="0">
                <a:solidFill>
                  <a:schemeClr val="bg1"/>
                </a:solidFill>
              </a:rPr>
              <a:t> there is a opening called a roof-box. </a:t>
            </a:r>
          </a:p>
        </p:txBody>
      </p:sp>
      <p:sp>
        <p:nvSpPr>
          <p:cNvPr id="5" name="Rectangle 4"/>
          <p:cNvSpPr/>
          <p:nvPr/>
        </p:nvSpPr>
        <p:spPr>
          <a:xfrm>
            <a:off x="3508248" y="6400800"/>
            <a:ext cx="2147896" cy="276999"/>
          </a:xfrm>
          <a:prstGeom prst="rect">
            <a:avLst/>
          </a:prstGeom>
        </p:spPr>
        <p:txBody>
          <a:bodyPr wrap="none">
            <a:spAutoFit/>
          </a:bodyPr>
          <a:lstStyle/>
          <a:p>
            <a:r>
              <a:rPr lang="en-US" dirty="0">
                <a:solidFill>
                  <a:schemeClr val="bg1"/>
                </a:solidFill>
                <a:hlinkClick r:id="rId3"/>
              </a:rPr>
              <a:t>https://www.newgrange.com/</a:t>
            </a:r>
            <a:endParaRPr lang="en-US" dirty="0">
              <a:solidFill>
                <a:schemeClr val="bg1"/>
              </a:solidFill>
            </a:endParaRPr>
          </a:p>
        </p:txBody>
      </p:sp>
    </p:spTree>
    <p:extLst>
      <p:ext uri="{BB962C8B-B14F-4D97-AF65-F5344CB8AC3E}">
        <p14:creationId xmlns:p14="http://schemas.microsoft.com/office/powerpoint/2010/main" val="357330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4610" name="Picture 2" descr="newgrange-87"/>
          <p:cNvPicPr>
            <a:picLocks noChangeAspect="1" noChangeArrowheads="1"/>
          </p:cNvPicPr>
          <p:nvPr/>
        </p:nvPicPr>
        <p:blipFill>
          <a:blip r:embed="rId2" cstate="print"/>
          <a:srcRect/>
          <a:stretch>
            <a:fillRect/>
          </a:stretch>
        </p:blipFill>
        <p:spPr bwMode="auto">
          <a:xfrm>
            <a:off x="2743200" y="687388"/>
            <a:ext cx="3656013" cy="5484812"/>
          </a:xfrm>
          <a:prstGeom prst="rect">
            <a:avLst/>
          </a:prstGeom>
          <a:noFill/>
        </p:spPr>
      </p:pic>
      <p:sp>
        <p:nvSpPr>
          <p:cNvPr id="4" name="Rectangle 3"/>
          <p:cNvSpPr/>
          <p:nvPr/>
        </p:nvSpPr>
        <p:spPr>
          <a:xfrm>
            <a:off x="728472" y="2556570"/>
            <a:ext cx="7710488" cy="3539430"/>
          </a:xfrm>
          <a:prstGeom prst="rect">
            <a:avLst/>
          </a:prstGeom>
        </p:spPr>
        <p:txBody>
          <a:bodyPr wrap="square">
            <a:spAutoFit/>
          </a:bodyPr>
          <a:lstStyle/>
          <a:p>
            <a:r>
              <a:rPr lang="en-US" sz="2800" b="1" dirty="0">
                <a:solidFill>
                  <a:schemeClr val="bg1"/>
                </a:solidFill>
              </a:rPr>
              <a:t>Its purpose is to allow sunlight to penetrate the chamber on the shortest days of the year, around December 21st, the winter solstice. At dawn, from December 19th to 23rd, a narrow beam of light penetrates the roof-box and reaches the floor of the chamber, gradually extending to the rear of the chamber.</a:t>
            </a:r>
          </a:p>
        </p:txBody>
      </p:sp>
      <p:sp>
        <p:nvSpPr>
          <p:cNvPr id="5" name="Rectangle 4"/>
          <p:cNvSpPr/>
          <p:nvPr/>
        </p:nvSpPr>
        <p:spPr>
          <a:xfrm>
            <a:off x="3508248" y="6400800"/>
            <a:ext cx="2147896" cy="276999"/>
          </a:xfrm>
          <a:prstGeom prst="rect">
            <a:avLst/>
          </a:prstGeom>
        </p:spPr>
        <p:txBody>
          <a:bodyPr wrap="none">
            <a:spAutoFit/>
          </a:bodyPr>
          <a:lstStyle/>
          <a:p>
            <a:r>
              <a:rPr lang="en-US" dirty="0">
                <a:solidFill>
                  <a:schemeClr val="bg1"/>
                </a:solidFill>
                <a:hlinkClick r:id="rId3"/>
              </a:rPr>
              <a:t>https://www.newgrange.com/</a:t>
            </a:r>
            <a:endParaRPr lang="en-US" dirty="0">
              <a:solidFill>
                <a:schemeClr val="bg1"/>
              </a:solidFill>
            </a:endParaRPr>
          </a:p>
        </p:txBody>
      </p:sp>
    </p:spTree>
    <p:extLst>
      <p:ext uri="{BB962C8B-B14F-4D97-AF65-F5344CB8AC3E}">
        <p14:creationId xmlns:p14="http://schemas.microsoft.com/office/powerpoint/2010/main" val="2145443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4610" name="Picture 2" descr="newgrange-87"/>
          <p:cNvPicPr>
            <a:picLocks noChangeAspect="1" noChangeArrowheads="1"/>
          </p:cNvPicPr>
          <p:nvPr/>
        </p:nvPicPr>
        <p:blipFill>
          <a:blip r:embed="rId2" cstate="print"/>
          <a:srcRect/>
          <a:stretch>
            <a:fillRect/>
          </a:stretch>
        </p:blipFill>
        <p:spPr bwMode="auto">
          <a:xfrm>
            <a:off x="2743200" y="687388"/>
            <a:ext cx="3656013" cy="5484812"/>
          </a:xfrm>
          <a:prstGeom prst="rect">
            <a:avLst/>
          </a:prstGeom>
          <a:noFill/>
        </p:spPr>
      </p:pic>
      <p:sp>
        <p:nvSpPr>
          <p:cNvPr id="964611" name="Rectangle 3"/>
          <p:cNvSpPr>
            <a:spLocks noChangeArrowheads="1"/>
          </p:cNvSpPr>
          <p:nvPr/>
        </p:nvSpPr>
        <p:spPr bwMode="auto">
          <a:xfrm>
            <a:off x="2652713" y="6477000"/>
            <a:ext cx="3824287" cy="274638"/>
          </a:xfrm>
          <a:prstGeom prst="rect">
            <a:avLst/>
          </a:prstGeom>
          <a:noFill/>
          <a:ln w="9525">
            <a:noFill/>
            <a:miter lim="800000"/>
            <a:headEnd/>
            <a:tailEnd/>
          </a:ln>
          <a:effectLst/>
        </p:spPr>
        <p:txBody>
          <a:bodyPr wrap="none">
            <a:spAutoFit/>
          </a:bodyPr>
          <a:lstStyle/>
          <a:p>
            <a:r>
              <a:rPr lang="en-US" dirty="0">
                <a:hlinkClick r:id="rId3"/>
              </a:rPr>
              <a:t>http://www.photo.net/photo/pcd3815/newgrange-87.tcl</a:t>
            </a:r>
            <a:endParaRPr lang="en-US" dirty="0"/>
          </a:p>
        </p:txBody>
      </p:sp>
    </p:spTree>
    <p:extLst>
      <p:ext uri="{BB962C8B-B14F-4D97-AF65-F5344CB8AC3E}">
        <p14:creationId xmlns:p14="http://schemas.microsoft.com/office/powerpoint/2010/main" val="88610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5634" name="Picture 2" descr="Sunlight entering the Newgrange chamber"/>
          <p:cNvPicPr>
            <a:picLocks noChangeAspect="1" noChangeArrowheads="1"/>
          </p:cNvPicPr>
          <p:nvPr/>
        </p:nvPicPr>
        <p:blipFill>
          <a:blip r:embed="rId2" cstate="print"/>
          <a:srcRect/>
          <a:stretch>
            <a:fillRect/>
          </a:stretch>
        </p:blipFill>
        <p:spPr bwMode="auto">
          <a:xfrm>
            <a:off x="2813050" y="561975"/>
            <a:ext cx="3587750" cy="5381625"/>
          </a:xfrm>
          <a:prstGeom prst="rect">
            <a:avLst/>
          </a:prstGeom>
          <a:noFill/>
        </p:spPr>
      </p:pic>
      <p:sp>
        <p:nvSpPr>
          <p:cNvPr id="965635" name="Rectangle 3"/>
          <p:cNvSpPr>
            <a:spLocks noChangeArrowheads="1"/>
          </p:cNvSpPr>
          <p:nvPr/>
        </p:nvSpPr>
        <p:spPr bwMode="auto">
          <a:xfrm>
            <a:off x="1901825" y="6507163"/>
            <a:ext cx="5337175" cy="274637"/>
          </a:xfrm>
          <a:prstGeom prst="rect">
            <a:avLst/>
          </a:prstGeom>
          <a:noFill/>
          <a:ln w="9525">
            <a:noFill/>
            <a:miter lim="800000"/>
            <a:headEnd/>
            <a:tailEnd/>
          </a:ln>
          <a:effectLst/>
        </p:spPr>
        <p:txBody>
          <a:bodyPr wrap="none">
            <a:spAutoFit/>
          </a:bodyPr>
          <a:lstStyle/>
          <a:p>
            <a:r>
              <a:rPr lang="en-US">
                <a:hlinkClick r:id="rId3"/>
              </a:rPr>
              <a:t>http://www.mythicalireland.com/ancientsites/newgrange-facts/astronomy.php</a:t>
            </a:r>
            <a:endParaRPr lang="en-US"/>
          </a:p>
        </p:txBody>
      </p:sp>
      <p:sp>
        <p:nvSpPr>
          <p:cNvPr id="965636" name="Rectangle 4"/>
          <p:cNvSpPr>
            <a:spLocks noChangeArrowheads="1"/>
          </p:cNvSpPr>
          <p:nvPr/>
        </p:nvSpPr>
        <p:spPr bwMode="auto">
          <a:xfrm>
            <a:off x="2895600" y="6096000"/>
            <a:ext cx="3344863" cy="396875"/>
          </a:xfrm>
          <a:prstGeom prst="rect">
            <a:avLst/>
          </a:prstGeom>
          <a:noFill/>
          <a:ln w="9525">
            <a:noFill/>
            <a:miter lim="800000"/>
            <a:headEnd/>
            <a:tailEnd/>
          </a:ln>
          <a:effectLst/>
        </p:spPr>
        <p:txBody>
          <a:bodyPr wrap="none" anchor="ctr">
            <a:spAutoFit/>
          </a:bodyPr>
          <a:lstStyle/>
          <a:p>
            <a:pPr algn="l">
              <a:spcBef>
                <a:spcPct val="0"/>
              </a:spcBef>
            </a:pPr>
            <a:r>
              <a:rPr lang="en-US" sz="2000" b="1">
                <a:solidFill>
                  <a:schemeClr val="bg1"/>
                </a:solidFill>
              </a:rPr>
              <a:t>Astronomy of Newgrange </a:t>
            </a:r>
          </a:p>
        </p:txBody>
      </p:sp>
      <p:sp>
        <p:nvSpPr>
          <p:cNvPr id="5" name="Rectangle 4"/>
          <p:cNvSpPr/>
          <p:nvPr/>
        </p:nvSpPr>
        <p:spPr>
          <a:xfrm>
            <a:off x="728472" y="2049482"/>
            <a:ext cx="7710488" cy="3970318"/>
          </a:xfrm>
          <a:prstGeom prst="rect">
            <a:avLst/>
          </a:prstGeom>
        </p:spPr>
        <p:txBody>
          <a:bodyPr wrap="square">
            <a:spAutoFit/>
          </a:bodyPr>
          <a:lstStyle/>
          <a:p>
            <a:r>
              <a:rPr lang="en-US" sz="2800" b="1" dirty="0">
                <a:solidFill>
                  <a:schemeClr val="bg1"/>
                </a:solidFill>
              </a:rPr>
              <a:t>As the sun rises higher, the beam widens within the chamber so that the whole room becomes dramatically illuminated. This event lasts for 17 minutes, beginning around 9am. The accuracy of </a:t>
            </a:r>
            <a:r>
              <a:rPr lang="en-US" sz="2800" b="1" dirty="0" err="1">
                <a:solidFill>
                  <a:schemeClr val="bg1"/>
                </a:solidFill>
              </a:rPr>
              <a:t>Newgrange</a:t>
            </a:r>
            <a:r>
              <a:rPr lang="en-US" sz="2800" b="1" dirty="0">
                <a:solidFill>
                  <a:schemeClr val="bg1"/>
                </a:solidFill>
              </a:rPr>
              <a:t> as a time-telling device is remarkable when one considers that it was built 500 years before the Great Pyramids and more than 1,000 years before Stonehenge.</a:t>
            </a:r>
          </a:p>
        </p:txBody>
      </p:sp>
    </p:spTree>
    <p:extLst>
      <p:ext uri="{BB962C8B-B14F-4D97-AF65-F5344CB8AC3E}">
        <p14:creationId xmlns:p14="http://schemas.microsoft.com/office/powerpoint/2010/main" val="160237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5634" name="Picture 2" descr="Sunlight entering the Newgrange chamber"/>
          <p:cNvPicPr>
            <a:picLocks noChangeAspect="1" noChangeArrowheads="1"/>
          </p:cNvPicPr>
          <p:nvPr/>
        </p:nvPicPr>
        <p:blipFill>
          <a:blip r:embed="rId2" cstate="print"/>
          <a:srcRect/>
          <a:stretch>
            <a:fillRect/>
          </a:stretch>
        </p:blipFill>
        <p:spPr bwMode="auto">
          <a:xfrm>
            <a:off x="2813050" y="561975"/>
            <a:ext cx="3587750" cy="5381625"/>
          </a:xfrm>
          <a:prstGeom prst="rect">
            <a:avLst/>
          </a:prstGeom>
          <a:noFill/>
        </p:spPr>
      </p:pic>
      <p:sp>
        <p:nvSpPr>
          <p:cNvPr id="965635" name="Rectangle 3"/>
          <p:cNvSpPr>
            <a:spLocks noChangeArrowheads="1"/>
          </p:cNvSpPr>
          <p:nvPr/>
        </p:nvSpPr>
        <p:spPr bwMode="auto">
          <a:xfrm>
            <a:off x="1901825" y="6507163"/>
            <a:ext cx="5337175" cy="274637"/>
          </a:xfrm>
          <a:prstGeom prst="rect">
            <a:avLst/>
          </a:prstGeom>
          <a:noFill/>
          <a:ln w="9525">
            <a:noFill/>
            <a:miter lim="800000"/>
            <a:headEnd/>
            <a:tailEnd/>
          </a:ln>
          <a:effectLst/>
        </p:spPr>
        <p:txBody>
          <a:bodyPr wrap="none">
            <a:spAutoFit/>
          </a:bodyPr>
          <a:lstStyle/>
          <a:p>
            <a:r>
              <a:rPr lang="en-US">
                <a:hlinkClick r:id="rId3"/>
              </a:rPr>
              <a:t>http://www.mythicalireland.com/ancientsites/newgrange-facts/astronomy.php</a:t>
            </a:r>
            <a:endParaRPr lang="en-US"/>
          </a:p>
        </p:txBody>
      </p:sp>
      <p:sp>
        <p:nvSpPr>
          <p:cNvPr id="965636" name="Rectangle 4"/>
          <p:cNvSpPr>
            <a:spLocks noChangeArrowheads="1"/>
          </p:cNvSpPr>
          <p:nvPr/>
        </p:nvSpPr>
        <p:spPr bwMode="auto">
          <a:xfrm>
            <a:off x="2895600" y="6096000"/>
            <a:ext cx="3344863" cy="396875"/>
          </a:xfrm>
          <a:prstGeom prst="rect">
            <a:avLst/>
          </a:prstGeom>
          <a:noFill/>
          <a:ln w="9525">
            <a:noFill/>
            <a:miter lim="800000"/>
            <a:headEnd/>
            <a:tailEnd/>
          </a:ln>
          <a:effectLst/>
        </p:spPr>
        <p:txBody>
          <a:bodyPr wrap="none" anchor="ctr">
            <a:spAutoFit/>
          </a:bodyPr>
          <a:lstStyle/>
          <a:p>
            <a:pPr algn="l">
              <a:spcBef>
                <a:spcPct val="0"/>
              </a:spcBef>
            </a:pPr>
            <a:r>
              <a:rPr lang="en-US" sz="2000" b="1">
                <a:solidFill>
                  <a:schemeClr val="bg1"/>
                </a:solidFill>
              </a:rPr>
              <a:t>Astronomy of Newgrange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Picture 2">
            <a:hlinkClick r:id="rId3"/>
          </p:cNvPr>
          <p:cNvPicPr>
            <a:picLocks noChangeAspect="1" noChangeArrowheads="1"/>
          </p:cNvPicPr>
          <p:nvPr/>
        </p:nvPicPr>
        <p:blipFill>
          <a:blip r:embed="rId4" cstate="print"/>
          <a:srcRect l="22629" t="6609" r="22198" b="9483"/>
          <a:stretch>
            <a:fillRect/>
          </a:stretch>
        </p:blipFill>
        <p:spPr bwMode="auto">
          <a:xfrm>
            <a:off x="2260600" y="457200"/>
            <a:ext cx="5078413" cy="5791200"/>
          </a:xfrm>
          <a:prstGeom prst="rect">
            <a:avLst/>
          </a:prstGeom>
          <a:noFill/>
          <a:ln w="9525">
            <a:noFill/>
            <a:miter lim="800000"/>
            <a:headEnd/>
            <a:tailEnd/>
          </a:ln>
          <a:effectLst/>
        </p:spPr>
      </p:pic>
      <p:sp>
        <p:nvSpPr>
          <p:cNvPr id="492549" name="Oval 5"/>
          <p:cNvSpPr>
            <a:spLocks noChangeArrowheads="1"/>
          </p:cNvSpPr>
          <p:nvPr/>
        </p:nvSpPr>
        <p:spPr bwMode="auto">
          <a:xfrm rot="-3879821">
            <a:off x="4671219" y="1092994"/>
            <a:ext cx="1744662" cy="1943100"/>
          </a:xfrm>
          <a:prstGeom prst="ellipse">
            <a:avLst/>
          </a:prstGeom>
          <a:gradFill rotWithShape="0">
            <a:gsLst>
              <a:gs pos="0">
                <a:srgbClr val="20D636">
                  <a:alpha val="39999"/>
                </a:srgbClr>
              </a:gs>
              <a:gs pos="100000">
                <a:srgbClr val="20D636">
                  <a:gamma/>
                  <a:shade val="57255"/>
                  <a:invGamma/>
                  <a:alpha val="39999"/>
                </a:srgbClr>
              </a:gs>
            </a:gsLst>
            <a:lin ang="5400000" scaled="1"/>
          </a:gradFill>
          <a:ln w="57150">
            <a:solidFill>
              <a:schemeClr val="tx1"/>
            </a:solidFill>
            <a:round/>
            <a:headEnd/>
            <a:tailEnd/>
          </a:ln>
          <a:effectLst/>
        </p:spPr>
        <p:txBody>
          <a:bodyPr wrap="none" anchor="ctr"/>
          <a:lstStyle/>
          <a:p>
            <a:endParaRPr lang="en-US"/>
          </a:p>
        </p:txBody>
      </p:sp>
      <p:sp>
        <p:nvSpPr>
          <p:cNvPr id="4" name="AutoShape 4"/>
          <p:cNvSpPr>
            <a:spLocks noChangeArrowheads="1"/>
          </p:cNvSpPr>
          <p:nvPr/>
        </p:nvSpPr>
        <p:spPr bwMode="auto">
          <a:xfrm>
            <a:off x="6705600" y="1524000"/>
            <a:ext cx="2133600" cy="1143000"/>
          </a:xfrm>
          <a:prstGeom prst="leftArrow">
            <a:avLst>
              <a:gd name="adj1" fmla="val 50000"/>
              <a:gd name="adj2" fmla="val 46667"/>
            </a:avLst>
          </a:prstGeom>
          <a:solidFill>
            <a:srgbClr val="00B050"/>
          </a:solidFill>
          <a:ln w="76200">
            <a:solidFill>
              <a:schemeClr val="tx1"/>
            </a:solidFill>
            <a:miter lim="800000"/>
            <a:headEnd/>
            <a:tailEnd/>
          </a:ln>
        </p:spPr>
        <p:txBody>
          <a:bodyPr wrap="none" anchor="ctr"/>
          <a:lstStyle/>
          <a:p>
            <a:pPr algn="ctr">
              <a:spcBef>
                <a:spcPct val="20000"/>
              </a:spcBef>
            </a:pPr>
            <a:endParaRPr lang="en-US"/>
          </a:p>
        </p:txBody>
      </p:sp>
      <p:sp>
        <p:nvSpPr>
          <p:cNvPr id="6" name="Text Box 5"/>
          <p:cNvSpPr txBox="1">
            <a:spLocks noChangeArrowheads="1"/>
          </p:cNvSpPr>
          <p:nvPr/>
        </p:nvSpPr>
        <p:spPr bwMode="auto">
          <a:xfrm>
            <a:off x="6553200" y="3124200"/>
            <a:ext cx="2438400" cy="2406813"/>
          </a:xfrm>
          <a:prstGeom prst="rect">
            <a:avLst/>
          </a:prstGeom>
          <a:noFill/>
          <a:ln w="9525">
            <a:noFill/>
            <a:miter lim="800000"/>
            <a:headEnd/>
            <a:tailEnd/>
          </a:ln>
          <a:effectLst/>
        </p:spPr>
        <p:txBody>
          <a:bodyPr>
            <a:spAutoFit/>
          </a:bodyPr>
          <a:lstStyle/>
          <a:p>
            <a:r>
              <a:rPr lang="en-US" sz="2000" b="1" dirty="0"/>
              <a:t>REM: Northern Ireland</a:t>
            </a:r>
          </a:p>
          <a:p>
            <a:r>
              <a:rPr lang="en-US" sz="1600" b="1" dirty="0"/>
              <a:t>is part</a:t>
            </a:r>
          </a:p>
          <a:p>
            <a:r>
              <a:rPr lang="en-US" sz="1600" b="1" dirty="0"/>
              <a:t>of </a:t>
            </a:r>
          </a:p>
          <a:p>
            <a:r>
              <a:rPr lang="en-US" sz="2000" b="1" dirty="0"/>
              <a:t>“The</a:t>
            </a:r>
          </a:p>
          <a:p>
            <a:r>
              <a:rPr lang="en-US" sz="2000" b="1" dirty="0"/>
              <a:t>United Kingdom</a:t>
            </a:r>
          </a:p>
          <a:p>
            <a:r>
              <a:rPr lang="en-US" sz="2000" b="1" dirty="0"/>
              <a:t>.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2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2802" name="Rectangle 2"/>
          <p:cNvSpPr>
            <a:spLocks noChangeArrowheads="1"/>
          </p:cNvSpPr>
          <p:nvPr/>
        </p:nvSpPr>
        <p:spPr bwMode="auto">
          <a:xfrm>
            <a:off x="2743200" y="6507163"/>
            <a:ext cx="3562350" cy="274637"/>
          </a:xfrm>
          <a:prstGeom prst="rect">
            <a:avLst/>
          </a:prstGeom>
          <a:noFill/>
          <a:ln w="9525">
            <a:noFill/>
            <a:miter lim="800000"/>
            <a:headEnd/>
            <a:tailEnd/>
          </a:ln>
          <a:effectLst/>
        </p:spPr>
        <p:txBody>
          <a:bodyPr wrap="none">
            <a:spAutoFit/>
          </a:bodyPr>
          <a:lstStyle/>
          <a:p>
            <a:r>
              <a:rPr lang="en-US">
                <a:solidFill>
                  <a:schemeClr val="bg1"/>
                </a:solidFill>
                <a:hlinkClick r:id="rId2" action="ppaction://hlinkfile"/>
              </a:rPr>
              <a:t>http://www.global-vision.org/dream/dreamch4.html</a:t>
            </a:r>
            <a:endParaRPr lang="en-US">
              <a:solidFill>
                <a:schemeClr val="bg1"/>
              </a:solidFill>
            </a:endParaRPr>
          </a:p>
        </p:txBody>
      </p:sp>
      <p:pic>
        <p:nvPicPr>
          <p:cNvPr id="972803" name="Picture 3" descr="passage1"/>
          <p:cNvPicPr>
            <a:picLocks noChangeAspect="1" noChangeArrowheads="1"/>
          </p:cNvPicPr>
          <p:nvPr/>
        </p:nvPicPr>
        <p:blipFill>
          <a:blip r:embed="rId3" cstate="print"/>
          <a:srcRect/>
          <a:stretch>
            <a:fillRect/>
          </a:stretch>
        </p:blipFill>
        <p:spPr bwMode="auto">
          <a:xfrm>
            <a:off x="914400" y="3376613"/>
            <a:ext cx="7315200" cy="2328862"/>
          </a:xfrm>
          <a:prstGeom prst="rect">
            <a:avLst/>
          </a:prstGeom>
          <a:noFill/>
        </p:spPr>
      </p:pic>
      <p:pic>
        <p:nvPicPr>
          <p:cNvPr id="972804" name="Picture 4" descr="80k jpg"/>
          <p:cNvPicPr>
            <a:picLocks noChangeAspect="1" noChangeArrowheads="1"/>
          </p:cNvPicPr>
          <p:nvPr/>
        </p:nvPicPr>
        <p:blipFill>
          <a:blip r:embed="rId4" cstate="print"/>
          <a:srcRect/>
          <a:stretch>
            <a:fillRect/>
          </a:stretch>
        </p:blipFill>
        <p:spPr bwMode="auto">
          <a:xfrm>
            <a:off x="3581400" y="449263"/>
            <a:ext cx="1922463" cy="1836737"/>
          </a:xfrm>
          <a:prstGeom prst="rect">
            <a:avLst/>
          </a:prstGeom>
          <a:noFill/>
        </p:spPr>
      </p:pic>
      <p:sp>
        <p:nvSpPr>
          <p:cNvPr id="972805" name="Rectangle 5"/>
          <p:cNvSpPr>
            <a:spLocks noChangeArrowheads="1"/>
          </p:cNvSpPr>
          <p:nvPr/>
        </p:nvSpPr>
        <p:spPr bwMode="auto">
          <a:xfrm>
            <a:off x="1428750" y="2360613"/>
            <a:ext cx="6267450" cy="641350"/>
          </a:xfrm>
          <a:prstGeom prst="rect">
            <a:avLst/>
          </a:prstGeom>
          <a:noFill/>
          <a:ln w="9525">
            <a:noFill/>
            <a:miter lim="800000"/>
            <a:headEnd/>
            <a:tailEnd/>
          </a:ln>
          <a:effectLst/>
        </p:spPr>
        <p:txBody>
          <a:bodyPr wrap="none" anchor="ctr">
            <a:spAutoFit/>
          </a:bodyPr>
          <a:lstStyle/>
          <a:p>
            <a:pPr>
              <a:spcBef>
                <a:spcPct val="0"/>
              </a:spcBef>
            </a:pPr>
            <a:r>
              <a:rPr lang="en-US" sz="1800" b="1">
                <a:solidFill>
                  <a:schemeClr val="bg1"/>
                </a:solidFill>
              </a:rPr>
              <a:t>Plan of Newgrange</a:t>
            </a:r>
            <a:br>
              <a:rPr lang="en-US" sz="1800" b="1">
                <a:solidFill>
                  <a:schemeClr val="bg1"/>
                </a:solidFill>
              </a:rPr>
            </a:br>
            <a:r>
              <a:rPr lang="en-US" sz="1800" b="1">
                <a:solidFill>
                  <a:schemeClr val="bg1"/>
                </a:solidFill>
              </a:rPr>
              <a:t>with interior passage aligned to Winter Solstice sunrise </a:t>
            </a:r>
          </a:p>
        </p:txBody>
      </p:sp>
      <p:sp>
        <p:nvSpPr>
          <p:cNvPr id="972806" name="Rectangle 6"/>
          <p:cNvSpPr>
            <a:spLocks noChangeArrowheads="1"/>
          </p:cNvSpPr>
          <p:nvPr/>
        </p:nvSpPr>
        <p:spPr bwMode="auto">
          <a:xfrm>
            <a:off x="762000" y="6064250"/>
            <a:ext cx="7589838" cy="336550"/>
          </a:xfrm>
          <a:prstGeom prst="rect">
            <a:avLst/>
          </a:prstGeom>
          <a:noFill/>
          <a:ln w="9525">
            <a:noFill/>
            <a:miter lim="800000"/>
            <a:headEnd/>
            <a:tailEnd/>
          </a:ln>
          <a:effectLst/>
        </p:spPr>
        <p:txBody>
          <a:bodyPr wrap="none" anchor="ctr">
            <a:spAutoFit/>
          </a:bodyPr>
          <a:lstStyle/>
          <a:p>
            <a:pPr algn="l">
              <a:spcBef>
                <a:spcPct val="0"/>
              </a:spcBef>
            </a:pPr>
            <a:r>
              <a:rPr lang="en-US" sz="1600" b="1">
                <a:solidFill>
                  <a:schemeClr val="bg1"/>
                </a:solidFill>
                <a:hlinkClick r:id="rId5" action="ppaction://hlinkfile"/>
              </a:rPr>
              <a:t>Diagram of the passage inside Newgrange</a:t>
            </a:r>
            <a:r>
              <a:rPr lang="en-US" sz="1600" b="1">
                <a:solidFill>
                  <a:schemeClr val="bg1"/>
                </a:solidFill>
              </a:rPr>
              <a:t> of the passage inside Newgrange</a:t>
            </a:r>
            <a:r>
              <a:rPr lang="en-US"/>
              <a:t> </a:t>
            </a:r>
          </a:p>
        </p:txBody>
      </p:sp>
    </p:spTree>
    <p:extLst>
      <p:ext uri="{BB962C8B-B14F-4D97-AF65-F5344CB8AC3E}">
        <p14:creationId xmlns:p14="http://schemas.microsoft.com/office/powerpoint/2010/main" val="292791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7682" name="Picture 2" descr="newgrange"/>
          <p:cNvPicPr>
            <a:picLocks noChangeAspect="1" noChangeArrowheads="1"/>
          </p:cNvPicPr>
          <p:nvPr/>
        </p:nvPicPr>
        <p:blipFill>
          <a:blip r:embed="rId2" cstate="print"/>
          <a:srcRect/>
          <a:stretch>
            <a:fillRect/>
          </a:stretch>
        </p:blipFill>
        <p:spPr bwMode="auto">
          <a:xfrm>
            <a:off x="2286000" y="304800"/>
            <a:ext cx="4497388" cy="5848350"/>
          </a:xfrm>
          <a:prstGeom prst="rect">
            <a:avLst/>
          </a:prstGeom>
          <a:noFill/>
        </p:spPr>
      </p:pic>
      <p:sp>
        <p:nvSpPr>
          <p:cNvPr id="967683" name="Rectangle 3"/>
          <p:cNvSpPr>
            <a:spLocks noChangeArrowheads="1"/>
          </p:cNvSpPr>
          <p:nvPr/>
        </p:nvSpPr>
        <p:spPr bwMode="auto">
          <a:xfrm>
            <a:off x="1219200" y="6477000"/>
            <a:ext cx="6678613" cy="304800"/>
          </a:xfrm>
          <a:prstGeom prst="rect">
            <a:avLst/>
          </a:prstGeom>
          <a:noFill/>
          <a:ln w="9525">
            <a:noFill/>
            <a:miter lim="800000"/>
            <a:headEnd/>
            <a:tailEnd/>
          </a:ln>
          <a:effectLst/>
        </p:spPr>
        <p:txBody>
          <a:bodyPr wrap="none">
            <a:spAutoFit/>
          </a:bodyPr>
          <a:lstStyle/>
          <a:p>
            <a:r>
              <a:rPr lang="en-US" sz="1400" b="1">
                <a:solidFill>
                  <a:schemeClr val="bg1"/>
                </a:solidFill>
              </a:rPr>
              <a:t>http://homepage.univie.ac.at/franz.kerschbaum/analog/pages/newgrange.htm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1778" name="Picture 2" descr="35k GIF"/>
          <p:cNvPicPr>
            <a:picLocks noChangeAspect="1" noChangeArrowheads="1"/>
          </p:cNvPicPr>
          <p:nvPr/>
        </p:nvPicPr>
        <p:blipFill>
          <a:blip r:embed="rId2" cstate="print"/>
          <a:srcRect/>
          <a:stretch>
            <a:fillRect/>
          </a:stretch>
        </p:blipFill>
        <p:spPr bwMode="auto">
          <a:xfrm>
            <a:off x="1676400" y="76200"/>
            <a:ext cx="5181600" cy="5181600"/>
          </a:xfrm>
          <a:prstGeom prst="rect">
            <a:avLst/>
          </a:prstGeom>
          <a:noFill/>
        </p:spPr>
      </p:pic>
      <p:sp>
        <p:nvSpPr>
          <p:cNvPr id="971779" name="Rectangle 3"/>
          <p:cNvSpPr>
            <a:spLocks noChangeArrowheads="1"/>
          </p:cNvSpPr>
          <p:nvPr/>
        </p:nvSpPr>
        <p:spPr bwMode="auto">
          <a:xfrm>
            <a:off x="1408176" y="5205244"/>
            <a:ext cx="6324600" cy="1446550"/>
          </a:xfrm>
          <a:prstGeom prst="rect">
            <a:avLst/>
          </a:prstGeom>
          <a:noFill/>
          <a:ln w="9525">
            <a:noFill/>
            <a:miter lim="800000"/>
            <a:headEnd/>
            <a:tailEnd/>
          </a:ln>
          <a:effectLst/>
        </p:spPr>
        <p:txBody>
          <a:bodyPr anchor="ctr">
            <a:spAutoFit/>
          </a:bodyPr>
          <a:lstStyle/>
          <a:p>
            <a:pPr>
              <a:spcBef>
                <a:spcPct val="0"/>
              </a:spcBef>
            </a:pPr>
            <a:r>
              <a:rPr lang="en-US" sz="1600" b="1" dirty="0">
                <a:solidFill>
                  <a:schemeClr val="bg1"/>
                </a:solidFill>
              </a:rPr>
              <a:t>A beam of sunlight </a:t>
            </a:r>
            <a:r>
              <a:rPr lang="en-US" sz="1600" b="1" dirty="0" err="1">
                <a:solidFill>
                  <a:schemeClr val="bg1"/>
                </a:solidFill>
              </a:rPr>
              <a:t>spolights</a:t>
            </a:r>
            <a:r>
              <a:rPr lang="en-US" sz="1600" b="1" dirty="0">
                <a:solidFill>
                  <a:schemeClr val="bg1"/>
                </a:solidFill>
              </a:rPr>
              <a:t> 6,000 year-old solar symbol petroglyph Sunrise, </a:t>
            </a:r>
          </a:p>
          <a:p>
            <a:pPr>
              <a:spcBef>
                <a:spcPct val="0"/>
              </a:spcBef>
            </a:pPr>
            <a:r>
              <a:rPr lang="en-US" sz="1600" b="1" dirty="0">
                <a:solidFill>
                  <a:schemeClr val="bg1"/>
                </a:solidFill>
              </a:rPr>
              <a:t>Autumn Equinox, Cairn T</a:t>
            </a:r>
            <a:br>
              <a:rPr lang="en-US" sz="1600" b="1" dirty="0">
                <a:solidFill>
                  <a:schemeClr val="bg1"/>
                </a:solidFill>
              </a:rPr>
            </a:br>
            <a:r>
              <a:rPr lang="en-US" sz="1600" b="1" dirty="0" err="1">
                <a:solidFill>
                  <a:schemeClr val="bg1"/>
                </a:solidFill>
              </a:rPr>
              <a:t>Loughcrew</a:t>
            </a:r>
            <a:r>
              <a:rPr lang="en-US" sz="1600" b="1" dirty="0">
                <a:solidFill>
                  <a:schemeClr val="bg1"/>
                </a:solidFill>
              </a:rPr>
              <a:t>, Ireland</a:t>
            </a:r>
          </a:p>
          <a:p>
            <a:pPr>
              <a:spcBef>
                <a:spcPct val="0"/>
              </a:spcBef>
            </a:pPr>
            <a:br>
              <a:rPr lang="en-US" dirty="0">
                <a:solidFill>
                  <a:schemeClr val="bg1"/>
                </a:solidFill>
              </a:rPr>
            </a:br>
            <a:r>
              <a:rPr lang="en-US" dirty="0">
                <a:solidFill>
                  <a:schemeClr val="bg1"/>
                </a:solidFill>
              </a:rPr>
              <a:t>© 1999 Martin Byrne </a:t>
            </a:r>
          </a:p>
        </p:txBody>
      </p:sp>
      <p:sp>
        <p:nvSpPr>
          <p:cNvPr id="971780" name="Rectangle 4"/>
          <p:cNvSpPr>
            <a:spLocks noChangeArrowheads="1"/>
          </p:cNvSpPr>
          <p:nvPr/>
        </p:nvSpPr>
        <p:spPr bwMode="auto">
          <a:xfrm>
            <a:off x="2743200" y="6583363"/>
            <a:ext cx="3562350" cy="274637"/>
          </a:xfrm>
          <a:prstGeom prst="rect">
            <a:avLst/>
          </a:prstGeom>
          <a:noFill/>
          <a:ln w="9525">
            <a:noFill/>
            <a:miter lim="800000"/>
            <a:headEnd/>
            <a:tailEnd/>
          </a:ln>
          <a:effectLst/>
        </p:spPr>
        <p:txBody>
          <a:bodyPr wrap="none">
            <a:spAutoFit/>
          </a:bodyPr>
          <a:lstStyle/>
          <a:p>
            <a:r>
              <a:rPr lang="en-US" dirty="0">
                <a:solidFill>
                  <a:schemeClr val="bg1"/>
                </a:solidFill>
                <a:hlinkClick r:id="rId3" action="ppaction://hlinkfile"/>
              </a:rPr>
              <a:t>http://www.global-vision.org/dream/dreamch4.html</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0754" name="Picture 2" descr="http://www.freewebs.com/atlantairishmusic/Newgrange-spiral.jpg"/>
          <p:cNvPicPr>
            <a:picLocks noChangeAspect="1" noChangeArrowheads="1"/>
          </p:cNvPicPr>
          <p:nvPr/>
        </p:nvPicPr>
        <p:blipFill>
          <a:blip r:embed="rId2" cstate="print"/>
          <a:srcRect l="2563"/>
          <a:stretch>
            <a:fillRect/>
          </a:stretch>
        </p:blipFill>
        <p:spPr bwMode="auto">
          <a:xfrm>
            <a:off x="1447800" y="314327"/>
            <a:ext cx="6248400" cy="5857874"/>
          </a:xfrm>
          <a:prstGeom prst="rect">
            <a:avLst/>
          </a:prstGeom>
          <a:noFill/>
        </p:spPr>
      </p:pic>
      <p:sp>
        <p:nvSpPr>
          <p:cNvPr id="3" name="Rectangle 5"/>
          <p:cNvSpPr>
            <a:spLocks noChangeArrowheads="1"/>
          </p:cNvSpPr>
          <p:nvPr/>
        </p:nvSpPr>
        <p:spPr bwMode="auto">
          <a:xfrm>
            <a:off x="1646519" y="6296346"/>
            <a:ext cx="5821081" cy="400110"/>
          </a:xfrm>
          <a:prstGeom prst="rect">
            <a:avLst/>
          </a:prstGeom>
          <a:noFill/>
          <a:ln w="9525">
            <a:noFill/>
            <a:miter lim="800000"/>
            <a:headEnd/>
            <a:tailEnd/>
          </a:ln>
          <a:effectLst/>
        </p:spPr>
        <p:txBody>
          <a:bodyPr wrap="none" anchor="ctr">
            <a:spAutoFit/>
          </a:bodyPr>
          <a:lstStyle/>
          <a:p>
            <a:pPr algn="l">
              <a:spcBef>
                <a:spcPct val="0"/>
              </a:spcBef>
            </a:pPr>
            <a:r>
              <a:rPr lang="en-US" sz="2000" b="1" dirty="0" err="1">
                <a:solidFill>
                  <a:schemeClr val="bg1"/>
                </a:solidFill>
              </a:rPr>
              <a:t>Newgrange</a:t>
            </a:r>
            <a:r>
              <a:rPr lang="en-US" sz="2000" b="1" dirty="0">
                <a:solidFill>
                  <a:schemeClr val="bg1"/>
                </a:solidFill>
              </a:rPr>
              <a:t> is known for its Tri-spiral Etchings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6658" name="Picture 2" descr="Newgrange Entrance Stone, copyright 1997 Laurie Young">
            <a:hlinkClick r:id="rId2"/>
          </p:cNvPr>
          <p:cNvPicPr>
            <a:picLocks noChangeAspect="1" noChangeArrowheads="1"/>
          </p:cNvPicPr>
          <p:nvPr/>
        </p:nvPicPr>
        <p:blipFill>
          <a:blip r:embed="rId3" cstate="print"/>
          <a:srcRect/>
          <a:stretch>
            <a:fillRect/>
          </a:stretch>
        </p:blipFill>
        <p:spPr bwMode="auto">
          <a:xfrm>
            <a:off x="6096000" y="4191000"/>
            <a:ext cx="2895600" cy="1981200"/>
          </a:xfrm>
          <a:prstGeom prst="rect">
            <a:avLst/>
          </a:prstGeom>
          <a:noFill/>
        </p:spPr>
      </p:pic>
      <p:sp>
        <p:nvSpPr>
          <p:cNvPr id="966659" name="Rectangle 3"/>
          <p:cNvSpPr>
            <a:spLocks noChangeArrowheads="1"/>
          </p:cNvSpPr>
          <p:nvPr/>
        </p:nvSpPr>
        <p:spPr bwMode="auto">
          <a:xfrm>
            <a:off x="685800" y="6400800"/>
            <a:ext cx="7753350" cy="304800"/>
          </a:xfrm>
          <a:prstGeom prst="rect">
            <a:avLst/>
          </a:prstGeom>
          <a:noFill/>
          <a:ln w="9525">
            <a:noFill/>
            <a:miter lim="800000"/>
            <a:headEnd/>
            <a:tailEnd/>
          </a:ln>
          <a:effectLst/>
        </p:spPr>
        <p:txBody>
          <a:bodyPr wrap="none" anchor="ctr">
            <a:spAutoFit/>
          </a:bodyPr>
          <a:lstStyle/>
          <a:p>
            <a:pPr algn="l">
              <a:spcBef>
                <a:spcPct val="0"/>
              </a:spcBef>
            </a:pPr>
            <a:r>
              <a:rPr lang="en-US" sz="1400" b="1">
                <a:solidFill>
                  <a:schemeClr val="bg1"/>
                </a:solidFill>
              </a:rPr>
              <a:t>Newgrange, one of three passage tombs in </a:t>
            </a:r>
            <a:r>
              <a:rPr lang="en-US" sz="1400" b="1" i="1">
                <a:solidFill>
                  <a:schemeClr val="bg1"/>
                </a:solidFill>
              </a:rPr>
              <a:t>Bru na Boinne</a:t>
            </a:r>
            <a:r>
              <a:rPr lang="en-US" sz="1400" b="1">
                <a:solidFill>
                  <a:schemeClr val="bg1"/>
                </a:solidFill>
              </a:rPr>
              <a:t>, was built over 5,000 years ago </a:t>
            </a:r>
          </a:p>
        </p:txBody>
      </p:sp>
      <p:pic>
        <p:nvPicPr>
          <p:cNvPr id="966660" name="Picture 4" descr="http://home.earthlink.net/~laurieyoung/photos/newgrange/trispiral.JPG"/>
          <p:cNvPicPr>
            <a:picLocks noChangeAspect="1" noChangeArrowheads="1"/>
          </p:cNvPicPr>
          <p:nvPr/>
        </p:nvPicPr>
        <p:blipFill>
          <a:blip r:embed="rId4" cstate="print"/>
          <a:srcRect/>
          <a:stretch>
            <a:fillRect/>
          </a:stretch>
        </p:blipFill>
        <p:spPr bwMode="auto">
          <a:xfrm>
            <a:off x="304800" y="695325"/>
            <a:ext cx="5657850" cy="4181475"/>
          </a:xfrm>
          <a:prstGeom prst="rect">
            <a:avLst/>
          </a:prstGeom>
          <a:noFill/>
        </p:spPr>
      </p:pic>
      <p:sp>
        <p:nvSpPr>
          <p:cNvPr id="966661" name="Rectangle 5"/>
          <p:cNvSpPr>
            <a:spLocks noChangeArrowheads="1"/>
          </p:cNvSpPr>
          <p:nvPr/>
        </p:nvSpPr>
        <p:spPr bwMode="auto">
          <a:xfrm>
            <a:off x="1001713" y="5410200"/>
            <a:ext cx="4408487" cy="304800"/>
          </a:xfrm>
          <a:prstGeom prst="rect">
            <a:avLst/>
          </a:prstGeom>
          <a:noFill/>
          <a:ln w="9525">
            <a:noFill/>
            <a:miter lim="800000"/>
            <a:headEnd/>
            <a:tailEnd/>
          </a:ln>
          <a:effectLst/>
        </p:spPr>
        <p:txBody>
          <a:bodyPr wrap="none" anchor="ctr">
            <a:spAutoFit/>
          </a:bodyPr>
          <a:lstStyle/>
          <a:p>
            <a:pPr algn="l">
              <a:spcBef>
                <a:spcPct val="0"/>
              </a:spcBef>
            </a:pPr>
            <a:r>
              <a:rPr lang="en-US" sz="1400" b="1" dirty="0">
                <a:solidFill>
                  <a:schemeClr val="bg1"/>
                </a:solidFill>
              </a:rPr>
              <a:t>Tri-spiral Etchings on </a:t>
            </a:r>
            <a:r>
              <a:rPr lang="en-US" sz="1400" b="1" dirty="0" err="1">
                <a:solidFill>
                  <a:schemeClr val="bg1"/>
                </a:solidFill>
              </a:rPr>
              <a:t>Newgrange</a:t>
            </a:r>
            <a:r>
              <a:rPr lang="en-US" sz="1400" b="1" dirty="0">
                <a:solidFill>
                  <a:schemeClr val="bg1"/>
                </a:solidFill>
              </a:rPr>
              <a:t> Entrance Stone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8706" name="Rectangle 2"/>
          <p:cNvSpPr>
            <a:spLocks noChangeArrowheads="1"/>
          </p:cNvSpPr>
          <p:nvPr/>
        </p:nvSpPr>
        <p:spPr bwMode="auto">
          <a:xfrm>
            <a:off x="685800" y="3336925"/>
            <a:ext cx="7772400" cy="2835275"/>
          </a:xfrm>
          <a:prstGeom prst="rect">
            <a:avLst/>
          </a:prstGeom>
          <a:noFill/>
          <a:ln w="9525">
            <a:noFill/>
            <a:miter lim="800000"/>
            <a:headEnd/>
            <a:tailEnd/>
          </a:ln>
          <a:effectLst/>
        </p:spPr>
        <p:txBody>
          <a:bodyPr anchor="ctr">
            <a:spAutoFit/>
          </a:bodyPr>
          <a:lstStyle/>
          <a:p>
            <a:pPr>
              <a:spcBef>
                <a:spcPct val="0"/>
              </a:spcBef>
            </a:pPr>
            <a:r>
              <a:rPr lang="en-US" sz="2000" b="1" dirty="0" err="1">
                <a:solidFill>
                  <a:schemeClr val="bg1"/>
                </a:solidFill>
              </a:rPr>
              <a:t>Newgrange</a:t>
            </a:r>
            <a:endParaRPr lang="en-US" sz="2000" b="1" dirty="0">
              <a:solidFill>
                <a:schemeClr val="bg1"/>
              </a:solidFill>
            </a:endParaRPr>
          </a:p>
          <a:p>
            <a:pPr>
              <a:spcBef>
                <a:spcPct val="0"/>
              </a:spcBef>
            </a:pPr>
            <a:r>
              <a:rPr lang="en-US" sz="2000" b="1" dirty="0">
                <a:solidFill>
                  <a:schemeClr val="bg1"/>
                </a:solidFill>
              </a:rPr>
              <a:t>in County </a:t>
            </a:r>
            <a:r>
              <a:rPr lang="en-US" sz="2000" b="1" dirty="0" err="1">
                <a:solidFill>
                  <a:schemeClr val="bg1"/>
                </a:solidFill>
              </a:rPr>
              <a:t>Meath</a:t>
            </a:r>
            <a:r>
              <a:rPr lang="en-US" sz="2000" b="1" dirty="0">
                <a:solidFill>
                  <a:schemeClr val="bg1"/>
                </a:solidFill>
              </a:rPr>
              <a:t>, Ireland, is a large prehistoric passage grave, dated around 3500 BC. It has wonderful carvings of double spirals, which are not normally thought of as mazes. However Robert Graves in "The White Goddess" pointed out that if you trace with your finger a passage from the edge to the </a:t>
            </a:r>
            <a:r>
              <a:rPr lang="en-US" sz="2000" b="1" dirty="0" err="1">
                <a:solidFill>
                  <a:schemeClr val="bg1"/>
                </a:solidFill>
              </a:rPr>
              <a:t>centre</a:t>
            </a:r>
            <a:r>
              <a:rPr lang="en-US" sz="2000" b="1" dirty="0">
                <a:solidFill>
                  <a:schemeClr val="bg1"/>
                </a:solidFill>
              </a:rPr>
              <a:t>, you can also return to the outside again along a different path. He suggested that it was a symbol of Death and Rebirth. The </a:t>
            </a:r>
            <a:r>
              <a:rPr lang="en-US" sz="2000" b="1" dirty="0" err="1">
                <a:solidFill>
                  <a:schemeClr val="bg1"/>
                </a:solidFill>
              </a:rPr>
              <a:t>coloured</a:t>
            </a:r>
            <a:r>
              <a:rPr lang="en-US" sz="2000" b="1" dirty="0">
                <a:solidFill>
                  <a:schemeClr val="bg1"/>
                </a:solidFill>
              </a:rPr>
              <a:t> diagram shows the two paths. </a:t>
            </a:r>
          </a:p>
        </p:txBody>
      </p:sp>
      <p:pic>
        <p:nvPicPr>
          <p:cNvPr id="968707" name="Picture 3" descr="Newgrange path">
            <a:hlinkClick r:id="rId2"/>
          </p:cNvPr>
          <p:cNvPicPr>
            <a:picLocks noChangeAspect="1" noChangeArrowheads="1"/>
          </p:cNvPicPr>
          <p:nvPr/>
        </p:nvPicPr>
        <p:blipFill>
          <a:blip r:embed="rId3" cstate="print"/>
          <a:srcRect/>
          <a:stretch>
            <a:fillRect/>
          </a:stretch>
        </p:blipFill>
        <p:spPr bwMode="auto">
          <a:xfrm>
            <a:off x="914400" y="685800"/>
            <a:ext cx="2741613" cy="2741613"/>
          </a:xfrm>
          <a:prstGeom prst="rect">
            <a:avLst/>
          </a:prstGeom>
          <a:noFill/>
        </p:spPr>
      </p:pic>
      <p:pic>
        <p:nvPicPr>
          <p:cNvPr id="968708" name="Picture 4" descr="Newgrange colours"/>
          <p:cNvPicPr>
            <a:picLocks noChangeAspect="1" noChangeArrowheads="1"/>
          </p:cNvPicPr>
          <p:nvPr/>
        </p:nvPicPr>
        <p:blipFill>
          <a:blip r:embed="rId4" cstate="print"/>
          <a:srcRect/>
          <a:stretch>
            <a:fillRect/>
          </a:stretch>
        </p:blipFill>
        <p:spPr bwMode="auto">
          <a:xfrm>
            <a:off x="5486400" y="611188"/>
            <a:ext cx="2741613" cy="2741612"/>
          </a:xfrm>
          <a:prstGeom prst="rect">
            <a:avLst/>
          </a:prstGeom>
          <a:noFill/>
        </p:spPr>
      </p:pic>
      <p:sp>
        <p:nvSpPr>
          <p:cNvPr id="968709" name="Rectangle 5"/>
          <p:cNvSpPr>
            <a:spLocks noChangeArrowheads="1"/>
          </p:cNvSpPr>
          <p:nvPr/>
        </p:nvSpPr>
        <p:spPr bwMode="auto">
          <a:xfrm>
            <a:off x="2743200" y="6477000"/>
            <a:ext cx="3641725" cy="274638"/>
          </a:xfrm>
          <a:prstGeom prst="rect">
            <a:avLst/>
          </a:prstGeom>
          <a:noFill/>
          <a:ln w="9525">
            <a:noFill/>
            <a:miter lim="800000"/>
            <a:headEnd/>
            <a:tailEnd/>
          </a:ln>
          <a:effectLst/>
        </p:spPr>
        <p:txBody>
          <a:bodyPr wrap="none">
            <a:spAutoFit/>
          </a:bodyPr>
          <a:lstStyle/>
          <a:p>
            <a:r>
              <a:rPr lang="en-US">
                <a:hlinkClick r:id="rId5"/>
              </a:rPr>
              <a:t>http://www.gwydir.demon.co.uk/jo/maze/simple.htm</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ChangeArrowheads="1"/>
          </p:cNvSpPr>
          <p:nvPr/>
        </p:nvSpPr>
        <p:spPr bwMode="auto">
          <a:xfrm>
            <a:off x="838200" y="2178050"/>
            <a:ext cx="2630488" cy="336550"/>
          </a:xfrm>
          <a:prstGeom prst="rect">
            <a:avLst/>
          </a:prstGeom>
          <a:noFill/>
          <a:ln w="9525">
            <a:noFill/>
            <a:miter lim="800000"/>
            <a:headEnd/>
            <a:tailEnd/>
          </a:ln>
          <a:effectLst/>
        </p:spPr>
        <p:txBody>
          <a:bodyPr wrap="none" anchor="ctr">
            <a:spAutoFit/>
          </a:bodyPr>
          <a:lstStyle/>
          <a:p>
            <a:pPr algn="l">
              <a:spcBef>
                <a:spcPct val="0"/>
              </a:spcBef>
            </a:pPr>
            <a:r>
              <a:rPr lang="en-US" sz="1600" b="1"/>
              <a:t>THE FIBONACCI SPIRAL</a:t>
            </a:r>
            <a:r>
              <a:rPr lang="en-US" sz="1600"/>
              <a:t> </a:t>
            </a:r>
          </a:p>
        </p:txBody>
      </p:sp>
      <p:pic>
        <p:nvPicPr>
          <p:cNvPr id="969731" name="Picture 3" descr="FIBONACCI%20SPIRAL%20drawing%20GT%20"/>
          <p:cNvPicPr>
            <a:picLocks noChangeAspect="1" noChangeArrowheads="1"/>
          </p:cNvPicPr>
          <p:nvPr/>
        </p:nvPicPr>
        <p:blipFill>
          <a:blip r:embed="rId2" cstate="print"/>
          <a:srcRect/>
          <a:stretch>
            <a:fillRect/>
          </a:stretch>
        </p:blipFill>
        <p:spPr bwMode="auto">
          <a:xfrm>
            <a:off x="3962400" y="304800"/>
            <a:ext cx="3810000" cy="2447925"/>
          </a:xfrm>
          <a:prstGeom prst="rect">
            <a:avLst/>
          </a:prstGeom>
          <a:noFill/>
        </p:spPr>
      </p:pic>
      <p:sp>
        <p:nvSpPr>
          <p:cNvPr id="969732" name="Rectangle 4"/>
          <p:cNvSpPr>
            <a:spLocks noChangeArrowheads="1"/>
          </p:cNvSpPr>
          <p:nvPr/>
        </p:nvSpPr>
        <p:spPr bwMode="auto">
          <a:xfrm>
            <a:off x="838200" y="2814638"/>
            <a:ext cx="7391400" cy="3662362"/>
          </a:xfrm>
          <a:prstGeom prst="rect">
            <a:avLst/>
          </a:prstGeom>
          <a:noFill/>
          <a:ln w="9525">
            <a:noFill/>
            <a:miter lim="800000"/>
            <a:headEnd/>
            <a:tailEnd/>
          </a:ln>
          <a:effectLst/>
        </p:spPr>
        <p:txBody>
          <a:bodyPr anchor="ctr">
            <a:spAutoFit/>
          </a:bodyPr>
          <a:lstStyle/>
          <a:p>
            <a:pPr algn="l">
              <a:spcBef>
                <a:spcPct val="0"/>
              </a:spcBef>
            </a:pPr>
            <a:r>
              <a:rPr lang="en-US" sz="1800"/>
              <a:t>The Fibonacci Spiral is an outward growing spiral whose growth is regulated by a series of numbers that's known as the "Fibonacci Number Sequence". This important series of numbers is created by adding the last two numbers together in order to create the next...as in, 0, 1, 1, 2, 3, 5, 8, 13, 21, 34, &amp; so forth. It's an attempt to replicate a spiral of divine proportions that has neither a beginning nor an end, that's commonly known as the "Golden Mean Ratio" (or phi ratio, 1.6180339). This unique spiral illustrates for us the perfect harmony and proportion of nature's natural growth pattern. But whilst It's quite difficult to get our heads round something that has no beginning, we find we can get quite close to this divine spiral by employing the Fibonacci analogue sequence, that offers very little difference between the two. </a:t>
            </a:r>
          </a:p>
        </p:txBody>
      </p:sp>
      <p:sp>
        <p:nvSpPr>
          <p:cNvPr id="969733" name="Rectangle 5"/>
          <p:cNvSpPr>
            <a:spLocks noChangeArrowheads="1"/>
          </p:cNvSpPr>
          <p:nvPr/>
        </p:nvSpPr>
        <p:spPr bwMode="auto">
          <a:xfrm>
            <a:off x="2895600" y="6507163"/>
            <a:ext cx="3292475" cy="274637"/>
          </a:xfrm>
          <a:prstGeom prst="rect">
            <a:avLst/>
          </a:prstGeom>
          <a:noFill/>
          <a:ln w="9525">
            <a:noFill/>
            <a:miter lim="800000"/>
            <a:headEnd/>
            <a:tailEnd/>
          </a:ln>
          <a:effectLst/>
        </p:spPr>
        <p:txBody>
          <a:bodyPr wrap="none" anchor="ctr">
            <a:spAutoFit/>
          </a:bodyPr>
          <a:lstStyle/>
          <a:p>
            <a:pPr algn="l">
              <a:spcBef>
                <a:spcPct val="0"/>
              </a:spcBef>
            </a:pPr>
            <a:r>
              <a:rPr lang="en-US" b="1">
                <a:hlinkClick r:id="rId3"/>
              </a:rPr>
              <a:t>www.medwaycropcircle.co.uk/article6.htm</a:t>
            </a:r>
            <a:r>
              <a:rPr lang="en-US"/>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3826" name="Picture 2" descr="rollright"/>
          <p:cNvPicPr>
            <a:picLocks noChangeAspect="1" noChangeArrowheads="1"/>
          </p:cNvPicPr>
          <p:nvPr/>
        </p:nvPicPr>
        <p:blipFill>
          <a:blip r:embed="rId2" cstate="print"/>
          <a:srcRect/>
          <a:stretch>
            <a:fillRect/>
          </a:stretch>
        </p:blipFill>
        <p:spPr bwMode="auto">
          <a:xfrm>
            <a:off x="1752600" y="533400"/>
            <a:ext cx="5625306" cy="5785164"/>
          </a:xfrm>
          <a:prstGeom prst="rect">
            <a:avLst/>
          </a:prstGeom>
          <a:noFill/>
        </p:spPr>
      </p:pic>
      <p:sp>
        <p:nvSpPr>
          <p:cNvPr id="973827" name="Rectangle 3"/>
          <p:cNvSpPr>
            <a:spLocks noChangeArrowheads="1"/>
          </p:cNvSpPr>
          <p:nvPr/>
        </p:nvSpPr>
        <p:spPr bwMode="auto">
          <a:xfrm>
            <a:off x="3276600" y="6477000"/>
            <a:ext cx="2587625" cy="274638"/>
          </a:xfrm>
          <a:prstGeom prst="rect">
            <a:avLst/>
          </a:prstGeom>
          <a:noFill/>
          <a:ln w="9525">
            <a:noFill/>
            <a:miter lim="800000"/>
            <a:headEnd/>
            <a:tailEnd/>
          </a:ln>
          <a:effectLst/>
        </p:spPr>
        <p:txBody>
          <a:bodyPr wrap="none" anchor="ctr">
            <a:spAutoFit/>
          </a:bodyPr>
          <a:lstStyle/>
          <a:p>
            <a:pPr algn="l">
              <a:spcBef>
                <a:spcPct val="0"/>
              </a:spcBef>
            </a:pPr>
            <a:r>
              <a:rPr lang="en-US">
                <a:hlinkClick r:id="rId3"/>
              </a:rPr>
              <a:t>home.hiwaay.net/~jalison/Art5.html</a:t>
            </a:r>
            <a:r>
              <a:rPr lang="en-US"/>
              <a:t> </a:t>
            </a:r>
          </a:p>
        </p:txBody>
      </p:sp>
      <p:sp>
        <p:nvSpPr>
          <p:cNvPr id="4" name="Rectangle 5"/>
          <p:cNvSpPr>
            <a:spLocks noChangeArrowheads="1"/>
          </p:cNvSpPr>
          <p:nvPr/>
        </p:nvSpPr>
        <p:spPr bwMode="auto">
          <a:xfrm>
            <a:off x="2381054" y="1304827"/>
            <a:ext cx="4419600" cy="1938992"/>
          </a:xfrm>
          <a:prstGeom prst="rect">
            <a:avLst/>
          </a:prstGeom>
          <a:noFill/>
          <a:ln w="9525">
            <a:noFill/>
            <a:miter lim="800000"/>
            <a:headEnd/>
            <a:tailEnd/>
          </a:ln>
          <a:effectLst/>
        </p:spPr>
        <p:txBody>
          <a:bodyPr wrap="square" anchor="ctr">
            <a:spAutoFit/>
          </a:bodyPr>
          <a:lstStyle/>
          <a:p>
            <a:pPr>
              <a:spcBef>
                <a:spcPct val="0"/>
              </a:spcBef>
            </a:pPr>
            <a:r>
              <a:rPr lang="en-US" sz="2400" b="1" dirty="0">
                <a:solidFill>
                  <a:schemeClr val="bg1"/>
                </a:solidFill>
              </a:rPr>
              <a:t>Some suggest </a:t>
            </a:r>
            <a:r>
              <a:rPr lang="en-US" sz="2400" b="1" dirty="0" err="1">
                <a:solidFill>
                  <a:schemeClr val="bg1"/>
                </a:solidFill>
              </a:rPr>
              <a:t>Newgrange</a:t>
            </a:r>
            <a:r>
              <a:rPr lang="en-US" sz="2400" b="1" dirty="0">
                <a:solidFill>
                  <a:schemeClr val="bg1"/>
                </a:solidFill>
              </a:rPr>
              <a:t> is part of a much larger alignment that also included Delphi in Greece and the pyramids of Egypt . .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1981200" y="3140702"/>
            <a:ext cx="5181600" cy="1200329"/>
          </a:xfrm>
          <a:prstGeom prst="rect">
            <a:avLst/>
          </a:prstGeom>
          <a:noFill/>
          <a:ln w="9525">
            <a:noFill/>
            <a:miter lim="800000"/>
            <a:headEnd/>
            <a:tailEnd/>
          </a:ln>
          <a:effectLst/>
        </p:spPr>
        <p:txBody>
          <a:bodyPr wrap="square" anchor="ctr">
            <a:spAutoFit/>
          </a:bodyPr>
          <a:lstStyle/>
          <a:p>
            <a:pPr>
              <a:spcBef>
                <a:spcPct val="0"/>
              </a:spcBef>
            </a:pPr>
            <a:r>
              <a:rPr lang="en-US" sz="3600" b="1" dirty="0">
                <a:solidFill>
                  <a:schemeClr val="bg1"/>
                </a:solidFill>
              </a:rPr>
              <a:t>As well as locations </a:t>
            </a:r>
          </a:p>
          <a:p>
            <a:pPr>
              <a:spcBef>
                <a:spcPct val="0"/>
              </a:spcBef>
            </a:pPr>
            <a:r>
              <a:rPr lang="en-US" sz="3600" b="1" dirty="0">
                <a:solidFill>
                  <a:schemeClr val="bg1"/>
                </a:solidFill>
              </a:rPr>
              <a:t>in other countries . . . </a:t>
            </a:r>
          </a:p>
        </p:txBody>
      </p:sp>
    </p:spTree>
    <p:extLst>
      <p:ext uri="{BB962C8B-B14F-4D97-AF65-F5344CB8AC3E}">
        <p14:creationId xmlns:p14="http://schemas.microsoft.com/office/powerpoint/2010/main" val="4033696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Text Box 2"/>
          <p:cNvSpPr txBox="1">
            <a:spLocks noChangeArrowheads="1"/>
          </p:cNvSpPr>
          <p:nvPr/>
        </p:nvSpPr>
        <p:spPr bwMode="auto">
          <a:xfrm>
            <a:off x="2527300" y="6580188"/>
            <a:ext cx="4035425" cy="274637"/>
          </a:xfrm>
          <a:prstGeom prst="rect">
            <a:avLst/>
          </a:prstGeom>
          <a:noFill/>
          <a:ln w="9525">
            <a:noFill/>
            <a:miter lim="800000"/>
            <a:headEnd/>
            <a:tailEnd/>
          </a:ln>
          <a:effectLst/>
        </p:spPr>
        <p:txBody>
          <a:bodyPr wrap="none">
            <a:spAutoFit/>
          </a:bodyPr>
          <a:lstStyle/>
          <a:p>
            <a:pPr>
              <a:spcBef>
                <a:spcPct val="0"/>
              </a:spcBef>
            </a:pPr>
            <a:r>
              <a:rPr lang="en-US">
                <a:solidFill>
                  <a:schemeClr val="tx2"/>
                </a:solidFill>
                <a:hlinkClick r:id="rId3"/>
              </a:rPr>
              <a:t>http://www.dw-world.de/dw/article/0,1564,942824,00.html</a:t>
            </a:r>
            <a:endParaRPr lang="en-US">
              <a:solidFill>
                <a:schemeClr val="tx2"/>
              </a:solidFill>
            </a:endParaRPr>
          </a:p>
        </p:txBody>
      </p:sp>
      <p:pic>
        <p:nvPicPr>
          <p:cNvPr id="976899" name="Picture 3"/>
          <p:cNvPicPr>
            <a:picLocks noChangeAspect="1" noChangeArrowheads="1"/>
          </p:cNvPicPr>
          <p:nvPr/>
        </p:nvPicPr>
        <p:blipFill>
          <a:blip r:embed="rId4" cstate="print"/>
          <a:srcRect/>
          <a:stretch>
            <a:fillRect/>
          </a:stretch>
        </p:blipFill>
        <p:spPr bwMode="auto">
          <a:xfrm>
            <a:off x="533400" y="247650"/>
            <a:ext cx="8382000" cy="6286500"/>
          </a:xfrm>
          <a:prstGeom prst="rect">
            <a:avLst/>
          </a:prstGeom>
          <a:noFill/>
          <a:ln w="9525">
            <a:noFill/>
            <a:miter lim="800000"/>
            <a:headEnd/>
            <a:tailEnd/>
          </a:ln>
          <a:effectLst/>
        </p:spPr>
      </p:pic>
      <p:pic>
        <p:nvPicPr>
          <p:cNvPr id="976900" name="Picture 4" descr="observatory"/>
          <p:cNvPicPr>
            <a:picLocks noChangeAspect="1" noChangeArrowheads="1"/>
          </p:cNvPicPr>
          <p:nvPr/>
        </p:nvPicPr>
        <p:blipFill>
          <a:blip r:embed="rId5" cstate="print"/>
          <a:srcRect/>
          <a:stretch>
            <a:fillRect/>
          </a:stretch>
        </p:blipFill>
        <p:spPr bwMode="auto">
          <a:xfrm>
            <a:off x="1905000" y="1662113"/>
            <a:ext cx="5791200" cy="42814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76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8" name="Picture 2">
            <a:hlinkClick r:id="rId3"/>
          </p:cNvPr>
          <p:cNvPicPr>
            <a:picLocks noChangeAspect="1" noChangeArrowheads="1"/>
          </p:cNvPicPr>
          <p:nvPr/>
        </p:nvPicPr>
        <p:blipFill>
          <a:blip r:embed="rId4" cstate="print"/>
          <a:srcRect l="22629" t="6609" r="22198" b="9483"/>
          <a:stretch>
            <a:fillRect/>
          </a:stretch>
        </p:blipFill>
        <p:spPr bwMode="auto">
          <a:xfrm>
            <a:off x="2260600" y="457200"/>
            <a:ext cx="5078413" cy="5791200"/>
          </a:xfrm>
          <a:prstGeom prst="rect">
            <a:avLst/>
          </a:prstGeom>
          <a:noFill/>
          <a:ln w="9525">
            <a:noFill/>
            <a:miter lim="800000"/>
            <a:headEnd/>
            <a:tailEnd/>
          </a:ln>
          <a:effectLst/>
        </p:spPr>
      </p:pic>
      <p:sp>
        <p:nvSpPr>
          <p:cNvPr id="485379" name="Freeform 3"/>
          <p:cNvSpPr>
            <a:spLocks/>
          </p:cNvSpPr>
          <p:nvPr/>
        </p:nvSpPr>
        <p:spPr bwMode="auto">
          <a:xfrm>
            <a:off x="4572000" y="1495425"/>
            <a:ext cx="1403350" cy="1262063"/>
          </a:xfrm>
          <a:custGeom>
            <a:avLst/>
            <a:gdLst/>
            <a:ahLst/>
            <a:cxnLst>
              <a:cxn ang="0">
                <a:pos x="376" y="15"/>
              </a:cxn>
              <a:cxn ang="0">
                <a:pos x="307" y="126"/>
              </a:cxn>
              <a:cxn ang="0">
                <a:pos x="265" y="234"/>
              </a:cxn>
              <a:cxn ang="0">
                <a:pos x="118" y="294"/>
              </a:cxn>
              <a:cxn ang="0">
                <a:pos x="130" y="324"/>
              </a:cxn>
              <a:cxn ang="0">
                <a:pos x="163" y="360"/>
              </a:cxn>
              <a:cxn ang="0">
                <a:pos x="64" y="399"/>
              </a:cxn>
              <a:cxn ang="0">
                <a:pos x="40" y="414"/>
              </a:cxn>
              <a:cxn ang="0">
                <a:pos x="1" y="444"/>
              </a:cxn>
              <a:cxn ang="0">
                <a:pos x="46" y="537"/>
              </a:cxn>
              <a:cxn ang="0">
                <a:pos x="88" y="582"/>
              </a:cxn>
              <a:cxn ang="0">
                <a:pos x="142" y="645"/>
              </a:cxn>
              <a:cxn ang="0">
                <a:pos x="196" y="663"/>
              </a:cxn>
              <a:cxn ang="0">
                <a:pos x="241" y="711"/>
              </a:cxn>
              <a:cxn ang="0">
                <a:pos x="274" y="705"/>
              </a:cxn>
              <a:cxn ang="0">
                <a:pos x="256" y="699"/>
              </a:cxn>
              <a:cxn ang="0">
                <a:pos x="238" y="702"/>
              </a:cxn>
              <a:cxn ang="0">
                <a:pos x="301" y="690"/>
              </a:cxn>
              <a:cxn ang="0">
                <a:pos x="349" y="690"/>
              </a:cxn>
              <a:cxn ang="0">
                <a:pos x="370" y="666"/>
              </a:cxn>
              <a:cxn ang="0">
                <a:pos x="409" y="606"/>
              </a:cxn>
              <a:cxn ang="0">
                <a:pos x="460" y="498"/>
              </a:cxn>
              <a:cxn ang="0">
                <a:pos x="508" y="546"/>
              </a:cxn>
              <a:cxn ang="0">
                <a:pos x="544" y="591"/>
              </a:cxn>
              <a:cxn ang="0">
                <a:pos x="577" y="642"/>
              </a:cxn>
              <a:cxn ang="0">
                <a:pos x="649" y="699"/>
              </a:cxn>
              <a:cxn ang="0">
                <a:pos x="643" y="696"/>
              </a:cxn>
              <a:cxn ang="0">
                <a:pos x="685" y="771"/>
              </a:cxn>
              <a:cxn ang="0">
                <a:pos x="760" y="762"/>
              </a:cxn>
              <a:cxn ang="0">
                <a:pos x="823" y="753"/>
              </a:cxn>
              <a:cxn ang="0">
                <a:pos x="874" y="786"/>
              </a:cxn>
              <a:cxn ang="0">
                <a:pos x="883" y="795"/>
              </a:cxn>
            </a:cxnLst>
            <a:rect l="0" t="0" r="r" b="b"/>
            <a:pathLst>
              <a:path w="884" h="795">
                <a:moveTo>
                  <a:pt x="409" y="0"/>
                </a:moveTo>
                <a:cubicBezTo>
                  <a:pt x="395" y="5"/>
                  <a:pt x="387" y="4"/>
                  <a:pt x="376" y="15"/>
                </a:cubicBezTo>
                <a:cubicBezTo>
                  <a:pt x="370" y="32"/>
                  <a:pt x="370" y="38"/>
                  <a:pt x="355" y="48"/>
                </a:cubicBezTo>
                <a:cubicBezTo>
                  <a:pt x="338" y="74"/>
                  <a:pt x="334" y="108"/>
                  <a:pt x="307" y="126"/>
                </a:cubicBezTo>
                <a:cubicBezTo>
                  <a:pt x="297" y="156"/>
                  <a:pt x="288" y="181"/>
                  <a:pt x="271" y="207"/>
                </a:cubicBezTo>
                <a:cubicBezTo>
                  <a:pt x="268" y="212"/>
                  <a:pt x="266" y="231"/>
                  <a:pt x="265" y="234"/>
                </a:cubicBezTo>
                <a:cubicBezTo>
                  <a:pt x="263" y="240"/>
                  <a:pt x="259" y="252"/>
                  <a:pt x="259" y="252"/>
                </a:cubicBezTo>
                <a:cubicBezTo>
                  <a:pt x="251" y="327"/>
                  <a:pt x="222" y="292"/>
                  <a:pt x="118" y="294"/>
                </a:cubicBezTo>
                <a:cubicBezTo>
                  <a:pt x="115" y="303"/>
                  <a:pt x="111" y="311"/>
                  <a:pt x="118" y="321"/>
                </a:cubicBezTo>
                <a:cubicBezTo>
                  <a:pt x="120" y="324"/>
                  <a:pt x="126" y="323"/>
                  <a:pt x="130" y="324"/>
                </a:cubicBezTo>
                <a:cubicBezTo>
                  <a:pt x="142" y="329"/>
                  <a:pt x="150" y="336"/>
                  <a:pt x="163" y="339"/>
                </a:cubicBezTo>
                <a:cubicBezTo>
                  <a:pt x="166" y="347"/>
                  <a:pt x="169" y="351"/>
                  <a:pt x="163" y="360"/>
                </a:cubicBezTo>
                <a:cubicBezTo>
                  <a:pt x="159" y="366"/>
                  <a:pt x="151" y="366"/>
                  <a:pt x="145" y="369"/>
                </a:cubicBezTo>
                <a:cubicBezTo>
                  <a:pt x="119" y="382"/>
                  <a:pt x="93" y="394"/>
                  <a:pt x="64" y="399"/>
                </a:cubicBezTo>
                <a:cubicBezTo>
                  <a:pt x="62" y="402"/>
                  <a:pt x="61" y="406"/>
                  <a:pt x="58" y="408"/>
                </a:cubicBezTo>
                <a:cubicBezTo>
                  <a:pt x="53" y="411"/>
                  <a:pt x="40" y="414"/>
                  <a:pt x="40" y="414"/>
                </a:cubicBezTo>
                <a:cubicBezTo>
                  <a:pt x="36" y="427"/>
                  <a:pt x="22" y="430"/>
                  <a:pt x="10" y="438"/>
                </a:cubicBezTo>
                <a:cubicBezTo>
                  <a:pt x="7" y="440"/>
                  <a:pt x="1" y="444"/>
                  <a:pt x="1" y="444"/>
                </a:cubicBezTo>
                <a:cubicBezTo>
                  <a:pt x="3" y="470"/>
                  <a:pt x="0" y="479"/>
                  <a:pt x="13" y="498"/>
                </a:cubicBezTo>
                <a:cubicBezTo>
                  <a:pt x="17" y="524"/>
                  <a:pt x="20" y="532"/>
                  <a:pt x="46" y="537"/>
                </a:cubicBezTo>
                <a:cubicBezTo>
                  <a:pt x="50" y="549"/>
                  <a:pt x="45" y="563"/>
                  <a:pt x="52" y="573"/>
                </a:cubicBezTo>
                <a:cubicBezTo>
                  <a:pt x="55" y="577"/>
                  <a:pt x="84" y="581"/>
                  <a:pt x="88" y="582"/>
                </a:cubicBezTo>
                <a:cubicBezTo>
                  <a:pt x="94" y="586"/>
                  <a:pt x="107" y="584"/>
                  <a:pt x="109" y="591"/>
                </a:cubicBezTo>
                <a:cubicBezTo>
                  <a:pt x="125" y="646"/>
                  <a:pt x="95" y="638"/>
                  <a:pt x="142" y="645"/>
                </a:cubicBezTo>
                <a:cubicBezTo>
                  <a:pt x="154" y="649"/>
                  <a:pt x="166" y="653"/>
                  <a:pt x="178" y="657"/>
                </a:cubicBezTo>
                <a:cubicBezTo>
                  <a:pt x="184" y="659"/>
                  <a:pt x="196" y="663"/>
                  <a:pt x="196" y="663"/>
                </a:cubicBezTo>
                <a:cubicBezTo>
                  <a:pt x="208" y="675"/>
                  <a:pt x="209" y="684"/>
                  <a:pt x="226" y="690"/>
                </a:cubicBezTo>
                <a:cubicBezTo>
                  <a:pt x="233" y="711"/>
                  <a:pt x="226" y="706"/>
                  <a:pt x="241" y="711"/>
                </a:cubicBezTo>
                <a:cubicBezTo>
                  <a:pt x="249" y="710"/>
                  <a:pt x="257" y="709"/>
                  <a:pt x="265" y="708"/>
                </a:cubicBezTo>
                <a:cubicBezTo>
                  <a:pt x="268" y="707"/>
                  <a:pt x="277" y="705"/>
                  <a:pt x="274" y="705"/>
                </a:cubicBezTo>
                <a:cubicBezTo>
                  <a:pt x="265" y="705"/>
                  <a:pt x="256" y="707"/>
                  <a:pt x="247" y="708"/>
                </a:cubicBezTo>
                <a:cubicBezTo>
                  <a:pt x="231" y="713"/>
                  <a:pt x="235" y="713"/>
                  <a:pt x="256" y="699"/>
                </a:cubicBezTo>
                <a:lnTo>
                  <a:pt x="256" y="699"/>
                </a:lnTo>
                <a:cubicBezTo>
                  <a:pt x="250" y="700"/>
                  <a:pt x="244" y="701"/>
                  <a:pt x="238" y="702"/>
                </a:cubicBezTo>
                <a:cubicBezTo>
                  <a:pt x="252" y="723"/>
                  <a:pt x="234" y="703"/>
                  <a:pt x="232" y="696"/>
                </a:cubicBezTo>
                <a:cubicBezTo>
                  <a:pt x="255" y="695"/>
                  <a:pt x="278" y="690"/>
                  <a:pt x="301" y="690"/>
                </a:cubicBezTo>
                <a:cubicBezTo>
                  <a:pt x="311" y="690"/>
                  <a:pt x="319" y="696"/>
                  <a:pt x="328" y="696"/>
                </a:cubicBezTo>
                <a:cubicBezTo>
                  <a:pt x="301" y="683"/>
                  <a:pt x="330" y="693"/>
                  <a:pt x="349" y="690"/>
                </a:cubicBezTo>
                <a:cubicBezTo>
                  <a:pt x="355" y="666"/>
                  <a:pt x="346" y="687"/>
                  <a:pt x="364" y="675"/>
                </a:cubicBezTo>
                <a:cubicBezTo>
                  <a:pt x="367" y="673"/>
                  <a:pt x="367" y="668"/>
                  <a:pt x="370" y="666"/>
                </a:cubicBezTo>
                <a:cubicBezTo>
                  <a:pt x="377" y="661"/>
                  <a:pt x="392" y="660"/>
                  <a:pt x="400" y="657"/>
                </a:cubicBezTo>
                <a:cubicBezTo>
                  <a:pt x="408" y="633"/>
                  <a:pt x="409" y="641"/>
                  <a:pt x="409" y="606"/>
                </a:cubicBezTo>
                <a:lnTo>
                  <a:pt x="412" y="546"/>
                </a:lnTo>
                <a:lnTo>
                  <a:pt x="460" y="498"/>
                </a:lnTo>
                <a:lnTo>
                  <a:pt x="508" y="498"/>
                </a:lnTo>
                <a:lnTo>
                  <a:pt x="508" y="546"/>
                </a:lnTo>
                <a:cubicBezTo>
                  <a:pt x="519" y="550"/>
                  <a:pt x="534" y="549"/>
                  <a:pt x="541" y="558"/>
                </a:cubicBezTo>
                <a:cubicBezTo>
                  <a:pt x="548" y="567"/>
                  <a:pt x="541" y="580"/>
                  <a:pt x="544" y="591"/>
                </a:cubicBezTo>
                <a:cubicBezTo>
                  <a:pt x="546" y="598"/>
                  <a:pt x="556" y="609"/>
                  <a:pt x="556" y="609"/>
                </a:cubicBezTo>
                <a:cubicBezTo>
                  <a:pt x="559" y="629"/>
                  <a:pt x="559" y="633"/>
                  <a:pt x="577" y="642"/>
                </a:cubicBezTo>
                <a:cubicBezTo>
                  <a:pt x="595" y="668"/>
                  <a:pt x="582" y="659"/>
                  <a:pt x="619" y="663"/>
                </a:cubicBezTo>
                <a:cubicBezTo>
                  <a:pt x="628" y="676"/>
                  <a:pt x="649" y="685"/>
                  <a:pt x="649" y="699"/>
                </a:cubicBezTo>
                <a:cubicBezTo>
                  <a:pt x="650" y="696"/>
                  <a:pt x="655" y="691"/>
                  <a:pt x="652" y="690"/>
                </a:cubicBezTo>
                <a:cubicBezTo>
                  <a:pt x="649" y="688"/>
                  <a:pt x="644" y="692"/>
                  <a:pt x="643" y="696"/>
                </a:cubicBezTo>
                <a:cubicBezTo>
                  <a:pt x="639" y="714"/>
                  <a:pt x="641" y="732"/>
                  <a:pt x="640" y="750"/>
                </a:cubicBezTo>
                <a:cubicBezTo>
                  <a:pt x="645" y="783"/>
                  <a:pt x="649" y="774"/>
                  <a:pt x="685" y="771"/>
                </a:cubicBezTo>
                <a:cubicBezTo>
                  <a:pt x="693" y="766"/>
                  <a:pt x="712" y="759"/>
                  <a:pt x="712" y="759"/>
                </a:cubicBezTo>
                <a:cubicBezTo>
                  <a:pt x="740" y="768"/>
                  <a:pt x="724" y="766"/>
                  <a:pt x="760" y="762"/>
                </a:cubicBezTo>
                <a:cubicBezTo>
                  <a:pt x="764" y="741"/>
                  <a:pt x="771" y="735"/>
                  <a:pt x="790" y="729"/>
                </a:cubicBezTo>
                <a:cubicBezTo>
                  <a:pt x="814" y="733"/>
                  <a:pt x="815" y="729"/>
                  <a:pt x="823" y="753"/>
                </a:cubicBezTo>
                <a:cubicBezTo>
                  <a:pt x="824" y="756"/>
                  <a:pt x="852" y="758"/>
                  <a:pt x="859" y="759"/>
                </a:cubicBezTo>
                <a:cubicBezTo>
                  <a:pt x="872" y="772"/>
                  <a:pt x="867" y="764"/>
                  <a:pt x="874" y="786"/>
                </a:cubicBezTo>
                <a:cubicBezTo>
                  <a:pt x="875" y="789"/>
                  <a:pt x="880" y="789"/>
                  <a:pt x="883" y="792"/>
                </a:cubicBezTo>
                <a:cubicBezTo>
                  <a:pt x="884" y="793"/>
                  <a:pt x="883" y="794"/>
                  <a:pt x="883" y="795"/>
                </a:cubicBezTo>
              </a:path>
            </a:pathLst>
          </a:custGeom>
          <a:noFill/>
          <a:ln w="38100" cap="flat" cmpd="sng">
            <a:solidFill>
              <a:schemeClr val="tx1"/>
            </a:solidFill>
            <a:prstDash val="solid"/>
            <a:round/>
            <a:headEnd/>
            <a:tailEnd/>
          </a:ln>
          <a:effectLst/>
        </p:spPr>
        <p:txBody>
          <a:bodyPr wrap="none"/>
          <a:lstStyle/>
          <a:p>
            <a:endParaRPr lang="en-US"/>
          </a:p>
        </p:txBody>
      </p:sp>
      <p:sp>
        <p:nvSpPr>
          <p:cNvPr id="485381" name="Text Box 5"/>
          <p:cNvSpPr txBox="1">
            <a:spLocks noChangeArrowheads="1"/>
          </p:cNvSpPr>
          <p:nvPr/>
        </p:nvSpPr>
        <p:spPr bwMode="auto">
          <a:xfrm>
            <a:off x="6553200" y="3124200"/>
            <a:ext cx="2438400" cy="2406813"/>
          </a:xfrm>
          <a:prstGeom prst="rect">
            <a:avLst/>
          </a:prstGeom>
          <a:noFill/>
          <a:ln w="9525">
            <a:noFill/>
            <a:miter lim="800000"/>
            <a:headEnd/>
            <a:tailEnd/>
          </a:ln>
          <a:effectLst/>
        </p:spPr>
        <p:txBody>
          <a:bodyPr>
            <a:spAutoFit/>
          </a:bodyPr>
          <a:lstStyle/>
          <a:p>
            <a:r>
              <a:rPr lang="en-US" sz="2000" b="1" dirty="0"/>
              <a:t>REM: Northern Ireland</a:t>
            </a:r>
          </a:p>
          <a:p>
            <a:r>
              <a:rPr lang="en-US" sz="1600" b="1" dirty="0"/>
              <a:t>is part</a:t>
            </a:r>
          </a:p>
          <a:p>
            <a:r>
              <a:rPr lang="en-US" sz="1600" b="1" dirty="0"/>
              <a:t>of </a:t>
            </a:r>
          </a:p>
          <a:p>
            <a:r>
              <a:rPr lang="en-US" sz="2000" b="1" dirty="0"/>
              <a:t>“The</a:t>
            </a:r>
          </a:p>
          <a:p>
            <a:r>
              <a:rPr lang="en-US" sz="2000" b="1" dirty="0"/>
              <a:t>United Kingdom</a:t>
            </a:r>
          </a:p>
          <a:p>
            <a:r>
              <a:rPr lang="en-US" sz="2000" b="1" dirty="0"/>
              <a:t>. . .”</a:t>
            </a:r>
          </a:p>
        </p:txBody>
      </p:sp>
      <p:sp>
        <p:nvSpPr>
          <p:cNvPr id="6" name="AutoShape 4"/>
          <p:cNvSpPr>
            <a:spLocks noChangeArrowheads="1"/>
          </p:cNvSpPr>
          <p:nvPr/>
        </p:nvSpPr>
        <p:spPr bwMode="auto">
          <a:xfrm>
            <a:off x="6705600" y="1524000"/>
            <a:ext cx="2133600" cy="1143000"/>
          </a:xfrm>
          <a:prstGeom prst="leftArrow">
            <a:avLst>
              <a:gd name="adj1" fmla="val 50000"/>
              <a:gd name="adj2" fmla="val 46667"/>
            </a:avLst>
          </a:prstGeom>
          <a:solidFill>
            <a:srgbClr val="00B050"/>
          </a:solidFill>
          <a:ln w="76200">
            <a:solidFill>
              <a:schemeClr val="tx1"/>
            </a:solidFill>
            <a:miter lim="800000"/>
            <a:headEnd/>
            <a:tailEnd/>
          </a:ln>
        </p:spPr>
        <p:txBody>
          <a:bodyPr wrap="none" anchor="ctr"/>
          <a:lstStyle/>
          <a:p>
            <a:pPr algn="ctr">
              <a:spcBef>
                <a:spcPct val="20000"/>
              </a:spcBef>
            </a:pPr>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Text Box 2"/>
          <p:cNvSpPr txBox="1">
            <a:spLocks noChangeArrowheads="1"/>
          </p:cNvSpPr>
          <p:nvPr/>
        </p:nvSpPr>
        <p:spPr bwMode="auto">
          <a:xfrm>
            <a:off x="303213" y="6527800"/>
            <a:ext cx="8482012" cy="336550"/>
          </a:xfrm>
          <a:prstGeom prst="rect">
            <a:avLst/>
          </a:prstGeom>
          <a:noFill/>
          <a:ln w="9525">
            <a:noFill/>
            <a:miter lim="800000"/>
            <a:headEnd/>
            <a:tailEnd/>
          </a:ln>
          <a:effectLst/>
        </p:spPr>
        <p:txBody>
          <a:bodyPr wrap="none">
            <a:spAutoFit/>
          </a:bodyPr>
          <a:lstStyle/>
          <a:p>
            <a:pPr>
              <a:spcBef>
                <a:spcPct val="0"/>
              </a:spcBef>
            </a:pPr>
            <a:r>
              <a:rPr lang="en-US" sz="1600">
                <a:solidFill>
                  <a:schemeClr val="tx2"/>
                </a:solidFill>
                <a:latin typeface="Verdana" pitchFamily="34" charset="0"/>
                <a:hlinkClick r:id="rId3"/>
              </a:rPr>
              <a:t>http://www.thefab.net/topics/culture_history/hg06_german-stonehenge_01.htm</a:t>
            </a:r>
            <a:endParaRPr lang="en-US" sz="1600">
              <a:solidFill>
                <a:schemeClr val="tx2"/>
              </a:solidFill>
              <a:latin typeface="Verdana" pitchFamily="34" charset="0"/>
            </a:endParaRPr>
          </a:p>
        </p:txBody>
      </p:sp>
      <p:pic>
        <p:nvPicPr>
          <p:cNvPr id="977923" name="Picture 3" descr="loc-eur"/>
          <p:cNvPicPr>
            <a:picLocks noChangeAspect="1" noChangeArrowheads="1"/>
          </p:cNvPicPr>
          <p:nvPr/>
        </p:nvPicPr>
        <p:blipFill>
          <a:blip r:embed="rId4" cstate="print"/>
          <a:srcRect/>
          <a:stretch>
            <a:fillRect/>
          </a:stretch>
        </p:blipFill>
        <p:spPr bwMode="auto">
          <a:xfrm>
            <a:off x="0" y="19050"/>
            <a:ext cx="9144000" cy="6330950"/>
          </a:xfrm>
          <a:prstGeom prst="rect">
            <a:avLst/>
          </a:prstGeom>
          <a:noFill/>
        </p:spPr>
      </p:pic>
      <p:pic>
        <p:nvPicPr>
          <p:cNvPr id="977924" name="Picture 4" descr="germany_physical_map"/>
          <p:cNvPicPr>
            <a:picLocks noChangeAspect="1" noChangeArrowheads="1"/>
          </p:cNvPicPr>
          <p:nvPr/>
        </p:nvPicPr>
        <p:blipFill>
          <a:blip r:embed="rId5" cstate="print"/>
          <a:srcRect/>
          <a:stretch>
            <a:fillRect/>
          </a:stretch>
        </p:blipFill>
        <p:spPr bwMode="auto">
          <a:xfrm>
            <a:off x="5715000" y="685800"/>
            <a:ext cx="3200400" cy="2955925"/>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 y="1600200"/>
            <a:ext cx="9144000" cy="4463716"/>
          </a:xfrm>
          <a:prstGeom prst="rect">
            <a:avLst/>
          </a:prstGeom>
        </p:spPr>
      </p:pic>
      <p:sp>
        <p:nvSpPr>
          <p:cNvPr id="10" name="Rectangle 9"/>
          <p:cNvSpPr/>
          <p:nvPr/>
        </p:nvSpPr>
        <p:spPr>
          <a:xfrm>
            <a:off x="3508248" y="6553569"/>
            <a:ext cx="2147896" cy="276999"/>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mn-cs"/>
                <a:hlinkClick r:id="rId3"/>
              </a:rPr>
              <a:t>https://www.newgrange.com/</a:t>
            </a:r>
            <a:endParaRPr kumimoji="0" lang="en-US" sz="12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65334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4" name="Picture 2"/>
          <p:cNvPicPr>
            <a:picLocks noChangeAspect="1" noChangeArrowheads="1"/>
          </p:cNvPicPr>
          <p:nvPr/>
        </p:nvPicPr>
        <p:blipFill>
          <a:blip r:embed="rId2" cstate="print"/>
          <a:srcRect/>
          <a:stretch>
            <a:fillRect/>
          </a:stretch>
        </p:blipFill>
        <p:spPr bwMode="auto">
          <a:xfrm>
            <a:off x="3209925" y="381000"/>
            <a:ext cx="2708275" cy="5867400"/>
          </a:xfrm>
          <a:prstGeom prst="rect">
            <a:avLst/>
          </a:prstGeom>
          <a:noFill/>
          <a:ln w="9525">
            <a:noFill/>
            <a:miter lim="800000"/>
            <a:headEnd/>
            <a:tailEnd/>
          </a:ln>
          <a:effectLst/>
        </p:spPr>
      </p:pic>
      <p:sp>
        <p:nvSpPr>
          <p:cNvPr id="499715" name="Rectangle 3"/>
          <p:cNvSpPr>
            <a:spLocks noChangeArrowheads="1"/>
          </p:cNvSpPr>
          <p:nvPr/>
        </p:nvSpPr>
        <p:spPr bwMode="auto">
          <a:xfrm>
            <a:off x="2514600" y="6400800"/>
            <a:ext cx="4097338" cy="274638"/>
          </a:xfrm>
          <a:prstGeom prst="rect">
            <a:avLst/>
          </a:prstGeom>
          <a:noFill/>
          <a:ln w="9525">
            <a:noFill/>
            <a:miter lim="800000"/>
            <a:headEnd/>
            <a:tailEnd/>
          </a:ln>
          <a:effectLst/>
        </p:spPr>
        <p:txBody>
          <a:bodyPr wrap="none">
            <a:spAutoFit/>
          </a:bodyPr>
          <a:lstStyle/>
          <a:p>
            <a:r>
              <a:rPr lang="en-US">
                <a:hlinkClick r:id="rId3"/>
              </a:rPr>
              <a:t>https://www.cia.gov/cia/publications/factbook/geos/uk.html</a:t>
            </a:r>
            <a:endParaRPr lang="en-US"/>
          </a:p>
        </p:txBody>
      </p:sp>
      <p:sp>
        <p:nvSpPr>
          <p:cNvPr id="499716" name="Freeform 4"/>
          <p:cNvSpPr>
            <a:spLocks/>
          </p:cNvSpPr>
          <p:nvPr/>
        </p:nvSpPr>
        <p:spPr bwMode="auto">
          <a:xfrm>
            <a:off x="3276600" y="2438400"/>
            <a:ext cx="2286000" cy="3048000"/>
          </a:xfrm>
          <a:custGeom>
            <a:avLst/>
            <a:gdLst/>
            <a:ahLst/>
            <a:cxnLst>
              <a:cxn ang="0">
                <a:pos x="0" y="0"/>
              </a:cxn>
              <a:cxn ang="0">
                <a:pos x="48" y="48"/>
              </a:cxn>
              <a:cxn ang="0">
                <a:pos x="96" y="144"/>
              </a:cxn>
              <a:cxn ang="0">
                <a:pos x="144" y="192"/>
              </a:cxn>
              <a:cxn ang="0">
                <a:pos x="192" y="240"/>
              </a:cxn>
              <a:cxn ang="0">
                <a:pos x="192" y="288"/>
              </a:cxn>
              <a:cxn ang="0">
                <a:pos x="240" y="336"/>
              </a:cxn>
              <a:cxn ang="0">
                <a:pos x="192" y="384"/>
              </a:cxn>
              <a:cxn ang="0">
                <a:pos x="144" y="432"/>
              </a:cxn>
              <a:cxn ang="0">
                <a:pos x="96" y="480"/>
              </a:cxn>
              <a:cxn ang="0">
                <a:pos x="96" y="528"/>
              </a:cxn>
              <a:cxn ang="0">
                <a:pos x="48" y="528"/>
              </a:cxn>
              <a:cxn ang="0">
                <a:pos x="48" y="576"/>
              </a:cxn>
              <a:cxn ang="0">
                <a:pos x="0" y="576"/>
              </a:cxn>
              <a:cxn ang="0">
                <a:pos x="0" y="624"/>
              </a:cxn>
              <a:cxn ang="0">
                <a:pos x="48" y="624"/>
              </a:cxn>
              <a:cxn ang="0">
                <a:pos x="96" y="672"/>
              </a:cxn>
              <a:cxn ang="0">
                <a:pos x="144" y="672"/>
              </a:cxn>
              <a:cxn ang="0">
                <a:pos x="144" y="624"/>
              </a:cxn>
              <a:cxn ang="0">
                <a:pos x="192" y="624"/>
              </a:cxn>
              <a:cxn ang="0">
                <a:pos x="192" y="672"/>
              </a:cxn>
              <a:cxn ang="0">
                <a:pos x="240" y="672"/>
              </a:cxn>
              <a:cxn ang="0">
                <a:pos x="240" y="720"/>
              </a:cxn>
              <a:cxn ang="0">
                <a:pos x="288" y="720"/>
              </a:cxn>
              <a:cxn ang="0">
                <a:pos x="336" y="720"/>
              </a:cxn>
              <a:cxn ang="0">
                <a:pos x="336" y="672"/>
              </a:cxn>
              <a:cxn ang="0">
                <a:pos x="384" y="672"/>
              </a:cxn>
              <a:cxn ang="0">
                <a:pos x="480" y="720"/>
              </a:cxn>
              <a:cxn ang="0">
                <a:pos x="528" y="768"/>
              </a:cxn>
              <a:cxn ang="0">
                <a:pos x="528" y="816"/>
              </a:cxn>
              <a:cxn ang="0">
                <a:pos x="528" y="864"/>
              </a:cxn>
              <a:cxn ang="0">
                <a:pos x="528" y="912"/>
              </a:cxn>
              <a:cxn ang="0">
                <a:pos x="480" y="960"/>
              </a:cxn>
              <a:cxn ang="0">
                <a:pos x="480" y="1008"/>
              </a:cxn>
              <a:cxn ang="0">
                <a:pos x="480" y="1056"/>
              </a:cxn>
              <a:cxn ang="0">
                <a:pos x="480" y="1104"/>
              </a:cxn>
              <a:cxn ang="0">
                <a:pos x="528" y="1152"/>
              </a:cxn>
              <a:cxn ang="0">
                <a:pos x="480" y="1200"/>
              </a:cxn>
              <a:cxn ang="0">
                <a:pos x="384" y="1248"/>
              </a:cxn>
              <a:cxn ang="0">
                <a:pos x="336" y="1344"/>
              </a:cxn>
              <a:cxn ang="0">
                <a:pos x="384" y="1392"/>
              </a:cxn>
              <a:cxn ang="0">
                <a:pos x="384" y="1440"/>
              </a:cxn>
              <a:cxn ang="0">
                <a:pos x="384" y="1536"/>
              </a:cxn>
              <a:cxn ang="0">
                <a:pos x="288" y="1632"/>
              </a:cxn>
              <a:cxn ang="0">
                <a:pos x="288" y="1728"/>
              </a:cxn>
              <a:cxn ang="0">
                <a:pos x="288" y="1824"/>
              </a:cxn>
              <a:cxn ang="0">
                <a:pos x="336" y="1920"/>
              </a:cxn>
              <a:cxn ang="0">
                <a:pos x="384" y="1920"/>
              </a:cxn>
              <a:cxn ang="0">
                <a:pos x="528" y="1920"/>
              </a:cxn>
              <a:cxn ang="0">
                <a:pos x="624" y="1920"/>
              </a:cxn>
              <a:cxn ang="0">
                <a:pos x="816" y="1824"/>
              </a:cxn>
              <a:cxn ang="0">
                <a:pos x="960" y="1776"/>
              </a:cxn>
              <a:cxn ang="0">
                <a:pos x="1056" y="1728"/>
              </a:cxn>
              <a:cxn ang="0">
                <a:pos x="1296" y="1680"/>
              </a:cxn>
              <a:cxn ang="0">
                <a:pos x="1440" y="1728"/>
              </a:cxn>
            </a:cxnLst>
            <a:rect l="0" t="0" r="r" b="b"/>
            <a:pathLst>
              <a:path w="1440" h="1920">
                <a:moveTo>
                  <a:pt x="0" y="0"/>
                </a:moveTo>
                <a:lnTo>
                  <a:pt x="48" y="48"/>
                </a:lnTo>
                <a:lnTo>
                  <a:pt x="96" y="144"/>
                </a:lnTo>
                <a:lnTo>
                  <a:pt x="144" y="192"/>
                </a:lnTo>
                <a:lnTo>
                  <a:pt x="192" y="240"/>
                </a:lnTo>
                <a:lnTo>
                  <a:pt x="192" y="288"/>
                </a:lnTo>
                <a:lnTo>
                  <a:pt x="240" y="336"/>
                </a:lnTo>
                <a:lnTo>
                  <a:pt x="192" y="384"/>
                </a:lnTo>
                <a:lnTo>
                  <a:pt x="144" y="432"/>
                </a:lnTo>
                <a:lnTo>
                  <a:pt x="96" y="480"/>
                </a:lnTo>
                <a:lnTo>
                  <a:pt x="96" y="528"/>
                </a:lnTo>
                <a:lnTo>
                  <a:pt x="48" y="528"/>
                </a:lnTo>
                <a:lnTo>
                  <a:pt x="48" y="576"/>
                </a:lnTo>
                <a:lnTo>
                  <a:pt x="0" y="576"/>
                </a:lnTo>
                <a:lnTo>
                  <a:pt x="0" y="624"/>
                </a:lnTo>
                <a:lnTo>
                  <a:pt x="48" y="624"/>
                </a:lnTo>
                <a:lnTo>
                  <a:pt x="96" y="672"/>
                </a:lnTo>
                <a:lnTo>
                  <a:pt x="144" y="672"/>
                </a:lnTo>
                <a:lnTo>
                  <a:pt x="144" y="624"/>
                </a:lnTo>
                <a:lnTo>
                  <a:pt x="192" y="624"/>
                </a:lnTo>
                <a:lnTo>
                  <a:pt x="192" y="672"/>
                </a:lnTo>
                <a:lnTo>
                  <a:pt x="240" y="672"/>
                </a:lnTo>
                <a:lnTo>
                  <a:pt x="240" y="720"/>
                </a:lnTo>
                <a:lnTo>
                  <a:pt x="288" y="720"/>
                </a:lnTo>
                <a:lnTo>
                  <a:pt x="336" y="720"/>
                </a:lnTo>
                <a:lnTo>
                  <a:pt x="336" y="672"/>
                </a:lnTo>
                <a:lnTo>
                  <a:pt x="384" y="672"/>
                </a:lnTo>
                <a:lnTo>
                  <a:pt x="480" y="720"/>
                </a:lnTo>
                <a:lnTo>
                  <a:pt x="528" y="768"/>
                </a:lnTo>
                <a:lnTo>
                  <a:pt x="528" y="816"/>
                </a:lnTo>
                <a:lnTo>
                  <a:pt x="528" y="864"/>
                </a:lnTo>
                <a:lnTo>
                  <a:pt x="528" y="912"/>
                </a:lnTo>
                <a:lnTo>
                  <a:pt x="480" y="960"/>
                </a:lnTo>
                <a:lnTo>
                  <a:pt x="480" y="1008"/>
                </a:lnTo>
                <a:lnTo>
                  <a:pt x="480" y="1056"/>
                </a:lnTo>
                <a:lnTo>
                  <a:pt x="480" y="1104"/>
                </a:lnTo>
                <a:lnTo>
                  <a:pt x="528" y="1152"/>
                </a:lnTo>
                <a:lnTo>
                  <a:pt x="480" y="1200"/>
                </a:lnTo>
                <a:lnTo>
                  <a:pt x="384" y="1248"/>
                </a:lnTo>
                <a:lnTo>
                  <a:pt x="336" y="1344"/>
                </a:lnTo>
                <a:lnTo>
                  <a:pt x="384" y="1392"/>
                </a:lnTo>
                <a:lnTo>
                  <a:pt x="384" y="1440"/>
                </a:lnTo>
                <a:lnTo>
                  <a:pt x="384" y="1536"/>
                </a:lnTo>
                <a:lnTo>
                  <a:pt x="288" y="1632"/>
                </a:lnTo>
                <a:lnTo>
                  <a:pt x="288" y="1728"/>
                </a:lnTo>
                <a:lnTo>
                  <a:pt x="288" y="1824"/>
                </a:lnTo>
                <a:lnTo>
                  <a:pt x="336" y="1920"/>
                </a:lnTo>
                <a:lnTo>
                  <a:pt x="384" y="1920"/>
                </a:lnTo>
                <a:lnTo>
                  <a:pt x="528" y="1920"/>
                </a:lnTo>
                <a:lnTo>
                  <a:pt x="624" y="1920"/>
                </a:lnTo>
                <a:lnTo>
                  <a:pt x="816" y="1824"/>
                </a:lnTo>
                <a:lnTo>
                  <a:pt x="960" y="1776"/>
                </a:lnTo>
                <a:lnTo>
                  <a:pt x="1056" y="1728"/>
                </a:lnTo>
                <a:lnTo>
                  <a:pt x="1296" y="1680"/>
                </a:lnTo>
                <a:lnTo>
                  <a:pt x="1440" y="1728"/>
                </a:lnTo>
              </a:path>
            </a:pathLst>
          </a:custGeom>
          <a:noFill/>
          <a:ln w="38100" cap="flat" cmpd="sng">
            <a:solidFill>
              <a:schemeClr val="tx1"/>
            </a:solidFill>
            <a:prstDash val="solid"/>
            <a:round/>
            <a:headEnd/>
            <a:tailEnd/>
          </a:ln>
          <a:effectLst/>
        </p:spPr>
        <p:txBody>
          <a:bodyPr wrap="none"/>
          <a:lstStyle/>
          <a:p>
            <a:endParaRPr lang="en-US"/>
          </a:p>
        </p:txBody>
      </p:sp>
      <p:sp>
        <p:nvSpPr>
          <p:cNvPr id="499717" name="Text Box 5"/>
          <p:cNvSpPr txBox="1">
            <a:spLocks noChangeArrowheads="1"/>
          </p:cNvSpPr>
          <p:nvPr/>
        </p:nvSpPr>
        <p:spPr bwMode="auto">
          <a:xfrm>
            <a:off x="6248400" y="1905000"/>
            <a:ext cx="2438400" cy="3265488"/>
          </a:xfrm>
          <a:prstGeom prst="rect">
            <a:avLst/>
          </a:prstGeom>
          <a:noFill/>
          <a:ln w="9525">
            <a:noFill/>
            <a:miter lim="800000"/>
            <a:headEnd/>
            <a:tailEnd/>
          </a:ln>
          <a:effectLst/>
        </p:spPr>
        <p:txBody>
          <a:bodyPr>
            <a:spAutoFit/>
          </a:bodyPr>
          <a:lstStyle/>
          <a:p>
            <a:r>
              <a:rPr lang="en-US" sz="1800" b="1"/>
              <a:t>The </a:t>
            </a:r>
          </a:p>
          <a:p>
            <a:r>
              <a:rPr lang="en-US" sz="1800" b="1"/>
              <a:t>United Kingdom</a:t>
            </a:r>
          </a:p>
          <a:p>
            <a:r>
              <a:rPr lang="en-US" sz="1800"/>
              <a:t>(UK)</a:t>
            </a:r>
          </a:p>
          <a:p>
            <a:endParaRPr lang="en-US" sz="1800"/>
          </a:p>
          <a:p>
            <a:r>
              <a:rPr lang="en-US" sz="1600"/>
              <a:t>includes</a:t>
            </a:r>
          </a:p>
          <a:p>
            <a:endParaRPr lang="en-US" sz="1600"/>
          </a:p>
          <a:p>
            <a:r>
              <a:rPr lang="en-US" sz="1800"/>
              <a:t>England</a:t>
            </a:r>
          </a:p>
          <a:p>
            <a:r>
              <a:rPr lang="en-US" sz="1800"/>
              <a:t>Scotland</a:t>
            </a:r>
          </a:p>
          <a:p>
            <a:r>
              <a:rPr lang="en-US" sz="1800"/>
              <a:t>Wales</a:t>
            </a:r>
          </a:p>
          <a:p>
            <a:r>
              <a:rPr lang="en-US" sz="1800"/>
              <a:t>Northern Ireland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586" name="Picture 2">
            <a:hlinkClick r:id="rId3"/>
          </p:cNvPr>
          <p:cNvPicPr>
            <a:picLocks noChangeAspect="1" noChangeArrowheads="1"/>
          </p:cNvPicPr>
          <p:nvPr/>
        </p:nvPicPr>
        <p:blipFill>
          <a:blip r:embed="rId4" cstate="print"/>
          <a:srcRect l="22629" t="6609" r="22198" b="9483"/>
          <a:stretch>
            <a:fillRect/>
          </a:stretch>
        </p:blipFill>
        <p:spPr bwMode="auto">
          <a:xfrm>
            <a:off x="2260600" y="457200"/>
            <a:ext cx="5078413" cy="5791200"/>
          </a:xfrm>
          <a:prstGeom prst="rect">
            <a:avLst/>
          </a:prstGeom>
          <a:noFill/>
          <a:ln w="9525">
            <a:noFill/>
            <a:miter lim="800000"/>
            <a:headEnd/>
            <a:tailEnd/>
          </a:ln>
          <a:effectLst/>
        </p:spPr>
      </p:pic>
      <p:sp>
        <p:nvSpPr>
          <p:cNvPr id="963587" name="Oval 3"/>
          <p:cNvSpPr>
            <a:spLocks noChangeArrowheads="1"/>
          </p:cNvSpPr>
          <p:nvPr/>
        </p:nvSpPr>
        <p:spPr bwMode="auto">
          <a:xfrm rot="-2283432">
            <a:off x="5562600" y="2971800"/>
            <a:ext cx="457200" cy="304800"/>
          </a:xfrm>
          <a:prstGeom prst="ellipse">
            <a:avLst/>
          </a:prstGeom>
          <a:noFill/>
          <a:ln w="57150">
            <a:solidFill>
              <a:schemeClr val="tx1"/>
            </a:solidFill>
            <a:round/>
            <a:headEnd/>
            <a:tailEnd/>
          </a:ln>
          <a:effectLst/>
        </p:spPr>
        <p:txBody>
          <a:bodyPr wrap="none" anchor="ctr"/>
          <a:lstStyle/>
          <a:p>
            <a:endParaRPr lang="en-US"/>
          </a:p>
        </p:txBody>
      </p:sp>
      <p:sp>
        <p:nvSpPr>
          <p:cNvPr id="963588" name="Text Box 4"/>
          <p:cNvSpPr txBox="1">
            <a:spLocks noChangeArrowheads="1"/>
          </p:cNvSpPr>
          <p:nvPr/>
        </p:nvSpPr>
        <p:spPr bwMode="auto">
          <a:xfrm>
            <a:off x="1219200" y="792163"/>
            <a:ext cx="6705600" cy="1189037"/>
          </a:xfrm>
          <a:prstGeom prst="rect">
            <a:avLst/>
          </a:prstGeom>
          <a:solidFill>
            <a:schemeClr val="bg1"/>
          </a:solidFill>
          <a:ln w="9525">
            <a:noFill/>
            <a:miter lim="800000"/>
            <a:headEnd/>
            <a:tailEnd/>
          </a:ln>
          <a:effectLst/>
        </p:spPr>
        <p:txBody>
          <a:bodyPr>
            <a:spAutoFit/>
          </a:bodyPr>
          <a:lstStyle/>
          <a:p>
            <a:r>
              <a:rPr lang="en-US" sz="7200" b="1" dirty="0" err="1">
                <a:solidFill>
                  <a:srgbClr val="FF0000"/>
                </a:solidFill>
              </a:rPr>
              <a:t>Newgrange</a:t>
            </a:r>
            <a:endParaRPr lang="en-US" sz="7200" b="1" dirty="0">
              <a:solidFill>
                <a:srgbClr val="FF0000"/>
              </a:solidFill>
            </a:endParaRPr>
          </a:p>
        </p:txBody>
      </p:sp>
      <p:sp>
        <p:nvSpPr>
          <p:cNvPr id="5" name="AutoShape 4"/>
          <p:cNvSpPr>
            <a:spLocks noChangeArrowheads="1"/>
          </p:cNvSpPr>
          <p:nvPr/>
        </p:nvSpPr>
        <p:spPr bwMode="auto">
          <a:xfrm>
            <a:off x="6172200" y="2514600"/>
            <a:ext cx="2133600" cy="1143000"/>
          </a:xfrm>
          <a:prstGeom prst="leftArrow">
            <a:avLst>
              <a:gd name="adj1" fmla="val 50000"/>
              <a:gd name="adj2" fmla="val 46667"/>
            </a:avLst>
          </a:prstGeom>
          <a:solidFill>
            <a:srgbClr val="00B050"/>
          </a:solidFill>
          <a:ln w="76200">
            <a:solidFill>
              <a:schemeClr val="tx1"/>
            </a:solidFill>
            <a:miter lim="800000"/>
            <a:headEnd/>
            <a:tailEnd/>
          </a:ln>
        </p:spPr>
        <p:txBody>
          <a:bodyPr wrap="none" anchor="ctr"/>
          <a:lstStyle/>
          <a:p>
            <a:pPr algn="ctr">
              <a:spcBef>
                <a:spcPct val="20000"/>
              </a:spcBef>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3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586" name="Picture 2">
            <a:hlinkClick r:id="rId3"/>
          </p:cNvPr>
          <p:cNvPicPr>
            <a:picLocks noChangeAspect="1" noChangeArrowheads="1"/>
          </p:cNvPicPr>
          <p:nvPr/>
        </p:nvPicPr>
        <p:blipFill>
          <a:blip r:embed="rId4" cstate="print"/>
          <a:srcRect l="22629" t="6609" r="22198" b="9483"/>
          <a:stretch>
            <a:fillRect/>
          </a:stretch>
        </p:blipFill>
        <p:spPr bwMode="auto">
          <a:xfrm>
            <a:off x="2260600" y="457200"/>
            <a:ext cx="5078413" cy="5791200"/>
          </a:xfrm>
          <a:prstGeom prst="rect">
            <a:avLst/>
          </a:prstGeom>
          <a:noFill/>
          <a:ln w="9525">
            <a:noFill/>
            <a:miter lim="800000"/>
            <a:headEnd/>
            <a:tailEnd/>
          </a:ln>
          <a:effectLst/>
        </p:spPr>
      </p:pic>
      <p:sp>
        <p:nvSpPr>
          <p:cNvPr id="963587" name="Oval 3"/>
          <p:cNvSpPr>
            <a:spLocks noChangeArrowheads="1"/>
          </p:cNvSpPr>
          <p:nvPr/>
        </p:nvSpPr>
        <p:spPr bwMode="auto">
          <a:xfrm rot="-2283432">
            <a:off x="5562600" y="2971800"/>
            <a:ext cx="457200" cy="304800"/>
          </a:xfrm>
          <a:prstGeom prst="ellipse">
            <a:avLst/>
          </a:prstGeom>
          <a:noFill/>
          <a:ln w="57150">
            <a:solidFill>
              <a:schemeClr val="tx1"/>
            </a:solidFill>
            <a:round/>
            <a:headEnd/>
            <a:tailEnd/>
          </a:ln>
          <a:effectLst/>
        </p:spPr>
        <p:txBody>
          <a:bodyPr wrap="none" anchor="ctr"/>
          <a:lstStyle/>
          <a:p>
            <a:endParaRPr lang="en-US"/>
          </a:p>
        </p:txBody>
      </p:sp>
      <p:sp>
        <p:nvSpPr>
          <p:cNvPr id="963588" name="Text Box 4"/>
          <p:cNvSpPr txBox="1">
            <a:spLocks noChangeArrowheads="1"/>
          </p:cNvSpPr>
          <p:nvPr/>
        </p:nvSpPr>
        <p:spPr bwMode="auto">
          <a:xfrm>
            <a:off x="1219200" y="792163"/>
            <a:ext cx="6705600" cy="1643527"/>
          </a:xfrm>
          <a:prstGeom prst="rect">
            <a:avLst/>
          </a:prstGeom>
          <a:solidFill>
            <a:schemeClr val="bg1"/>
          </a:solidFill>
          <a:ln w="9525">
            <a:noFill/>
            <a:miter lim="800000"/>
            <a:headEnd/>
            <a:tailEnd/>
          </a:ln>
          <a:effectLst/>
        </p:spPr>
        <p:txBody>
          <a:bodyPr>
            <a:spAutoFit/>
          </a:bodyPr>
          <a:lstStyle/>
          <a:p>
            <a:r>
              <a:rPr lang="en-US" sz="7200" b="1" dirty="0" err="1">
                <a:solidFill>
                  <a:srgbClr val="FF0000"/>
                </a:solidFill>
              </a:rPr>
              <a:t>Newgrange</a:t>
            </a:r>
            <a:endParaRPr lang="en-US" sz="7200" b="1" dirty="0">
              <a:solidFill>
                <a:srgbClr val="FF0000"/>
              </a:solidFill>
            </a:endParaRPr>
          </a:p>
          <a:p>
            <a:r>
              <a:rPr lang="en-US" sz="2400" b="1" dirty="0">
                <a:solidFill>
                  <a:srgbClr val="FF0000"/>
                </a:solidFill>
              </a:rPr>
              <a:t>is in the Republic of Ireland</a:t>
            </a:r>
          </a:p>
        </p:txBody>
      </p:sp>
      <p:sp>
        <p:nvSpPr>
          <p:cNvPr id="5" name="AutoShape 4"/>
          <p:cNvSpPr>
            <a:spLocks noChangeArrowheads="1"/>
          </p:cNvSpPr>
          <p:nvPr/>
        </p:nvSpPr>
        <p:spPr bwMode="auto">
          <a:xfrm>
            <a:off x="6172200" y="2514600"/>
            <a:ext cx="2133600" cy="1143000"/>
          </a:xfrm>
          <a:prstGeom prst="leftArrow">
            <a:avLst>
              <a:gd name="adj1" fmla="val 50000"/>
              <a:gd name="adj2" fmla="val 46667"/>
            </a:avLst>
          </a:prstGeom>
          <a:solidFill>
            <a:srgbClr val="00B050"/>
          </a:solidFill>
          <a:ln w="76200">
            <a:solidFill>
              <a:schemeClr val="tx1"/>
            </a:solidFill>
            <a:miter lim="800000"/>
            <a:headEnd/>
            <a:tailEnd/>
          </a:ln>
        </p:spPr>
        <p:txBody>
          <a:bodyPr wrap="none" anchor="ctr"/>
          <a:lstStyle/>
          <a:p>
            <a:pPr algn="ctr">
              <a:spcBef>
                <a:spcPct val="20000"/>
              </a:spcBef>
            </a:pPr>
            <a:endParaRPr lang="en-US"/>
          </a:p>
        </p:txBody>
      </p:sp>
    </p:spTree>
    <p:extLst>
      <p:ext uri="{BB962C8B-B14F-4D97-AF65-F5344CB8AC3E}">
        <p14:creationId xmlns:p14="http://schemas.microsoft.com/office/powerpoint/2010/main" val="3354412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3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5874" name="Picture 2" descr="PC300127"/>
          <p:cNvPicPr>
            <a:picLocks noGrp="1" noChangeAspect="1" noChangeArrowheads="1"/>
          </p:cNvPicPr>
          <p:nvPr>
            <p:ph/>
          </p:nvPr>
        </p:nvPicPr>
        <p:blipFill>
          <a:blip r:embed="rId2" cstate="print"/>
          <a:srcRect/>
          <a:stretch>
            <a:fillRect/>
          </a:stretch>
        </p:blipFill>
        <p:spPr>
          <a:xfrm>
            <a:off x="-1103" y="-228962"/>
            <a:ext cx="9145103" cy="6858362"/>
          </a:xfrm>
          <a:noFill/>
          <a:ln/>
        </p:spPr>
      </p:pic>
      <p:sp>
        <p:nvSpPr>
          <p:cNvPr id="7" name="Rectangle 6"/>
          <p:cNvSpPr/>
          <p:nvPr/>
        </p:nvSpPr>
        <p:spPr>
          <a:xfrm>
            <a:off x="3508248" y="6553569"/>
            <a:ext cx="2147896" cy="276999"/>
          </a:xfrm>
          <a:prstGeom prst="rect">
            <a:avLst/>
          </a:prstGeom>
        </p:spPr>
        <p:txBody>
          <a:bodyPr wrap="none">
            <a:spAutoFit/>
          </a:bodyPr>
          <a:lstStyle/>
          <a:p>
            <a:r>
              <a:rPr lang="en-US" dirty="0">
                <a:solidFill>
                  <a:schemeClr val="bg1"/>
                </a:solidFill>
                <a:hlinkClick r:id="rId3"/>
              </a:rPr>
              <a:t>https://www.newgrange.com/</a:t>
            </a:r>
            <a:endParaRPr lang="en-US" dirty="0">
              <a:solidFill>
                <a:schemeClr val="bg1"/>
              </a:solidFill>
            </a:endParaRPr>
          </a:p>
        </p:txBody>
      </p:sp>
      <p:sp>
        <p:nvSpPr>
          <p:cNvPr id="8" name="Rectangle 7"/>
          <p:cNvSpPr>
            <a:spLocks noChangeArrowheads="1"/>
          </p:cNvSpPr>
          <p:nvPr/>
        </p:nvSpPr>
        <p:spPr bwMode="auto">
          <a:xfrm>
            <a:off x="3787971" y="6153090"/>
            <a:ext cx="1568058" cy="400110"/>
          </a:xfrm>
          <a:prstGeom prst="rect">
            <a:avLst/>
          </a:prstGeom>
          <a:noFill/>
          <a:ln w="9525">
            <a:noFill/>
            <a:miter lim="800000"/>
            <a:headEnd/>
            <a:tailEnd/>
          </a:ln>
        </p:spPr>
        <p:txBody>
          <a:bodyPr wrap="none" anchor="ctr">
            <a:spAutoFit/>
          </a:bodyPr>
          <a:lstStyle/>
          <a:p>
            <a:r>
              <a:rPr lang="en-US" sz="2000" b="1" dirty="0" err="1">
                <a:solidFill>
                  <a:schemeClr val="bg1"/>
                </a:solidFill>
              </a:rPr>
              <a:t>Newgrange</a:t>
            </a:r>
            <a:endParaRPr lang="en-US" sz="2000" dirty="0">
              <a:solidFill>
                <a:schemeClr val="bg1"/>
              </a:solidFill>
            </a:endParaRPr>
          </a:p>
        </p:txBody>
      </p:sp>
    </p:spTree>
    <p:extLst>
      <p:ext uri="{BB962C8B-B14F-4D97-AF65-F5344CB8AC3E}">
        <p14:creationId xmlns:p14="http://schemas.microsoft.com/office/powerpoint/2010/main" val="427230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5874" name="Picture 2" descr="PC300127"/>
          <p:cNvPicPr>
            <a:picLocks noGrp="1" noChangeAspect="1" noChangeArrowheads="1"/>
          </p:cNvPicPr>
          <p:nvPr>
            <p:ph/>
          </p:nvPr>
        </p:nvPicPr>
        <p:blipFill>
          <a:blip r:embed="rId2" cstate="print"/>
          <a:srcRect/>
          <a:stretch>
            <a:fillRect/>
          </a:stretch>
        </p:blipFill>
        <p:spPr>
          <a:xfrm>
            <a:off x="-1103" y="-228962"/>
            <a:ext cx="9145103" cy="6858362"/>
          </a:xfrm>
          <a:noFill/>
          <a:ln/>
        </p:spPr>
      </p:pic>
      <p:sp>
        <p:nvSpPr>
          <p:cNvPr id="4" name="Rectangle 3"/>
          <p:cNvSpPr/>
          <p:nvPr/>
        </p:nvSpPr>
        <p:spPr>
          <a:xfrm>
            <a:off x="729424" y="3550789"/>
            <a:ext cx="7710488" cy="2850011"/>
          </a:xfrm>
          <a:prstGeom prst="rect">
            <a:avLst/>
          </a:prstGeom>
        </p:spPr>
        <p:txBody>
          <a:bodyPr wrap="square">
            <a:spAutoFit/>
          </a:bodyPr>
          <a:lstStyle/>
          <a:p>
            <a:r>
              <a:rPr lang="en-US" sz="2800" b="1" dirty="0" err="1">
                <a:solidFill>
                  <a:schemeClr val="bg1"/>
                </a:solidFill>
              </a:rPr>
              <a:t>Newgrange</a:t>
            </a:r>
            <a:r>
              <a:rPr lang="en-US" sz="2800" b="1" dirty="0">
                <a:solidFill>
                  <a:schemeClr val="bg1"/>
                </a:solidFill>
              </a:rPr>
              <a:t> is a Neolithic monument in the Boyne Valley, County </a:t>
            </a:r>
            <a:r>
              <a:rPr lang="en-US" sz="2800" b="1" dirty="0" err="1">
                <a:solidFill>
                  <a:schemeClr val="bg1"/>
                </a:solidFill>
              </a:rPr>
              <a:t>Meath</a:t>
            </a:r>
            <a:endParaRPr lang="en-US" sz="2800" b="1" dirty="0">
              <a:solidFill>
                <a:schemeClr val="bg1"/>
              </a:solidFill>
            </a:endParaRPr>
          </a:p>
          <a:p>
            <a:r>
              <a:rPr lang="en-US" sz="2800" b="1" dirty="0">
                <a:solidFill>
                  <a:schemeClr val="bg1"/>
                </a:solidFill>
              </a:rPr>
              <a:t>It was constructed about 5,200 years ago (3,200 B.C.) which makes it older than Stonehenge and the Great Pyramids of Giza. </a:t>
            </a:r>
          </a:p>
          <a:p>
            <a:endParaRPr lang="en-US" sz="2800" b="1" dirty="0">
              <a:solidFill>
                <a:schemeClr val="bg1"/>
              </a:solidFill>
            </a:endParaRPr>
          </a:p>
        </p:txBody>
      </p:sp>
      <p:sp>
        <p:nvSpPr>
          <p:cNvPr id="7" name="Rectangle 6"/>
          <p:cNvSpPr/>
          <p:nvPr/>
        </p:nvSpPr>
        <p:spPr>
          <a:xfrm>
            <a:off x="3508248" y="6553569"/>
            <a:ext cx="2147896" cy="276999"/>
          </a:xfrm>
          <a:prstGeom prst="rect">
            <a:avLst/>
          </a:prstGeom>
        </p:spPr>
        <p:txBody>
          <a:bodyPr wrap="none">
            <a:spAutoFit/>
          </a:bodyPr>
          <a:lstStyle/>
          <a:p>
            <a:r>
              <a:rPr lang="en-US" dirty="0">
                <a:solidFill>
                  <a:schemeClr val="bg1"/>
                </a:solidFill>
                <a:hlinkClick r:id="rId3"/>
              </a:rPr>
              <a:t>https://www.newgrange.com/</a:t>
            </a:r>
            <a:endParaRPr lang="en-US" dirty="0">
              <a:solidFill>
                <a:schemeClr val="bg1"/>
              </a:solidFill>
            </a:endParaRPr>
          </a:p>
        </p:txBody>
      </p:sp>
      <p:sp>
        <p:nvSpPr>
          <p:cNvPr id="8" name="Rectangle 7"/>
          <p:cNvSpPr>
            <a:spLocks noChangeArrowheads="1"/>
          </p:cNvSpPr>
          <p:nvPr/>
        </p:nvSpPr>
        <p:spPr bwMode="auto">
          <a:xfrm>
            <a:off x="3787971" y="6153090"/>
            <a:ext cx="1568058" cy="400110"/>
          </a:xfrm>
          <a:prstGeom prst="rect">
            <a:avLst/>
          </a:prstGeom>
          <a:noFill/>
          <a:ln w="9525">
            <a:noFill/>
            <a:miter lim="800000"/>
            <a:headEnd/>
            <a:tailEnd/>
          </a:ln>
        </p:spPr>
        <p:txBody>
          <a:bodyPr wrap="none" anchor="ctr">
            <a:spAutoFit/>
          </a:bodyPr>
          <a:lstStyle/>
          <a:p>
            <a:r>
              <a:rPr lang="en-US" sz="2000" b="1" dirty="0" err="1">
                <a:solidFill>
                  <a:schemeClr val="bg1"/>
                </a:solidFill>
              </a:rPr>
              <a:t>Newgrange</a:t>
            </a:r>
            <a:endParaRPr lang="en-US" sz="2000" dirty="0">
              <a:solidFill>
                <a:schemeClr val="bg1"/>
              </a:solidFill>
            </a:endParaRPr>
          </a:p>
        </p:txBody>
      </p:sp>
    </p:spTree>
    <p:extLst>
      <p:ext uri="{BB962C8B-B14F-4D97-AF65-F5344CB8AC3E}">
        <p14:creationId xmlns:p14="http://schemas.microsoft.com/office/powerpoint/2010/main" val="1500415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75874" name="Picture 2" descr="PC300127"/>
          <p:cNvPicPr>
            <a:picLocks noGrp="1" noChangeAspect="1" noChangeArrowheads="1"/>
          </p:cNvPicPr>
          <p:nvPr>
            <p:ph/>
          </p:nvPr>
        </p:nvPicPr>
        <p:blipFill>
          <a:blip r:embed="rId2" cstate="print"/>
          <a:srcRect/>
          <a:stretch>
            <a:fillRect/>
          </a:stretch>
        </p:blipFill>
        <p:spPr>
          <a:xfrm>
            <a:off x="-1103" y="-228962"/>
            <a:ext cx="9145103" cy="6858362"/>
          </a:xfrm>
          <a:noFill/>
          <a:ln/>
        </p:spPr>
      </p:pic>
      <p:sp>
        <p:nvSpPr>
          <p:cNvPr id="4" name="Rectangle 3"/>
          <p:cNvSpPr/>
          <p:nvPr/>
        </p:nvSpPr>
        <p:spPr>
          <a:xfrm>
            <a:off x="762000" y="3053679"/>
            <a:ext cx="7710488" cy="3194721"/>
          </a:xfrm>
          <a:prstGeom prst="rect">
            <a:avLst/>
          </a:prstGeom>
        </p:spPr>
        <p:txBody>
          <a:bodyPr wrap="square">
            <a:spAutoFit/>
          </a:bodyPr>
          <a:lstStyle/>
          <a:p>
            <a:r>
              <a:rPr lang="en-US" sz="2800" b="1" dirty="0" err="1">
                <a:solidFill>
                  <a:schemeClr val="bg1"/>
                </a:solidFill>
              </a:rPr>
              <a:t>Newgrange</a:t>
            </a:r>
            <a:r>
              <a:rPr lang="en-US" sz="2800" b="1" dirty="0">
                <a:solidFill>
                  <a:schemeClr val="bg1"/>
                </a:solidFill>
              </a:rPr>
              <a:t> is a large circular mound 85 m (279 </a:t>
            </a:r>
            <a:r>
              <a:rPr lang="en-US" sz="2800" b="1" dirty="0" err="1">
                <a:solidFill>
                  <a:schemeClr val="bg1"/>
                </a:solidFill>
              </a:rPr>
              <a:t>ft</a:t>
            </a:r>
            <a:r>
              <a:rPr lang="en-US" sz="2800" b="1" dirty="0">
                <a:solidFill>
                  <a:schemeClr val="bg1"/>
                </a:solidFill>
              </a:rPr>
              <a:t>) in diameter and 13 m (43 </a:t>
            </a:r>
            <a:r>
              <a:rPr lang="en-US" sz="2800" b="1" dirty="0" err="1">
                <a:solidFill>
                  <a:schemeClr val="bg1"/>
                </a:solidFill>
              </a:rPr>
              <a:t>ft</a:t>
            </a:r>
            <a:r>
              <a:rPr lang="en-US" sz="2800" b="1" dirty="0">
                <a:solidFill>
                  <a:schemeClr val="bg1"/>
                </a:solidFill>
              </a:rPr>
              <a:t>) high with a 19m (63 </a:t>
            </a:r>
            <a:r>
              <a:rPr lang="en-US" sz="2800" b="1" dirty="0" err="1">
                <a:solidFill>
                  <a:schemeClr val="bg1"/>
                </a:solidFill>
              </a:rPr>
              <a:t>ft</a:t>
            </a:r>
            <a:r>
              <a:rPr lang="en-US" sz="2800" b="1" dirty="0">
                <a:solidFill>
                  <a:schemeClr val="bg1"/>
                </a:solidFill>
              </a:rPr>
              <a:t>) stone passageway and chambers inside. </a:t>
            </a:r>
          </a:p>
          <a:p>
            <a:r>
              <a:rPr lang="en-US" sz="2800" b="1" dirty="0">
                <a:solidFill>
                  <a:schemeClr val="bg1"/>
                </a:solidFill>
              </a:rPr>
              <a:t>The mound is ringed by 97 large </a:t>
            </a:r>
            <a:r>
              <a:rPr lang="en-US" sz="2800" b="1" dirty="0" err="1">
                <a:solidFill>
                  <a:schemeClr val="bg1"/>
                </a:solidFill>
              </a:rPr>
              <a:t>kerbstones</a:t>
            </a:r>
            <a:r>
              <a:rPr lang="en-US" sz="2800" b="1" dirty="0">
                <a:solidFill>
                  <a:schemeClr val="bg1"/>
                </a:solidFill>
              </a:rPr>
              <a:t>, some of which are engraved with symbols called megalithic art. </a:t>
            </a:r>
          </a:p>
        </p:txBody>
      </p:sp>
      <p:sp>
        <p:nvSpPr>
          <p:cNvPr id="7" name="Rectangle 6"/>
          <p:cNvSpPr/>
          <p:nvPr/>
        </p:nvSpPr>
        <p:spPr>
          <a:xfrm>
            <a:off x="3508248" y="6553569"/>
            <a:ext cx="2147896" cy="276999"/>
          </a:xfrm>
          <a:prstGeom prst="rect">
            <a:avLst/>
          </a:prstGeom>
        </p:spPr>
        <p:txBody>
          <a:bodyPr wrap="none">
            <a:spAutoFit/>
          </a:bodyPr>
          <a:lstStyle/>
          <a:p>
            <a:r>
              <a:rPr lang="en-US" dirty="0">
                <a:solidFill>
                  <a:schemeClr val="bg1"/>
                </a:solidFill>
                <a:hlinkClick r:id="rId3"/>
              </a:rPr>
              <a:t>https://www.newgrange.com/</a:t>
            </a:r>
            <a:endParaRPr lang="en-US" dirty="0">
              <a:solidFill>
                <a:schemeClr val="bg1"/>
              </a:solidFill>
            </a:endParaRPr>
          </a:p>
        </p:txBody>
      </p:sp>
      <p:sp>
        <p:nvSpPr>
          <p:cNvPr id="8" name="Rectangle 7"/>
          <p:cNvSpPr>
            <a:spLocks noChangeArrowheads="1"/>
          </p:cNvSpPr>
          <p:nvPr/>
        </p:nvSpPr>
        <p:spPr bwMode="auto">
          <a:xfrm>
            <a:off x="3787971" y="6153090"/>
            <a:ext cx="1568058" cy="400110"/>
          </a:xfrm>
          <a:prstGeom prst="rect">
            <a:avLst/>
          </a:prstGeom>
          <a:noFill/>
          <a:ln w="9525">
            <a:noFill/>
            <a:miter lim="800000"/>
            <a:headEnd/>
            <a:tailEnd/>
          </a:ln>
        </p:spPr>
        <p:txBody>
          <a:bodyPr wrap="none" anchor="ctr">
            <a:spAutoFit/>
          </a:bodyPr>
          <a:lstStyle/>
          <a:p>
            <a:r>
              <a:rPr lang="en-US" sz="2000" b="1" dirty="0" err="1">
                <a:solidFill>
                  <a:schemeClr val="bg1"/>
                </a:solidFill>
              </a:rPr>
              <a:t>Newgrange</a:t>
            </a:r>
            <a:endParaRPr lang="en-US" sz="2000" dirty="0">
              <a:solidFill>
                <a:schemeClr val="bg1"/>
              </a:solidFill>
            </a:endParaRPr>
          </a:p>
        </p:txBody>
      </p:sp>
    </p:spTree>
    <p:extLst>
      <p:ext uri="{BB962C8B-B14F-4D97-AF65-F5344CB8AC3E}">
        <p14:creationId xmlns:p14="http://schemas.microsoft.com/office/powerpoint/2010/main" val="366436252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2522</TotalTime>
  <Words>1105</Words>
  <Application>Microsoft Office PowerPoint</Application>
  <PresentationFormat>On-screen Show (4:3)</PresentationFormat>
  <Paragraphs>90</Paragraphs>
  <Slides>31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soc/anth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Anthropology</dc:title>
  <dc:creator>troufs</dc:creator>
  <cp:lastModifiedBy>Tim Roufs</cp:lastModifiedBy>
  <cp:revision>309</cp:revision>
  <cp:lastPrinted>1601-01-01T00:00:00Z</cp:lastPrinted>
  <dcterms:created xsi:type="dcterms:W3CDTF">2002-07-30T18:59:13Z</dcterms:created>
  <dcterms:modified xsi:type="dcterms:W3CDTF">2023-11-19T07:37:58Z</dcterms:modified>
</cp:coreProperties>
</file>