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64" r:id="rId3"/>
  </p:sldMasterIdLst>
  <p:sldIdLst>
    <p:sldId id="258" r:id="rId4"/>
    <p:sldId id="602" r:id="rId5"/>
    <p:sldId id="605" r:id="rId6"/>
    <p:sldId id="536" r:id="rId7"/>
    <p:sldId id="603" r:id="rId8"/>
    <p:sldId id="604" r:id="rId9"/>
    <p:sldId id="434" r:id="rId10"/>
    <p:sldId id="435" r:id="rId11"/>
    <p:sldId id="436" r:id="rId12"/>
    <p:sldId id="437" r:id="rId13"/>
    <p:sldId id="438" r:id="rId14"/>
    <p:sldId id="439" r:id="rId15"/>
    <p:sldId id="440" r:id="rId16"/>
    <p:sldId id="441" r:id="rId17"/>
    <p:sldId id="445" r:id="rId18"/>
    <p:sldId id="442" r:id="rId19"/>
    <p:sldId id="443" r:id="rId20"/>
    <p:sldId id="444" r:id="rId21"/>
    <p:sldId id="446" r:id="rId22"/>
    <p:sldId id="447" r:id="rId23"/>
    <p:sldId id="448" r:id="rId24"/>
    <p:sldId id="449" r:id="rId25"/>
    <p:sldId id="450" r:id="rId26"/>
    <p:sldId id="451" r:id="rId27"/>
    <p:sldId id="452" r:id="rId28"/>
    <p:sldId id="453" r:id="rId29"/>
    <p:sldId id="454" r:id="rId30"/>
    <p:sldId id="455" r:id="rId31"/>
    <p:sldId id="456" r:id="rId32"/>
    <p:sldId id="457" r:id="rId33"/>
    <p:sldId id="458" r:id="rId34"/>
    <p:sldId id="459" r:id="rId35"/>
    <p:sldId id="460" r:id="rId36"/>
    <p:sldId id="461" r:id="rId37"/>
    <p:sldId id="462" r:id="rId38"/>
    <p:sldId id="463" r:id="rId39"/>
    <p:sldId id="464" r:id="rId40"/>
    <p:sldId id="465" r:id="rId41"/>
    <p:sldId id="466" r:id="rId42"/>
    <p:sldId id="467" r:id="rId43"/>
    <p:sldId id="468" r:id="rId44"/>
    <p:sldId id="469" r:id="rId45"/>
    <p:sldId id="470" r:id="rId46"/>
    <p:sldId id="471" r:id="rId47"/>
    <p:sldId id="472" r:id="rId48"/>
    <p:sldId id="473" r:id="rId49"/>
    <p:sldId id="474" r:id="rId50"/>
    <p:sldId id="475" r:id="rId51"/>
    <p:sldId id="476" r:id="rId52"/>
    <p:sldId id="477" r:id="rId53"/>
    <p:sldId id="478" r:id="rId54"/>
    <p:sldId id="479" r:id="rId55"/>
    <p:sldId id="480" r:id="rId56"/>
    <p:sldId id="481" r:id="rId57"/>
    <p:sldId id="482" r:id="rId58"/>
    <p:sldId id="483" r:id="rId59"/>
    <p:sldId id="484" r:id="rId60"/>
    <p:sldId id="485" r:id="rId61"/>
    <p:sldId id="486" r:id="rId62"/>
    <p:sldId id="487" r:id="rId63"/>
    <p:sldId id="488" r:id="rId64"/>
    <p:sldId id="489" r:id="rId65"/>
    <p:sldId id="490" r:id="rId66"/>
    <p:sldId id="491" r:id="rId67"/>
    <p:sldId id="492" r:id="rId68"/>
    <p:sldId id="493" r:id="rId69"/>
    <p:sldId id="494" r:id="rId70"/>
    <p:sldId id="495" r:id="rId71"/>
    <p:sldId id="496" r:id="rId72"/>
    <p:sldId id="497" r:id="rId73"/>
    <p:sldId id="498" r:id="rId74"/>
    <p:sldId id="499" r:id="rId75"/>
    <p:sldId id="500" r:id="rId76"/>
    <p:sldId id="501" r:id="rId77"/>
    <p:sldId id="502" r:id="rId78"/>
    <p:sldId id="503" r:id="rId79"/>
    <p:sldId id="504" r:id="rId80"/>
    <p:sldId id="505" r:id="rId81"/>
    <p:sldId id="506" r:id="rId82"/>
    <p:sldId id="507" r:id="rId83"/>
    <p:sldId id="508" r:id="rId84"/>
    <p:sldId id="509" r:id="rId85"/>
    <p:sldId id="510" r:id="rId86"/>
    <p:sldId id="511" r:id="rId87"/>
    <p:sldId id="512" r:id="rId88"/>
    <p:sldId id="513" r:id="rId89"/>
    <p:sldId id="514" r:id="rId90"/>
    <p:sldId id="515" r:id="rId91"/>
    <p:sldId id="516" r:id="rId92"/>
    <p:sldId id="517" r:id="rId93"/>
    <p:sldId id="518" r:id="rId94"/>
    <p:sldId id="519" r:id="rId95"/>
    <p:sldId id="520" r:id="rId96"/>
    <p:sldId id="521" r:id="rId97"/>
    <p:sldId id="522" r:id="rId98"/>
    <p:sldId id="523" r:id="rId99"/>
    <p:sldId id="524" r:id="rId100"/>
    <p:sldId id="525" r:id="rId101"/>
    <p:sldId id="526" r:id="rId102"/>
    <p:sldId id="527" r:id="rId103"/>
    <p:sldId id="528" r:id="rId104"/>
    <p:sldId id="529" r:id="rId105"/>
    <p:sldId id="530" r:id="rId106"/>
    <p:sldId id="531" r:id="rId107"/>
    <p:sldId id="532" r:id="rId108"/>
    <p:sldId id="533" r:id="rId109"/>
    <p:sldId id="537" r:id="rId110"/>
    <p:sldId id="539" r:id="rId111"/>
    <p:sldId id="540" r:id="rId112"/>
    <p:sldId id="541" r:id="rId113"/>
    <p:sldId id="542" r:id="rId114"/>
    <p:sldId id="543" r:id="rId115"/>
    <p:sldId id="544" r:id="rId116"/>
    <p:sldId id="545" r:id="rId117"/>
    <p:sldId id="547" r:id="rId118"/>
    <p:sldId id="548" r:id="rId119"/>
    <p:sldId id="549" r:id="rId120"/>
    <p:sldId id="550" r:id="rId121"/>
    <p:sldId id="551" r:id="rId122"/>
    <p:sldId id="552" r:id="rId123"/>
    <p:sldId id="553" r:id="rId124"/>
    <p:sldId id="559" r:id="rId125"/>
    <p:sldId id="560" r:id="rId126"/>
    <p:sldId id="571" r:id="rId127"/>
    <p:sldId id="572" r:id="rId128"/>
    <p:sldId id="599" r:id="rId129"/>
    <p:sldId id="561" r:id="rId130"/>
    <p:sldId id="562" r:id="rId131"/>
    <p:sldId id="574" r:id="rId132"/>
    <p:sldId id="575" r:id="rId133"/>
    <p:sldId id="576" r:id="rId134"/>
    <p:sldId id="563" r:id="rId135"/>
    <p:sldId id="578" r:id="rId136"/>
    <p:sldId id="579" r:id="rId137"/>
    <p:sldId id="580" r:id="rId138"/>
    <p:sldId id="581" r:id="rId139"/>
    <p:sldId id="582" r:id="rId140"/>
    <p:sldId id="583" r:id="rId141"/>
    <p:sldId id="584" r:id="rId142"/>
    <p:sldId id="585" r:id="rId143"/>
    <p:sldId id="565" r:id="rId144"/>
    <p:sldId id="566" r:id="rId145"/>
    <p:sldId id="586" r:id="rId146"/>
    <p:sldId id="587" r:id="rId147"/>
    <p:sldId id="567" r:id="rId148"/>
    <p:sldId id="588" r:id="rId149"/>
    <p:sldId id="589" r:id="rId150"/>
    <p:sldId id="590" r:id="rId151"/>
    <p:sldId id="591" r:id="rId152"/>
    <p:sldId id="592" r:id="rId153"/>
    <p:sldId id="593" r:id="rId154"/>
    <p:sldId id="594" r:id="rId155"/>
    <p:sldId id="595" r:id="rId156"/>
    <p:sldId id="596" r:id="rId157"/>
    <p:sldId id="597" r:id="rId158"/>
    <p:sldId id="568" r:id="rId159"/>
    <p:sldId id="569" r:id="rId160"/>
    <p:sldId id="598" r:id="rId161"/>
    <p:sldId id="570" r:id="rId162"/>
    <p:sldId id="600" r:id="rId163"/>
    <p:sldId id="601" r:id="rId164"/>
    <p:sldId id="556" r:id="rId165"/>
    <p:sldId id="557" r:id="rId166"/>
    <p:sldId id="606" r:id="rId1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96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theme" Target="theme/theme1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tableStyles" Target="tableStyles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slide" Target="slides/slide158.xml"/><Relationship Id="rId166" Type="http://schemas.openxmlformats.org/officeDocument/2006/relationships/slide" Target="slides/slide16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00CD-B6FB-4E5C-A8E2-C3A047F11E47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5B73F-0EAF-474C-9765-236C0EBDD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73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5F6AD-CB40-4BD6-BEA3-B8AFAFC1FD60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52CEE-2BA1-4D39-B08B-ED4771EFD6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15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04BD1-D813-4C97-9A6B-FC90EEF74E57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BF601-9E4A-4117-BE2F-6971B8BB2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43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EE4456E4-CA92-4670-B5BE-FD19FBEB55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6181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872F2-860C-4B03-9C9C-C3D538D73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7105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F6AB3-092C-4480-A8F0-1FDA52EAD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1120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0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EA04B-6161-4F0E-9982-8971FA84C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65257-4AD7-4334-A850-DFCECF163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9967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79242-DF8F-452D-ACAC-63C543D77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9309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A6EA1-647F-4D47-8B66-46B7A26BF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9907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6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FD20E-C27C-4064-915E-4AF2BCC01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45431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10618-13B2-4DFC-8091-948038B8790E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A0B52-26B0-43FE-86A9-F9410B51D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39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04325-31AB-45AB-8E9B-CB74934E3D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8661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9BF8B-A2D5-4785-A91D-1540C594B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5693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5210A-CAC0-4F06-9E78-B64B955639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0258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EE4456E4-CA92-4670-B5BE-FD19FBEB55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8221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872F2-860C-4B03-9C9C-C3D538D738A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21135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F6AB3-092C-4480-A8F0-1FDA52EAD0E8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58920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0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EA04B-6161-4F0E-9982-8971FA84CAE0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25981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65257-4AD7-4334-A850-DFCECF163915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7419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79242-DF8F-452D-ACAC-63C543D77FE4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132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A6EA1-647F-4D47-8B66-46B7A26BFA99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51726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20333-8A85-4A39-9475-A2D3FE2BD2AF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2D850-3765-4003-BB46-22B81A7072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273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6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FD20E-C27C-4064-915E-4AF2BCC010B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1814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04325-31AB-45AB-8E9B-CB74934E3D94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84339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9BF8B-A2D5-4785-A91D-1540C594BB8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6391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5210A-CAC0-4F06-9E78-B64B9556397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91069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2D5AF-3E5C-454D-A32D-A3C18BE624A0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E168D-8A70-46B6-A6D4-65C3728BB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59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9D6AD-7B04-47B2-9864-3C5DAFAA0C6E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88E4F-A7E6-4404-AB3B-AB2D20448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0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9C18C-EFE5-4E4A-A66E-DC872E7681EB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3B7E0-7E31-455B-82CC-8FB27CE3C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26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E4585-FBEE-4F8E-A8AB-1E41BA22F993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B565B-966D-4FC1-8102-CB9CB01C9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16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84E06-F05B-4D97-B3B1-38C6816B0E0C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22FB-E603-4434-B4C6-82CDB8BC4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6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EAABE-AC4B-4140-92D8-AA674C1FB48A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863D6-0EE0-4348-AA3B-F7D475409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99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06BEBBC-7AE2-433F-BBA6-FC80D510AB2A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7CE428D-E2A6-4766-A2AA-3D3C327D5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fld id="{757C6EB4-35F1-4A9E-9F85-64DCA426A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5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1445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50000"/>
              </a:spcBef>
              <a:spcAft>
                <a:spcPts val="0"/>
              </a:spcAft>
              <a:defRPr kumimoji="0"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fld id="{757C6EB4-35F1-4A9E-9F85-64DCA426A472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2055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1445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463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aztec.html#title" TargetMode="External"/><Relationship Id="rId2" Type="http://schemas.openxmlformats.org/officeDocument/2006/relationships/hyperlink" Target="http://www.d.umn.edu/cla/faculty/troufs/anth3618/maaztec_feasts.html#title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Aztecs" TargetMode="Externa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en.wikipedia.org/wiki/Aztecs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9999FF"/>
            </a:gs>
            <a:gs pos="100000">
              <a:srgbClr val="47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4997450" y="5105400"/>
            <a:ext cx="1841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4400" i="1">
              <a:solidFill>
                <a:srgbClr val="FF0000"/>
              </a:solidFill>
            </a:endParaRPr>
          </a:p>
        </p:txBody>
      </p:sp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6218238" y="2590800"/>
            <a:ext cx="1841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4400" i="1">
              <a:solidFill>
                <a:srgbClr val="FF0000"/>
              </a:solidFill>
            </a:endParaRPr>
          </a:p>
        </p:txBody>
      </p:sp>
      <p:pic>
        <p:nvPicPr>
          <p:cNvPr id="410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3730625"/>
            <a:ext cx="89154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663785" y="6461760"/>
            <a:ext cx="17954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12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  <a:t>Tim </a:t>
            </a:r>
            <a:r>
              <a:rPr lang="en-US" sz="1200" kern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  <a:t>Roufs</a:t>
            </a:r>
            <a:r>
              <a:rPr lang="en-US" sz="1200" kern="12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  <a:t>’</a:t>
            </a:r>
            <a:r>
              <a:rPr lang="en-US" sz="12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 </a:t>
            </a:r>
            <a:r>
              <a:rPr lang="en-US" sz="1200" kern="12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  <a:t>©2009-2019</a:t>
            </a:r>
            <a:endParaRPr lang="en-US" sz="1200" kern="1200" dirty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/>
              <a:ea typeface="+mn-ea"/>
              <a:cs typeface="+mn-cs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725327" y="1295400"/>
            <a:ext cx="767191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6600" b="1" i="1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Aztec</a:t>
            </a:r>
            <a:br>
              <a:rPr lang="en-US" sz="6600" b="1" i="1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</a:br>
            <a:r>
              <a:rPr lang="en-US" sz="6600" b="1" i="1" dirty="0" err="1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Tenochtitlán</a:t>
            </a:r>
            <a:endParaRPr lang="en-US" sz="6600" b="1" i="1" dirty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474720" y="763749"/>
            <a:ext cx="22073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Ancient Middle America</a:t>
            </a:r>
            <a:endParaRPr lang="en-US" sz="1400" dirty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429000" y="6230183"/>
            <a:ext cx="22653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University of Minnesota Duluth</a:t>
            </a:r>
            <a:endParaRPr lang="en-US" sz="1200" b="0" dirty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3315" name="Picture 4" descr="Aztec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803751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05475" name="Picture 2" descr="Aztec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228600"/>
            <a:ext cx="65849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Aztec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895350"/>
            <a:ext cx="89154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+mn-lt"/>
              </a:rPr>
              <a:t>Aztec, </a:t>
            </a:r>
            <a:r>
              <a:rPr lang="en-US" b="1" kern="0" dirty="0" err="1">
                <a:latin typeface="+mn-lt"/>
              </a:rPr>
              <a:t>Tenochtitl</a:t>
            </a:r>
            <a:r>
              <a:rPr lang="en-US" b="1" kern="0" dirty="0" err="1"/>
              <a:t>án</a:t>
            </a:r>
            <a:endParaRPr lang="en-US" b="1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+mn-lt"/>
              </a:rPr>
              <a:t>Aztec, </a:t>
            </a:r>
            <a:r>
              <a:rPr lang="en-US" b="1" kern="0" dirty="0" err="1">
                <a:latin typeface="+mn-lt"/>
              </a:rPr>
              <a:t>Tenochtitl</a:t>
            </a:r>
            <a:r>
              <a:rPr lang="en-US" b="1" kern="0" dirty="0" err="1"/>
              <a:t>án</a:t>
            </a:r>
            <a:endParaRPr lang="en-US" b="1" kern="0" dirty="0">
              <a:latin typeface="+mn-lt"/>
            </a:endParaRPr>
          </a:p>
        </p:txBody>
      </p:sp>
      <p:pic>
        <p:nvPicPr>
          <p:cNvPr id="107523" name="Picture 2" descr="Aztec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228600"/>
            <a:ext cx="6527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08547" name="Picture 2" descr="Aztec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228600"/>
            <a:ext cx="71977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09571" name="Picture 2" descr="Aztec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228600"/>
            <a:ext cx="39592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10595" name="Picture 2" descr="Aztec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28600"/>
            <a:ext cx="8915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11619" name="Picture 2" descr="Aztec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228600"/>
            <a:ext cx="7670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126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228600"/>
            <a:ext cx="62293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133600" y="6197600"/>
            <a:ext cx="49149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+mn-lt"/>
              </a:rPr>
              <a:t>Jaguar Warrior </a:t>
            </a:r>
            <a:r>
              <a:rPr lang="en-US" dirty="0"/>
              <a:t>from the Codex </a:t>
            </a:r>
            <a:r>
              <a:rPr lang="en-US" dirty="0" err="1"/>
              <a:t>Magliabechiano</a:t>
            </a:r>
            <a:endParaRPr lang="en-US" b="1" kern="0" dirty="0">
              <a:latin typeface="+mn-lt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136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50704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+mn-lt"/>
              </a:rPr>
              <a:t>Aztec, </a:t>
            </a:r>
            <a:r>
              <a:rPr lang="en-US" b="1" kern="0" dirty="0" err="1">
                <a:latin typeface="+mn-lt"/>
              </a:rPr>
              <a:t>Tenochtitl</a:t>
            </a:r>
            <a:r>
              <a:rPr lang="en-US" b="1" kern="0" dirty="0" err="1"/>
              <a:t>án</a:t>
            </a:r>
            <a:endParaRPr lang="en-US" b="1" kern="0" dirty="0">
              <a:latin typeface="+mn-lt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339" name="Picture 2" descr="Aztec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919163"/>
            <a:ext cx="89154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157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928688"/>
            <a:ext cx="551497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31975" y="6197600"/>
            <a:ext cx="54832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Human sacrifice as shown in the Codex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Magliabechiano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167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563721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922463" y="6197600"/>
            <a:ext cx="5237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Elder Aztecs being given intoxicants, Codex Mendoza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177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5486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187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304800"/>
            <a:ext cx="89217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295400" y="5791200"/>
            <a:ext cx="65039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Ornament featuring a turquoise mosaic on a carved wooden base,</a:t>
            </a:r>
          </a:p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 with red and white shells used for the mouths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438400" y="6197600"/>
            <a:ext cx="41767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Turquoise mask.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Mixtec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-Aztec. 1400-1521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198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46259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602038" y="6197600"/>
            <a:ext cx="19605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Tlaloc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, Codex Rios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208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51085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08213" y="6197600"/>
            <a:ext cx="4802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Levels of military achievement,  Codex Mendoza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218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8915400" cy="578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"/>
            <a:ext cx="408146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828800" y="6197600"/>
            <a:ext cx="5475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Warrior progresses through the ranks,  Codex Mendoza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70125" y="5791200"/>
            <a:ext cx="45878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+mn-lt"/>
              </a:rPr>
              <a:t>Aztec warriors, Florentine Codex, 16</a:t>
            </a:r>
            <a:r>
              <a:rPr lang="en-US" b="1" kern="0" baseline="30000" dirty="0">
                <a:latin typeface="+mn-lt"/>
              </a:rPr>
              <a:t>th</a:t>
            </a:r>
            <a:r>
              <a:rPr lang="en-US" b="1" kern="0" dirty="0">
                <a:latin typeface="+mn-lt"/>
              </a:rPr>
              <a:t> Century</a:t>
            </a:r>
          </a:p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+mn-lt"/>
              </a:rPr>
              <a:t>Each warrior is brandishing a </a:t>
            </a:r>
            <a:r>
              <a:rPr lang="en-US" b="1" i="1" kern="0" dirty="0" err="1">
                <a:latin typeface="+mn-lt"/>
              </a:rPr>
              <a:t>maquahuitl</a:t>
            </a:r>
            <a:endParaRPr lang="en-US" b="1" kern="0" dirty="0">
              <a:latin typeface="+mn-lt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239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915400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81313" y="6197600"/>
            <a:ext cx="3430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Man holding a cacao bean,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249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8" y="457200"/>
            <a:ext cx="2867025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5363" name="Picture 2" descr="Aztec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900113"/>
            <a:ext cx="89154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35113" y="6197600"/>
            <a:ext cx="616108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 men sharing a meal. Florentine Codex, Late 16th century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259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228600"/>
            <a:ext cx="7310437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69988" y="6197600"/>
            <a:ext cx="67548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 feast. Illustration from the Florentine Codex, Late 16th century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269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304800"/>
            <a:ext cx="53816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04800"/>
            <a:ext cx="54483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169988" y="6197600"/>
            <a:ext cx="67548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 feast. Illustration from the Florentine Codex, Late 16th century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69988" y="6197600"/>
            <a:ext cx="67548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 feast. Illustration from the Florentine Codex, Late 16th century</a:t>
            </a:r>
          </a:p>
        </p:txBody>
      </p:sp>
      <p:pic>
        <p:nvPicPr>
          <p:cNvPr id="1290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304800"/>
            <a:ext cx="543877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69988" y="6197600"/>
            <a:ext cx="67548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 feast. Illustration from the Florentine Codex, Late 16th century</a:t>
            </a:r>
          </a:p>
        </p:txBody>
      </p:sp>
      <p:pic>
        <p:nvPicPr>
          <p:cNvPr id="1300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228600"/>
            <a:ext cx="49244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69988" y="6197600"/>
            <a:ext cx="67548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 feast. Illustration from the Florentine Codex, Late 16th century</a:t>
            </a:r>
          </a:p>
        </p:txBody>
      </p:sp>
      <p:pic>
        <p:nvPicPr>
          <p:cNvPr id="1310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228600"/>
            <a:ext cx="498157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066800" y="5867400"/>
            <a:ext cx="70231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 woman blowing on maize before putting it into the cooking pot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so it will not fear the fire, Florentine Codex, Late 16th century</a:t>
            </a:r>
          </a:p>
        </p:txBody>
      </p:sp>
      <p:pic>
        <p:nvPicPr>
          <p:cNvPr id="1321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6200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05200" y="6197600"/>
            <a:ext cx="207486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>
                <a:latin typeface="+mn-lt"/>
              </a:rPr>
              <a:t>Huehueteotl</a:t>
            </a:r>
            <a:r>
              <a:rPr lang="en-US" b="1" kern="0" dirty="0">
                <a:latin typeface="+mn-lt"/>
              </a:rPr>
              <a:t> 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33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881063"/>
            <a:ext cx="400050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14600" y="6197600"/>
            <a:ext cx="4057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Codex Mendoza, mid-16</a:t>
            </a:r>
            <a:r>
              <a:rPr lang="en-US" b="1" kern="0" baseline="30000" dirty="0">
                <a:solidFill>
                  <a:srgbClr val="FFFFFF"/>
                </a:solidFill>
                <a:latin typeface="+mn-lt"/>
              </a:rPr>
              <a:t>th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 century,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228600"/>
            <a:ext cx="39465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14600" y="6197600"/>
            <a:ext cx="4057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Codex Mendoza, mid-16</a:t>
            </a:r>
            <a:r>
              <a:rPr lang="en-US" b="1" kern="0" baseline="30000" dirty="0">
                <a:solidFill>
                  <a:srgbClr val="FFFFFF"/>
                </a:solidFill>
                <a:latin typeface="+mn-lt"/>
              </a:rPr>
              <a:t>th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 century,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351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38" y="228600"/>
            <a:ext cx="403066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6387" name="Picture 2" descr="Aztec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228600"/>
            <a:ext cx="38576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14600" y="6197600"/>
            <a:ext cx="4057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Codex Mendoza, mid-16</a:t>
            </a:r>
            <a:r>
              <a:rPr lang="en-US" b="1" kern="0" baseline="30000" dirty="0">
                <a:solidFill>
                  <a:srgbClr val="FFFFFF"/>
                </a:solidFill>
                <a:latin typeface="+mn-lt"/>
              </a:rPr>
              <a:t>th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 century,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361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"/>
            <a:ext cx="41529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27338" y="6197600"/>
            <a:ext cx="3497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Codex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Tudela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 , 16</a:t>
            </a:r>
            <a:r>
              <a:rPr lang="en-US" b="1" kern="0" baseline="30000" dirty="0">
                <a:solidFill>
                  <a:srgbClr val="FFFFFF"/>
                </a:solidFill>
                <a:latin typeface="+mn-lt"/>
              </a:rPr>
              <a:t>th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 century,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37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305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757613" y="6197600"/>
            <a:ext cx="1652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Mixcoatl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382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457200"/>
            <a:ext cx="47625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05200" y="6197600"/>
            <a:ext cx="210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Macuilxochitl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392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1881188"/>
            <a:ext cx="43624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211513" y="6197600"/>
            <a:ext cx="2732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Tlahuizcalpantecutli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02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381000"/>
            <a:ext cx="5257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810000" y="6197600"/>
            <a:ext cx="157003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>
                <a:latin typeface="+mn-lt"/>
              </a:rPr>
              <a:t>Ehecatl</a:t>
            </a:r>
            <a:r>
              <a:rPr lang="en-US" b="1" kern="0" dirty="0">
                <a:latin typeface="+mn-lt"/>
              </a:rPr>
              <a:t> 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1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1104900"/>
            <a:ext cx="28860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657600" y="6197600"/>
            <a:ext cx="18891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kern="0" dirty="0" err="1">
                <a:solidFill>
                  <a:srgbClr val="FFFFFF"/>
                </a:solidFill>
                <a:latin typeface="+mn-lt"/>
              </a:rPr>
              <a:t>Tzompantli</a:t>
            </a:r>
            <a:r>
              <a:rPr lang="en-US" b="1" i="1" kern="0" dirty="0">
                <a:solidFill>
                  <a:srgbClr val="FFFFFF"/>
                </a:solidFill>
                <a:latin typeface="+mn-lt"/>
              </a:rPr>
              <a:t>,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23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00088"/>
            <a:ext cx="762000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657600" y="6197600"/>
            <a:ext cx="18224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Xipe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Totec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33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381000"/>
            <a:ext cx="5429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24000" y="6197600"/>
            <a:ext cx="603726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Quetzalcoatl , Codex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Telleriano-Remensis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, 16</a:t>
            </a:r>
            <a:r>
              <a:rPr lang="en-US" b="1" kern="0" baseline="30000" dirty="0">
                <a:solidFill>
                  <a:srgbClr val="FFFFFF"/>
                </a:solidFill>
                <a:latin typeface="+mn-lt"/>
              </a:rPr>
              <a:t>th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 century,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43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381000"/>
            <a:ext cx="474345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675063" y="6197600"/>
            <a:ext cx="181133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+mn-lt"/>
              </a:rPr>
              <a:t>Aztec “Calendar”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latin typeface="+mn-lt"/>
            </a:endParaRPr>
          </a:p>
        </p:txBody>
      </p:sp>
      <p:pic>
        <p:nvPicPr>
          <p:cNvPr id="1454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524000"/>
            <a:ext cx="4000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7411" name="Picture 2" descr="Aztec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855788"/>
            <a:ext cx="89154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28800" y="5867400"/>
            <a:ext cx="5435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kern="0" dirty="0" err="1">
                <a:solidFill>
                  <a:srgbClr val="FFFFFF"/>
                </a:solidFill>
                <a:latin typeface="+mn-lt"/>
              </a:rPr>
              <a:t>Libellus</a:t>
            </a:r>
            <a:r>
              <a:rPr lang="en-US" b="1" i="1" kern="0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b="1" i="1" kern="0" dirty="0" err="1">
                <a:solidFill>
                  <a:srgbClr val="FFFFFF"/>
                </a:solidFill>
                <a:latin typeface="+mn-lt"/>
              </a:rPr>
              <a:t>Medicinalibus</a:t>
            </a:r>
            <a:r>
              <a:rPr lang="en-US" b="1" i="1" kern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b="1" i="1" kern="0" dirty="0" err="1">
                <a:solidFill>
                  <a:srgbClr val="FFFFFF"/>
                </a:solidFill>
                <a:latin typeface="+mn-lt"/>
              </a:rPr>
              <a:t>Indorum</a:t>
            </a:r>
            <a:r>
              <a:rPr lang="en-US" b="1" i="1" kern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b="1" i="1" kern="0" dirty="0" err="1">
                <a:solidFill>
                  <a:srgbClr val="FFFFFF"/>
                </a:solidFill>
                <a:latin typeface="+mn-lt"/>
              </a:rPr>
              <a:t>Herbis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,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an Aztec herbal composed in 1552 by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Martín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 de la Cruz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6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152400"/>
            <a:ext cx="387667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09800" y="6172200"/>
            <a:ext cx="472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Codex Mendoza, a mid-16</a:t>
            </a:r>
            <a:r>
              <a:rPr lang="en-US" b="1" kern="0" baseline="30000" dirty="0">
                <a:solidFill>
                  <a:srgbClr val="FFFFFF"/>
                </a:solidFill>
                <a:latin typeface="+mn-lt"/>
              </a:rPr>
              <a:t>th 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century,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7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381000"/>
            <a:ext cx="55911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95400" y="6197600"/>
            <a:ext cx="6542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The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Mexica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 depart from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Aztlán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, Codex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Boturini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, 16</a:t>
            </a:r>
            <a:r>
              <a:rPr lang="en-US" b="1" kern="0" baseline="30000" dirty="0">
                <a:solidFill>
                  <a:srgbClr val="FFFFFF"/>
                </a:solidFill>
                <a:latin typeface="+mn-lt"/>
              </a:rPr>
              <a:t>th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 Century,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8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04800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905000" y="6197600"/>
            <a:ext cx="5354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The board game </a:t>
            </a:r>
            <a:r>
              <a:rPr lang="en-US" b="1" i="1" kern="0" dirty="0" err="1">
                <a:solidFill>
                  <a:srgbClr val="FFFFFF"/>
                </a:solidFill>
                <a:latin typeface="+mn-lt"/>
              </a:rPr>
              <a:t>Patolli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, Codex Florentine, 1569,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9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2000250"/>
            <a:ext cx="29241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124200" y="6197600"/>
            <a:ext cx="2855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Tlahuizcalpantecuhtli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0"/>
            <a:ext cx="42672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51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304800"/>
            <a:ext cx="490537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76600" y="6197600"/>
            <a:ext cx="2535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Tlaloc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, Codex Rios, Aztec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481263" y="6197600"/>
            <a:ext cx="422433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Codex Mendoza, a mid-16</a:t>
            </a:r>
            <a:r>
              <a:rPr lang="en-US" b="1" kern="0" baseline="30000" dirty="0">
                <a:solidFill>
                  <a:srgbClr val="FFFFFF"/>
                </a:solidFill>
                <a:latin typeface="+mn-lt"/>
              </a:rPr>
              <a:t>th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 century,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525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304800"/>
            <a:ext cx="41052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481263" y="6197600"/>
            <a:ext cx="422433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Codex Mendoza, a mid-16</a:t>
            </a:r>
            <a:r>
              <a:rPr lang="en-US" b="1" kern="0" baseline="30000" dirty="0">
                <a:solidFill>
                  <a:srgbClr val="FFFFFF"/>
                </a:solidFill>
                <a:latin typeface="+mn-lt"/>
              </a:rPr>
              <a:t>th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 century,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53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304800"/>
            <a:ext cx="40481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481263" y="6197600"/>
            <a:ext cx="422433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Codex Mendoza, a mid-16</a:t>
            </a:r>
            <a:r>
              <a:rPr lang="en-US" b="1" kern="0" baseline="30000" dirty="0">
                <a:solidFill>
                  <a:srgbClr val="FFFFFF"/>
                </a:solidFill>
                <a:latin typeface="+mn-lt"/>
              </a:rPr>
              <a:t>th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 century,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546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304800"/>
            <a:ext cx="44481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481263" y="6197600"/>
            <a:ext cx="422433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Codex Mendoza, a mid-16</a:t>
            </a:r>
            <a:r>
              <a:rPr lang="en-US" b="1" kern="0" baseline="30000" dirty="0">
                <a:solidFill>
                  <a:srgbClr val="FFFFFF"/>
                </a:solidFill>
                <a:latin typeface="+mn-lt"/>
              </a:rPr>
              <a:t>th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 century,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556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304800"/>
            <a:ext cx="39243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8435" name="Picture 2" descr="Aztec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457200"/>
            <a:ext cx="44545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481263" y="6197600"/>
            <a:ext cx="422433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Codex Mendoza, a mid-16</a:t>
            </a:r>
            <a:r>
              <a:rPr lang="en-US" b="1" kern="0" baseline="30000" dirty="0">
                <a:solidFill>
                  <a:srgbClr val="FFFFFF"/>
                </a:solidFill>
                <a:latin typeface="+mn-lt"/>
              </a:rPr>
              <a:t>th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 century,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566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304800"/>
            <a:ext cx="38957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481263" y="6197600"/>
            <a:ext cx="422433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Codex Mendoza, a mid-16</a:t>
            </a:r>
            <a:r>
              <a:rPr lang="en-US" b="1" kern="0" baseline="30000" dirty="0">
                <a:solidFill>
                  <a:srgbClr val="FFFFFF"/>
                </a:solidFill>
                <a:latin typeface="+mn-lt"/>
              </a:rPr>
              <a:t>th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 century,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577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304800"/>
            <a:ext cx="44958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481263" y="6197600"/>
            <a:ext cx="422433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Codex Mendoza, a mid-16</a:t>
            </a:r>
            <a:r>
              <a:rPr lang="en-US" b="1" kern="0" baseline="30000" dirty="0">
                <a:solidFill>
                  <a:srgbClr val="FFFFFF"/>
                </a:solidFill>
                <a:latin typeface="+mn-lt"/>
              </a:rPr>
              <a:t>th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 century,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587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304800"/>
            <a:ext cx="3905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09713" y="5927725"/>
            <a:ext cx="60340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The 13th </a:t>
            </a:r>
            <a:r>
              <a:rPr lang="en-US" b="1" i="1" kern="0" dirty="0" err="1">
                <a:solidFill>
                  <a:srgbClr val="FFFFFF"/>
                </a:solidFill>
                <a:latin typeface="+mn-lt"/>
              </a:rPr>
              <a:t>trecena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 of the Aztec sacred calendar (</a:t>
            </a:r>
            <a:r>
              <a:rPr lang="en-US" b="1" i="1" kern="0" dirty="0" err="1">
                <a:solidFill>
                  <a:srgbClr val="FFFFFF"/>
                </a:solidFill>
                <a:latin typeface="+mn-lt"/>
              </a:rPr>
              <a:t>tonalpohualli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)</a:t>
            </a:r>
          </a:p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Codex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Borbonicus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59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52400"/>
            <a:ext cx="58578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09800" y="6197600"/>
            <a:ext cx="4665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kern="0" dirty="0" err="1">
                <a:solidFill>
                  <a:srgbClr val="FFFFFF"/>
                </a:solidFill>
                <a:latin typeface="+mn-lt"/>
              </a:rPr>
              <a:t>Tzompantli</a:t>
            </a:r>
            <a:r>
              <a:rPr lang="en-US" b="1" i="1" kern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, Codex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Durana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, 16</a:t>
            </a:r>
            <a:r>
              <a:rPr lang="en-US" b="1" kern="0" baseline="30000" dirty="0">
                <a:solidFill>
                  <a:srgbClr val="FFFFFF"/>
                </a:solidFill>
                <a:latin typeface="+mn-lt"/>
              </a:rPr>
              <a:t>th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 century,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latin typeface="+mn-lt"/>
            </a:endParaRPr>
          </a:p>
        </p:txBody>
      </p:sp>
      <p:pic>
        <p:nvPicPr>
          <p:cNvPr id="1607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381000"/>
            <a:ext cx="4143375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124200" y="6197600"/>
            <a:ext cx="29368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+mn-lt"/>
              </a:rPr>
              <a:t>Sun Stone “Calendar” 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617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304800"/>
            <a:ext cx="56292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810000" y="6197600"/>
            <a:ext cx="15589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Sceau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aztèque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628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867150" y="6197600"/>
            <a:ext cx="1390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Idoles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638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381000"/>
            <a:ext cx="539115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867150" y="6197600"/>
            <a:ext cx="129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Idole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648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76263"/>
            <a:ext cx="475297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055813" y="6197600"/>
            <a:ext cx="51069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 pottery, Temple Mayor Museum, Mexico City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658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381000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9459" name="Picture 2" descr="Aztec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228600"/>
            <a:ext cx="44545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Aztec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28600"/>
            <a:ext cx="8915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133600" y="6197600"/>
            <a:ext cx="480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 pot, Temple Mayor Museum, Mexico City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669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381000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19200" y="5867400"/>
            <a:ext cx="66675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"One Flower" ceremony,  Florentine Codex,  Late 16</a:t>
            </a:r>
            <a:r>
              <a:rPr lang="en-US" b="1" kern="0" baseline="30000" dirty="0">
                <a:solidFill>
                  <a:srgbClr val="FFFFFF"/>
                </a:solidFill>
                <a:latin typeface="+mn-lt"/>
              </a:rPr>
              <a:t>th</a:t>
            </a:r>
            <a:r>
              <a:rPr lang="en-US" b="1" kern="0" dirty="0">
                <a:solidFill>
                  <a:srgbClr val="FFFFFF"/>
                </a:solidFill>
                <a:latin typeface="+mn-lt"/>
              </a:rPr>
              <a:t> Century, Aztec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rgbClr val="FFFFFF"/>
                </a:solidFill>
                <a:latin typeface="+mn-lt"/>
              </a:rPr>
              <a:t>The two drums are the </a:t>
            </a:r>
            <a:r>
              <a:rPr lang="en-US" sz="1400" b="1" i="1" kern="0" dirty="0" err="1">
                <a:solidFill>
                  <a:srgbClr val="FFFFFF"/>
                </a:solidFill>
                <a:latin typeface="+mn-lt"/>
              </a:rPr>
              <a:t>teponaztli</a:t>
            </a:r>
            <a:r>
              <a:rPr lang="en-US" sz="1400" b="1" kern="0" dirty="0">
                <a:solidFill>
                  <a:srgbClr val="FFFFFF"/>
                </a:solidFill>
                <a:latin typeface="+mn-lt"/>
              </a:rPr>
              <a:t> (foreground) and the </a:t>
            </a:r>
            <a:r>
              <a:rPr lang="en-US" sz="1400" b="1" i="1" kern="0" dirty="0" err="1">
                <a:solidFill>
                  <a:srgbClr val="FFFFFF"/>
                </a:solidFill>
                <a:latin typeface="+mn-lt"/>
              </a:rPr>
              <a:t>huehuetl</a:t>
            </a:r>
            <a:r>
              <a:rPr lang="en-US" sz="1400" b="1" kern="0" dirty="0">
                <a:solidFill>
                  <a:srgbClr val="FFFFFF"/>
                </a:solidFill>
                <a:latin typeface="+mn-lt"/>
              </a:rPr>
              <a:t> (background).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679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609600"/>
            <a:ext cx="515302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62000" y="5867400"/>
            <a:ext cx="7543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Man threshing amaranth, Florentine Codex, Late 16th century, Aztec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689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438275"/>
            <a:ext cx="523875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6200" y="2819400"/>
            <a:ext cx="78613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Check other slides at </a:t>
            </a:r>
          </a:p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  <a:hlinkClick r:id="rId2"/>
              </a:rPr>
              <a:t>http://www.d.umn.edu/cla/faculty/troufs/anth3618/maaztec_feasts.html#title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And </a:t>
            </a:r>
          </a:p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  <a:hlinkClick r:id="rId3"/>
              </a:rPr>
              <a:t>http://www.d.umn.edu/cla/faculty/troufs/anth3618/maaztec.html#title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4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9999FF"/>
            </a:gs>
            <a:gs pos="100000">
              <a:srgbClr val="47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4997450" y="5105400"/>
            <a:ext cx="1841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4400" i="1">
              <a:solidFill>
                <a:srgbClr val="FF0000"/>
              </a:solidFill>
            </a:endParaRPr>
          </a:p>
        </p:txBody>
      </p:sp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6218238" y="2590800"/>
            <a:ext cx="1841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4400" i="1">
              <a:solidFill>
                <a:srgbClr val="FF0000"/>
              </a:solidFill>
            </a:endParaRPr>
          </a:p>
        </p:txBody>
      </p:sp>
      <p:pic>
        <p:nvPicPr>
          <p:cNvPr id="410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3730625"/>
            <a:ext cx="89154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663785" y="6461760"/>
            <a:ext cx="17954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Tim Roufs’ </a:t>
            </a:r>
            <a:r>
              <a:rPr lang="en-US" sz="12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©2009-2019</a:t>
            </a:r>
            <a:endParaRPr lang="en-US" sz="1200" dirty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725327" y="1295400"/>
            <a:ext cx="767191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6600" b="1" i="1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Aztec</a:t>
            </a:r>
            <a:br>
              <a:rPr lang="en-US" sz="6600" b="1" i="1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</a:br>
            <a:r>
              <a:rPr lang="en-US" sz="6600" b="1" i="1" dirty="0" err="1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Tenochtitlán</a:t>
            </a:r>
            <a:endParaRPr lang="en-US" sz="6600" b="1" i="1" dirty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474720" y="763749"/>
            <a:ext cx="22073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Ancient Middle America</a:t>
            </a:r>
            <a:endParaRPr lang="en-US" sz="1400" dirty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429000" y="6230183"/>
            <a:ext cx="22653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</a:p>
        </p:txBody>
      </p:sp>
    </p:spTree>
    <p:extLst>
      <p:ext uri="{BB962C8B-B14F-4D97-AF65-F5344CB8AC3E}">
        <p14:creationId xmlns:p14="http://schemas.microsoft.com/office/powerpoint/2010/main" val="1807387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0483" name="Picture 2" descr="Aztec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228600"/>
            <a:ext cx="39592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1507" name="Picture 4" descr="Aztec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46138"/>
            <a:ext cx="868680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2531" name="Picture 2" descr="Aztec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014413"/>
            <a:ext cx="89154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+mn-lt"/>
              </a:rPr>
              <a:t>Aztec, </a:t>
            </a:r>
            <a:r>
              <a:rPr lang="en-US" b="1" kern="0" dirty="0" err="1">
                <a:latin typeface="+mn-lt"/>
              </a:rPr>
              <a:t>Tenochtitl</a:t>
            </a:r>
            <a:r>
              <a:rPr lang="en-US" b="1" kern="0" dirty="0" err="1"/>
              <a:t>án</a:t>
            </a:r>
            <a:endParaRPr lang="en-US" b="1" kern="0" dirty="0">
              <a:latin typeface="+mn-lt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8915400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3555" name="Picture 2" descr="Aztec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836613"/>
            <a:ext cx="89154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4579" name="Picture 2" descr="Aztec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4538"/>
            <a:ext cx="9144000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5603" name="Picture 2" descr="Aztec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228600"/>
            <a:ext cx="44069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6627" name="Picture 2" descr="Aztec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88" y="228600"/>
            <a:ext cx="38322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7651" name="Picture 2" descr="Aztec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28600"/>
            <a:ext cx="8128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8675" name="Picture 2" descr="Aztec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228600"/>
            <a:ext cx="39306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9699" name="Picture 2" descr="Aztec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28600"/>
            <a:ext cx="72866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30723" name="Picture 2" descr="Aztec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8" y="228600"/>
            <a:ext cx="47085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31747" name="Picture 2" descr="Aztec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228600"/>
            <a:ext cx="45275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32771" name="Picture 2" descr="Aztec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28600"/>
            <a:ext cx="8915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57200"/>
            <a:ext cx="75723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2705100" y="1714500"/>
            <a:ext cx="1600200" cy="1219200"/>
          </a:xfrm>
          <a:prstGeom prst="ellips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33795" name="Picture 2" descr="Aztec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81000"/>
            <a:ext cx="89154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34819" name="Picture 2" descr="Aztec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228600"/>
            <a:ext cx="41338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35843" name="Picture 2" descr="Aztec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228600"/>
            <a:ext cx="72961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36867" name="Picture 2" descr="Aztec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533400"/>
            <a:ext cx="8915400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37891" name="Picture 2" descr="Aztec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533400"/>
            <a:ext cx="8915400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38915" name="Picture 2" descr="Aztec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228600"/>
            <a:ext cx="41052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39939" name="Picture 2" descr="Aztec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3" y="228600"/>
            <a:ext cx="42703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40963" name="Picture 2" descr="Aztec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304800"/>
            <a:ext cx="37496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41987" name="Picture 2" descr="Aztec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5" y="228600"/>
            <a:ext cx="42989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43011" name="Picture 4" descr="Aztec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81000"/>
            <a:ext cx="89154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171" name="Picture 2" descr="Aztec_map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3" y="228600"/>
            <a:ext cx="42703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44035" name="Picture 2" descr="Aztec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5" y="228600"/>
            <a:ext cx="41592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45059" name="Picture 2" descr="Aztec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28600"/>
            <a:ext cx="8915400" cy="598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46083" name="Picture 2" descr="Aztec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228600"/>
            <a:ext cx="61817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47107" name="Picture 2" descr="Aztec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28600"/>
            <a:ext cx="87058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48131" name="Picture 2" descr="Aztec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228600"/>
            <a:ext cx="48387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49155" name="Picture 2" descr="Aztec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228600"/>
            <a:ext cx="40227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0179" name="Picture 2" descr="Aztec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228600"/>
            <a:ext cx="41687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1203" name="Picture 2" descr="Aztec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228600"/>
            <a:ext cx="44608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2227" name="Picture 2" descr="Aztec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228600"/>
            <a:ext cx="60610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3251" name="Picture 2" descr="Aztec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228600"/>
            <a:ext cx="45339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228600"/>
            <a:ext cx="440531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 rot="10800000" flipV="1">
            <a:off x="3276600" y="3554413"/>
            <a:ext cx="2647950" cy="865187"/>
          </a:xfrm>
          <a:prstGeom prst="line">
            <a:avLst/>
          </a:prstGeom>
          <a:ln w="762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4275" name="Picture 2" descr="Aztec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228600"/>
            <a:ext cx="57340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5299" name="Picture 2" descr="Aztec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228600"/>
            <a:ext cx="45624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6323" name="Picture 2" descr="Aztec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228600"/>
            <a:ext cx="4800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7347" name="Picture 2" descr="Aztec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228600"/>
            <a:ext cx="39306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8371" name="Picture 2" descr="Aztec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228600"/>
            <a:ext cx="43243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9395" name="Picture 2" descr="Aztec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228600"/>
            <a:ext cx="64833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0419" name="Picture 2" descr="Aztec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88" y="228600"/>
            <a:ext cx="44164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1443" name="Picture 2" descr="Aztec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695325"/>
            <a:ext cx="891540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2467" name="Picture 2" descr="Aztec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28600"/>
            <a:ext cx="8585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3491" name="Picture 2" descr="Aztec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228600"/>
            <a:ext cx="65754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68675" y="6491288"/>
            <a:ext cx="242252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hlinkClick r:id="rId2"/>
              </a:rPr>
              <a:t>http://en.wikipedia.org/wiki/Aztecs</a:t>
            </a:r>
            <a:endParaRPr lang="en-US" sz="1200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9163"/>
            <a:ext cx="8458200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4515" name="Picture 2" descr="Aztec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8" y="228600"/>
            <a:ext cx="40608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5539" name="Picture 2" descr="Aztec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28600"/>
            <a:ext cx="81661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6563" name="Picture 2" descr="Aztec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38" y="228600"/>
            <a:ext cx="49117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7587" name="Picture 2" descr="Aztec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335088"/>
            <a:ext cx="891540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8611" name="Picture 2" descr="Aztec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768350"/>
            <a:ext cx="891540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9635" name="Picture 2" descr="Aztec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228600"/>
            <a:ext cx="68135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0659" name="Picture 2" descr="Aztec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81000"/>
            <a:ext cx="8915400" cy="574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1683" name="Picture 2" descr="Azted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228600"/>
            <a:ext cx="50577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2707" name="Picture 2" descr="Aztec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228600"/>
            <a:ext cx="39592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3731" name="Picture 2" descr="Aztec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228600"/>
            <a:ext cx="48291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0243" name="Picture 2" descr="Aztec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228600"/>
            <a:ext cx="56769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4755" name="Picture 2" descr="Aztec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28600"/>
            <a:ext cx="88423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5779" name="Picture 2" descr="Aztec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228600"/>
            <a:ext cx="51943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6803" name="Picture 2" descr="Aztec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228600"/>
            <a:ext cx="53213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7827" name="Picture 2" descr="Aztec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228600"/>
            <a:ext cx="42513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8851" name="Picture 2" descr="Aztec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228600"/>
            <a:ext cx="43815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9875" name="Picture 2" descr="Aztec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228600"/>
            <a:ext cx="75057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0899" name="Picture 2" descr="Aztec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533400"/>
            <a:ext cx="8915400" cy="558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1923" name="Picture 2" descr="Aztec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28600"/>
            <a:ext cx="8915400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2947" name="Picture 2" descr="Aztec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335088"/>
            <a:ext cx="891540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3971" name="Picture 2" descr="Aztec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471613"/>
            <a:ext cx="89154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1267" name="Picture 2" descr="Aztec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04800"/>
            <a:ext cx="8915400" cy="58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4995" name="Picture 2" descr="Aztec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230313"/>
            <a:ext cx="8915400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6019" name="Picture 2" descr="Aztec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989138"/>
            <a:ext cx="89154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7043" name="Picture 2" descr="Aztec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120775"/>
            <a:ext cx="89154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8067" name="Picture 2" descr="Aztec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481138"/>
            <a:ext cx="89154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9091" name="Picture 2" descr="Aztec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790575"/>
            <a:ext cx="89154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0115" name="Picture 2" descr="Aztec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228600"/>
            <a:ext cx="89535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1139" name="Picture 2" descr="Aztec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228600"/>
            <a:ext cx="90995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2163" name="Picture 2" descr="Aztec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28600"/>
            <a:ext cx="8915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3187" name="Picture 2" descr="Aztec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28600"/>
            <a:ext cx="87312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4211" name="Picture 2" descr="Aztec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28600"/>
            <a:ext cx="8915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2291" name="Picture 2" descr="Aztec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228600"/>
            <a:ext cx="42513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5235" name="Picture 2" descr="Aztec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52400"/>
            <a:ext cx="8915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6259" name="Picture 2" descr="Aztec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28600"/>
            <a:ext cx="8915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7283" name="Picture 2" descr="Aztec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228600"/>
            <a:ext cx="35401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8307" name="Picture 2" descr="Aztec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228600"/>
            <a:ext cx="37496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9331" name="Picture 2" descr="Aztec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228600"/>
            <a:ext cx="82010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00355" name="Picture 2" descr="Aztec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228600"/>
            <a:ext cx="39592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01379" name="Picture 2" descr="Aztec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228600"/>
            <a:ext cx="3073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02403" name="Picture 2" descr="Aztec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228600"/>
            <a:ext cx="38227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03427" name="Picture 2" descr="Aztec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28600"/>
            <a:ext cx="22129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30600" y="6197600"/>
            <a:ext cx="2057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+mn-lt"/>
              </a:rPr>
              <a:t>Aztec, </a:t>
            </a:r>
            <a:r>
              <a:rPr lang="en-US" b="1" kern="0" dirty="0" err="1">
                <a:solidFill>
                  <a:srgbClr val="FFFFFF"/>
                </a:solidFill>
                <a:latin typeface="+mn-lt"/>
              </a:rPr>
              <a:t>Tenochtitl</a:t>
            </a:r>
            <a:r>
              <a:rPr lang="en-US" b="1" kern="0" dirty="0" err="1">
                <a:solidFill>
                  <a:srgbClr val="FFFFFF"/>
                </a:solidFill>
              </a:rPr>
              <a:t>án</a:t>
            </a:r>
            <a:endParaRPr lang="en-US" b="1" kern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04451" name="Picture 2" descr="Aztec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228600"/>
            <a:ext cx="65659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6699FF"/>
    </a:lt1>
    <a:dk2>
      <a:srgbClr val="000000"/>
    </a:dk2>
    <a:lt2>
      <a:srgbClr val="5E574E"/>
    </a:lt2>
    <a:accent1>
      <a:srgbClr val="FF6600"/>
    </a:accent1>
    <a:accent2>
      <a:srgbClr val="FFCC00"/>
    </a:accent2>
    <a:accent3>
      <a:srgbClr val="B8CAFF"/>
    </a:accent3>
    <a:accent4>
      <a:srgbClr val="000000"/>
    </a:accent4>
    <a:accent5>
      <a:srgbClr val="FFB8AA"/>
    </a:accent5>
    <a:accent6>
      <a:srgbClr val="E7B900"/>
    </a:accent6>
    <a:hlink>
      <a:srgbClr val="996633"/>
    </a:hlink>
    <a:folHlink>
      <a:srgbClr val="8080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6699FF"/>
    </a:lt1>
    <a:dk2>
      <a:srgbClr val="000000"/>
    </a:dk2>
    <a:lt2>
      <a:srgbClr val="5E574E"/>
    </a:lt2>
    <a:accent1>
      <a:srgbClr val="FF6600"/>
    </a:accent1>
    <a:accent2>
      <a:srgbClr val="FFCC00"/>
    </a:accent2>
    <a:accent3>
      <a:srgbClr val="B8CAFF"/>
    </a:accent3>
    <a:accent4>
      <a:srgbClr val="000000"/>
    </a:accent4>
    <a:accent5>
      <a:srgbClr val="FFB8AA"/>
    </a:accent5>
    <a:accent6>
      <a:srgbClr val="E7B900"/>
    </a:accent6>
    <a:hlink>
      <a:srgbClr val="996633"/>
    </a:hlink>
    <a:folHlink>
      <a:srgbClr val="808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1006</Words>
  <Application>Microsoft Office PowerPoint</Application>
  <PresentationFormat>On-screen Show (4:3)</PresentationFormat>
  <Paragraphs>240</Paragraphs>
  <Slides>164</Slides>
  <Notes>0</Notes>
  <HiddenSlides>2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164</vt:i4>
      </vt:variant>
    </vt:vector>
  </HeadingPairs>
  <TitlesOfParts>
    <vt:vector size="167" baseType="lpstr">
      <vt:lpstr>Office Theme</vt:lpstr>
      <vt:lpstr>Contemporary Portrait</vt:lpstr>
      <vt:lpstr>1_Contemporary Portrait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 Duluth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 Roufs</dc:creator>
  <cp:lastModifiedBy>Tim Roufs</cp:lastModifiedBy>
  <cp:revision>89</cp:revision>
  <dcterms:created xsi:type="dcterms:W3CDTF">2008-04-22T05:44:46Z</dcterms:created>
  <dcterms:modified xsi:type="dcterms:W3CDTF">2019-04-04T16:06:09Z</dcterms:modified>
</cp:coreProperties>
</file>