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53" r:id="rId4"/>
    <p:sldMasterId id="2147484066" r:id="rId5"/>
    <p:sldMasterId id="2147484874" r:id="rId6"/>
    <p:sldMasterId id="2147484922" r:id="rId7"/>
    <p:sldMasterId id="2147485213" r:id="rId8"/>
    <p:sldMasterId id="2147485273" r:id="rId9"/>
    <p:sldMasterId id="2147485369" r:id="rId10"/>
    <p:sldMasterId id="2147485501" r:id="rId11"/>
    <p:sldMasterId id="2147485513" r:id="rId12"/>
    <p:sldMasterId id="2147485573" r:id="rId13"/>
    <p:sldMasterId id="2147485599" r:id="rId14"/>
    <p:sldMasterId id="2147485635" r:id="rId15"/>
    <p:sldMasterId id="2147485659" r:id="rId16"/>
    <p:sldMasterId id="2147485671" r:id="rId17"/>
    <p:sldMasterId id="2147485875" r:id="rId18"/>
    <p:sldMasterId id="2147485899" r:id="rId19"/>
    <p:sldMasterId id="2147486103" r:id="rId20"/>
    <p:sldMasterId id="2147486151" r:id="rId21"/>
    <p:sldMasterId id="2147486175" r:id="rId22"/>
    <p:sldMasterId id="2147486187" r:id="rId23"/>
  </p:sldMasterIdLst>
  <p:notesMasterIdLst>
    <p:notesMasterId r:id="rId184"/>
  </p:notesMasterIdLst>
  <p:handoutMasterIdLst>
    <p:handoutMasterId r:id="rId185"/>
  </p:handoutMasterIdLst>
  <p:sldIdLst>
    <p:sldId id="1997" r:id="rId24"/>
    <p:sldId id="1999" r:id="rId25"/>
    <p:sldId id="1282" r:id="rId26"/>
    <p:sldId id="2003" r:id="rId27"/>
    <p:sldId id="1920" r:id="rId28"/>
    <p:sldId id="1430" r:id="rId29"/>
    <p:sldId id="1284" r:id="rId30"/>
    <p:sldId id="1658" r:id="rId31"/>
    <p:sldId id="1998" r:id="rId32"/>
    <p:sldId id="1921" r:id="rId33"/>
    <p:sldId id="464" r:id="rId34"/>
    <p:sldId id="1294" r:id="rId35"/>
    <p:sldId id="1469" r:id="rId36"/>
    <p:sldId id="1878" r:id="rId37"/>
    <p:sldId id="2016" r:id="rId38"/>
    <p:sldId id="2015" r:id="rId39"/>
    <p:sldId id="1922" r:id="rId40"/>
    <p:sldId id="481" r:id="rId41"/>
    <p:sldId id="482" r:id="rId42"/>
    <p:sldId id="483" r:id="rId43"/>
    <p:sldId id="485" r:id="rId44"/>
    <p:sldId id="1333" r:id="rId45"/>
    <p:sldId id="2007" r:id="rId46"/>
    <p:sldId id="2008" r:id="rId47"/>
    <p:sldId id="1963" r:id="rId48"/>
    <p:sldId id="2006" r:id="rId49"/>
    <p:sldId id="2009" r:id="rId50"/>
    <p:sldId id="1964" r:id="rId51"/>
    <p:sldId id="2011" r:id="rId52"/>
    <p:sldId id="1289" r:id="rId53"/>
    <p:sldId id="1334" r:id="rId54"/>
    <p:sldId id="2010" r:id="rId55"/>
    <p:sldId id="1839" r:id="rId56"/>
    <p:sldId id="1736" r:id="rId57"/>
    <p:sldId id="1967" r:id="rId58"/>
    <p:sldId id="1494" r:id="rId59"/>
    <p:sldId id="1495" r:id="rId60"/>
    <p:sldId id="2024" r:id="rId61"/>
    <p:sldId id="2023" r:id="rId62"/>
    <p:sldId id="1496" r:id="rId63"/>
    <p:sldId id="1497" r:id="rId64"/>
    <p:sldId id="1498" r:id="rId65"/>
    <p:sldId id="1499" r:id="rId66"/>
    <p:sldId id="2004" r:id="rId67"/>
    <p:sldId id="2005" r:id="rId68"/>
    <p:sldId id="1501" r:id="rId69"/>
    <p:sldId id="1502" r:id="rId70"/>
    <p:sldId id="1503" r:id="rId71"/>
    <p:sldId id="1504" r:id="rId72"/>
    <p:sldId id="1505" r:id="rId73"/>
    <p:sldId id="1506" r:id="rId74"/>
    <p:sldId id="2072" r:id="rId75"/>
    <p:sldId id="2025" r:id="rId76"/>
    <p:sldId id="2070" r:id="rId77"/>
    <p:sldId id="2066" r:id="rId78"/>
    <p:sldId id="2067" r:id="rId79"/>
    <p:sldId id="2071" r:id="rId80"/>
    <p:sldId id="1820" r:id="rId81"/>
    <p:sldId id="2073" r:id="rId82"/>
    <p:sldId id="1970" r:id="rId83"/>
    <p:sldId id="1969" r:id="rId84"/>
    <p:sldId id="1975" r:id="rId85"/>
    <p:sldId id="1972" r:id="rId86"/>
    <p:sldId id="1973" r:id="rId87"/>
    <p:sldId id="1974" r:id="rId88"/>
    <p:sldId id="1814" r:id="rId89"/>
    <p:sldId id="1817" r:id="rId90"/>
    <p:sldId id="1819" r:id="rId91"/>
    <p:sldId id="1818" r:id="rId92"/>
    <p:sldId id="1821" r:id="rId93"/>
    <p:sldId id="2027" r:id="rId94"/>
    <p:sldId id="2063" r:id="rId95"/>
    <p:sldId id="2064" r:id="rId96"/>
    <p:sldId id="2065" r:id="rId97"/>
    <p:sldId id="1822" r:id="rId98"/>
    <p:sldId id="1825" r:id="rId99"/>
    <p:sldId id="1816" r:id="rId100"/>
    <p:sldId id="1507" r:id="rId101"/>
    <p:sldId id="1873" r:id="rId102"/>
    <p:sldId id="2017" r:id="rId103"/>
    <p:sldId id="1874" r:id="rId104"/>
    <p:sldId id="1876" r:id="rId105"/>
    <p:sldId id="1877" r:id="rId106"/>
    <p:sldId id="1871" r:id="rId107"/>
    <p:sldId id="1508" r:id="rId108"/>
    <p:sldId id="1895" r:id="rId109"/>
    <p:sldId id="1897" r:id="rId110"/>
    <p:sldId id="1898" r:id="rId111"/>
    <p:sldId id="1896" r:id="rId112"/>
    <p:sldId id="1977" r:id="rId113"/>
    <p:sldId id="1976" r:id="rId114"/>
    <p:sldId id="1899" r:id="rId115"/>
    <p:sldId id="1978" r:id="rId116"/>
    <p:sldId id="1979" r:id="rId117"/>
    <p:sldId id="1980" r:id="rId118"/>
    <p:sldId id="1981" r:id="rId119"/>
    <p:sldId id="1982" r:id="rId120"/>
    <p:sldId id="1983" r:id="rId121"/>
    <p:sldId id="1985" r:id="rId122"/>
    <p:sldId id="1988" r:id="rId123"/>
    <p:sldId id="1990" r:id="rId124"/>
    <p:sldId id="1900" r:id="rId125"/>
    <p:sldId id="1901" r:id="rId126"/>
    <p:sldId id="1902" r:id="rId127"/>
    <p:sldId id="1903" r:id="rId128"/>
    <p:sldId id="1904" r:id="rId129"/>
    <p:sldId id="1905" r:id="rId130"/>
    <p:sldId id="1906" r:id="rId131"/>
    <p:sldId id="1907" r:id="rId132"/>
    <p:sldId id="1116" r:id="rId133"/>
    <p:sldId id="1488" r:id="rId134"/>
    <p:sldId id="1346" r:id="rId135"/>
    <p:sldId id="1653" r:id="rId136"/>
    <p:sldId id="1344" r:id="rId137"/>
    <p:sldId id="1347" r:id="rId138"/>
    <p:sldId id="1392" r:id="rId139"/>
    <p:sldId id="1396" r:id="rId140"/>
    <p:sldId id="1394" r:id="rId141"/>
    <p:sldId id="1398" r:id="rId142"/>
    <p:sldId id="1397" r:id="rId143"/>
    <p:sldId id="1350" r:id="rId144"/>
    <p:sldId id="1912" r:id="rId145"/>
    <p:sldId id="2019" r:id="rId146"/>
    <p:sldId id="2020" r:id="rId147"/>
    <p:sldId id="2018" r:id="rId148"/>
    <p:sldId id="2021" r:id="rId149"/>
    <p:sldId id="1351" r:id="rId150"/>
    <p:sldId id="1655" r:id="rId151"/>
    <p:sldId id="2013" r:id="rId152"/>
    <p:sldId id="1137" r:id="rId153"/>
    <p:sldId id="1826" r:id="rId154"/>
    <p:sldId id="1725" r:id="rId155"/>
    <p:sldId id="2022" r:id="rId156"/>
    <p:sldId id="2014" r:id="rId157"/>
    <p:sldId id="1138" r:id="rId158"/>
    <p:sldId id="1355" r:id="rId159"/>
    <p:sldId id="1067" r:id="rId160"/>
    <p:sldId id="1372" r:id="rId161"/>
    <p:sldId id="1366" r:id="rId162"/>
    <p:sldId id="1367" r:id="rId163"/>
    <p:sldId id="1368" r:id="rId164"/>
    <p:sldId id="1369" r:id="rId165"/>
    <p:sldId id="1459" r:id="rId166"/>
    <p:sldId id="1370" r:id="rId167"/>
    <p:sldId id="1371" r:id="rId168"/>
    <p:sldId id="1373" r:id="rId169"/>
    <p:sldId id="1265" r:id="rId170"/>
    <p:sldId id="1374" r:id="rId171"/>
    <p:sldId id="1375" r:id="rId172"/>
    <p:sldId id="1246" r:id="rId173"/>
    <p:sldId id="1377" r:id="rId174"/>
    <p:sldId id="1068" r:id="rId175"/>
    <p:sldId id="1376" r:id="rId176"/>
    <p:sldId id="1869" r:id="rId177"/>
    <p:sldId id="1870" r:id="rId178"/>
    <p:sldId id="1378" r:id="rId179"/>
    <p:sldId id="1924" r:id="rId180"/>
    <p:sldId id="1385" r:id="rId181"/>
    <p:sldId id="1386" r:id="rId182"/>
    <p:sldId id="2012" r:id="rId18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6250D"/>
    <a:srgbClr val="3A2A1A"/>
    <a:srgbClr val="CC8D2A"/>
    <a:srgbClr val="FFFFFF"/>
    <a:srgbClr val="A0BDE2"/>
    <a:srgbClr val="3366CC"/>
    <a:srgbClr val="0070C0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98" autoAdjust="0"/>
    <p:restoredTop sz="94660"/>
  </p:normalViewPr>
  <p:slideViewPr>
    <p:cSldViewPr snapToGrid="0">
      <p:cViewPr>
        <p:scale>
          <a:sx n="66" d="100"/>
          <a:sy n="66" d="100"/>
        </p:scale>
        <p:origin x="1028" y="148"/>
      </p:cViewPr>
      <p:guideLst>
        <p:guide orient="horz" pos="2085"/>
        <p:guide pos="28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270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63" Type="http://schemas.openxmlformats.org/officeDocument/2006/relationships/slide" Target="slides/slide40.xml"/><Relationship Id="rId84" Type="http://schemas.openxmlformats.org/officeDocument/2006/relationships/slide" Target="slides/slide61.xml"/><Relationship Id="rId138" Type="http://schemas.openxmlformats.org/officeDocument/2006/relationships/slide" Target="slides/slide115.xml"/><Relationship Id="rId159" Type="http://schemas.openxmlformats.org/officeDocument/2006/relationships/slide" Target="slides/slide136.xml"/><Relationship Id="rId170" Type="http://schemas.openxmlformats.org/officeDocument/2006/relationships/slide" Target="slides/slide147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53" Type="http://schemas.openxmlformats.org/officeDocument/2006/relationships/slide" Target="slides/slide30.xml"/><Relationship Id="rId74" Type="http://schemas.openxmlformats.org/officeDocument/2006/relationships/slide" Target="slides/slide51.xml"/><Relationship Id="rId128" Type="http://schemas.openxmlformats.org/officeDocument/2006/relationships/slide" Target="slides/slide105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81" Type="http://schemas.openxmlformats.org/officeDocument/2006/relationships/slide" Target="slides/slide158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20.xml"/><Relationship Id="rId64" Type="http://schemas.openxmlformats.org/officeDocument/2006/relationships/slide" Target="slides/slide41.xml"/><Relationship Id="rId118" Type="http://schemas.openxmlformats.org/officeDocument/2006/relationships/slide" Target="slides/slide95.xml"/><Relationship Id="rId139" Type="http://schemas.openxmlformats.org/officeDocument/2006/relationships/slide" Target="slides/slide116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71" Type="http://schemas.openxmlformats.org/officeDocument/2006/relationships/slide" Target="slides/slide148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0.xml"/><Relationship Id="rId108" Type="http://schemas.openxmlformats.org/officeDocument/2006/relationships/slide" Target="slides/slide85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5" Type="http://schemas.openxmlformats.org/officeDocument/2006/relationships/slide" Target="slides/slide52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61" Type="http://schemas.openxmlformats.org/officeDocument/2006/relationships/slide" Target="slides/slide138.xml"/><Relationship Id="rId182" Type="http://schemas.openxmlformats.org/officeDocument/2006/relationships/slide" Target="slides/slide159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5" Type="http://schemas.openxmlformats.org/officeDocument/2006/relationships/slide" Target="slides/slide42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51" Type="http://schemas.openxmlformats.org/officeDocument/2006/relationships/slide" Target="slides/slide128.xml"/><Relationship Id="rId172" Type="http://schemas.openxmlformats.org/officeDocument/2006/relationships/slide" Target="slides/slide14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18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183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notesMaster" Target="notesMasters/notesMaster1.xml"/><Relationship Id="rId18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79" Type="http://schemas.openxmlformats.org/officeDocument/2006/relationships/slide" Target="slides/slide15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Relationship Id="rId18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7.xml"/><Relationship Id="rId26" Type="http://schemas.openxmlformats.org/officeDocument/2006/relationships/slide" Target="slides/slide3.xml"/><Relationship Id="rId47" Type="http://schemas.openxmlformats.org/officeDocument/2006/relationships/slide" Target="slides/slide24.xml"/><Relationship Id="rId68" Type="http://schemas.openxmlformats.org/officeDocument/2006/relationships/slide" Target="slides/slide45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54" Type="http://schemas.openxmlformats.org/officeDocument/2006/relationships/slide" Target="slides/slide131.xml"/><Relationship Id="rId175" Type="http://schemas.openxmlformats.org/officeDocument/2006/relationships/slide" Target="slides/slide152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4.xml"/><Relationship Id="rId58" Type="http://schemas.openxmlformats.org/officeDocument/2006/relationships/slide" Target="slides/slide35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44" Type="http://schemas.openxmlformats.org/officeDocument/2006/relationships/slide" Target="slides/slide121.xml"/><Relationship Id="rId90" Type="http://schemas.openxmlformats.org/officeDocument/2006/relationships/slide" Target="slides/slide67.xml"/><Relationship Id="rId165" Type="http://schemas.openxmlformats.org/officeDocument/2006/relationships/slide" Target="slides/slide142.xml"/><Relationship Id="rId186" Type="http://schemas.openxmlformats.org/officeDocument/2006/relationships/presProps" Target="presProps.xml"/><Relationship Id="rId27" Type="http://schemas.openxmlformats.org/officeDocument/2006/relationships/slide" Target="slides/slide4.xml"/><Relationship Id="rId48" Type="http://schemas.openxmlformats.org/officeDocument/2006/relationships/slide" Target="slides/slide25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34" Type="http://schemas.openxmlformats.org/officeDocument/2006/relationships/slide" Target="slides/slide111.xml"/><Relationship Id="rId80" Type="http://schemas.openxmlformats.org/officeDocument/2006/relationships/slide" Target="slides/slide57.xml"/><Relationship Id="rId155" Type="http://schemas.openxmlformats.org/officeDocument/2006/relationships/slide" Target="slides/slide132.xml"/><Relationship Id="rId176" Type="http://schemas.openxmlformats.org/officeDocument/2006/relationships/slide" Target="slides/slide153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24" Type="http://schemas.openxmlformats.org/officeDocument/2006/relationships/slide" Target="slides/slide101.xml"/><Relationship Id="rId70" Type="http://schemas.openxmlformats.org/officeDocument/2006/relationships/slide" Target="slides/slide47.xml"/><Relationship Id="rId91" Type="http://schemas.openxmlformats.org/officeDocument/2006/relationships/slide" Target="slides/slide68.xml"/><Relationship Id="rId145" Type="http://schemas.openxmlformats.org/officeDocument/2006/relationships/slide" Target="slides/slide122.xml"/><Relationship Id="rId166" Type="http://schemas.openxmlformats.org/officeDocument/2006/relationships/slide" Target="slides/slide143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60" Type="http://schemas.openxmlformats.org/officeDocument/2006/relationships/slide" Target="slides/slide37.xml"/><Relationship Id="rId81" Type="http://schemas.openxmlformats.org/officeDocument/2006/relationships/slide" Target="slides/slide58.xml"/><Relationship Id="rId135" Type="http://schemas.openxmlformats.org/officeDocument/2006/relationships/slide" Target="slides/slide112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2" Type="http://schemas.openxmlformats.org/officeDocument/2006/relationships/slide" Target="slides/slide13.xml"/><Relationship Id="rId1" Type="http://schemas.openxmlformats.org/officeDocument/2006/relationships/slide" Target="slides/slide12.xml"/><Relationship Id="rId5" Type="http://schemas.openxmlformats.org/officeDocument/2006/relationships/slide" Target="slides/slide16.xml"/><Relationship Id="rId4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39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86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1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41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5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65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44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0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42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55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06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423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00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97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80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899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09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347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970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4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3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8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9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82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720"/>
            <a:ext cx="73152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DFA5-474C-426E-988F-6AF253FC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443DD-4128-4F15-8B3F-47BFD72D4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1E173-A138-48C4-9B04-73688111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D4A3-AB13-4A40-8520-8CF05149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7A88-87E3-4881-80A9-5B99F29BB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B6558-E833-4B79-BB42-F646921C9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1E08-F947-45FC-8AA2-FAE91C183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0C4FD-41D3-4BC7-86E9-4C4DD1671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6F4B-0530-4A03-92D6-62D1D3628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CEB98-406D-470F-91EA-DDA7FBAA3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E8313-E048-402A-987A-910A8DE5B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6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556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921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880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119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897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406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540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6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311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489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993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371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05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945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626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6056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09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31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7051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790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585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707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4426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099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389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241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137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73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9487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3769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888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574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176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941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7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15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42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53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88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821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07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59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52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369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76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81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11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66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4159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68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654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183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15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995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0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7040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239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50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102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067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209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3177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0811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325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312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46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46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75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4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3" y="2747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3" y="27472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503" r:id="rId2"/>
    <p:sldLayoutId id="2147485504" r:id="rId3"/>
    <p:sldLayoutId id="2147485505" r:id="rId4"/>
    <p:sldLayoutId id="2147485506" r:id="rId5"/>
    <p:sldLayoutId id="2147485507" r:id="rId6"/>
    <p:sldLayoutId id="2147485508" r:id="rId7"/>
    <p:sldLayoutId id="2147485509" r:id="rId8"/>
    <p:sldLayoutId id="2147485510" r:id="rId9"/>
    <p:sldLayoutId id="2147485511" r:id="rId10"/>
    <p:sldLayoutId id="21474855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19" r:id="rId6"/>
    <p:sldLayoutId id="2147485520" r:id="rId7"/>
    <p:sldLayoutId id="2147485521" r:id="rId8"/>
    <p:sldLayoutId id="2147485522" r:id="rId9"/>
    <p:sldLayoutId id="2147485523" r:id="rId10"/>
    <p:sldLayoutId id="21474855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0" r:id="rId1"/>
    <p:sldLayoutId id="2147485601" r:id="rId2"/>
    <p:sldLayoutId id="2147485602" r:id="rId3"/>
    <p:sldLayoutId id="2147485603" r:id="rId4"/>
    <p:sldLayoutId id="2147485604" r:id="rId5"/>
    <p:sldLayoutId id="2147485605" r:id="rId6"/>
    <p:sldLayoutId id="2147485606" r:id="rId7"/>
    <p:sldLayoutId id="2147485607" r:id="rId8"/>
    <p:sldLayoutId id="2147485608" r:id="rId9"/>
    <p:sldLayoutId id="2147485609" r:id="rId10"/>
    <p:sldLayoutId id="2147485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78C8B2A-E884-4779-BE61-9CE167D9E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0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6" r:id="rId1"/>
    <p:sldLayoutId id="2147485877" r:id="rId2"/>
    <p:sldLayoutId id="2147485878" r:id="rId3"/>
    <p:sldLayoutId id="2147485879" r:id="rId4"/>
    <p:sldLayoutId id="2147485880" r:id="rId5"/>
    <p:sldLayoutId id="2147485881" r:id="rId6"/>
    <p:sldLayoutId id="2147485882" r:id="rId7"/>
    <p:sldLayoutId id="2147485883" r:id="rId8"/>
    <p:sldLayoutId id="2147485884" r:id="rId9"/>
    <p:sldLayoutId id="2147485885" r:id="rId10"/>
    <p:sldLayoutId id="21474858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8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0" r:id="rId1"/>
    <p:sldLayoutId id="2147485901" r:id="rId2"/>
    <p:sldLayoutId id="2147485902" r:id="rId3"/>
    <p:sldLayoutId id="2147485903" r:id="rId4"/>
    <p:sldLayoutId id="2147485904" r:id="rId5"/>
    <p:sldLayoutId id="2147485905" r:id="rId6"/>
    <p:sldLayoutId id="2147485906" r:id="rId7"/>
    <p:sldLayoutId id="2147485907" r:id="rId8"/>
    <p:sldLayoutId id="2147485908" r:id="rId9"/>
    <p:sldLayoutId id="2147485909" r:id="rId10"/>
    <p:sldLayoutId id="21474859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5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5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2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0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08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2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6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  <p:sldLayoutId id="2147486195" r:id="rId8"/>
    <p:sldLayoutId id="2147486196" r:id="rId9"/>
    <p:sldLayoutId id="2147486197" r:id="rId10"/>
    <p:sldLayoutId id="21474861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erspectives.pressbooks.com/chapter/introduction-to-anthropolog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familywellnesshq.com/genetically-modified-salmon-the-first-ge-animal-designed-for-human-consumption-is-destined-for-the-u-s-markets/" TargetMode="External"/><Relationship Id="rId1" Type="http://schemas.openxmlformats.org/officeDocument/2006/relationships/slideLayout" Target="../slideLayouts/slideLayout5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8.xml"/><Relationship Id="rId4" Type="http://schemas.openxmlformats.org/officeDocument/2006/relationships/hyperlink" Target="https://www.d.umn.edu/cla/faculty/troufs/anth1602/pchoebel.html#title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5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okings.edu/blog/up-front/2020/08/07/black-and-hispanic-americans-at-higher-risk-of-hypertension-diabetes-obesity-time-to-fix-our-broken-food-syste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4/18/health/genetics-weight-obesity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1/jan/17/gary-taubes-interview-obesity-calories-hormones-case-for-keto?CMP=Share_iOSApp_Other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19/jan/24/thinness-and-obesity-its-in-the-genes?CMP=Share_iOSApp_Other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9.xml"/><Relationship Id="rId4" Type="http://schemas.openxmlformats.org/officeDocument/2006/relationships/hyperlink" Target="https://www.d.umn.edu/cla/faculty/troufs/anth1602/pchoebel.html#title" TargetMode="Externa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europe/7053725.s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bbc.com/news/world-europe-39821036" TargetMode="Externa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9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round/3597956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18/may/25/food-firms-may-face-litigation-over-neuromarketing-to-hijack-brains?CMP=Share_iOSApp_Oth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4.JP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eatingdisorderfoundation.org/EatingDisorders.htm" TargetMode="External"/><Relationship Id="rId1" Type="http://schemas.openxmlformats.org/officeDocument/2006/relationships/slideLayout" Target="../slideLayouts/slideLayout13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4.xml"/><Relationship Id="rId4" Type="http://schemas.openxmlformats.org/officeDocument/2006/relationships/hyperlink" Target="https://www.d.umn.edu/cla/faculty/troufs/anth1602/pchoebel.html#title" TargetMode="Externa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Nassim%20Nicholas%20Taleb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lexganeevphotography/photo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rightside.me/wonder-curiosities/finland-will-become-the-first-country-in-the-world-to-get-rid-of-all-school-subjects-25991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rightside.me/wonder-curiosities/finland-will-become-the-first-country-in-the-world-to-get-rid-of-all-school-subjects-259910/" TargetMode="Externa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83460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83460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83460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6.xml"/><Relationship Id="rId4" Type="http://schemas.openxmlformats.org/officeDocument/2006/relationships/hyperlink" Target="https://www.nytimes.com/2023/11/21/science/birds-cities-redlining.html?smid=nytcore-ios-share&amp;referringSource=articleShare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1/21/science/birds-cities-redlining.html?smid=nytcore-ios-share&amp;referringSource=articleShar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1/21/science/birds-cities-redlining.html?smid=nytcore-ios-share&amp;referringSource=articleShar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1/21/science/birds-cities-redlining.html?smid=nytcore-ios-share&amp;referringSource=articleShar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ante_Gabriel_Rossetti_-_Washing_Hands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en.wikipedia.org/wiki/en:Dante_Gabriel_Rossett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andwashing/when-how-handwashing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jpeg"/><Relationship Id="rId4" Type="http://schemas.openxmlformats.org/officeDocument/2006/relationships/hyperlink" Target="http://www.bbc.com/news/health-40118539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jpeg"/><Relationship Id="rId4" Type="http://schemas.openxmlformats.org/officeDocument/2006/relationships/hyperlink" Target="http://www.bbc.com/news/health-40118539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jfoodprotection.org/doi/pdf/10.4315/0362-028X.JFP-16-370" TargetMode="External"/><Relationship Id="rId1" Type="http://schemas.openxmlformats.org/officeDocument/2006/relationships/slideLayout" Target="../slideLayouts/slideLayout5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jfoodprotection.org/doi/abs/10.4315/0362-028X.JFP-16-370" TargetMode="External"/><Relationship Id="rId1" Type="http://schemas.openxmlformats.org/officeDocument/2006/relationships/slideLayout" Target="../slideLayouts/slideLayout5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88242" y="6578340"/>
            <a:ext cx="35702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https://perspectives.pressbooks.com/chapter/introduction-to-anthropology/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63" y="257434"/>
            <a:ext cx="7315200" cy="5013789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765755" y="6097615"/>
            <a:ext cx="1627982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/>
              <a:t>© 2021-2024</a:t>
            </a:r>
            <a:endParaRPr kumimoji="1" lang="en-US" sz="900" dirty="0"/>
          </a:p>
        </p:txBody>
      </p:sp>
      <p:sp>
        <p:nvSpPr>
          <p:cNvPr id="2" name="Rectangle 1"/>
          <p:cNvSpPr/>
          <p:nvPr/>
        </p:nvSpPr>
        <p:spPr>
          <a:xfrm>
            <a:off x="1167114" y="5117586"/>
            <a:ext cx="6786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Use your up/down arrow keys and/or your space bar to see the slides </a:t>
            </a:r>
          </a:p>
        </p:txBody>
      </p:sp>
    </p:spTree>
    <p:extLst>
      <p:ext uri="{BB962C8B-B14F-4D97-AF65-F5344CB8AC3E}">
        <p14:creationId xmlns:p14="http://schemas.microsoft.com/office/powerpoint/2010/main" val="21121104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of 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355084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48439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3626"/>
            <a:ext cx="6908800" cy="2372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to understand a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98550" y="4090846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involves lots of </a:t>
            </a:r>
            <a:r>
              <a:rPr kumimoji="1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subdisciplines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97480026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09277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that ultimately involves lots of </a:t>
            </a:r>
            <a:r>
              <a:rPr kumimoji="1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subdisciplines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68888048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36290"/>
            <a:ext cx="6908800" cy="29956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four levels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(REM: read from the bottom up)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87212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6306" y="4473008"/>
            <a:ext cx="2290762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9818567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65109" y="3641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101719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043341" y="2734491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4824320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043341" y="1979763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7814802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48950"/>
            <a:ext cx="6908800" cy="41703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 all four levels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the physical and cultural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components combined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82860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6306" y="4473008"/>
            <a:ext cx="2290762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65109" y="3641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043341" y="2734491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043341" y="1979763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01910" y="1941852"/>
            <a:ext cx="5668037" cy="58477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holism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445646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21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holism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49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holism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63739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78964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4314562" y="6394010"/>
            <a:ext cx="4940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source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4" y="1047750"/>
            <a:ext cx="857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02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33594"/>
            <a:ext cx="6908800" cy="35522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REM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the two main divisions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of Anthropology are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bio-physical and cultural . . .</a:t>
            </a:r>
          </a:p>
          <a:p>
            <a:pPr algn="ctr" eaLnBrk="0" hangingPunct="0">
              <a:spcAft>
                <a:spcPts val="500"/>
              </a:spcAft>
            </a:pPr>
            <a:endParaRPr kumimoji="1" lang="en-US" sz="2400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spcAft>
                <a:spcPts val="0"/>
              </a:spcAft>
            </a:pP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 dirty="0">
                <a:solidFill>
                  <a:srgbClr val="BADDE1"/>
                </a:solidFill>
              </a:rPr>
              <a:t>Understanding Global Cultures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2307770" y="2715287"/>
            <a:ext cx="5834742" cy="369332"/>
          </a:xfrm>
          <a:custGeom>
            <a:avLst/>
            <a:gdLst>
              <a:gd name="connsiteX0" fmla="*/ 2510971 w 5675085"/>
              <a:gd name="connsiteY0" fmla="*/ 827314 h 957943"/>
              <a:gd name="connsiteX1" fmla="*/ 2714171 w 5675085"/>
              <a:gd name="connsiteY1" fmla="*/ 841829 h 957943"/>
              <a:gd name="connsiteX2" fmla="*/ 2757714 w 5675085"/>
              <a:gd name="connsiteY2" fmla="*/ 856343 h 957943"/>
              <a:gd name="connsiteX3" fmla="*/ 3033485 w 5675085"/>
              <a:gd name="connsiteY3" fmla="*/ 870857 h 957943"/>
              <a:gd name="connsiteX4" fmla="*/ 3164114 w 5675085"/>
              <a:gd name="connsiteY4" fmla="*/ 899886 h 957943"/>
              <a:gd name="connsiteX5" fmla="*/ 3309257 w 5675085"/>
              <a:gd name="connsiteY5" fmla="*/ 914400 h 957943"/>
              <a:gd name="connsiteX6" fmla="*/ 3439885 w 5675085"/>
              <a:gd name="connsiteY6" fmla="*/ 928914 h 957943"/>
              <a:gd name="connsiteX7" fmla="*/ 4049485 w 5675085"/>
              <a:gd name="connsiteY7" fmla="*/ 957943 h 957943"/>
              <a:gd name="connsiteX8" fmla="*/ 4513943 w 5675085"/>
              <a:gd name="connsiteY8" fmla="*/ 943429 h 957943"/>
              <a:gd name="connsiteX9" fmla="*/ 4659085 w 5675085"/>
              <a:gd name="connsiteY9" fmla="*/ 914400 h 957943"/>
              <a:gd name="connsiteX10" fmla="*/ 4746171 w 5675085"/>
              <a:gd name="connsiteY10" fmla="*/ 899886 h 957943"/>
              <a:gd name="connsiteX11" fmla="*/ 5428343 w 5675085"/>
              <a:gd name="connsiteY11" fmla="*/ 885372 h 957943"/>
              <a:gd name="connsiteX12" fmla="*/ 5486400 w 5675085"/>
              <a:gd name="connsiteY12" fmla="*/ 856343 h 957943"/>
              <a:gd name="connsiteX13" fmla="*/ 5529943 w 5675085"/>
              <a:gd name="connsiteY13" fmla="*/ 812800 h 957943"/>
              <a:gd name="connsiteX14" fmla="*/ 5573485 w 5675085"/>
              <a:gd name="connsiteY14" fmla="*/ 783772 h 957943"/>
              <a:gd name="connsiteX15" fmla="*/ 5602514 w 5675085"/>
              <a:gd name="connsiteY15" fmla="*/ 740229 h 957943"/>
              <a:gd name="connsiteX16" fmla="*/ 5646057 w 5675085"/>
              <a:gd name="connsiteY16" fmla="*/ 696686 h 957943"/>
              <a:gd name="connsiteX17" fmla="*/ 5675085 w 5675085"/>
              <a:gd name="connsiteY17" fmla="*/ 609600 h 957943"/>
              <a:gd name="connsiteX18" fmla="*/ 5631543 w 5675085"/>
              <a:gd name="connsiteY18" fmla="*/ 435429 h 957943"/>
              <a:gd name="connsiteX19" fmla="*/ 5588000 w 5675085"/>
              <a:gd name="connsiteY19" fmla="*/ 406400 h 957943"/>
              <a:gd name="connsiteX20" fmla="*/ 5544457 w 5675085"/>
              <a:gd name="connsiteY20" fmla="*/ 362857 h 957943"/>
              <a:gd name="connsiteX21" fmla="*/ 5500914 w 5675085"/>
              <a:gd name="connsiteY21" fmla="*/ 348343 h 957943"/>
              <a:gd name="connsiteX22" fmla="*/ 5442857 w 5675085"/>
              <a:gd name="connsiteY22" fmla="*/ 319314 h 957943"/>
              <a:gd name="connsiteX23" fmla="*/ 5399314 w 5675085"/>
              <a:gd name="connsiteY23" fmla="*/ 304800 h 957943"/>
              <a:gd name="connsiteX24" fmla="*/ 5326743 w 5675085"/>
              <a:gd name="connsiteY24" fmla="*/ 275772 h 957943"/>
              <a:gd name="connsiteX25" fmla="*/ 5254171 w 5675085"/>
              <a:gd name="connsiteY25" fmla="*/ 261257 h 957943"/>
              <a:gd name="connsiteX26" fmla="*/ 5167085 w 5675085"/>
              <a:gd name="connsiteY26" fmla="*/ 232229 h 957943"/>
              <a:gd name="connsiteX27" fmla="*/ 5050971 w 5675085"/>
              <a:gd name="connsiteY27" fmla="*/ 203200 h 957943"/>
              <a:gd name="connsiteX28" fmla="*/ 4992914 w 5675085"/>
              <a:gd name="connsiteY28" fmla="*/ 174172 h 957943"/>
              <a:gd name="connsiteX29" fmla="*/ 4847771 w 5675085"/>
              <a:gd name="connsiteY29" fmla="*/ 145143 h 957943"/>
              <a:gd name="connsiteX30" fmla="*/ 4804228 w 5675085"/>
              <a:gd name="connsiteY30" fmla="*/ 130629 h 957943"/>
              <a:gd name="connsiteX31" fmla="*/ 4659085 w 5675085"/>
              <a:gd name="connsiteY31" fmla="*/ 116114 h 957943"/>
              <a:gd name="connsiteX32" fmla="*/ 4557485 w 5675085"/>
              <a:gd name="connsiteY32" fmla="*/ 101600 h 957943"/>
              <a:gd name="connsiteX33" fmla="*/ 4020457 w 5675085"/>
              <a:gd name="connsiteY33" fmla="*/ 87086 h 957943"/>
              <a:gd name="connsiteX34" fmla="*/ 3759200 w 5675085"/>
              <a:gd name="connsiteY34" fmla="*/ 58057 h 957943"/>
              <a:gd name="connsiteX35" fmla="*/ 3541485 w 5675085"/>
              <a:gd name="connsiteY35" fmla="*/ 43543 h 957943"/>
              <a:gd name="connsiteX36" fmla="*/ 3265714 w 5675085"/>
              <a:gd name="connsiteY36" fmla="*/ 14514 h 957943"/>
              <a:gd name="connsiteX37" fmla="*/ 3091543 w 5675085"/>
              <a:gd name="connsiteY37" fmla="*/ 0 h 957943"/>
              <a:gd name="connsiteX38" fmla="*/ 2627085 w 5675085"/>
              <a:gd name="connsiteY38" fmla="*/ 14514 h 957943"/>
              <a:gd name="connsiteX39" fmla="*/ 2365828 w 5675085"/>
              <a:gd name="connsiteY39" fmla="*/ 43543 h 957943"/>
              <a:gd name="connsiteX40" fmla="*/ 2075543 w 5675085"/>
              <a:gd name="connsiteY40" fmla="*/ 72572 h 957943"/>
              <a:gd name="connsiteX41" fmla="*/ 2032000 w 5675085"/>
              <a:gd name="connsiteY41" fmla="*/ 87086 h 957943"/>
              <a:gd name="connsiteX42" fmla="*/ 1654628 w 5675085"/>
              <a:gd name="connsiteY42" fmla="*/ 116114 h 957943"/>
              <a:gd name="connsiteX43" fmla="*/ 841828 w 5675085"/>
              <a:gd name="connsiteY43" fmla="*/ 116114 h 957943"/>
              <a:gd name="connsiteX44" fmla="*/ 653143 w 5675085"/>
              <a:gd name="connsiteY44" fmla="*/ 145143 h 957943"/>
              <a:gd name="connsiteX45" fmla="*/ 595085 w 5675085"/>
              <a:gd name="connsiteY45" fmla="*/ 159657 h 957943"/>
              <a:gd name="connsiteX46" fmla="*/ 449943 w 5675085"/>
              <a:gd name="connsiteY46" fmla="*/ 174172 h 957943"/>
              <a:gd name="connsiteX47" fmla="*/ 333828 w 5675085"/>
              <a:gd name="connsiteY47" fmla="*/ 203200 h 957943"/>
              <a:gd name="connsiteX48" fmla="*/ 290285 w 5675085"/>
              <a:gd name="connsiteY48" fmla="*/ 217714 h 957943"/>
              <a:gd name="connsiteX49" fmla="*/ 232228 w 5675085"/>
              <a:gd name="connsiteY49" fmla="*/ 232229 h 957943"/>
              <a:gd name="connsiteX50" fmla="*/ 188685 w 5675085"/>
              <a:gd name="connsiteY50" fmla="*/ 261257 h 957943"/>
              <a:gd name="connsiteX51" fmla="*/ 145143 w 5675085"/>
              <a:gd name="connsiteY51" fmla="*/ 275772 h 957943"/>
              <a:gd name="connsiteX52" fmla="*/ 116114 w 5675085"/>
              <a:gd name="connsiteY52" fmla="*/ 319314 h 957943"/>
              <a:gd name="connsiteX53" fmla="*/ 72571 w 5675085"/>
              <a:gd name="connsiteY53" fmla="*/ 420914 h 957943"/>
              <a:gd name="connsiteX54" fmla="*/ 29028 w 5675085"/>
              <a:gd name="connsiteY54" fmla="*/ 508000 h 957943"/>
              <a:gd name="connsiteX55" fmla="*/ 0 w 5675085"/>
              <a:gd name="connsiteY55" fmla="*/ 624114 h 957943"/>
              <a:gd name="connsiteX56" fmla="*/ 14514 w 5675085"/>
              <a:gd name="connsiteY56" fmla="*/ 812800 h 957943"/>
              <a:gd name="connsiteX57" fmla="*/ 72571 w 5675085"/>
              <a:gd name="connsiteY57" fmla="*/ 827314 h 957943"/>
              <a:gd name="connsiteX58" fmla="*/ 116114 w 5675085"/>
              <a:gd name="connsiteY58" fmla="*/ 856343 h 957943"/>
              <a:gd name="connsiteX59" fmla="*/ 159657 w 5675085"/>
              <a:gd name="connsiteY59" fmla="*/ 870857 h 957943"/>
              <a:gd name="connsiteX60" fmla="*/ 217714 w 5675085"/>
              <a:gd name="connsiteY60" fmla="*/ 899886 h 957943"/>
              <a:gd name="connsiteX61" fmla="*/ 333828 w 5675085"/>
              <a:gd name="connsiteY61" fmla="*/ 914400 h 957943"/>
              <a:gd name="connsiteX62" fmla="*/ 391885 w 5675085"/>
              <a:gd name="connsiteY62" fmla="*/ 928914 h 957943"/>
              <a:gd name="connsiteX63" fmla="*/ 812800 w 5675085"/>
              <a:gd name="connsiteY63" fmla="*/ 899886 h 957943"/>
              <a:gd name="connsiteX64" fmla="*/ 870857 w 5675085"/>
              <a:gd name="connsiteY64" fmla="*/ 885372 h 957943"/>
              <a:gd name="connsiteX65" fmla="*/ 1001485 w 5675085"/>
              <a:gd name="connsiteY65" fmla="*/ 870857 h 957943"/>
              <a:gd name="connsiteX66" fmla="*/ 1393371 w 5675085"/>
              <a:gd name="connsiteY66" fmla="*/ 870857 h 957943"/>
              <a:gd name="connsiteX67" fmla="*/ 1741714 w 5675085"/>
              <a:gd name="connsiteY67" fmla="*/ 899886 h 957943"/>
              <a:gd name="connsiteX68" fmla="*/ 2075543 w 5675085"/>
              <a:gd name="connsiteY68" fmla="*/ 885372 h 957943"/>
              <a:gd name="connsiteX69" fmla="*/ 2177143 w 5675085"/>
              <a:gd name="connsiteY69" fmla="*/ 870857 h 957943"/>
              <a:gd name="connsiteX70" fmla="*/ 2322285 w 5675085"/>
              <a:gd name="connsiteY70" fmla="*/ 856343 h 957943"/>
              <a:gd name="connsiteX71" fmla="*/ 2409371 w 5675085"/>
              <a:gd name="connsiteY71" fmla="*/ 841829 h 957943"/>
              <a:gd name="connsiteX72" fmla="*/ 2525485 w 5675085"/>
              <a:gd name="connsiteY72" fmla="*/ 827314 h 957943"/>
              <a:gd name="connsiteX73" fmla="*/ 2583543 w 5675085"/>
              <a:gd name="connsiteY73" fmla="*/ 812800 h 957943"/>
              <a:gd name="connsiteX74" fmla="*/ 2728685 w 5675085"/>
              <a:gd name="connsiteY74" fmla="*/ 812800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675085" h="957943">
                <a:moveTo>
                  <a:pt x="2510971" y="827314"/>
                </a:moveTo>
                <a:cubicBezTo>
                  <a:pt x="2578704" y="832152"/>
                  <a:pt x="2646730" y="833895"/>
                  <a:pt x="2714171" y="841829"/>
                </a:cubicBezTo>
                <a:cubicBezTo>
                  <a:pt x="2729366" y="843617"/>
                  <a:pt x="2742477" y="854958"/>
                  <a:pt x="2757714" y="856343"/>
                </a:cubicBezTo>
                <a:cubicBezTo>
                  <a:pt x="2849387" y="864677"/>
                  <a:pt x="2941561" y="866019"/>
                  <a:pt x="3033485" y="870857"/>
                </a:cubicBezTo>
                <a:cubicBezTo>
                  <a:pt x="3072908" y="880713"/>
                  <a:pt x="3124624" y="894621"/>
                  <a:pt x="3164114" y="899886"/>
                </a:cubicBezTo>
                <a:cubicBezTo>
                  <a:pt x="3212310" y="906312"/>
                  <a:pt x="3260902" y="909310"/>
                  <a:pt x="3309257" y="914400"/>
                </a:cubicBezTo>
                <a:cubicBezTo>
                  <a:pt x="3352827" y="918986"/>
                  <a:pt x="3396214" y="925420"/>
                  <a:pt x="3439885" y="928914"/>
                </a:cubicBezTo>
                <a:cubicBezTo>
                  <a:pt x="3647006" y="945484"/>
                  <a:pt x="3839276" y="949858"/>
                  <a:pt x="4049485" y="957943"/>
                </a:cubicBezTo>
                <a:cubicBezTo>
                  <a:pt x="4204304" y="953105"/>
                  <a:pt x="4359442" y="954465"/>
                  <a:pt x="4513943" y="943429"/>
                </a:cubicBezTo>
                <a:cubicBezTo>
                  <a:pt x="4563156" y="939914"/>
                  <a:pt x="4610417" y="922511"/>
                  <a:pt x="4659085" y="914400"/>
                </a:cubicBezTo>
                <a:cubicBezTo>
                  <a:pt x="4688114" y="909562"/>
                  <a:pt x="4716763" y="900996"/>
                  <a:pt x="4746171" y="899886"/>
                </a:cubicBezTo>
                <a:cubicBezTo>
                  <a:pt x="4973451" y="891310"/>
                  <a:pt x="5200952" y="890210"/>
                  <a:pt x="5428343" y="885372"/>
                </a:cubicBezTo>
                <a:cubicBezTo>
                  <a:pt x="5447695" y="875696"/>
                  <a:pt x="5468794" y="868919"/>
                  <a:pt x="5486400" y="856343"/>
                </a:cubicBezTo>
                <a:cubicBezTo>
                  <a:pt x="5503103" y="844412"/>
                  <a:pt x="5514174" y="825941"/>
                  <a:pt x="5529943" y="812800"/>
                </a:cubicBezTo>
                <a:cubicBezTo>
                  <a:pt x="5543344" y="801633"/>
                  <a:pt x="5558971" y="793448"/>
                  <a:pt x="5573485" y="783772"/>
                </a:cubicBezTo>
                <a:cubicBezTo>
                  <a:pt x="5583161" y="769258"/>
                  <a:pt x="5591347" y="753630"/>
                  <a:pt x="5602514" y="740229"/>
                </a:cubicBezTo>
                <a:cubicBezTo>
                  <a:pt x="5615655" y="724460"/>
                  <a:pt x="5636089" y="714629"/>
                  <a:pt x="5646057" y="696686"/>
                </a:cubicBezTo>
                <a:cubicBezTo>
                  <a:pt x="5660917" y="669938"/>
                  <a:pt x="5675085" y="609600"/>
                  <a:pt x="5675085" y="609600"/>
                </a:cubicBezTo>
                <a:cubicBezTo>
                  <a:pt x="5667016" y="536978"/>
                  <a:pt x="5681539" y="485426"/>
                  <a:pt x="5631543" y="435429"/>
                </a:cubicBezTo>
                <a:cubicBezTo>
                  <a:pt x="5619208" y="423094"/>
                  <a:pt x="5601401" y="417567"/>
                  <a:pt x="5588000" y="406400"/>
                </a:cubicBezTo>
                <a:cubicBezTo>
                  <a:pt x="5572231" y="393259"/>
                  <a:pt x="5561536" y="374243"/>
                  <a:pt x="5544457" y="362857"/>
                </a:cubicBezTo>
                <a:cubicBezTo>
                  <a:pt x="5531727" y="354370"/>
                  <a:pt x="5514976" y="354370"/>
                  <a:pt x="5500914" y="348343"/>
                </a:cubicBezTo>
                <a:cubicBezTo>
                  <a:pt x="5481027" y="339820"/>
                  <a:pt x="5462744" y="327837"/>
                  <a:pt x="5442857" y="319314"/>
                </a:cubicBezTo>
                <a:cubicBezTo>
                  <a:pt x="5428795" y="313287"/>
                  <a:pt x="5413639" y="310172"/>
                  <a:pt x="5399314" y="304800"/>
                </a:cubicBezTo>
                <a:cubicBezTo>
                  <a:pt x="5374919" y="295652"/>
                  <a:pt x="5351698" y="283259"/>
                  <a:pt x="5326743" y="275772"/>
                </a:cubicBezTo>
                <a:cubicBezTo>
                  <a:pt x="5303114" y="268683"/>
                  <a:pt x="5277972" y="267748"/>
                  <a:pt x="5254171" y="261257"/>
                </a:cubicBezTo>
                <a:cubicBezTo>
                  <a:pt x="5224650" y="253206"/>
                  <a:pt x="5197090" y="238230"/>
                  <a:pt x="5167085" y="232229"/>
                </a:cubicBezTo>
                <a:cubicBezTo>
                  <a:pt x="5124493" y="223710"/>
                  <a:pt x="5090021" y="219935"/>
                  <a:pt x="5050971" y="203200"/>
                </a:cubicBezTo>
                <a:cubicBezTo>
                  <a:pt x="5031084" y="194677"/>
                  <a:pt x="5013173" y="181769"/>
                  <a:pt x="4992914" y="174172"/>
                </a:cubicBezTo>
                <a:cubicBezTo>
                  <a:pt x="4950844" y="158396"/>
                  <a:pt x="4888828" y="154267"/>
                  <a:pt x="4847771" y="145143"/>
                </a:cubicBezTo>
                <a:cubicBezTo>
                  <a:pt x="4832836" y="141824"/>
                  <a:pt x="4819350" y="132955"/>
                  <a:pt x="4804228" y="130629"/>
                </a:cubicBezTo>
                <a:cubicBezTo>
                  <a:pt x="4756171" y="123236"/>
                  <a:pt x="4707374" y="121795"/>
                  <a:pt x="4659085" y="116114"/>
                </a:cubicBezTo>
                <a:cubicBezTo>
                  <a:pt x="4625109" y="112117"/>
                  <a:pt x="4591660" y="103153"/>
                  <a:pt x="4557485" y="101600"/>
                </a:cubicBezTo>
                <a:cubicBezTo>
                  <a:pt x="4378595" y="93469"/>
                  <a:pt x="4199466" y="91924"/>
                  <a:pt x="4020457" y="87086"/>
                </a:cubicBezTo>
                <a:cubicBezTo>
                  <a:pt x="3921701" y="74742"/>
                  <a:pt x="3861376" y="66231"/>
                  <a:pt x="3759200" y="58057"/>
                </a:cubicBezTo>
                <a:cubicBezTo>
                  <a:pt x="3686699" y="52257"/>
                  <a:pt x="3614004" y="49121"/>
                  <a:pt x="3541485" y="43543"/>
                </a:cubicBezTo>
                <a:cubicBezTo>
                  <a:pt x="3212224" y="18216"/>
                  <a:pt x="3530297" y="40973"/>
                  <a:pt x="3265714" y="14514"/>
                </a:cubicBezTo>
                <a:cubicBezTo>
                  <a:pt x="3207745" y="8717"/>
                  <a:pt x="3149600" y="4838"/>
                  <a:pt x="3091543" y="0"/>
                </a:cubicBezTo>
                <a:cubicBezTo>
                  <a:pt x="2936724" y="4838"/>
                  <a:pt x="2781702" y="5237"/>
                  <a:pt x="2627085" y="14514"/>
                </a:cubicBezTo>
                <a:cubicBezTo>
                  <a:pt x="2539621" y="19762"/>
                  <a:pt x="2453090" y="35610"/>
                  <a:pt x="2365828" y="43543"/>
                </a:cubicBezTo>
                <a:cubicBezTo>
                  <a:pt x="2162540" y="62023"/>
                  <a:pt x="2259283" y="52155"/>
                  <a:pt x="2075543" y="72572"/>
                </a:cubicBezTo>
                <a:cubicBezTo>
                  <a:pt x="2061029" y="77410"/>
                  <a:pt x="2047002" y="84086"/>
                  <a:pt x="2032000" y="87086"/>
                </a:cubicBezTo>
                <a:cubicBezTo>
                  <a:pt x="1914004" y="110685"/>
                  <a:pt x="1763484" y="110385"/>
                  <a:pt x="1654628" y="116114"/>
                </a:cubicBezTo>
                <a:cubicBezTo>
                  <a:pt x="1233545" y="103354"/>
                  <a:pt x="1217239" y="91086"/>
                  <a:pt x="841828" y="116114"/>
                </a:cubicBezTo>
                <a:cubicBezTo>
                  <a:pt x="820923" y="117508"/>
                  <a:pt x="679496" y="139872"/>
                  <a:pt x="653143" y="145143"/>
                </a:cubicBezTo>
                <a:cubicBezTo>
                  <a:pt x="633582" y="149055"/>
                  <a:pt x="614833" y="156836"/>
                  <a:pt x="595085" y="159657"/>
                </a:cubicBezTo>
                <a:cubicBezTo>
                  <a:pt x="546952" y="166533"/>
                  <a:pt x="498324" y="169334"/>
                  <a:pt x="449943" y="174172"/>
                </a:cubicBezTo>
                <a:cubicBezTo>
                  <a:pt x="350410" y="207349"/>
                  <a:pt x="473947" y="168171"/>
                  <a:pt x="333828" y="203200"/>
                </a:cubicBezTo>
                <a:cubicBezTo>
                  <a:pt x="318985" y="206911"/>
                  <a:pt x="304996" y="213511"/>
                  <a:pt x="290285" y="217714"/>
                </a:cubicBezTo>
                <a:cubicBezTo>
                  <a:pt x="271105" y="223194"/>
                  <a:pt x="251580" y="227391"/>
                  <a:pt x="232228" y="232229"/>
                </a:cubicBezTo>
                <a:cubicBezTo>
                  <a:pt x="217714" y="241905"/>
                  <a:pt x="204287" y="253456"/>
                  <a:pt x="188685" y="261257"/>
                </a:cubicBezTo>
                <a:cubicBezTo>
                  <a:pt x="175001" y="268099"/>
                  <a:pt x="157090" y="266215"/>
                  <a:pt x="145143" y="275772"/>
                </a:cubicBezTo>
                <a:cubicBezTo>
                  <a:pt x="131522" y="286669"/>
                  <a:pt x="125790" y="304800"/>
                  <a:pt x="116114" y="319314"/>
                </a:cubicBezTo>
                <a:cubicBezTo>
                  <a:pt x="99830" y="368167"/>
                  <a:pt x="101269" y="370692"/>
                  <a:pt x="72571" y="420914"/>
                </a:cubicBezTo>
                <a:cubicBezTo>
                  <a:pt x="38109" y="481222"/>
                  <a:pt x="46382" y="444369"/>
                  <a:pt x="29028" y="508000"/>
                </a:cubicBezTo>
                <a:cubicBezTo>
                  <a:pt x="18531" y="546490"/>
                  <a:pt x="0" y="624114"/>
                  <a:pt x="0" y="624114"/>
                </a:cubicBezTo>
                <a:cubicBezTo>
                  <a:pt x="4838" y="687009"/>
                  <a:pt x="-6702" y="753394"/>
                  <a:pt x="14514" y="812800"/>
                </a:cubicBezTo>
                <a:cubicBezTo>
                  <a:pt x="21223" y="831586"/>
                  <a:pt x="54236" y="819456"/>
                  <a:pt x="72571" y="827314"/>
                </a:cubicBezTo>
                <a:cubicBezTo>
                  <a:pt x="88605" y="834186"/>
                  <a:pt x="100512" y="848542"/>
                  <a:pt x="116114" y="856343"/>
                </a:cubicBezTo>
                <a:cubicBezTo>
                  <a:pt x="129798" y="863185"/>
                  <a:pt x="145595" y="864830"/>
                  <a:pt x="159657" y="870857"/>
                </a:cubicBezTo>
                <a:cubicBezTo>
                  <a:pt x="179544" y="879380"/>
                  <a:pt x="196723" y="894638"/>
                  <a:pt x="217714" y="899886"/>
                </a:cubicBezTo>
                <a:cubicBezTo>
                  <a:pt x="255555" y="909346"/>
                  <a:pt x="295353" y="907988"/>
                  <a:pt x="333828" y="914400"/>
                </a:cubicBezTo>
                <a:cubicBezTo>
                  <a:pt x="353505" y="917679"/>
                  <a:pt x="372533" y="924076"/>
                  <a:pt x="391885" y="928914"/>
                </a:cubicBezTo>
                <a:cubicBezTo>
                  <a:pt x="468589" y="924402"/>
                  <a:pt x="717883" y="911750"/>
                  <a:pt x="812800" y="899886"/>
                </a:cubicBezTo>
                <a:cubicBezTo>
                  <a:pt x="832594" y="897412"/>
                  <a:pt x="851141" y="888405"/>
                  <a:pt x="870857" y="885372"/>
                </a:cubicBezTo>
                <a:cubicBezTo>
                  <a:pt x="914158" y="878710"/>
                  <a:pt x="957942" y="875695"/>
                  <a:pt x="1001485" y="870857"/>
                </a:cubicBezTo>
                <a:cubicBezTo>
                  <a:pt x="1163490" y="830357"/>
                  <a:pt x="1062556" y="849741"/>
                  <a:pt x="1393371" y="870857"/>
                </a:cubicBezTo>
                <a:cubicBezTo>
                  <a:pt x="1509651" y="878279"/>
                  <a:pt x="1741714" y="899886"/>
                  <a:pt x="1741714" y="899886"/>
                </a:cubicBezTo>
                <a:cubicBezTo>
                  <a:pt x="1852990" y="895048"/>
                  <a:pt x="1964408" y="892781"/>
                  <a:pt x="2075543" y="885372"/>
                </a:cubicBezTo>
                <a:cubicBezTo>
                  <a:pt x="2109678" y="883096"/>
                  <a:pt x="2143167" y="874854"/>
                  <a:pt x="2177143" y="870857"/>
                </a:cubicBezTo>
                <a:cubicBezTo>
                  <a:pt x="2225432" y="865176"/>
                  <a:pt x="2274038" y="862374"/>
                  <a:pt x="2322285" y="856343"/>
                </a:cubicBezTo>
                <a:cubicBezTo>
                  <a:pt x="2351487" y="852693"/>
                  <a:pt x="2380238" y="845991"/>
                  <a:pt x="2409371" y="841829"/>
                </a:cubicBezTo>
                <a:cubicBezTo>
                  <a:pt x="2447985" y="836313"/>
                  <a:pt x="2487010" y="833727"/>
                  <a:pt x="2525485" y="827314"/>
                </a:cubicBezTo>
                <a:cubicBezTo>
                  <a:pt x="2545162" y="824034"/>
                  <a:pt x="2563645" y="814221"/>
                  <a:pt x="2583543" y="812800"/>
                </a:cubicBezTo>
                <a:cubicBezTo>
                  <a:pt x="2631801" y="809353"/>
                  <a:pt x="2680304" y="812800"/>
                  <a:pt x="2728685" y="8128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24184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00" y="2648856"/>
            <a:ext cx="3370943" cy="905256"/>
          </a:xfrm>
          <a:prstGeom prst="rect">
            <a:avLst/>
          </a:prstGeom>
          <a:solidFill>
            <a:srgbClr val="1F497D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FFFFFF"/>
                </a:solidFill>
              </a:rPr>
              <a:t>Food and Culture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66800" y="2906349"/>
            <a:ext cx="7010400" cy="258532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here is what that would look like</a:t>
            </a:r>
          </a:p>
          <a:p>
            <a:pPr indent="-51435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on the Biocultural Framework diagram from </a:t>
            </a:r>
            <a:r>
              <a:rPr lang="en-US" sz="2400" b="1" i="1" dirty="0">
                <a:solidFill>
                  <a:srgbClr val="000000"/>
                </a:solidFill>
                <a:latin typeface="Tahoma" pitchFamily="34" charset="0"/>
              </a:rPr>
              <a:t>The Cultural Feast</a:t>
            </a: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 . . .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white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white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458755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49" y="663575"/>
            <a:ext cx="5959475" cy="5486400"/>
          </a:xfrm>
          <a:prstGeom prst="rect">
            <a:avLst/>
          </a:prstGeom>
          <a:solidFill>
            <a:srgbClr val="1F497D">
              <a:alpha val="509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57402" y="3455768"/>
            <a:ext cx="1409700" cy="650875"/>
          </a:xfrm>
          <a:prstGeom prst="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white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white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458755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49" y="663575"/>
            <a:ext cx="5959475" cy="5486400"/>
          </a:xfrm>
          <a:prstGeom prst="rect">
            <a:avLst/>
          </a:prstGeom>
          <a:solidFill>
            <a:srgbClr val="1F497D">
              <a:alpha val="509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58757" name="Freeform 8"/>
          <p:cNvSpPr>
            <a:spLocks/>
          </p:cNvSpPr>
          <p:nvPr/>
        </p:nvSpPr>
        <p:spPr bwMode="auto">
          <a:xfrm>
            <a:off x="1981200" y="1524000"/>
            <a:ext cx="5181600" cy="3962400"/>
          </a:xfrm>
          <a:custGeom>
            <a:avLst/>
            <a:gdLst>
              <a:gd name="T0" fmla="*/ 0 w 3264"/>
              <a:gd name="T1" fmla="*/ 0 h 2496"/>
              <a:gd name="T2" fmla="*/ 3264 w 3264"/>
              <a:gd name="T3" fmla="*/ 0 h 2496"/>
              <a:gd name="T4" fmla="*/ 3264 w 3264"/>
              <a:gd name="T5" fmla="*/ 2496 h 2496"/>
              <a:gd name="T6" fmla="*/ 2208 w 3264"/>
              <a:gd name="T7" fmla="*/ 2496 h 2496"/>
              <a:gd name="T8" fmla="*/ 2208 w 3264"/>
              <a:gd name="T9" fmla="*/ 1248 h 2496"/>
              <a:gd name="T10" fmla="*/ 0 w 3264"/>
              <a:gd name="T11" fmla="*/ 1248 h 2496"/>
              <a:gd name="T12" fmla="*/ 0 w 3264"/>
              <a:gd name="T13" fmla="*/ 0 h 2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4"/>
              <a:gd name="T22" fmla="*/ 0 h 2496"/>
              <a:gd name="T23" fmla="*/ 3264 w 3264"/>
              <a:gd name="T24" fmla="*/ 2496 h 2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4" h="2496">
                <a:moveTo>
                  <a:pt x="0" y="0"/>
                </a:moveTo>
                <a:lnTo>
                  <a:pt x="3264" y="0"/>
                </a:lnTo>
                <a:lnTo>
                  <a:pt x="3264" y="2496"/>
                </a:lnTo>
                <a:lnTo>
                  <a:pt x="2208" y="2496"/>
                </a:lnTo>
                <a:lnTo>
                  <a:pt x="2208" y="1248"/>
                </a:lnTo>
                <a:lnTo>
                  <a:pt x="0" y="1248"/>
                </a:lnTo>
                <a:lnTo>
                  <a:pt x="0" y="0"/>
                </a:lnTo>
                <a:close/>
              </a:path>
            </a:pathLst>
          </a:custGeom>
          <a:solidFill>
            <a:srgbClr val="1F497D">
              <a:alpha val="10196"/>
            </a:srgbClr>
          </a:solidFill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8758" name="Text Box 9"/>
          <p:cNvSpPr txBox="1">
            <a:spLocks noChangeArrowheads="1"/>
          </p:cNvSpPr>
          <p:nvPr/>
        </p:nvSpPr>
        <p:spPr bwMode="auto">
          <a:xfrm>
            <a:off x="2543176" y="2590848"/>
            <a:ext cx="4038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Arial" charset="0"/>
              </a:rPr>
              <a:t>Food and Culture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57402" y="3455768"/>
            <a:ext cx="1409700" cy="650875"/>
          </a:xfrm>
          <a:prstGeom prst="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white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white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458755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49" y="663575"/>
            <a:ext cx="5959475" cy="5486400"/>
          </a:xfrm>
          <a:prstGeom prst="rect">
            <a:avLst/>
          </a:prstGeom>
          <a:solidFill>
            <a:srgbClr val="1F497D">
              <a:alpha val="509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5967" y="3502073"/>
            <a:ext cx="3422650" cy="1985963"/>
          </a:xfrm>
          <a:prstGeom prst="rect">
            <a:avLst/>
          </a:prstGeom>
          <a:solidFill>
            <a:srgbClr val="BBE0E3">
              <a:alpha val="39999"/>
            </a:srgbClr>
          </a:solidFill>
          <a:ln w="76200" algn="ctr">
            <a:solidFill>
              <a:srgbClr val="BBE0E3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8757" name="Freeform 8"/>
          <p:cNvSpPr>
            <a:spLocks/>
          </p:cNvSpPr>
          <p:nvPr/>
        </p:nvSpPr>
        <p:spPr bwMode="auto">
          <a:xfrm>
            <a:off x="1981200" y="1524000"/>
            <a:ext cx="5181600" cy="3962400"/>
          </a:xfrm>
          <a:custGeom>
            <a:avLst/>
            <a:gdLst>
              <a:gd name="T0" fmla="*/ 0 w 3264"/>
              <a:gd name="T1" fmla="*/ 0 h 2496"/>
              <a:gd name="T2" fmla="*/ 3264 w 3264"/>
              <a:gd name="T3" fmla="*/ 0 h 2496"/>
              <a:gd name="T4" fmla="*/ 3264 w 3264"/>
              <a:gd name="T5" fmla="*/ 2496 h 2496"/>
              <a:gd name="T6" fmla="*/ 2208 w 3264"/>
              <a:gd name="T7" fmla="*/ 2496 h 2496"/>
              <a:gd name="T8" fmla="*/ 2208 w 3264"/>
              <a:gd name="T9" fmla="*/ 1248 h 2496"/>
              <a:gd name="T10" fmla="*/ 0 w 3264"/>
              <a:gd name="T11" fmla="*/ 1248 h 2496"/>
              <a:gd name="T12" fmla="*/ 0 w 3264"/>
              <a:gd name="T13" fmla="*/ 0 h 2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4"/>
              <a:gd name="T22" fmla="*/ 0 h 2496"/>
              <a:gd name="T23" fmla="*/ 3264 w 3264"/>
              <a:gd name="T24" fmla="*/ 2496 h 2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4" h="2496">
                <a:moveTo>
                  <a:pt x="0" y="0"/>
                </a:moveTo>
                <a:lnTo>
                  <a:pt x="3264" y="0"/>
                </a:lnTo>
                <a:lnTo>
                  <a:pt x="3264" y="2496"/>
                </a:lnTo>
                <a:lnTo>
                  <a:pt x="2208" y="2496"/>
                </a:lnTo>
                <a:lnTo>
                  <a:pt x="2208" y="1248"/>
                </a:lnTo>
                <a:lnTo>
                  <a:pt x="0" y="1248"/>
                </a:lnTo>
                <a:lnTo>
                  <a:pt x="0" y="0"/>
                </a:lnTo>
                <a:close/>
              </a:path>
            </a:pathLst>
          </a:custGeom>
          <a:solidFill>
            <a:srgbClr val="1F497D">
              <a:alpha val="10196"/>
            </a:srgbClr>
          </a:solidFill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8758" name="Text Box 9"/>
          <p:cNvSpPr txBox="1">
            <a:spLocks noChangeArrowheads="1"/>
          </p:cNvSpPr>
          <p:nvPr/>
        </p:nvSpPr>
        <p:spPr bwMode="auto">
          <a:xfrm>
            <a:off x="2543176" y="2590848"/>
            <a:ext cx="4038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Arial" charset="0"/>
              </a:rPr>
              <a:t>Food and Culture</a:t>
            </a:r>
          </a:p>
        </p:txBody>
      </p:sp>
      <p:sp>
        <p:nvSpPr>
          <p:cNvPr id="458759" name="Text Box 10"/>
          <p:cNvSpPr txBox="1">
            <a:spLocks noChangeArrowheads="1"/>
          </p:cNvSpPr>
          <p:nvPr/>
        </p:nvSpPr>
        <p:spPr bwMode="auto">
          <a:xfrm>
            <a:off x="2260602" y="4191048"/>
            <a:ext cx="2882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rial" charset="0"/>
              </a:rPr>
              <a:t>Physical Anthropology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3857402" y="3455768"/>
            <a:ext cx="1409700" cy="650875"/>
          </a:xfrm>
          <a:prstGeom prst="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biophysical involves</a:t>
            </a:r>
            <a:br>
              <a:rPr kumimoji="1" lang="en-US" sz="3600" b="1" dirty="0">
                <a:solidFill>
                  <a:srgbClr val="FFFFFF"/>
                </a:solidFill>
                <a:latin typeface="Arial" charset="0"/>
              </a:rPr>
            </a:b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things like . . .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85903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7C007D0D-8E6C-4A18-8EC7-E5F844E0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29" y="266204"/>
            <a:ext cx="8229600" cy="6317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67146-9401-4B67-8B00-B3011E558E87}"/>
              </a:ext>
            </a:extLst>
          </p:cNvPr>
          <p:cNvSpPr txBox="1"/>
          <p:nvPr/>
        </p:nvSpPr>
        <p:spPr>
          <a:xfrm>
            <a:off x="736332" y="6623306"/>
            <a:ext cx="76905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https://www.brookings.edu/blog/up-front/2020/08/07/black-and-hispanic-americans-at-higher-risk-of-hypertension-diabetes-obesity-time-to-fix-our-broken-food-system/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A4040-CD4E-4B67-980E-2514FFBD5DD8}"/>
              </a:ext>
            </a:extLst>
          </p:cNvPr>
          <p:cNvSpPr txBox="1"/>
          <p:nvPr/>
        </p:nvSpPr>
        <p:spPr>
          <a:xfrm>
            <a:off x="1400476" y="4342408"/>
            <a:ext cx="1987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BROOKINGS</a:t>
            </a:r>
          </a:p>
          <a:p>
            <a:r>
              <a:rPr lang="en-US" dirty="0">
                <a:solidFill>
                  <a:schemeClr val="bg1"/>
                </a:solidFill>
              </a:rPr>
              <a:t>07 August 2020</a:t>
            </a:r>
          </a:p>
        </p:txBody>
      </p:sp>
    </p:spTree>
    <p:extLst>
      <p:ext uri="{BB962C8B-B14F-4D97-AF65-F5344CB8AC3E}">
        <p14:creationId xmlns:p14="http://schemas.microsoft.com/office/powerpoint/2010/main" val="36858953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020C8F1-3492-48AB-B425-C74E673A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7" y="252766"/>
            <a:ext cx="8229600" cy="6275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758C8-BAFA-41F4-B149-C9A9706D820F}"/>
              </a:ext>
            </a:extLst>
          </p:cNvPr>
          <p:cNvSpPr txBox="1"/>
          <p:nvPr/>
        </p:nvSpPr>
        <p:spPr>
          <a:xfrm>
            <a:off x="2295622" y="6585984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https://www.nytimes.com/2019/04/18/health/genetics-weight-obesity.html</a:t>
            </a:r>
            <a:endParaRPr lang="en-US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51747-778F-4A35-BA61-544D18D48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2" y="1895224"/>
            <a:ext cx="1905000" cy="276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3B2148-931E-4649-8E7F-E0239ACA9192}"/>
              </a:ext>
            </a:extLst>
          </p:cNvPr>
          <p:cNvSpPr txBox="1"/>
          <p:nvPr/>
        </p:nvSpPr>
        <p:spPr>
          <a:xfrm>
            <a:off x="5794004" y="2229199"/>
            <a:ext cx="190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18 April 2019</a:t>
            </a:r>
          </a:p>
        </p:txBody>
      </p:sp>
    </p:spTree>
    <p:extLst>
      <p:ext uri="{BB962C8B-B14F-4D97-AF65-F5344CB8AC3E}">
        <p14:creationId xmlns:p14="http://schemas.microsoft.com/office/powerpoint/2010/main" val="28414414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6659B1B-37D7-4A79-A731-F1DFFC8ED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1" y="704012"/>
            <a:ext cx="8229600" cy="5627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3691C-0963-4D22-B3F2-351621CFE656}"/>
              </a:ext>
            </a:extLst>
          </p:cNvPr>
          <p:cNvSpPr txBox="1"/>
          <p:nvPr/>
        </p:nvSpPr>
        <p:spPr>
          <a:xfrm>
            <a:off x="800001" y="6562606"/>
            <a:ext cx="75439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https://www.theguardian.com/society/2021/jan/17/gary-taubes-interview-obesity-calories-hormones-case-for-keto?CMP=Share_iOSApp_Other</a:t>
            </a:r>
            <a:endParaRPr lang="en-US" sz="800" dirty="0"/>
          </a:p>
        </p:txBody>
      </p:sp>
      <p:pic>
        <p:nvPicPr>
          <p:cNvPr id="7" name="Picture 6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1DC6F27-4228-4EB0-95B8-6D5FA6896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46" y="704012"/>
            <a:ext cx="1828800" cy="402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CF85D-DCD7-4210-8DFD-36E3FB379DE9}"/>
              </a:ext>
            </a:extLst>
          </p:cNvPr>
          <p:cNvSpPr txBox="1"/>
          <p:nvPr/>
        </p:nvSpPr>
        <p:spPr>
          <a:xfrm>
            <a:off x="6848376" y="1279828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17 Jan 2021</a:t>
            </a:r>
          </a:p>
        </p:txBody>
      </p:sp>
    </p:spTree>
    <p:extLst>
      <p:ext uri="{BB962C8B-B14F-4D97-AF65-F5344CB8AC3E}">
        <p14:creationId xmlns:p14="http://schemas.microsoft.com/office/powerpoint/2010/main" val="21123432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uit&#10;&#10;Description automatically generated">
            <a:extLst>
              <a:ext uri="{FF2B5EF4-FFF2-40B4-BE49-F238E27FC236}">
                <a16:creationId xmlns:a16="http://schemas.microsoft.com/office/drawing/2014/main" id="{CF81702A-04C6-4A9F-BC4C-C09F12C25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32229"/>
            <a:ext cx="7315200" cy="6212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6C02B-891C-406B-9757-C4A9DED45C5B}"/>
              </a:ext>
            </a:extLst>
          </p:cNvPr>
          <p:cNvSpPr txBox="1"/>
          <p:nvPr/>
        </p:nvSpPr>
        <p:spPr>
          <a:xfrm>
            <a:off x="1340318" y="6619977"/>
            <a:ext cx="64056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https://www.theguardian.com/society/2019/jan/24/thinness-and-obesity-its-in-the-genes?CMP=Share_iOSApp_Other</a:t>
            </a:r>
            <a:endParaRPr lang="en-US" sz="800" dirty="0"/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1C04FA8-496A-4882-AEBC-B5133CEEF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59" y="1050524"/>
            <a:ext cx="1828800" cy="402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22309-A9AA-401D-BCA0-BAC14FBB12E8}"/>
              </a:ext>
            </a:extLst>
          </p:cNvPr>
          <p:cNvSpPr txBox="1"/>
          <p:nvPr/>
        </p:nvSpPr>
        <p:spPr>
          <a:xfrm>
            <a:off x="6463367" y="1481962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24 Jan 2019</a:t>
            </a:r>
          </a:p>
        </p:txBody>
      </p:sp>
    </p:spTree>
    <p:extLst>
      <p:ext uri="{BB962C8B-B14F-4D97-AF65-F5344CB8AC3E}">
        <p14:creationId xmlns:p14="http://schemas.microsoft.com/office/powerpoint/2010/main" val="41723272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150866"/>
            <a:ext cx="6908800" cy="34804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but, as mentioned above, ultimately anthropologists seek to study phenomena in terms of </a:t>
            </a:r>
            <a:r>
              <a:rPr kumimoji="1" lang="en-US" sz="3600" b="1" i="1" dirty="0">
                <a:solidFill>
                  <a:srgbClr val="FFFFFF"/>
                </a:solidFill>
                <a:latin typeface="Arial" charset="0"/>
              </a:rPr>
              <a:t>both physical and cultural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aspects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0785042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39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as in the example mentioned above,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3751518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dirty="0">
                <a:solidFill>
                  <a:srgbClr val="3366CC"/>
                </a:solidFill>
                <a:latin typeface="Verdana" pitchFamily="34" charset="0"/>
              </a:rPr>
              <a:t>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27702"/>
            <a:ext cx="7315200" cy="541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2528248" y="2375848"/>
            <a:ext cx="2944504" cy="142050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56096" y="648347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http://news.bbc.co.uk/2/hi/europe/7053725.stm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85950" y="6407269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http://www.bbc.com/news/world-europe-39821036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hlinkClick r:id="rId2"/>
              </a:rPr>
              <a:t>http://www.bbc.com/news/world-europe-39821036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52438"/>
            <a:ext cx="64484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C512E-06E1-4FBD-9B74-9050FF71A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914400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857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051"/>
            <a:ext cx="8229600" cy="638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A49C6A-F22B-41F6-A426-5972DDF0E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096" y="6541520"/>
            <a:ext cx="5410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http://www.bbc.co.uk/newsround/35979565</a:t>
            </a:r>
            <a:endParaRPr lang="en-US" sz="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74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970972-C142-4C77-8E26-398B2CD7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56" y="195168"/>
            <a:ext cx="7315200" cy="6402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8678E-FA68-42F0-A110-D5C8482FE951}"/>
              </a:ext>
            </a:extLst>
          </p:cNvPr>
          <p:cNvSpPr txBox="1"/>
          <p:nvPr/>
        </p:nvSpPr>
        <p:spPr>
          <a:xfrm>
            <a:off x="775831" y="6572513"/>
            <a:ext cx="7584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https://www.theguardian.com/society/2018/may/25/food-firms-may-face-litigation-over-neuromarketing-to-hijack-brains?CMP=Share_iOSApp_Other</a:t>
            </a:r>
            <a:endParaRPr lang="en-US" sz="800" dirty="0"/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0AD4ED5-F05A-4D3E-A1C5-74D94050E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37" y="790643"/>
            <a:ext cx="1828800" cy="402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92875-1FF7-4E50-9E5B-0CDF77310DAD}"/>
              </a:ext>
            </a:extLst>
          </p:cNvPr>
          <p:cNvSpPr txBox="1"/>
          <p:nvPr/>
        </p:nvSpPr>
        <p:spPr>
          <a:xfrm>
            <a:off x="6532949" y="1212459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25 May 2018</a:t>
            </a:r>
          </a:p>
        </p:txBody>
      </p:sp>
    </p:spTree>
    <p:extLst>
      <p:ext uri="{BB962C8B-B14F-4D97-AF65-F5344CB8AC3E}">
        <p14:creationId xmlns:p14="http://schemas.microsoft.com/office/powerpoint/2010/main" val="15866722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3626"/>
            <a:ext cx="6908800" cy="2372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to understand a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98550" y="4000656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involves lots of disciplines and </a:t>
            </a:r>
            <a:r>
              <a:rPr kumimoji="1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subdisciplines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30173680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33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hlinkClick r:id="rId2"/>
              </a:rPr>
              <a:t>www.eatingdisorderfoundation.org/EatingDisorders.htm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0"/>
            <a:ext cx="58521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3184" y="5493685"/>
            <a:ext cx="598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“Eating Disorders are about feelings, not food.”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The Eating Disorder Foundation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09277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and that ultimately involves lots of </a:t>
            </a:r>
            <a:r>
              <a:rPr kumimoji="1" lang="en-US" sz="3600" b="1" dirty="0" err="1">
                <a:solidFill>
                  <a:srgbClr val="FFFFFF"/>
                </a:solidFill>
                <a:latin typeface="Arial" charset="0"/>
              </a:rPr>
              <a:t>subdisciplines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. . .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2693653927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9" y="285792"/>
            <a:ext cx="739374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0" y="60014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</a:rPr>
              <a:t>Forum discussion topic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4453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09396" y="3581400"/>
            <a:ext cx="963907" cy="84429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society 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belief, etc.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09396" y="3581400"/>
            <a:ext cx="963907" cy="84429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society 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belief, etc.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389048" y="3621024"/>
            <a:ext cx="753468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language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831256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some examples of </a:t>
            </a:r>
            <a:r>
              <a:rPr kumimoji="1" lang="en-US" sz="3600" b="1" dirty="0">
                <a:solidFill>
                  <a:srgbClr val="FF0000"/>
                </a:solidFill>
                <a:latin typeface="Arial" charset="0"/>
              </a:rPr>
              <a:t>holistic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comparative work include . . .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Penguin Avery, 2009</a:t>
            </a: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Penguin Avery,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279" y="1901384"/>
            <a:ext cx="5486400" cy="283154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“I’m one of the few experts—if not the only expert—to have conducted large-scale, longitudinal surveys following obesity on a global scale.” </a:t>
            </a:r>
            <a:r>
              <a:rPr lang="en-US" dirty="0">
                <a:solidFill>
                  <a:srgbClr val="000000"/>
                </a:solidFill>
              </a:rPr>
              <a:t>(p. 2)</a:t>
            </a:r>
          </a:p>
          <a:p>
            <a:pPr algn="ctr"/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2960696"/>
            <a:ext cx="690880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Barry </a:t>
            </a:r>
            <a:r>
              <a:rPr kumimoji="1" lang="en-US" sz="3200" b="1" dirty="0" err="1">
                <a:solidFill>
                  <a:srgbClr val="FFFFFF"/>
                </a:solidFill>
                <a:latin typeface="Arial" charset="0"/>
              </a:rPr>
              <a:t>Popkin’s</a:t>
            </a: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 work looks at 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17600" y="4399685"/>
            <a:ext cx="6908800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2400" dirty="0">
                <a:solidFill>
                  <a:srgbClr val="FFFFFF"/>
                </a:solidFill>
                <a:latin typeface="Arial" charset="0"/>
              </a:rPr>
              <a:t>(Trivia: Barry is from Superior, WI, and includes Superior in his comparisons in this book)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. . . for e.g.</a:t>
            </a:r>
            <a:r>
              <a:rPr lang="en-US" sz="2800" b="1" dirty="0">
                <a:solidFill>
                  <a:srgbClr val="000000"/>
                </a:solidFill>
              </a:rPr>
              <a:t>, . . 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566738" lvl="1" indent="-109538" eaLnBrk="1" hangingPunct="1"/>
            <a:endParaRPr lang="en-US" sz="3200" b="1" dirty="0">
              <a:solidFill>
                <a:srgbClr val="000000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200" b="1" dirty="0">
                <a:solidFill>
                  <a:srgbClr val="0070C0"/>
                </a:solidFill>
                <a:latin typeface="Verdana" pitchFamily="34" charset="0"/>
              </a:rPr>
              <a:t>Greek-Americans in Duluth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882789611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09396" y="3581400"/>
            <a:ext cx="963907" cy="84429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society 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belief, etc.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89048" y="3621024"/>
            <a:ext cx="753468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language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78693" y="3556000"/>
            <a:ext cx="682108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29830" y="3556000"/>
            <a:ext cx="943429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688154" y="3526983"/>
            <a:ext cx="1001446" cy="849085"/>
          </a:xfrm>
          <a:prstGeom prst="roundRect">
            <a:avLst/>
          </a:prstGeom>
          <a:noFill/>
          <a:ln w="76200" cap="flat" cmpd="sng" algn="ctr">
            <a:solidFill>
              <a:srgbClr val="91E3B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344143" y="3548748"/>
            <a:ext cx="849002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2162300"/>
            <a:ext cx="6908800" cy="416267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In some ways this chart business is all about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6000" b="1" dirty="0">
                <a:solidFill>
                  <a:srgbClr val="FFFFFF"/>
                </a:solidFill>
                <a:latin typeface="Arial" charset="0"/>
              </a:rPr>
              <a:t>Theory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but key theory that is important to the understanding of the Anthropology of Food</a:t>
            </a:r>
            <a:endParaRPr kumimoji="1" lang="en-US" sz="6000" b="1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spcAft>
                <a:spcPts val="500"/>
              </a:spcAft>
            </a:pPr>
            <a:endParaRPr kumimoji="1" lang="en-US" sz="32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31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FFFFFF"/>
                </a:solidFill>
              </a:rPr>
              <a:t>holism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0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31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FFFFFF"/>
                </a:solidFill>
              </a:rPr>
              <a:t>holism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0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09174" y="2599442"/>
            <a:ext cx="5668037" cy="282538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b="1" dirty="0">
                <a:solidFill>
                  <a:srgbClr val="000000"/>
                </a:solidFill>
              </a:rPr>
              <a:t>and the theory ultimately also includes the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b="1" dirty="0">
                <a:solidFill>
                  <a:srgbClr val="000000"/>
                </a:solidFill>
              </a:rPr>
              <a:t>results of interdisciplinary study,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b="1" dirty="0">
                <a:solidFill>
                  <a:srgbClr val="000000"/>
                </a:solidFill>
              </a:rPr>
              <a:t>esp. with food history, nutrition studies, and the business of producing, distributing and marketing food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0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2920" y="2179736"/>
            <a:ext cx="7542530" cy="33932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One excellent example of </a:t>
            </a:r>
            <a:r>
              <a:rPr kumimoji="1" lang="en-US" sz="3600" b="1" dirty="0">
                <a:solidFill>
                  <a:srgbClr val="FF0000"/>
                </a:solidFill>
                <a:latin typeface="Arial" charset="0"/>
              </a:rPr>
              <a:t>holism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in action is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 err="1">
                <a:solidFill>
                  <a:srgbClr val="FFFFFF"/>
                </a:solidFill>
                <a:latin typeface="Arial" charset="0"/>
                <a:hlinkClick r:id="rId3" action="ppaction://hlinkfile"/>
              </a:rPr>
              <a:t>Nassim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  <a:hlinkClick r:id="rId3" action="ppaction://hlinkfile"/>
              </a:rPr>
              <a:t> Nicholas </a:t>
            </a:r>
            <a:r>
              <a:rPr kumimoji="1" lang="en-US" sz="3600" b="1" dirty="0" err="1">
                <a:solidFill>
                  <a:srgbClr val="FFFFFF"/>
                </a:solidFill>
                <a:latin typeface="Arial" charset="0"/>
                <a:hlinkClick r:id="rId3" action="ppaction://hlinkfile"/>
              </a:rPr>
              <a:t>Taleb’s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0" hangingPunct="0">
              <a:spcAft>
                <a:spcPts val="500"/>
              </a:spcAft>
            </a:pPr>
            <a:endParaRPr kumimoji="1" lang="en-US" sz="1100" b="1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spcAft>
                <a:spcPts val="500"/>
              </a:spcAft>
            </a:pPr>
            <a:r>
              <a:rPr kumimoji="1" lang="en-US" sz="8000" b="1" dirty="0">
                <a:solidFill>
                  <a:srgbClr val="FFFFFF"/>
                </a:solidFill>
                <a:latin typeface="Arial" charset="0"/>
              </a:rPr>
              <a:t>INCERTO. . . </a:t>
            </a:r>
            <a:endParaRPr kumimoji="1" lang="en-US" sz="9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28158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06" y="5904"/>
            <a:ext cx="640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961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2906798"/>
            <a:ext cx="6908800" cy="30546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And finally,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we have the last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main characteristic of anthropology . . . </a:t>
            </a:r>
          </a:p>
          <a:p>
            <a:pPr algn="ctr" eaLnBrk="0" hangingPunct="0">
              <a:spcAft>
                <a:spcPts val="500"/>
              </a:spcAft>
            </a:pP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of 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5293017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604119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3226158"/>
            <a:ext cx="6908800" cy="18825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Most of all (generally)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Anthropologists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LOVE . . .</a:t>
            </a: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13242"/>
            <a:ext cx="7639045" cy="3592394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comparative method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major approach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holism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theoretical goal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4000" b="1" dirty="0">
                <a:solidFill>
                  <a:srgbClr val="000000"/>
                </a:solidFill>
              </a:rPr>
              <a:t>fieldwork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as a primary research technique --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involving </a:t>
            </a:r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FF0000"/>
                </a:solidFill>
              </a:rPr>
              <a:t>participant observation”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50495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ord1-1.xx.fbcdn.net/hphotos-xfl1/v/t1.0-9/11752438_716539418458157_6656276734935766601_n.jpg?oh=050a811e0b8b72638e98b1e900d571c3&amp;oe=568232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" y="139187"/>
            <a:ext cx="9144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65746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www.facebook.com/alexganeevphotography/photos/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9497" y="58789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6738" lvl="1" indent="-109538" eaLnBrk="1" hangingPunct="1"/>
            <a:r>
              <a:rPr lang="en-US" sz="2000" b="1" dirty="0">
                <a:solidFill>
                  <a:srgbClr val="0070C0"/>
                </a:solidFill>
                <a:latin typeface="Verdana" pitchFamily="34" charset="0"/>
              </a:rPr>
              <a:t>Greek-Americans in Duluth</a:t>
            </a:r>
          </a:p>
        </p:txBody>
      </p:sp>
    </p:spTree>
    <p:extLst>
      <p:ext uri="{BB962C8B-B14F-4D97-AF65-F5344CB8AC3E}">
        <p14:creationId xmlns:p14="http://schemas.microsoft.com/office/powerpoint/2010/main" val="1990125364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621814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39255" y="6028791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2021-2024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85800" y="1783081"/>
            <a:ext cx="7848600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Holism</a:t>
            </a: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 of Food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8783" y="946257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rgbClr val="FFFFFF"/>
                </a:solidFill>
                <a:latin typeface="Arial" charset="0"/>
              </a:rPr>
              <a:t>The End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67911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of 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4128359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8455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381250"/>
            <a:ext cx="7358062" cy="3256276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comparative method</a:t>
            </a:r>
          </a:p>
          <a:p>
            <a:pPr marL="0" indent="0" eaLnBrk="1" hangingPunct="1">
              <a:lnSpc>
                <a:spcPct val="40000"/>
              </a:lnSpc>
              <a:tabLst>
                <a:tab pos="0" algn="l"/>
              </a:tabLst>
            </a:pPr>
            <a:endParaRPr lang="en-US" sz="4000" b="1" dirty="0"/>
          </a:p>
          <a:p>
            <a:pPr lvl="1" eaLnBrk="1" hangingPunct="1">
              <a:tabLst>
                <a:tab pos="0" algn="l"/>
              </a:tabLst>
            </a:pPr>
            <a:r>
              <a:rPr lang="en-US" b="1" dirty="0"/>
              <a:t>as a </a:t>
            </a:r>
            <a:r>
              <a:rPr lang="en-US" b="1" dirty="0">
                <a:solidFill>
                  <a:srgbClr val="FF0000"/>
                </a:solidFill>
              </a:rPr>
              <a:t>major </a:t>
            </a:r>
            <a:r>
              <a:rPr lang="en-US" b="1" i="1" dirty="0">
                <a:solidFill>
                  <a:srgbClr val="FF0000"/>
                </a:solidFill>
              </a:rPr>
              <a:t>approach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to the study of human behavior</a:t>
            </a:r>
          </a:p>
          <a:p>
            <a:pPr lvl="1" eaLnBrk="1" hangingPunct="1">
              <a:tabLst>
                <a:tab pos="0" algn="l"/>
              </a:tabLst>
            </a:pPr>
            <a:endParaRPr lang="en-US" sz="1000" b="1" dirty="0"/>
          </a:p>
          <a:p>
            <a:pPr lvl="1" eaLnBrk="1" hangingPunct="1">
              <a:tabLst>
                <a:tab pos="0" algn="l"/>
              </a:tabLst>
            </a:pPr>
            <a:r>
              <a:rPr lang="en-US" b="1" dirty="0"/>
              <a:t>the comparative method </a:t>
            </a:r>
            <a:r>
              <a:rPr lang="en-US" b="1" dirty="0">
                <a:solidFill>
                  <a:srgbClr val="FF1B36"/>
                </a:solidFill>
              </a:rPr>
              <a:t>compares</a:t>
            </a:r>
            <a:r>
              <a:rPr lang="en-US" b="1" dirty="0"/>
              <a:t> things </a:t>
            </a:r>
            <a:r>
              <a:rPr lang="en-US" sz="1000" b="1" dirty="0"/>
              <a:t>(what else would a “comparative” method do?)</a:t>
            </a:r>
          </a:p>
        </p:txBody>
      </p:sp>
      <p:sp>
        <p:nvSpPr>
          <p:cNvPr id="5529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dirty="0"/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dirty="0"/>
              <a:t>One form of comparative method was pioneered by Fred </a:t>
            </a:r>
            <a:r>
              <a:rPr lang="en-US" sz="1600" b="1" dirty="0" err="1"/>
              <a:t>Eggan</a:t>
            </a:r>
            <a:endParaRPr lang="en-US" sz="1600" b="1" dirty="0"/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 dirty="0"/>
              <a:t>				(University of Chicago)</a:t>
            </a:r>
            <a:endParaRPr lang="en-US" sz="2000" dirty="0"/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885877" y="3943454"/>
            <a:ext cx="7229475" cy="164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“Social anthropology and </a:t>
            </a:r>
          </a:p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the method of controlled comparison”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 dirty="0">
              <a:solidFill>
                <a:srgbClr val="000000"/>
              </a:solidFill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i="1" dirty="0">
                <a:solidFill>
                  <a:srgbClr val="000000"/>
                </a:solidFill>
              </a:rPr>
              <a:t>American Anthropologist, </a:t>
            </a:r>
            <a:r>
              <a:rPr lang="en-US" dirty="0">
                <a:solidFill>
                  <a:srgbClr val="000000"/>
                </a:solidFill>
              </a:rPr>
              <a:t>56:743-61 (1954)</a:t>
            </a:r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Compare . . .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621814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39255" y="6028791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/>
              <a:t>© 2010-2024</a:t>
            </a:r>
            <a:endParaRPr kumimoji="1" lang="en-US" sz="900" dirty="0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85800" y="1783081"/>
            <a:ext cx="7848600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Holism</a:t>
            </a: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</a:t>
            </a: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 of Food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http://en.wikipedia.org/wiki/Highland_cattle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7289513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>
                <a:solidFill>
                  <a:schemeClr val="accent1"/>
                </a:solidFill>
              </a:rPr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>
                <a:solidFill>
                  <a:schemeClr val="accent1"/>
                </a:solidFill>
              </a:rPr>
              <a:t>One form of comparative method was pioneered by Fred Eggan</a:t>
            </a:r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>
                <a:solidFill>
                  <a:schemeClr val="accent1"/>
                </a:solidFill>
              </a:rPr>
              <a:t>				(University of Chicago)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773218" y="3943454"/>
            <a:ext cx="7574372" cy="23391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BBE0E3"/>
                </a:solidFill>
              </a:rPr>
              <a:t>“Social anthropology and </a:t>
            </a:r>
          </a:p>
          <a:p>
            <a:pPr marL="739775" indent="-739775" algn="ctr">
              <a:tabLst>
                <a:tab pos="623888" algn="l"/>
              </a:tabLst>
            </a:pPr>
            <a:r>
              <a:rPr lang="en-US" sz="3600" b="1" dirty="0">
                <a:solidFill>
                  <a:srgbClr val="000000"/>
                </a:solidFill>
              </a:rPr>
              <a:t>the method of controlled comparison</a:t>
            </a:r>
            <a:r>
              <a:rPr lang="en-US" sz="2800" b="1" dirty="0">
                <a:solidFill>
                  <a:srgbClr val="BBE0E3"/>
                </a:solidFill>
              </a:rPr>
              <a:t>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 dirty="0">
              <a:solidFill>
                <a:srgbClr val="BBE0E3"/>
              </a:solidFill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i="1" dirty="0">
                <a:solidFill>
                  <a:srgbClr val="BBE0E3"/>
                </a:solidFill>
              </a:rPr>
              <a:t>American Anthropologist, </a:t>
            </a:r>
            <a:r>
              <a:rPr lang="en-US" dirty="0">
                <a:solidFill>
                  <a:srgbClr val="BBE0E3"/>
                </a:solidFill>
              </a:rPr>
              <a:t>56:743-61 (1954)</a:t>
            </a:r>
          </a:p>
        </p:txBody>
      </p:sp>
      <p:sp>
        <p:nvSpPr>
          <p:cNvPr id="5734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90" y="1935163"/>
            <a:ext cx="7343775" cy="93173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 comparative method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720929" y="3196319"/>
            <a:ext cx="7684423" cy="25545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4000" b="1" dirty="0"/>
              <a:t>often, for e.g.,  </a:t>
            </a:r>
          </a:p>
          <a:p>
            <a:pPr algn="ctr"/>
            <a:r>
              <a:rPr lang="en-US" sz="4000" b="1" dirty="0"/>
              <a:t>folks compare things regionally in an attempt </a:t>
            </a:r>
          </a:p>
          <a:p>
            <a:pPr marL="739775" indent="-739775" algn="ctr">
              <a:tabLst>
                <a:tab pos="623888" algn="l"/>
              </a:tabLst>
            </a:pPr>
            <a:r>
              <a:rPr lang="en-US" sz="4000" b="1" dirty="0"/>
              <a:t>to understand </a:t>
            </a:r>
            <a:r>
              <a:rPr lang="en-US" sz="4000" b="1" dirty="0">
                <a:solidFill>
                  <a:srgbClr val="FF0000"/>
                </a:solidFill>
              </a:rPr>
              <a:t>process</a:t>
            </a:r>
            <a:endParaRPr lang="en-US" sz="4000" b="1" dirty="0"/>
          </a:p>
        </p:txBody>
      </p:sp>
      <p:sp>
        <p:nvSpPr>
          <p:cNvPr id="5939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90" y="1935163"/>
            <a:ext cx="7343775" cy="142240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1600" b="1" dirty="0">
                <a:solidFill>
                  <a:schemeClr val="accent5">
                    <a:lumMod val="90000"/>
                  </a:schemeClr>
                </a:solidFill>
              </a:rPr>
              <a:t>Other methods .  .  .</a:t>
            </a:r>
            <a:endParaRPr lang="en-US" sz="2000" dirty="0">
              <a:solidFill>
                <a:schemeClr val="accent5">
                  <a:lumMod val="90000"/>
                </a:schemeClr>
              </a:solidFill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900165" y="3943454"/>
            <a:ext cx="7215187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BADDE1"/>
                </a:solidFill>
              </a:rPr>
              <a:t>compare things regionally 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885825" y="4838760"/>
            <a:ext cx="723900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BADDE1"/>
                </a:solidFill>
              </a:rPr>
              <a:t>in an attempt to understand </a:t>
            </a:r>
            <a:r>
              <a:rPr lang="en-US" sz="4400" b="1" dirty="0">
                <a:solidFill>
                  <a:srgbClr val="000000"/>
                </a:solidFill>
              </a:rPr>
              <a:t>process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39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5939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2" y="2262737"/>
            <a:ext cx="7772400" cy="393954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process</a:t>
            </a:r>
          </a:p>
          <a:p>
            <a:pPr algn="ctr"/>
            <a:endParaRPr lang="en-US" sz="1000" dirty="0">
              <a:latin typeface="+mj-lt"/>
            </a:endParaRPr>
          </a:p>
          <a:p>
            <a:pPr algn="ctr"/>
            <a:r>
              <a:rPr lang="en-US" sz="3600" b="1" dirty="0">
                <a:latin typeface="+mj-lt"/>
              </a:rPr>
              <a:t>essentially refers to </a:t>
            </a:r>
          </a:p>
          <a:p>
            <a:pPr algn="ctr"/>
            <a:r>
              <a:rPr lang="en-US" sz="3600" b="1" dirty="0">
                <a:latin typeface="+mj-lt"/>
              </a:rPr>
              <a:t>how things change</a:t>
            </a:r>
          </a:p>
          <a:p>
            <a:pPr algn="ctr"/>
            <a:r>
              <a:rPr lang="en-US" sz="2800" dirty="0">
                <a:latin typeface="+mj-lt"/>
              </a:rPr>
              <a:t>or</a:t>
            </a:r>
          </a:p>
          <a:p>
            <a:pPr algn="ctr"/>
            <a:r>
              <a:rPr lang="en-US" sz="3600" b="1" dirty="0">
                <a:latin typeface="+mj-lt"/>
              </a:rPr>
              <a:t>how things came to be </a:t>
            </a:r>
          </a:p>
          <a:p>
            <a:pPr algn="ctr"/>
            <a:r>
              <a:rPr lang="en-US" sz="3600" b="1" dirty="0">
                <a:latin typeface="+mj-lt"/>
              </a:rPr>
              <a:t>the way they are now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309415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/>
              <a:t>the comparative method </a:t>
            </a:r>
            <a:r>
              <a:rPr lang="en-US" sz="3600" b="1" dirty="0">
                <a:solidFill>
                  <a:srgbClr val="FF0000"/>
                </a:solidFill>
              </a:rPr>
              <a:t>compares</a:t>
            </a:r>
            <a:r>
              <a:rPr lang="en-US" sz="3600" b="1" dirty="0"/>
              <a:t> </a:t>
            </a:r>
            <a:r>
              <a:rPr lang="en-US" b="1" dirty="0"/>
              <a:t>things </a:t>
            </a:r>
            <a:br>
              <a:rPr lang="en-US" b="1" dirty="0"/>
            </a:br>
            <a:r>
              <a:rPr lang="en-US" b="1" dirty="0"/>
              <a:t>for e.g. . . 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rgbClr val="FFFFFF"/>
                </a:solidFill>
              </a:rPr>
              <a:t>David Montgomery compares what happens when great civilizations around the world ignore problems they are having with top soil 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>
              <a:solidFill>
                <a:srgbClr val="FFFFFF"/>
              </a:solidFill>
            </a:endParaRPr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rgbClr val="FFFFFF"/>
                </a:solidFill>
              </a:rPr>
              <a:t>Spoiler: All failed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6602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400657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comparative method </a:t>
            </a:r>
            <a:r>
              <a:rPr lang="en-US" sz="3600" b="1" dirty="0">
                <a:solidFill>
                  <a:srgbClr val="FF0000"/>
                </a:solidFill>
              </a:rPr>
              <a:t>compares</a:t>
            </a:r>
            <a:r>
              <a:rPr lang="en-US" sz="3600" b="1" dirty="0"/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things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for e.g. . . 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/>
              <a:t>David Montgomery compares what happens when great civilizations around the world ignore problems they are having with top soil 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>
              <a:solidFill>
                <a:srgbClr val="FFFFFF"/>
              </a:solidFill>
            </a:endParaRPr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rgbClr val="FFFFFF"/>
                </a:solidFill>
              </a:rPr>
              <a:t>Spoiler: All failed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043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400657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comparative method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compares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things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for e.g. . . .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David Montgomery compares what happens when great civilizations around the world ignore problems they are having with top soil 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/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Spoiler: All failed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0169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400657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comparative method </a:t>
            </a:r>
            <a:r>
              <a:rPr lang="en-US" sz="3600" b="1" dirty="0">
                <a:solidFill>
                  <a:srgbClr val="FF0000"/>
                </a:solidFill>
              </a:rPr>
              <a:t>compares</a:t>
            </a:r>
            <a:r>
              <a:rPr lang="en-US" sz="3600" b="1" dirty="0"/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things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for e.g. . . .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/>
              <a:t>In a similar manner Evan D. Fraser and Andrew </a:t>
            </a:r>
            <a:r>
              <a:rPr lang="en-US" sz="3200" b="1" dirty="0" err="1"/>
              <a:t>Rimas</a:t>
            </a:r>
            <a:r>
              <a:rPr lang="en-US" sz="3200" b="1" dirty="0"/>
              <a:t> compare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i="1" dirty="0"/>
              <a:t>Feast, Famine, and the Rise and Fall of Civilizations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/>
              <a:t>around the world.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>
              <a:solidFill>
                <a:srgbClr val="FFFFFF"/>
              </a:solidFill>
            </a:endParaRPr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9674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holism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as a primary theoretical goal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472512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159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6926" y="1580676"/>
            <a:ext cx="7639045" cy="4214680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comparative method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as major approach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6600" b="1" dirty="0">
                <a:solidFill>
                  <a:srgbClr val="FF0000"/>
                </a:solidFill>
              </a:rPr>
              <a:t>holism</a:t>
            </a:r>
            <a:r>
              <a:rPr lang="en-US" sz="6600" dirty="0"/>
              <a:t> </a:t>
            </a:r>
            <a:r>
              <a:rPr lang="en-US" sz="5400" dirty="0"/>
              <a:t>as a primary theoretical goal</a:t>
            </a:r>
            <a:endParaRPr lang="en-US" sz="6600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fieldwork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as a primary research technique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67032" y="371165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/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8010" y="933985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cs typeface="Arial" panose="020B0604020202020204" pitchFamily="34" charset="0"/>
              </a:rPr>
              <a:t>˄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797098">
            <a:off x="4635030" y="265161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Brush Script MT" panose="03060802040406070304" pitchFamily="66" charset="0"/>
              </a:rPr>
              <a:t>American</a:t>
            </a:r>
            <a:endParaRPr lang="en-US" sz="4400" dirty="0">
              <a:latin typeface="Brush Script MT" panose="03060802040406070304" pitchFamily="66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592394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comparative method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major approach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FontTx/>
              <a:buAutoNum type="arabicPeriod" startAt="2"/>
              <a:tabLst>
                <a:tab pos="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holism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or the study of "humankind" as a whole, as a primary theoretical goal</a:t>
            </a:r>
            <a:endParaRPr lang="en-US" sz="4000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fieldwork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research technique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2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physical </a:t>
            </a:r>
            <a:r>
              <a:rPr lang="en-US" sz="2400" b="1" dirty="0"/>
              <a:t>(bio-physical) </a:t>
            </a:r>
            <a:endParaRPr kumimoji="1"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linguistics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1414016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holism tries to put all of the pieces together . . .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168513"/>
            <a:ext cx="6908800" cy="28007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excellent example of trying to understand things</a:t>
            </a:r>
            <a:r>
              <a:rPr kumimoji="1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holistically</a:t>
            </a:r>
            <a:r>
              <a:rPr kumimoji="1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comes from Finland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506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9" y="264063"/>
            <a:ext cx="8229600" cy="634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2940" y="6555253"/>
            <a:ext cx="6054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https://brightside.me/wonder-curiosities/finland-will-become-the-first-country-in-the-world-to-get-rid-of-all-school-subjects-259910/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8027" y="809215"/>
            <a:ext cx="3223959" cy="1051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Finland is switching their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entire school curriculum to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holistic studies . . .</a:t>
            </a:r>
          </a:p>
        </p:txBody>
      </p:sp>
    </p:spTree>
    <p:extLst>
      <p:ext uri="{BB962C8B-B14F-4D97-AF65-F5344CB8AC3E}">
        <p14:creationId xmlns:p14="http://schemas.microsoft.com/office/powerpoint/2010/main" val="22107476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2940" y="6555253"/>
            <a:ext cx="6054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https://brightside.me/wonder-curiosities/finland-will-become-the-first-country-in-the-world-to-get-rid-of-all-school-subjects-259910/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9034"/>
            <a:ext cx="8382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87089" y="4238178"/>
            <a:ext cx="8810171" cy="2162629"/>
          </a:xfrm>
          <a:custGeom>
            <a:avLst/>
            <a:gdLst>
              <a:gd name="connsiteX0" fmla="*/ 4296228 w 8810171"/>
              <a:gd name="connsiteY0" fmla="*/ 2046514 h 2162629"/>
              <a:gd name="connsiteX1" fmla="*/ 4136571 w 8810171"/>
              <a:gd name="connsiteY1" fmla="*/ 2090057 h 2162629"/>
              <a:gd name="connsiteX2" fmla="*/ 4093028 w 8810171"/>
              <a:gd name="connsiteY2" fmla="*/ 2104571 h 2162629"/>
              <a:gd name="connsiteX3" fmla="*/ 4049485 w 8810171"/>
              <a:gd name="connsiteY3" fmla="*/ 2119086 h 2162629"/>
              <a:gd name="connsiteX4" fmla="*/ 3802743 w 8810171"/>
              <a:gd name="connsiteY4" fmla="*/ 2148114 h 2162629"/>
              <a:gd name="connsiteX5" fmla="*/ 3352800 w 8810171"/>
              <a:gd name="connsiteY5" fmla="*/ 2162629 h 2162629"/>
              <a:gd name="connsiteX6" fmla="*/ 2656114 w 8810171"/>
              <a:gd name="connsiteY6" fmla="*/ 2148114 h 2162629"/>
              <a:gd name="connsiteX7" fmla="*/ 2380343 w 8810171"/>
              <a:gd name="connsiteY7" fmla="*/ 2119086 h 2162629"/>
              <a:gd name="connsiteX8" fmla="*/ 1973943 w 8810171"/>
              <a:gd name="connsiteY8" fmla="*/ 2104571 h 2162629"/>
              <a:gd name="connsiteX9" fmla="*/ 1930400 w 8810171"/>
              <a:gd name="connsiteY9" fmla="*/ 2090057 h 2162629"/>
              <a:gd name="connsiteX10" fmla="*/ 1727200 w 8810171"/>
              <a:gd name="connsiteY10" fmla="*/ 2061029 h 2162629"/>
              <a:gd name="connsiteX11" fmla="*/ 1683657 w 8810171"/>
              <a:gd name="connsiteY11" fmla="*/ 2046514 h 2162629"/>
              <a:gd name="connsiteX12" fmla="*/ 1059543 w 8810171"/>
              <a:gd name="connsiteY12" fmla="*/ 2046514 h 2162629"/>
              <a:gd name="connsiteX13" fmla="*/ 377371 w 8810171"/>
              <a:gd name="connsiteY13" fmla="*/ 2046514 h 2162629"/>
              <a:gd name="connsiteX14" fmla="*/ 333828 w 8810171"/>
              <a:gd name="connsiteY14" fmla="*/ 2032000 h 2162629"/>
              <a:gd name="connsiteX15" fmla="*/ 261257 w 8810171"/>
              <a:gd name="connsiteY15" fmla="*/ 1959429 h 2162629"/>
              <a:gd name="connsiteX16" fmla="*/ 188685 w 8810171"/>
              <a:gd name="connsiteY16" fmla="*/ 1872343 h 2162629"/>
              <a:gd name="connsiteX17" fmla="*/ 145143 w 8810171"/>
              <a:gd name="connsiteY17" fmla="*/ 1741714 h 2162629"/>
              <a:gd name="connsiteX18" fmla="*/ 130628 w 8810171"/>
              <a:gd name="connsiteY18" fmla="*/ 1698171 h 2162629"/>
              <a:gd name="connsiteX19" fmla="*/ 101600 w 8810171"/>
              <a:gd name="connsiteY19" fmla="*/ 1654629 h 2162629"/>
              <a:gd name="connsiteX20" fmla="*/ 72571 w 8810171"/>
              <a:gd name="connsiteY20" fmla="*/ 1567543 h 2162629"/>
              <a:gd name="connsiteX21" fmla="*/ 58057 w 8810171"/>
              <a:gd name="connsiteY21" fmla="*/ 1524000 h 2162629"/>
              <a:gd name="connsiteX22" fmla="*/ 43543 w 8810171"/>
              <a:gd name="connsiteY22" fmla="*/ 1465943 h 2162629"/>
              <a:gd name="connsiteX23" fmla="*/ 14514 w 8810171"/>
              <a:gd name="connsiteY23" fmla="*/ 1306286 h 2162629"/>
              <a:gd name="connsiteX24" fmla="*/ 0 w 8810171"/>
              <a:gd name="connsiteY24" fmla="*/ 1190171 h 2162629"/>
              <a:gd name="connsiteX25" fmla="*/ 29028 w 8810171"/>
              <a:gd name="connsiteY25" fmla="*/ 725714 h 2162629"/>
              <a:gd name="connsiteX26" fmla="*/ 43543 w 8810171"/>
              <a:gd name="connsiteY26" fmla="*/ 667657 h 2162629"/>
              <a:gd name="connsiteX27" fmla="*/ 72571 w 8810171"/>
              <a:gd name="connsiteY27" fmla="*/ 551543 h 2162629"/>
              <a:gd name="connsiteX28" fmla="*/ 116114 w 8810171"/>
              <a:gd name="connsiteY28" fmla="*/ 522514 h 2162629"/>
              <a:gd name="connsiteX29" fmla="*/ 203200 w 8810171"/>
              <a:gd name="connsiteY29" fmla="*/ 464457 h 2162629"/>
              <a:gd name="connsiteX30" fmla="*/ 290285 w 8810171"/>
              <a:gd name="connsiteY30" fmla="*/ 406400 h 2162629"/>
              <a:gd name="connsiteX31" fmla="*/ 449943 w 8810171"/>
              <a:gd name="connsiteY31" fmla="*/ 362857 h 2162629"/>
              <a:gd name="connsiteX32" fmla="*/ 493485 w 8810171"/>
              <a:gd name="connsiteY32" fmla="*/ 348343 h 2162629"/>
              <a:gd name="connsiteX33" fmla="*/ 566057 w 8810171"/>
              <a:gd name="connsiteY33" fmla="*/ 333829 h 2162629"/>
              <a:gd name="connsiteX34" fmla="*/ 609600 w 8810171"/>
              <a:gd name="connsiteY34" fmla="*/ 319314 h 2162629"/>
              <a:gd name="connsiteX35" fmla="*/ 769257 w 8810171"/>
              <a:gd name="connsiteY35" fmla="*/ 304800 h 2162629"/>
              <a:gd name="connsiteX36" fmla="*/ 870857 w 8810171"/>
              <a:gd name="connsiteY36" fmla="*/ 275771 h 2162629"/>
              <a:gd name="connsiteX37" fmla="*/ 1016000 w 8810171"/>
              <a:gd name="connsiteY37" fmla="*/ 261257 h 2162629"/>
              <a:gd name="connsiteX38" fmla="*/ 1132114 w 8810171"/>
              <a:gd name="connsiteY38" fmla="*/ 246743 h 2162629"/>
              <a:gd name="connsiteX39" fmla="*/ 1277257 w 8810171"/>
              <a:gd name="connsiteY39" fmla="*/ 217714 h 2162629"/>
              <a:gd name="connsiteX40" fmla="*/ 2960914 w 8810171"/>
              <a:gd name="connsiteY40" fmla="*/ 203200 h 2162629"/>
              <a:gd name="connsiteX41" fmla="*/ 3251200 w 8810171"/>
              <a:gd name="connsiteY41" fmla="*/ 174171 h 2162629"/>
              <a:gd name="connsiteX42" fmla="*/ 3294743 w 8810171"/>
              <a:gd name="connsiteY42" fmla="*/ 159657 h 2162629"/>
              <a:gd name="connsiteX43" fmla="*/ 3468914 w 8810171"/>
              <a:gd name="connsiteY43" fmla="*/ 130629 h 2162629"/>
              <a:gd name="connsiteX44" fmla="*/ 3643085 w 8810171"/>
              <a:gd name="connsiteY44" fmla="*/ 116114 h 2162629"/>
              <a:gd name="connsiteX45" fmla="*/ 3918857 w 8810171"/>
              <a:gd name="connsiteY45" fmla="*/ 101600 h 2162629"/>
              <a:gd name="connsiteX46" fmla="*/ 4064000 w 8810171"/>
              <a:gd name="connsiteY46" fmla="*/ 87086 h 2162629"/>
              <a:gd name="connsiteX47" fmla="*/ 4310743 w 8810171"/>
              <a:gd name="connsiteY47" fmla="*/ 43543 h 2162629"/>
              <a:gd name="connsiteX48" fmla="*/ 4368800 w 8810171"/>
              <a:gd name="connsiteY48" fmla="*/ 29029 h 2162629"/>
              <a:gd name="connsiteX49" fmla="*/ 4615543 w 8810171"/>
              <a:gd name="connsiteY49" fmla="*/ 0 h 2162629"/>
              <a:gd name="connsiteX50" fmla="*/ 5225143 w 8810171"/>
              <a:gd name="connsiteY50" fmla="*/ 14514 h 2162629"/>
              <a:gd name="connsiteX51" fmla="*/ 5994400 w 8810171"/>
              <a:gd name="connsiteY51" fmla="*/ 29029 h 2162629"/>
              <a:gd name="connsiteX52" fmla="*/ 6066971 w 8810171"/>
              <a:gd name="connsiteY52" fmla="*/ 43543 h 2162629"/>
              <a:gd name="connsiteX53" fmla="*/ 6183085 w 8810171"/>
              <a:gd name="connsiteY53" fmla="*/ 58057 h 2162629"/>
              <a:gd name="connsiteX54" fmla="*/ 6226628 w 8810171"/>
              <a:gd name="connsiteY54" fmla="*/ 72571 h 2162629"/>
              <a:gd name="connsiteX55" fmla="*/ 6400800 w 8810171"/>
              <a:gd name="connsiteY55" fmla="*/ 101600 h 2162629"/>
              <a:gd name="connsiteX56" fmla="*/ 6531428 w 8810171"/>
              <a:gd name="connsiteY56" fmla="*/ 130629 h 2162629"/>
              <a:gd name="connsiteX57" fmla="*/ 6604000 w 8810171"/>
              <a:gd name="connsiteY57" fmla="*/ 145143 h 2162629"/>
              <a:gd name="connsiteX58" fmla="*/ 6662057 w 8810171"/>
              <a:gd name="connsiteY58" fmla="*/ 159657 h 2162629"/>
              <a:gd name="connsiteX59" fmla="*/ 6792685 w 8810171"/>
              <a:gd name="connsiteY59" fmla="*/ 174171 h 2162629"/>
              <a:gd name="connsiteX60" fmla="*/ 6908800 w 8810171"/>
              <a:gd name="connsiteY60" fmla="*/ 203200 h 2162629"/>
              <a:gd name="connsiteX61" fmla="*/ 7082971 w 8810171"/>
              <a:gd name="connsiteY61" fmla="*/ 232229 h 2162629"/>
              <a:gd name="connsiteX62" fmla="*/ 7199085 w 8810171"/>
              <a:gd name="connsiteY62" fmla="*/ 246743 h 2162629"/>
              <a:gd name="connsiteX63" fmla="*/ 7358743 w 8810171"/>
              <a:gd name="connsiteY63" fmla="*/ 275771 h 2162629"/>
              <a:gd name="connsiteX64" fmla="*/ 7692571 w 8810171"/>
              <a:gd name="connsiteY64" fmla="*/ 304800 h 2162629"/>
              <a:gd name="connsiteX65" fmla="*/ 7924800 w 8810171"/>
              <a:gd name="connsiteY65" fmla="*/ 348343 h 2162629"/>
              <a:gd name="connsiteX66" fmla="*/ 8084457 w 8810171"/>
              <a:gd name="connsiteY66" fmla="*/ 377371 h 2162629"/>
              <a:gd name="connsiteX67" fmla="*/ 8244114 w 8810171"/>
              <a:gd name="connsiteY67" fmla="*/ 391886 h 2162629"/>
              <a:gd name="connsiteX68" fmla="*/ 8316685 w 8810171"/>
              <a:gd name="connsiteY68" fmla="*/ 406400 h 2162629"/>
              <a:gd name="connsiteX69" fmla="*/ 8360228 w 8810171"/>
              <a:gd name="connsiteY69" fmla="*/ 420914 h 2162629"/>
              <a:gd name="connsiteX70" fmla="*/ 8548914 w 8810171"/>
              <a:gd name="connsiteY70" fmla="*/ 449943 h 2162629"/>
              <a:gd name="connsiteX71" fmla="*/ 8650514 w 8810171"/>
              <a:gd name="connsiteY71" fmla="*/ 522514 h 2162629"/>
              <a:gd name="connsiteX72" fmla="*/ 8723085 w 8810171"/>
              <a:gd name="connsiteY72" fmla="*/ 609600 h 2162629"/>
              <a:gd name="connsiteX73" fmla="*/ 8737600 w 8810171"/>
              <a:gd name="connsiteY73" fmla="*/ 653143 h 2162629"/>
              <a:gd name="connsiteX74" fmla="*/ 8766628 w 8810171"/>
              <a:gd name="connsiteY74" fmla="*/ 696686 h 2162629"/>
              <a:gd name="connsiteX75" fmla="*/ 8795657 w 8810171"/>
              <a:gd name="connsiteY75" fmla="*/ 783771 h 2162629"/>
              <a:gd name="connsiteX76" fmla="*/ 8810171 w 8810171"/>
              <a:gd name="connsiteY76" fmla="*/ 827314 h 2162629"/>
              <a:gd name="connsiteX77" fmla="*/ 8795657 w 8810171"/>
              <a:gd name="connsiteY77" fmla="*/ 1306286 h 2162629"/>
              <a:gd name="connsiteX78" fmla="*/ 8781143 w 8810171"/>
              <a:gd name="connsiteY78" fmla="*/ 1393371 h 2162629"/>
              <a:gd name="connsiteX79" fmla="*/ 8752114 w 8810171"/>
              <a:gd name="connsiteY79" fmla="*/ 1436914 h 2162629"/>
              <a:gd name="connsiteX80" fmla="*/ 8708571 w 8810171"/>
              <a:gd name="connsiteY80" fmla="*/ 1524000 h 2162629"/>
              <a:gd name="connsiteX81" fmla="*/ 8665028 w 8810171"/>
              <a:gd name="connsiteY81" fmla="*/ 1567543 h 2162629"/>
              <a:gd name="connsiteX82" fmla="*/ 8592457 w 8810171"/>
              <a:gd name="connsiteY82" fmla="*/ 1654629 h 2162629"/>
              <a:gd name="connsiteX83" fmla="*/ 8577943 w 8810171"/>
              <a:gd name="connsiteY83" fmla="*/ 1698171 h 2162629"/>
              <a:gd name="connsiteX84" fmla="*/ 8505371 w 8810171"/>
              <a:gd name="connsiteY84" fmla="*/ 1785257 h 2162629"/>
              <a:gd name="connsiteX85" fmla="*/ 8461828 w 8810171"/>
              <a:gd name="connsiteY85" fmla="*/ 1799771 h 2162629"/>
              <a:gd name="connsiteX86" fmla="*/ 8418285 w 8810171"/>
              <a:gd name="connsiteY86" fmla="*/ 1828800 h 2162629"/>
              <a:gd name="connsiteX87" fmla="*/ 8360228 w 8810171"/>
              <a:gd name="connsiteY87" fmla="*/ 1872343 h 2162629"/>
              <a:gd name="connsiteX88" fmla="*/ 8302171 w 8810171"/>
              <a:gd name="connsiteY88" fmla="*/ 1886857 h 2162629"/>
              <a:gd name="connsiteX89" fmla="*/ 8258628 w 8810171"/>
              <a:gd name="connsiteY89" fmla="*/ 1901371 h 2162629"/>
              <a:gd name="connsiteX90" fmla="*/ 8128000 w 8810171"/>
              <a:gd name="connsiteY90" fmla="*/ 1973943 h 2162629"/>
              <a:gd name="connsiteX91" fmla="*/ 8084457 w 8810171"/>
              <a:gd name="connsiteY91" fmla="*/ 2002971 h 2162629"/>
              <a:gd name="connsiteX92" fmla="*/ 8026400 w 8810171"/>
              <a:gd name="connsiteY92" fmla="*/ 2017486 h 2162629"/>
              <a:gd name="connsiteX93" fmla="*/ 7852228 w 8810171"/>
              <a:gd name="connsiteY93" fmla="*/ 2046514 h 2162629"/>
              <a:gd name="connsiteX94" fmla="*/ 7474857 w 8810171"/>
              <a:gd name="connsiteY94" fmla="*/ 2061029 h 2162629"/>
              <a:gd name="connsiteX95" fmla="*/ 7242628 w 8810171"/>
              <a:gd name="connsiteY95" fmla="*/ 2090057 h 2162629"/>
              <a:gd name="connsiteX96" fmla="*/ 7082971 w 8810171"/>
              <a:gd name="connsiteY96" fmla="*/ 2119086 h 2162629"/>
              <a:gd name="connsiteX97" fmla="*/ 6792685 w 8810171"/>
              <a:gd name="connsiteY97" fmla="*/ 2133600 h 2162629"/>
              <a:gd name="connsiteX98" fmla="*/ 5733143 w 8810171"/>
              <a:gd name="connsiteY98" fmla="*/ 2119086 h 2162629"/>
              <a:gd name="connsiteX99" fmla="*/ 5675085 w 8810171"/>
              <a:gd name="connsiteY99" fmla="*/ 2104571 h 2162629"/>
              <a:gd name="connsiteX100" fmla="*/ 5283200 w 8810171"/>
              <a:gd name="connsiteY100" fmla="*/ 2119086 h 2162629"/>
              <a:gd name="connsiteX101" fmla="*/ 4470400 w 8810171"/>
              <a:gd name="connsiteY101" fmla="*/ 2104571 h 2162629"/>
              <a:gd name="connsiteX102" fmla="*/ 4426857 w 8810171"/>
              <a:gd name="connsiteY102" fmla="*/ 2090057 h 2162629"/>
              <a:gd name="connsiteX103" fmla="*/ 4339771 w 8810171"/>
              <a:gd name="connsiteY103" fmla="*/ 2046514 h 2162629"/>
              <a:gd name="connsiteX104" fmla="*/ 4238171 w 8810171"/>
              <a:gd name="connsiteY104" fmla="*/ 2075543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810171" h="2162629">
                <a:moveTo>
                  <a:pt x="4296228" y="2046514"/>
                </a:moveTo>
                <a:cubicBezTo>
                  <a:pt x="4193652" y="2067030"/>
                  <a:pt x="4247061" y="2053228"/>
                  <a:pt x="4136571" y="2090057"/>
                </a:cubicBezTo>
                <a:lnTo>
                  <a:pt x="4093028" y="2104571"/>
                </a:lnTo>
                <a:cubicBezTo>
                  <a:pt x="4078514" y="2109409"/>
                  <a:pt x="4064631" y="2116922"/>
                  <a:pt x="4049485" y="2119086"/>
                </a:cubicBezTo>
                <a:cubicBezTo>
                  <a:pt x="3968391" y="2130671"/>
                  <a:pt x="3884371" y="2144132"/>
                  <a:pt x="3802743" y="2148114"/>
                </a:cubicBezTo>
                <a:cubicBezTo>
                  <a:pt x="3652862" y="2155425"/>
                  <a:pt x="3502781" y="2157791"/>
                  <a:pt x="3352800" y="2162629"/>
                </a:cubicBezTo>
                <a:lnTo>
                  <a:pt x="2656114" y="2148114"/>
                </a:lnTo>
                <a:cubicBezTo>
                  <a:pt x="2520187" y="2143427"/>
                  <a:pt x="2511713" y="2126187"/>
                  <a:pt x="2380343" y="2119086"/>
                </a:cubicBezTo>
                <a:cubicBezTo>
                  <a:pt x="2244988" y="2111769"/>
                  <a:pt x="2109410" y="2109409"/>
                  <a:pt x="1973943" y="2104571"/>
                </a:cubicBezTo>
                <a:cubicBezTo>
                  <a:pt x="1959429" y="2099733"/>
                  <a:pt x="1945335" y="2093376"/>
                  <a:pt x="1930400" y="2090057"/>
                </a:cubicBezTo>
                <a:cubicBezTo>
                  <a:pt x="1876589" y="2078099"/>
                  <a:pt x="1777417" y="2067306"/>
                  <a:pt x="1727200" y="2061029"/>
                </a:cubicBezTo>
                <a:cubicBezTo>
                  <a:pt x="1712686" y="2056191"/>
                  <a:pt x="1698803" y="2048678"/>
                  <a:pt x="1683657" y="2046514"/>
                </a:cubicBezTo>
                <a:cubicBezTo>
                  <a:pt x="1463410" y="2015050"/>
                  <a:pt x="1305909" y="2038815"/>
                  <a:pt x="1059543" y="2046514"/>
                </a:cubicBezTo>
                <a:cubicBezTo>
                  <a:pt x="778645" y="2086644"/>
                  <a:pt x="922312" y="2071860"/>
                  <a:pt x="377371" y="2046514"/>
                </a:cubicBezTo>
                <a:cubicBezTo>
                  <a:pt x="362088" y="2045803"/>
                  <a:pt x="348342" y="2036838"/>
                  <a:pt x="333828" y="2032000"/>
                </a:cubicBezTo>
                <a:cubicBezTo>
                  <a:pt x="253999" y="1978780"/>
                  <a:pt x="321733" y="2032000"/>
                  <a:pt x="261257" y="1959429"/>
                </a:cubicBezTo>
                <a:cubicBezTo>
                  <a:pt x="168126" y="1847672"/>
                  <a:pt x="260759" y="1980453"/>
                  <a:pt x="188685" y="1872343"/>
                </a:cubicBezTo>
                <a:lnTo>
                  <a:pt x="145143" y="1741714"/>
                </a:lnTo>
                <a:cubicBezTo>
                  <a:pt x="140305" y="1727200"/>
                  <a:pt x="139115" y="1710901"/>
                  <a:pt x="130628" y="1698171"/>
                </a:cubicBezTo>
                <a:cubicBezTo>
                  <a:pt x="120952" y="1683657"/>
                  <a:pt x="108685" y="1670569"/>
                  <a:pt x="101600" y="1654629"/>
                </a:cubicBezTo>
                <a:cubicBezTo>
                  <a:pt x="89173" y="1626667"/>
                  <a:pt x="82247" y="1596572"/>
                  <a:pt x="72571" y="1567543"/>
                </a:cubicBezTo>
                <a:cubicBezTo>
                  <a:pt x="67733" y="1553029"/>
                  <a:pt x="61768" y="1538843"/>
                  <a:pt x="58057" y="1524000"/>
                </a:cubicBezTo>
                <a:cubicBezTo>
                  <a:pt x="53219" y="1504648"/>
                  <a:pt x="47870" y="1485416"/>
                  <a:pt x="43543" y="1465943"/>
                </a:cubicBezTo>
                <a:cubicBezTo>
                  <a:pt x="33539" y="1420924"/>
                  <a:pt x="20818" y="1350413"/>
                  <a:pt x="14514" y="1306286"/>
                </a:cubicBezTo>
                <a:cubicBezTo>
                  <a:pt x="8998" y="1267672"/>
                  <a:pt x="4838" y="1228876"/>
                  <a:pt x="0" y="1190171"/>
                </a:cubicBezTo>
                <a:cubicBezTo>
                  <a:pt x="6087" y="1050156"/>
                  <a:pt x="6277" y="873591"/>
                  <a:pt x="29028" y="725714"/>
                </a:cubicBezTo>
                <a:cubicBezTo>
                  <a:pt x="32061" y="705998"/>
                  <a:pt x="39216" y="687130"/>
                  <a:pt x="43543" y="667657"/>
                </a:cubicBezTo>
                <a:cubicBezTo>
                  <a:pt x="44377" y="663904"/>
                  <a:pt x="60601" y="566506"/>
                  <a:pt x="72571" y="551543"/>
                </a:cubicBezTo>
                <a:cubicBezTo>
                  <a:pt x="83468" y="537921"/>
                  <a:pt x="102713" y="533681"/>
                  <a:pt x="116114" y="522514"/>
                </a:cubicBezTo>
                <a:cubicBezTo>
                  <a:pt x="270728" y="393669"/>
                  <a:pt x="65460" y="540979"/>
                  <a:pt x="203200" y="464457"/>
                </a:cubicBezTo>
                <a:cubicBezTo>
                  <a:pt x="233697" y="447514"/>
                  <a:pt x="257188" y="417433"/>
                  <a:pt x="290285" y="406400"/>
                </a:cubicBezTo>
                <a:cubicBezTo>
                  <a:pt x="477107" y="344125"/>
                  <a:pt x="285825" y="403886"/>
                  <a:pt x="449943" y="362857"/>
                </a:cubicBezTo>
                <a:cubicBezTo>
                  <a:pt x="464785" y="359146"/>
                  <a:pt x="478643" y="352054"/>
                  <a:pt x="493485" y="348343"/>
                </a:cubicBezTo>
                <a:cubicBezTo>
                  <a:pt x="517418" y="342360"/>
                  <a:pt x="542124" y="339812"/>
                  <a:pt x="566057" y="333829"/>
                </a:cubicBezTo>
                <a:cubicBezTo>
                  <a:pt x="580900" y="330118"/>
                  <a:pt x="594454" y="321478"/>
                  <a:pt x="609600" y="319314"/>
                </a:cubicBezTo>
                <a:cubicBezTo>
                  <a:pt x="662501" y="311757"/>
                  <a:pt x="716038" y="309638"/>
                  <a:pt x="769257" y="304800"/>
                </a:cubicBezTo>
                <a:cubicBezTo>
                  <a:pt x="800269" y="294463"/>
                  <a:pt x="838970" y="280326"/>
                  <a:pt x="870857" y="275771"/>
                </a:cubicBezTo>
                <a:cubicBezTo>
                  <a:pt x="918991" y="268895"/>
                  <a:pt x="967675" y="266626"/>
                  <a:pt x="1016000" y="261257"/>
                </a:cubicBezTo>
                <a:cubicBezTo>
                  <a:pt x="1054767" y="256950"/>
                  <a:pt x="1093409" y="251581"/>
                  <a:pt x="1132114" y="246743"/>
                </a:cubicBezTo>
                <a:cubicBezTo>
                  <a:pt x="1187265" y="228360"/>
                  <a:pt x="1207128" y="218854"/>
                  <a:pt x="1277257" y="217714"/>
                </a:cubicBezTo>
                <a:lnTo>
                  <a:pt x="2960914" y="203200"/>
                </a:lnTo>
                <a:cubicBezTo>
                  <a:pt x="3145902" y="166203"/>
                  <a:pt x="2887705" y="214560"/>
                  <a:pt x="3251200" y="174171"/>
                </a:cubicBezTo>
                <a:cubicBezTo>
                  <a:pt x="3266406" y="172481"/>
                  <a:pt x="3279741" y="162657"/>
                  <a:pt x="3294743" y="159657"/>
                </a:cubicBezTo>
                <a:cubicBezTo>
                  <a:pt x="3352458" y="148114"/>
                  <a:pt x="3410260" y="135517"/>
                  <a:pt x="3468914" y="130629"/>
                </a:cubicBezTo>
                <a:lnTo>
                  <a:pt x="3643085" y="116114"/>
                </a:lnTo>
                <a:cubicBezTo>
                  <a:pt x="3734945" y="110187"/>
                  <a:pt x="3827024" y="107933"/>
                  <a:pt x="3918857" y="101600"/>
                </a:cubicBezTo>
                <a:cubicBezTo>
                  <a:pt x="3967364" y="98255"/>
                  <a:pt x="4015619" y="91924"/>
                  <a:pt x="4064000" y="87086"/>
                </a:cubicBezTo>
                <a:cubicBezTo>
                  <a:pt x="4222617" y="47431"/>
                  <a:pt x="4140462" y="62463"/>
                  <a:pt x="4310743" y="43543"/>
                </a:cubicBezTo>
                <a:cubicBezTo>
                  <a:pt x="4330095" y="38705"/>
                  <a:pt x="4349124" y="32308"/>
                  <a:pt x="4368800" y="29029"/>
                </a:cubicBezTo>
                <a:cubicBezTo>
                  <a:pt x="4408719" y="22376"/>
                  <a:pt x="4580556" y="3887"/>
                  <a:pt x="4615543" y="0"/>
                </a:cubicBezTo>
                <a:lnTo>
                  <a:pt x="5225143" y="14514"/>
                </a:lnTo>
                <a:lnTo>
                  <a:pt x="5994400" y="29029"/>
                </a:lnTo>
                <a:cubicBezTo>
                  <a:pt x="6019055" y="29879"/>
                  <a:pt x="6042588" y="39792"/>
                  <a:pt x="6066971" y="43543"/>
                </a:cubicBezTo>
                <a:cubicBezTo>
                  <a:pt x="6105523" y="49474"/>
                  <a:pt x="6144380" y="53219"/>
                  <a:pt x="6183085" y="58057"/>
                </a:cubicBezTo>
                <a:cubicBezTo>
                  <a:pt x="6197599" y="62895"/>
                  <a:pt x="6211785" y="68860"/>
                  <a:pt x="6226628" y="72571"/>
                </a:cubicBezTo>
                <a:cubicBezTo>
                  <a:pt x="6295050" y="89677"/>
                  <a:pt x="6327053" y="89309"/>
                  <a:pt x="6400800" y="101600"/>
                </a:cubicBezTo>
                <a:cubicBezTo>
                  <a:pt x="6488370" y="116195"/>
                  <a:pt x="6453127" y="113229"/>
                  <a:pt x="6531428" y="130629"/>
                </a:cubicBezTo>
                <a:cubicBezTo>
                  <a:pt x="6555510" y="135981"/>
                  <a:pt x="6579918" y="139792"/>
                  <a:pt x="6604000" y="145143"/>
                </a:cubicBezTo>
                <a:cubicBezTo>
                  <a:pt x="6623473" y="149470"/>
                  <a:pt x="6642341" y="156624"/>
                  <a:pt x="6662057" y="159657"/>
                </a:cubicBezTo>
                <a:cubicBezTo>
                  <a:pt x="6705358" y="166319"/>
                  <a:pt x="6749142" y="169333"/>
                  <a:pt x="6792685" y="174171"/>
                </a:cubicBezTo>
                <a:cubicBezTo>
                  <a:pt x="6831390" y="183847"/>
                  <a:pt x="6869447" y="196641"/>
                  <a:pt x="6908800" y="203200"/>
                </a:cubicBezTo>
                <a:cubicBezTo>
                  <a:pt x="6966857" y="212876"/>
                  <a:pt x="7024568" y="224929"/>
                  <a:pt x="7082971" y="232229"/>
                </a:cubicBezTo>
                <a:cubicBezTo>
                  <a:pt x="7121676" y="237067"/>
                  <a:pt x="7160533" y="240812"/>
                  <a:pt x="7199085" y="246743"/>
                </a:cubicBezTo>
                <a:cubicBezTo>
                  <a:pt x="7266560" y="257124"/>
                  <a:pt x="7287828" y="269017"/>
                  <a:pt x="7358743" y="275771"/>
                </a:cubicBezTo>
                <a:cubicBezTo>
                  <a:pt x="7513212" y="290483"/>
                  <a:pt x="7559076" y="282551"/>
                  <a:pt x="7692571" y="304800"/>
                </a:cubicBezTo>
                <a:cubicBezTo>
                  <a:pt x="7770258" y="317748"/>
                  <a:pt x="7847358" y="334002"/>
                  <a:pt x="7924800" y="348343"/>
                </a:cubicBezTo>
                <a:cubicBezTo>
                  <a:pt x="7977987" y="358192"/>
                  <a:pt x="8030588" y="372474"/>
                  <a:pt x="8084457" y="377371"/>
                </a:cubicBezTo>
                <a:lnTo>
                  <a:pt x="8244114" y="391886"/>
                </a:lnTo>
                <a:cubicBezTo>
                  <a:pt x="8268304" y="396724"/>
                  <a:pt x="8292752" y="400417"/>
                  <a:pt x="8316685" y="406400"/>
                </a:cubicBezTo>
                <a:cubicBezTo>
                  <a:pt x="8331528" y="410111"/>
                  <a:pt x="8345293" y="417595"/>
                  <a:pt x="8360228" y="420914"/>
                </a:cubicBezTo>
                <a:cubicBezTo>
                  <a:pt x="8396491" y="428972"/>
                  <a:pt x="8516489" y="445311"/>
                  <a:pt x="8548914" y="449943"/>
                </a:cubicBezTo>
                <a:cubicBezTo>
                  <a:pt x="8662128" y="563157"/>
                  <a:pt x="8516785" y="426994"/>
                  <a:pt x="8650514" y="522514"/>
                </a:cubicBezTo>
                <a:cubicBezTo>
                  <a:pt x="8675482" y="540348"/>
                  <a:pt x="8708939" y="581308"/>
                  <a:pt x="8723085" y="609600"/>
                </a:cubicBezTo>
                <a:cubicBezTo>
                  <a:pt x="8729927" y="623284"/>
                  <a:pt x="8730758" y="639459"/>
                  <a:pt x="8737600" y="653143"/>
                </a:cubicBezTo>
                <a:cubicBezTo>
                  <a:pt x="8745401" y="668745"/>
                  <a:pt x="8759543" y="680746"/>
                  <a:pt x="8766628" y="696686"/>
                </a:cubicBezTo>
                <a:cubicBezTo>
                  <a:pt x="8779055" y="724647"/>
                  <a:pt x="8785981" y="754743"/>
                  <a:pt x="8795657" y="783771"/>
                </a:cubicBezTo>
                <a:lnTo>
                  <a:pt x="8810171" y="827314"/>
                </a:lnTo>
                <a:cubicBezTo>
                  <a:pt x="8805333" y="986971"/>
                  <a:pt x="8803837" y="1146765"/>
                  <a:pt x="8795657" y="1306286"/>
                </a:cubicBezTo>
                <a:cubicBezTo>
                  <a:pt x="8794150" y="1335676"/>
                  <a:pt x="8790449" y="1365452"/>
                  <a:pt x="8781143" y="1393371"/>
                </a:cubicBezTo>
                <a:cubicBezTo>
                  <a:pt x="8775627" y="1409920"/>
                  <a:pt x="8761790" y="1422400"/>
                  <a:pt x="8752114" y="1436914"/>
                </a:cubicBezTo>
                <a:cubicBezTo>
                  <a:pt x="8737567" y="1480555"/>
                  <a:pt x="8739835" y="1486484"/>
                  <a:pt x="8708571" y="1524000"/>
                </a:cubicBezTo>
                <a:cubicBezTo>
                  <a:pt x="8695430" y="1539769"/>
                  <a:pt x="8678169" y="1551774"/>
                  <a:pt x="8665028" y="1567543"/>
                </a:cubicBezTo>
                <a:cubicBezTo>
                  <a:pt x="8563992" y="1688787"/>
                  <a:pt x="8719669" y="1527417"/>
                  <a:pt x="8592457" y="1654629"/>
                </a:cubicBezTo>
                <a:cubicBezTo>
                  <a:pt x="8587619" y="1669143"/>
                  <a:pt x="8584785" y="1684487"/>
                  <a:pt x="8577943" y="1698171"/>
                </a:cubicBezTo>
                <a:cubicBezTo>
                  <a:pt x="8564556" y="1724945"/>
                  <a:pt x="8529445" y="1769207"/>
                  <a:pt x="8505371" y="1785257"/>
                </a:cubicBezTo>
                <a:cubicBezTo>
                  <a:pt x="8492641" y="1793744"/>
                  <a:pt x="8476342" y="1794933"/>
                  <a:pt x="8461828" y="1799771"/>
                </a:cubicBezTo>
                <a:cubicBezTo>
                  <a:pt x="8447314" y="1809447"/>
                  <a:pt x="8432480" y="1818661"/>
                  <a:pt x="8418285" y="1828800"/>
                </a:cubicBezTo>
                <a:cubicBezTo>
                  <a:pt x="8398600" y="1842860"/>
                  <a:pt x="8381865" y="1861525"/>
                  <a:pt x="8360228" y="1872343"/>
                </a:cubicBezTo>
                <a:cubicBezTo>
                  <a:pt x="8342386" y="1881264"/>
                  <a:pt x="8321351" y="1881377"/>
                  <a:pt x="8302171" y="1886857"/>
                </a:cubicBezTo>
                <a:cubicBezTo>
                  <a:pt x="8287460" y="1891060"/>
                  <a:pt x="8273142" y="1896533"/>
                  <a:pt x="8258628" y="1901371"/>
                </a:cubicBezTo>
                <a:cubicBezTo>
                  <a:pt x="7984078" y="2084409"/>
                  <a:pt x="8281267" y="1897311"/>
                  <a:pt x="8128000" y="1973943"/>
                </a:cubicBezTo>
                <a:cubicBezTo>
                  <a:pt x="8112398" y="1981744"/>
                  <a:pt x="8100490" y="1996099"/>
                  <a:pt x="8084457" y="2002971"/>
                </a:cubicBezTo>
                <a:cubicBezTo>
                  <a:pt x="8066122" y="2010829"/>
                  <a:pt x="8045580" y="2012006"/>
                  <a:pt x="8026400" y="2017486"/>
                </a:cubicBezTo>
                <a:cubicBezTo>
                  <a:pt x="7935592" y="2043431"/>
                  <a:pt x="8014391" y="2037247"/>
                  <a:pt x="7852228" y="2046514"/>
                </a:cubicBezTo>
                <a:cubicBezTo>
                  <a:pt x="7726550" y="2053696"/>
                  <a:pt x="7600647" y="2056191"/>
                  <a:pt x="7474857" y="2061029"/>
                </a:cubicBezTo>
                <a:cubicBezTo>
                  <a:pt x="7374806" y="2071034"/>
                  <a:pt x="7332659" y="2072051"/>
                  <a:pt x="7242628" y="2090057"/>
                </a:cubicBezTo>
                <a:cubicBezTo>
                  <a:pt x="7153804" y="2107821"/>
                  <a:pt x="7200164" y="2110405"/>
                  <a:pt x="7082971" y="2119086"/>
                </a:cubicBezTo>
                <a:cubicBezTo>
                  <a:pt x="6986353" y="2126243"/>
                  <a:pt x="6889447" y="2128762"/>
                  <a:pt x="6792685" y="2133600"/>
                </a:cubicBezTo>
                <a:lnTo>
                  <a:pt x="5733143" y="2119086"/>
                </a:lnTo>
                <a:cubicBezTo>
                  <a:pt x="5713201" y="2118568"/>
                  <a:pt x="5695033" y="2104571"/>
                  <a:pt x="5675085" y="2104571"/>
                </a:cubicBezTo>
                <a:cubicBezTo>
                  <a:pt x="5544367" y="2104571"/>
                  <a:pt x="5413828" y="2114248"/>
                  <a:pt x="5283200" y="2119086"/>
                </a:cubicBezTo>
                <a:lnTo>
                  <a:pt x="4470400" y="2104571"/>
                </a:lnTo>
                <a:cubicBezTo>
                  <a:pt x="4455109" y="2104053"/>
                  <a:pt x="4440541" y="2096899"/>
                  <a:pt x="4426857" y="2090057"/>
                </a:cubicBezTo>
                <a:cubicBezTo>
                  <a:pt x="4314303" y="2033781"/>
                  <a:pt x="4449225" y="2083000"/>
                  <a:pt x="4339771" y="2046514"/>
                </a:cubicBezTo>
                <a:cubicBezTo>
                  <a:pt x="4256592" y="2063151"/>
                  <a:pt x="4289265" y="2049997"/>
                  <a:pt x="4238171" y="2075543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734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1446" y="1584179"/>
            <a:ext cx="8150942" cy="45397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Anthropology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 all four levels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the physical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(or behavioral)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components combined . . .</a:t>
            </a:r>
          </a:p>
        </p:txBody>
      </p:sp>
    </p:spTree>
    <p:extLst>
      <p:ext uri="{BB962C8B-B14F-4D97-AF65-F5344CB8AC3E}">
        <p14:creationId xmlns:p14="http://schemas.microsoft.com/office/powerpoint/2010/main" val="214960449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553374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 simple example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846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branch&#10;&#10;Description automatically generated with low confidence">
            <a:extLst>
              <a:ext uri="{FF2B5EF4-FFF2-40B4-BE49-F238E27FC236}">
                <a16:creationId xmlns:a16="http://schemas.microsoft.com/office/drawing/2014/main" id="{2277337F-0E72-4120-B867-A9D058C6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05" y="345700"/>
            <a:ext cx="5943600" cy="648121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44B7603-0BAC-4B51-9128-5BB2E0E1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78" y="6519137"/>
            <a:ext cx="28793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https://www.bbc.com/news/science-environment-58346043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55A96-5146-45D7-A849-F3CBB43BBD0F}"/>
              </a:ext>
            </a:extLst>
          </p:cNvPr>
          <p:cNvSpPr txBox="1"/>
          <p:nvPr/>
        </p:nvSpPr>
        <p:spPr>
          <a:xfrm>
            <a:off x="1617245" y="1697072"/>
            <a:ext cx="19587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27 August 2021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192A10-AC8A-4CA6-9DC2-008A31EA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05" y="1548864"/>
            <a:ext cx="18288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5500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branch&#10;&#10;Description automatically generated with low confidence">
            <a:extLst>
              <a:ext uri="{FF2B5EF4-FFF2-40B4-BE49-F238E27FC236}">
                <a16:creationId xmlns:a16="http://schemas.microsoft.com/office/drawing/2014/main" id="{2277337F-0E72-4120-B867-A9D058C6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05" y="345700"/>
            <a:ext cx="5943600" cy="648121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44B7603-0BAC-4B51-9128-5BB2E0E1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78" y="6519137"/>
            <a:ext cx="28793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https://www.bbc.com/news/science-environment-58346043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55A96-5146-45D7-A849-F3CBB43BBD0F}"/>
              </a:ext>
            </a:extLst>
          </p:cNvPr>
          <p:cNvSpPr txBox="1"/>
          <p:nvPr/>
        </p:nvSpPr>
        <p:spPr>
          <a:xfrm>
            <a:off x="1617245" y="1697072"/>
            <a:ext cx="19587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27 August 2021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192A10-AC8A-4CA6-9DC2-008A31EA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05" y="1548864"/>
            <a:ext cx="1828800" cy="87782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F617A59-3D13-44F4-A160-D49F3351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99" y="4135952"/>
            <a:ext cx="7315200" cy="1625600"/>
          </a:xfrm>
          <a:prstGeom prst="rect">
            <a:avLst/>
          </a:prstGeom>
          <a:ln w="50800">
            <a:solidFill>
              <a:srgbClr val="A0BDE2"/>
            </a:solidFill>
          </a:ln>
        </p:spPr>
      </p:pic>
    </p:spTree>
    <p:extLst>
      <p:ext uri="{BB962C8B-B14F-4D97-AF65-F5344CB8AC3E}">
        <p14:creationId xmlns:p14="http://schemas.microsoft.com/office/powerpoint/2010/main" val="21457259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9" y="614366"/>
            <a:ext cx="79438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22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holism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as a primary theoretical goal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/>
              <a:t>Main Characteristics </a:t>
            </a:r>
            <a:r>
              <a:rPr lang="en-US" sz="3200" b="1" dirty="0" err="1"/>
              <a:t>of</a:t>
            </a:r>
            <a:r>
              <a:rPr lang="en-US" sz="2400" b="1" baseline="30000" dirty="0" err="1">
                <a:cs typeface="Arial" panose="020B0604020202020204" pitchFamily="34" charset="0"/>
              </a:rPr>
              <a:t>˄</a:t>
            </a:r>
            <a:r>
              <a:rPr lang="en-US" sz="3200" b="1" dirty="0" err="1"/>
              <a:t>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Brush Script MT" panose="03060802040406070304" pitchFamily="66" charset="0"/>
              </a:rPr>
              <a:t>American</a:t>
            </a:r>
            <a:endParaRPr lang="en-US" sz="44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8623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8119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8550" y="3553374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 simple answer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441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239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771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2358639"/>
            <a:ext cx="7668684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More than 40 percent of U.S. households feed their backyard birds, and in the United Kingdom, the rate is as high as 75 percent.</a:t>
            </a:r>
            <a:b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12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A study conducted during winter in Wisconsin showed that black-capped chickadees with access to bird seed had a much higher overwinter survival rate (69 percent) as compared to those without access to human-provided seed (37 percent survival</a:t>
            </a:r>
            <a:b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12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Furthermore, some studies have shown that birds making it through the winter in better physical condition see those benefits carry over into the nesting season</a:t>
            </a:r>
            <a:b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12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Bird feeding produces significantly earlier egg laying dates, larger clutches of eggs, higher chick weights and higher overall breeding success across a wide range of bird species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212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667" y="1978830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BUT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20468" y="2696049"/>
            <a:ext cx="6908800" cy="33598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latin typeface="Arial" charset="0"/>
              </a:rPr>
              <a:t>let’s look at the question from the anthropological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9600" b="1" dirty="0">
                <a:latin typeface="Arial" charset="0"/>
              </a:rPr>
              <a:t>holistic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latin typeface="Arial" charset="0"/>
              </a:rPr>
              <a:t>point of view . . .</a:t>
            </a:r>
            <a:endParaRPr kumimoji="1" lang="en-US" sz="4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518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667" y="2030158"/>
            <a:ext cx="6908800" cy="8206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BUT . . .</a:t>
            </a:r>
            <a:endParaRPr kumimoji="1" lang="en-US" sz="4400" b="1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20468" y="2696049"/>
            <a:ext cx="6908800" cy="33598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let’s look at the question from the anthropological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9600" b="1" dirty="0">
                <a:solidFill>
                  <a:srgbClr val="FF0000"/>
                </a:solidFill>
                <a:latin typeface="Arial" charset="0"/>
              </a:rPr>
              <a:t>holistic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point of view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0829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8550" y="3137877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 </a:t>
            </a:r>
            <a:r>
              <a:rPr kumimoji="1" lang="en-US" sz="3600" b="1" dirty="0">
                <a:solidFill>
                  <a:srgbClr val="FF0000"/>
                </a:solidFill>
                <a:latin typeface="Arial" charset="0"/>
              </a:rPr>
              <a:t>holistic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view would also consider 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4017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1834559"/>
            <a:ext cx="76686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feeding can promote the survival and reproduction of the not-quite-fittest</a:t>
            </a:r>
            <a:b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one research group found that birds fed during winter subsequently laid a smaller number of eggs that had lower hatching success and ultimately fledged fewer young than birds that weren’t fed at all</a:t>
            </a:r>
            <a:b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the offspring that did fledge weighed less and had a lower survival rate than the young of unfed birds</a:t>
            </a:r>
            <a:endParaRPr kumimoji="1" lang="en-US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8911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2035352"/>
            <a:ext cx="766868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both species [in two U.K. studies], when they had access to bird food, laid fewer eggs, had lower hatching success, and ultimately had fewer chicks fledged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feeding an irresistible diet that was unbalanced – too high in fat to produce high-quality eggs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7108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1997252"/>
            <a:ext cx="766868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bird feeding allowed individuals with a lower reproductive capacity which ordinarily would not survive the winter the chance to nest</a:t>
            </a: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the feeders may be in poor quality nesting habitat – leading the birds to choose these suboptimal sites as nesting areas in the spring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807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/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2867448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523" y="1482961"/>
            <a:ext cx="5812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First let’s have a brief look at the other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66382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32366" y="2293304"/>
            <a:ext cx="76686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So from the </a:t>
            </a: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holistic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 view, one must look at things like the impacts of bird feeding not only on the survival </a:t>
            </a:r>
          </a:p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3600" b="1" i="1" dirty="0">
                <a:solidFill>
                  <a:srgbClr val="FFFFFF"/>
                </a:solidFill>
                <a:latin typeface="Verdana" pitchFamily="34" charset="0"/>
              </a:rPr>
              <a:t>of the birds fed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but also on things like 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</p:spTree>
    <p:extLst>
      <p:ext uri="{BB962C8B-B14F-4D97-AF65-F5344CB8AC3E}">
        <p14:creationId xmlns:p14="http://schemas.microsoft.com/office/powerpoint/2010/main" val="187078639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32366" y="1107681"/>
            <a:ext cx="7668684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eaLnBrk="0" hangingPunct="0">
              <a:tabLst>
                <a:tab pos="231775" algn="l"/>
              </a:tabLst>
              <a:defRPr/>
            </a:pPr>
            <a:r>
              <a:rPr kumimoji="1" lang="en-US" sz="20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overall reproductive success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other factors such as disease transmission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species range expansion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population trajectories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and the long-range evolutionary effects on the species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361950"/>
            <a:ext cx="7721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2842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800" y="3326352"/>
            <a:ext cx="6908800" cy="1184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what to do . . . ?</a:t>
            </a:r>
            <a:endParaRPr kumimoji="1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824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branch&#10;&#10;Description automatically generated with low confidence">
            <a:extLst>
              <a:ext uri="{FF2B5EF4-FFF2-40B4-BE49-F238E27FC236}">
                <a16:creationId xmlns:a16="http://schemas.microsoft.com/office/drawing/2014/main" id="{2277337F-0E72-4120-B867-A9D058C6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05" y="345700"/>
            <a:ext cx="5943600" cy="648121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44B7603-0BAC-4B51-9128-5BB2E0E1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78" y="6519137"/>
            <a:ext cx="28793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https://www.bbc.com/news/science-environment-58346043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55A96-5146-45D7-A849-F3CBB43BBD0F}"/>
              </a:ext>
            </a:extLst>
          </p:cNvPr>
          <p:cNvSpPr txBox="1"/>
          <p:nvPr/>
        </p:nvSpPr>
        <p:spPr>
          <a:xfrm>
            <a:off x="1617245" y="1697072"/>
            <a:ext cx="19587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August 2021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192A10-AC8A-4CA6-9DC2-008A31EA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05" y="1548864"/>
            <a:ext cx="1828800" cy="87782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1E1941D-03BD-4472-AF92-692E45EF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20" y="3725861"/>
            <a:ext cx="7315200" cy="2346385"/>
          </a:xfrm>
          <a:prstGeom prst="rect">
            <a:avLst/>
          </a:prstGeom>
          <a:noFill/>
          <a:ln w="50800">
            <a:solidFill>
              <a:srgbClr val="A0BDE2"/>
            </a:solidFill>
          </a:ln>
        </p:spPr>
      </p:pic>
    </p:spTree>
    <p:extLst>
      <p:ext uri="{BB962C8B-B14F-4D97-AF65-F5344CB8AC3E}">
        <p14:creationId xmlns:p14="http://schemas.microsoft.com/office/powerpoint/2010/main" val="398530300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B245D-D16F-CAEE-203E-8357ED50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01" y="442896"/>
            <a:ext cx="5853032" cy="6415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EB0D0-EE85-0376-6D24-A9EB27E07C42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4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</p:spTree>
    <p:extLst>
      <p:ext uri="{BB962C8B-B14F-4D97-AF65-F5344CB8AC3E}">
        <p14:creationId xmlns:p14="http://schemas.microsoft.com/office/powerpoint/2010/main" val="3344907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43276" y="1940570"/>
            <a:ext cx="7315200" cy="32441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Looking at the bird situation even more 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holistically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other studies show that urban birds are also better off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(genetically and otherwise)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living in wealthier neighborhoods than living in poorer neighborhoods . . .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8FCEE-148D-8ACC-7017-79B756AA7550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</p:spTree>
    <p:extLst>
      <p:ext uri="{BB962C8B-B14F-4D97-AF65-F5344CB8AC3E}">
        <p14:creationId xmlns:p14="http://schemas.microsoft.com/office/powerpoint/2010/main" val="319728345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08522" y="1274993"/>
            <a:ext cx="7543800" cy="46329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Urban birds, like people, are better off in more prosperous neighborhoods than in poor and marginal areas as “patterns of income inequality . . . carry over to influence urban biodiversity” as human inequality  creates barriers to wildlife movement.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5FA96-6FB1-E2B5-10D2-71B9485E05B9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</p:spTree>
    <p:extLst>
      <p:ext uri="{BB962C8B-B14F-4D97-AF65-F5344CB8AC3E}">
        <p14:creationId xmlns:p14="http://schemas.microsoft.com/office/powerpoint/2010/main" val="395174501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08525" y="1306746"/>
            <a:ext cx="7543800" cy="19514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“. . . Like a wall or a highway, systemic racism creates a barrier to wildlife movement.”*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8FCEE-148D-8ACC-7017-79B756AA7550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F5B9EF-949E-E049-1406-2C3C4DEA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22" y="3838190"/>
            <a:ext cx="7543800" cy="19514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many communities, “The birds were ‘an indicator of these broader conditions that are effectively bad for people.’”*</a:t>
            </a:r>
          </a:p>
        </p:txBody>
      </p:sp>
    </p:spTree>
    <p:extLst>
      <p:ext uri="{BB962C8B-B14F-4D97-AF65-F5344CB8AC3E}">
        <p14:creationId xmlns:p14="http://schemas.microsoft.com/office/powerpoint/2010/main" val="86928109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5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2838450"/>
            <a:ext cx="7721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another simple,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but important,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example . . .</a:t>
            </a:r>
          </a:p>
        </p:txBody>
      </p:sp>
    </p:spTree>
    <p:extLst>
      <p:ext uri="{BB962C8B-B14F-4D97-AF65-F5344CB8AC3E}">
        <p14:creationId xmlns:p14="http://schemas.microsoft.com/office/powerpoint/2010/main" val="65444658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2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F1FD2-3AC0-0433-6140-5251D594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28" y="-4183"/>
            <a:ext cx="5732859" cy="685800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D46005E-0C86-76E7-5EA7-26BCB896F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084" y="6584311"/>
            <a:ext cx="41873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https://commons.wikimedia.org/wiki/File:Dante_Gabriel_Rossetti_-_Washing_Hands.jpg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D9542-922A-C870-768A-9DE6C7EEF7F4}"/>
              </a:ext>
            </a:extLst>
          </p:cNvPr>
          <p:cNvSpPr txBox="1"/>
          <p:nvPr/>
        </p:nvSpPr>
        <p:spPr>
          <a:xfrm>
            <a:off x="2285996" y="591293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hlinkClick r:id="rId3"/>
              </a:rPr>
              <a:t>Washing Hands</a:t>
            </a:r>
            <a:r>
              <a:rPr lang="en-US" dirty="0"/>
              <a:t>, 1865</a:t>
            </a:r>
          </a:p>
          <a:p>
            <a:pPr algn="ctr"/>
            <a:r>
              <a:rPr lang="en-US" dirty="0">
                <a:hlinkClick r:id="rId4" tooltip="w:en:Dante Gabriel Rossetti"/>
              </a:rPr>
              <a:t>Dante Gabriel Rossetti</a:t>
            </a:r>
            <a:r>
              <a:rPr lang="en-US" dirty="0"/>
              <a:t>  (1828–1882)</a:t>
            </a:r>
          </a:p>
        </p:txBody>
      </p:sp>
    </p:spTree>
    <p:extLst>
      <p:ext uri="{BB962C8B-B14F-4D97-AF65-F5344CB8AC3E}">
        <p14:creationId xmlns:p14="http://schemas.microsoft.com/office/powerpoint/2010/main" val="302308248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https://slideplayer.com/slide/2407456/9/images/66/Four+Field+Approach+SOCIAL+ARCHAEOLOGY+AND+CULTURAL+PHYSICAL.jpg</a:t>
            </a:r>
            <a:endParaRPr lang="en-US" sz="800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5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1176180"/>
            <a:ext cx="7721600" cy="472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With COVID-19 handwashing became a focused feature of life and most now recognize that handwashing in general is of tremendous importance for both the individual and for society in general . . 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4710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35" y="543601"/>
            <a:ext cx="8229600" cy="5770797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984182" y="6565461"/>
            <a:ext cx="3103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https://www.cdc.gov/handwashing/when-how-handwashing.html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906" y="648618"/>
            <a:ext cx="761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400" b="1" dirty="0">
                <a:solidFill>
                  <a:srgbClr val="FF0000"/>
                </a:solidFill>
                <a:latin typeface="Verdana" pitchFamily="34" charset="0"/>
              </a:rPr>
              <a:t>The U.S. CDC issues lots of instructions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71896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1176180"/>
            <a:ext cx="7721600" cy="472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Question: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Does it make any difference if you wash your hands with cold water or warm water?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7065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969702"/>
            <a:ext cx="7721600" cy="50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Scientists: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chemeClr val="bg1"/>
                </a:solidFill>
                <a:latin typeface="Verdana" pitchFamily="34" charset="0"/>
              </a:rPr>
              <a:t>?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Anthropologists: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chemeClr val="bg1"/>
                </a:solidFill>
                <a:latin typeface="Verdana" pitchFamily="34" charset="0"/>
              </a:rPr>
              <a:t>?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(REM: Anthropologists look at things holistically)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9548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969702"/>
            <a:ext cx="7721600" cy="50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Scientists: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No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Anthropologists: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latin typeface="Verdana" pitchFamily="34" charset="0"/>
              </a:rPr>
              <a:t>Yes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(REM: Anthropologists look at things </a:t>
            </a:r>
            <a:r>
              <a:rPr kumimoji="1" lang="en-US" sz="2000" b="1" dirty="0">
                <a:solidFill>
                  <a:srgbClr val="FF0000"/>
                </a:solidFill>
                <a:latin typeface="Verdana" pitchFamily="34" charset="0"/>
              </a:rPr>
              <a:t>holistically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8487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969702"/>
            <a:ext cx="7721600" cy="50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Scientists: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No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Anthropologists: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Yes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(REM: Anthropologists look at things </a:t>
            </a:r>
            <a:r>
              <a:rPr kumimoji="1" lang="en-US" sz="2000" b="1" dirty="0">
                <a:solidFill>
                  <a:srgbClr val="FF0000"/>
                </a:solidFill>
                <a:latin typeface="Verdana" pitchFamily="34" charset="0"/>
              </a:rPr>
              <a:t>holistically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3644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90512"/>
            <a:ext cx="706531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1028700"/>
            <a:ext cx="1270000" cy="6096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4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45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689036"/>
            <a:ext cx="1428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7828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90512"/>
            <a:ext cx="706531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1028700"/>
            <a:ext cx="1270000" cy="6096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4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6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689036"/>
            <a:ext cx="1428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0550" y="2112614"/>
            <a:ext cx="8153400" cy="2431435"/>
          </a:xfrm>
          <a:prstGeom prst="rect">
            <a:avLst/>
          </a:prstGeom>
          <a:solidFill>
            <a:srgbClr val="FFFFFF">
              <a:alpha val="54000"/>
            </a:srgbClr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/>
              <a:t>US scientists say they have poured cold water on the theory that washing hands with hot water kills more germs than unheated water.</a:t>
            </a:r>
          </a:p>
        </p:txBody>
      </p:sp>
    </p:spTree>
    <p:extLst>
      <p:ext uri="{BB962C8B-B14F-4D97-AF65-F5344CB8AC3E}">
        <p14:creationId xmlns:p14="http://schemas.microsoft.com/office/powerpoint/2010/main" val="93444098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90662" y="6546411"/>
            <a:ext cx="61093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</a:rPr>
              <a:t>http://jfoodprotection.org/doi/pdf/10.4315/0362-028X.JFP-16-370</a:t>
            </a:r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http://jfoodprotection.org/doi/pdf/10.4315/0362-028X.JFP-16-370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0150" y="5646298"/>
            <a:ext cx="575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Journal of Food Protection</a:t>
            </a:r>
            <a:r>
              <a:rPr lang="en-US" dirty="0"/>
              <a:t>, Volume 80, Issue 6 (June 2017),  pp. 1022-1031.</a:t>
            </a:r>
          </a:p>
        </p:txBody>
      </p:sp>
      <p:pic>
        <p:nvPicPr>
          <p:cNvPr id="6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221804"/>
            <a:ext cx="1663700" cy="22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3450" y="1306351"/>
            <a:ext cx="7315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Article:</a:t>
            </a:r>
          </a:p>
          <a:p>
            <a:pPr algn="ctr"/>
            <a:endParaRPr lang="en-US" sz="2800" dirty="0"/>
          </a:p>
          <a:p>
            <a:r>
              <a:rPr lang="en-US" sz="2800" dirty="0"/>
              <a:t>“Quantifying the Effects of Water Temperature, Soap Volume, Lather Time, and Antimicrobial Soap as Variables in the Removal of Escherichia coli ATCC 11229 from Hands”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1162050" y="4543336"/>
            <a:ext cx="56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Dane A. Jensen, David R. </a:t>
            </a:r>
            <a:r>
              <a:rPr lang="en-US" dirty="0" err="1"/>
              <a:t>Macinga</a:t>
            </a:r>
            <a:r>
              <a:rPr lang="en-US" dirty="0"/>
              <a:t>, David J. Shumaker, Roberto </a:t>
            </a:r>
            <a:r>
              <a:rPr lang="en-US" dirty="0" err="1"/>
              <a:t>Bellino</a:t>
            </a:r>
            <a:r>
              <a:rPr lang="en-US" dirty="0"/>
              <a:t>, James W. </a:t>
            </a:r>
            <a:r>
              <a:rPr lang="en-US" dirty="0" err="1"/>
              <a:t>Arbogast</a:t>
            </a:r>
            <a:r>
              <a:rPr lang="en-US" dirty="0"/>
              <a:t> and Donald W. </a:t>
            </a:r>
            <a:r>
              <a:rPr lang="en-US" dirty="0" err="1"/>
              <a:t>Schaffner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7526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02311"/>
            <a:ext cx="772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an anthropologist would look at the problem of water temperature </a:t>
            </a:r>
            <a:r>
              <a:rPr kumimoji="1" lang="en-US" sz="4000" b="1" i="1" dirty="0">
                <a:solidFill>
                  <a:srgbClr val="FF0000"/>
                </a:solidFill>
                <a:latin typeface="Verdana" pitchFamily="34" charset="0"/>
              </a:rPr>
              <a:t>holistically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, and conclude that the water temperature DOES make a difference 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23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741978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You’ll see the four field approach </a:t>
            </a:r>
          </a:p>
          <a:p>
            <a:pPr algn="ctr"/>
            <a:r>
              <a:rPr lang="en-US" sz="2800" dirty="0">
                <a:latin typeface="+mj-lt"/>
              </a:rPr>
              <a:t>in American Anthropology . . . 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50044"/>
            <a:ext cx="77216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because </a:t>
            </a:r>
            <a:r>
              <a:rPr kumimoji="1" lang="en-US" sz="4000" b="1" i="1" dirty="0">
                <a:solidFill>
                  <a:srgbClr val="FF0000"/>
                </a:solidFill>
                <a:latin typeface="Verdana" pitchFamily="34" charset="0"/>
              </a:rPr>
              <a:t>length of time</a:t>
            </a:r>
            <a:r>
              <a:rPr kumimoji="1" lang="en-US" sz="4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of </a:t>
            </a:r>
            <a:r>
              <a:rPr kumimoji="1" lang="en-US" sz="4000" b="1" dirty="0">
                <a:solidFill>
                  <a:srgbClr val="FF0000"/>
                </a:solidFill>
                <a:latin typeface="Verdana" pitchFamily="34" charset="0"/>
              </a:rPr>
              <a:t>washing hands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(like </a:t>
            </a:r>
            <a:r>
              <a:rPr kumimoji="1" lang="en-US" sz="3200" b="1" i="1" dirty="0">
                <a:solidFill>
                  <a:srgbClr val="FFFFFF"/>
                </a:solidFill>
                <a:latin typeface="Verdana" pitchFamily="34" charset="0"/>
              </a:rPr>
              <a:t>length of time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0000"/>
                </a:solidFill>
                <a:latin typeface="Verdana" pitchFamily="34" charset="0"/>
              </a:rPr>
              <a:t>brushing one’s teeth</a:t>
            </a: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)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is a key variable to overall effectiveness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3278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50044"/>
            <a:ext cx="77216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because </a:t>
            </a: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washing hands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(like 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brushing one’s teeth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a key variable to overall effectiveness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http://www.bbc.com/news/health-40118539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9137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50044"/>
            <a:ext cx="77216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because </a:t>
            </a: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washing hands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 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brushing one’s teeth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a key variable to overall effectiveness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http://www.bbc.com/news/health-40118539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9136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88560" y="2857500"/>
            <a:ext cx="385064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13136" y="6234032"/>
            <a:ext cx="4221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Brusheez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® Kid's Electric Toothbrush Set 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cup, toothbrush, plastic&#10;&#10;Description automatically generated">
            <a:extLst>
              <a:ext uri="{FF2B5EF4-FFF2-40B4-BE49-F238E27FC236}">
                <a16:creationId xmlns:a16="http://schemas.microsoft.com/office/drawing/2014/main" id="{83C35780-9528-1C5A-C43C-64CE4CBC0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066800"/>
            <a:ext cx="5252720" cy="5252720"/>
          </a:xfrm>
          <a:prstGeom prst="rect">
            <a:avLst/>
          </a:prstGeom>
        </p:spPr>
      </p:pic>
      <p:sp>
        <p:nvSpPr>
          <p:cNvPr id="4" name="Right Arrow 5">
            <a:extLst>
              <a:ext uri="{FF2B5EF4-FFF2-40B4-BE49-F238E27FC236}">
                <a16:creationId xmlns:a16="http://schemas.microsoft.com/office/drawing/2014/main" id="{C973F1A5-9884-76E4-BDFF-6350CDF1D9EB}"/>
              </a:ext>
            </a:extLst>
          </p:cNvPr>
          <p:cNvSpPr/>
          <p:nvPr/>
        </p:nvSpPr>
        <p:spPr bwMode="auto">
          <a:xfrm rot="7564544">
            <a:off x="3796924" y="2164399"/>
            <a:ext cx="2434069" cy="423512"/>
          </a:xfrm>
          <a:prstGeom prst="rightArrow">
            <a:avLst/>
          </a:prstGeom>
          <a:solidFill>
            <a:srgbClr val="F93F51"/>
          </a:solidFill>
          <a:ln w="76200" cap="flat" cmpd="sng" algn="ctr">
            <a:solidFill>
              <a:srgbClr val="26A6B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1167C9-0F0D-7A08-5C74-83E4CFC499B1}"/>
              </a:ext>
            </a:extLst>
          </p:cNvPr>
          <p:cNvSpPr/>
          <p:nvPr/>
        </p:nvSpPr>
        <p:spPr>
          <a:xfrm>
            <a:off x="4727014" y="2941509"/>
            <a:ext cx="3370506" cy="2308324"/>
          </a:xfrm>
          <a:prstGeom prst="rect">
            <a:avLst/>
          </a:prstGeom>
          <a:solidFill>
            <a:srgbClr val="FFFFFF">
              <a:alpha val="54000"/>
            </a:srgbClr>
          </a:solidFill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F131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Dentists knew that all along . . .</a:t>
            </a:r>
          </a:p>
        </p:txBody>
      </p:sp>
    </p:spTree>
    <p:extLst>
      <p:ext uri="{BB962C8B-B14F-4D97-AF65-F5344CB8AC3E}">
        <p14:creationId xmlns:p14="http://schemas.microsoft.com/office/powerpoint/2010/main" val="117144316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2210307"/>
            <a:ext cx="7721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in other words,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HUMAN BEHAVIOR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a most-important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key variable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http://www.bbc.com/news/health-40118539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398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2210307"/>
            <a:ext cx="7721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. . . and people tend to wash their hands </a:t>
            </a:r>
            <a:r>
              <a:rPr kumimoji="1" lang="en-US" sz="4000" b="1" i="1" dirty="0">
                <a:solidFill>
                  <a:srgbClr val="FFFFFF"/>
                </a:solidFill>
                <a:latin typeface="Verdana" pitchFamily="34" charset="0"/>
              </a:rPr>
              <a:t>longer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 if the water temperature is comfortably warm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5171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02312"/>
            <a:ext cx="772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even the scientists focusing on water temperature in the experiments note more or less in passing that human behavior is an important issue 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9173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90662" y="6565461"/>
            <a:ext cx="61542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</a:rPr>
              <a:t>http://jfoodprotection.org/doi/abs/10.4315/0362-028X.JFP-16-370</a:t>
            </a:r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http://jfoodprotection.org/doi/abs/10.4315/0362-028X.JFP-16-370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4900" y="5874898"/>
            <a:ext cx="575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Journal of Food Protection</a:t>
            </a:r>
            <a:r>
              <a:rPr lang="en-US" dirty="0"/>
              <a:t>, Volume 80, Issue 6 (June 2017),  pp. 1022-1031.</a:t>
            </a:r>
          </a:p>
        </p:txBody>
      </p:sp>
      <p:pic>
        <p:nvPicPr>
          <p:cNvPr id="6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724"/>
            <a:ext cx="1473200" cy="19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050" y="658651"/>
            <a:ext cx="760095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“A large part of the variability in the data was associated </a:t>
            </a:r>
            <a:r>
              <a:rPr lang="en-US" sz="4000" b="1" dirty="0"/>
              <a:t>with the behaviors of the volunteers</a:t>
            </a:r>
            <a:r>
              <a:rPr lang="en-US" sz="3200" b="1" dirty="0"/>
              <a:t>. Understanding what behaviors and human factors most influence hand washing may help researchers find techniques to optimize the effectiveness of hand washing.”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4924336"/>
            <a:ext cx="56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Dane A. Jensen, David R. </a:t>
            </a:r>
            <a:r>
              <a:rPr lang="en-US" b="1" dirty="0" err="1"/>
              <a:t>Macinga</a:t>
            </a:r>
            <a:r>
              <a:rPr lang="en-US" b="1" dirty="0"/>
              <a:t>, David J. Shumaker, Roberto </a:t>
            </a:r>
            <a:r>
              <a:rPr lang="en-US" b="1" dirty="0" err="1"/>
              <a:t>Bellino</a:t>
            </a:r>
            <a:r>
              <a:rPr lang="en-US" b="1" dirty="0"/>
              <a:t>, James W. </a:t>
            </a:r>
            <a:r>
              <a:rPr lang="en-US" b="1" dirty="0" err="1"/>
              <a:t>Arbogast</a:t>
            </a:r>
            <a:r>
              <a:rPr lang="en-US" b="1" dirty="0"/>
              <a:t> and Donald W. </a:t>
            </a:r>
            <a:r>
              <a:rPr lang="en-US" b="1" dirty="0" err="1"/>
              <a:t>Schaffner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314947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41510" y="3469512"/>
            <a:ext cx="7668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One more example . . . </a:t>
            </a:r>
          </a:p>
        </p:txBody>
      </p:sp>
    </p:spTree>
    <p:extLst>
      <p:ext uri="{BB962C8B-B14F-4D97-AF65-F5344CB8AC3E}">
        <p14:creationId xmlns:p14="http://schemas.microsoft.com/office/powerpoint/2010/main" val="47297626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7930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1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err="1">
                <a:latin typeface="Verdana" pitchFamily="34" charset="0"/>
              </a:rPr>
              <a:t>linguistical</a:t>
            </a:r>
            <a:endParaRPr kumimoji="1" lang="en-US" sz="3200" b="1" dirty="0">
              <a:latin typeface="Verdan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14400" y="1209954"/>
            <a:ext cx="7315200" cy="14784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These are also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68853945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C40B65-CE0A-44E9-9599-346FF02A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" y="3054286"/>
            <a:ext cx="9140148" cy="30637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6000" b="1" dirty="0">
                <a:solidFill>
                  <a:srgbClr val="FF0000"/>
                </a:solidFill>
                <a:latin typeface="Verdana" pitchFamily="34" charset="0"/>
              </a:rPr>
              <a:t>No</a:t>
            </a:r>
            <a:r>
              <a:rPr kumimoji="1" lang="en-US" sz="6000" b="1" dirty="0">
                <a:latin typeface="Verdana" pitchFamily="34" charset="0"/>
              </a:rPr>
              <a:t> </a:t>
            </a:r>
            <a:r>
              <a:rPr kumimoji="1" lang="en-US" sz="6000" b="1" dirty="0">
                <a:solidFill>
                  <a:srgbClr val="FF0000"/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2800" b="1" dirty="0">
                <a:latin typeface="Verdana" pitchFamily="34" charset="0"/>
              </a:rPr>
              <a:t>Wearing helmets may actually </a:t>
            </a:r>
            <a:r>
              <a:rPr kumimoji="1" lang="en-US" sz="2800" b="1" i="1" dirty="0">
                <a:latin typeface="Verdana" pitchFamily="34" charset="0"/>
              </a:rPr>
              <a:t>result in</a:t>
            </a:r>
            <a:r>
              <a:rPr kumimoji="1" lang="en-US" sz="2800" b="1" dirty="0">
                <a:latin typeface="Verdana" pitchFamily="34" charset="0"/>
              </a:rPr>
              <a:t> </a:t>
            </a:r>
            <a:r>
              <a:rPr kumimoji="1" lang="en-US" sz="2800" b="1" i="1" dirty="0">
                <a:latin typeface="Verdana" pitchFamily="34" charset="0"/>
              </a:rPr>
              <a:t>more</a:t>
            </a:r>
            <a:r>
              <a:rPr kumimoji="1" lang="en-US" sz="2800" b="1" dirty="0">
                <a:latin typeface="Verdana" pitchFamily="34" charset="0"/>
              </a:rPr>
              <a:t> concussions because players assume that helmets help prevent concussions and thus take less care to prevent them . . . </a:t>
            </a:r>
          </a:p>
        </p:txBody>
      </p:sp>
    </p:spTree>
    <p:extLst>
      <p:ext uri="{BB962C8B-B14F-4D97-AF65-F5344CB8AC3E}">
        <p14:creationId xmlns:p14="http://schemas.microsoft.com/office/powerpoint/2010/main" val="173065415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047900"/>
            <a:ext cx="9144000" cy="3228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400" b="1" dirty="0">
                <a:latin typeface="Verdana" pitchFamily="34" charset="0"/>
              </a:rPr>
              <a:t>Concussions are caused by acceleration or deceleration of the brain </a:t>
            </a:r>
            <a:r>
              <a:rPr kumimoji="1" lang="en-US" sz="2400" b="1" i="1" dirty="0">
                <a:latin typeface="Verdana" pitchFamily="34" charset="0"/>
              </a:rPr>
              <a:t>inside </a:t>
            </a:r>
            <a:r>
              <a:rPr kumimoji="1" lang="en-US" sz="2400" b="1" dirty="0">
                <a:latin typeface="Verdana" pitchFamily="34" charset="0"/>
              </a:rPr>
              <a:t>the skull . . .</a:t>
            </a:r>
          </a:p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endParaRPr kumimoji="1" lang="en-US" sz="1400" b="1" dirty="0">
              <a:latin typeface="Verdana" pitchFamily="34" charset="0"/>
            </a:endParaRPr>
          </a:p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400" b="1" dirty="0">
                <a:latin typeface="Verdana" pitchFamily="34" charset="0"/>
              </a:rPr>
              <a:t>Helmets on the </a:t>
            </a:r>
            <a:r>
              <a:rPr kumimoji="1" lang="en-US" sz="2400" b="1" i="1" dirty="0">
                <a:latin typeface="Verdana" pitchFamily="34" charset="0"/>
              </a:rPr>
              <a:t>outside</a:t>
            </a:r>
            <a:r>
              <a:rPr kumimoji="1" lang="en-US" sz="2400" b="1" dirty="0">
                <a:latin typeface="Verdana" pitchFamily="34" charset="0"/>
              </a:rPr>
              <a:t> of the skull do not mitigate that . . . and athletes think they can hit harder with the helmet on, and that can only </a:t>
            </a:r>
            <a:r>
              <a:rPr kumimoji="1" lang="en-US" sz="2400" b="1" i="1" dirty="0">
                <a:latin typeface="Verdana" pitchFamily="34" charset="0"/>
              </a:rPr>
              <a:t>increase</a:t>
            </a:r>
            <a:r>
              <a:rPr kumimoji="1" lang="en-US" sz="2400" b="1" dirty="0">
                <a:latin typeface="Verdana" pitchFamily="34" charset="0"/>
              </a:rPr>
              <a:t> the chances of a concussion . . . </a:t>
            </a:r>
          </a:p>
        </p:txBody>
      </p:sp>
    </p:spTree>
    <p:extLst>
      <p:ext uri="{BB962C8B-B14F-4D97-AF65-F5344CB8AC3E}">
        <p14:creationId xmlns:p14="http://schemas.microsoft.com/office/powerpoint/2010/main" val="68492937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047900"/>
            <a:ext cx="9144000" cy="3228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800" b="1" dirty="0">
                <a:latin typeface="Verdana" pitchFamily="34" charset="0"/>
              </a:rPr>
              <a:t>It is more likely that if athletes were to</a:t>
            </a:r>
            <a:br>
              <a:rPr kumimoji="1" lang="en-US" sz="2800" b="1" dirty="0">
                <a:latin typeface="Verdana" pitchFamily="34" charset="0"/>
              </a:rPr>
            </a:br>
            <a:r>
              <a:rPr kumimoji="1" lang="en-US" sz="2800" b="1" dirty="0">
                <a:latin typeface="Verdana" pitchFamily="34" charset="0"/>
              </a:rPr>
              <a:t>wear </a:t>
            </a:r>
            <a:r>
              <a:rPr kumimoji="1" lang="en-US" sz="2800" b="1" i="1" dirty="0">
                <a:latin typeface="Verdana" pitchFamily="34" charset="0"/>
              </a:rPr>
              <a:t>no helmets </a:t>
            </a:r>
            <a:r>
              <a:rPr kumimoji="1" lang="en-US" sz="2800" b="1" dirty="0">
                <a:latin typeface="Verdana" pitchFamily="34" charset="0"/>
              </a:rPr>
              <a:t>that the actual number of concussions would be reduced . . .</a:t>
            </a:r>
          </a:p>
        </p:txBody>
      </p:sp>
    </p:spTree>
    <p:extLst>
      <p:ext uri="{BB962C8B-B14F-4D97-AF65-F5344CB8AC3E}">
        <p14:creationId xmlns:p14="http://schemas.microsoft.com/office/powerpoint/2010/main" val="309259027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82" y="360950"/>
            <a:ext cx="6670231" cy="64008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226518"/>
            <a:ext cx="9144000" cy="1570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800" b="1" dirty="0">
                <a:latin typeface="Verdana" pitchFamily="34" charset="0"/>
              </a:rPr>
              <a:t>But </a:t>
            </a:r>
            <a:r>
              <a:rPr lang="en-US" sz="2800" b="1" dirty="0"/>
              <a:t>wear a bike helmet </a:t>
            </a:r>
            <a:r>
              <a:rPr lang="en-US" sz="2800" b="1" dirty="0">
                <a:solidFill>
                  <a:srgbClr val="FF0000"/>
                </a:solidFill>
              </a:rPr>
              <a:t>to protect your head</a:t>
            </a:r>
            <a:r>
              <a:rPr lang="en-US" sz="2800" b="1" dirty="0"/>
              <a:t>. </a:t>
            </a:r>
            <a:br>
              <a:rPr lang="en-US" sz="2800" b="1" dirty="0"/>
            </a:br>
            <a:r>
              <a:rPr lang="en-US" sz="2800" b="1" dirty="0"/>
              <a:t>Wearing a bike helmet reduces the risk of serious head injury (to your skull) by about 70 percent.</a:t>
            </a:r>
            <a:endParaRPr kumimoji="1" lang="en-US" sz="28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4665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32366" y="2331406"/>
            <a:ext cx="76686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with humans, </a:t>
            </a:r>
            <a:b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in anthropology, </a:t>
            </a:r>
            <a:b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kumimoji="1" lang="en-US" sz="3600" b="1" i="1" dirty="0">
                <a:solidFill>
                  <a:srgbClr val="FF0000"/>
                </a:solidFill>
                <a:latin typeface="Verdana" pitchFamily="34" charset="0"/>
              </a:rPr>
              <a:t>holism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 looks at an item including the many </a:t>
            </a:r>
            <a:r>
              <a:rPr kumimoji="1" lang="en-US" sz="3600" b="1" dirty="0" err="1">
                <a:solidFill>
                  <a:srgbClr val="FFFFFF"/>
                </a:solidFill>
                <a:latin typeface="Verdana" pitchFamily="34" charset="0"/>
              </a:rPr>
              <a:t>subdisciplines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 in the areas of . . . </a:t>
            </a:r>
          </a:p>
        </p:txBody>
      </p:sp>
    </p:spTree>
    <p:extLst>
      <p:ext uri="{BB962C8B-B14F-4D97-AF65-F5344CB8AC3E}">
        <p14:creationId xmlns:p14="http://schemas.microsoft.com/office/powerpoint/2010/main" val="56375400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5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linguistics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43000"/>
            <a:ext cx="772160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Anthropology of Food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16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and its . . .</a:t>
            </a:r>
            <a:endParaRPr kumimoji="1" lang="en-US" sz="12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594868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</a:rPr>
              <a:t>Holism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tries to put all of the pieces together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8001" y="3777742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(bio-physical) </a:t>
            </a: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379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597985"/>
            <a:ext cx="6908800" cy="28341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let’s have a look at that on the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“Anthropology and . . . Its Parts” chart 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5115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300267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1695973"/>
            <a:ext cx="6502400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</a:t>
            </a:r>
            <a:b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its . . .</a:t>
            </a:r>
            <a:endParaRPr kumimoji="1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61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1143055"/>
            <a:ext cx="690880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REM: We’re having a look at . . 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417" y="5925924"/>
            <a:ext cx="5638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would appear on the chart as . . 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8245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811870"/>
            <a:ext cx="6908800" cy="44063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usually anthropologists read charts from the bottom up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that has to do with the fact that  in archaeology the oldest layers are at the bottom of a site and the newer ones are on top</a:t>
            </a:r>
            <a:endParaRPr kumimoji="1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170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1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32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14400" y="1164333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These are also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1180569096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680"/>
            <a:ext cx="6908800" cy="34881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first note that the two main divisions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Anthropology are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bio-physical and cultural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7329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78964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798538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5359801" y="2670048"/>
            <a:ext cx="2223862" cy="585216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420715" y="2670048"/>
            <a:ext cx="2223862" cy="585216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0404649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35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41420460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20879</TotalTime>
  <Words>5419</Words>
  <Application>Microsoft Office PowerPoint</Application>
  <PresentationFormat>On-screen Show (4:3)</PresentationFormat>
  <Paragraphs>857</Paragraphs>
  <Slides>160</Slides>
  <Notes>56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160</vt:i4>
      </vt:variant>
    </vt:vector>
  </HeadingPairs>
  <TitlesOfParts>
    <vt:vector size="191" baseType="lpstr">
      <vt:lpstr>Arial</vt:lpstr>
      <vt:lpstr>Arial Black</vt:lpstr>
      <vt:lpstr>Brush Script MT</vt:lpstr>
      <vt:lpstr>Calibri</vt:lpstr>
      <vt:lpstr>Monotype Sorts</vt:lpstr>
      <vt:lpstr>Tahoma</vt:lpstr>
      <vt:lpstr>Verdana</vt:lpstr>
      <vt:lpstr>Wingdings</vt:lpstr>
      <vt:lpstr>Default Design</vt:lpstr>
      <vt:lpstr>1_Default Design</vt:lpstr>
      <vt:lpstr>2_Default Design</vt:lpstr>
      <vt:lpstr>CE Master</vt:lpstr>
      <vt:lpstr>15_Default Design</vt:lpstr>
      <vt:lpstr>17_Default Design</vt:lpstr>
      <vt:lpstr>22_Default Design</vt:lpstr>
      <vt:lpstr>37_Default Design</vt:lpstr>
      <vt:lpstr>42_Default Design</vt:lpstr>
      <vt:lpstr>4_Contemporary Portrait</vt:lpstr>
      <vt:lpstr>3_Office Theme</vt:lpstr>
      <vt:lpstr>4_Office Theme</vt:lpstr>
      <vt:lpstr>31_Default Design</vt:lpstr>
      <vt:lpstr>11_Default Design</vt:lpstr>
      <vt:lpstr>51_Default Design</vt:lpstr>
      <vt:lpstr>23_Contemporary Portrait</vt:lpstr>
      <vt:lpstr>5_Office Theme</vt:lpstr>
      <vt:lpstr>6_Default Design</vt:lpstr>
      <vt:lpstr>13_Default Design</vt:lpstr>
      <vt:lpstr>26_Contemporary Portrait</vt:lpstr>
      <vt:lpstr>39_Office Theme</vt:lpstr>
      <vt:lpstr>8_Office Theme</vt:lpstr>
      <vt:lpstr>1_Blends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1181</cp:revision>
  <cp:lastPrinted>2000-04-06T19:51:41Z</cp:lastPrinted>
  <dcterms:created xsi:type="dcterms:W3CDTF">2000-03-27T15:46:35Z</dcterms:created>
  <dcterms:modified xsi:type="dcterms:W3CDTF">2023-12-24T07:15:49Z</dcterms:modified>
</cp:coreProperties>
</file>