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53" r:id="rId4"/>
    <p:sldMasterId id="2147484910" r:id="rId5"/>
    <p:sldMasterId id="2147484922" r:id="rId6"/>
    <p:sldMasterId id="2147484934" r:id="rId7"/>
    <p:sldMasterId id="2147484946" r:id="rId8"/>
    <p:sldMasterId id="2147484994" r:id="rId9"/>
    <p:sldMasterId id="2147485164" r:id="rId10"/>
    <p:sldMasterId id="2147485249" r:id="rId11"/>
    <p:sldMasterId id="2147485261" r:id="rId12"/>
    <p:sldMasterId id="2147485623" r:id="rId13"/>
    <p:sldMasterId id="2147485659" r:id="rId14"/>
    <p:sldMasterId id="2147485755" r:id="rId15"/>
    <p:sldMasterId id="2147485767" r:id="rId16"/>
    <p:sldMasterId id="2147485779" r:id="rId17"/>
    <p:sldMasterId id="2147485839" r:id="rId18"/>
    <p:sldMasterId id="2147485851" r:id="rId19"/>
    <p:sldMasterId id="2147485959" r:id="rId20"/>
    <p:sldMasterId id="2147486031" r:id="rId21"/>
    <p:sldMasterId id="2147486055" r:id="rId22"/>
    <p:sldMasterId id="2147486067" r:id="rId23"/>
    <p:sldMasterId id="2147486139" r:id="rId24"/>
    <p:sldMasterId id="2147486211" r:id="rId25"/>
  </p:sldMasterIdLst>
  <p:notesMasterIdLst>
    <p:notesMasterId r:id="rId200"/>
  </p:notesMasterIdLst>
  <p:handoutMasterIdLst>
    <p:handoutMasterId r:id="rId201"/>
  </p:handoutMasterIdLst>
  <p:sldIdLst>
    <p:sldId id="3317" r:id="rId26"/>
    <p:sldId id="3315" r:id="rId27"/>
    <p:sldId id="3142" r:id="rId28"/>
    <p:sldId id="3324" r:id="rId29"/>
    <p:sldId id="3629" r:id="rId30"/>
    <p:sldId id="466" r:id="rId31"/>
    <p:sldId id="3318" r:id="rId32"/>
    <p:sldId id="1880" r:id="rId33"/>
    <p:sldId id="1875" r:id="rId34"/>
    <p:sldId id="2093" r:id="rId35"/>
    <p:sldId id="1513" r:id="rId36"/>
    <p:sldId id="1514" r:id="rId37"/>
    <p:sldId id="1515" r:id="rId38"/>
    <p:sldId id="3154" r:id="rId39"/>
    <p:sldId id="3319" r:id="rId40"/>
    <p:sldId id="3320" r:id="rId41"/>
    <p:sldId id="3155" r:id="rId42"/>
    <p:sldId id="3690" r:id="rId43"/>
    <p:sldId id="3149" r:id="rId44"/>
    <p:sldId id="1055" r:id="rId45"/>
    <p:sldId id="1313" r:id="rId46"/>
    <p:sldId id="1057" r:id="rId47"/>
    <p:sldId id="1326" r:id="rId48"/>
    <p:sldId id="1056" r:id="rId49"/>
    <p:sldId id="1431" r:id="rId50"/>
    <p:sldId id="1432" r:id="rId51"/>
    <p:sldId id="753" r:id="rId52"/>
    <p:sldId id="1314" r:id="rId53"/>
    <p:sldId id="1641" r:id="rId54"/>
    <p:sldId id="1053" r:id="rId55"/>
    <p:sldId id="1054" r:id="rId56"/>
    <p:sldId id="1059" r:id="rId57"/>
    <p:sldId id="1315" r:id="rId58"/>
    <p:sldId id="1317" r:id="rId59"/>
    <p:sldId id="1060" r:id="rId60"/>
    <p:sldId id="1062" r:id="rId61"/>
    <p:sldId id="1318" r:id="rId62"/>
    <p:sldId id="1061" r:id="rId63"/>
    <p:sldId id="1063" r:id="rId64"/>
    <p:sldId id="1058" r:id="rId65"/>
    <p:sldId id="1319" r:id="rId66"/>
    <p:sldId id="1764" r:id="rId67"/>
    <p:sldId id="1763" r:id="rId68"/>
    <p:sldId id="1802" r:id="rId69"/>
    <p:sldId id="1801" r:id="rId70"/>
    <p:sldId id="1762" r:id="rId71"/>
    <p:sldId id="1800" r:id="rId72"/>
    <p:sldId id="1765" r:id="rId73"/>
    <p:sldId id="1642" r:id="rId74"/>
    <p:sldId id="1320" r:id="rId75"/>
    <p:sldId id="796" r:id="rId76"/>
    <p:sldId id="1329" r:id="rId77"/>
    <p:sldId id="956" r:id="rId78"/>
    <p:sldId id="892" r:id="rId79"/>
    <p:sldId id="1643" r:id="rId80"/>
    <p:sldId id="958" r:id="rId81"/>
    <p:sldId id="797" r:id="rId82"/>
    <p:sldId id="756" r:id="rId83"/>
    <p:sldId id="755" r:id="rId84"/>
    <p:sldId id="758" r:id="rId85"/>
    <p:sldId id="759" r:id="rId86"/>
    <p:sldId id="760" r:id="rId87"/>
    <p:sldId id="761" r:id="rId88"/>
    <p:sldId id="762" r:id="rId89"/>
    <p:sldId id="763" r:id="rId90"/>
    <p:sldId id="772" r:id="rId91"/>
    <p:sldId id="773" r:id="rId92"/>
    <p:sldId id="1960" r:id="rId93"/>
    <p:sldId id="774" r:id="rId94"/>
    <p:sldId id="775" r:id="rId95"/>
    <p:sldId id="957" r:id="rId96"/>
    <p:sldId id="776" r:id="rId97"/>
    <p:sldId id="777" r:id="rId98"/>
    <p:sldId id="778" r:id="rId99"/>
    <p:sldId id="779" r:id="rId100"/>
    <p:sldId id="780" r:id="rId101"/>
    <p:sldId id="781" r:id="rId102"/>
    <p:sldId id="960" r:id="rId103"/>
    <p:sldId id="782" r:id="rId104"/>
    <p:sldId id="783" r:id="rId105"/>
    <p:sldId id="784" r:id="rId106"/>
    <p:sldId id="785" r:id="rId107"/>
    <p:sldId id="786" r:id="rId108"/>
    <p:sldId id="787" r:id="rId109"/>
    <p:sldId id="788" r:id="rId110"/>
    <p:sldId id="789" r:id="rId111"/>
    <p:sldId id="1389" r:id="rId112"/>
    <p:sldId id="790" r:id="rId113"/>
    <p:sldId id="791" r:id="rId114"/>
    <p:sldId id="792" r:id="rId115"/>
    <p:sldId id="793" r:id="rId116"/>
    <p:sldId id="794" r:id="rId117"/>
    <p:sldId id="795" r:id="rId118"/>
    <p:sldId id="1759" r:id="rId119"/>
    <p:sldId id="1766" r:id="rId120"/>
    <p:sldId id="1685" r:id="rId121"/>
    <p:sldId id="734" r:id="rId122"/>
    <p:sldId id="822" r:id="rId123"/>
    <p:sldId id="823" r:id="rId124"/>
    <p:sldId id="824" r:id="rId125"/>
    <p:sldId id="825" r:id="rId126"/>
    <p:sldId id="861" r:id="rId127"/>
    <p:sldId id="1321" r:id="rId128"/>
    <p:sldId id="963" r:id="rId129"/>
    <p:sldId id="1065" r:id="rId130"/>
    <p:sldId id="1328" r:id="rId131"/>
    <p:sldId id="970" r:id="rId132"/>
    <p:sldId id="1961" r:id="rId133"/>
    <p:sldId id="969" r:id="rId134"/>
    <p:sldId id="1644" r:id="rId135"/>
    <p:sldId id="829" r:id="rId136"/>
    <p:sldId id="961" r:id="rId137"/>
    <p:sldId id="1064" r:id="rId138"/>
    <p:sldId id="1803" r:id="rId139"/>
    <p:sldId id="1804" r:id="rId140"/>
    <p:sldId id="827" r:id="rId141"/>
    <p:sldId id="826" r:id="rId142"/>
    <p:sldId id="828" r:id="rId143"/>
    <p:sldId id="966" r:id="rId144"/>
    <p:sldId id="1438" r:id="rId145"/>
    <p:sldId id="735" r:id="rId146"/>
    <p:sldId id="737" r:id="rId147"/>
    <p:sldId id="1324" r:id="rId148"/>
    <p:sldId id="964" r:id="rId149"/>
    <p:sldId id="1012" r:id="rId150"/>
    <p:sldId id="1004" r:id="rId151"/>
    <p:sldId id="733" r:id="rId152"/>
    <p:sldId id="1645" r:id="rId153"/>
    <p:sldId id="1025" r:id="rId154"/>
    <p:sldId id="965" r:id="rId155"/>
    <p:sldId id="749" r:id="rId156"/>
    <p:sldId id="900" r:id="rId157"/>
    <p:sldId id="1646" r:id="rId158"/>
    <p:sldId id="1647" r:id="rId159"/>
    <p:sldId id="1440" r:id="rId160"/>
    <p:sldId id="1441" r:id="rId161"/>
    <p:sldId id="1325" r:id="rId162"/>
    <p:sldId id="1442" r:id="rId163"/>
    <p:sldId id="1444" r:id="rId164"/>
    <p:sldId id="1330" r:id="rId165"/>
    <p:sldId id="1331" r:id="rId166"/>
    <p:sldId id="973" r:id="rId167"/>
    <p:sldId id="1443" r:id="rId168"/>
    <p:sldId id="1445" r:id="rId169"/>
    <p:sldId id="1648" r:id="rId170"/>
    <p:sldId id="703" r:id="rId171"/>
    <p:sldId id="1457" r:id="rId172"/>
    <p:sldId id="1458" r:id="rId173"/>
    <p:sldId id="1454" r:id="rId174"/>
    <p:sldId id="1455" r:id="rId175"/>
    <p:sldId id="1456" r:id="rId176"/>
    <p:sldId id="1806" r:id="rId177"/>
    <p:sldId id="3134" r:id="rId178"/>
    <p:sldId id="1524" r:id="rId179"/>
    <p:sldId id="1805" r:id="rId180"/>
    <p:sldId id="1926" r:id="rId181"/>
    <p:sldId id="1807" r:id="rId182"/>
    <p:sldId id="1927" r:id="rId183"/>
    <p:sldId id="1808" r:id="rId184"/>
    <p:sldId id="1929" r:id="rId185"/>
    <p:sldId id="1810" r:id="rId186"/>
    <p:sldId id="1811" r:id="rId187"/>
    <p:sldId id="1928" r:id="rId188"/>
    <p:sldId id="1809" r:id="rId189"/>
    <p:sldId id="1812" r:id="rId190"/>
    <p:sldId id="1813" r:id="rId191"/>
    <p:sldId id="732" r:id="rId192"/>
    <p:sldId id="972" r:id="rId193"/>
    <p:sldId id="830" r:id="rId194"/>
    <p:sldId id="1332" r:id="rId195"/>
    <p:sldId id="1919" r:id="rId196"/>
    <p:sldId id="3630" r:id="rId197"/>
    <p:sldId id="3631" r:id="rId198"/>
    <p:sldId id="2045" r:id="rId19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4A6"/>
    <a:srgbClr val="FFFFFF"/>
    <a:srgbClr val="3366CC"/>
    <a:srgbClr val="800000"/>
    <a:srgbClr val="990000"/>
    <a:srgbClr val="FFD700"/>
    <a:srgbClr val="000000"/>
    <a:srgbClr val="F5DA13"/>
    <a:srgbClr val="185CF4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98" autoAdjust="0"/>
    <p:restoredTop sz="94660"/>
  </p:normalViewPr>
  <p:slideViewPr>
    <p:cSldViewPr snapToGrid="0">
      <p:cViewPr varScale="1">
        <p:scale>
          <a:sx n="71" d="100"/>
          <a:sy n="71" d="100"/>
        </p:scale>
        <p:origin x="888" y="44"/>
      </p:cViewPr>
      <p:guideLst>
        <p:guide orient="horz" pos="2085"/>
        <p:guide pos="28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6888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59" Type="http://schemas.openxmlformats.org/officeDocument/2006/relationships/slide" Target="slides/slide134.xml"/><Relationship Id="rId170" Type="http://schemas.openxmlformats.org/officeDocument/2006/relationships/slide" Target="slides/slide145.xml"/><Relationship Id="rId191" Type="http://schemas.openxmlformats.org/officeDocument/2006/relationships/slide" Target="slides/slide166.xml"/><Relationship Id="rId205" Type="http://schemas.openxmlformats.org/officeDocument/2006/relationships/tableStyles" Target="tableStyles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53" Type="http://schemas.openxmlformats.org/officeDocument/2006/relationships/slide" Target="slides/slide28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149" Type="http://schemas.openxmlformats.org/officeDocument/2006/relationships/slide" Target="slides/slide12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181" Type="http://schemas.openxmlformats.org/officeDocument/2006/relationships/slide" Target="slides/slide156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8.xml"/><Relationship Id="rId64" Type="http://schemas.openxmlformats.org/officeDocument/2006/relationships/slide" Target="slides/slide39.xml"/><Relationship Id="rId118" Type="http://schemas.openxmlformats.org/officeDocument/2006/relationships/slide" Target="slides/slide93.xml"/><Relationship Id="rId139" Type="http://schemas.openxmlformats.org/officeDocument/2006/relationships/slide" Target="slides/slide114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71" Type="http://schemas.openxmlformats.org/officeDocument/2006/relationships/slide" Target="slides/slide146.xml"/><Relationship Id="rId192" Type="http://schemas.openxmlformats.org/officeDocument/2006/relationships/slide" Target="slides/slide167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8.xml"/><Relationship Id="rId108" Type="http://schemas.openxmlformats.org/officeDocument/2006/relationships/slide" Target="slides/slide83.xml"/><Relationship Id="rId129" Type="http://schemas.openxmlformats.org/officeDocument/2006/relationships/slide" Target="slides/slide104.xml"/><Relationship Id="rId54" Type="http://schemas.openxmlformats.org/officeDocument/2006/relationships/slide" Target="slides/slide29.xml"/><Relationship Id="rId75" Type="http://schemas.openxmlformats.org/officeDocument/2006/relationships/slide" Target="slides/slide50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61" Type="http://schemas.openxmlformats.org/officeDocument/2006/relationships/slide" Target="slides/slide136.xml"/><Relationship Id="rId182" Type="http://schemas.openxmlformats.org/officeDocument/2006/relationships/slide" Target="slides/slide157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4.xml"/><Relationship Id="rId44" Type="http://schemas.openxmlformats.org/officeDocument/2006/relationships/slide" Target="slides/slide19.xml"/><Relationship Id="rId65" Type="http://schemas.openxmlformats.org/officeDocument/2006/relationships/slide" Target="slides/slide40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51" Type="http://schemas.openxmlformats.org/officeDocument/2006/relationships/slide" Target="slides/slide126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20" Type="http://schemas.openxmlformats.org/officeDocument/2006/relationships/slide" Target="slides/slide95.xml"/><Relationship Id="rId141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slide" Target="slides/slide106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199" Type="http://schemas.openxmlformats.org/officeDocument/2006/relationships/slide" Target="slides/slide174.xml"/><Relationship Id="rId203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189" Type="http://schemas.openxmlformats.org/officeDocument/2006/relationships/slide" Target="slides/slide16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79" Type="http://schemas.openxmlformats.org/officeDocument/2006/relationships/slide" Target="slides/slide154.xml"/><Relationship Id="rId195" Type="http://schemas.openxmlformats.org/officeDocument/2006/relationships/slide" Target="slides/slide170.xml"/><Relationship Id="rId190" Type="http://schemas.openxmlformats.org/officeDocument/2006/relationships/slide" Target="slides/slide165.xml"/><Relationship Id="rId204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48" Type="http://schemas.openxmlformats.org/officeDocument/2006/relationships/slide" Target="slides/slide123.xml"/><Relationship Id="rId164" Type="http://schemas.openxmlformats.org/officeDocument/2006/relationships/slide" Target="slides/slide139.xml"/><Relationship Id="rId169" Type="http://schemas.openxmlformats.org/officeDocument/2006/relationships/slide" Target="slides/slide144.xml"/><Relationship Id="rId185" Type="http://schemas.openxmlformats.org/officeDocument/2006/relationships/slide" Target="slides/slide1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5.xml"/><Relationship Id="rId26" Type="http://schemas.openxmlformats.org/officeDocument/2006/relationships/slide" Target="slides/slide1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196" Type="http://schemas.openxmlformats.org/officeDocument/2006/relationships/slide" Target="slides/slide171.xml"/><Relationship Id="rId200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90" Type="http://schemas.openxmlformats.org/officeDocument/2006/relationships/slide" Target="slides/slide65.xml"/><Relationship Id="rId165" Type="http://schemas.openxmlformats.org/officeDocument/2006/relationships/slide" Target="slides/slide140.xml"/><Relationship Id="rId186" Type="http://schemas.openxmlformats.org/officeDocument/2006/relationships/slide" Target="slides/slide161.xml"/><Relationship Id="rId27" Type="http://schemas.openxmlformats.org/officeDocument/2006/relationships/slide" Target="slides/slide2.xml"/><Relationship Id="rId48" Type="http://schemas.openxmlformats.org/officeDocument/2006/relationships/slide" Target="slides/slide23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34" Type="http://schemas.openxmlformats.org/officeDocument/2006/relationships/slide" Target="slides/slide109.xml"/><Relationship Id="rId80" Type="http://schemas.openxmlformats.org/officeDocument/2006/relationships/slide" Target="slides/slide55.xml"/><Relationship Id="rId155" Type="http://schemas.openxmlformats.org/officeDocument/2006/relationships/slide" Target="slides/slide130.xml"/><Relationship Id="rId176" Type="http://schemas.openxmlformats.org/officeDocument/2006/relationships/slide" Target="slides/slide151.xml"/><Relationship Id="rId197" Type="http://schemas.openxmlformats.org/officeDocument/2006/relationships/slide" Target="slides/slide172.xml"/><Relationship Id="rId201" Type="http://schemas.openxmlformats.org/officeDocument/2006/relationships/handoutMaster" Target="handoutMasters/handoutMaster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24" Type="http://schemas.openxmlformats.org/officeDocument/2006/relationships/slide" Target="slides/slide99.xml"/><Relationship Id="rId70" Type="http://schemas.openxmlformats.org/officeDocument/2006/relationships/slide" Target="slides/slide45.xml"/><Relationship Id="rId91" Type="http://schemas.openxmlformats.org/officeDocument/2006/relationships/slide" Target="slides/slide66.xml"/><Relationship Id="rId145" Type="http://schemas.openxmlformats.org/officeDocument/2006/relationships/slide" Target="slides/slide120.xml"/><Relationship Id="rId166" Type="http://schemas.openxmlformats.org/officeDocument/2006/relationships/slide" Target="slides/slide141.xml"/><Relationship Id="rId187" Type="http://schemas.openxmlformats.org/officeDocument/2006/relationships/slide" Target="slides/slide16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60" Type="http://schemas.openxmlformats.org/officeDocument/2006/relationships/slide" Target="slides/slide35.xml"/><Relationship Id="rId81" Type="http://schemas.openxmlformats.org/officeDocument/2006/relationships/slide" Target="slides/slide56.xml"/><Relationship Id="rId135" Type="http://schemas.openxmlformats.org/officeDocument/2006/relationships/slide" Target="slides/slide110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202" Type="http://schemas.openxmlformats.org/officeDocument/2006/relationships/presProps" Target="presProps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50" Type="http://schemas.openxmlformats.org/officeDocument/2006/relationships/slide" Target="slides/slide25.xml"/><Relationship Id="rId104" Type="http://schemas.openxmlformats.org/officeDocument/2006/relationships/slide" Target="slides/slide79.xml"/><Relationship Id="rId125" Type="http://schemas.openxmlformats.org/officeDocument/2006/relationships/slide" Target="slides/slide100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98.xml"/><Relationship Id="rId18" Type="http://schemas.openxmlformats.org/officeDocument/2006/relationships/slide" Target="slides/slide157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12" Type="http://schemas.openxmlformats.org/officeDocument/2006/relationships/slide" Target="slides/slide97.xml"/><Relationship Id="rId17" Type="http://schemas.openxmlformats.org/officeDocument/2006/relationships/slide" Target="slides/slide155.xml"/><Relationship Id="rId2" Type="http://schemas.openxmlformats.org/officeDocument/2006/relationships/slide" Target="slides/slide7.xml"/><Relationship Id="rId16" Type="http://schemas.openxmlformats.org/officeDocument/2006/relationships/slide" Target="slides/slide154.xml"/><Relationship Id="rId1" Type="http://schemas.openxmlformats.org/officeDocument/2006/relationships/slide" Target="slides/slide6.xml"/><Relationship Id="rId6" Type="http://schemas.openxmlformats.org/officeDocument/2006/relationships/slide" Target="slides/slide11.xml"/><Relationship Id="rId11" Type="http://schemas.openxmlformats.org/officeDocument/2006/relationships/slide" Target="slides/slide96.xml"/><Relationship Id="rId5" Type="http://schemas.openxmlformats.org/officeDocument/2006/relationships/slide" Target="slides/slide10.xml"/><Relationship Id="rId15" Type="http://schemas.openxmlformats.org/officeDocument/2006/relationships/slide" Target="slides/slide127.xml"/><Relationship Id="rId10" Type="http://schemas.openxmlformats.org/officeDocument/2006/relationships/slide" Target="slides/slide95.xml"/><Relationship Id="rId19" Type="http://schemas.openxmlformats.org/officeDocument/2006/relationships/slide" Target="slides/slide167.xml"/><Relationship Id="rId4" Type="http://schemas.openxmlformats.org/officeDocument/2006/relationships/slide" Target="slides/slide9.xml"/><Relationship Id="rId9" Type="http://schemas.openxmlformats.org/officeDocument/2006/relationships/slide" Target="slides/slide94.xml"/><Relationship Id="rId14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59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3F484FDD-5C58-4A66-9D84-5025DFC75FA6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58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89E1789E-4D06-48D8-A375-E8D7F5692A36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59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05038814-04B8-4943-8F0B-31FD555D4692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61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D903A99E-BADD-4E54-A85D-0EC5D9ABCF90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62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BFC02344-DD58-479F-9969-89F1CF4BF614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63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3F733BAD-4A70-4134-A90C-EAEECF8DFC33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64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C66A6CF2-7150-4EEA-A430-AE68A0497F37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65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583A5FD1-D2EB-4D6C-B05E-46E61BA55F59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67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1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6DF162EF-2E51-47D8-ABC9-52A7AD1BE044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69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AC36E11B-766B-4B60-8D9A-B98675F2FE55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70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A354497A-FCAC-467E-8881-72F4D7588915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71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C88C088A-098E-43E8-8F61-2B0ECD8E1114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72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5509BB81-342F-4351-8704-B69611E03CA4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73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9982A5A9-801A-4644-9722-571124C10726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74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A354497A-FCAC-467E-8881-72F4D7588915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75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7AE4BD6A-5883-48EF-962F-A96D0E1A55FD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76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14460D78-4D95-4738-A663-177241A37964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77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7AE4BD6A-5883-48EF-962F-A96D0E1A55FD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78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11321D9C-6952-4305-8639-9889BC58715F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79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74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759F631E-5D2A-415C-8CDA-A662517647BD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81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5D08F9BF-56AC-498E-A68D-68AB8B84420C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82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36B7466E-27A4-4973-A0F6-2B76F2086FEF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83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FAAA586B-843D-4B87-BBB7-47E269D6229E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84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67083EFB-D684-4919-8F05-3374BF5D8B33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85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02CBEB2E-0380-4454-98E8-CA2D61B4A43E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86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02CBEB2E-0380-4454-98E8-CA2D61B4A43E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87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FBC2E4CB-2981-477A-BAF4-DFB4F84F6D55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89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2C8BE16F-160E-4630-83C4-FA6406FF7982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90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2CC603A5-5BAB-4419-A854-F7F2E2BC1665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91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79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489B95D0-4869-40AD-ABB0-7810E2FD0C02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92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364C8164-EBFE-4353-96B7-CBE88BC07004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93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99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095A2A8B-7905-446C-B0C6-97A4817B8ED7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100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102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105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959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112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113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114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115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119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</a:pPr>
              <a:t>120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133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134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135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136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139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144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220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566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DBC615B5-CFBD-41C1-99F2-B00AC082FCA4}" type="slidenum">
              <a:rPr lang="en-US" sz="1300">
                <a:solidFill>
                  <a:srgbClr val="1F497D"/>
                </a:solidFill>
                <a:latin typeface="Verdana" pitchFamily="34" charset="0"/>
              </a:rPr>
              <a:pPr algn="r"/>
              <a:t>159</a:t>
            </a:fld>
            <a:endParaRPr lang="en-US" sz="13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286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DBC615B5-CFBD-41C1-99F2-B00AC082FCA4}" type="slidenum">
              <a:rPr lang="en-US" sz="1300">
                <a:solidFill>
                  <a:srgbClr val="1F497D"/>
                </a:solidFill>
                <a:latin typeface="Verdana" pitchFamily="34" charset="0"/>
              </a:rPr>
              <a:pPr algn="r"/>
              <a:t>161</a:t>
            </a:fld>
            <a:endParaRPr lang="en-US" sz="13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DBC615B5-CFBD-41C1-99F2-B00AC082FCA4}" type="slidenum">
              <a:rPr lang="en-US" sz="1300">
                <a:solidFill>
                  <a:srgbClr val="1F497D"/>
                </a:solidFill>
                <a:latin typeface="Verdana" pitchFamily="34" charset="0"/>
              </a:rPr>
              <a:pPr algn="r"/>
              <a:t>162</a:t>
            </a:fld>
            <a:endParaRPr lang="en-US" sz="13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350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DBC615B5-CFBD-41C1-99F2-B00AC082FCA4}" type="slidenum">
              <a:rPr lang="en-US" sz="1300">
                <a:solidFill>
                  <a:srgbClr val="1F497D"/>
                </a:solidFill>
                <a:latin typeface="Verdana" pitchFamily="34" charset="0"/>
              </a:rPr>
              <a:pPr algn="r"/>
              <a:t>164</a:t>
            </a:fld>
            <a:endParaRPr lang="en-US" sz="1300">
              <a:solidFill>
                <a:srgbClr val="1F497D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168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6E682E-35AB-43F6-A641-90AE9A87C2FB}" type="slidenum">
              <a:rPr lang="en-US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169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170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ED2C91-EE16-4791-903E-89893883324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7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6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30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803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831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27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468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040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91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493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443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883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482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805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394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72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357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078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090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067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004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638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44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448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1885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5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916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77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662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95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84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41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235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35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48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9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4461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746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025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5358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626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4516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6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874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513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3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8604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14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9074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2353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22581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157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9605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34124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06925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5078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128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0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140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93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842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735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79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3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0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3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340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0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46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1263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568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717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540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1750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460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9912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0213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003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711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274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681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703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911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2314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46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3172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6503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3022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418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5574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091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34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625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4274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6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9230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937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3033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1873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634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61247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1862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0987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74060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071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6223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82364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8547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29055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8859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344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4365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76069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4262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939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3508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3648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32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4834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93557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81364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125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4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FCB6A4-A3BA-4570-BECD-D199A02C47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3DD7D-D355-4468-8CD8-7D8BF4D391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982839-C0A7-40B7-B132-E2B5D0FBD1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AD26389-9545-45BA-BF81-68C412580D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F345DC-9FA1-426B-9338-39E7CAFBC4A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7E2FEF-65B5-4F74-9145-7E252F1A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CD3BD6-8DEE-42CF-9BC2-3E7EFEB721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EDB6E3-2689-4AAC-A9F1-AD2115E71AD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CEDACD-7602-48F7-A3B3-CCBBE21ECE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3FF599-6F2A-4222-AF29-FEC3CC8634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ED2C91-EE16-4791-903E-89893883324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36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FCB6A4-A3BA-4570-BECD-D199A02C47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3DD7D-D355-4468-8CD8-7D8BF4D391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982839-C0A7-40B7-B132-E2B5D0FBD1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AD26389-9545-45BA-BF81-68C412580D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F345DC-9FA1-426B-9338-39E7CAFBC4A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7E2FEF-65B5-4F74-9145-7E252F1A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CD3BD6-8DEE-42CF-9BC2-3E7EFEB721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EDB6E3-2689-4AAC-A9F1-AD2115E71AD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CEDACD-7602-48F7-A3B3-CCBBE21ECE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3FF599-6F2A-4222-AF29-FEC3CC8634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0" r:id="rId1"/>
    <p:sldLayoutId id="2147485251" r:id="rId2"/>
    <p:sldLayoutId id="2147485252" r:id="rId3"/>
    <p:sldLayoutId id="2147485253" r:id="rId4"/>
    <p:sldLayoutId id="2147485254" r:id="rId5"/>
    <p:sldLayoutId id="2147485255" r:id="rId6"/>
    <p:sldLayoutId id="2147485256" r:id="rId7"/>
    <p:sldLayoutId id="2147485257" r:id="rId8"/>
    <p:sldLayoutId id="2147485258" r:id="rId9"/>
    <p:sldLayoutId id="2147485259" r:id="rId10"/>
    <p:sldLayoutId id="21474852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2" r:id="rId1"/>
    <p:sldLayoutId id="2147485263" r:id="rId2"/>
    <p:sldLayoutId id="2147485264" r:id="rId3"/>
    <p:sldLayoutId id="2147485265" r:id="rId4"/>
    <p:sldLayoutId id="2147485266" r:id="rId5"/>
    <p:sldLayoutId id="2147485267" r:id="rId6"/>
    <p:sldLayoutId id="2147485268" r:id="rId7"/>
    <p:sldLayoutId id="2147485269" r:id="rId8"/>
    <p:sldLayoutId id="2147485270" r:id="rId9"/>
    <p:sldLayoutId id="2147485271" r:id="rId10"/>
    <p:sldLayoutId id="2147485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2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0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3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6" r:id="rId1"/>
    <p:sldLayoutId id="2147485757" r:id="rId2"/>
    <p:sldLayoutId id="2147485758" r:id="rId3"/>
    <p:sldLayoutId id="2147485759" r:id="rId4"/>
    <p:sldLayoutId id="2147485760" r:id="rId5"/>
    <p:sldLayoutId id="2147485761" r:id="rId6"/>
    <p:sldLayoutId id="2147485762" r:id="rId7"/>
    <p:sldLayoutId id="2147485763" r:id="rId8"/>
    <p:sldLayoutId id="2147485764" r:id="rId9"/>
    <p:sldLayoutId id="2147485765" r:id="rId10"/>
    <p:sldLayoutId id="2147485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3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8" r:id="rId1"/>
    <p:sldLayoutId id="2147485769" r:id="rId2"/>
    <p:sldLayoutId id="2147485770" r:id="rId3"/>
    <p:sldLayoutId id="2147485771" r:id="rId4"/>
    <p:sldLayoutId id="2147485772" r:id="rId5"/>
    <p:sldLayoutId id="2147485773" r:id="rId6"/>
    <p:sldLayoutId id="2147485774" r:id="rId7"/>
    <p:sldLayoutId id="2147485775" r:id="rId8"/>
    <p:sldLayoutId id="2147485776" r:id="rId9"/>
    <p:sldLayoutId id="2147485777" r:id="rId10"/>
    <p:sldLayoutId id="2147485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5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0" r:id="rId1"/>
    <p:sldLayoutId id="2147485781" r:id="rId2"/>
    <p:sldLayoutId id="2147485782" r:id="rId3"/>
    <p:sldLayoutId id="2147485783" r:id="rId4"/>
    <p:sldLayoutId id="2147485784" r:id="rId5"/>
    <p:sldLayoutId id="2147485785" r:id="rId6"/>
    <p:sldLayoutId id="2147485786" r:id="rId7"/>
    <p:sldLayoutId id="2147485787" r:id="rId8"/>
    <p:sldLayoutId id="2147485788" r:id="rId9"/>
    <p:sldLayoutId id="2147485789" r:id="rId10"/>
    <p:sldLayoutId id="21474857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5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0" r:id="rId1"/>
    <p:sldLayoutId id="2147485841" r:id="rId2"/>
    <p:sldLayoutId id="2147485842" r:id="rId3"/>
    <p:sldLayoutId id="2147485843" r:id="rId4"/>
    <p:sldLayoutId id="2147485844" r:id="rId5"/>
    <p:sldLayoutId id="2147485845" r:id="rId6"/>
    <p:sldLayoutId id="2147485846" r:id="rId7"/>
    <p:sldLayoutId id="2147485847" r:id="rId8"/>
    <p:sldLayoutId id="2147485848" r:id="rId9"/>
    <p:sldLayoutId id="2147485849" r:id="rId10"/>
    <p:sldLayoutId id="2147485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7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11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2" r:id="rId1"/>
    <p:sldLayoutId id="2147485853" r:id="rId2"/>
    <p:sldLayoutId id="2147485854" r:id="rId3"/>
    <p:sldLayoutId id="2147485855" r:id="rId4"/>
    <p:sldLayoutId id="2147485856" r:id="rId5"/>
    <p:sldLayoutId id="2147485857" r:id="rId6"/>
    <p:sldLayoutId id="2147485858" r:id="rId7"/>
    <p:sldLayoutId id="2147485859" r:id="rId8"/>
    <p:sldLayoutId id="2147485860" r:id="rId9"/>
    <p:sldLayoutId id="2147485861" r:id="rId10"/>
    <p:sldLayoutId id="21474858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0" r:id="rId1"/>
    <p:sldLayoutId id="2147485961" r:id="rId2"/>
    <p:sldLayoutId id="2147485962" r:id="rId3"/>
    <p:sldLayoutId id="2147485963" r:id="rId4"/>
    <p:sldLayoutId id="2147485964" r:id="rId5"/>
    <p:sldLayoutId id="2147485965" r:id="rId6"/>
    <p:sldLayoutId id="2147485966" r:id="rId7"/>
    <p:sldLayoutId id="2147485967" r:id="rId8"/>
    <p:sldLayoutId id="2147485968" r:id="rId9"/>
    <p:sldLayoutId id="2147485969" r:id="rId10"/>
    <p:sldLayoutId id="2147485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2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3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8" r:id="rId1"/>
    <p:sldLayoutId id="2147486069" r:id="rId2"/>
    <p:sldLayoutId id="2147486070" r:id="rId3"/>
    <p:sldLayoutId id="2147486071" r:id="rId4"/>
    <p:sldLayoutId id="2147486072" r:id="rId5"/>
    <p:sldLayoutId id="2147486073" r:id="rId6"/>
    <p:sldLayoutId id="2147486074" r:id="rId7"/>
    <p:sldLayoutId id="2147486075" r:id="rId8"/>
    <p:sldLayoutId id="2147486076" r:id="rId9"/>
    <p:sldLayoutId id="2147486077" r:id="rId10"/>
    <p:sldLayoutId id="2147486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70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42" r:id="rId3"/>
    <p:sldLayoutId id="2147486143" r:id="rId4"/>
    <p:sldLayoutId id="2147486144" r:id="rId5"/>
    <p:sldLayoutId id="2147486145" r:id="rId6"/>
    <p:sldLayoutId id="2147486146" r:id="rId7"/>
    <p:sldLayoutId id="2147486147" r:id="rId8"/>
    <p:sldLayoutId id="2147486148" r:id="rId9"/>
    <p:sldLayoutId id="2147486149" r:id="rId10"/>
    <p:sldLayoutId id="214748615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38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2" r:id="rId1"/>
    <p:sldLayoutId id="2147486213" r:id="rId2"/>
    <p:sldLayoutId id="2147486214" r:id="rId3"/>
    <p:sldLayoutId id="2147486215" r:id="rId4"/>
    <p:sldLayoutId id="2147486216" r:id="rId5"/>
    <p:sldLayoutId id="2147486217" r:id="rId6"/>
    <p:sldLayoutId id="2147486218" r:id="rId7"/>
    <p:sldLayoutId id="2147486219" r:id="rId8"/>
    <p:sldLayoutId id="2147486220" r:id="rId9"/>
    <p:sldLayoutId id="2147486221" r:id="rId10"/>
    <p:sldLayoutId id="21474862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929C5F8-760E-42DE-8B7F-E8F99F2D96F4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929C5F8-760E-42DE-8B7F-E8F99F2D96F4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romaniworld.com/gal41.htm" TargetMode="Externa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Boxty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oxt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s184.photobucket.com/albums/x318/RennyBA/StPatricksDayOslo2008/IrishStew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umbo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Jambalaya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Louisiana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ajuncrawfishpie.com/cajun-recipes.html" TargetMode="Externa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jun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Creole_peoples#Louisiana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Louisiana_Creole_cuisine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nola.com/175years/index.ssf/2012/02/paul_prudhomme_the_times-picay.html" TargetMode="Externa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ZAC_biscuit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Pavlova_(food)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6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gomery,_Minnesota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34.xml"/><Relationship Id="rId4" Type="http://schemas.openxmlformats.org/officeDocument/2006/relationships/hyperlink" Target="http://www.montgomerymn.org/" TargetMode="Externa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6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budgeteer.com/community/4121672-simple-cooking-leads-success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09.gif"/><Relationship Id="rId5" Type="http://schemas.openxmlformats.org/officeDocument/2006/relationships/hyperlink" Target="http://www.d.umn.edu/cla/faculty/troufs/anth1095/Slovenia.html#title" TargetMode="External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4" Type="http://schemas.openxmlformats.org/officeDocument/2006/relationships/hyperlink" Target="https://www.usatoday.com/story/entertainment/celebrities/2020/11/08/alex-trebek-dies-ken-jennings-james-holzhauer-more-pay-tribute/6214106002/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6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2.png"/><Relationship Id="rId5" Type="http://schemas.openxmlformats.org/officeDocument/2006/relationships/hyperlink" Target="http://www.duluthbudgeteer.com/community/4121672-simple-cooking-leads-success" TargetMode="External"/><Relationship Id="rId4" Type="http://schemas.openxmlformats.org/officeDocument/2006/relationships/image" Target="../media/image111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114.png"/><Relationship Id="rId4" Type="http://schemas.openxmlformats.org/officeDocument/2006/relationships/hyperlink" Target="http://www.mprnews.org/story/2016/09/13/npr-pho-central-to-vietnamese-identity" TargetMode="Externa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6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116.gif"/><Relationship Id="rId4" Type="http://schemas.openxmlformats.org/officeDocument/2006/relationships/hyperlink" Target="https://www.travelwisconsin.com/events/fairs-festivals/booya-days-40367" TargetMode="Externa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8/11/arts/television/jeopardy-mike-richards-mayim-bialik-new-hos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6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8.jpg"/><Relationship Id="rId4" Type="http://schemas.openxmlformats.org/officeDocument/2006/relationships/hyperlink" Target="https://www.nytimes.com/2021/08/23/business/mayim-bialik-jeopardy-host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Haggis" TargetMode="External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10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10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10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thaandme.wordpress.com/2009/08/07/eating-our-way-across-the-uk/" TargetMode="External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10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10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nald_Trum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y_Anne_MacLeod_Trum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wikipedia.org/wiki/Tong,_Lewis" TargetMode="Externa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okaji" TargetMode="Externa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z.bme.hu/hungary/cuisine/cuisin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olbas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ausage_making-H-1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hungariansupper.com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dhaleb.com/food-type/meat/steak-tartar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3911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23143" y="50873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422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489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26933" y="5620289"/>
            <a:ext cx="1461911" cy="53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067" b="1" dirty="0">
                <a:solidFill>
                  <a:srgbClr val="000000"/>
                </a:solidFill>
              </a:rPr>
              <a:t>© 2010-2024</a:t>
            </a:r>
            <a:endParaRPr kumimoji="1" lang="en-US" sz="1067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A245BE-D806-92DB-5772-774B2FF9C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7" y="3992948"/>
            <a:ext cx="8060267" cy="140538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812810" eaLnBrk="0" hangingPunct="0">
              <a:defRPr/>
            </a:pPr>
            <a:r>
              <a:rPr lang="en-US" sz="2844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Start deck in “Slide Show” mode, </a:t>
            </a:r>
          </a:p>
          <a:p>
            <a:pPr algn="ctr" defTabSz="812810" eaLnBrk="0" hangingPunct="0">
              <a:defRPr/>
            </a:pPr>
            <a:r>
              <a:rPr lang="en-US" sz="2844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and use your up/down arrow keys and/or </a:t>
            </a:r>
          </a:p>
          <a:p>
            <a:pPr algn="ctr" defTabSz="812810" eaLnBrk="0" hangingPunct="0">
              <a:defRPr/>
            </a:pPr>
            <a:r>
              <a:rPr lang="en-US" sz="2844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2824087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3250130" y="6394002"/>
            <a:ext cx="25907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8432" y="261356"/>
            <a:ext cx="3429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 Box 2"/>
          <p:cNvSpPr txBox="1">
            <a:spLocks noChangeArrowheads="1"/>
          </p:cNvSpPr>
          <p:nvPr/>
        </p:nvSpPr>
        <p:spPr bwMode="auto">
          <a:xfrm>
            <a:off x="1822011" y="5546966"/>
            <a:ext cx="55077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Roma boy in bear costume, part of entertainer team for working Christmas crowds. Budapest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4503451" y="6567586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5817305" y="6393325"/>
            <a:ext cx="1699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2"/>
              </a:rPr>
              <a:t>www.romaniworld.com/gal41.htm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-431796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5272462" y="5333419"/>
            <a:ext cx="2931829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Sándor</a:t>
            </a: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Buffo </a:t>
            </a:r>
            <a:r>
              <a:rPr lang="en-US" sz="16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Rigó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Tata Gypsy Band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Budapest Gypsy Orchestra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87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949" y="781050"/>
            <a:ext cx="3152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45622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30" y="225876"/>
            <a:ext cx="39822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sz="10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Hippocrene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2004)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more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000000"/>
                </a:solidFill>
                <a:latin typeface="Verdana" pitchFamily="34" charset="0"/>
              </a:rPr>
              <a:t>boxty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bg1"/>
                </a:solidFill>
                <a:latin typeface="Verdana" pitchFamily="34" charset="0"/>
              </a:rPr>
              <a:t>soda bread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bg1"/>
                </a:solidFill>
                <a:latin typeface="Verdana" pitchFamily="34" charset="0"/>
              </a:rPr>
              <a:t>stew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accent3"/>
                </a:solidFill>
                <a:latin typeface="Verdana" pitchFamily="34" charset="0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01" y="445719"/>
            <a:ext cx="6505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http://en.wikipedia.org/wiki/Boxty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6600" b="1" dirty="0">
                <a:solidFill>
                  <a:srgbClr val="FFFFFF"/>
                </a:solidFill>
                <a:latin typeface="Arial" charset="0"/>
              </a:rPr>
              <a:t>clues . . . 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000000"/>
                </a:solidFill>
                <a:latin typeface="Verdana" pitchFamily="34" charset="0"/>
              </a:rPr>
              <a:t>boxty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soda bread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stew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accent3"/>
                </a:solidFill>
                <a:latin typeface="Verdana" pitchFamily="34" charset="0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395" y="3111880"/>
            <a:ext cx="7299427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more clue . . . </a:t>
            </a:r>
          </a:p>
        </p:txBody>
      </p:sp>
    </p:spTree>
    <p:extLst>
      <p:ext uri="{BB962C8B-B14F-4D97-AF65-F5344CB8AC3E}">
        <p14:creationId xmlns:p14="http://schemas.microsoft.com/office/powerpoint/2010/main" val="7120229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boxty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soda bread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stew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. . . most often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cultures and </a:t>
            </a:r>
            <a:r>
              <a:rPr lang="en-US" sz="2800" b="1" dirty="0" err="1">
                <a:solidFill>
                  <a:srgbClr val="000000"/>
                </a:solidFill>
              </a:rPr>
              <a:t>microcultures</a:t>
            </a:r>
            <a:r>
              <a:rPr lang="en-US" sz="2800" b="1" dirty="0">
                <a:solidFill>
                  <a:srgbClr val="000000"/>
                </a:solidFill>
              </a:rPr>
              <a:t> are associated with their cuisine . . 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</a:rPr>
              <a:t>and can sometimes even be defined by their cuisine …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03065846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0" y="791260"/>
            <a:ext cx="8229600" cy="541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780205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 contrast="20000"/>
          </a:blip>
          <a:srcRect/>
          <a:stretch>
            <a:fillRect/>
          </a:stretch>
        </p:blipFill>
        <p:spPr bwMode="auto">
          <a:xfrm>
            <a:off x="2210535" y="771984"/>
            <a:ext cx="4712833" cy="534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kern="1200" dirty="0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sz="1000" dirty="0">
                <a:solidFill>
                  <a:schemeClr val="tx2"/>
                </a:solidFill>
              </a:rPr>
              <a:t>RPC International Publications Ltd.; 2nd edition,1988)</a:t>
            </a:r>
            <a:endParaRPr lang="en-US" sz="1000" kern="1200" dirty="0">
              <a:solidFill>
                <a:schemeClr val="tx2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 descr="Of_Soda_Bread_and_Guines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3951" y="203196"/>
            <a:ext cx="3949104" cy="594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http://en.wikipedia.org/wiki/Boxty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6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</a:rPr>
              <a:t>https://www.dublinpass.com/dublin-attractions/the-boxty-house.html</a:t>
            </a:r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https://www.dublinpass.com/dublin-attractions/the-boxty-house.html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</a:rPr>
              <a:t>https://www.dublinpass.com/dublin-attractions/the-boxty-house.html</a:t>
            </a:r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https://www.dublinpass.com/dublin-attractions/the-boxty-house.html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dublinpass.com/images_lib/1052146616_BoxtyHouseNew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86" y="2947987"/>
            <a:ext cx="57816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84201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0926" y="5892535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Irish are famous for their potato dishes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432" y="957924"/>
            <a:ext cx="7315200" cy="488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45071" y="1364372"/>
            <a:ext cx="7049299" cy="429348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“The average consumption of potatoes per person in Ireland 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[before the great potato famine of 1845] 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was almost 8 lbs / day . . . and sometimes [potatoes were] the sole source of energy. . . .”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(Jeremy </a:t>
            </a:r>
            <a:r>
              <a:rPr lang="en-US" sz="1400" dirty="0" err="1">
                <a:solidFill>
                  <a:srgbClr val="000000"/>
                </a:solidFill>
              </a:rPr>
              <a:t>MacVeigh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i="1" dirty="0">
                <a:solidFill>
                  <a:srgbClr val="000000"/>
                </a:solidFill>
              </a:rPr>
              <a:t>International Cuisine</a:t>
            </a:r>
            <a:r>
              <a:rPr lang="en-US" sz="1400" dirty="0">
                <a:solidFill>
                  <a:srgbClr val="000000"/>
                </a:solidFill>
              </a:rPr>
              <a:t>,  Delmar </a:t>
            </a:r>
            <a:r>
              <a:rPr lang="en-US" sz="1400" dirty="0" err="1">
                <a:solidFill>
                  <a:srgbClr val="000000"/>
                </a:solidFill>
              </a:rPr>
              <a:t>Cengage</a:t>
            </a:r>
            <a:r>
              <a:rPr lang="en-US" sz="1400" dirty="0">
                <a:solidFill>
                  <a:srgbClr val="000000"/>
                </a:solidFill>
              </a:rPr>
              <a:t>, 2009,  p. 147)</a:t>
            </a:r>
            <a:endParaRPr lang="en-US" sz="14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45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Wikipedia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14" y="561684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Whole wheat soda bread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(known as “wheaten bread” in Northern Ireland)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0648" y="5863507"/>
            <a:ext cx="636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Irish are famous for their corned beef and cabbage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428" y="314657"/>
            <a:ext cx="7315200" cy="552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4"/>
              </a:rPr>
              <a:t>http://s184.photobucket.com/albums/x318/RennyBA/StPatricksDayOslo2008/IrishStew.jpg</a:t>
            </a:r>
            <a:endParaRPr lang="en-US" sz="8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11756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BADDE1"/>
                </a:solidFill>
              </a:rPr>
              <a:t>. . . most often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BADDE1"/>
                </a:solidFill>
              </a:rPr>
              <a:t>these cultures  are associated with their cuisine . . 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</a:rPr>
              <a:t>and can sometimes even be defined by their cuisine …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229" y="4694671"/>
            <a:ext cx="670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and they sometimes can even be defined by their cuisine . . 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27193866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asket C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706438"/>
            <a:ext cx="360947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6672" y="4063779"/>
            <a:ext cx="3321551" cy="107721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</a:rPr>
              <a:t>But that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</a:rPr>
              <a:t>is changing . . .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03617" y="575893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Gill &amp; Macmillan, 2009</a:t>
            </a:r>
          </a:p>
        </p:txBody>
      </p:sp>
    </p:spTree>
    <p:extLst>
      <p:ext uri="{BB962C8B-B14F-4D97-AF65-F5344CB8AC3E}">
        <p14:creationId xmlns:p14="http://schemas.microsoft.com/office/powerpoint/2010/main" val="297059137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3458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3200" b="1" dirty="0">
                <a:latin typeface="Verdana" pitchFamily="34" charset="0"/>
              </a:rPr>
              <a:t> e.g., Irish “</a:t>
            </a:r>
            <a:r>
              <a:rPr lang="en-US" sz="3200" b="1" dirty="0" err="1">
                <a:latin typeface="Verdana" pitchFamily="34" charset="0"/>
              </a:rPr>
              <a:t>Travellers</a:t>
            </a:r>
            <a:r>
              <a:rPr lang="en-US" sz="32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2000" b="1" dirty="0">
                <a:latin typeface="Verdana" pitchFamily="34" charset="0"/>
              </a:rPr>
              <a:t>sometimes incorrectly called “Gypsies”</a:t>
            </a:r>
            <a:endParaRPr lang="en-US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3886200" y="1371601"/>
            <a:ext cx="4572000" cy="18928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Irish Tinkers: The Urbanization of an Itinerant People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by George Gmelch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1985</a:t>
            </a:r>
          </a:p>
        </p:txBody>
      </p:sp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382" y="4459518"/>
            <a:ext cx="2895600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2408238" cy="365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Compare . . .</a:t>
            </a:r>
            <a:endParaRPr lang="en-US" sz="2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420" y="2589418"/>
            <a:ext cx="2656463" cy="357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more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gumbo</a:t>
            </a:r>
          </a:p>
          <a:p>
            <a:pPr algn="ctr">
              <a:spcBef>
                <a:spcPct val="20000"/>
              </a:spcBef>
            </a:pPr>
            <a:r>
              <a:rPr lang="en-US" sz="5400" b="1" dirty="0"/>
              <a:t>jambalaya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http://en.wikipedia.org/wiki/Gumbo</a:t>
            </a:r>
            <a:endParaRPr lang="en-US" sz="8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Roux-less gumbo with okra</a:t>
            </a:r>
            <a:endParaRPr lang="en-US" sz="16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88" y="2542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977671"/>
            <a:ext cx="7772400" cy="5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http://en.wikipedia.org/wiki/Jambalaya</a:t>
            </a:r>
            <a:endParaRPr lang="en-US" sz="8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Creole Jambalaya with shrimp, ham, tomato, and </a:t>
            </a:r>
            <a:r>
              <a:rPr lang="en-US" sz="1600" b="1" dirty="0" err="1">
                <a:solidFill>
                  <a:srgbClr val="FFFFFF"/>
                </a:solidFill>
              </a:rPr>
              <a:t>Andouille</a:t>
            </a:r>
            <a:r>
              <a:rPr lang="en-US" sz="1600" b="1" dirty="0">
                <a:solidFill>
                  <a:srgbClr val="FFFFFF"/>
                </a:solidFill>
              </a:rPr>
              <a:t> sausage</a:t>
            </a:r>
            <a:endParaRPr lang="en-US" sz="16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4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upload.wikimedia.org/wikipedia/commons/thumb/1/1f/Louisiana_regions_map.svg/667px-Louisiana_regions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9" y="901695"/>
            <a:ext cx="63150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Map of the United States with Louisiana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1414030"/>
            <a:ext cx="2571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5848" y="6524563"/>
            <a:ext cx="19111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4"/>
              </a:rPr>
              <a:t>https://en.wikipedia.org/wiki/Louisiana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578046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3" y="114662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77" y="3091530"/>
            <a:ext cx="6686447" cy="30931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. . . and one’s cuisine is often a key factor in one’s own individual and collective identity . . .</a:t>
            </a: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BADDE1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889537694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3875025"/>
            <a:ext cx="7184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“Cajuns live to eat, not eat to live.”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0792" y="1538263"/>
            <a:ext cx="645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“Cajuns live to eat , not eat to live.”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16871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19240" y="5616828"/>
            <a:ext cx="673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Crab Legs, </a:t>
            </a:r>
            <a:r>
              <a:rPr lang="en-US" b="1" i="1" dirty="0">
                <a:solidFill>
                  <a:srgbClr val="FFFFFF"/>
                </a:solidFill>
              </a:rPr>
              <a:t>Crawfish </a:t>
            </a:r>
            <a:r>
              <a:rPr lang="en-US" b="1" i="1" dirty="0" err="1">
                <a:solidFill>
                  <a:srgbClr val="FFFFFF"/>
                </a:solidFill>
              </a:rPr>
              <a:t>Étouffée</a:t>
            </a:r>
            <a:r>
              <a:rPr lang="en-US" b="1" dirty="0">
                <a:solidFill>
                  <a:srgbClr val="FFFFFF"/>
                </a:solidFill>
              </a:rPr>
              <a:t>, Shrimp Gumbo, Shrimp, Corn, and Potatoes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4"/>
              </a:rPr>
              <a:t>http://www.cajuncrawfishpie.com/cajun-recipes.html</a:t>
            </a:r>
            <a:endParaRPr lang="en-US" sz="8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07683"/>
            <a:ext cx="7184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[ by the way . . . ]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the local cultures of the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Cajuns 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</a:rPr>
              <a:t>should </a:t>
            </a:r>
            <a:r>
              <a:rPr lang="en-US" sz="4000" b="1" i="1" dirty="0">
                <a:solidFill>
                  <a:srgbClr val="FFFFFF"/>
                </a:solidFill>
              </a:rPr>
              <a:t>not</a:t>
            </a:r>
            <a:r>
              <a:rPr lang="en-US" sz="4000" b="1" dirty="0">
                <a:solidFill>
                  <a:srgbClr val="FFFFFF"/>
                </a:solidFill>
              </a:rPr>
              <a:t> be confused with </a:t>
            </a:r>
            <a:r>
              <a:rPr lang="en-US" sz="4000" b="1" dirty="0">
                <a:solidFill>
                  <a:srgbClr val="FF0000"/>
                </a:solidFill>
              </a:rPr>
              <a:t>Creoles</a:t>
            </a:r>
          </a:p>
        </p:txBody>
      </p:sp>
    </p:spTree>
    <p:extLst>
      <p:ext uri="{BB962C8B-B14F-4D97-AF65-F5344CB8AC3E}">
        <p14:creationId xmlns:p14="http://schemas.microsoft.com/office/powerpoint/2010/main" val="2224325304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51225"/>
            <a:ext cx="7184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Cajuns</a:t>
            </a:r>
            <a:r>
              <a:rPr lang="en-US" sz="3200" b="1" dirty="0">
                <a:solidFill>
                  <a:srgbClr val="FFFFFF"/>
                </a:solidFill>
              </a:rPr>
              <a:t> are 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</a:rPr>
              <a:t>descendants of Acadian exiles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(French-speakers from Acadia in what are now The Maritimes of Eastern Canada)</a:t>
            </a:r>
          </a:p>
          <a:p>
            <a:pPr algn="ctr"/>
            <a:endParaRPr lang="en-US" sz="2400" b="1" dirty="0">
              <a:solidFill>
                <a:srgbClr val="FFFFFF"/>
              </a:solidFill>
            </a:endParaRPr>
          </a:p>
          <a:p>
            <a:pPr algn="ctr"/>
            <a:r>
              <a:rPr lang="en-US" sz="3200" b="1" dirty="0">
                <a:solidFill>
                  <a:srgbClr val="FFFFFF"/>
                </a:solidFill>
              </a:rPr>
              <a:t>In the United States </a:t>
            </a:r>
            <a:r>
              <a:rPr lang="en-US" sz="4400" b="1" dirty="0">
                <a:solidFill>
                  <a:srgbClr val="FF0000"/>
                </a:solidFill>
              </a:rPr>
              <a:t>Creoles</a:t>
            </a:r>
            <a:r>
              <a:rPr lang="en-US" sz="3200" b="1" dirty="0">
                <a:solidFill>
                  <a:srgbClr val="FFFFFF"/>
                </a:solidFill>
              </a:rPr>
              <a:t> are </a:t>
            </a:r>
            <a:r>
              <a:rPr lang="en-US" sz="2400" b="1" dirty="0">
                <a:solidFill>
                  <a:srgbClr val="FFFFFF"/>
                </a:solidFill>
              </a:rPr>
              <a:t>“people of any race or mixture thereof who are descended from settlers in colonial French Louisiana before it became part of the United States in 1803 with the Louisiana Purchase”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964" y="6380981"/>
            <a:ext cx="17379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https://en.wikipedia.org/wiki/Cajun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952" y="657451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hlinkClick r:id="rId4"/>
              </a:rPr>
              <a:t>https://en.wikipedia.org/wiki/Creole_peoples#Louisiana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1296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6732" y="4744356"/>
            <a:ext cx="4676318" cy="97064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Creole cuisine is </a:t>
            </a:r>
            <a:r>
              <a:rPr lang="en-US" sz="2000" b="1" i="1" dirty="0">
                <a:solidFill>
                  <a:srgbClr val="000000"/>
                </a:solidFill>
                <a:latin typeface="Arial" pitchFamily="34" charset="0"/>
              </a:rPr>
              <a:t>similar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 to Cajun,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but they are </a:t>
            </a:r>
            <a:r>
              <a:rPr lang="en-US" sz="2000" b="1" i="1" dirty="0">
                <a:solidFill>
                  <a:srgbClr val="000000"/>
                </a:solidFill>
                <a:latin typeface="Arial" pitchFamily="34" charset="0"/>
              </a:rPr>
              <a:t>not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 the same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6950" y="645868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http://en.wikipedia.org/wiki/Louisiana_Creole_cuisine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4528373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media.nola.com/175years/photo/paul-prudhommejpg-e8a8a656bf4ff5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65487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http://www.nola.com/175years/index.ssf/2012/02/paul_prudhomme_the_times-picay.html</a:t>
            </a:r>
            <a:endParaRPr lang="en-US" sz="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9132" y="4934856"/>
            <a:ext cx="4066718" cy="97064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j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ust ask Paul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</a:rPr>
              <a:t>Prudhomme</a:t>
            </a:r>
            <a:endParaRPr lang="en-US" sz="20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9376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more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Vegemite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ANZAC biscuits</a:t>
            </a:r>
          </a:p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FFFFFF"/>
                </a:solidFill>
                <a:cs typeface="Arial" pitchFamily="34" charset="0"/>
              </a:rPr>
              <a:t>Pavlova</a:t>
            </a:r>
            <a:br>
              <a:rPr lang="en-US" sz="5400" b="1" dirty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18525997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4" y="0"/>
            <a:ext cx="6885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 rot="5400000" flipH="1" flipV="1">
            <a:off x="3398786" y="4579860"/>
            <a:ext cx="153551" cy="821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sz="40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836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6086228"/>
            <a:ext cx="69088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66361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6600" b="1" dirty="0">
                <a:solidFill>
                  <a:srgbClr val="FFFFFF"/>
                </a:solidFill>
                <a:latin typeface="Arial" charset="0"/>
              </a:rPr>
              <a:t>clue . . . 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Vegemite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ANZAC biscuits</a:t>
            </a:r>
          </a:p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FFFFFF"/>
                </a:solidFill>
                <a:cs typeface="Arial" pitchFamily="34" charset="0"/>
              </a:rPr>
              <a:t>Pavlova</a:t>
            </a:r>
            <a:br>
              <a:rPr lang="en-US" sz="5400" b="1" dirty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Vegemite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ANZAC biscuits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86" y="52750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2151" y="6401580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http://en.wikipedia.org/wiki/ANZAC_biscuit</a:t>
            </a:r>
            <a:endParaRPr lang="en-US" sz="8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7143" y="5486371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ANZAC biscuits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Vegemite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ANZAC biscuits</a:t>
            </a:r>
          </a:p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000000"/>
                </a:solidFill>
                <a:cs typeface="Arial" pitchFamily="34" charset="0"/>
              </a:rPr>
              <a:t>Pavlova</a:t>
            </a:r>
            <a:br>
              <a:rPr lang="en-US" sz="54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18525997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597"/>
            <a:ext cx="9124950" cy="66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6285" y="6520934"/>
            <a:ext cx="21114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http://en.wikipedia.org/wiki/Pavlova_(food)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9412573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" y="676282"/>
            <a:ext cx="8229600" cy="55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592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Except that . . 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63078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3256" y="4658852"/>
            <a:ext cx="7763256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New Zealand wants in on the action . . 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Except that . . 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2477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9732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5FAA71-DD7C-4138-A5E7-492B4A32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24324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How about a little game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Jeopardy?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770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 </a:t>
            </a:r>
            <a:r>
              <a:rPr lang="en-US" sz="3200" dirty="0" err="1">
                <a:solidFill>
                  <a:srgbClr val="FF0000"/>
                </a:solidFill>
              </a:rPr>
              <a:t>Pavlova</a:t>
            </a:r>
            <a:r>
              <a:rPr lang="en-US" sz="3200" dirty="0">
                <a:solidFill>
                  <a:srgbClr val="FF0000"/>
                </a:solidFill>
              </a:rPr>
              <a:t> Story: A Slice of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New Zealand's</a:t>
            </a:r>
            <a:r>
              <a:rPr lang="en-US" sz="3200" dirty="0">
                <a:solidFill>
                  <a:srgbClr val="FF0000"/>
                </a:solidFill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1032177797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2786" y="5851035"/>
            <a:ext cx="807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 New Zealand Professor of Anthropology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 </a:t>
            </a:r>
            <a:r>
              <a:rPr lang="en-US" sz="3200" dirty="0" err="1">
                <a:solidFill>
                  <a:srgbClr val="FF0000"/>
                </a:solidFill>
              </a:rPr>
              <a:t>Pavlova</a:t>
            </a:r>
            <a:r>
              <a:rPr lang="en-US" sz="3200" dirty="0">
                <a:solidFill>
                  <a:srgbClr val="FF0000"/>
                </a:solidFill>
              </a:rPr>
              <a:t> Story: A Slice of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New Zealand's</a:t>
            </a:r>
            <a:r>
              <a:rPr lang="en-US" sz="3200" dirty="0">
                <a:solidFill>
                  <a:srgbClr val="FF0000"/>
                </a:solidFill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582927498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4419" y="256166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chemeClr val="bg1"/>
                </a:solidFill>
                <a:cs typeface="Arial" pitchFamily="34" charset="0"/>
              </a:rPr>
              <a:t>And there are all of the other foods mentioned elsewhere . . . </a:t>
            </a:r>
          </a:p>
        </p:txBody>
      </p:sp>
    </p:spTree>
    <p:extLst>
      <p:ext uri="{BB962C8B-B14F-4D97-AF65-F5344CB8AC3E}">
        <p14:creationId xmlns:p14="http://schemas.microsoft.com/office/powerpoint/2010/main" val="22659144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52F8-DC49-4803-997C-AD87F6DC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ap&#10;&#10;Description automatically generated with low confidence">
            <a:extLst>
              <a:ext uri="{FF2B5EF4-FFF2-40B4-BE49-F238E27FC236}">
                <a16:creationId xmlns:a16="http://schemas.microsoft.com/office/drawing/2014/main" id="{7C2E0203-AA46-F207-C9B2-72694446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" y="844747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25268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318" cy="68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3570" y="6001755"/>
            <a:ext cx="8229600" cy="4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baklava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60335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500" y="61214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000000"/>
                </a:solidFill>
                <a:latin typeface="Arial" charset="0"/>
              </a:rPr>
              <a:t>A Tate of Greece</a:t>
            </a:r>
          </a:p>
          <a:p>
            <a:pPr algn="ctr" eaLnBrk="1" hangingPunct="1"/>
            <a:r>
              <a:rPr lang="en-US" altLang="en-US" sz="1050" b="1" dirty="0">
                <a:solidFill>
                  <a:srgbClr val="000000"/>
                </a:solidFill>
                <a:latin typeface="Arial" charset="0"/>
              </a:rPr>
              <a:t>25</a:t>
            </a:r>
            <a:r>
              <a:rPr lang="en-US" altLang="en-US" sz="1050" b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altLang="en-US" sz="1050" b="1" dirty="0">
                <a:solidFill>
                  <a:srgbClr val="000000"/>
                </a:solidFill>
                <a:latin typeface="Arial" charset="0"/>
              </a:rPr>
              <a:t> Annual Food Festival 2017</a:t>
            </a:r>
          </a:p>
        </p:txBody>
      </p:sp>
      <p:pic>
        <p:nvPicPr>
          <p:cNvPr id="6146" name="Picture 2" descr="Flag of Greece.   Click for national anthe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386"/>
            <a:ext cx="1828800" cy="12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76016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4568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Montgomery,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48001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6 royalty welcome 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5" y="530446"/>
            <a:ext cx="8229600" cy="54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4098" y="6132678"/>
            <a:ext cx="3711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hlinkClick r:id="rId3"/>
              </a:rPr>
              <a:t>Montgomery, Minnesota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  <a:hlinkClick r:id="rId4"/>
              </a:rPr>
              <a:t>Kolacky</a:t>
            </a:r>
            <a:r>
              <a:rPr lang="en-US" b="1" dirty="0">
                <a:solidFill>
                  <a:srgbClr val="000000"/>
                </a:solidFill>
                <a:hlinkClick r:id="rId4"/>
              </a:rPr>
              <a:t> Days Festival</a:t>
            </a:r>
            <a:r>
              <a:rPr lang="en-US" b="1" dirty="0">
                <a:solidFill>
                  <a:srgbClr val="000000"/>
                </a:solidFill>
              </a:rPr>
              <a:t>, est. 1929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3911" y="4835485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Czech</a:t>
            </a:r>
          </a:p>
        </p:txBody>
      </p:sp>
    </p:spTree>
    <p:extLst>
      <p:ext uri="{BB962C8B-B14F-4D97-AF65-F5344CB8AC3E}">
        <p14:creationId xmlns:p14="http://schemas.microsoft.com/office/powerpoint/2010/main" val="1209024616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52329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http://www.duluthbudgeteer.com/community/4121672-simple-cooking-leads-success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6775"/>
            <a:ext cx="8674100" cy="56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23338" y="119963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linkClick r:id="rId5"/>
              </a:rPr>
              <a:t>Slovenia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273" name="Picture 9" descr="Flag of Sloven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0825"/>
            <a:ext cx="1905000" cy="9525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738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854194"/>
            <a:ext cx="9144000" cy="51418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323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RIP Alex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Trebek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1940 - 2020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https://www.usatoday.com/story/entertainment/celebrities/2020/11/08/alex-trebek-dies-ken-jennings-james-holzhauer-more-pay-tribute/6214106002/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00077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Duluth,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79322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duluthbudgeteer.com/sites/default/files/styles/16x9_860/public/field/image/0925.F.DBN_.BeaOjakangas.BeaInKitchen.JPG?itok=2C9tW0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3700"/>
            <a:ext cx="9144000" cy="61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932785"/>
            <a:ext cx="83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</a:rPr>
              <a:t>Duluthian</a:t>
            </a:r>
            <a:r>
              <a:rPr lang="en-US" b="1" dirty="0">
                <a:solidFill>
                  <a:srgbClr val="FFFFFF"/>
                </a:solidFill>
              </a:rPr>
              <a:t> Beatrice </a:t>
            </a:r>
            <a:r>
              <a:rPr lang="en-US" b="1" dirty="0" err="1">
                <a:solidFill>
                  <a:srgbClr val="FFFFFF"/>
                </a:solidFill>
              </a:rPr>
              <a:t>Ojakangas</a:t>
            </a:r>
            <a:r>
              <a:rPr lang="en-US" b="1" dirty="0">
                <a:solidFill>
                  <a:srgbClr val="FFFFFF"/>
                </a:solidFill>
              </a:rPr>
              <a:t> inducted into the Scandinavian-American Hall of Fame </a:t>
            </a:r>
          </a:p>
        </p:txBody>
      </p:sp>
      <p:pic>
        <p:nvPicPr>
          <p:cNvPr id="11270" name="Picture 6" descr="Flag of Finlan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860424"/>
            <a:ext cx="1905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6483" y="221563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85CF4"/>
                </a:solidFill>
              </a:rPr>
              <a:t>Finland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5"/>
              </a:rPr>
              <a:t>http://www.duluthbudgeteer.com/community/4121672-simple-cooking-leads-success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06" y="2582050"/>
            <a:ext cx="3922143" cy="306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5457" y="4958833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lutefisk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7069743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19" y="816647"/>
            <a:ext cx="6583680" cy="55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94235" y="6551842"/>
            <a:ext cx="45496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http://www.mprnews.org/story/2016/09/13/npr-pho-central-to-vietnamese-identity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194" name="Picture 2" descr="Flag of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17512"/>
            <a:ext cx="1327150" cy="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3285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542416"/>
            <a:ext cx="6908800" cy="2691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Green Bay, Wisconsin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127822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205479"/>
            <a:ext cx="9057213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651647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dirty="0">
                <a:solidFill>
                  <a:srgbClr val="FFFFFF"/>
                </a:solidFill>
                <a:hlinkClick r:id="rId4"/>
              </a:rPr>
              <a:t>https://www.travelwisconsin.com/events/fairs-festivals/booya-days-40367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9810" y="6216134"/>
            <a:ext cx="1973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Cadott, Wisconsin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5365" name="Picture 5" descr="http://www.d.umn.edu/cla/faculty/troufs/anth1095/images/flag_walloni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4" y="173911"/>
            <a:ext cx="1249095" cy="9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16266" y="1110734"/>
            <a:ext cx="1125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Wallonia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(Belgium)</a:t>
            </a:r>
          </a:p>
        </p:txBody>
      </p:sp>
    </p:spTree>
    <p:extLst>
      <p:ext uri="{BB962C8B-B14F-4D97-AF65-F5344CB8AC3E}">
        <p14:creationId xmlns:p14="http://schemas.microsoft.com/office/powerpoint/2010/main" val="2767566743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the list of foods central to cultural identity 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goes on . . . </a:t>
            </a: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and on . . .</a:t>
            </a:r>
          </a:p>
        </p:txBody>
      </p:sp>
    </p:spTree>
    <p:extLst>
      <p:ext uri="{BB962C8B-B14F-4D97-AF65-F5344CB8AC3E}">
        <p14:creationId xmlns:p14="http://schemas.microsoft.com/office/powerpoint/2010/main" val="234962196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the list of foods central to cultural identity 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goes on . . . and on . . .</a:t>
            </a:r>
          </a:p>
        </p:txBody>
      </p:sp>
    </p:spTree>
    <p:extLst>
      <p:ext uri="{BB962C8B-B14F-4D97-AF65-F5344CB8AC3E}">
        <p14:creationId xmlns:p14="http://schemas.microsoft.com/office/powerpoint/2010/main" val="94033006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Desert People</a:t>
            </a:r>
            <a:endParaRPr lang="en-US" sz="11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648" y="5834571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The Desert People</a:t>
            </a:r>
            <a:endParaRPr lang="en-US" sz="1100" i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7" y="8563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958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Mike Richards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24" y="65916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https://www.nytimes.com/2021/08/11/arts/television/jeopardy-mike-richards-mayim-bialik-new-hosts.html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A person standing in front of a podium with a microphone&#10;&#10;Description automatically generated with low confidence">
            <a:extLst>
              <a:ext uri="{FF2B5EF4-FFF2-40B4-BE49-F238E27FC236}">
                <a16:creationId xmlns:a16="http://schemas.microsoft.com/office/drawing/2014/main" id="{38FBBA76-9D54-4A70-BBAB-3C430B26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" y="723796"/>
            <a:ext cx="9144000" cy="5268286"/>
          </a:xfrm>
          <a:prstGeom prst="rect">
            <a:avLst/>
          </a:prstGeom>
        </p:spPr>
      </p:pic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4679CC96-1CFE-4068-8DCF-493A6545B467}"/>
              </a:ext>
            </a:extLst>
          </p:cNvPr>
          <p:cNvSpPr/>
          <p:nvPr/>
        </p:nvSpPr>
        <p:spPr bwMode="auto">
          <a:xfrm>
            <a:off x="969708" y="1016000"/>
            <a:ext cx="3657600" cy="365760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95094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076463"/>
            <a:ext cx="6908800" cy="32675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enough fun and games </a:t>
            </a: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. . .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back to our</a:t>
            </a:r>
          </a:p>
          <a:p>
            <a:pPr algn="ctr" eaLnBrk="0" hangingPunct="0">
              <a:spcAft>
                <a:spcPts val="500"/>
              </a:spcAft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main characteristics of anthropology</a:t>
            </a: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39887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32215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6776" y="5277685"/>
            <a:ext cx="7848600" cy="400110"/>
          </a:xfrm>
        </p:spPr>
        <p:txBody>
          <a:bodyPr>
            <a:spAutoFit/>
          </a:bodyPr>
          <a:lstStyle/>
          <a:p>
            <a:pPr eaLnBrk="1" hangingPunct="1"/>
            <a:r>
              <a:rPr kumimoji="1"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2000" b="1" i="1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39255" y="5694494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85800" y="1881409"/>
            <a:ext cx="7848600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 of Food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6166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4DFA6-A8A5-1CCD-4276-D86F5DC0E957}"/>
              </a:ext>
            </a:extLst>
          </p:cNvPr>
          <p:cNvSpPr/>
          <p:nvPr/>
        </p:nvSpPr>
        <p:spPr>
          <a:xfrm>
            <a:off x="1319196" y="95400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8605575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. .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52BD-9AAD-39F1-4464-EE274325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88" y="769187"/>
            <a:ext cx="5344407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26DA07-9BB5-8D33-BDBA-86076EC2F762}"/>
              </a:ext>
            </a:extLst>
          </p:cNvPr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https://www.nytimes.com/2021/08/23/business/mayim-bialik-jeopardy-host.html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1E244F-CF96-5A3B-D14C-C82BDD1EA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9" y="879870"/>
            <a:ext cx="118745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344440-A598-BE80-9457-3DF197BA8AB7}"/>
              </a:ext>
            </a:extLst>
          </p:cNvPr>
          <p:cNvSpPr txBox="1"/>
          <p:nvPr/>
        </p:nvSpPr>
        <p:spPr>
          <a:xfrm>
            <a:off x="1918112" y="1466334"/>
            <a:ext cx="1587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July 2022</a:t>
            </a:r>
          </a:p>
        </p:txBody>
      </p: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7DB044A1-421D-A285-5274-FEFC69A5D8D9}"/>
              </a:ext>
            </a:extLst>
          </p:cNvPr>
          <p:cNvSpPr/>
          <p:nvPr/>
        </p:nvSpPr>
        <p:spPr bwMode="auto">
          <a:xfrm rot="455657">
            <a:off x="1921923" y="2993522"/>
            <a:ext cx="2706371" cy="256593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01E99-4277-57F5-9719-BFD3495E6438}"/>
              </a:ext>
            </a:extLst>
          </p:cNvPr>
          <p:cNvSpPr txBox="1"/>
          <p:nvPr/>
        </p:nvSpPr>
        <p:spPr>
          <a:xfrm>
            <a:off x="2282269" y="4958704"/>
            <a:ext cx="177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Dec 2023</a:t>
            </a:r>
          </a:p>
        </p:txBody>
      </p:sp>
    </p:spTree>
    <p:extLst>
      <p:ext uri="{BB962C8B-B14F-4D97-AF65-F5344CB8AC3E}">
        <p14:creationId xmlns:p14="http://schemas.microsoft.com/office/powerpoint/2010/main" val="34607171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769BE9-0348-4CB6-8668-7861BED306C4}"/>
              </a:ext>
            </a:extLst>
          </p:cNvPr>
          <p:cNvSpPr txBox="1"/>
          <p:nvPr/>
        </p:nvSpPr>
        <p:spPr>
          <a:xfrm>
            <a:off x="469900" y="2304534"/>
            <a:ext cx="8229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 3888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1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812810" eaLnBrk="0" hangingPunct="0">
              <a:defRPr/>
            </a:pPr>
            <a:endParaRPr kumimoji="1" lang="en-US" sz="391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812810" eaLnBrk="0" hangingPunct="0">
              <a:defRPr/>
            </a:pPr>
            <a:endParaRPr kumimoji="1" lang="en-US" sz="3911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12810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defTabSz="81281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indicates that the materials</a:t>
            </a:r>
          </a:p>
          <a:p>
            <a:pPr algn="ctr" defTabSz="81281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are a </a:t>
            </a:r>
            <a:r>
              <a:rPr lang="en-US" sz="3200" b="1" dirty="0">
                <a:solidFill>
                  <a:srgbClr val="790019"/>
                </a:solidFill>
                <a:latin typeface="Arial" charset="0"/>
              </a:rPr>
              <a:t>         </a:t>
            </a:r>
            <a:r>
              <a:rPr lang="en-US" sz="3200" b="1" dirty="0" err="1">
                <a:solidFill>
                  <a:srgbClr val="000000"/>
                </a:solidFill>
                <a:latin typeface="Arial" charset="0"/>
              </a:rPr>
              <a:t>REMinder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defTabSz="81281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12810" eaLnBrk="0" hangingPunct="0">
              <a:defRPr/>
            </a:pPr>
            <a:r>
              <a:rPr lang="en-US" sz="3556" b="1" dirty="0"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12810" eaLnBrk="0" hangingPunct="0">
              <a:defRPr/>
            </a:pPr>
            <a:r>
              <a:rPr lang="en-US" sz="3556" b="1" dirty="0" err="1"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REM</a:t>
            </a:r>
            <a:r>
              <a:rPr lang="en-US" sz="3556" b="1" dirty="0" err="1"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inder</a:t>
            </a:r>
            <a:endParaRPr lang="en-US" sz="3556" b="1" dirty="0"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7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haggis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Verdana" pitchFamily="34" charset="0"/>
              </a:rPr>
              <a:t>theevil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5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How about a clue?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haggis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Verdana" pitchFamily="34" charset="0"/>
              </a:rPr>
              <a:t>theevil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5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How about one more clue?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haggis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 a.k.a. </a:t>
            </a:r>
            <a:r>
              <a:rPr lang="en-US" sz="2400" i="1" dirty="0" err="1">
                <a:solidFill>
                  <a:srgbClr val="000000"/>
                </a:solidFill>
                <a:latin typeface="Verdana" pitchFamily="34" charset="0"/>
              </a:rPr>
              <a:t>theevil</a:t>
            </a: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sz="5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How about a final clue?</a:t>
            </a:r>
          </a:p>
        </p:txBody>
      </p:sp>
    </p:spTree>
    <p:extLst>
      <p:ext uri="{BB962C8B-B14F-4D97-AF65-F5344CB8AC3E}">
        <p14:creationId xmlns:p14="http://schemas.microsoft.com/office/powerpoint/2010/main" val="24180320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267863"/>
            <a:ext cx="7315200" cy="42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haggis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 a.k.a. </a:t>
            </a:r>
            <a:r>
              <a:rPr lang="en-US" sz="2400" i="1" dirty="0" err="1">
                <a:solidFill>
                  <a:srgbClr val="000000"/>
                </a:solidFill>
                <a:latin typeface="Verdana" pitchFamily="34" charset="0"/>
              </a:rPr>
              <a:t>theevil</a:t>
            </a: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cullen</a:t>
            </a: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 skink</a:t>
            </a:r>
            <a:endParaRPr lang="en-US" sz="5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3590414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question</a:t>
            </a:r>
            <a:r>
              <a:rPr lang="en-US" sz="4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4690553" y="3886203"/>
            <a:ext cx="269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or “Scot”?</a:t>
            </a:r>
            <a:endParaRPr lang="en-US" sz="3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55988" y="3886203"/>
            <a:ext cx="2916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“Scotland”?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question</a:t>
            </a:r>
            <a:r>
              <a:rPr lang="en-US" sz="4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8" y="477388"/>
            <a:ext cx="8229600" cy="59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46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3911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67" y="406803"/>
            <a:ext cx="917786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20800" y="3564467"/>
            <a:ext cx="6502400" cy="1174745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indent="-2133627" algn="ctr" eaLnBrk="0" hangingPunct="0">
              <a:defRPr/>
            </a:pPr>
            <a:r>
              <a:rPr kumimoji="1" lang="en-US" sz="2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 3888 </a:t>
            </a:r>
          </a:p>
          <a:p>
            <a:pPr marL="2133627" indent="-2133627" algn="ctr" eaLnBrk="0" hangingPunct="0">
              <a:defRPr/>
            </a:pPr>
            <a:r>
              <a:rPr kumimoji="1" lang="en-US" sz="4267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 of Food</a:t>
            </a:r>
          </a:p>
        </p:txBody>
      </p:sp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123143" y="5087396"/>
            <a:ext cx="2864887" cy="3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422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489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26933" y="5429789"/>
            <a:ext cx="1461911" cy="53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067" b="1" dirty="0">
                <a:solidFill>
                  <a:srgbClr val="000000"/>
                </a:solidFill>
              </a:rPr>
              <a:t>© 2010-2024</a:t>
            </a:r>
            <a:endParaRPr kumimoji="1" lang="en-US" sz="1067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9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i="1" dirty="0">
                <a:solidFill>
                  <a:prstClr val="black"/>
                </a:solidFill>
                <a:latin typeface="Arial" charset="0"/>
                <a:cs typeface="Arial" charset="0"/>
              </a:rPr>
              <a:t>The Haggis: A Little History, 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</a:rPr>
              <a:t>Pelican</a:t>
            </a:r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</a:rPr>
              <a:t>, 1998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3810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http://en.wikipedia.org/wiki/Haggis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8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http://en.wikipedia.org/wiki/Spurtle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http://en.wikipedia.org/wiki/Spurtle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9" y="3611182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Food Trivia: The United State Government agencies does not allow “real” haggis to be sold in the United States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http://en.wikipedia.org/wiki/Finnan_haddie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61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sv-SE" sz="2400" b="1" dirty="0">
                <a:solidFill>
                  <a:srgbClr val="000000"/>
                </a:solidFill>
              </a:rPr>
              <a:t>Finnan Haddie is smoked haddock 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http://en.wikipedia.org/wiki/Finnan_haddie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5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Food Trivia: Its origin is </a:t>
            </a:r>
            <a:r>
              <a:rPr lang="en-US" sz="2400" b="1" dirty="0" err="1">
                <a:solidFill>
                  <a:srgbClr val="000000"/>
                </a:solidFill>
              </a:rPr>
              <a:t>Findon</a:t>
            </a:r>
            <a:r>
              <a:rPr lang="en-US" sz="2400" b="1" dirty="0">
                <a:solidFill>
                  <a:srgbClr val="000000"/>
                </a:solidFill>
              </a:rPr>
              <a:t> (or </a:t>
            </a:r>
            <a:r>
              <a:rPr lang="en-US" sz="2400" b="1" dirty="0" err="1">
                <a:solidFill>
                  <a:srgbClr val="000000"/>
                </a:solidFill>
              </a:rPr>
              <a:t>Finnan</a:t>
            </a:r>
            <a:r>
              <a:rPr lang="en-US" sz="2400" b="1" dirty="0">
                <a:solidFill>
                  <a:srgbClr val="000000"/>
                </a:solidFill>
              </a:rPr>
              <a:t>) near Aberdeen, Scotland, but found a new home on American shores in the colonies of New England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http://en.wikipedia.org/wiki/Finnan_haddie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129" y="425913"/>
            <a:ext cx="380640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817968" y="5410280"/>
            <a:ext cx="34884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Finnan</a:t>
            </a: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H</a:t>
            </a:r>
            <a:r>
              <a:rPr lang="en-US" sz="32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addie</a:t>
            </a:r>
            <a:endParaRPr lang="en-US" sz="32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http://en.wikipedia.org/wiki/Cullen_Skink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http://en.wikipedia.org/wiki/Cullen_Skink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611206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Cullen Skink is a thick Scottish soup made of smoked </a:t>
            </a:r>
            <a:r>
              <a:rPr lang="en-US" sz="2400" b="1" dirty="0" err="1">
                <a:solidFill>
                  <a:srgbClr val="000000"/>
                </a:solidFill>
              </a:rPr>
              <a:t>Finnan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Haddie</a:t>
            </a:r>
            <a:r>
              <a:rPr lang="en-US" sz="2400" b="1" dirty="0">
                <a:solidFill>
                  <a:srgbClr val="000000"/>
                </a:solidFill>
              </a:rPr>
              <a:t>, potatoes and onions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http://marthaandme.wordpress.com/2009/08/07/eating-our-way-across-the-uk/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21" y="319308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043993" y="5410280"/>
            <a:ext cx="30364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Cullen Skink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575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49069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http://en.wikipedia.org/wiki/Spurtle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http://en.wikipedia.org/wiki/Spurtle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306358"/>
            <a:ext cx="7772400" cy="304698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The </a:t>
            </a:r>
            <a:r>
              <a:rPr lang="en-US" sz="2400" b="1" i="1" dirty="0" err="1">
                <a:solidFill>
                  <a:srgbClr val="000000"/>
                </a:solidFill>
              </a:rPr>
              <a:t>spurtle</a:t>
            </a:r>
            <a:r>
              <a:rPr lang="en-US" sz="2400" b="1" dirty="0">
                <a:solidFill>
                  <a:srgbClr val="000000"/>
                </a:solidFill>
              </a:rPr>
              <a:t> (or "</a:t>
            </a:r>
            <a:r>
              <a:rPr lang="en-US" sz="2400" b="1" i="1" dirty="0" err="1">
                <a:solidFill>
                  <a:srgbClr val="000000"/>
                </a:solidFill>
              </a:rPr>
              <a:t>spirtle</a:t>
            </a:r>
            <a:r>
              <a:rPr lang="en-US" sz="2400" b="1" dirty="0">
                <a:solidFill>
                  <a:srgbClr val="000000"/>
                </a:solidFill>
              </a:rPr>
              <a:t>") is a Scots kitchen tool, dating from at least the fifteenth century. It was originally a flat, wooden, spatula-like utensil, used for flipping oatcakes on a hot griddle. </a:t>
            </a: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This terminology is now confined to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Angus and </a:t>
            </a:r>
            <a:r>
              <a:rPr lang="en-US" sz="2400" b="1" dirty="0" err="1">
                <a:solidFill>
                  <a:srgbClr val="000000"/>
                </a:solidFill>
              </a:rPr>
              <a:t>Perthshire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1405">
            <a:off x="966581" y="3172874"/>
            <a:ext cx="2662266" cy="29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555211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What famous person’s mother probably used one of these to cook him oatmeal?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85369" y="4807813"/>
            <a:ext cx="7315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000000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 a.k.a. </a:t>
            </a:r>
            <a:r>
              <a:rPr lang="en-US" sz="2400" i="1" dirty="0" err="1">
                <a:solidFill>
                  <a:srgbClr val="000000"/>
                </a:solidFill>
                <a:latin typeface="Verdana" pitchFamily="34" charset="0"/>
              </a:rPr>
              <a:t>theevil</a:t>
            </a: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7602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86" y="217711"/>
            <a:ext cx="445598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56326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https://en.wikipedia.org/wiki/Donald_Trump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3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en/0/0e/Mary_Anne_Tru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452438"/>
            <a:ext cx="1952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433" y="3530084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Mary Anne MacLeod Trump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80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5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2224"/>
            <a:ext cx="7315200" cy="64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https://en.wikipedia.org/wiki/Mary_Anne_MacLeod_Trump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70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538163"/>
            <a:ext cx="869632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18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cs typeface="Arial" charset="0"/>
                <a:hlinkClick r:id="rId2"/>
              </a:rPr>
              <a:t>https://en.wikipedia.org/wiki/Tong,_Lewis</a:t>
            </a:r>
            <a:endParaRPr lang="en-US" sz="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7486" y="6111295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Tong, Lewis, Scotland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7" y="324084"/>
            <a:ext cx="2286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41" y="1430047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544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747"/>
            <a:ext cx="9144000" cy="59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6729" y="5894388"/>
            <a:ext cx="7893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Scotland is also known for its highland cattle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6202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http://en.wikipedia.org/wiki/Highland_cattle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178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4396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000" b="1" dirty="0">
                <a:solidFill>
                  <a:srgbClr val="FFFFFF"/>
                </a:solidFill>
                <a:latin typeface="Arial" charset="0"/>
              </a:rPr>
              <a:t>A little more</a:t>
            </a:r>
          </a:p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4400" b="1" dirty="0">
                <a:solidFill>
                  <a:srgbClr val="FFFFFF"/>
                </a:solidFill>
                <a:latin typeface="Arial" charset="0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</a:t>
            </a:r>
            <a:r>
              <a:rPr lang="en-US" sz="4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ct val="0"/>
              </a:spcAft>
            </a:pPr>
            <a:r>
              <a:rPr lang="en-US" sz="48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gulas</a:t>
            </a:r>
            <a:endParaRPr lang="en-US" sz="48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chemeClr val="bg1"/>
                </a:solidFill>
                <a:latin typeface="Verdana" pitchFamily="34" charset="0"/>
              </a:rPr>
              <a:t>paprikas</a:t>
            </a:r>
            <a:endParaRPr lang="en-US" sz="4800" b="1" i="1" kern="1200" dirty="0">
              <a:solidFill>
                <a:schemeClr val="bg1"/>
              </a:solidFill>
              <a:latin typeface="Verdana" pitchFamily="34" charset="0"/>
              <a:ea typeface="+mn-ea"/>
              <a:cs typeface="+mn-cs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chemeClr val="bg1"/>
                </a:solidFill>
                <a:latin typeface="Verdana" pitchFamily="34" charset="0"/>
              </a:rPr>
              <a:t>kolbász</a:t>
            </a:r>
            <a:endParaRPr lang="en-US" sz="4800" b="1" i="1" dirty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chemeClr val="bg1"/>
                </a:solidFill>
                <a:latin typeface="Verdana" pitchFamily="34" charset="0"/>
              </a:rPr>
              <a:t>tokaji</a:t>
            </a:r>
            <a:endParaRPr lang="en-US" sz="4800" b="1" i="1" dirty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chemeClr val="bg1"/>
                </a:solidFill>
                <a:latin typeface="Verdana" pitchFamily="34" charset="0"/>
              </a:rPr>
              <a:t>Egri</a:t>
            </a:r>
            <a:r>
              <a:rPr lang="en-US" sz="48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Verdana" pitchFamily="34" charset="0"/>
              </a:rPr>
              <a:t>Bikavér</a:t>
            </a:r>
            <a:endParaRPr lang="en-US" sz="5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Aft>
                <a:spcPts val="500"/>
              </a:spcAft>
            </a:pPr>
            <a:r>
              <a:rPr kumimoji="1" lang="en-US" sz="6600" b="1" dirty="0">
                <a:solidFill>
                  <a:srgbClr val="FFFFFF"/>
                </a:solidFill>
                <a:latin typeface="Arial" charset="0"/>
              </a:rPr>
              <a:t>more clues . . . 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ct val="0"/>
              </a:spcAft>
            </a:pPr>
            <a:r>
              <a:rPr lang="en-US" sz="48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gulas</a:t>
            </a:r>
            <a:endParaRPr lang="en-US" sz="48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paprikas</a:t>
            </a:r>
            <a:endParaRPr lang="en-US" sz="48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kolbász</a:t>
            </a:r>
            <a:endParaRPr lang="en-US" sz="4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tokaji</a:t>
            </a:r>
            <a:endParaRPr lang="en-US" sz="4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Egri</a:t>
            </a:r>
            <a:r>
              <a:rPr lang="en-US" sz="48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Bikavér</a:t>
            </a:r>
            <a:endParaRPr lang="en-US" sz="5400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answers</a:t>
            </a:r>
            <a:r>
              <a:rPr lang="en-US" sz="4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3993270" y="3886203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or “Hungarian”?</a:t>
            </a:r>
            <a:endParaRPr lang="en-US" sz="3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75224" y="3886203"/>
            <a:ext cx="28777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“Hungary”?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question</a:t>
            </a:r>
            <a:r>
              <a:rPr lang="en-US" sz="4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4" y="551774"/>
            <a:ext cx="8229600" cy="580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88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848495"/>
            <a:ext cx="7315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these are  </a:t>
            </a:r>
            <a:r>
              <a:rPr lang="en-US" sz="4000" b="1" i="1" dirty="0" err="1">
                <a:solidFill>
                  <a:srgbClr val="000000"/>
                </a:solidFill>
                <a:latin typeface="Verdana" pitchFamily="34" charset="0"/>
              </a:rPr>
              <a:t>Hungarikum</a:t>
            </a: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, terms used to refer to uniquely Hungarian products, especially cuisine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Arial" charset="0"/>
                <a:cs typeface="Arial" charset="0"/>
                <a:hlinkClick r:id="rId2"/>
              </a:rPr>
              <a:t>http://en.wikipedia.org/wiki/Tokaji</a:t>
            </a:r>
            <a:endParaRPr lang="en-US" sz="12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lang="en-US" sz="3600" b="1" kern="1200" dirty="0">
              <a:solidFill>
                <a:srgbClr val="BBE0E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lang="en-US" sz="3600" b="1" kern="1200" dirty="0">
              <a:solidFill>
                <a:srgbClr val="BBE0E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3748332"/>
            <a:ext cx="800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goulash</a:t>
            </a:r>
          </a:p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sz="36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gulas</a:t>
            </a: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154521" y="5853216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Gulas</a:t>
            </a:r>
            <a:endParaRPr lang="en-US" sz="16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264111" y="6336038"/>
            <a:ext cx="2597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cs typeface="Arial" pitchFamily="34" charset="0"/>
                <a:hlinkClick r:id="rId3"/>
              </a:rPr>
              <a:t>http://en.wikipedia.org/wiki/Hungary</a:t>
            </a:r>
            <a:endParaRPr lang="en-US" sz="1200" kern="12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62" y="140255"/>
            <a:ext cx="5819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114609" y="5823962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Gulas</a:t>
            </a:r>
            <a:endParaRPr lang="en-US" sz="1600" b="1" i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285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609600" y="2935304"/>
            <a:ext cx="8001000" cy="268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Paprika</a:t>
            </a:r>
          </a:p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lang="en-US" sz="36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paprikas</a:t>
            </a: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lang="en-US" sz="3600" b="1" kern="1200">
              <a:solidFill>
                <a:srgbClr val="BBE0E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320430" y="5838694"/>
            <a:ext cx="25346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Hot Smoked Paprika</a:t>
            </a: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34262"/>
            <a:ext cx="7000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058827" y="6158010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8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18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123999" y="6394002"/>
            <a:ext cx="29722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www.fsz.bme.hu/hungary/cuisine/cuisine.html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1049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303077" y="5853216"/>
            <a:ext cx="4479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Capsicum Fruit Used to Make Paprika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648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29186" y="5824188"/>
            <a:ext cx="271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Hortobágyi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palacsinta</a:t>
            </a:r>
            <a:endParaRPr lang="en-US" sz="1600" b="1" i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921654" y="972003"/>
            <a:ext cx="7315200" cy="487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lang="en-US" sz="3600" b="1" kern="1200">
              <a:solidFill>
                <a:srgbClr val="BBE0E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581025" y="2917154"/>
            <a:ext cx="800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sausages . . .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sz="3600" b="1" i="1" dirty="0" err="1">
                <a:solidFill>
                  <a:srgbClr val="000000"/>
                </a:solidFill>
                <a:latin typeface="Verdana" pitchFamily="34" charset="0"/>
              </a:rPr>
              <a:t>kolbász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endParaRPr lang="en-US" sz="3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525175" y="6393099"/>
            <a:ext cx="20746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3300"/>
                </a:solidFill>
                <a:latin typeface="Verdana" pitchFamily="34" charset="0"/>
                <a:hlinkClick r:id="rId3"/>
              </a:rPr>
              <a:t>http://en.wikipedia.org/wiki/Kolbasz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5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56" y="2095502"/>
            <a:ext cx="6858000" cy="3738751"/>
          </a:xfrm>
          <a:prstGeom prst="rect">
            <a:avLst/>
          </a:prstGeom>
          <a:noFill/>
          <a:ln w="635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408213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3062854" y="5932844"/>
            <a:ext cx="3015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(Hungarian sausages)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29461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94870" y="4826360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3314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751265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Box 4"/>
          <p:cNvSpPr txBox="1">
            <a:spLocks noChangeArrowheads="1"/>
          </p:cNvSpPr>
          <p:nvPr/>
        </p:nvSpPr>
        <p:spPr bwMode="auto">
          <a:xfrm>
            <a:off x="1782281" y="5802188"/>
            <a:ext cx="5540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and more Hungarian sausages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Main Characteristics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FFFB8-5B95-42B1-F458-6EE84CF3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cultures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114951555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425410" y="5811939"/>
            <a:ext cx="62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and still more Hungarian sausages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504" y="736590"/>
            <a:ext cx="41338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745" y="1440534"/>
            <a:ext cx="2676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028" y="3113414"/>
            <a:ext cx="41624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029" y="4201890"/>
            <a:ext cx="23526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7"/>
              </a:rPr>
              <a:t>www.hungariansupper.com/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943366" y="6397174"/>
            <a:ext cx="32223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3300"/>
                </a:solidFill>
                <a:latin typeface="Verdana" pitchFamily="34" charset="0"/>
                <a:hlinkClick r:id="rId3"/>
              </a:rPr>
              <a:t>http://en.wikipedia.org/wiki/File:Sausage_making-H-1.jpg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714897" y="5782911"/>
            <a:ext cx="5639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sausage making in Hungary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30" y="53163"/>
            <a:ext cx="7772400" cy="5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1295163" y="5797425"/>
            <a:ext cx="6582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and  even more Hungarian sausages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736752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70" y="823692"/>
            <a:ext cx="33337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8187" y="431906"/>
            <a:ext cx="1209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306" y="3476172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2672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8722" y="3675732"/>
            <a:ext cx="3810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187597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514590" y="5797425"/>
            <a:ext cx="4071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and Hungarian salami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3408198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1734066" y="5797425"/>
            <a:ext cx="56156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 more Hungarian salami . . .</a:t>
            </a: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073" y="1534880"/>
            <a:ext cx="4169229" cy="416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122" y="2351549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3028367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357441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354176" y="5782911"/>
            <a:ext cx="6361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 still more Hungarian salami . . .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042881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10462"/>
            <a:ext cx="89201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4184745" y="5540154"/>
            <a:ext cx="768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2007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FFFFFF"/>
                </a:solidFill>
                <a:latin typeface="Verdana" pitchFamily="34" charset="0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657684" y="5838702"/>
            <a:ext cx="17556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Steak </a:t>
            </a:r>
            <a:r>
              <a:rPr lang="en-US" sz="16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Tartare</a:t>
            </a: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3188771" y="6394002"/>
            <a:ext cx="27478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http://dhaleb.com/food-type/meat/steak-tartare/</a:t>
            </a:r>
            <a:endParaRPr lang="en-US" sz="8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bright="1000" contrast="-11000"/>
          </a:blip>
          <a:srcRect/>
          <a:stretch>
            <a:fillRect/>
          </a:stretch>
        </p:blipFill>
        <p:spPr bwMode="auto">
          <a:xfrm>
            <a:off x="903742" y="938443"/>
            <a:ext cx="7315200" cy="489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BBE0E3"/>
                </a:solidFill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lang="en-US" sz="3600" b="1" kern="1200">
              <a:solidFill>
                <a:srgbClr val="BBE0E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1025" y="2670500"/>
            <a:ext cx="8001000" cy="364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  <a:endParaRPr lang="en-US" sz="2800" b="1" i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28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Tokaji</a:t>
            </a: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 and </a:t>
            </a:r>
            <a:r>
              <a:rPr lang="en-US" sz="2800" b="1" i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Egri</a:t>
            </a: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wines</a:t>
            </a:r>
          </a:p>
          <a:p>
            <a:pPr algn="ctr" rtl="0" fontAlgn="base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(from and </a:t>
            </a:r>
            <a:r>
              <a:rPr lang="en-US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Tokaj</a:t>
            </a:r>
            <a:r>
              <a:rPr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&amp; Eger)</a:t>
            </a:r>
          </a:p>
          <a:p>
            <a:pPr algn="ctr" rtl="0" fontAlgn="base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</a:pPr>
            <a:endParaRPr lang="en-US" sz="11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named after</a:t>
            </a:r>
          </a:p>
          <a:p>
            <a:pPr algn="ctr" rtl="0" fontAlgn="base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the villages/regions</a:t>
            </a:r>
          </a:p>
          <a:p>
            <a:pPr algn="ctr" rtl="0" fontAlgn="base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where they are produced . . 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4"/>
          <p:cNvSpPr txBox="1">
            <a:spLocks noChangeArrowheads="1"/>
          </p:cNvSpPr>
          <p:nvPr/>
        </p:nvSpPr>
        <p:spPr bwMode="auto">
          <a:xfrm>
            <a:off x="3429077" y="5892128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Tokaji, Hungary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1614"/>
            <a:ext cx="86868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ight Arrow 6"/>
          <p:cNvSpPr>
            <a:spLocks noChangeArrowheads="1"/>
          </p:cNvSpPr>
          <p:nvPr/>
        </p:nvSpPr>
        <p:spPr bwMode="auto">
          <a:xfrm rot="-3554335">
            <a:off x="3375025" y="3126022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6052507" y="2797723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Tokaji</a:t>
            </a:r>
            <a:endParaRPr lang="en-US" sz="32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Tokaji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501" y="127002"/>
            <a:ext cx="3609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>
            <a:spLocks noChangeArrowheads="1"/>
          </p:cNvSpPr>
          <p:nvPr/>
        </p:nvSpPr>
        <p:spPr bwMode="auto">
          <a:xfrm rot="9842389">
            <a:off x="931864" y="2060124"/>
            <a:ext cx="2362200" cy="762000"/>
          </a:xfrm>
          <a:prstGeom prst="leftArrow">
            <a:avLst>
              <a:gd name="adj1" fmla="val 50000"/>
              <a:gd name="adj2" fmla="val 50002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3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83138" y="5000625"/>
            <a:ext cx="1447800" cy="685800"/>
          </a:xfrm>
          <a:prstGeom prst="ellipse">
            <a:avLst/>
          </a:prstGeom>
          <a:noFill/>
          <a:ln w="76200" algn="ctr">
            <a:solidFill>
              <a:schemeClr val="tx2"/>
            </a:solidFill>
            <a:round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98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Tokaji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758" y="1009057"/>
            <a:ext cx="7315200" cy="4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475" y="127003"/>
            <a:ext cx="446179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767513" y="0"/>
            <a:ext cx="533400" cy="64008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3936620" y="580105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Tokaji</a:t>
            </a: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 rot="-3447489">
            <a:off x="5051425" y="233684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71811" y="736642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Tokaji</a:t>
            </a:r>
            <a:endParaRPr lang="en-US" sz="32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lang="en-US" sz="8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4076858" y="5801055"/>
            <a:ext cx="966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 rot="-2862854">
            <a:off x="3513138" y="252099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317" y="2665510"/>
            <a:ext cx="1228221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81200" y="3992661"/>
            <a:ext cx="525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3200" b="1" i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Egri</a:t>
            </a:r>
            <a:r>
              <a:rPr lang="en-US" sz="3200" b="1" i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200" b="1" i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Bikavér</a:t>
            </a:r>
            <a:endParaRPr lang="en-US" sz="3200" b="1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81200" y="2438400"/>
            <a:ext cx="52578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39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92" y="212947"/>
            <a:ext cx="890807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Egri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Bikavér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914" y="780144"/>
            <a:ext cx="26860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Egri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Bikavér</a:t>
            </a: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3733557" y="5838702"/>
            <a:ext cx="1669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Eger </a:t>
            </a:r>
            <a:r>
              <a:rPr lang="en-US" sz="16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Vinyard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9" y="141516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Eger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10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4" y="-25394"/>
            <a:ext cx="6223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Eger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lang="en-US" sz="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36707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Rom 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(Gypsies)</a:t>
            </a:r>
            <a:endParaRPr lang="en-US" sz="24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6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61375824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052762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Rom </a:t>
            </a:r>
            <a:r>
              <a:rPr lang="en-US" sz="2000" b="1" dirty="0">
                <a:latin typeface="Verdana" pitchFamily="34" charset="0"/>
              </a:rPr>
              <a:t>(Gypsies)</a:t>
            </a:r>
            <a:endParaRPr lang="en-US" sz="24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The Concept of Culture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3236736"/>
            <a:ext cx="7315200" cy="31885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what is the cuisine of</a:t>
            </a:r>
          </a:p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Al Qaeda?</a:t>
            </a:r>
          </a:p>
          <a:p>
            <a:pPr algn="ctr">
              <a:spcBef>
                <a:spcPts val="0"/>
              </a:spcBef>
            </a:pP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  <a:p>
            <a:pPr marL="290513" indent="-290513" algn="ctr">
              <a:spcBef>
                <a:spcPct val="20000"/>
              </a:spcBef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800" dirty="0">
                <a:solidFill>
                  <a:srgbClr val="000000"/>
                </a:solidFill>
                <a:latin typeface="Verdana" pitchFamily="34" charset="0"/>
              </a:rPr>
              <a:t>avoidance of pork</a:t>
            </a:r>
          </a:p>
          <a:p>
            <a:pPr marL="290513" indent="-290513" algn="ctr">
              <a:spcBef>
                <a:spcPct val="20000"/>
              </a:spcBef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can you define a cuisine by avoidance of food?</a:t>
            </a:r>
            <a:endParaRPr lang="en-US" sz="32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3074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2"/>
            <a:ext cx="7769225" cy="412432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  <a:defRPr/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Aztec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Maya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Zapata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Mixtec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Otomi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Tarascan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Yaqui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Tarahumara</a:t>
            </a:r>
            <a:r>
              <a:rPr lang="en-US" sz="2000" b="1" dirty="0">
                <a:latin typeface="Verdana" pitchFamily="34" charset="0"/>
              </a:rPr>
              <a:t> . . .</a:t>
            </a:r>
          </a:p>
        </p:txBody>
      </p:sp>
      <p:sp>
        <p:nvSpPr>
          <p:cNvPr id="5120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5429" y="3091586"/>
            <a:ext cx="8229600" cy="3106061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contemporary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and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prehistoric</a:t>
            </a:r>
          </a:p>
        </p:txBody>
      </p:sp>
    </p:spTree>
    <p:extLst>
      <p:ext uri="{BB962C8B-B14F-4D97-AF65-F5344CB8AC3E}">
        <p14:creationId xmlns:p14="http://schemas.microsoft.com/office/powerpoint/2010/main" val="175928866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269" y="4209205"/>
            <a:ext cx="6686447" cy="20313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 but sometimes a </a:t>
            </a:r>
            <a:r>
              <a:rPr lang="en-US" sz="2800" b="1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microculture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just shares the cuisine 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of its “mother culture” .  .  .</a:t>
            </a: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…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lang="en-US" sz="8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4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20447</TotalTime>
  <Words>3439</Words>
  <Application>Microsoft Office PowerPoint</Application>
  <PresentationFormat>On-screen Show (4:3)</PresentationFormat>
  <Paragraphs>663</Paragraphs>
  <Slides>174</Slides>
  <Notes>92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174</vt:i4>
      </vt:variant>
    </vt:vector>
  </HeadingPairs>
  <TitlesOfParts>
    <vt:vector size="207" baseType="lpstr">
      <vt:lpstr>Arial</vt:lpstr>
      <vt:lpstr>Arial Black</vt:lpstr>
      <vt:lpstr>Brush Script MT</vt:lpstr>
      <vt:lpstr>Calibri</vt:lpstr>
      <vt:lpstr>Monotype Sorts</vt:lpstr>
      <vt:lpstr>Tahoma</vt:lpstr>
      <vt:lpstr>Verdana</vt:lpstr>
      <vt:lpstr>Wingdings</vt:lpstr>
      <vt:lpstr>Default Design</vt:lpstr>
      <vt:lpstr>1_Default Design</vt:lpstr>
      <vt:lpstr>2_Default Design</vt:lpstr>
      <vt:lpstr>CE Master</vt:lpstr>
      <vt:lpstr>21_Default Design</vt:lpstr>
      <vt:lpstr>22_Default Design</vt:lpstr>
      <vt:lpstr>2_Meadow</vt:lpstr>
      <vt:lpstr>2_CE Master</vt:lpstr>
      <vt:lpstr>24_Default Design</vt:lpstr>
      <vt:lpstr>1_Office Theme</vt:lpstr>
      <vt:lpstr>40_Default Design</vt:lpstr>
      <vt:lpstr>41_Default Design</vt:lpstr>
      <vt:lpstr>22_Contemporary Portrait</vt:lpstr>
      <vt:lpstr>23_Contemporary Portrait</vt:lpstr>
      <vt:lpstr>4_Default Design</vt:lpstr>
      <vt:lpstr>9_Default Design</vt:lpstr>
      <vt:lpstr>1_Blends</vt:lpstr>
      <vt:lpstr>6_Office Theme</vt:lpstr>
      <vt:lpstr>24_Contemporary Portrait</vt:lpstr>
      <vt:lpstr>34_Default Design</vt:lpstr>
      <vt:lpstr>26_Default Design</vt:lpstr>
      <vt:lpstr>18_Default Design</vt:lpstr>
      <vt:lpstr>25_Default Design</vt:lpstr>
      <vt:lpstr>28_Contemporary Portrait</vt:lpstr>
      <vt:lpstr>3_Contemporary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1195</cp:revision>
  <cp:lastPrinted>2000-04-06T19:51:41Z</cp:lastPrinted>
  <dcterms:created xsi:type="dcterms:W3CDTF">2000-03-27T15:46:35Z</dcterms:created>
  <dcterms:modified xsi:type="dcterms:W3CDTF">2023-12-24T04:26:03Z</dcterms:modified>
</cp:coreProperties>
</file>