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922" r:id="rId3"/>
    <p:sldMasterId id="2147485623" r:id="rId4"/>
    <p:sldMasterId id="2147485659" r:id="rId5"/>
    <p:sldMasterId id="2147486103" r:id="rId6"/>
    <p:sldMasterId id="2147486199" r:id="rId7"/>
    <p:sldMasterId id="2147486211" r:id="rId8"/>
    <p:sldMasterId id="2147486223" r:id="rId9"/>
    <p:sldMasterId id="2147486235" r:id="rId10"/>
    <p:sldMasterId id="2147486247" r:id="rId11"/>
  </p:sldMasterIdLst>
  <p:notesMasterIdLst>
    <p:notesMasterId r:id="rId70"/>
  </p:notesMasterIdLst>
  <p:handoutMasterIdLst>
    <p:handoutMasterId r:id="rId71"/>
  </p:handoutMasterIdLst>
  <p:sldIdLst>
    <p:sldId id="3319" r:id="rId12"/>
    <p:sldId id="3320" r:id="rId13"/>
    <p:sldId id="3349" r:id="rId14"/>
    <p:sldId id="3350" r:id="rId15"/>
    <p:sldId id="3324" r:id="rId16"/>
    <p:sldId id="1378" r:id="rId17"/>
    <p:sldId id="3325" r:id="rId18"/>
    <p:sldId id="3634" r:id="rId19"/>
    <p:sldId id="3635" r:id="rId20"/>
    <p:sldId id="3636" r:id="rId21"/>
    <p:sldId id="939" r:id="rId22"/>
    <p:sldId id="1380" r:id="rId23"/>
    <p:sldId id="1840" r:id="rId24"/>
    <p:sldId id="1841" r:id="rId25"/>
    <p:sldId id="1842" r:id="rId26"/>
    <p:sldId id="1843" r:id="rId27"/>
    <p:sldId id="1844" r:id="rId28"/>
    <p:sldId id="1845" r:id="rId29"/>
    <p:sldId id="2027" r:id="rId30"/>
    <p:sldId id="1846" r:id="rId31"/>
    <p:sldId id="1382" r:id="rId32"/>
    <p:sldId id="1125" r:id="rId33"/>
    <p:sldId id="4061" r:id="rId34"/>
    <p:sldId id="1383" r:id="rId35"/>
    <p:sldId id="1384" r:id="rId36"/>
    <p:sldId id="1126" r:id="rId37"/>
    <p:sldId id="1868" r:id="rId38"/>
    <p:sldId id="1128" r:id="rId39"/>
    <p:sldId id="1385" r:id="rId40"/>
    <p:sldId id="1386" r:id="rId41"/>
    <p:sldId id="3660" r:id="rId42"/>
    <p:sldId id="4057" r:id="rId43"/>
    <p:sldId id="4050" r:id="rId44"/>
    <p:sldId id="4054" r:id="rId45"/>
    <p:sldId id="4055" r:id="rId46"/>
    <p:sldId id="4053" r:id="rId47"/>
    <p:sldId id="4051" r:id="rId48"/>
    <p:sldId id="4047" r:id="rId49"/>
    <p:sldId id="4049" r:id="rId50"/>
    <p:sldId id="4043" r:id="rId51"/>
    <p:sldId id="4046" r:id="rId52"/>
    <p:sldId id="3673" r:id="rId53"/>
    <p:sldId id="4045" r:id="rId54"/>
    <p:sldId id="4048" r:id="rId55"/>
    <p:sldId id="4065" r:id="rId56"/>
    <p:sldId id="4062" r:id="rId57"/>
    <p:sldId id="4063" r:id="rId58"/>
    <p:sldId id="4064" r:id="rId59"/>
    <p:sldId id="1388" r:id="rId60"/>
    <p:sldId id="3169" r:id="rId61"/>
    <p:sldId id="3170" r:id="rId62"/>
    <p:sldId id="3171" r:id="rId63"/>
    <p:sldId id="4052" r:id="rId64"/>
    <p:sldId id="4075" r:id="rId65"/>
    <p:sldId id="3658" r:id="rId66"/>
    <p:sldId id="1919" r:id="rId67"/>
    <p:sldId id="3327" r:id="rId68"/>
    <p:sldId id="3659" r:id="rId6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9E3A"/>
    <a:srgbClr val="6D7E3F"/>
    <a:srgbClr val="3F4835"/>
    <a:srgbClr val="443321"/>
    <a:srgbClr val="613214"/>
    <a:srgbClr val="131313"/>
    <a:srgbClr val="000000"/>
    <a:srgbClr val="895444"/>
    <a:srgbClr val="914839"/>
    <a:srgbClr val="85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varScale="1">
        <p:scale>
          <a:sx n="71" d="100"/>
          <a:sy n="71" d="100"/>
        </p:scale>
        <p:origin x="888" y="44"/>
      </p:cViewPr>
      <p:guideLst>
        <p:guide orient="horz" pos="2085"/>
        <p:guide pos="28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544"/>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5T00:08:22.6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1,'848'0,"-822"1,0 2,25 5,-23-3,40 2,59-7,-69-2,-1 3,74 10,-79-4,61 2,-86-9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6</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a:t>
            </a:fld>
            <a:endParaRPr lang="en-US">
              <a:solidFill>
                <a:prstClr val="black"/>
              </a:solidFill>
            </a:endParaRPr>
          </a:p>
        </p:txBody>
      </p:sp>
    </p:spTree>
    <p:extLst>
      <p:ext uri="{BB962C8B-B14F-4D97-AF65-F5344CB8AC3E}">
        <p14:creationId xmlns:p14="http://schemas.microsoft.com/office/powerpoint/2010/main" val="301885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36</a:t>
            </a:fld>
            <a:endParaRPr lang="en-US">
              <a:solidFill>
                <a:prstClr val="black"/>
              </a:solidFill>
            </a:endParaRPr>
          </a:p>
        </p:txBody>
      </p:sp>
    </p:spTree>
    <p:extLst>
      <p:ext uri="{BB962C8B-B14F-4D97-AF65-F5344CB8AC3E}">
        <p14:creationId xmlns:p14="http://schemas.microsoft.com/office/powerpoint/2010/main" val="316076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a:t>
            </a:fld>
            <a:endParaRPr lang="en-US">
              <a:solidFill>
                <a:prstClr val="black"/>
              </a:solidFill>
            </a:endParaRPr>
          </a:p>
        </p:txBody>
      </p:sp>
    </p:spTree>
    <p:extLst>
      <p:ext uri="{BB962C8B-B14F-4D97-AF65-F5344CB8AC3E}">
        <p14:creationId xmlns:p14="http://schemas.microsoft.com/office/powerpoint/2010/main" val="141075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86CF96-D1CB-4D41-82D0-8389C51CBEB0}" type="slidenum">
              <a:rPr kumimoji="1" lang="en-US" sz="13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1" lang="en-US" sz="13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770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86CF96-D1CB-4D41-82D0-8389C51CBEB0}" type="slidenum">
              <a:rPr kumimoji="1" lang="en-US" sz="13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1" lang="en-US" sz="13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85297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86CF96-D1CB-4D41-82D0-8389C51CBEB0}" type="slidenum">
              <a:rPr kumimoji="1" lang="en-US" sz="1300" b="0" i="1"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1" lang="en-US" sz="1300" b="0" i="1"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693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1781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10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3747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9056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a:t>
            </a:fld>
            <a:endParaRPr lang="en-US">
              <a:solidFill>
                <a:prstClr val="black"/>
              </a:solidFill>
            </a:endParaRPr>
          </a:p>
        </p:txBody>
      </p:sp>
    </p:spTree>
    <p:extLst>
      <p:ext uri="{BB962C8B-B14F-4D97-AF65-F5344CB8AC3E}">
        <p14:creationId xmlns:p14="http://schemas.microsoft.com/office/powerpoint/2010/main" val="176963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32</a:t>
            </a:fld>
            <a:endParaRPr lang="en-US">
              <a:solidFill>
                <a:prstClr val="black"/>
              </a:solidFill>
            </a:endParaRPr>
          </a:p>
        </p:txBody>
      </p:sp>
    </p:spTree>
    <p:extLst>
      <p:ext uri="{BB962C8B-B14F-4D97-AF65-F5344CB8AC3E}">
        <p14:creationId xmlns:p14="http://schemas.microsoft.com/office/powerpoint/2010/main" val="225148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33</a:t>
            </a:fld>
            <a:endParaRPr lang="en-US">
              <a:solidFill>
                <a:prstClr val="black"/>
              </a:solidFill>
            </a:endParaRPr>
          </a:p>
        </p:txBody>
      </p:sp>
    </p:spTree>
    <p:extLst>
      <p:ext uri="{BB962C8B-B14F-4D97-AF65-F5344CB8AC3E}">
        <p14:creationId xmlns:p14="http://schemas.microsoft.com/office/powerpoint/2010/main" val="429117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34</a:t>
            </a:fld>
            <a:endParaRPr lang="en-US">
              <a:solidFill>
                <a:prstClr val="black"/>
              </a:solidFill>
            </a:endParaRPr>
          </a:p>
        </p:txBody>
      </p:sp>
    </p:spTree>
    <p:extLst>
      <p:ext uri="{BB962C8B-B14F-4D97-AF65-F5344CB8AC3E}">
        <p14:creationId xmlns:p14="http://schemas.microsoft.com/office/powerpoint/2010/main" val="220141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307202"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203"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9B949A82-6A3C-4E31-85C2-4E862D74151F}" type="slidenum">
              <a:rPr lang="en-US"/>
              <a:pPr>
                <a:defRPr/>
              </a:pPr>
              <a:t>‹#›</a:t>
            </a:fld>
            <a:endParaRPr lang="en-US"/>
          </a:p>
        </p:txBody>
      </p:sp>
    </p:spTree>
    <p:extLst>
      <p:ext uri="{BB962C8B-B14F-4D97-AF65-F5344CB8AC3E}">
        <p14:creationId xmlns:p14="http://schemas.microsoft.com/office/powerpoint/2010/main" val="12677372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7C9A2A-CAB2-4BF9-B4D9-39B42C5B9E0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3303869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FAD22-7A8B-4D4A-A7F3-EBD26704469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6146278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40E61-5E41-4C59-AEEC-F8CC797E9C4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815922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BA9164-903E-42E2-BF78-DCB383641F1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89776771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A17F5E-362E-414C-99DC-70A48150DE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44946026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D10D82-8482-4D6F-A7DA-B7B9BF57177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652894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A19B19-5454-4893-9B4C-CA613B09A66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64612705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F62408-86DB-468F-B1A0-B8CC21D1A3D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59700770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88365-24E9-4185-A3D8-3C3C28A392D7}"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2425067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8C24A-3B56-4F59-8404-FBC5C7B292A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133068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71321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3873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9925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713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831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56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565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302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23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5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03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0244442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71235099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6450638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491222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149213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2459473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8491994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98899376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0960988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7570357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41641176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extLst>
      <p:ext uri="{BB962C8B-B14F-4D97-AF65-F5344CB8AC3E}">
        <p14:creationId xmlns:p14="http://schemas.microsoft.com/office/powerpoint/2010/main" val="154146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extLst>
      <p:ext uri="{BB962C8B-B14F-4D97-AF65-F5344CB8AC3E}">
        <p14:creationId xmlns:p14="http://schemas.microsoft.com/office/powerpoint/2010/main" val="2066656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extLst>
      <p:ext uri="{BB962C8B-B14F-4D97-AF65-F5344CB8AC3E}">
        <p14:creationId xmlns:p14="http://schemas.microsoft.com/office/powerpoint/2010/main" val="322268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extLst>
      <p:ext uri="{BB962C8B-B14F-4D97-AF65-F5344CB8AC3E}">
        <p14:creationId xmlns:p14="http://schemas.microsoft.com/office/powerpoint/2010/main" val="3943533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50"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extLst>
      <p:ext uri="{BB962C8B-B14F-4D97-AF65-F5344CB8AC3E}">
        <p14:creationId xmlns:p14="http://schemas.microsoft.com/office/powerpoint/2010/main" val="1860113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extLst>
      <p:ext uri="{BB962C8B-B14F-4D97-AF65-F5344CB8AC3E}">
        <p14:creationId xmlns:p14="http://schemas.microsoft.com/office/powerpoint/2010/main" val="2696957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extLst>
      <p:ext uri="{BB962C8B-B14F-4D97-AF65-F5344CB8AC3E}">
        <p14:creationId xmlns:p14="http://schemas.microsoft.com/office/powerpoint/2010/main" val="2255576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extLst>
      <p:ext uri="{BB962C8B-B14F-4D97-AF65-F5344CB8AC3E}">
        <p14:creationId xmlns:p14="http://schemas.microsoft.com/office/powerpoint/2010/main" val="344995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extLst>
      <p:ext uri="{BB962C8B-B14F-4D97-AF65-F5344CB8AC3E}">
        <p14:creationId xmlns:p14="http://schemas.microsoft.com/office/powerpoint/2010/main" val="11477605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extLst>
      <p:ext uri="{BB962C8B-B14F-4D97-AF65-F5344CB8AC3E}">
        <p14:creationId xmlns:p14="http://schemas.microsoft.com/office/powerpoint/2010/main" val="6999500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extLst>
      <p:ext uri="{BB962C8B-B14F-4D97-AF65-F5344CB8AC3E}">
        <p14:creationId xmlns:p14="http://schemas.microsoft.com/office/powerpoint/2010/main" val="2083262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302219436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36677760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87927426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0"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4"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7051893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85861350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06643364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1731253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341564834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14614935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22561813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1"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107171257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840739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11630617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1779355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87330142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9617764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6002685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239101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402792355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28808576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40250883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40172103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618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en-US">
              <a:solidFill>
                <a:srgbClr val="5E574E"/>
              </a:solidFill>
              <a:latin typeface="Arial" charset="0"/>
            </a:endParaRPr>
          </a:p>
        </p:txBody>
      </p:sp>
      <p:sp>
        <p:nvSpPr>
          <p:cNvPr id="30618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sz="1400">
                <a:solidFill>
                  <a:schemeClr val="bg2"/>
                </a:solidFill>
              </a:defRPr>
            </a:lvl1pPr>
          </a:lstStyle>
          <a:p>
            <a:pPr>
              <a:defRPr/>
            </a:pPr>
            <a:fld id="{C6753CBE-FBD0-437F-BE24-0703D52F95C0}" type="slidenum">
              <a:rPr lang="en-US">
                <a:solidFill>
                  <a:srgbClr val="5E574E"/>
                </a:solidFill>
                <a:latin typeface="Arial" charset="0"/>
              </a:rPr>
              <a:pPr>
                <a:defRPr/>
              </a:pPr>
              <a:t>‹#›</a:t>
            </a:fld>
            <a:endParaRPr lang="en-US">
              <a:solidFill>
                <a:srgbClr val="5E574E"/>
              </a:solidFill>
              <a:latin typeface="Arial" charset="0"/>
            </a:endParaRPr>
          </a:p>
        </p:txBody>
      </p:sp>
      <p:pic>
        <p:nvPicPr>
          <p:cNvPr id="1331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7"/>
            <a:ext cx="8229600" cy="384175"/>
          </a:xfrm>
          <a:prstGeom prst="rect">
            <a:avLst/>
          </a:prstGeom>
          <a:noFill/>
          <a:ln w="9525">
            <a:noFill/>
            <a:miter lim="800000"/>
            <a:headEnd/>
            <a:tailEnd/>
          </a:ln>
        </p:spPr>
      </p:pic>
    </p:spTree>
    <p:extLst>
      <p:ext uri="{BB962C8B-B14F-4D97-AF65-F5344CB8AC3E}">
        <p14:creationId xmlns:p14="http://schemas.microsoft.com/office/powerpoint/2010/main" val="1978264054"/>
      </p:ext>
    </p:extLst>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446070"/>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5"/>
            <a:ext cx="8229600" cy="384175"/>
          </a:xfrm>
          <a:prstGeom prst="rect">
            <a:avLst/>
          </a:prstGeom>
          <a:noFill/>
          <a:ln w="9525">
            <a:noFill/>
            <a:miter lim="800000"/>
            <a:headEnd/>
            <a:tailEnd/>
          </a:ln>
        </p:spPr>
      </p:pic>
    </p:spTree>
    <p:extLst>
      <p:ext uri="{BB962C8B-B14F-4D97-AF65-F5344CB8AC3E}">
        <p14:creationId xmlns:p14="http://schemas.microsoft.com/office/powerpoint/2010/main" val="3551129384"/>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solidFill>
                  <a:srgbClr val="000000"/>
                </a:solidFill>
                <a:latin typeface="Arial" charset="0"/>
              </a:defRPr>
            </a:lvl1pPr>
          </a:lstStyle>
          <a:p>
            <a:pPr>
              <a:defRPr/>
            </a:pPr>
            <a:fld id="{03F1196D-6E90-4168-86F8-F84964D1395F}" type="slidenum">
              <a:rPr lang="en-US"/>
              <a:pPr>
                <a:defRPr/>
              </a:pPr>
              <a:t>‹#›</a:t>
            </a:fld>
            <a:endParaRPr lang="en-US"/>
          </a:p>
        </p:txBody>
      </p:sp>
    </p:spTree>
    <p:extLst>
      <p:ext uri="{BB962C8B-B14F-4D97-AF65-F5344CB8AC3E}">
        <p14:creationId xmlns:p14="http://schemas.microsoft.com/office/powerpoint/2010/main" val="3177361452"/>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244"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244"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244"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1"/>
            <a:ext cx="8229600" cy="384175"/>
          </a:xfrm>
          <a:prstGeom prst="rect">
            <a:avLst/>
          </a:prstGeom>
          <a:noFill/>
          <a:ln w="9525">
            <a:noFill/>
            <a:miter lim="800000"/>
            <a:headEnd/>
            <a:tailEnd/>
          </a:ln>
        </p:spPr>
      </p:pic>
    </p:spTree>
    <p:extLst>
      <p:ext uri="{BB962C8B-B14F-4D97-AF65-F5344CB8AC3E}">
        <p14:creationId xmlns:p14="http://schemas.microsoft.com/office/powerpoint/2010/main" val="503837481"/>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ransition/>
  <p:txStyles>
    <p:titleStyle>
      <a:lvl1pPr algn="l" rtl="0" eaLnBrk="0" fontAlgn="base" hangingPunct="0">
        <a:spcBef>
          <a:spcPct val="0"/>
        </a:spcBef>
        <a:spcAft>
          <a:spcPct val="0"/>
        </a:spcAft>
        <a:defRPr kumimoji="1" sz="3556">
          <a:solidFill>
            <a:schemeClr val="tx2"/>
          </a:solidFill>
          <a:latin typeface="+mj-lt"/>
          <a:ea typeface="+mj-ea"/>
          <a:cs typeface="+mj-cs"/>
        </a:defRPr>
      </a:lvl1pPr>
      <a:lvl2pPr algn="l" rtl="0" eaLnBrk="0" fontAlgn="base" hangingPunct="0">
        <a:spcBef>
          <a:spcPct val="0"/>
        </a:spcBef>
        <a:spcAft>
          <a:spcPct val="0"/>
        </a:spcAft>
        <a:defRPr kumimoji="1" sz="3556">
          <a:solidFill>
            <a:schemeClr val="tx2"/>
          </a:solidFill>
          <a:latin typeface="Arial Black" pitchFamily="34" charset="0"/>
        </a:defRPr>
      </a:lvl2pPr>
      <a:lvl3pPr algn="l" rtl="0" eaLnBrk="0" fontAlgn="base" hangingPunct="0">
        <a:spcBef>
          <a:spcPct val="0"/>
        </a:spcBef>
        <a:spcAft>
          <a:spcPct val="0"/>
        </a:spcAft>
        <a:defRPr kumimoji="1" sz="3556">
          <a:solidFill>
            <a:schemeClr val="tx2"/>
          </a:solidFill>
          <a:latin typeface="Arial Black" pitchFamily="34" charset="0"/>
        </a:defRPr>
      </a:lvl3pPr>
      <a:lvl4pPr algn="l" rtl="0" eaLnBrk="0" fontAlgn="base" hangingPunct="0">
        <a:spcBef>
          <a:spcPct val="0"/>
        </a:spcBef>
        <a:spcAft>
          <a:spcPct val="0"/>
        </a:spcAft>
        <a:defRPr kumimoji="1" sz="3556">
          <a:solidFill>
            <a:schemeClr val="tx2"/>
          </a:solidFill>
          <a:latin typeface="Arial Black" pitchFamily="34" charset="0"/>
        </a:defRPr>
      </a:lvl4pPr>
      <a:lvl5pPr algn="l" rtl="0" eaLnBrk="0" fontAlgn="base" hangingPunct="0">
        <a:spcBef>
          <a:spcPct val="0"/>
        </a:spcBef>
        <a:spcAft>
          <a:spcPct val="0"/>
        </a:spcAft>
        <a:defRPr kumimoji="1" sz="3556">
          <a:solidFill>
            <a:schemeClr val="tx2"/>
          </a:solidFill>
          <a:latin typeface="Arial Black" pitchFamily="34" charset="0"/>
        </a:defRPr>
      </a:lvl5pPr>
      <a:lvl6pPr marL="406405" algn="l" rtl="0" fontAlgn="base">
        <a:spcBef>
          <a:spcPct val="0"/>
        </a:spcBef>
        <a:spcAft>
          <a:spcPct val="0"/>
        </a:spcAft>
        <a:defRPr kumimoji="1" sz="3556">
          <a:solidFill>
            <a:schemeClr val="tx2"/>
          </a:solidFill>
          <a:latin typeface="Arial Black" pitchFamily="34" charset="0"/>
        </a:defRPr>
      </a:lvl6pPr>
      <a:lvl7pPr marL="812810" algn="l" rtl="0" fontAlgn="base">
        <a:spcBef>
          <a:spcPct val="0"/>
        </a:spcBef>
        <a:spcAft>
          <a:spcPct val="0"/>
        </a:spcAft>
        <a:defRPr kumimoji="1" sz="3556">
          <a:solidFill>
            <a:schemeClr val="tx2"/>
          </a:solidFill>
          <a:latin typeface="Arial Black" pitchFamily="34" charset="0"/>
        </a:defRPr>
      </a:lvl7pPr>
      <a:lvl8pPr marL="1219215" algn="l" rtl="0" fontAlgn="base">
        <a:spcBef>
          <a:spcPct val="0"/>
        </a:spcBef>
        <a:spcAft>
          <a:spcPct val="0"/>
        </a:spcAft>
        <a:defRPr kumimoji="1" sz="3556">
          <a:solidFill>
            <a:schemeClr val="tx2"/>
          </a:solidFill>
          <a:latin typeface="Arial Black" pitchFamily="34" charset="0"/>
        </a:defRPr>
      </a:lvl8pPr>
      <a:lvl9pPr marL="1625620" algn="l" rtl="0" fontAlgn="base">
        <a:spcBef>
          <a:spcPct val="0"/>
        </a:spcBef>
        <a:spcAft>
          <a:spcPct val="0"/>
        </a:spcAft>
        <a:defRPr kumimoji="1" sz="3556">
          <a:solidFill>
            <a:schemeClr val="tx2"/>
          </a:solidFill>
          <a:latin typeface="Arial Black" pitchFamily="34" charset="0"/>
        </a:defRPr>
      </a:lvl9pPr>
    </p:titleStyle>
    <p:bodyStyle>
      <a:lvl1pPr marL="304804" indent="-304804" algn="l" rtl="0" eaLnBrk="0" fontAlgn="base" hangingPunct="0">
        <a:spcBef>
          <a:spcPct val="20000"/>
        </a:spcBef>
        <a:spcAft>
          <a:spcPct val="0"/>
        </a:spcAft>
        <a:buClr>
          <a:schemeClr val="accent2"/>
        </a:buClr>
        <a:buFont typeface="Monotype Sorts"/>
        <a:buChar char="z"/>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Font typeface="Monotype Sorts"/>
        <a:buChar char="y"/>
        <a:defRPr kumimoji="1" sz="2489">
          <a:solidFill>
            <a:schemeClr val="tx1"/>
          </a:solidFill>
          <a:latin typeface="+mn-lt"/>
        </a:defRPr>
      </a:lvl2pPr>
      <a:lvl3pPr marL="1016013" indent="-203203" algn="l" rtl="0" eaLnBrk="0" fontAlgn="base" hangingPunct="0">
        <a:spcBef>
          <a:spcPct val="20000"/>
        </a:spcBef>
        <a:spcAft>
          <a:spcPct val="0"/>
        </a:spcAft>
        <a:buClr>
          <a:schemeClr val="accent2"/>
        </a:buClr>
        <a:buFont typeface="Monotype Sorts"/>
        <a:buChar char="x"/>
        <a:defRPr kumimoji="1" sz="2133">
          <a:solidFill>
            <a:schemeClr val="tx1"/>
          </a:solidFill>
          <a:latin typeface="+mn-lt"/>
        </a:defRPr>
      </a:lvl3pPr>
      <a:lvl4pPr marL="1422418" indent="-203203" algn="l" rtl="0" eaLnBrk="0" fontAlgn="base" hangingPunct="0">
        <a:spcBef>
          <a:spcPct val="20000"/>
        </a:spcBef>
        <a:spcAft>
          <a:spcPct val="0"/>
        </a:spcAft>
        <a:buClr>
          <a:schemeClr val="accent2"/>
        </a:buClr>
        <a:buChar char="•"/>
        <a:defRPr kumimoji="1" sz="1778">
          <a:solidFill>
            <a:schemeClr val="tx1"/>
          </a:solidFill>
          <a:latin typeface="+mn-lt"/>
        </a:defRPr>
      </a:lvl4pPr>
      <a:lvl5pPr marL="1828823" indent="-203203" algn="l" rtl="0" eaLnBrk="0" fontAlgn="base" hangingPunct="0">
        <a:spcBef>
          <a:spcPct val="20000"/>
        </a:spcBef>
        <a:spcAft>
          <a:spcPct val="0"/>
        </a:spcAft>
        <a:buClr>
          <a:schemeClr val="accent2"/>
        </a:buClr>
        <a:buChar char="–"/>
        <a:defRPr kumimoji="1" sz="1778">
          <a:solidFill>
            <a:schemeClr val="tx1"/>
          </a:solidFill>
          <a:latin typeface="+mn-lt"/>
        </a:defRPr>
      </a:lvl5pPr>
      <a:lvl6pPr marL="2235228" indent="-203203" algn="l" rtl="0" fontAlgn="base">
        <a:spcBef>
          <a:spcPct val="20000"/>
        </a:spcBef>
        <a:spcAft>
          <a:spcPct val="0"/>
        </a:spcAft>
        <a:buClr>
          <a:schemeClr val="accent2"/>
        </a:buClr>
        <a:buChar char="–"/>
        <a:defRPr kumimoji="1" sz="1778">
          <a:solidFill>
            <a:schemeClr val="tx1"/>
          </a:solidFill>
          <a:latin typeface="+mn-lt"/>
        </a:defRPr>
      </a:lvl6pPr>
      <a:lvl7pPr marL="2641633" indent="-203203" algn="l" rtl="0" fontAlgn="base">
        <a:spcBef>
          <a:spcPct val="20000"/>
        </a:spcBef>
        <a:spcAft>
          <a:spcPct val="0"/>
        </a:spcAft>
        <a:buClr>
          <a:schemeClr val="accent2"/>
        </a:buClr>
        <a:buChar char="–"/>
        <a:defRPr kumimoji="1" sz="1778">
          <a:solidFill>
            <a:schemeClr val="tx1"/>
          </a:solidFill>
          <a:latin typeface="+mn-lt"/>
        </a:defRPr>
      </a:lvl7pPr>
      <a:lvl8pPr marL="3048038" indent="-203203" algn="l" rtl="0" fontAlgn="base">
        <a:spcBef>
          <a:spcPct val="20000"/>
        </a:spcBef>
        <a:spcAft>
          <a:spcPct val="0"/>
        </a:spcAft>
        <a:buClr>
          <a:schemeClr val="accent2"/>
        </a:buClr>
        <a:buChar char="–"/>
        <a:defRPr kumimoji="1" sz="1778">
          <a:solidFill>
            <a:schemeClr val="tx1"/>
          </a:solidFill>
          <a:latin typeface="+mn-lt"/>
        </a:defRPr>
      </a:lvl8pPr>
      <a:lvl9pPr marL="3454443" indent="-203203" algn="l" rtl="0" fontAlgn="base">
        <a:spcBef>
          <a:spcPct val="20000"/>
        </a:spcBef>
        <a:spcAft>
          <a:spcPct val="0"/>
        </a:spcAft>
        <a:buClr>
          <a:schemeClr val="accent2"/>
        </a:buClr>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664130404"/>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10.jp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d.umn.edu/cla/faculty/troufs/anthfood/video/Soul_Food_Junkies.html#title" TargetMode="External"/><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asianinspirations.com.au/experiences/hawker-heaven-5-hawker-centres-to-visit-in-singapore/" TargetMode="External"/><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JYDkzqCfJzg"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JYDkzqCfJzg"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KvCjKh1h29Y"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g3mMn2NtRig" TargetMode="Externa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3f7I_HAm4d8" TargetMode="External"/><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23143" y="5087396"/>
            <a:ext cx="2864887" cy="311175"/>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22"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University of Minnesota Duluth</a:t>
            </a:r>
            <a:endParaRPr kumimoji="1" lang="en-US" sz="2489"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11"/>
          <p:cNvSpPr>
            <a:spLocks noChangeArrowheads="1"/>
          </p:cNvSpPr>
          <p:nvPr/>
        </p:nvSpPr>
        <p:spPr bwMode="auto">
          <a:xfrm>
            <a:off x="3826933" y="5620289"/>
            <a:ext cx="1461911" cy="533544"/>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07A245BE-D806-92DB-5772-774B2FF9CD63}"/>
              </a:ext>
            </a:extLst>
          </p:cNvPr>
          <p:cNvSpPr>
            <a:spLocks noChangeArrowheads="1"/>
          </p:cNvSpPr>
          <p:nvPr/>
        </p:nvSpPr>
        <p:spPr bwMode="auto">
          <a:xfrm>
            <a:off x="624417" y="3992948"/>
            <a:ext cx="8060267" cy="1405385"/>
          </a:xfrm>
          <a:prstGeom prst="rect">
            <a:avLst/>
          </a:prstGeom>
          <a:solidFill>
            <a:srgbClr val="FFCC00"/>
          </a:solidFill>
          <a:ln w="952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Start deck in “Slide Show” mode,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and use your up/down arrow keys and/or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71151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852512"/>
            <a:ext cx="6908800" cy="422679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Note two terms in the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“Main C</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haracteristics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A</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nthropology</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listing .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7955386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rgbClr val="000000"/>
                </a:solidFill>
              </a:rPr>
              <a:t>	</a:t>
            </a:r>
            <a:r>
              <a:rPr lang="en-US" sz="4000" b="1" dirty="0">
                <a:solidFill>
                  <a:schemeClr val="accent1"/>
                </a:solidFill>
              </a:rPr>
              <a:t>fieldwork</a:t>
            </a:r>
            <a:r>
              <a:rPr lang="en-US" b="1" dirty="0">
                <a:solidFill>
                  <a:srgbClr val="000000"/>
                </a:solidFill>
              </a:rPr>
              <a:t> </a:t>
            </a:r>
            <a:r>
              <a:rPr lang="en-US" sz="2400" b="1" dirty="0">
                <a:solidFill>
                  <a:schemeClr val="accent1"/>
                </a:solidFill>
              </a:rPr>
              <a:t>as a primary research</a:t>
            </a:r>
            <a:br>
              <a:rPr lang="en-US" sz="2400" b="1" dirty="0">
                <a:solidFill>
                  <a:schemeClr val="accent1"/>
                </a:solidFill>
              </a:rPr>
            </a:br>
            <a:r>
              <a:rPr lang="en-US" sz="2400" b="1" dirty="0">
                <a:solidFill>
                  <a:srgbClr val="FF0000"/>
                </a:solidFill>
              </a:rPr>
              <a:t>technique</a:t>
            </a:r>
            <a:r>
              <a:rPr lang="en-US" sz="2400" b="1" dirty="0">
                <a:solidFill>
                  <a:schemeClr val="accent1"/>
                </a:solidFill>
              </a:rPr>
              <a:t>, involving “</a:t>
            </a:r>
            <a:r>
              <a:rPr lang="en-US" sz="2400" b="1" i="1" dirty="0">
                <a:solidFill>
                  <a:schemeClr val="accent1"/>
                </a:solidFill>
              </a:rPr>
              <a:t>participant observation”</a:t>
            </a:r>
            <a:endParaRPr lang="en-US" sz="2800" b="1" i="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chemeClr val="accent1"/>
                </a:solidFill>
              </a:rPr>
              <a:t>Main Characteristics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rgbClr val="000000"/>
                </a:solidFill>
              </a:rPr>
              <a:t>	</a:t>
            </a:r>
            <a:r>
              <a:rPr lang="en-US" sz="4000" b="1" dirty="0">
                <a:solidFill>
                  <a:schemeClr val="accent1"/>
                </a:solidFill>
              </a:rPr>
              <a:t>fieldwork</a:t>
            </a:r>
            <a:r>
              <a:rPr lang="en-US" b="1" dirty="0">
                <a:solidFill>
                  <a:srgbClr val="000000"/>
                </a:solidFill>
              </a:rPr>
              <a:t> </a:t>
            </a:r>
            <a:r>
              <a:rPr lang="en-US" sz="2400" b="1" dirty="0">
                <a:solidFill>
                  <a:schemeClr val="accent1"/>
                </a:solidFill>
              </a:rPr>
              <a:t>as a primary research</a:t>
            </a:r>
            <a:br>
              <a:rPr lang="en-US" sz="2400" b="1" dirty="0">
                <a:solidFill>
                  <a:schemeClr val="accent1"/>
                </a:solidFill>
              </a:rPr>
            </a:br>
            <a:r>
              <a:rPr lang="en-US" sz="2400" b="1" dirty="0">
                <a:solidFill>
                  <a:srgbClr val="FF0000"/>
                </a:solidFill>
              </a:rPr>
              <a:t>technique</a:t>
            </a:r>
            <a:r>
              <a:rPr lang="en-US" sz="2400" b="1" dirty="0">
                <a:solidFill>
                  <a:schemeClr val="accent1"/>
                </a:solidFill>
              </a:rPr>
              <a:t>, involving “</a:t>
            </a:r>
            <a:r>
              <a:rPr lang="en-US" sz="2400" b="1" i="1" dirty="0">
                <a:solidFill>
                  <a:schemeClr val="accent1"/>
                </a:solidFill>
              </a:rPr>
              <a:t>participant observation”</a:t>
            </a:r>
            <a:endParaRPr lang="en-US" sz="2800" b="1" i="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chemeClr val="accent1"/>
                </a:solidFill>
              </a:rPr>
              <a:t>Main Characteristics</a:t>
            </a:r>
          </a:p>
        </p:txBody>
      </p:sp>
      <p:sp>
        <p:nvSpPr>
          <p:cNvPr id="4" name="Rectangle 3"/>
          <p:cNvSpPr/>
          <p:nvPr/>
        </p:nvSpPr>
        <p:spPr>
          <a:xfrm>
            <a:off x="811003" y="3817551"/>
            <a:ext cx="7895771" cy="923330"/>
          </a:xfrm>
          <a:prstGeom prst="rect">
            <a:avLst/>
          </a:prstGeom>
          <a:solidFill>
            <a:srgbClr val="FFFFFF"/>
          </a:solidFill>
        </p:spPr>
        <p:txBody>
          <a:bodyPr wrap="square">
            <a:spAutoFit/>
          </a:bodyPr>
          <a:lstStyle/>
          <a:p>
            <a:pPr algn="ctr"/>
            <a:r>
              <a:rPr lang="en-US" sz="5400" b="1" dirty="0">
                <a:solidFill>
                  <a:srgbClr val="000000"/>
                </a:solidFill>
              </a:rPr>
              <a:t>what’s the difference?</a:t>
            </a:r>
            <a:endParaRPr lang="en-US" sz="54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extLst>
      <p:ext uri="{BB962C8B-B14F-4D97-AF65-F5344CB8AC3E}">
        <p14:creationId xmlns:p14="http://schemas.microsoft.com/office/powerpoint/2010/main" val="1318771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6" name="TextBox 5"/>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8" name="Text Box 4"/>
          <p:cNvSpPr txBox="1">
            <a:spLocks noChangeArrowheads="1"/>
          </p:cNvSpPr>
          <p:nvPr/>
        </p:nvSpPr>
        <p:spPr bwMode="auto">
          <a:xfrm>
            <a:off x="899879" y="2514636"/>
            <a:ext cx="7315200" cy="2886944"/>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endParaRPr lang="en-US" sz="2400" b="1" dirty="0">
              <a:solidFill>
                <a:srgbClr val="000000"/>
              </a:solidFill>
              <a:latin typeface="Tahoma" pitchFamily="34" charset="0"/>
            </a:endParaRPr>
          </a:p>
          <a:p>
            <a:pPr algn="ctr">
              <a:lnSpc>
                <a:spcPct val="70000"/>
              </a:lnSpc>
            </a:pPr>
            <a:r>
              <a:rPr lang="en-US" sz="3200" b="1" dirty="0">
                <a:solidFill>
                  <a:srgbClr val="000000"/>
                </a:solidFill>
                <a:latin typeface="Tahoma" pitchFamily="34" charset="0"/>
              </a:rPr>
              <a:t>data gathering </a:t>
            </a:r>
            <a:r>
              <a:rPr lang="en-US" sz="3200" b="1" i="1" dirty="0">
                <a:solidFill>
                  <a:srgbClr val="000000"/>
                </a:solidFill>
                <a:latin typeface="Tahoma" pitchFamily="34" charset="0"/>
              </a:rPr>
              <a:t>technique —</a:t>
            </a:r>
            <a:r>
              <a:rPr lang="en-US" sz="3200" b="1" dirty="0">
                <a:solidFill>
                  <a:srgbClr val="000000"/>
                </a:solidFill>
                <a:latin typeface="Tahoma" pitchFamily="34" charset="0"/>
              </a:rPr>
              <a:t> </a:t>
            </a:r>
            <a:br>
              <a:rPr lang="en-US" sz="3200" b="1" dirty="0">
                <a:solidFill>
                  <a:srgbClr val="000000"/>
                </a:solidFill>
                <a:latin typeface="Tahoma" pitchFamily="34" charset="0"/>
              </a:rPr>
            </a:br>
            <a:endParaRPr lang="en-US" sz="32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participant observation</a:t>
            </a:r>
          </a:p>
          <a:p>
            <a:pPr algn="ctr">
              <a:lnSpc>
                <a:spcPct val="70000"/>
              </a:lnSpc>
            </a:pPr>
            <a:endParaRPr lang="en-US" sz="28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(fieldwork)</a:t>
            </a:r>
          </a:p>
        </p:txBody>
      </p:sp>
    </p:spTree>
    <p:extLst>
      <p:ext uri="{BB962C8B-B14F-4D97-AF65-F5344CB8AC3E}">
        <p14:creationId xmlns:p14="http://schemas.microsoft.com/office/powerpoint/2010/main" val="42924205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a:solidFill>
            <a:schemeClr val="bg1"/>
          </a:solidFill>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chemeClr val="accent1"/>
                </a:solidFill>
              </a:rPr>
              <a:t>technique</a:t>
            </a:r>
            <a:r>
              <a:rPr lang="en-US" sz="2400" b="1" dirty="0">
                <a:solidFill>
                  <a:schemeClr val="accent1"/>
                </a:solidFill>
              </a:rPr>
              <a:t>, involving </a:t>
            </a:r>
            <a:r>
              <a:rPr lang="en-US" sz="2400" b="1" dirty="0">
                <a:solidFill>
                  <a:srgbClr val="FF0000"/>
                </a:solidFill>
              </a:rPr>
              <a:t>“</a:t>
            </a:r>
            <a:r>
              <a:rPr lang="en-US" sz="2400" b="1" i="1" dirty="0">
                <a:solidFill>
                  <a:srgbClr val="FF0000"/>
                </a:solidFill>
              </a:rPr>
              <a:t>participant observation” </a:t>
            </a:r>
            <a:r>
              <a:rPr lang="en-US" sz="2400" b="1" i="1" dirty="0">
                <a:solidFill>
                  <a:schemeClr val="accent1"/>
                </a:solidFill>
              </a:rPr>
              <a:t>=</a:t>
            </a:r>
            <a:r>
              <a:rPr lang="en-US" sz="2400" b="1" dirty="0">
                <a:solidFill>
                  <a:schemeClr val="accent1"/>
                </a:solidFill>
              </a:rPr>
              <a:t> how you </a:t>
            </a:r>
            <a:r>
              <a:rPr lang="en-US" sz="2400" b="1" i="1" dirty="0">
                <a:solidFill>
                  <a:schemeClr val="accent1"/>
                </a:solidFill>
              </a:rPr>
              <a:t>get</a:t>
            </a:r>
            <a:r>
              <a:rPr lang="en-US" sz="2400" b="1" dirty="0">
                <a:solidFill>
                  <a:schemeClr val="accent1"/>
                </a:solidFill>
              </a:rPr>
              <a:t> information</a:t>
            </a:r>
            <a:endParaRPr lang="en-US" sz="2800" b="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tool</a:t>
            </a:r>
            <a:endParaRPr lang="en-US" sz="2400" b="1" dirty="0">
              <a:solidFill>
                <a:srgbClr val="BBE0E3"/>
              </a:solidFill>
              <a:latin typeface="Arial"/>
            </a:endParaRPr>
          </a:p>
        </p:txBody>
      </p:sp>
      <p:sp>
        <p:nvSpPr>
          <p:cNvPr id="6" name="Rectangle 5"/>
          <p:cNvSpPr/>
          <p:nvPr/>
        </p:nvSpPr>
        <p:spPr>
          <a:xfrm>
            <a:off x="904376" y="1865502"/>
            <a:ext cx="7315200" cy="3977640"/>
          </a:xfrm>
          <a:prstGeom prst="rect">
            <a:avLst/>
          </a:prstGeom>
          <a:solidFill>
            <a:schemeClr val="bg1"/>
          </a:solidFill>
          <a:ln w="76200">
            <a:solidFill>
              <a:srgbClr val="FFC000"/>
            </a:solidFill>
          </a:ln>
        </p:spPr>
        <p:txBody>
          <a:bodyPr wrap="square">
            <a:noAutofit/>
          </a:bodyPr>
          <a:lstStyle/>
          <a:p>
            <a:pPr algn="ctr"/>
            <a:endParaRPr lang="en-US" sz="2400" b="1" dirty="0">
              <a:solidFill>
                <a:srgbClr val="000000"/>
              </a:solidFill>
            </a:endParaRPr>
          </a:p>
          <a:p>
            <a:pPr algn="ctr"/>
            <a:r>
              <a:rPr lang="en-US" sz="2800" b="1" dirty="0">
                <a:solidFill>
                  <a:srgbClr val="000000"/>
                </a:solidFill>
              </a:rPr>
              <a:t>Anthropologists use other tools . . . like questionnaires, interview schedules, psychological tests, documentary filming . </a:t>
            </a:r>
            <a:r>
              <a:rPr lang="en-US" sz="3200" b="1" dirty="0">
                <a:solidFill>
                  <a:srgbClr val="000000"/>
                </a:solidFill>
              </a:rPr>
              <a:t>. .</a:t>
            </a:r>
            <a:r>
              <a:rPr lang="en-US" sz="2800" b="1" dirty="0">
                <a:solidFill>
                  <a:srgbClr val="000000"/>
                </a:solidFill>
              </a:rPr>
              <a:t> but </a:t>
            </a:r>
            <a:r>
              <a:rPr lang="en-US" sz="2800" b="1" dirty="0">
                <a:solidFill>
                  <a:srgbClr val="FF0000"/>
                </a:solidFill>
              </a:rPr>
              <a:t>“participant observation” </a:t>
            </a:r>
            <a:r>
              <a:rPr lang="en-US" sz="2800" b="1" dirty="0">
                <a:solidFill>
                  <a:srgbClr val="000000"/>
                </a:solidFill>
              </a:rPr>
              <a:t>is a characteristic technique use by anthropologists, especially cultural anthropologists (ethnologists)</a:t>
            </a:r>
            <a:endParaRPr lang="en-US" sz="2400" dirty="0">
              <a:solidFill>
                <a:srgbClr val="000000"/>
              </a:solidFill>
            </a:endParaRPr>
          </a:p>
        </p:txBody>
      </p:sp>
    </p:spTree>
    <p:extLst>
      <p:ext uri="{BB962C8B-B14F-4D97-AF65-F5344CB8AC3E}">
        <p14:creationId xmlns:p14="http://schemas.microsoft.com/office/powerpoint/2010/main" val="40647942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a:solidFill>
            <a:schemeClr val="bg1"/>
          </a:solidFill>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chemeClr val="accent1"/>
                </a:solidFill>
              </a:rPr>
              <a:t>technique</a:t>
            </a:r>
            <a:r>
              <a:rPr lang="en-US" sz="2400" b="1" dirty="0">
                <a:solidFill>
                  <a:schemeClr val="accent1"/>
                </a:solidFill>
              </a:rPr>
              <a:t>, involving </a:t>
            </a:r>
            <a:r>
              <a:rPr lang="en-US" sz="2400" b="1" dirty="0">
                <a:solidFill>
                  <a:srgbClr val="FF0000"/>
                </a:solidFill>
              </a:rPr>
              <a:t>“</a:t>
            </a:r>
            <a:r>
              <a:rPr lang="en-US" sz="2400" b="1" i="1" dirty="0">
                <a:solidFill>
                  <a:srgbClr val="FF0000"/>
                </a:solidFill>
              </a:rPr>
              <a:t>participant observation” </a:t>
            </a:r>
            <a:r>
              <a:rPr lang="en-US" sz="2400" b="1" i="1" dirty="0">
                <a:solidFill>
                  <a:schemeClr val="accent1"/>
                </a:solidFill>
              </a:rPr>
              <a:t>=</a:t>
            </a:r>
            <a:r>
              <a:rPr lang="en-US" sz="2400" b="1" dirty="0">
                <a:solidFill>
                  <a:schemeClr val="accent1"/>
                </a:solidFill>
              </a:rPr>
              <a:t> how you </a:t>
            </a:r>
            <a:r>
              <a:rPr lang="en-US" sz="2400" b="1" i="1" dirty="0">
                <a:solidFill>
                  <a:schemeClr val="accent1"/>
                </a:solidFill>
              </a:rPr>
              <a:t>get</a:t>
            </a:r>
            <a:r>
              <a:rPr lang="en-US" sz="2400" b="1" dirty="0">
                <a:solidFill>
                  <a:schemeClr val="accent1"/>
                </a:solidFill>
              </a:rPr>
              <a:t> information</a:t>
            </a:r>
            <a:endParaRPr lang="en-US" sz="2800" b="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tool</a:t>
            </a:r>
            <a:endParaRPr lang="en-US" sz="2400" b="1" dirty="0">
              <a:solidFill>
                <a:srgbClr val="BBE0E3"/>
              </a:solidFill>
              <a:latin typeface="Arial"/>
            </a:endParaRPr>
          </a:p>
        </p:txBody>
      </p:sp>
      <p:sp>
        <p:nvSpPr>
          <p:cNvPr id="6" name="Rectangle 5"/>
          <p:cNvSpPr/>
          <p:nvPr/>
        </p:nvSpPr>
        <p:spPr>
          <a:xfrm>
            <a:off x="904376" y="1850987"/>
            <a:ext cx="7315200" cy="3998269"/>
          </a:xfrm>
          <a:prstGeom prst="rect">
            <a:avLst/>
          </a:prstGeom>
          <a:solidFill>
            <a:schemeClr val="bg1"/>
          </a:solidFill>
          <a:ln w="76200">
            <a:solidFill>
              <a:srgbClr val="FFC000"/>
            </a:solidFill>
          </a:ln>
        </p:spPr>
        <p:txBody>
          <a:bodyPr wrap="square">
            <a:noAutofit/>
          </a:bodyPr>
          <a:lstStyle/>
          <a:p>
            <a:pPr algn="ctr"/>
            <a:endParaRPr lang="en-US" sz="2400" b="1" dirty="0">
              <a:solidFill>
                <a:srgbClr val="BBE0E3"/>
              </a:solidFill>
            </a:endParaRPr>
          </a:p>
          <a:p>
            <a:pPr algn="ctr"/>
            <a:r>
              <a:rPr lang="en-US" sz="2800" b="1" dirty="0">
                <a:solidFill>
                  <a:srgbClr val="BBE0E3"/>
                </a:solidFill>
              </a:rPr>
              <a:t>Anthropologists use other tools . . . like questionnaires, interview schedules, psychological tests, documentary filming . </a:t>
            </a:r>
            <a:r>
              <a:rPr lang="en-US" sz="3200" b="1" dirty="0">
                <a:solidFill>
                  <a:srgbClr val="BBE0E3"/>
                </a:solidFill>
              </a:rPr>
              <a:t>. .</a:t>
            </a:r>
            <a:r>
              <a:rPr lang="en-US" sz="2800" b="1" dirty="0">
                <a:solidFill>
                  <a:srgbClr val="BBE0E3"/>
                </a:solidFill>
              </a:rPr>
              <a:t> but “participant observation” is a characteristic technique use by anthropologists, especially </a:t>
            </a:r>
            <a:r>
              <a:rPr lang="en-US" sz="2800" b="1" dirty="0">
                <a:solidFill>
                  <a:srgbClr val="000000"/>
                </a:solidFill>
              </a:rPr>
              <a:t>cultural anthropologists</a:t>
            </a:r>
            <a:r>
              <a:rPr lang="en-US" sz="2800" b="1" dirty="0">
                <a:solidFill>
                  <a:srgbClr val="BBE0E3"/>
                </a:solidFill>
              </a:rPr>
              <a:t> </a:t>
            </a:r>
            <a:r>
              <a:rPr lang="en-US" sz="3600" b="1" dirty="0">
                <a:solidFill>
                  <a:srgbClr val="000000"/>
                </a:solidFill>
              </a:rPr>
              <a:t>(</a:t>
            </a:r>
            <a:r>
              <a:rPr lang="en-US" sz="3600" b="1" dirty="0">
                <a:solidFill>
                  <a:srgbClr val="FF0000"/>
                </a:solidFill>
              </a:rPr>
              <a:t>ethnologists</a:t>
            </a:r>
            <a:r>
              <a:rPr lang="en-US" sz="3600" b="1" dirty="0">
                <a:solidFill>
                  <a:srgbClr val="000000"/>
                </a:solidFill>
              </a:rPr>
              <a:t>)</a:t>
            </a:r>
            <a:endParaRPr lang="en-US" sz="2800" b="1" dirty="0">
              <a:solidFill>
                <a:srgbClr val="000000"/>
              </a:solidFill>
            </a:endParaRPr>
          </a:p>
          <a:p>
            <a:pPr algn="ctr"/>
            <a:endParaRPr lang="en-US" sz="2400" b="1" dirty="0">
              <a:solidFill>
                <a:srgbClr val="000000"/>
              </a:solidFill>
            </a:endParaRPr>
          </a:p>
          <a:p>
            <a:pPr algn="ctr"/>
            <a:endParaRPr lang="en-US" sz="2400" dirty="0">
              <a:solidFill>
                <a:srgbClr val="000000"/>
              </a:solidFill>
            </a:endParaRPr>
          </a:p>
        </p:txBody>
      </p:sp>
      <p:sp>
        <p:nvSpPr>
          <p:cNvPr id="7" name="TextBox 6"/>
          <p:cNvSpPr txBox="1">
            <a:spLocks noChangeArrowheads="1"/>
          </p:cNvSpPr>
          <p:nvPr/>
        </p:nvSpPr>
        <p:spPr bwMode="auto">
          <a:xfrm>
            <a:off x="3502255" y="4276567"/>
            <a:ext cx="1620957" cy="646331"/>
          </a:xfrm>
          <a:prstGeom prst="rect">
            <a:avLst/>
          </a:prstGeom>
          <a:solidFill>
            <a:schemeClr val="bg1"/>
          </a:solidFill>
          <a:ln w="9525">
            <a:noFill/>
            <a:miter lim="800000"/>
            <a:headEnd/>
            <a:tailEnd/>
          </a:ln>
        </p:spPr>
        <p:txBody>
          <a:bodyPr wrap="none">
            <a:spAutoFit/>
          </a:bodyPr>
          <a:lstStyle/>
          <a:p>
            <a:r>
              <a:rPr lang="en-US" sz="3600" b="1" dirty="0">
                <a:solidFill>
                  <a:srgbClr val="000000"/>
                </a:solidFill>
                <a:latin typeface="Arial"/>
              </a:rPr>
              <a:t>NOTE:</a:t>
            </a:r>
            <a:endParaRPr lang="en-US" sz="2000" b="1" dirty="0">
              <a:solidFill>
                <a:srgbClr val="000000"/>
              </a:solidFill>
              <a:latin typeface="Arial"/>
            </a:endParaRPr>
          </a:p>
        </p:txBody>
      </p:sp>
    </p:spTree>
    <p:extLst>
      <p:ext uri="{BB962C8B-B14F-4D97-AF65-F5344CB8AC3E}">
        <p14:creationId xmlns:p14="http://schemas.microsoft.com/office/powerpoint/2010/main" val="42208224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6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extLst>
      <p:ext uri="{BB962C8B-B14F-4D97-AF65-F5344CB8AC3E}">
        <p14:creationId xmlns:p14="http://schemas.microsoft.com/office/powerpoint/2010/main" val="2353188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6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i="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 Characteristics</a:t>
            </a:r>
          </a:p>
        </p:txBody>
      </p:sp>
      <p:sp>
        <p:nvSpPr>
          <p:cNvPr id="5" name="TextBox 6"/>
          <p:cNvSpPr txBox="1">
            <a:spLocks noChangeArrowheads="1"/>
          </p:cNvSpPr>
          <p:nvPr/>
        </p:nvSpPr>
        <p:spPr bwMode="auto">
          <a:xfrm>
            <a:off x="5195895" y="3251406"/>
            <a:ext cx="3219151"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rPr>
              <a:t>  = approach</a:t>
            </a:r>
          </a:p>
        </p:txBody>
      </p:sp>
      <p:sp>
        <p:nvSpPr>
          <p:cNvPr id="10" name="TextBox 9"/>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11" name="Rectangle 10"/>
          <p:cNvSpPr/>
          <p:nvPr/>
        </p:nvSpPr>
        <p:spPr>
          <a:xfrm>
            <a:off x="4771704" y="3926590"/>
            <a:ext cx="4076584" cy="461665"/>
          </a:xfrm>
          <a:prstGeom prst="rect">
            <a:avLst/>
          </a:prstGeom>
          <a:solidFill>
            <a:schemeClr val="bg1"/>
          </a:solidFill>
        </p:spPr>
        <p:txBody>
          <a:bodyPr wrap="square">
            <a:spAutoFit/>
          </a:bodyPr>
          <a:lstStyle/>
          <a:p>
            <a:pPr algn="ctr"/>
            <a:r>
              <a:rPr lang="en-US" sz="2400" b="1" dirty="0">
                <a:solidFill>
                  <a:srgbClr val="000000"/>
                </a:solidFill>
              </a:rPr>
              <a:t>= how you </a:t>
            </a:r>
            <a:r>
              <a:rPr lang="en-US" sz="2400" b="1" i="1" dirty="0">
                <a:solidFill>
                  <a:srgbClr val="000000"/>
                </a:solidFill>
              </a:rPr>
              <a:t>use</a:t>
            </a:r>
            <a:r>
              <a:rPr lang="en-US" sz="2400" b="1" dirty="0">
                <a:solidFill>
                  <a:srgbClr val="000000"/>
                </a:solidFill>
              </a:rPr>
              <a:t> information</a:t>
            </a:r>
            <a:endParaRPr lang="en-US" sz="2400" dirty="0">
              <a:solidFill>
                <a:srgbClr val="000000"/>
              </a:solidFill>
            </a:endParaRPr>
          </a:p>
        </p:txBody>
      </p:sp>
      <p:sp>
        <p:nvSpPr>
          <p:cNvPr id="12" name="Up-Down Arrow 11"/>
          <p:cNvSpPr/>
          <p:nvPr/>
        </p:nvSpPr>
        <p:spPr bwMode="auto">
          <a:xfrm rot="1880826">
            <a:off x="3919645" y="3222804"/>
            <a:ext cx="406400" cy="2552764"/>
          </a:xfrm>
          <a:prstGeom prst="upDownArrow">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a:solidFill>
                <a:srgbClr val="000000"/>
              </a:solidFill>
              <a:latin typeface="Arial" charset="0"/>
            </a:endParaRPr>
          </a:p>
        </p:txBody>
      </p:sp>
    </p:spTree>
    <p:extLst>
      <p:ext uri="{BB962C8B-B14F-4D97-AF65-F5344CB8AC3E}">
        <p14:creationId xmlns:p14="http://schemas.microsoft.com/office/powerpoint/2010/main" val="6508189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FF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942408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49107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624643" name="Text Box 3"/>
          <p:cNvSpPr txBox="1">
            <a:spLocks noChangeArrowheads="1"/>
          </p:cNvSpPr>
          <p:nvPr/>
        </p:nvSpPr>
        <p:spPr bwMode="auto">
          <a:xfrm>
            <a:off x="6207541" y="26755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2" name="Rectangle 1"/>
          <p:cNvSpPr/>
          <p:nvPr/>
        </p:nvSpPr>
        <p:spPr>
          <a:xfrm>
            <a:off x="575733" y="2480733"/>
            <a:ext cx="8128000" cy="2709524"/>
          </a:xfrm>
          <a:prstGeom prst="rect">
            <a:avLst/>
          </a:prstGeom>
        </p:spPr>
        <p:txBody>
          <a:bodyPr>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indicates that the materials</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are a </a:t>
            </a:r>
            <a:r>
              <a:rPr kumimoji="0" lang="en-US" sz="3200" b="1" i="0" u="none" strike="noStrike" kern="1200" cap="none" spc="0" normalizeH="0" baseline="0" noProof="0" dirty="0">
                <a:ln>
                  <a:noFill/>
                </a:ln>
                <a:solidFill>
                  <a:srgbClr val="790019"/>
                </a:solidFill>
                <a:effectLst/>
                <a:uLnTx/>
                <a:uFillTx/>
                <a:latin typeface="Arial" charset="0"/>
                <a:ea typeface="+mn-ea"/>
                <a:cs typeface="+mn-cs"/>
              </a:rPr>
              <a:t>         </a:t>
            </a:r>
            <a:r>
              <a:rPr kumimoji="0" lang="en-US" sz="3200" b="1" i="0" u="none" strike="noStrike" kern="1200" cap="none" spc="0" normalizeH="0" baseline="0" noProof="0" dirty="0" err="1">
                <a:ln>
                  <a:noFill/>
                </a:ln>
                <a:solidFill>
                  <a:srgbClr val="000000"/>
                </a:solidFill>
                <a:effectLst/>
                <a:uLnTx/>
                <a:uFillTx/>
                <a:latin typeface="Arial" charset="0"/>
                <a:ea typeface="+mn-ea"/>
                <a:cs typeface="+mn-cs"/>
              </a:rPr>
              <a:t>REMinder</a:t>
            </a: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and are thus being repeated . . .</a:t>
            </a:r>
          </a:p>
        </p:txBody>
      </p:sp>
      <p:sp>
        <p:nvSpPr>
          <p:cNvPr id="5" name="Text Box 4">
            <a:extLst>
              <a:ext uri="{FF2B5EF4-FFF2-40B4-BE49-F238E27FC236}">
                <a16:creationId xmlns:a16="http://schemas.microsoft.com/office/drawing/2014/main" id="{83C6527F-1964-4A22-D591-6E8D7E8964C6}"/>
              </a:ext>
            </a:extLst>
          </p:cNvPr>
          <p:cNvSpPr txBox="1">
            <a:spLocks noChangeArrowheads="1"/>
          </p:cNvSpPr>
          <p:nvPr/>
        </p:nvSpPr>
        <p:spPr bwMode="auto">
          <a:xfrm>
            <a:off x="3767755" y="2353822"/>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
        <p:nvSpPr>
          <p:cNvPr id="6" name="Text Box 4">
            <a:extLst>
              <a:ext uri="{FF2B5EF4-FFF2-40B4-BE49-F238E27FC236}">
                <a16:creationId xmlns:a16="http://schemas.microsoft.com/office/drawing/2014/main" id="{C1BA5425-8647-15E7-F5D2-50032CB5D842}"/>
              </a:ext>
            </a:extLst>
          </p:cNvPr>
          <p:cNvSpPr txBox="1">
            <a:spLocks noChangeArrowheads="1"/>
          </p:cNvSpPr>
          <p:nvPr/>
        </p:nvSpPr>
        <p:spPr bwMode="auto">
          <a:xfrm>
            <a:off x="3759200" y="3883501"/>
            <a:ext cx="2555076"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err="1">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r>
              <a:rPr kumimoji="0" lang="en-US" sz="3556" b="1" i="0" u="none" strike="noStrike" kern="1200" cap="none" spc="0" normalizeH="0" baseline="0" noProof="0" dirty="0" err="1">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rPr>
              <a:t>inder</a:t>
            </a:r>
            <a:endParaRPr kumimoji="0" lang="en-US" sz="3556" b="1"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250103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rPr>
              <a:t>Main</a:t>
            </a:r>
            <a:r>
              <a:rPr lang="en-US" sz="4800" b="1" dirty="0">
                <a:solidFill>
                  <a:srgbClr val="000000"/>
                </a:solidFill>
              </a:rPr>
              <a:t> </a:t>
            </a:r>
            <a:r>
              <a:rPr lang="en-US" sz="4800" b="1" dirty="0">
                <a:solidFill>
                  <a:srgbClr val="BBE0E3"/>
                </a:solidFill>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extLst>
      <p:ext uri="{BB962C8B-B14F-4D97-AF65-F5344CB8AC3E}">
        <p14:creationId xmlns:p14="http://schemas.microsoft.com/office/powerpoint/2010/main" val="33438493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460"/>
            <a:ext cx="73152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a:solidFill>
                  <a:srgbClr val="000000"/>
                </a:solidFill>
                <a:latin typeface="Tahoma" pitchFamily="34" charset="0"/>
              </a:rPr>
              <a:t>other tools include </a:t>
            </a:r>
          </a:p>
          <a:p>
            <a:pPr algn="ctr">
              <a:lnSpc>
                <a:spcPct val="150000"/>
              </a:lnSpc>
            </a:pPr>
            <a:r>
              <a:rPr lang="en-US" sz="3200" b="1" dirty="0">
                <a:solidFill>
                  <a:srgbClr val="000000"/>
                </a:solidFill>
                <a:latin typeface="Tahoma" pitchFamily="34" charset="0"/>
              </a:rPr>
              <a:t>things like . . .</a:t>
            </a:r>
            <a:endParaRPr lang="en-US" sz="2800" b="1" dirty="0">
              <a:solidFill>
                <a:srgbClr val="000000"/>
              </a:solidFill>
              <a:latin typeface="Tahoma"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902298"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914393" y="1364416"/>
            <a:ext cx="7315200" cy="406265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a:solidFill>
                  <a:srgbClr val="000000"/>
                </a:solidFill>
                <a:latin typeface="Tahoma" pitchFamily="34" charset="0"/>
              </a:rPr>
              <a:t>“24-hour diet survey”</a:t>
            </a:r>
          </a:p>
          <a:p>
            <a:pPr marL="231775" indent="-231775">
              <a:lnSpc>
                <a:spcPct val="150000"/>
              </a:lnSpc>
              <a:buFont typeface="Arial" pitchFamily="34" charset="0"/>
              <a:buChar char="•"/>
              <a:tabLst>
                <a:tab pos="231775" algn="l"/>
              </a:tabLst>
            </a:pPr>
            <a:endParaRPr lang="en-US" sz="20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diet records</a:t>
            </a:r>
          </a:p>
          <a:p>
            <a:pPr marL="231775" indent="-231775">
              <a:tabLst>
                <a:tab pos="231775" algn="l"/>
              </a:tabLst>
            </a:pPr>
            <a:r>
              <a:rPr lang="en-US" sz="2800" b="1" dirty="0">
                <a:solidFill>
                  <a:srgbClr val="000000"/>
                </a:solidFill>
                <a:latin typeface="Tahoma" pitchFamily="34" charset="0"/>
              </a:rPr>
              <a:t>	</a:t>
            </a:r>
            <a:r>
              <a:rPr lang="en-US" sz="2400" dirty="0">
                <a:solidFill>
                  <a:srgbClr val="000000"/>
                </a:solidFill>
                <a:latin typeface="Tahoma" pitchFamily="34" charset="0"/>
              </a:rPr>
              <a:t>(self-reported, diary)</a:t>
            </a:r>
          </a:p>
          <a:p>
            <a:pPr marL="231775" indent="-231775">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“food frequency questionnaire”</a:t>
            </a:r>
            <a:br>
              <a:rPr lang="en-US" sz="2800" b="1" dirty="0">
                <a:solidFill>
                  <a:srgbClr val="000000"/>
                </a:solidFill>
                <a:latin typeface="Tahoma" pitchFamily="34" charset="0"/>
              </a:rPr>
            </a:br>
            <a:r>
              <a:rPr lang="en-US" sz="2400" dirty="0">
                <a:solidFill>
                  <a:srgbClr val="000000"/>
                </a:solidFill>
                <a:latin typeface="Tahoma" pitchFamily="34" charset="0"/>
              </a:rPr>
              <a:t>(recorded retrospectively)</a:t>
            </a:r>
            <a:endParaRPr lang="en-US" sz="2800" b="1" dirty="0">
              <a:solidFill>
                <a:srgbClr val="000000"/>
              </a:solidFill>
              <a:latin typeface="Tahoma" pitchFamily="34" charset="0"/>
            </a:endParaRPr>
          </a:p>
        </p:txBody>
      </p:sp>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a:t>
            </a:r>
            <a:r>
              <a:rPr lang="en-US" sz="2400" b="1" i="1" dirty="0">
                <a:solidFill>
                  <a:srgbClr val="000000"/>
                </a:solidFill>
              </a:rPr>
              <a:t>get</a:t>
            </a:r>
            <a:r>
              <a:rPr lang="en-US" sz="2400" b="1" dirty="0">
                <a:solidFill>
                  <a:srgbClr val="000000"/>
                </a:solidFill>
              </a:rPr>
              <a: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902298"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914393" y="1364416"/>
            <a:ext cx="7315200" cy="406265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a:solidFill>
                  <a:srgbClr val="000000"/>
                </a:solidFill>
                <a:latin typeface="Tahoma" pitchFamily="34" charset="0"/>
              </a:rPr>
              <a:t>“24-hour diet survey”</a:t>
            </a:r>
          </a:p>
          <a:p>
            <a:pPr marL="231775" indent="-231775">
              <a:lnSpc>
                <a:spcPct val="150000"/>
              </a:lnSpc>
              <a:buFont typeface="Arial" pitchFamily="34" charset="0"/>
              <a:buChar char="•"/>
              <a:tabLst>
                <a:tab pos="231775" algn="l"/>
              </a:tabLst>
            </a:pPr>
            <a:endParaRPr lang="en-US" sz="20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chemeClr val="bg1">
                    <a:lumMod val="75000"/>
                  </a:schemeClr>
                </a:solidFill>
                <a:latin typeface="Tahoma" pitchFamily="34" charset="0"/>
              </a:rPr>
              <a:t>diet records</a:t>
            </a:r>
          </a:p>
          <a:p>
            <a:pPr marL="231775" indent="-231775">
              <a:tabLst>
                <a:tab pos="231775" algn="l"/>
              </a:tabLst>
            </a:pPr>
            <a:r>
              <a:rPr lang="en-US" sz="2800" b="1" dirty="0">
                <a:solidFill>
                  <a:schemeClr val="bg1">
                    <a:lumMod val="75000"/>
                  </a:schemeClr>
                </a:solidFill>
                <a:latin typeface="Tahoma" pitchFamily="34" charset="0"/>
              </a:rPr>
              <a:t>	</a:t>
            </a:r>
            <a:r>
              <a:rPr lang="en-US" sz="2400" dirty="0">
                <a:solidFill>
                  <a:schemeClr val="bg1">
                    <a:lumMod val="75000"/>
                  </a:schemeClr>
                </a:solidFill>
                <a:latin typeface="Tahoma" pitchFamily="34" charset="0"/>
              </a:rPr>
              <a:t>(self-reported, diary)</a:t>
            </a:r>
          </a:p>
          <a:p>
            <a:pPr marL="231775" indent="-231775">
              <a:tabLst>
                <a:tab pos="231775" algn="l"/>
              </a:tabLst>
            </a:pPr>
            <a:endParaRPr lang="en-US" sz="2400" dirty="0">
              <a:solidFill>
                <a:schemeClr val="bg1">
                  <a:lumMod val="75000"/>
                </a:schemeClr>
              </a:solidFill>
              <a:latin typeface="Tahoma" pitchFamily="34" charset="0"/>
            </a:endParaRPr>
          </a:p>
          <a:p>
            <a:pPr marL="231775" indent="-231775">
              <a:buFont typeface="Arial" pitchFamily="34" charset="0"/>
              <a:buChar char="•"/>
              <a:tabLst>
                <a:tab pos="231775" algn="l"/>
              </a:tabLst>
            </a:pPr>
            <a:r>
              <a:rPr lang="en-US" sz="2800" b="1" dirty="0">
                <a:solidFill>
                  <a:schemeClr val="bg1">
                    <a:lumMod val="75000"/>
                  </a:schemeClr>
                </a:solidFill>
                <a:latin typeface="Tahoma" pitchFamily="34" charset="0"/>
              </a:rPr>
              <a:t>“food frequency questionnaire”</a:t>
            </a:r>
            <a:br>
              <a:rPr lang="en-US" sz="2800" b="1" dirty="0">
                <a:solidFill>
                  <a:schemeClr val="bg1">
                    <a:lumMod val="75000"/>
                  </a:schemeClr>
                </a:solidFill>
                <a:latin typeface="Tahoma" pitchFamily="34" charset="0"/>
              </a:rPr>
            </a:br>
            <a:r>
              <a:rPr lang="en-US" sz="2400" dirty="0">
                <a:solidFill>
                  <a:schemeClr val="bg1">
                    <a:lumMod val="75000"/>
                  </a:schemeClr>
                </a:solidFill>
                <a:latin typeface="Tahoma" pitchFamily="34" charset="0"/>
              </a:rPr>
              <a:t>(recorded retrospectively)</a:t>
            </a:r>
            <a:endParaRPr lang="en-US" sz="2800" b="1" dirty="0">
              <a:solidFill>
                <a:schemeClr val="bg1">
                  <a:lumMod val="75000"/>
                </a:schemeClr>
              </a:solidFill>
              <a:latin typeface="Tahoma" pitchFamily="34" charset="0"/>
            </a:endParaRPr>
          </a:p>
        </p:txBody>
      </p:sp>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Tree>
    <p:extLst>
      <p:ext uri="{BB962C8B-B14F-4D97-AF65-F5344CB8AC3E}">
        <p14:creationId xmlns:p14="http://schemas.microsoft.com/office/powerpoint/2010/main" val="83837091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380558" y="396174"/>
            <a:ext cx="6400800" cy="1200329"/>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231775" indent="-231775" algn="ctr">
              <a:tabLst>
                <a:tab pos="231775" algn="l"/>
              </a:tabLst>
            </a:pPr>
            <a:r>
              <a:rPr lang="en-US" sz="2400" dirty="0">
                <a:solidFill>
                  <a:srgbClr val="000000"/>
                </a:solidFill>
                <a:latin typeface="+mn-lt"/>
              </a:rPr>
              <a:t>We’ll be doing a </a:t>
            </a:r>
            <a:r>
              <a:rPr lang="en-US" sz="2400" b="1" dirty="0">
                <a:solidFill>
                  <a:srgbClr val="000000"/>
                </a:solidFill>
                <a:latin typeface="Tahoma" pitchFamily="34" charset="0"/>
              </a:rPr>
              <a:t>“24-hour diet survey” </a:t>
            </a:r>
            <a:r>
              <a:rPr lang="en-US" sz="2400" dirty="0">
                <a:solidFill>
                  <a:srgbClr val="000000"/>
                </a:solidFill>
                <a:latin typeface="+mn-lt"/>
              </a:rPr>
              <a:t>Week 3 as one of </a:t>
            </a:r>
            <a:r>
              <a:rPr lang="en-US" sz="2400" b="1" dirty="0">
                <a:solidFill>
                  <a:srgbClr val="000000"/>
                </a:solidFill>
                <a:latin typeface="+mn-lt"/>
              </a:rPr>
              <a:t>our activities</a:t>
            </a:r>
            <a:r>
              <a:rPr lang="en-US" sz="2400" dirty="0">
                <a:solidFill>
                  <a:srgbClr val="000000"/>
                </a:solidFill>
                <a:latin typeface="+mn-lt"/>
              </a:rPr>
              <a:t> . . . </a:t>
            </a:r>
          </a:p>
        </p:txBody>
      </p:sp>
      <p:pic>
        <p:nvPicPr>
          <p:cNvPr id="5" name="Picture 4">
            <a:extLst>
              <a:ext uri="{FF2B5EF4-FFF2-40B4-BE49-F238E27FC236}">
                <a16:creationId xmlns:a16="http://schemas.microsoft.com/office/drawing/2014/main" id="{A968D51A-EED3-CE8A-48AB-21A0341897FC}"/>
              </a:ext>
            </a:extLst>
          </p:cNvPr>
          <p:cNvPicPr>
            <a:picLocks noChangeAspect="1"/>
          </p:cNvPicPr>
          <p:nvPr/>
        </p:nvPicPr>
        <p:blipFill>
          <a:blip r:embed="rId2"/>
          <a:stretch>
            <a:fillRect/>
          </a:stretch>
        </p:blipFill>
        <p:spPr>
          <a:xfrm>
            <a:off x="819564" y="1757082"/>
            <a:ext cx="7519395" cy="4858869"/>
          </a:xfrm>
          <a:prstGeom prst="rect">
            <a:avLst/>
          </a:prstGeom>
          <a:ln w="12700">
            <a:solidFill>
              <a:srgbClr val="C00000"/>
            </a:solidFill>
          </a:ln>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CAF874D-DD42-139B-6D1B-898E0F0D339C}"/>
                  </a:ext>
                </a:extLst>
              </p14:cNvPr>
              <p14:cNvContentPartPr/>
              <p14:nvPr/>
            </p14:nvContentPartPr>
            <p14:xfrm>
              <a:off x="1676545" y="3298979"/>
              <a:ext cx="580680" cy="18720"/>
            </p14:xfrm>
          </p:contentPart>
        </mc:Choice>
        <mc:Fallback xmlns="">
          <p:pic>
            <p:nvPicPr>
              <p:cNvPr id="6" name="Ink 5">
                <a:extLst>
                  <a:ext uri="{FF2B5EF4-FFF2-40B4-BE49-F238E27FC236}">
                    <a16:creationId xmlns:a16="http://schemas.microsoft.com/office/drawing/2014/main" id="{7CAF874D-DD42-139B-6D1B-898E0F0D339C}"/>
                  </a:ext>
                </a:extLst>
              </p:cNvPr>
              <p:cNvPicPr/>
              <p:nvPr/>
            </p:nvPicPr>
            <p:blipFill>
              <a:blip r:embed="rId4"/>
              <a:stretch>
                <a:fillRect/>
              </a:stretch>
            </p:blipFill>
            <p:spPr>
              <a:xfrm>
                <a:off x="1622545" y="3191339"/>
                <a:ext cx="688320" cy="234360"/>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71"/>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500"/>
            <a:ext cx="7315200" cy="3139321"/>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a:solidFill>
                  <a:srgbClr val="000000"/>
                </a:solidFill>
                <a:latin typeface="Tahoma" pitchFamily="34" charset="0"/>
              </a:rPr>
              <a:t>and in food studies there are lots of other tools and approaches . . .</a:t>
            </a:r>
            <a:endParaRPr lang="en-US" sz="2800" b="1" dirty="0">
              <a:solidFill>
                <a:srgbClr val="000000"/>
              </a:solidFill>
              <a:latin typeface="Tahoma"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
        <p:nvSpPr>
          <p:cNvPr id="8" name="Text Box 4"/>
          <p:cNvSpPr txBox="1">
            <a:spLocks noChangeArrowheads="1"/>
          </p:cNvSpPr>
          <p:nvPr/>
        </p:nvSpPr>
        <p:spPr bwMode="auto">
          <a:xfrm>
            <a:off x="914393" y="1088638"/>
            <a:ext cx="7315200" cy="4924425"/>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lvl="1" indent="-231775">
              <a:buFont typeface="Arial" pitchFamily="34" charset="0"/>
              <a:buChar char="•"/>
              <a:tabLst>
                <a:tab pos="231775" algn="l"/>
              </a:tabLst>
            </a:pPr>
            <a:r>
              <a:rPr lang="en-US" sz="2800" b="1" dirty="0">
                <a:solidFill>
                  <a:srgbClr val="000000"/>
                </a:solidFill>
                <a:latin typeface="Tahoma" pitchFamily="34" charset="0"/>
              </a:rPr>
              <a:t>studies of laboratory animals</a:t>
            </a:r>
          </a:p>
          <a:p>
            <a:pPr marL="231775" lvl="1" indent="-231775">
              <a:buFont typeface="Arial" pitchFamily="34" charset="0"/>
              <a:buChar char="•"/>
              <a:tabLst>
                <a:tab pos="231775" algn="l"/>
              </a:tabLst>
            </a:pPr>
            <a:endParaRPr lang="en-US" sz="28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biochemical research </a:t>
            </a:r>
          </a:p>
          <a:p>
            <a:pPr marL="231775" indent="-231775">
              <a:tabLst>
                <a:tab pos="231775" algn="l"/>
              </a:tabLst>
            </a:pPr>
            <a:r>
              <a:rPr lang="en-US" sz="2400" dirty="0">
                <a:solidFill>
                  <a:srgbClr val="000000"/>
                </a:solidFill>
                <a:latin typeface="Tahoma" pitchFamily="34" charset="0"/>
              </a:rPr>
              <a:t>	(“test tube”)</a:t>
            </a:r>
          </a:p>
          <a:p>
            <a:pPr marL="231775" indent="-231775">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epidemiological research </a:t>
            </a:r>
            <a:r>
              <a:rPr lang="en-US" sz="2400" dirty="0">
                <a:solidFill>
                  <a:srgbClr val="000000"/>
                </a:solidFill>
                <a:latin typeface="Tahoma" pitchFamily="34" charset="0"/>
              </a:rPr>
              <a:t>(populations)</a:t>
            </a:r>
          </a:p>
          <a:p>
            <a:pPr marL="231775" indent="-231775">
              <a:buFont typeface="Arial" pitchFamily="34" charset="0"/>
              <a:buChar char="•"/>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 clinical studies of humans</a:t>
            </a:r>
          </a:p>
          <a:p>
            <a:pPr marL="231775" indent="-231775">
              <a:tabLst>
                <a:tab pos="231775" algn="l"/>
              </a:tabLst>
            </a:pPr>
            <a:r>
              <a:rPr lang="en-US" sz="2400" dirty="0">
                <a:solidFill>
                  <a:srgbClr val="000000"/>
                </a:solidFill>
                <a:latin typeface="Tahoma" pitchFamily="34" charset="0"/>
              </a:rPr>
              <a:t> 	(medical)</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817382"/>
            <a:ext cx="6908800" cy="342401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Anthropologists often like to use a research “technique” based on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“unobtrusive measures”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(either in the field or elsewhere)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6167123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06968" y="6474236"/>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401-405</a:t>
            </a:r>
          </a:p>
        </p:txBody>
      </p:sp>
      <p:sp>
        <p:nvSpPr>
          <p:cNvPr id="8" name="Text Box 4"/>
          <p:cNvSpPr txBox="1">
            <a:spLocks noChangeArrowheads="1"/>
          </p:cNvSpPr>
          <p:nvPr/>
        </p:nvSpPr>
        <p:spPr bwMode="auto">
          <a:xfrm>
            <a:off x="899879" y="638635"/>
            <a:ext cx="7315200" cy="5678478"/>
          </a:xfrm>
          <a:prstGeom prst="rect">
            <a:avLst/>
          </a:prstGeom>
          <a:solidFill>
            <a:schemeClr val="bg1"/>
          </a:solidFill>
          <a:ln w="76200">
            <a:solidFill>
              <a:srgbClr val="FFC000"/>
            </a:solidFill>
            <a:miter lim="800000"/>
            <a:headEnd/>
            <a:tailEnd/>
          </a:ln>
        </p:spPr>
        <p:txBody>
          <a:bodyPr wrap="square" lIns="457200" tIns="457200" rIns="457200" bIns="228600">
            <a:spAutoFit/>
          </a:bodyPr>
          <a:lstStyle/>
          <a:p>
            <a:pPr marL="231775" lvl="1" indent="-231775" algn="ctr">
              <a:tabLst>
                <a:tab pos="231775" algn="l"/>
              </a:tabLst>
            </a:pPr>
            <a:r>
              <a:rPr lang="en-US" sz="3600" b="1" dirty="0">
                <a:solidFill>
                  <a:srgbClr val="000000"/>
                </a:solidFill>
                <a:latin typeface="Tahoma" pitchFamily="34" charset="0"/>
              </a:rPr>
              <a:t>“unobtrusive measures”</a:t>
            </a:r>
          </a:p>
          <a:p>
            <a:pPr marL="231775" lvl="1" indent="-231775">
              <a:buFont typeface="Arial" pitchFamily="34" charset="0"/>
              <a:buChar char="•"/>
              <a:tabLst>
                <a:tab pos="231775" algn="l"/>
              </a:tabLst>
            </a:pPr>
            <a:endParaRPr lang="en-US" sz="1600" b="1"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analysis of data on availability of commodities in the food supply </a:t>
            </a:r>
            <a:endParaRPr lang="en-US" sz="2400" dirty="0">
              <a:solidFill>
                <a:srgbClr val="000000"/>
              </a:solidFill>
              <a:latin typeface="Tahoma" pitchFamily="34" charset="0"/>
            </a:endParaRPr>
          </a:p>
          <a:p>
            <a:pPr marL="688975" lvl="1" indent="-231775">
              <a:tabLst>
                <a:tab pos="231775" algn="l"/>
              </a:tabLst>
            </a:pPr>
            <a:endParaRPr lang="en-US" sz="1600"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food supply data analysis</a:t>
            </a:r>
          </a:p>
          <a:p>
            <a:pPr marL="1146175" lvl="2" indent="-231775">
              <a:buFont typeface="Arial" pitchFamily="34" charset="0"/>
              <a:buChar char="•"/>
              <a:tabLst>
                <a:tab pos="231775" algn="l"/>
              </a:tabLst>
            </a:pPr>
            <a:r>
              <a:rPr lang="en-US" sz="2000" dirty="0">
                <a:solidFill>
                  <a:srgbClr val="000000"/>
                </a:solidFill>
                <a:latin typeface="Tahoma" pitchFamily="34" charset="0"/>
              </a:rPr>
              <a:t>(U.S.A. production + imported)</a:t>
            </a:r>
          </a:p>
          <a:p>
            <a:pPr marL="1146175" lvl="2" indent="-231775">
              <a:buFont typeface="Arial" pitchFamily="34" charset="0"/>
              <a:buChar char="•"/>
              <a:tabLst>
                <a:tab pos="231775" algn="l"/>
              </a:tabLst>
            </a:pPr>
            <a:r>
              <a:rPr lang="en-US" sz="2000" dirty="0">
                <a:solidFill>
                  <a:srgbClr val="000000"/>
                </a:solidFill>
                <a:latin typeface="Tahoma" pitchFamily="34" charset="0"/>
              </a:rPr>
              <a:t>(foods </a:t>
            </a:r>
            <a:r>
              <a:rPr lang="en-US" sz="2000" i="1" dirty="0">
                <a:solidFill>
                  <a:srgbClr val="000000"/>
                </a:solidFill>
                <a:latin typeface="Tahoma" pitchFamily="34" charset="0"/>
              </a:rPr>
              <a:t>available</a:t>
            </a:r>
            <a:r>
              <a:rPr lang="en-US" sz="2000" dirty="0">
                <a:solidFill>
                  <a:srgbClr val="000000"/>
                </a:solidFill>
                <a:latin typeface="Tahoma" pitchFamily="34" charset="0"/>
              </a:rPr>
              <a:t> for consumption)</a:t>
            </a:r>
          </a:p>
          <a:p>
            <a:pPr marL="1146175" lvl="2" indent="-231775">
              <a:buFont typeface="Arial" pitchFamily="34" charset="0"/>
              <a:buChar char="•"/>
              <a:tabLst>
                <a:tab pos="231775" algn="l"/>
              </a:tabLst>
            </a:pPr>
            <a:r>
              <a:rPr lang="en-US" sz="2000" dirty="0">
                <a:solidFill>
                  <a:srgbClr val="000000"/>
                </a:solidFill>
                <a:latin typeface="Tahoma" pitchFamily="34" charset="0"/>
              </a:rPr>
              <a:t>(unknown: home garden production, hunting/fishing/foraging, amount of food wasted . . .)</a:t>
            </a:r>
            <a:endParaRPr lang="en-US" sz="2400" dirty="0">
              <a:solidFill>
                <a:srgbClr val="000000"/>
              </a:solidFill>
              <a:latin typeface="Tahoma" pitchFamily="34" charset="0"/>
            </a:endParaRPr>
          </a:p>
          <a:p>
            <a:pPr marL="688975" lvl="1" indent="-231775">
              <a:tabLst>
                <a:tab pos="231775" algn="l"/>
              </a:tabLst>
            </a:pPr>
            <a:endParaRPr lang="en-US" sz="1600"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food composition analysis . . .</a:t>
            </a:r>
            <a:endParaRPr lang="en-US" sz="2800" dirty="0">
              <a:solidFill>
                <a:srgbClr val="000000"/>
              </a:solidFill>
              <a:latin typeface="Tahoma"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But most of all (generally)</a:t>
            </a:r>
          </a:p>
          <a:p>
            <a:pPr algn="ctr" eaLnBrk="0" hangingPunct="0">
              <a:spcAft>
                <a:spcPts val="500"/>
              </a:spcAft>
            </a:pPr>
            <a:r>
              <a:rPr kumimoji="1" lang="en-US" sz="3600" b="1" dirty="0">
                <a:solidFill>
                  <a:srgbClr val="FFFFFF"/>
                </a:solidFill>
                <a:latin typeface="Arial" charset="0"/>
              </a:rPr>
              <a:t>Anthropologists </a:t>
            </a:r>
          </a:p>
          <a:p>
            <a:pPr algn="ctr" eaLnBrk="0" hangingPunct="0">
              <a:spcAft>
                <a:spcPts val="500"/>
              </a:spcAft>
            </a:pPr>
            <a:r>
              <a:rPr kumimoji="1" lang="en-US" sz="3600" b="1" dirty="0">
                <a:solidFill>
                  <a:srgbClr val="FFFFFF"/>
                </a:solidFill>
                <a:latin typeface="Arial" charset="0"/>
              </a:rPr>
              <a:t>LOVE . .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61243" y="5544596"/>
            <a:ext cx="2864887" cy="311175"/>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22"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University of Minnesota Duluth</a:t>
            </a:r>
            <a:endParaRPr kumimoji="1" lang="en-US" sz="2489"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11"/>
          <p:cNvSpPr>
            <a:spLocks noChangeArrowheads="1"/>
          </p:cNvSpPr>
          <p:nvPr/>
        </p:nvSpPr>
        <p:spPr bwMode="auto">
          <a:xfrm>
            <a:off x="3865033" y="5734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3">
            <a:extLst>
              <a:ext uri="{FF2B5EF4-FFF2-40B4-BE49-F238E27FC236}">
                <a16:creationId xmlns:a16="http://schemas.microsoft.com/office/drawing/2014/main" id="{8F6E7AF3-A980-81CA-B640-0075F5F89CEA}"/>
              </a:ext>
            </a:extLst>
          </p:cNvPr>
          <p:cNvSpPr txBox="1">
            <a:spLocks noChangeArrowheads="1"/>
          </p:cNvSpPr>
          <p:nvPr/>
        </p:nvSpPr>
        <p:spPr bwMode="auto">
          <a:xfrm>
            <a:off x="656925" y="23033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8EC45C6E-FCDD-FB07-833E-E7CA8DFE07E7}"/>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Food</a:t>
            </a:r>
          </a:p>
        </p:txBody>
      </p:sp>
    </p:spTree>
    <p:extLst>
      <p:ext uri="{BB962C8B-B14F-4D97-AF65-F5344CB8AC3E}">
        <p14:creationId xmlns:p14="http://schemas.microsoft.com/office/powerpoint/2010/main" val="343287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FF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a:solidFill>
                  <a:srgbClr val="000000"/>
                </a:solidFill>
                <a:latin typeface="Arial" charset="0"/>
              </a:rPr>
              <a:t> </a:t>
            </a:r>
            <a:r>
              <a:rPr lang="en-US" sz="3200" b="1" dirty="0">
                <a:solidFill>
                  <a:srgbClr val="000000"/>
                </a:solidFill>
              </a:rPr>
              <a:t>Main Characteristics of Anthropology</a:t>
            </a:r>
            <a:endParaRPr lang="en-US" sz="3200" b="1" dirty="0">
              <a:solidFill>
                <a:srgbClr val="000000"/>
              </a:solidFill>
              <a:latin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26160" y="2383360"/>
            <a:ext cx="7120890" cy="230832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of all of the subfields of Anthropology, </a:t>
            </a:r>
            <a:r>
              <a:rPr kumimoji="1" lang="en-US" sz="3600" b="1" dirty="0">
                <a:solidFill>
                  <a:srgbClr val="FF0000"/>
                </a:solidFill>
                <a:latin typeface="Arial" charset="0"/>
              </a:rPr>
              <a:t>fieldwork</a:t>
            </a:r>
            <a:r>
              <a:rPr kumimoji="1" lang="en-US" sz="3600" b="1" dirty="0">
                <a:solidFill>
                  <a:srgbClr val="FFFFFF"/>
                </a:solidFill>
                <a:latin typeface="Arial" charset="0"/>
              </a:rPr>
              <a:t> in the area of the Anthropology of </a:t>
            </a:r>
            <a:r>
              <a:rPr kumimoji="1" lang="en-US" sz="3600" b="1" dirty="0">
                <a:solidFill>
                  <a:srgbClr val="FF0000"/>
                </a:solidFill>
                <a:latin typeface="Arial" charset="0"/>
              </a:rPr>
              <a:t>Food</a:t>
            </a:r>
            <a:r>
              <a:rPr kumimoji="1" lang="en-US" sz="3600" b="1" dirty="0">
                <a:solidFill>
                  <a:srgbClr val="FFFFFF"/>
                </a:solidFill>
                <a:latin typeface="Arial" charset="0"/>
              </a:rPr>
              <a:t> is one of the very best . . .</a:t>
            </a:r>
          </a:p>
        </p:txBody>
      </p:sp>
    </p:spTree>
    <p:extLst>
      <p:ext uri="{BB962C8B-B14F-4D97-AF65-F5344CB8AC3E}">
        <p14:creationId xmlns:p14="http://schemas.microsoft.com/office/powerpoint/2010/main" val="18355791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08230" y="1075224"/>
            <a:ext cx="7120890" cy="5103898"/>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latin typeface="Arial" charset="0"/>
              </a:rPr>
              <a:t>Unfortunately, in this class we cannot travel to places far and wide in person, so we’ll do the next best thing and go there </a:t>
            </a:r>
          </a:p>
          <a:p>
            <a:pPr algn="ctr" eaLnBrk="0" hangingPunct="0">
              <a:lnSpc>
                <a:spcPct val="150000"/>
              </a:lnSpc>
              <a:spcAft>
                <a:spcPts val="500"/>
              </a:spcAft>
            </a:pPr>
            <a:r>
              <a:rPr kumimoji="1" lang="en-US" sz="3600" b="1" i="1" dirty="0">
                <a:solidFill>
                  <a:srgbClr val="FFFFFF"/>
                </a:solidFill>
                <a:latin typeface="Arial" charset="0"/>
              </a:rPr>
              <a:t>via</a:t>
            </a:r>
            <a:r>
              <a:rPr kumimoji="1" lang="en-US" sz="3600" b="1" dirty="0">
                <a:solidFill>
                  <a:srgbClr val="FFFFFF"/>
                </a:solidFill>
                <a:latin typeface="Arial" charset="0"/>
              </a:rPr>
              <a:t> videos and slides.  </a:t>
            </a:r>
          </a:p>
          <a:p>
            <a:pPr algn="ctr" eaLnBrk="0" hangingPunct="0">
              <a:lnSpc>
                <a:spcPct val="150000"/>
              </a:lnSpc>
              <a:spcAft>
                <a:spcPts val="500"/>
              </a:spcAft>
            </a:pPr>
            <a:r>
              <a:rPr kumimoji="1" lang="en-US" sz="3600" b="1" dirty="0">
                <a:solidFill>
                  <a:srgbClr val="FFFFFF"/>
                </a:solidFill>
                <a:latin typeface="Arial" charset="0"/>
              </a:rPr>
              <a:t>In class  we’ll see . . .</a:t>
            </a:r>
          </a:p>
        </p:txBody>
      </p:sp>
    </p:spTree>
    <p:extLst>
      <p:ext uri="{BB962C8B-B14F-4D97-AF65-F5344CB8AC3E}">
        <p14:creationId xmlns:p14="http://schemas.microsoft.com/office/powerpoint/2010/main" val="28417275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24141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81C85C-385C-3AB9-BC62-62CDC578BCD4}"/>
              </a:ext>
            </a:extLst>
          </p:cNvPr>
          <p:cNvSpPr txBox="1"/>
          <p:nvPr/>
        </p:nvSpPr>
        <p:spPr>
          <a:xfrm>
            <a:off x="2310064" y="6179421"/>
            <a:ext cx="4557564" cy="400110"/>
          </a:xfrm>
          <a:prstGeom prst="rect">
            <a:avLst/>
          </a:prstGeom>
          <a:noFill/>
        </p:spPr>
        <p:txBody>
          <a:bodyPr wrap="square">
            <a:spAutoFit/>
          </a:bodyPr>
          <a:lstStyle/>
          <a:p>
            <a:pPr algn="ctr"/>
            <a:r>
              <a:rPr lang="en-US" sz="2000" b="1" dirty="0">
                <a:solidFill>
                  <a:schemeClr val="bg1"/>
                </a:solidFill>
              </a:rPr>
              <a:t>Damon Gameau, in </a:t>
            </a:r>
            <a:r>
              <a:rPr lang="en-US" sz="2000" b="1" i="1" dirty="0">
                <a:solidFill>
                  <a:schemeClr val="bg1"/>
                </a:solidFill>
              </a:rPr>
              <a:t>That Sugar Film</a:t>
            </a:r>
            <a:endParaRPr lang="en-US" sz="2000" b="1" dirty="0">
              <a:solidFill>
                <a:schemeClr val="bg1"/>
              </a:solidFill>
            </a:endParaRPr>
          </a:p>
        </p:txBody>
      </p:sp>
      <p:pic>
        <p:nvPicPr>
          <p:cNvPr id="11" name="Picture 10" descr="A person with a chest and chest pain&#10;&#10;Description automatically generated with medium confidence">
            <a:extLst>
              <a:ext uri="{FF2B5EF4-FFF2-40B4-BE49-F238E27FC236}">
                <a16:creationId xmlns:a16="http://schemas.microsoft.com/office/drawing/2014/main" id="{805D7544-EDBD-E472-4193-452454F6C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6" y="673768"/>
            <a:ext cx="9106324" cy="5533356"/>
          </a:xfrm>
          <a:prstGeom prst="rect">
            <a:avLst/>
          </a:prstGeom>
        </p:spPr>
      </p:pic>
      <p:pic>
        <p:nvPicPr>
          <p:cNvPr id="14" name="Picture 13" descr="A person in a store&#10;&#10;Description automatically generated">
            <a:extLst>
              <a:ext uri="{FF2B5EF4-FFF2-40B4-BE49-F238E27FC236}">
                <a16:creationId xmlns:a16="http://schemas.microsoft.com/office/drawing/2014/main" id="{5DCE4AFB-36AA-C088-623F-23CDB747A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887" y="404261"/>
            <a:ext cx="1571929" cy="2264929"/>
          </a:xfrm>
          <a:prstGeom prst="rect">
            <a:avLst/>
          </a:prstGeom>
        </p:spPr>
      </p:pic>
    </p:spTree>
    <p:extLst>
      <p:ext uri="{BB962C8B-B14F-4D97-AF65-F5344CB8AC3E}">
        <p14:creationId xmlns:p14="http://schemas.microsoft.com/office/powerpoint/2010/main" val="6197105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443321"/>
        </a:solidFill>
        <a:effectLst/>
      </p:bgPr>
    </p:bg>
    <p:spTree>
      <p:nvGrpSpPr>
        <p:cNvPr id="1" name=""/>
        <p:cNvGrpSpPr/>
        <p:nvPr/>
      </p:nvGrpSpPr>
      <p:grpSpPr>
        <a:xfrm>
          <a:off x="0" y="0"/>
          <a:ext cx="0" cy="0"/>
          <a:chOff x="0" y="0"/>
          <a:chExt cx="0" cy="0"/>
        </a:xfrm>
      </p:grpSpPr>
      <p:pic>
        <p:nvPicPr>
          <p:cNvPr id="10" name="Picture 9" descr="A person in a kitchen with a piece of food&#10;&#10;Description automatically generated">
            <a:extLst>
              <a:ext uri="{FF2B5EF4-FFF2-40B4-BE49-F238E27FC236}">
                <a16:creationId xmlns:a16="http://schemas.microsoft.com/office/drawing/2014/main" id="{B3D8D8FA-FBF3-05CA-6324-25BEEE46D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8309"/>
            <a:ext cx="9144000" cy="5143500"/>
          </a:xfrm>
          <a:prstGeom prst="rect">
            <a:avLst/>
          </a:prstGeom>
        </p:spPr>
      </p:pic>
      <p:pic>
        <p:nvPicPr>
          <p:cNvPr id="12" name="Picture 11" descr="A book cover with a knife&#10;&#10;Description automatically generated">
            <a:extLst>
              <a:ext uri="{FF2B5EF4-FFF2-40B4-BE49-F238E27FC236}">
                <a16:creationId xmlns:a16="http://schemas.microsoft.com/office/drawing/2014/main" id="{D338680B-9D47-97E7-3374-6B735450B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343" y="443684"/>
            <a:ext cx="1579223" cy="2434272"/>
          </a:xfrm>
          <a:prstGeom prst="rect">
            <a:avLst/>
          </a:prstGeom>
        </p:spPr>
      </p:pic>
      <p:sp>
        <p:nvSpPr>
          <p:cNvPr id="13" name="TextBox 12">
            <a:extLst>
              <a:ext uri="{FF2B5EF4-FFF2-40B4-BE49-F238E27FC236}">
                <a16:creationId xmlns:a16="http://schemas.microsoft.com/office/drawing/2014/main" id="{F2C25195-6C6D-D30D-4667-F9058C8A4129}"/>
              </a:ext>
            </a:extLst>
          </p:cNvPr>
          <p:cNvSpPr txBox="1"/>
          <p:nvPr/>
        </p:nvSpPr>
        <p:spPr>
          <a:xfrm>
            <a:off x="2310064" y="6371927"/>
            <a:ext cx="4557564" cy="400110"/>
          </a:xfrm>
          <a:prstGeom prst="rect">
            <a:avLst/>
          </a:prstGeom>
          <a:noFill/>
        </p:spPr>
        <p:txBody>
          <a:bodyPr wrap="square">
            <a:spAutoFit/>
          </a:bodyPr>
          <a:lstStyle/>
          <a:p>
            <a:pPr algn="ctr"/>
            <a:r>
              <a:rPr lang="en-US" sz="2000" b="1" i="1" dirty="0">
                <a:solidFill>
                  <a:schemeClr val="bg1"/>
                </a:solidFill>
              </a:rPr>
              <a:t>The Truth about Fat</a:t>
            </a:r>
            <a:endParaRPr lang="en-US" sz="2000" b="1" dirty="0">
              <a:solidFill>
                <a:schemeClr val="bg1"/>
              </a:solidFill>
            </a:endParaRPr>
          </a:p>
        </p:txBody>
      </p:sp>
    </p:spTree>
    <p:extLst>
      <p:ext uri="{BB962C8B-B14F-4D97-AF65-F5344CB8AC3E}">
        <p14:creationId xmlns:p14="http://schemas.microsoft.com/office/powerpoint/2010/main" val="2772726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B99E3A"/>
        </a:solidFill>
        <a:effectLst/>
      </p:bgPr>
    </p:bg>
    <p:spTree>
      <p:nvGrpSpPr>
        <p:cNvPr id="1" name=""/>
        <p:cNvGrpSpPr/>
        <p:nvPr/>
      </p:nvGrpSpPr>
      <p:grpSpPr>
        <a:xfrm>
          <a:off x="0" y="0"/>
          <a:ext cx="0" cy="0"/>
          <a:chOff x="0" y="0"/>
          <a:chExt cx="0" cy="0"/>
        </a:xfrm>
      </p:grpSpPr>
      <p:pic>
        <p:nvPicPr>
          <p:cNvPr id="12" name="Picture 11" descr="A book cover with a knife&#10;&#10;Description automatically generated">
            <a:extLst>
              <a:ext uri="{FF2B5EF4-FFF2-40B4-BE49-F238E27FC236}">
                <a16:creationId xmlns:a16="http://schemas.microsoft.com/office/drawing/2014/main" id="{D338680B-9D47-97E7-3374-6B735450B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343" y="443684"/>
            <a:ext cx="1579223" cy="2434272"/>
          </a:xfrm>
          <a:prstGeom prst="rect">
            <a:avLst/>
          </a:prstGeom>
        </p:spPr>
      </p:pic>
      <p:pic>
        <p:nvPicPr>
          <p:cNvPr id="7" name="Picture 6" descr="A group of cavemen sitting around a fire&#10;&#10;Description automatically generated">
            <a:extLst>
              <a:ext uri="{FF2B5EF4-FFF2-40B4-BE49-F238E27FC236}">
                <a16:creationId xmlns:a16="http://schemas.microsoft.com/office/drawing/2014/main" id="{FAB47AA4-1E8C-62C6-D040-217AC5798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49"/>
            <a:ext cx="9144000" cy="6872749"/>
          </a:xfrm>
          <a:prstGeom prst="rect">
            <a:avLst/>
          </a:prstGeom>
        </p:spPr>
      </p:pic>
      <p:sp>
        <p:nvSpPr>
          <p:cNvPr id="9" name="TextBox 8">
            <a:extLst>
              <a:ext uri="{FF2B5EF4-FFF2-40B4-BE49-F238E27FC236}">
                <a16:creationId xmlns:a16="http://schemas.microsoft.com/office/drawing/2014/main" id="{8E40C43F-B441-7D04-FDDD-671ED325768F}"/>
              </a:ext>
            </a:extLst>
          </p:cNvPr>
          <p:cNvSpPr txBox="1"/>
          <p:nvPr/>
        </p:nvSpPr>
        <p:spPr>
          <a:xfrm>
            <a:off x="2310064" y="6218219"/>
            <a:ext cx="4557564" cy="400110"/>
          </a:xfrm>
          <a:prstGeom prst="rect">
            <a:avLst/>
          </a:prstGeom>
          <a:noFill/>
        </p:spPr>
        <p:txBody>
          <a:bodyPr wrap="square">
            <a:spAutoFit/>
          </a:bodyPr>
          <a:lstStyle/>
          <a:p>
            <a:pPr algn="ctr"/>
            <a:r>
              <a:rPr lang="en-US" sz="2000" b="1" dirty="0">
                <a:solidFill>
                  <a:schemeClr val="bg1"/>
                </a:solidFill>
              </a:rPr>
              <a:t>Did Cooking Make Us Human?</a:t>
            </a:r>
          </a:p>
        </p:txBody>
      </p:sp>
      <p:pic>
        <p:nvPicPr>
          <p:cNvPr id="16" name="Picture 15" descr="A book cover with a drawing of a buffalo&#10;&#10;Description automatically generated">
            <a:extLst>
              <a:ext uri="{FF2B5EF4-FFF2-40B4-BE49-F238E27FC236}">
                <a16:creationId xmlns:a16="http://schemas.microsoft.com/office/drawing/2014/main" id="{932E24F7-CF49-0ABC-CB02-863B349C3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8743" y="635902"/>
            <a:ext cx="1579223" cy="2357049"/>
          </a:xfrm>
          <a:prstGeom prst="rect">
            <a:avLst/>
          </a:prstGeom>
        </p:spPr>
      </p:pic>
    </p:spTree>
    <p:extLst>
      <p:ext uri="{BB962C8B-B14F-4D97-AF65-F5344CB8AC3E}">
        <p14:creationId xmlns:p14="http://schemas.microsoft.com/office/powerpoint/2010/main" val="2873060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241415"/>
        </a:solidFill>
        <a:effectLst/>
      </p:bgPr>
    </p:bg>
    <p:spTree>
      <p:nvGrpSpPr>
        <p:cNvPr id="1" name=""/>
        <p:cNvGrpSpPr/>
        <p:nvPr/>
      </p:nvGrpSpPr>
      <p:grpSpPr>
        <a:xfrm>
          <a:off x="0" y="0"/>
          <a:ext cx="0" cy="0"/>
          <a:chOff x="0" y="0"/>
          <a:chExt cx="0" cy="0"/>
        </a:xfrm>
      </p:grpSpPr>
      <p:pic>
        <p:nvPicPr>
          <p:cNvPr id="4" name="Picture 3" descr="A person kneeling in a barn with many white chickens">
            <a:extLst>
              <a:ext uri="{FF2B5EF4-FFF2-40B4-BE49-F238E27FC236}">
                <a16:creationId xmlns:a16="http://schemas.microsoft.com/office/drawing/2014/main" id="{352F9EF3-27ED-2CC3-2983-2836FE676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6"/>
            <a:ext cx="9144000" cy="6096000"/>
          </a:xfrm>
          <a:prstGeom prst="rect">
            <a:avLst/>
          </a:prstGeom>
        </p:spPr>
      </p:pic>
      <p:sp>
        <p:nvSpPr>
          <p:cNvPr id="7" name="TextBox 6">
            <a:extLst>
              <a:ext uri="{FF2B5EF4-FFF2-40B4-BE49-F238E27FC236}">
                <a16:creationId xmlns:a16="http://schemas.microsoft.com/office/drawing/2014/main" id="{0181C85C-385C-3AB9-BC62-62CDC578BCD4}"/>
              </a:ext>
            </a:extLst>
          </p:cNvPr>
          <p:cNvSpPr txBox="1"/>
          <p:nvPr/>
        </p:nvSpPr>
        <p:spPr>
          <a:xfrm>
            <a:off x="1255056" y="6140921"/>
            <a:ext cx="6660777" cy="646331"/>
          </a:xfrm>
          <a:prstGeom prst="rect">
            <a:avLst/>
          </a:prstGeom>
          <a:noFill/>
        </p:spPr>
        <p:txBody>
          <a:bodyPr wrap="square">
            <a:spAutoFit/>
          </a:bodyPr>
          <a:lstStyle/>
          <a:p>
            <a:pPr algn="ctr"/>
            <a:r>
              <a:rPr lang="en-US" sz="2000" b="1" dirty="0">
                <a:solidFill>
                  <a:schemeClr val="bg1"/>
                </a:solidFill>
              </a:rPr>
              <a:t>We’ll meet people like Craig Watts, Contract Farmer</a:t>
            </a:r>
          </a:p>
          <a:p>
            <a:pPr algn="ctr"/>
            <a:r>
              <a:rPr lang="en-US" sz="1600" dirty="0">
                <a:solidFill>
                  <a:schemeClr val="bg1"/>
                </a:solidFill>
              </a:rPr>
              <a:t>Fairmont, North Carolina</a:t>
            </a:r>
          </a:p>
        </p:txBody>
      </p:sp>
      <p:pic>
        <p:nvPicPr>
          <p:cNvPr id="9" name="Picture 8" descr="A collage of two people&#10;&#10;Description automatically generated">
            <a:extLst>
              <a:ext uri="{FF2B5EF4-FFF2-40B4-BE49-F238E27FC236}">
                <a16:creationId xmlns:a16="http://schemas.microsoft.com/office/drawing/2014/main" id="{D64F0A2F-3D71-F04F-D41A-D1CE35398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340" y="404261"/>
            <a:ext cx="1554350" cy="2300438"/>
          </a:xfrm>
          <a:prstGeom prst="rect">
            <a:avLst/>
          </a:prstGeom>
        </p:spPr>
      </p:pic>
    </p:spTree>
    <p:extLst>
      <p:ext uri="{BB962C8B-B14F-4D97-AF65-F5344CB8AC3E}">
        <p14:creationId xmlns:p14="http://schemas.microsoft.com/office/powerpoint/2010/main" val="41486167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89544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81C85C-385C-3AB9-BC62-62CDC578BCD4}"/>
              </a:ext>
            </a:extLst>
          </p:cNvPr>
          <p:cNvSpPr txBox="1"/>
          <p:nvPr/>
        </p:nvSpPr>
        <p:spPr>
          <a:xfrm>
            <a:off x="2541071" y="6140921"/>
            <a:ext cx="4114800" cy="646331"/>
          </a:xfrm>
          <a:prstGeom prst="rect">
            <a:avLst/>
          </a:prstGeom>
          <a:noFill/>
        </p:spPr>
        <p:txBody>
          <a:bodyPr wrap="square">
            <a:spAutoFit/>
          </a:bodyPr>
          <a:lstStyle/>
          <a:p>
            <a:pPr algn="ctr"/>
            <a:r>
              <a:rPr lang="en-US" sz="2000" b="1" dirty="0">
                <a:solidFill>
                  <a:schemeClr val="bg1"/>
                </a:solidFill>
              </a:rPr>
              <a:t>“Soup” Factory Worker in</a:t>
            </a:r>
          </a:p>
          <a:p>
            <a:pPr algn="ctr"/>
            <a:r>
              <a:rPr lang="en-US" sz="1600" dirty="0">
                <a:solidFill>
                  <a:schemeClr val="bg1"/>
                </a:solidFill>
              </a:rPr>
              <a:t>Wigan, England</a:t>
            </a:r>
          </a:p>
        </p:txBody>
      </p:sp>
      <p:pic>
        <p:nvPicPr>
          <p:cNvPr id="3" name="Picture 2" descr="A person wearing a helmet and headphones&#10;&#10;Description automatically generated">
            <a:extLst>
              <a:ext uri="{FF2B5EF4-FFF2-40B4-BE49-F238E27FC236}">
                <a16:creationId xmlns:a16="http://schemas.microsoft.com/office/drawing/2014/main" id="{FEF58A5B-CCB9-7174-CB3B-86CD74A13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2742"/>
            <a:ext cx="9144000" cy="5143500"/>
          </a:xfrm>
          <a:prstGeom prst="rect">
            <a:avLst/>
          </a:prstGeom>
        </p:spPr>
      </p:pic>
      <p:pic>
        <p:nvPicPr>
          <p:cNvPr id="8" name="Picture 7" descr="A person in a safety vest holding a mug&#10;&#10;Description automatically generated">
            <a:extLst>
              <a:ext uri="{FF2B5EF4-FFF2-40B4-BE49-F238E27FC236}">
                <a16:creationId xmlns:a16="http://schemas.microsoft.com/office/drawing/2014/main" id="{F19CD0EC-0010-F8D1-C2FF-CA3BF81B6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61" y="479459"/>
            <a:ext cx="1600200" cy="2857500"/>
          </a:xfrm>
          <a:prstGeom prst="rect">
            <a:avLst/>
          </a:prstGeom>
        </p:spPr>
      </p:pic>
    </p:spTree>
    <p:extLst>
      <p:ext uri="{BB962C8B-B14F-4D97-AF65-F5344CB8AC3E}">
        <p14:creationId xmlns:p14="http://schemas.microsoft.com/office/powerpoint/2010/main" val="4411575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11977-08FB-9CDC-C158-FAA43EB418E7}"/>
              </a:ext>
            </a:extLst>
          </p:cNvPr>
          <p:cNvSpPr txBox="1"/>
          <p:nvPr/>
        </p:nvSpPr>
        <p:spPr>
          <a:xfrm>
            <a:off x="711200" y="6482834"/>
            <a:ext cx="775208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https://www.d.umn.edu/cla/faculty/troufs/anthfood/video/Soul_Food_Junkies.html#title</a:t>
            </a:r>
            <a:endParaRPr kumimoji="0" lang="en-US" sz="140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 Box 2">
            <a:extLst>
              <a:ext uri="{FF2B5EF4-FFF2-40B4-BE49-F238E27FC236}">
                <a16:creationId xmlns:a16="http://schemas.microsoft.com/office/drawing/2014/main" id="{E22C5F14-2BF8-5612-A25F-29FDC2FB0DBE}"/>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pitchFamily="34" charset="0"/>
                <a:ea typeface="+mn-ea"/>
                <a:cs typeface="+mn-cs"/>
              </a:rPr>
              <a:t>Soul Food Junkies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pic>
        <p:nvPicPr>
          <p:cNvPr id="6" name="Picture 5" descr="A picture containing person, barbecue&#10;&#10;Description automatically generated">
            <a:extLst>
              <a:ext uri="{FF2B5EF4-FFF2-40B4-BE49-F238E27FC236}">
                <a16:creationId xmlns:a16="http://schemas.microsoft.com/office/drawing/2014/main" id="{D59F735F-CA3B-F45B-F69F-22BBA66AD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58679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7636"/>
        </a:solidFill>
        <a:effectLst/>
      </p:bgPr>
    </p:bg>
    <p:spTree>
      <p:nvGrpSpPr>
        <p:cNvPr id="1" name=""/>
        <p:cNvGrpSpPr/>
        <p:nvPr/>
      </p:nvGrpSpPr>
      <p:grpSpPr>
        <a:xfrm>
          <a:off x="0" y="0"/>
          <a:ext cx="0" cy="0"/>
          <a:chOff x="0" y="0"/>
          <a:chExt cx="0" cy="0"/>
        </a:xfrm>
      </p:grpSpPr>
      <p:pic>
        <p:nvPicPr>
          <p:cNvPr id="10" name="Picture 9" descr="Two Fat Ladies on a motorcycle with a sidecar.">
            <a:extLst>
              <a:ext uri="{FF2B5EF4-FFF2-40B4-BE49-F238E27FC236}">
                <a16:creationId xmlns:a16="http://schemas.microsoft.com/office/drawing/2014/main" id="{4965BA03-CF69-B515-5446-95E65DAFA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157"/>
            <a:ext cx="9144000" cy="6403685"/>
          </a:xfrm>
          <a:prstGeom prst="rect">
            <a:avLst/>
          </a:prstGeom>
        </p:spPr>
      </p:pic>
      <p:sp>
        <p:nvSpPr>
          <p:cNvPr id="11" name="Text Box 2">
            <a:extLst>
              <a:ext uri="{FF2B5EF4-FFF2-40B4-BE49-F238E27FC236}">
                <a16:creationId xmlns:a16="http://schemas.microsoft.com/office/drawing/2014/main" id="{2A751FCF-2A5D-6AAF-FF0E-E58D2698035C}"/>
              </a:ext>
            </a:extLst>
          </p:cNvPr>
          <p:cNvSpPr txBox="1">
            <a:spLocks noChangeArrowheads="1"/>
          </p:cNvSpPr>
          <p:nvPr/>
        </p:nvSpPr>
        <p:spPr bwMode="auto">
          <a:xfrm>
            <a:off x="235530" y="6057788"/>
            <a:ext cx="8698339" cy="67710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i="1" dirty="0">
                <a:solidFill>
                  <a:srgbClr val="FFFFFF"/>
                </a:solidFill>
              </a:rPr>
              <a:t>The Two Fat Ladies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rPr>
              <a:t>United Kingdom</a:t>
            </a:r>
          </a:p>
        </p:txBody>
      </p:sp>
    </p:spTree>
    <p:extLst>
      <p:ext uri="{BB962C8B-B14F-4D97-AF65-F5344CB8AC3E}">
        <p14:creationId xmlns:p14="http://schemas.microsoft.com/office/powerpoint/2010/main" val="352975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2B96EDB-5F8E-9E3F-F588-53CD96ADFC89}"/>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Food</a:t>
            </a: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3">
            <a:extLst>
              <a:ext uri="{FF2B5EF4-FFF2-40B4-BE49-F238E27FC236}">
                <a16:creationId xmlns:a16="http://schemas.microsoft.com/office/drawing/2014/main" id="{5984F0D3-0715-3124-B1DB-9334133F3C76}"/>
              </a:ext>
            </a:extLst>
          </p:cNvPr>
          <p:cNvSpPr txBox="1">
            <a:spLocks noChangeArrowheads="1"/>
          </p:cNvSpPr>
          <p:nvPr/>
        </p:nvSpPr>
        <p:spPr bwMode="auto">
          <a:xfrm>
            <a:off x="645693" y="2319783"/>
            <a:ext cx="7848600" cy="28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Fieldwork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Research</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Technique</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40E524-7670-C2BF-4DF2-B619510AC6E3}"/>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Wikipedia</a:t>
            </a:r>
          </a:p>
        </p:txBody>
      </p:sp>
      <p:pic>
        <p:nvPicPr>
          <p:cNvPr id="4" name="Picture 3" descr="A table full of food&#10;&#10;Description automatically generated with medium confidence">
            <a:extLst>
              <a:ext uri="{FF2B5EF4-FFF2-40B4-BE49-F238E27FC236}">
                <a16:creationId xmlns:a16="http://schemas.microsoft.com/office/drawing/2014/main" id="{58CB9219-CF54-91F6-5EDF-87CDD8937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469"/>
            <a:ext cx="9144000" cy="5934973"/>
          </a:xfrm>
          <a:prstGeom prst="rect">
            <a:avLst/>
          </a:prstGeom>
        </p:spPr>
      </p:pic>
      <p:sp>
        <p:nvSpPr>
          <p:cNvPr id="5" name="Text Box 2">
            <a:extLst>
              <a:ext uri="{FF2B5EF4-FFF2-40B4-BE49-F238E27FC236}">
                <a16:creationId xmlns:a16="http://schemas.microsoft.com/office/drawing/2014/main" id="{CE109BD1-4859-1ADE-006E-88FF10ADD4B5}"/>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rPr>
              <a:t>We’ll analyze the Danish Christmas Luncheon</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4201352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11977-08FB-9CDC-C158-FAA43EB418E7}"/>
              </a:ext>
            </a:extLst>
          </p:cNvPr>
          <p:cNvSpPr txBox="1"/>
          <p:nvPr/>
        </p:nvSpPr>
        <p:spPr>
          <a:xfrm>
            <a:off x="326970" y="6482834"/>
            <a:ext cx="847159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https://asianinspirations.com.au/experiences/hawker-heaven-5-hawker-centres-to-visit-in-singapore/</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 Box 2">
            <a:extLst>
              <a:ext uri="{FF2B5EF4-FFF2-40B4-BE49-F238E27FC236}">
                <a16:creationId xmlns:a16="http://schemas.microsoft.com/office/drawing/2014/main" id="{E22C5F14-2BF8-5612-A25F-29FDC2FB0DBE}"/>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And have a look at the Singapore Hawker Centers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pic>
        <p:nvPicPr>
          <p:cNvPr id="6" name="Picture 5" descr="A group of people sitting at tables">
            <a:extLst>
              <a:ext uri="{FF2B5EF4-FFF2-40B4-BE49-F238E27FC236}">
                <a16:creationId xmlns:a16="http://schemas.microsoft.com/office/drawing/2014/main" id="{032B8BF6-036A-D2FE-A178-7C8B203DB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27952"/>
            <a:ext cx="8953500" cy="5972175"/>
          </a:xfrm>
          <a:prstGeom prst="rect">
            <a:avLst/>
          </a:prstGeom>
        </p:spPr>
      </p:pic>
    </p:spTree>
    <p:extLst>
      <p:ext uri="{BB962C8B-B14F-4D97-AF65-F5344CB8AC3E}">
        <p14:creationId xmlns:p14="http://schemas.microsoft.com/office/powerpoint/2010/main" val="918384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878FA2"/>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016"/>
            <a:ext cx="9144000" cy="568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739260" y="6310730"/>
            <a:ext cx="7679638"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99"/>
                </a:solidFill>
                <a:effectLst>
                  <a:outerShdw blurRad="50800" dist="38100" dir="2700000" algn="tl" rotWithShape="0">
                    <a:prstClr val="black">
                      <a:alpha val="40000"/>
                    </a:prstClr>
                  </a:outerShdw>
                </a:effectLst>
                <a:uLnTx/>
                <a:uFillTx/>
                <a:latin typeface="Arial" charset="0"/>
                <a:ea typeface="+mn-ea"/>
                <a:cs typeface="+mn-cs"/>
              </a:rPr>
              <a:t>. . . and visit China and Malaysia . . .</a:t>
            </a:r>
            <a:endParaRPr kumimoji="0" lang="en-US" sz="4000" b="0" i="0" u="none" strike="noStrike" kern="1200" cap="none" spc="0" normalizeH="0" baseline="0" noProof="0" dirty="0">
              <a:ln>
                <a:noFill/>
              </a:ln>
              <a:solidFill>
                <a:srgbClr val="333399"/>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15963957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8CF378-675C-B2B5-B309-A1DA3611B0B0}"/>
              </a:ext>
            </a:extLst>
          </p:cNvPr>
          <p:cNvPicPr>
            <a:picLocks noChangeAspect="1"/>
          </p:cNvPicPr>
          <p:nvPr/>
        </p:nvPicPr>
        <p:blipFill>
          <a:blip r:embed="rId2"/>
          <a:stretch>
            <a:fillRect/>
          </a:stretch>
        </p:blipFill>
        <p:spPr>
          <a:xfrm>
            <a:off x="0" y="0"/>
            <a:ext cx="9144000" cy="6858000"/>
          </a:xfrm>
          <a:prstGeom prst="rect">
            <a:avLst/>
          </a:prstGeom>
        </p:spPr>
      </p:pic>
      <p:sp>
        <p:nvSpPr>
          <p:cNvPr id="8" name="Text Box 2">
            <a:extLst>
              <a:ext uri="{FF2B5EF4-FFF2-40B4-BE49-F238E27FC236}">
                <a16:creationId xmlns:a16="http://schemas.microsoft.com/office/drawing/2014/main" id="{38A5C284-17D3-CB3A-3F03-85E2D62C7636}"/>
              </a:ext>
            </a:extLst>
          </p:cNvPr>
          <p:cNvSpPr txBox="1">
            <a:spLocks noChangeArrowheads="1"/>
          </p:cNvSpPr>
          <p:nvPr/>
        </p:nvSpPr>
        <p:spPr bwMode="auto">
          <a:xfrm>
            <a:off x="235530" y="61251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rPr>
              <a:t>. . . savor French Wine</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
        <p:nvSpPr>
          <p:cNvPr id="9" name="TextBox 8">
            <a:extLst>
              <a:ext uri="{FF2B5EF4-FFF2-40B4-BE49-F238E27FC236}">
                <a16:creationId xmlns:a16="http://schemas.microsoft.com/office/drawing/2014/main" id="{6AA4119D-A58F-2DF1-018E-46A34163707A}"/>
              </a:ext>
            </a:extLst>
          </p:cNvPr>
          <p:cNvSpPr txBox="1"/>
          <p:nvPr/>
        </p:nvSpPr>
        <p:spPr>
          <a:xfrm>
            <a:off x="2180935" y="6432939"/>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Wikipedia</a:t>
            </a:r>
          </a:p>
        </p:txBody>
      </p:sp>
    </p:spTree>
    <p:extLst>
      <p:ext uri="{BB962C8B-B14F-4D97-AF65-F5344CB8AC3E}">
        <p14:creationId xmlns:p14="http://schemas.microsoft.com/office/powerpoint/2010/main" val="4163112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9AF40-E0AA-1787-EC1F-C062D4A3DA9E}"/>
              </a:ext>
            </a:extLst>
          </p:cNvPr>
          <p:cNvPicPr>
            <a:picLocks noChangeAspect="1"/>
          </p:cNvPicPr>
          <p:nvPr/>
        </p:nvPicPr>
        <p:blipFill>
          <a:blip r:embed="rId2"/>
          <a:stretch>
            <a:fillRect/>
          </a:stretch>
        </p:blipFill>
        <p:spPr>
          <a:xfrm>
            <a:off x="0" y="8308"/>
            <a:ext cx="9144000" cy="6042148"/>
          </a:xfrm>
          <a:prstGeom prst="rect">
            <a:avLst/>
          </a:prstGeom>
        </p:spPr>
      </p:pic>
      <p:sp>
        <p:nvSpPr>
          <p:cNvPr id="6" name="TextBox 5">
            <a:extLst>
              <a:ext uri="{FF2B5EF4-FFF2-40B4-BE49-F238E27FC236}">
                <a16:creationId xmlns:a16="http://schemas.microsoft.com/office/drawing/2014/main" id="{715BEBC3-2B87-8D5F-24FD-EDAB360DC5E4}"/>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https://youtu.be/JYDkzqCfJzg</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 Box 2">
            <a:extLst>
              <a:ext uri="{FF2B5EF4-FFF2-40B4-BE49-F238E27FC236}">
                <a16:creationId xmlns:a16="http://schemas.microsoft.com/office/drawing/2014/main" id="{1372B255-7C2F-DA00-CBB5-36F99367FB74}"/>
              </a:ext>
            </a:extLst>
          </p:cNvPr>
          <p:cNvSpPr txBox="1">
            <a:spLocks noChangeArrowheads="1"/>
          </p:cNvSpPr>
          <p:nvPr/>
        </p:nvSpPr>
        <p:spPr bwMode="auto">
          <a:xfrm>
            <a:off x="235530" y="6050458"/>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Watch folks “Eating Live Octopus”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3341657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A4119D-A58F-2DF1-018E-46A34163707A}"/>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https://youtu.be/JYDkzqCfJzg</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CD408239-3AD7-55E6-E869-3AD78BD03518}"/>
              </a:ext>
            </a:extLst>
          </p:cNvPr>
          <p:cNvPicPr>
            <a:picLocks noChangeAspect="1"/>
          </p:cNvPicPr>
          <p:nvPr/>
        </p:nvPicPr>
        <p:blipFill>
          <a:blip r:embed="rId3"/>
          <a:stretch>
            <a:fillRect/>
          </a:stretch>
        </p:blipFill>
        <p:spPr>
          <a:xfrm>
            <a:off x="487680" y="1111983"/>
            <a:ext cx="8229600" cy="4674673"/>
          </a:xfrm>
          <a:prstGeom prst="rect">
            <a:avLst/>
          </a:prstGeom>
        </p:spPr>
      </p:pic>
      <p:sp>
        <p:nvSpPr>
          <p:cNvPr id="4" name="Text Box 2">
            <a:extLst>
              <a:ext uri="{FF2B5EF4-FFF2-40B4-BE49-F238E27FC236}">
                <a16:creationId xmlns:a16="http://schemas.microsoft.com/office/drawing/2014/main" id="{F4B38503-5D33-2842-A2ED-AD45923029AB}"/>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Watch folks “Eating Live Octopus”</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117141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A4119D-A58F-2DF1-018E-46A34163707A}"/>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2"/>
              </a:rPr>
              <a:t>https://youtu.be/KvCjKh1h29Y</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 name="Text Box 2">
            <a:extLst>
              <a:ext uri="{FF2B5EF4-FFF2-40B4-BE49-F238E27FC236}">
                <a16:creationId xmlns:a16="http://schemas.microsoft.com/office/drawing/2014/main" id="{F4B38503-5D33-2842-A2ED-AD45923029AB}"/>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rPr>
              <a:t>. . . and rats . . .</a:t>
            </a:r>
            <a:endParaRPr kumimoji="0" lang="en-US" sz="2400" b="1"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mn-ea"/>
              <a:cs typeface="+mn-cs"/>
            </a:endParaRPr>
          </a:p>
        </p:txBody>
      </p:sp>
      <p:pic>
        <p:nvPicPr>
          <p:cNvPr id="5" name="Picture 4">
            <a:extLst>
              <a:ext uri="{FF2B5EF4-FFF2-40B4-BE49-F238E27FC236}">
                <a16:creationId xmlns:a16="http://schemas.microsoft.com/office/drawing/2014/main" id="{1B4737AD-A964-4DB1-95C4-2CB071E514FE}"/>
              </a:ext>
            </a:extLst>
          </p:cNvPr>
          <p:cNvPicPr>
            <a:picLocks noChangeAspect="1"/>
          </p:cNvPicPr>
          <p:nvPr/>
        </p:nvPicPr>
        <p:blipFill>
          <a:blip r:embed="rId3"/>
          <a:stretch>
            <a:fillRect/>
          </a:stretch>
        </p:blipFill>
        <p:spPr>
          <a:xfrm>
            <a:off x="471183" y="1150215"/>
            <a:ext cx="8229600" cy="4640265"/>
          </a:xfrm>
          <a:prstGeom prst="rect">
            <a:avLst/>
          </a:prstGeom>
        </p:spPr>
      </p:pic>
    </p:spTree>
    <p:extLst>
      <p:ext uri="{BB962C8B-B14F-4D97-AF65-F5344CB8AC3E}">
        <p14:creationId xmlns:p14="http://schemas.microsoft.com/office/powerpoint/2010/main" val="4005728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10C3A-65CE-796C-F621-2617486E88F4}"/>
              </a:ext>
            </a:extLst>
          </p:cNvPr>
          <p:cNvPicPr>
            <a:picLocks noChangeAspect="1"/>
          </p:cNvPicPr>
          <p:nvPr/>
        </p:nvPicPr>
        <p:blipFill>
          <a:blip r:embed="rId2"/>
          <a:stretch>
            <a:fillRect/>
          </a:stretch>
        </p:blipFill>
        <p:spPr>
          <a:xfrm>
            <a:off x="9261" y="114524"/>
            <a:ext cx="9107725" cy="6691630"/>
          </a:xfrm>
          <a:prstGeom prst="rect">
            <a:avLst/>
          </a:prstGeom>
        </p:spPr>
      </p:pic>
      <p:sp>
        <p:nvSpPr>
          <p:cNvPr id="6" name="Text Box 2">
            <a:extLst>
              <a:ext uri="{FF2B5EF4-FFF2-40B4-BE49-F238E27FC236}">
                <a16:creationId xmlns:a16="http://schemas.microsoft.com/office/drawing/2014/main" id="{ABA7F77F-9531-D8FD-DE28-2B2EF0B3BDE3}"/>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0000"/>
                </a:solidFill>
              </a:rPr>
              <a:t>. . . and bats . . .</a:t>
            </a:r>
            <a:endParaRPr kumimoji="0" lang="en-US" sz="2400" b="1" i="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charset="0"/>
              <a:ea typeface="+mn-ea"/>
              <a:cs typeface="+mn-cs"/>
            </a:endParaRPr>
          </a:p>
        </p:txBody>
      </p:sp>
      <p:sp>
        <p:nvSpPr>
          <p:cNvPr id="7" name="TextBox 6">
            <a:extLst>
              <a:ext uri="{FF2B5EF4-FFF2-40B4-BE49-F238E27FC236}">
                <a16:creationId xmlns:a16="http://schemas.microsoft.com/office/drawing/2014/main" id="{C25FD461-D0D3-F7FB-E59E-F10C698E2504}"/>
              </a:ext>
            </a:extLst>
          </p:cNvPr>
          <p:cNvSpPr txBox="1"/>
          <p:nvPr/>
        </p:nvSpPr>
        <p:spPr>
          <a:xfrm>
            <a:off x="2286000" y="6482834"/>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https://youtu.be/g3mMn2NtRig</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661111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6B844-317D-4557-1E1D-DD8E9AAA2AAA}"/>
              </a:ext>
            </a:extLst>
          </p:cNvPr>
          <p:cNvPicPr>
            <a:picLocks noChangeAspect="1"/>
          </p:cNvPicPr>
          <p:nvPr/>
        </p:nvPicPr>
        <p:blipFill>
          <a:blip r:embed="rId2"/>
          <a:stretch>
            <a:fillRect/>
          </a:stretch>
        </p:blipFill>
        <p:spPr>
          <a:xfrm>
            <a:off x="0" y="-12223"/>
            <a:ext cx="9144000" cy="6870224"/>
          </a:xfrm>
          <a:prstGeom prst="rect">
            <a:avLst/>
          </a:prstGeom>
        </p:spPr>
      </p:pic>
      <p:sp>
        <p:nvSpPr>
          <p:cNvPr id="5" name="TextBox 4">
            <a:extLst>
              <a:ext uri="{FF2B5EF4-FFF2-40B4-BE49-F238E27FC236}">
                <a16:creationId xmlns:a16="http://schemas.microsoft.com/office/drawing/2014/main" id="{52CCAA12-1400-8C5C-8D19-0547CA5DA6FD}"/>
              </a:ext>
            </a:extLst>
          </p:cNvPr>
          <p:cNvSpPr txBox="1"/>
          <p:nvPr/>
        </p:nvSpPr>
        <p:spPr>
          <a:xfrm>
            <a:off x="2286000" y="6485228"/>
            <a:ext cx="4572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https://youtu.be/3f7I_HAm4d8</a:t>
            </a:r>
            <a:endPar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Text Box 2">
            <a:extLst>
              <a:ext uri="{FF2B5EF4-FFF2-40B4-BE49-F238E27FC236}">
                <a16:creationId xmlns:a16="http://schemas.microsoft.com/office/drawing/2014/main" id="{A9D49A33-4B57-6BB8-D756-1C55A2C7A917}"/>
              </a:ext>
            </a:extLst>
          </p:cNvPr>
          <p:cNvSpPr txBox="1">
            <a:spLocks noChangeArrowheads="1"/>
          </p:cNvSpPr>
          <p:nvPr/>
        </p:nvSpPr>
        <p:spPr bwMode="auto">
          <a:xfrm>
            <a:off x="235530" y="6023563"/>
            <a:ext cx="8698339"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0000"/>
                </a:solidFill>
              </a:rPr>
              <a:t>. . . and “insects” . . .</a:t>
            </a:r>
            <a:endParaRPr kumimoji="0" lang="en-US" sz="2400" b="1" i="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4259470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788895" y="447318"/>
            <a:ext cx="7570321" cy="5974521"/>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200" b="1" dirty="0">
                <a:solidFill>
                  <a:srgbClr val="FFFFFF"/>
                </a:solidFill>
                <a:latin typeface="Arial" charset="0"/>
              </a:rPr>
              <a:t>And as I mentioned earlier and in the “An Important Note on Videos and Visual Anthropology,” we would LOVE to take you along with us around the world, but the next best thing we can do is bring the world to you in the form of films and videos.  </a:t>
            </a:r>
          </a:p>
          <a:p>
            <a:pPr algn="ctr" eaLnBrk="0" hangingPunct="0">
              <a:lnSpc>
                <a:spcPct val="150000"/>
              </a:lnSpc>
              <a:spcAft>
                <a:spcPts val="500"/>
              </a:spcAft>
            </a:pPr>
            <a:r>
              <a:rPr kumimoji="1" lang="en-US" sz="3200" b="1" dirty="0">
                <a:solidFill>
                  <a:srgbClr val="FFFFFF"/>
                </a:solidFill>
                <a:latin typeface="Arial" charset="0"/>
              </a:rPr>
              <a:t>And we’ll do a lot of that.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4283248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3" name="AutoShape 3"/>
          <p:cNvSpPr>
            <a:spLocks noChangeArrowheads="1"/>
          </p:cNvSpPr>
          <p:nvPr/>
        </p:nvSpPr>
        <p:spPr bwMode="auto">
          <a:xfrm>
            <a:off x="2533653" y="3876056"/>
            <a:ext cx="1795463" cy="672525"/>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4" name="AutoShape 4"/>
          <p:cNvSpPr>
            <a:spLocks noChangeArrowheads="1"/>
          </p:cNvSpPr>
          <p:nvPr/>
        </p:nvSpPr>
        <p:spPr bwMode="auto">
          <a:xfrm flipV="1">
            <a:off x="1847852" y="4697323"/>
            <a:ext cx="976313" cy="672525"/>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5" name="AutoShape 5"/>
          <p:cNvSpPr>
            <a:spLocks noChangeArrowheads="1"/>
          </p:cNvSpPr>
          <p:nvPr/>
        </p:nvSpPr>
        <p:spPr bwMode="auto">
          <a:xfrm>
            <a:off x="1847852" y="6212812"/>
            <a:ext cx="976313" cy="672525"/>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6" name="AutoShape 6"/>
          <p:cNvSpPr>
            <a:spLocks noChangeArrowheads="1"/>
          </p:cNvSpPr>
          <p:nvPr/>
        </p:nvSpPr>
        <p:spPr bwMode="auto">
          <a:xfrm>
            <a:off x="2495550"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7" name="AutoShape 7"/>
          <p:cNvSpPr>
            <a:spLocks noChangeArrowheads="1"/>
          </p:cNvSpPr>
          <p:nvPr/>
        </p:nvSpPr>
        <p:spPr bwMode="auto">
          <a:xfrm>
            <a:off x="3181350" y="4824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8" name="AutoShape 8"/>
          <p:cNvSpPr>
            <a:spLocks noChangeArrowheads="1"/>
          </p:cNvSpPr>
          <p:nvPr/>
        </p:nvSpPr>
        <p:spPr bwMode="auto">
          <a:xfrm>
            <a:off x="3238501" y="5078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9" name="AutoShape 9"/>
          <p:cNvSpPr>
            <a:spLocks noChangeArrowheads="1"/>
          </p:cNvSpPr>
          <p:nvPr/>
        </p:nvSpPr>
        <p:spPr bwMode="auto">
          <a:xfrm>
            <a:off x="2724150" y="5112190"/>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Rectangle 3"/>
          <p:cNvSpPr>
            <a:spLocks noChangeArrowheads="1"/>
          </p:cNvSpPr>
          <p:nvPr/>
        </p:nvSpPr>
        <p:spPr bwMode="auto">
          <a:xfrm>
            <a:off x="508000" y="1234869"/>
            <a:ext cx="8195733" cy="4879862"/>
          </a:xfrm>
          <a:prstGeom prst="rect">
            <a:avLst/>
          </a:prstGeom>
          <a:noFill/>
          <a:ln w="2857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4267" b="1" i="0" u="none" strike="noStrike" kern="1200" cap="none" spc="0" normalizeH="0" baseline="0" noProof="0" dirty="0">
                <a:ln>
                  <a:noFill/>
                </a:ln>
                <a:solidFill>
                  <a:srgbClr val="FFFFFF"/>
                </a:solidFill>
                <a:effectLst/>
                <a:uLnTx/>
                <a:uFillTx/>
                <a:latin typeface="Arial" charset="0"/>
                <a:ea typeface="+mn-ea"/>
                <a:cs typeface="+mn-cs"/>
              </a:rPr>
              <a:t>So films and videos make up a very large part of this class . . .</a:t>
            </a:r>
          </a:p>
          <a:p>
            <a:pPr marL="0" marR="0" lvl="0" indent="0" algn="ctr" defTabSz="812810" rtl="0" eaLnBrk="0" fontAlgn="base" latinLnBrk="0" hangingPunct="0">
              <a:lnSpc>
                <a:spcPct val="150000"/>
              </a:lnSpc>
              <a:spcBef>
                <a:spcPct val="0"/>
              </a:spcBef>
              <a:spcAft>
                <a:spcPct val="0"/>
              </a:spcAft>
              <a:buClrTx/>
              <a:buSzTx/>
              <a:buFontTx/>
              <a:buNone/>
              <a:tabLst/>
              <a:defRPr/>
            </a:pPr>
            <a:endParaRPr kumimoji="1" lang="en-US" sz="1778"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In the best of all possible worlds, we would head off to the countries and cultures and meet and talk with the people.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That is simply not practical for this class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(but one can always sign up for one or more study abroad experiences).</a:t>
            </a:r>
          </a:p>
        </p:txBody>
      </p:sp>
    </p:spTree>
    <p:extLst>
      <p:ext uri="{BB962C8B-B14F-4D97-AF65-F5344CB8AC3E}">
        <p14:creationId xmlns:p14="http://schemas.microsoft.com/office/powerpoint/2010/main" val="41407214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3" name="AutoShape 3"/>
          <p:cNvSpPr>
            <a:spLocks noChangeArrowheads="1"/>
          </p:cNvSpPr>
          <p:nvPr/>
        </p:nvSpPr>
        <p:spPr bwMode="auto">
          <a:xfrm>
            <a:off x="2533653" y="3876056"/>
            <a:ext cx="1795463" cy="672525"/>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4" name="AutoShape 4"/>
          <p:cNvSpPr>
            <a:spLocks noChangeArrowheads="1"/>
          </p:cNvSpPr>
          <p:nvPr/>
        </p:nvSpPr>
        <p:spPr bwMode="auto">
          <a:xfrm flipV="1">
            <a:off x="1847852" y="4697323"/>
            <a:ext cx="976313" cy="672525"/>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5" name="AutoShape 5"/>
          <p:cNvSpPr>
            <a:spLocks noChangeArrowheads="1"/>
          </p:cNvSpPr>
          <p:nvPr/>
        </p:nvSpPr>
        <p:spPr bwMode="auto">
          <a:xfrm>
            <a:off x="1847852" y="6212812"/>
            <a:ext cx="976313" cy="672525"/>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6" name="AutoShape 6"/>
          <p:cNvSpPr>
            <a:spLocks noChangeArrowheads="1"/>
          </p:cNvSpPr>
          <p:nvPr/>
        </p:nvSpPr>
        <p:spPr bwMode="auto">
          <a:xfrm>
            <a:off x="2495550"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7" name="AutoShape 7"/>
          <p:cNvSpPr>
            <a:spLocks noChangeArrowheads="1"/>
          </p:cNvSpPr>
          <p:nvPr/>
        </p:nvSpPr>
        <p:spPr bwMode="auto">
          <a:xfrm>
            <a:off x="3181350" y="4824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8" name="AutoShape 8"/>
          <p:cNvSpPr>
            <a:spLocks noChangeArrowheads="1"/>
          </p:cNvSpPr>
          <p:nvPr/>
        </p:nvSpPr>
        <p:spPr bwMode="auto">
          <a:xfrm>
            <a:off x="3238501" y="5078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9" name="AutoShape 9"/>
          <p:cNvSpPr>
            <a:spLocks noChangeArrowheads="1"/>
          </p:cNvSpPr>
          <p:nvPr/>
        </p:nvSpPr>
        <p:spPr bwMode="auto">
          <a:xfrm>
            <a:off x="2724150" y="5112190"/>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Rectangle 3"/>
          <p:cNvSpPr>
            <a:spLocks noChangeArrowheads="1"/>
          </p:cNvSpPr>
          <p:nvPr/>
        </p:nvSpPr>
        <p:spPr bwMode="auto">
          <a:xfrm>
            <a:off x="508000" y="1234869"/>
            <a:ext cx="8195733" cy="4879862"/>
          </a:xfrm>
          <a:prstGeom prst="rect">
            <a:avLst/>
          </a:prstGeom>
          <a:noFill/>
          <a:ln w="2857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4267" b="1" i="0" u="none" strike="noStrike" kern="1200" cap="none" spc="0" normalizeH="0" baseline="0" noProof="0" dirty="0">
                <a:ln>
                  <a:noFill/>
                </a:ln>
                <a:solidFill>
                  <a:srgbClr val="FFFFFF">
                    <a:lumMod val="50000"/>
                  </a:srgbClr>
                </a:solidFill>
                <a:effectLst/>
                <a:uLnTx/>
                <a:uFillTx/>
                <a:latin typeface="Arial" charset="0"/>
                <a:ea typeface="+mn-ea"/>
                <a:cs typeface="+mn-cs"/>
              </a:rPr>
              <a:t>So films and videos make up a very large part of this class . . .</a:t>
            </a:r>
          </a:p>
          <a:p>
            <a:pPr marL="0" marR="0" lvl="0" indent="0" algn="ctr" defTabSz="812810" rtl="0" eaLnBrk="0" fontAlgn="base" latinLnBrk="0" hangingPunct="0">
              <a:lnSpc>
                <a:spcPct val="150000"/>
              </a:lnSpc>
              <a:spcBef>
                <a:spcPct val="0"/>
              </a:spcBef>
              <a:spcAft>
                <a:spcPct val="0"/>
              </a:spcAft>
              <a:buClrTx/>
              <a:buSzTx/>
              <a:buFontTx/>
              <a:buNone/>
              <a:tabLst/>
              <a:defRPr/>
            </a:pPr>
            <a:endParaRPr kumimoji="1" lang="en-US" sz="1778"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In the best of all possible worlds, we would head off to the countries and cultures and meet and talk with the people.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That is simply not practical for this class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000000"/>
                </a:solidFill>
                <a:effectLst/>
                <a:uLnTx/>
                <a:uFillTx/>
                <a:latin typeface="Arial" charset="0"/>
                <a:ea typeface="+mn-ea"/>
                <a:cs typeface="+mn-cs"/>
              </a:rPr>
              <a:t>(but one can always sign up for one or more study abroad experiences).</a:t>
            </a:r>
          </a:p>
        </p:txBody>
      </p:sp>
    </p:spTree>
    <p:extLst>
      <p:ext uri="{BB962C8B-B14F-4D97-AF65-F5344CB8AC3E}">
        <p14:creationId xmlns:p14="http://schemas.microsoft.com/office/powerpoint/2010/main" val="18748468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3" name="AutoShape 3"/>
          <p:cNvSpPr>
            <a:spLocks noChangeArrowheads="1"/>
          </p:cNvSpPr>
          <p:nvPr/>
        </p:nvSpPr>
        <p:spPr bwMode="auto">
          <a:xfrm>
            <a:off x="2533653" y="3876056"/>
            <a:ext cx="1795463" cy="672525"/>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4" name="AutoShape 4"/>
          <p:cNvSpPr>
            <a:spLocks noChangeArrowheads="1"/>
          </p:cNvSpPr>
          <p:nvPr/>
        </p:nvSpPr>
        <p:spPr bwMode="auto">
          <a:xfrm flipV="1">
            <a:off x="1847852" y="4697323"/>
            <a:ext cx="976313" cy="672525"/>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5" name="AutoShape 5"/>
          <p:cNvSpPr>
            <a:spLocks noChangeArrowheads="1"/>
          </p:cNvSpPr>
          <p:nvPr/>
        </p:nvSpPr>
        <p:spPr bwMode="auto">
          <a:xfrm>
            <a:off x="1847852" y="6212812"/>
            <a:ext cx="976313" cy="672525"/>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6" name="AutoShape 6"/>
          <p:cNvSpPr>
            <a:spLocks noChangeArrowheads="1"/>
          </p:cNvSpPr>
          <p:nvPr/>
        </p:nvSpPr>
        <p:spPr bwMode="auto">
          <a:xfrm>
            <a:off x="2495550" y="44687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7" name="AutoShape 7"/>
          <p:cNvSpPr>
            <a:spLocks noChangeArrowheads="1"/>
          </p:cNvSpPr>
          <p:nvPr/>
        </p:nvSpPr>
        <p:spPr bwMode="auto">
          <a:xfrm>
            <a:off x="3181350" y="4824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8" name="AutoShape 8"/>
          <p:cNvSpPr>
            <a:spLocks noChangeArrowheads="1"/>
          </p:cNvSpPr>
          <p:nvPr/>
        </p:nvSpPr>
        <p:spPr bwMode="auto">
          <a:xfrm>
            <a:off x="3238501" y="5078323"/>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9" name="AutoShape 9"/>
          <p:cNvSpPr>
            <a:spLocks noChangeArrowheads="1"/>
          </p:cNvSpPr>
          <p:nvPr/>
        </p:nvSpPr>
        <p:spPr bwMode="auto">
          <a:xfrm>
            <a:off x="2724150" y="5112190"/>
            <a:ext cx="245474" cy="672525"/>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Rectangle 3"/>
          <p:cNvSpPr>
            <a:spLocks noChangeArrowheads="1"/>
          </p:cNvSpPr>
          <p:nvPr/>
        </p:nvSpPr>
        <p:spPr bwMode="auto">
          <a:xfrm>
            <a:off x="508000" y="1242724"/>
            <a:ext cx="8195733" cy="4660956"/>
          </a:xfrm>
          <a:prstGeom prst="rect">
            <a:avLst/>
          </a:prstGeom>
          <a:noFill/>
          <a:ln w="28575">
            <a:noFill/>
            <a:miter lim="800000"/>
            <a:headEnd/>
            <a:tailEnd/>
          </a:ln>
        </p:spPr>
        <p:txBody>
          <a:bodyPr wrap="squar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4267" b="1" i="0" u="none" strike="noStrike" kern="1200" cap="none" spc="0" normalizeH="0" baseline="0" noProof="0" dirty="0">
                <a:ln>
                  <a:noFill/>
                </a:ln>
                <a:solidFill>
                  <a:srgbClr val="FFFFFF">
                    <a:lumMod val="50000"/>
                  </a:srgbClr>
                </a:solidFill>
                <a:effectLst/>
                <a:uLnTx/>
                <a:uFillTx/>
                <a:latin typeface="Arial" charset="0"/>
                <a:ea typeface="+mn-ea"/>
                <a:cs typeface="+mn-cs"/>
              </a:rPr>
              <a:t>So films and videos make up a very large part of this class . . .</a:t>
            </a:r>
          </a:p>
          <a:p>
            <a:pPr marL="0" marR="0" lvl="0" indent="0" algn="ctr" defTabSz="812810" rtl="0" eaLnBrk="0" fontAlgn="base" latinLnBrk="0" hangingPunct="0">
              <a:lnSpc>
                <a:spcPct val="150000"/>
              </a:lnSpc>
              <a:spcBef>
                <a:spcPct val="0"/>
              </a:spcBef>
              <a:spcAft>
                <a:spcPct val="0"/>
              </a:spcAft>
              <a:buClrTx/>
              <a:buSzTx/>
              <a:buFontTx/>
              <a:buNone/>
              <a:tabLst/>
              <a:defRPr/>
            </a:pPr>
            <a:endParaRPr kumimoji="1" lang="en-US" sz="1778" b="1" i="0" u="none" strike="noStrike" kern="1200" cap="none" spc="0" normalizeH="0" baseline="0" noProof="0" dirty="0">
              <a:ln>
                <a:noFill/>
              </a:ln>
              <a:solidFill>
                <a:srgbClr val="FFFFFF">
                  <a:lumMod val="50000"/>
                </a:srgbClr>
              </a:solidFill>
              <a:effectLst/>
              <a:uLnTx/>
              <a:uFillTx/>
              <a:latin typeface="Arial" charset="0"/>
              <a:ea typeface="+mn-ea"/>
              <a:cs typeface="+mn-cs"/>
            </a:endParaRP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lumMod val="50000"/>
                  </a:srgbClr>
                </a:solidFill>
                <a:effectLst/>
                <a:uLnTx/>
                <a:uFillTx/>
                <a:latin typeface="Arial" charset="0"/>
                <a:ea typeface="+mn-ea"/>
                <a:cs typeface="+mn-cs"/>
              </a:rPr>
              <a:t>In the best of all possible worlds, we would head off to the countries and cultures and meet and talk with the people.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844" b="1" i="0" u="none" strike="noStrike" kern="1200" cap="none" spc="0" normalizeH="0" baseline="0" noProof="0" dirty="0">
                <a:ln>
                  <a:noFill/>
                </a:ln>
                <a:solidFill>
                  <a:srgbClr val="FFFFFF"/>
                </a:solidFill>
                <a:effectLst/>
                <a:uLnTx/>
                <a:uFillTx/>
                <a:latin typeface="Arial" charset="0"/>
                <a:ea typeface="+mn-ea"/>
                <a:cs typeface="+mn-cs"/>
              </a:rPr>
              <a:t>That is simply not practical for this class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1" lang="en-US" sz="2133" b="0" i="0" u="none" strike="noStrike" kern="1200" cap="none" spc="0" normalizeH="0" baseline="0" noProof="0" dirty="0">
                <a:ln>
                  <a:noFill/>
                </a:ln>
                <a:solidFill>
                  <a:srgbClr val="FFFFFF"/>
                </a:solidFill>
                <a:effectLst/>
                <a:uLnTx/>
                <a:uFillTx/>
                <a:latin typeface="Arial" charset="0"/>
                <a:ea typeface="+mn-ea"/>
                <a:cs typeface="+mn-cs"/>
              </a:rPr>
              <a:t>(but one can always sign up for one or more study abroad experiences).</a:t>
            </a:r>
            <a:endParaRPr kumimoji="1" lang="en-US" sz="2844"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271874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3314" name="Picture 2" descr="http://upload.wikimedia.org/wikipedia/commons/thumb/9/97/The_Earth_seen_from_Apollo_17.jpg/3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14514"/>
            <a:ext cx="6825796" cy="682579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1406305" y="3072464"/>
            <a:ext cx="6301725" cy="280076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So we’ll go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via videos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rPr>
              <a:t>and slides</a:t>
            </a:r>
            <a:endParaRPr kumimoji="0" lang="en-US" sz="4400" b="0" i="1" u="none" strike="noStrike" kern="1200" cap="none" spc="0" normalizeH="0" baseline="0" noProof="0" dirty="0">
              <a:ln>
                <a:noFill/>
              </a:ln>
              <a:solidFill>
                <a:srgbClr val="FFFFFF"/>
              </a:solidFill>
              <a:effectLst>
                <a:glow rad="101600">
                  <a:srgbClr val="FFFFFF">
                    <a:satMod val="175000"/>
                    <a:alpha val="40000"/>
                  </a:srgbClr>
                </a:glow>
                <a:outerShdw blurRad="88900" dist="127000" dir="18900000" algn="bl" rotWithShape="0">
                  <a:srgbClr val="002060">
                    <a:alpha val="63000"/>
                  </a:srgbClr>
                </a:outerShdw>
              </a:effectLst>
              <a:uLnTx/>
              <a:uFillTx/>
              <a:latin typeface="Arial" charset="0"/>
              <a:ea typeface="+mn-ea"/>
              <a:cs typeface="+mn-cs"/>
            </a:endParaRPr>
          </a:p>
        </p:txBody>
      </p:sp>
    </p:spTree>
    <p:extLst>
      <p:ext uri="{BB962C8B-B14F-4D97-AF65-F5344CB8AC3E}">
        <p14:creationId xmlns:p14="http://schemas.microsoft.com/office/powerpoint/2010/main" val="36754134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432036"/>
            <a:ext cx="6908800" cy="254678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what does</a:t>
            </a:r>
          </a:p>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Leonardo DiCaprio think of this collection?</a:t>
            </a:r>
          </a:p>
        </p:txBody>
      </p:sp>
    </p:spTree>
    <p:extLst>
      <p:ext uri="{BB962C8B-B14F-4D97-AF65-F5344CB8AC3E}">
        <p14:creationId xmlns:p14="http://schemas.microsoft.com/office/powerpoint/2010/main" val="11040961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131313"/>
        </a:solidFill>
        <a:effectLst/>
      </p:bgPr>
    </p:bg>
    <p:spTree>
      <p:nvGrpSpPr>
        <p:cNvPr id="1" name=""/>
        <p:cNvGrpSpPr/>
        <p:nvPr/>
      </p:nvGrpSpPr>
      <p:grpSpPr>
        <a:xfrm>
          <a:off x="0" y="0"/>
          <a:ext cx="0" cy="0"/>
          <a:chOff x="0" y="0"/>
          <a:chExt cx="0" cy="0"/>
        </a:xfrm>
      </p:grpSpPr>
      <p:sp>
        <p:nvSpPr>
          <p:cNvPr id="231427" name="Text Box 4"/>
          <p:cNvSpPr txBox="1">
            <a:spLocks noChangeArrowheads="1"/>
          </p:cNvSpPr>
          <p:nvPr/>
        </p:nvSpPr>
        <p:spPr bwMode="auto">
          <a:xfrm>
            <a:off x="6207541" y="258715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6A3A472C-60D5-5B13-BA7B-BBC0E195DC07}"/>
              </a:ext>
            </a:extLst>
          </p:cNvPr>
          <p:cNvPicPr>
            <a:picLocks noChangeAspect="1"/>
          </p:cNvPicPr>
          <p:nvPr/>
        </p:nvPicPr>
        <p:blipFill>
          <a:blip r:embed="rId2"/>
          <a:stretch>
            <a:fillRect/>
          </a:stretch>
        </p:blipFill>
        <p:spPr>
          <a:xfrm>
            <a:off x="1015763" y="0"/>
            <a:ext cx="7112473" cy="6825422"/>
          </a:xfrm>
          <a:prstGeom prst="rect">
            <a:avLst/>
          </a:prstGeom>
        </p:spPr>
      </p:pic>
      <p:pic>
        <p:nvPicPr>
          <p:cNvPr id="9" name="Picture 8">
            <a:extLst>
              <a:ext uri="{FF2B5EF4-FFF2-40B4-BE49-F238E27FC236}">
                <a16:creationId xmlns:a16="http://schemas.microsoft.com/office/drawing/2014/main" id="{66E0E115-7FEB-A4CC-91D0-56A335C9CDA2}"/>
              </a:ext>
            </a:extLst>
          </p:cNvPr>
          <p:cNvPicPr>
            <a:picLocks noChangeAspect="1"/>
          </p:cNvPicPr>
          <p:nvPr/>
        </p:nvPicPr>
        <p:blipFill>
          <a:blip r:embed="rId3"/>
          <a:stretch>
            <a:fillRect/>
          </a:stretch>
        </p:blipFill>
        <p:spPr>
          <a:xfrm>
            <a:off x="5747468" y="232505"/>
            <a:ext cx="3181201" cy="1788804"/>
          </a:xfrm>
          <a:prstGeom prst="rect">
            <a:avLst/>
          </a:prstGeom>
        </p:spPr>
      </p:pic>
    </p:spTree>
    <p:extLst>
      <p:ext uri="{BB962C8B-B14F-4D97-AF65-F5344CB8AC3E}">
        <p14:creationId xmlns:p14="http://schemas.microsoft.com/office/powerpoint/2010/main" val="6793573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Text Box 4">
            <a:extLst>
              <a:ext uri="{FF2B5EF4-FFF2-40B4-BE49-F238E27FC236}">
                <a16:creationId xmlns:a16="http://schemas.microsoft.com/office/drawing/2014/main" id="{E864582F-B9D6-B3BF-3AA1-384C42FF7F11}"/>
              </a:ext>
            </a:extLst>
          </p:cNvPr>
          <p:cNvSpPr txBox="1">
            <a:spLocks noChangeArrowheads="1"/>
          </p:cNvSpPr>
          <p:nvPr/>
        </p:nvSpPr>
        <p:spPr bwMode="auto">
          <a:xfrm>
            <a:off x="3713965" y="946363"/>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Tree>
    <p:extLst>
      <p:ext uri="{BB962C8B-B14F-4D97-AF65-F5344CB8AC3E}">
        <p14:creationId xmlns:p14="http://schemas.microsoft.com/office/powerpoint/2010/main" val="139701307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t>1.	</a:t>
            </a:r>
            <a:r>
              <a:rPr lang="en-US" sz="1800" dirty="0"/>
              <a:t>the</a:t>
            </a:r>
            <a:r>
              <a:rPr lang="en-US" sz="2400" dirty="0"/>
              <a:t> </a:t>
            </a:r>
            <a:r>
              <a:rPr lang="en-US" sz="2400" b="1" dirty="0"/>
              <a:t>four fields </a:t>
            </a:r>
            <a:r>
              <a:rPr lang="en-US" sz="1800" dirty="0"/>
              <a:t>of general anthropology</a:t>
            </a:r>
            <a:endParaRPr lang="en-US" sz="2400" b="1" dirty="0"/>
          </a:p>
          <a:p>
            <a:pPr eaLnBrk="1" hangingPunct="1">
              <a:lnSpc>
                <a:spcPct val="0"/>
              </a:lnSpc>
              <a:buFont typeface="Wingdings" pitchFamily="2" charset="2"/>
              <a:buNone/>
              <a:tabLst>
                <a:tab pos="0" algn="l"/>
              </a:tabLst>
            </a:pPr>
            <a:endParaRPr lang="en-US" sz="2400" b="1" dirty="0"/>
          </a:p>
          <a:p>
            <a:pPr marL="457200" indent="-457200" eaLnBrk="1" hangingPunct="1">
              <a:buAutoNum type="arabicPeriod" startAt="2"/>
              <a:tabLst>
                <a:tab pos="0" algn="l"/>
              </a:tabLst>
            </a:pPr>
            <a:r>
              <a:rPr lang="en-US" sz="2400" b="1" dirty="0"/>
              <a:t>culture </a:t>
            </a:r>
            <a:r>
              <a:rPr lang="en-US" sz="1600" dirty="0"/>
              <a:t>as a primary concept</a:t>
            </a:r>
            <a:endParaRPr lang="en-US" sz="2400" dirty="0"/>
          </a:p>
          <a:p>
            <a:pPr marL="457200" indent="-457200" eaLnBrk="1" hangingPunct="1">
              <a:buAutoNum type="arabicPeriod" startAt="2"/>
              <a:tabLst>
                <a:tab pos="0" algn="l"/>
                <a:tab pos="457200" algn="l"/>
              </a:tabLst>
            </a:pPr>
            <a:r>
              <a:rPr lang="en-US" sz="2400" b="1" dirty="0"/>
              <a:t>comparative method</a:t>
            </a:r>
            <a:r>
              <a:rPr lang="en-US" sz="2400" dirty="0"/>
              <a:t> </a:t>
            </a:r>
            <a:r>
              <a:rPr lang="en-US" sz="1800" dirty="0"/>
              <a:t>as major approach</a:t>
            </a:r>
            <a:endParaRPr lang="en-US" sz="2400" dirty="0"/>
          </a:p>
          <a:p>
            <a:pPr marL="457200" indent="-457200" eaLnBrk="1" hangingPunct="1">
              <a:buAutoNum type="arabicPeriod" startAt="2"/>
              <a:tabLst>
                <a:tab pos="0" algn="l"/>
              </a:tabLst>
            </a:pPr>
            <a:r>
              <a:rPr lang="en-US" sz="2400" b="1" dirty="0"/>
              <a:t>holism</a:t>
            </a:r>
            <a:r>
              <a:rPr lang="en-US" sz="2400" dirty="0"/>
              <a:t> </a:t>
            </a:r>
            <a:r>
              <a:rPr lang="en-US" sz="1800" dirty="0"/>
              <a:t>as a primary theoretical goal</a:t>
            </a:r>
            <a:endParaRPr lang="en-US" sz="2400" dirty="0"/>
          </a:p>
          <a:p>
            <a:pPr marL="457200" indent="-457200" eaLnBrk="1" hangingPunct="1">
              <a:buAutoNum type="arabicPeriod" startAt="2"/>
              <a:tabLst>
                <a:tab pos="457200" algn="l"/>
              </a:tabLst>
            </a:pPr>
            <a:r>
              <a:rPr lang="en-US" sz="4000" b="1" dirty="0">
                <a:solidFill>
                  <a:srgbClr val="FF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36151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3">
            <a:extLst>
              <a:ext uri="{FF2B5EF4-FFF2-40B4-BE49-F238E27FC236}">
                <a16:creationId xmlns:a16="http://schemas.microsoft.com/office/drawing/2014/main" id="{5984F0D3-0715-3124-B1DB-9334133F3C76}"/>
              </a:ext>
            </a:extLst>
          </p:cNvPr>
          <p:cNvSpPr txBox="1">
            <a:spLocks noChangeArrowheads="1"/>
          </p:cNvSpPr>
          <p:nvPr/>
        </p:nvSpPr>
        <p:spPr bwMode="auto">
          <a:xfrm>
            <a:off x="645693" y="2319783"/>
            <a:ext cx="7848600" cy="28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Fieldwork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Research</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Technique</a:t>
            </a:r>
          </a:p>
        </p:txBody>
      </p:sp>
      <p:sp>
        <p:nvSpPr>
          <p:cNvPr id="8" name="Rectangle 7">
            <a:extLst>
              <a:ext uri="{FF2B5EF4-FFF2-40B4-BE49-F238E27FC236}">
                <a16:creationId xmlns:a16="http://schemas.microsoft.com/office/drawing/2014/main" id="{7560E925-53FF-5BA7-1BD3-3AA5B673831A}"/>
              </a:ext>
            </a:extLst>
          </p:cNvPr>
          <p:cNvSpPr/>
          <p:nvPr/>
        </p:nvSpPr>
        <p:spPr>
          <a:xfrm>
            <a:off x="1344596" y="939003"/>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Tree>
    <p:extLst>
      <p:ext uri="{BB962C8B-B14F-4D97-AF65-F5344CB8AC3E}">
        <p14:creationId xmlns:p14="http://schemas.microsoft.com/office/powerpoint/2010/main" val="1928594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latin typeface="Arial" charset="0"/>
              </a:rPr>
              <a:t>And finally,</a:t>
            </a:r>
          </a:p>
          <a:p>
            <a:pPr algn="ctr" eaLnBrk="0" hangingPunct="0">
              <a:spcAft>
                <a:spcPts val="500"/>
              </a:spcAft>
            </a:pPr>
            <a:r>
              <a:rPr kumimoji="1" lang="en-US" sz="3600" b="1" dirty="0">
                <a:solidFill>
                  <a:srgbClr val="FFFFFF"/>
                </a:solidFill>
                <a:latin typeface="Arial" charset="0"/>
              </a:rPr>
              <a:t>we have the last</a:t>
            </a:r>
          </a:p>
          <a:p>
            <a:pPr algn="ctr" eaLnBrk="0" hangingPunct="0">
              <a:spcAft>
                <a:spcPts val="500"/>
              </a:spcAft>
            </a:pPr>
            <a:r>
              <a:rPr kumimoji="1" lang="en-US" sz="3600" b="1" dirty="0">
                <a:solidFill>
                  <a:srgbClr val="FFFFFF"/>
                </a:solidFill>
                <a:latin typeface="Arial" charset="0"/>
              </a:rPr>
              <a:t>main characteristic of American Anthropology . . . </a:t>
            </a:r>
          </a:p>
          <a:p>
            <a:pPr algn="ctr" eaLnBrk="0" hangingPunct="0">
              <a:spcAft>
                <a:spcPts val="500"/>
              </a:spcAft>
            </a:pPr>
            <a:endParaRPr kumimoji="1" lang="en-US" sz="3600" b="1" dirty="0">
              <a:solidFill>
                <a:srgbClr val="FFFFFF"/>
              </a:solidFill>
              <a:latin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solidFill>
                  <a:srgbClr val="FF0000"/>
                </a:solidFill>
              </a:rPr>
              <a:t>fieldwork</a:t>
            </a:r>
            <a:r>
              <a:rPr lang="en-US" dirty="0">
                <a:solidFill>
                  <a:srgbClr val="FF0000"/>
                </a:solidFill>
              </a:rPr>
              <a:t> </a:t>
            </a:r>
            <a:r>
              <a:rPr lang="en-US" sz="2400" dirty="0">
                <a:solidFill>
                  <a:srgbClr val="FF0000"/>
                </a:solidFill>
              </a:rPr>
              <a:t>as a primary research technique</a:t>
            </a:r>
            <a:endParaRPr lang="en-US" b="1" dirty="0">
              <a:solidFill>
                <a:srgbClr val="FF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6" name="Right Arrow 5"/>
          <p:cNvSpPr/>
          <p:nvPr/>
        </p:nvSpPr>
        <p:spPr bwMode="auto">
          <a:xfrm>
            <a:off x="332071" y="5287100"/>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628172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8"/>
            <a:ext cx="6908800" cy="18825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Most of all (generally)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Anthropologists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LOVE . . .</a:t>
            </a:r>
          </a:p>
        </p:txBody>
      </p:sp>
    </p:spTree>
    <p:extLst>
      <p:ext uri="{BB962C8B-B14F-4D97-AF65-F5344CB8AC3E}">
        <p14:creationId xmlns:p14="http://schemas.microsoft.com/office/powerpoint/2010/main" val="37440265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0245656"/>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20877</TotalTime>
  <Words>2229</Words>
  <Application>Microsoft Office PowerPoint</Application>
  <PresentationFormat>On-screen Show (4:3)</PresentationFormat>
  <Paragraphs>319</Paragraphs>
  <Slides>58</Slides>
  <Notes>18</Notes>
  <HiddenSlides>1</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58</vt:i4>
      </vt:variant>
    </vt:vector>
  </HeadingPairs>
  <TitlesOfParts>
    <vt:vector size="75" baseType="lpstr">
      <vt:lpstr>Arial</vt:lpstr>
      <vt:lpstr>Arial Black</vt:lpstr>
      <vt:lpstr>Brush Script MT</vt:lpstr>
      <vt:lpstr>Monotype Sorts</vt:lpstr>
      <vt:lpstr>Tahoma</vt:lpstr>
      <vt:lpstr>Wingdings</vt:lpstr>
      <vt:lpstr>Default Design</vt:lpstr>
      <vt:lpstr>1_Default Design</vt:lpstr>
      <vt:lpstr>22_Default Design</vt:lpstr>
      <vt:lpstr>22_Contemporary Portrait</vt:lpstr>
      <vt:lpstr>23_Contemporary Portrait</vt:lpstr>
      <vt:lpstr>26_Contemporary Portrait</vt:lpstr>
      <vt:lpstr>47_Default Design</vt:lpstr>
      <vt:lpstr>3_Contemporary Portrait</vt:lpstr>
      <vt:lpstr>28_Contemporary Portrait</vt:lpstr>
      <vt:lpstr>6_Contemporary Portrait</vt:lpstr>
      <vt:lpstr>10_Default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1223</cp:revision>
  <cp:lastPrinted>2000-04-06T19:51:41Z</cp:lastPrinted>
  <dcterms:created xsi:type="dcterms:W3CDTF">2000-03-27T15:46:35Z</dcterms:created>
  <dcterms:modified xsi:type="dcterms:W3CDTF">2023-12-25T05:08:06Z</dcterms:modified>
</cp:coreProperties>
</file>