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279" r:id="rId2"/>
    <p:sldId id="257" r:id="rId3"/>
    <p:sldId id="261" r:id="rId4"/>
    <p:sldId id="295" r:id="rId5"/>
    <p:sldId id="309" r:id="rId6"/>
    <p:sldId id="296" r:id="rId7"/>
    <p:sldId id="310" r:id="rId8"/>
    <p:sldId id="311" r:id="rId9"/>
    <p:sldId id="312" r:id="rId10"/>
    <p:sldId id="297" r:id="rId11"/>
    <p:sldId id="298" r:id="rId12"/>
    <p:sldId id="299" r:id="rId13"/>
    <p:sldId id="300" r:id="rId14"/>
    <p:sldId id="301" r:id="rId15"/>
    <p:sldId id="304" r:id="rId16"/>
    <p:sldId id="305" r:id="rId17"/>
    <p:sldId id="307" r:id="rId18"/>
    <p:sldId id="308" r:id="rId19"/>
    <p:sldId id="313" r:id="rId20"/>
    <p:sldId id="314" r:id="rId21"/>
    <p:sldId id="315" r:id="rId22"/>
  </p:sldIdLst>
  <p:sldSz cx="9144000" cy="6858000" type="screen4x3"/>
  <p:notesSz cx="7010400" cy="92964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CC"/>
    <a:srgbClr val="FF3300"/>
    <a:srgbClr val="F7C0A7"/>
    <a:srgbClr val="00FF00"/>
    <a:srgbClr val="800000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266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9A9F3EB-610E-4346-8BCF-9F2C8E2A642E}" type="datetimeFigureOut">
              <a:rPr lang="en-US" smtClean="0"/>
              <a:pPr/>
              <a:t>9/13/2010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5A9D0A0D-77D4-4A5F-8659-87F693233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CC39EE53-704B-464B-80D1-066C44A1B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4C8F1-5F1C-445B-A519-620D3AA994DF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3BD0E-D7ED-4E76-A13B-BB112DD865CB}" type="slidenum">
              <a:rPr lang="en-US"/>
              <a:pPr/>
              <a:t>10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4BF92-6DC2-42E5-B00D-7DE71D2FCF5F}" type="slidenum">
              <a:rPr lang="en-US"/>
              <a:pPr/>
              <a:t>11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6164C-B42C-459F-ABC4-0700660BF876}" type="slidenum">
              <a:rPr lang="en-US"/>
              <a:pPr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9581C-02DD-4763-BF8E-E89D5130C5F8}" type="slidenum">
              <a:rPr lang="en-US"/>
              <a:pPr/>
              <a:t>13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C9358-4A7B-4209-B00A-1030D5B76E89}" type="slidenum">
              <a:rPr lang="en-US"/>
              <a:pPr/>
              <a:t>14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A378C-3AB9-4CE1-8A8E-67A554535C2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7D4B4-2C6A-4D25-82F8-8664E2748EB4}" type="slidenum">
              <a:rPr lang="en-US"/>
              <a:pPr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AE6F6-C739-4D29-9682-2B409BA5061C}" type="slidenum">
              <a:rPr lang="en-US"/>
              <a:pPr/>
              <a:t>17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68BF3-B8E8-4024-84BD-062E1B2FECC0}" type="slidenum">
              <a:rPr lang="en-US"/>
              <a:pPr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829C8-F41A-401A-9BC2-A953E72EE8AA}" type="slidenum">
              <a:rPr lang="en-US"/>
              <a:pPr/>
              <a:t>19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6F491-C5CE-4C01-979F-7CA517C467ED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829C8-F41A-401A-9BC2-A953E72EE8AA}" type="slidenum">
              <a:rPr lang="en-US"/>
              <a:pPr/>
              <a:t>20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829C8-F41A-401A-9BC2-A953E72EE8AA}" type="slidenum">
              <a:rPr lang="en-US"/>
              <a:pPr/>
              <a:t>21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AB17F-1D57-4A9E-B5C3-15C40E127058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AB17F-1D57-4A9E-B5C3-15C40E127058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610AB-D590-4438-A3A8-20E4991A734E}" type="slidenum">
              <a:rPr lang="en-US"/>
              <a:pPr/>
              <a:t>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610AB-D590-4438-A3A8-20E4991A734E}" type="slidenum">
              <a:rPr lang="en-US"/>
              <a:pPr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610AB-D590-4438-A3A8-20E4991A734E}" type="slidenum">
              <a:rPr lang="en-US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610AB-D590-4438-A3A8-20E4991A734E}" type="slidenum">
              <a:rPr lang="en-US"/>
              <a:pPr/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610AB-D590-4438-A3A8-20E4991A734E}" type="slidenum">
              <a:rPr lang="en-US"/>
              <a:pPr/>
              <a:t>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207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049735-2073-47A2-9465-57C7D0A80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7E69-60FF-43F1-87E1-DFE4BB90C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060BF-6FC0-4956-B2A5-6852720C6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638C-E0A3-44B8-A987-1CD095544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8C48-B173-4D30-824F-F8C3F371F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FBAB-C9D5-4699-908B-C39A144F3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5FBF-42A5-46B9-A581-4642F8337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5F9B-FD2F-4330-8422-2C5A6D8D9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9CC06-C3ED-4D9B-9D9F-223A61AB8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0E53-4FEA-4F88-A948-769F585DC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DD6D3-FD49-448B-937A-FB8697133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EFC4-8B6D-4351-8579-A3DC7F234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2083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3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3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3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3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4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4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4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4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4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4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4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4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4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4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5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5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5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5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5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5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5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5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5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5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6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6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6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6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6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6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6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6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6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6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7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7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7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7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7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7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7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7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7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7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8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8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8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8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8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8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8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8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8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8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9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9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9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9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9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9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9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9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9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89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0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0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0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0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0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0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0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0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0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0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1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1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1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1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1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1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1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1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1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1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2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2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2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2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2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2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2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2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2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2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3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3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3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3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3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3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3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3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3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3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4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4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4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4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4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4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4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4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4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4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5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5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5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5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5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5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5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5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5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5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6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6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6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6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6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6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6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6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6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6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7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7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7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7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7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7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7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7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7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7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8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8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8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8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8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8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8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8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8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8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9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9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9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9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9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9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9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9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9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99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0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0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0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0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0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0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0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0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0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0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1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1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1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1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1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1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1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1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1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1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2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2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2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2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2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2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2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2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2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2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3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3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3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3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3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3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3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3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3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3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4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4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4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4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4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4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4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4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4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04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105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ACF0DE-6643-4467-87F0-0E2073009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105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05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05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05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41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Integrated Approach for Nonintrusive Detection of Driver Drowsiness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2800" b="1" dirty="0" smtClean="0">
                <a:solidFill>
                  <a:schemeClr val="tx1"/>
                </a:solidFill>
                <a:effectLst/>
                <a:ea typeface="宋体" pitchFamily="2" charset="-122"/>
              </a:rPr>
              <a:t>Xun Yu</a:t>
            </a:r>
            <a:br>
              <a:rPr lang="en-US" altLang="zh-CN" sz="2800" b="1" dirty="0" smtClean="0">
                <a:solidFill>
                  <a:schemeClr val="tx1"/>
                </a:solidFill>
                <a:effectLst/>
                <a:ea typeface="宋体" pitchFamily="2" charset="-122"/>
              </a:rPr>
            </a:b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/>
            </a:r>
            <a:b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2800" dirty="0" smtClean="0">
                <a:solidFill>
                  <a:schemeClr val="tx1"/>
                </a:solidFill>
                <a:ea typeface="宋体" pitchFamily="2" charset="-122"/>
              </a:rPr>
              <a:t>Department of Mechanical and Industrial Engineering</a:t>
            </a:r>
            <a:br>
              <a:rPr lang="en-US" altLang="zh-CN" sz="2800" dirty="0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2800" dirty="0" smtClean="0">
                <a:solidFill>
                  <a:schemeClr val="tx1"/>
                </a:solidFill>
                <a:ea typeface="宋体" pitchFamily="2" charset="-122"/>
              </a:rPr>
              <a:t>University of Minnesota, Duluth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00D47-31A4-4C6B-93BD-0062CD57EB6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182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200" b="1" dirty="0" smtClean="0"/>
              <a:t>Intelligent Pavement for Traffic Flow Detection</a:t>
            </a: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457200" y="4419600"/>
            <a:ext cx="845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2200">
                <a:latin typeface="Times New Roman" pitchFamily="18" charset="0"/>
              </a:rPr>
              <a:t>Xun Yu, Ph.D</a:t>
            </a:r>
          </a:p>
          <a:p>
            <a:pPr marL="457200" indent="-457200" algn="ctr"/>
            <a:r>
              <a:rPr lang="en-US" sz="2200">
                <a:latin typeface="Times New Roman" pitchFamily="18" charset="0"/>
              </a:rPr>
              <a:t>   Department of Mechanical and Industrial Engineering</a:t>
            </a:r>
          </a:p>
          <a:p>
            <a:pPr marL="457200" indent="-457200" algn="ctr"/>
            <a:r>
              <a:rPr lang="en-US" sz="2200">
                <a:latin typeface="Times New Roman" pitchFamily="18" charset="0"/>
              </a:rPr>
              <a:t>University of Minnesota Duluth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0DD-7822-4508-A848-8FEEA8DFBA2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  Objective and Research Approach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Enable the </a:t>
            </a:r>
            <a:r>
              <a:rPr lang="en-US" sz="2400" i="1" dirty="0" smtClean="0">
                <a:solidFill>
                  <a:srgbClr val="00FF00"/>
                </a:solidFill>
              </a:rPr>
              <a:t>concrete pavement</a:t>
            </a:r>
            <a:r>
              <a:rPr lang="en-US" sz="2400" dirty="0" smtClean="0">
                <a:solidFill>
                  <a:srgbClr val="00FF00"/>
                </a:solidFill>
              </a:rPr>
              <a:t> </a:t>
            </a:r>
            <a:r>
              <a:rPr lang="en-US" sz="2400" i="1" dirty="0" smtClean="0">
                <a:solidFill>
                  <a:srgbClr val="00FF00"/>
                </a:solidFill>
              </a:rPr>
              <a:t>itself</a:t>
            </a:r>
            <a:r>
              <a:rPr lang="en-US" sz="2400" dirty="0" smtClean="0"/>
              <a:t> to have a sensing capability: traffic flow detection, pavement structural health monitoring, e.g., cracking detection.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Sections of a given roadway are paved with </a:t>
            </a:r>
            <a:r>
              <a:rPr lang="en-US" sz="2400" dirty="0" err="1" smtClean="0"/>
              <a:t>piezoresistive</a:t>
            </a:r>
            <a:r>
              <a:rPr lang="en-US" sz="2400" dirty="0" smtClean="0"/>
              <a:t> carbon-</a:t>
            </a:r>
            <a:r>
              <a:rPr lang="en-US" sz="2400" dirty="0" err="1" smtClean="0"/>
              <a:t>nanotube</a:t>
            </a:r>
            <a:r>
              <a:rPr lang="en-US" sz="2400" dirty="0" smtClean="0"/>
              <a:t> (CNT)/cement composites.</a:t>
            </a:r>
            <a:r>
              <a:rPr lang="en-US" sz="2000" dirty="0" smtClean="0"/>
              <a:t>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CNTs can also enhance the mechanical strength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Advantages:</a:t>
            </a:r>
            <a:endParaRPr lang="en-US" altLang="zh-CN" sz="2000" b="1" dirty="0" smtClean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CN" sz="2400" dirty="0" smtClean="0">
                <a:ea typeface="宋体" pitchFamily="2" charset="-122"/>
              </a:rPr>
              <a:t>            </a:t>
            </a:r>
            <a:r>
              <a:rPr lang="en-US" altLang="zh-CN" sz="2000" b="1" dirty="0" smtClean="0">
                <a:ea typeface="宋体" pitchFamily="2" charset="-122"/>
              </a:rPr>
              <a:t>Long service life and low maintenance cost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CN" sz="2000" b="1" dirty="0" smtClean="0">
                <a:ea typeface="宋体" pitchFamily="2" charset="-122"/>
              </a:rPr>
              <a:t>              Spot and area detection possibilities for traffic flow behavior</a:t>
            </a:r>
            <a:endParaRPr lang="en-US" sz="2000" b="1" dirty="0" smtClean="0">
              <a:ea typeface="宋体" pitchFamily="2" charset="-122"/>
            </a:endParaRPr>
          </a:p>
        </p:txBody>
      </p:sp>
      <p:pic>
        <p:nvPicPr>
          <p:cNvPr id="5125" name="Picture 4" descr="sensor_no f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356100"/>
            <a:ext cx="4419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C3BD3-6A20-4816-BB05-FD276DB8D65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Experiments</a:t>
            </a:r>
            <a:endParaRPr lang="en-US" sz="3600" smtClean="0"/>
          </a:p>
        </p:txBody>
      </p:sp>
      <p:pic>
        <p:nvPicPr>
          <p:cNvPr id="9220" name="Picture 3" descr="flow char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676400"/>
            <a:ext cx="5562600" cy="2636987"/>
          </a:xfrm>
          <a:noFill/>
        </p:spPr>
      </p:pic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400" b="1">
                <a:ea typeface="宋体" pitchFamily="2" charset="-122"/>
              </a:rPr>
              <a:t>Method #1</a:t>
            </a:r>
            <a:r>
              <a:rPr lang="en-US" altLang="zh-CN" sz="2400">
                <a:ea typeface="宋体" pitchFamily="2" charset="-122"/>
              </a:rPr>
              <a:t>: covalent surface modification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sz="2400"/>
              <a:t>with acid treatment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0" y="4495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400" b="1" dirty="0">
                <a:ea typeface="宋体" pitchFamily="2" charset="-122"/>
              </a:rPr>
              <a:t>Method #2</a:t>
            </a:r>
            <a:r>
              <a:rPr lang="en-US" altLang="zh-CN" sz="2400" dirty="0">
                <a:ea typeface="宋体" pitchFamily="2" charset="-122"/>
              </a:rPr>
              <a:t>: non-covalent surface modification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sz="2400" dirty="0"/>
              <a:t>with surfactant, </a:t>
            </a:r>
          </a:p>
          <a:p>
            <a:pPr marL="288925" indent="-288925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000" dirty="0">
                <a:ea typeface="宋体" pitchFamily="2" charset="-122"/>
              </a:rPr>
              <a:t>Surfactants, such as sodium </a:t>
            </a:r>
            <a:r>
              <a:rPr lang="en-US" altLang="zh-CN" sz="2000" dirty="0" err="1">
                <a:ea typeface="宋体" pitchFamily="2" charset="-122"/>
              </a:rPr>
              <a:t>dodecyl</a:t>
            </a:r>
            <a:r>
              <a:rPr lang="en-US" altLang="zh-CN" sz="2000" dirty="0">
                <a:ea typeface="宋体" pitchFamily="2" charset="-122"/>
              </a:rPr>
              <a:t> sulfate (SDS) and </a:t>
            </a:r>
            <a:r>
              <a:rPr lang="en-US" altLang="zh-CN" sz="2000" dirty="0" err="1">
                <a:ea typeface="宋体" pitchFamily="2" charset="-122"/>
              </a:rPr>
              <a:t>dodecylbenzene</a:t>
            </a:r>
            <a:r>
              <a:rPr lang="en-US" altLang="zh-CN" sz="2000" dirty="0">
                <a:ea typeface="宋体" pitchFamily="2" charset="-122"/>
              </a:rPr>
              <a:t> </a:t>
            </a:r>
            <a:r>
              <a:rPr lang="en-US" altLang="zh-CN" sz="2000" dirty="0" err="1">
                <a:ea typeface="宋体" pitchFamily="2" charset="-122"/>
              </a:rPr>
              <a:t>sulfonate</a:t>
            </a:r>
            <a:r>
              <a:rPr lang="en-US" altLang="zh-CN" sz="2000" dirty="0">
                <a:ea typeface="宋体" pitchFamily="2" charset="-122"/>
              </a:rPr>
              <a:t> (</a:t>
            </a:r>
            <a:r>
              <a:rPr lang="en-US" altLang="zh-CN" sz="2000" dirty="0" err="1">
                <a:ea typeface="宋体" pitchFamily="2" charset="-122"/>
              </a:rPr>
              <a:t>NaDDBS</a:t>
            </a:r>
            <a:r>
              <a:rPr lang="en-US" altLang="zh-CN" sz="2000" dirty="0">
                <a:ea typeface="宋体" pitchFamily="2" charset="-122"/>
              </a:rPr>
              <a:t>), can be wrapped around the </a:t>
            </a:r>
            <a:r>
              <a:rPr lang="en-US" altLang="zh-CN" sz="2000" dirty="0" err="1">
                <a:ea typeface="宋体" pitchFamily="2" charset="-122"/>
              </a:rPr>
              <a:t>nanotubes</a:t>
            </a:r>
            <a:r>
              <a:rPr lang="en-US" altLang="zh-CN" sz="2000" dirty="0">
                <a:ea typeface="宋体" pitchFamily="2" charset="-122"/>
              </a:rPr>
              <a:t>, which in turn can render CNTs to be dispersed in water and mixable with cement</a:t>
            </a:r>
            <a:r>
              <a:rPr lang="en-US" altLang="zh-CN" dirty="0">
                <a:ea typeface="宋体" pitchFamily="2" charset="-122"/>
              </a:rPr>
              <a:t>  </a:t>
            </a:r>
            <a:endParaRPr lang="en-US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85C75-53C7-4688-A990-3FA431C92DE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Lab Test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1066800"/>
            <a:ext cx="937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altLang="zh-CN" sz="3200" dirty="0" smtClean="0">
                <a:ea typeface="宋体" pitchFamily="2" charset="-122"/>
              </a:rPr>
              <a:t>Experiment Set-up</a:t>
            </a:r>
            <a:endParaRPr lang="en-US" sz="3200" i="1" u="sng" dirty="0"/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1219200" y="1981200"/>
            <a:ext cx="6381213" cy="3432175"/>
            <a:chOff x="2307" y="2005"/>
            <a:chExt cx="6671" cy="3588"/>
          </a:xfrm>
          <a:solidFill>
            <a:schemeClr val="tx1">
              <a:alpha val="26000"/>
            </a:schemeClr>
          </a:solidFill>
        </p:grpSpPr>
        <p:sp>
          <p:nvSpPr>
            <p:cNvPr id="10251" name="AutoShape 11"/>
            <p:cNvSpPr>
              <a:spLocks noChangeAspect="1" noChangeArrowheads="1"/>
            </p:cNvSpPr>
            <p:nvPr/>
          </p:nvSpPr>
          <p:spPr bwMode="auto">
            <a:xfrm>
              <a:off x="2307" y="2005"/>
              <a:ext cx="6671" cy="3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52" name="Picture 12" descr="DSC012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4" y="2147"/>
              <a:ext cx="2554" cy="3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6401" y="2314"/>
              <a:ext cx="750" cy="1039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H="1" flipV="1">
              <a:off x="2472" y="2181"/>
              <a:ext cx="3975" cy="136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 flipH="1" flipV="1">
              <a:off x="5004" y="2193"/>
              <a:ext cx="2133" cy="105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 flipH="1">
              <a:off x="2477" y="3330"/>
              <a:ext cx="3943" cy="2219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H="1">
              <a:off x="5035" y="3320"/>
              <a:ext cx="2129" cy="2231"/>
            </a:xfrm>
            <a:prstGeom prst="line">
              <a:avLst/>
            </a:prstGeom>
            <a:grp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58" name="Picture 18" descr="DSC0129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2155"/>
              <a:ext cx="2581" cy="3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50B34-B334-4274-A260-9BC1F4DA2D3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smtClean="0"/>
              <a:t>Lab Test Results</a:t>
            </a:r>
            <a:r>
              <a:rPr lang="en-US" smtClean="0"/>
              <a:t> </a:t>
            </a:r>
            <a:r>
              <a:rPr lang="en-US" sz="3600" smtClean="0"/>
              <a:t>– Method #2 (NaDDBS)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623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altLang="zh-CN" sz="2000" b="1">
                <a:ea typeface="宋体" pitchFamily="2" charset="-122"/>
              </a:rPr>
              <a:t>Piezoresistive response of the CNT/cement composite </a:t>
            </a:r>
            <a:r>
              <a:rPr lang="en-US" altLang="zh-CN" sz="2400" b="1" i="1" u="sng">
                <a:ea typeface="宋体" pitchFamily="2" charset="-122"/>
              </a:rPr>
              <a:t>(CNT: 0.2 wt %)</a:t>
            </a:r>
            <a:endParaRPr lang="en-US" sz="2400" b="1" i="1" u="sng">
              <a:ea typeface="宋体" pitchFamily="2" charset="-122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1066800"/>
            <a:ext cx="937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altLang="zh-CN" sz="2400">
                <a:ea typeface="宋体" pitchFamily="2" charset="-122"/>
              </a:rPr>
              <a:t>CNT composite fabricated with </a:t>
            </a:r>
            <a:r>
              <a:rPr lang="en-US" altLang="zh-CN" sz="2400" i="1" u="sng">
                <a:ea typeface="宋体" pitchFamily="2" charset="-122"/>
              </a:rPr>
              <a:t>method #2 (NaDDBS surfactant)</a:t>
            </a:r>
            <a:endParaRPr lang="en-US" sz="2400" i="1" u="sng"/>
          </a:p>
        </p:txBody>
      </p:sp>
      <p:pic>
        <p:nvPicPr>
          <p:cNvPr id="12294" name="Picture 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057400"/>
            <a:ext cx="4419600" cy="3124200"/>
          </a:xfrm>
          <a:noFill/>
        </p:spPr>
      </p:pic>
      <p:pic>
        <p:nvPicPr>
          <p:cNvPr id="1229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057400"/>
            <a:ext cx="46482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6302-4D08-40D8-B491-2A246C65C90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err="1" smtClean="0"/>
              <a:t>Piezoresistive</a:t>
            </a:r>
            <a:r>
              <a:rPr lang="en-US" sz="4000" dirty="0" smtClean="0"/>
              <a:t> Response Mechanism</a:t>
            </a:r>
            <a:endParaRPr lang="en-US" sz="3600" dirty="0" smtClean="0"/>
          </a:p>
        </p:txBody>
      </p:sp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533400" y="1371600"/>
            <a:ext cx="838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Several mechanisms can contribute to the composite’s </a:t>
            </a:r>
            <a:r>
              <a:rPr lang="en-US" sz="2800" dirty="0" err="1" smtClean="0"/>
              <a:t>piezoresistive</a:t>
            </a:r>
            <a:r>
              <a:rPr lang="en-US" sz="2800" dirty="0" smtClean="0"/>
              <a:t> property: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 Intrinsic CNT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piezoresitive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properties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 Contact resistance changes under stress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 Tunneling effect  could be dominant  (separation distance between CNTs decreases)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795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62000" y="4191000"/>
            <a:ext cx="7825256" cy="2286000"/>
            <a:chOff x="2621" y="5906"/>
            <a:chExt cx="7180" cy="2098"/>
          </a:xfrm>
        </p:grpSpPr>
        <p:sp>
          <p:nvSpPr>
            <p:cNvPr id="167952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621" y="5906"/>
              <a:ext cx="7180" cy="209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561" y="5991"/>
              <a:ext cx="3102" cy="1907"/>
              <a:chOff x="6561" y="5991"/>
              <a:chExt cx="3102" cy="1907"/>
            </a:xfrm>
          </p:grpSpPr>
          <p:pic>
            <p:nvPicPr>
              <p:cNvPr id="167951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61" y="5991"/>
                <a:ext cx="3102" cy="1907"/>
              </a:xfrm>
              <a:prstGeom prst="rect">
                <a:avLst/>
              </a:prstGeom>
              <a:noFill/>
            </p:spPr>
          </p:pic>
          <p:sp>
            <p:nvSpPr>
              <p:cNvPr id="167950" name="Text Box 14"/>
              <p:cNvSpPr txBox="1">
                <a:spLocks noChangeArrowheads="1"/>
              </p:cNvSpPr>
              <p:nvPr/>
            </p:nvSpPr>
            <p:spPr bwMode="auto">
              <a:xfrm>
                <a:off x="6741" y="6711"/>
                <a:ext cx="920" cy="5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 flipV="1">
              <a:off x="5627" y="7118"/>
              <a:ext cx="914" cy="1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7" name="Text Box 11"/>
            <p:cNvSpPr txBox="1">
              <a:spLocks noChangeArrowheads="1"/>
            </p:cNvSpPr>
            <p:nvPr/>
          </p:nvSpPr>
          <p:spPr bwMode="auto">
            <a:xfrm>
              <a:off x="2645" y="6194"/>
              <a:ext cx="985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Nanotube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resistance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946" name="Line 10"/>
            <p:cNvSpPr>
              <a:spLocks noChangeShapeType="1"/>
            </p:cNvSpPr>
            <p:nvPr/>
          </p:nvSpPr>
          <p:spPr bwMode="auto">
            <a:xfrm flipV="1">
              <a:off x="3214" y="6182"/>
              <a:ext cx="166" cy="1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5" name="Line 9"/>
            <p:cNvSpPr>
              <a:spLocks noChangeShapeType="1"/>
            </p:cNvSpPr>
            <p:nvPr/>
          </p:nvSpPr>
          <p:spPr bwMode="auto">
            <a:xfrm flipH="1">
              <a:off x="2957" y="6710"/>
              <a:ext cx="159" cy="1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94" y="5983"/>
              <a:ext cx="3351" cy="1956"/>
              <a:chOff x="2694" y="5983"/>
              <a:chExt cx="3351" cy="1956"/>
            </a:xfrm>
          </p:grpSpPr>
          <p:pic>
            <p:nvPicPr>
              <p:cNvPr id="167944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83" t="2032" r="1910" b="2710"/>
              <a:stretch>
                <a:fillRect/>
              </a:stretch>
            </p:blipFill>
            <p:spPr bwMode="auto">
              <a:xfrm>
                <a:off x="2694" y="5983"/>
                <a:ext cx="3351" cy="1956"/>
              </a:xfrm>
              <a:prstGeom prst="rect">
                <a:avLst/>
              </a:prstGeom>
              <a:noFill/>
            </p:spPr>
          </p:pic>
          <p:sp>
            <p:nvSpPr>
              <p:cNvPr id="167943" name="Rectangle 7"/>
              <p:cNvSpPr>
                <a:spLocks noChangeArrowheads="1"/>
              </p:cNvSpPr>
              <p:nvPr/>
            </p:nvSpPr>
            <p:spPr bwMode="auto">
              <a:xfrm>
                <a:off x="5473" y="7168"/>
                <a:ext cx="272" cy="1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257A13-D548-497C-B645-495A4BF2BDF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Effects of CNT doping level and water contend level</a:t>
            </a:r>
            <a:endParaRPr lang="en-US" sz="3600" dirty="0" smtClean="0"/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304800" y="4395787"/>
            <a:ext cx="8610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3225" indent="-403225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 err="1" smtClean="0"/>
              <a:t>piezoresitive</a:t>
            </a:r>
            <a:r>
              <a:rPr lang="en-US" sz="2400" dirty="0" smtClean="0"/>
              <a:t> sensitivity does not increase linearly with CNT doping level and water content level.  </a:t>
            </a:r>
          </a:p>
          <a:p>
            <a:pPr marL="403225" indent="-403225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High CNT doping level can shorten the tunneling channel, but it will be stabilized if over the percolation threshold. </a:t>
            </a:r>
          </a:p>
          <a:p>
            <a:pPr marL="403225" indent="-403225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/>
              <a:t>The field emission effect on the </a:t>
            </a:r>
            <a:r>
              <a:rPr lang="en-US" sz="2400" dirty="0" err="1" smtClean="0"/>
              <a:t>nanotube</a:t>
            </a:r>
            <a:r>
              <a:rPr lang="en-US" sz="2400" dirty="0" smtClean="0"/>
              <a:t> tip can be enhanced by the adsorption of water molecules</a:t>
            </a:r>
            <a:endParaRPr lang="en-US" sz="2400" dirty="0"/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7393" name="Object 1"/>
          <p:cNvGraphicFramePr>
            <a:graphicFrameLocks noChangeAspect="1"/>
          </p:cNvGraphicFramePr>
          <p:nvPr/>
        </p:nvGraphicFramePr>
        <p:xfrm>
          <a:off x="4800600" y="1576212"/>
          <a:ext cx="4038460" cy="2767187"/>
        </p:xfrm>
        <a:graphic>
          <a:graphicData uri="http://schemas.openxmlformats.org/presentationml/2006/ole">
            <p:oleObj spid="_x0000_s1026" r:id="rId4" imgW="4169664" imgH="2915107" progId="">
              <p:embed/>
            </p:oleObj>
          </a:graphicData>
        </a:graphic>
      </p:graphicFrame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408" y="1600200"/>
            <a:ext cx="409707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09335-4BD5-49FF-90E7-79A5BC8E9AC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mtClean="0"/>
              <a:t>Future Challenges and  Plan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CC00"/>
                </a:solidFill>
              </a:rPr>
              <a:t>Challenges: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Need effective large-scale CNT/cement composite fabrication methods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ea typeface="宋体" pitchFamily="2" charset="-122"/>
              </a:rPr>
              <a:t>Need to study the </a:t>
            </a:r>
            <a:r>
              <a:rPr lang="en-US" altLang="zh-CN" sz="2400" dirty="0" err="1" smtClean="0">
                <a:ea typeface="宋体" pitchFamily="2" charset="-122"/>
              </a:rPr>
              <a:t>piezoresistive</a:t>
            </a:r>
            <a:r>
              <a:rPr lang="en-US" altLang="zh-CN" sz="2400" dirty="0" smtClean="0">
                <a:ea typeface="宋体" pitchFamily="2" charset="-122"/>
              </a:rPr>
              <a:t> response of CNT enhanced concrete (which has 15~20% of cement)</a:t>
            </a:r>
            <a:endParaRPr lang="en-US" altLang="zh-CN" sz="9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ea typeface="宋体" pitchFamily="2" charset="-122"/>
              </a:rPr>
              <a:t>Configuration design for wide area detection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CC00"/>
                </a:solidFill>
              </a:rPr>
              <a:t>Work plan: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Address above challenges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ea typeface="宋体" pitchFamily="2" charset="-122"/>
              </a:rPr>
              <a:t>Road tests  </a:t>
            </a:r>
            <a:endParaRPr lang="en-US" altLang="zh-CN" sz="2400" dirty="0" smtClean="0">
              <a:ea typeface="宋体" pitchFamily="2" charset="-122"/>
            </a:endParaRP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altLang="zh-CN" sz="2400" i="1" dirty="0" smtClean="0"/>
              <a:t>Explore the civil structural health monitoring application (working with </a:t>
            </a:r>
            <a:r>
              <a:rPr lang="en-US" altLang="zh-CN" sz="2400" i="1" dirty="0" err="1" smtClean="0"/>
              <a:t>Mn</a:t>
            </a:r>
            <a:r>
              <a:rPr lang="en-US" altLang="zh-CN" sz="2400" i="1" dirty="0" smtClean="0"/>
              <a:t>/DOT on a FHWA project)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CN" sz="2400" dirty="0" smtClean="0">
                <a:ea typeface="宋体" pitchFamily="2" charset="-122"/>
              </a:rPr>
              <a:t>  </a:t>
            </a:r>
            <a:endParaRPr lang="en-US" altLang="zh-CN" sz="2400" i="1" dirty="0" smtClean="0">
              <a:solidFill>
                <a:srgbClr val="FF0000"/>
              </a:solidFill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D084D-1360-4729-B90E-B57AA1169F8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mtClean="0">
                <a:ea typeface="宋体" pitchFamily="2" charset="-122"/>
              </a:rPr>
              <a:t> Acknowledgement</a:t>
            </a:r>
            <a:endParaRPr lang="en-US" smtClean="0"/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宋体" pitchFamily="2" charset="-122"/>
              </a:rPr>
              <a:t>Funding supported by the Northland Advanced Transportation Systems Research Laboratory, University of Minnesota Duluth, ITS of the University of Minnesota. </a:t>
            </a:r>
          </a:p>
          <a:p>
            <a:pPr eaLnBrk="1" hangingPunct="1">
              <a:defRPr/>
            </a:pPr>
            <a:r>
              <a:rPr lang="en-US" dirty="0" smtClean="0">
                <a:ea typeface="宋体" pitchFamily="2" charset="-122"/>
              </a:rPr>
              <a:t>Dr. </a:t>
            </a:r>
            <a:r>
              <a:rPr lang="en-US" dirty="0" err="1" smtClean="0">
                <a:ea typeface="宋体" pitchFamily="2" charset="-122"/>
              </a:rPr>
              <a:t>Eil</a:t>
            </a:r>
            <a:r>
              <a:rPr lang="en-US" dirty="0" smtClean="0">
                <a:ea typeface="宋体" pitchFamily="2" charset="-122"/>
              </a:rPr>
              <a:t> Kwon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Dr. Baoguo Han (Research Associate in our group)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B9F1F-1E67-4B70-BB1E-96CA7BD0484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Road Test</a:t>
            </a:r>
            <a:endParaRPr lang="en-US" sz="3600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066800"/>
            <a:ext cx="937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altLang="zh-CN" sz="2400" dirty="0" smtClean="0">
                <a:ea typeface="宋体" pitchFamily="2" charset="-122"/>
              </a:rPr>
              <a:t>Tested in NARSRL outdoor research facility</a:t>
            </a:r>
            <a:endParaRPr lang="en-US" sz="2400" b="1" i="1" u="sng" dirty="0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-396552" y="1628800"/>
            <a:ext cx="7339907" cy="4320480"/>
            <a:chOff x="1818" y="6209"/>
            <a:chExt cx="8223" cy="4841"/>
          </a:xfrm>
        </p:grpSpPr>
        <p:sp>
          <p:nvSpPr>
            <p:cNvPr id="718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818" y="6209"/>
              <a:ext cx="8223" cy="48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82" name="Picture 14" descr="DSC017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3" y="6254"/>
              <a:ext cx="2880" cy="1997"/>
            </a:xfrm>
            <a:prstGeom prst="rect">
              <a:avLst/>
            </a:prstGeom>
            <a:noFill/>
          </p:spPr>
        </p:pic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8375" y="7513"/>
              <a:ext cx="1280" cy="581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Embedded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Sensors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80" name="Picture 12" descr="DSC0176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15" y="7981"/>
              <a:ext cx="2792" cy="2964"/>
            </a:xfrm>
            <a:prstGeom prst="rect">
              <a:avLst/>
            </a:prstGeom>
            <a:noFill/>
          </p:spPr>
        </p:pic>
        <p:pic>
          <p:nvPicPr>
            <p:cNvPr id="7179" name="Picture 11" descr="DSC0176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1" y="6989"/>
              <a:ext cx="4579" cy="3438"/>
            </a:xfrm>
            <a:prstGeom prst="rect">
              <a:avLst/>
            </a:prstGeom>
            <a:noFill/>
          </p:spPr>
        </p:pic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7387" y="9953"/>
              <a:ext cx="1574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Sensors array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V="1">
              <a:off x="8061" y="7613"/>
              <a:ext cx="180" cy="2282"/>
            </a:xfrm>
            <a:prstGeom prst="line">
              <a:avLst/>
            </a:prstGeom>
            <a:noFill/>
            <a:ln w="19050" cap="rnd">
              <a:solidFill>
                <a:srgbClr val="00FFFF"/>
              </a:solidFill>
              <a:prstDash val="sysDot"/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3618" y="9329"/>
              <a:ext cx="4443" cy="624"/>
            </a:xfrm>
            <a:prstGeom prst="line">
              <a:avLst/>
            </a:prstGeom>
            <a:noFill/>
            <a:ln w="19050" cap="rnd">
              <a:solidFill>
                <a:srgbClr val="00FFFF"/>
              </a:solidFill>
              <a:prstDash val="sysDot"/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 flipV="1">
              <a:off x="8682" y="7237"/>
              <a:ext cx="13" cy="285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 flipH="1">
              <a:off x="2624" y="9367"/>
              <a:ext cx="292" cy="3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 flipV="1">
              <a:off x="2718" y="9624"/>
              <a:ext cx="595" cy="1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flipH="1">
              <a:off x="3253" y="9327"/>
              <a:ext cx="257" cy="4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2538" y="9671"/>
              <a:ext cx="1574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1.2m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" name="Picture 26" descr="DSC0177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941168"/>
            <a:ext cx="248376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0" y="6093296"/>
            <a:ext cx="6444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altLang="zh-CN" sz="2400" dirty="0" smtClean="0">
                <a:ea typeface="宋体" pitchFamily="2" charset="-122"/>
              </a:rPr>
              <a:t>We are dealing with some issues of sealing etc. </a:t>
            </a:r>
            <a:endParaRPr lang="en-US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  <a:t>Project Background and Objective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35975" cy="48529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dirty="0" smtClean="0">
                <a:latin typeface="Tahoma" pitchFamily="34" charset="0"/>
                <a:ea typeface="宋体" pitchFamily="2" charset="-122"/>
              </a:rPr>
              <a:t>Driver’s drowsiness is one of the major causes of deadly traffic accidents.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400" dirty="0" smtClean="0">
                <a:latin typeface="Tahoma" pitchFamily="34" charset="0"/>
                <a:ea typeface="宋体" pitchFamily="2" charset="-122"/>
              </a:rPr>
              <a:t>   (NHTSA, more than 100,000 crashes are caused by drowsy drivers every year in the US)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z="2400" dirty="0" smtClean="0">
              <a:latin typeface="Tahoma" pitchFamily="34" charset="0"/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Tahoma" pitchFamily="34" charset="0"/>
                <a:ea typeface="宋体" pitchFamily="2" charset="-122"/>
              </a:rPr>
              <a:t>Objective:</a:t>
            </a:r>
          </a:p>
          <a:p>
            <a:pPr eaLnBrk="1" hangingPunct="1">
              <a:defRPr/>
            </a:pPr>
            <a:r>
              <a:rPr lang="en-US" altLang="zh-CN" sz="2800" dirty="0" smtClean="0">
                <a:latin typeface="Tahoma" pitchFamily="34" charset="0"/>
                <a:ea typeface="宋体" pitchFamily="2" charset="-122"/>
              </a:rPr>
              <a:t>To detect driver drowsiness via biosensors on steering wheel. </a:t>
            </a:r>
            <a:endParaRPr lang="en-US" altLang="zh-CN" sz="28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B9F1F-1E67-4B70-BB1E-96CA7BD0484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Road Test</a:t>
            </a:r>
            <a:endParaRPr lang="en-US" sz="3600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066800"/>
            <a:ext cx="937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altLang="zh-CN" sz="2400" dirty="0" smtClean="0">
                <a:ea typeface="宋体" pitchFamily="2" charset="-122"/>
              </a:rPr>
              <a:t>Measurement system</a:t>
            </a:r>
            <a:endParaRPr lang="en-US" sz="2400" b="1" i="1" u="sng" dirty="0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604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719" name="Rectangle 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4743" name="Picture 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6553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745" name="Rectangle 2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744" name="Object 232"/>
          <p:cNvGraphicFramePr>
            <a:graphicFrameLocks noChangeAspect="1"/>
          </p:cNvGraphicFramePr>
          <p:nvPr/>
        </p:nvGraphicFramePr>
        <p:xfrm>
          <a:off x="3347864" y="6093296"/>
          <a:ext cx="1496160" cy="764704"/>
        </p:xfrm>
        <a:graphic>
          <a:graphicData uri="http://schemas.openxmlformats.org/presentationml/2006/ole">
            <p:oleObj spid="_x0000_s65538" name="Equation" r:id="rId5" imgW="850531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B9F1F-1E67-4B70-BB1E-96CA7BD0484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Road Test Results</a:t>
            </a:r>
            <a:endParaRPr lang="en-US" sz="3600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066800"/>
            <a:ext cx="937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altLang="zh-CN" sz="2400" dirty="0" smtClean="0">
                <a:ea typeface="宋体" pitchFamily="2" charset="-122"/>
              </a:rPr>
              <a:t>From the Nickel-particle/cement self-sensing sensors</a:t>
            </a:r>
            <a:endParaRPr lang="en-US" sz="2400" b="1" i="1" u="sng" dirty="0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604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719" name="Rectangle 2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745" name="Rectangle 2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car1_data2"/>
          <p:cNvPicPr/>
          <p:nvPr/>
        </p:nvPicPr>
        <p:blipFill>
          <a:blip r:embed="rId3" cstate="print"/>
          <a:srcRect l="6201" t="4488" r="6880" b="34280"/>
          <a:stretch>
            <a:fillRect/>
          </a:stretch>
        </p:blipFill>
        <p:spPr bwMode="auto">
          <a:xfrm>
            <a:off x="539552" y="1844824"/>
            <a:ext cx="74888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ar1_data2_local2"/>
          <p:cNvPicPr/>
          <p:nvPr/>
        </p:nvPicPr>
        <p:blipFill>
          <a:blip r:embed="rId4" cstate="print"/>
          <a:srcRect l="6407" t="4164" r="7205" b="33253"/>
          <a:stretch>
            <a:fillRect/>
          </a:stretch>
        </p:blipFill>
        <p:spPr bwMode="auto">
          <a:xfrm>
            <a:off x="2843808" y="4653136"/>
            <a:ext cx="5760640" cy="220486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 bwMode="auto">
          <a:xfrm>
            <a:off x="2555776" y="1628800"/>
            <a:ext cx="720080" cy="2952328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  <a:t>Previous</a:t>
            </a:r>
            <a: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  <a:t> Results</a:t>
            </a:r>
            <a:endParaRPr lang="en-US" altLang="zh-CN" sz="4000" b="1" dirty="0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8893175" cy="451804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dirty="0" smtClean="0">
                <a:ea typeface="宋体" pitchFamily="2" charset="-122"/>
              </a:rPr>
              <a:t>Heart rate measurement systems</a:t>
            </a:r>
          </a:p>
          <a:p>
            <a:pPr eaLnBrk="1" hangingPunct="1">
              <a:buNone/>
              <a:defRPr/>
            </a:pPr>
            <a:r>
              <a:rPr lang="en-US" altLang="zh-CN" sz="2800" dirty="0" smtClean="0">
                <a:ea typeface="宋体" pitchFamily="2" charset="-122"/>
              </a:rPr>
              <a:t>    - </a:t>
            </a:r>
            <a:r>
              <a:rPr lang="en-US" altLang="zh-CN" sz="2800" b="1" dirty="0" smtClean="0">
                <a:ea typeface="宋体" pitchFamily="2" charset="-122"/>
              </a:rPr>
              <a:t>Method 1</a:t>
            </a:r>
            <a:r>
              <a:rPr lang="en-US" altLang="zh-CN" sz="2800" dirty="0" smtClean="0">
                <a:ea typeface="宋体" pitchFamily="2" charset="-122"/>
              </a:rPr>
              <a:t>: using conductive fabric as </a:t>
            </a:r>
            <a:r>
              <a:rPr lang="en-US" sz="2800" dirty="0" smtClean="0"/>
              <a:t>electrodes to measure the electrocardiogram (ECG) signal</a:t>
            </a:r>
          </a:p>
          <a:p>
            <a:pPr eaLnBrk="1" hangingPunct="1">
              <a:buNone/>
              <a:defRPr/>
            </a:pPr>
            <a:r>
              <a:rPr lang="en-US" altLang="zh-CN" sz="2800" dirty="0" smtClean="0">
                <a:ea typeface="宋体" pitchFamily="2" charset="-122"/>
              </a:rPr>
              <a:t>    - </a:t>
            </a:r>
            <a:r>
              <a:rPr lang="en-US" altLang="zh-CN" sz="2800" b="1" dirty="0" smtClean="0">
                <a:ea typeface="宋体" pitchFamily="2" charset="-122"/>
              </a:rPr>
              <a:t>Method 2</a:t>
            </a:r>
            <a:r>
              <a:rPr lang="en-US" altLang="zh-CN" sz="2800" dirty="0" smtClean="0">
                <a:ea typeface="宋体" pitchFamily="2" charset="-122"/>
              </a:rPr>
              <a:t>: </a:t>
            </a:r>
            <a:r>
              <a:rPr lang="en-US" sz="2800" dirty="0" smtClean="0"/>
              <a:t>using </a:t>
            </a:r>
            <a:r>
              <a:rPr lang="en-US" sz="2800" dirty="0" err="1" smtClean="0"/>
              <a:t>piezo</a:t>
            </a:r>
            <a:r>
              <a:rPr lang="en-US" sz="2800" dirty="0" smtClean="0"/>
              <a:t>-polymer PVDF (</a:t>
            </a:r>
            <a:r>
              <a:rPr lang="en-US" sz="2800" dirty="0" err="1" smtClean="0"/>
              <a:t>polyvinylidene</a:t>
            </a:r>
            <a:r>
              <a:rPr lang="en-US" sz="2800" dirty="0" smtClean="0"/>
              <a:t> fluoride) films to measure the force aroused by the heart pulse wave signal</a:t>
            </a:r>
            <a:r>
              <a:rPr lang="en-US" altLang="zh-CN" sz="2800" dirty="0" smtClean="0">
                <a:ea typeface="宋体" pitchFamily="2" charset="-122"/>
              </a:rPr>
              <a:t> </a:t>
            </a:r>
          </a:p>
          <a:p>
            <a:pPr eaLnBrk="1" hangingPunct="1">
              <a:buNone/>
              <a:defRPr/>
            </a:pPr>
            <a:r>
              <a:rPr lang="en-US" altLang="zh-CN" sz="2800" dirty="0" smtClean="0">
                <a:ea typeface="宋体" pitchFamily="2" charset="-122"/>
              </a:rPr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dirty="0" smtClean="0">
                <a:ea typeface="宋体" pitchFamily="2" charset="-122"/>
              </a:rPr>
              <a:t>	</a:t>
            </a:r>
          </a:p>
        </p:txBody>
      </p:sp>
      <p:sp>
        <p:nvSpPr>
          <p:cNvPr id="7172" name="Rectangle 38"/>
          <p:cNvSpPr>
            <a:spLocks noChangeArrowheads="1"/>
          </p:cNvSpPr>
          <p:nvPr/>
        </p:nvSpPr>
        <p:spPr bwMode="auto">
          <a:xfrm>
            <a:off x="1071563" y="2409825"/>
            <a:ext cx="32083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3" name="Rectangle 40"/>
          <p:cNvSpPr>
            <a:spLocks noChangeArrowheads="1"/>
          </p:cNvSpPr>
          <p:nvPr/>
        </p:nvSpPr>
        <p:spPr bwMode="auto">
          <a:xfrm>
            <a:off x="1071563" y="2409825"/>
            <a:ext cx="1651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4" name="Rectangle 42"/>
          <p:cNvSpPr>
            <a:spLocks noChangeArrowheads="1"/>
          </p:cNvSpPr>
          <p:nvPr/>
        </p:nvSpPr>
        <p:spPr bwMode="auto">
          <a:xfrm>
            <a:off x="1071563" y="2409825"/>
            <a:ext cx="1651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5" name="Text Box 60"/>
          <p:cNvSpPr txBox="1">
            <a:spLocks noChangeArrowheads="1"/>
          </p:cNvSpPr>
          <p:nvPr/>
        </p:nvSpPr>
        <p:spPr bwMode="auto">
          <a:xfrm>
            <a:off x="539750" y="3500438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176" name="Picture 63" descr="conductive fabric electr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35997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pvdf sensor array"/>
          <p:cNvPicPr>
            <a:picLocks noChangeAspect="1" noChangeArrowheads="1"/>
          </p:cNvPicPr>
          <p:nvPr/>
        </p:nvPicPr>
        <p:blipFill>
          <a:blip r:embed="rId4" cstate="print"/>
          <a:srcRect l="2075" t="7225" r="2890" b="6676"/>
          <a:stretch>
            <a:fillRect/>
          </a:stretch>
        </p:blipFill>
        <p:spPr bwMode="auto">
          <a:xfrm>
            <a:off x="4357686" y="4143380"/>
            <a:ext cx="45201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  <a:t>Previous Results</a:t>
            </a:r>
            <a:endParaRPr lang="en-US" altLang="zh-CN" sz="4000" b="1" dirty="0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8893175" cy="451804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7 human subjects were tested on a driving simulator. HRV signal was analyzed and LF/HF ratio was chosen as the index of drive sleepiness stages.</a:t>
            </a:r>
          </a:p>
          <a:p>
            <a:pPr eaLnBrk="1" hangingPunct="1">
              <a:defRPr/>
            </a:pPr>
            <a:r>
              <a:rPr lang="en-US" sz="2400" dirty="0" smtClean="0"/>
              <a:t>The LF (low frequency)/HF (high frequency) ratio decreases with time, indicating a drowsiness trend.</a:t>
            </a:r>
          </a:p>
          <a:p>
            <a:pPr eaLnBrk="1" hangingPunct="1">
              <a:defRPr/>
            </a:pPr>
            <a:r>
              <a:rPr lang="en-US" sz="2400" dirty="0" smtClean="0"/>
              <a:t> However, LF/HF ratio has high variability and has different </a:t>
            </a:r>
            <a:r>
              <a:rPr lang="en-US" sz="2400" dirty="0" err="1" smtClean="0"/>
              <a:t>decrasing</a:t>
            </a:r>
            <a:r>
              <a:rPr lang="en-US" sz="2400" dirty="0" smtClean="0"/>
              <a:t> ratio for different drivers. </a:t>
            </a: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7172" name="Rectangle 38"/>
          <p:cNvSpPr>
            <a:spLocks noChangeArrowheads="1"/>
          </p:cNvSpPr>
          <p:nvPr/>
        </p:nvSpPr>
        <p:spPr bwMode="auto">
          <a:xfrm>
            <a:off x="1071563" y="2409825"/>
            <a:ext cx="32083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3" name="Rectangle 40"/>
          <p:cNvSpPr>
            <a:spLocks noChangeArrowheads="1"/>
          </p:cNvSpPr>
          <p:nvPr/>
        </p:nvSpPr>
        <p:spPr bwMode="auto">
          <a:xfrm>
            <a:off x="1071563" y="2409825"/>
            <a:ext cx="1651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4" name="Rectangle 42"/>
          <p:cNvSpPr>
            <a:spLocks noChangeArrowheads="1"/>
          </p:cNvSpPr>
          <p:nvPr/>
        </p:nvSpPr>
        <p:spPr bwMode="auto">
          <a:xfrm>
            <a:off x="1071563" y="2409825"/>
            <a:ext cx="1651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5" name="Text Box 60"/>
          <p:cNvSpPr txBox="1">
            <a:spLocks noChangeArrowheads="1"/>
          </p:cNvSpPr>
          <p:nvPr/>
        </p:nvSpPr>
        <p:spPr bwMode="auto">
          <a:xfrm>
            <a:off x="539750" y="3500438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8228" r="7974"/>
          <a:stretch>
            <a:fillRect/>
          </a:stretch>
        </p:blipFill>
        <p:spPr bwMode="auto">
          <a:xfrm>
            <a:off x="0" y="4143380"/>
            <a:ext cx="4545321" cy="2655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8308" r="8138"/>
          <a:stretch>
            <a:fillRect/>
          </a:stretch>
        </p:blipFill>
        <p:spPr bwMode="auto">
          <a:xfrm>
            <a:off x="4633199" y="4143380"/>
            <a:ext cx="4510833" cy="264318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  <a:t>Proposed study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smtClean="0">
                <a:ea typeface="宋体" pitchFamily="2" charset="-122"/>
              </a:rPr>
              <a:t>We propose to use multiple parameter to access the driver’s drowsiness</a:t>
            </a:r>
          </a:p>
          <a:p>
            <a:pPr lvl="0">
              <a:buNone/>
            </a:pPr>
            <a:r>
              <a:rPr lang="en-US" sz="2000" dirty="0" smtClean="0"/>
              <a:t>     - LF/HF ratio of HRV signal, it will decrease with drowsiness</a:t>
            </a:r>
          </a:p>
          <a:p>
            <a:pPr lvl="0">
              <a:buNone/>
            </a:pPr>
            <a:r>
              <a:rPr lang="en-US" sz="2000" dirty="0" smtClean="0"/>
              <a:t>     - VLF (very low frequency ) of HRV, it will decrease with drowsiness</a:t>
            </a:r>
          </a:p>
          <a:p>
            <a:pPr lvl="0">
              <a:buNone/>
            </a:pPr>
            <a:r>
              <a:rPr lang="en-US" sz="2000" dirty="0" smtClean="0"/>
              <a:t>     - RRV (moving average of heart rate time-interval) of HRV signal, it </a:t>
            </a:r>
          </a:p>
          <a:p>
            <a:pPr lvl="0">
              <a:buNone/>
            </a:pPr>
            <a:r>
              <a:rPr lang="en-US" sz="2000" dirty="0" smtClean="0"/>
              <a:t>        will increase with drowsiness </a:t>
            </a:r>
          </a:p>
          <a:p>
            <a:pPr lvl="0">
              <a:buNone/>
            </a:pPr>
            <a:r>
              <a:rPr lang="en-US" sz="2000" dirty="0" smtClean="0"/>
              <a:t>     - Gripping force variability, it will decrease with drowsiness</a:t>
            </a:r>
          </a:p>
          <a:p>
            <a:pPr lvl="0">
              <a:buNone/>
            </a:pPr>
            <a:r>
              <a:rPr lang="en-US" sz="2000" dirty="0" smtClean="0"/>
              <a:t>     - Steering wheel motion: steering angle and angular velocity phase will be used in this study for their high correlation with drowsiness.</a:t>
            </a:r>
          </a:p>
          <a:p>
            <a:pPr eaLnBrk="1" hangingPunct="1">
              <a:buNone/>
              <a:defRPr/>
            </a:pPr>
            <a:endParaRPr lang="en-US" altLang="zh-CN" sz="2800" dirty="0" smtClean="0">
              <a:ea typeface="宋体" pitchFamily="2" charset="-122"/>
            </a:endParaRPr>
          </a:p>
          <a:p>
            <a:pPr eaLnBrk="1" hangingPunct="1">
              <a:buNone/>
              <a:defRPr/>
            </a:pPr>
            <a:endParaRPr lang="en-US" altLang="zh-CN" sz="2400" dirty="0" smtClean="0">
              <a:ea typeface="宋体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8429652" cy="239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29256" y="442913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Find these gains will be a major task of this study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214810" y="4500570"/>
            <a:ext cx="500066" cy="1928826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4786314" y="4714884"/>
            <a:ext cx="571504" cy="285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  <a:t>System</a:t>
            </a:r>
            <a:endParaRPr lang="en-US" altLang="zh-CN" sz="4000" b="1" dirty="0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1148" y="4365104"/>
            <a:ext cx="253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EEG Measurement as the “gold” standard  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6588224" y="5085184"/>
            <a:ext cx="571504" cy="285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457" name="Object 3"/>
          <p:cNvGraphicFramePr>
            <a:graphicFrameLocks noChangeAspect="1"/>
          </p:cNvGraphicFramePr>
          <p:nvPr/>
        </p:nvGraphicFramePr>
        <p:xfrm>
          <a:off x="2339752" y="1196752"/>
          <a:ext cx="4184650" cy="4906963"/>
        </p:xfrm>
        <a:graphic>
          <a:graphicData uri="http://schemas.openxmlformats.org/presentationml/2006/ole">
            <p:oleObj spid="_x0000_s19457" name="Visio" r:id="rId4" imgW="4354678" imgH="5974690" progId="Visio.Drawing.11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4221088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Heart pulse wave measurement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328498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Steering wheel signal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4245684" y="3899332"/>
            <a:ext cx="1368152" cy="8595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543104" y="4869160"/>
            <a:ext cx="940664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8496175" cy="198884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  <a:t>Correlation analysis between the EEG signal and ECG &amp; steering wheel signal</a:t>
            </a:r>
            <a:endParaRPr lang="en-US" altLang="zh-CN" sz="4000" b="1" dirty="0" smtClean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9" name="Picture 8" descr="neural networ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604867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smtClean="0">
                <a:solidFill>
                  <a:schemeClr val="tx1"/>
                </a:solidFill>
                <a:ea typeface="宋体" pitchFamily="2" charset="-122"/>
              </a:rPr>
              <a:t>Correlation analysis between the EEG signal and ECG &amp; steering wheel signal</a:t>
            </a:r>
            <a:endParaRPr lang="en-US" altLang="zh-CN" sz="3600" b="1" dirty="0" smtClean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4456"/>
            <a:ext cx="4500438" cy="27089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2776"/>
            <a:ext cx="4860032" cy="252028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21088"/>
            <a:ext cx="4572000" cy="25603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2060848"/>
            <a:ext cx="41044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High correlation between EEG and the combined signal array!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1"/>
                </a:solidFill>
                <a:ea typeface="宋体" pitchFamily="2" charset="-122"/>
              </a:rPr>
              <a:t>Summary</a:t>
            </a:r>
            <a:endParaRPr lang="en-US" altLang="zh-CN" sz="4000" b="1" dirty="0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smtClean="0">
                <a:ea typeface="宋体" pitchFamily="2" charset="-122"/>
              </a:rPr>
              <a:t>The combined signal (ECG and steering wheel signal) has high correlation with EEG signal EEG signal is deemed as an accurate way of detecting driver drowsiness)  </a:t>
            </a:r>
            <a:r>
              <a:rPr lang="en-US" altLang="zh-CN" sz="2400" dirty="0" smtClean="0">
                <a:ea typeface="宋体" pitchFamily="2" charset="-122"/>
                <a:sym typeface="Wingdings" pitchFamily="2" charset="2"/>
              </a:rPr>
              <a:t> the combined signal could detect driver drowsiness more accurately that using ECG signal alone.</a:t>
            </a:r>
          </a:p>
          <a:p>
            <a:pPr eaLnBrk="1" hangingPunct="1">
              <a:defRPr/>
            </a:pPr>
            <a:r>
              <a:rPr lang="en-US" altLang="zh-CN" sz="2400" dirty="0" smtClean="0">
                <a:ea typeface="宋体" pitchFamily="2" charset="-122"/>
                <a:sym typeface="Wingdings" pitchFamily="2" charset="2"/>
              </a:rPr>
              <a:t>System modeling and tests are underway.</a:t>
            </a:r>
            <a:r>
              <a:rPr lang="en-US" altLang="zh-CN" sz="2400" dirty="0" smtClean="0">
                <a:ea typeface="宋体" pitchFamily="2" charset="-122"/>
                <a:sym typeface="Wingdings" pitchFamily="2" charset="2"/>
              </a:rPr>
              <a:t> </a:t>
            </a:r>
            <a:endParaRPr lang="en-US" sz="2000" dirty="0" smtClean="0"/>
          </a:p>
          <a:p>
            <a:pPr eaLnBrk="1" hangingPunct="1">
              <a:buNone/>
              <a:defRPr/>
            </a:pPr>
            <a:endParaRPr lang="en-US" altLang="zh-CN" sz="2800" dirty="0" smtClean="0">
              <a:ea typeface="宋体" pitchFamily="2" charset="-122"/>
            </a:endParaRPr>
          </a:p>
          <a:p>
            <a:pPr eaLnBrk="1" hangingPunct="1">
              <a:buNone/>
              <a:defRPr/>
            </a:pPr>
            <a:endParaRPr lang="en-US" altLang="zh-CN" sz="24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1181</TotalTime>
  <Words>851</Words>
  <Application>Microsoft Office PowerPoint</Application>
  <PresentationFormat>On-screen Show (4:3)</PresentationFormat>
  <Paragraphs>126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Digital Dots</vt:lpstr>
      <vt:lpstr>Microsoft Visio 绘图</vt:lpstr>
      <vt:lpstr>Microsoft Equation 3.0</vt:lpstr>
      <vt:lpstr>Integrated Approach for Nonintrusive Detection of Driver Drowsiness   Xun Yu  Department of Mechanical and Industrial Engineering University of Minnesota, Duluth</vt:lpstr>
      <vt:lpstr>Project Background and Objective</vt:lpstr>
      <vt:lpstr>Previous Results</vt:lpstr>
      <vt:lpstr>Previous Results</vt:lpstr>
      <vt:lpstr>Proposed study</vt:lpstr>
      <vt:lpstr>System</vt:lpstr>
      <vt:lpstr>Correlation analysis between the EEG signal and ECG &amp; steering wheel signal</vt:lpstr>
      <vt:lpstr>Correlation analysis between the EEG signal and ECG &amp; steering wheel signal</vt:lpstr>
      <vt:lpstr>Summary</vt:lpstr>
      <vt:lpstr>Slide 10</vt:lpstr>
      <vt:lpstr>  Objective and Research Approach</vt:lpstr>
      <vt:lpstr>Experiments</vt:lpstr>
      <vt:lpstr>Lab Test</vt:lpstr>
      <vt:lpstr>Lab Test Results – Method #2 (NaDDBS)</vt:lpstr>
      <vt:lpstr>Piezoresistive Response Mechanism</vt:lpstr>
      <vt:lpstr>Effects of CNT doping level and water contend level</vt:lpstr>
      <vt:lpstr>Future Challenges and  Plan</vt:lpstr>
      <vt:lpstr> Acknowledgement</vt:lpstr>
      <vt:lpstr>Road Test</vt:lpstr>
      <vt:lpstr>Road Test</vt:lpstr>
      <vt:lpstr>Road Test Results</vt:lpstr>
    </vt:vector>
  </TitlesOfParts>
  <Company>H.I.T.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hushan</dc:creator>
  <cp:lastModifiedBy>xunyu</cp:lastModifiedBy>
  <cp:revision>85</cp:revision>
  <dcterms:created xsi:type="dcterms:W3CDTF">2008-04-11T20:53:05Z</dcterms:created>
  <dcterms:modified xsi:type="dcterms:W3CDTF">2010-09-13T19:20:36Z</dcterms:modified>
</cp:coreProperties>
</file>