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71247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5425" y="0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5425" y="8939213"/>
            <a:ext cx="308768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5" tIns="47242" rIns="94485" bIns="472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ED2A2AD-EF49-42C9-B608-E31BE6295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A2B10-487B-4F87-B880-68E5ACAB4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D6400-E97F-4749-BE18-6CC72170B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E247C-457F-482A-B849-1954DB5D69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5978F-DA6B-4A16-B8DD-10141E795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53911-986A-48F4-9B89-384667DF7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191CA-8889-4CFB-B1EA-2CC4F7594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FA447-5CDF-4188-9696-1D72F88BA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23C61-3E36-4990-9361-CEF2BF3F8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BB02-2AA9-464E-9B34-C98A61B0D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3FF9F-C8E6-41F8-98AB-456B40A79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522B0-1C22-4DB3-A700-E43A177E1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17B8F42-B3FC-48F3-B58C-87307A775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E66C7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E66C7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6BB7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Paradigms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smtClean="0"/>
              <a:t>Or, “Twenty Cent”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Implications of All of this for Science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Recognize that Scientists are </a:t>
            </a:r>
            <a:r>
              <a:rPr lang="en-US" u="sng" smtClean="0"/>
              <a:t>Human</a:t>
            </a:r>
          </a:p>
          <a:p>
            <a:pPr lvl="2"/>
            <a:r>
              <a:rPr lang="en-US" smtClean="0"/>
              <a:t>Rationality?</a:t>
            </a:r>
          </a:p>
          <a:p>
            <a:pPr lvl="2"/>
            <a:r>
              <a:rPr lang="en-US" smtClean="0"/>
              <a:t>Objectivity? </a:t>
            </a:r>
          </a:p>
          <a:p>
            <a:pPr lvl="2"/>
            <a:endParaRPr lang="en-US" smtClean="0"/>
          </a:p>
          <a:p>
            <a:r>
              <a:rPr lang="en-US" smtClean="0"/>
              <a:t>Steven Hawkins Quote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Traditional Model of Science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DEDUCTIVE model</a:t>
            </a:r>
          </a:p>
          <a:p>
            <a:pPr lvl="1"/>
            <a:r>
              <a:rPr lang="en-US" smtClean="0"/>
              <a:t>Theory </a:t>
            </a:r>
            <a:r>
              <a:rPr lang="en-US" smtClean="0">
                <a:sym typeface="Wingdings" pitchFamily="2" charset="2"/>
              </a:rPr>
              <a:t> Operationalization  Formulate Hypothesis  Observation/Test </a:t>
            </a:r>
          </a:p>
          <a:p>
            <a:endParaRPr lang="en-US" smtClean="0"/>
          </a:p>
          <a:p>
            <a:r>
              <a:rPr lang="en-US" smtClean="0"/>
              <a:t>Operational Definition</a:t>
            </a:r>
          </a:p>
          <a:p>
            <a:r>
              <a:rPr lang="en-US" smtClean="0"/>
              <a:t>Hypothesis</a:t>
            </a:r>
          </a:p>
          <a:p>
            <a:r>
              <a:rPr lang="en-US" smtClean="0"/>
              <a:t>Observation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An alternative to the “traditional” 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Inductive Model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Start with findings of some sort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Exploratory survey, weird research findings that don’t correspond to the theory in the original (deductive) test.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Make sense out of the pattern in the findings by extending an existing theory, or creating a new theory.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BE CAREFUL: These conclusions must be tentative—the original observations should not be used as a “test” of the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“Wheel of Science”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Induction and Deduction can (and often are) part of the same scientific process</a:t>
            </a:r>
          </a:p>
          <a:p>
            <a:pPr>
              <a:buFontTx/>
              <a:buNone/>
            </a:pPr>
            <a:endParaRPr lang="en-US" smtClean="0"/>
          </a:p>
        </p:txBody>
      </p:sp>
      <p:pic>
        <p:nvPicPr>
          <p:cNvPr id="17412" name="Picture 4" descr="wheelsci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743200"/>
            <a:ext cx="6019800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Constructing Theory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Specify the topic &amp; scope </a:t>
            </a:r>
          </a:p>
          <a:p>
            <a:r>
              <a:rPr lang="en-US" smtClean="0"/>
              <a:t>Identify major concepts/variables</a:t>
            </a:r>
          </a:p>
          <a:p>
            <a:r>
              <a:rPr lang="en-US" smtClean="0"/>
              <a:t>Find out what is known about your concepts/variables</a:t>
            </a:r>
          </a:p>
          <a:p>
            <a:r>
              <a:rPr lang="en-US" smtClean="0"/>
              <a:t>Reason logically from that body of research to your specific topic 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Theory and the “REAL WORLD”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EVERY theory (scientific and non-scientific) has a policy implication</a:t>
            </a:r>
          </a:p>
          <a:p>
            <a:endParaRPr lang="en-US" smtClean="0"/>
          </a:p>
          <a:p>
            <a:r>
              <a:rPr lang="en-US" smtClean="0"/>
              <a:t>EVERY policy implication is derived from some (scientific or not) theory.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Citation of Sources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What’s the big deal?</a:t>
            </a:r>
          </a:p>
          <a:p>
            <a:pPr lvl="1"/>
            <a:r>
              <a:rPr lang="en-US" smtClean="0"/>
              <a:t>Plagiarism </a:t>
            </a:r>
          </a:p>
          <a:p>
            <a:pPr lvl="2"/>
            <a:r>
              <a:rPr lang="en-US" smtClean="0"/>
              <a:t>Intellectual Property </a:t>
            </a:r>
          </a:p>
          <a:p>
            <a:pPr lvl="1"/>
            <a:r>
              <a:rPr lang="en-US" smtClean="0"/>
              <a:t>Knowledge Building/Research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Citation Formats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APA Style</a:t>
            </a:r>
          </a:p>
          <a:p>
            <a:pPr lvl="1"/>
            <a:r>
              <a:rPr lang="en-US" smtClean="0"/>
              <a:t>In-text citation</a:t>
            </a:r>
          </a:p>
          <a:p>
            <a:pPr lvl="1"/>
            <a:r>
              <a:rPr lang="en-US" smtClean="0"/>
              <a:t>Reference page</a:t>
            </a:r>
          </a:p>
          <a:p>
            <a:pPr lvl="1"/>
            <a:endParaRPr lang="en-US" smtClean="0"/>
          </a:p>
          <a:p>
            <a:pPr lvl="1"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z="2800" smtClean="0"/>
              <a:t>http://www.d.umn.edu/socanth/home/guideind.php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Findings Without Explanation?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Babbie </a:t>
            </a:r>
            <a:r>
              <a:rPr lang="en-US" smtClean="0">
                <a:sym typeface="Wingdings" pitchFamily="2" charset="2"/>
              </a:rPr>
              <a:t> Ma’s Diner Example</a:t>
            </a:r>
          </a:p>
          <a:p>
            <a:pPr lvl="2"/>
            <a:r>
              <a:rPr lang="en-US" smtClean="0"/>
              <a:t>What to make of funky polling results (A Ma’s diner poll has predicted the last 10 presidential elections).</a:t>
            </a:r>
          </a:p>
          <a:p>
            <a:pPr lvl="2"/>
            <a:r>
              <a:rPr lang="en-US" smtClean="0"/>
              <a:t>The Problem?  No explanation, theory, or logic for why that happens</a:t>
            </a:r>
          </a:p>
          <a:p>
            <a:pPr lvl="3"/>
            <a:r>
              <a:rPr lang="en-US" smtClean="0"/>
              <a:t>Could just as easily be a random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Logical, Theoretical Explanations:</a:t>
            </a:r>
            <a:br>
              <a:rPr lang="en-US" sz="4000"/>
            </a:br>
            <a:r>
              <a:rPr lang="en-US" sz="4000"/>
              <a:t>The WHY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Allow us to predict future events with more certainty</a:t>
            </a:r>
          </a:p>
          <a:p>
            <a:r>
              <a:rPr lang="en-US" smtClean="0"/>
              <a:t>Shed light on solutions to problems</a:t>
            </a:r>
          </a:p>
          <a:p>
            <a:pPr lvl="1"/>
            <a:r>
              <a:rPr lang="en-US" smtClean="0"/>
              <a:t>Every theory has a policy implication</a:t>
            </a:r>
          </a:p>
          <a:p>
            <a:r>
              <a:rPr lang="en-US" smtClean="0"/>
              <a:t>Shape/direct future research</a:t>
            </a:r>
          </a:p>
          <a:p>
            <a:pPr lvl="1"/>
            <a:r>
              <a:rPr lang="en-US" smtClean="0"/>
              <a:t>Inspire new research questions</a:t>
            </a:r>
          </a:p>
          <a:p>
            <a:pPr lvl="1"/>
            <a:r>
              <a:rPr lang="en-US" smtClean="0"/>
              <a:t>Provide a framework to examine a new area of inquiry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“Paradigm”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A Fundamental model, or frame of reference for looking at the world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/>
              <a:t>Assumed, implicit, often unconscious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/>
              <a:t>The paradigm is often “not seen” until it changes (in retrospect we may recognize it).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/>
              <a:t>Non-science example: The Auto Industry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/>
              <a:t>Babbie’s Social Science Examples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/>
              <a:t>An “objective reality” versus postmodernism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/>
              <a:t>Sanctity of the individual versus community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/>
              <a:t>Physical Science Examples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/>
              <a:t>Darwin’s Evolution, Newtonian Mechanics…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Benefits of Recognizing a Social Science Paradigm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can better understand views and actions that otherwise make no sense</a:t>
            </a:r>
          </a:p>
          <a:p>
            <a:r>
              <a:rPr lang="en-US" smtClean="0"/>
              <a:t>By “stepping outside” the paradigm, new and interesting possibilities may emerge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Paradigms in Social Science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Early Positivism</a:t>
            </a:r>
          </a:p>
          <a:p>
            <a:r>
              <a:rPr lang="en-US" smtClean="0"/>
              <a:t>Conflict Paradigm</a:t>
            </a:r>
          </a:p>
          <a:p>
            <a:r>
              <a:rPr lang="en-US" smtClean="0"/>
              <a:t>Ethnomethodolgoy</a:t>
            </a:r>
          </a:p>
          <a:p>
            <a:r>
              <a:rPr lang="en-US" smtClean="0"/>
              <a:t>Structural Functionalism</a:t>
            </a:r>
          </a:p>
          <a:p>
            <a:r>
              <a:rPr lang="en-US" smtClean="0"/>
              <a:t>Feminist Paradigms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Is “Rational Objectivity” Attainable?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Humans often portrayed as “rational” in economics and criminology</a:t>
            </a:r>
          </a:p>
          <a:p>
            <a:pPr lvl="1"/>
            <a:r>
              <a:rPr lang="en-US" smtClean="0"/>
              <a:t>But….are we really all that rational? </a:t>
            </a:r>
          </a:p>
          <a:p>
            <a:pPr lvl="2"/>
            <a:r>
              <a:rPr lang="en-US" smtClean="0"/>
              <a:t>The Asch Experiment</a:t>
            </a:r>
          </a:p>
          <a:p>
            <a:pPr lvl="3"/>
            <a:r>
              <a:rPr lang="en-US" smtClean="0"/>
              <a:t>Note: Asch did manage to study “irrational behavior” in a scientific (rational) manner</a:t>
            </a:r>
          </a:p>
          <a:p>
            <a:r>
              <a:rPr lang="en-US" smtClean="0"/>
              <a:t>Can humans (scientists) be “objective?” </a:t>
            </a:r>
          </a:p>
          <a:p>
            <a:pPr lvl="2"/>
            <a:r>
              <a:rPr lang="en-US" smtClean="0"/>
              <a:t>The Sherif’s “flashlight”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Macro/Micro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way to classify theories that “cuts across” various paradigms </a:t>
            </a:r>
          </a:p>
          <a:p>
            <a:endParaRPr lang="en-US" smtClean="0"/>
          </a:p>
          <a:p>
            <a:r>
              <a:rPr lang="en-US" smtClean="0"/>
              <a:t>Macro </a:t>
            </a:r>
            <a:r>
              <a:rPr lang="en-US" smtClean="0">
                <a:sym typeface="Wingdings" pitchFamily="2" charset="2"/>
              </a:rPr>
              <a:t> Aggregates (“rates”)</a:t>
            </a:r>
          </a:p>
          <a:p>
            <a:r>
              <a:rPr lang="en-US" smtClean="0">
                <a:sym typeface="Wingdings" pitchFamily="2" charset="2"/>
              </a:rPr>
              <a:t>Micro  Individuals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Positivists v. Postmodernists:</a:t>
            </a:r>
            <a:br>
              <a:rPr lang="en-US" sz="4000"/>
            </a:br>
            <a:r>
              <a:rPr lang="en-US" sz="4000"/>
              <a:t>The Dual Irony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Positivists believe that there is a “real, objective” reality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/>
              <a:t>This must, in the end, be based on </a:t>
            </a:r>
            <a:r>
              <a:rPr lang="en-US" u="sng"/>
              <a:t>faith</a:t>
            </a:r>
            <a:r>
              <a:rPr lang="en-US"/>
              <a:t>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Postmodernist insistence that “nothing is objectively so,”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/>
              <a:t>In other words, a lack of objectivity is</a:t>
            </a:r>
            <a:r>
              <a:rPr lang="en-US" u="sng"/>
              <a:t> really the way things are.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/>
              <a:t>Regardless of whether some concept “exists,” we can still do research because people </a:t>
            </a:r>
            <a:r>
              <a:rPr lang="en-US" sz="2800" i="1"/>
              <a:t>agree</a:t>
            </a:r>
            <a:r>
              <a:rPr lang="en-US" sz="2800"/>
              <a:t> that it exits.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941</TotalTime>
  <Words>606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Constantia</vt:lpstr>
      <vt:lpstr>Wingdings 2</vt:lpstr>
      <vt:lpstr>Wingdings</vt:lpstr>
      <vt:lpstr>Flow</vt:lpstr>
      <vt:lpstr>Paradigms</vt:lpstr>
      <vt:lpstr>Findings Without Explanation?</vt:lpstr>
      <vt:lpstr>Logical, Theoretical Explanations: The WHY</vt:lpstr>
      <vt:lpstr>What is a “Paradigm”</vt:lpstr>
      <vt:lpstr>Benefits of Recognizing a Social Science Paradigm</vt:lpstr>
      <vt:lpstr>Paradigms in Social Science</vt:lpstr>
      <vt:lpstr>Is “Rational Objectivity” Attainable?</vt:lpstr>
      <vt:lpstr>Macro/Micro</vt:lpstr>
      <vt:lpstr>Positivists v. Postmodernists: The Dual Irony</vt:lpstr>
      <vt:lpstr>Implications of All of this for Science</vt:lpstr>
      <vt:lpstr>A Traditional Model of Science</vt:lpstr>
      <vt:lpstr>An alternative to the “traditional” model</vt:lpstr>
      <vt:lpstr>The “Wheel of Science”</vt:lpstr>
      <vt:lpstr>Constructing Theory</vt:lpstr>
      <vt:lpstr>Theory and the “REAL WORLD”</vt:lpstr>
      <vt:lpstr>Citation of Sources</vt:lpstr>
      <vt:lpstr>Citation Formats</vt:lpstr>
    </vt:vector>
  </TitlesOfParts>
  <Company>University of Minnesota Duluth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Paradigms</dc:title>
  <dc:creator>College of Liberal Arts</dc:creator>
  <cp:lastModifiedBy>Jeff Maahs</cp:lastModifiedBy>
  <cp:revision>8</cp:revision>
  <dcterms:created xsi:type="dcterms:W3CDTF">2005-09-14T02:03:10Z</dcterms:created>
  <dcterms:modified xsi:type="dcterms:W3CDTF">2009-09-15T18:07:39Z</dcterms:modified>
</cp:coreProperties>
</file>