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1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9112" autoAdjust="0"/>
  </p:normalViewPr>
  <p:slideViewPr>
    <p:cSldViewPr>
      <p:cViewPr>
        <p:scale>
          <a:sx n="66" d="100"/>
          <a:sy n="6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339F0-C581-46A9-BF6C-6C65163DD9B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8A92-EE6A-4D48-B459-E1024A5DB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6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A40276-83CF-41C1-9C53-A064851BADFC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E189325-66C9-42A6-9195-F36563F347A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25400A-77A8-4AA1-AC26-797318D620B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00E5338-CC15-422C-BA99-A509D3BEE40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54E3FB-734C-4057-B726-D4596BA11A4D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8A92-EE6A-4D48-B459-E1024A5DB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2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8A92-EE6A-4D48-B459-E1024A5DB6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9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E5E726-3F1C-452E-BF21-9A2E6CB2E6F1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54BE8D-2245-4B12-B11E-D5391FDBBD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Thanksgiving Leftovers (Violence)</a:t>
            </a:r>
          </a:p>
          <a:p>
            <a:r>
              <a:rPr lang="en-US" dirty="0" smtClean="0"/>
              <a:t>Good Stuff from Chapters 11-14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Burglars/Burglary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Professional vs. Amateur </a:t>
            </a:r>
          </a:p>
          <a:p>
            <a:pPr lvl="1"/>
            <a:r>
              <a:rPr lang="en-US" sz="3200" u="sng" dirty="0" smtClean="0"/>
              <a:t>Some</a:t>
            </a:r>
            <a:r>
              <a:rPr lang="en-US" sz="3200" dirty="0" smtClean="0"/>
              <a:t> truth to media stereotype of professional burglars </a:t>
            </a:r>
          </a:p>
          <a:p>
            <a:pPr lvl="2"/>
            <a:r>
              <a:rPr lang="en-US" sz="2800" dirty="0" smtClean="0"/>
              <a:t>Network of fences, information, etc. </a:t>
            </a:r>
          </a:p>
          <a:p>
            <a:pPr lvl="2"/>
            <a:r>
              <a:rPr lang="en-US" sz="2800" dirty="0" smtClean="0"/>
              <a:t>Learning process (older friends, family members, street associates)</a:t>
            </a:r>
          </a:p>
          <a:p>
            <a:pPr lvl="1"/>
            <a:r>
              <a:rPr lang="en-US" sz="3200" dirty="0" smtClean="0"/>
              <a:t>Amateur = opportunity x need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33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&amp; Burglary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Rational Choice Theory </a:t>
            </a:r>
          </a:p>
          <a:p>
            <a:pPr lvl="1"/>
            <a:r>
              <a:rPr lang="en-US" sz="2800" dirty="0" smtClean="0"/>
              <a:t>Especially for “criminal event”</a:t>
            </a:r>
          </a:p>
          <a:p>
            <a:pPr lvl="1"/>
            <a:r>
              <a:rPr lang="en-US" sz="2800" dirty="0" smtClean="0"/>
              <a:t>Target selection, evading law enforcement, etc.</a:t>
            </a:r>
          </a:p>
          <a:p>
            <a:r>
              <a:rPr lang="en-US" sz="3200" dirty="0" smtClean="0"/>
              <a:t>Other theories </a:t>
            </a:r>
            <a:r>
              <a:rPr lang="en-US" sz="3200" dirty="0" smtClean="0"/>
              <a:t>predict</a:t>
            </a:r>
            <a:r>
              <a:rPr lang="en-US" sz="3200" dirty="0" smtClean="0"/>
              <a:t> </a:t>
            </a:r>
            <a:r>
              <a:rPr lang="en-US" sz="3200" dirty="0" smtClean="0"/>
              <a:t>criminal involvement (why burglary and not a job?)</a:t>
            </a:r>
          </a:p>
          <a:p>
            <a:pPr lvl="1"/>
            <a:r>
              <a:rPr lang="en-US" sz="2800" dirty="0" smtClean="0"/>
              <a:t>Social learning</a:t>
            </a:r>
          </a:p>
          <a:p>
            <a:pPr lvl="1"/>
            <a:r>
              <a:rPr lang="en-US" sz="2800" dirty="0" smtClean="0"/>
              <a:t>Low self-control</a:t>
            </a:r>
          </a:p>
          <a:p>
            <a:pPr lvl="1"/>
            <a:r>
              <a:rPr lang="en-US" sz="2800" dirty="0" smtClean="0"/>
              <a:t>Pretty much all theories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7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Burglary vs. Robbery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Robbery = use or threat of force</a:t>
            </a:r>
          </a:p>
          <a:p>
            <a:pPr lvl="1"/>
            <a:r>
              <a:rPr lang="en-US" sz="2800" dirty="0" smtClean="0"/>
              <a:t>Upside = steal cash to use immediately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Burglary</a:t>
            </a:r>
          </a:p>
          <a:p>
            <a:pPr lvl="1"/>
            <a:r>
              <a:rPr lang="en-US" sz="2800" dirty="0" smtClean="0"/>
              <a:t>Need “fence” or some way to sell stolen items</a:t>
            </a:r>
          </a:p>
          <a:p>
            <a:pPr lvl="1"/>
            <a:r>
              <a:rPr lang="en-US" sz="2800" dirty="0" smtClean="0"/>
              <a:t>Newer trend = Craig's list, </a:t>
            </a:r>
            <a:r>
              <a:rPr lang="en-US" sz="2800" dirty="0" err="1" smtClean="0"/>
              <a:t>ebay</a:t>
            </a:r>
            <a:r>
              <a:rPr lang="en-US" sz="2800" dirty="0" smtClean="0"/>
              <a:t>, etc.</a:t>
            </a:r>
          </a:p>
          <a:p>
            <a:pPr lvl="1"/>
            <a:r>
              <a:rPr lang="en-US" sz="2800" dirty="0" smtClean="0"/>
              <a:t>May be more “planned” (sometimes)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0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Burglary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Very low clearance rate (10-15%)</a:t>
            </a:r>
          </a:p>
          <a:p>
            <a:pPr lvl="1"/>
            <a:r>
              <a:rPr lang="en-US" sz="2800" dirty="0" smtClean="0"/>
              <a:t>That includes multiple crimes from single offender</a:t>
            </a:r>
          </a:p>
          <a:p>
            <a:r>
              <a:rPr lang="en-US" sz="3200" dirty="0" smtClean="0"/>
              <a:t>Situational Crime prevention</a:t>
            </a:r>
          </a:p>
          <a:p>
            <a:pPr lvl="1"/>
            <a:r>
              <a:rPr lang="en-US" sz="2800" dirty="0" smtClean="0"/>
              <a:t>Shrubbery maintenance , burglar alarms, dog, sign that says you have dog or alarm, good locks, timer lights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53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Willful or malicious burning or attempting to burn, with or without intent to defraud, a dwelling house ,public building…</a:t>
            </a:r>
            <a:endParaRPr lang="en-US" sz="2800" dirty="0"/>
          </a:p>
          <a:p>
            <a:pPr lvl="1"/>
            <a:r>
              <a:rPr lang="en-US" sz="2400" dirty="0" smtClean="0"/>
              <a:t>Not in NCVS</a:t>
            </a:r>
          </a:p>
          <a:p>
            <a:pPr lvl="1"/>
            <a:r>
              <a:rPr lang="en-US" sz="2400" dirty="0" smtClean="0"/>
              <a:t> UCR </a:t>
            </a:r>
            <a:r>
              <a:rPr lang="en-US" sz="2400" dirty="0" smtClean="0">
                <a:sym typeface="Wingdings" pitchFamily="2" charset="2"/>
              </a:rPr>
              <a:t> 63,000 arsons reported to police in 2008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Almost half of those arrested were juveniles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84% males, 76% white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Low (18%) clearance rates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Fire starters/pyromaniacs vs. “hired torch”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49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Larceny-Theft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completed </a:t>
            </a:r>
            <a:r>
              <a:rPr lang="en-US" sz="3200" dirty="0"/>
              <a:t>or attempted theft of property or cash without personal </a:t>
            </a:r>
            <a:r>
              <a:rPr lang="en-US" sz="3200" dirty="0" smtClean="0"/>
              <a:t>contact</a:t>
            </a:r>
          </a:p>
          <a:p>
            <a:pPr lvl="1"/>
            <a:r>
              <a:rPr lang="en-US" sz="2800" dirty="0" smtClean="0"/>
              <a:t>Shoplifting, purse snatching, theft of motor vehicle parts…</a:t>
            </a:r>
          </a:p>
          <a:p>
            <a:pPr lvl="1"/>
            <a:r>
              <a:rPr lang="en-US" sz="2800" dirty="0" smtClean="0"/>
              <a:t>Not burglary (no breaking in) or robbery (no use or threat of force)</a:t>
            </a:r>
          </a:p>
          <a:p>
            <a:pPr lvl="1"/>
            <a:r>
              <a:rPr lang="en-US" sz="2800" dirty="0" smtClean="0"/>
              <a:t>Types</a:t>
            </a:r>
          </a:p>
          <a:p>
            <a:pPr lvl="2"/>
            <a:r>
              <a:rPr lang="en-US" sz="2400" dirty="0" smtClean="0"/>
              <a:t>Grand Larceny (&gt; than x$) vs. Petit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5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14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618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Nature/Extent of Larceny-Theft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NCVS vs. UCR </a:t>
            </a:r>
          </a:p>
          <a:p>
            <a:pPr lvl="1"/>
            <a:r>
              <a:rPr lang="en-US" sz="2800" dirty="0" smtClean="0"/>
              <a:t>NCVS only personal (not business</a:t>
            </a:r>
            <a:r>
              <a:rPr lang="en-US" sz="2800" dirty="0" smtClean="0"/>
              <a:t>) so estimates differ</a:t>
            </a:r>
            <a:endParaRPr lang="en-US" sz="2800" dirty="0" smtClean="0"/>
          </a:p>
          <a:p>
            <a:r>
              <a:rPr lang="en-US" sz="3200" dirty="0" smtClean="0"/>
              <a:t>Most common form of property crime</a:t>
            </a:r>
          </a:p>
          <a:p>
            <a:pPr lvl="1"/>
            <a:r>
              <a:rPr lang="en-US" sz="2800" dirty="0" smtClean="0"/>
              <a:t>67% of all property crime known to police</a:t>
            </a:r>
          </a:p>
          <a:p>
            <a:pPr lvl="1"/>
            <a:r>
              <a:rPr lang="en-US" sz="2800" dirty="0" smtClean="0"/>
              <a:t>Heavily underreported (34% reported)</a:t>
            </a:r>
          </a:p>
          <a:p>
            <a:pPr lvl="1"/>
            <a:r>
              <a:rPr lang="en-US" sz="2800" dirty="0" smtClean="0"/>
              <a:t>Average value of reported theft about $1,000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184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Explaining/Controlling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With some exceptions, not a lot the CJS can do (low clearance)</a:t>
            </a:r>
          </a:p>
          <a:p>
            <a:pPr lvl="1"/>
            <a:r>
              <a:rPr lang="en-US" sz="2800" dirty="0" smtClean="0"/>
              <a:t>Exceptions = stings, data-driven surveillance </a:t>
            </a:r>
          </a:p>
          <a:p>
            <a:r>
              <a:rPr lang="en-US" sz="3200" dirty="0" smtClean="0"/>
              <a:t>Lots of advances in target hardening and guardianship in private sphere</a:t>
            </a:r>
          </a:p>
          <a:p>
            <a:pPr lvl="1"/>
            <a:r>
              <a:rPr lang="en-US" sz="2800" dirty="0" smtClean="0"/>
              <a:t>Credit cards? Theft by check? Shoplifting? </a:t>
            </a:r>
          </a:p>
          <a:p>
            <a:r>
              <a:rPr lang="en-US" sz="3200" dirty="0" smtClean="0"/>
              <a:t>Great variation in motivation for theft</a:t>
            </a:r>
          </a:p>
          <a:p>
            <a:pPr lvl="1"/>
            <a:r>
              <a:rPr lang="en-US" sz="2800" dirty="0" smtClean="0"/>
              <a:t>Support drug habit, thrill, hedonism, professional…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66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Motor Vehicle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Theft or attempted theft of car, RV, boat, etc.</a:t>
            </a:r>
          </a:p>
          <a:p>
            <a:pPr lvl="1"/>
            <a:r>
              <a:rPr lang="en-US" sz="2800" dirty="0" smtClean="0"/>
              <a:t>Cincinnati attempted theft of canoe </a:t>
            </a:r>
          </a:p>
          <a:p>
            <a:r>
              <a:rPr lang="en-US" sz="3200" dirty="0" smtClean="0"/>
              <a:t>High reporting to police</a:t>
            </a:r>
            <a:endParaRPr lang="en-US" sz="3200" dirty="0"/>
          </a:p>
          <a:p>
            <a:r>
              <a:rPr lang="en-US" sz="3200" dirty="0" smtClean="0"/>
              <a:t>Highest recovery rate of all stolen property</a:t>
            </a:r>
          </a:p>
          <a:p>
            <a:r>
              <a:rPr lang="en-US" sz="3200" dirty="0" smtClean="0"/>
              <a:t>Typology</a:t>
            </a:r>
          </a:p>
          <a:p>
            <a:pPr lvl="1"/>
            <a:r>
              <a:rPr lang="en-US" sz="2800" dirty="0" smtClean="0"/>
              <a:t>Joyriders,  professionals /profit, use , fraud</a:t>
            </a:r>
          </a:p>
          <a:p>
            <a:pPr lvl="2"/>
            <a:r>
              <a:rPr lang="en-US" sz="2400" dirty="0" smtClean="0"/>
              <a:t>Fence for autos = “chop shop”</a:t>
            </a:r>
          </a:p>
          <a:p>
            <a:pPr lvl="1"/>
            <a:r>
              <a:rPr lang="en-US" sz="2800" dirty="0" smtClean="0"/>
              <a:t>What type of care is most likely to be stolen?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943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General Explanations </a:t>
            </a:r>
            <a:br>
              <a:rPr lang="en-US" sz="3200" dirty="0" smtClean="0"/>
            </a:br>
            <a:r>
              <a:rPr lang="en-US" sz="3200" dirty="0" smtClean="0"/>
              <a:t>for Violent Crime</a:t>
            </a:r>
            <a:endParaRPr lang="en-US" sz="16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4495800"/>
          </a:xfrm>
        </p:spPr>
        <p:txBody>
          <a:bodyPr>
            <a:normAutofit/>
          </a:bodyPr>
          <a:lstStyle/>
          <a:p>
            <a:pPr marL="812800" indent="-812800" eaLnBrk="1" hangingPunct="1">
              <a:buFont typeface="Wingdings" pitchFamily="2" charset="2"/>
              <a:buNone/>
            </a:pPr>
            <a:r>
              <a:rPr lang="en-US" sz="3200" dirty="0" smtClean="0"/>
              <a:t>1. Neighborhood level explanation of violence</a:t>
            </a:r>
            <a:endParaRPr lang="en-US" sz="3200" b="1" dirty="0" smtClean="0"/>
          </a:p>
          <a:p>
            <a:pPr marL="812800" indent="-812800" eaLnBrk="1" hangingPunct="1">
              <a:buFont typeface="Wingdings" pitchFamily="2" charset="2"/>
              <a:buNone/>
            </a:pPr>
            <a:r>
              <a:rPr lang="en-US" sz="3200" dirty="0" smtClean="0"/>
              <a:t>2. Individual level explanations of violence</a:t>
            </a:r>
            <a:endParaRPr lang="en-US" sz="3200" b="1" dirty="0" smtClean="0"/>
          </a:p>
          <a:p>
            <a:pPr marL="812800" indent="-812800" eaLnBrk="1" hangingPunct="1">
              <a:buFont typeface="Wingdings" pitchFamily="2" charset="2"/>
              <a:buNone/>
            </a:pPr>
            <a:r>
              <a:rPr lang="en-US" sz="3200" dirty="0" smtClean="0"/>
              <a:t>3. Gender and violence</a:t>
            </a:r>
          </a:p>
        </p:txBody>
      </p:sp>
    </p:spTree>
    <p:extLst>
      <p:ext uri="{BB962C8B-B14F-4D97-AF65-F5344CB8AC3E}">
        <p14:creationId xmlns:p14="http://schemas.microsoft.com/office/powerpoint/2010/main" val="29291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Order Offenses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“Blue Laws”</a:t>
            </a:r>
          </a:p>
          <a:p>
            <a:r>
              <a:rPr lang="en-US" sz="2800" dirty="0" smtClean="0"/>
              <a:t>Prostitution </a:t>
            </a:r>
          </a:p>
          <a:p>
            <a:r>
              <a:rPr lang="en-US" sz="2800" dirty="0" smtClean="0"/>
              <a:t>Gambling</a:t>
            </a:r>
          </a:p>
          <a:p>
            <a:r>
              <a:rPr lang="en-US" sz="2800" dirty="0" smtClean="0"/>
              <a:t>Drug use / sale</a:t>
            </a:r>
          </a:p>
          <a:p>
            <a:r>
              <a:rPr lang="en-US" sz="2800" dirty="0" smtClean="0"/>
              <a:t>Public intoxication / urination / defecation</a:t>
            </a:r>
          </a:p>
          <a:p>
            <a:r>
              <a:rPr lang="en-US" sz="2800" dirty="0" smtClean="0"/>
              <a:t>Disorderly conduct</a:t>
            </a:r>
          </a:p>
          <a:p>
            <a:r>
              <a:rPr lang="en-US" sz="2800" dirty="0" smtClean="0"/>
              <a:t>Panhandling </a:t>
            </a:r>
          </a:p>
          <a:p>
            <a:r>
              <a:rPr lang="en-US" sz="2800" dirty="0" smtClean="0"/>
              <a:t>Fornication, adultery, sodomy, bestiality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576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Fodder for much discussion…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Conflict perspective &amp;labeling theory</a:t>
            </a:r>
          </a:p>
          <a:p>
            <a:pPr lvl="1"/>
            <a:r>
              <a:rPr lang="en-US" sz="3200" dirty="0" smtClean="0"/>
              <a:t>Consensus over laws + enforcement </a:t>
            </a:r>
          </a:p>
          <a:p>
            <a:r>
              <a:rPr lang="en-US" sz="3600" dirty="0" smtClean="0"/>
              <a:t>Use of the criminal justice system (especially police)</a:t>
            </a:r>
          </a:p>
          <a:p>
            <a:pPr lvl="1"/>
            <a:r>
              <a:rPr lang="en-US" sz="3200" dirty="0"/>
              <a:t>Discrimination based on race, place, and class</a:t>
            </a:r>
          </a:p>
          <a:p>
            <a:pPr lvl="1"/>
            <a:r>
              <a:rPr lang="en-US" sz="3200" dirty="0"/>
              <a:t>Discretion increases as crime seriousness decreases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2253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“enforcement”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Morality / Harm perspective</a:t>
            </a:r>
          </a:p>
          <a:p>
            <a:pPr lvl="1"/>
            <a:r>
              <a:rPr lang="en-US" sz="2800" dirty="0" smtClean="0"/>
              <a:t>Harmful or morally reprehensive behaviors  should be illegal </a:t>
            </a:r>
          </a:p>
          <a:p>
            <a:pPr lvl="2"/>
            <a:r>
              <a:rPr lang="en-US" sz="2400" dirty="0" smtClean="0"/>
              <a:t>Moral entrepreneurs + conflict theory</a:t>
            </a:r>
          </a:p>
          <a:p>
            <a:pPr lvl="2"/>
            <a:r>
              <a:rPr lang="en-US" sz="2400" dirty="0" smtClean="0"/>
              <a:t>May or may not be based on empirical facts</a:t>
            </a:r>
          </a:p>
          <a:p>
            <a:r>
              <a:rPr lang="en-US" sz="3200" dirty="0" smtClean="0"/>
              <a:t>Law and Order Perspective </a:t>
            </a:r>
          </a:p>
          <a:p>
            <a:pPr lvl="1"/>
            <a:r>
              <a:rPr lang="en-US" sz="2800" dirty="0" smtClean="0"/>
              <a:t>Broken windows /order maintenance , routine activities, and social disorganization</a:t>
            </a:r>
          </a:p>
          <a:p>
            <a:pPr lvl="2"/>
            <a:r>
              <a:rPr lang="en-US" sz="2400" dirty="0" smtClean="0"/>
              <a:t>Tolerating the little stuff” breeds crime and interferes with neighborhood collective efficacy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0651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“back up the truck, chuck”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Reasons to be skeptical about enforcement</a:t>
            </a:r>
          </a:p>
          <a:p>
            <a:pPr lvl="1"/>
            <a:r>
              <a:rPr lang="en-US" sz="2400" dirty="0" smtClean="0"/>
              <a:t>Restricting goods/services drives up profit</a:t>
            </a:r>
          </a:p>
          <a:p>
            <a:pPr lvl="2"/>
            <a:r>
              <a:rPr lang="en-US" sz="2000" dirty="0" smtClean="0"/>
              <a:t>Organized crime thrives on black markets</a:t>
            </a:r>
          </a:p>
          <a:p>
            <a:pPr lvl="2"/>
            <a:r>
              <a:rPr lang="en-US" sz="2000" dirty="0" smtClean="0"/>
              <a:t>Driving up the cost of products leads to users engaging in crime to get money for product/service</a:t>
            </a:r>
          </a:p>
          <a:p>
            <a:pPr lvl="1"/>
            <a:r>
              <a:rPr lang="en-US" sz="2400" dirty="0" smtClean="0"/>
              <a:t>Takes enforcement time/resources away from more serious forms of crime</a:t>
            </a:r>
          </a:p>
          <a:p>
            <a:pPr lvl="1"/>
            <a:r>
              <a:rPr lang="en-US" sz="2400" dirty="0" smtClean="0"/>
              <a:t>Problems related to police enforcement</a:t>
            </a:r>
          </a:p>
          <a:p>
            <a:pPr lvl="2"/>
            <a:r>
              <a:rPr lang="en-US" sz="2000" dirty="0" smtClean="0"/>
              <a:t>Police corruption</a:t>
            </a:r>
          </a:p>
          <a:p>
            <a:pPr lvl="2"/>
            <a:r>
              <a:rPr lang="en-US" sz="2000" dirty="0" smtClean="0"/>
              <a:t>Police violation of procedural law</a:t>
            </a:r>
          </a:p>
          <a:p>
            <a:pPr lvl="2"/>
            <a:r>
              <a:rPr lang="en-US" sz="2000" dirty="0" smtClean="0"/>
              <a:t>Race/class/place discrimination (high discretion)</a:t>
            </a:r>
          </a:p>
          <a:p>
            <a:r>
              <a:rPr lang="en-US" sz="2600" dirty="0" smtClean="0"/>
              <a:t>Relates also to the “Libertarian” Ideology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43749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did prohibition come about? </a:t>
            </a:r>
          </a:p>
          <a:p>
            <a:pPr lvl="1"/>
            <a:r>
              <a:rPr lang="en-US" sz="2400" dirty="0" smtClean="0"/>
              <a:t>Moral entrepreneurs (moral perspective)</a:t>
            </a:r>
          </a:p>
          <a:p>
            <a:pPr lvl="2"/>
            <a:r>
              <a:rPr lang="en-US" sz="2000" dirty="0" smtClean="0"/>
              <a:t>Temperance Movement, “Abstinence Societies”</a:t>
            </a:r>
          </a:p>
          <a:p>
            <a:pPr lvl="2"/>
            <a:r>
              <a:rPr lang="en-US" sz="2000" dirty="0" smtClean="0"/>
              <a:t>Ethnic/religious conflict (Upper/middle class vs. working class; protestant vs. others)</a:t>
            </a:r>
          </a:p>
          <a:p>
            <a:pPr lvl="2"/>
            <a:r>
              <a:rPr lang="en-US" sz="2000" dirty="0" smtClean="0"/>
              <a:t>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 (1920) and Volstead Act </a:t>
            </a:r>
          </a:p>
          <a:p>
            <a:r>
              <a:rPr lang="en-US" sz="2800" dirty="0" smtClean="0"/>
              <a:t>Why was prohibition repealed?</a:t>
            </a:r>
          </a:p>
          <a:p>
            <a:pPr lvl="1"/>
            <a:r>
              <a:rPr lang="en-US" sz="2400" dirty="0" smtClean="0"/>
              <a:t>Harm of substance versus harm of prohibiting  </a:t>
            </a:r>
          </a:p>
          <a:p>
            <a:pPr lvl="2"/>
            <a:r>
              <a:rPr lang="en-US" sz="2000" dirty="0" smtClean="0"/>
              <a:t>Unintended consequences outweighed positive effects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3428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Estimates of “use” rates vary widely</a:t>
            </a:r>
          </a:p>
          <a:p>
            <a:pPr lvl="1"/>
            <a:r>
              <a:rPr lang="en-US" sz="2800" dirty="0" smtClean="0"/>
              <a:t>3% (GSS) to  20% (Janus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Difficult to estimate number of active prostitutes </a:t>
            </a:r>
          </a:p>
          <a:p>
            <a:pPr lvl="1"/>
            <a:r>
              <a:rPr lang="en-US" sz="2800" dirty="0" smtClean="0"/>
              <a:t>Underrepresented on any “lists” to be sampled</a:t>
            </a:r>
          </a:p>
          <a:p>
            <a:pPr lvl="1"/>
            <a:r>
              <a:rPr lang="en-US" sz="2800" dirty="0" smtClean="0"/>
              <a:t>Estimates from 50,000 to 4.2 million</a:t>
            </a:r>
          </a:p>
          <a:p>
            <a:pPr lvl="1"/>
            <a:r>
              <a:rPr lang="en-US" sz="2800" dirty="0" smtClean="0"/>
              <a:t>FBI data on arrests reflects policy/policing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820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Prostitute Hierarchy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Crack Prostitutes</a:t>
            </a:r>
          </a:p>
          <a:p>
            <a:pPr lvl="1"/>
            <a:r>
              <a:rPr lang="en-US" sz="2400" dirty="0" smtClean="0"/>
              <a:t>Trade sex for drugs  and/or cash </a:t>
            </a:r>
          </a:p>
          <a:p>
            <a:r>
              <a:rPr lang="en-US" sz="2800" dirty="0" smtClean="0"/>
              <a:t>Street-walkers</a:t>
            </a:r>
          </a:p>
          <a:p>
            <a:pPr lvl="1"/>
            <a:r>
              <a:rPr lang="en-US" sz="2400" dirty="0" smtClean="0"/>
              <a:t>Classic media version</a:t>
            </a:r>
          </a:p>
          <a:p>
            <a:pPr lvl="1"/>
            <a:r>
              <a:rPr lang="en-US" sz="2400" dirty="0" smtClean="0"/>
              <a:t>Overrepresented in research and arrests </a:t>
            </a:r>
          </a:p>
          <a:p>
            <a:r>
              <a:rPr lang="en-US" sz="2800" dirty="0" smtClean="0"/>
              <a:t>Call girls / brothels / massage parlors </a:t>
            </a:r>
          </a:p>
          <a:p>
            <a:pPr lvl="1"/>
            <a:r>
              <a:rPr lang="en-US" sz="2400" dirty="0" smtClean="0"/>
              <a:t>Better working conditions (choice of clients, hours,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 Critics: categories not exclusive, more similar (risk of violence, etc.) than different </a:t>
            </a:r>
          </a:p>
        </p:txBody>
      </p:sp>
    </p:spTree>
    <p:extLst>
      <p:ext uri="{BB962C8B-B14F-4D97-AF65-F5344CB8AC3E}">
        <p14:creationId xmlns:p14="http://schemas.microsoft.com/office/powerpoint/2010/main" val="2071489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Prostitution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Morality view</a:t>
            </a:r>
          </a:p>
          <a:p>
            <a:pPr lvl="1"/>
            <a:r>
              <a:rPr lang="en-US" dirty="0" smtClean="0"/>
              <a:t>Prostitutes as victims, coerced into prostitution</a:t>
            </a:r>
          </a:p>
          <a:p>
            <a:pPr lvl="2"/>
            <a:r>
              <a:rPr lang="en-US" dirty="0" smtClean="0"/>
              <a:t>High rates of sexual abuse, drug abuse,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Coercion and patriarchy </a:t>
            </a:r>
          </a:p>
          <a:p>
            <a:r>
              <a:rPr lang="en-US" dirty="0" smtClean="0"/>
              <a:t>Law and Order view</a:t>
            </a:r>
          </a:p>
          <a:p>
            <a:pPr lvl="1"/>
            <a:r>
              <a:rPr lang="en-US" dirty="0" smtClean="0"/>
              <a:t>Public prostitution creates fear/disorder, prostitutes and “johns” as targets for other crimes</a:t>
            </a:r>
          </a:p>
          <a:p>
            <a:r>
              <a:rPr lang="en-US" dirty="0" smtClean="0"/>
              <a:t>Back up The Truck (BUTT) view</a:t>
            </a:r>
          </a:p>
          <a:p>
            <a:pPr lvl="1"/>
            <a:r>
              <a:rPr lang="en-US" dirty="0" smtClean="0"/>
              <a:t>Sex sales similar to alcohol/drugs/gambling</a:t>
            </a:r>
          </a:p>
          <a:p>
            <a:r>
              <a:rPr lang="en-US" dirty="0" smtClean="0"/>
              <a:t>“Streetwalkers” vs. “Call-girls” controversy </a:t>
            </a:r>
          </a:p>
          <a:p>
            <a:pPr lvl="1"/>
            <a:r>
              <a:rPr lang="en-US" dirty="0" smtClean="0"/>
              <a:t>Moralists = not very different (path into, daily life as prostitute)</a:t>
            </a:r>
          </a:p>
          <a:p>
            <a:pPr lvl="1"/>
            <a:r>
              <a:rPr lang="en-US" dirty="0" smtClean="0"/>
              <a:t> Skeptics = many streetwalking problems as result of illegality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27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Trend toward legalization</a:t>
            </a:r>
          </a:p>
          <a:p>
            <a:pPr lvl="1"/>
            <a:r>
              <a:rPr lang="en-US" dirty="0" smtClean="0"/>
              <a:t>Riverboats, Native American casinos, race tracks, “</a:t>
            </a:r>
            <a:r>
              <a:rPr lang="en-US" dirty="0" err="1" smtClean="0"/>
              <a:t>racinos</a:t>
            </a:r>
            <a:r>
              <a:rPr lang="en-US" dirty="0" smtClean="0"/>
              <a:t>” </a:t>
            </a:r>
          </a:p>
          <a:p>
            <a:pPr lvl="1"/>
            <a:endParaRPr lang="en-US" dirty="0"/>
          </a:p>
          <a:p>
            <a:r>
              <a:rPr lang="en-US" dirty="0" smtClean="0"/>
              <a:t>Moralists</a:t>
            </a:r>
          </a:p>
          <a:p>
            <a:pPr lvl="1"/>
            <a:r>
              <a:rPr lang="en-US" dirty="0" smtClean="0"/>
              <a:t>Problem gamblers, affects family/friends, etc.  People commit crime to get gambling money or hide debt</a:t>
            </a:r>
          </a:p>
          <a:p>
            <a:endParaRPr lang="en-US" dirty="0" smtClean="0"/>
          </a:p>
          <a:p>
            <a:r>
              <a:rPr lang="en-US" dirty="0" smtClean="0"/>
              <a:t>Law and Order</a:t>
            </a:r>
          </a:p>
          <a:p>
            <a:pPr lvl="1"/>
            <a:r>
              <a:rPr lang="en-US" dirty="0" smtClean="0"/>
              <a:t>Controlled by organized crime, invites other sort of criminals</a:t>
            </a:r>
          </a:p>
          <a:p>
            <a:pPr lvl="2"/>
            <a:endParaRPr lang="en-US" dirty="0"/>
          </a:p>
          <a:p>
            <a:r>
              <a:rPr lang="en-US" dirty="0" smtClean="0"/>
              <a:t>BUTT</a:t>
            </a:r>
          </a:p>
          <a:p>
            <a:pPr lvl="1"/>
            <a:r>
              <a:rPr lang="en-US" dirty="0" smtClean="0"/>
              <a:t>Most people who gamble are not problem gamblers, use heavy taxation for public good</a:t>
            </a:r>
          </a:p>
          <a:p>
            <a:pPr lvl="1"/>
            <a:r>
              <a:rPr lang="en-US" dirty="0" smtClean="0"/>
              <a:t>Or in the case of MN, to house the sporting “bad”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35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we strictly enforce public order laws?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Broken Windows review</a:t>
            </a:r>
          </a:p>
          <a:p>
            <a:pPr lvl="1"/>
            <a:r>
              <a:rPr lang="en-US" dirty="0" smtClean="0"/>
              <a:t>Little stuff (public disorder) breeds serous crime</a:t>
            </a:r>
          </a:p>
          <a:p>
            <a:pPr lvl="2"/>
            <a:r>
              <a:rPr lang="en-US" dirty="0" smtClean="0"/>
              <a:t>Sends message that nobody cares</a:t>
            </a:r>
          </a:p>
          <a:p>
            <a:pPr lvl="2"/>
            <a:r>
              <a:rPr lang="en-US" dirty="0" smtClean="0"/>
              <a:t>Creates perception of neighborhood being unsafe</a:t>
            </a:r>
          </a:p>
          <a:p>
            <a:pPr lvl="2"/>
            <a:r>
              <a:rPr lang="en-US" dirty="0" smtClean="0"/>
              <a:t>Reduces collective efficacy</a:t>
            </a:r>
          </a:p>
          <a:p>
            <a:pPr lvl="1"/>
            <a:r>
              <a:rPr lang="en-US" dirty="0" smtClean="0"/>
              <a:t>Examples = Times Square, squeegee men, pan handling, use of “foot patrols” </a:t>
            </a:r>
          </a:p>
          <a:p>
            <a:pPr lvl="1"/>
            <a:r>
              <a:rPr lang="en-US" dirty="0" smtClean="0"/>
              <a:t>Downside of “order maintenance” policing? </a:t>
            </a:r>
          </a:p>
          <a:p>
            <a:pPr lvl="1"/>
            <a:endParaRPr lang="en-US" dirty="0"/>
          </a:p>
          <a:p>
            <a:r>
              <a:rPr lang="en-US" dirty="0" smtClean="0"/>
              <a:t>Middle ground between zero tolerance and no enforcement? </a:t>
            </a:r>
          </a:p>
          <a:p>
            <a:pPr lvl="1"/>
            <a:r>
              <a:rPr lang="en-US" dirty="0" smtClean="0"/>
              <a:t>Kennedy’s focused deterrence</a:t>
            </a:r>
          </a:p>
          <a:p>
            <a:pPr lvl="1"/>
            <a:r>
              <a:rPr lang="en-US" dirty="0" smtClean="0"/>
              <a:t>“De-penalization” (prostitution)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62000" indent="-762000" eaLnBrk="1" hangingPunct="1"/>
            <a:r>
              <a:rPr lang="en-US" sz="4000" dirty="0" smtClean="0"/>
              <a:t>Neighborhood Level </a:t>
            </a:r>
            <a:br>
              <a:rPr lang="en-US" sz="4000" dirty="0" smtClean="0"/>
            </a:br>
            <a:r>
              <a:rPr lang="en-US" sz="4000" dirty="0" smtClean="0"/>
              <a:t>Explanation of Violence </a:t>
            </a:r>
            <a:endParaRPr lang="en-US" sz="20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</a:pPr>
            <a:r>
              <a:rPr lang="en-US" dirty="0" smtClean="0"/>
              <a:t>▪	</a:t>
            </a:r>
            <a:r>
              <a:rPr lang="en-US" sz="3200" dirty="0" smtClean="0"/>
              <a:t>Violent crime more likely to occur in urban areas characterized by </a:t>
            </a:r>
            <a:endParaRPr lang="en-US" sz="3200" b="1" i="1" dirty="0" smtClean="0"/>
          </a:p>
          <a:p>
            <a:pPr marL="1168400" lvl="1" indent="-711200" eaLnBrk="1" hangingPunct="1">
              <a:buFont typeface="Wingdings" pitchFamily="2" charset="2"/>
              <a:buNone/>
            </a:pPr>
            <a:r>
              <a:rPr lang="en-US" sz="2800" dirty="0" smtClean="0"/>
              <a:t>▪	Extreme poverty</a:t>
            </a:r>
            <a:endParaRPr lang="en-US" sz="2800" b="1" i="1" dirty="0" smtClean="0"/>
          </a:p>
          <a:p>
            <a:pPr marL="1168400" lvl="1" indent="-711200" eaLnBrk="1" hangingPunct="1">
              <a:buFont typeface="Wingdings" pitchFamily="2" charset="2"/>
              <a:buNone/>
            </a:pPr>
            <a:r>
              <a:rPr lang="en-US" sz="2800" dirty="0" smtClean="0"/>
              <a:t>▪	Physical decay</a:t>
            </a:r>
            <a:endParaRPr lang="en-US" sz="2800" b="1" i="1" dirty="0" smtClean="0"/>
          </a:p>
          <a:p>
            <a:pPr marL="1168400" lvl="1" indent="-711200" eaLnBrk="1" hangingPunct="1">
              <a:buFont typeface="Wingdings" pitchFamily="2" charset="2"/>
              <a:buNone/>
            </a:pPr>
            <a:r>
              <a:rPr lang="en-US" sz="2800" dirty="0" smtClean="0"/>
              <a:t>▪	Residential mobility</a:t>
            </a:r>
            <a:endParaRPr lang="en-US" sz="2800" b="1" i="1" dirty="0" smtClean="0"/>
          </a:p>
          <a:p>
            <a:pPr marL="812800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Social disorganization theory</a:t>
            </a:r>
            <a:endParaRPr lang="en-US" sz="3200" b="1" dirty="0" smtClean="0"/>
          </a:p>
          <a:p>
            <a:pPr marL="1168400" lvl="1" indent="-711200" eaLnBrk="1" hangingPunct="1">
              <a:buFont typeface="Wingdings" pitchFamily="2" charset="2"/>
              <a:buNone/>
            </a:pPr>
            <a:r>
              <a:rPr lang="en-US" sz="2800" dirty="0" smtClean="0"/>
              <a:t>▪	Weak/absent neighborhood institutions and processes </a:t>
            </a:r>
            <a:r>
              <a:rPr lang="en-US" sz="2800" dirty="0" smtClean="0">
                <a:sym typeface="Wingdings" pitchFamily="2" charset="2"/>
              </a:rPr>
              <a:t> little informal control</a:t>
            </a:r>
            <a:endParaRPr lang="en-US" sz="2800" dirty="0" smtClean="0"/>
          </a:p>
          <a:p>
            <a:pPr marL="1168400" lvl="1" indent="-711200" eaLnBrk="1" hangingPunct="1">
              <a:buFont typeface="Wingdings" pitchFamily="2" charset="2"/>
              <a:buNone/>
            </a:pPr>
            <a:r>
              <a:rPr lang="en-US" sz="2800" dirty="0" smtClean="0"/>
              <a:t>▪	Cultural transmission of deviant values</a:t>
            </a:r>
          </a:p>
        </p:txBody>
      </p:sp>
    </p:spTree>
    <p:extLst>
      <p:ext uri="{BB962C8B-B14F-4D97-AF65-F5344CB8AC3E}">
        <p14:creationId xmlns:p14="http://schemas.microsoft.com/office/powerpoint/2010/main" val="23479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62000" indent="-762000" eaLnBrk="1" hangingPunct="1"/>
            <a:r>
              <a:rPr lang="en-US" sz="4000" smtClean="0"/>
              <a:t>Individual Level </a:t>
            </a:r>
            <a:br>
              <a:rPr lang="en-US" sz="4000" smtClean="0"/>
            </a:br>
            <a:r>
              <a:rPr lang="en-US" sz="4000" smtClean="0"/>
              <a:t>Explanations of Violence</a:t>
            </a:r>
            <a:endParaRPr lang="en-US" sz="2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/>
              <a:t>▪	Social Learning Theory as Example</a:t>
            </a:r>
            <a:endParaRPr lang="en-US" sz="3600" b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Violence is learned</a:t>
            </a:r>
            <a:endParaRPr lang="en-US" sz="3200" b="1" dirty="0" smtClean="0"/>
          </a:p>
          <a:p>
            <a:pPr marL="1524000" lvl="2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Operant conditioning</a:t>
            </a:r>
            <a:endParaRPr lang="en-US" sz="2800" b="1" dirty="0" smtClean="0"/>
          </a:p>
          <a:p>
            <a:pPr marL="1524000" lvl="2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Vicarious learning</a:t>
            </a:r>
            <a:endParaRPr lang="en-US" sz="2800" b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Mass media influence?</a:t>
            </a:r>
            <a:endParaRPr lang="en-US" sz="3200" b="1" dirty="0" smtClean="0"/>
          </a:p>
          <a:p>
            <a:pPr marL="1123950" lvl="1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Intimate personal groups = peers, siblings, parents</a:t>
            </a:r>
            <a:endParaRPr lang="en-US" sz="3200" b="1" dirty="0" smtClean="0"/>
          </a:p>
          <a:p>
            <a:pPr marL="1123950" lvl="1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Intergenerational transmission of violence </a:t>
            </a:r>
            <a:endParaRPr lang="en-US" sz="3200" b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2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/>
            <a:r>
              <a:rPr lang="en-US" smtClean="0"/>
              <a:t>Gender and Violence</a:t>
            </a:r>
            <a:endParaRPr lang="en-US" sz="24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Biological differences</a:t>
            </a:r>
            <a:endParaRPr lang="en-US" sz="3200" b="1" i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Physical </a:t>
            </a:r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Physiological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▪	Masculine sex-role socialization</a:t>
            </a:r>
            <a:endParaRPr lang="en-US" sz="3200" b="1" i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Competitiveness</a:t>
            </a:r>
            <a:endParaRPr lang="en-US" sz="2800" b="1" i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Aggressiveness</a:t>
            </a:r>
            <a:endParaRPr lang="en-US" sz="2800" b="1" i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Lack of emotionality</a:t>
            </a:r>
            <a:endParaRPr lang="en-US" sz="2800" b="1" i="1" dirty="0" smtClean="0"/>
          </a:p>
          <a:p>
            <a:pPr marL="1168400" lvl="1" indent="-711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▪	Conducive to violence</a:t>
            </a:r>
          </a:p>
        </p:txBody>
      </p:sp>
    </p:spTree>
    <p:extLst>
      <p:ext uri="{BB962C8B-B14F-4D97-AF65-F5344CB8AC3E}">
        <p14:creationId xmlns:p14="http://schemas.microsoft.com/office/powerpoint/2010/main" val="695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62000" indent="-762000" eaLnBrk="1" hangingPunct="1"/>
            <a:r>
              <a:rPr lang="en-US" smtClean="0"/>
              <a:t>Explaining the Violence Drop</a:t>
            </a:r>
            <a:endParaRPr lang="en-US" sz="24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812800" indent="-812800" eaLnBrk="1" hangingPunct="1">
              <a:buFont typeface="Wingdings" pitchFamily="2" charset="2"/>
              <a:buNone/>
            </a:pPr>
            <a:r>
              <a:rPr lang="en-US" sz="3600" dirty="0" smtClean="0"/>
              <a:t>▪	“Usual Suspects”</a:t>
            </a:r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Police tactics</a:t>
            </a:r>
            <a:endParaRPr lang="en-US" sz="3200" b="1" dirty="0" smtClean="0"/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Increase in prison populations </a:t>
            </a:r>
            <a:endParaRPr lang="en-US" sz="3200" b="1" dirty="0" smtClean="0"/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Economic conditions</a:t>
            </a:r>
            <a:endParaRPr lang="en-US" sz="3200" b="1" dirty="0" smtClean="0"/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Changes in demographics</a:t>
            </a:r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Cultural shift </a:t>
            </a:r>
          </a:p>
          <a:p>
            <a:pPr marL="1212850" lvl="1" indent="-812800" eaLnBrk="1" hangingPunct="1">
              <a:buFont typeface="Wingdings" pitchFamily="2" charset="2"/>
              <a:buNone/>
            </a:pPr>
            <a:r>
              <a:rPr lang="en-US" sz="3200" dirty="0" smtClean="0"/>
              <a:t>▪	Role of illicit drugs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521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Burglary</a:t>
            </a:r>
          </a:p>
          <a:p>
            <a:r>
              <a:rPr lang="en-US" sz="4400" dirty="0" smtClean="0"/>
              <a:t>Arson</a:t>
            </a:r>
          </a:p>
          <a:p>
            <a:r>
              <a:rPr lang="en-US" sz="4400" dirty="0" smtClean="0"/>
              <a:t>Larceny-Theft</a:t>
            </a:r>
          </a:p>
          <a:p>
            <a:r>
              <a:rPr lang="en-US" sz="4400" dirty="0" smtClean="0"/>
              <a:t>Motor Vehicle Theft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7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490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3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Unlawful entry into building/dwelling</a:t>
            </a:r>
          </a:p>
          <a:p>
            <a:r>
              <a:rPr lang="en-US" sz="2800" dirty="0" smtClean="0"/>
              <a:t>Intent to commit a crime  (usually theft)</a:t>
            </a:r>
          </a:p>
          <a:p>
            <a:pPr lvl="1"/>
            <a:r>
              <a:rPr lang="en-US" sz="2400" dirty="0" smtClean="0"/>
              <a:t>AKA, “Breaking and Entering” or B&amp;E</a:t>
            </a:r>
          </a:p>
          <a:p>
            <a:r>
              <a:rPr lang="en-US" sz="2800" dirty="0" smtClean="0"/>
              <a:t>Nature and Extent</a:t>
            </a:r>
          </a:p>
          <a:p>
            <a:pPr lvl="1"/>
            <a:r>
              <a:rPr lang="en-US" sz="2400" dirty="0" smtClean="0"/>
              <a:t>Residential burglary has been on the decline since we’ve had the NCVS  (stable over past decade)</a:t>
            </a:r>
          </a:p>
          <a:p>
            <a:pPr lvl="2"/>
            <a:r>
              <a:rPr lang="en-US" sz="2000" dirty="0" smtClean="0"/>
              <a:t>26/1,000 or 2.6% of households</a:t>
            </a:r>
          </a:p>
          <a:p>
            <a:pPr lvl="1"/>
            <a:r>
              <a:rPr lang="en-US" sz="2400" dirty="0" smtClean="0"/>
              <a:t>61% of B&amp;E’s involve forceful entry</a:t>
            </a:r>
          </a:p>
          <a:p>
            <a:pPr lvl="1"/>
            <a:r>
              <a:rPr lang="en-US" sz="2400" dirty="0" smtClean="0"/>
              <a:t>Arrestees as male (84%), white (67%) </a:t>
            </a:r>
          </a:p>
          <a:p>
            <a:pPr lvl="1"/>
            <a:r>
              <a:rPr lang="en-US" sz="2400" dirty="0" smtClean="0"/>
              <a:t>Low income, rental hosing more prone to burglary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362</TotalTime>
  <Words>1215</Words>
  <Application>Microsoft Office PowerPoint</Application>
  <PresentationFormat>On-screen Show (4:3)</PresentationFormat>
  <Paragraphs>225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Welcome Back</vt:lpstr>
      <vt:lpstr>General Explanations  for Violent Crime</vt:lpstr>
      <vt:lpstr>Neighborhood Level  Explanation of Violence </vt:lpstr>
      <vt:lpstr>Individual Level  Explanations of Violence</vt:lpstr>
      <vt:lpstr>Gender and Violence</vt:lpstr>
      <vt:lpstr>Explaining the Violence Drop</vt:lpstr>
      <vt:lpstr>Property Crimes</vt:lpstr>
      <vt:lpstr>PowerPoint Presentation</vt:lpstr>
      <vt:lpstr>Burglary</vt:lpstr>
      <vt:lpstr>Research on Burglars/Burglary</vt:lpstr>
      <vt:lpstr>Theories &amp; Burglary</vt:lpstr>
      <vt:lpstr>Burglary vs. Robbery</vt:lpstr>
      <vt:lpstr>Response to Burglary </vt:lpstr>
      <vt:lpstr>Arson</vt:lpstr>
      <vt:lpstr>Larceny-Theft </vt:lpstr>
      <vt:lpstr>PowerPoint Presentation</vt:lpstr>
      <vt:lpstr>Nature/Extent of Larceny-Theft</vt:lpstr>
      <vt:lpstr>Explaining/Controlling Theft</vt:lpstr>
      <vt:lpstr>Motor Vehicle Theft</vt:lpstr>
      <vt:lpstr>Public Order Offenses</vt:lpstr>
      <vt:lpstr>Fodder for much discussion…</vt:lpstr>
      <vt:lpstr>The “enforcement” camps</vt:lpstr>
      <vt:lpstr>The “back up the truck, chuck” view</vt:lpstr>
      <vt:lpstr>The case of Alcohol</vt:lpstr>
      <vt:lpstr>Prostitution </vt:lpstr>
      <vt:lpstr>Prostitute Hierarchy </vt:lpstr>
      <vt:lpstr>Prostitution </vt:lpstr>
      <vt:lpstr>Gambling</vt:lpstr>
      <vt:lpstr>Should we strictly enforce public order laws? 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Jeffrey R Maahs</dc:creator>
  <cp:lastModifiedBy>Jeffrey R Maahs</cp:lastModifiedBy>
  <cp:revision>21</cp:revision>
  <dcterms:created xsi:type="dcterms:W3CDTF">2011-11-28T16:58:10Z</dcterms:created>
  <dcterms:modified xsi:type="dcterms:W3CDTF">2011-11-29T01:38:08Z</dcterms:modified>
</cp:coreProperties>
</file>