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0" r:id="rId5"/>
    <p:sldId id="261" r:id="rId6"/>
    <p:sldId id="268" r:id="rId7"/>
    <p:sldId id="272" r:id="rId8"/>
    <p:sldId id="273" r:id="rId9"/>
    <p:sldId id="274" r:id="rId10"/>
    <p:sldId id="275" r:id="rId11"/>
    <p:sldId id="269" r:id="rId12"/>
    <p:sldId id="262" r:id="rId13"/>
    <p:sldId id="266" r:id="rId14"/>
    <p:sldId id="270" r:id="rId15"/>
    <p:sldId id="271" r:id="rId16"/>
    <p:sldId id="263" r:id="rId17"/>
    <p:sldId id="264" r:id="rId18"/>
    <p:sldId id="277" r:id="rId19"/>
    <p:sldId id="276" r:id="rId20"/>
    <p:sldId id="278" r:id="rId21"/>
    <p:sldId id="265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1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1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7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0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4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8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5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3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6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2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2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33873-6D51-4513-9E7E-DD6BF74BEAF2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5C07D-EF9E-4556-9503-6F3C80CD4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6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Drugs and Cybercrime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C</a:t>
            </a:r>
            <a:r>
              <a:rPr lang="en-US" dirty="0" err="1" smtClean="0"/>
              <a:t>yberdrugcrime</a:t>
            </a:r>
            <a:r>
              <a:rPr lang="en-US" dirty="0" smtClean="0"/>
              <a:t>?”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421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7" name="Picture 54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"/>
            <a:ext cx="11125200" cy="6173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3398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Illicit Drug use and other 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</a:t>
            </a:r>
            <a:r>
              <a:rPr lang="en-US" u="sng" dirty="0" smtClean="0"/>
              <a:t>correlation</a:t>
            </a:r>
            <a:r>
              <a:rPr lang="en-US" dirty="0" smtClean="0"/>
              <a:t> between drug use and crime	</a:t>
            </a:r>
          </a:p>
          <a:p>
            <a:pPr lvl="1"/>
            <a:r>
              <a:rPr lang="en-US" dirty="0" smtClean="0"/>
              <a:t>Offenders with substance abuse problems commit a high percent of some crimes </a:t>
            </a:r>
          </a:p>
          <a:p>
            <a:pPr lvl="2"/>
            <a:r>
              <a:rPr lang="en-US" dirty="0" smtClean="0"/>
              <a:t>75% of robberies in one study</a:t>
            </a:r>
          </a:p>
          <a:p>
            <a:pPr lvl="1"/>
            <a:r>
              <a:rPr lang="en-US" dirty="0" smtClean="0"/>
              <a:t>Two-thirds of those jailed test positive for illicit drugs</a:t>
            </a:r>
          </a:p>
          <a:p>
            <a:pPr lvl="1"/>
            <a:r>
              <a:rPr lang="en-US" dirty="0" smtClean="0"/>
              <a:t>Very high correlation (.5-.7) between regular drug use and crime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89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Relationships </a:t>
            </a:r>
            <a:r>
              <a:rPr lang="en-US" dirty="0"/>
              <a:t>Between Drugs and Crime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Drug-defined offenses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Possession and Sales</a:t>
            </a:r>
          </a:p>
          <a:p>
            <a:pPr>
              <a:lnSpc>
                <a:spcPct val="90000"/>
              </a:lnSpc>
            </a:pPr>
            <a:r>
              <a:rPr lang="en-US" dirty="0"/>
              <a:t>Drug-related offenses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Drug induced rage </a:t>
            </a:r>
            <a:r>
              <a:rPr lang="en-US" dirty="0">
                <a:sym typeface="Wingdings" pitchFamily="2" charset="2"/>
              </a:rPr>
              <a:t> assault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Rob to feed drug </a:t>
            </a:r>
            <a:r>
              <a:rPr lang="en-US" dirty="0" smtClean="0">
                <a:sym typeface="Wingdings" pitchFamily="2" charset="2"/>
              </a:rPr>
              <a:t>habit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Drug-using lifestyle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Crimes relevant to “lifestyle</a:t>
            </a:r>
            <a:r>
              <a:rPr lang="en-US" dirty="0" smtClean="0"/>
              <a:t>” (not cause-effect)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37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Goldstein’s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illicit drug use may produce violence</a:t>
            </a:r>
          </a:p>
          <a:p>
            <a:pPr lvl="1"/>
            <a:r>
              <a:rPr lang="en-US" dirty="0" smtClean="0"/>
              <a:t>Psychopharmacological model</a:t>
            </a:r>
          </a:p>
          <a:p>
            <a:pPr lvl="2"/>
            <a:r>
              <a:rPr lang="en-US" dirty="0" smtClean="0"/>
              <a:t>A </a:t>
            </a:r>
            <a:r>
              <a:rPr lang="en-US" dirty="0" err="1" smtClean="0"/>
              <a:t>tweaker</a:t>
            </a:r>
            <a:r>
              <a:rPr lang="en-US" dirty="0" smtClean="0"/>
              <a:t> goes violent b/c of methamphetamine </a:t>
            </a:r>
          </a:p>
          <a:p>
            <a:pPr lvl="1"/>
            <a:r>
              <a:rPr lang="en-US" dirty="0" smtClean="0"/>
              <a:t>Economic-compulsive model </a:t>
            </a:r>
          </a:p>
          <a:p>
            <a:pPr lvl="2"/>
            <a:r>
              <a:rPr lang="en-US" dirty="0" smtClean="0"/>
              <a:t>Robbery to keep the party going </a:t>
            </a:r>
          </a:p>
          <a:p>
            <a:pPr lvl="1"/>
            <a:r>
              <a:rPr lang="en-US" dirty="0" smtClean="0"/>
              <a:t>Systematic model</a:t>
            </a:r>
          </a:p>
          <a:p>
            <a:pPr lvl="2"/>
            <a:r>
              <a:rPr lang="en-US" dirty="0" smtClean="0"/>
              <a:t>Drug turf  battles, robbery of dealers, dealer/client disputes, etc. </a:t>
            </a:r>
          </a:p>
          <a:p>
            <a:pPr lvl="1"/>
            <a:r>
              <a:rPr lang="en-US" dirty="0" err="1" smtClean="0"/>
              <a:t>Maahs</a:t>
            </a:r>
            <a:r>
              <a:rPr lang="en-US" dirty="0"/>
              <a:t> </a:t>
            </a:r>
            <a:r>
              <a:rPr lang="en-US" dirty="0" smtClean="0"/>
              <a:t>Reminder Model</a:t>
            </a:r>
          </a:p>
          <a:p>
            <a:pPr lvl="2"/>
            <a:r>
              <a:rPr lang="en-US" dirty="0" smtClean="0"/>
              <a:t>Violence and illicit drug use (and property crime) might all be caused by similar factors.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54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“Gateway”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weed a “gateway” drug for harder drugs?</a:t>
            </a:r>
          </a:p>
          <a:p>
            <a:r>
              <a:rPr lang="en-US" dirty="0" smtClean="0"/>
              <a:t>Is cigarette smoking a gateway to weed?</a:t>
            </a:r>
          </a:p>
          <a:p>
            <a:r>
              <a:rPr lang="en-US" dirty="0" smtClean="0"/>
              <a:t>Gateway implies causality</a:t>
            </a:r>
          </a:p>
          <a:p>
            <a:pPr lvl="1"/>
            <a:r>
              <a:rPr lang="en-US" dirty="0" smtClean="0"/>
              <a:t>The use of some drug (nicotine, weed) causes use of harder drugs independent of other factors such as peer group, low self-control, lifestyle…</a:t>
            </a:r>
          </a:p>
          <a:p>
            <a:pPr lvl="1"/>
            <a:r>
              <a:rPr lang="en-US" dirty="0" smtClean="0"/>
              <a:t>Is it really the weed that causes people to try crack cocaine or heroin? </a:t>
            </a:r>
          </a:p>
          <a:p>
            <a:pPr lvl="2"/>
            <a:r>
              <a:rPr lang="en-US" dirty="0" smtClean="0"/>
              <a:t>Danger of “DARE” sorts of messages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01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reminds 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have we gotten from the millions of dollars spent on D.A.R.E.?  </a:t>
            </a:r>
          </a:p>
          <a:p>
            <a:pPr lvl="1"/>
            <a:r>
              <a:rPr lang="en-US" u="sng" dirty="0" smtClean="0"/>
              <a:t>Some </a:t>
            </a:r>
            <a:r>
              <a:rPr lang="en-US" dirty="0" smtClean="0"/>
              <a:t>research suggests that for younger students D.A.R.E. slightly increases respect for police officers</a:t>
            </a:r>
          </a:p>
          <a:p>
            <a:pPr lvl="1"/>
            <a:endParaRPr lang="en-US" u="sng" dirty="0"/>
          </a:p>
          <a:p>
            <a:r>
              <a:rPr lang="en-US" dirty="0" smtClean="0"/>
              <a:t>Why is D.A.R.E. still around? Who benefits from D.A.R.E.?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99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Control Strategies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“War </a:t>
            </a:r>
            <a:r>
              <a:rPr lang="en-US" sz="2800" dirty="0"/>
              <a:t>on </a:t>
            </a:r>
            <a:r>
              <a:rPr lang="en-US" sz="2800" dirty="0" smtClean="0"/>
              <a:t>Drugs” </a:t>
            </a:r>
            <a:r>
              <a:rPr lang="en-US" sz="2800" dirty="0"/>
              <a:t>= </a:t>
            </a:r>
            <a:r>
              <a:rPr lang="en-US" sz="2800" dirty="0" smtClean="0"/>
              <a:t>$600 </a:t>
            </a:r>
            <a:r>
              <a:rPr lang="en-US" sz="2800" dirty="0"/>
              <a:t>Billion over past </a:t>
            </a:r>
            <a:r>
              <a:rPr lang="en-US" sz="2800" dirty="0" smtClean="0"/>
              <a:t>25 </a:t>
            </a:r>
            <a:r>
              <a:rPr lang="en-US" sz="2800" dirty="0"/>
              <a:t>years</a:t>
            </a:r>
          </a:p>
          <a:p>
            <a:pPr lvl="1"/>
            <a:r>
              <a:rPr lang="en-US" sz="2400" b="1" dirty="0"/>
              <a:t>Source Control</a:t>
            </a:r>
          </a:p>
          <a:p>
            <a:pPr lvl="1"/>
            <a:r>
              <a:rPr lang="en-US" sz="2400" b="1" dirty="0"/>
              <a:t>Interdiction</a:t>
            </a:r>
          </a:p>
          <a:p>
            <a:pPr lvl="1"/>
            <a:r>
              <a:rPr lang="en-US" sz="2400" b="1" dirty="0"/>
              <a:t>Punishment (Deterrence</a:t>
            </a:r>
            <a:r>
              <a:rPr lang="en-US" sz="2400" b="1" dirty="0"/>
              <a:t>) 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Drug </a:t>
            </a:r>
            <a:r>
              <a:rPr lang="en-US" sz="2400" b="1" dirty="0"/>
              <a:t>Testing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Different Approaches</a:t>
            </a:r>
          </a:p>
          <a:p>
            <a:pPr lvl="1"/>
            <a:r>
              <a:rPr lang="en-US" sz="2400" b="1" dirty="0" smtClean="0"/>
              <a:t>Drug </a:t>
            </a:r>
            <a:r>
              <a:rPr lang="en-US" sz="2400" b="1" dirty="0"/>
              <a:t>Education </a:t>
            </a:r>
            <a:r>
              <a:rPr lang="en-US" sz="2400" b="1" dirty="0" smtClean="0"/>
              <a:t>(non-D.A.R.E.)</a:t>
            </a:r>
            <a:endParaRPr lang="en-US" sz="2400" b="1" dirty="0"/>
          </a:p>
          <a:p>
            <a:pPr lvl="1"/>
            <a:r>
              <a:rPr lang="en-US" sz="2400" b="1" dirty="0" smtClean="0"/>
              <a:t>Drug </a:t>
            </a:r>
            <a:r>
              <a:rPr lang="en-US" sz="2400" b="1" dirty="0"/>
              <a:t>Treatment </a:t>
            </a:r>
            <a:r>
              <a:rPr lang="en-US" sz="2400" b="1" dirty="0" smtClean="0"/>
              <a:t>(California’s Prop 36)</a:t>
            </a:r>
          </a:p>
          <a:p>
            <a:pPr lvl="1"/>
            <a:r>
              <a:rPr lang="en-US" sz="2400" b="1" dirty="0" smtClean="0"/>
              <a:t>Public Health-Harm Reduction Models</a:t>
            </a:r>
          </a:p>
          <a:p>
            <a:pPr marL="457200" lvl="1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7788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Legalization?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Pro?</a:t>
            </a:r>
          </a:p>
          <a:p>
            <a:pPr lvl="1"/>
            <a:r>
              <a:rPr lang="en-US" sz="2400" dirty="0"/>
              <a:t>Reduce crime by eliminating “drug-defined crimes” </a:t>
            </a:r>
            <a:endParaRPr lang="en-US" sz="2400" dirty="0" smtClean="0"/>
          </a:p>
          <a:p>
            <a:pPr lvl="2"/>
            <a:r>
              <a:rPr lang="en-US" sz="2000" dirty="0" smtClean="0"/>
              <a:t>Reduce Prison Costs</a:t>
            </a:r>
            <a:endParaRPr lang="en-US" sz="2000" dirty="0"/>
          </a:p>
          <a:p>
            <a:pPr lvl="1"/>
            <a:r>
              <a:rPr lang="en-US" sz="2400" dirty="0"/>
              <a:t>Reduce violence generated by black market</a:t>
            </a:r>
          </a:p>
          <a:p>
            <a:pPr lvl="1"/>
            <a:r>
              <a:rPr lang="en-US" sz="2400" dirty="0"/>
              <a:t>Reduce police corruption (?)</a:t>
            </a:r>
          </a:p>
          <a:p>
            <a:r>
              <a:rPr lang="en-US" sz="2800" dirty="0"/>
              <a:t>Con?</a:t>
            </a:r>
          </a:p>
          <a:p>
            <a:pPr lvl="1"/>
            <a:r>
              <a:rPr lang="en-US" sz="2400" dirty="0"/>
              <a:t>Increased drug use and social </a:t>
            </a:r>
            <a:r>
              <a:rPr lang="en-US" sz="2400" dirty="0" smtClean="0"/>
              <a:t>costs</a:t>
            </a:r>
            <a:endParaRPr lang="en-US" sz="2000" dirty="0" smtClean="0"/>
          </a:p>
          <a:p>
            <a:pPr lvl="1"/>
            <a:r>
              <a:rPr lang="en-US" sz="2400" dirty="0" smtClean="0"/>
              <a:t>Moral costs</a:t>
            </a:r>
          </a:p>
          <a:p>
            <a:r>
              <a:rPr lang="en-US" dirty="0" smtClean="0"/>
              <a:t>Practical Problems with Legalization</a:t>
            </a:r>
          </a:p>
          <a:p>
            <a:pPr lvl="1"/>
            <a:r>
              <a:rPr lang="en-US" dirty="0" smtClean="0"/>
              <a:t>Which drugs? Who sells?  Minors?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94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with criminal rehabilitation programs, </a:t>
            </a:r>
            <a:r>
              <a:rPr lang="en-US" u="sng" dirty="0" smtClean="0"/>
              <a:t>cognitive behavioral </a:t>
            </a:r>
            <a:r>
              <a:rPr lang="en-US" dirty="0" smtClean="0"/>
              <a:t>programs have a track record of success</a:t>
            </a:r>
          </a:p>
          <a:p>
            <a:pPr lvl="1"/>
            <a:r>
              <a:rPr lang="en-US" dirty="0" smtClean="0"/>
              <a:t>Cognitive = skill and restructuring</a:t>
            </a:r>
          </a:p>
          <a:p>
            <a:pPr lvl="1"/>
            <a:endParaRPr lang="en-US" dirty="0"/>
          </a:p>
          <a:p>
            <a:r>
              <a:rPr lang="en-US" dirty="0" smtClean="0"/>
              <a:t>The effect of Alcoholics Anonymous and Narcotics Anonymous is largely </a:t>
            </a:r>
            <a:r>
              <a:rPr lang="en-US" dirty="0" err="1" smtClean="0"/>
              <a:t>unkown</a:t>
            </a:r>
            <a:r>
              <a:rPr lang="en-US" dirty="0" smtClean="0"/>
              <a:t>	</a:t>
            </a:r>
          </a:p>
          <a:p>
            <a:pPr lvl="1"/>
            <a:r>
              <a:rPr lang="en-US" dirty="0" smtClean="0"/>
              <a:t>Very resistant to academic research </a:t>
            </a:r>
          </a:p>
        </p:txBody>
      </p:sp>
    </p:spTree>
    <p:extLst>
      <p:ext uri="{BB962C8B-B14F-4D97-AF65-F5344CB8AC3E}">
        <p14:creationId xmlns:p14="http://schemas.microsoft.com/office/powerpoint/2010/main" val="3679351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Courts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Started in 1989 in Dade County Florida as a reaction to crowded jails/court dockets</a:t>
            </a:r>
          </a:p>
          <a:p>
            <a:pPr lvl="1"/>
            <a:r>
              <a:rPr lang="en-US" dirty="0" smtClean="0"/>
              <a:t>Spread like wildfire thereafter </a:t>
            </a:r>
          </a:p>
          <a:p>
            <a:r>
              <a:rPr lang="en-US" dirty="0" smtClean="0"/>
              <a:t>Key ingredients</a:t>
            </a:r>
          </a:p>
          <a:p>
            <a:pPr lvl="1"/>
            <a:r>
              <a:rPr lang="en-US" dirty="0" smtClean="0"/>
              <a:t>Team approach </a:t>
            </a:r>
          </a:p>
          <a:p>
            <a:pPr lvl="1"/>
            <a:r>
              <a:rPr lang="en-US" dirty="0" smtClean="0"/>
              <a:t>Judicial involvement in supervision (court reviews)</a:t>
            </a:r>
          </a:p>
          <a:p>
            <a:pPr lvl="1"/>
            <a:r>
              <a:rPr lang="en-US" dirty="0" smtClean="0"/>
              <a:t>Strong treatment component</a:t>
            </a:r>
          </a:p>
          <a:p>
            <a:pPr lvl="1"/>
            <a:r>
              <a:rPr lang="en-US" dirty="0" smtClean="0"/>
              <a:t>Quick processing </a:t>
            </a:r>
          </a:p>
        </p:txBody>
      </p:sp>
    </p:spTree>
    <p:extLst>
      <p:ext uri="{BB962C8B-B14F-4D97-AF65-F5344CB8AC3E}">
        <p14:creationId xmlns:p14="http://schemas.microsoft.com/office/powerpoint/2010/main" val="19104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Illicit Drug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and “Drug Panics”</a:t>
            </a:r>
          </a:p>
          <a:p>
            <a:r>
              <a:rPr lang="en-US" dirty="0" smtClean="0"/>
              <a:t>Current Use / Trends</a:t>
            </a:r>
          </a:p>
          <a:p>
            <a:r>
              <a:rPr lang="en-US" dirty="0" smtClean="0"/>
              <a:t>Relationship Between Drug use and Crime </a:t>
            </a:r>
          </a:p>
          <a:p>
            <a:r>
              <a:rPr lang="en-US" dirty="0" smtClean="0"/>
              <a:t>Drug Control Strategy </a:t>
            </a:r>
          </a:p>
          <a:p>
            <a:r>
              <a:rPr lang="en-US" dirty="0" smtClean="0"/>
              <a:t>The Legalization Debate</a:t>
            </a:r>
          </a:p>
          <a:p>
            <a:r>
              <a:rPr lang="en-US" dirty="0" smtClean="0"/>
              <a:t>Theories of Drug Use </a:t>
            </a:r>
          </a:p>
        </p:txBody>
      </p:sp>
    </p:spTree>
    <p:extLst>
      <p:ext uri="{BB962C8B-B14F-4D97-AF65-F5344CB8AC3E}">
        <p14:creationId xmlns:p14="http://schemas.microsoft.com/office/powerpoint/2010/main" val="4249212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Court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research has been favorable</a:t>
            </a:r>
          </a:p>
          <a:p>
            <a:pPr lvl="1"/>
            <a:r>
              <a:rPr lang="en-US" dirty="0" smtClean="0"/>
              <a:t>Reductions in drug use and other criminal activity </a:t>
            </a:r>
          </a:p>
          <a:p>
            <a:pPr lvl="1"/>
            <a:endParaRPr lang="en-US" dirty="0"/>
          </a:p>
          <a:p>
            <a:r>
              <a:rPr lang="en-US" dirty="0" smtClean="0"/>
              <a:t>South St. Louis County (Duluth) MN drug court</a:t>
            </a:r>
          </a:p>
          <a:p>
            <a:pPr lvl="1"/>
            <a:r>
              <a:rPr lang="en-US" dirty="0" smtClean="0"/>
              <a:t>Reviewed by one of the best bow hunting criminologists in the country </a:t>
            </a:r>
          </a:p>
          <a:p>
            <a:pPr lvl="2"/>
            <a:r>
              <a:rPr lang="en-US" dirty="0" smtClean="0"/>
              <a:t>Significant reductions in felony offending vs. a comparison group of people arrested for drug felonies prior to the existence of drug court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211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Theories of Drug Use?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Most theories of crime can also explain drug use (social learning, social </a:t>
            </a:r>
            <a:r>
              <a:rPr lang="en-US" sz="2800" dirty="0" smtClean="0"/>
              <a:t>control, strain, developmental)</a:t>
            </a:r>
          </a:p>
          <a:p>
            <a:endParaRPr lang="en-US" sz="2800" dirty="0"/>
          </a:p>
          <a:p>
            <a:r>
              <a:rPr lang="en-US" sz="2800" dirty="0" smtClean="0"/>
              <a:t>Motivations for drug use?</a:t>
            </a:r>
          </a:p>
          <a:p>
            <a:endParaRPr lang="en-US" sz="2800" dirty="0"/>
          </a:p>
          <a:p>
            <a:r>
              <a:rPr lang="en-US" sz="2800" dirty="0" smtClean="0"/>
              <a:t>Hard drug use and the inner-city 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0176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Cyber-Crime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Crime that occurs over the internet using a computer</a:t>
            </a:r>
          </a:p>
          <a:p>
            <a:pPr lvl="1"/>
            <a:r>
              <a:rPr lang="en-US" dirty="0" err="1" smtClean="0"/>
              <a:t>Cybermarkets</a:t>
            </a:r>
            <a:endParaRPr lang="en-US" dirty="0" smtClean="0"/>
          </a:p>
          <a:p>
            <a:pPr lvl="1"/>
            <a:r>
              <a:rPr lang="en-US" dirty="0" smtClean="0"/>
              <a:t>Fraud</a:t>
            </a:r>
          </a:p>
          <a:p>
            <a:pPr lvl="1"/>
            <a:r>
              <a:rPr lang="en-US" dirty="0" smtClean="0"/>
              <a:t>Development of criminal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1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Cyber-Markets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Piracy</a:t>
            </a:r>
          </a:p>
          <a:p>
            <a:pPr lvl="1"/>
            <a:r>
              <a:rPr lang="en-US" dirty="0" smtClean="0"/>
              <a:t>Software, Music, Movies, Television Broadcasts, Books…</a:t>
            </a:r>
          </a:p>
          <a:p>
            <a:pPr lvl="2"/>
            <a:r>
              <a:rPr lang="en-US" dirty="0" smtClean="0"/>
              <a:t>Requires minimal skill, but does entail some risks (viruses, lawsuits, etc.)</a:t>
            </a:r>
          </a:p>
          <a:p>
            <a:pPr lvl="2"/>
            <a:r>
              <a:rPr lang="en-US" dirty="0" smtClean="0"/>
              <a:t>Estimates vary, but roughly 1/3 of Americans report pirating</a:t>
            </a:r>
          </a:p>
          <a:p>
            <a:pPr lvl="2"/>
            <a:r>
              <a:rPr lang="en-US" dirty="0" smtClean="0"/>
              <a:t>Higher estimates among youth, especially COLLEGE KIDS! </a:t>
            </a:r>
          </a:p>
          <a:p>
            <a:pPr lvl="2"/>
            <a:r>
              <a:rPr lang="en-US" dirty="0" smtClean="0"/>
              <a:t>Music and video piracy appears to be declining…why?</a:t>
            </a:r>
          </a:p>
          <a:p>
            <a:r>
              <a:rPr lang="en-US" dirty="0" smtClean="0"/>
              <a:t>Beyond pirating—use of legitimate (</a:t>
            </a:r>
            <a:r>
              <a:rPr lang="en-US" dirty="0" err="1" smtClean="0"/>
              <a:t>ebay</a:t>
            </a:r>
            <a:r>
              <a:rPr lang="en-US" dirty="0" smtClean="0"/>
              <a:t>, Craig's list) and illegitimate sites to engage in crime (sell stolen goods, trade in illicit drugs/sex).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60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pornography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Defining “pornography” has always been problematic</a:t>
            </a:r>
          </a:p>
          <a:p>
            <a:r>
              <a:rPr lang="en-US" dirty="0" smtClean="0"/>
              <a:t>Other major issues</a:t>
            </a:r>
          </a:p>
          <a:p>
            <a:pPr lvl="1"/>
            <a:r>
              <a:rPr lang="en-US" dirty="0" smtClean="0"/>
              <a:t>Access by Minors</a:t>
            </a:r>
          </a:p>
          <a:p>
            <a:pPr lvl="1"/>
            <a:r>
              <a:rPr lang="en-US" dirty="0" smtClean="0"/>
              <a:t>Unwanted solicitation</a:t>
            </a:r>
          </a:p>
          <a:p>
            <a:pPr lvl="1"/>
            <a:r>
              <a:rPr lang="en-US" dirty="0" smtClean="0"/>
              <a:t>Child pornography </a:t>
            </a:r>
          </a:p>
          <a:p>
            <a:r>
              <a:rPr lang="en-US" dirty="0" smtClean="0"/>
              <a:t>Federal legislation has had limited success…</a:t>
            </a:r>
          </a:p>
          <a:p>
            <a:pPr lvl="1"/>
            <a:r>
              <a:rPr lang="en-US" dirty="0" smtClean="0"/>
              <a:t>Communications Decency act of 1996</a:t>
            </a:r>
          </a:p>
          <a:p>
            <a:pPr lvl="1"/>
            <a:r>
              <a:rPr lang="en-US" dirty="0" smtClean="0"/>
              <a:t>Child Online Protection Act (COPA) of 1998</a:t>
            </a:r>
          </a:p>
          <a:p>
            <a:pPr lvl="1"/>
            <a:r>
              <a:rPr lang="en-US" dirty="0" smtClean="0"/>
              <a:t>Children’s Internet Protection Act (CIPA) of 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62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Traditional Fraud Scams</a:t>
            </a:r>
          </a:p>
          <a:p>
            <a:pPr lvl="1"/>
            <a:r>
              <a:rPr lang="en-US" dirty="0" smtClean="0"/>
              <a:t>A friend from Nigeria wished to transfer a million dollars into your account</a:t>
            </a:r>
          </a:p>
          <a:p>
            <a:r>
              <a:rPr lang="en-US" dirty="0" smtClean="0"/>
              <a:t>Phishing and Pharming scams</a:t>
            </a:r>
          </a:p>
          <a:p>
            <a:pPr lvl="1"/>
            <a:r>
              <a:rPr lang="en-US" dirty="0" smtClean="0"/>
              <a:t>Your </a:t>
            </a:r>
            <a:r>
              <a:rPr lang="en-US" dirty="0" err="1" smtClean="0"/>
              <a:t>Ebay</a:t>
            </a:r>
            <a:r>
              <a:rPr lang="en-US" dirty="0" smtClean="0"/>
              <a:t> account has been compromised!</a:t>
            </a:r>
          </a:p>
          <a:p>
            <a:r>
              <a:rPr lang="en-US" dirty="0" smtClean="0"/>
              <a:t>Hacking</a:t>
            </a:r>
          </a:p>
          <a:p>
            <a:r>
              <a:rPr lang="en-US" dirty="0" smtClean="0"/>
              <a:t>Major concern with many of these techniques is identity theft</a:t>
            </a:r>
          </a:p>
          <a:p>
            <a:pPr lvl="1"/>
            <a:r>
              <a:rPr lang="en-US" dirty="0" smtClean="0"/>
              <a:t>Use your information to take out loans, get credit cards,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8087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Theft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unlawful use of another person’s identifying information </a:t>
            </a:r>
          </a:p>
          <a:p>
            <a:pPr lvl="1"/>
            <a:r>
              <a:rPr lang="en-US" dirty="0" smtClean="0"/>
              <a:t>Use of name, DOB, social security number, credit card number…to commit fraud or other crimes</a:t>
            </a:r>
          </a:p>
          <a:p>
            <a:pPr lvl="1"/>
            <a:r>
              <a:rPr lang="en-US" dirty="0" smtClean="0"/>
              <a:t>Internet and information age has made this much easier </a:t>
            </a:r>
          </a:p>
        </p:txBody>
      </p:sp>
    </p:spTree>
    <p:extLst>
      <p:ext uri="{BB962C8B-B14F-4D97-AF65-F5344CB8AC3E}">
        <p14:creationId xmlns:p14="http://schemas.microsoft.com/office/powerpoint/2010/main" val="2979334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Combating Identity Theft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State Legislation	</a:t>
            </a:r>
          </a:p>
          <a:p>
            <a:pPr lvl="1"/>
            <a:r>
              <a:rPr lang="en-US" dirty="0" smtClean="0"/>
              <a:t>“Freeze laws” – stops access to credit reports</a:t>
            </a:r>
          </a:p>
          <a:p>
            <a:pPr lvl="1"/>
            <a:r>
              <a:rPr lang="en-US" dirty="0" smtClean="0"/>
              <a:t>Laws to redact fraudulent transactions from credit reports</a:t>
            </a:r>
          </a:p>
          <a:p>
            <a:pPr lvl="1"/>
            <a:r>
              <a:rPr lang="en-US" dirty="0" smtClean="0"/>
              <a:t>Disclosure laws—if your info has been compromised</a:t>
            </a:r>
          </a:p>
          <a:p>
            <a:r>
              <a:rPr lang="en-US" dirty="0" smtClean="0"/>
              <a:t>New emphasis on information privacy</a:t>
            </a:r>
          </a:p>
          <a:p>
            <a:r>
              <a:rPr lang="en-US" dirty="0" smtClean="0"/>
              <a:t>Risk minimization</a:t>
            </a:r>
          </a:p>
          <a:p>
            <a:pPr lvl="1"/>
            <a:r>
              <a:rPr lang="en-US" dirty="0" smtClean="0"/>
              <a:t>Guard SS# and other private info, look at credit reports, shred sensitive paper, don’t open suspicious email…</a:t>
            </a:r>
          </a:p>
        </p:txBody>
      </p:sp>
    </p:spTree>
    <p:extLst>
      <p:ext uri="{BB962C8B-B14F-4D97-AF65-F5344CB8AC3E}">
        <p14:creationId xmlns:p14="http://schemas.microsoft.com/office/powerpoint/2010/main" val="818648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Cybercrime 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Anonymity of cyberspace</a:t>
            </a:r>
          </a:p>
          <a:p>
            <a:pPr lvl="1"/>
            <a:r>
              <a:rPr lang="en-US" dirty="0" smtClean="0"/>
              <a:t>Deviant Subcultures have arena to share information and engage in crime</a:t>
            </a:r>
          </a:p>
          <a:p>
            <a:pPr lvl="2"/>
            <a:r>
              <a:rPr lang="en-US" dirty="0" smtClean="0"/>
              <a:t>Child Pornography</a:t>
            </a:r>
          </a:p>
          <a:p>
            <a:pPr lvl="2"/>
            <a:r>
              <a:rPr lang="en-US" dirty="0" smtClean="0"/>
              <a:t>Drug Distribution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11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“drug?”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“psychoactive drug” is one that alters mood, emotion, perception, or other </a:t>
            </a:r>
            <a:r>
              <a:rPr lang="en-US" dirty="0" smtClean="0"/>
              <a:t>mental states</a:t>
            </a:r>
          </a:p>
          <a:p>
            <a:pPr lvl="1"/>
            <a:r>
              <a:rPr lang="en-US" dirty="0" smtClean="0"/>
              <a:t>By that definition: alcohol, caffeine and nicotine count</a:t>
            </a:r>
          </a:p>
          <a:p>
            <a:pPr lvl="1"/>
            <a:r>
              <a:rPr lang="en-US" dirty="0" smtClean="0"/>
              <a:t>Also included are Prozac, Ritalin, </a:t>
            </a:r>
            <a:r>
              <a:rPr lang="en-US" dirty="0" err="1" smtClean="0"/>
              <a:t>Vicodin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Throw in the “illicit” drugs…</a:t>
            </a:r>
          </a:p>
          <a:p>
            <a:pPr lvl="1"/>
            <a:r>
              <a:rPr lang="en-US" dirty="0" smtClean="0"/>
              <a:t>Americans are some fairly serious druggies </a:t>
            </a:r>
          </a:p>
        </p:txBody>
      </p:sp>
    </p:spTree>
    <p:extLst>
      <p:ext uri="{BB962C8B-B14F-4D97-AF65-F5344CB8AC3E}">
        <p14:creationId xmlns:p14="http://schemas.microsoft.com/office/powerpoint/2010/main" val="306702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Long History of Substance Use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use of chemical substances to “get high” dates back to ancient times</a:t>
            </a:r>
          </a:p>
          <a:p>
            <a:pPr lvl="1"/>
            <a:r>
              <a:rPr lang="en-US" sz="2400" dirty="0"/>
              <a:t>Mesopotamian writings (4,000 years ago) identify opium as the “plant of joy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400" dirty="0"/>
              <a:t>Primitive people during the stone age drank alcohol</a:t>
            </a:r>
          </a:p>
          <a:p>
            <a:pPr lvl="1"/>
            <a:r>
              <a:rPr lang="en-US" sz="2400" dirty="0" smtClean="0"/>
              <a:t>South </a:t>
            </a:r>
            <a:r>
              <a:rPr lang="en-US" sz="2400" dirty="0"/>
              <a:t>American Indians chewed coca leaves since before the time of the Incas </a:t>
            </a:r>
          </a:p>
          <a:p>
            <a:r>
              <a:rPr lang="en-US" sz="2800" dirty="0" smtClean="0"/>
              <a:t>Until </a:t>
            </a:r>
            <a:r>
              <a:rPr lang="en-US" sz="2800" dirty="0"/>
              <a:t>recently, most </a:t>
            </a:r>
            <a:r>
              <a:rPr lang="en-US" sz="2800" dirty="0" smtClean="0"/>
              <a:t>drugs </a:t>
            </a:r>
            <a:r>
              <a:rPr lang="en-US" sz="2800" dirty="0"/>
              <a:t>legal</a:t>
            </a:r>
          </a:p>
          <a:p>
            <a:pPr lvl="1"/>
            <a:r>
              <a:rPr lang="en-US" sz="2400" dirty="0"/>
              <a:t>Winston Churchill (1912) used a “cocaine solution”; common “cure all” drugs were </a:t>
            </a:r>
            <a:r>
              <a:rPr lang="en-US" sz="2400" dirty="0" smtClean="0"/>
              <a:t>opium-based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7816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Criminalization of Drugs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Late 1800s in U.S.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“Moral Crusaders,” especially religious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Medical field began to suggest morphine and opiates were “habit-forming” and constituted a “disease”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The “temperance movement”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Drug </a:t>
            </a:r>
            <a:r>
              <a:rPr lang="en-US" sz="2800" dirty="0"/>
              <a:t>Laws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1906 Pure Food and Drug Act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1914 Harrison Narcotics Act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1937 Marijuana Taxation Act</a:t>
            </a:r>
          </a:p>
        </p:txBody>
      </p:sp>
    </p:spTree>
    <p:extLst>
      <p:ext uri="{BB962C8B-B14F-4D97-AF65-F5344CB8AC3E}">
        <p14:creationId xmlns:p14="http://schemas.microsoft.com/office/powerpoint/2010/main" val="108275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Panics/Scares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Often precede new criminalization or heightened penalties</a:t>
            </a:r>
          </a:p>
          <a:p>
            <a:pPr lvl="1"/>
            <a:r>
              <a:rPr lang="en-US" dirty="0" smtClean="0"/>
              <a:t>Worst-case scenario </a:t>
            </a:r>
            <a:r>
              <a:rPr lang="en-US" dirty="0" smtClean="0">
                <a:sym typeface="Wingdings" pitchFamily="2" charset="2"/>
              </a:rPr>
              <a:t> “typical”</a:t>
            </a:r>
          </a:p>
          <a:p>
            <a:pPr lvl="2"/>
            <a:r>
              <a:rPr lang="en-US" dirty="0" err="1" smtClean="0">
                <a:sym typeface="Wingdings" pitchFamily="2" charset="2"/>
              </a:rPr>
              <a:t>Methmouth</a:t>
            </a:r>
            <a:r>
              <a:rPr lang="en-US" dirty="0" smtClean="0">
                <a:sym typeface="Wingdings" pitchFamily="2" charset="2"/>
              </a:rPr>
              <a:t>, crack babies…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Tie to “dangerous class”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Opium—Chinese railroad workers, Crack—inner city blacks, Meth—redneck cocaine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Media sensationalism and hyperbole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Epidemic, most addictive drug ever, causes other bad things…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341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Portrayals…now and then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Harry </a:t>
            </a:r>
            <a:r>
              <a:rPr lang="en-US" dirty="0" err="1" smtClean="0"/>
              <a:t>Anslinger</a:t>
            </a:r>
            <a:r>
              <a:rPr lang="en-US" dirty="0"/>
              <a:t> </a:t>
            </a:r>
            <a:r>
              <a:rPr lang="en-US" dirty="0" smtClean="0"/>
              <a:t>and the Reefer Madness era</a:t>
            </a:r>
          </a:p>
          <a:p>
            <a:endParaRPr lang="en-US" dirty="0"/>
          </a:p>
          <a:p>
            <a:r>
              <a:rPr lang="en-US" dirty="0" smtClean="0"/>
              <a:t>PBS Frontline: The Meth Epidemic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02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Use /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Sources:</a:t>
            </a:r>
          </a:p>
          <a:p>
            <a:pPr lvl="1"/>
            <a:r>
              <a:rPr lang="en-US" dirty="0"/>
              <a:t>National </a:t>
            </a:r>
            <a:r>
              <a:rPr lang="en-US" dirty="0" smtClean="0"/>
              <a:t>Survey on Drug Use and Health</a:t>
            </a:r>
          </a:p>
          <a:p>
            <a:pPr lvl="2"/>
            <a:r>
              <a:rPr lang="en-US" dirty="0"/>
              <a:t>Substance Abuse and Mental Health Services Administration </a:t>
            </a:r>
            <a:endParaRPr lang="en-US" dirty="0" smtClean="0"/>
          </a:p>
          <a:p>
            <a:pPr lvl="2"/>
            <a:r>
              <a:rPr lang="en-US" dirty="0" smtClean="0"/>
              <a:t>Nationally representative household based (12+ </a:t>
            </a:r>
            <a:r>
              <a:rPr lang="en-US" dirty="0" err="1" smtClean="0"/>
              <a:t>yrs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Monitoring </a:t>
            </a:r>
            <a:r>
              <a:rPr lang="en-US" dirty="0"/>
              <a:t>the Future </a:t>
            </a:r>
            <a:r>
              <a:rPr lang="en-US" dirty="0" smtClean="0"/>
              <a:t>Survey</a:t>
            </a:r>
          </a:p>
          <a:p>
            <a:pPr lvl="2"/>
            <a:r>
              <a:rPr lang="en-US" dirty="0" smtClean="0"/>
              <a:t>High School based (8-12</a:t>
            </a:r>
            <a:r>
              <a:rPr lang="en-US" baseline="30000" dirty="0" smtClean="0"/>
              <a:t>th</a:t>
            </a:r>
            <a:r>
              <a:rPr lang="en-US" dirty="0" smtClean="0"/>
              <a:t> grade)</a:t>
            </a:r>
            <a:endParaRPr lang="en-US" dirty="0"/>
          </a:p>
          <a:p>
            <a:r>
              <a:rPr lang="en-US" dirty="0" smtClean="0"/>
              <a:t>Limitations of sources?</a:t>
            </a:r>
          </a:p>
        </p:txBody>
      </p:sp>
    </p:spTree>
    <p:extLst>
      <p:ext uri="{BB962C8B-B14F-4D97-AF65-F5344CB8AC3E}">
        <p14:creationId xmlns:p14="http://schemas.microsoft.com/office/powerpoint/2010/main" val="394007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865003"/>
              </p:ext>
            </p:extLst>
          </p:nvPr>
        </p:nvGraphicFramePr>
        <p:xfrm>
          <a:off x="0" y="12877800"/>
          <a:ext cx="8915400" cy="6587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1828800"/>
                <a:gridCol w="2286000"/>
                <a:gridCol w="1219200"/>
              </a:tblGrid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</a:tr>
              <a:tr h="65870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35355"/>
              </p:ext>
            </p:extLst>
          </p:nvPr>
        </p:nvGraphicFramePr>
        <p:xfrm>
          <a:off x="76200" y="76200"/>
          <a:ext cx="9067800" cy="6781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2620"/>
                <a:gridCol w="1860062"/>
                <a:gridCol w="1736318"/>
                <a:gridCol w="1828800"/>
              </a:tblGrid>
              <a:tr h="1160312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SAMHSA</a:t>
                      </a:r>
                      <a:r>
                        <a:rPr lang="en-US" sz="2400" baseline="0" dirty="0" smtClean="0"/>
                        <a:t> DATA</a:t>
                      </a:r>
                      <a:endParaRPr lang="en-US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Lifetime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(2009)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Past Year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(2009)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Past Month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(2009)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Marijuana and Hashish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41.5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11.3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6.6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Cocaine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14.5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1.9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0.7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/>
                        <a:t>Crack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3.3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0.4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0.2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/>
                        <a:t>Heroin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0.2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0.1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Hallucinogens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14.8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0.5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LSD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9.4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0.3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0.1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Ecstasy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5.7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0.3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/>
                        <a:t>Pain Relievers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13.9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4.9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2.1</a:t>
                      </a:r>
                    </a:p>
                  </a:txBody>
                  <a:tcPr anchor="b"/>
                </a:tc>
              </a:tr>
              <a:tr h="62461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Methamphetamine</a:t>
                      </a:r>
                      <a:endParaRPr lang="en-US" sz="24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5.1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0.5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0.2</a:t>
                      </a:r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75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1145</Words>
  <Application>Microsoft Office PowerPoint</Application>
  <PresentationFormat>On-screen Show (4:3)</PresentationFormat>
  <Paragraphs>223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Drugs and Cybercrime</vt:lpstr>
      <vt:lpstr>Illicit Drug Issues</vt:lpstr>
      <vt:lpstr>What is a “drug?” </vt:lpstr>
      <vt:lpstr>A Long History of Substance Use</vt:lpstr>
      <vt:lpstr>Criminalization of Drugs</vt:lpstr>
      <vt:lpstr>Drug Panics/Scares</vt:lpstr>
      <vt:lpstr>Media Portrayals…now and then</vt:lpstr>
      <vt:lpstr>Drug Use / Trends</vt:lpstr>
      <vt:lpstr>PowerPoint Presentation</vt:lpstr>
      <vt:lpstr>PowerPoint Presentation</vt:lpstr>
      <vt:lpstr>Illicit Drug use and other Crime</vt:lpstr>
      <vt:lpstr>Relationships Between Drugs and Crime</vt:lpstr>
      <vt:lpstr>Goldstein’s Models</vt:lpstr>
      <vt:lpstr>The “Gateway” issue</vt:lpstr>
      <vt:lpstr>Which reminds me…</vt:lpstr>
      <vt:lpstr>Drug Control Strategies </vt:lpstr>
      <vt:lpstr>Drug Legalization?</vt:lpstr>
      <vt:lpstr>Drug Treatment</vt:lpstr>
      <vt:lpstr>Drug Courts </vt:lpstr>
      <vt:lpstr>Drug Court II</vt:lpstr>
      <vt:lpstr>Theories of Drug Use?</vt:lpstr>
      <vt:lpstr>Cyber-Crime</vt:lpstr>
      <vt:lpstr>Cyber-Markets</vt:lpstr>
      <vt:lpstr>Cyber pornography market</vt:lpstr>
      <vt:lpstr>Cyber Fraud</vt:lpstr>
      <vt:lpstr>Identity Theft </vt:lpstr>
      <vt:lpstr>Combating Identity Theft </vt:lpstr>
      <vt:lpstr>Cybercrime Communities</vt:lpstr>
    </vt:vector>
  </TitlesOfParts>
  <Company>University of Minnesota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Cybercrime and Drugs</dc:title>
  <dc:creator>Jeffrey R Maahs</dc:creator>
  <cp:lastModifiedBy>Jeffrey R Maahs</cp:lastModifiedBy>
  <cp:revision>21</cp:revision>
  <dcterms:created xsi:type="dcterms:W3CDTF">2011-11-30T18:52:35Z</dcterms:created>
  <dcterms:modified xsi:type="dcterms:W3CDTF">2011-12-01T01:14:43Z</dcterms:modified>
</cp:coreProperties>
</file>