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9" r:id="rId1"/>
  </p:sldMasterIdLst>
  <p:handoutMasterIdLst>
    <p:handoutMasterId r:id="rId31"/>
  </p:handoutMasterIdLst>
  <p:sldIdLst>
    <p:sldId id="268" r:id="rId2"/>
    <p:sldId id="257" r:id="rId3"/>
    <p:sldId id="284" r:id="rId4"/>
    <p:sldId id="259" r:id="rId5"/>
    <p:sldId id="260" r:id="rId6"/>
    <p:sldId id="261" r:id="rId7"/>
    <p:sldId id="262" r:id="rId8"/>
    <p:sldId id="263" r:id="rId9"/>
    <p:sldId id="287" r:id="rId10"/>
    <p:sldId id="293" r:id="rId11"/>
    <p:sldId id="269" r:id="rId12"/>
    <p:sldId id="270" r:id="rId13"/>
    <p:sldId id="281" r:id="rId14"/>
    <p:sldId id="282" r:id="rId15"/>
    <p:sldId id="272" r:id="rId16"/>
    <p:sldId id="288" r:id="rId17"/>
    <p:sldId id="289" r:id="rId18"/>
    <p:sldId id="290" r:id="rId19"/>
    <p:sldId id="291" r:id="rId20"/>
    <p:sldId id="274" r:id="rId21"/>
    <p:sldId id="285" r:id="rId22"/>
    <p:sldId id="283" r:id="rId23"/>
    <p:sldId id="286" r:id="rId24"/>
    <p:sldId id="292" r:id="rId25"/>
    <p:sldId id="275" r:id="rId26"/>
    <p:sldId id="277" r:id="rId27"/>
    <p:sldId id="279" r:id="rId28"/>
    <p:sldId id="280" r:id="rId29"/>
    <p:sldId id="276" r:id="rId3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6" autoAdjust="0"/>
    <p:restoredTop sz="94660"/>
  </p:normalViewPr>
  <p:slideViewPr>
    <p:cSldViewPr>
      <p:cViewPr varScale="1">
        <p:scale>
          <a:sx n="99" d="100"/>
          <a:sy n="99" d="100"/>
        </p:scale>
        <p:origin x="-73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297180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C7BA8B-7E83-4690-BFE6-C64EB1A00B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82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638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638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39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639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63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6398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6399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6400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5B2EF87-2DEF-48A3-850D-3E7BD15FA8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F1475D-CCB1-4483-B46E-237C7DD7BF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0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9DE31-AED2-4D12-A276-35FD6DD383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29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6D026-5A65-4D59-A071-33875F665A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84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15A52-5F69-46A7-8D21-ABB9ADB138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88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5EC7AD-203B-469B-A7FB-1C760B9D94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9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8B1E0-9390-45C0-98EE-402D37446A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65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6368E-2561-4B70-98E9-3B61549E92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240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10284-8A8A-44CF-9FDE-B552CB7AA6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68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B56F80-0A23-4B41-B785-8A4974396A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04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20B3ED-BB09-4A87-AFE9-5DCDB4499F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001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7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537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537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6663B80-D03C-4BE7-B3B4-A8334749DB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The Courts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“I know you’ve been sworn and I have read your complaints”</a:t>
            </a:r>
          </a:p>
          <a:p>
            <a:r>
              <a:rPr lang="en-US" dirty="0"/>
              <a:t>Judge </a:t>
            </a:r>
            <a:r>
              <a:rPr lang="en-US" dirty="0" err="1"/>
              <a:t>Wapner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Courts System Process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dirty="0" smtClean="0"/>
              <a:t>Formally </a:t>
            </a:r>
            <a:r>
              <a:rPr lang="en-US" dirty="0"/>
              <a:t>charge </a:t>
            </a:r>
          </a:p>
          <a:p>
            <a:pPr marL="609600" indent="-609600">
              <a:buFontTx/>
              <a:buAutoNum type="arabicPeriod"/>
            </a:pPr>
            <a:r>
              <a:rPr lang="en-US" dirty="0"/>
              <a:t>Pre-trial </a:t>
            </a:r>
            <a:r>
              <a:rPr lang="en-US" dirty="0" smtClean="0"/>
              <a:t>Detainment Decisions</a:t>
            </a:r>
            <a:endParaRPr lang="en-US" dirty="0"/>
          </a:p>
          <a:p>
            <a:pPr marL="609600" indent="-609600">
              <a:buFontTx/>
              <a:buAutoNum type="arabicPeriod"/>
            </a:pPr>
            <a:r>
              <a:rPr lang="en-US" dirty="0"/>
              <a:t>Determine guilt or innocence</a:t>
            </a:r>
          </a:p>
          <a:p>
            <a:pPr marL="609600" indent="-609600">
              <a:buFontTx/>
              <a:buAutoNum type="arabicPeriod"/>
            </a:pPr>
            <a:r>
              <a:rPr lang="en-US" dirty="0"/>
              <a:t>Impose a sentence</a:t>
            </a:r>
          </a:p>
          <a:p>
            <a:pPr marL="609600" indent="-609600">
              <a:buFontTx/>
              <a:buAutoNum type="arabicPeriod"/>
            </a:pPr>
            <a:r>
              <a:rPr lang="en-US" dirty="0"/>
              <a:t>Hear appeals</a:t>
            </a:r>
          </a:p>
        </p:txBody>
      </p:sp>
    </p:spTree>
    <p:extLst>
      <p:ext uri="{BB962C8B-B14F-4D97-AF65-F5344CB8AC3E}">
        <p14:creationId xmlns:p14="http://schemas.microsoft.com/office/powerpoint/2010/main" val="2493769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Pre-Trial Decisions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Prosecutor must issue a criminal charge</a:t>
            </a:r>
          </a:p>
          <a:p>
            <a:pPr lvl="1"/>
            <a:r>
              <a:rPr lang="en-US"/>
              <a:t>Formal document, lays out facts of case, circumstances of arrest, penal code</a:t>
            </a:r>
          </a:p>
          <a:p>
            <a:pPr lvl="1"/>
            <a:r>
              <a:rPr lang="en-US"/>
              <a:t>Felony cases = </a:t>
            </a:r>
            <a:r>
              <a:rPr lang="en-US" u="sng"/>
              <a:t>bill of “indictment” or “information”</a:t>
            </a:r>
          </a:p>
          <a:p>
            <a:pPr lvl="1"/>
            <a:r>
              <a:rPr lang="en-US"/>
              <a:t>Misdemeanors = criminal complaint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Pre-Trial Decisions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Arraignment </a:t>
            </a:r>
          </a:p>
          <a:p>
            <a:pPr lvl="1">
              <a:lnSpc>
                <a:spcPct val="90000"/>
              </a:lnSpc>
            </a:pPr>
            <a:r>
              <a:rPr lang="en-US"/>
              <a:t>Judge makes sure defendant understands charge</a:t>
            </a:r>
          </a:p>
          <a:p>
            <a:pPr lvl="1">
              <a:lnSpc>
                <a:spcPct val="90000"/>
              </a:lnSpc>
            </a:pPr>
            <a:r>
              <a:rPr lang="en-US"/>
              <a:t>Makes sure defendant has counsel</a:t>
            </a:r>
          </a:p>
          <a:p>
            <a:pPr lvl="1">
              <a:lnSpc>
                <a:spcPct val="90000"/>
              </a:lnSpc>
            </a:pPr>
            <a:r>
              <a:rPr lang="en-US"/>
              <a:t>Defendant enters plea</a:t>
            </a:r>
          </a:p>
          <a:p>
            <a:pPr lvl="2">
              <a:lnSpc>
                <a:spcPct val="90000"/>
              </a:lnSpc>
            </a:pPr>
            <a:r>
              <a:rPr lang="en-US" b="1"/>
              <a:t>Guilty</a:t>
            </a:r>
          </a:p>
          <a:p>
            <a:pPr lvl="2">
              <a:lnSpc>
                <a:spcPct val="90000"/>
              </a:lnSpc>
            </a:pPr>
            <a:r>
              <a:rPr lang="en-US" b="1"/>
              <a:t>No Contest </a:t>
            </a:r>
          </a:p>
          <a:p>
            <a:pPr lvl="2">
              <a:lnSpc>
                <a:spcPct val="90000"/>
              </a:lnSpc>
            </a:pPr>
            <a:r>
              <a:rPr lang="en-US" b="1"/>
              <a:t>Not Guilty</a:t>
            </a:r>
          </a:p>
          <a:p>
            <a:pPr lvl="1">
              <a:lnSpc>
                <a:spcPct val="90000"/>
              </a:lnSpc>
            </a:pPr>
            <a:r>
              <a:rPr lang="en-US"/>
              <a:t>Decision regarding pre-trial detainment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Pre-Trial Detainment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Jail </a:t>
            </a:r>
          </a:p>
          <a:p>
            <a:pPr lvl="1"/>
            <a:r>
              <a:rPr lang="en-US" dirty="0" smtClean="0"/>
              <a:t>50% pre-trial, 50% sentenced &lt; 1 year</a:t>
            </a:r>
          </a:p>
          <a:p>
            <a:r>
              <a:rPr lang="en-US" dirty="0" smtClean="0"/>
              <a:t>Alternatives to Jail?</a:t>
            </a:r>
          </a:p>
          <a:p>
            <a:pPr lvl="1"/>
            <a:r>
              <a:rPr lang="en-US" dirty="0" smtClean="0"/>
              <a:t>Bail System</a:t>
            </a:r>
          </a:p>
          <a:p>
            <a:pPr lvl="2"/>
            <a:r>
              <a:rPr lang="en-US" dirty="0" smtClean="0"/>
              <a:t>Bail Bondsmen </a:t>
            </a:r>
          </a:p>
          <a:p>
            <a:pPr lvl="2"/>
            <a:r>
              <a:rPr lang="en-US" dirty="0" smtClean="0"/>
              <a:t>Fairness?</a:t>
            </a:r>
          </a:p>
        </p:txBody>
      </p:sp>
    </p:spTree>
    <p:extLst>
      <p:ext uri="{BB962C8B-B14F-4D97-AF65-F5344CB8AC3E}">
        <p14:creationId xmlns:p14="http://schemas.microsoft.com/office/powerpoint/2010/main" val="1520205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 to Bail?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17713"/>
            <a:ext cx="8040688" cy="4114800"/>
          </a:xfrm>
        </p:spPr>
        <p:txBody>
          <a:bodyPr/>
          <a:lstStyle/>
          <a:p>
            <a:r>
              <a:rPr lang="en-US" dirty="0" smtClean="0"/>
              <a:t>Pretrial Supervised Release</a:t>
            </a:r>
          </a:p>
          <a:p>
            <a:pPr lvl="1"/>
            <a:r>
              <a:rPr lang="en-US" dirty="0" smtClean="0"/>
              <a:t>Essentially probation while out in community before trial (similar “conditions”)</a:t>
            </a:r>
          </a:p>
          <a:p>
            <a:r>
              <a:rPr lang="en-US" dirty="0" smtClean="0"/>
              <a:t>Release on Recognizance (ROR)</a:t>
            </a:r>
          </a:p>
          <a:p>
            <a:pPr lvl="1"/>
            <a:r>
              <a:rPr lang="en-US" dirty="0" smtClean="0"/>
              <a:t>Promise to come back </a:t>
            </a:r>
          </a:p>
          <a:p>
            <a:r>
              <a:rPr lang="en-US" dirty="0" smtClean="0"/>
              <a:t>Why do people fail to show up for court dates?</a:t>
            </a:r>
          </a:p>
          <a:p>
            <a:pPr lvl="1"/>
            <a:r>
              <a:rPr lang="en-US" dirty="0" smtClean="0"/>
              <a:t>Role of pretrial services</a:t>
            </a:r>
          </a:p>
        </p:txBody>
      </p:sp>
    </p:spTree>
    <p:extLst>
      <p:ext uri="{BB962C8B-B14F-4D97-AF65-F5344CB8AC3E}">
        <p14:creationId xmlns:p14="http://schemas.microsoft.com/office/powerpoint/2010/main" val="1094205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Trial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Jury Selection</a:t>
            </a:r>
          </a:p>
          <a:p>
            <a:r>
              <a:rPr lang="en-US"/>
              <a:t>Trial Process</a:t>
            </a:r>
          </a:p>
          <a:p>
            <a:pPr lvl="1"/>
            <a:r>
              <a:rPr lang="en-US"/>
              <a:t>Opening statement</a:t>
            </a:r>
          </a:p>
          <a:p>
            <a:pPr lvl="1"/>
            <a:r>
              <a:rPr lang="en-US"/>
              <a:t>Prosecutor</a:t>
            </a:r>
          </a:p>
          <a:p>
            <a:pPr lvl="1"/>
            <a:r>
              <a:rPr lang="en-US"/>
              <a:t>Defense</a:t>
            </a:r>
          </a:p>
          <a:p>
            <a:pPr lvl="1"/>
            <a:r>
              <a:rPr lang="en-US"/>
              <a:t>Closing argument</a:t>
            </a:r>
          </a:p>
          <a:p>
            <a:pPr lvl="1"/>
            <a:r>
              <a:rPr lang="en-US"/>
              <a:t>Verdict</a:t>
            </a:r>
          </a:p>
          <a:p>
            <a:pPr lvl="1"/>
            <a:r>
              <a:rPr lang="en-US"/>
              <a:t>Sentence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 the process really “</a:t>
            </a:r>
            <a:r>
              <a:rPr lang="en-US" u="sng"/>
              <a:t>adversarial</a:t>
            </a:r>
            <a:r>
              <a:rPr lang="en-US"/>
              <a:t>?”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Sam Walker’s “Wedding Cake” Model</a:t>
            </a:r>
          </a:p>
          <a:p>
            <a:pPr lvl="1"/>
            <a:r>
              <a:rPr lang="en-US"/>
              <a:t>Celebrated cases may approach ideal of an adversarial process </a:t>
            </a:r>
          </a:p>
          <a:p>
            <a:r>
              <a:rPr lang="en-US"/>
              <a:t>Lower “layers” = administrative rather than adversarial </a:t>
            </a:r>
          </a:p>
          <a:p>
            <a:pPr lvl="1"/>
            <a:r>
              <a:rPr lang="en-US"/>
              <a:t>Judge, defense, and prosecutor have a shared understanding of what a case is “worth”</a:t>
            </a:r>
          </a:p>
        </p:txBody>
      </p:sp>
    </p:spTree>
    <p:extLst>
      <p:ext uri="{BB962C8B-B14F-4D97-AF65-F5344CB8AC3E}">
        <p14:creationId xmlns:p14="http://schemas.microsoft.com/office/powerpoint/2010/main" val="4262414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Courtroom Workgroup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772400" cy="4114800"/>
          </a:xfrm>
        </p:spPr>
        <p:txBody>
          <a:bodyPr/>
          <a:lstStyle/>
          <a:p>
            <a:r>
              <a:rPr lang="en-US" sz="2800"/>
              <a:t>Term coined by </a:t>
            </a:r>
            <a:r>
              <a:rPr lang="en-US" sz="2800" u="sng"/>
              <a:t>Malcolm Feeley </a:t>
            </a:r>
          </a:p>
          <a:p>
            <a:pPr lvl="1"/>
            <a:r>
              <a:rPr lang="en-US" sz="2400"/>
              <a:t>Judges, prosecutors and defense work together daily</a:t>
            </a:r>
          </a:p>
          <a:p>
            <a:pPr lvl="1"/>
            <a:r>
              <a:rPr lang="en-US" sz="2400"/>
              <a:t>Minimize conflict and develop informal procedures for dealing with cases</a:t>
            </a:r>
          </a:p>
          <a:p>
            <a:pPr lvl="1"/>
            <a:r>
              <a:rPr lang="en-US" sz="2400"/>
              <a:t>The “Going Rate”</a:t>
            </a:r>
          </a:p>
          <a:p>
            <a:pPr lvl="2"/>
            <a:r>
              <a:rPr lang="en-US" sz="2000" b="1"/>
              <a:t>Seriousness of offense</a:t>
            </a:r>
          </a:p>
          <a:p>
            <a:pPr lvl="2"/>
            <a:r>
              <a:rPr lang="en-US" sz="2000" b="1"/>
              <a:t>Prior record of defendant</a:t>
            </a:r>
          </a:p>
          <a:p>
            <a:pPr lvl="2"/>
            <a:r>
              <a:rPr lang="en-US" sz="2000" b="1"/>
              <a:t>Relationship between victim and defendant</a:t>
            </a:r>
          </a:p>
        </p:txBody>
      </p:sp>
    </p:spTree>
    <p:extLst>
      <p:ext uri="{BB962C8B-B14F-4D97-AF65-F5344CB8AC3E}">
        <p14:creationId xmlns:p14="http://schemas.microsoft.com/office/powerpoint/2010/main" val="2180771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Plea Bargaining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What is bargained?  </a:t>
            </a:r>
          </a:p>
          <a:p>
            <a:pPr lvl="1">
              <a:lnSpc>
                <a:spcPct val="90000"/>
              </a:lnSpc>
            </a:pPr>
            <a:r>
              <a:rPr lang="en-US"/>
              <a:t>Charge </a:t>
            </a:r>
          </a:p>
          <a:p>
            <a:pPr lvl="1">
              <a:lnSpc>
                <a:spcPct val="90000"/>
              </a:lnSpc>
            </a:pPr>
            <a:r>
              <a:rPr lang="en-US"/>
              <a:t>Sentence </a:t>
            </a:r>
          </a:p>
          <a:p>
            <a:pPr>
              <a:lnSpc>
                <a:spcPct val="90000"/>
              </a:lnSpc>
            </a:pPr>
            <a:r>
              <a:rPr lang="en-US"/>
              <a:t>Conservatives = loophole</a:t>
            </a:r>
          </a:p>
          <a:p>
            <a:pPr>
              <a:lnSpc>
                <a:spcPct val="90000"/>
              </a:lnSpc>
            </a:pPr>
            <a:r>
              <a:rPr lang="en-US"/>
              <a:t>Liberals = perversion of the system</a:t>
            </a:r>
          </a:p>
          <a:p>
            <a:pPr>
              <a:lnSpc>
                <a:spcPct val="90000"/>
              </a:lnSpc>
            </a:pPr>
            <a:r>
              <a:rPr lang="en-US"/>
              <a:t>Reality?  Given the “going rate,” it is not so much a “bargain” as </a:t>
            </a:r>
            <a:r>
              <a:rPr lang="en-US" u="sng"/>
              <a:t>standardized administrative process</a:t>
            </a:r>
          </a:p>
          <a:p>
            <a:pPr lvl="2">
              <a:lnSpc>
                <a:spcPct val="90000"/>
              </a:lnSpc>
            </a:pPr>
            <a:endParaRPr lang="en-US" b="1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 lvl="1">
              <a:lnSpc>
                <a:spcPct val="90000"/>
              </a:lnSpc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105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Benefits of Plea Bargaining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State </a:t>
            </a:r>
          </a:p>
          <a:p>
            <a:pPr lvl="1">
              <a:lnSpc>
                <a:spcPct val="90000"/>
              </a:lnSpc>
            </a:pPr>
            <a:r>
              <a:rPr lang="en-US"/>
              <a:t>Prosecutor assured of guilt verdict</a:t>
            </a:r>
          </a:p>
          <a:p>
            <a:pPr lvl="1">
              <a:lnSpc>
                <a:spcPct val="90000"/>
              </a:lnSpc>
            </a:pPr>
            <a:r>
              <a:rPr lang="en-US"/>
              <a:t>Save the court time and cash</a:t>
            </a:r>
          </a:p>
          <a:p>
            <a:pPr lvl="1">
              <a:lnSpc>
                <a:spcPct val="90000"/>
              </a:lnSpc>
            </a:pPr>
            <a:r>
              <a:rPr lang="en-US"/>
              <a:t>More time for “serious cases”</a:t>
            </a:r>
          </a:p>
          <a:p>
            <a:pPr>
              <a:lnSpc>
                <a:spcPct val="90000"/>
              </a:lnSpc>
            </a:pPr>
            <a:r>
              <a:rPr lang="en-US"/>
              <a:t>Defendant</a:t>
            </a:r>
          </a:p>
          <a:p>
            <a:pPr lvl="1">
              <a:lnSpc>
                <a:spcPct val="90000"/>
              </a:lnSpc>
            </a:pPr>
            <a:r>
              <a:rPr lang="en-US"/>
              <a:t>Avoid pre-trial detention</a:t>
            </a:r>
          </a:p>
          <a:p>
            <a:pPr lvl="1">
              <a:lnSpc>
                <a:spcPct val="90000"/>
              </a:lnSpc>
            </a:pPr>
            <a:r>
              <a:rPr lang="en-US"/>
              <a:t>No uncertainty in sentence</a:t>
            </a:r>
          </a:p>
          <a:p>
            <a:pPr lvl="1">
              <a:lnSpc>
                <a:spcPct val="90000"/>
              </a:lnSpc>
            </a:pPr>
            <a:r>
              <a:rPr lang="en-US"/>
              <a:t>May get more lenient sentence</a:t>
            </a:r>
          </a:p>
        </p:txBody>
      </p:sp>
    </p:spTree>
    <p:extLst>
      <p:ext uri="{BB962C8B-B14F-4D97-AF65-F5344CB8AC3E}">
        <p14:creationId xmlns:p14="http://schemas.microsoft.com/office/powerpoint/2010/main" val="1363944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Structure of the Courts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State Courts</a:t>
            </a:r>
          </a:p>
          <a:p>
            <a:pPr lvl="1"/>
            <a:r>
              <a:rPr lang="en-US" sz="2400" dirty="0"/>
              <a:t>Layers of Trial Courts (Superior and inferior) </a:t>
            </a:r>
          </a:p>
          <a:p>
            <a:pPr lvl="1"/>
            <a:r>
              <a:rPr lang="en-US" sz="2400" dirty="0"/>
              <a:t>Appellate courts</a:t>
            </a:r>
          </a:p>
          <a:p>
            <a:pPr lvl="1"/>
            <a:r>
              <a:rPr lang="en-US" sz="2400" dirty="0"/>
              <a:t>Supreme court </a:t>
            </a:r>
          </a:p>
          <a:p>
            <a:r>
              <a:rPr lang="en-US" sz="2800" dirty="0"/>
              <a:t>Federal Courts</a:t>
            </a:r>
          </a:p>
          <a:p>
            <a:pPr lvl="1"/>
            <a:r>
              <a:rPr lang="en-US" sz="2400" dirty="0"/>
              <a:t>Trial courts</a:t>
            </a:r>
          </a:p>
          <a:p>
            <a:pPr lvl="1"/>
            <a:r>
              <a:rPr lang="en-US" sz="2400" dirty="0"/>
              <a:t>Federal Appeals courts “District courts”</a:t>
            </a:r>
          </a:p>
          <a:p>
            <a:pPr lvl="1"/>
            <a:r>
              <a:rPr lang="en-US" sz="2400" dirty="0"/>
              <a:t>The Supreme Court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Sentencing Structures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Indeterminate </a:t>
            </a:r>
          </a:p>
          <a:p>
            <a:pPr lvl="1"/>
            <a:r>
              <a:rPr lang="en-US" sz="2400" dirty="0"/>
              <a:t>Tied to rehabilitation</a:t>
            </a:r>
          </a:p>
          <a:p>
            <a:pPr lvl="1"/>
            <a:r>
              <a:rPr lang="en-US" sz="2400" dirty="0"/>
              <a:t>More open </a:t>
            </a:r>
            <a:r>
              <a:rPr lang="en-US" sz="2400" dirty="0" smtClean="0"/>
              <a:t>ended, typically tied to parole release</a:t>
            </a:r>
          </a:p>
          <a:p>
            <a:pPr lvl="2"/>
            <a:r>
              <a:rPr lang="en-US" sz="2000" dirty="0" smtClean="0"/>
              <a:t>Sentence = 2-5 years</a:t>
            </a:r>
            <a:endParaRPr lang="en-US" sz="2000" dirty="0"/>
          </a:p>
          <a:p>
            <a:r>
              <a:rPr lang="en-US" sz="2800" dirty="0" smtClean="0"/>
              <a:t>Determinate </a:t>
            </a:r>
            <a:endParaRPr lang="en-US" sz="2400" dirty="0"/>
          </a:p>
          <a:p>
            <a:pPr lvl="1"/>
            <a:r>
              <a:rPr lang="en-US" sz="2400" dirty="0" smtClean="0"/>
              <a:t>More Fixed </a:t>
            </a:r>
          </a:p>
          <a:p>
            <a:pPr lvl="2"/>
            <a:r>
              <a:rPr lang="en-US" sz="2000" dirty="0" smtClean="0"/>
              <a:t>Sentence = 26 months</a:t>
            </a:r>
          </a:p>
          <a:p>
            <a:pPr lvl="2"/>
            <a:r>
              <a:rPr lang="en-US" sz="2000" dirty="0" smtClean="0"/>
              <a:t>May still get out early through a variety of mechanisms (e.g., good time credits)</a:t>
            </a:r>
            <a:endParaRPr lang="en-US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Specialized </a:t>
            </a:r>
            <a:r>
              <a:rPr lang="en-US" sz="3600" dirty="0" smtClean="0"/>
              <a:t>Sentencing</a:t>
            </a:r>
            <a:r>
              <a:rPr lang="en-US" sz="3600" dirty="0" smtClean="0"/>
              <a:t> Schemes within Determinate Sentencing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Mandatory </a:t>
            </a:r>
            <a:r>
              <a:rPr lang="en-US" dirty="0" smtClean="0"/>
              <a:t>Minimum Sentences</a:t>
            </a:r>
            <a:endParaRPr lang="en-US" dirty="0" smtClean="0"/>
          </a:p>
          <a:p>
            <a:r>
              <a:rPr lang="en-US" dirty="0" smtClean="0"/>
              <a:t>3 strikes legislation</a:t>
            </a:r>
          </a:p>
          <a:p>
            <a:r>
              <a:rPr lang="en-US" dirty="0" smtClean="0"/>
              <a:t>Truth in sentencing </a:t>
            </a:r>
          </a:p>
          <a:p>
            <a:pPr lvl="1"/>
            <a:r>
              <a:rPr lang="en-US" dirty="0" smtClean="0"/>
              <a:t>Federal initiative 85% for UCR Part I violent offenses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900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Sentencing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End result of the debate over rehabilitation and intermediate sentences (1960s-1970s)</a:t>
            </a:r>
          </a:p>
          <a:p>
            <a:pPr lvl="1"/>
            <a:r>
              <a:rPr lang="en-US" dirty="0" smtClean="0"/>
              <a:t>Take discretion away from…</a:t>
            </a:r>
          </a:p>
          <a:p>
            <a:pPr lvl="2"/>
            <a:r>
              <a:rPr lang="en-US" dirty="0" smtClean="0"/>
              <a:t>Liberals = racist /</a:t>
            </a:r>
            <a:r>
              <a:rPr lang="en-US" dirty="0"/>
              <a:t> </a:t>
            </a:r>
            <a:r>
              <a:rPr lang="en-US" dirty="0" smtClean="0"/>
              <a:t>classist judges</a:t>
            </a:r>
          </a:p>
          <a:p>
            <a:pPr lvl="2"/>
            <a:r>
              <a:rPr lang="en-US" dirty="0" smtClean="0"/>
              <a:t>Conservatives = liberal weenie judges</a:t>
            </a:r>
          </a:p>
          <a:p>
            <a:pPr lvl="1"/>
            <a:r>
              <a:rPr lang="en-US" dirty="0" smtClean="0"/>
              <a:t>Question: Where does the discretion go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Wh</a:t>
            </a:r>
            <a:r>
              <a:rPr lang="en-US" dirty="0" smtClean="0"/>
              <a:t>o creates the sentencing grid?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4414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3990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Sentencing and Discretion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772400" cy="4114800"/>
          </a:xfrm>
        </p:spPr>
        <p:txBody>
          <a:bodyPr/>
          <a:lstStyle/>
          <a:p>
            <a:r>
              <a:rPr lang="en-US" sz="2800" dirty="0" smtClean="0"/>
              <a:t>With guideline sentencing, who has discretion?</a:t>
            </a:r>
          </a:p>
          <a:p>
            <a:pPr lvl="1"/>
            <a:r>
              <a:rPr lang="en-US" sz="2400" dirty="0" smtClean="0"/>
              <a:t>Who creates the grids?</a:t>
            </a:r>
          </a:p>
          <a:p>
            <a:pPr lvl="2"/>
            <a:r>
              <a:rPr lang="en-US" sz="2000" dirty="0"/>
              <a:t>Many states = legislature </a:t>
            </a:r>
            <a:endParaRPr lang="en-US" sz="2000" dirty="0" smtClean="0"/>
          </a:p>
          <a:p>
            <a:pPr lvl="3"/>
            <a:r>
              <a:rPr lang="en-US" sz="1600" dirty="0" smtClean="0">
                <a:sym typeface="Wingdings" pitchFamily="2" charset="2"/>
              </a:rPr>
              <a:t>Constant </a:t>
            </a:r>
            <a:r>
              <a:rPr lang="en-US" sz="1600" dirty="0">
                <a:sym typeface="Wingdings" pitchFamily="2" charset="2"/>
              </a:rPr>
              <a:t>pressure to increase sentences</a:t>
            </a:r>
          </a:p>
          <a:p>
            <a:pPr lvl="2"/>
            <a:r>
              <a:rPr lang="en-US" sz="2000" dirty="0" smtClean="0"/>
              <a:t>MN</a:t>
            </a:r>
            <a:r>
              <a:rPr lang="en-US" sz="2000" dirty="0"/>
              <a:t>: The Minnesota Sentencing Guidelines </a:t>
            </a:r>
            <a:r>
              <a:rPr lang="en-US" sz="2000" dirty="0" smtClean="0"/>
              <a:t>Commission</a:t>
            </a:r>
          </a:p>
          <a:p>
            <a:pPr lvl="3"/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>
                <a:sym typeface="Wingdings" pitchFamily="2" charset="2"/>
              </a:rPr>
              <a:t>1980 </a:t>
            </a:r>
            <a:r>
              <a:rPr lang="en-US" sz="1600" dirty="0" smtClean="0">
                <a:sym typeface="Wingdings" pitchFamily="2" charset="2"/>
              </a:rPr>
              <a:t>guidelines tied to prison population </a:t>
            </a:r>
          </a:p>
          <a:p>
            <a:pPr lvl="1"/>
            <a:r>
              <a:rPr lang="en-US" sz="2400" dirty="0" smtClean="0"/>
              <a:t>Prosecutors</a:t>
            </a:r>
          </a:p>
          <a:p>
            <a:pPr lvl="2"/>
            <a:r>
              <a:rPr lang="en-US" sz="2000" dirty="0" smtClean="0"/>
              <a:t>Decide the charge (where you land on offense seriousness)</a:t>
            </a:r>
          </a:p>
          <a:p>
            <a:pPr lvl="2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269388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Sentencing Disparity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When 2 people who commit similar crimes, and have the same prior record receive different sentences</a:t>
            </a:r>
          </a:p>
          <a:p>
            <a:pPr>
              <a:lnSpc>
                <a:spcPct val="90000"/>
              </a:lnSpc>
            </a:pPr>
            <a:r>
              <a:rPr lang="en-US"/>
              <a:t>What stage do disparities enter?</a:t>
            </a:r>
          </a:p>
          <a:p>
            <a:pPr lvl="1">
              <a:lnSpc>
                <a:spcPct val="90000"/>
              </a:lnSpc>
            </a:pPr>
            <a:r>
              <a:rPr lang="en-US"/>
              <a:t>Jurisdictional Differences</a:t>
            </a:r>
          </a:p>
          <a:p>
            <a:pPr lvl="1">
              <a:lnSpc>
                <a:spcPct val="90000"/>
              </a:lnSpc>
            </a:pPr>
            <a:r>
              <a:rPr lang="en-US"/>
              <a:t>Plea bargaining (part of “going rate?”)</a:t>
            </a:r>
          </a:p>
          <a:p>
            <a:pPr lvl="1">
              <a:lnSpc>
                <a:spcPct val="90000"/>
              </a:lnSpc>
            </a:pPr>
            <a:r>
              <a:rPr lang="en-US"/>
              <a:t>Victim/Offender relationships</a:t>
            </a:r>
          </a:p>
          <a:p>
            <a:pPr lvl="1">
              <a:lnSpc>
                <a:spcPct val="90000"/>
              </a:lnSpc>
            </a:pPr>
            <a:r>
              <a:rPr lang="en-US"/>
              <a:t>Sentencing judge (biased, bad day…)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Racial Disparities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RACE</a:t>
            </a:r>
          </a:p>
          <a:p>
            <a:pPr lvl="1"/>
            <a:r>
              <a:rPr lang="en-US" dirty="0"/>
              <a:t>Incarceration Rates	</a:t>
            </a:r>
          </a:p>
          <a:p>
            <a:pPr lvl="2"/>
            <a:r>
              <a:rPr lang="en-US" dirty="0"/>
              <a:t>Black = 3,300/100,000</a:t>
            </a:r>
          </a:p>
          <a:p>
            <a:pPr lvl="2"/>
            <a:r>
              <a:rPr lang="en-US" dirty="0"/>
              <a:t>Hispanic = 1,200/100,000</a:t>
            </a:r>
          </a:p>
          <a:p>
            <a:pPr lvl="2"/>
            <a:r>
              <a:rPr lang="en-US" dirty="0"/>
              <a:t>White = 500/100,000</a:t>
            </a:r>
          </a:p>
          <a:p>
            <a:pPr lvl="1"/>
            <a:r>
              <a:rPr lang="en-US" dirty="0" smtClean="0"/>
              <a:t>BUT…</a:t>
            </a:r>
          </a:p>
          <a:p>
            <a:pPr lvl="2"/>
            <a:r>
              <a:rPr lang="en-US" dirty="0" smtClean="0"/>
              <a:t>Disparities enter prior to judicial involvement (police)</a:t>
            </a:r>
          </a:p>
          <a:p>
            <a:pPr lvl="2"/>
            <a:r>
              <a:rPr lang="en-US" dirty="0" smtClean="0"/>
              <a:t>Disproportionate involvement </a:t>
            </a:r>
            <a:r>
              <a:rPr lang="en-US" dirty="0"/>
              <a:t>in serious </a:t>
            </a:r>
            <a:r>
              <a:rPr lang="en-US" dirty="0" smtClean="0"/>
              <a:t>crime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Racial Disparity in Sentencing II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The “Liberation Hypothesis”</a:t>
            </a:r>
          </a:p>
          <a:p>
            <a:pPr lvl="1"/>
            <a:r>
              <a:rPr lang="en-US" sz="2400" dirty="0"/>
              <a:t>More disparity in less serious cases</a:t>
            </a:r>
          </a:p>
          <a:p>
            <a:r>
              <a:rPr lang="en-US" sz="2800" dirty="0"/>
              <a:t>More disparity when black offender and white victim</a:t>
            </a:r>
          </a:p>
          <a:p>
            <a:pPr lvl="1"/>
            <a:r>
              <a:rPr lang="en-US" sz="2400" dirty="0"/>
              <a:t>Rape and Capital Murder</a:t>
            </a:r>
          </a:p>
          <a:p>
            <a:r>
              <a:rPr lang="en-US" sz="2800" dirty="0"/>
              <a:t>Race as part of “offense seriousness</a:t>
            </a:r>
            <a:r>
              <a:rPr lang="en-US" sz="2800" dirty="0" smtClean="0"/>
              <a:t>” and “prior record”</a:t>
            </a:r>
            <a:endParaRPr lang="en-US" sz="2800" dirty="0"/>
          </a:p>
          <a:p>
            <a:pPr lvl="1"/>
            <a:r>
              <a:rPr lang="en-US" sz="2400" dirty="0"/>
              <a:t>Crack cocaine </a:t>
            </a:r>
            <a:r>
              <a:rPr lang="en-US" sz="2400" dirty="0" smtClean="0"/>
              <a:t>laws, aggressive policing of minority communities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Disparities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Class = Difficult to detect (most in system are relatively poor)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Difference between white collar and street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Differences in some “celebrated cases” are obvious </a:t>
            </a:r>
            <a:endParaRPr lang="en-US" dirty="0" smtClean="0"/>
          </a:p>
          <a:p>
            <a:pPr lvl="2">
              <a:lnSpc>
                <a:spcPct val="90000"/>
              </a:lnSpc>
            </a:pPr>
            <a:r>
              <a:rPr lang="en-US" dirty="0" smtClean="0"/>
              <a:t>Full benefit of highly paid defense attorneys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Gender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Females more likely to be treated leniently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Reducing Sentencing Disparity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Sentencing guidelines</a:t>
            </a:r>
          </a:p>
          <a:p>
            <a:pPr lvl="1"/>
            <a:r>
              <a:rPr lang="en-US" dirty="0" smtClean="0"/>
              <a:t>May reduce some disparity, but does not eliminate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/>
              <a:t>Disparity may be “built in</a:t>
            </a:r>
            <a:r>
              <a:rPr lang="en-US" dirty="0" smtClean="0"/>
              <a:t>” to sentencing grid (e.g., crack penalty)</a:t>
            </a:r>
            <a:endParaRPr lang="en-US" dirty="0"/>
          </a:p>
          <a:p>
            <a:pPr lvl="1"/>
            <a:r>
              <a:rPr lang="en-US" dirty="0" smtClean="0"/>
              <a:t>Do we want to eliminate all disparity? </a:t>
            </a:r>
          </a:p>
          <a:p>
            <a:pPr lvl="2"/>
            <a:r>
              <a:rPr lang="en-US" dirty="0" smtClean="0"/>
              <a:t>More harsh with females?</a:t>
            </a:r>
          </a:p>
          <a:p>
            <a:pPr lvl="2"/>
            <a:r>
              <a:rPr lang="en-US" dirty="0" smtClean="0"/>
              <a:t>Some disparities may be due to legitimate factors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Supreme Court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 Justices, appointed by president, in consultation with senate</a:t>
            </a:r>
          </a:p>
          <a:p>
            <a:r>
              <a:rPr lang="en-US" dirty="0" smtClean="0"/>
              <a:t>Appointment is for life</a:t>
            </a:r>
          </a:p>
          <a:p>
            <a:pPr lvl="1"/>
            <a:r>
              <a:rPr lang="en-US" dirty="0" smtClean="0"/>
              <a:t>High stakes for politics</a:t>
            </a:r>
          </a:p>
          <a:p>
            <a:r>
              <a:rPr lang="en-US" dirty="0" smtClean="0"/>
              <a:t>Interpret laws in light of constitution and past court rulings</a:t>
            </a:r>
          </a:p>
          <a:p>
            <a:pPr lvl="1"/>
            <a:r>
              <a:rPr lang="en-US" dirty="0" smtClean="0"/>
              <a:t>Choose what cases they wish to hear 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9149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Who are the “players” in the judicial system?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 sz="3600"/>
              <a:t>Prosecutor</a:t>
            </a:r>
          </a:p>
          <a:p>
            <a:r>
              <a:rPr lang="en-US" sz="3600"/>
              <a:t>Defense Attorneys</a:t>
            </a:r>
          </a:p>
          <a:p>
            <a:r>
              <a:rPr lang="en-US" sz="3600"/>
              <a:t>Judges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Prosecutor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Represents the state in criminal matters</a:t>
            </a:r>
          </a:p>
          <a:p>
            <a:pPr lvl="1">
              <a:lnSpc>
                <a:spcPct val="90000"/>
              </a:lnSpc>
            </a:pPr>
            <a:r>
              <a:rPr lang="en-US"/>
              <a:t>Federal = Attorney general and U.S. attorneys</a:t>
            </a:r>
          </a:p>
          <a:p>
            <a:pPr lvl="1">
              <a:lnSpc>
                <a:spcPct val="90000"/>
              </a:lnSpc>
            </a:pPr>
            <a:r>
              <a:rPr lang="en-US"/>
              <a:t>State = District or State attorney </a:t>
            </a:r>
          </a:p>
          <a:p>
            <a:pPr>
              <a:lnSpc>
                <a:spcPct val="90000"/>
              </a:lnSpc>
            </a:pPr>
            <a:r>
              <a:rPr lang="en-US"/>
              <a:t>Prosecutorial Discretion (400# Gorilla)</a:t>
            </a:r>
          </a:p>
          <a:p>
            <a:pPr lvl="1">
              <a:lnSpc>
                <a:spcPct val="90000"/>
              </a:lnSpc>
            </a:pPr>
            <a:r>
              <a:rPr lang="en-US"/>
              <a:t>Whether or not to charge &amp; specific charge</a:t>
            </a:r>
          </a:p>
          <a:p>
            <a:pPr lvl="1">
              <a:lnSpc>
                <a:spcPct val="90000"/>
              </a:lnSpc>
            </a:pPr>
            <a:r>
              <a:rPr lang="en-US"/>
              <a:t>Decision to drop case</a:t>
            </a:r>
          </a:p>
          <a:p>
            <a:pPr lvl="1">
              <a:lnSpc>
                <a:spcPct val="90000"/>
              </a:lnSpc>
            </a:pPr>
            <a:r>
              <a:rPr lang="en-US"/>
              <a:t>May enter and end plea negotiations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Defense Attorney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Private Attorneys (Johnny Cochran) </a:t>
            </a:r>
          </a:p>
          <a:p>
            <a:pPr>
              <a:lnSpc>
                <a:spcPct val="90000"/>
              </a:lnSpc>
            </a:pPr>
            <a:r>
              <a:rPr lang="en-US" dirty="0"/>
              <a:t>Sixth Amendment right to counsel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Attorney list system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Contracting with law firm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Public defenders system (large, urban)</a:t>
            </a:r>
          </a:p>
          <a:p>
            <a:pPr>
              <a:lnSpc>
                <a:spcPct val="90000"/>
              </a:lnSpc>
            </a:pPr>
            <a:r>
              <a:rPr lang="en-US" b="1" dirty="0"/>
              <a:t>Roughly ¾ of state inmates </a:t>
            </a:r>
            <a:r>
              <a:rPr lang="en-US" b="1" dirty="0" smtClean="0"/>
              <a:t>are represented </a:t>
            </a:r>
            <a:r>
              <a:rPr lang="en-US" b="1" dirty="0"/>
              <a:t>by publicly funded attorneys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Role of the Defense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Represent their client in a vigorous, adversarial manner</a:t>
            </a:r>
          </a:p>
          <a:p>
            <a:pPr lvl="1">
              <a:lnSpc>
                <a:spcPct val="90000"/>
              </a:lnSpc>
            </a:pPr>
            <a:r>
              <a:rPr lang="en-US"/>
              <a:t>Investigate incident, interview client/witnesses, represent client at all proceedings, negotiate plea with district attorney</a:t>
            </a:r>
          </a:p>
          <a:p>
            <a:pPr lvl="1">
              <a:lnSpc>
                <a:spcPct val="90000"/>
              </a:lnSpc>
            </a:pPr>
            <a:r>
              <a:rPr lang="en-US"/>
              <a:t>Conflict of interest? </a:t>
            </a:r>
            <a:r>
              <a:rPr lang="en-US" u="sng"/>
              <a:t>The Devil’s Advocate</a:t>
            </a:r>
            <a:endParaRPr lang="en-US"/>
          </a:p>
          <a:p>
            <a:pPr lvl="2">
              <a:lnSpc>
                <a:spcPct val="90000"/>
              </a:lnSpc>
            </a:pPr>
            <a:r>
              <a:rPr lang="en-US" b="1"/>
              <a:t>Low pay and conflict of interest = burnout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Judge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During Trial</a:t>
            </a:r>
          </a:p>
          <a:p>
            <a:pPr lvl="1"/>
            <a:r>
              <a:rPr lang="en-US"/>
              <a:t>Rule on questions of procedure (how to question witnesses, rules of evidence)</a:t>
            </a:r>
          </a:p>
          <a:p>
            <a:pPr lvl="1"/>
            <a:r>
              <a:rPr lang="en-US"/>
              <a:t>May determine guilt in a bench trial</a:t>
            </a:r>
          </a:p>
          <a:p>
            <a:r>
              <a:rPr lang="en-US"/>
              <a:t>After trial or plea bargain</a:t>
            </a:r>
          </a:p>
          <a:p>
            <a:pPr lvl="1"/>
            <a:r>
              <a:rPr lang="en-US"/>
              <a:t>Responsible for determining sentence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Pre-Trial Decisions</a:t>
            </a:r>
          </a:p>
          <a:p>
            <a:r>
              <a:rPr lang="en-US" dirty="0" smtClean="0"/>
              <a:t>Trial/Plea Bargain</a:t>
            </a:r>
          </a:p>
          <a:p>
            <a:r>
              <a:rPr lang="en-US" dirty="0" smtClean="0"/>
              <a:t>Sentencing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821891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670</TotalTime>
  <Words>973</Words>
  <Application>Microsoft Office PowerPoint</Application>
  <PresentationFormat>On-screen Show (4:3)</PresentationFormat>
  <Paragraphs>193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Blends</vt:lpstr>
      <vt:lpstr>The Courts</vt:lpstr>
      <vt:lpstr>The Structure of the Courts</vt:lpstr>
      <vt:lpstr>U.S. Supreme Court</vt:lpstr>
      <vt:lpstr>Who are the “players” in the judicial system?</vt:lpstr>
      <vt:lpstr>The Prosecutor</vt:lpstr>
      <vt:lpstr>The Defense Attorney</vt:lpstr>
      <vt:lpstr>Role of the Defense</vt:lpstr>
      <vt:lpstr>The Judge</vt:lpstr>
      <vt:lpstr>TYPICAL PROCESS</vt:lpstr>
      <vt:lpstr>The Courts System Process</vt:lpstr>
      <vt:lpstr>Pre-Trial Decisions</vt:lpstr>
      <vt:lpstr>Pre-Trial Decisions </vt:lpstr>
      <vt:lpstr>Pre-Trial Detainment</vt:lpstr>
      <vt:lpstr>Alternatives to Bail?</vt:lpstr>
      <vt:lpstr>The Trial</vt:lpstr>
      <vt:lpstr>Is the process really “adversarial?”</vt:lpstr>
      <vt:lpstr>The Courtroom Workgroup </vt:lpstr>
      <vt:lpstr>Plea Bargaining</vt:lpstr>
      <vt:lpstr>Benefits of Plea Bargaining</vt:lpstr>
      <vt:lpstr>Sentencing Structures</vt:lpstr>
      <vt:lpstr>Specialized Sentencing Schemes within Determinate Sentencing</vt:lpstr>
      <vt:lpstr>Sentencing Guidelines</vt:lpstr>
      <vt:lpstr>PowerPoint Presentation</vt:lpstr>
      <vt:lpstr>Sentencing and Discretion</vt:lpstr>
      <vt:lpstr>Sentencing Disparity</vt:lpstr>
      <vt:lpstr>Racial Disparities </vt:lpstr>
      <vt:lpstr>Racial Disparity in Sentencing II</vt:lpstr>
      <vt:lpstr>Other Disparities</vt:lpstr>
      <vt:lpstr>Reducing Sentencing Disparity</vt:lpstr>
    </vt:vector>
  </TitlesOfParts>
  <Company>THE MAN CLUB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Police Discretion</dc:title>
  <dc:creator>Jeff Maahs</dc:creator>
  <cp:lastModifiedBy>Jeffrey R Maahs</cp:lastModifiedBy>
  <cp:revision>17</cp:revision>
  <cp:lastPrinted>2011-12-09T19:21:21Z</cp:lastPrinted>
  <dcterms:created xsi:type="dcterms:W3CDTF">2000-11-30T23:42:26Z</dcterms:created>
  <dcterms:modified xsi:type="dcterms:W3CDTF">2011-12-09T19:21:35Z</dcterms:modified>
</cp:coreProperties>
</file>