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327" r:id="rId2"/>
    <p:sldId id="322" r:id="rId3"/>
    <p:sldId id="324" r:id="rId4"/>
    <p:sldId id="293" r:id="rId5"/>
    <p:sldId id="328" r:id="rId6"/>
    <p:sldId id="287" r:id="rId7"/>
    <p:sldId id="325" r:id="rId8"/>
    <p:sldId id="297" r:id="rId9"/>
    <p:sldId id="326" r:id="rId10"/>
    <p:sldId id="300" r:id="rId11"/>
    <p:sldId id="303" r:id="rId12"/>
    <p:sldId id="329" r:id="rId13"/>
    <p:sldId id="330" r:id="rId14"/>
    <p:sldId id="331" r:id="rId15"/>
    <p:sldId id="309" r:id="rId16"/>
    <p:sldId id="316" r:id="rId17"/>
    <p:sldId id="332" r:id="rId18"/>
    <p:sldId id="304" r:id="rId19"/>
    <p:sldId id="333" r:id="rId20"/>
    <p:sldId id="334" r:id="rId21"/>
    <p:sldId id="305" r:id="rId22"/>
    <p:sldId id="335" r:id="rId23"/>
    <p:sldId id="336" r:id="rId24"/>
    <p:sldId id="310" r:id="rId25"/>
    <p:sldId id="308" r:id="rId26"/>
    <p:sldId id="337" r:id="rId27"/>
    <p:sldId id="339" r:id="rId28"/>
    <p:sldId id="338" r:id="rId29"/>
    <p:sldId id="306" r:id="rId30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3300"/>
    <a:srgbClr val="969696"/>
    <a:srgbClr val="FFFF00"/>
    <a:srgbClr val="DDDDDD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88" d="100"/>
          <a:sy n="88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CE09048-4382-415D-9C8D-6CEE8C5398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7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7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4F3E486-4A08-401C-9DFD-E296286F6D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46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5974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4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4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5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6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6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/>
            </a:p>
          </p:txBody>
        </p:sp>
        <p:sp>
          <p:nvSpPr>
            <p:cNvPr id="15976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/>
            </a:p>
          </p:txBody>
        </p:sp>
        <p:sp>
          <p:nvSpPr>
            <p:cNvPr id="15976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6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6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6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6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6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6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7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7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7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7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15977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7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7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7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7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15977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9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0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1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2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3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4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7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8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9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0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1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2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3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5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6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6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996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996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9964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9965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9966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858CD55-9C20-4E29-A0D3-B626CFFF01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1ADC3A-25EF-46DA-A542-EC1BAFF5C28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647628-F4B4-4D4F-B772-DCD9F46EB4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077C395-5274-4FB4-83AB-94C536DF327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B79E63-1C4D-41C1-BC6F-D3866A9BBF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232DD0-FBD5-4E45-9F72-467F6B3C9A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FAED72-0EE1-4DA0-A81B-2FA79EC0281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A7C1EB-C0E1-49BD-9D36-1BD44B4A07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330AF4-7A7B-44A1-8066-8A6FCAED21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A818EA-A5DD-4655-84A3-12C4E8CE17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457A97-3458-417E-8665-50BEDE3A6E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64D44F-360B-4757-A299-E8D9D15463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72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5872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2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2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2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2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2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2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3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4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5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5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5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5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5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875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5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5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5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5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6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7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8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79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0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1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2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3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4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5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6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7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8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89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0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1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2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3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3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3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3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3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3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3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93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893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8D95C4C-4FA6-4844-9852-291A9415684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893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5894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5894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94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Organizing Theory </a:t>
            </a:r>
          </a:p>
          <a:p>
            <a:pPr lvl="1"/>
            <a:r>
              <a:rPr lang="en-US" dirty="0" smtClean="0"/>
              <a:t>Theoretical Traditions</a:t>
            </a:r>
          </a:p>
          <a:p>
            <a:pPr lvl="1"/>
            <a:r>
              <a:rPr lang="en-US" dirty="0" smtClean="0"/>
              <a:t>Macro and Micro Level Theories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40E3A-7827-4AAB-8E0C-0AA98662888C}" type="slidenum">
              <a:rPr lang="en-US"/>
              <a:pPr/>
              <a:t>10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dirty="0" smtClean="0"/>
              <a:t>Deterrence Research</a:t>
            </a: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Objective Measures of Severity </a:t>
            </a:r>
          </a:p>
          <a:p>
            <a:pPr lvl="1"/>
            <a:r>
              <a:rPr lang="en-US" dirty="0" smtClean="0"/>
              <a:t>Severity</a:t>
            </a:r>
          </a:p>
          <a:p>
            <a:pPr lvl="2"/>
            <a:r>
              <a:rPr lang="en-US" dirty="0" smtClean="0"/>
              <a:t>Death penalty, sentence length, time served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Certainty </a:t>
            </a:r>
          </a:p>
          <a:p>
            <a:pPr lvl="2"/>
            <a:r>
              <a:rPr lang="en-US" dirty="0" smtClean="0"/>
              <a:t>Clearance rate/arrest rate research </a:t>
            </a:r>
          </a:p>
          <a:p>
            <a:pPr lvl="2"/>
            <a:r>
              <a:rPr lang="en-US" dirty="0" smtClean="0"/>
              <a:t>Possible “tipping effect” found in studies of FL and PN </a:t>
            </a:r>
          </a:p>
          <a:p>
            <a:pPr lvl="2"/>
            <a:r>
              <a:rPr lang="en-US" dirty="0" smtClean="0"/>
              <a:t>Modest crime decline with clearance rate &gt;30-40%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E4C7C-3D0B-42FD-8BA8-6635F0F3AEC8}" type="slidenum">
              <a:rPr lang="en-US"/>
              <a:pPr/>
              <a:t>11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Manipulation of Certainty		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Kansas Preventative Patrol Experiment</a:t>
            </a:r>
          </a:p>
          <a:p>
            <a:pPr lvl="1"/>
            <a:r>
              <a:rPr lang="en-US" dirty="0" smtClean="0"/>
              <a:t>Samuel </a:t>
            </a:r>
            <a:r>
              <a:rPr lang="en-US" dirty="0"/>
              <a:t>Walker’s “mayonnaise” theory of police patrolling.</a:t>
            </a:r>
          </a:p>
          <a:p>
            <a:pPr lvl="1"/>
            <a:r>
              <a:rPr lang="en-US" dirty="0"/>
              <a:t>But, “directed patrols” and “saturation patrols” may be </a:t>
            </a:r>
            <a:r>
              <a:rPr lang="en-US" dirty="0" smtClean="0"/>
              <a:t>effective</a:t>
            </a:r>
          </a:p>
          <a:p>
            <a:pPr lvl="2"/>
            <a:r>
              <a:rPr lang="en-US" dirty="0" smtClean="0"/>
              <a:t>Houston Preventative Patrol Experiment </a:t>
            </a:r>
          </a:p>
          <a:p>
            <a:pPr lvl="2"/>
            <a:r>
              <a:rPr lang="en-US" dirty="0" smtClean="0"/>
              <a:t>Ann </a:t>
            </a:r>
            <a:r>
              <a:rPr lang="en-US" dirty="0" err="1" smtClean="0"/>
              <a:t>Maahs</a:t>
            </a:r>
            <a:r>
              <a:rPr lang="en-US" dirty="0" smtClean="0"/>
              <a:t> theory of mayonnaise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Saturation Patrols / Other Crackdowns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Upside</a:t>
            </a:r>
          </a:p>
          <a:p>
            <a:pPr lvl="1"/>
            <a:r>
              <a:rPr lang="en-US" dirty="0" smtClean="0"/>
              <a:t>With sufficient numbers, they can </a:t>
            </a:r>
            <a:r>
              <a:rPr lang="en-US" u="sng" dirty="0" smtClean="0"/>
              <a:t>suppress</a:t>
            </a:r>
            <a:r>
              <a:rPr lang="en-US" dirty="0" smtClean="0"/>
              <a:t> serious crime</a:t>
            </a:r>
          </a:p>
          <a:p>
            <a:r>
              <a:rPr lang="en-US" dirty="0" smtClean="0"/>
              <a:t>Downsides? </a:t>
            </a:r>
          </a:p>
          <a:p>
            <a:pPr lvl="1"/>
            <a:r>
              <a:rPr lang="en-US" dirty="0" smtClean="0"/>
              <a:t>Crime displacement and/or rebound </a:t>
            </a:r>
          </a:p>
          <a:p>
            <a:pPr lvl="1"/>
            <a:r>
              <a:rPr lang="en-US" dirty="0" smtClean="0"/>
              <a:t>Citizen-police relationships </a:t>
            </a:r>
          </a:p>
          <a:p>
            <a:pPr lvl="1"/>
            <a:r>
              <a:rPr lang="en-US" dirty="0" smtClean="0"/>
              <a:t>Long term effects on residents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Focused Deterrence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David Kennedy </a:t>
            </a:r>
          </a:p>
          <a:p>
            <a:pPr lvl="1"/>
            <a:r>
              <a:rPr lang="en-US" u="sng" dirty="0" smtClean="0"/>
              <a:t>Deterrence and Crime Prevention </a:t>
            </a:r>
            <a:endParaRPr lang="en-US" dirty="0" smtClean="0"/>
          </a:p>
          <a:p>
            <a:pPr lvl="1"/>
            <a:r>
              <a:rPr lang="en-US" dirty="0" smtClean="0"/>
              <a:t>Operation Ceasefire (Boston)</a:t>
            </a:r>
          </a:p>
          <a:p>
            <a:pPr lvl="1"/>
            <a:r>
              <a:rPr lang="en-US" dirty="0" smtClean="0"/>
              <a:t>Cincinnati Initiative to Reduce Violence</a:t>
            </a:r>
          </a:p>
          <a:p>
            <a:r>
              <a:rPr lang="en-US" dirty="0" smtClean="0"/>
              <a:t>Program Features</a:t>
            </a:r>
          </a:p>
          <a:p>
            <a:pPr lvl="1"/>
            <a:r>
              <a:rPr lang="en-US" dirty="0" smtClean="0"/>
              <a:t>Notification (call-in, tell offenders)</a:t>
            </a:r>
          </a:p>
          <a:p>
            <a:pPr lvl="1"/>
            <a:r>
              <a:rPr lang="en-US" dirty="0" smtClean="0"/>
              <a:t>Threat + Follow Through</a:t>
            </a:r>
          </a:p>
          <a:p>
            <a:pPr lvl="2"/>
            <a:r>
              <a:rPr lang="en-US" dirty="0" smtClean="0"/>
              <a:t>Pulling levers (Al Capone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Focused Deterrence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Upside</a:t>
            </a:r>
          </a:p>
          <a:p>
            <a:pPr lvl="1"/>
            <a:r>
              <a:rPr lang="en-US" sz="2400" dirty="0" smtClean="0"/>
              <a:t>Unlike saturation patrols or other “zero tolerance” policing, this is more of a surgical strike</a:t>
            </a:r>
          </a:p>
          <a:p>
            <a:pPr lvl="2"/>
            <a:r>
              <a:rPr lang="en-US" sz="2000" dirty="0" smtClean="0"/>
              <a:t>Build community support (instead of anger)</a:t>
            </a:r>
          </a:p>
          <a:p>
            <a:r>
              <a:rPr lang="en-US" sz="2800" dirty="0" smtClean="0"/>
              <a:t>Downside</a:t>
            </a:r>
          </a:p>
          <a:p>
            <a:pPr lvl="1"/>
            <a:r>
              <a:rPr lang="en-US" sz="2400" dirty="0" smtClean="0"/>
              <a:t>Appears to be hard to maintain </a:t>
            </a:r>
          </a:p>
          <a:p>
            <a:pPr lvl="2"/>
            <a:r>
              <a:rPr lang="en-US" sz="2000" dirty="0" smtClean="0"/>
              <a:t>Keep competing agencies working together, keep threat “real”</a:t>
            </a:r>
          </a:p>
          <a:p>
            <a:r>
              <a:rPr lang="en-US" sz="2800" dirty="0" smtClean="0"/>
              <a:t>Evidence of effectiveness isn’t real firm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740D8-8CA3-4F22-8C1D-0CCDC3865753}" type="slidenum">
              <a:rPr lang="en-US"/>
              <a:pPr/>
              <a:t>15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Perceptual Measures of General Deterrence 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Ask </a:t>
            </a:r>
            <a:r>
              <a:rPr lang="en-US" dirty="0" smtClean="0"/>
              <a:t>people on surveys: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What are the odds that you would get apprehended if you did __________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severely would you be punished if you did _________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Those </a:t>
            </a:r>
            <a:r>
              <a:rPr lang="en-US" dirty="0"/>
              <a:t>who think the odds of apprehension are high and the penalties are severe should be less criminal 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HOWEVER:  Largely </a:t>
            </a:r>
            <a:r>
              <a:rPr lang="en-US" dirty="0"/>
              <a:t>an “EXPERIENTIAL” </a:t>
            </a:r>
            <a:r>
              <a:rPr lang="en-US" dirty="0" smtClean="0"/>
              <a:t>Effect (criminal experience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perceptions)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79E73-5244-4411-8F69-E81EA9239AA5}" type="slidenum">
              <a:rPr lang="en-US"/>
              <a:pPr/>
              <a:t>16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Manipulating Perceptions of Severity—Scared Straight!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Juvenile Awareness Project Help (JAPH)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Rahway Prison, NJ (created in 1976)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Program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Intimidate kids (delinquents?) and show them how bad prisons are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Tour of prison, “rap session” with “lifers”…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Scared Straight! Documentary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Claimed </a:t>
            </a:r>
            <a:r>
              <a:rPr lang="en-US" sz="2400" u="sng" dirty="0"/>
              <a:t>success rate of 94%,</a:t>
            </a:r>
            <a:r>
              <a:rPr lang="en-US" sz="2400" dirty="0"/>
              <a:t> won Academy Award, immensely popular with public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Redone by MTV in 1999.  Claimed 12/14 (86%) were “scared straight</a:t>
            </a:r>
            <a:r>
              <a:rPr lang="en-US" sz="2000" dirty="0" smtClean="0"/>
              <a:t>”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Redone in 2011 on A&amp;E as “Beyond Scared Straight”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watch tomorrow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Effort made by inmates to convince the kids that</a:t>
            </a:r>
          </a:p>
          <a:p>
            <a:pPr lvl="1"/>
            <a:r>
              <a:rPr lang="en-US" dirty="0" smtClean="0"/>
              <a:t>Sanctions (prison) are </a:t>
            </a:r>
            <a:r>
              <a:rPr lang="en-US" u="sng" dirty="0" smtClean="0"/>
              <a:t>very</a:t>
            </a:r>
            <a:r>
              <a:rPr lang="en-US" dirty="0" smtClean="0"/>
              <a:t> painful</a:t>
            </a:r>
          </a:p>
          <a:p>
            <a:pPr lvl="1"/>
            <a:r>
              <a:rPr lang="en-US" dirty="0" smtClean="0"/>
              <a:t>There is a high certainty that the kids will end up in prison if they don’t stop committing crime</a:t>
            </a:r>
          </a:p>
          <a:p>
            <a:pPr lvl="1"/>
            <a:endParaRPr lang="en-US" dirty="0"/>
          </a:p>
          <a:p>
            <a:r>
              <a:rPr lang="en-US" dirty="0" smtClean="0"/>
              <a:t>We’ll look at the evidence after the film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21BCC-DF3B-48C3-AE63-981CFD103F1C}" type="slidenum">
              <a:rPr lang="en-US"/>
              <a:pPr/>
              <a:t>18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 DETERRENCE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Individuals who are caught and sanctioned by the criminal justice system will be less likely to re-offend</a:t>
            </a:r>
          </a:p>
          <a:p>
            <a:pPr lvl="1"/>
            <a:r>
              <a:rPr lang="en-US"/>
              <a:t>Does prison reduce recidivism?</a:t>
            </a:r>
          </a:p>
          <a:p>
            <a:pPr lvl="1"/>
            <a:r>
              <a:rPr lang="en-US"/>
              <a:t>Do “deterrence based” programs reduce recidivism?</a:t>
            </a:r>
          </a:p>
          <a:p>
            <a:pPr lvl="2"/>
            <a:r>
              <a:rPr lang="en-US" b="1"/>
              <a:t>BOOT CAMPS</a:t>
            </a:r>
          </a:p>
          <a:p>
            <a:pPr lvl="2"/>
            <a:r>
              <a:rPr lang="en-US" b="1"/>
              <a:t>INTENSIVE PROBATION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 Camps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Nature of Boot Camp (BC)</a:t>
            </a:r>
          </a:p>
          <a:p>
            <a:r>
              <a:rPr lang="en-US" sz="2800" dirty="0" smtClean="0"/>
              <a:t>Relation to Deterrence Theory </a:t>
            </a:r>
          </a:p>
          <a:p>
            <a:pPr lvl="1"/>
            <a:r>
              <a:rPr lang="en-US" sz="2400" dirty="0" smtClean="0"/>
              <a:t>Other vague theories tied into (BC)</a:t>
            </a:r>
          </a:p>
          <a:p>
            <a:r>
              <a:rPr lang="en-US" sz="2800" dirty="0" smtClean="0"/>
              <a:t>Evidence</a:t>
            </a:r>
          </a:p>
          <a:p>
            <a:pPr lvl="1"/>
            <a:r>
              <a:rPr lang="en-US" sz="2400" dirty="0" smtClean="0"/>
              <a:t>Over 35 experiments of reasonable quality conducted</a:t>
            </a:r>
          </a:p>
          <a:p>
            <a:pPr lvl="1"/>
            <a:r>
              <a:rPr lang="en-US" sz="2400" dirty="0" smtClean="0"/>
              <a:t>Most find no difference, the few that find differences go both ways</a:t>
            </a:r>
          </a:p>
          <a:p>
            <a:pPr lvl="1"/>
            <a:r>
              <a:rPr lang="en-US" sz="2400" dirty="0" smtClean="0"/>
              <a:t>Some evidence that BC with strong rehab component and good “aftercare” reduces crime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Neoclassical Criminology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The Classical School + Rebirth</a:t>
            </a:r>
          </a:p>
          <a:p>
            <a:r>
              <a:rPr lang="en-US" dirty="0" smtClean="0"/>
              <a:t>Deterrence Theory</a:t>
            </a:r>
          </a:p>
          <a:p>
            <a:r>
              <a:rPr lang="en-US" dirty="0" smtClean="0"/>
              <a:t>Rational Choice Theory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858CD55-9C20-4E29-A0D3-B626CFFF01A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Intensive Supervision Probation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nature of ISP</a:t>
            </a:r>
          </a:p>
          <a:p>
            <a:pPr lvl="1"/>
            <a:r>
              <a:rPr lang="en-US" sz="2400" dirty="0" smtClean="0"/>
              <a:t>Make probation meaner</a:t>
            </a:r>
          </a:p>
          <a:p>
            <a:r>
              <a:rPr lang="en-US" sz="2800" dirty="0" smtClean="0"/>
              <a:t>Tie to deterrence </a:t>
            </a:r>
          </a:p>
          <a:p>
            <a:pPr lvl="1"/>
            <a:r>
              <a:rPr lang="en-US" sz="2400" dirty="0" smtClean="0"/>
              <a:t>Pain + Reduced opportunity to offend</a:t>
            </a:r>
          </a:p>
          <a:p>
            <a:r>
              <a:rPr lang="en-US" sz="2800" dirty="0" smtClean="0"/>
              <a:t>RAND experiment </a:t>
            </a:r>
          </a:p>
          <a:p>
            <a:pPr lvl="1"/>
            <a:r>
              <a:rPr lang="en-US" sz="2400" dirty="0" smtClean="0"/>
              <a:t>10 sites across country with random assignment </a:t>
            </a:r>
          </a:p>
          <a:p>
            <a:pPr lvl="1"/>
            <a:r>
              <a:rPr lang="en-US" sz="2400" dirty="0" smtClean="0"/>
              <a:t>No difference in arrest for new crimes</a:t>
            </a:r>
          </a:p>
          <a:p>
            <a:pPr lvl="1"/>
            <a:r>
              <a:rPr lang="en-US" sz="2400" dirty="0" smtClean="0"/>
              <a:t>ISP groups much more likely to get technical violations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39A93-4636-42DE-A894-0EB4C3DF016D}" type="slidenum">
              <a:rPr lang="en-US"/>
              <a:pPr/>
              <a:t>21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Minneapolis domestic violence study (Larry Sherman)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Randomly assign </a:t>
            </a:r>
            <a:r>
              <a:rPr lang="en-US" sz="2800" dirty="0" err="1"/>
              <a:t>d.v</a:t>
            </a:r>
            <a:r>
              <a:rPr lang="en-US" sz="2800" dirty="0"/>
              <a:t>. strategies to police officers</a:t>
            </a:r>
          </a:p>
          <a:p>
            <a:pPr lvl="1"/>
            <a:r>
              <a:rPr lang="en-US" sz="2400" dirty="0"/>
              <a:t>Arrest, Counsel, or Separate for 8 </a:t>
            </a:r>
            <a:r>
              <a:rPr lang="en-US" sz="2400" dirty="0" smtClean="0"/>
              <a:t>hours</a:t>
            </a:r>
          </a:p>
          <a:p>
            <a:pPr lvl="1"/>
            <a:r>
              <a:rPr lang="en-US" sz="2400" dirty="0" smtClean="0"/>
              <a:t>Arrest as painful “deterrent” </a:t>
            </a:r>
            <a:endParaRPr lang="en-US" sz="2400" dirty="0"/>
          </a:p>
          <a:p>
            <a:r>
              <a:rPr lang="en-US" sz="2800" dirty="0"/>
              <a:t>Findings: </a:t>
            </a:r>
          </a:p>
          <a:p>
            <a:pPr lvl="1">
              <a:buFont typeface="Wingdings" pitchFamily="2" charset="2"/>
              <a:buNone/>
            </a:pPr>
            <a:r>
              <a:rPr lang="en-US" sz="2400" dirty="0"/>
              <a:t>Arrest = 10% re-arrested after 3 months</a:t>
            </a:r>
          </a:p>
          <a:p>
            <a:pPr lvl="1">
              <a:buFont typeface="Wingdings" pitchFamily="2" charset="2"/>
              <a:buNone/>
            </a:pPr>
            <a:r>
              <a:rPr lang="en-US" sz="2400" dirty="0"/>
              <a:t>Counseling = 19%</a:t>
            </a:r>
          </a:p>
          <a:p>
            <a:pPr lvl="1">
              <a:buFont typeface="Wingdings" pitchFamily="2" charset="2"/>
              <a:buNone/>
            </a:pPr>
            <a:r>
              <a:rPr lang="en-US" sz="2400" dirty="0"/>
              <a:t>Separate = 24%</a:t>
            </a:r>
          </a:p>
          <a:p>
            <a:r>
              <a:rPr lang="en-US" sz="2800" dirty="0"/>
              <a:t>BUT:  Replications </a:t>
            </a:r>
            <a:r>
              <a:rPr lang="en-US" sz="2800" dirty="0" smtClean="0"/>
              <a:t>not supportive </a:t>
            </a:r>
          </a:p>
          <a:p>
            <a:pPr lvl="1"/>
            <a:r>
              <a:rPr lang="en-US" sz="2400" dirty="0" smtClean="0"/>
              <a:t>May work better with people who are tied to community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JOE?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3581400" cy="528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399" y="1143000"/>
            <a:ext cx="553359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Joe’s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of Arizona </a:t>
            </a:r>
          </a:p>
          <a:p>
            <a:pPr lvl="1"/>
            <a:r>
              <a:rPr lang="en-US" dirty="0" smtClean="0"/>
              <a:t>Money from Joe to see whether his jails reduced crime </a:t>
            </a:r>
          </a:p>
          <a:p>
            <a:r>
              <a:rPr lang="en-US" dirty="0" smtClean="0"/>
              <a:t>Comparison of cohorts of inmates pre-Joe and during-Joe</a:t>
            </a:r>
          </a:p>
          <a:p>
            <a:pPr lvl="1"/>
            <a:r>
              <a:rPr lang="en-US" dirty="0" smtClean="0"/>
              <a:t>There was no difference in recidivism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64A17-9074-4128-A352-7B6FD1E227E2}" type="slidenum">
              <a:rPr lang="en-US"/>
              <a:pPr/>
              <a:t>24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 Regarding Empirical Support 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Weak empirical support</a:t>
            </a:r>
          </a:p>
          <a:p>
            <a:pPr lvl="1"/>
            <a:r>
              <a:rPr lang="en-US" dirty="0"/>
              <a:t>If anything, the </a:t>
            </a:r>
            <a:r>
              <a:rPr lang="en-US" u="sng" dirty="0"/>
              <a:t>certainty </a:t>
            </a:r>
            <a:r>
              <a:rPr lang="en-US" dirty="0"/>
              <a:t>of punishment may have marginal effects on </a:t>
            </a:r>
            <a:r>
              <a:rPr lang="en-US" dirty="0" smtClean="0"/>
              <a:t>crime</a:t>
            </a:r>
          </a:p>
          <a:p>
            <a:pPr lvl="2"/>
            <a:r>
              <a:rPr lang="en-US" dirty="0" smtClean="0"/>
              <a:t>Clearance rate, focused deterrence, etc.</a:t>
            </a:r>
            <a:endParaRPr lang="en-US" dirty="0"/>
          </a:p>
          <a:p>
            <a:r>
              <a:rPr lang="en-US" dirty="0"/>
              <a:t>WHY SO WEAK?</a:t>
            </a:r>
          </a:p>
          <a:p>
            <a:pPr lvl="1"/>
            <a:r>
              <a:rPr lang="en-US" dirty="0"/>
              <a:t>Based on “weak” theory—weak assumptions </a:t>
            </a:r>
          </a:p>
          <a:p>
            <a:pPr lvl="1"/>
            <a:r>
              <a:rPr lang="en-US" dirty="0"/>
              <a:t>Limits of deterrence in a democratic society</a:t>
            </a:r>
          </a:p>
          <a:p>
            <a:pPr lvl="1"/>
            <a:r>
              <a:rPr lang="en-US" dirty="0"/>
              <a:t>MARGINAL vs. ABSOLUTE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F725A-DA88-4C55-AA9E-EF8BB983EF12}" type="slidenum">
              <a:rPr lang="en-US"/>
              <a:pPr/>
              <a:t>25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 Implications of Deterrence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Rehabilitation, (unless painful) won’t work, and may “send the wrong message”</a:t>
            </a:r>
          </a:p>
          <a:p>
            <a:pPr>
              <a:lnSpc>
                <a:spcPct val="90000"/>
              </a:lnSpc>
            </a:pPr>
            <a:r>
              <a:rPr lang="en-US" dirty="0"/>
              <a:t>Raising the certainty, swiftness or severity of criminal penalties will work</a:t>
            </a:r>
          </a:p>
          <a:p>
            <a:pPr>
              <a:lnSpc>
                <a:spcPct val="90000"/>
              </a:lnSpc>
            </a:pPr>
            <a:r>
              <a:rPr lang="en-US" dirty="0"/>
              <a:t>If system cannot be swift, severe and certain enough, then reduce opportunities for offending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Incapacitation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Incapacitation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thug in prison can’t shoot your sister</a:t>
            </a:r>
          </a:p>
          <a:p>
            <a:pPr lvl="1"/>
            <a:r>
              <a:rPr lang="en-US" sz="2400" dirty="0" smtClean="0"/>
              <a:t>Easy (thought expensive) to do—we have the technology</a:t>
            </a:r>
          </a:p>
          <a:p>
            <a:pPr lvl="1"/>
            <a:r>
              <a:rPr lang="en-US" sz="2400" dirty="0" smtClean="0"/>
              <a:t>Common sense/logic dictates that some crime reduction will be achieved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Incapacitation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well does it work?</a:t>
            </a:r>
          </a:p>
          <a:p>
            <a:pPr lvl="1"/>
            <a:r>
              <a:rPr lang="en-US" sz="2400" dirty="0" smtClean="0"/>
              <a:t>Comparing states to each other</a:t>
            </a:r>
          </a:p>
          <a:p>
            <a:pPr lvl="1"/>
            <a:r>
              <a:rPr lang="en-US" sz="2400" dirty="0" smtClean="0"/>
              <a:t>Projecting crime savings from surveys of people entering jails</a:t>
            </a:r>
          </a:p>
          <a:p>
            <a:pPr lvl="1"/>
            <a:r>
              <a:rPr lang="en-US" sz="2400" dirty="0" smtClean="0"/>
              <a:t>Examining states that are forced to release inmates</a:t>
            </a:r>
          </a:p>
          <a:p>
            <a:r>
              <a:rPr lang="en-US" dirty="0" smtClean="0"/>
              <a:t>Works </a:t>
            </a:r>
            <a:r>
              <a:rPr lang="en-US" dirty="0" smtClean="0"/>
              <a:t>best for high rate offenses (burglary, robbery, theft)—not at all for homicide</a:t>
            </a:r>
          </a:p>
          <a:p>
            <a:pPr lvl="2"/>
            <a:r>
              <a:rPr lang="en-US" sz="2000" dirty="0" smtClean="0"/>
              <a:t>Doubling prison population from 400K to 800K reduced robbery by 18%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Incapacitation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Downsides</a:t>
            </a:r>
          </a:p>
          <a:p>
            <a:pPr lvl="1"/>
            <a:r>
              <a:rPr lang="en-US" dirty="0" smtClean="0"/>
              <a:t>Least effective for crimes that most scare Americans (rape, homicide)</a:t>
            </a:r>
          </a:p>
          <a:p>
            <a:pPr lvl="1"/>
            <a:r>
              <a:rPr lang="en-US" dirty="0" smtClean="0"/>
              <a:t>EXPENSIVE</a:t>
            </a:r>
          </a:p>
          <a:p>
            <a:pPr lvl="2"/>
            <a:r>
              <a:rPr lang="en-US" dirty="0" smtClean="0"/>
              <a:t>Marginal effects—the more you do it the less it works. </a:t>
            </a:r>
            <a:endParaRPr lang="en-US" dirty="0" smtClean="0"/>
          </a:p>
          <a:p>
            <a:pPr lvl="2"/>
            <a:r>
              <a:rPr lang="en-US" dirty="0" smtClean="0"/>
              <a:t>Fighting the “age crime curve”</a:t>
            </a:r>
            <a:endParaRPr lang="en-US" dirty="0" smtClean="0"/>
          </a:p>
          <a:p>
            <a:pPr lvl="1"/>
            <a:r>
              <a:rPr lang="en-US" dirty="0" smtClean="0"/>
              <a:t>May be counter productive over long term (nothing positive happening in prison)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CC3B4-9FBD-4776-A368-A67BDB4E898E}" type="slidenum">
              <a:rPr lang="en-US"/>
              <a:pPr/>
              <a:t>29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Informal Sanctions?</a:t>
            </a:r>
            <a:endParaRPr lang="en-US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Fear of Informal Sanctions is not “Deterrence theory.” </a:t>
            </a:r>
          </a:p>
          <a:p>
            <a:pPr lvl="1"/>
            <a:r>
              <a:rPr lang="en-US" dirty="0"/>
              <a:t>Informal social control theory (</a:t>
            </a:r>
            <a:r>
              <a:rPr lang="en-US" dirty="0" err="1"/>
              <a:t>Hirschi</a:t>
            </a:r>
            <a:r>
              <a:rPr lang="en-US" dirty="0"/>
              <a:t>, others)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However, formal sanctions may “kick in” informal sanctions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Arrest may disappoint parents</a:t>
            </a:r>
          </a:p>
          <a:p>
            <a:pPr lvl="1"/>
            <a:r>
              <a:rPr lang="en-US" dirty="0" smtClean="0"/>
              <a:t>Prison may alienate family/friends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1E0AE-219D-4582-A743-90EBA2A64C6E}" type="slidenum">
              <a:rPr lang="en-US"/>
              <a:pPr/>
              <a:t>3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the </a:t>
            </a:r>
            <a:r>
              <a:rPr lang="en-US" dirty="0"/>
              <a:t>Classical School of Criminology	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800" dirty="0" smtClean="0"/>
              <a:t>Prior to the 1700s</a:t>
            </a:r>
          </a:p>
          <a:p>
            <a:pPr lvl="1"/>
            <a:r>
              <a:rPr lang="en-US" sz="2400" dirty="0" smtClean="0"/>
              <a:t>“The devil made me do it”</a:t>
            </a:r>
          </a:p>
          <a:p>
            <a:pPr lvl="1"/>
            <a:r>
              <a:rPr lang="en-US" sz="2400" dirty="0" smtClean="0"/>
              <a:t>It was god’s will</a:t>
            </a:r>
          </a:p>
          <a:p>
            <a:r>
              <a:rPr lang="en-US" sz="2800" dirty="0" smtClean="0"/>
              <a:t>Justice system? </a:t>
            </a:r>
          </a:p>
          <a:p>
            <a:pPr lvl="1"/>
            <a:r>
              <a:rPr lang="en-US" sz="2400" dirty="0" smtClean="0"/>
              <a:t>Torture to confess, new laws created by judges after the fact</a:t>
            </a:r>
          </a:p>
          <a:p>
            <a:r>
              <a:rPr lang="en-US" sz="2800" dirty="0" smtClean="0"/>
              <a:t>Punishments/</a:t>
            </a:r>
          </a:p>
          <a:p>
            <a:pPr lvl="1"/>
            <a:r>
              <a:rPr lang="en-US" sz="2400" dirty="0" smtClean="0"/>
              <a:t>Crime severity not equal to punishment severity</a:t>
            </a:r>
            <a:endParaRPr lang="en-US" sz="2400" dirty="0"/>
          </a:p>
          <a:p>
            <a:pPr lvl="1"/>
            <a:r>
              <a:rPr lang="en-US" sz="2400" dirty="0" smtClean="0"/>
              <a:t>Painful corporal and capital punishments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1E0AE-219D-4582-A743-90EBA2A64C6E}" type="slidenum">
              <a:rPr lang="en-US"/>
              <a:pPr/>
              <a:t>4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Classical School of Criminology	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800" dirty="0"/>
              <a:t>The Age of Enlightenment (1750-1850)</a:t>
            </a:r>
          </a:p>
          <a:p>
            <a:r>
              <a:rPr lang="en-US" sz="2800" dirty="0" err="1"/>
              <a:t>Beccaria</a:t>
            </a:r>
            <a:r>
              <a:rPr lang="en-US" sz="2800" dirty="0"/>
              <a:t>, Bentham </a:t>
            </a:r>
            <a:r>
              <a:rPr lang="en-US" sz="2800" dirty="0" smtClean="0"/>
              <a:t>&amp; others: </a:t>
            </a:r>
            <a:r>
              <a:rPr lang="en-US" sz="2800" dirty="0"/>
              <a:t>Need for A Rational Punishment System</a:t>
            </a:r>
          </a:p>
          <a:p>
            <a:pPr lvl="1"/>
            <a:r>
              <a:rPr lang="en-US" dirty="0"/>
              <a:t>Hedonistic </a:t>
            </a:r>
            <a:r>
              <a:rPr lang="en-US" dirty="0" smtClean="0"/>
              <a:t>Calculus</a:t>
            </a:r>
          </a:p>
          <a:p>
            <a:pPr lvl="2"/>
            <a:r>
              <a:rPr lang="en-US" sz="2000" dirty="0" smtClean="0"/>
              <a:t>God grants individuals “free will”</a:t>
            </a:r>
            <a:endParaRPr lang="en-US" sz="2000" dirty="0"/>
          </a:p>
          <a:p>
            <a:pPr lvl="1"/>
            <a:r>
              <a:rPr lang="en-US" dirty="0"/>
              <a:t>Possible to control behavior through formal </a:t>
            </a:r>
            <a:r>
              <a:rPr lang="en-US" dirty="0" smtClean="0"/>
              <a:t>punishment</a:t>
            </a:r>
          </a:p>
          <a:p>
            <a:pPr lvl="2"/>
            <a:r>
              <a:rPr lang="en-US" sz="2000" dirty="0" smtClean="0"/>
              <a:t>SWIFT AND CERTAIN</a:t>
            </a:r>
          </a:p>
          <a:p>
            <a:pPr lvl="2"/>
            <a:r>
              <a:rPr lang="en-US" sz="2000" dirty="0" smtClean="0"/>
              <a:t>A BIT MORE SEVERE THAN GAIN FROM CRIME</a:t>
            </a:r>
            <a:endParaRPr lang="en-US" sz="2000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Classical School Fades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By the early 1900s, most dismissed this as a valid theory of criminal behavior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Changes </a:t>
            </a:r>
            <a:r>
              <a:rPr lang="en-US" dirty="0"/>
              <a:t>in legal system didn’t lower crime rates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“Armchair theorizing” questioned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Humans as “determined” rather than “rational” </a:t>
            </a:r>
          </a:p>
          <a:p>
            <a:pPr>
              <a:lnSpc>
                <a:spcPct val="90000"/>
              </a:lnSpc>
            </a:pPr>
            <a:r>
              <a:rPr lang="en-US" dirty="0"/>
              <a:t>From early 1900s until the 1970s, the positive school was unchallenged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Sociology was dominant force (search for root cause)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ADB3F-1B31-4781-AB03-1FF46502A159}" type="slidenum">
              <a:rPr lang="en-US"/>
              <a:pPr/>
              <a:t>6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79450"/>
          </a:xfrm>
        </p:spPr>
        <p:txBody>
          <a:bodyPr/>
          <a:lstStyle/>
          <a:p>
            <a:r>
              <a:rPr lang="en-US" sz="4000"/>
              <a:t>REBIRTH in the 70’s and 80”s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800" dirty="0" smtClean="0"/>
              <a:t>Social Context of late early 1970s </a:t>
            </a:r>
          </a:p>
          <a:p>
            <a:pPr lvl="1"/>
            <a:r>
              <a:rPr lang="en-US" sz="2400" u="sng" dirty="0" smtClean="0"/>
              <a:t>Martinson </a:t>
            </a:r>
            <a:r>
              <a:rPr lang="en-US" sz="2400" u="sng" dirty="0"/>
              <a:t>Report</a:t>
            </a:r>
            <a:r>
              <a:rPr lang="en-US" sz="2400" dirty="0"/>
              <a:t> and the “nothing works” attack on </a:t>
            </a:r>
            <a:r>
              <a:rPr lang="en-US" sz="2400" dirty="0" smtClean="0"/>
              <a:t>rehabilitation</a:t>
            </a:r>
          </a:p>
          <a:p>
            <a:pPr lvl="2"/>
            <a:r>
              <a:rPr lang="en-US" sz="2000" dirty="0" smtClean="0"/>
              <a:t>Quote about deterrence theory </a:t>
            </a:r>
            <a:endParaRPr lang="en-US" sz="2000" dirty="0"/>
          </a:p>
          <a:p>
            <a:pPr lvl="1"/>
            <a:r>
              <a:rPr lang="en-US" sz="2400" u="sng" dirty="0"/>
              <a:t>Thinking About Crime</a:t>
            </a:r>
            <a:r>
              <a:rPr lang="en-US" sz="2400" dirty="0"/>
              <a:t> by James Q. Wilson attacks view that crime is a function of external forces</a:t>
            </a:r>
          </a:p>
          <a:p>
            <a:pPr lvl="2"/>
            <a:r>
              <a:rPr lang="en-US" sz="2000" dirty="0"/>
              <a:t>Wilson proposes a forceful reaction to crime, otherwise, those sitting on the fence will get the idea that “crime pays</a:t>
            </a:r>
            <a:r>
              <a:rPr lang="en-US" sz="2000" dirty="0" smtClean="0"/>
              <a:t>”</a:t>
            </a:r>
          </a:p>
          <a:p>
            <a:pPr lvl="2"/>
            <a:r>
              <a:rPr lang="en-US" sz="2000" dirty="0" smtClean="0"/>
              <a:t>Policy analysis (political scientist) = what are the realistic policy choices of a government? </a:t>
            </a:r>
            <a:endParaRPr lang="en-U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Neoclassical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these are justifications for punishment </a:t>
            </a:r>
          </a:p>
          <a:p>
            <a:pPr lvl="1"/>
            <a:r>
              <a:rPr lang="en-US" dirty="0" smtClean="0"/>
              <a:t>Deterrence Theory</a:t>
            </a:r>
          </a:p>
          <a:p>
            <a:pPr lvl="1"/>
            <a:r>
              <a:rPr lang="en-US" dirty="0" smtClean="0"/>
              <a:t>Incapacitation</a:t>
            </a:r>
          </a:p>
          <a:p>
            <a:pPr lvl="1"/>
            <a:r>
              <a:rPr lang="en-US" dirty="0" smtClean="0"/>
              <a:t>Just Deserts / Retribution </a:t>
            </a:r>
          </a:p>
          <a:p>
            <a:pPr lvl="1"/>
            <a:endParaRPr lang="en-US" dirty="0"/>
          </a:p>
          <a:p>
            <a:r>
              <a:rPr lang="en-US" dirty="0" smtClean="0"/>
              <a:t>Only deterrence is a theory of crime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53082-C540-4F42-8294-31986E7A35F7}" type="slidenum">
              <a:rPr lang="en-US"/>
              <a:pPr/>
              <a:t>8</a:t>
            </a:fld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  <a:p>
            <a:pPr lvl="1"/>
            <a:r>
              <a:rPr lang="en-US" dirty="0"/>
              <a:t>Hedonistic </a:t>
            </a:r>
            <a:r>
              <a:rPr lang="en-US" dirty="0" smtClean="0"/>
              <a:t>Calculus</a:t>
            </a:r>
          </a:p>
          <a:p>
            <a:pPr lvl="2"/>
            <a:r>
              <a:rPr lang="en-US" dirty="0" smtClean="0"/>
              <a:t>Humans are </a:t>
            </a:r>
            <a:r>
              <a:rPr lang="en-US" u="sng" dirty="0" smtClean="0"/>
              <a:t>rational, thoughtful, critters</a:t>
            </a:r>
            <a:r>
              <a:rPr lang="en-US" dirty="0" smtClean="0"/>
              <a:t>, and consider the consequences of our actions </a:t>
            </a:r>
            <a:endParaRPr lang="en-US" dirty="0"/>
          </a:p>
          <a:p>
            <a:pPr lvl="1"/>
            <a:r>
              <a:rPr lang="en-US" dirty="0"/>
              <a:t>Fear of </a:t>
            </a:r>
            <a:r>
              <a:rPr lang="en-US" u="sng" dirty="0"/>
              <a:t>formal</a:t>
            </a:r>
            <a:r>
              <a:rPr lang="en-US" dirty="0"/>
              <a:t> punishment is the </a:t>
            </a:r>
            <a:r>
              <a:rPr lang="en-US" dirty="0" smtClean="0"/>
              <a:t>key restraint </a:t>
            </a:r>
            <a:r>
              <a:rPr lang="en-US" dirty="0"/>
              <a:t>for </a:t>
            </a:r>
            <a:r>
              <a:rPr lang="en-US" dirty="0" smtClean="0"/>
              <a:t>crime</a:t>
            </a:r>
          </a:p>
          <a:p>
            <a:pPr lvl="2"/>
            <a:r>
              <a:rPr lang="en-US" dirty="0" smtClean="0"/>
              <a:t>Banking on police and prisons as primary concern of a potential criminal </a:t>
            </a:r>
            <a:endParaRPr lang="en-US" dirty="0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Deterrence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Deterrence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vs. Specific Deterrence</a:t>
            </a:r>
          </a:p>
          <a:p>
            <a:pPr lvl="1"/>
            <a:r>
              <a:rPr lang="en-US" dirty="0" smtClean="0"/>
              <a:t>Who is being deterred? </a:t>
            </a:r>
          </a:p>
          <a:p>
            <a:r>
              <a:rPr lang="en-US" dirty="0" smtClean="0"/>
              <a:t>Can operate at macro level or micro level</a:t>
            </a:r>
          </a:p>
          <a:p>
            <a:pPr lvl="1"/>
            <a:r>
              <a:rPr lang="en-US" dirty="0" smtClean="0"/>
              <a:t>Macro = compare cities, states, countries</a:t>
            </a:r>
          </a:p>
          <a:p>
            <a:pPr lvl="1"/>
            <a:r>
              <a:rPr lang="en-US" dirty="0" smtClean="0"/>
              <a:t>Micro = individuals </a:t>
            </a:r>
          </a:p>
          <a:p>
            <a:r>
              <a:rPr lang="en-US" dirty="0" smtClean="0"/>
              <a:t>Absolute vs. Marginal effects</a:t>
            </a:r>
          </a:p>
          <a:p>
            <a:pPr lvl="1"/>
            <a:r>
              <a:rPr lang="en-US" dirty="0" smtClean="0"/>
              <a:t>Almost all tests are of marginal increases in punishment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9E63-1C4D-41C1-BC6F-D3866A9BBF7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gital Dots">
  <a:themeElements>
    <a:clrScheme name="Digital Dots 5">
      <a:dk1>
        <a:srgbClr val="5B5E52"/>
      </a:dk1>
      <a:lt1>
        <a:srgbClr val="FFFFFF"/>
      </a:lt1>
      <a:dk2>
        <a:srgbClr val="686B5D"/>
      </a:dk2>
      <a:lt2>
        <a:srgbClr val="CCD5C7"/>
      </a:lt2>
      <a:accent1>
        <a:srgbClr val="809EA8"/>
      </a:accent1>
      <a:accent2>
        <a:srgbClr val="4F5147"/>
      </a:accent2>
      <a:accent3>
        <a:srgbClr val="B9BAB6"/>
      </a:accent3>
      <a:accent4>
        <a:srgbClr val="DADADA"/>
      </a:accent4>
      <a:accent5>
        <a:srgbClr val="C0CCD1"/>
      </a:accent5>
      <a:accent6>
        <a:srgbClr val="47493F"/>
      </a:accent6>
      <a:hlink>
        <a:srgbClr val="AAA854"/>
      </a:hlink>
      <a:folHlink>
        <a:srgbClr val="E1D09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1297</TotalTime>
  <Words>1340</Words>
  <Application>Microsoft Office PowerPoint</Application>
  <PresentationFormat>On-screen Show (4:3)</PresentationFormat>
  <Paragraphs>226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Digital Dots</vt:lpstr>
      <vt:lpstr>Theory 101</vt:lpstr>
      <vt:lpstr>Neoclassical Criminology  </vt:lpstr>
      <vt:lpstr>Before the Classical School of Criminology </vt:lpstr>
      <vt:lpstr>The Classical School of Criminology </vt:lpstr>
      <vt:lpstr>The Classical School Fades</vt:lpstr>
      <vt:lpstr>REBIRTH in the 70’s and 80”s</vt:lpstr>
      <vt:lpstr>Neoclassical Language</vt:lpstr>
      <vt:lpstr>Deterrence Theory</vt:lpstr>
      <vt:lpstr>Types of Deterrence</vt:lpstr>
      <vt:lpstr>General Deterrence Research</vt:lpstr>
      <vt:lpstr>Manipulation of Certainty  </vt:lpstr>
      <vt:lpstr>Saturation Patrols / Other Crackdowns </vt:lpstr>
      <vt:lpstr>Focused Deterrence</vt:lpstr>
      <vt:lpstr>Focused Deterrence II</vt:lpstr>
      <vt:lpstr>Perceptual Measures of General Deterrence </vt:lpstr>
      <vt:lpstr>Manipulating Perceptions of Severity—Scared Straight!</vt:lpstr>
      <vt:lpstr>Things to watch tomorrow</vt:lpstr>
      <vt:lpstr>SPECIFIC DETERRENCE</vt:lpstr>
      <vt:lpstr>Boot Camps</vt:lpstr>
      <vt:lpstr>Intensive Supervision Probation</vt:lpstr>
      <vt:lpstr>Minneapolis domestic violence study (Larry Sherman)</vt:lpstr>
      <vt:lpstr>What about JOE? </vt:lpstr>
      <vt:lpstr>Joe’s Study</vt:lpstr>
      <vt:lpstr>Conclusions Regarding Empirical Support  </vt:lpstr>
      <vt:lpstr>Policy Implications of Deterrence</vt:lpstr>
      <vt:lpstr>Incapacitation</vt:lpstr>
      <vt:lpstr>Incapacitation II</vt:lpstr>
      <vt:lpstr>Incapacitation III</vt:lpstr>
      <vt:lpstr>What About Informal Sanctions?</vt:lpstr>
    </vt:vector>
  </TitlesOfParts>
  <Company>SUNY College at Brockport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Larry Bassi</dc:creator>
  <cp:lastModifiedBy>Jeff Maahs</cp:lastModifiedBy>
  <cp:revision>33</cp:revision>
  <dcterms:created xsi:type="dcterms:W3CDTF">1999-02-28T18:54:12Z</dcterms:created>
  <dcterms:modified xsi:type="dcterms:W3CDTF">2011-09-19T19:15:09Z</dcterms:modified>
</cp:coreProperties>
</file>