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1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3" r:id="rId3"/>
    <p:sldId id="285" r:id="rId4"/>
    <p:sldId id="282" r:id="rId5"/>
    <p:sldId id="280" r:id="rId6"/>
    <p:sldId id="281" r:id="rId7"/>
    <p:sldId id="261" r:id="rId8"/>
    <p:sldId id="286" r:id="rId9"/>
    <p:sldId id="287" r:id="rId10"/>
    <p:sldId id="289" r:id="rId11"/>
    <p:sldId id="262" r:id="rId12"/>
    <p:sldId id="264" r:id="rId13"/>
    <p:sldId id="265" r:id="rId14"/>
    <p:sldId id="290" r:id="rId15"/>
    <p:sldId id="273" r:id="rId16"/>
    <p:sldId id="266" r:id="rId17"/>
    <p:sldId id="274" r:id="rId18"/>
    <p:sldId id="275" r:id="rId19"/>
    <p:sldId id="268" r:id="rId20"/>
    <p:sldId id="269" r:id="rId21"/>
    <p:sldId id="270" r:id="rId22"/>
    <p:sldId id="271" r:id="rId23"/>
    <p:sldId id="300" r:id="rId24"/>
    <p:sldId id="298" r:id="rId25"/>
    <p:sldId id="299" r:id="rId26"/>
    <p:sldId id="288" r:id="rId27"/>
    <p:sldId id="291" r:id="rId28"/>
    <p:sldId id="297" r:id="rId29"/>
    <p:sldId id="293" r:id="rId30"/>
    <p:sldId id="292" r:id="rId31"/>
    <p:sldId id="294" r:id="rId32"/>
    <p:sldId id="29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6" autoAdjust="0"/>
    <p:restoredTop sz="94660"/>
  </p:normalViewPr>
  <p:slideViewPr>
    <p:cSldViewPr>
      <p:cViewPr varScale="1">
        <p:scale>
          <a:sx n="87" d="100"/>
          <a:sy n="87" d="100"/>
        </p:scale>
        <p:origin x="-11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D351A02-2479-4646-BE95-2B2C6537D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28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C07D80B-6E91-4718-A658-FA81C8CEDEC1}" type="datetimeFigureOut">
              <a:rPr lang="en-US"/>
              <a:pPr>
                <a:defRPr/>
              </a:pPr>
              <a:t>10/25/2012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F7F91C8-436C-4658-B275-F497A6AF9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09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B9584A-0A5C-422B-B858-25975F5A59B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B95E8C-8D02-4B94-9115-506505E10CAA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E69ECA-1755-415A-9824-6091BAD0F5E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090ED0-1359-4F23-83AF-6920F6905A29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314B35-DD02-4EAE-A541-D412650E3FA9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73D0EE-837E-4848-895D-242154D74D44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C0DA245-53E7-4B0A-9BF3-EFB5D3C32626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7141054-50A7-442A-9874-B19ED6511B2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E653C-961E-4FF8-91D5-F4B637444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90982A5-837D-4C73-97B7-4FFF6027F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9AA29-359F-420A-A977-05A922294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556F26-4417-4869-8B91-8106F8D8E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24B19-375E-4489-A705-983C6B701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BD1D0-36D1-4FBC-86C5-8FFE03F91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846ED-F97E-4509-BDF0-72F4A248B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35ABB-BE7C-4946-B189-142262F5E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F3E8B-450C-4E00-BFF6-354A58F9D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6E713C-B5A8-45EF-9AA5-BBAC7504F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2996542-7284-49BB-8F6F-F32D9C038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7" r:id="rId2"/>
    <p:sldLayoutId id="2147483735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6" r:id="rId9"/>
    <p:sldLayoutId id="2147483733" r:id="rId10"/>
    <p:sldLayoutId id="214748373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9D4814"/>
        </a:buClr>
        <a:buSzPct val="80000"/>
        <a:buFont typeface="Wingdings 2" pitchFamily="18" charset="2"/>
        <a:buChar char=""/>
        <a:defRPr sz="2300" kern="1200">
          <a:solidFill>
            <a:srgbClr val="6E776F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9D4814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9D4814"/>
        </a:buClr>
        <a:buSzPct val="80000"/>
        <a:buFont typeface="Wingdings 2" pitchFamily="18" charset="2"/>
        <a:buChar char=""/>
        <a:defRPr sz="2000" kern="1200">
          <a:solidFill>
            <a:srgbClr val="6E776F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9D4814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Critical Theories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r>
              <a:rPr lang="en-US" smtClean="0"/>
              <a:t>Can’t we all just get along?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Where the Evidence is Clear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Race and Capital Punishment</a:t>
            </a:r>
          </a:p>
          <a:p>
            <a:pPr lvl="1"/>
            <a:r>
              <a:rPr lang="en-US" dirty="0" smtClean="0"/>
              <a:t>Victim x Race interactions</a:t>
            </a:r>
          </a:p>
          <a:p>
            <a:r>
              <a:rPr lang="en-US" dirty="0" smtClean="0"/>
              <a:t>Race and Drug Prosecutions</a:t>
            </a:r>
          </a:p>
          <a:p>
            <a:pPr lvl="1"/>
            <a:r>
              <a:rPr lang="en-US" dirty="0" smtClean="0"/>
              <a:t>Long history of connecting drugs to “dangerous” populations</a:t>
            </a:r>
          </a:p>
          <a:p>
            <a:pPr lvl="2"/>
            <a:r>
              <a:rPr lang="en-US" dirty="0" smtClean="0"/>
              <a:t>Chinese </a:t>
            </a:r>
            <a:r>
              <a:rPr lang="en-US" dirty="0" smtClean="0">
                <a:sym typeface="Wingdings" pitchFamily="2" charset="2"/>
              </a:rPr>
              <a:t> Opium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Mexicans  Marijuana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African Americans  Crack Cocaine </a:t>
            </a:r>
            <a:r>
              <a:rPr lang="en-US" dirty="0" smtClean="0">
                <a:sym typeface="Wingdings" pitchFamily="2" charset="2"/>
              </a:rPr>
              <a:t>e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“Crack Multiplier”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Enforcement patterns for dru</a:t>
            </a:r>
            <a:r>
              <a:rPr lang="en-US" dirty="0" smtClean="0">
                <a:sym typeface="Wingdings" pitchFamily="2" charset="2"/>
              </a:rPr>
              <a:t>g offenses 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Conflict: An Explanation</a:t>
            </a:r>
            <a:br>
              <a:rPr lang="en-US" smtClean="0"/>
            </a:br>
            <a:r>
              <a:rPr lang="en-US" smtClean="0"/>
              <a:t>of Street Crime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Thorston Sellin (1938)</a:t>
            </a:r>
          </a:p>
          <a:p>
            <a:pPr lvl="1"/>
            <a:r>
              <a:rPr lang="en-US" smtClean="0"/>
              <a:t>Cultural conflict theory</a:t>
            </a:r>
          </a:p>
          <a:p>
            <a:pPr lvl="1"/>
            <a:r>
              <a:rPr lang="en-US" smtClean="0"/>
              <a:t>Gist:  violate laws of the majority simply by following the norms of one’s own reference group</a:t>
            </a:r>
          </a:p>
          <a:p>
            <a:r>
              <a:rPr lang="en-US" smtClean="0"/>
              <a:t>George Vold (1958) </a:t>
            </a:r>
          </a:p>
          <a:p>
            <a:pPr lvl="1"/>
            <a:r>
              <a:rPr lang="en-US" smtClean="0"/>
              <a:t>Group conflict theory (crime that results from conflict)</a:t>
            </a:r>
          </a:p>
          <a:p>
            <a:pPr lvl="2"/>
            <a:r>
              <a:rPr lang="en-US" smtClean="0"/>
              <a:t>Labor strife, protest-related crime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Karl Marx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u="sng" smtClean="0"/>
              <a:t>Communist Manifesto</a:t>
            </a:r>
            <a:endParaRPr lang="en-US" smtClean="0"/>
          </a:p>
          <a:p>
            <a:pPr marL="609600" indent="-609600"/>
            <a:r>
              <a:rPr lang="en-US" smtClean="0"/>
              <a:t> Means of production determine the structure of society</a:t>
            </a:r>
          </a:p>
          <a:p>
            <a:pPr marL="609600" indent="-609600"/>
            <a:r>
              <a:rPr lang="en-US" smtClean="0"/>
              <a:t>Capitalism:</a:t>
            </a:r>
          </a:p>
          <a:p>
            <a:pPr marL="990600" lvl="1" indent="-533400">
              <a:buFontTx/>
              <a:buChar char="•"/>
            </a:pPr>
            <a:r>
              <a:rPr lang="en-US" smtClean="0"/>
              <a:t>Owners of the means of production (capitalists)</a:t>
            </a:r>
          </a:p>
          <a:p>
            <a:pPr marL="990600" lvl="1" indent="-533400">
              <a:buFontTx/>
              <a:buChar char="•"/>
            </a:pPr>
            <a:r>
              <a:rPr lang="en-US" smtClean="0"/>
              <a:t>Workers = proletariat, lumpen proletariat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Capitalism will Self-Destruct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laboring class produces goods that exceed the value of their wages (profit)</a:t>
            </a:r>
          </a:p>
          <a:p>
            <a:r>
              <a:rPr lang="en-US" smtClean="0"/>
              <a:t>The owners invest the profit to reduce the workforce (technology)</a:t>
            </a:r>
          </a:p>
          <a:p>
            <a:r>
              <a:rPr lang="en-US" smtClean="0"/>
              <a:t>The workers will no longer be able to afford the goods produced by the owners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marL="838200" indent="-838200" fontAlgn="auto">
              <a:spcAft>
                <a:spcPts val="0"/>
              </a:spcAft>
              <a:defRPr/>
            </a:pPr>
            <a:r>
              <a:rPr lang="en-US" smtClean="0"/>
              <a:t>Wilhelm Adrian Bonger</a:t>
            </a:r>
            <a:endParaRPr lang="en-US" sz="2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12800" indent="-812800">
              <a:buFont typeface="Wingdings" pitchFamily="2" charset="2"/>
              <a:buNone/>
            </a:pPr>
            <a:r>
              <a:rPr lang="en-US" smtClean="0"/>
              <a:t>▪	Early attempt to tie Marx and Crime Together</a:t>
            </a:r>
          </a:p>
          <a:p>
            <a:pPr marL="1212850" lvl="1" indent="-812800">
              <a:buFont typeface="Wingdings" pitchFamily="2" charset="2"/>
              <a:buNone/>
            </a:pPr>
            <a:r>
              <a:rPr lang="en-US" smtClean="0"/>
              <a:t>▪	Altruism as a defining characteristic of society and human nature</a:t>
            </a:r>
          </a:p>
          <a:p>
            <a:pPr marL="1212850" lvl="1" indent="-812800">
              <a:buFont typeface="Wingdings" pitchFamily="2" charset="2"/>
              <a:buNone/>
            </a:pPr>
            <a:r>
              <a:rPr lang="en-US" smtClean="0"/>
              <a:t>▪	Egoism characterizes capitalist society</a:t>
            </a:r>
          </a:p>
          <a:p>
            <a:pPr marL="1212850" lvl="1" indent="-812800">
              <a:buFont typeface="Wingdings" pitchFamily="2" charset="2"/>
              <a:buNone/>
            </a:pPr>
            <a:r>
              <a:rPr lang="en-US" smtClean="0"/>
              <a:t>▪	Capitalism builds social irresponsibility and creates a climate of crime</a:t>
            </a:r>
          </a:p>
          <a:p>
            <a:pPr marL="1212850" lvl="1" indent="-812800">
              <a:buFont typeface="Wingdings" pitchFamily="2" charset="2"/>
              <a:buNone/>
            </a:pPr>
            <a:r>
              <a:rPr lang="en-US" smtClean="0"/>
              <a:t>▪	Solution: socialism (which allows altruism to flourish)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Marxist/Radical Criminology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77200" cy="4114800"/>
          </a:xfrm>
        </p:spPr>
        <p:txBody>
          <a:bodyPr/>
          <a:lstStyle/>
          <a:p>
            <a:r>
              <a:rPr lang="en-US" smtClean="0"/>
              <a:t>Instrumental Marxist Position</a:t>
            </a:r>
          </a:p>
          <a:p>
            <a:pPr lvl="1"/>
            <a:r>
              <a:rPr lang="en-US" smtClean="0"/>
              <a:t>Hard line position </a:t>
            </a:r>
          </a:p>
          <a:p>
            <a:pPr lvl="2"/>
            <a:r>
              <a:rPr lang="en-US" smtClean="0"/>
              <a:t>Crime and the creation and enforcement of law the direct result of capitalism</a:t>
            </a:r>
          </a:p>
          <a:p>
            <a:r>
              <a:rPr lang="en-US" smtClean="0"/>
              <a:t>Structural Marxist Position </a:t>
            </a:r>
          </a:p>
          <a:p>
            <a:pPr lvl="1"/>
            <a:r>
              <a:rPr lang="en-US" smtClean="0"/>
              <a:t>Softer Position</a:t>
            </a:r>
          </a:p>
          <a:p>
            <a:pPr lvl="2"/>
            <a:r>
              <a:rPr lang="en-US" smtClean="0"/>
              <a:t>Governments are somewhat autonomous </a:t>
            </a:r>
          </a:p>
          <a:p>
            <a:pPr lvl="2"/>
            <a:r>
              <a:rPr lang="en-US" smtClean="0"/>
              <a:t>Over time, the direction of the law (creation and enforcement) will lean towards the capitalists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Instrumental Marxist Criminology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smtClean="0"/>
              <a:t>Richard Quinney (1980)</a:t>
            </a:r>
          </a:p>
          <a:p>
            <a:pPr lvl="1"/>
            <a:r>
              <a:rPr lang="en-US" smtClean="0"/>
              <a:t>All Conflict is organized around capitalist versus the poor</a:t>
            </a:r>
          </a:p>
          <a:p>
            <a:pPr lvl="2"/>
            <a:r>
              <a:rPr lang="en-US" smtClean="0"/>
              <a:t>Either you are an oppressed lackey or a capitalist</a:t>
            </a:r>
          </a:p>
          <a:p>
            <a:pPr lvl="2"/>
            <a:r>
              <a:rPr lang="en-US" smtClean="0"/>
              <a:t>Anyone who does not realize this (or identifies with capitalism) has </a:t>
            </a:r>
            <a:r>
              <a:rPr lang="en-US" u="sng" smtClean="0"/>
              <a:t>false class consciousness</a:t>
            </a:r>
          </a:p>
          <a:p>
            <a:pPr lvl="2"/>
            <a:r>
              <a:rPr lang="en-US" smtClean="0"/>
              <a:t>The real power and authority is exclusive to the ruling class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Quinney (1980) cont.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mtClean="0"/>
              <a:t>Primary goal of capitalists? Maintain Power!</a:t>
            </a:r>
          </a:p>
          <a:p>
            <a:pPr lvl="1"/>
            <a:r>
              <a:rPr lang="en-US" smtClean="0"/>
              <a:t>To do this, must trample rights of others</a:t>
            </a:r>
          </a:p>
          <a:p>
            <a:pPr lvl="1"/>
            <a:r>
              <a:rPr lang="en-US" smtClean="0"/>
              <a:t>But, also must portray an egalitarian society</a:t>
            </a:r>
          </a:p>
          <a:p>
            <a:pPr lvl="1"/>
            <a:r>
              <a:rPr lang="en-US" smtClean="0"/>
              <a:t>Accomplished by controlling media, academics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Implications for Law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Capitalists control the definition of crime</a:t>
            </a:r>
          </a:p>
          <a:p>
            <a:endParaRPr lang="en-US" smtClean="0"/>
          </a:p>
          <a:p>
            <a:pPr lvl="1"/>
            <a:r>
              <a:rPr lang="en-US" smtClean="0"/>
              <a:t>Laws protect the capitalists (property, $)</a:t>
            </a:r>
          </a:p>
          <a:p>
            <a:pPr lvl="1"/>
            <a:r>
              <a:rPr lang="en-US" smtClean="0"/>
              <a:t>Laws ignore crimes of the capitalists (profiteering)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Implications for the Criminal Justice System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077200" cy="4114800"/>
          </a:xfrm>
        </p:spPr>
        <p:txBody>
          <a:bodyPr/>
          <a:lstStyle/>
          <a:p>
            <a:r>
              <a:rPr lang="en-US" smtClean="0"/>
              <a:t>CJS is the tool of the capitalists; used to oppress (not protect) the working population</a:t>
            </a:r>
          </a:p>
          <a:p>
            <a:pPr lvl="1"/>
            <a:r>
              <a:rPr lang="en-US" smtClean="0"/>
              <a:t>Crimes of the rich treated with kid gloves</a:t>
            </a:r>
          </a:p>
          <a:p>
            <a:pPr lvl="1"/>
            <a:r>
              <a:rPr lang="en-US" smtClean="0"/>
              <a:t>Property crimes strictly enforced</a:t>
            </a:r>
          </a:p>
          <a:p>
            <a:pPr lvl="2"/>
            <a:r>
              <a:rPr lang="en-US" smtClean="0"/>
              <a:t>“Street crimes” are enforced only in poor neighborhoods </a:t>
            </a:r>
          </a:p>
          <a:p>
            <a:pPr lvl="2"/>
            <a:r>
              <a:rPr lang="en-US" smtClean="0"/>
              <a:t>Incarceration to control surplus labor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Critical Theories in Context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1950-1960s = strain</a:t>
            </a:r>
          </a:p>
          <a:p>
            <a:pPr lvl="1"/>
            <a:r>
              <a:rPr lang="en-US" dirty="0" smtClean="0"/>
              <a:t>Policy = provide opportunity to those who lack means for achieving legitimate success.</a:t>
            </a:r>
          </a:p>
          <a:p>
            <a:pPr lvl="1"/>
            <a:r>
              <a:rPr lang="en-US" dirty="0" smtClean="0"/>
              <a:t>Turmoil of 1960s </a:t>
            </a:r>
            <a:r>
              <a:rPr lang="en-US" dirty="0" smtClean="0">
                <a:sym typeface="Wingdings" pitchFamily="2" charset="2"/>
              </a:rPr>
              <a:t> criminologists become more skeptical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Politicians and other interests groups lack will to make real </a:t>
            </a:r>
            <a:r>
              <a:rPr lang="en-US" dirty="0" smtClean="0">
                <a:sym typeface="Wingdings" pitchFamily="2" charset="2"/>
              </a:rPr>
              <a:t>changes</a:t>
            </a:r>
          </a:p>
          <a:p>
            <a:pPr lvl="3"/>
            <a:r>
              <a:rPr lang="en-US" dirty="0" err="1" smtClean="0">
                <a:sym typeface="Wingdings" pitchFamily="2" charset="2"/>
              </a:rPr>
              <a:t>Cloward</a:t>
            </a:r>
            <a:r>
              <a:rPr lang="en-US" dirty="0" smtClean="0">
                <a:sym typeface="Wingdings" pitchFamily="2" charset="2"/>
              </a:rPr>
              <a:t> and Ohlin story</a:t>
            </a:r>
            <a:endParaRPr lang="en-US" dirty="0" smtClean="0">
              <a:sym typeface="Wingdings" pitchFamily="2" charset="2"/>
            </a:endParaRPr>
          </a:p>
          <a:p>
            <a:pPr lvl="3"/>
            <a:r>
              <a:rPr lang="en-US" dirty="0" smtClean="0">
                <a:sym typeface="Wingdings" pitchFamily="2" charset="2"/>
              </a:rPr>
              <a:t>Many groups actively </a:t>
            </a:r>
            <a:r>
              <a:rPr lang="en-US" dirty="0" smtClean="0">
                <a:sym typeface="Wingdings" pitchFamily="2" charset="2"/>
              </a:rPr>
              <a:t>oppose providing opportunities </a:t>
            </a:r>
            <a:endParaRPr lang="en-US" dirty="0" smtClean="0">
              <a:sym typeface="Wingdings" pitchFamily="2" charset="2"/>
            </a:endParaRP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Implications for Crime?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Crimes of the Capitalists (must control)</a:t>
            </a:r>
          </a:p>
          <a:p>
            <a:pPr lvl="1"/>
            <a:r>
              <a:rPr lang="en-US" smtClean="0"/>
              <a:t>Economic Domination</a:t>
            </a:r>
          </a:p>
          <a:p>
            <a:pPr lvl="1"/>
            <a:r>
              <a:rPr lang="en-US" smtClean="0"/>
              <a:t>Crimes of the Government</a:t>
            </a:r>
          </a:p>
          <a:p>
            <a:pPr lvl="1"/>
            <a:r>
              <a:rPr lang="en-US" smtClean="0"/>
              <a:t>Crimes of Control</a:t>
            </a:r>
          </a:p>
          <a:p>
            <a:pPr lvl="1"/>
            <a:r>
              <a:rPr lang="en-US" smtClean="0"/>
              <a:t>Social Injuries (should be crimes)</a:t>
            </a:r>
          </a:p>
          <a:p>
            <a:r>
              <a:rPr lang="en-US" smtClean="0"/>
              <a:t>Crimes of the Lower Class</a:t>
            </a:r>
          </a:p>
          <a:p>
            <a:pPr lvl="1"/>
            <a:r>
              <a:rPr lang="en-US" smtClean="0"/>
              <a:t>“Rebellion”</a:t>
            </a:r>
          </a:p>
          <a:p>
            <a:pPr lvl="1"/>
            <a:r>
              <a:rPr lang="en-US" smtClean="0"/>
              <a:t>Crimes of “Accommodation”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POLICY IMPLICATION?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policy implication of Marxist Criminology is clear.</a:t>
            </a:r>
          </a:p>
          <a:p>
            <a:pPr lvl="1"/>
            <a:r>
              <a:rPr lang="en-US" smtClean="0"/>
              <a:t>Dismantle the capitalist structure in favor of a socialist structure.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Criticisms Radical/Marxist Criminology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An “underdog theory” with little basis in fact</a:t>
            </a:r>
            <a:endParaRPr lang="en-US" smtClean="0"/>
          </a:p>
          <a:p>
            <a:r>
              <a:rPr lang="en-US" sz="2800" smtClean="0"/>
              <a:t>Are “socialist societies” any different?</a:t>
            </a:r>
          </a:p>
          <a:p>
            <a:r>
              <a:rPr lang="en-US" sz="2800" smtClean="0"/>
              <a:t>Other capitalist countries have low crime rates</a:t>
            </a:r>
          </a:p>
          <a:p>
            <a:r>
              <a:rPr lang="en-US" sz="2800" smtClean="0"/>
              <a:t>Most crime is poor against poor—Marxists ignore the plight of the poor.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Jeffrey </a:t>
            </a:r>
            <a:r>
              <a:rPr lang="en-US" sz="3600" dirty="0" err="1" smtClean="0"/>
              <a:t>Reiman</a:t>
            </a:r>
            <a:endParaRPr lang="en-US" sz="36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/>
          <a:lstStyle/>
          <a:p>
            <a:pPr marL="812800" indent="-812800">
              <a:buFont typeface="Wingdings" pitchFamily="2" charset="2"/>
              <a:buNone/>
            </a:pPr>
            <a:r>
              <a:rPr lang="en-US" smtClean="0"/>
              <a:t>▪</a:t>
            </a:r>
            <a:r>
              <a:rPr lang="en-US" u="sng" smtClean="0"/>
              <a:t>The Rich Get Richer and the Poor Get Prison </a:t>
            </a:r>
            <a:r>
              <a:rPr lang="en-US" smtClean="0"/>
              <a:t>	</a:t>
            </a:r>
            <a:endParaRPr lang="en-US" sz="2800" smtClean="0"/>
          </a:p>
          <a:p>
            <a:pPr marL="1168400" lvl="1" indent="-711200">
              <a:buFont typeface="Wingdings" pitchFamily="2" charset="2"/>
              <a:buNone/>
            </a:pPr>
            <a:r>
              <a:rPr lang="en-US" smtClean="0"/>
              <a:t>▪	Key point = harmful acts of the rich are often ignored </a:t>
            </a:r>
            <a:r>
              <a:rPr lang="en-US" sz="2000" smtClean="0"/>
              <a:t>(unneccesary surgery, environmental harm, etc.) </a:t>
            </a:r>
            <a:endParaRPr lang="en-US" smtClean="0"/>
          </a:p>
          <a:p>
            <a:pPr marL="1168400" lvl="1" indent="-711200"/>
            <a:r>
              <a:rPr lang="en-US" sz="2400" smtClean="0"/>
              <a:t>White collar crime less serious and less likely to be enforced</a:t>
            </a:r>
          </a:p>
          <a:p>
            <a:pPr marL="1524000" lvl="2" indent="-609600">
              <a:buFont typeface="Wingdings" pitchFamily="2" charset="2"/>
              <a:buNone/>
            </a:pPr>
            <a:r>
              <a:rPr lang="en-US" smtClean="0"/>
              <a:t>▪	Pollution,  Hazardous work conditions, Unsafe products, Insider trading, Embezzlement, Fraud</a:t>
            </a:r>
          </a:p>
          <a:p>
            <a:pPr marL="1168400" lvl="1" indent="-711200"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400" smtClean="0"/>
              <a:t>Even </a:t>
            </a:r>
            <a:r>
              <a:rPr lang="en-US" smtClean="0"/>
              <a:t>w</a:t>
            </a:r>
            <a:r>
              <a:rPr lang="en-US" sz="2400" smtClean="0"/>
              <a:t>ealthy people who engage in street crime are less likely to be formally charged and better able to avoid sanctioning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Elliot Currie—Slightly Less Radical</a:t>
            </a:r>
            <a:endParaRPr lang="en-US" sz="28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812800" indent="-812800"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800" smtClean="0"/>
              <a:t>Only some forms of capitalism encourage crime </a:t>
            </a:r>
            <a:endParaRPr lang="en-US" smtClean="0"/>
          </a:p>
          <a:p>
            <a:pPr marL="1212850" lvl="1" indent="-812800">
              <a:buFont typeface="Wingdings" pitchFamily="2" charset="2"/>
              <a:buNone/>
            </a:pPr>
            <a:r>
              <a:rPr lang="en-US" smtClean="0"/>
              <a:t>▪	Market economy (compassionate capitalism)</a:t>
            </a:r>
            <a:endParaRPr lang="en-US" sz="2400" smtClean="0"/>
          </a:p>
          <a:p>
            <a:pPr marL="1612900" lvl="2" indent="-812800"/>
            <a:r>
              <a:rPr lang="en-US" smtClean="0"/>
              <a:t>	Japan (Top down)</a:t>
            </a:r>
          </a:p>
          <a:p>
            <a:pPr marL="1612900" lvl="2" indent="-812800"/>
            <a:r>
              <a:rPr lang="en-US" smtClean="0"/>
              <a:t>   Scandinavian (Bottom up)</a:t>
            </a:r>
          </a:p>
          <a:p>
            <a:pPr marL="1212850" lvl="1" indent="-812800">
              <a:buFont typeface="Wingdings" pitchFamily="2" charset="2"/>
              <a:buNone/>
            </a:pPr>
            <a:r>
              <a:rPr lang="en-US" sz="2400" smtClean="0"/>
              <a:t>▪	</a:t>
            </a:r>
            <a:r>
              <a:rPr lang="en-US" smtClean="0"/>
              <a:t>Market </a:t>
            </a:r>
            <a:r>
              <a:rPr lang="en-US" u="sng" smtClean="0"/>
              <a:t>society</a:t>
            </a:r>
            <a:r>
              <a:rPr lang="en-US" smtClean="0"/>
              <a:t> (high levels of inequality and poverty)</a:t>
            </a:r>
          </a:p>
          <a:p>
            <a:pPr marL="1212850" lvl="1" indent="-812800">
              <a:buFont typeface="Wingdings" pitchFamily="2" charset="2"/>
              <a:buNone/>
            </a:pPr>
            <a:r>
              <a:rPr lang="en-US" smtClean="0"/>
              <a:t>▪	Solution: softer, gentler capitalist society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Elliot Currie</a:t>
            </a:r>
            <a:endParaRPr lang="en-US" sz="28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12800" indent="-81280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800" smtClean="0"/>
              <a:t>Mechanisms that link market societies to high rates of violence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400" smtClean="0"/>
              <a:t>Destroys livelihoods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400" smtClean="0"/>
              <a:t>Tendency toward extremes of inequality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400" smtClean="0"/>
              <a:t>Weakens public support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▪	Erodes informal social support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▪	Promotes a culture of competition and consumption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▪	Deregulates the technology of violence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▪	Weakens alternative political values and institutions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Gender and Crime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Feminist Criminology</a:t>
            </a:r>
          </a:p>
          <a:p>
            <a:r>
              <a:rPr lang="en-US" smtClean="0"/>
              <a:t>Relationships between gender, crime, and the criminal justice system</a:t>
            </a:r>
          </a:p>
          <a:p>
            <a:pPr lvl="1"/>
            <a:r>
              <a:rPr lang="en-US" smtClean="0"/>
              <a:t>Gender Ratio and Generalizability </a:t>
            </a:r>
          </a:p>
          <a:p>
            <a:pPr lvl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Feminist Criminology</a:t>
            </a:r>
            <a:endParaRPr lang="en-US" sz="24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12800" indent="-812800"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800" smtClean="0"/>
              <a:t>Emphasizes equal opportunity and importance of sex-role socializations </a:t>
            </a:r>
          </a:p>
          <a:p>
            <a:pPr marL="812800" indent="-812800">
              <a:buFont typeface="Wingdings" pitchFamily="2" charset="2"/>
              <a:buNone/>
            </a:pPr>
            <a:r>
              <a:rPr lang="en-US" sz="2800" smtClean="0"/>
              <a:t>▪	Focus on “patriarchy”—male dominance exerted over females through financial and physical power</a:t>
            </a:r>
          </a:p>
          <a:p>
            <a:pPr marL="812800" indent="-812800">
              <a:buFont typeface="Wingdings" pitchFamily="2" charset="2"/>
              <a:buNone/>
            </a:pPr>
            <a:r>
              <a:rPr lang="en-US" smtClean="0"/>
              <a:t>▪	Types</a:t>
            </a:r>
          </a:p>
          <a:p>
            <a:pPr marL="1168400" lvl="1" indent="-711200">
              <a:buFont typeface="Wingdings" pitchFamily="2" charset="2"/>
              <a:buNone/>
            </a:pPr>
            <a:r>
              <a:rPr lang="en-US" smtClean="0"/>
              <a:t>▪	Liberal feminism </a:t>
            </a:r>
          </a:p>
          <a:p>
            <a:pPr marL="1168400" lvl="1" indent="-711200">
              <a:buFont typeface="Wingdings" pitchFamily="2" charset="2"/>
              <a:buNone/>
            </a:pPr>
            <a:r>
              <a:rPr lang="en-US" smtClean="0"/>
              <a:t>▪	Socialist feminism</a:t>
            </a:r>
          </a:p>
          <a:p>
            <a:pPr marL="1168400" lvl="1" indent="-711200">
              <a:buFont typeface="Wingdings" pitchFamily="2" charset="2"/>
              <a:buNone/>
            </a:pPr>
            <a:r>
              <a:rPr lang="en-US" smtClean="0"/>
              <a:t>▪	Radical feminism	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Feminist Criminology 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Good example of conflict theory in action</a:t>
            </a:r>
          </a:p>
          <a:p>
            <a:pPr lvl="1"/>
            <a:r>
              <a:rPr lang="en-US" smtClean="0"/>
              <a:t>Feminists responsible for shaping the law and law enforcement </a:t>
            </a:r>
          </a:p>
          <a:p>
            <a:pPr lvl="2"/>
            <a:r>
              <a:rPr lang="en-US" smtClean="0"/>
              <a:t>Marital Rape</a:t>
            </a:r>
          </a:p>
          <a:p>
            <a:pPr lvl="2"/>
            <a:r>
              <a:rPr lang="en-US" smtClean="0"/>
              <a:t>Intimate Partner Violence </a:t>
            </a:r>
          </a:p>
          <a:p>
            <a:pPr lvl="2"/>
            <a:endParaRPr lang="en-US" smtClean="0"/>
          </a:p>
          <a:p>
            <a:r>
              <a:rPr lang="en-US" smtClean="0"/>
              <a:t>Feminists also largely responsible for the recent focus on gender/crime issues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Gender-Crime</a:t>
            </a:r>
            <a:endParaRPr lang="en-US" sz="2000" smtClean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12800" indent="-8128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▪	Gender ratio (Gender Gap)</a:t>
            </a:r>
          </a:p>
          <a:p>
            <a:pPr marL="1168400" lvl="1" indent="-7112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Males account for the vast majority of delinquent and criminal offending</a:t>
            </a:r>
          </a:p>
          <a:p>
            <a:pPr marL="1524000" lvl="2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/>
              <a:t>▪	UCR, NCVS, self-report</a:t>
            </a:r>
          </a:p>
          <a:p>
            <a:pPr marL="1524000" lvl="2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/>
              <a:t>▪	Gender gap shrinking?</a:t>
            </a:r>
          </a:p>
          <a:p>
            <a:pPr marL="1981200" lvl="3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Liberation hypothesis (Not supported by research)</a:t>
            </a:r>
          </a:p>
          <a:p>
            <a:pPr marL="1981200" lvl="3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1123950" lvl="1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WHY is gender ratio so large?</a:t>
            </a:r>
          </a:p>
          <a:p>
            <a:pPr marL="1524000" lvl="2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Can traditional theories explain? (Social bond, delinquent peers, etc.)</a:t>
            </a:r>
          </a:p>
          <a:p>
            <a:pPr marL="1524000" lvl="2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Masculinity &amp; sex roles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Consensus vs. Conflict</a:t>
            </a:r>
          </a:p>
        </p:txBody>
      </p:sp>
      <p:sp>
        <p:nvSpPr>
          <p:cNvPr id="8195" name="Text Placeholder 4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1075" cy="457200"/>
          </a:xfrm>
        </p:spPr>
        <p:txBody>
          <a:bodyPr/>
          <a:lstStyle/>
          <a:p>
            <a:r>
              <a:rPr lang="en-US" smtClean="0"/>
              <a:t>Consensus		</a:t>
            </a:r>
          </a:p>
        </p:txBody>
      </p:sp>
      <p:sp>
        <p:nvSpPr>
          <p:cNvPr id="8196" name="Text Placeholder 6"/>
          <p:cNvSpPr>
            <a:spLocks noGrp="1"/>
          </p:cNvSpPr>
          <p:nvPr>
            <p:ph type="body" sz="half" idx="3"/>
          </p:nvPr>
        </p:nvSpPr>
        <p:spPr>
          <a:xfrm>
            <a:off x="4178300" y="5867400"/>
            <a:ext cx="3521075" cy="457200"/>
          </a:xfrm>
        </p:spPr>
        <p:txBody>
          <a:bodyPr/>
          <a:lstStyle/>
          <a:p>
            <a:r>
              <a:rPr lang="en-US" smtClean="0"/>
              <a:t>Conflict</a:t>
            </a:r>
          </a:p>
        </p:txBody>
      </p:sp>
      <p:sp>
        <p:nvSpPr>
          <p:cNvPr id="8197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1711325"/>
            <a:ext cx="3521075" cy="4114800"/>
          </a:xfrm>
        </p:spPr>
        <p:txBody>
          <a:bodyPr/>
          <a:lstStyle/>
          <a:p>
            <a:r>
              <a:rPr lang="en-US" smtClean="0"/>
              <a:t>Law reflect shared belief about what is wrong	</a:t>
            </a:r>
          </a:p>
          <a:p>
            <a:r>
              <a:rPr lang="en-US" smtClean="0"/>
              <a:t>Law resolves conflicts and maintains order</a:t>
            </a:r>
          </a:p>
          <a:p>
            <a:r>
              <a:rPr lang="en-US" smtClean="0"/>
              <a:t>The state is “neutral”</a:t>
            </a:r>
          </a:p>
          <a:p>
            <a:r>
              <a:rPr lang="en-US" smtClean="0"/>
              <a:t>Bias is temporary and unintentional </a:t>
            </a:r>
          </a:p>
        </p:txBody>
      </p:sp>
      <p:sp>
        <p:nvSpPr>
          <p:cNvPr id="8198" name="Content Placeholder 7"/>
          <p:cNvSpPr>
            <a:spLocks noGrp="1"/>
          </p:cNvSpPr>
          <p:nvPr>
            <p:ph sz="quarter" idx="4"/>
          </p:nvPr>
        </p:nvSpPr>
        <p:spPr>
          <a:xfrm>
            <a:off x="4178300" y="1711325"/>
            <a:ext cx="3521075" cy="4114800"/>
          </a:xfrm>
        </p:spPr>
        <p:txBody>
          <a:bodyPr/>
          <a:lstStyle/>
          <a:p>
            <a:r>
              <a:rPr lang="en-US" smtClean="0"/>
              <a:t>Law is an end process in a conflict over values</a:t>
            </a:r>
          </a:p>
          <a:p>
            <a:r>
              <a:rPr lang="en-US" smtClean="0"/>
              <a:t>Bias is built into the law (winners punish losers)</a:t>
            </a:r>
          </a:p>
          <a:p>
            <a:r>
              <a:rPr lang="en-US" smtClean="0"/>
              <a:t>The state (CJS) responds to the needs of those in power (not neutral)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Gender and Crime II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Generaliziblity issue</a:t>
            </a:r>
          </a:p>
          <a:p>
            <a:pPr lvl="1"/>
            <a:r>
              <a:rPr lang="en-US" smtClean="0"/>
              <a:t>Can “Male” theories explain female offending?</a:t>
            </a:r>
          </a:p>
          <a:p>
            <a:pPr lvl="2"/>
            <a:r>
              <a:rPr lang="en-US" smtClean="0"/>
              <a:t>Many theories blatantly sexist (See, Cohen)</a:t>
            </a:r>
          </a:p>
          <a:p>
            <a:pPr lvl="2"/>
            <a:r>
              <a:rPr lang="en-US" smtClean="0"/>
              <a:t>Many theories simply ignore females</a:t>
            </a:r>
          </a:p>
          <a:p>
            <a:pPr lvl="2"/>
            <a:endParaRPr lang="en-US" smtClean="0"/>
          </a:p>
          <a:p>
            <a:pPr lvl="1"/>
            <a:r>
              <a:rPr lang="en-US" smtClean="0"/>
              <a:t>Mainstream theories do explain male and female offending similarly</a:t>
            </a:r>
          </a:p>
          <a:p>
            <a:pPr lvl="2"/>
            <a:r>
              <a:rPr lang="en-US" smtClean="0"/>
              <a:t>Could we do better explaining female criminality?</a:t>
            </a:r>
          </a:p>
          <a:p>
            <a:pPr lvl="2"/>
            <a:r>
              <a:rPr lang="en-US" smtClean="0"/>
              <a:t>Salience of sexual/physical abuse among delinquent girls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lang="en-US" sz="3600" smtClean="0"/>
              <a:t>Daly’s Typology of female offending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4000" lvl="2" indent="-609600">
              <a:buFont typeface="Wingdings" pitchFamily="2" charset="2"/>
              <a:buNone/>
            </a:pPr>
            <a:r>
              <a:rPr lang="en-US" smtClean="0"/>
              <a:t>▪	Street women</a:t>
            </a:r>
          </a:p>
          <a:p>
            <a:pPr marL="1524000" lvl="2" indent="-609600">
              <a:buFont typeface="Wingdings" pitchFamily="2" charset="2"/>
              <a:buNone/>
            </a:pPr>
            <a:r>
              <a:rPr lang="en-US" smtClean="0"/>
              <a:t>▪	Harmed-and-harming women</a:t>
            </a:r>
          </a:p>
          <a:p>
            <a:pPr marL="1524000" lvl="2" indent="-609600">
              <a:buFont typeface="Wingdings" pitchFamily="2" charset="2"/>
              <a:buNone/>
            </a:pPr>
            <a:r>
              <a:rPr lang="en-US" smtClean="0"/>
              <a:t>▪	Battered women</a:t>
            </a:r>
          </a:p>
          <a:p>
            <a:pPr marL="1524000" lvl="2" indent="-609600">
              <a:buFont typeface="Wingdings" pitchFamily="2" charset="2"/>
              <a:buNone/>
            </a:pPr>
            <a:r>
              <a:rPr lang="en-US" smtClean="0"/>
              <a:t>▪	Drug-connected women</a:t>
            </a:r>
          </a:p>
          <a:p>
            <a:pPr marL="1524000" lvl="2" indent="-609600">
              <a:buFont typeface="Wingdings" pitchFamily="2" charset="2"/>
              <a:buNone/>
            </a:pPr>
            <a:r>
              <a:rPr lang="en-US" smtClean="0"/>
              <a:t>▪	Other women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Gender and the </a:t>
            </a:r>
            <a:br>
              <a:rPr lang="en-US" sz="4000" smtClean="0"/>
            </a:br>
            <a:r>
              <a:rPr lang="en-US" sz="4000" smtClean="0"/>
              <a:t>Criminal Justice System</a:t>
            </a:r>
            <a:endParaRPr lang="en-US" sz="24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12800" indent="-812800">
              <a:buFont typeface="Wingdings" pitchFamily="2" charset="2"/>
              <a:buNone/>
            </a:pPr>
            <a:r>
              <a:rPr lang="en-US" smtClean="0"/>
              <a:t>▪	Research findings</a:t>
            </a:r>
          </a:p>
          <a:p>
            <a:pPr marL="1168400" lvl="1" indent="-711200">
              <a:buFont typeface="Wingdings" pitchFamily="2" charset="2"/>
              <a:buNone/>
            </a:pPr>
            <a:r>
              <a:rPr lang="en-US" smtClean="0"/>
              <a:t>▪	When gender effects are found, females are treated more leniently </a:t>
            </a:r>
          </a:p>
          <a:p>
            <a:pPr marL="1568450" lvl="2" indent="-711200"/>
            <a:r>
              <a:rPr lang="en-US" smtClean="0"/>
              <a:t>Chivalry Hypothesis</a:t>
            </a:r>
          </a:p>
          <a:p>
            <a:pPr marL="1568450" lvl="2" indent="-711200"/>
            <a:r>
              <a:rPr lang="en-US" smtClean="0"/>
              <a:t>Paternalism Hypothesis </a:t>
            </a:r>
          </a:p>
          <a:p>
            <a:pPr marL="1568450" lvl="2" indent="-711200"/>
            <a:r>
              <a:rPr lang="en-US" smtClean="0"/>
              <a:t>Seriousness of offense differs in ways that most research doesn’t count</a:t>
            </a:r>
          </a:p>
          <a:p>
            <a:pPr marL="1568450" lvl="2" indent="-711200"/>
            <a:r>
              <a:rPr lang="en-US" smtClean="0"/>
              <a:t>Sort-of-legal-factors (“familied”) </a:t>
            </a:r>
          </a:p>
          <a:p>
            <a:pPr marL="1168400" lvl="1" indent="-711200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Critical Theory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Central Themes</a:t>
            </a:r>
          </a:p>
          <a:p>
            <a:pPr lvl="1"/>
            <a:r>
              <a:rPr lang="en-US" smtClean="0"/>
              <a:t>Emphasis on “inequality” and “power”</a:t>
            </a:r>
          </a:p>
          <a:p>
            <a:pPr lvl="1"/>
            <a:r>
              <a:rPr lang="en-US" smtClean="0"/>
              <a:t>Crime as “political” concept</a:t>
            </a:r>
          </a:p>
          <a:p>
            <a:pPr lvl="1"/>
            <a:r>
              <a:rPr lang="en-US" smtClean="0"/>
              <a:t>CJS serves interests of powerful</a:t>
            </a:r>
          </a:p>
          <a:p>
            <a:pPr lvl="1"/>
            <a:r>
              <a:rPr lang="en-US" smtClean="0"/>
              <a:t>Solution to crime is more equitable society</a:t>
            </a:r>
          </a:p>
          <a:p>
            <a:pPr lvl="1"/>
            <a:endParaRPr lang="en-US" smtClean="0"/>
          </a:p>
          <a:p>
            <a:r>
              <a:rPr lang="en-US" smtClean="0"/>
              <a:t>EXPLANATION OF LAW and CJ SYSTEM rather than crime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Variations of Critical Theory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Conflict Theory </a:t>
            </a:r>
          </a:p>
          <a:p>
            <a:r>
              <a:rPr lang="en-US" smtClean="0"/>
              <a:t>Marxist/Radical Theory</a:t>
            </a:r>
          </a:p>
          <a:p>
            <a:r>
              <a:rPr lang="en-US" smtClean="0"/>
              <a:t>Left Realism/Peacemaking </a:t>
            </a:r>
          </a:p>
          <a:p>
            <a:r>
              <a:rPr lang="en-US" smtClean="0"/>
              <a:t>Feminist Criminology/Gender and Crime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Pluralistic Conflict—Explanation of the Law and Criminal Justice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George </a:t>
            </a:r>
            <a:r>
              <a:rPr lang="en-US" dirty="0" err="1" smtClean="0"/>
              <a:t>Vold</a:t>
            </a:r>
            <a:r>
              <a:rPr lang="en-US" dirty="0" smtClean="0"/>
              <a:t> Group Conflict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Multiple groups in society with varying levels of power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Political interest groups 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Social movements 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Broad segments of society 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Political parties</a:t>
            </a:r>
            <a:r>
              <a:rPr lang="en-US" sz="3200" dirty="0" smtClean="0">
                <a:solidFill>
                  <a:schemeClr val="tx1">
                    <a:tint val="85000"/>
                  </a:schemeClr>
                </a:solidFill>
              </a:rPr>
              <a:t>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Those who win conflict get control over the law and coercive power of the state</a:t>
            </a: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Empirical Evidence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formulation of law</a:t>
            </a:r>
          </a:p>
          <a:p>
            <a:pPr lvl="1"/>
            <a:r>
              <a:rPr lang="en-US" smtClean="0"/>
              <a:t>Interest groups’ influence on law-making</a:t>
            </a:r>
          </a:p>
          <a:p>
            <a:pPr lvl="1"/>
            <a:r>
              <a:rPr lang="en-US" smtClean="0"/>
              <a:t>Research on consensus over laws</a:t>
            </a:r>
          </a:p>
          <a:p>
            <a:pPr lvl="1"/>
            <a:endParaRPr lang="en-US" smtClean="0"/>
          </a:p>
          <a:p>
            <a:r>
              <a:rPr lang="en-US" smtClean="0"/>
              <a:t>The operation of the CJS</a:t>
            </a:r>
          </a:p>
          <a:p>
            <a:pPr lvl="1"/>
            <a:r>
              <a:rPr lang="en-US" smtClean="0"/>
              <a:t>Research on “extra-legal” variables </a:t>
            </a:r>
          </a:p>
          <a:p>
            <a:pPr lvl="2"/>
            <a:r>
              <a:rPr lang="en-US" smtClean="0"/>
              <a:t>“Legal” = prior record, offense seriousness</a:t>
            </a:r>
          </a:p>
          <a:p>
            <a:pPr lvl="2"/>
            <a:r>
              <a:rPr lang="en-US" smtClean="0"/>
              <a:t>“extra” = RACE, CLASS, GENDER</a:t>
            </a:r>
          </a:p>
          <a:p>
            <a:pPr lvl="2"/>
            <a:r>
              <a:rPr lang="en-US" smtClean="0"/>
              <a:t>Demeanor? </a:t>
            </a:r>
          </a:p>
          <a:p>
            <a:pPr>
              <a:buFontTx/>
              <a:buNone/>
            </a:pPr>
            <a:r>
              <a:rPr lang="en-US" smtClean="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Race, Crime, and Criminal Justice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controlling for legal factors, race-CJS studies are all over the board</a:t>
            </a:r>
          </a:p>
          <a:p>
            <a:pPr lvl="1"/>
            <a:r>
              <a:rPr lang="en-US" dirty="0" smtClean="0"/>
              <a:t>Especially if one controls for demeanor (Reiss, 1966</a:t>
            </a:r>
            <a:r>
              <a:rPr lang="en-US" dirty="0" smtClean="0">
                <a:sym typeface="Wingdings" pitchFamily="2" charset="2"/>
              </a:rPr>
              <a:t> observed police)</a:t>
            </a:r>
          </a:p>
          <a:p>
            <a:r>
              <a:rPr lang="en-US" dirty="0" smtClean="0">
                <a:sym typeface="Wingdings" pitchFamily="2" charset="2"/>
              </a:rPr>
              <a:t>Research issues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 meaning of prior record and demeanor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How to isolate and study bias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Different stages of the legal </a:t>
            </a:r>
            <a:r>
              <a:rPr lang="en-US" dirty="0" smtClean="0">
                <a:sym typeface="Wingdings" pitchFamily="2" charset="2"/>
              </a:rPr>
              <a:t>system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Race and Justice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12800" indent="-81280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Racial profiling 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Difficult to determine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Minorities more likely to live in high-crime areas </a:t>
            </a:r>
          </a:p>
          <a:p>
            <a:pPr marL="812800" indent="-81280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▪	Alfred Blumstein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Racial disparity in incarceration due largely to disparities in arrest rates</a:t>
            </a:r>
          </a:p>
          <a:p>
            <a:pPr marL="1568450" lvl="2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/>
              <a:t>▪	Blacks at a disadvantage in the criminal justice system, especially for less serious crimes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Packers">
      <a:dk1>
        <a:srgbClr val="123A1C"/>
      </a:dk1>
      <a:lt1>
        <a:srgbClr val="FFFF65"/>
      </a:lt1>
      <a:dk2>
        <a:srgbClr val="123A1C"/>
      </a:dk2>
      <a:lt2>
        <a:srgbClr val="CED5E5"/>
      </a:lt2>
      <a:accent1>
        <a:srgbClr val="1C5B2B"/>
      </a:accent1>
      <a:accent2>
        <a:srgbClr val="7598D9"/>
      </a:accent2>
      <a:accent3>
        <a:srgbClr val="B32C16"/>
      </a:accent3>
      <a:accent4>
        <a:srgbClr val="9D4814"/>
      </a:accent4>
      <a:accent5>
        <a:srgbClr val="C7D5EF"/>
      </a:accent5>
      <a:accent6>
        <a:srgbClr val="777C84"/>
      </a:accent6>
      <a:hlink>
        <a:srgbClr val="D2611C"/>
      </a:hlink>
      <a:folHlink>
        <a:srgbClr val="3B435B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ckers">
    <a:dk1>
      <a:srgbClr val="123A1C"/>
    </a:dk1>
    <a:lt1>
      <a:srgbClr val="FFFF65"/>
    </a:lt1>
    <a:dk2>
      <a:srgbClr val="123A1C"/>
    </a:dk2>
    <a:lt2>
      <a:srgbClr val="CED5E5"/>
    </a:lt2>
    <a:accent1>
      <a:srgbClr val="1C5B2B"/>
    </a:accent1>
    <a:accent2>
      <a:srgbClr val="7598D9"/>
    </a:accent2>
    <a:accent3>
      <a:srgbClr val="B32C16"/>
    </a:accent3>
    <a:accent4>
      <a:srgbClr val="9D4814"/>
    </a:accent4>
    <a:accent5>
      <a:srgbClr val="C7D5EF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661</TotalTime>
  <Words>943</Words>
  <Application>Microsoft Office PowerPoint</Application>
  <PresentationFormat>On-screen Show (4:3)</PresentationFormat>
  <Paragraphs>224</Paragraphs>
  <Slides>32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Opulent</vt:lpstr>
      <vt:lpstr>Critical Theories </vt:lpstr>
      <vt:lpstr>Critical Theories in Context</vt:lpstr>
      <vt:lpstr>Consensus vs. Conflict</vt:lpstr>
      <vt:lpstr>Critical Theory</vt:lpstr>
      <vt:lpstr>Variations of Critical Theory</vt:lpstr>
      <vt:lpstr>Pluralistic Conflict—Explanation of the Law and Criminal Justice</vt:lpstr>
      <vt:lpstr>Empirical Evidence</vt:lpstr>
      <vt:lpstr>Race, Crime, and Criminal Justice </vt:lpstr>
      <vt:lpstr>Race and Justice II</vt:lpstr>
      <vt:lpstr>Where the Evidence is Clear</vt:lpstr>
      <vt:lpstr>Conflict: An Explanation of Street Crime</vt:lpstr>
      <vt:lpstr>Karl Marx</vt:lpstr>
      <vt:lpstr>Capitalism will Self-Destruct</vt:lpstr>
      <vt:lpstr>Wilhelm Adrian Bonger</vt:lpstr>
      <vt:lpstr>Marxist/Radical Criminology</vt:lpstr>
      <vt:lpstr>Instrumental Marxist Criminology</vt:lpstr>
      <vt:lpstr>Quinney (1980) cont.</vt:lpstr>
      <vt:lpstr>Implications for Law</vt:lpstr>
      <vt:lpstr>Implications for the Criminal Justice System</vt:lpstr>
      <vt:lpstr>Implications for Crime?</vt:lpstr>
      <vt:lpstr>POLICY IMPLICATION?</vt:lpstr>
      <vt:lpstr>Criticisms Radical/Marxist Criminology</vt:lpstr>
      <vt:lpstr>Jeffrey Reiman</vt:lpstr>
      <vt:lpstr>Elliot Currie—Slightly Less Radical</vt:lpstr>
      <vt:lpstr>Elliot Currie</vt:lpstr>
      <vt:lpstr>Gender and Crime</vt:lpstr>
      <vt:lpstr>Feminist Criminology</vt:lpstr>
      <vt:lpstr>Feminist Criminology </vt:lpstr>
      <vt:lpstr>Gender-Crime</vt:lpstr>
      <vt:lpstr>Gender and Crime II</vt:lpstr>
      <vt:lpstr>Daly’s Typology of female offending </vt:lpstr>
      <vt:lpstr>Gender and the  Criminal Justice System</vt:lpstr>
    </vt:vector>
  </TitlesOfParts>
  <Company>UMN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Theory</dc:title>
  <dc:creator>Jeff Maahs</dc:creator>
  <cp:lastModifiedBy>Jeffrey R Maahs</cp:lastModifiedBy>
  <cp:revision>11</cp:revision>
  <dcterms:created xsi:type="dcterms:W3CDTF">2001-04-06T16:09:04Z</dcterms:created>
  <dcterms:modified xsi:type="dcterms:W3CDTF">2012-10-25T16:37:22Z</dcterms:modified>
</cp:coreProperties>
</file>