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5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93" r:id="rId17"/>
    <p:sldId id="276" r:id="rId18"/>
    <p:sldId id="277" r:id="rId19"/>
    <p:sldId id="278" r:id="rId20"/>
    <p:sldId id="279" r:id="rId21"/>
    <p:sldId id="280" r:id="rId22"/>
    <p:sldId id="282" r:id="rId23"/>
    <p:sldId id="283" r:id="rId24"/>
    <p:sldId id="281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89112" autoAdjust="0"/>
  </p:normalViewPr>
  <p:slideViewPr>
    <p:cSldViewPr>
      <p:cViewPr>
        <p:scale>
          <a:sx n="66" d="100"/>
          <a:sy n="66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339F0-C581-46A9-BF6C-6C65163DD9B4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88A92-EE6A-4D48-B459-E1024A5DB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61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F54E3FB-734C-4057-B726-D4596BA11A4D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88A92-EE6A-4D48-B459-E1024A5DB6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20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88A92-EE6A-4D48-B459-E1024A5DB62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399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E726-3F1C-452E-BF21-9A2E6CB2E6F1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BE8D-2245-4B12-B11E-D5391FDBBDC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E726-3F1C-452E-BF21-9A2E6CB2E6F1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BE8D-2245-4B12-B11E-D5391FDBB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E726-3F1C-452E-BF21-9A2E6CB2E6F1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BE8D-2245-4B12-B11E-D5391FDBB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E726-3F1C-452E-BF21-9A2E6CB2E6F1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BE8D-2245-4B12-B11E-D5391FDBB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E726-3F1C-452E-BF21-9A2E6CB2E6F1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BE8D-2245-4B12-B11E-D5391FDBBDC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E726-3F1C-452E-BF21-9A2E6CB2E6F1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BE8D-2245-4B12-B11E-D5391FDBB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E726-3F1C-452E-BF21-9A2E6CB2E6F1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BE8D-2245-4B12-B11E-D5391FDBB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E726-3F1C-452E-BF21-9A2E6CB2E6F1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BE8D-2245-4B12-B11E-D5391FDBB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E726-3F1C-452E-BF21-9A2E6CB2E6F1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BE8D-2245-4B12-B11E-D5391FDBB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E726-3F1C-452E-BF21-9A2E6CB2E6F1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BE8D-2245-4B12-B11E-D5391FDBB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E726-3F1C-452E-BF21-9A2E6CB2E6F1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BE8D-2245-4B12-B11E-D5391FDBB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0E5E726-3F1C-452E-BF21-9A2E6CB2E6F1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454BE8D-2245-4B12-B11E-D5391FDBBD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Back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Today:  Good </a:t>
            </a:r>
            <a:r>
              <a:rPr lang="en-US" dirty="0" smtClean="0"/>
              <a:t>Stuff from Chapters </a:t>
            </a:r>
            <a:r>
              <a:rPr lang="en-US" dirty="0" smtClean="0"/>
              <a:t>11-14</a:t>
            </a:r>
          </a:p>
          <a:p>
            <a:r>
              <a:rPr lang="en-US" dirty="0" smtClean="0"/>
              <a:t>Thursday: Drugs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11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Willful or malicious burning or attempting to burn, with or without intent to defraud, a dwelling house </a:t>
            </a:r>
            <a:r>
              <a:rPr lang="en-US" sz="2800" dirty="0" smtClean="0"/>
              <a:t>public </a:t>
            </a:r>
            <a:r>
              <a:rPr lang="en-US" sz="2800" dirty="0" smtClean="0"/>
              <a:t>building…</a:t>
            </a:r>
            <a:endParaRPr lang="en-US" sz="2800" dirty="0"/>
          </a:p>
          <a:p>
            <a:pPr lvl="1"/>
            <a:r>
              <a:rPr lang="en-US" sz="2400" dirty="0" smtClean="0"/>
              <a:t>Not in NCVS</a:t>
            </a:r>
          </a:p>
          <a:p>
            <a:pPr lvl="1"/>
            <a:r>
              <a:rPr lang="en-US" sz="2400" dirty="0" smtClean="0"/>
              <a:t> UCR </a:t>
            </a:r>
            <a:r>
              <a:rPr lang="en-US" sz="2400" dirty="0" smtClean="0">
                <a:sym typeface="Wingdings" pitchFamily="2" charset="2"/>
              </a:rPr>
              <a:t> 63,000 arsons reported to police in 2008</a:t>
            </a:r>
          </a:p>
          <a:p>
            <a:pPr lvl="2"/>
            <a:r>
              <a:rPr lang="en-US" sz="2000" dirty="0" smtClean="0">
                <a:sym typeface="Wingdings" pitchFamily="2" charset="2"/>
              </a:rPr>
              <a:t>Almost half of those arrested were juveniles</a:t>
            </a:r>
          </a:p>
          <a:p>
            <a:pPr lvl="2"/>
            <a:r>
              <a:rPr lang="en-US" sz="2000" dirty="0" smtClean="0">
                <a:sym typeface="Wingdings" pitchFamily="2" charset="2"/>
              </a:rPr>
              <a:t>84% males, 76% white</a:t>
            </a:r>
          </a:p>
          <a:p>
            <a:pPr lvl="2"/>
            <a:r>
              <a:rPr lang="en-US" sz="2000" dirty="0" smtClean="0">
                <a:sym typeface="Wingdings" pitchFamily="2" charset="2"/>
              </a:rPr>
              <a:t>Low (18%) clearance rates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Fire starters/pyromaniacs vs. “hired torch”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499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Larceny-Theft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The completed </a:t>
            </a:r>
            <a:r>
              <a:rPr lang="en-US" sz="3200" dirty="0"/>
              <a:t>or attempted theft of property or cash without personal </a:t>
            </a:r>
            <a:r>
              <a:rPr lang="en-US" sz="3200" dirty="0" smtClean="0"/>
              <a:t>contact</a:t>
            </a:r>
          </a:p>
          <a:p>
            <a:pPr lvl="1"/>
            <a:r>
              <a:rPr lang="en-US" sz="2800" dirty="0" smtClean="0"/>
              <a:t>Shoplifting, purse snatching, theft of motor vehicle parts…</a:t>
            </a:r>
          </a:p>
          <a:p>
            <a:pPr lvl="1"/>
            <a:r>
              <a:rPr lang="en-US" sz="2800" dirty="0" smtClean="0"/>
              <a:t>Not burglary (no breaking in) or robbery (no use or threat of force)</a:t>
            </a:r>
          </a:p>
          <a:p>
            <a:pPr lvl="1"/>
            <a:r>
              <a:rPr lang="en-US" sz="2800" dirty="0" smtClean="0"/>
              <a:t>Types</a:t>
            </a:r>
          </a:p>
          <a:p>
            <a:pPr lvl="2"/>
            <a:r>
              <a:rPr lang="en-US" sz="2400" dirty="0" smtClean="0"/>
              <a:t>Grand Larceny (&gt; than x$) vs. Petit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50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141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0618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Nature/Extent of Larceny-Theft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NCVS vs. UCR </a:t>
            </a:r>
          </a:p>
          <a:p>
            <a:pPr lvl="1"/>
            <a:r>
              <a:rPr lang="en-US" sz="2800" dirty="0" smtClean="0"/>
              <a:t>NCVS only personal (not business) so estimates differ</a:t>
            </a:r>
          </a:p>
          <a:p>
            <a:r>
              <a:rPr lang="en-US" sz="3200" dirty="0" smtClean="0"/>
              <a:t>Most common form of property crime</a:t>
            </a:r>
          </a:p>
          <a:p>
            <a:pPr lvl="1"/>
            <a:r>
              <a:rPr lang="en-US" sz="2800" dirty="0" smtClean="0"/>
              <a:t>67% of all property crime known to police</a:t>
            </a:r>
          </a:p>
          <a:p>
            <a:pPr lvl="1"/>
            <a:r>
              <a:rPr lang="en-US" sz="2800" dirty="0" smtClean="0"/>
              <a:t>Heavily underreported (34% reported)</a:t>
            </a:r>
          </a:p>
          <a:p>
            <a:pPr lvl="1"/>
            <a:r>
              <a:rPr lang="en-US" sz="2800" dirty="0" smtClean="0"/>
              <a:t>Average value of reported theft about $1,000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3184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Explaining/Controlling 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With some exceptions, not a lot the CJS can do (low clearance)</a:t>
            </a:r>
          </a:p>
          <a:p>
            <a:pPr lvl="1"/>
            <a:r>
              <a:rPr lang="en-US" sz="2800" dirty="0" smtClean="0"/>
              <a:t>Exceptions = stings, data-driven surveillance </a:t>
            </a:r>
          </a:p>
          <a:p>
            <a:r>
              <a:rPr lang="en-US" sz="3200" dirty="0" smtClean="0"/>
              <a:t>Lots of advances in target hardening and guardianship in private sphere</a:t>
            </a:r>
          </a:p>
          <a:p>
            <a:pPr lvl="1"/>
            <a:r>
              <a:rPr lang="en-US" sz="2800" dirty="0" smtClean="0"/>
              <a:t>Credit cards? Theft by check? Shoplifting? </a:t>
            </a:r>
            <a:endParaRPr lang="en-US" sz="2800" dirty="0" smtClean="0"/>
          </a:p>
          <a:p>
            <a:pPr lvl="1"/>
            <a:r>
              <a:rPr lang="en-US" sz="2800" dirty="0" smtClean="0"/>
              <a:t>“Loss Prevention” units in stores</a:t>
            </a:r>
            <a:endParaRPr lang="en-US" sz="2800" dirty="0" smtClean="0"/>
          </a:p>
          <a:p>
            <a:r>
              <a:rPr lang="en-US" sz="3200" dirty="0" smtClean="0"/>
              <a:t>Great variation in motivation for theft</a:t>
            </a:r>
          </a:p>
          <a:p>
            <a:pPr lvl="1"/>
            <a:r>
              <a:rPr lang="en-US" sz="2800" dirty="0" smtClean="0"/>
              <a:t>Support drug habit, thrill, hedonism, professional…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566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 smtClean="0"/>
              <a:t>Motor Vehicle 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Theft or attempted theft of car, RV, boat, etc.</a:t>
            </a:r>
          </a:p>
          <a:p>
            <a:pPr lvl="1"/>
            <a:r>
              <a:rPr lang="en-US" sz="2400" dirty="0" smtClean="0"/>
              <a:t>Cincinnati attempted theft of canoe </a:t>
            </a:r>
          </a:p>
          <a:p>
            <a:r>
              <a:rPr lang="en-US" sz="2800" dirty="0" smtClean="0"/>
              <a:t>High reporting to police</a:t>
            </a:r>
            <a:endParaRPr lang="en-US" sz="2800" dirty="0"/>
          </a:p>
          <a:p>
            <a:r>
              <a:rPr lang="en-US" sz="2800" dirty="0" smtClean="0"/>
              <a:t>Highest recovery rate of all stolen property</a:t>
            </a:r>
          </a:p>
          <a:p>
            <a:r>
              <a:rPr lang="en-US" sz="2800" dirty="0" smtClean="0"/>
              <a:t>Typology</a:t>
            </a:r>
          </a:p>
          <a:p>
            <a:pPr lvl="1"/>
            <a:r>
              <a:rPr lang="en-US" sz="2400" dirty="0" smtClean="0"/>
              <a:t>Joyriders,  professionals /profit, use , fraud</a:t>
            </a:r>
          </a:p>
          <a:p>
            <a:pPr lvl="2"/>
            <a:r>
              <a:rPr lang="en-US" sz="2000" dirty="0" smtClean="0"/>
              <a:t>Fence for autos = “chop shop”</a:t>
            </a:r>
          </a:p>
          <a:p>
            <a:pPr lvl="1"/>
            <a:r>
              <a:rPr lang="en-US" sz="2400" dirty="0" smtClean="0"/>
              <a:t>What type of car is most likely to be stolen?</a:t>
            </a:r>
          </a:p>
          <a:p>
            <a:pPr lvl="2"/>
            <a:r>
              <a:rPr lang="en-US" sz="2200" dirty="0" smtClean="0"/>
              <a:t>Raw Numbers = old sedans (e.g., Honda Civic, Accord)</a:t>
            </a:r>
          </a:p>
          <a:p>
            <a:pPr lvl="2"/>
            <a:r>
              <a:rPr lang="en-US" sz="2200" dirty="0" smtClean="0"/>
              <a:t>Highest proportion?? 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59431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0499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Order Offenses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“Blue Laws”</a:t>
            </a:r>
          </a:p>
          <a:p>
            <a:r>
              <a:rPr lang="en-US" sz="2800" dirty="0" smtClean="0"/>
              <a:t>Prostitution </a:t>
            </a:r>
          </a:p>
          <a:p>
            <a:r>
              <a:rPr lang="en-US" sz="2800" dirty="0" smtClean="0"/>
              <a:t>Gambling</a:t>
            </a:r>
          </a:p>
          <a:p>
            <a:r>
              <a:rPr lang="en-US" sz="2800" dirty="0" smtClean="0"/>
              <a:t>Drug use / sale</a:t>
            </a:r>
          </a:p>
          <a:p>
            <a:r>
              <a:rPr lang="en-US" sz="2800" dirty="0" smtClean="0"/>
              <a:t>Public intoxication / urination / defecation</a:t>
            </a:r>
          </a:p>
          <a:p>
            <a:r>
              <a:rPr lang="en-US" sz="2800" dirty="0" smtClean="0"/>
              <a:t>Disorderly conduct</a:t>
            </a:r>
          </a:p>
          <a:p>
            <a:r>
              <a:rPr lang="en-US" sz="2800" dirty="0" smtClean="0"/>
              <a:t>Panhandling </a:t>
            </a:r>
          </a:p>
          <a:p>
            <a:r>
              <a:rPr lang="en-US" sz="2800" dirty="0" smtClean="0"/>
              <a:t>Fornication, adultery, sodomy, bestiality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5769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Fodder for much discussion…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Conflict perspective </a:t>
            </a:r>
            <a:r>
              <a:rPr lang="en-US" sz="3600" dirty="0" smtClean="0"/>
              <a:t>&amp; labeling </a:t>
            </a:r>
            <a:r>
              <a:rPr lang="en-US" sz="3600" dirty="0" smtClean="0"/>
              <a:t>theory</a:t>
            </a:r>
          </a:p>
          <a:p>
            <a:pPr lvl="1"/>
            <a:r>
              <a:rPr lang="en-US" sz="3200" dirty="0" smtClean="0"/>
              <a:t>Consensus over laws + enforcement </a:t>
            </a:r>
          </a:p>
          <a:p>
            <a:r>
              <a:rPr lang="en-US" sz="3600" dirty="0" smtClean="0"/>
              <a:t>Use of the criminal justice system (especially police)</a:t>
            </a:r>
          </a:p>
          <a:p>
            <a:pPr lvl="1"/>
            <a:r>
              <a:rPr lang="en-US" sz="3200" dirty="0"/>
              <a:t>Discrimination based on race, place, and class</a:t>
            </a:r>
          </a:p>
          <a:p>
            <a:pPr lvl="1"/>
            <a:r>
              <a:rPr lang="en-US" sz="3200" dirty="0"/>
              <a:t>Discretion increases as crime seriousness decreases</a:t>
            </a:r>
          </a:p>
          <a:p>
            <a:endParaRPr lang="en-US" sz="3600" dirty="0" smtClean="0"/>
          </a:p>
          <a:p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2253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“enforcement” camps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Morality / Harm perspective</a:t>
            </a:r>
          </a:p>
          <a:p>
            <a:pPr lvl="1"/>
            <a:r>
              <a:rPr lang="en-US" sz="2800" dirty="0" smtClean="0"/>
              <a:t>Harmful or morally reprehensive behaviors  should be illegal </a:t>
            </a:r>
          </a:p>
          <a:p>
            <a:pPr lvl="2"/>
            <a:r>
              <a:rPr lang="en-US" sz="2400" dirty="0" smtClean="0"/>
              <a:t>Moral entrepreneurs + conflict theory</a:t>
            </a:r>
          </a:p>
          <a:p>
            <a:pPr lvl="2"/>
            <a:r>
              <a:rPr lang="en-US" sz="2400" dirty="0" smtClean="0"/>
              <a:t>May or may not be based on empirical facts</a:t>
            </a:r>
          </a:p>
          <a:p>
            <a:r>
              <a:rPr lang="en-US" sz="3200" dirty="0" smtClean="0"/>
              <a:t>Law and Order Perspective </a:t>
            </a:r>
          </a:p>
          <a:p>
            <a:pPr lvl="1"/>
            <a:r>
              <a:rPr lang="en-US" sz="2800" dirty="0" smtClean="0"/>
              <a:t>Broken windows /order maintenance , routine activities, and social disorganization</a:t>
            </a:r>
          </a:p>
          <a:p>
            <a:pPr lvl="2"/>
            <a:r>
              <a:rPr lang="en-US" sz="2400" dirty="0" smtClean="0"/>
              <a:t>Tolerating the little stuff” breeds crime and interferes with neighborhood collective efficacy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0651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62000" indent="-762000" eaLnBrk="1" hangingPunct="1"/>
            <a:r>
              <a:rPr lang="en-US" smtClean="0"/>
              <a:t>Explaining the Violence Drop</a:t>
            </a:r>
            <a:endParaRPr lang="en-US" sz="240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/>
          </a:bodyPr>
          <a:lstStyle/>
          <a:p>
            <a:pPr marL="812800" indent="-812800" eaLnBrk="1" hangingPunct="1">
              <a:buFont typeface="Wingdings" pitchFamily="2" charset="2"/>
              <a:buNone/>
            </a:pPr>
            <a:r>
              <a:rPr lang="en-US" sz="3600" dirty="0" smtClean="0"/>
              <a:t>▪	“Usual Suspects”</a:t>
            </a:r>
          </a:p>
          <a:p>
            <a:pPr marL="1212850" lvl="1" indent="-812800" eaLnBrk="1" hangingPunct="1">
              <a:buFont typeface="Wingdings" pitchFamily="2" charset="2"/>
              <a:buNone/>
            </a:pPr>
            <a:r>
              <a:rPr lang="en-US" sz="3200" dirty="0" smtClean="0"/>
              <a:t>▪	Police tactics</a:t>
            </a:r>
            <a:endParaRPr lang="en-US" sz="3200" b="1" dirty="0" smtClean="0"/>
          </a:p>
          <a:p>
            <a:pPr marL="1212850" lvl="1" indent="-812800" eaLnBrk="1" hangingPunct="1">
              <a:buFont typeface="Wingdings" pitchFamily="2" charset="2"/>
              <a:buNone/>
            </a:pPr>
            <a:r>
              <a:rPr lang="en-US" sz="3200" dirty="0" smtClean="0"/>
              <a:t>▪	Increase in prison populations </a:t>
            </a:r>
            <a:endParaRPr lang="en-US" sz="3200" b="1" dirty="0" smtClean="0"/>
          </a:p>
          <a:p>
            <a:pPr marL="1212850" lvl="1" indent="-812800" eaLnBrk="1" hangingPunct="1">
              <a:buFont typeface="Wingdings" pitchFamily="2" charset="2"/>
              <a:buNone/>
            </a:pPr>
            <a:r>
              <a:rPr lang="en-US" sz="3200" dirty="0" smtClean="0"/>
              <a:t>▪	Economic conditions</a:t>
            </a:r>
            <a:endParaRPr lang="en-US" sz="3200" b="1" dirty="0" smtClean="0"/>
          </a:p>
          <a:p>
            <a:pPr marL="1212850" lvl="1" indent="-812800" eaLnBrk="1" hangingPunct="1">
              <a:buFont typeface="Wingdings" pitchFamily="2" charset="2"/>
              <a:buNone/>
            </a:pPr>
            <a:r>
              <a:rPr lang="en-US" sz="3200" dirty="0" smtClean="0"/>
              <a:t>▪	Changes in demographics</a:t>
            </a:r>
          </a:p>
          <a:p>
            <a:pPr marL="1212850" lvl="1" indent="-812800" eaLnBrk="1" hangingPunct="1">
              <a:buFont typeface="Wingdings" pitchFamily="2" charset="2"/>
              <a:buNone/>
            </a:pPr>
            <a:r>
              <a:rPr lang="en-US" sz="3200" dirty="0" smtClean="0"/>
              <a:t>▪	Cultural shift </a:t>
            </a:r>
          </a:p>
          <a:p>
            <a:pPr marL="1212850" lvl="1" indent="-812800" eaLnBrk="1" hangingPunct="1">
              <a:buFont typeface="Wingdings" pitchFamily="2" charset="2"/>
              <a:buNone/>
            </a:pPr>
            <a:r>
              <a:rPr lang="en-US" sz="3200" dirty="0" smtClean="0"/>
              <a:t>▪	Role of illicit drugs </a:t>
            </a:r>
          </a:p>
        </p:txBody>
      </p:sp>
    </p:spTree>
    <p:extLst>
      <p:ext uri="{BB962C8B-B14F-4D97-AF65-F5344CB8AC3E}">
        <p14:creationId xmlns:p14="http://schemas.microsoft.com/office/powerpoint/2010/main" val="215214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“back up the truck, chuck”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Reasons to be skeptical about enforcement</a:t>
            </a:r>
          </a:p>
          <a:p>
            <a:pPr lvl="1"/>
            <a:r>
              <a:rPr lang="en-US" sz="2400" dirty="0" smtClean="0"/>
              <a:t>Restricting goods/services drives up profit</a:t>
            </a:r>
          </a:p>
          <a:p>
            <a:pPr lvl="2"/>
            <a:r>
              <a:rPr lang="en-US" sz="2000" dirty="0" smtClean="0"/>
              <a:t>Organized crime thrives on black markets</a:t>
            </a:r>
          </a:p>
          <a:p>
            <a:pPr lvl="2"/>
            <a:r>
              <a:rPr lang="en-US" sz="2000" dirty="0" smtClean="0"/>
              <a:t>Driving up the cost of products leads to users engaging in crime to get money for product/service</a:t>
            </a:r>
          </a:p>
          <a:p>
            <a:pPr lvl="1"/>
            <a:r>
              <a:rPr lang="en-US" sz="2400" dirty="0" smtClean="0"/>
              <a:t>Takes enforcement time/resources away from more serious forms of crime</a:t>
            </a:r>
          </a:p>
          <a:p>
            <a:pPr lvl="1"/>
            <a:r>
              <a:rPr lang="en-US" sz="2400" dirty="0" smtClean="0"/>
              <a:t>Problems related to police enforcement</a:t>
            </a:r>
          </a:p>
          <a:p>
            <a:pPr lvl="2"/>
            <a:r>
              <a:rPr lang="en-US" sz="2000" dirty="0" smtClean="0"/>
              <a:t>Police corruption</a:t>
            </a:r>
          </a:p>
          <a:p>
            <a:pPr lvl="2"/>
            <a:r>
              <a:rPr lang="en-US" sz="2000" dirty="0" smtClean="0"/>
              <a:t>Police violation of procedural law</a:t>
            </a:r>
          </a:p>
          <a:p>
            <a:pPr lvl="2"/>
            <a:r>
              <a:rPr lang="en-US" sz="2000" dirty="0" smtClean="0"/>
              <a:t>Race/class/place discrimination (high discretion)</a:t>
            </a:r>
          </a:p>
          <a:p>
            <a:r>
              <a:rPr lang="en-US" sz="2600" dirty="0" smtClean="0"/>
              <a:t>Relates also to the “Libertarian” Ideology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437491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case of Alcohol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How did prohibition come about? </a:t>
            </a:r>
          </a:p>
          <a:p>
            <a:pPr lvl="1"/>
            <a:r>
              <a:rPr lang="en-US" sz="2400" dirty="0" smtClean="0"/>
              <a:t>Moral entrepreneurs (moral perspective)</a:t>
            </a:r>
          </a:p>
          <a:p>
            <a:pPr lvl="2"/>
            <a:r>
              <a:rPr lang="en-US" sz="2000" dirty="0" smtClean="0"/>
              <a:t>Temperance Movement, “Abstinence Societies”</a:t>
            </a:r>
          </a:p>
          <a:p>
            <a:pPr lvl="2"/>
            <a:r>
              <a:rPr lang="en-US" sz="2000" dirty="0" smtClean="0"/>
              <a:t>Ethnic/religious conflict (Upper/middle class vs. working class; protestant vs. others)</a:t>
            </a:r>
          </a:p>
          <a:p>
            <a:pPr lvl="2"/>
            <a:r>
              <a:rPr lang="en-US" sz="2000" dirty="0" smtClean="0"/>
              <a:t> 18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Amendment (1920) and Volstead Act </a:t>
            </a:r>
          </a:p>
          <a:p>
            <a:r>
              <a:rPr lang="en-US" sz="2800" dirty="0" smtClean="0"/>
              <a:t>Why was prohibition repealed?</a:t>
            </a:r>
          </a:p>
          <a:p>
            <a:pPr lvl="1"/>
            <a:r>
              <a:rPr lang="en-US" sz="2400" dirty="0" smtClean="0"/>
              <a:t>Harm of substance versus harm of prohibiting  </a:t>
            </a:r>
          </a:p>
          <a:p>
            <a:pPr lvl="2"/>
            <a:r>
              <a:rPr lang="en-US" sz="2000" dirty="0" smtClean="0"/>
              <a:t>Unintended consequences outweighed positive effects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34283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Prostitution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Estimates of “use” rates vary widely</a:t>
            </a:r>
          </a:p>
          <a:p>
            <a:pPr lvl="1"/>
            <a:r>
              <a:rPr lang="en-US" sz="2800" dirty="0" smtClean="0"/>
              <a:t>3% (GSS) to  20% (Janus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</a:t>
            </a:r>
          </a:p>
          <a:p>
            <a:pPr lvl="1"/>
            <a:endParaRPr lang="en-US" sz="2800" dirty="0"/>
          </a:p>
          <a:p>
            <a:r>
              <a:rPr lang="en-US" sz="3200" dirty="0" smtClean="0"/>
              <a:t>Difficult to estimate number of active prostitutes </a:t>
            </a:r>
          </a:p>
          <a:p>
            <a:pPr lvl="1"/>
            <a:r>
              <a:rPr lang="en-US" sz="2800" dirty="0" smtClean="0"/>
              <a:t>Underrepresented on any “lists” to be sampled</a:t>
            </a:r>
          </a:p>
          <a:p>
            <a:pPr lvl="1"/>
            <a:r>
              <a:rPr lang="en-US" sz="2800" dirty="0" smtClean="0"/>
              <a:t>Estimates from 50,000 to 4.2 million</a:t>
            </a:r>
          </a:p>
          <a:p>
            <a:pPr lvl="1"/>
            <a:r>
              <a:rPr lang="en-US" sz="2800" dirty="0" smtClean="0"/>
              <a:t>FBI data on arrests reflects policy/policing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69820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Prostitute Hierarchy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Crack Prostitutes</a:t>
            </a:r>
          </a:p>
          <a:p>
            <a:pPr lvl="1"/>
            <a:r>
              <a:rPr lang="en-US" sz="2400" dirty="0" smtClean="0"/>
              <a:t>Trade sex for drugs  and/or cash </a:t>
            </a:r>
          </a:p>
          <a:p>
            <a:r>
              <a:rPr lang="en-US" sz="2800" dirty="0" smtClean="0"/>
              <a:t>Street-walkers</a:t>
            </a:r>
          </a:p>
          <a:p>
            <a:pPr lvl="1"/>
            <a:r>
              <a:rPr lang="en-US" sz="2400" dirty="0" smtClean="0"/>
              <a:t>Classic media version</a:t>
            </a:r>
          </a:p>
          <a:p>
            <a:pPr lvl="1"/>
            <a:r>
              <a:rPr lang="en-US" sz="2400" dirty="0" smtClean="0"/>
              <a:t>Overrepresented in research and arrests </a:t>
            </a:r>
          </a:p>
          <a:p>
            <a:r>
              <a:rPr lang="en-US" sz="2800" dirty="0" smtClean="0"/>
              <a:t>Call girls / brothels / massage parlors </a:t>
            </a:r>
          </a:p>
          <a:p>
            <a:pPr lvl="1"/>
            <a:r>
              <a:rPr lang="en-US" sz="2400" dirty="0" smtClean="0"/>
              <a:t>Better working conditions (choice of clients, hours, </a:t>
            </a:r>
            <a:r>
              <a:rPr lang="en-US" sz="2400" dirty="0" err="1" smtClean="0"/>
              <a:t>etc</a:t>
            </a:r>
            <a:r>
              <a:rPr lang="en-US" sz="24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smtClean="0"/>
              <a:t> Critics: categories not exclusive, more similar (risk of violence, etc.) than different </a:t>
            </a:r>
          </a:p>
        </p:txBody>
      </p:sp>
    </p:spTree>
    <p:extLst>
      <p:ext uri="{BB962C8B-B14F-4D97-AF65-F5344CB8AC3E}">
        <p14:creationId xmlns:p14="http://schemas.microsoft.com/office/powerpoint/2010/main" val="2071489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Prostitution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Morality view</a:t>
            </a:r>
          </a:p>
          <a:p>
            <a:pPr lvl="1"/>
            <a:r>
              <a:rPr lang="en-US" dirty="0" smtClean="0"/>
              <a:t>Prostitutes as victims, coerced into prostitution</a:t>
            </a:r>
          </a:p>
          <a:p>
            <a:pPr lvl="2"/>
            <a:r>
              <a:rPr lang="en-US" dirty="0" smtClean="0"/>
              <a:t>High rates of sexual abuse, drug abuse,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2"/>
            <a:r>
              <a:rPr lang="en-US" dirty="0" smtClean="0"/>
              <a:t>Coercion and patriarchy </a:t>
            </a:r>
          </a:p>
          <a:p>
            <a:r>
              <a:rPr lang="en-US" dirty="0" smtClean="0"/>
              <a:t>Law and Order view</a:t>
            </a:r>
          </a:p>
          <a:p>
            <a:pPr lvl="1"/>
            <a:r>
              <a:rPr lang="en-US" dirty="0" smtClean="0"/>
              <a:t>Public prostitution creates fear/disorder, prostitutes and “johns” as targets for other crimes</a:t>
            </a:r>
          </a:p>
          <a:p>
            <a:r>
              <a:rPr lang="en-US" dirty="0" smtClean="0"/>
              <a:t>Back up The Truck view</a:t>
            </a:r>
          </a:p>
          <a:p>
            <a:pPr lvl="1"/>
            <a:r>
              <a:rPr lang="en-US" dirty="0" smtClean="0"/>
              <a:t>Sex sales similar to alcohol/drugs/gambling</a:t>
            </a:r>
          </a:p>
          <a:p>
            <a:r>
              <a:rPr lang="en-US" dirty="0" smtClean="0"/>
              <a:t>“Streetwalkers” vs. “Call-girls” controversy </a:t>
            </a:r>
          </a:p>
          <a:p>
            <a:pPr lvl="1"/>
            <a:r>
              <a:rPr lang="en-US" dirty="0" smtClean="0"/>
              <a:t>Moralists = not very different (path into, daily life as prostitute)</a:t>
            </a:r>
          </a:p>
          <a:p>
            <a:pPr lvl="1"/>
            <a:r>
              <a:rPr lang="en-US" dirty="0" smtClean="0"/>
              <a:t> Skeptics = many streetwalking problems as result of illegality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2271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Gambling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Trend toward legalization</a:t>
            </a:r>
          </a:p>
          <a:p>
            <a:pPr lvl="1"/>
            <a:r>
              <a:rPr lang="en-US" dirty="0" smtClean="0"/>
              <a:t>Riverboats, Native American casinos, race tracks, “</a:t>
            </a:r>
            <a:r>
              <a:rPr lang="en-US" dirty="0" err="1" smtClean="0"/>
              <a:t>racinos</a:t>
            </a:r>
            <a:r>
              <a:rPr lang="en-US" dirty="0" smtClean="0"/>
              <a:t>” </a:t>
            </a:r>
          </a:p>
          <a:p>
            <a:pPr lvl="1"/>
            <a:endParaRPr lang="en-US" dirty="0"/>
          </a:p>
          <a:p>
            <a:r>
              <a:rPr lang="en-US" dirty="0" smtClean="0"/>
              <a:t>Moralists</a:t>
            </a:r>
          </a:p>
          <a:p>
            <a:pPr lvl="1"/>
            <a:r>
              <a:rPr lang="en-US" dirty="0" smtClean="0"/>
              <a:t>Problem gamblers, affects family/friends, etc.  People commit crime to get gambling money or hide debt</a:t>
            </a:r>
          </a:p>
          <a:p>
            <a:endParaRPr lang="en-US" dirty="0" smtClean="0"/>
          </a:p>
          <a:p>
            <a:r>
              <a:rPr lang="en-US" dirty="0" smtClean="0"/>
              <a:t>Law and Order</a:t>
            </a:r>
          </a:p>
          <a:p>
            <a:pPr lvl="1"/>
            <a:r>
              <a:rPr lang="en-US" dirty="0" smtClean="0"/>
              <a:t>Controlled by organized crime, invites other sort of criminals</a:t>
            </a:r>
          </a:p>
          <a:p>
            <a:pPr lvl="2"/>
            <a:endParaRPr lang="en-US" dirty="0"/>
          </a:p>
          <a:p>
            <a:r>
              <a:rPr lang="en-US" dirty="0" smtClean="0"/>
              <a:t>BUTT</a:t>
            </a:r>
          </a:p>
          <a:p>
            <a:pPr lvl="1"/>
            <a:r>
              <a:rPr lang="en-US" dirty="0" smtClean="0"/>
              <a:t>Most people who gamble are not problem gamblers, use heavy taxation for public good</a:t>
            </a:r>
          </a:p>
          <a:p>
            <a:pPr lvl="1"/>
            <a:r>
              <a:rPr lang="en-US" dirty="0" smtClean="0"/>
              <a:t>Or in the case of MN, to house the sporting “bad”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2355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Should we strictly enforce public order laws?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dirty="0" smtClean="0"/>
              <a:t>Broken Windows review</a:t>
            </a:r>
          </a:p>
          <a:p>
            <a:pPr lvl="1"/>
            <a:r>
              <a:rPr lang="en-US" dirty="0" smtClean="0"/>
              <a:t>Little stuff (public disorder) breeds serous crime</a:t>
            </a:r>
          </a:p>
          <a:p>
            <a:pPr lvl="2"/>
            <a:r>
              <a:rPr lang="en-US" dirty="0" smtClean="0"/>
              <a:t>Sends message that nobody cares</a:t>
            </a:r>
          </a:p>
          <a:p>
            <a:pPr lvl="2"/>
            <a:r>
              <a:rPr lang="en-US" dirty="0" smtClean="0"/>
              <a:t>Creates perception of neighborhood being unsafe</a:t>
            </a:r>
          </a:p>
          <a:p>
            <a:pPr lvl="2"/>
            <a:r>
              <a:rPr lang="en-US" dirty="0" smtClean="0"/>
              <a:t>Reduces collective efficacy</a:t>
            </a:r>
          </a:p>
          <a:p>
            <a:pPr lvl="1"/>
            <a:r>
              <a:rPr lang="en-US" dirty="0" smtClean="0"/>
              <a:t>Examples = Times Square, squeegee men, pan handling, use of “foot patrols” </a:t>
            </a:r>
          </a:p>
          <a:p>
            <a:pPr lvl="1"/>
            <a:r>
              <a:rPr lang="en-US" dirty="0" smtClean="0"/>
              <a:t>Downside of “order maintenance” policing? </a:t>
            </a:r>
          </a:p>
          <a:p>
            <a:pPr lvl="1"/>
            <a:endParaRPr lang="en-US" dirty="0"/>
          </a:p>
          <a:p>
            <a:r>
              <a:rPr lang="en-US" dirty="0" smtClean="0"/>
              <a:t>Middle ground between zero tolerance and no enforcement? </a:t>
            </a:r>
          </a:p>
          <a:p>
            <a:pPr lvl="1"/>
            <a:r>
              <a:rPr lang="en-US" dirty="0" smtClean="0"/>
              <a:t>Kennedy’s focused deterrence</a:t>
            </a:r>
          </a:p>
          <a:p>
            <a:pPr lvl="1"/>
            <a:r>
              <a:rPr lang="en-US" dirty="0" smtClean="0"/>
              <a:t>“De-penalization” (prostitution, marijuana possession)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5375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Cyber-Crime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Crime that occurs over the internet using a computer</a:t>
            </a:r>
          </a:p>
          <a:p>
            <a:pPr lvl="1"/>
            <a:r>
              <a:rPr lang="en-US" dirty="0" smtClean="0"/>
              <a:t>Cyber markets</a:t>
            </a:r>
          </a:p>
          <a:p>
            <a:pPr lvl="1"/>
            <a:r>
              <a:rPr lang="en-US" dirty="0" smtClean="0"/>
              <a:t>Fraud</a:t>
            </a:r>
          </a:p>
          <a:p>
            <a:pPr lvl="1"/>
            <a:r>
              <a:rPr lang="en-US" dirty="0" smtClean="0"/>
              <a:t>Development of criminal communities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63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Cyber-Markets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Piracy</a:t>
            </a:r>
          </a:p>
          <a:p>
            <a:pPr lvl="1"/>
            <a:r>
              <a:rPr lang="en-US" sz="2400" dirty="0" smtClean="0"/>
              <a:t>Software, Music, Movies, Television Broadcasts, Books…</a:t>
            </a:r>
          </a:p>
          <a:p>
            <a:pPr lvl="2"/>
            <a:r>
              <a:rPr lang="en-US" sz="2000" dirty="0" smtClean="0"/>
              <a:t>Requires minimal skill, but does entail some risks (viruses, lawsuits, etc.)</a:t>
            </a:r>
          </a:p>
          <a:p>
            <a:pPr lvl="2"/>
            <a:r>
              <a:rPr lang="en-US" sz="2000" dirty="0" smtClean="0"/>
              <a:t>Estimates vary, but roughly 1/3 of Americans report pirating</a:t>
            </a:r>
          </a:p>
          <a:p>
            <a:pPr lvl="2"/>
            <a:r>
              <a:rPr lang="en-US" sz="2000" dirty="0" smtClean="0"/>
              <a:t>Higher estimates among youth, especially COLLEGE KIDS! </a:t>
            </a:r>
          </a:p>
          <a:p>
            <a:pPr lvl="3"/>
            <a:r>
              <a:rPr lang="en-US" b="1" u="sng" dirty="0" smtClean="0"/>
              <a:t>UMD STUDENTS = 62% pirated in past year, 20% did so “frequently”</a:t>
            </a:r>
          </a:p>
          <a:p>
            <a:pPr lvl="2"/>
            <a:r>
              <a:rPr lang="en-US" sz="2000" dirty="0" smtClean="0"/>
              <a:t>Music and video piracy appears to be declining…why?</a:t>
            </a:r>
          </a:p>
          <a:p>
            <a:r>
              <a:rPr lang="en-US" dirty="0" smtClean="0"/>
              <a:t>Beyond pirating—use of legitimate (eBay, Craig's list) and illegitimate sites to engage in crime </a:t>
            </a:r>
          </a:p>
          <a:p>
            <a:pPr lvl="1"/>
            <a:r>
              <a:rPr lang="en-US" dirty="0" smtClean="0"/>
              <a:t>Sell stolen goods, trade in illicit drugs/sex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650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024744" cy="838200"/>
          </a:xfrm>
        </p:spPr>
        <p:txBody>
          <a:bodyPr/>
          <a:lstStyle/>
          <a:p>
            <a:r>
              <a:rPr lang="en-US" dirty="0" smtClean="0"/>
              <a:t>Cyber pornography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Defining “pornography” has always been problematic</a:t>
            </a:r>
          </a:p>
          <a:p>
            <a:r>
              <a:rPr lang="en-US" sz="2800" dirty="0" smtClean="0"/>
              <a:t>Other major issues</a:t>
            </a:r>
          </a:p>
          <a:p>
            <a:pPr lvl="1"/>
            <a:r>
              <a:rPr lang="en-US" sz="2400" dirty="0" smtClean="0"/>
              <a:t>Access by Minors</a:t>
            </a:r>
          </a:p>
          <a:p>
            <a:pPr lvl="1"/>
            <a:r>
              <a:rPr lang="en-US" sz="2400" dirty="0" smtClean="0"/>
              <a:t>Unwanted solicitation</a:t>
            </a:r>
          </a:p>
          <a:p>
            <a:pPr lvl="1"/>
            <a:r>
              <a:rPr lang="en-US" sz="2400" dirty="0" smtClean="0"/>
              <a:t>Child pornography </a:t>
            </a:r>
          </a:p>
          <a:p>
            <a:r>
              <a:rPr lang="en-US" sz="2800" dirty="0" smtClean="0"/>
              <a:t>Federal legislation has had limited success…</a:t>
            </a:r>
          </a:p>
          <a:p>
            <a:pPr lvl="1"/>
            <a:r>
              <a:rPr lang="en-US" sz="2400" dirty="0" smtClean="0"/>
              <a:t>Communications Decency act of 1996</a:t>
            </a:r>
          </a:p>
          <a:p>
            <a:pPr lvl="1"/>
            <a:r>
              <a:rPr lang="en-US" sz="2400" dirty="0" smtClean="0"/>
              <a:t>Child Online Protection Act (COPA) of 1998</a:t>
            </a:r>
          </a:p>
          <a:p>
            <a:pPr lvl="1"/>
            <a:r>
              <a:rPr lang="en-US" sz="2400" dirty="0" smtClean="0"/>
              <a:t>Children’s Internet Protection Act (CIPA) of 2000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136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Crimes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Burglary</a:t>
            </a:r>
          </a:p>
          <a:p>
            <a:r>
              <a:rPr lang="en-US" sz="4400" dirty="0" smtClean="0"/>
              <a:t>Arson</a:t>
            </a:r>
          </a:p>
          <a:p>
            <a:r>
              <a:rPr lang="en-US" sz="4400" dirty="0" smtClean="0"/>
              <a:t>Larceny-Theft</a:t>
            </a:r>
          </a:p>
          <a:p>
            <a:r>
              <a:rPr lang="en-US" sz="4400" dirty="0" smtClean="0"/>
              <a:t>Motor Vehicle Theft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274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Traditional Fraud Scams</a:t>
            </a:r>
          </a:p>
          <a:p>
            <a:pPr lvl="1"/>
            <a:r>
              <a:rPr lang="en-US" dirty="0" smtClean="0"/>
              <a:t>A friend from Nigeria wished to transfer a million dollars into your account</a:t>
            </a:r>
          </a:p>
          <a:p>
            <a:r>
              <a:rPr lang="en-US" dirty="0" smtClean="0"/>
              <a:t>Phishing and Pharming scams</a:t>
            </a:r>
          </a:p>
          <a:p>
            <a:pPr lvl="1"/>
            <a:r>
              <a:rPr lang="en-US" dirty="0" smtClean="0"/>
              <a:t>Your </a:t>
            </a:r>
            <a:r>
              <a:rPr lang="en-US" dirty="0" err="1" smtClean="0"/>
              <a:t>Ebay</a:t>
            </a:r>
            <a:r>
              <a:rPr lang="en-US" dirty="0" smtClean="0"/>
              <a:t> account has been compromised!</a:t>
            </a:r>
          </a:p>
          <a:p>
            <a:r>
              <a:rPr lang="en-US" dirty="0" smtClean="0"/>
              <a:t>Hacking</a:t>
            </a:r>
          </a:p>
          <a:p>
            <a:r>
              <a:rPr lang="en-US" dirty="0" smtClean="0"/>
              <a:t>Major concern with many of these techniques is identity theft</a:t>
            </a:r>
          </a:p>
          <a:p>
            <a:pPr lvl="1"/>
            <a:r>
              <a:rPr lang="en-US" dirty="0" smtClean="0"/>
              <a:t>Use your information to take out loans, get credit cards,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85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Theft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unlawful use of another person’s identifying information </a:t>
            </a:r>
          </a:p>
          <a:p>
            <a:pPr lvl="1"/>
            <a:r>
              <a:rPr lang="en-US" sz="2800" dirty="0" smtClean="0"/>
              <a:t>Use of name, DOB, social security number, credit card number…to commit fraud or other crimes</a:t>
            </a:r>
          </a:p>
          <a:p>
            <a:pPr lvl="1"/>
            <a:r>
              <a:rPr lang="en-US" sz="2800" dirty="0" smtClean="0"/>
              <a:t>Internet and information age has made this much easier </a:t>
            </a:r>
          </a:p>
        </p:txBody>
      </p:sp>
    </p:spTree>
    <p:extLst>
      <p:ext uri="{BB962C8B-B14F-4D97-AF65-F5344CB8AC3E}">
        <p14:creationId xmlns:p14="http://schemas.microsoft.com/office/powerpoint/2010/main" val="39120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Combating Identity Theft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State Legislation	</a:t>
            </a:r>
          </a:p>
          <a:p>
            <a:pPr lvl="1"/>
            <a:r>
              <a:rPr lang="en-US" sz="2400" dirty="0" smtClean="0"/>
              <a:t>“Freeze laws” – stops access to credit reports</a:t>
            </a:r>
          </a:p>
          <a:p>
            <a:pPr lvl="1"/>
            <a:r>
              <a:rPr lang="en-US" sz="2400" dirty="0" smtClean="0"/>
              <a:t>Laws to redact fraudulent transactions from credit reports</a:t>
            </a:r>
          </a:p>
          <a:p>
            <a:pPr lvl="1"/>
            <a:r>
              <a:rPr lang="en-US" sz="2400" dirty="0" smtClean="0"/>
              <a:t>Disclosure laws—if your info has been compromised</a:t>
            </a:r>
          </a:p>
          <a:p>
            <a:r>
              <a:rPr lang="en-US" sz="2800" dirty="0" smtClean="0"/>
              <a:t>New emphasis on information privacy</a:t>
            </a:r>
          </a:p>
          <a:p>
            <a:r>
              <a:rPr lang="en-US" sz="2800" dirty="0" smtClean="0"/>
              <a:t>Risk minimization</a:t>
            </a:r>
          </a:p>
          <a:p>
            <a:pPr lvl="1"/>
            <a:r>
              <a:rPr lang="en-US" sz="2400" dirty="0" smtClean="0"/>
              <a:t>Guard SS# and other private info, look at credit reports, shred sensitive paper, don’t open suspicious email…</a:t>
            </a:r>
          </a:p>
        </p:txBody>
      </p:sp>
    </p:spTree>
    <p:extLst>
      <p:ext uri="{BB962C8B-B14F-4D97-AF65-F5344CB8AC3E}">
        <p14:creationId xmlns:p14="http://schemas.microsoft.com/office/powerpoint/2010/main" val="58429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Cybercrime Communities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Anonymity of cyberspace</a:t>
            </a:r>
          </a:p>
          <a:p>
            <a:pPr lvl="1"/>
            <a:r>
              <a:rPr lang="en-US" sz="2800" dirty="0" smtClean="0"/>
              <a:t>Deviant Subcultures have arena to share information and engage in crime</a:t>
            </a:r>
          </a:p>
          <a:p>
            <a:pPr lvl="2"/>
            <a:r>
              <a:rPr lang="en-US" sz="2400" dirty="0" smtClean="0"/>
              <a:t>Child Pornography</a:t>
            </a:r>
          </a:p>
          <a:p>
            <a:pPr lvl="2"/>
            <a:r>
              <a:rPr lang="en-US" sz="2400" dirty="0" smtClean="0"/>
              <a:t>Drug Distribution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421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14905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36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Burglary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Unlawful entry into building/dwelling</a:t>
            </a:r>
          </a:p>
          <a:p>
            <a:r>
              <a:rPr lang="en-US" sz="2800" dirty="0" smtClean="0"/>
              <a:t>Intent to commit a crime  (usually theft)</a:t>
            </a:r>
          </a:p>
          <a:p>
            <a:pPr lvl="1"/>
            <a:r>
              <a:rPr lang="en-US" sz="2400" dirty="0" smtClean="0"/>
              <a:t>AKA, “Breaking and Entering” or B&amp;E</a:t>
            </a:r>
          </a:p>
          <a:p>
            <a:r>
              <a:rPr lang="en-US" sz="2800" dirty="0" smtClean="0"/>
              <a:t>Nature and Extent</a:t>
            </a:r>
          </a:p>
          <a:p>
            <a:pPr lvl="1"/>
            <a:r>
              <a:rPr lang="en-US" sz="2400" dirty="0" smtClean="0"/>
              <a:t>Residential burglary has been on the decline since we’ve had the NCVS  (stable over past decade)</a:t>
            </a:r>
          </a:p>
          <a:p>
            <a:pPr lvl="2"/>
            <a:r>
              <a:rPr lang="en-US" sz="2000" dirty="0" smtClean="0"/>
              <a:t>26/1,000 or 2.6% of households</a:t>
            </a:r>
          </a:p>
          <a:p>
            <a:pPr lvl="1"/>
            <a:r>
              <a:rPr lang="en-US" sz="2400" dirty="0" smtClean="0"/>
              <a:t>61% of B&amp;E’s involve forceful entry</a:t>
            </a:r>
          </a:p>
          <a:p>
            <a:pPr lvl="1"/>
            <a:r>
              <a:rPr lang="en-US" sz="2400" dirty="0" smtClean="0"/>
              <a:t>Arrestees as male (84%), white (67%) </a:t>
            </a:r>
          </a:p>
          <a:p>
            <a:pPr lvl="1"/>
            <a:r>
              <a:rPr lang="en-US" sz="2400" dirty="0" smtClean="0"/>
              <a:t>Low income, rental hosing more prone to burglary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3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 on Burglars/Burglary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Professional vs. Amateur </a:t>
            </a:r>
          </a:p>
          <a:p>
            <a:pPr lvl="1"/>
            <a:r>
              <a:rPr lang="en-US" sz="3200" u="sng" dirty="0" smtClean="0"/>
              <a:t>Some</a:t>
            </a:r>
            <a:r>
              <a:rPr lang="en-US" sz="3200" dirty="0" smtClean="0"/>
              <a:t> truth to media stereotype of professional burglars </a:t>
            </a:r>
          </a:p>
          <a:p>
            <a:pPr lvl="2"/>
            <a:r>
              <a:rPr lang="en-US" sz="2800" dirty="0" smtClean="0"/>
              <a:t>Network of fences, information, etc. </a:t>
            </a:r>
          </a:p>
          <a:p>
            <a:pPr lvl="2"/>
            <a:r>
              <a:rPr lang="en-US" sz="2800" dirty="0" smtClean="0"/>
              <a:t>Learning process (older friends, family members, street associates)</a:t>
            </a:r>
          </a:p>
          <a:p>
            <a:pPr lvl="1"/>
            <a:r>
              <a:rPr lang="en-US" sz="3200" dirty="0" smtClean="0"/>
              <a:t>Amateur = opportunity x need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2334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&amp; Burglary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Rational Choice Theory </a:t>
            </a:r>
          </a:p>
          <a:p>
            <a:pPr lvl="1"/>
            <a:r>
              <a:rPr lang="en-US" sz="2800" dirty="0" smtClean="0"/>
              <a:t>Especially for “criminal event”</a:t>
            </a:r>
          </a:p>
          <a:p>
            <a:pPr lvl="1"/>
            <a:r>
              <a:rPr lang="en-US" sz="2800" dirty="0" smtClean="0"/>
              <a:t>Target selection, evading law enforcement, etc.</a:t>
            </a:r>
          </a:p>
          <a:p>
            <a:r>
              <a:rPr lang="en-US" sz="3200" dirty="0" smtClean="0"/>
              <a:t>Other theories predict criminal involvement (why burglary and not a job?)</a:t>
            </a:r>
          </a:p>
          <a:p>
            <a:pPr lvl="1"/>
            <a:r>
              <a:rPr lang="en-US" sz="2800" dirty="0" smtClean="0"/>
              <a:t>Social learning</a:t>
            </a:r>
          </a:p>
          <a:p>
            <a:pPr lvl="1"/>
            <a:r>
              <a:rPr lang="en-US" sz="2800" dirty="0" smtClean="0"/>
              <a:t>Low self-control</a:t>
            </a:r>
          </a:p>
          <a:p>
            <a:pPr lvl="1"/>
            <a:r>
              <a:rPr lang="en-US" sz="2800" dirty="0" smtClean="0"/>
              <a:t>Pretty much all theories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478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Burglary vs. Robbery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Robbery = use or threat of force</a:t>
            </a:r>
          </a:p>
          <a:p>
            <a:pPr lvl="1"/>
            <a:r>
              <a:rPr lang="en-US" sz="2800" dirty="0" smtClean="0"/>
              <a:t>Upside = steal cash to use immediately</a:t>
            </a:r>
          </a:p>
          <a:p>
            <a:pPr lvl="1"/>
            <a:endParaRPr lang="en-US" sz="2800" dirty="0"/>
          </a:p>
          <a:p>
            <a:r>
              <a:rPr lang="en-US" sz="3200" dirty="0" smtClean="0"/>
              <a:t>Burglary</a:t>
            </a:r>
          </a:p>
          <a:p>
            <a:pPr lvl="1"/>
            <a:r>
              <a:rPr lang="en-US" sz="2800" dirty="0" smtClean="0"/>
              <a:t>Need “fence” or some way to sell stolen items</a:t>
            </a:r>
          </a:p>
          <a:p>
            <a:pPr lvl="1"/>
            <a:r>
              <a:rPr lang="en-US" sz="2800" dirty="0" smtClean="0"/>
              <a:t>Newer trend = Craig's list, </a:t>
            </a:r>
            <a:r>
              <a:rPr lang="en-US" sz="2800" dirty="0" err="1" smtClean="0"/>
              <a:t>ebay</a:t>
            </a:r>
            <a:r>
              <a:rPr lang="en-US" sz="2800" dirty="0" smtClean="0"/>
              <a:t>, etc.</a:t>
            </a:r>
          </a:p>
          <a:p>
            <a:pPr lvl="1"/>
            <a:r>
              <a:rPr lang="en-US" sz="2800" dirty="0" smtClean="0"/>
              <a:t>May be more “planned” (sometimes)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801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Response to Burglary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Very low clearance rate (10-15%)</a:t>
            </a:r>
          </a:p>
          <a:p>
            <a:pPr lvl="1"/>
            <a:r>
              <a:rPr lang="en-US" sz="2800" dirty="0" smtClean="0"/>
              <a:t>That includes multiple crimes from single offender</a:t>
            </a:r>
          </a:p>
          <a:p>
            <a:r>
              <a:rPr lang="en-US" sz="3200" dirty="0" smtClean="0"/>
              <a:t>Situational Crime prevention</a:t>
            </a:r>
          </a:p>
          <a:p>
            <a:pPr lvl="1"/>
            <a:r>
              <a:rPr lang="en-US" sz="2800" dirty="0" smtClean="0"/>
              <a:t>Shrubbery maintenance , burglar alarms, dog, sign that says you have dog or alarm, good locks, timer lights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9539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414</TotalTime>
  <Words>1485</Words>
  <Application>Microsoft Office PowerPoint</Application>
  <PresentationFormat>On-screen Show (4:3)</PresentationFormat>
  <Paragraphs>245</Paragraphs>
  <Slides>33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Clarity</vt:lpstr>
      <vt:lpstr>Welcome Back</vt:lpstr>
      <vt:lpstr>Explaining the Violence Drop</vt:lpstr>
      <vt:lpstr>Property Crimes</vt:lpstr>
      <vt:lpstr>PowerPoint Presentation</vt:lpstr>
      <vt:lpstr>Burglary</vt:lpstr>
      <vt:lpstr>Research on Burglars/Burglary</vt:lpstr>
      <vt:lpstr>Theories &amp; Burglary</vt:lpstr>
      <vt:lpstr>Burglary vs. Robbery</vt:lpstr>
      <vt:lpstr>Response to Burglary </vt:lpstr>
      <vt:lpstr>Arson</vt:lpstr>
      <vt:lpstr>Larceny-Theft </vt:lpstr>
      <vt:lpstr>PowerPoint Presentation</vt:lpstr>
      <vt:lpstr>Nature/Extent of Larceny-Theft</vt:lpstr>
      <vt:lpstr>Explaining/Controlling Theft</vt:lpstr>
      <vt:lpstr>Motor Vehicle Theft</vt:lpstr>
      <vt:lpstr>PowerPoint Presentation</vt:lpstr>
      <vt:lpstr>Public Order Offenses</vt:lpstr>
      <vt:lpstr>Fodder for much discussion…</vt:lpstr>
      <vt:lpstr>The “enforcement” camps</vt:lpstr>
      <vt:lpstr>The “back up the truck, chuck” view</vt:lpstr>
      <vt:lpstr>The case of Alcohol</vt:lpstr>
      <vt:lpstr>Prostitution </vt:lpstr>
      <vt:lpstr>Prostitute Hierarchy </vt:lpstr>
      <vt:lpstr>Prostitution </vt:lpstr>
      <vt:lpstr>Gambling</vt:lpstr>
      <vt:lpstr>Should we strictly enforce public order laws? </vt:lpstr>
      <vt:lpstr>Cyber-Crime</vt:lpstr>
      <vt:lpstr>Cyber-Markets</vt:lpstr>
      <vt:lpstr>Cyber pornography market</vt:lpstr>
      <vt:lpstr>Cyber Fraud</vt:lpstr>
      <vt:lpstr>Identity Theft </vt:lpstr>
      <vt:lpstr>Combating Identity Theft </vt:lpstr>
      <vt:lpstr>Cybercrime Communities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Back</dc:title>
  <dc:creator>Jeffrey R Maahs</dc:creator>
  <cp:lastModifiedBy>Jeffrey R Maahs</cp:lastModifiedBy>
  <cp:revision>28</cp:revision>
  <dcterms:created xsi:type="dcterms:W3CDTF">2011-11-28T16:58:10Z</dcterms:created>
  <dcterms:modified xsi:type="dcterms:W3CDTF">2012-11-26T16:30:42Z</dcterms:modified>
</cp:coreProperties>
</file>