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4"/>
  </p:notesMasterIdLst>
  <p:handoutMasterIdLst>
    <p:handoutMasterId r:id="rId45"/>
  </p:handoutMasterIdLst>
  <p:sldIdLst>
    <p:sldId id="256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1" r:id="rId11"/>
    <p:sldId id="303" r:id="rId12"/>
    <p:sldId id="257" r:id="rId13"/>
    <p:sldId id="304" r:id="rId14"/>
    <p:sldId id="259" r:id="rId15"/>
    <p:sldId id="260" r:id="rId16"/>
    <p:sldId id="261" r:id="rId17"/>
    <p:sldId id="262" r:id="rId18"/>
    <p:sldId id="263" r:id="rId19"/>
    <p:sldId id="266" r:id="rId20"/>
    <p:sldId id="268" r:id="rId21"/>
    <p:sldId id="269" r:id="rId22"/>
    <p:sldId id="270" r:id="rId23"/>
    <p:sldId id="271" r:id="rId24"/>
    <p:sldId id="272" r:id="rId25"/>
    <p:sldId id="274" r:id="rId26"/>
    <p:sldId id="273" r:id="rId27"/>
    <p:sldId id="275" r:id="rId28"/>
    <p:sldId id="276" r:id="rId29"/>
    <p:sldId id="277" r:id="rId30"/>
    <p:sldId id="278" r:id="rId31"/>
    <p:sldId id="279" r:id="rId32"/>
    <p:sldId id="280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800969417349507"/>
          <c:y val="0.15927592384285297"/>
          <c:w val="0.72773320354430715"/>
          <c:h val="0.74789234678998462"/>
        </c:manualLayout>
      </c:layout>
      <c:bar3D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Sheet3!$D$8:$D$14</c:f>
              <c:strCache>
                <c:ptCount val="7"/>
                <c:pt idx="0">
                  <c:v>Prescription sleeping med.</c:v>
                </c:pt>
                <c:pt idx="1">
                  <c:v>Prescription sedative</c:v>
                </c:pt>
                <c:pt idx="2">
                  <c:v>Other illicit drug (besides pot)</c:v>
                </c:pt>
                <c:pt idx="3">
                  <c:v>Prescription pain med.</c:v>
                </c:pt>
                <c:pt idx="4">
                  <c:v>Prescription stimulant</c:v>
                </c:pt>
                <c:pt idx="5">
                  <c:v>Any prescription drug</c:v>
                </c:pt>
                <c:pt idx="6">
                  <c:v>Marijuana</c:v>
                </c:pt>
              </c:strCache>
            </c:strRef>
          </c:cat>
          <c:val>
            <c:numRef>
              <c:f>Sheet3!$E$8:$E$14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invertIfNegative val="0"/>
          <c:dPt>
            <c:idx val="4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2"/>
              <c:layout>
                <c:manualLayout>
                  <c:x val="8.333333333333333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111111111111111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222222222222222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2777777777777768"/>
                  <c:y val="-3.6453776611256925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10277777777777768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FFFF"/>
              </a:solidFill>
              <a:ln>
                <a:solidFill>
                  <a:srgbClr val="000000"/>
                </a:solidFill>
              </a:ln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Sheet3!$D$8:$D$14</c:f>
              <c:strCache>
                <c:ptCount val="7"/>
                <c:pt idx="0">
                  <c:v>Prescription sleeping med.</c:v>
                </c:pt>
                <c:pt idx="1">
                  <c:v>Prescription sedative</c:v>
                </c:pt>
                <c:pt idx="2">
                  <c:v>Other illicit drug (besides pot)</c:v>
                </c:pt>
                <c:pt idx="3">
                  <c:v>Prescription pain med.</c:v>
                </c:pt>
                <c:pt idx="4">
                  <c:v>Prescription stimulant</c:v>
                </c:pt>
                <c:pt idx="5">
                  <c:v>Any prescription drug</c:v>
                </c:pt>
                <c:pt idx="6">
                  <c:v>Marijuana</c:v>
                </c:pt>
              </c:strCache>
            </c:strRef>
          </c:cat>
          <c:val>
            <c:numRef>
              <c:f>Sheet3!$F$8:$F$14</c:f>
              <c:numCache>
                <c:formatCode>0.0%</c:formatCode>
                <c:ptCount val="7"/>
                <c:pt idx="0">
                  <c:v>5.8999999999999997E-2</c:v>
                </c:pt>
                <c:pt idx="1">
                  <c:v>6.2E-2</c:v>
                </c:pt>
                <c:pt idx="2">
                  <c:v>0.104</c:v>
                </c:pt>
                <c:pt idx="3">
                  <c:v>0.161</c:v>
                </c:pt>
                <c:pt idx="4">
                  <c:v>0.24199999999999999</c:v>
                </c:pt>
                <c:pt idx="5">
                  <c:v>0.35099999999999998</c:v>
                </c:pt>
                <c:pt idx="6">
                  <c:v>0.495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158935680"/>
        <c:axId val="158937472"/>
        <c:axId val="0"/>
      </c:bar3DChart>
      <c:catAx>
        <c:axId val="15893568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58937472"/>
        <c:crosses val="autoZero"/>
        <c:auto val="1"/>
        <c:lblAlgn val="ctr"/>
        <c:lblOffset val="100"/>
        <c:noMultiLvlLbl val="0"/>
      </c:catAx>
      <c:valAx>
        <c:axId val="158937472"/>
        <c:scaling>
          <c:orientation val="minMax"/>
        </c:scaling>
        <c:delete val="0"/>
        <c:axPos val="b"/>
        <c:majorGridlines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158935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28053-6F4E-4FAD-A2C0-0A6A8D7BF476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0366D-2D2F-4FDB-B49C-DCEF76278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76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5A94-03F3-4326-85DF-D621AA174A23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0F425-74A8-4AA0-AA33-4D980F31B3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52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5939E-EA1C-447F-B048-FD57C21EA1D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246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542290"/>
            <a:ext cx="5638800" cy="429958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799" y="5035551"/>
            <a:ext cx="5631873" cy="3900633"/>
          </a:xfrm>
        </p:spPr>
        <p:txBody>
          <a:bodyPr>
            <a:normAutofit/>
          </a:bodyPr>
          <a:lstStyle/>
          <a:p>
            <a:endParaRPr lang="en-US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38E4D-2A0B-5C4A-AB12-CC5ACCFA0A31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0F425-74A8-4AA0-AA33-4D980F31B30E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87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0F425-74A8-4AA0-AA33-4D980F31B30E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20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9373-74F9-49AF-9CCE-7C5B2FE9AD27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0165-84F5-4B07-82F1-C6C874DC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01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9373-74F9-49AF-9CCE-7C5B2FE9AD27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0165-84F5-4B07-82F1-C6C874DC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9373-74F9-49AF-9CCE-7C5B2FE9AD27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0165-84F5-4B07-82F1-C6C874DC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20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9373-74F9-49AF-9CCE-7C5B2FE9AD27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0165-84F5-4B07-82F1-C6C874DC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60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9373-74F9-49AF-9CCE-7C5B2FE9AD27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0165-84F5-4B07-82F1-C6C874DC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6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9373-74F9-49AF-9CCE-7C5B2FE9AD27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0165-84F5-4B07-82F1-C6C874DC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5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9373-74F9-49AF-9CCE-7C5B2FE9AD27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0165-84F5-4B07-82F1-C6C874DC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0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9373-74F9-49AF-9CCE-7C5B2FE9AD27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0165-84F5-4B07-82F1-C6C874DC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9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9373-74F9-49AF-9CCE-7C5B2FE9AD27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0165-84F5-4B07-82F1-C6C874DC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2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9373-74F9-49AF-9CCE-7C5B2FE9AD27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0165-84F5-4B07-82F1-C6C874DC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98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9373-74F9-49AF-9CCE-7C5B2FE9AD27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0165-84F5-4B07-82F1-C6C874DC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0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9373-74F9-49AF-9CCE-7C5B2FE9AD27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30165-84F5-4B07-82F1-C6C874DC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3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t.umd.edu/datarivers/vis/GtdExplorer.sw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dailyshow.com/watch/thu-december-1-2011/america-s-next-tarp-mode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Tuesday, </a:t>
            </a:r>
            <a:r>
              <a:rPr lang="en-US" dirty="0" smtClean="0"/>
              <a:t>12/4 </a:t>
            </a:r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Finish Doing Drugs</a:t>
            </a:r>
          </a:p>
          <a:p>
            <a:r>
              <a:rPr lang="en-US" dirty="0" smtClean="0"/>
              <a:t>Cyber-Crime</a:t>
            </a:r>
            <a:endParaRPr lang="en-US" dirty="0" smtClean="0"/>
          </a:p>
          <a:p>
            <a:r>
              <a:rPr lang="en-US" dirty="0" smtClean="0"/>
              <a:t>Terrorism </a:t>
            </a:r>
          </a:p>
          <a:p>
            <a:r>
              <a:rPr lang="en-US" dirty="0" smtClean="0"/>
              <a:t>Crimes of the Powerful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71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UMD: Percent Reporting Nonmedical Drug Use, by Type of Drug, Past 12 Months</a:t>
            </a:r>
            <a:endParaRPr lang="en-US" sz="3200" dirty="0"/>
          </a:p>
        </p:txBody>
      </p:sp>
      <p:graphicFrame>
        <p:nvGraphicFramePr>
          <p:cNvPr id="6" name="Content Placeholder 5">
            <a:hlinkClick r:id="" action="ppaction://noaction"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589827"/>
              </p:ext>
            </p:extLst>
          </p:nvPr>
        </p:nvGraphicFramePr>
        <p:xfrm>
          <a:off x="1143000" y="1447800"/>
          <a:ext cx="77914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146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191656"/>
            <a:ext cx="7498080" cy="92582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Logistic Regression Results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0"/>
            <a:ext cx="7790688" cy="550431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400" dirty="0" smtClean="0"/>
              <a:t>(across Models)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497141"/>
              </p:ext>
            </p:extLst>
          </p:nvPr>
        </p:nvGraphicFramePr>
        <p:xfrm>
          <a:off x="1143000" y="990600"/>
          <a:ext cx="7888551" cy="53797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057400"/>
                <a:gridCol w="1669618"/>
                <a:gridCol w="1539794"/>
                <a:gridCol w="1363063"/>
                <a:gridCol w="1258676"/>
              </a:tblGrid>
              <a:tr h="533400">
                <a:tc rowSpan="2"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Independent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Variable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dirty="0" smtClean="0">
                          <a:solidFill>
                            <a:schemeClr val="tx1"/>
                          </a:solidFill>
                        </a:rPr>
                        <a:t>Dependent Variable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60542">
                <a:tc v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dirty="0" smtClean="0">
                          <a:solidFill>
                            <a:srgbClr val="002060"/>
                          </a:solidFill>
                        </a:rPr>
                        <a:t>Prescription Stimulants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baseline="0" dirty="0" smtClean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lang="en-US" sz="1200" b="0" i="1" baseline="0" dirty="0" smtClean="0">
                          <a:solidFill>
                            <a:srgbClr val="002060"/>
                          </a:solidFill>
                        </a:rPr>
                        <a:t>SE</a:t>
                      </a:r>
                      <a:r>
                        <a:rPr lang="en-US" sz="1200" b="0" i="0" baseline="0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baseline="0" dirty="0" smtClean="0">
                          <a:solidFill>
                            <a:srgbClr val="002060"/>
                          </a:solidFill>
                        </a:rPr>
                        <a:t>[Odds Ratio]</a:t>
                      </a:r>
                      <a:endParaRPr lang="en-US" sz="12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Marijuana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[Odds Ratio]</a:t>
                      </a:r>
                    </a:p>
                    <a:p>
                      <a:pPr algn="ctr"/>
                      <a:endParaRPr lang="en-US" sz="12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Other Prescription</a:t>
                      </a:r>
                      <a:r>
                        <a:rPr lang="en-US" sz="1200" b="0" baseline="0" dirty="0" smtClean="0">
                          <a:solidFill>
                            <a:srgbClr val="002060"/>
                          </a:solidFill>
                        </a:rPr>
                        <a:t> Drugs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baseline="0" dirty="0" smtClean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lang="en-US" sz="1200" b="0" i="1" baseline="0" dirty="0" smtClean="0">
                          <a:solidFill>
                            <a:srgbClr val="002060"/>
                          </a:solidFill>
                        </a:rPr>
                        <a:t>SE</a:t>
                      </a:r>
                      <a:r>
                        <a:rPr lang="en-US" sz="1200" b="0" i="0" baseline="0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baseline="0" dirty="0" smtClean="0">
                          <a:solidFill>
                            <a:srgbClr val="002060"/>
                          </a:solidFill>
                        </a:rPr>
                        <a:t>[Odds Ratio]</a:t>
                      </a:r>
                      <a:endParaRPr lang="en-US" sz="1200" b="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US" sz="12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2060"/>
                          </a:solidFill>
                        </a:rPr>
                        <a:t>Other Illicit Drugs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baseline="0" dirty="0" smtClean="0">
                          <a:solidFill>
                            <a:srgbClr val="002060"/>
                          </a:solidFill>
                        </a:rPr>
                        <a:t>(</a:t>
                      </a:r>
                      <a:r>
                        <a:rPr lang="en-US" sz="1200" b="0" i="1" baseline="0" dirty="0" smtClean="0">
                          <a:solidFill>
                            <a:srgbClr val="002060"/>
                          </a:solidFill>
                        </a:rPr>
                        <a:t>SE</a:t>
                      </a:r>
                      <a:r>
                        <a:rPr lang="en-US" sz="1200" b="0" i="0" baseline="0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baseline="0" dirty="0" smtClean="0">
                          <a:solidFill>
                            <a:srgbClr val="002060"/>
                          </a:solidFill>
                        </a:rPr>
                        <a:t>[Odds Ratio]</a:t>
                      </a:r>
                      <a:endParaRPr lang="en-US" sz="1200" b="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US" sz="12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1002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Low self-control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.044**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(.018)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[1.045]</a:t>
                      </a:r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.043***</a:t>
                      </a:r>
                    </a:p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(.016)</a:t>
                      </a:r>
                    </a:p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[1.044]</a:t>
                      </a:r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.056***</a:t>
                      </a:r>
                    </a:p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(.019)</a:t>
                      </a:r>
                    </a:p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[1.058]</a:t>
                      </a:r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40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Moral beliefs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-.069**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(.028)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[.933]</a:t>
                      </a:r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-.089***</a:t>
                      </a:r>
                    </a:p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(.027)</a:t>
                      </a:r>
                    </a:p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[.915]</a:t>
                      </a:r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-.105***</a:t>
                      </a:r>
                    </a:p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(.036)</a:t>
                      </a:r>
                    </a:p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[.901]</a:t>
                      </a:r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40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Deviant</a:t>
                      </a:r>
                      <a:r>
                        <a:rPr lang="en-US" sz="1800" baseline="0" dirty="0" smtClean="0"/>
                        <a:t> Peers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.049*</a:t>
                      </a:r>
                    </a:p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(.028)</a:t>
                      </a:r>
                    </a:p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[1.051]</a:t>
                      </a:r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Grade point average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-.584**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(.241)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.558]</a:t>
                      </a:r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-.471**</a:t>
                      </a:r>
                    </a:p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(.222)</a:t>
                      </a:r>
                    </a:p>
                    <a:p>
                      <a:pPr algn="ctr"/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.[625]</a:t>
                      </a:r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857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Importance of academic work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.375*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(.204)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 smtClean="0">
                          <a:solidFill>
                            <a:srgbClr val="002060"/>
                          </a:solidFill>
                        </a:rPr>
                        <a:t>[1.455]</a:t>
                      </a:r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0" y="6488668"/>
            <a:ext cx="3799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***</a:t>
            </a:r>
            <a:r>
              <a:rPr lang="en-US" dirty="0" smtClean="0"/>
              <a:t>p &lt; .01; </a:t>
            </a:r>
            <a:r>
              <a:rPr lang="en-US" baseline="30000" dirty="0" smtClean="0"/>
              <a:t>**</a:t>
            </a:r>
            <a:r>
              <a:rPr lang="en-US" dirty="0" smtClean="0"/>
              <a:t>p &lt; .05; </a:t>
            </a:r>
            <a:r>
              <a:rPr lang="en-US" baseline="30000" dirty="0" smtClean="0"/>
              <a:t>*</a:t>
            </a:r>
            <a:r>
              <a:rPr lang="en-US" dirty="0" smtClean="0"/>
              <a:t>p &lt; .10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09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Cyber-Crime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Crime that occurs over the internet using a computer</a:t>
            </a:r>
          </a:p>
          <a:p>
            <a:pPr lvl="1"/>
            <a:r>
              <a:rPr lang="en-US" dirty="0" smtClean="0"/>
              <a:t>Cyber markets</a:t>
            </a:r>
          </a:p>
          <a:p>
            <a:pPr lvl="1"/>
            <a:r>
              <a:rPr lang="en-US" dirty="0" smtClean="0"/>
              <a:t>Fraud</a:t>
            </a:r>
          </a:p>
          <a:p>
            <a:pPr lvl="1"/>
            <a:r>
              <a:rPr lang="en-US" dirty="0" smtClean="0"/>
              <a:t>Development of criminal communities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Cyber-Markets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Piracy</a:t>
            </a:r>
          </a:p>
          <a:p>
            <a:pPr lvl="1"/>
            <a:r>
              <a:rPr lang="en-US" sz="2400" dirty="0" smtClean="0"/>
              <a:t>Software, Music, Movies, Television Broadcasts, Books…</a:t>
            </a:r>
          </a:p>
          <a:p>
            <a:pPr lvl="2"/>
            <a:r>
              <a:rPr lang="en-US" sz="2000" dirty="0" smtClean="0"/>
              <a:t>Requires minimal skill, but does entail some risks (viruses, lawsuits, etc.)</a:t>
            </a:r>
          </a:p>
          <a:p>
            <a:pPr lvl="2"/>
            <a:r>
              <a:rPr lang="en-US" sz="2000" dirty="0" smtClean="0"/>
              <a:t>Estimates vary, but roughly 1/3 of Americans report pirating</a:t>
            </a:r>
          </a:p>
          <a:p>
            <a:pPr lvl="2"/>
            <a:r>
              <a:rPr lang="en-US" sz="2000" dirty="0" smtClean="0"/>
              <a:t>Higher estimates among youth, especially COLLEGE KIDS! </a:t>
            </a:r>
          </a:p>
          <a:p>
            <a:pPr lvl="3"/>
            <a:r>
              <a:rPr lang="en-US" b="1" u="sng" dirty="0" smtClean="0"/>
              <a:t>UMD STUDENTS = 62% pirated in past year, 20% did so “frequently”</a:t>
            </a:r>
          </a:p>
          <a:p>
            <a:pPr lvl="2"/>
            <a:r>
              <a:rPr lang="en-US" sz="2000" dirty="0" smtClean="0"/>
              <a:t>Music and video piracy appears to be declining…why?</a:t>
            </a:r>
          </a:p>
          <a:p>
            <a:r>
              <a:rPr lang="en-US" dirty="0" smtClean="0"/>
              <a:t>Beyond pirating—use of legitimate (eBay, Craig's list) and illegitimate sites to engage in crime </a:t>
            </a:r>
          </a:p>
          <a:p>
            <a:pPr lvl="1"/>
            <a:r>
              <a:rPr lang="en-US" dirty="0" smtClean="0"/>
              <a:t>Sell stolen goods, trade in illicit drugs/sex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1290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024744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Cyber pornography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Defining “pornography” has always been problematic</a:t>
            </a:r>
          </a:p>
          <a:p>
            <a:r>
              <a:rPr lang="en-US" dirty="0" smtClean="0"/>
              <a:t>Other major issues</a:t>
            </a:r>
          </a:p>
          <a:p>
            <a:pPr lvl="1"/>
            <a:r>
              <a:rPr lang="en-US" dirty="0" smtClean="0"/>
              <a:t>Access by Minors</a:t>
            </a:r>
          </a:p>
          <a:p>
            <a:pPr lvl="1"/>
            <a:r>
              <a:rPr lang="en-US" dirty="0" smtClean="0"/>
              <a:t>Unwanted solicitation</a:t>
            </a:r>
          </a:p>
          <a:p>
            <a:pPr lvl="1"/>
            <a:r>
              <a:rPr lang="en-US" dirty="0" smtClean="0"/>
              <a:t>Child pornography </a:t>
            </a:r>
          </a:p>
          <a:p>
            <a:r>
              <a:rPr lang="en-US" dirty="0" smtClean="0"/>
              <a:t>Federal legislation has had limited success…</a:t>
            </a:r>
          </a:p>
          <a:p>
            <a:pPr lvl="1"/>
            <a:r>
              <a:rPr lang="en-US" dirty="0" smtClean="0"/>
              <a:t>Communications Decency act of 1996</a:t>
            </a:r>
          </a:p>
          <a:p>
            <a:pPr lvl="1"/>
            <a:r>
              <a:rPr lang="en-US" dirty="0" smtClean="0"/>
              <a:t>Child Online Protection Act (COPA) of 1998</a:t>
            </a:r>
          </a:p>
          <a:p>
            <a:pPr lvl="1"/>
            <a:r>
              <a:rPr lang="en-US" dirty="0" smtClean="0"/>
              <a:t>Children’s Internet Protection Act (CIPA) of 2000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65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Traditional Fraud Scams</a:t>
            </a:r>
          </a:p>
          <a:p>
            <a:pPr lvl="1"/>
            <a:r>
              <a:rPr lang="en-US" dirty="0" smtClean="0"/>
              <a:t>A friend from Nigeria wished to transfer a million dollars into your account</a:t>
            </a:r>
          </a:p>
          <a:p>
            <a:r>
              <a:rPr lang="en-US" dirty="0" smtClean="0"/>
              <a:t>Phishing and Pharming scams</a:t>
            </a:r>
          </a:p>
          <a:p>
            <a:pPr lvl="1"/>
            <a:r>
              <a:rPr lang="en-US" dirty="0" smtClean="0"/>
              <a:t>Your </a:t>
            </a:r>
            <a:r>
              <a:rPr lang="en-US" dirty="0" err="1" smtClean="0"/>
              <a:t>Ebay</a:t>
            </a:r>
            <a:r>
              <a:rPr lang="en-US" dirty="0" smtClean="0"/>
              <a:t> account has been compromised!</a:t>
            </a:r>
          </a:p>
          <a:p>
            <a:r>
              <a:rPr lang="en-US" dirty="0" smtClean="0"/>
              <a:t>Hacking</a:t>
            </a:r>
          </a:p>
          <a:p>
            <a:r>
              <a:rPr lang="en-US" dirty="0" smtClean="0"/>
              <a:t>Major concern with many of these techniques is identity theft</a:t>
            </a:r>
          </a:p>
          <a:p>
            <a:pPr lvl="1"/>
            <a:r>
              <a:rPr lang="en-US" dirty="0" smtClean="0"/>
              <a:t>Use your information to take out loans, get credit cards, 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88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Theft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unlawful use of another person’s identifying information </a:t>
            </a:r>
          </a:p>
          <a:p>
            <a:pPr lvl="1"/>
            <a:r>
              <a:rPr lang="en-US" dirty="0" smtClean="0"/>
              <a:t>Use of name, DOB, social security number, credit card number…to commit fraud or other crimes</a:t>
            </a:r>
          </a:p>
          <a:p>
            <a:pPr lvl="1"/>
            <a:r>
              <a:rPr lang="en-US" dirty="0" smtClean="0"/>
              <a:t>Internet and information age has made this much easier </a:t>
            </a:r>
          </a:p>
        </p:txBody>
      </p:sp>
    </p:spTree>
    <p:extLst>
      <p:ext uri="{BB962C8B-B14F-4D97-AF65-F5344CB8AC3E}">
        <p14:creationId xmlns:p14="http://schemas.microsoft.com/office/powerpoint/2010/main" val="266444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Combating Identity Theft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State Legislation	</a:t>
            </a:r>
          </a:p>
          <a:p>
            <a:pPr lvl="1"/>
            <a:r>
              <a:rPr lang="en-US" dirty="0" smtClean="0"/>
              <a:t>“Freeze laws” – stops access to credit reports</a:t>
            </a:r>
          </a:p>
          <a:p>
            <a:pPr lvl="1"/>
            <a:r>
              <a:rPr lang="en-US" dirty="0" smtClean="0"/>
              <a:t>Laws to redact fraudulent transactions from credit reports</a:t>
            </a:r>
          </a:p>
          <a:p>
            <a:pPr lvl="1"/>
            <a:r>
              <a:rPr lang="en-US" dirty="0" smtClean="0"/>
              <a:t>Disclosure laws—if your info has been compromised</a:t>
            </a:r>
          </a:p>
          <a:p>
            <a:r>
              <a:rPr lang="en-US" dirty="0" smtClean="0"/>
              <a:t>New emphasis on information privacy</a:t>
            </a:r>
          </a:p>
          <a:p>
            <a:r>
              <a:rPr lang="en-US" dirty="0" smtClean="0"/>
              <a:t>Risk minimization</a:t>
            </a:r>
          </a:p>
          <a:p>
            <a:pPr lvl="1"/>
            <a:r>
              <a:rPr lang="en-US" dirty="0" smtClean="0"/>
              <a:t>Guard SS# and other private info, look at credit reports, shred sensitive paper, don’t open suspicious email…</a:t>
            </a:r>
          </a:p>
        </p:txBody>
      </p:sp>
    </p:spTree>
    <p:extLst>
      <p:ext uri="{BB962C8B-B14F-4D97-AF65-F5344CB8AC3E}">
        <p14:creationId xmlns:p14="http://schemas.microsoft.com/office/powerpoint/2010/main" val="251460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Cybercrime Communities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Anonymity of cyberspace</a:t>
            </a:r>
          </a:p>
          <a:p>
            <a:pPr lvl="1"/>
            <a:r>
              <a:rPr lang="en-US" dirty="0" smtClean="0"/>
              <a:t>Deviant Subcultures have arena to share information and engage in crime</a:t>
            </a:r>
          </a:p>
          <a:p>
            <a:pPr lvl="2"/>
            <a:r>
              <a:rPr lang="en-US" dirty="0" smtClean="0"/>
              <a:t>Child Pornography</a:t>
            </a:r>
          </a:p>
          <a:p>
            <a:pPr lvl="2"/>
            <a:r>
              <a:rPr lang="en-US" dirty="0" smtClean="0"/>
              <a:t>Drug Distribution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7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Terrorism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 Vary Widely </a:t>
            </a:r>
          </a:p>
          <a:p>
            <a:pPr lvl="1"/>
            <a:r>
              <a:rPr lang="en-US" dirty="0" smtClean="0"/>
              <a:t>The use of violence to influence the political, social, or religious attitudes and/or behaviors of others</a:t>
            </a:r>
          </a:p>
          <a:p>
            <a:pPr lvl="1"/>
            <a:r>
              <a:rPr lang="en-US" dirty="0" smtClean="0"/>
              <a:t>Premeditated, politically motivated violence, designed to spread fear and perpetrated against civilians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61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Illicit Drug use and other 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Strong </a:t>
            </a:r>
            <a:r>
              <a:rPr lang="en-US" u="sng" dirty="0" smtClean="0"/>
              <a:t>correlation</a:t>
            </a:r>
            <a:r>
              <a:rPr lang="en-US" dirty="0" smtClean="0"/>
              <a:t> </a:t>
            </a:r>
            <a:r>
              <a:rPr lang="en-US" dirty="0"/>
              <a:t>(.5-.7) </a:t>
            </a:r>
            <a:r>
              <a:rPr lang="en-US" dirty="0" smtClean="0"/>
              <a:t>between regular drug use and crime	</a:t>
            </a:r>
          </a:p>
          <a:p>
            <a:r>
              <a:rPr lang="en-US" dirty="0" smtClean="0"/>
              <a:t>Offenders with substance abuse problems commit a high percent of some crimes </a:t>
            </a:r>
          </a:p>
          <a:p>
            <a:pPr lvl="2"/>
            <a:r>
              <a:rPr lang="en-US" dirty="0" smtClean="0"/>
              <a:t>75% of robberies in one study</a:t>
            </a:r>
          </a:p>
          <a:p>
            <a:r>
              <a:rPr lang="en-US" dirty="0" smtClean="0"/>
              <a:t>Two-thirds of those jailed test positive for illicit drugs</a:t>
            </a:r>
          </a:p>
        </p:txBody>
      </p:sp>
    </p:spTree>
    <p:extLst>
      <p:ext uri="{BB962C8B-B14F-4D97-AF65-F5344CB8AC3E}">
        <p14:creationId xmlns:p14="http://schemas.microsoft.com/office/powerpoint/2010/main" val="203678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“START” DATA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National Consortium for the Study of Terrorism and Response to Terrorism</a:t>
            </a:r>
          </a:p>
          <a:p>
            <a:pPr lvl="1"/>
            <a:r>
              <a:rPr lang="en-US" dirty="0" smtClean="0"/>
              <a:t>University of Maryland </a:t>
            </a:r>
          </a:p>
          <a:p>
            <a:pPr lvl="2"/>
            <a:r>
              <a:rPr lang="en-US" dirty="0" smtClean="0"/>
              <a:t>Convergence of several databases + new additions from media</a:t>
            </a:r>
          </a:p>
          <a:p>
            <a:pPr lvl="1"/>
            <a:r>
              <a:rPr lang="en-US" dirty="0" smtClean="0"/>
              <a:t>What qualifies:</a:t>
            </a:r>
          </a:p>
          <a:p>
            <a:pPr lvl="2"/>
            <a:r>
              <a:rPr lang="en-US" dirty="0" smtClean="0"/>
              <a:t>Intend to coerce/intimidate/convey message beyond immediate victims</a:t>
            </a:r>
          </a:p>
          <a:p>
            <a:pPr lvl="2"/>
            <a:r>
              <a:rPr lang="en-US" dirty="0" smtClean="0"/>
              <a:t>Aimed at attaining political/social/religious goal </a:t>
            </a:r>
          </a:p>
          <a:p>
            <a:pPr lvl="2"/>
            <a:r>
              <a:rPr lang="en-US" dirty="0" smtClean="0"/>
              <a:t>Context outside of legitimate warfare</a:t>
            </a:r>
          </a:p>
          <a:p>
            <a:pPr lvl="1"/>
            <a:r>
              <a:rPr lang="en-US" dirty="0" smtClean="0"/>
              <a:t>Almost 100,000 terrorist incidents between 1970 and 2010 </a:t>
            </a:r>
          </a:p>
          <a:p>
            <a:pPr lvl="2"/>
            <a:r>
              <a:rPr lang="en-US" dirty="0" smtClean="0"/>
              <a:t>43,000 bombings, 14,000 assassinations, and 4,700 kidnappings</a:t>
            </a:r>
            <a:endParaRPr lang="en-US" dirty="0"/>
          </a:p>
          <a:p>
            <a:pPr marL="914400" lvl="2" indent="0">
              <a:buNone/>
            </a:pPr>
            <a:r>
              <a:rPr lang="en-US" dirty="0" smtClean="0">
                <a:hlinkClick r:id="rId2"/>
              </a:rPr>
              <a:t>Interactive Chart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373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about Terrorism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Political/Secular vs. Religious</a:t>
            </a:r>
          </a:p>
          <a:p>
            <a:r>
              <a:rPr lang="en-US" dirty="0" smtClean="0"/>
              <a:t>Organization and Support</a:t>
            </a:r>
          </a:p>
          <a:p>
            <a:r>
              <a:rPr lang="en-US" dirty="0" smtClean="0"/>
              <a:t>Domestic Terrorism</a:t>
            </a:r>
          </a:p>
          <a:p>
            <a:r>
              <a:rPr lang="en-US" dirty="0" smtClean="0"/>
              <a:t>Response to Terrorism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67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Political vs. Secular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Motivations of terrorists </a:t>
            </a:r>
          </a:p>
          <a:p>
            <a:pPr lvl="1"/>
            <a:r>
              <a:rPr lang="en-US" dirty="0" smtClean="0"/>
              <a:t>Those with political agenda may be more selective regarding civilian casualties </a:t>
            </a:r>
          </a:p>
          <a:p>
            <a:pPr lvl="2"/>
            <a:r>
              <a:rPr lang="en-US" dirty="0" smtClean="0"/>
              <a:t>Logic = the non-believers are all enemies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HOWEVER, it is sometimes difficult to separate the religious from the secular</a:t>
            </a:r>
          </a:p>
          <a:p>
            <a:pPr lvl="2"/>
            <a:r>
              <a:rPr lang="en-US" dirty="0" smtClean="0"/>
              <a:t>Osama Bin Laden and the 9/11 attacks had both a religious and political/secular component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5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Terrorist “Cells”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Cell Structure</a:t>
            </a:r>
          </a:p>
          <a:p>
            <a:pPr lvl="1"/>
            <a:r>
              <a:rPr lang="en-US" dirty="0" smtClean="0"/>
              <a:t>Chain of command at the top (hierarchy), but operation in smaller, tightly kit “cells”</a:t>
            </a:r>
          </a:p>
          <a:p>
            <a:pPr lvl="2"/>
            <a:r>
              <a:rPr lang="en-US" dirty="0" smtClean="0"/>
              <a:t>Cells independent of each other, somewhat autonomous </a:t>
            </a:r>
          </a:p>
          <a:p>
            <a:pPr lvl="2"/>
            <a:r>
              <a:rPr lang="en-US" dirty="0" smtClean="0"/>
              <a:t>Cells have limited or no contact with leaders of terror group</a:t>
            </a:r>
          </a:p>
          <a:p>
            <a:pPr lvl="1"/>
            <a:r>
              <a:rPr lang="en-US" dirty="0" smtClean="0"/>
              <a:t>Long history of use</a:t>
            </a:r>
          </a:p>
          <a:p>
            <a:pPr lvl="2"/>
            <a:r>
              <a:rPr lang="en-US" dirty="0" smtClean="0"/>
              <a:t>Irish Republican Army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050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Terrorism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Domestic terrorism </a:t>
            </a:r>
          </a:p>
          <a:p>
            <a:pPr lvl="1"/>
            <a:r>
              <a:rPr lang="en-US" dirty="0" smtClean="0"/>
              <a:t>U.S.</a:t>
            </a:r>
          </a:p>
          <a:p>
            <a:pPr lvl="2"/>
            <a:r>
              <a:rPr lang="en-US" dirty="0" smtClean="0"/>
              <a:t>Left Wing (Weathermen, Eco-Terrorism)</a:t>
            </a:r>
          </a:p>
          <a:p>
            <a:pPr lvl="2"/>
            <a:r>
              <a:rPr lang="en-US" dirty="0" smtClean="0"/>
              <a:t>Right Wing (Militias, Timothy McVeigh)</a:t>
            </a:r>
          </a:p>
          <a:p>
            <a:r>
              <a:rPr lang="en-US" dirty="0" smtClean="0"/>
              <a:t>State terrorism</a:t>
            </a:r>
          </a:p>
          <a:p>
            <a:pPr lvl="1"/>
            <a:r>
              <a:rPr lang="en-US" dirty="0" smtClean="0"/>
              <a:t>Against domestic or foreign “enemies” </a:t>
            </a:r>
          </a:p>
          <a:p>
            <a:pPr lvl="2"/>
            <a:r>
              <a:rPr lang="en-US" dirty="0" smtClean="0"/>
              <a:t>German atrocities against Jews circa WWII </a:t>
            </a:r>
          </a:p>
          <a:p>
            <a:pPr lvl="2"/>
            <a:r>
              <a:rPr lang="en-US" dirty="0" smtClean="0"/>
              <a:t>Assassination of foreign leaders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5467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Terrorism and the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Scholars have pointed out that there is a natural match </a:t>
            </a:r>
          </a:p>
          <a:p>
            <a:pPr lvl="1"/>
            <a:r>
              <a:rPr lang="en-US" dirty="0" smtClean="0"/>
              <a:t>Terrorists depend on media</a:t>
            </a:r>
          </a:p>
          <a:p>
            <a:pPr lvl="2"/>
            <a:r>
              <a:rPr lang="en-US" dirty="0" smtClean="0"/>
              <a:t>Use event to coerce larger audience: high </a:t>
            </a:r>
            <a:r>
              <a:rPr lang="en-US" dirty="0"/>
              <a:t>visibility targets, graphic acts, pre-event contact with media </a:t>
            </a:r>
            <a:r>
              <a:rPr lang="en-US" dirty="0" smtClean="0"/>
              <a:t>outlets, </a:t>
            </a:r>
            <a:r>
              <a:rPr lang="en-US" dirty="0"/>
              <a:t>post-event videos</a:t>
            </a:r>
            <a:endParaRPr lang="en-US" dirty="0" smtClean="0"/>
          </a:p>
          <a:p>
            <a:pPr lvl="1"/>
            <a:r>
              <a:rPr lang="en-US" dirty="0" smtClean="0"/>
              <a:t>Media as a natural venue for terrorism</a:t>
            </a:r>
          </a:p>
          <a:p>
            <a:pPr lvl="2"/>
            <a:r>
              <a:rPr lang="en-US" dirty="0" smtClean="0"/>
              <a:t>Dramatic</a:t>
            </a:r>
            <a:r>
              <a:rPr lang="en-US" dirty="0"/>
              <a:t>, violent, visual, timely (vs. wars which are protracted, highly complex…) </a:t>
            </a:r>
            <a:endParaRPr lang="en-US" dirty="0" smtClean="0"/>
          </a:p>
          <a:p>
            <a:pPr lvl="2"/>
            <a:r>
              <a:rPr lang="en-US" dirty="0" smtClean="0"/>
              <a:t>HIGH </a:t>
            </a:r>
            <a:r>
              <a:rPr lang="en-US" dirty="0"/>
              <a:t>RATINGS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8340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Terrorism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Difficult balance </a:t>
            </a:r>
          </a:p>
          <a:p>
            <a:pPr lvl="1"/>
            <a:r>
              <a:rPr lang="en-US" dirty="0" smtClean="0"/>
              <a:t>Aggressive response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detection, </a:t>
            </a:r>
            <a:r>
              <a:rPr lang="en-US" dirty="0" smtClean="0">
                <a:sym typeface="Wingdings" pitchFamily="2" charset="2"/>
              </a:rPr>
              <a:t>deterrence </a:t>
            </a:r>
            <a:endParaRPr lang="en-US" dirty="0" smtClean="0"/>
          </a:p>
          <a:p>
            <a:pPr lvl="1"/>
            <a:r>
              <a:rPr lang="en-US" dirty="0" smtClean="0"/>
              <a:t>Concern </a:t>
            </a:r>
            <a:r>
              <a:rPr lang="en-US" dirty="0" smtClean="0">
                <a:sym typeface="Wingdings" pitchFamily="2" charset="2"/>
              </a:rPr>
              <a:t> civil rights, overreaching </a:t>
            </a:r>
          </a:p>
          <a:p>
            <a:r>
              <a:rPr lang="en-US" dirty="0" smtClean="0">
                <a:sym typeface="Wingdings" pitchFamily="2" charset="2"/>
              </a:rPr>
              <a:t>Examples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USA Patriot Act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Warrantless search and seizures, wiretapping, etc.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Global War on Terror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Interrogation techniques, use of drones to </a:t>
            </a:r>
            <a:r>
              <a:rPr lang="en-US" dirty="0" smtClean="0">
                <a:sym typeface="Wingdings" pitchFamily="2" charset="2"/>
              </a:rPr>
              <a:t>assassinate, </a:t>
            </a:r>
            <a:r>
              <a:rPr lang="en-US" dirty="0" smtClean="0">
                <a:sym typeface="Wingdings" pitchFamily="2" charset="2"/>
              </a:rPr>
              <a:t>etc.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5325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Crimes of the Powerful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Organized Crime</a:t>
            </a:r>
          </a:p>
          <a:p>
            <a:r>
              <a:rPr lang="en-US" dirty="0" smtClean="0"/>
              <a:t>White Collar Crime </a:t>
            </a:r>
          </a:p>
          <a:p>
            <a:pPr lvl="1"/>
            <a:r>
              <a:rPr lang="en-US" dirty="0" smtClean="0"/>
              <a:t>Occupational Crime</a:t>
            </a:r>
          </a:p>
          <a:p>
            <a:pPr lvl="1"/>
            <a:r>
              <a:rPr lang="en-US" dirty="0" smtClean="0"/>
              <a:t>Corporate Crime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8643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Organized 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Criminal activity committed by groups with some manner of formalized structure</a:t>
            </a:r>
          </a:p>
          <a:p>
            <a:pPr lvl="1"/>
            <a:r>
              <a:rPr lang="en-US" dirty="0" smtClean="0"/>
              <a:t>Primary goal is typically money and power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Some ambiguity here</a:t>
            </a:r>
          </a:p>
          <a:p>
            <a:pPr lvl="1"/>
            <a:r>
              <a:rPr lang="en-US" dirty="0" smtClean="0"/>
              <a:t>Street gangs versus drug cartels</a:t>
            </a:r>
          </a:p>
          <a:p>
            <a:pPr lvl="1"/>
            <a:r>
              <a:rPr lang="en-US" dirty="0" smtClean="0"/>
              <a:t>Terrorist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727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 how organized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Alien Conspiracy Model (foreign criminals)</a:t>
            </a:r>
          </a:p>
          <a:p>
            <a:pPr lvl="1"/>
            <a:r>
              <a:rPr lang="en-US" dirty="0" smtClean="0"/>
              <a:t>Highly organized and centralized</a:t>
            </a:r>
          </a:p>
          <a:p>
            <a:pPr lvl="1"/>
            <a:r>
              <a:rPr lang="en-US" dirty="0" smtClean="0"/>
              <a:t>Sicilian “Mafia” (La </a:t>
            </a:r>
            <a:r>
              <a:rPr lang="en-US" dirty="0" err="1" smtClean="0"/>
              <a:t>Cosa</a:t>
            </a:r>
            <a:r>
              <a:rPr lang="en-US" dirty="0" smtClean="0"/>
              <a:t> Nostra) as poster child </a:t>
            </a:r>
          </a:p>
          <a:p>
            <a:pPr lvl="2"/>
            <a:r>
              <a:rPr lang="en-US" dirty="0" smtClean="0"/>
              <a:t>Mafia code (loyalty, respect, discipline), secret oaths, traditions,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Local, ethnic group model</a:t>
            </a:r>
          </a:p>
          <a:p>
            <a:pPr lvl="1"/>
            <a:r>
              <a:rPr lang="en-US" dirty="0" smtClean="0"/>
              <a:t>Strong family ties and obligations related to kinship and ethnicity</a:t>
            </a:r>
          </a:p>
          <a:p>
            <a:pPr lvl="2"/>
            <a:r>
              <a:rPr lang="en-US" dirty="0" smtClean="0"/>
              <a:t>Distrust of outsiders and government </a:t>
            </a:r>
          </a:p>
          <a:p>
            <a:pPr lvl="2"/>
            <a:r>
              <a:rPr lang="en-US" dirty="0" smtClean="0"/>
              <a:t>Capacity for organization and cooperation among groups </a:t>
            </a:r>
          </a:p>
          <a:p>
            <a:pPr lvl="2"/>
            <a:r>
              <a:rPr lang="en-US" dirty="0" smtClean="0"/>
              <a:t>Ability to cultivate good will of local residents </a:t>
            </a:r>
          </a:p>
          <a:p>
            <a:pPr lvl="1"/>
            <a:r>
              <a:rPr lang="en-US" dirty="0" smtClean="0"/>
              <a:t>Influence limited to cities/geographical areas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881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Relationships </a:t>
            </a:r>
            <a:r>
              <a:rPr lang="en-US" dirty="0"/>
              <a:t>Between Drugs and Crime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Drug-defined offenses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Possession and Sales</a:t>
            </a:r>
          </a:p>
          <a:p>
            <a:pPr>
              <a:lnSpc>
                <a:spcPct val="90000"/>
              </a:lnSpc>
            </a:pPr>
            <a:r>
              <a:rPr lang="en-US" dirty="0"/>
              <a:t>Drug-related offenses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Drug induced rage </a:t>
            </a:r>
            <a:r>
              <a:rPr lang="en-US" dirty="0">
                <a:sym typeface="Wingdings" pitchFamily="2" charset="2"/>
              </a:rPr>
              <a:t> assault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ym typeface="Wingdings" pitchFamily="2" charset="2"/>
              </a:rPr>
              <a:t>Robbery to </a:t>
            </a:r>
            <a:r>
              <a:rPr lang="en-US" dirty="0">
                <a:sym typeface="Wingdings" pitchFamily="2" charset="2"/>
              </a:rPr>
              <a:t>feed drug </a:t>
            </a:r>
            <a:r>
              <a:rPr lang="en-US" dirty="0" smtClean="0">
                <a:sym typeface="Wingdings" pitchFamily="2" charset="2"/>
              </a:rPr>
              <a:t>habit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Drug-using lifestyle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Crimes relevant to “lifestyle</a:t>
            </a:r>
            <a:r>
              <a:rPr lang="en-US" dirty="0" smtClean="0"/>
              <a:t>”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Not cause-effect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87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Crimes of the organized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Illegal </a:t>
            </a:r>
            <a:r>
              <a:rPr lang="en-US" dirty="0" smtClean="0"/>
              <a:t>Industries</a:t>
            </a:r>
          </a:p>
          <a:p>
            <a:pPr lvl="1"/>
            <a:r>
              <a:rPr lang="en-US" dirty="0" smtClean="0"/>
              <a:t>Gambling, narcotics distribution, loan sharking, extortion, insurance scams, fencing… </a:t>
            </a:r>
          </a:p>
          <a:p>
            <a:pPr lvl="1"/>
            <a:r>
              <a:rPr lang="en-US" dirty="0" smtClean="0"/>
              <a:t>Violence associated with enforcement </a:t>
            </a:r>
          </a:p>
          <a:p>
            <a:r>
              <a:rPr lang="en-US" dirty="0" smtClean="0"/>
              <a:t>Legitimate industry </a:t>
            </a:r>
          </a:p>
          <a:p>
            <a:pPr lvl="1"/>
            <a:r>
              <a:rPr lang="en-US" dirty="0" smtClean="0"/>
              <a:t>Used to launder money + create monopolies + extort</a:t>
            </a:r>
          </a:p>
          <a:p>
            <a:pPr lvl="2"/>
            <a:r>
              <a:rPr lang="en-US" dirty="0" smtClean="0"/>
              <a:t>Restaurants/food, garbage disposal, garment manufacturing, labor unions, construction…</a:t>
            </a:r>
          </a:p>
          <a:p>
            <a:r>
              <a:rPr lang="en-US" dirty="0" smtClean="0"/>
              <a:t>Political</a:t>
            </a:r>
          </a:p>
          <a:p>
            <a:pPr lvl="1"/>
            <a:r>
              <a:rPr lang="en-US" dirty="0" smtClean="0"/>
              <a:t>Bribery, fixing elections, coercing agents of criminal justice, etc. 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24607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Mafia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Mafia is often used as general term</a:t>
            </a:r>
          </a:p>
          <a:p>
            <a:pPr lvl="1"/>
            <a:r>
              <a:rPr lang="en-US" dirty="0" smtClean="0"/>
              <a:t>Usually refers to Italian Americans (Sicilian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Cosa</a:t>
            </a:r>
            <a:r>
              <a:rPr lang="en-US" dirty="0" smtClean="0"/>
              <a:t> Nostra (“our thing” in Italian)</a:t>
            </a:r>
          </a:p>
          <a:p>
            <a:pPr lvl="2"/>
            <a:r>
              <a:rPr lang="en-US" dirty="0" smtClean="0"/>
              <a:t>Fodder for entertainment media (Sopranos, The Godfather, </a:t>
            </a:r>
            <a:r>
              <a:rPr lang="en-US" dirty="0" err="1" smtClean="0"/>
              <a:t>Goodfellas</a:t>
            </a:r>
            <a:r>
              <a:rPr lang="en-US" dirty="0" smtClean="0"/>
              <a:t>) </a:t>
            </a:r>
          </a:p>
          <a:p>
            <a:pPr lvl="2"/>
            <a:r>
              <a:rPr lang="en-US" dirty="0" smtClean="0"/>
              <a:t>Famous New York crime families (Gambino, Genovese</a:t>
            </a:r>
            <a:r>
              <a:rPr lang="en-US" dirty="0" smtClean="0"/>
              <a:t>)</a:t>
            </a:r>
            <a:endParaRPr lang="en-US" dirty="0" smtClean="0"/>
          </a:p>
          <a:p>
            <a:pPr lvl="2"/>
            <a:r>
              <a:rPr lang="en-US" dirty="0" smtClean="0"/>
              <a:t>Joseph </a:t>
            </a:r>
            <a:r>
              <a:rPr lang="en-US" dirty="0" err="1" smtClean="0"/>
              <a:t>Valachi</a:t>
            </a:r>
            <a:r>
              <a:rPr lang="en-US" dirty="0" smtClean="0"/>
              <a:t> testimony (1963) before the Senate</a:t>
            </a:r>
          </a:p>
          <a:p>
            <a:pPr lvl="3"/>
            <a:r>
              <a:rPr lang="en-US" dirty="0" smtClean="0"/>
              <a:t>The organization and crime families do exist, but the level of organization often exaggerated </a:t>
            </a:r>
          </a:p>
          <a:p>
            <a:pPr lvl="1"/>
            <a:r>
              <a:rPr lang="en-US" dirty="0" smtClean="0"/>
              <a:t>Does “stand apart” because of its pervasiveness, control over illegitimate markets, and penetration into legitimate industry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949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Enforcement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Headhunting</a:t>
            </a:r>
          </a:p>
          <a:p>
            <a:pPr lvl="1"/>
            <a:r>
              <a:rPr lang="en-US" dirty="0" smtClean="0"/>
              <a:t>Target heads of organized crime families, use informants + surveillance to indict </a:t>
            </a:r>
          </a:p>
          <a:p>
            <a:pPr lvl="1"/>
            <a:r>
              <a:rPr lang="en-US" dirty="0" smtClean="0"/>
              <a:t>Successful? </a:t>
            </a:r>
          </a:p>
          <a:p>
            <a:pPr lvl="2"/>
            <a:r>
              <a:rPr lang="en-US" dirty="0" smtClean="0"/>
              <a:t>Fairly successful at knocking off “heads” but still organized crime </a:t>
            </a:r>
          </a:p>
          <a:p>
            <a:r>
              <a:rPr lang="en-US" dirty="0" smtClean="0"/>
              <a:t>Organized Crime Control Act (1970)</a:t>
            </a:r>
          </a:p>
          <a:p>
            <a:pPr lvl="1"/>
            <a:r>
              <a:rPr lang="en-US" dirty="0" smtClean="0"/>
              <a:t>Racketeer Influenced and Corrupt Organizations (RICO) Statutes </a:t>
            </a:r>
          </a:p>
          <a:p>
            <a:pPr lvl="1"/>
            <a:r>
              <a:rPr lang="en-US" dirty="0" smtClean="0"/>
              <a:t>Prosecutor ability to provide witness protection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8588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Collar Crime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Edwin Sutherland</a:t>
            </a:r>
          </a:p>
          <a:p>
            <a:pPr lvl="1"/>
            <a:r>
              <a:rPr lang="en-US" dirty="0" smtClean="0"/>
              <a:t>“A crime committed by a person of respectability and high social status in the course of his occupation”</a:t>
            </a:r>
          </a:p>
          <a:p>
            <a:pPr lvl="2"/>
            <a:r>
              <a:rPr lang="en-US" dirty="0" smtClean="0"/>
              <a:t>Urged criminologists to focus on crimes of the upper class, as opposed to street crime (still an issue today)</a:t>
            </a:r>
          </a:p>
          <a:p>
            <a:pPr lvl="2"/>
            <a:r>
              <a:rPr lang="en-US" dirty="0" smtClean="0"/>
              <a:t>What is “counted” counts</a:t>
            </a:r>
          </a:p>
          <a:p>
            <a:pPr lvl="3"/>
            <a:r>
              <a:rPr lang="en-US" dirty="0" smtClean="0"/>
              <a:t>Sutherland’s study of 70 largest corporations: official records revealed over 980 law violations (fraud, bribery, antitrust)</a:t>
            </a:r>
          </a:p>
          <a:p>
            <a:pPr lvl="4"/>
            <a:r>
              <a:rPr lang="en-US" dirty="0" smtClean="0"/>
              <a:t>Much “War Profiteering” </a:t>
            </a:r>
          </a:p>
          <a:p>
            <a:pPr lvl="2"/>
            <a:r>
              <a:rPr lang="en-US" dirty="0" smtClean="0"/>
              <a:t>A BIT better with NIBRS data, but nowhere near as good as “street crime” data </a:t>
            </a:r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97465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recent typology of WCC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Occupational Crime</a:t>
            </a:r>
          </a:p>
          <a:p>
            <a:pPr lvl="1"/>
            <a:r>
              <a:rPr lang="en-US" sz="2400" dirty="0" smtClean="0"/>
              <a:t>Crimes </a:t>
            </a:r>
            <a:r>
              <a:rPr lang="en-US" sz="2400" dirty="0"/>
              <a:t>committed by individuals in the course of their occupation </a:t>
            </a:r>
            <a:r>
              <a:rPr lang="en-US" sz="2400" dirty="0" smtClean="0"/>
              <a:t>for </a:t>
            </a:r>
            <a:r>
              <a:rPr lang="en-US" sz="2400" dirty="0"/>
              <a:t>personal </a:t>
            </a:r>
            <a:r>
              <a:rPr lang="en-US" sz="2400" dirty="0" smtClean="0"/>
              <a:t>gain</a:t>
            </a:r>
          </a:p>
          <a:p>
            <a:pPr lvl="2"/>
            <a:r>
              <a:rPr lang="en-US" sz="2000" dirty="0" smtClean="0"/>
              <a:t>Theft/embezzlement, medical fraud by physicians, therapist having sex with client…</a:t>
            </a:r>
          </a:p>
          <a:p>
            <a:r>
              <a:rPr lang="en-US" dirty="0" smtClean="0"/>
              <a:t>Corporate or Organizational Crime </a:t>
            </a:r>
          </a:p>
          <a:p>
            <a:pPr lvl="1"/>
            <a:r>
              <a:rPr lang="en-US" sz="2400" dirty="0" smtClean="0"/>
              <a:t>Crimes </a:t>
            </a:r>
            <a:r>
              <a:rPr lang="en-US" sz="2400" dirty="0"/>
              <a:t>committed by </a:t>
            </a:r>
            <a:r>
              <a:rPr lang="en-US" sz="2400" dirty="0" smtClean="0"/>
              <a:t>corporations </a:t>
            </a:r>
            <a:r>
              <a:rPr lang="en-US" sz="2400" dirty="0"/>
              <a:t>(and their </a:t>
            </a:r>
            <a:r>
              <a:rPr lang="en-US" sz="2400" dirty="0" smtClean="0"/>
              <a:t>executives</a:t>
            </a:r>
            <a:r>
              <a:rPr lang="en-US" sz="2400" dirty="0"/>
              <a:t>) for the benefit of the </a:t>
            </a:r>
            <a:r>
              <a:rPr lang="en-US" sz="2400" dirty="0" smtClean="0"/>
              <a:t>corporation</a:t>
            </a:r>
          </a:p>
          <a:p>
            <a:pPr lvl="2"/>
            <a:r>
              <a:rPr lang="en-US" sz="2000" dirty="0" smtClean="0"/>
              <a:t>Organizations include small business and blue collar endeavors (auto repair shops)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07551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Occupational Crimes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Employee embezzlement and pilferage </a:t>
            </a:r>
          </a:p>
          <a:p>
            <a:pPr lvl="1"/>
            <a:r>
              <a:rPr lang="en-US" dirty="0" smtClean="0"/>
              <a:t>Collective embezzlement</a:t>
            </a:r>
          </a:p>
          <a:p>
            <a:pPr lvl="2"/>
            <a:r>
              <a:rPr lang="en-US" dirty="0" smtClean="0"/>
              <a:t>Savings and Loans crime wave in the 1980s (land flips)</a:t>
            </a:r>
          </a:p>
          <a:p>
            <a:r>
              <a:rPr lang="en-US" dirty="0" smtClean="0"/>
              <a:t>Professional Fraud</a:t>
            </a:r>
          </a:p>
          <a:p>
            <a:pPr lvl="1"/>
            <a:r>
              <a:rPr lang="en-US" dirty="0" smtClean="0"/>
              <a:t>Lawyers, Physicians </a:t>
            </a:r>
          </a:p>
          <a:p>
            <a:pPr lvl="2"/>
            <a:r>
              <a:rPr lang="en-US" dirty="0" smtClean="0"/>
              <a:t>How many hours to bill clients</a:t>
            </a:r>
          </a:p>
          <a:p>
            <a:pPr lvl="2"/>
            <a:r>
              <a:rPr lang="en-US" dirty="0" smtClean="0"/>
              <a:t>Unnecessary procedures and surgeries, Medicaid/Medicare fraud 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7178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organizational crimes are “blue collar” </a:t>
            </a:r>
          </a:p>
          <a:p>
            <a:pPr lvl="1"/>
            <a:r>
              <a:rPr lang="en-US" dirty="0" smtClean="0"/>
              <a:t>Auto repair, appliance repair </a:t>
            </a:r>
          </a:p>
          <a:p>
            <a:pPr lvl="2"/>
            <a:r>
              <a:rPr lang="en-US" dirty="0" smtClean="0"/>
              <a:t>20/20 and 60 minutes stings </a:t>
            </a:r>
          </a:p>
          <a:p>
            <a:pPr lvl="1"/>
            <a:r>
              <a:rPr lang="en-US" dirty="0" smtClean="0"/>
              <a:t>Fraudulent businesses (roofing, blacktop) </a:t>
            </a:r>
          </a:p>
          <a:p>
            <a:pPr lvl="1"/>
            <a:r>
              <a:rPr lang="en-US" dirty="0" smtClean="0"/>
              <a:t>Small businesses</a:t>
            </a:r>
          </a:p>
        </p:txBody>
      </p:sp>
    </p:spTree>
    <p:extLst>
      <p:ext uri="{BB962C8B-B14F-4D97-AF65-F5344CB8AC3E}">
        <p14:creationId xmlns:p14="http://schemas.microsoft.com/office/powerpoint/2010/main" val="180565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</a:t>
            </a:r>
            <a:r>
              <a:rPr lang="en-US" dirty="0" smtClean="0"/>
              <a:t>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Fraud, Cheating, Corruption</a:t>
            </a:r>
          </a:p>
          <a:p>
            <a:pPr lvl="1"/>
            <a:r>
              <a:rPr lang="en-US" dirty="0" smtClean="0"/>
              <a:t>The Enron Scandal</a:t>
            </a:r>
          </a:p>
          <a:p>
            <a:pPr lvl="2"/>
            <a:r>
              <a:rPr lang="en-US" dirty="0" smtClean="0"/>
              <a:t>Not alone—the most egregious of the 1990s/2000s era</a:t>
            </a:r>
          </a:p>
          <a:p>
            <a:pPr lvl="3"/>
            <a:r>
              <a:rPr lang="en-US" dirty="0" smtClean="0"/>
              <a:t>Halliburton, WorldCom, Rite Aid, Adelphia…</a:t>
            </a:r>
          </a:p>
          <a:p>
            <a:pPr lvl="2"/>
            <a:r>
              <a:rPr lang="en-US" dirty="0" smtClean="0"/>
              <a:t>Enron = cooking books to artificially inflate the value of their stocks (overstate earnings, hide losses), manipulation of California’s energy market to drive up costs</a:t>
            </a:r>
          </a:p>
          <a:p>
            <a:pPr lvl="3"/>
            <a:r>
              <a:rPr lang="en-US" dirty="0" smtClean="0"/>
              <a:t>Accounting firm (Arthur Anderson) complicit the fraud </a:t>
            </a:r>
          </a:p>
          <a:p>
            <a:pPr lvl="3"/>
            <a:r>
              <a:rPr lang="en-US" dirty="0" smtClean="0"/>
              <a:t>31 people indicted (Jeff Skilling, Ken Lay)</a:t>
            </a:r>
          </a:p>
          <a:p>
            <a:pPr lvl="1"/>
            <a:r>
              <a:rPr lang="en-US" dirty="0" smtClean="0"/>
              <a:t>The “Great Recession”? </a:t>
            </a:r>
          </a:p>
          <a:p>
            <a:pPr lvl="2"/>
            <a:r>
              <a:rPr lang="en-US" dirty="0" smtClean="0">
                <a:hlinkClick r:id="rId3"/>
              </a:rPr>
              <a:t>Housing bubble (mortgage industry) + mortgage backed securities + bailout…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42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Crime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Other financial</a:t>
            </a:r>
          </a:p>
          <a:p>
            <a:pPr lvl="1"/>
            <a:r>
              <a:rPr lang="en-US" dirty="0" smtClean="0"/>
              <a:t>Price Fixing / Collusion (gas prices)</a:t>
            </a:r>
          </a:p>
          <a:p>
            <a:pPr lvl="1"/>
            <a:r>
              <a:rPr lang="en-US" dirty="0" smtClean="0"/>
              <a:t>False advertising (bait and switch)</a:t>
            </a:r>
          </a:p>
          <a:p>
            <a:r>
              <a:rPr lang="en-US" dirty="0" smtClean="0"/>
              <a:t>Corporate Violence</a:t>
            </a:r>
          </a:p>
          <a:p>
            <a:pPr lvl="1"/>
            <a:r>
              <a:rPr lang="en-US" dirty="0" smtClean="0"/>
              <a:t>Unsafe work conditions (miners, asbestos)</a:t>
            </a:r>
          </a:p>
          <a:p>
            <a:pPr lvl="1"/>
            <a:r>
              <a:rPr lang="en-US" dirty="0" smtClean="0"/>
              <a:t>Unsafe products (contaminated food)</a:t>
            </a:r>
          </a:p>
          <a:p>
            <a:pPr lvl="2"/>
            <a:r>
              <a:rPr lang="en-US" dirty="0" smtClean="0"/>
              <a:t>FORD PINTO CASE </a:t>
            </a:r>
          </a:p>
          <a:p>
            <a:pPr lvl="2"/>
            <a:r>
              <a:rPr lang="en-US" dirty="0" smtClean="0"/>
              <a:t>PHARMACEUTICAL INDUSTRY (</a:t>
            </a:r>
            <a:r>
              <a:rPr lang="en-US" dirty="0" err="1" smtClean="0"/>
              <a:t>Dalkon</a:t>
            </a:r>
            <a:r>
              <a:rPr lang="en-US" dirty="0" smtClean="0"/>
              <a:t> Shield)</a:t>
            </a:r>
          </a:p>
          <a:p>
            <a:pPr lvl="1"/>
            <a:r>
              <a:rPr lang="en-US" dirty="0" smtClean="0"/>
              <a:t>Pollution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00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WCC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MUCH higher than street crime</a:t>
            </a:r>
          </a:p>
          <a:p>
            <a:pPr lvl="1"/>
            <a:r>
              <a:rPr lang="en-US" dirty="0" smtClean="0"/>
              <a:t>$17 billion vs. roughly $400 billion</a:t>
            </a:r>
          </a:p>
          <a:p>
            <a:pPr lvl="1"/>
            <a:r>
              <a:rPr lang="en-US" dirty="0" smtClean="0"/>
              <a:t>16,000 homicides vs. 100,000 unnecessary deaths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49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“Gateway”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weed a “gateway” drug for harder drugs?</a:t>
            </a:r>
          </a:p>
          <a:p>
            <a:r>
              <a:rPr lang="en-US" dirty="0" smtClean="0"/>
              <a:t>Is cigarette smoking a gateway to weed?</a:t>
            </a:r>
          </a:p>
          <a:p>
            <a:r>
              <a:rPr lang="en-US" dirty="0" smtClean="0"/>
              <a:t>Gateway implies causality</a:t>
            </a:r>
          </a:p>
          <a:p>
            <a:pPr lvl="1"/>
            <a:r>
              <a:rPr lang="en-US" dirty="0" smtClean="0"/>
              <a:t>The use of some drug (nicotine, weed) causes use of harder drugs independent of other factors such as peer group, low self-control, lifestyle…</a:t>
            </a:r>
          </a:p>
          <a:p>
            <a:pPr lvl="1"/>
            <a:r>
              <a:rPr lang="en-US" dirty="0" smtClean="0"/>
              <a:t>Is it really the weed that causes people to try crack cocaine or heroin? </a:t>
            </a:r>
          </a:p>
          <a:p>
            <a:pPr lvl="2"/>
            <a:r>
              <a:rPr lang="en-US" dirty="0" smtClean="0"/>
              <a:t>Danger of “DARE” sorts of messages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84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causes WCC?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Lenience?</a:t>
            </a:r>
          </a:p>
          <a:p>
            <a:pPr lvl="1"/>
            <a:r>
              <a:rPr lang="en-US" dirty="0" smtClean="0"/>
              <a:t>Double standard embedded in culture—not “real” criminals</a:t>
            </a:r>
          </a:p>
          <a:p>
            <a:pPr lvl="2"/>
            <a:r>
              <a:rPr lang="en-US" dirty="0" smtClean="0"/>
              <a:t>Weak/absent regulations –rely on “ethics” and self-regulation</a:t>
            </a:r>
          </a:p>
          <a:p>
            <a:pPr lvl="2"/>
            <a:r>
              <a:rPr lang="en-US" dirty="0" smtClean="0"/>
              <a:t>Difficulty in proving crime (complex, good lawyers, lack resources to prosecute)</a:t>
            </a:r>
          </a:p>
          <a:p>
            <a:pPr lvl="3"/>
            <a:r>
              <a:rPr lang="en-US" dirty="0" smtClean="0"/>
              <a:t>SEC </a:t>
            </a:r>
            <a:r>
              <a:rPr lang="en-US" dirty="0" smtClean="0">
                <a:sym typeface="Wingdings" pitchFamily="2" charset="2"/>
              </a:rPr>
              <a:t> over 10 years, 600 cases referred for prosecution, and less than 1/3 resulted in convictions with less than 1/6 resulting in jail or prison time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Weak punishment   civil settlements with no admission of wrongdoing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Fines often less than 1% of corporate PROFITS for a year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256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Conservatives cry out for punishment for street crimes, but believe that much corporate “crime” can be cured by self-regulation</a:t>
            </a:r>
          </a:p>
          <a:p>
            <a:r>
              <a:rPr lang="en-US" dirty="0" smtClean="0"/>
              <a:t>Liberals decry harsh punishment, especially for non-violent offenders, but believe that WCC could be reduced greatly through prison time</a:t>
            </a:r>
          </a:p>
          <a:p>
            <a:pPr lvl="1"/>
            <a:r>
              <a:rPr lang="en-US" dirty="0" smtClean="0"/>
              <a:t>Corporations more “rational” than </a:t>
            </a:r>
            <a:r>
              <a:rPr lang="en-US" dirty="0" smtClean="0"/>
              <a:t>individuals?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91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 Corporations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Psychopaths:</a:t>
            </a:r>
          </a:p>
          <a:p>
            <a:pPr lvl="1"/>
            <a:r>
              <a:rPr lang="en-US" dirty="0" smtClean="0"/>
              <a:t>Insensitive, </a:t>
            </a:r>
            <a:r>
              <a:rPr lang="en-US" dirty="0"/>
              <a:t>Manipulative, Superficial charm, Above-average intelligence, Absence of psychotic symptoms, Absence of anxiety, Lack of remorse, Failure to learn from experience, Egocentric, Lack of emotional depth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Corporations are not supposed to be compassionate or think of long-term consequences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693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Drug Control Strategies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“War </a:t>
            </a:r>
            <a:r>
              <a:rPr lang="en-US" sz="2800" dirty="0"/>
              <a:t>on </a:t>
            </a:r>
            <a:r>
              <a:rPr lang="en-US" sz="2800" dirty="0" smtClean="0"/>
              <a:t>Drugs” </a:t>
            </a:r>
            <a:r>
              <a:rPr lang="en-US" sz="2800" dirty="0"/>
              <a:t>= </a:t>
            </a:r>
            <a:r>
              <a:rPr lang="en-US" sz="2800" dirty="0" smtClean="0"/>
              <a:t>$600 </a:t>
            </a:r>
            <a:r>
              <a:rPr lang="en-US" sz="2800" dirty="0"/>
              <a:t>Billion over past </a:t>
            </a:r>
            <a:r>
              <a:rPr lang="en-US" sz="2800" dirty="0" smtClean="0"/>
              <a:t>25 </a:t>
            </a:r>
            <a:r>
              <a:rPr lang="en-US" sz="2800" dirty="0"/>
              <a:t>years</a:t>
            </a:r>
          </a:p>
          <a:p>
            <a:pPr lvl="1"/>
            <a:r>
              <a:rPr lang="en-US" sz="2400" b="1" dirty="0"/>
              <a:t>Source Control</a:t>
            </a:r>
          </a:p>
          <a:p>
            <a:pPr lvl="1"/>
            <a:r>
              <a:rPr lang="en-US" sz="2400" b="1" dirty="0"/>
              <a:t>Interdiction</a:t>
            </a:r>
          </a:p>
          <a:p>
            <a:pPr lvl="1"/>
            <a:r>
              <a:rPr lang="en-US" sz="2400" b="1" dirty="0"/>
              <a:t>Punishment (Deterrence) </a:t>
            </a:r>
            <a:endParaRPr lang="en-US" sz="2400" b="1" dirty="0" smtClean="0"/>
          </a:p>
          <a:p>
            <a:pPr lvl="1"/>
            <a:r>
              <a:rPr lang="en-US" sz="2400" b="1" dirty="0" smtClean="0"/>
              <a:t>Drug </a:t>
            </a:r>
            <a:r>
              <a:rPr lang="en-US" sz="2400" b="1" dirty="0"/>
              <a:t>Testing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Different Approaches</a:t>
            </a:r>
          </a:p>
          <a:p>
            <a:pPr lvl="1"/>
            <a:r>
              <a:rPr lang="en-US" sz="2400" b="1" dirty="0" smtClean="0"/>
              <a:t>Drug </a:t>
            </a:r>
            <a:r>
              <a:rPr lang="en-US" sz="2400" b="1" dirty="0"/>
              <a:t>Education </a:t>
            </a:r>
            <a:r>
              <a:rPr lang="en-US" sz="2400" b="1" dirty="0" smtClean="0"/>
              <a:t>(non-D.A.R.E.)</a:t>
            </a:r>
            <a:endParaRPr lang="en-US" sz="2400" b="1" dirty="0"/>
          </a:p>
          <a:p>
            <a:pPr lvl="1"/>
            <a:r>
              <a:rPr lang="en-US" sz="2400" b="1" dirty="0" smtClean="0"/>
              <a:t>Drug </a:t>
            </a:r>
            <a:r>
              <a:rPr lang="en-US" sz="2400" b="1" dirty="0"/>
              <a:t>Treatment </a:t>
            </a:r>
            <a:r>
              <a:rPr lang="en-US" sz="2400" b="1" dirty="0" smtClean="0"/>
              <a:t>(California’s Prop 36)</a:t>
            </a:r>
          </a:p>
          <a:p>
            <a:pPr lvl="1"/>
            <a:r>
              <a:rPr lang="en-US" sz="2400" b="1" dirty="0" smtClean="0"/>
              <a:t>Public Health-Harm Reduction Models</a:t>
            </a:r>
          </a:p>
          <a:p>
            <a:pPr marL="457200" lvl="1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7032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Drug Legalization?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Pro?</a:t>
            </a:r>
          </a:p>
          <a:p>
            <a:pPr lvl="1"/>
            <a:r>
              <a:rPr lang="en-US" sz="2400" dirty="0"/>
              <a:t>Reduce crime by eliminating “drug-defined crimes” </a:t>
            </a:r>
            <a:endParaRPr lang="en-US" sz="2400" dirty="0" smtClean="0"/>
          </a:p>
          <a:p>
            <a:pPr lvl="2"/>
            <a:r>
              <a:rPr lang="en-US" sz="2000" dirty="0" smtClean="0"/>
              <a:t>Reduce Prison Costs</a:t>
            </a:r>
            <a:endParaRPr lang="en-US" sz="2000" dirty="0"/>
          </a:p>
          <a:p>
            <a:pPr lvl="1"/>
            <a:r>
              <a:rPr lang="en-US" sz="2400" dirty="0"/>
              <a:t>Reduce violence generated by black market</a:t>
            </a:r>
          </a:p>
          <a:p>
            <a:pPr lvl="1"/>
            <a:r>
              <a:rPr lang="en-US" sz="2400" dirty="0"/>
              <a:t>Reduce police corruption (?)</a:t>
            </a:r>
          </a:p>
          <a:p>
            <a:r>
              <a:rPr lang="en-US" sz="2800" dirty="0"/>
              <a:t>Con?</a:t>
            </a:r>
          </a:p>
          <a:p>
            <a:pPr lvl="1"/>
            <a:r>
              <a:rPr lang="en-US" sz="2400" dirty="0"/>
              <a:t>Increased drug use and social </a:t>
            </a:r>
            <a:r>
              <a:rPr lang="en-US" sz="2400" dirty="0" smtClean="0"/>
              <a:t>costs</a:t>
            </a:r>
          </a:p>
          <a:p>
            <a:pPr lvl="2"/>
            <a:r>
              <a:rPr lang="en-US" sz="1600" dirty="0" smtClean="0"/>
              <a:t>Before-After Dorito test</a:t>
            </a:r>
            <a:endParaRPr lang="en-US" sz="1600" dirty="0" smtClean="0"/>
          </a:p>
          <a:p>
            <a:pPr lvl="1"/>
            <a:r>
              <a:rPr lang="en-US" sz="2400" dirty="0" smtClean="0"/>
              <a:t>Moral costs</a:t>
            </a:r>
          </a:p>
          <a:p>
            <a:r>
              <a:rPr lang="en-US" dirty="0" smtClean="0"/>
              <a:t>Practical Problems with Legalization</a:t>
            </a:r>
          </a:p>
          <a:p>
            <a:pPr lvl="1"/>
            <a:r>
              <a:rPr lang="en-US" dirty="0" smtClean="0"/>
              <a:t>Which drugs? Who sells?  Minors?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27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with criminal rehabilitation programs, </a:t>
            </a:r>
            <a:r>
              <a:rPr lang="en-US" u="sng" dirty="0" smtClean="0"/>
              <a:t>cognitive behavioral </a:t>
            </a:r>
            <a:r>
              <a:rPr lang="en-US" dirty="0" smtClean="0"/>
              <a:t>programs have a track record of success</a:t>
            </a:r>
          </a:p>
          <a:p>
            <a:pPr lvl="1"/>
            <a:r>
              <a:rPr lang="en-US" dirty="0" smtClean="0"/>
              <a:t>Cognitive = skill and restructuring</a:t>
            </a:r>
          </a:p>
          <a:p>
            <a:pPr lvl="1"/>
            <a:endParaRPr lang="en-US" dirty="0"/>
          </a:p>
          <a:p>
            <a:r>
              <a:rPr lang="en-US" dirty="0" smtClean="0"/>
              <a:t>The effect of Alcoholics Anonymous and Narcotics Anonymous is largely </a:t>
            </a:r>
            <a:r>
              <a:rPr lang="en-US" dirty="0" smtClean="0"/>
              <a:t>unknown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Very resistant to academic research </a:t>
            </a:r>
          </a:p>
        </p:txBody>
      </p:sp>
    </p:spTree>
    <p:extLst>
      <p:ext uri="{BB962C8B-B14F-4D97-AF65-F5344CB8AC3E}">
        <p14:creationId xmlns:p14="http://schemas.microsoft.com/office/powerpoint/2010/main" val="230354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Courts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Started in 1989 in Dade County Florida as a reaction to crowded jails/court dockets</a:t>
            </a:r>
          </a:p>
          <a:p>
            <a:pPr lvl="1"/>
            <a:r>
              <a:rPr lang="en-US" dirty="0" smtClean="0"/>
              <a:t>Spread like wildfire thereafter </a:t>
            </a:r>
          </a:p>
          <a:p>
            <a:r>
              <a:rPr lang="en-US" dirty="0" smtClean="0"/>
              <a:t>Key ingredients</a:t>
            </a:r>
          </a:p>
          <a:p>
            <a:pPr lvl="1"/>
            <a:r>
              <a:rPr lang="en-US" dirty="0" smtClean="0"/>
              <a:t>Team approach </a:t>
            </a:r>
          </a:p>
          <a:p>
            <a:pPr lvl="1"/>
            <a:r>
              <a:rPr lang="en-US" dirty="0" smtClean="0"/>
              <a:t>Judicial involvement in supervision (court reviews)</a:t>
            </a:r>
          </a:p>
          <a:p>
            <a:pPr lvl="1"/>
            <a:r>
              <a:rPr lang="en-US" dirty="0" smtClean="0"/>
              <a:t>Strong treatment component</a:t>
            </a:r>
          </a:p>
          <a:p>
            <a:pPr lvl="1"/>
            <a:r>
              <a:rPr lang="en-US" dirty="0" smtClean="0"/>
              <a:t>Quick processing </a:t>
            </a:r>
          </a:p>
        </p:txBody>
      </p:sp>
    </p:spTree>
    <p:extLst>
      <p:ext uri="{BB962C8B-B14F-4D97-AF65-F5344CB8AC3E}">
        <p14:creationId xmlns:p14="http://schemas.microsoft.com/office/powerpoint/2010/main" val="222786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Court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research has been favorable</a:t>
            </a:r>
          </a:p>
          <a:p>
            <a:pPr lvl="1"/>
            <a:r>
              <a:rPr lang="en-US" dirty="0" smtClean="0"/>
              <a:t>Reductions in drug use and other criminal activity </a:t>
            </a:r>
          </a:p>
          <a:p>
            <a:pPr lvl="1"/>
            <a:endParaRPr lang="en-US" dirty="0"/>
          </a:p>
          <a:p>
            <a:r>
              <a:rPr lang="en-US" dirty="0" smtClean="0"/>
              <a:t>South St. Louis County (Duluth) MN drug court</a:t>
            </a:r>
          </a:p>
          <a:p>
            <a:pPr lvl="1"/>
            <a:r>
              <a:rPr lang="en-US" dirty="0" smtClean="0"/>
              <a:t>Reviewed by one of the best bow hunting criminologists in the country </a:t>
            </a:r>
          </a:p>
          <a:p>
            <a:pPr lvl="2"/>
            <a:r>
              <a:rPr lang="en-US" dirty="0" smtClean="0"/>
              <a:t>Significant reductions in felony offending vs. a comparison group of people arrested for drug felonies prior to the existence of drug court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23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</TotalTime>
  <Words>2150</Words>
  <Application>Microsoft Office PowerPoint</Application>
  <PresentationFormat>On-screen Show (4:3)</PresentationFormat>
  <Paragraphs>370</Paragraphs>
  <Slides>42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Tuesday, 12/4 Agenda</vt:lpstr>
      <vt:lpstr>Illicit Drug use and other Crime</vt:lpstr>
      <vt:lpstr>Relationships Between Drugs and Crime</vt:lpstr>
      <vt:lpstr>The “Gateway” issue</vt:lpstr>
      <vt:lpstr>Drug Control Strategies </vt:lpstr>
      <vt:lpstr>Drug Legalization?</vt:lpstr>
      <vt:lpstr>Drug Treatment</vt:lpstr>
      <vt:lpstr>Drug Courts </vt:lpstr>
      <vt:lpstr>Drug Court II</vt:lpstr>
      <vt:lpstr>UMD: Percent Reporting Nonmedical Drug Use, by Type of Drug, Past 12 Months</vt:lpstr>
      <vt:lpstr>Logistic Regression Results</vt:lpstr>
      <vt:lpstr>Cyber-Crime</vt:lpstr>
      <vt:lpstr>Cyber-Markets</vt:lpstr>
      <vt:lpstr>Cyber pornography market</vt:lpstr>
      <vt:lpstr>Cyber Fraud</vt:lpstr>
      <vt:lpstr>Identity Theft </vt:lpstr>
      <vt:lpstr>Combating Identity Theft </vt:lpstr>
      <vt:lpstr>Cybercrime Communities</vt:lpstr>
      <vt:lpstr>Terrorism </vt:lpstr>
      <vt:lpstr>“START” DATA </vt:lpstr>
      <vt:lpstr>Thinking about Terrorism</vt:lpstr>
      <vt:lpstr>Political vs. Secular</vt:lpstr>
      <vt:lpstr>Terrorist “Cells”</vt:lpstr>
      <vt:lpstr>Types of Terrorism</vt:lpstr>
      <vt:lpstr>Terrorism and the Media</vt:lpstr>
      <vt:lpstr>Response to Terrorism</vt:lpstr>
      <vt:lpstr>Crimes of the Powerful</vt:lpstr>
      <vt:lpstr>Organized Crime</vt:lpstr>
      <vt:lpstr>Just how organized is it?</vt:lpstr>
      <vt:lpstr>Crimes of the organized</vt:lpstr>
      <vt:lpstr>The Mafia</vt:lpstr>
      <vt:lpstr>Law Enforcement Methods</vt:lpstr>
      <vt:lpstr>White Collar Crime </vt:lpstr>
      <vt:lpstr>More recent typology of WCC</vt:lpstr>
      <vt:lpstr>Occupational Crimes </vt:lpstr>
      <vt:lpstr>Organizational Crime</vt:lpstr>
      <vt:lpstr>Corporate Crime</vt:lpstr>
      <vt:lpstr>Corporate Crime II</vt:lpstr>
      <vt:lpstr>Cost of WCC</vt:lpstr>
      <vt:lpstr>What causes WCC?</vt:lpstr>
      <vt:lpstr>Irony</vt:lpstr>
      <vt:lpstr>Psycho Corporations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Tuesday, 12/6 Agenda</dc:title>
  <dc:creator>Jeffrey R Maahs</dc:creator>
  <cp:lastModifiedBy>Jeffrey R Maahs</cp:lastModifiedBy>
  <cp:revision>29</cp:revision>
  <cp:lastPrinted>2011-12-06T13:26:57Z</cp:lastPrinted>
  <dcterms:created xsi:type="dcterms:W3CDTF">2011-12-05T20:24:58Z</dcterms:created>
  <dcterms:modified xsi:type="dcterms:W3CDTF">2012-12-04T01:49:42Z</dcterms:modified>
</cp:coreProperties>
</file>