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0" r:id="rId1"/>
  </p:sldMasterIdLst>
  <p:handoutMasterIdLst>
    <p:handoutMasterId r:id="rId29"/>
  </p:handoutMasterIdLst>
  <p:sldIdLst>
    <p:sldId id="290" r:id="rId2"/>
    <p:sldId id="291" r:id="rId3"/>
    <p:sldId id="292" r:id="rId4"/>
    <p:sldId id="256" r:id="rId5"/>
    <p:sldId id="257" r:id="rId6"/>
    <p:sldId id="261" r:id="rId7"/>
    <p:sldId id="266" r:id="rId8"/>
    <p:sldId id="267" r:id="rId9"/>
    <p:sldId id="268" r:id="rId10"/>
    <p:sldId id="278" r:id="rId11"/>
    <p:sldId id="269" r:id="rId12"/>
    <p:sldId id="277" r:id="rId13"/>
    <p:sldId id="295" r:id="rId14"/>
    <p:sldId id="271" r:id="rId15"/>
    <p:sldId id="258" r:id="rId16"/>
    <p:sldId id="262" r:id="rId17"/>
    <p:sldId id="272" r:id="rId18"/>
    <p:sldId id="275" r:id="rId19"/>
    <p:sldId id="274" r:id="rId20"/>
    <p:sldId id="280" r:id="rId21"/>
    <p:sldId id="281" r:id="rId22"/>
    <p:sldId id="282" r:id="rId23"/>
    <p:sldId id="294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495842B5-7BCF-4AF2-B4C4-6FE1FB685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24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F216A-1612-443D-8EF7-ED98C20DA3F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D6C86-17B9-4245-A4FC-8F7250B9ABF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720344-7E02-420A-8616-1EF29843FC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3D394-4099-408D-A1F0-FBDE837CB3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BC9AE-0EC9-4C0C-8308-BC1C7302D6B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678D3-2B8D-4FF1-A6C7-69E4F256D12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FD806-7E9F-41DE-BB72-D428BA56BF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73AB5-2014-4168-868D-39FD3BF9FF0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755C2-C17F-4D03-8FD0-6013A19D3C8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77F22-22D3-4457-83AB-8439D2DF8BC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03F20-A45B-458C-A56D-78843CAF86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B6E994-65E3-462E-A306-99AB05B7D9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Conclusions Regarding Empirical Support 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Weak empirical support</a:t>
            </a:r>
          </a:p>
          <a:p>
            <a:pPr lvl="1"/>
            <a:r>
              <a:rPr lang="en-US" sz="2400" dirty="0"/>
              <a:t>If anything, the </a:t>
            </a:r>
            <a:r>
              <a:rPr lang="en-US" sz="2400" u="sng" dirty="0"/>
              <a:t>certainty</a:t>
            </a:r>
            <a:r>
              <a:rPr lang="en-US" sz="2400" dirty="0"/>
              <a:t> of punishment may have marginal effects on crime</a:t>
            </a:r>
          </a:p>
          <a:p>
            <a:r>
              <a:rPr lang="en-US" sz="2800" dirty="0"/>
              <a:t>WHY SO WEAK?</a:t>
            </a:r>
          </a:p>
          <a:p>
            <a:pPr lvl="1"/>
            <a:r>
              <a:rPr lang="en-US" sz="2400" dirty="0"/>
              <a:t>Based on “weak” theory—weak assumptions </a:t>
            </a:r>
          </a:p>
          <a:p>
            <a:pPr lvl="1"/>
            <a:r>
              <a:rPr lang="en-US" sz="2400" dirty="0"/>
              <a:t>Limits of deterrence in a democratic society</a:t>
            </a:r>
          </a:p>
          <a:p>
            <a:pPr lvl="1"/>
            <a:r>
              <a:rPr lang="en-US" sz="2400" dirty="0"/>
              <a:t>MARGINAL vs. ABSOLUTE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64A17-9074-4128-A352-7B6FD1E227E2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Criticisms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What happened to our “rational” offender guided by “free will?”</a:t>
            </a:r>
            <a:endParaRPr lang="en-US" dirty="0" smtClean="0"/>
          </a:p>
          <a:p>
            <a:pPr lvl="1"/>
            <a:r>
              <a:rPr lang="en-US" sz="2400" dirty="0" smtClean="0"/>
              <a:t>In their models, rational thinking and free will are very constrained/limited</a:t>
            </a:r>
          </a:p>
          <a:p>
            <a:pPr lvl="1"/>
            <a:r>
              <a:rPr lang="en-US" sz="2400" dirty="0" smtClean="0"/>
              <a:t>Not much different from other theories of crime</a:t>
            </a:r>
          </a:p>
          <a:p>
            <a:pPr lvl="2"/>
            <a:r>
              <a:rPr lang="en-US" sz="2400" dirty="0" smtClean="0"/>
              <a:t>Borrow liberally from learning theory, psychology, social control theory…</a:t>
            </a:r>
          </a:p>
          <a:p>
            <a:pPr lvl="1"/>
            <a:r>
              <a:rPr lang="en-US" sz="2400" u="sng" dirty="0" smtClean="0"/>
              <a:t>At what point does their theory cease to be a “rational choice” model and start to become a learning, social control, IQ theory of crime?</a:t>
            </a:r>
          </a:p>
          <a:p>
            <a:pPr lvl="1">
              <a:buFont typeface="Wingdings" pitchFamily="2" charset="2"/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874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400">
                <a:solidFill>
                  <a:schemeClr val="accent1">
                    <a:satMod val="150000"/>
                  </a:schemeClr>
                </a:solidFill>
              </a:rPr>
              <a:t>Example of </a:t>
            </a:r>
            <a:r>
              <a:rPr lang="en-US" sz="3400" u="sng">
                <a:solidFill>
                  <a:schemeClr val="accent1">
                    <a:satMod val="150000"/>
                  </a:schemeClr>
                </a:solidFill>
              </a:rPr>
              <a:t>Continuance</a:t>
            </a:r>
            <a:r>
              <a:rPr lang="en-US" sz="3400">
                <a:solidFill>
                  <a:schemeClr val="accent1">
                    <a:satMod val="150000"/>
                  </a:schemeClr>
                </a:solidFill>
              </a:rPr>
              <a:t> in Burglary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Increased Professionalism</a:t>
            </a:r>
          </a:p>
          <a:p>
            <a:pPr lvl="1"/>
            <a:r>
              <a:rPr lang="en-US" sz="2200" smtClean="0"/>
              <a:t>pride in skills, reduce risk (better planning), acquire fencing contacts, skill in dealing with criminal justice system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Changes in Lifestyle and Values</a:t>
            </a:r>
          </a:p>
          <a:p>
            <a:pPr lvl="1"/>
            <a:r>
              <a:rPr lang="en-US" sz="2200" smtClean="0"/>
              <a:t>choose work to facilitate burglaries, enjoy “life in fast lane,” devalue legitimate work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Changes in Peer group</a:t>
            </a:r>
          </a:p>
          <a:p>
            <a:pPr lvl="1"/>
            <a:r>
              <a:rPr lang="en-US" sz="2200" smtClean="0"/>
              <a:t>lose contact with prosocial friends, labeled as criminal, quarrels with family...</a:t>
            </a:r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The Criminal Event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Focus on predictors of specific crimes, look at immediate (situational) factors</a:t>
            </a:r>
          </a:p>
          <a:p>
            <a:pPr lvl="1"/>
            <a:r>
              <a:rPr lang="en-US" sz="2400" dirty="0" smtClean="0"/>
              <a:t>GIVEN THAT SOMEONE IS OK WITH BURGLING, WHAT LEADS THEM TO BURGAL A SPECIFIC HOUSE </a:t>
            </a:r>
            <a:r>
              <a:rPr lang="en-US" sz="2400" dirty="0" smtClean="0"/>
              <a:t>IN A SPECIFIC NEIGHBHOOD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r>
              <a:rPr lang="en-US" sz="2800" dirty="0" smtClean="0"/>
              <a:t>Area </a:t>
            </a:r>
          </a:p>
          <a:p>
            <a:pPr lvl="1"/>
            <a:r>
              <a:rPr lang="en-US" sz="2400" dirty="0" smtClean="0"/>
              <a:t>Easily accessible, few police patrols, low security </a:t>
            </a:r>
          </a:p>
          <a:p>
            <a:r>
              <a:rPr lang="en-US" sz="2800" dirty="0" smtClean="0"/>
              <a:t>Home</a:t>
            </a:r>
          </a:p>
          <a:p>
            <a:pPr lvl="1"/>
            <a:r>
              <a:rPr lang="en-US" sz="2400" dirty="0" smtClean="0"/>
              <a:t>anyone home?, especially wealthy, detached, bushes/other cover, dog, security system...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Criminal Event in Drug Smuggling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Interviews with Federal Inmates involved in drug smuggling</a:t>
            </a:r>
          </a:p>
          <a:p>
            <a:r>
              <a:rPr lang="en-US" dirty="0" smtClean="0"/>
              <a:t>How “rational” are they?</a:t>
            </a:r>
          </a:p>
          <a:p>
            <a:pPr lvl="1"/>
            <a:r>
              <a:rPr lang="en-US" dirty="0" smtClean="0"/>
              <a:t>Shipping Insurance</a:t>
            </a:r>
          </a:p>
          <a:p>
            <a:pPr lvl="1"/>
            <a:r>
              <a:rPr lang="en-US" dirty="0" smtClean="0"/>
              <a:t>Methods for evading detection (high end electronics, study of interdiction methods/patterns, etc.) </a:t>
            </a:r>
          </a:p>
          <a:p>
            <a:pPr lvl="1"/>
            <a:endParaRPr lang="en-US" dirty="0"/>
          </a:p>
          <a:p>
            <a:r>
              <a:rPr lang="en-US" dirty="0" smtClean="0"/>
              <a:t>Still…</a:t>
            </a:r>
          </a:p>
          <a:p>
            <a:pPr lvl="1"/>
            <a:r>
              <a:rPr lang="en-US" dirty="0" smtClean="0"/>
              <a:t>Tendency to overestimate rewards and minimize thinking about risks.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224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Evaluating Rational Choice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 rtlCol="0">
            <a:normAutofit fontScale="925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/>
              <a:t>Empirical Support?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/>
              <a:t>Criminal Involvement 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sz="2400" dirty="0"/>
              <a:t>Ethnographic research suggests limited (if any) rational reasoning or weighing of costs/benefits</a:t>
            </a:r>
            <a:r>
              <a:rPr lang="en-US" sz="2400" dirty="0" smtClean="0"/>
              <a:t>. </a:t>
            </a:r>
            <a:endParaRPr lang="en-US" sz="2400" dirty="0"/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/>
              <a:t>Criminal Event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sz="2400" u="sng" dirty="0"/>
              <a:t>Ethnographic research somewhat supportive</a:t>
            </a:r>
            <a:r>
              <a:rPr lang="en-US" sz="2400" dirty="0"/>
              <a:t>, but many crimes suggest </a:t>
            </a:r>
            <a:r>
              <a:rPr lang="en-US" sz="2400" dirty="0" smtClean="0"/>
              <a:t>limited/crude </a:t>
            </a:r>
            <a:r>
              <a:rPr lang="en-US" sz="2400" dirty="0"/>
              <a:t>appraisals.  </a:t>
            </a:r>
            <a:endParaRPr lang="en-US" sz="2400" dirty="0" smtClean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sz="2400" dirty="0" smtClean="0"/>
              <a:t>Attempt to evade detection 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endParaRPr lang="en-US" sz="2400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/>
              <a:t>Parsimony and Scope?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/>
              <a:t>Policy Implication?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Routine Activities 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Theory (Cohen and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Felson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)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0" y="1730375"/>
            <a:ext cx="4419600" cy="51276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Crime as the Convergence in Time and Space of Three Factors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1.  Motivated Offenders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2.  Suitable Targets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3.  Lack of Capable Guardianship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Scope: “Direct-Contact Predatory Crimes”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Felson</a:t>
            </a:r>
            <a:r>
              <a:rPr lang="en-US" sz="2400" dirty="0" smtClean="0">
                <a:sym typeface="Wingdings" pitchFamily="2" charset="2"/>
              </a:rPr>
              <a:t> in 1990s extended to white collar crime, drug crime</a:t>
            </a:r>
            <a:endParaRPr lang="en-US" sz="2400" dirty="0" smtClean="0"/>
          </a:p>
          <a:p>
            <a:endParaRPr lang="en-US" sz="2800" dirty="0"/>
          </a:p>
        </p:txBody>
      </p:sp>
      <p:pic>
        <p:nvPicPr>
          <p:cNvPr id="4" name="Picture 7" descr="30017_CH03_FIG0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286000"/>
            <a:ext cx="47244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Motivated offenders taken for granted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Assumption is that they are always present </a:t>
            </a:r>
          </a:p>
          <a:p>
            <a:pPr lvl="1"/>
            <a:r>
              <a:rPr lang="en-US" sz="2800" dirty="0" smtClean="0"/>
              <a:t>Criticized for this (really a theory of crime?)</a:t>
            </a:r>
          </a:p>
          <a:p>
            <a:r>
              <a:rPr lang="en-US" sz="3200" dirty="0" smtClean="0"/>
              <a:t>Mostly explains “victimization” or the “criminal event”</a:t>
            </a:r>
          </a:p>
          <a:p>
            <a:pPr lvl="1"/>
            <a:r>
              <a:rPr lang="en-US" sz="2800" dirty="0" smtClean="0"/>
              <a:t>Similar to Cornish and Clarke in that respect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Suitable Targets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Value ($, ability to fence)</a:t>
            </a:r>
          </a:p>
          <a:p>
            <a:pPr lvl="1"/>
            <a:r>
              <a:rPr lang="en-US" smtClean="0"/>
              <a:t>Some universal ($) some dependent upon offenders environment</a:t>
            </a:r>
          </a:p>
          <a:p>
            <a:r>
              <a:rPr lang="en-US" smtClean="0"/>
              <a:t>Visibility (sights and sounds)</a:t>
            </a:r>
          </a:p>
          <a:p>
            <a:r>
              <a:rPr lang="en-US" smtClean="0"/>
              <a:t>Inertia (why autos are victimized, high tech movement)</a:t>
            </a:r>
          </a:p>
          <a:p>
            <a:r>
              <a:rPr lang="en-US" smtClean="0"/>
              <a:t>Access (cul-de-sac vs open-ended street, garage parking vs. street parking)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Lack of Capable Guardianship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Protection from police??</a:t>
            </a:r>
          </a:p>
          <a:p>
            <a:pPr lvl="1"/>
            <a:r>
              <a:rPr lang="en-US" sz="2400" dirty="0" smtClean="0"/>
              <a:t>Less emphasis in this over time</a:t>
            </a:r>
          </a:p>
          <a:p>
            <a:r>
              <a:rPr lang="en-US" sz="2800" dirty="0" smtClean="0"/>
              <a:t>Informal social control</a:t>
            </a:r>
          </a:p>
          <a:p>
            <a:pPr lvl="1"/>
            <a:r>
              <a:rPr lang="en-US" sz="2400" dirty="0" smtClean="0"/>
              <a:t>“…not usually someone who brandishes a gun or threatens an offender with quick punishment, but rather someone whose mere presence serves as a gentle reminder that someone is looking.”  </a:t>
            </a:r>
          </a:p>
          <a:p>
            <a:r>
              <a:rPr lang="en-US" sz="2800" dirty="0" smtClean="0"/>
              <a:t>Strength in numbers</a:t>
            </a:r>
          </a:p>
          <a:p>
            <a:r>
              <a:rPr lang="en-US" sz="2800" dirty="0" smtClean="0"/>
              <a:t>Time spent at home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Evaluating Routine Activities Theory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Empirical Support</a:t>
            </a:r>
          </a:p>
          <a:p>
            <a:pPr lvl="1"/>
            <a:r>
              <a:rPr lang="en-US" sz="2400" dirty="0" smtClean="0"/>
              <a:t>WHY DOES </a:t>
            </a:r>
            <a:r>
              <a:rPr lang="en-US" sz="2400" dirty="0" smtClean="0"/>
              <a:t>PROPERTY CRIME INCREASE DURING ECONOMIC PROSPERTIY? </a:t>
            </a:r>
          </a:p>
          <a:p>
            <a:pPr lvl="1"/>
            <a:r>
              <a:rPr lang="en-US" sz="2400" dirty="0" smtClean="0"/>
              <a:t>Household </a:t>
            </a:r>
            <a:r>
              <a:rPr lang="en-US" sz="2400" dirty="0" smtClean="0"/>
              <a:t>activity ratio related to crime</a:t>
            </a:r>
          </a:p>
          <a:p>
            <a:pPr lvl="1"/>
            <a:r>
              <a:rPr lang="en-US" sz="2400" dirty="0" smtClean="0"/>
              <a:t>Criminal “Hotspots” within high crime areas</a:t>
            </a:r>
          </a:p>
          <a:p>
            <a:pPr lvl="1"/>
            <a:r>
              <a:rPr lang="en-US" sz="2400" dirty="0" smtClean="0"/>
              <a:t>Prison Studies (% time outside of cell)</a:t>
            </a:r>
          </a:p>
          <a:p>
            <a:pPr lvl="1"/>
            <a:r>
              <a:rPr lang="en-US" sz="2400" dirty="0" smtClean="0"/>
              <a:t>Victimization Studies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Criticism?  Confirming common sense.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Informal Sanctions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Fear of Informal Sanctions is not “Deterrence theory.” </a:t>
            </a:r>
          </a:p>
          <a:p>
            <a:pPr lvl="1"/>
            <a:r>
              <a:rPr lang="en-US" sz="2800" dirty="0" smtClean="0"/>
              <a:t>Deterrence derived from classical school (legal reform)</a:t>
            </a:r>
          </a:p>
          <a:p>
            <a:pPr lvl="1"/>
            <a:r>
              <a:rPr lang="en-US" sz="2800" dirty="0" smtClean="0"/>
              <a:t>Informal </a:t>
            </a:r>
            <a:r>
              <a:rPr lang="en-US" sz="2800" dirty="0"/>
              <a:t>social control theory </a:t>
            </a:r>
            <a:r>
              <a:rPr lang="en-US" sz="2800" dirty="0" smtClean="0"/>
              <a:t>(To be Discussed)</a:t>
            </a: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3200" dirty="0"/>
          </a:p>
          <a:p>
            <a:r>
              <a:rPr lang="en-US" sz="3200" dirty="0"/>
              <a:t>However, formal sanctions may “kick in” informal sanctions.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C3B4-9FBD-4776-A368-A67BDB4E898E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>
                <a:solidFill>
                  <a:schemeClr val="accent1">
                    <a:satMod val="150000"/>
                  </a:schemeClr>
                </a:solidFill>
              </a:rPr>
              <a:t>Policy Implications</a:t>
            </a:r>
            <a:br>
              <a:rPr lang="en-US" sz="380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800">
                <a:solidFill>
                  <a:schemeClr val="accent1">
                    <a:satMod val="150000"/>
                  </a:schemeClr>
                </a:solidFill>
              </a:rPr>
              <a:t>Deterrence vs. Environmental Crim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 deterrence theory, if the CJS (e.g., threat of arrest/imprisonment) is not effective, the only other option is </a:t>
            </a:r>
            <a:r>
              <a:rPr lang="en-US" sz="2800" u="sng" dirty="0" smtClean="0"/>
              <a:t>incapacitation</a:t>
            </a:r>
            <a:r>
              <a:rPr lang="en-US" sz="2800" dirty="0"/>
              <a:t> </a:t>
            </a:r>
            <a:r>
              <a:rPr lang="en-US" sz="2800" dirty="0" smtClean="0"/>
              <a:t>(removing offender from society).</a:t>
            </a:r>
            <a:r>
              <a:rPr lang="en-US" sz="2800" dirty="0" smtClean="0"/>
              <a:t>  </a:t>
            </a:r>
            <a:endParaRPr lang="en-US" sz="2800" dirty="0" smtClean="0"/>
          </a:p>
          <a:p>
            <a:pPr lvl="1"/>
            <a:r>
              <a:rPr lang="en-US" sz="2400" dirty="0" smtClean="0"/>
              <a:t>This has been the preferred U.S. strategy</a:t>
            </a:r>
          </a:p>
          <a:p>
            <a:r>
              <a:rPr lang="en-US" sz="2800" dirty="0" smtClean="0"/>
              <a:t>Rational Choice and Routine Activities Theory suggest </a:t>
            </a:r>
            <a:r>
              <a:rPr lang="en-US" sz="2800" dirty="0" smtClean="0"/>
              <a:t>that we can remove or limit the opportunity to </a:t>
            </a:r>
            <a:r>
              <a:rPr lang="en-US" sz="2800" dirty="0" smtClean="0"/>
              <a:t>offend by </a:t>
            </a:r>
            <a:r>
              <a:rPr lang="en-US" sz="2800" u="sng" dirty="0" smtClean="0"/>
              <a:t>changing the environment</a:t>
            </a:r>
            <a:r>
              <a:rPr lang="en-US" sz="2800" dirty="0" smtClean="0"/>
              <a:t>. </a:t>
            </a:r>
            <a:endParaRPr lang="en-US" sz="2800" dirty="0" smtClean="0"/>
          </a:p>
          <a:p>
            <a:pPr lvl="1"/>
            <a:r>
              <a:rPr lang="en-US" sz="2400" dirty="0" smtClean="0"/>
              <a:t>This has been the preferred strategy in the UK</a:t>
            </a:r>
          </a:p>
          <a:p>
            <a:pPr lvl="1"/>
            <a:r>
              <a:rPr lang="en-US" sz="2400" dirty="0" smtClean="0"/>
              <a:t>Benefit of this approach over incapacitation??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>Examples of Situational Crime Prevention  (Ronald Clarke)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47799"/>
          <a:ext cx="9144000" cy="5410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4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Technique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Examples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6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Increase the effort for crime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  Harden targets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Steering column locks, tamper-proof packaging</a:t>
                      </a:r>
                    </a:p>
                  </a:txBody>
                  <a:tcPr marL="68580" marR="68580" marT="0" marB="0"/>
                </a:tc>
              </a:tr>
              <a:tr h="4646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Control access to facilities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Electronic access to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garages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Control tools/weapons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Smart guns, plastic beer glasses in taverns</a:t>
                      </a:r>
                    </a:p>
                  </a:txBody>
                  <a:tcPr marL="68580" marR="68580" marT="0" marB="0"/>
                </a:tc>
              </a:tr>
              <a:tr h="4646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Increase the risks of crime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Extend guardianship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Travel in groups at night, carry a phone</a:t>
                      </a:r>
                    </a:p>
                  </a:txBody>
                  <a:tcPr marL="68580" marR="68580" marT="0" marB="0"/>
                </a:tc>
              </a:tr>
              <a:tr h="4646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  Assist natural surveillance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Street lighting, defensible space</a:t>
                      </a:r>
                    </a:p>
                  </a:txBody>
                  <a:tcPr marL="68580" marR="68580" marT="0" marB="0"/>
                </a:tc>
              </a:tr>
              <a:tr h="4646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  Utilize place managers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Two clerks in convenience stores </a:t>
                      </a:r>
                    </a:p>
                  </a:txBody>
                  <a:tcPr marL="68580" marR="68580" marT="0" marB="0"/>
                </a:tc>
              </a:tr>
              <a:tr h="4646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  Strengthen formal surveillance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Burglar alarms, security guards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Examples of Situational Crime Prevention II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0" cy="5410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334"/>
                <a:gridCol w="4910666"/>
              </a:tblGrid>
              <a:tr h="4354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Technique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Examples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4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Reduce Reward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Remove targets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Removable car radios, women’s refuges</a:t>
                      </a:r>
                    </a:p>
                  </a:txBody>
                  <a:tcPr marL="68580" marR="68580" marT="0" marB="0"/>
                </a:tc>
              </a:tr>
              <a:tr h="4354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Identify property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Property marking, cattle branding</a:t>
                      </a:r>
                    </a:p>
                  </a:txBody>
                  <a:tcPr marL="68580" marR="68580" marT="0" marB="0"/>
                </a:tc>
              </a:tr>
              <a:tr h="4354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Reduce Provocations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4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Reduce emotional arousal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Controls on violent pornography</a:t>
                      </a:r>
                    </a:p>
                  </a:txBody>
                  <a:tcPr marL="68580" marR="68580" marT="0" marB="0"/>
                </a:tc>
              </a:tr>
              <a:tr h="78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Avoid disputes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Fixed cab fares, reduce crowding in bars</a:t>
                      </a:r>
                    </a:p>
                  </a:txBody>
                  <a:tcPr marL="68580" marR="68580" marT="0" marB="0"/>
                </a:tc>
              </a:tr>
              <a:tr h="4354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Remove Excuses for Crime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4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  Set rules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Rental agreements, hotel registration</a:t>
                      </a:r>
                    </a:p>
                  </a:txBody>
                  <a:tcPr marL="68580" marR="68580" marT="0" marB="0"/>
                </a:tc>
              </a:tr>
              <a:tr h="7873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Control drugs/alcohol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Breathalyzers in bars, alcohol-free events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crime just go around the corner?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Study of police crackdowns and “catchment areas”</a:t>
            </a:r>
          </a:p>
          <a:p>
            <a:pPr lvl="1"/>
            <a:r>
              <a:rPr lang="en-US" sz="2800" dirty="0" smtClean="0"/>
              <a:t>Crime displacement may be less prevalent than expected</a:t>
            </a:r>
          </a:p>
          <a:p>
            <a:pPr lvl="1"/>
            <a:r>
              <a:rPr lang="en-US" sz="2800" dirty="0" smtClean="0"/>
              <a:t>There may be some </a:t>
            </a:r>
            <a:r>
              <a:rPr lang="en-US" sz="2800" u="sng" dirty="0" smtClean="0"/>
              <a:t>diffusion of benefits</a:t>
            </a:r>
            <a:r>
              <a:rPr lang="en-US" sz="2800" dirty="0" smtClean="0"/>
              <a:t> from crime prevention efforts 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Neoclassical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Roots in classical school (1750-1850)</a:t>
            </a:r>
          </a:p>
          <a:p>
            <a:pPr lvl="1"/>
            <a:r>
              <a:rPr lang="en-US" sz="2400" dirty="0" smtClean="0"/>
              <a:t>Commonality = humans as rational calculators </a:t>
            </a:r>
          </a:p>
          <a:p>
            <a:pPr lvl="1"/>
            <a:r>
              <a:rPr lang="en-US" sz="2400" dirty="0" smtClean="0"/>
              <a:t>Renewed interest 1970s-present</a:t>
            </a:r>
          </a:p>
          <a:p>
            <a:pPr lvl="2"/>
            <a:r>
              <a:rPr lang="en-US" sz="2400" dirty="0" smtClean="0"/>
              <a:t>Fit with conservative ideology</a:t>
            </a:r>
          </a:p>
          <a:p>
            <a:r>
              <a:rPr lang="en-US" sz="2800" dirty="0" smtClean="0"/>
              <a:t>Main Flavors</a:t>
            </a:r>
          </a:p>
          <a:p>
            <a:pPr lvl="1"/>
            <a:r>
              <a:rPr lang="en-US" sz="2400" dirty="0" smtClean="0"/>
              <a:t>Deterrence</a:t>
            </a:r>
          </a:p>
          <a:p>
            <a:pPr lvl="1"/>
            <a:r>
              <a:rPr lang="en-US" sz="2400" dirty="0" smtClean="0"/>
              <a:t>Rational Choice</a:t>
            </a:r>
          </a:p>
          <a:p>
            <a:pPr lvl="1"/>
            <a:r>
              <a:rPr lang="en-US" sz="2400" dirty="0" smtClean="0"/>
              <a:t>Routine Activities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Deterrence Theory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Formal punishment</a:t>
            </a:r>
          </a:p>
          <a:p>
            <a:pPr lvl="1"/>
            <a:r>
              <a:rPr lang="en-US" sz="2400" dirty="0" smtClean="0"/>
              <a:t>Swift, Certain, Severe</a:t>
            </a:r>
          </a:p>
          <a:p>
            <a:r>
              <a:rPr lang="en-US" sz="2800" dirty="0" smtClean="0"/>
              <a:t>Types</a:t>
            </a:r>
          </a:p>
          <a:p>
            <a:pPr lvl="1"/>
            <a:r>
              <a:rPr lang="en-US" sz="2400" dirty="0" smtClean="0"/>
              <a:t>Specific vs. General</a:t>
            </a:r>
          </a:p>
          <a:p>
            <a:pPr lvl="1"/>
            <a:r>
              <a:rPr lang="en-US" sz="2400" dirty="0" smtClean="0"/>
              <a:t>Absolute vs. Marginal</a:t>
            </a:r>
          </a:p>
          <a:p>
            <a:pPr lvl="1"/>
            <a:r>
              <a:rPr lang="en-US" sz="2400" dirty="0" smtClean="0"/>
              <a:t>Focused deterrence</a:t>
            </a:r>
          </a:p>
          <a:p>
            <a:r>
              <a:rPr lang="en-US" sz="2800" dirty="0" smtClean="0"/>
              <a:t>Evidence converges on importance of certainty over severity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Choice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Much broader than deterrence</a:t>
            </a:r>
          </a:p>
          <a:p>
            <a:pPr lvl="1"/>
            <a:r>
              <a:rPr lang="en-US" sz="2400" dirty="0" smtClean="0"/>
              <a:t>What factors to humans consider when choosing whether or not to commit crime?</a:t>
            </a:r>
          </a:p>
          <a:p>
            <a:pPr lvl="2"/>
            <a:r>
              <a:rPr lang="en-US" sz="2400" dirty="0" smtClean="0"/>
              <a:t>Criminal event vs. Criminal Involvement </a:t>
            </a:r>
          </a:p>
          <a:p>
            <a:pPr lvl="2"/>
            <a:endParaRPr lang="en-US" sz="2400" dirty="0" smtClean="0"/>
          </a:p>
          <a:p>
            <a:r>
              <a:rPr lang="en-US" sz="2800" dirty="0" smtClean="0"/>
              <a:t>Most RCT integrate concepts from other theories </a:t>
            </a:r>
          </a:p>
          <a:p>
            <a:pPr lvl="1"/>
            <a:r>
              <a:rPr lang="en-US" sz="2400" dirty="0" smtClean="0"/>
              <a:t>Common criticism: lots of things in the </a:t>
            </a:r>
            <a:r>
              <a:rPr lang="en-US" sz="2400" dirty="0" smtClean="0"/>
              <a:t>theory (sex, impulsivity, moral values) </a:t>
            </a:r>
            <a:r>
              <a:rPr lang="en-US" sz="2400" dirty="0" smtClean="0"/>
              <a:t>that </a:t>
            </a:r>
            <a:r>
              <a:rPr lang="en-US" sz="2400" u="sng" dirty="0" smtClean="0"/>
              <a:t>limit</a:t>
            </a:r>
            <a:r>
              <a:rPr lang="en-US" sz="2400" dirty="0" smtClean="0"/>
              <a:t> free will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Routine Activities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Very similar to “criminal event” decisions in rational choice theory</a:t>
            </a:r>
          </a:p>
          <a:p>
            <a:pPr lvl="1"/>
            <a:r>
              <a:rPr lang="en-US" sz="2800" dirty="0" smtClean="0"/>
              <a:t>What immediate factors influence whether a criminal event will occur?</a:t>
            </a:r>
          </a:p>
          <a:p>
            <a:pPr lvl="2"/>
            <a:r>
              <a:rPr lang="en-US" sz="2800" dirty="0" smtClean="0"/>
              <a:t>Target Suitability</a:t>
            </a:r>
          </a:p>
          <a:p>
            <a:pPr lvl="2"/>
            <a:r>
              <a:rPr lang="en-US" sz="2800" dirty="0" smtClean="0"/>
              <a:t>Guardianship </a:t>
            </a:r>
          </a:p>
          <a:p>
            <a:pPr lvl="2"/>
            <a:endParaRPr lang="en-US" sz="2800" dirty="0" smtClean="0"/>
          </a:p>
          <a:p>
            <a:pPr lvl="1"/>
            <a:r>
              <a:rPr lang="en-US" sz="2800" dirty="0" smtClean="0"/>
              <a:t>Policy implication = situational crime prevention 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Policy Implications of Deterrence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Rehabilitation, (unless painful) won’t work, and may “send the wrong message”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Raising the certainty, swiftness or severity of criminal penalties will work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system cannot be swift, severe and certain enough, then reduce opportunities for offending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Incapacitation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25A-DA88-4C55-AA9E-EF8BB983EF1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3154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Neo Classical Theory Part II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  <a:t>Rational Choice Theory</a:t>
            </a:r>
            <a:b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  <a:t>Routine Activities Theory</a:t>
            </a:r>
            <a:b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  <a:t>Situational </a:t>
            </a:r>
            <a:r>
              <a:rPr lang="en-US" sz="3200" dirty="0">
                <a:solidFill>
                  <a:schemeClr val="accent1">
                    <a:satMod val="150000"/>
                  </a:schemeClr>
                </a:solidFill>
              </a:rPr>
              <a:t>Crime Prevention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“Rational Choice Theory”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Economics (language, theory)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“Expected Utility” = calculation of </a:t>
            </a:r>
            <a:r>
              <a:rPr lang="en-US" sz="2400" u="sng" dirty="0" smtClean="0"/>
              <a:t>all risks and rewards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This is much broader than deterrence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Includes risks not associated with criminal justice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Same core assumption </a:t>
            </a:r>
            <a:r>
              <a:rPr lang="en-US" sz="2800" dirty="0" smtClean="0"/>
              <a:t>as deterrence theory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Human nature = rational, calculating, hedonistic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This is because “economic theory” (supply/demand, rational consumers) </a:t>
            </a:r>
            <a:r>
              <a:rPr lang="en-US" sz="2400" dirty="0" smtClean="0"/>
              <a:t>has the </a:t>
            </a:r>
            <a:r>
              <a:rPr lang="en-US" sz="2400" dirty="0" smtClean="0"/>
              <a:t>same “classical school” roots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Rationality Assumption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“RATIONAL” is the offender?</a:t>
            </a:r>
          </a:p>
          <a:p>
            <a:pPr lvl="1"/>
            <a:r>
              <a:rPr lang="en-US" sz="2400" dirty="0" smtClean="0"/>
              <a:t>PURE RATIONALITY </a:t>
            </a:r>
            <a:r>
              <a:rPr lang="en-US" sz="2400" dirty="0" smtClean="0"/>
              <a:t>= only expected utility (rational calculation of risk/reward) matters</a:t>
            </a:r>
          </a:p>
          <a:p>
            <a:pPr lvl="2"/>
            <a:r>
              <a:rPr lang="en-US" sz="2400" dirty="0" smtClean="0"/>
              <a:t>Few</a:t>
            </a:r>
            <a:r>
              <a:rPr lang="en-US" sz="2400" dirty="0"/>
              <a:t> </a:t>
            </a:r>
            <a:r>
              <a:rPr lang="en-US" sz="2400" dirty="0" smtClean="0"/>
              <a:t>theories, if any</a:t>
            </a:r>
            <a:r>
              <a:rPr lang="en-US" sz="2400" dirty="0" smtClean="0"/>
              <a:t>, </a:t>
            </a:r>
            <a:r>
              <a:rPr lang="en-US" sz="2400" dirty="0" smtClean="0"/>
              <a:t>take this position</a:t>
            </a:r>
          </a:p>
          <a:p>
            <a:pPr lvl="1"/>
            <a:r>
              <a:rPr lang="en-US" sz="2400" dirty="0" smtClean="0"/>
              <a:t>LIMITED RATIONALITY</a:t>
            </a:r>
          </a:p>
          <a:p>
            <a:pPr lvl="2"/>
            <a:r>
              <a:rPr lang="en-US" sz="2400" dirty="0" smtClean="0"/>
              <a:t>Information/time limited (quick, “rough” decisions)</a:t>
            </a:r>
          </a:p>
          <a:p>
            <a:pPr lvl="2"/>
            <a:r>
              <a:rPr lang="en-US" sz="2400" dirty="0" smtClean="0"/>
              <a:t>Other “things” matters</a:t>
            </a:r>
            <a:endParaRPr lang="en-US" sz="2400" dirty="0" smtClean="0"/>
          </a:p>
          <a:p>
            <a:pPr lvl="3"/>
            <a:r>
              <a:rPr lang="en-US" sz="2200" dirty="0" smtClean="0"/>
              <a:t>CORNISH AND CLARKE good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0" dirty="0">
                <a:solidFill>
                  <a:schemeClr val="accent1">
                    <a:satMod val="150000"/>
                  </a:schemeClr>
                </a:solidFill>
              </a:rPr>
              <a:t>Cornish and Clarke 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(1986)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Crime as a Rational Choice </a:t>
            </a:r>
          </a:p>
          <a:p>
            <a:endParaRPr lang="en-US" sz="2800" dirty="0" smtClean="0"/>
          </a:p>
          <a:p>
            <a:pPr lvl="1"/>
            <a:r>
              <a:rPr lang="en-US" sz="2400" dirty="0" smtClean="0"/>
              <a:t>Criminal Involvement: the decision to engage in crime (versus other activity)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Criminal Event: factors that influence the decision to commit a specific crime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Criminal Involvement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Choices to become involved in crime, to continue in crime, and to desist from crime</a:t>
            </a:r>
          </a:p>
          <a:p>
            <a:pPr lvl="1"/>
            <a:r>
              <a:rPr lang="en-US" sz="2400" dirty="0" smtClean="0"/>
              <a:t>Each (involvement, continuance, desistence) need separate explanation</a:t>
            </a:r>
          </a:p>
          <a:p>
            <a:pPr lvl="1"/>
            <a:r>
              <a:rPr lang="en-US" sz="2400" dirty="0" smtClean="0"/>
              <a:t>Involvement decisions are </a:t>
            </a:r>
            <a:r>
              <a:rPr lang="en-US" sz="2400" dirty="0" smtClean="0"/>
              <a:t>“multistage </a:t>
            </a:r>
            <a:r>
              <a:rPr lang="en-US" sz="2400" dirty="0" smtClean="0"/>
              <a:t>and  multi-factor</a:t>
            </a:r>
            <a:r>
              <a:rPr lang="en-US" sz="2400" dirty="0" smtClean="0"/>
              <a:t>,” </a:t>
            </a:r>
            <a:r>
              <a:rPr lang="en-US" sz="2400" dirty="0" smtClean="0"/>
              <a:t>extending over long time </a:t>
            </a:r>
            <a:r>
              <a:rPr lang="en-US" sz="2400" dirty="0" smtClean="0"/>
              <a:t>periods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r>
              <a:rPr lang="en-US" sz="2800" dirty="0" smtClean="0"/>
              <a:t>MOST PEOPLE WANT MONEY/STUFF, WHY DO SOME CHOOSE TO BURGAL (RATHER THAN WORK) TO GET IT?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400">
                <a:solidFill>
                  <a:schemeClr val="accent1">
                    <a:satMod val="150000"/>
                  </a:schemeClr>
                </a:solidFill>
              </a:rPr>
              <a:t>Example of factors that explain initial involvement: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b="1" smtClean="0"/>
              <a:t>Background Factors</a:t>
            </a:r>
            <a:endParaRPr lang="en-US" b="1" smtClean="0"/>
          </a:p>
          <a:p>
            <a:pPr lvl="1"/>
            <a:r>
              <a:rPr lang="en-US" sz="2200" smtClean="0"/>
              <a:t>temperament, intelligence, cognitive style, sex, class, education, neighborhood, broken home…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z="2600" b="1" smtClean="0"/>
              <a:t>Previous experience</a:t>
            </a:r>
            <a:endParaRPr lang="en-US" b="1" smtClean="0"/>
          </a:p>
          <a:p>
            <a:pPr lvl="1"/>
            <a:r>
              <a:rPr lang="en-US" sz="2200" smtClean="0"/>
              <a:t>Direct and vicarious learning, moral attitudes, self-perception, foresight and planning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z="2600" b="1" smtClean="0"/>
              <a:t>Solutions evaluated</a:t>
            </a:r>
            <a:endParaRPr lang="en-US" b="1" smtClean="0"/>
          </a:p>
          <a:p>
            <a:pPr lvl="1"/>
            <a:r>
              <a:rPr lang="en-US" sz="2200" smtClean="0"/>
              <a:t>Degree of effort, amount/immediacy of reward, likelihood and severity of punishment, moral costs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729</TotalTime>
  <Words>1398</Words>
  <Application>Microsoft Office PowerPoint</Application>
  <PresentationFormat>On-screen Show (4:3)</PresentationFormat>
  <Paragraphs>209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Thatch</vt:lpstr>
      <vt:lpstr>Conclusions Regarding Empirical Support  </vt:lpstr>
      <vt:lpstr>Informal Sanctions</vt:lpstr>
      <vt:lpstr>Policy Implications of Deterrence</vt:lpstr>
      <vt:lpstr>Neo Classical Theory Part II  Rational Choice Theory Routine Activities Theory Situational Crime Prevention</vt:lpstr>
      <vt:lpstr>“Rational Choice Theory”</vt:lpstr>
      <vt:lpstr>Rationality Assumption</vt:lpstr>
      <vt:lpstr>Cornish and Clarke (1986)</vt:lpstr>
      <vt:lpstr>Criminal Involvement</vt:lpstr>
      <vt:lpstr>Example of factors that explain initial involvement:</vt:lpstr>
      <vt:lpstr>Criticisms</vt:lpstr>
      <vt:lpstr>Example of Continuance in Burglary</vt:lpstr>
      <vt:lpstr>The Criminal Event</vt:lpstr>
      <vt:lpstr>The Criminal Event in Drug Smuggling</vt:lpstr>
      <vt:lpstr>Evaluating Rational Choice</vt:lpstr>
      <vt:lpstr>Routine Activities Theory (Cohen and Felson)</vt:lpstr>
      <vt:lpstr>Motivated offenders taken for granted</vt:lpstr>
      <vt:lpstr>Suitable Targets</vt:lpstr>
      <vt:lpstr>Lack of Capable Guardianship</vt:lpstr>
      <vt:lpstr>Evaluating Routine Activities Theory</vt:lpstr>
      <vt:lpstr>Policy Implications Deterrence vs. Environmental Crim</vt:lpstr>
      <vt:lpstr>Examples of Situational Crime Prevention  (Ronald Clarke) </vt:lpstr>
      <vt:lpstr>Examples of Situational Crime Prevention II</vt:lpstr>
      <vt:lpstr>Does crime just go around the corner? </vt:lpstr>
      <vt:lpstr>Review of Neoclassical Approach</vt:lpstr>
      <vt:lpstr>Deterrence Theory </vt:lpstr>
      <vt:lpstr>Rational Choice Theory</vt:lpstr>
      <vt:lpstr>Routine Activities Theory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“Rational Choice” and Opportunity Theories</dc:title>
  <dc:creator>Jeff Maahs</dc:creator>
  <cp:lastModifiedBy>Jeffrey R Maahs</cp:lastModifiedBy>
  <cp:revision>18</cp:revision>
  <cp:lastPrinted>2001-09-11T04:16:32Z</cp:lastPrinted>
  <dcterms:created xsi:type="dcterms:W3CDTF">2001-07-19T20:37:43Z</dcterms:created>
  <dcterms:modified xsi:type="dcterms:W3CDTF">2013-02-13T17:38:38Z</dcterms:modified>
</cp:coreProperties>
</file>