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9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5" r:id="rId14"/>
    <p:sldId id="270" r:id="rId15"/>
    <p:sldId id="272" r:id="rId16"/>
    <p:sldId id="277" r:id="rId17"/>
    <p:sldId id="273" r:id="rId18"/>
    <p:sldId id="278" r:id="rId19"/>
    <p:sldId id="271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105B41C-47CC-44CD-8DCE-7B6BCFAA8666}" type="datetimeFigureOut">
              <a:rPr lang="en-US"/>
              <a:pPr>
                <a:defRPr/>
              </a:pPr>
              <a:t>2/25/2013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93E4BC-999E-4E2C-A7C3-08D3B29A0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99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79091-63F1-4BF9-9705-18D71E891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4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AFCED-C434-46C1-8771-C5E872F52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6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4F68A-6F4F-4C9D-9FDD-20BC06CA6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7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E0C4B-CDA6-42E6-AA0A-EA8BEBA43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7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C59BB-711D-4C56-A1A9-AC4649E62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55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34A09-89E4-46FC-B4F7-6657EA231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7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8C34E-F17C-4460-B2C2-4EC0E7388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9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72B96-AE98-4853-98DC-399AECD0F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4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DDA0-1D67-4833-B2A1-0AB74DB80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0DEBC-D589-4863-9A63-48E718604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1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59E65-55B9-4D85-ABB5-D8E30928F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7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9D942A7-0314-4C14-AE84-06AF7A394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16" r:id="rId4"/>
    <p:sldLayoutId id="2147483722" r:id="rId5"/>
    <p:sldLayoutId id="2147483717" r:id="rId6"/>
    <p:sldLayoutId id="2147483723" r:id="rId7"/>
    <p:sldLayoutId id="2147483724" r:id="rId8"/>
    <p:sldLayoutId id="2147483725" r:id="rId9"/>
    <p:sldLayoutId id="2147483718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Social Structure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Emile Durkheim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The “Chicago School”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Social Disorganization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Modern S.D. Theory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r>
              <a:rPr lang="en-US" sz="3000" dirty="0" smtClean="0"/>
              <a:t>Interest rekindled in the 1980s </a:t>
            </a:r>
          </a:p>
          <a:p>
            <a:pPr lvl="1"/>
            <a:r>
              <a:rPr lang="en-US" sz="2600" dirty="0" smtClean="0"/>
              <a:t>Continues today with “ecological studies”</a:t>
            </a:r>
          </a:p>
          <a:p>
            <a:pPr lvl="1"/>
            <a:r>
              <a:rPr lang="en-US" sz="2600" dirty="0" smtClean="0"/>
              <a:t>Reborn as a pure </a:t>
            </a:r>
            <a:r>
              <a:rPr lang="en-US" sz="2600" u="sng" dirty="0" smtClean="0"/>
              <a:t>social control</a:t>
            </a:r>
            <a:r>
              <a:rPr lang="en-US" sz="2600" dirty="0" smtClean="0"/>
              <a:t> theory (left behind “transmission of values”) </a:t>
            </a:r>
          </a:p>
          <a:p>
            <a:r>
              <a:rPr lang="en-US" dirty="0" smtClean="0"/>
              <a:t>Addressing criticism</a:t>
            </a:r>
          </a:p>
          <a:p>
            <a:pPr lvl="1"/>
            <a:r>
              <a:rPr lang="en-US" dirty="0" smtClean="0"/>
              <a:t>“Concentric rings” not necessary, it is simply a neighborhood level theory</a:t>
            </a:r>
          </a:p>
          <a:p>
            <a:pPr lvl="1"/>
            <a:r>
              <a:rPr lang="en-US" dirty="0" smtClean="0"/>
              <a:t>Ecological characteristics </a:t>
            </a:r>
            <a:r>
              <a:rPr lang="en-US" u="sng" dirty="0" smtClean="0"/>
              <a:t>do affect</a:t>
            </a:r>
            <a:r>
              <a:rPr lang="en-US" dirty="0" smtClean="0"/>
              <a:t> a neighborhoods level of informal control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Sampson and Groves (1989)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63" name="Line 4"/>
          <p:cNvSpPr>
            <a:spLocks noChangeShapeType="1"/>
          </p:cNvSpPr>
          <p:nvPr/>
        </p:nvSpPr>
        <p:spPr bwMode="auto">
          <a:xfrm>
            <a:off x="4648200" y="36576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381000" y="2438400"/>
            <a:ext cx="42672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1"/>
            <a:r>
              <a:rPr lang="en-US" sz="2800" b="1" dirty="0"/>
              <a:t>ECOLOGICAL </a:t>
            </a:r>
          </a:p>
          <a:p>
            <a:pPr lvl="1"/>
            <a:r>
              <a:rPr lang="en-US" sz="2800" b="1" dirty="0"/>
              <a:t>CHARACTERISTICS</a:t>
            </a:r>
            <a:r>
              <a:rPr lang="en-US" dirty="0"/>
              <a:t>     </a:t>
            </a:r>
          </a:p>
          <a:p>
            <a:pPr lvl="1"/>
            <a:r>
              <a:rPr lang="en-US" dirty="0"/>
              <a:t>   </a:t>
            </a:r>
          </a:p>
          <a:p>
            <a:pPr lvl="1">
              <a:buFontTx/>
              <a:buChar char="•"/>
            </a:pPr>
            <a:r>
              <a:rPr lang="en-US" sz="2800" dirty="0"/>
              <a:t>Population turnover	</a:t>
            </a:r>
          </a:p>
          <a:p>
            <a:pPr lvl="1">
              <a:buFontTx/>
              <a:buChar char="•"/>
            </a:pPr>
            <a:r>
              <a:rPr lang="en-US" sz="2800" dirty="0"/>
              <a:t>Poverty / inequality</a:t>
            </a:r>
          </a:p>
          <a:p>
            <a:pPr lvl="1">
              <a:buFontTx/>
              <a:buChar char="•"/>
            </a:pPr>
            <a:r>
              <a:rPr lang="en-US" sz="2800" dirty="0"/>
              <a:t>Divorce rates 	</a:t>
            </a:r>
          </a:p>
          <a:p>
            <a:pPr lvl="1">
              <a:buFontTx/>
              <a:buChar char="•"/>
            </a:pPr>
            <a:r>
              <a:rPr lang="en-US" sz="2800" dirty="0"/>
              <a:t>Single parents </a:t>
            </a:r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5257800" y="2514600"/>
            <a:ext cx="3733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1"/>
            <a:r>
              <a:rPr lang="en-US" sz="2800" b="1" dirty="0"/>
              <a:t>SOCIAL CONTROL</a:t>
            </a:r>
          </a:p>
          <a:p>
            <a:pPr>
              <a:buFontTx/>
              <a:buChar char="•"/>
            </a:pPr>
            <a:r>
              <a:rPr lang="en-US" sz="2800" dirty="0"/>
              <a:t>Street supervision</a:t>
            </a:r>
          </a:p>
          <a:p>
            <a:pPr>
              <a:buFontTx/>
              <a:buChar char="•"/>
            </a:pPr>
            <a:r>
              <a:rPr lang="en-US" sz="2800" dirty="0"/>
              <a:t>Friendship networks </a:t>
            </a:r>
          </a:p>
          <a:p>
            <a:pPr>
              <a:buFontTx/>
              <a:buChar char="•"/>
            </a:pPr>
            <a:r>
              <a:rPr lang="en-US" sz="2800" dirty="0"/>
              <a:t>Participation in </a:t>
            </a:r>
          </a:p>
          <a:p>
            <a:r>
              <a:rPr lang="en-US" sz="2800" dirty="0"/>
              <a:t> organizations</a:t>
            </a:r>
          </a:p>
          <a:p>
            <a:pPr>
              <a:buFontTx/>
              <a:buChar char="•"/>
            </a:pPr>
            <a:endParaRPr lang="en-US" sz="2800" dirty="0"/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685800" y="1371600"/>
            <a:ext cx="7162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/>
              <a:t>Using British Crime Survey Data (BCS)</a:t>
            </a:r>
            <a:br>
              <a:rPr lang="en-US" sz="2800" b="1"/>
            </a:br>
            <a:endParaRPr lang="en-US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Sampson (1997)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Replicated results in Chicago</a:t>
            </a:r>
          </a:p>
          <a:p>
            <a:pPr lvl="1"/>
            <a:r>
              <a:rPr lang="en-US" dirty="0" smtClean="0"/>
              <a:t>Areas with “concentrated disadvantage,” (poverty, race, age composition, family disruption) lack “</a:t>
            </a:r>
            <a:r>
              <a:rPr lang="en-US" b="1" u="sng" dirty="0" smtClean="0"/>
              <a:t>collective efficacy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Willingness to exercise control (tell kids to quiet down)</a:t>
            </a:r>
          </a:p>
          <a:p>
            <a:pPr lvl="2"/>
            <a:r>
              <a:rPr lang="en-US" dirty="0" smtClean="0"/>
              <a:t>Willingness to trust or help each other </a:t>
            </a:r>
          </a:p>
          <a:p>
            <a:pPr lvl="1"/>
            <a:r>
              <a:rPr lang="en-US" dirty="0" smtClean="0"/>
              <a:t>Lack of collective efficacy increases crime rates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Sampson Friends (1997-Present) Version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963" name="Line 4"/>
          <p:cNvSpPr>
            <a:spLocks noChangeShapeType="1"/>
          </p:cNvSpPr>
          <p:nvPr/>
        </p:nvSpPr>
        <p:spPr bwMode="auto">
          <a:xfrm>
            <a:off x="3505200" y="3962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7"/>
          <p:cNvSpPr>
            <a:spLocks noChangeArrowheads="1"/>
          </p:cNvSpPr>
          <p:nvPr/>
        </p:nvSpPr>
        <p:spPr bwMode="auto">
          <a:xfrm>
            <a:off x="76200" y="2438400"/>
            <a:ext cx="34290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1"/>
            <a:r>
              <a:rPr lang="en-US" sz="2400" b="1" dirty="0" smtClean="0"/>
              <a:t>Concentrated </a:t>
            </a:r>
          </a:p>
          <a:p>
            <a:pPr lvl="1"/>
            <a:r>
              <a:rPr lang="en-US" sz="2400" b="1" dirty="0" smtClean="0"/>
              <a:t>Disadvantage</a:t>
            </a:r>
          </a:p>
          <a:p>
            <a:pPr lvl="1"/>
            <a:r>
              <a:rPr lang="en-US" sz="2400" b="1" dirty="0" smtClean="0"/>
              <a:t>(Ecological)</a:t>
            </a:r>
            <a:endParaRPr lang="en-US" sz="1600" dirty="0"/>
          </a:p>
          <a:p>
            <a:pPr lvl="1"/>
            <a:r>
              <a:rPr lang="en-US" sz="1600" dirty="0"/>
              <a:t>   </a:t>
            </a:r>
          </a:p>
          <a:p>
            <a:pPr lvl="1">
              <a:buFontTx/>
              <a:buChar char="•"/>
            </a:pPr>
            <a:r>
              <a:rPr lang="en-US" sz="2400" dirty="0"/>
              <a:t>Population turnover	</a:t>
            </a:r>
          </a:p>
          <a:p>
            <a:pPr lvl="1">
              <a:buFontTx/>
              <a:buChar char="•"/>
            </a:pPr>
            <a:r>
              <a:rPr lang="en-US" sz="2400" dirty="0"/>
              <a:t>Poverty / inequality</a:t>
            </a:r>
          </a:p>
          <a:p>
            <a:pPr lvl="1">
              <a:buFontTx/>
              <a:buChar char="•"/>
            </a:pPr>
            <a:r>
              <a:rPr lang="en-US" sz="2400" dirty="0" smtClean="0"/>
              <a:t>Race composition </a:t>
            </a:r>
            <a:r>
              <a:rPr lang="en-US" sz="2400" dirty="0"/>
              <a:t>	</a:t>
            </a:r>
          </a:p>
          <a:p>
            <a:pPr lvl="1">
              <a:buFontTx/>
              <a:buChar char="•"/>
            </a:pPr>
            <a:r>
              <a:rPr lang="en-US" sz="2400" dirty="0" smtClean="0"/>
              <a:t>Family disruption </a:t>
            </a:r>
          </a:p>
          <a:p>
            <a:pPr lvl="1">
              <a:buFontTx/>
              <a:buChar char="•"/>
            </a:pPr>
            <a:r>
              <a:rPr lang="en-US" sz="2400" dirty="0" smtClean="0"/>
              <a:t>Physical decay</a:t>
            </a:r>
            <a:endParaRPr lang="en-US" sz="2400" dirty="0"/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3810000" y="2438400"/>
            <a:ext cx="28956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1"/>
            <a:r>
              <a:rPr lang="en-US" sz="2400" b="1" dirty="0" smtClean="0"/>
              <a:t>Collective </a:t>
            </a:r>
          </a:p>
          <a:p>
            <a:pPr lvl="1"/>
            <a:r>
              <a:rPr lang="en-US" sz="2400" b="1" dirty="0" smtClean="0"/>
              <a:t>Efficacy</a:t>
            </a:r>
            <a:endParaRPr lang="en-US" sz="2400" b="1" dirty="0"/>
          </a:p>
          <a:p>
            <a:pPr>
              <a:buFontTx/>
              <a:buChar char="•"/>
            </a:pPr>
            <a:r>
              <a:rPr lang="en-US" sz="2400" dirty="0" smtClean="0"/>
              <a:t>   Willingness to </a:t>
            </a:r>
          </a:p>
          <a:p>
            <a:r>
              <a:rPr lang="en-US" sz="2400" dirty="0" smtClean="0"/>
              <a:t>supervise/confront </a:t>
            </a:r>
          </a:p>
          <a:p>
            <a:r>
              <a:rPr lang="en-US" sz="2400" dirty="0" smtClean="0"/>
              <a:t>in neighborhood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Mutual trust and </a:t>
            </a:r>
          </a:p>
          <a:p>
            <a:r>
              <a:rPr lang="en-US" sz="2400" dirty="0" smtClean="0"/>
              <a:t>willingness to help </a:t>
            </a:r>
          </a:p>
          <a:p>
            <a:r>
              <a:rPr lang="en-US" sz="2400" dirty="0" smtClean="0"/>
              <a:t>neighbors</a:t>
            </a:r>
            <a:endParaRPr lang="en-US" sz="2400" dirty="0"/>
          </a:p>
          <a:p>
            <a:pPr>
              <a:buFontTx/>
              <a:buChar char="•"/>
            </a:pPr>
            <a:endParaRPr lang="en-US" sz="2800" dirty="0"/>
          </a:p>
        </p:txBody>
      </p:sp>
      <p:sp>
        <p:nvSpPr>
          <p:cNvPr id="40966" name="Text Box 13"/>
          <p:cNvSpPr txBox="1">
            <a:spLocks noChangeArrowheads="1"/>
          </p:cNvSpPr>
          <p:nvPr/>
        </p:nvSpPr>
        <p:spPr bwMode="auto">
          <a:xfrm>
            <a:off x="685800" y="1371600"/>
            <a:ext cx="7162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Data from the Project on Human Development in Chicago Neighborhoods</a:t>
            </a:r>
            <a:endParaRPr lang="en-US" sz="2800" b="1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V="1">
            <a:off x="6705600" y="4049486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162800" y="2438400"/>
            <a:ext cx="20574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1"/>
            <a:r>
              <a:rPr lang="en-US" sz="2400" b="1" dirty="0" smtClean="0"/>
              <a:t>CRIME</a:t>
            </a:r>
            <a:endParaRPr lang="en-US" sz="2400" b="1" dirty="0"/>
          </a:p>
          <a:p>
            <a:pPr>
              <a:buFontTx/>
              <a:buChar char="•"/>
            </a:pPr>
            <a:r>
              <a:rPr lang="en-US" sz="2400" dirty="0" smtClean="0"/>
              <a:t>   </a:t>
            </a:r>
            <a:r>
              <a:rPr lang="en-US" sz="2000" dirty="0" smtClean="0"/>
              <a:t>Homicide </a:t>
            </a:r>
          </a:p>
          <a:p>
            <a:pPr>
              <a:buFontTx/>
              <a:buChar char="•"/>
            </a:pPr>
            <a:r>
              <a:rPr lang="en-US" sz="2000" dirty="0" smtClean="0"/>
              <a:t>   Violence as </a:t>
            </a:r>
          </a:p>
          <a:p>
            <a:r>
              <a:rPr lang="en-US" sz="2000" dirty="0" smtClean="0"/>
              <a:t>“problem”</a:t>
            </a:r>
          </a:p>
          <a:p>
            <a:pPr>
              <a:buFontTx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  Victimization </a:t>
            </a:r>
            <a:endParaRPr lang="en-US" sz="2000" dirty="0"/>
          </a:p>
          <a:p>
            <a:pPr>
              <a:buFontTx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6834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Review of Social Disorganization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Macro (Neighborhood) level theory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Explains why certain neighborhoods have high crime rates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Theory of “Places,” and not “People”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Not all people who live there are “crime prone,” in fact most are law-abiding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Not simply a result of “bad people” moving into certain neighborhoods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RETURN OF THE “CULTURAL TRANSMISSION”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724400"/>
          </a:xfrm>
        </p:spPr>
        <p:txBody>
          <a:bodyPr/>
          <a:lstStyle/>
          <a:p>
            <a:r>
              <a:rPr lang="en-US" sz="2800" dirty="0" smtClean="0"/>
              <a:t>William J. Wilson (Concentrated Poverty)</a:t>
            </a:r>
          </a:p>
          <a:p>
            <a:pPr lvl="1"/>
            <a:r>
              <a:rPr lang="en-US" sz="2400" dirty="0" smtClean="0"/>
              <a:t>The “Underclass”  or “Truly Disadvantaged”</a:t>
            </a:r>
          </a:p>
          <a:p>
            <a:pPr lvl="1"/>
            <a:r>
              <a:rPr lang="en-US" sz="2400" u="sng" dirty="0" smtClean="0"/>
              <a:t>Cultural</a:t>
            </a:r>
            <a:r>
              <a:rPr lang="en-US" sz="2400" dirty="0" smtClean="0"/>
              <a:t> Isolation</a:t>
            </a:r>
            <a:r>
              <a:rPr lang="en-US" sz="2400" dirty="0" smtClean="0">
                <a:sym typeface="Wingdings" pitchFamily="2" charset="2"/>
              </a:rPr>
              <a:t> no contact with “mainstream” individuals/institutions</a:t>
            </a:r>
          </a:p>
          <a:p>
            <a:pPr lvl="2"/>
            <a:r>
              <a:rPr lang="en-US" sz="2000" dirty="0" smtClean="0"/>
              <a:t>Little respect for “life”  </a:t>
            </a:r>
          </a:p>
          <a:p>
            <a:pPr lvl="2"/>
            <a:r>
              <a:rPr lang="en-US" sz="2000" dirty="0" smtClean="0"/>
              <a:t>Hyper materialism, violence as “normative”</a:t>
            </a:r>
          </a:p>
          <a:p>
            <a:pPr lvl="2"/>
            <a:r>
              <a:rPr lang="en-US" sz="2000" dirty="0" smtClean="0"/>
              <a:t>Some believe recent “crime drop” reflect move away from these values</a:t>
            </a:r>
          </a:p>
          <a:p>
            <a:r>
              <a:rPr lang="en-US" sz="2800" dirty="0" smtClean="0"/>
              <a:t>Elijah Anderson </a:t>
            </a:r>
          </a:p>
          <a:p>
            <a:pPr lvl="1"/>
            <a:r>
              <a:rPr lang="en-US" sz="2400" dirty="0" smtClean="0"/>
              <a:t>Code of the Streets</a:t>
            </a:r>
          </a:p>
          <a:p>
            <a:pPr lvl="1"/>
            <a:r>
              <a:rPr lang="en-US" sz="2400" dirty="0" smtClean="0"/>
              <a:t>Disrespect and fear of disrespect at heart of code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“Informal”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Robert </a:t>
            </a:r>
            <a:r>
              <a:rPr lang="en-US" dirty="0" err="1"/>
              <a:t>Bursik</a:t>
            </a:r>
            <a:endParaRPr lang="en-US" dirty="0"/>
          </a:p>
          <a:p>
            <a:pPr lvl="1"/>
            <a:r>
              <a:rPr lang="en-US" dirty="0" smtClean="0"/>
              <a:t>Residents of the zone in transition lack “political capital”</a:t>
            </a:r>
          </a:p>
          <a:p>
            <a:pPr lvl="1"/>
            <a:r>
              <a:rPr lang="en-US" dirty="0" smtClean="0"/>
              <a:t>Inadequate </a:t>
            </a:r>
            <a:r>
              <a:rPr lang="en-US" dirty="0"/>
              <a:t>access to public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11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S.D. as an explanation for high rates of African American offending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William Julius Wilson and Robert Sampson</a:t>
            </a:r>
          </a:p>
          <a:p>
            <a:pPr lvl="1"/>
            <a:r>
              <a:rPr lang="en-US" dirty="0" smtClean="0"/>
              <a:t>High proportion of the current members of the “Zone in Transition.”</a:t>
            </a:r>
          </a:p>
          <a:p>
            <a:pPr lvl="2"/>
            <a:r>
              <a:rPr lang="en-US" dirty="0" smtClean="0"/>
              <a:t>Public Policy made matters worse (high rise “projects” of the 1950s-60s)</a:t>
            </a:r>
          </a:p>
          <a:p>
            <a:pPr lvl="1"/>
            <a:r>
              <a:rPr lang="en-US" dirty="0" smtClean="0"/>
              <a:t>Why do African Americans not “move out” like prior ZIT residents (immigrants)?</a:t>
            </a:r>
          </a:p>
          <a:p>
            <a:pPr lvl="2"/>
            <a:r>
              <a:rPr lang="en-US" dirty="0" smtClean="0"/>
              <a:t>Housing Segregation</a:t>
            </a:r>
          </a:p>
          <a:p>
            <a:pPr lvl="2"/>
            <a:r>
              <a:rPr lang="en-US" dirty="0" smtClean="0"/>
              <a:t>Loss of Manufacturing Jobs</a:t>
            </a:r>
          </a:p>
          <a:p>
            <a:pPr lvl="2"/>
            <a:r>
              <a:rPr lang="en-US" dirty="0" smtClean="0"/>
              <a:t>The irony of “Black Flight”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Sampson and Wilson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 the “cultural component” </a:t>
            </a:r>
          </a:p>
          <a:p>
            <a:pPr lvl="1"/>
            <a:r>
              <a:rPr lang="en-US" dirty="0" smtClean="0"/>
              <a:t>Issue of “disrespect” rooted in legacy of racism and despair (e.g., based on reality).</a:t>
            </a:r>
          </a:p>
          <a:p>
            <a:pPr lvl="1"/>
            <a:r>
              <a:rPr lang="en-US" dirty="0" smtClean="0"/>
              <a:t>Idea of “cognitive landscape”</a:t>
            </a:r>
          </a:p>
          <a:p>
            <a:pPr lvl="2"/>
            <a:r>
              <a:rPr lang="en-US" dirty="0" smtClean="0"/>
              <a:t>When violence is a regular part of reality, it seems more “normal” as a response.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74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Policy Implications?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Build neighborhood “collective efficacy”</a:t>
            </a:r>
          </a:p>
          <a:p>
            <a:pPr lvl="1"/>
            <a:r>
              <a:rPr lang="en-US" sz="2400" dirty="0" smtClean="0"/>
              <a:t>How do you do this?</a:t>
            </a:r>
          </a:p>
          <a:p>
            <a:r>
              <a:rPr lang="en-US" sz="2800" dirty="0" smtClean="0"/>
              <a:t>Address ecological characteristics that ruin collective efficacy</a:t>
            </a:r>
          </a:p>
          <a:p>
            <a:pPr lvl="1"/>
            <a:r>
              <a:rPr lang="en-US" sz="2400" dirty="0" smtClean="0"/>
              <a:t>Family disruption, concentrated poverty, residential mobility</a:t>
            </a:r>
          </a:p>
          <a:p>
            <a:r>
              <a:rPr lang="en-US" sz="2800" b="1" dirty="0" smtClean="0"/>
              <a:t>Moving to Opportunity Program</a:t>
            </a:r>
            <a:r>
              <a:rPr lang="en-US" sz="2800" dirty="0" smtClean="0"/>
              <a:t> in Baltimore</a:t>
            </a:r>
          </a:p>
          <a:p>
            <a:pPr lvl="2"/>
            <a:r>
              <a:rPr lang="en-US" sz="2000" dirty="0" smtClean="0"/>
              <a:t>Randomly moved 200 families from high poverty to low poverty—then track the children</a:t>
            </a:r>
          </a:p>
          <a:p>
            <a:r>
              <a:rPr lang="en-US" sz="2800" dirty="0" smtClean="0"/>
              <a:t>Community Policing Movement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Emile Durkheim (late 1858-1917)	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001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French Scientist </a:t>
            </a:r>
          </a:p>
          <a:p>
            <a:pPr>
              <a:lnSpc>
                <a:spcPct val="90000"/>
              </a:lnSpc>
            </a:pPr>
            <a:r>
              <a:rPr lang="en-US" u="sng" smtClean="0"/>
              <a:t>Suicide </a:t>
            </a:r>
          </a:p>
          <a:p>
            <a:pPr>
              <a:lnSpc>
                <a:spcPct val="90000"/>
              </a:lnSpc>
            </a:pPr>
            <a:r>
              <a:rPr lang="en-US" smtClean="0"/>
              <a:t>Humans nature: selfish and insatiable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Effective Societies able to “cap” desires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Socialization &amp; Social Ties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Special concern with “Industrial Prosperity”</a:t>
            </a:r>
          </a:p>
          <a:p>
            <a:pPr>
              <a:lnSpc>
                <a:spcPct val="90000"/>
              </a:lnSpc>
            </a:pPr>
            <a:r>
              <a:rPr lang="en-US" smtClean="0"/>
              <a:t>Coined the Term “Anomie”: 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Institutionalized norms lose ability to control human behavior and human needs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Presentation + Group </a:t>
            </a:r>
            <a:r>
              <a:rPr lang="en-US" dirty="0" err="1" smtClean="0"/>
              <a:t>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941637"/>
          </a:xfrm>
        </p:spPr>
        <p:txBody>
          <a:bodyPr/>
          <a:lstStyle/>
          <a:p>
            <a:r>
              <a:rPr lang="en-US" dirty="0" smtClean="0"/>
              <a:t>What in the video clip can you connect to social disorganization theory? </a:t>
            </a:r>
          </a:p>
          <a:p>
            <a:pPr lvl="1"/>
            <a:r>
              <a:rPr lang="en-US" dirty="0" smtClean="0"/>
              <a:t>Ecological factors?</a:t>
            </a:r>
          </a:p>
          <a:p>
            <a:pPr lvl="1"/>
            <a:r>
              <a:rPr lang="en-US" dirty="0" smtClean="0"/>
              <a:t>Social control?</a:t>
            </a:r>
          </a:p>
          <a:p>
            <a:pPr lvl="1"/>
            <a:r>
              <a:rPr lang="en-US" dirty="0" smtClean="0"/>
              <a:t>Cognitive landscape?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658197"/>
              </p:ext>
            </p:extLst>
          </p:nvPr>
        </p:nvGraphicFramePr>
        <p:xfrm>
          <a:off x="3124200" y="4648200"/>
          <a:ext cx="25400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ackager Shell Object" showAsIcon="1" r:id="rId3" imgW="2540160" imgH="686880" progId="Package">
                  <p:embed/>
                </p:oleObj>
              </mc:Choice>
              <mc:Fallback>
                <p:oleObj name="Packager Shell Object" showAsIcon="1" r:id="rId3" imgW="2540160" imgH="6868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4648200"/>
                        <a:ext cx="2540000" cy="68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Durkhiem’s Legacy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04800" y="1600200"/>
            <a:ext cx="43434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Rapidly Changing </a:t>
            </a:r>
          </a:p>
          <a:p>
            <a:pPr algn="ctr"/>
            <a:r>
              <a:rPr lang="en-US" sz="2800" b="1"/>
              <a:t>Society</a:t>
            </a:r>
          </a:p>
          <a:p>
            <a:pPr algn="ctr"/>
            <a:r>
              <a:rPr lang="en-US" sz="2800" b="1"/>
              <a:t>“Industrial Prosperity”</a:t>
            </a:r>
          </a:p>
          <a:p>
            <a:pPr algn="ctr"/>
            <a:endParaRPr lang="en-US" sz="2800" b="1"/>
          </a:p>
          <a:p>
            <a:pPr algn="ctr"/>
            <a:r>
              <a:rPr lang="en-US" sz="2800" b="1"/>
              <a:t>Anomie </a:t>
            </a:r>
          </a:p>
          <a:p>
            <a:pPr algn="ctr"/>
            <a:r>
              <a:rPr lang="en-US" sz="2800" b="1"/>
              <a:t>(Norms are Weakened)</a:t>
            </a: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5613400" y="35941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2800"/>
          </a:p>
        </p:txBody>
      </p:sp>
      <p:sp>
        <p:nvSpPr>
          <p:cNvPr id="32773" name="Line 8"/>
          <p:cNvSpPr>
            <a:spLocks noChangeShapeType="1"/>
          </p:cNvSpPr>
          <p:nvPr/>
        </p:nvSpPr>
        <p:spPr bwMode="auto">
          <a:xfrm>
            <a:off x="2362200" y="3048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9"/>
          <p:cNvSpPr>
            <a:spLocks noChangeShapeType="1"/>
          </p:cNvSpPr>
          <p:nvPr/>
        </p:nvSpPr>
        <p:spPr bwMode="auto">
          <a:xfrm>
            <a:off x="2286000" y="4419600"/>
            <a:ext cx="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Rectangle 10"/>
          <p:cNvSpPr>
            <a:spLocks noChangeArrowheads="1"/>
          </p:cNvSpPr>
          <p:nvPr/>
        </p:nvSpPr>
        <p:spPr bwMode="auto">
          <a:xfrm>
            <a:off x="4800600" y="1600200"/>
            <a:ext cx="4114800" cy="2819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Human Nature as</a:t>
            </a:r>
          </a:p>
          <a:p>
            <a:pPr algn="ctr"/>
            <a:r>
              <a:rPr lang="en-US" sz="2800" b="1"/>
              <a:t>Insatiable;  must </a:t>
            </a:r>
          </a:p>
          <a:p>
            <a:pPr algn="ctr"/>
            <a:r>
              <a:rPr lang="en-US" sz="2800" b="1"/>
              <a:t>therefore cap or control</a:t>
            </a:r>
          </a:p>
          <a:p>
            <a:pPr algn="ctr"/>
            <a:endParaRPr lang="en-US" sz="2800" b="1"/>
          </a:p>
          <a:p>
            <a:pPr algn="ctr"/>
            <a:r>
              <a:rPr lang="en-US" sz="2800" b="1"/>
              <a:t>Social Ties Important</a:t>
            </a:r>
          </a:p>
        </p:txBody>
      </p:sp>
      <p:sp>
        <p:nvSpPr>
          <p:cNvPr id="32776" name="Text Box 12"/>
          <p:cNvSpPr txBox="1">
            <a:spLocks noChangeArrowheads="1"/>
          </p:cNvSpPr>
          <p:nvPr/>
        </p:nvSpPr>
        <p:spPr bwMode="auto">
          <a:xfrm>
            <a:off x="0" y="4953000"/>
            <a:ext cx="4495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/>
              <a:t>The Anomie/Strain Tradition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dirty="0" smtClean="0"/>
              <a:t>(Next Week)</a:t>
            </a:r>
            <a:endParaRPr lang="en-US" sz="2400" b="1" dirty="0"/>
          </a:p>
        </p:txBody>
      </p:sp>
      <p:sp>
        <p:nvSpPr>
          <p:cNvPr id="32777" name="Text Box 13"/>
          <p:cNvSpPr txBox="1">
            <a:spLocks noChangeArrowheads="1"/>
          </p:cNvSpPr>
          <p:nvPr/>
        </p:nvSpPr>
        <p:spPr bwMode="auto">
          <a:xfrm>
            <a:off x="4724400" y="5029200"/>
            <a:ext cx="4419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/>
              <a:t>The Social Disorganization and “Informal Control” Tradition    </a:t>
            </a:r>
            <a:r>
              <a:rPr lang="en-US" sz="2400" b="1" dirty="0" smtClean="0"/>
              <a:t>(Today/Tuesday)</a:t>
            </a:r>
            <a:endParaRPr lang="en-US" sz="2400" b="1" dirty="0"/>
          </a:p>
        </p:txBody>
      </p:sp>
      <p:sp>
        <p:nvSpPr>
          <p:cNvPr id="32778" name="Line 14"/>
          <p:cNvSpPr>
            <a:spLocks noChangeShapeType="1"/>
          </p:cNvSpPr>
          <p:nvPr/>
        </p:nvSpPr>
        <p:spPr bwMode="auto">
          <a:xfrm>
            <a:off x="6781800" y="4419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Meanwhile, back in America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“Social Pathologists” (1900-1930)</a:t>
            </a:r>
          </a:p>
          <a:p>
            <a:pPr lvl="1"/>
            <a:r>
              <a:rPr lang="en-US" smtClean="0"/>
              <a:t>Cities as “bad” and “corrupting”</a:t>
            </a:r>
          </a:p>
          <a:p>
            <a:pPr lvl="1"/>
            <a:r>
              <a:rPr lang="en-US" smtClean="0"/>
              <a:t>Immigrants as amoral and inferior </a:t>
            </a:r>
          </a:p>
          <a:p>
            <a:r>
              <a:rPr lang="en-US" smtClean="0"/>
              <a:t>Chicago School (1930s)</a:t>
            </a:r>
          </a:p>
          <a:p>
            <a:pPr lvl="1"/>
            <a:r>
              <a:rPr lang="en-US" smtClean="0"/>
              <a:t>University of Chicago (Sociologists)</a:t>
            </a:r>
          </a:p>
          <a:p>
            <a:pPr lvl="1"/>
            <a:r>
              <a:rPr lang="en-US" smtClean="0"/>
              <a:t>Tie to Durkheim:  City/Societal Growth</a:t>
            </a:r>
          </a:p>
          <a:p>
            <a:pPr lvl="2"/>
            <a:r>
              <a:rPr lang="en-US" smtClean="0"/>
              <a:t>Worry over lack of integration (and control)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Park &amp; Burgess (1925)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153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How does a city growth and develop?</a:t>
            </a:r>
          </a:p>
          <a:p>
            <a:pPr lvl="2"/>
            <a:r>
              <a:rPr lang="en-US" smtClean="0"/>
              <a:t>Concentric Zones in Chicago</a:t>
            </a: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4267200" y="3352800"/>
            <a:ext cx="3352800" cy="2590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5029200" y="3886200"/>
            <a:ext cx="1905000" cy="16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5486400" y="4191000"/>
            <a:ext cx="9906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581400" y="3962400"/>
            <a:ext cx="22098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371600" y="3352800"/>
            <a:ext cx="2209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Industrial zone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V="1">
            <a:off x="3581400" y="4800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143000" y="4495800"/>
            <a:ext cx="2438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u="sng">
                <a:latin typeface="Times New Roman" pitchFamily="18" charset="0"/>
              </a:rPr>
              <a:t>Zone in transition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219200" y="5943600"/>
            <a:ext cx="3352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Residential zones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V="1">
            <a:off x="4572000" y="5486400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Shaw and McKay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z="3000" u="sng" smtClean="0"/>
              <a:t>Juvenile Delinquency in Urban Areas </a:t>
            </a:r>
            <a:r>
              <a:rPr lang="en-US" sz="3000" smtClean="0"/>
              <a:t>1942.</a:t>
            </a:r>
            <a:r>
              <a:rPr lang="en-US" smtClean="0"/>
              <a:t>  </a:t>
            </a:r>
          </a:p>
          <a:p>
            <a:pPr lvl="1"/>
            <a:r>
              <a:rPr lang="en-US" sz="2600" smtClean="0"/>
              <a:t>Mapped addresses of delinquents (court records)</a:t>
            </a:r>
          </a:p>
          <a:p>
            <a:pPr lvl="1"/>
            <a:r>
              <a:rPr lang="en-US" sz="2600" smtClean="0"/>
              <a:t>Zone in transition </a:t>
            </a:r>
            <a:r>
              <a:rPr lang="en-US" sz="2600" u="sng" smtClean="0"/>
              <a:t>stable</a:t>
            </a:r>
            <a:r>
              <a:rPr lang="en-US" sz="2600" smtClean="0"/>
              <a:t> and high delinquency rates over many years</a:t>
            </a:r>
            <a:endParaRPr lang="en-US" smtClean="0"/>
          </a:p>
          <a:p>
            <a:pPr lvl="1"/>
            <a:r>
              <a:rPr lang="en-US" smtClean="0"/>
              <a:t>Implications of these findings:	</a:t>
            </a:r>
          </a:p>
          <a:p>
            <a:pPr lvl="2">
              <a:buFontTx/>
              <a:buNone/>
            </a:pPr>
            <a:r>
              <a:rPr lang="en-US" smtClean="0"/>
              <a:t> 1.  Stable, despite </a:t>
            </a:r>
            <a:r>
              <a:rPr lang="en-US" u="sng" smtClean="0"/>
              <a:t>multiple waves</a:t>
            </a:r>
            <a:r>
              <a:rPr lang="en-US" smtClean="0"/>
              <a:t> of immigrants!!</a:t>
            </a:r>
          </a:p>
          <a:p>
            <a:pPr lvl="2">
              <a:buFontTx/>
              <a:buNone/>
            </a:pPr>
            <a:r>
              <a:rPr lang="en-US" smtClean="0"/>
              <a:t> 2. Only </a:t>
            </a:r>
            <a:r>
              <a:rPr lang="en-US" u="sng" smtClean="0"/>
              <a:t>certain areas</a:t>
            </a:r>
            <a:r>
              <a:rPr lang="en-US" smtClean="0"/>
              <a:t> of the city Something about</a:t>
            </a:r>
          </a:p>
          <a:p>
            <a:pPr lvl="2">
              <a:buFontTx/>
              <a:buNone/>
            </a:pPr>
            <a:r>
              <a:rPr lang="en-US" smtClean="0"/>
              <a:t>     this area causes delinquency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Social Disorganization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600200"/>
            <a:ext cx="7772400" cy="4114800"/>
          </a:xfrm>
        </p:spPr>
        <p:txBody>
          <a:bodyPr/>
          <a:lstStyle/>
          <a:p>
            <a:r>
              <a:rPr lang="en-US" sz="2800" smtClean="0"/>
              <a:t>What were the characteristics of the zone in transition that may cause high delinquency rates?</a:t>
            </a:r>
          </a:p>
          <a:p>
            <a:pPr lvl="1"/>
            <a:r>
              <a:rPr lang="en-US" sz="2000" smtClean="0"/>
              <a:t>Population Heterogeneity </a:t>
            </a:r>
          </a:p>
          <a:p>
            <a:pPr lvl="1"/>
            <a:r>
              <a:rPr lang="en-US" sz="2000" smtClean="0"/>
              <a:t>Population Turnover </a:t>
            </a:r>
          </a:p>
          <a:p>
            <a:pPr lvl="1"/>
            <a:r>
              <a:rPr lang="en-US" sz="2000" smtClean="0"/>
              <a:t>Physical Decay</a:t>
            </a:r>
          </a:p>
          <a:p>
            <a:pPr lvl="1"/>
            <a:r>
              <a:rPr lang="en-US" sz="2000" smtClean="0"/>
              <a:t>Poverty/Inequality</a:t>
            </a:r>
            <a:endParaRPr lang="en-US" smtClean="0"/>
          </a:p>
          <a:p>
            <a:r>
              <a:rPr lang="en-US" sz="2400" b="1" smtClean="0"/>
              <a:t>Why might these ecological characteristics lead to high crime rates?</a:t>
            </a:r>
            <a:endParaRPr 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Explaining high crime in the zone of transition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dirty="0" smtClean="0"/>
              <a:t>1.  Social Control </a:t>
            </a:r>
            <a:endParaRPr lang="en-US" sz="2400" dirty="0" smtClean="0"/>
          </a:p>
          <a:p>
            <a:pPr lvl="2"/>
            <a:r>
              <a:rPr lang="en-US" dirty="0" smtClean="0"/>
              <a:t>Little community “cohesion,” therefore, weak community institutions and lack of control </a:t>
            </a:r>
          </a:p>
          <a:p>
            <a:pPr lvl="3"/>
            <a:r>
              <a:rPr lang="en-US" dirty="0" smtClean="0"/>
              <a:t>Borrowed from Durkheim here: humans need to be controlled or deviance and crime will result.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2.  Cultural Transmission of Values</a:t>
            </a:r>
          </a:p>
          <a:p>
            <a:pPr lvl="2"/>
            <a:r>
              <a:rPr lang="en-US" dirty="0" smtClean="0"/>
              <a:t>Once crime becomes rooted in a neighborhood, delinquent values are passed trough generations of delinquents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Social Disorganization 1960-1980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Fell out of favor in sociology in 1950s</a:t>
            </a:r>
          </a:p>
          <a:p>
            <a:pPr lvl="1"/>
            <a:r>
              <a:rPr lang="en-US" dirty="0" smtClean="0"/>
              <a:t>Individual theories gained popularity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Criticisms of Social Disorganization</a:t>
            </a:r>
          </a:p>
          <a:p>
            <a:pPr lvl="1"/>
            <a:r>
              <a:rPr lang="en-US" sz="2400" dirty="0" smtClean="0"/>
              <a:t>Use of “Official Data”</a:t>
            </a:r>
          </a:p>
          <a:p>
            <a:pPr lvl="1"/>
            <a:r>
              <a:rPr lang="en-US" sz="2400" dirty="0" smtClean="0"/>
              <a:t>Are these neighborhoods really “disorganized?”</a:t>
            </a:r>
          </a:p>
          <a:p>
            <a:pPr lvl="1"/>
            <a:r>
              <a:rPr lang="en-US" sz="2400" dirty="0" smtClean="0"/>
              <a:t>Cannot measure “intervening variables”</a:t>
            </a:r>
          </a:p>
          <a:p>
            <a:pPr lvl="1"/>
            <a:r>
              <a:rPr lang="en-US" sz="2400" dirty="0" smtClean="0"/>
              <a:t>“Chicago Specific” (not all cities grow in rings)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</TotalTime>
  <Words>927</Words>
  <Application>Microsoft Office PowerPoint</Application>
  <PresentationFormat>On-screen Show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Trek</vt:lpstr>
      <vt:lpstr>Packager Shell Object</vt:lpstr>
      <vt:lpstr>Social Structure I</vt:lpstr>
      <vt:lpstr>Emile Durkheim (late 1858-1917) </vt:lpstr>
      <vt:lpstr>Durkhiem’s Legacy</vt:lpstr>
      <vt:lpstr>Meanwhile, back in America</vt:lpstr>
      <vt:lpstr>Park &amp; Burgess (1925)</vt:lpstr>
      <vt:lpstr>Shaw and McKay</vt:lpstr>
      <vt:lpstr>Social Disorganization</vt:lpstr>
      <vt:lpstr>Explaining high crime in the zone of transition</vt:lpstr>
      <vt:lpstr>Social Disorganization 1960-1980</vt:lpstr>
      <vt:lpstr>Modern S.D. Theory</vt:lpstr>
      <vt:lpstr>Sampson and Groves (1989)</vt:lpstr>
      <vt:lpstr>Sampson (1997)</vt:lpstr>
      <vt:lpstr>Sampson Friends (1997-Present) Version</vt:lpstr>
      <vt:lpstr>Review of Social Disorganization</vt:lpstr>
      <vt:lpstr>RETURN OF THE “CULTURAL TRANSMISSION” </vt:lpstr>
      <vt:lpstr>Beyond “Informal” controls</vt:lpstr>
      <vt:lpstr>S.D. as an explanation for high rates of African American offending</vt:lpstr>
      <vt:lpstr>Sampson and Wilson II</vt:lpstr>
      <vt:lpstr>Policy Implications?</vt:lpstr>
      <vt:lpstr>Feature Presentation + Group WOrk</vt:lpstr>
    </vt:vector>
  </TitlesOfParts>
  <Company>UMD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Structure I</dc:title>
  <dc:creator>Jeff Maahs</dc:creator>
  <cp:lastModifiedBy>Jeffrey R Maahs</cp:lastModifiedBy>
  <cp:revision>14</cp:revision>
  <dcterms:created xsi:type="dcterms:W3CDTF">2003-10-13T19:38:54Z</dcterms:created>
  <dcterms:modified xsi:type="dcterms:W3CDTF">2013-02-25T18:44:56Z</dcterms:modified>
</cp:coreProperties>
</file>