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1" r:id="rId9"/>
    <p:sldId id="263" r:id="rId10"/>
    <p:sldId id="264" r:id="rId11"/>
    <p:sldId id="276" r:id="rId12"/>
    <p:sldId id="277" r:id="rId13"/>
    <p:sldId id="279" r:id="rId14"/>
    <p:sldId id="278" r:id="rId15"/>
    <p:sldId id="267" r:id="rId16"/>
    <p:sldId id="275" r:id="rId17"/>
    <p:sldId id="274" r:id="rId18"/>
    <p:sldId id="266" r:id="rId19"/>
    <p:sldId id="26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F1099-4B7E-4A3B-96EF-999D43134FE0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58A71-5D7B-44FA-9AF1-7A14E0A41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03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6460E-F2DB-4B5C-83D1-67DDE7219F91}" type="datetimeFigureOut">
              <a:rPr lang="en-US" smtClean="0"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A455F-7245-401D-9D3C-404C833DC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0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62F5BC-0715-47CB-95FF-6E34FCF8D1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606F5-8ED4-404E-8CA7-298CDAC3B67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08" y="4343708"/>
            <a:ext cx="5485789" cy="441929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000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BE88C-68E6-40C6-BE42-F715242A535A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AEAF8-870C-439E-9684-964DD4AF6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20012-1D6F-435D-9385-99FE5BE8C976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FFFA4-186E-4A00-A654-5BE4EC0D9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D4FA-8502-410A-A01F-BC9E96A52095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51538-8600-4198-8DF4-8D03C9FAC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5B2B0-BC39-494D-A020-B8AD49BBEE98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63F7E-CFDC-4EAB-B17F-C1DD27FF5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BD69-A198-4EBB-A342-B9152F4D7834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E5A2-869F-4140-A459-568A24833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2AEA9-02E0-46B5-967A-A114C8FB8D21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458E2-E7FC-432B-A4D5-21A50BE9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C1D6-4C5B-4F5B-BA66-85F07DA71EC6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EC89-16B9-42DA-B386-E39713BDB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EFAFC-FEF6-4E79-A9F6-DAEB9B10E1A1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58FBC-46AB-4650-9D47-EDABC84E1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08D5-DF2E-4B88-BCBE-2E6E4577F4A8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B7705-1626-4E20-AA2A-E6BEE22C5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AC4F7-5F37-4F06-B3A2-0913BF8B900D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2FC25-C5CF-4516-96DA-19366679F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CA8D-89CC-4276-9B41-041ABAFED181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3FD08-63D7-406E-9D12-AAECAC064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0977E6-1768-46C9-9F80-AA498A81AF0D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3DFCD6-DC29-4DB4-B57C-85D45B970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ANOVA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Conceptual Review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Conceptual Formula, Sig Testing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Calculating in SPSS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</a:t>
            </a:r>
            <a:r>
              <a:rPr lang="en-US" dirty="0" smtClean="0">
                <a:sym typeface="Wingdings" pitchFamily="2" charset="2"/>
              </a:rPr>
              <a:t> F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r>
              <a:rPr lang="en-US" dirty="0" smtClean="0"/>
              <a:t>F = Between variance / Within Variance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Prison Example</a:t>
            </a:r>
          </a:p>
          <a:p>
            <a:pPr lvl="1">
              <a:buNone/>
            </a:pPr>
            <a:r>
              <a:rPr lang="en-US" dirty="0" err="1" smtClean="0"/>
              <a:t>F</a:t>
            </a:r>
            <a:r>
              <a:rPr lang="en-US" baseline="-25000" dirty="0" err="1" smtClean="0"/>
              <a:t>obtained</a:t>
            </a:r>
            <a:r>
              <a:rPr lang="en-US" dirty="0" smtClean="0"/>
              <a:t> = 48.58/1.17 = 41.5</a:t>
            </a:r>
          </a:p>
          <a:p>
            <a:pPr lvl="1">
              <a:buNone/>
            </a:pPr>
            <a:r>
              <a:rPr lang="en-US" dirty="0" smtClean="0"/>
              <a:t>With an alpha of .05,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critical</a:t>
            </a:r>
            <a:r>
              <a:rPr lang="en-US" dirty="0" smtClean="0"/>
              <a:t> (2, 12) = 3.88 </a:t>
            </a:r>
          </a:p>
          <a:p>
            <a:pPr lvl="1">
              <a:buNone/>
            </a:pPr>
            <a:r>
              <a:rPr lang="en-US" dirty="0" smtClean="0"/>
              <a:t>Reject the NULL hypothesis that the mean number of infractions across the different types of prison are equal (That prison type and number of infractions are unrelated)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Like “t,” the sampling distribution for “F” depends on sample size (or </a:t>
            </a:r>
            <a:r>
              <a:rPr lang="en-US" sz="4000" dirty="0" err="1" smtClean="0"/>
              <a:t>df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248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1764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Output (</a:t>
            </a:r>
            <a:r>
              <a:rPr lang="en-US" dirty="0" err="1" smtClean="0"/>
              <a:t>Descriptives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634542"/>
              </p:ext>
            </p:extLst>
          </p:nvPr>
        </p:nvGraphicFramePr>
        <p:xfrm>
          <a:off x="76199" y="1371598"/>
          <a:ext cx="9067800" cy="4522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6791"/>
                <a:gridCol w="804858"/>
                <a:gridCol w="804062"/>
                <a:gridCol w="1137161"/>
                <a:gridCol w="847093"/>
                <a:gridCol w="1159473"/>
                <a:gridCol w="1159473"/>
                <a:gridCol w="847093"/>
                <a:gridCol w="871796"/>
              </a:tblGrid>
              <a:tr h="290338"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601">
                <a:tc grid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infractions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076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Mean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Deviation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95% Confidence Interval for Mean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Minimum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Maximum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6507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Lower Bound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Upper Bound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076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minimum security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2.0000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.70711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.31623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1.1220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2.8780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5076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medium security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5.6000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1.14018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.50990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4.1843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7.0157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5076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maximum security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8.2000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1.30384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.58310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6.5811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9.8189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10.00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50761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5.2667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2.81493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.72681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3.7078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6.8255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10.00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654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Output (Means plot)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79707"/>
            <a:ext cx="7086600" cy="5678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839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OUTPUT (ANOVA)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92398"/>
              </p:ext>
            </p:extLst>
          </p:nvPr>
        </p:nvGraphicFramePr>
        <p:xfrm>
          <a:off x="304800" y="1905000"/>
          <a:ext cx="8839199" cy="4257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039"/>
                <a:gridCol w="1700870"/>
                <a:gridCol w="1179486"/>
                <a:gridCol w="1632512"/>
                <a:gridCol w="1180646"/>
                <a:gridCol w="1180646"/>
              </a:tblGrid>
              <a:tr h="670178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ANOVA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0178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infractions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3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 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Sum of </a:t>
                      </a:r>
                      <a:r>
                        <a:rPr lang="en-US" sz="2400" dirty="0" smtClean="0">
                          <a:effectLst/>
                        </a:rPr>
                        <a:t>Squares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df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Mean Square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Sig.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67017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Between </a:t>
                      </a:r>
                      <a:r>
                        <a:rPr lang="en-US" sz="2400" dirty="0">
                          <a:effectLst/>
                        </a:rPr>
                        <a:t>Groups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96.933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48.467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41.543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.000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2682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Within Groups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14.000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1.167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 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 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2682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Total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110.933</a:t>
                      </a:r>
                      <a:endParaRPr lang="en-US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14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0" y="6172200"/>
            <a:ext cx="4530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/>
            <a:r>
              <a:rPr lang="en-US" dirty="0" smtClean="0"/>
              <a:t>From SPSS, p or “sig” </a:t>
            </a:r>
            <a:r>
              <a:rPr lang="en-US" dirty="0"/>
              <a:t>= .000004 </a:t>
            </a:r>
          </a:p>
        </p:txBody>
      </p:sp>
    </p:spTree>
    <p:extLst>
      <p:ext uri="{BB962C8B-B14F-4D97-AF65-F5344CB8AC3E}">
        <p14:creationId xmlns:p14="http://schemas.microsoft.com/office/powerpoint/2010/main" val="3788720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 test is Exploratory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Null rejected </a:t>
            </a:r>
            <a:r>
              <a:rPr lang="en-US" dirty="0" smtClean="0">
                <a:sym typeface="Wingdings" pitchFamily="2" charset="2"/>
              </a:rPr>
              <a:t> means are not equal in population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Next step is to conduct a series of t-test like comparisons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Compares each pair of means to find </a:t>
            </a:r>
            <a:r>
              <a:rPr lang="en-US" dirty="0" smtClean="0">
                <a:sym typeface="Wingdings" pitchFamily="2" charset="2"/>
              </a:rPr>
              <a:t>differences.  What is the story in the data?  </a:t>
            </a: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These are called “Post-hoc</a:t>
            </a:r>
            <a:r>
              <a:rPr lang="en-US" dirty="0" smtClean="0">
                <a:sym typeface="Wingdings" pitchFamily="2" charset="2"/>
              </a:rPr>
              <a:t>” tests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USE LSD </a:t>
            </a:r>
            <a:r>
              <a:rPr lang="en-US" dirty="0" smtClean="0">
                <a:sym typeface="Wingdings" pitchFamily="2" charset="2"/>
              </a:rPr>
              <a:t>	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If you FAIL to reject the null for the F-test, STOP THERE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2" y="2"/>
          <a:ext cx="9144004" cy="6705597"/>
        </p:xfrm>
        <a:graphic>
          <a:graphicData uri="http://schemas.openxmlformats.org/drawingml/2006/table">
            <a:tbl>
              <a:tblPr/>
              <a:tblGrid>
                <a:gridCol w="2242408"/>
                <a:gridCol w="1690981"/>
                <a:gridCol w="1297872"/>
                <a:gridCol w="757157"/>
                <a:gridCol w="1020250"/>
                <a:gridCol w="1067668"/>
                <a:gridCol w="1067668"/>
              </a:tblGrid>
              <a:tr h="36909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PRISON EXAMPLE (BECAUSE OUR F WAS SIGNIFICANT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AND WE REJECTED NULL)</a:t>
                      </a:r>
                      <a:endParaRPr lang="en-US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8078">
                <a:tc gridSpan="7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Number of infractions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LSD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090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(I) Type of prison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(J) Type of prison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 Difference (I-J)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Error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95% Confidence Interval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80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Lower Bound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Upper Bound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078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1.00 minimum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2.00 medium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-3.60000</a:t>
                      </a:r>
                      <a:r>
                        <a:rPr lang="en-US" sz="1400" baseline="300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US" sz="14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4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US" sz="1400" b="1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(1st)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.68313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-5.0884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-2.1116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880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3.00 maximum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-6.20000</a:t>
                      </a:r>
                      <a:r>
                        <a:rPr lang="en-US" sz="1400" baseline="3000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(2nd) 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.68313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-7.6884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-4.7116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078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2.00 medium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1.00 minimum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3.60000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.68313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2.1116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5.0884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817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3.00 maximum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-2.60000</a:t>
                      </a:r>
                      <a:r>
                        <a:rPr lang="en-US" sz="1400" baseline="300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(3rd)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.68313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.003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-4.0884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-1.1116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078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3.00 maximum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1.00 minimum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6.20000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.68313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B0F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4.7116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7.6884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880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2.00 medium security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2.60000</a:t>
                      </a:r>
                      <a:r>
                        <a:rPr lang="en-US" sz="1400" baseline="300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.68313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.003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1.1116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4.0884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090">
                <a:tc gridSpan="7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*. The mean difference is significant at the 0.05 level.</a:t>
                      </a:r>
                      <a:endParaRPr lang="en-US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958" marR="15958" marT="15958" marB="15958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ANOVA in SPSS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914400"/>
            <a:ext cx="8382000" cy="5791200"/>
          </a:xfrm>
        </p:spPr>
        <p:txBody>
          <a:bodyPr/>
          <a:lstStyle/>
          <a:p>
            <a:pPr lvl="1" eaLnBrk="1" hangingPunct="1"/>
            <a:r>
              <a:rPr lang="en-US" dirty="0" smtClean="0"/>
              <a:t>STEPS TO GET THE CORRECT OUTPUT…</a:t>
            </a:r>
          </a:p>
          <a:p>
            <a:pPr lvl="2" eaLnBrk="1" hangingPunct="1"/>
            <a:r>
              <a:rPr lang="en-US" dirty="0" smtClean="0"/>
              <a:t>ANALYZE </a:t>
            </a:r>
            <a:r>
              <a:rPr lang="en-US" dirty="0" smtClean="0">
                <a:sym typeface="Wingdings" pitchFamily="2" charset="2"/>
              </a:rPr>
              <a:t> COMPARE MEANS  ONE-WAY ANOVA</a:t>
            </a: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INSERT…</a:t>
            </a:r>
          </a:p>
          <a:p>
            <a:pPr lvl="3" eaLnBrk="1" hangingPunct="1"/>
            <a:r>
              <a:rPr lang="en-US" dirty="0" smtClean="0">
                <a:sym typeface="Wingdings" pitchFamily="2" charset="2"/>
              </a:rPr>
              <a:t>INDEPENDENT VARIABLE (Nominal, &gt;3 Categories) IN BOX LABELED “FACTOR:”</a:t>
            </a:r>
          </a:p>
          <a:p>
            <a:pPr lvl="3" eaLnBrk="1" hangingPunct="1"/>
            <a:r>
              <a:rPr lang="en-US" dirty="0" smtClean="0">
                <a:sym typeface="Wingdings" pitchFamily="2" charset="2"/>
              </a:rPr>
              <a:t>DEPENDENT VARIABLE (Interval/Ratio) IN THE BOX LABELED “DEPENDENT LIST:”</a:t>
            </a: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CLICK ON “POST HOC” AND CHOOSE “LSD”</a:t>
            </a:r>
          </a:p>
          <a:p>
            <a:pPr lvl="2" eaLnBrk="1" hangingPunct="1"/>
            <a:r>
              <a:rPr lang="en-US" dirty="0" smtClean="0">
                <a:sym typeface="Wingdings" pitchFamily="2" charset="2"/>
              </a:rPr>
              <a:t>CLICK ON “OPTIONS” AND CHOOSE “DESCRIPTIVE” AND MEANS PLOT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know for homework and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between group variance and within group variance </a:t>
            </a:r>
          </a:p>
          <a:p>
            <a:r>
              <a:rPr lang="en-US" dirty="0" smtClean="0"/>
              <a:t>Degrees of freedom </a:t>
            </a:r>
            <a:r>
              <a:rPr lang="en-US" dirty="0" smtClean="0">
                <a:sym typeface="Wingdings" pitchFamily="2" charset="2"/>
              </a:rPr>
              <a:t> go from sum of squares to variance</a:t>
            </a:r>
          </a:p>
          <a:p>
            <a:r>
              <a:rPr lang="en-US" dirty="0" smtClean="0">
                <a:sym typeface="Wingdings" pitchFamily="2" charset="2"/>
              </a:rPr>
              <a:t>Calculate F-ratio given either sum of squares or variance</a:t>
            </a:r>
          </a:p>
          <a:p>
            <a:r>
              <a:rPr lang="en-US" dirty="0" smtClean="0">
                <a:sym typeface="Wingdings" pitchFamily="2" charset="2"/>
              </a:rPr>
              <a:t>How to calculate F in SPSS and how to  interpret SPSS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SPSS </a:t>
            </a:r>
            <a:r>
              <a:rPr lang="en-US" dirty="0" smtClean="0"/>
              <a:t>Group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Test </a:t>
            </a:r>
            <a:r>
              <a:rPr lang="en-US" sz="2400" b="1" dirty="0"/>
              <a:t>whether </a:t>
            </a:r>
            <a:r>
              <a:rPr lang="en-US" sz="2400" b="1" dirty="0" smtClean="0"/>
              <a:t>fundamentalism </a:t>
            </a:r>
            <a:r>
              <a:rPr lang="en-US" sz="2400" b="1" dirty="0"/>
              <a:t>(“fund</a:t>
            </a:r>
            <a:r>
              <a:rPr lang="en-US" sz="2400" b="1" dirty="0" smtClean="0"/>
              <a:t>”) is related to any of the following </a:t>
            </a:r>
            <a:r>
              <a:rPr lang="en-US" sz="2400" b="1" dirty="0" smtClean="0"/>
              <a:t>using </a:t>
            </a:r>
            <a:r>
              <a:rPr lang="en-US" sz="2400" b="1" dirty="0" smtClean="0"/>
              <a:t>the GSS data and an alpha of .</a:t>
            </a:r>
            <a:r>
              <a:rPr lang="en-US" sz="2400" b="1" dirty="0" smtClean="0"/>
              <a:t>05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1. </a:t>
            </a:r>
            <a:r>
              <a:rPr lang="en-US" sz="2800" dirty="0" smtClean="0"/>
              <a:t>Family </a:t>
            </a:r>
            <a:r>
              <a:rPr lang="en-US" sz="2800" dirty="0" smtClean="0"/>
              <a:t>size </a:t>
            </a:r>
            <a:r>
              <a:rPr lang="en-US" sz="2800" dirty="0" smtClean="0"/>
              <a:t>(“sibs”).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2. </a:t>
            </a:r>
            <a:r>
              <a:rPr lang="en-US" sz="2800" dirty="0" smtClean="0"/>
              <a:t>Number of science credits taken (“</a:t>
            </a:r>
            <a:r>
              <a:rPr lang="en-US" sz="2800" dirty="0" err="1" smtClean="0"/>
              <a:t>colscinm</a:t>
            </a:r>
            <a:r>
              <a:rPr lang="en-US" sz="2800" dirty="0" smtClean="0"/>
              <a:t>”)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3. Number of days were activity was limited due to health (“</a:t>
            </a:r>
            <a:r>
              <a:rPr lang="en-US" sz="2800" dirty="0" err="1" smtClean="0"/>
              <a:t>hlthdays</a:t>
            </a:r>
            <a:r>
              <a:rPr lang="en-US" sz="2800" dirty="0" smtClean="0"/>
              <a:t>”)</a:t>
            </a:r>
            <a:endParaRPr lang="en-US" sz="2800" dirty="0" smtClean="0"/>
          </a:p>
          <a:p>
            <a:pPr lvl="2"/>
            <a:r>
              <a:rPr lang="en-US" dirty="0" smtClean="0"/>
              <a:t>Write out null hypothesis</a:t>
            </a:r>
          </a:p>
          <a:p>
            <a:pPr lvl="2"/>
            <a:r>
              <a:rPr lang="en-US" dirty="0" smtClean="0"/>
              <a:t>Write </a:t>
            </a:r>
            <a:r>
              <a:rPr lang="en-US" dirty="0" smtClean="0"/>
              <a:t>out </a:t>
            </a:r>
            <a:r>
              <a:rPr lang="en-US" dirty="0" smtClean="0"/>
              <a:t>the F-value, and the </a:t>
            </a:r>
            <a:r>
              <a:rPr lang="en-US" dirty="0" smtClean="0"/>
              <a:t>interpretation of </a:t>
            </a:r>
            <a:r>
              <a:rPr lang="en-US" dirty="0" smtClean="0"/>
              <a:t>“</a:t>
            </a:r>
            <a:r>
              <a:rPr lang="en-US" dirty="0" smtClean="0"/>
              <a:t>p” </a:t>
            </a:r>
            <a:endParaRPr lang="en-US" dirty="0" smtClean="0"/>
          </a:p>
          <a:p>
            <a:pPr lvl="2"/>
            <a:r>
              <a:rPr lang="en-US" u="sng" dirty="0" smtClean="0"/>
              <a:t>Where </a:t>
            </a:r>
            <a:r>
              <a:rPr lang="en-US" u="sng" dirty="0" smtClean="0"/>
              <a:t>appropriate</a:t>
            </a:r>
            <a:r>
              <a:rPr lang="en-US" dirty="0" smtClean="0"/>
              <a:t>, also interpret the LSD tests </a:t>
            </a:r>
            <a:r>
              <a:rPr lang="en-US" dirty="0" smtClean="0"/>
              <a:t>(which means are different from which)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ANOVA as extension of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T-test = difference between two means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Univariate/1 sample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Population mean compared to sample mean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Bivariate/2 sample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Compare sample means across two categories (males vs. female, old vs. young, white vs. nonwhite).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ANOVA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Compare sample means across three or more categories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Can no longer calculate a simple “difference between means”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Logic of ANOVA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Instead of difference between means, analyze “variance”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Variance = </a:t>
            </a:r>
            <a:r>
              <a:rPr lang="en-US" u="sng" dirty="0" smtClean="0"/>
              <a:t>sum of squared deviations from mean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	       	 	appropriate </a:t>
            </a:r>
            <a:r>
              <a:rPr lang="en-US" dirty="0" err="1" smtClean="0"/>
              <a:t>df</a:t>
            </a:r>
            <a:r>
              <a:rPr lang="en-US" dirty="0" smtClean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Between group variance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Measure of how group means vary around “grand mean.” Larger mean differences produce larger values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Within group variance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Measure of how cases vary around their group mean. Considered “error” or “unexplained” variance, because it cannot be accounted for by the IV. 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 Ratio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i="1" dirty="0" smtClean="0"/>
              <a:t>F</a:t>
            </a:r>
            <a:r>
              <a:rPr lang="en-US" dirty="0" smtClean="0"/>
              <a:t> = </a:t>
            </a:r>
            <a:r>
              <a:rPr lang="en-US" sz="2800" u="sng" dirty="0" smtClean="0"/>
              <a:t>Mean square between </a:t>
            </a:r>
            <a:r>
              <a:rPr lang="en-US" sz="2800" dirty="0" smtClean="0"/>
              <a:t>=  </a:t>
            </a:r>
            <a:r>
              <a:rPr lang="en-US" sz="2800" u="sng" dirty="0" smtClean="0"/>
              <a:t>Explained variance</a:t>
            </a: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	     </a:t>
            </a:r>
            <a:r>
              <a:rPr lang="en-US" sz="2800" dirty="0" smtClean="0"/>
              <a:t>Mean square within      Unexplained variance</a:t>
            </a: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Mean squared = variance = </a:t>
            </a:r>
            <a:r>
              <a:rPr lang="en-US" u="sng" dirty="0" smtClean="0"/>
              <a:t>Sum of Squares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dirty="0" smtClean="0"/>
              <a:t>							   </a:t>
            </a:r>
            <a:r>
              <a:rPr lang="en-US" dirty="0" err="1" smtClean="0"/>
              <a:t>df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err="1" smtClean="0"/>
              <a:t>df</a:t>
            </a:r>
            <a:r>
              <a:rPr lang="en-US" dirty="0" smtClean="0"/>
              <a:t> for between = (number of groups – 1)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Or, K-1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err="1" smtClean="0"/>
              <a:t>df</a:t>
            </a:r>
            <a:r>
              <a:rPr lang="en-US" dirty="0" smtClean="0"/>
              <a:t> </a:t>
            </a:r>
            <a:r>
              <a:rPr lang="en-US" dirty="0" smtClean="0"/>
              <a:t>for within = </a:t>
            </a:r>
            <a:r>
              <a:rPr lang="en-US" dirty="0" smtClean="0"/>
              <a:t>(N </a:t>
            </a:r>
            <a:r>
              <a:rPr lang="en-US" dirty="0" smtClean="0"/>
              <a:t>– number of </a:t>
            </a:r>
            <a:r>
              <a:rPr lang="en-US" dirty="0" smtClean="0"/>
              <a:t>groups)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Or, N - K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ANOVA when…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= nominal/ordinal with more than 2 categories </a:t>
            </a:r>
          </a:p>
          <a:p>
            <a:r>
              <a:rPr lang="en-US" dirty="0" smtClean="0"/>
              <a:t>DV = interval ratio 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Instructor </a:t>
            </a:r>
            <a:r>
              <a:rPr lang="en-US" dirty="0" err="1" smtClean="0"/>
              <a:t>Iggy</a:t>
            </a:r>
            <a:r>
              <a:rPr lang="en-US" dirty="0" smtClean="0"/>
              <a:t> believes that the custody level of a prison is related to the number of prison infractions that an inmate accumulates in a year</a:t>
            </a:r>
          </a:p>
          <a:p>
            <a:pPr lvl="2"/>
            <a:r>
              <a:rPr lang="en-US" dirty="0" smtClean="0"/>
              <a:t>NULL?  </a:t>
            </a:r>
            <a:r>
              <a:rPr lang="en-US" dirty="0" smtClean="0">
                <a:cs typeface="Arial" charset="0"/>
              </a:rPr>
              <a:t>µ</a:t>
            </a:r>
            <a:r>
              <a:rPr lang="en-US" baseline="-25000" dirty="0" smtClean="0"/>
              <a:t>min</a:t>
            </a:r>
            <a:r>
              <a:rPr lang="en-US" dirty="0" smtClean="0"/>
              <a:t>= </a:t>
            </a:r>
            <a:r>
              <a:rPr lang="en-US" dirty="0" smtClean="0">
                <a:cs typeface="Arial" charset="0"/>
              </a:rPr>
              <a:t>µ</a:t>
            </a:r>
            <a:r>
              <a:rPr lang="en-US" baseline="-25000" dirty="0" smtClean="0"/>
              <a:t>med  </a:t>
            </a:r>
            <a:r>
              <a:rPr lang="en-US" dirty="0" smtClean="0"/>
              <a:t>= </a:t>
            </a:r>
            <a:r>
              <a:rPr lang="en-US" dirty="0" smtClean="0">
                <a:cs typeface="Arial" charset="0"/>
              </a:rPr>
              <a:t>µ</a:t>
            </a:r>
            <a:r>
              <a:rPr lang="en-US" baseline="-25000" dirty="0" smtClean="0"/>
              <a:t>max</a:t>
            </a:r>
          </a:p>
          <a:p>
            <a:pPr lvl="2"/>
            <a:r>
              <a:rPr lang="en-US" dirty="0" smtClean="0"/>
              <a:t>NOTE: NO DIRECTIONALITY HERE!!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3600" smtClean="0"/>
              <a:t>Random sample of three prisons</a:t>
            </a:r>
            <a:br>
              <a:rPr lang="en-US" sz="3600" smtClean="0"/>
            </a:br>
            <a:r>
              <a:rPr lang="en-US" sz="3600" smtClean="0"/>
              <a:t> N = 15 (5 for each prison).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minimum		medium		                maximum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min</a:t>
            </a:r>
            <a:r>
              <a:rPr lang="en-US" dirty="0" smtClean="0"/>
              <a:t>	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min</a:t>
            </a:r>
            <a:r>
              <a:rPr lang="en-US" dirty="0" smtClean="0"/>
              <a:t> -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min</a:t>
            </a:r>
            <a:r>
              <a:rPr lang="en-US" dirty="0" smtClean="0"/>
              <a:t> )</a:t>
            </a:r>
            <a:r>
              <a:rPr lang="en-US" baseline="30000" dirty="0" smtClean="0"/>
              <a:t>2</a:t>
            </a:r>
            <a:r>
              <a:rPr lang="en-US" dirty="0" smtClean="0"/>
              <a:t>	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med</a:t>
            </a:r>
            <a:r>
              <a:rPr lang="en-US" dirty="0" smtClean="0"/>
              <a:t>   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med</a:t>
            </a:r>
            <a:r>
              <a:rPr lang="en-US" dirty="0" smtClean="0"/>
              <a:t> -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med</a:t>
            </a:r>
            <a:r>
              <a:rPr lang="en-US" dirty="0" smtClean="0"/>
              <a:t> )</a:t>
            </a:r>
            <a:r>
              <a:rPr lang="en-US" baseline="30000" dirty="0" smtClean="0"/>
              <a:t>2 </a:t>
            </a:r>
            <a:r>
              <a:rPr lang="en-US" baseline="-25000" dirty="0" smtClean="0"/>
              <a:t>	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    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max</a:t>
            </a:r>
            <a:r>
              <a:rPr lang="en-US" dirty="0" smtClean="0"/>
              <a:t> -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max</a:t>
            </a:r>
            <a:r>
              <a:rPr lang="en-US" dirty="0" smtClean="0"/>
              <a:t> )</a:t>
            </a:r>
            <a:r>
              <a:rPr lang="en-US" baseline="30000" dirty="0" smtClean="0"/>
              <a:t>2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1	     1		  4	   2.56		  8           .04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2	     0		  6	   .16 		 10          3.24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3	     1		  7	   1.96		  7            1.44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2	     0		  5	   .36		  9            .64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2	     0		  6	   .16		  7            1.44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________________________________________________________________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ym typeface="Symbol"/>
              </a:rPr>
              <a:t></a:t>
            </a:r>
            <a:r>
              <a:rPr lang="en-US" dirty="0" smtClean="0"/>
              <a:t>   10    	     2		  28      	   5.2		  41             6.8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_________________________________________________________________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min</a:t>
            </a:r>
            <a:r>
              <a:rPr lang="en-US" dirty="0" smtClean="0"/>
              <a:t>=2.0	                    	   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med</a:t>
            </a:r>
            <a:r>
              <a:rPr lang="en-US" dirty="0" smtClean="0"/>
              <a:t>=5.6		       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max</a:t>
            </a:r>
            <a:r>
              <a:rPr lang="en-US" dirty="0" smtClean="0"/>
              <a:t>=8.2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				Grand mean = 5.267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85800" y="4953000"/>
            <a:ext cx="76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81400" y="49530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53200" y="4953000"/>
            <a:ext cx="76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57400" y="22098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572000" y="22098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39000" y="2209800"/>
            <a:ext cx="152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Conceptual Plot of the 3 groups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0" y="44958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81000" y="46482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1                2              3                  4                  5                      6                  7              8           9                    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V="1">
            <a:off x="1524000" y="2438400"/>
            <a:ext cx="0" cy="2057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4985657" y="2438400"/>
            <a:ext cx="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V="1">
            <a:off x="7924800" y="2438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Freeform 8"/>
          <p:cNvSpPr>
            <a:spLocks/>
          </p:cNvSpPr>
          <p:nvPr/>
        </p:nvSpPr>
        <p:spPr bwMode="auto">
          <a:xfrm>
            <a:off x="3309257" y="2438400"/>
            <a:ext cx="3352800" cy="2057400"/>
          </a:xfrm>
          <a:custGeom>
            <a:avLst/>
            <a:gdLst>
              <a:gd name="T0" fmla="*/ 0 w 1248"/>
              <a:gd name="T1" fmla="*/ 2147483647 h 1296"/>
              <a:gd name="T2" fmla="*/ 2147483647 w 1248"/>
              <a:gd name="T3" fmla="*/ 0 h 1296"/>
              <a:gd name="T4" fmla="*/ 2147483647 w 1248"/>
              <a:gd name="T5" fmla="*/ 2147483647 h 1296"/>
              <a:gd name="T6" fmla="*/ 0 60000 65536"/>
              <a:gd name="T7" fmla="*/ 0 60000 65536"/>
              <a:gd name="T8" fmla="*/ 0 60000 65536"/>
              <a:gd name="T9" fmla="*/ 0 w 1248"/>
              <a:gd name="T10" fmla="*/ 0 h 1296"/>
              <a:gd name="T11" fmla="*/ 1248 w 1248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296">
                <a:moveTo>
                  <a:pt x="0" y="1296"/>
                </a:moveTo>
                <a:cubicBezTo>
                  <a:pt x="208" y="648"/>
                  <a:pt x="416" y="0"/>
                  <a:pt x="624" y="0"/>
                </a:cubicBezTo>
                <a:cubicBezTo>
                  <a:pt x="832" y="0"/>
                  <a:pt x="1152" y="1080"/>
                  <a:pt x="1248" y="1296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>
            <a:off x="6477000" y="2438400"/>
            <a:ext cx="2362200" cy="2057400"/>
          </a:xfrm>
          <a:custGeom>
            <a:avLst/>
            <a:gdLst>
              <a:gd name="T0" fmla="*/ 2147483647 w 2064"/>
              <a:gd name="T1" fmla="*/ 2147483647 h 1296"/>
              <a:gd name="T2" fmla="*/ 2147483647 w 2064"/>
              <a:gd name="T3" fmla="*/ 0 h 1296"/>
              <a:gd name="T4" fmla="*/ 0 w 2064"/>
              <a:gd name="T5" fmla="*/ 2147483647 h 1296"/>
              <a:gd name="T6" fmla="*/ 0 60000 65536"/>
              <a:gd name="T7" fmla="*/ 0 60000 65536"/>
              <a:gd name="T8" fmla="*/ 0 60000 65536"/>
              <a:gd name="T9" fmla="*/ 0 w 2064"/>
              <a:gd name="T10" fmla="*/ 0 h 1296"/>
              <a:gd name="T11" fmla="*/ 2064 w 206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1296">
                <a:moveTo>
                  <a:pt x="2064" y="1296"/>
                </a:moveTo>
                <a:cubicBezTo>
                  <a:pt x="1828" y="648"/>
                  <a:pt x="1592" y="0"/>
                  <a:pt x="1248" y="0"/>
                </a:cubicBezTo>
                <a:cubicBezTo>
                  <a:pt x="904" y="0"/>
                  <a:pt x="208" y="1080"/>
                  <a:pt x="0" y="129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517525" y="5370513"/>
            <a:ext cx="37689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BLUE: Minimum security (mean = 2)</a:t>
            </a:r>
          </a:p>
          <a:p>
            <a:r>
              <a:rPr lang="en-US" dirty="0" smtClean="0">
                <a:latin typeface="Calibri" pitchFamily="34" charset="0"/>
              </a:rPr>
              <a:t>GREEN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Medium security (mean = 5.2)</a:t>
            </a:r>
            <a:endParaRPr lang="en-US" dirty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RED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Maximum security (mean </a:t>
            </a:r>
            <a:r>
              <a:rPr lang="en-US" dirty="0">
                <a:latin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</a:rPr>
              <a:t>6.8)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4827" name="Freeform 11"/>
          <p:cNvSpPr>
            <a:spLocks/>
          </p:cNvSpPr>
          <p:nvPr/>
        </p:nvSpPr>
        <p:spPr bwMode="auto">
          <a:xfrm>
            <a:off x="609600" y="2438400"/>
            <a:ext cx="1752600" cy="2057400"/>
          </a:xfrm>
          <a:custGeom>
            <a:avLst/>
            <a:gdLst>
              <a:gd name="T0" fmla="*/ 0 w 1584"/>
              <a:gd name="T1" fmla="*/ 2147483647 h 1296"/>
              <a:gd name="T2" fmla="*/ 2147483647 w 1584"/>
              <a:gd name="T3" fmla="*/ 0 h 1296"/>
              <a:gd name="T4" fmla="*/ 2147483647 w 1584"/>
              <a:gd name="T5" fmla="*/ 2147483647 h 1296"/>
              <a:gd name="T6" fmla="*/ 0 60000 65536"/>
              <a:gd name="T7" fmla="*/ 0 60000 65536"/>
              <a:gd name="T8" fmla="*/ 0 60000 65536"/>
              <a:gd name="T9" fmla="*/ 0 w 1584"/>
              <a:gd name="T10" fmla="*/ 0 h 1296"/>
              <a:gd name="T11" fmla="*/ 1584 w 158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296">
                <a:moveTo>
                  <a:pt x="0" y="1296"/>
                </a:moveTo>
                <a:cubicBezTo>
                  <a:pt x="276" y="648"/>
                  <a:pt x="552" y="0"/>
                  <a:pt x="816" y="0"/>
                </a:cubicBezTo>
                <a:cubicBezTo>
                  <a:pt x="1080" y="0"/>
                  <a:pt x="1332" y="648"/>
                  <a:pt x="1584" y="1296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648200" y="1371600"/>
            <a:ext cx="0" cy="312420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53000" y="1447800"/>
            <a:ext cx="3791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GRAND MEAN = 5.27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Based on all cases from all groups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>
          <a:xfrm flipH="1" flipV="1">
            <a:off x="4648200" y="1676400"/>
            <a:ext cx="304800" cy="945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Variation (SS)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dirty="0" smtClean="0"/>
              <a:t>Within group variation (error variation)</a:t>
            </a:r>
          </a:p>
          <a:p>
            <a:pPr lvl="1"/>
            <a:r>
              <a:rPr lang="en-US" dirty="0" smtClean="0"/>
              <a:t>Add the variation from within each group together</a:t>
            </a:r>
          </a:p>
          <a:p>
            <a:pPr lvl="2"/>
            <a:r>
              <a:rPr lang="en-US" dirty="0" err="1" smtClean="0"/>
              <a:t>SS</a:t>
            </a:r>
            <a:r>
              <a:rPr lang="en-US" baseline="-25000" dirty="0" err="1" smtClean="0"/>
              <a:t>minimim</a:t>
            </a:r>
            <a:r>
              <a:rPr lang="en-US" dirty="0" smtClean="0"/>
              <a:t> +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meduim</a:t>
            </a:r>
            <a:r>
              <a:rPr lang="en-US" dirty="0" smtClean="0"/>
              <a:t> + </a:t>
            </a:r>
            <a:r>
              <a:rPr lang="en-US" dirty="0" err="1" smtClean="0"/>
              <a:t>SS</a:t>
            </a:r>
            <a:r>
              <a:rPr lang="en-US" baseline="-25000" dirty="0" err="1" smtClean="0"/>
              <a:t>maximum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2 + 5.2 + 6.8 = </a:t>
            </a:r>
            <a:r>
              <a:rPr lang="en-US" b="1" dirty="0" smtClean="0"/>
              <a:t>14</a:t>
            </a:r>
          </a:p>
          <a:p>
            <a:r>
              <a:rPr lang="en-US" dirty="0" smtClean="0"/>
              <a:t>Between group variation (explained variation)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400" dirty="0" smtClean="0"/>
              <a:t>grand mean -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min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*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min</a:t>
            </a:r>
            <a:r>
              <a:rPr lang="en-US" sz="2400" dirty="0" smtClean="0"/>
              <a:t> +  (grand mean - 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med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*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med</a:t>
            </a:r>
            <a:r>
              <a:rPr lang="en-US" sz="2400" dirty="0" smtClean="0"/>
              <a:t>  +</a:t>
            </a:r>
          </a:p>
          <a:p>
            <a:pPr>
              <a:buNone/>
            </a:pPr>
            <a:r>
              <a:rPr lang="en-US" sz="2400" dirty="0" smtClean="0"/>
              <a:t>(grand mean - 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*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max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= [(5.27-2)</a:t>
            </a:r>
            <a:r>
              <a:rPr lang="en-US" baseline="30000" dirty="0" smtClean="0"/>
              <a:t>2</a:t>
            </a:r>
            <a:r>
              <a:rPr lang="en-US" dirty="0" smtClean="0"/>
              <a:t>5] + [(5.27-5.6)</a:t>
            </a:r>
            <a:r>
              <a:rPr lang="en-US" baseline="30000" dirty="0" smtClean="0"/>
              <a:t>2 </a:t>
            </a:r>
            <a:r>
              <a:rPr lang="en-US" dirty="0" smtClean="0"/>
              <a:t>5] + [(5.27-8.2)</a:t>
            </a:r>
            <a:r>
              <a:rPr lang="en-US" baseline="30000" dirty="0" smtClean="0"/>
              <a:t>2 </a:t>
            </a:r>
            <a:r>
              <a:rPr lang="en-US" dirty="0" smtClean="0"/>
              <a:t>5]</a:t>
            </a:r>
          </a:p>
          <a:p>
            <a:pPr>
              <a:buNone/>
            </a:pPr>
            <a:r>
              <a:rPr lang="en-US" dirty="0" smtClean="0"/>
              <a:t>		53.6  + .56 + 43  = </a:t>
            </a:r>
            <a:r>
              <a:rPr lang="en-US" b="1" dirty="0" smtClean="0"/>
              <a:t>97.16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362200" y="434340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998029" y="434340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362200" y="4800600"/>
            <a:ext cx="152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</a:t>
            </a:r>
            <a:r>
              <a:rPr lang="en-US" dirty="0" smtClean="0">
                <a:sym typeface="Wingdings" pitchFamily="2" charset="2"/>
              </a:rPr>
              <a:t>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Variation = sum of squared deviations (SS)</a:t>
            </a:r>
          </a:p>
          <a:p>
            <a:pPr>
              <a:buNone/>
            </a:pPr>
            <a:r>
              <a:rPr lang="en-US" dirty="0" smtClean="0"/>
              <a:t> Variance = mean sum of squares (mean square)</a:t>
            </a:r>
          </a:p>
          <a:p>
            <a:pPr lvl="1"/>
            <a:r>
              <a:rPr lang="en-US" dirty="0" smtClean="0"/>
              <a:t>Divide SS by appropriate degrees of freedom</a:t>
            </a:r>
          </a:p>
          <a:p>
            <a:pPr lvl="2"/>
            <a:r>
              <a:rPr lang="en-US" dirty="0" smtClean="0"/>
              <a:t>SS within/N-K = within mean squared</a:t>
            </a:r>
          </a:p>
          <a:p>
            <a:pPr lvl="2"/>
            <a:r>
              <a:rPr lang="en-US" dirty="0" smtClean="0"/>
              <a:t>SS between/K-1 = between mean squared </a:t>
            </a:r>
          </a:p>
          <a:p>
            <a:pPr lvl="3"/>
            <a:r>
              <a:rPr lang="en-US" b="1" u="sng" dirty="0" smtClean="0"/>
              <a:t>K means the number of groups</a:t>
            </a:r>
          </a:p>
          <a:p>
            <a:pPr lvl="1"/>
            <a:r>
              <a:rPr lang="en-US" dirty="0" smtClean="0"/>
              <a:t>Prison Example</a:t>
            </a:r>
          </a:p>
          <a:p>
            <a:pPr lvl="2"/>
            <a:r>
              <a:rPr lang="en-US" dirty="0" smtClean="0"/>
              <a:t>Within variance = 14/(15-3) = 1.17</a:t>
            </a:r>
          </a:p>
          <a:p>
            <a:pPr lvl="2"/>
            <a:r>
              <a:rPr lang="en-US" dirty="0" smtClean="0"/>
              <a:t>Between variance = 97.16/(3-1) = 48.58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917</Words>
  <Application>Microsoft Office PowerPoint</Application>
  <PresentationFormat>On-screen Show (4:3)</PresentationFormat>
  <Paragraphs>248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ANOVA</vt:lpstr>
      <vt:lpstr>ANOVA as extension of t-test</vt:lpstr>
      <vt:lpstr>The Logic of ANOVA</vt:lpstr>
      <vt:lpstr>The F Ratio</vt:lpstr>
      <vt:lpstr>Use ANOVA when…</vt:lpstr>
      <vt:lpstr>Random sample of three prisons  N = 15 (5 for each prison).</vt:lpstr>
      <vt:lpstr>Conceptual Plot of the 3 groups</vt:lpstr>
      <vt:lpstr>Types of Variation (SS)</vt:lpstr>
      <vt:lpstr>Variation  Variance</vt:lpstr>
      <vt:lpstr>Variance  F ratio</vt:lpstr>
      <vt:lpstr>Like “t,” the sampling distribution for “F” depends on sample size (or df)</vt:lpstr>
      <vt:lpstr>SPSS Output (Descriptives)</vt:lpstr>
      <vt:lpstr>SPSS Output (Means plot)</vt:lpstr>
      <vt:lpstr>SPSS OUTPUT (ANOVA)</vt:lpstr>
      <vt:lpstr>The F test is Exploratory</vt:lpstr>
      <vt:lpstr>PowerPoint Presentation</vt:lpstr>
      <vt:lpstr>ANOVA in SPSS</vt:lpstr>
      <vt:lpstr>What you need to know for homework and exams</vt:lpstr>
      <vt:lpstr>SPSS Group Exercise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Jeff Maahs</dc:creator>
  <cp:lastModifiedBy>Jeffrey R Maahs</cp:lastModifiedBy>
  <cp:revision>12</cp:revision>
  <cp:lastPrinted>2012-03-20T17:09:38Z</cp:lastPrinted>
  <dcterms:created xsi:type="dcterms:W3CDTF">2009-03-12T15:41:44Z</dcterms:created>
  <dcterms:modified xsi:type="dcterms:W3CDTF">2012-03-20T17:11:49Z</dcterms:modified>
</cp:coreProperties>
</file>